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15"/>
  </p:notesMasterIdLst>
  <p:sldIdLst>
    <p:sldId id="480" r:id="rId5"/>
    <p:sldId id="303" r:id="rId6"/>
    <p:sldId id="313" r:id="rId7"/>
    <p:sldId id="498" r:id="rId8"/>
    <p:sldId id="276" r:id="rId9"/>
    <p:sldId id="497" r:id="rId10"/>
    <p:sldId id="256" r:id="rId11"/>
    <p:sldId id="499" r:id="rId12"/>
    <p:sldId id="306" r:id="rId13"/>
    <p:sldId id="34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498"/>
            <p14:sldId id="276"/>
            <p14:sldId id="497"/>
            <p14:sldId id="256"/>
            <p14:sldId id="499"/>
            <p14:sldId id="306"/>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3E5F"/>
    <a:srgbClr val="669BBC"/>
    <a:srgbClr val="F58221"/>
    <a:srgbClr val="98B8DC"/>
    <a:srgbClr val="DFDA9D"/>
    <a:srgbClr val="00AEEF"/>
    <a:srgbClr val="FFD200"/>
    <a:srgbClr val="000000"/>
    <a:srgbClr val="2D3956"/>
    <a:srgbClr val="8E5A6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673" autoAdjust="0"/>
    <p:restoredTop sz="90728" autoAdjust="0"/>
  </p:normalViewPr>
  <p:slideViewPr>
    <p:cSldViewPr snapToGrid="0">
      <p:cViewPr varScale="1">
        <p:scale>
          <a:sx n="88" d="100"/>
          <a:sy n="88" d="100"/>
        </p:scale>
        <p:origin x="787"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حنين بونمي" userId="d440456f8a720f37" providerId="LiveId" clId="{8E7E4BDA-99E7-45F0-80A6-FA0E02B732A2}"/>
    <pc:docChg chg="undo custSel modSld">
      <pc:chgData name="حنين بونمي" userId="d440456f8a720f37" providerId="LiveId" clId="{8E7E4BDA-99E7-45F0-80A6-FA0E02B732A2}" dt="2026-08-17T22:24:50.953" v="63" actId="1076"/>
      <pc:docMkLst>
        <pc:docMk/>
      </pc:docMkLst>
      <pc:sldChg chg="addSp delSp modSp mod">
        <pc:chgData name="حنين بونمي" userId="d440456f8a720f37" providerId="LiveId" clId="{8E7E4BDA-99E7-45F0-80A6-FA0E02B732A2}" dt="2026-08-17T22:22:51.283" v="52" actId="1076"/>
        <pc:sldMkLst>
          <pc:docMk/>
          <pc:sldMk cId="0" sldId="480"/>
        </pc:sldMkLst>
        <pc:spChg chg="add mod">
          <ac:chgData name="حنين بونمي" userId="d440456f8a720f37" providerId="LiveId" clId="{8E7E4BDA-99E7-45F0-80A6-FA0E02B732A2}" dt="2026-08-17T22:22:51.283" v="52" actId="1076"/>
          <ac:spMkLst>
            <pc:docMk/>
            <pc:sldMk cId="0" sldId="480"/>
            <ac:spMk id="5" creationId="{F81558D1-9F82-45BA-E24A-08F1570C3869}"/>
          </ac:spMkLst>
        </pc:spChg>
        <pc:spChg chg="del mod">
          <ac:chgData name="حنين بونمي" userId="d440456f8a720f37" providerId="LiveId" clId="{8E7E4BDA-99E7-45F0-80A6-FA0E02B732A2}" dt="2026-08-17T22:22:09.059" v="44" actId="478"/>
          <ac:spMkLst>
            <pc:docMk/>
            <pc:sldMk cId="0" sldId="480"/>
            <ac:spMk id="30" creationId="{00000000-0000-0000-0000-000000000000}"/>
          </ac:spMkLst>
        </pc:spChg>
        <pc:spChg chg="mod">
          <ac:chgData name="حنين بونمي" userId="d440456f8a720f37" providerId="LiveId" clId="{8E7E4BDA-99E7-45F0-80A6-FA0E02B732A2}" dt="2026-08-17T22:20:00.094" v="23" actId="1076"/>
          <ac:spMkLst>
            <pc:docMk/>
            <pc:sldMk cId="0" sldId="480"/>
            <ac:spMk id="34" creationId="{00000000-0000-0000-0000-000000000000}"/>
          </ac:spMkLst>
        </pc:spChg>
        <pc:picChg chg="mod">
          <ac:chgData name="حنين بونمي" userId="d440456f8a720f37" providerId="LiveId" clId="{8E7E4BDA-99E7-45F0-80A6-FA0E02B732A2}" dt="2026-08-17T22:19:46.020" v="21" actId="1076"/>
          <ac:picMkLst>
            <pc:docMk/>
            <pc:sldMk cId="0" sldId="480"/>
            <ac:picMk id="4" creationId="{00000000-0000-0000-0000-000000000000}"/>
          </ac:picMkLst>
        </pc:picChg>
      </pc:sldChg>
      <pc:sldChg chg="modSp mod">
        <pc:chgData name="حنين بونمي" userId="d440456f8a720f37" providerId="LiveId" clId="{8E7E4BDA-99E7-45F0-80A6-FA0E02B732A2}" dt="2026-08-17T22:24:50.953" v="63" actId="1076"/>
        <pc:sldMkLst>
          <pc:docMk/>
          <pc:sldMk cId="3643924902" sldId="498"/>
        </pc:sldMkLst>
        <pc:spChg chg="mod">
          <ac:chgData name="حنين بونمي" userId="d440456f8a720f37" providerId="LiveId" clId="{8E7E4BDA-99E7-45F0-80A6-FA0E02B732A2}" dt="2026-08-17T22:24:50.953" v="63" actId="1076"/>
          <ac:spMkLst>
            <pc:docMk/>
            <pc:sldMk cId="3643924902" sldId="498"/>
            <ac:spMk id="4" creationId="{53085C32-1992-ABBB-2B30-19679BE54597}"/>
          </ac:spMkLst>
        </pc:spChg>
        <pc:spChg chg="mod">
          <ac:chgData name="حنين بونمي" userId="d440456f8a720f37" providerId="LiveId" clId="{8E7E4BDA-99E7-45F0-80A6-FA0E02B732A2}" dt="2026-08-17T22:23:37.582" v="54" actId="1076"/>
          <ac:spMkLst>
            <pc:docMk/>
            <pc:sldMk cId="3643924902" sldId="498"/>
            <ac:spMk id="32" creationId="{B269C764-551A-9085-FA2C-C4BFC8665B2B}"/>
          </ac:spMkLst>
        </pc:spChg>
        <pc:spChg chg="mod">
          <ac:chgData name="حنين بونمي" userId="d440456f8a720f37" providerId="LiveId" clId="{8E7E4BDA-99E7-45F0-80A6-FA0E02B732A2}" dt="2026-08-17T22:23:55.004" v="58" actId="1076"/>
          <ac:spMkLst>
            <pc:docMk/>
            <pc:sldMk cId="3643924902" sldId="498"/>
            <ac:spMk id="37" creationId="{54326014-7865-EA77-DAEF-C7388A9B6068}"/>
          </ac:spMkLst>
        </pc:spChg>
        <pc:spChg chg="mod">
          <ac:chgData name="حنين بونمي" userId="d440456f8a720f37" providerId="LiveId" clId="{8E7E4BDA-99E7-45F0-80A6-FA0E02B732A2}" dt="2026-08-17T22:23:47.531" v="56" actId="1076"/>
          <ac:spMkLst>
            <pc:docMk/>
            <pc:sldMk cId="3643924902" sldId="498"/>
            <ac:spMk id="39" creationId="{E28BAD6C-4306-8223-44C0-3631963160CA}"/>
          </ac:spMkLst>
        </pc:spChg>
        <pc:spChg chg="mod">
          <ac:chgData name="حنين بونمي" userId="d440456f8a720f37" providerId="LiveId" clId="{8E7E4BDA-99E7-45F0-80A6-FA0E02B732A2}" dt="2026-08-17T22:24:29.436" v="60" actId="1076"/>
          <ac:spMkLst>
            <pc:docMk/>
            <pc:sldMk cId="3643924902" sldId="498"/>
            <ac:spMk id="44" creationId="{BFBEB94A-0F9A-6051-96BE-E187441414B4}"/>
          </ac:spMkLst>
        </pc:spChg>
        <pc:spChg chg="mod">
          <ac:chgData name="حنين بونمي" userId="d440456f8a720f37" providerId="LiveId" clId="{8E7E4BDA-99E7-45F0-80A6-FA0E02B732A2}" dt="2026-08-17T22:24:33.018" v="61" actId="1076"/>
          <ac:spMkLst>
            <pc:docMk/>
            <pc:sldMk cId="3643924902" sldId="498"/>
            <ac:spMk id="45" creationId="{2681BE79-D78E-8007-CC67-157B27A38313}"/>
          </ac:spMkLst>
        </pc:spChg>
        <pc:spChg chg="mod">
          <ac:chgData name="حنين بونمي" userId="d440456f8a720f37" providerId="LiveId" clId="{8E7E4BDA-99E7-45F0-80A6-FA0E02B732A2}" dt="2026-08-17T22:24:36.074" v="62" actId="1076"/>
          <ac:spMkLst>
            <pc:docMk/>
            <pc:sldMk cId="3643924902" sldId="498"/>
            <ac:spMk id="46" creationId="{3A92BFC2-86E4-BDED-52BE-20638204873D}"/>
          </ac:spMkLst>
        </pc:spChg>
        <pc:picChg chg="mod">
          <ac:chgData name="حنين بونمي" userId="d440456f8a720f37" providerId="LiveId" clId="{8E7E4BDA-99E7-45F0-80A6-FA0E02B732A2}" dt="2026-08-17T22:23:42.652" v="55" actId="1076"/>
          <ac:picMkLst>
            <pc:docMk/>
            <pc:sldMk cId="3643924902" sldId="498"/>
            <ac:picMk id="30" creationId="{4FD852D0-3F33-7137-02A4-B7C070FFEF83}"/>
          </ac:picMkLst>
        </pc:picChg>
        <pc:picChg chg="mod">
          <ac:chgData name="حنين بونمي" userId="d440456f8a720f37" providerId="LiveId" clId="{8E7E4BDA-99E7-45F0-80A6-FA0E02B732A2}" dt="2026-08-17T22:23:51.673" v="57" actId="1076"/>
          <ac:picMkLst>
            <pc:docMk/>
            <pc:sldMk cId="3643924902" sldId="498"/>
            <ac:picMk id="31" creationId="{616E5462-FD48-DEE0-86DF-1C8135FDA8E3}"/>
          </ac:picMkLst>
        </pc:picChg>
        <pc:picChg chg="mod">
          <ac:chgData name="حنين بونمي" userId="d440456f8a720f37" providerId="LiveId" clId="{8E7E4BDA-99E7-45F0-80A6-FA0E02B732A2}" dt="2026-08-17T22:24:24.173" v="59" actId="1076"/>
          <ac:picMkLst>
            <pc:docMk/>
            <pc:sldMk cId="3643924902" sldId="498"/>
            <ac:picMk id="42" creationId="{A1F2F32F-B31B-AE94-D514-244BAE46C7D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8/18/2026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8/18/2026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8/18/2026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8/18/2026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8/18/2026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8/18/2026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8/18/2026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8/18/2026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3" r:id="rId14"/>
    <p:sldLayoutId id="2147483664" r:id="rId15"/>
    <p:sldLayoutId id="2147483665" r:id="rId16"/>
    <p:sldLayoutId id="2147483666"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0.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5.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2.jpeg"/><Relationship Id="rId1" Type="http://schemas.openxmlformats.org/officeDocument/2006/relationships/slideLayout" Target="../slideLayouts/slideLayout17.xml"/><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b="1" dirty="0">
              <a:solidFill>
                <a:srgbClr val="00B0F0"/>
              </a:solidFill>
              <a:latin typeface="Alexandria" charset="0"/>
              <a:cs typeface="Alexandria" charset="0"/>
            </a:endParaRPr>
          </a:p>
        </p:txBody>
      </p:sp>
      <p:sp>
        <p:nvSpPr>
          <p:cNvPr id="34" name="Rectangle: Rounded Corners 33"/>
          <p:cNvSpPr/>
          <p:nvPr/>
        </p:nvSpPr>
        <p:spPr>
          <a:xfrm>
            <a:off x="9352546" y="1033905"/>
            <a:ext cx="2793577" cy="369332"/>
          </a:xfrm>
          <a:prstGeom prst="round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000" b="1" dirty="0">
                <a:solidFill>
                  <a:schemeClr val="bg1"/>
                </a:solidFill>
                <a:latin typeface="Alexandria" charset="0"/>
                <a:cs typeface="Alexandria" charset="0"/>
              </a:rPr>
              <a:t>مناقشة رسالة الماجستير </a:t>
            </a:r>
            <a:endParaRPr lang="en-US" sz="2000" b="1" dirty="0">
              <a:solidFill>
                <a:schemeClr val="bg1"/>
              </a:solidFill>
              <a:latin typeface="Alexandria" charset="0"/>
              <a:cs typeface="Alexandria" charset="0"/>
            </a:endParaRPr>
          </a:p>
        </p:txBody>
      </p:sp>
      <p:sp>
        <p:nvSpPr>
          <p:cNvPr id="46" name="TextBox 45"/>
          <p:cNvSpPr txBox="1"/>
          <p:nvPr/>
        </p:nvSpPr>
        <p:spPr>
          <a:xfrm>
            <a:off x="6475009" y="2496084"/>
            <a:ext cx="4845494" cy="369332"/>
          </a:xfrm>
          <a:prstGeom prst="rect">
            <a:avLst/>
          </a:prstGeom>
          <a:noFill/>
        </p:spPr>
        <p:txBody>
          <a:bodyPr wrap="square" rtlCol="0">
            <a:spAutoFit/>
          </a:bodyPr>
          <a:lstStyle/>
          <a:p>
            <a:pPr algn="ctr"/>
            <a:r>
              <a:rPr lang="ar-SA" dirty="0"/>
              <a:t>رسالة مقدمة لاستكمال متطلبات الحصول على درجة الماجستير</a:t>
            </a:r>
          </a:p>
        </p:txBody>
      </p:sp>
      <p:pic>
        <p:nvPicPr>
          <p:cNvPr id="4"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17420" y="-33680"/>
            <a:ext cx="2463827" cy="1150438"/>
          </a:xfrm>
          <a:prstGeom prst="rect">
            <a:avLst/>
          </a:prstGeom>
        </p:spPr>
      </p:pic>
      <p:sp>
        <p:nvSpPr>
          <p:cNvPr id="2" name="مربع نص 1">
            <a:extLst>
              <a:ext uri="{FF2B5EF4-FFF2-40B4-BE49-F238E27FC236}">
                <a16:creationId xmlns:a16="http://schemas.microsoft.com/office/drawing/2014/main" id="{98A3D3C6-E2B4-2979-C025-29C2CA41DBEB}"/>
              </a:ext>
            </a:extLst>
          </p:cNvPr>
          <p:cNvSpPr txBox="1"/>
          <p:nvPr/>
        </p:nvSpPr>
        <p:spPr>
          <a:xfrm>
            <a:off x="5512089" y="2901612"/>
            <a:ext cx="6284258" cy="1881990"/>
          </a:xfrm>
          <a:prstGeom prst="rect">
            <a:avLst/>
          </a:prstGeom>
          <a:noFill/>
        </p:spPr>
        <p:txBody>
          <a:bodyPr wrap="square" rtlCol="1">
            <a:spAutoFit/>
          </a:bodyPr>
          <a:lstStyle/>
          <a:p>
            <a:pPr algn="ctr">
              <a:lnSpc>
                <a:spcPct val="150000"/>
              </a:lnSpc>
            </a:pPr>
            <a:r>
              <a:rPr lang="ar-SA" sz="2000" dirty="0">
                <a:ln w="0"/>
                <a:effectLst>
                  <a:outerShdw blurRad="38100" dist="25400" dir="5400000" algn="ctr" rotWithShape="0">
                    <a:srgbClr val="6E747A">
                      <a:alpha val="43000"/>
                    </a:srgbClr>
                  </a:outerShdw>
                </a:effectLst>
              </a:rPr>
              <a:t>عنوان الدراسة : </a:t>
            </a:r>
            <a:endParaRPr lang="ar-SA" sz="2000" b="1" dirty="0">
              <a:ln w="0"/>
              <a:solidFill>
                <a:schemeClr val="accent1">
                  <a:lumMod val="75000"/>
                </a:schemeClr>
              </a:solidFill>
              <a:effectLst>
                <a:outerShdw blurRad="38100" dist="25400" dir="5400000" algn="ctr" rotWithShape="0">
                  <a:srgbClr val="6E747A">
                    <a:alpha val="43000"/>
                  </a:srgbClr>
                </a:outerShdw>
              </a:effectLst>
            </a:endParaRPr>
          </a:p>
          <a:p>
            <a:pPr algn="ctr">
              <a:lnSpc>
                <a:spcPct val="150000"/>
              </a:lnSpc>
            </a:pPr>
            <a:r>
              <a:rPr lang="ar-SA" sz="2000" b="1" dirty="0">
                <a:ln w="0"/>
                <a:solidFill>
                  <a:schemeClr val="accent1">
                    <a:lumMod val="75000"/>
                  </a:schemeClr>
                </a:solidFill>
                <a:effectLst>
                  <a:outerShdw blurRad="38100" dist="25400" dir="5400000" algn="ctr" rotWithShape="0">
                    <a:srgbClr val="6E747A">
                      <a:alpha val="43000"/>
                    </a:srgbClr>
                  </a:outerShdw>
                </a:effectLst>
              </a:rPr>
              <a:t>العلاقة بين إدراك رسائل ندرة المنتجات عبر وسائل التواصل الاجتماعي والميل إلى الشراء الاندفاعي لدى المستهلكين اليمنيين: الدور الوسيط للخوف من فوات الفرصة</a:t>
            </a:r>
          </a:p>
        </p:txBody>
      </p:sp>
      <p:pic>
        <p:nvPicPr>
          <p:cNvPr id="3" name="صورة 2">
            <a:extLst>
              <a:ext uri="{FF2B5EF4-FFF2-40B4-BE49-F238E27FC236}">
                <a16:creationId xmlns:a16="http://schemas.microsoft.com/office/drawing/2014/main" id="{65E1061C-F908-2E23-EB8B-5D36EABF0CE3}"/>
              </a:ext>
            </a:extLst>
          </p:cNvPr>
          <p:cNvPicPr>
            <a:picLocks noChangeAspect="1"/>
          </p:cNvPicPr>
          <p:nvPr/>
        </p:nvPicPr>
        <p:blipFill>
          <a:blip r:embed="rId4"/>
          <a:stretch>
            <a:fillRect/>
          </a:stretch>
        </p:blipFill>
        <p:spPr>
          <a:xfrm>
            <a:off x="0" y="11094"/>
            <a:ext cx="7955362" cy="4865706"/>
          </a:xfrm>
          <a:prstGeom prst="rect">
            <a:avLst/>
          </a:prstGeom>
        </p:spPr>
      </p:pic>
      <p:sp>
        <p:nvSpPr>
          <p:cNvPr id="5" name="مربع نص 4">
            <a:extLst>
              <a:ext uri="{FF2B5EF4-FFF2-40B4-BE49-F238E27FC236}">
                <a16:creationId xmlns:a16="http://schemas.microsoft.com/office/drawing/2014/main" id="{F81558D1-9F82-45BA-E24A-08F1570C3869}"/>
              </a:ext>
            </a:extLst>
          </p:cNvPr>
          <p:cNvSpPr txBox="1"/>
          <p:nvPr/>
        </p:nvSpPr>
        <p:spPr>
          <a:xfrm>
            <a:off x="7208595" y="5300619"/>
            <a:ext cx="2891246" cy="1287532"/>
          </a:xfrm>
          <a:prstGeom prst="rect">
            <a:avLst/>
          </a:prstGeom>
          <a:noFill/>
        </p:spPr>
        <p:txBody>
          <a:bodyPr wrap="square" rtlCol="1">
            <a:spAutoFit/>
          </a:bodyPr>
          <a:lstStyle/>
          <a:p>
            <a:pPr algn="ctr">
              <a:lnSpc>
                <a:spcPct val="150000"/>
              </a:lnSpc>
            </a:pPr>
            <a:r>
              <a:rPr lang="ar-SA" dirty="0"/>
              <a:t>إعداد الباحثة : حنين محسن بونمي</a:t>
            </a:r>
          </a:p>
          <a:p>
            <a:pPr algn="ctr">
              <a:lnSpc>
                <a:spcPct val="150000"/>
              </a:lnSpc>
            </a:pPr>
            <a:r>
              <a:rPr lang="ar-SA" sz="1600" dirty="0">
                <a:latin typeface="Alexandria" charset="0"/>
                <a:cs typeface="Alexandria" charset="0"/>
              </a:rPr>
              <a:t>العام الدراسي: 2026 – 2027 م </a:t>
            </a:r>
            <a:endParaRPr lang="en-US" sz="1600" dirty="0">
              <a:latin typeface="Alexandria" charset="0"/>
              <a:cs typeface="Alexandria" charset="0"/>
            </a:endParaRPr>
          </a:p>
          <a:p>
            <a:pPr algn="r">
              <a:lnSpc>
                <a:spcPct val="150000"/>
              </a:lnSpc>
            </a:pPr>
            <a:endParaRPr lang="ar-SA"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مربع نص 16">
            <a:extLst>
              <a:ext uri="{FF2B5EF4-FFF2-40B4-BE49-F238E27FC236}">
                <a16:creationId xmlns:a16="http://schemas.microsoft.com/office/drawing/2014/main" id="{C0C2164A-AA9B-91D0-6841-A8637355336D}"/>
              </a:ext>
            </a:extLst>
          </p:cNvPr>
          <p:cNvSpPr txBox="1"/>
          <p:nvPr/>
        </p:nvSpPr>
        <p:spPr>
          <a:xfrm>
            <a:off x="3864179" y="1491771"/>
            <a:ext cx="8026489" cy="707886"/>
          </a:xfrm>
          <a:prstGeom prst="rect">
            <a:avLst/>
          </a:prstGeom>
          <a:noFill/>
        </p:spPr>
        <p:txBody>
          <a:bodyPr wrap="square" rtlCol="1">
            <a:spAutoFit/>
          </a:bodyPr>
          <a:lstStyle/>
          <a:p>
            <a:pPr algn="r"/>
            <a:r>
              <a:rPr lang="ar-SA" sz="2000" dirty="0"/>
              <a:t>يسلط هذا العرض الضوء على التطبيق الميداني لنموذج</a:t>
            </a:r>
          </a:p>
          <a:p>
            <a:pPr algn="r"/>
            <a:r>
              <a:rPr lang="ar-SA" sz="2000" dirty="0"/>
              <a:t>في تفسير الميل للشراء الاندفاعي عبر وسائل التواصل الاجتماعي في اليمن بمحافظة حضرموت</a:t>
            </a:r>
          </a:p>
        </p:txBody>
      </p:sp>
      <p:pic>
        <p:nvPicPr>
          <p:cNvPr id="20" name="صورة 19">
            <a:extLst>
              <a:ext uri="{FF2B5EF4-FFF2-40B4-BE49-F238E27FC236}">
                <a16:creationId xmlns:a16="http://schemas.microsoft.com/office/drawing/2014/main" id="{5B5D5791-8347-C2A2-6F9C-349D4837011A}"/>
              </a:ext>
            </a:extLst>
          </p:cNvPr>
          <p:cNvPicPr>
            <a:picLocks noChangeAspect="1"/>
          </p:cNvPicPr>
          <p:nvPr/>
        </p:nvPicPr>
        <p:blipFill>
          <a:blip r:embed="rId3"/>
          <a:stretch>
            <a:fillRect/>
          </a:stretch>
        </p:blipFill>
        <p:spPr>
          <a:xfrm>
            <a:off x="-70350" y="-9300"/>
            <a:ext cx="5553937" cy="5572227"/>
          </a:xfrm>
          <a:prstGeom prst="rect">
            <a:avLst/>
          </a:prstGeom>
        </p:spPr>
      </p:pic>
      <p:pic>
        <p:nvPicPr>
          <p:cNvPr id="22" name="صورة 21">
            <a:extLst>
              <a:ext uri="{FF2B5EF4-FFF2-40B4-BE49-F238E27FC236}">
                <a16:creationId xmlns:a16="http://schemas.microsoft.com/office/drawing/2014/main" id="{E83794B6-D351-7D92-F81D-C3DD6C8F455A}"/>
              </a:ext>
            </a:extLst>
          </p:cNvPr>
          <p:cNvPicPr>
            <a:picLocks noChangeAspect="1"/>
          </p:cNvPicPr>
          <p:nvPr/>
        </p:nvPicPr>
        <p:blipFill>
          <a:blip r:embed="rId4"/>
          <a:stretch>
            <a:fillRect/>
          </a:stretch>
        </p:blipFill>
        <p:spPr>
          <a:xfrm>
            <a:off x="9601888" y="924411"/>
            <a:ext cx="2288780" cy="864765"/>
          </a:xfrm>
          <a:prstGeom prst="rect">
            <a:avLst/>
          </a:prstGeom>
        </p:spPr>
      </p:pic>
      <p:sp>
        <p:nvSpPr>
          <p:cNvPr id="25" name="مربع نص 24">
            <a:extLst>
              <a:ext uri="{FF2B5EF4-FFF2-40B4-BE49-F238E27FC236}">
                <a16:creationId xmlns:a16="http://schemas.microsoft.com/office/drawing/2014/main" id="{A64D5C16-29F5-5B06-DD37-7DDD17D84A04}"/>
              </a:ext>
            </a:extLst>
          </p:cNvPr>
          <p:cNvSpPr txBox="1"/>
          <p:nvPr/>
        </p:nvSpPr>
        <p:spPr>
          <a:xfrm>
            <a:off x="6575199" y="1491771"/>
            <a:ext cx="1819836" cy="369332"/>
          </a:xfrm>
          <a:prstGeom prst="rect">
            <a:avLst/>
          </a:prstGeom>
          <a:noFill/>
        </p:spPr>
        <p:txBody>
          <a:bodyPr wrap="square" rtlCol="1">
            <a:spAutoFit/>
          </a:bodyPr>
          <a:lstStyle/>
          <a:p>
            <a:r>
              <a:rPr lang="en-US" dirty="0"/>
              <a:t>(S-O-R)</a:t>
            </a:r>
          </a:p>
        </p:txBody>
      </p:sp>
      <p:pic>
        <p:nvPicPr>
          <p:cNvPr id="26" name="صورة 25">
            <a:extLst>
              <a:ext uri="{FF2B5EF4-FFF2-40B4-BE49-F238E27FC236}">
                <a16:creationId xmlns:a16="http://schemas.microsoft.com/office/drawing/2014/main" id="{896860F9-F44B-4FB7-BB06-8DF48A3C5F49}"/>
              </a:ext>
            </a:extLst>
          </p:cNvPr>
          <p:cNvPicPr>
            <a:picLocks noChangeAspect="1"/>
          </p:cNvPicPr>
          <p:nvPr/>
        </p:nvPicPr>
        <p:blipFill>
          <a:blip r:embed="rId5"/>
          <a:stretch>
            <a:fillRect/>
          </a:stretch>
        </p:blipFill>
        <p:spPr>
          <a:xfrm>
            <a:off x="-88279" y="-9300"/>
            <a:ext cx="1792379" cy="1798476"/>
          </a:xfrm>
          <a:prstGeom prst="rect">
            <a:avLst/>
          </a:prstGeom>
        </p:spPr>
      </p:pic>
      <p:pic>
        <p:nvPicPr>
          <p:cNvPr id="6"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931027" y="-65838"/>
            <a:ext cx="1866304" cy="871436"/>
          </a:xfrm>
          <a:prstGeom prst="rect">
            <a:avLst/>
          </a:prstGeom>
        </p:spPr>
      </p:pic>
      <p:sp>
        <p:nvSpPr>
          <p:cNvPr id="27" name="مربع نص 26">
            <a:extLst>
              <a:ext uri="{FF2B5EF4-FFF2-40B4-BE49-F238E27FC236}">
                <a16:creationId xmlns:a16="http://schemas.microsoft.com/office/drawing/2014/main" id="{544CCDA1-061B-87B9-4B45-72ED7ACA98BB}"/>
              </a:ext>
            </a:extLst>
          </p:cNvPr>
          <p:cNvSpPr txBox="1"/>
          <p:nvPr/>
        </p:nvSpPr>
        <p:spPr>
          <a:xfrm>
            <a:off x="3587836" y="2256195"/>
            <a:ext cx="8302832" cy="1881990"/>
          </a:xfrm>
          <a:prstGeom prst="rect">
            <a:avLst/>
          </a:prstGeom>
          <a:noFill/>
        </p:spPr>
        <p:txBody>
          <a:bodyPr wrap="square" rtlCol="1">
            <a:spAutoFit/>
          </a:bodyPr>
          <a:lstStyle/>
          <a:p>
            <a:pPr algn="r">
              <a:lnSpc>
                <a:spcPct val="150000"/>
              </a:lnSpc>
            </a:pPr>
            <a:r>
              <a:rPr lang="ar-SA" sz="2000" dirty="0"/>
              <a:t>في العصر الرقمي، أصبحت منصات التواصل الاجتماعي قنوات أساسية للتسويق حيث اتجهت الشركات نحو العديد من الاستراتيجيات المختلفة لتجذب المستهلك ولمحاولة تحريك المبيعات الراكدة ومن أبرزها استراتيجية التسويق بالندرة حيث تستند هذه الاستراتيجية إلى المبدأ النفسي الشهير الذي يؤكد أن "الفرص تبدو أكثر قيمة في نظرنا عندما يكون توافرها محدوداً ".</a:t>
            </a:r>
          </a:p>
        </p:txBody>
      </p:sp>
      <p:sp>
        <p:nvSpPr>
          <p:cNvPr id="29" name="مربع نص 28">
            <a:extLst>
              <a:ext uri="{FF2B5EF4-FFF2-40B4-BE49-F238E27FC236}">
                <a16:creationId xmlns:a16="http://schemas.microsoft.com/office/drawing/2014/main" id="{548099DA-2BA1-979A-95F7-F1DBD81D6B9F}"/>
              </a:ext>
            </a:extLst>
          </p:cNvPr>
          <p:cNvSpPr txBox="1"/>
          <p:nvPr/>
        </p:nvSpPr>
        <p:spPr>
          <a:xfrm>
            <a:off x="4951986" y="4251048"/>
            <a:ext cx="6938682" cy="2812950"/>
          </a:xfrm>
          <a:prstGeom prst="rect">
            <a:avLst/>
          </a:prstGeom>
          <a:noFill/>
        </p:spPr>
        <p:txBody>
          <a:bodyPr wrap="square" rtlCol="1">
            <a:spAutoFit/>
          </a:bodyPr>
          <a:lstStyle/>
          <a:p>
            <a:pPr marL="0" marR="0" lvl="0" indent="0" algn="r" defTabSz="914400" rtl="0" eaLnBrk="1" fontAlgn="auto" latinLnBrk="0" hangingPunct="1">
              <a:lnSpc>
                <a:spcPct val="150000"/>
              </a:lnSpc>
              <a:spcBef>
                <a:spcPts val="0"/>
              </a:spcBef>
              <a:spcAft>
                <a:spcPts val="0"/>
              </a:spcAft>
              <a:buClrTx/>
              <a:buSzTx/>
              <a:buFontTx/>
              <a:buNone/>
              <a:tabLst/>
              <a:defRPr/>
            </a:pPr>
            <a:r>
              <a:rPr kumimoji="0" lang="ar-SA" sz="2000" b="1" i="0" u="none" strike="noStrike" kern="1200" cap="none" spc="0" normalizeH="0" baseline="0" noProof="0" dirty="0">
                <a:ln>
                  <a:noFill/>
                </a:ln>
                <a:solidFill>
                  <a:srgbClr val="203E5F"/>
                </a:solidFill>
                <a:effectLst/>
                <a:uLnTx/>
                <a:uFillTx/>
                <a:latin typeface="Calibri"/>
                <a:ea typeface="+mn-ea"/>
                <a:cs typeface="+mj-cs"/>
              </a:rPr>
              <a:t>محاور الدراسة : </a:t>
            </a:r>
          </a:p>
          <a:p>
            <a:pPr marL="0" marR="0" lvl="0" indent="0" algn="r" defTabSz="914400" rtl="0" eaLnBrk="1" fontAlgn="auto" latinLnBrk="0" hangingPunct="1">
              <a:lnSpc>
                <a:spcPct val="150000"/>
              </a:lnSpc>
              <a:spcBef>
                <a:spcPts val="0"/>
              </a:spcBef>
              <a:spcAft>
                <a:spcPts val="0"/>
              </a:spcAft>
              <a:buClrTx/>
              <a:buSzTx/>
              <a:buFontTx/>
              <a:buNone/>
              <a:tabLst/>
              <a:defRPr/>
            </a:pPr>
            <a:r>
              <a:rPr kumimoji="0" lang="ar-SA" sz="2000" b="0" i="0" u="none" strike="noStrike" kern="1200" cap="none" spc="0" normalizeH="0" baseline="0" noProof="0" dirty="0">
                <a:ln>
                  <a:noFill/>
                </a:ln>
                <a:solidFill>
                  <a:prstClr val="black"/>
                </a:solidFill>
                <a:effectLst/>
                <a:uLnTx/>
                <a:uFillTx/>
                <a:latin typeface="Calibri"/>
                <a:ea typeface="+mn-ea"/>
                <a:cs typeface="+mj-cs"/>
              </a:rPr>
              <a:t>المحور الأول :ادراك رسائل ندرة المنتجات وعلاقتها بوسائل التواصل الاجتماعي</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SA" sz="2000" b="0" i="0" u="none" strike="noStrike" kern="1200" cap="none" spc="0" normalizeH="0" baseline="0" noProof="0" dirty="0">
                <a:ln>
                  <a:noFill/>
                </a:ln>
                <a:solidFill>
                  <a:prstClr val="black"/>
                </a:solidFill>
                <a:effectLst/>
                <a:uLnTx/>
                <a:uFillTx/>
                <a:latin typeface="Calibri"/>
                <a:ea typeface="+mn-ea"/>
                <a:cs typeface="+mj-cs"/>
              </a:rPr>
              <a:t>المحور الثاني : سلوك المستهلك والميل للشراء الاندفاعي </a:t>
            </a:r>
          </a:p>
          <a:p>
            <a:pPr algn="r">
              <a:lnSpc>
                <a:spcPct val="150000"/>
              </a:lnSpc>
              <a:defRPr/>
            </a:pPr>
            <a:r>
              <a:rPr kumimoji="0" lang="ar-SA" sz="2000" b="0" i="0" u="none" strike="noStrike" kern="1200" cap="none" spc="0" normalizeH="0" baseline="0" noProof="0" dirty="0">
                <a:ln>
                  <a:noFill/>
                </a:ln>
                <a:solidFill>
                  <a:prstClr val="black"/>
                </a:solidFill>
                <a:effectLst/>
                <a:uLnTx/>
                <a:uFillTx/>
                <a:latin typeface="Calibri"/>
                <a:ea typeface="+mn-ea"/>
                <a:cs typeface="+mj-cs"/>
              </a:rPr>
              <a:t>المحور الوسيط :وهو الخوف من فوات الفرصة   </a:t>
            </a:r>
            <a:r>
              <a:rPr kumimoji="0" lang="en-US" sz="2000" b="0" i="0" u="none" strike="noStrike" kern="1200" cap="none" spc="0" normalizeH="0" baseline="0" noProof="0" dirty="0">
                <a:ln>
                  <a:noFill/>
                </a:ln>
                <a:solidFill>
                  <a:prstClr val="black"/>
                </a:solidFill>
                <a:effectLst/>
                <a:uLnTx/>
                <a:uFillTx/>
                <a:latin typeface="Calibri"/>
                <a:ea typeface="+mn-ea"/>
                <a:cs typeface="+mj-cs"/>
              </a:rPr>
              <a:t>  </a:t>
            </a:r>
            <a:r>
              <a:rPr lang="en-US" sz="2000" dirty="0"/>
              <a:t>(FOMO)</a:t>
            </a:r>
            <a:endParaRPr lang="ar-SA" sz="2000" dirty="0"/>
          </a:p>
          <a:p>
            <a:pPr marL="0" marR="0" lvl="0" indent="0" algn="r" defTabSz="914400" rtl="0" eaLnBrk="1" fontAlgn="auto" latinLnBrk="0" hangingPunct="1">
              <a:lnSpc>
                <a:spcPct val="150000"/>
              </a:lnSpc>
              <a:spcBef>
                <a:spcPts val="0"/>
              </a:spcBef>
              <a:spcAft>
                <a:spcPts val="0"/>
              </a:spcAft>
              <a:buClrTx/>
              <a:buSzTx/>
              <a:buFontTx/>
              <a:buNone/>
              <a:tabLst/>
              <a:defRPr/>
            </a:pPr>
            <a:endParaRPr lang="ar-SA" sz="2000" dirty="0">
              <a:solidFill>
                <a:prstClr val="black"/>
              </a:solidFill>
              <a:latin typeface="Calibri"/>
              <a:cs typeface="+mj-cs"/>
            </a:endParaRPr>
          </a:p>
          <a:p>
            <a:pPr marL="0" marR="0" lvl="0" indent="0" algn="r" defTabSz="914400" rtl="0" eaLnBrk="1" fontAlgn="auto" latinLnBrk="0" hangingPunct="1">
              <a:lnSpc>
                <a:spcPct val="150000"/>
              </a:lnSpc>
              <a:spcBef>
                <a:spcPts val="0"/>
              </a:spcBef>
              <a:spcAft>
                <a:spcPts val="0"/>
              </a:spcAft>
              <a:buClrTx/>
              <a:buSzTx/>
              <a:buFontTx/>
              <a:buNone/>
              <a:tabLst/>
              <a:defRPr/>
            </a:pPr>
            <a:r>
              <a:rPr kumimoji="0" lang="ar-SA" sz="2000" b="0" i="0" u="none" strike="noStrike" kern="1200" cap="none" spc="0" normalizeH="0" baseline="0" noProof="0" dirty="0">
                <a:ln>
                  <a:noFill/>
                </a:ln>
                <a:solidFill>
                  <a:prstClr val="black"/>
                </a:solidFill>
                <a:effectLst/>
                <a:uLnTx/>
                <a:uFillTx/>
                <a:latin typeface="Calibri"/>
                <a:ea typeface="+mn-ea"/>
                <a:cs typeface="+mj-cs"/>
              </a:rPr>
              <a:t> </a:t>
            </a:r>
            <a:endParaRPr kumimoji="0" lang="en-US" sz="2000" b="0" i="0" u="none" strike="noStrike" kern="1200" cap="none" spc="0" normalizeH="0" baseline="0" noProof="0" dirty="0">
              <a:ln>
                <a:noFill/>
              </a:ln>
              <a:solidFill>
                <a:prstClr val="black"/>
              </a:solidFill>
              <a:effectLst/>
              <a:uLnTx/>
              <a:uFillTx/>
              <a:latin typeface="Calibri"/>
              <a:ea typeface="+mn-ea"/>
              <a:cs typeface="+mj-cs"/>
            </a:endParaRPr>
          </a:p>
        </p:txBody>
      </p:sp>
      <p:pic>
        <p:nvPicPr>
          <p:cNvPr id="31" name="صورة 30">
            <a:extLst>
              <a:ext uri="{FF2B5EF4-FFF2-40B4-BE49-F238E27FC236}">
                <a16:creationId xmlns:a16="http://schemas.microsoft.com/office/drawing/2014/main" id="{A2F17510-B19F-D163-F79F-832F53C564A2}"/>
              </a:ext>
            </a:extLst>
          </p:cNvPr>
          <p:cNvPicPr>
            <a:picLocks noChangeAspect="1"/>
          </p:cNvPicPr>
          <p:nvPr/>
        </p:nvPicPr>
        <p:blipFill>
          <a:blip r:embed="rId7"/>
          <a:stretch>
            <a:fillRect/>
          </a:stretch>
        </p:blipFill>
        <p:spPr>
          <a:xfrm>
            <a:off x="-29093" y="3223871"/>
            <a:ext cx="2481287" cy="5572227"/>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1000"/>
                                        <p:tgtEl>
                                          <p:spTgt spid="27"/>
                                        </p:tgtEl>
                                      </p:cBhvr>
                                    </p:animEffect>
                                    <p:anim calcmode="lin" valueType="num">
                                      <p:cBhvr>
                                        <p:cTn id="8" dur="1000" fill="hold"/>
                                        <p:tgtEl>
                                          <p:spTgt spid="27"/>
                                        </p:tgtEl>
                                        <p:attrNameLst>
                                          <p:attrName>ppt_x</p:attrName>
                                        </p:attrNameLst>
                                      </p:cBhvr>
                                      <p:tavLst>
                                        <p:tav tm="0">
                                          <p:val>
                                            <p:strVal val="#ppt_x"/>
                                          </p:val>
                                        </p:tav>
                                        <p:tav tm="100000">
                                          <p:val>
                                            <p:strVal val="#ppt_x"/>
                                          </p:val>
                                        </p:tav>
                                      </p:tavLst>
                                    </p:anim>
                                    <p:anim calcmode="lin" valueType="num">
                                      <p:cBhvr>
                                        <p:cTn id="9"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9"/>
                                        </p:tgtEl>
                                        <p:attrNameLst>
                                          <p:attrName>style.visibility</p:attrName>
                                        </p:attrNameLst>
                                      </p:cBhvr>
                                      <p:to>
                                        <p:strVal val="visible"/>
                                      </p:to>
                                    </p:set>
                                    <p:animEffect transition="in" filter="fade">
                                      <p:cBhvr>
                                        <p:cTn id="14" dur="1000"/>
                                        <p:tgtEl>
                                          <p:spTgt spid="29"/>
                                        </p:tgtEl>
                                      </p:cBhvr>
                                    </p:animEffect>
                                    <p:anim calcmode="lin" valueType="num">
                                      <p:cBhvr>
                                        <p:cTn id="15" dur="1000" fill="hold"/>
                                        <p:tgtEl>
                                          <p:spTgt spid="29"/>
                                        </p:tgtEl>
                                        <p:attrNameLst>
                                          <p:attrName>ppt_x</p:attrName>
                                        </p:attrNameLst>
                                      </p:cBhvr>
                                      <p:tavLst>
                                        <p:tav tm="0">
                                          <p:val>
                                            <p:strVal val="#ppt_x"/>
                                          </p:val>
                                        </p:tav>
                                        <p:tav tm="100000">
                                          <p:val>
                                            <p:strVal val="#ppt_x"/>
                                          </p:val>
                                        </p:tav>
                                      </p:tavLst>
                                    </p:anim>
                                    <p:anim calcmode="lin" valueType="num">
                                      <p:cBhvr>
                                        <p:cTn id="16" dur="1000" fill="hold"/>
                                        <p:tgtEl>
                                          <p:spTgt spid="2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2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5"/>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1150810" y="4334935"/>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5550493" y="5341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45352" y="0"/>
            <a:ext cx="2305141" cy="1076343"/>
          </a:xfrm>
          <a:prstGeom prst="rect">
            <a:avLst/>
          </a:prstGeom>
        </p:spPr>
      </p:pic>
      <p:sp>
        <p:nvSpPr>
          <p:cNvPr id="4" name="مربع نص 3">
            <a:extLst>
              <a:ext uri="{FF2B5EF4-FFF2-40B4-BE49-F238E27FC236}">
                <a16:creationId xmlns:a16="http://schemas.microsoft.com/office/drawing/2014/main" id="{3769B041-B39A-E9B8-9830-A68EE5DA50B8}"/>
              </a:ext>
            </a:extLst>
          </p:cNvPr>
          <p:cNvSpPr txBox="1"/>
          <p:nvPr/>
        </p:nvSpPr>
        <p:spPr>
          <a:xfrm>
            <a:off x="3714506" y="2958873"/>
            <a:ext cx="7904480" cy="3365024"/>
          </a:xfrm>
          <a:prstGeom prst="rect">
            <a:avLst/>
          </a:prstGeom>
          <a:noFill/>
        </p:spPr>
        <p:txBody>
          <a:bodyPr wrap="square" rtlCol="1">
            <a:spAutoFit/>
          </a:bodyPr>
          <a:lstStyle/>
          <a:p>
            <a:pPr algn="r">
              <a:lnSpc>
                <a:spcPct val="150000"/>
              </a:lnSpc>
            </a:pPr>
            <a:endParaRPr lang="en-US" dirty="0"/>
          </a:p>
          <a:p>
            <a:pPr algn="r">
              <a:lnSpc>
                <a:spcPct val="150000"/>
              </a:lnSpc>
            </a:pPr>
            <a:r>
              <a:rPr lang="ar-SA" dirty="0">
                <a:solidFill>
                  <a:srgbClr val="203E5F"/>
                </a:solidFill>
              </a:rPr>
              <a:t>- </a:t>
            </a:r>
            <a:r>
              <a:rPr lang="ar-SA" b="1" dirty="0">
                <a:solidFill>
                  <a:srgbClr val="203E5F"/>
                </a:solidFill>
              </a:rPr>
              <a:t>منهجية وعينة الدراسة : </a:t>
            </a:r>
          </a:p>
          <a:p>
            <a:pPr algn="r">
              <a:lnSpc>
                <a:spcPct val="150000"/>
              </a:lnSpc>
            </a:pPr>
            <a:r>
              <a:rPr lang="ar-SA" dirty="0">
                <a:solidFill>
                  <a:srgbClr val="203E5F"/>
                </a:solidFill>
              </a:rPr>
              <a:t>- </a:t>
            </a:r>
            <a:r>
              <a:rPr lang="ar-SA" b="1" dirty="0">
                <a:solidFill>
                  <a:srgbClr val="203E5F"/>
                </a:solidFill>
              </a:rPr>
              <a:t>منهج الدراسة </a:t>
            </a:r>
            <a:r>
              <a:rPr lang="ar-SA" dirty="0"/>
              <a:t>: على المنهج الوصفي الارتباطي التحليلي </a:t>
            </a:r>
          </a:p>
          <a:p>
            <a:pPr marL="285750" indent="-285750" algn="r">
              <a:lnSpc>
                <a:spcPct val="150000"/>
              </a:lnSpc>
              <a:buFontTx/>
              <a:buChar char="-"/>
            </a:pPr>
            <a:r>
              <a:rPr lang="ar-SA" b="1" dirty="0">
                <a:solidFill>
                  <a:srgbClr val="203E5F"/>
                </a:solidFill>
              </a:rPr>
              <a:t>مجتمع الدراسة </a:t>
            </a:r>
            <a:r>
              <a:rPr lang="ar-SA" dirty="0"/>
              <a:t>: من كافة المستهلكين لمواقع التواصل الاجتماعي في اليمن – محافظة حضرموت، وقد تم استهداف الفئة العمرية من (18 الى 60 سنة)</a:t>
            </a:r>
          </a:p>
          <a:p>
            <a:pPr algn="r">
              <a:lnSpc>
                <a:spcPct val="150000"/>
              </a:lnSpc>
            </a:pPr>
            <a:r>
              <a:rPr lang="ar-SA" dirty="0"/>
              <a:t> </a:t>
            </a:r>
            <a:r>
              <a:rPr lang="ar-SA" dirty="0">
                <a:solidFill>
                  <a:srgbClr val="203E5F"/>
                </a:solidFill>
              </a:rPr>
              <a:t>- </a:t>
            </a:r>
            <a:r>
              <a:rPr lang="ar-SA" b="1" dirty="0">
                <a:solidFill>
                  <a:srgbClr val="203E5F"/>
                </a:solidFill>
              </a:rPr>
              <a:t>أداة الدراسة</a:t>
            </a:r>
            <a:r>
              <a:rPr lang="ar-SA" dirty="0">
                <a:solidFill>
                  <a:srgbClr val="203E5F"/>
                </a:solidFill>
              </a:rPr>
              <a:t> :</a:t>
            </a:r>
            <a:r>
              <a:rPr lang="ar-SA" dirty="0"/>
              <a:t> الاستبانة الإلكترونية</a:t>
            </a:r>
          </a:p>
          <a:p>
            <a:pPr algn="r">
              <a:lnSpc>
                <a:spcPct val="150000"/>
              </a:lnSpc>
            </a:pPr>
            <a:r>
              <a:rPr lang="ar-SA" dirty="0"/>
              <a:t>وتم الاعتماد على أسلوب العينة العشوائية البسيطة حيث بلغ عدد الاستبيانات الصالحة للتحليل (183) مفردة</a:t>
            </a:r>
          </a:p>
          <a:p>
            <a:pPr algn="r">
              <a:lnSpc>
                <a:spcPct val="150000"/>
              </a:lnSpc>
            </a:pPr>
            <a:endParaRPr lang="ar-SA" dirty="0"/>
          </a:p>
        </p:txBody>
      </p:sp>
      <p:sp>
        <p:nvSpPr>
          <p:cNvPr id="12" name="مربع نص 11">
            <a:extLst>
              <a:ext uri="{FF2B5EF4-FFF2-40B4-BE49-F238E27FC236}">
                <a16:creationId xmlns:a16="http://schemas.microsoft.com/office/drawing/2014/main" id="{9271E8C8-EC7B-AC13-1EF4-4528E2C4B587}"/>
              </a:ext>
            </a:extLst>
          </p:cNvPr>
          <p:cNvSpPr txBox="1"/>
          <p:nvPr/>
        </p:nvSpPr>
        <p:spPr>
          <a:xfrm>
            <a:off x="3663036" y="1502272"/>
            <a:ext cx="8007420" cy="1892826"/>
          </a:xfrm>
          <a:prstGeom prst="rect">
            <a:avLst/>
          </a:prstGeom>
          <a:noFill/>
        </p:spPr>
        <p:txBody>
          <a:bodyPr wrap="square" rtlCol="1">
            <a:spAutoFit/>
          </a:bodyPr>
          <a:lstStyle/>
          <a:p>
            <a:pPr algn="r">
              <a:buNone/>
            </a:pPr>
            <a:r>
              <a:rPr lang="ar-SA" b="1" dirty="0">
                <a:solidFill>
                  <a:srgbClr val="203E5F"/>
                </a:solidFill>
              </a:rPr>
              <a:t>مشكلة الدراسة :</a:t>
            </a:r>
            <a:endParaRPr lang="ar-SA" dirty="0">
              <a:solidFill>
                <a:srgbClr val="203E5F"/>
              </a:solidFill>
            </a:endParaRPr>
          </a:p>
          <a:p>
            <a:pPr algn="r">
              <a:lnSpc>
                <a:spcPct val="150000"/>
              </a:lnSpc>
              <a:buNone/>
            </a:pPr>
            <a:r>
              <a:rPr lang="ar-SA" dirty="0"/>
              <a:t>تكمن الإشكالية البحثية في الحاجة إلى قياس وتقييم مدى كفاءة وفعالية إدراك رسائل إستراتيجية الندرة بأبعادها المختلفة (الكمية والزمنية) في البيئة الرقمية التفاعلية، وتحديد الدور الوسيط الذي يلعبه الخوف من فوات الفرصة في هذه العلاقة لدى المستهلك المحلي في اليمن (بمحافظة حضرموت).</a:t>
            </a:r>
          </a:p>
          <a:p>
            <a:pPr algn="r">
              <a:buNone/>
            </a:pPr>
            <a:endParaRPr lang="ar-SA"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سهم: منحني لأعلى 3">
            <a:extLst>
              <a:ext uri="{FF2B5EF4-FFF2-40B4-BE49-F238E27FC236}">
                <a16:creationId xmlns:a16="http://schemas.microsoft.com/office/drawing/2014/main" id="{53085C32-1992-ABBB-2B30-19679BE54597}"/>
              </a:ext>
            </a:extLst>
          </p:cNvPr>
          <p:cNvSpPr/>
          <p:nvPr/>
        </p:nvSpPr>
        <p:spPr>
          <a:xfrm flipH="1">
            <a:off x="2804716" y="4866165"/>
            <a:ext cx="6355976" cy="1093872"/>
          </a:xfrm>
          <a:prstGeom prst="curvedUpArrow">
            <a:avLst/>
          </a:prstGeom>
          <a:solidFill>
            <a:srgbClr val="203E5F"/>
          </a:solidFill>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1" fromWordArt="0" anchor="ctr" anchorCtr="0" forceAA="0" compatLnSpc="1">
            <a:prstTxWarp prst="textNoShape">
              <a:avLst/>
            </a:prstTxWarp>
            <a:noAutofit/>
          </a:bodyPr>
          <a:lstStyle/>
          <a:p>
            <a:pPr algn="ctr" rtl="1">
              <a:lnSpc>
                <a:spcPct val="107000"/>
              </a:lnSpc>
              <a:spcAft>
                <a:spcPts val="800"/>
              </a:spcAft>
              <a:buNone/>
            </a:pPr>
            <a:r>
              <a:rPr lang="ar-SA" b="1" kern="100" dirty="0">
                <a:effectLst/>
                <a:ea typeface="Calibri" panose="020F0502020204030204" pitchFamily="34" charset="0"/>
                <a:cs typeface="Arial" panose="020B0604020202020204" pitchFamily="34" charset="0"/>
              </a:rPr>
              <a:t>الأثر المباشر</a:t>
            </a:r>
            <a:endParaRPr lang="en-US" kern="100" dirty="0">
              <a:effectLst/>
              <a:ea typeface="Calibri" panose="020F0502020204030204" pitchFamily="34" charset="0"/>
              <a:cs typeface="Arial" panose="020B0604020202020204" pitchFamily="34" charset="0"/>
            </a:endParaRPr>
          </a:p>
        </p:txBody>
      </p:sp>
      <p:pic>
        <p:nvPicPr>
          <p:cNvPr id="30" name="صورة 29">
            <a:extLst>
              <a:ext uri="{FF2B5EF4-FFF2-40B4-BE49-F238E27FC236}">
                <a16:creationId xmlns:a16="http://schemas.microsoft.com/office/drawing/2014/main" id="{4FD852D0-3F33-7137-02A4-B7C070FFEF83}"/>
              </a:ext>
            </a:extLst>
          </p:cNvPr>
          <p:cNvPicPr>
            <a:picLocks noChangeAspect="1"/>
          </p:cNvPicPr>
          <p:nvPr/>
        </p:nvPicPr>
        <p:blipFill>
          <a:blip r:embed="rId2">
            <a:extLst>
              <a:ext uri="{BEBA8EAE-BF5A-486C-A8C5-ECC9F3942E4B}">
                <a14:imgProps xmlns:a14="http://schemas.microsoft.com/office/drawing/2010/main">
                  <a14:imgLayer r:embed="rId3">
                    <a14:imgEffect>
                      <a14:artisticPhotocopy/>
                    </a14:imgEffect>
                  </a14:imgLayer>
                </a14:imgProps>
              </a:ext>
            </a:extLst>
          </a:blip>
          <a:stretch>
            <a:fillRect/>
          </a:stretch>
        </p:blipFill>
        <p:spPr>
          <a:xfrm>
            <a:off x="4936735" y="2561081"/>
            <a:ext cx="2318529" cy="2061729"/>
          </a:xfrm>
          <a:prstGeom prst="rect">
            <a:avLst/>
          </a:prstGeom>
        </p:spPr>
      </p:pic>
      <p:pic>
        <p:nvPicPr>
          <p:cNvPr id="31" name="صورة 30">
            <a:extLst>
              <a:ext uri="{FF2B5EF4-FFF2-40B4-BE49-F238E27FC236}">
                <a16:creationId xmlns:a16="http://schemas.microsoft.com/office/drawing/2014/main" id="{616E5462-FD48-DEE0-86DF-1C8135FDA8E3}"/>
              </a:ext>
            </a:extLst>
          </p:cNvPr>
          <p:cNvPicPr>
            <a:picLocks noChangeAspect="1"/>
          </p:cNvPicPr>
          <p:nvPr/>
        </p:nvPicPr>
        <p:blipFill>
          <a:blip r:embed="rId2">
            <a:extLst>
              <a:ext uri="{BEBA8EAE-BF5A-486C-A8C5-ECC9F3942E4B}">
                <a14:imgProps xmlns:a14="http://schemas.microsoft.com/office/drawing/2010/main">
                  <a14:imgLayer r:embed="rId3">
                    <a14:imgEffect>
                      <a14:artisticPhotocopy/>
                    </a14:imgEffect>
                  </a14:imgLayer>
                </a14:imgProps>
              </a:ext>
            </a:extLst>
          </a:blip>
          <a:stretch>
            <a:fillRect/>
          </a:stretch>
        </p:blipFill>
        <p:spPr>
          <a:xfrm>
            <a:off x="8404619" y="2617465"/>
            <a:ext cx="2318529" cy="2061730"/>
          </a:xfrm>
          <a:prstGeom prst="rect">
            <a:avLst/>
          </a:prstGeom>
        </p:spPr>
      </p:pic>
      <p:sp>
        <p:nvSpPr>
          <p:cNvPr id="32" name="سهم: لليسار 31">
            <a:extLst>
              <a:ext uri="{FF2B5EF4-FFF2-40B4-BE49-F238E27FC236}">
                <a16:creationId xmlns:a16="http://schemas.microsoft.com/office/drawing/2014/main" id="{B269C764-551A-9085-FA2C-C4BFC8665B2B}"/>
              </a:ext>
            </a:extLst>
          </p:cNvPr>
          <p:cNvSpPr/>
          <p:nvPr/>
        </p:nvSpPr>
        <p:spPr>
          <a:xfrm>
            <a:off x="7413382" y="3429000"/>
            <a:ext cx="636046" cy="527573"/>
          </a:xfrm>
          <a:prstGeom prst="leftArrow">
            <a:avLst/>
          </a:prstGeom>
          <a:solidFill>
            <a:srgbClr val="203E5F"/>
          </a:solidFill>
          <a:ln w="12700" cap="flat" cmpd="sng" algn="ctr">
            <a:solidFill>
              <a:sysClr val="windowText" lastClr="000000"/>
            </a:solidFill>
            <a:prstDash val="solid"/>
            <a:miter lim="800000"/>
          </a:ln>
          <a:effectLst/>
        </p:spPr>
        <p:txBody>
          <a:bodyPr rot="0" spcFirstLastPara="0" vert="horz" wrap="square" lIns="91440" tIns="45720" rIns="91440" bIns="45720" numCol="1" spcCol="0" rtlCol="1"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ar-SA" sz="1800" b="0" i="0" u="none" strike="noStrike" kern="0" cap="none" spc="0" normalizeH="0" baseline="0" noProof="0" dirty="0">
              <a:ln>
                <a:noFill/>
              </a:ln>
              <a:solidFill>
                <a:sysClr val="windowText" lastClr="000000"/>
              </a:solidFill>
              <a:effectLst/>
              <a:uLnTx/>
              <a:uFillTx/>
              <a:latin typeface="Calibri" panose="020F0502020204030204"/>
              <a:ea typeface="+mn-ea"/>
              <a:cs typeface="Arial" panose="020B0604020202020204" pitchFamily="34" charset="0"/>
            </a:endParaRPr>
          </a:p>
        </p:txBody>
      </p:sp>
      <p:pic>
        <p:nvPicPr>
          <p:cNvPr id="34" name="صورة 33">
            <a:extLst>
              <a:ext uri="{FF2B5EF4-FFF2-40B4-BE49-F238E27FC236}">
                <a16:creationId xmlns:a16="http://schemas.microsoft.com/office/drawing/2014/main" id="{10C253AD-ABBE-CFD0-6412-8DE64E76B12C}"/>
              </a:ext>
            </a:extLst>
          </p:cNvPr>
          <p:cNvPicPr>
            <a:picLocks noChangeAspect="1"/>
          </p:cNvPicPr>
          <p:nvPr/>
        </p:nvPicPr>
        <p:blipFill>
          <a:blip r:embed="rId4"/>
          <a:stretch>
            <a:fillRect/>
          </a:stretch>
        </p:blipFill>
        <p:spPr>
          <a:xfrm>
            <a:off x="3694355" y="3515567"/>
            <a:ext cx="652329" cy="560881"/>
          </a:xfrm>
          <a:prstGeom prst="rect">
            <a:avLst/>
          </a:prstGeom>
        </p:spPr>
      </p:pic>
      <p:sp>
        <p:nvSpPr>
          <p:cNvPr id="37" name="مربع نص 36">
            <a:extLst>
              <a:ext uri="{FF2B5EF4-FFF2-40B4-BE49-F238E27FC236}">
                <a16:creationId xmlns:a16="http://schemas.microsoft.com/office/drawing/2014/main" id="{54326014-7865-EA77-DAEF-C7388A9B6068}"/>
              </a:ext>
            </a:extLst>
          </p:cNvPr>
          <p:cNvSpPr txBox="1"/>
          <p:nvPr/>
        </p:nvSpPr>
        <p:spPr>
          <a:xfrm>
            <a:off x="8474997" y="3162331"/>
            <a:ext cx="2177771" cy="971997"/>
          </a:xfrm>
          <a:prstGeom prst="rect">
            <a:avLst/>
          </a:prstGeom>
          <a:noFill/>
        </p:spPr>
        <p:txBody>
          <a:bodyPr wrap="square">
            <a:spAutoFit/>
          </a:bodyPr>
          <a:lstStyle/>
          <a:p>
            <a:pPr algn="ctr" rtl="1">
              <a:lnSpc>
                <a:spcPct val="107000"/>
              </a:lnSpc>
              <a:spcAft>
                <a:spcPts val="800"/>
              </a:spcAft>
              <a:buNone/>
            </a:pPr>
            <a:r>
              <a:rPr lang="ar-SA" sz="1600" b="1" kern="100" dirty="0">
                <a:effectLst/>
                <a:latin typeface="Calibri" panose="020F0502020204030204" pitchFamily="34" charset="0"/>
                <a:ea typeface="Calibri" panose="020F0502020204030204" pitchFamily="34" charset="0"/>
                <a:cs typeface="Arial" panose="020B0604020202020204" pitchFamily="34" charset="0"/>
              </a:rPr>
              <a:t>المثير </a:t>
            </a:r>
            <a:r>
              <a:rPr lang="en-US" sz="1600" b="1" kern="100" dirty="0">
                <a:effectLst/>
                <a:latin typeface="Calibri" panose="020F0502020204030204" pitchFamily="34" charset="0"/>
                <a:ea typeface="Calibri" panose="020F0502020204030204" pitchFamily="34" charset="0"/>
                <a:cs typeface="Arial" panose="020B0604020202020204" pitchFamily="34" charset="0"/>
              </a:rPr>
              <a:t>(Stimulus - S)</a:t>
            </a:r>
            <a:endParaRPr lang="en-US" sz="1400" kern="100" dirty="0">
              <a:effectLst/>
              <a:latin typeface="Calibri" panose="020F0502020204030204" pitchFamily="34" charset="0"/>
              <a:ea typeface="Calibri" panose="020F0502020204030204" pitchFamily="34" charset="0"/>
              <a:cs typeface="Arial" panose="020B0604020202020204" pitchFamily="34" charset="0"/>
            </a:endParaRPr>
          </a:p>
          <a:p>
            <a:pPr algn="ctr" rtl="1">
              <a:lnSpc>
                <a:spcPct val="107000"/>
              </a:lnSpc>
              <a:spcAft>
                <a:spcPts val="800"/>
              </a:spcAft>
              <a:buNone/>
            </a:pPr>
            <a:r>
              <a:rPr lang="ar-SA" sz="1600" kern="100" dirty="0">
                <a:effectLst/>
                <a:latin typeface="Calibri" panose="020F0502020204030204" pitchFamily="34" charset="0"/>
                <a:ea typeface="Calibri" panose="020F0502020204030204" pitchFamily="34" charset="0"/>
                <a:cs typeface="Arial" panose="020B0604020202020204" pitchFamily="34" charset="0"/>
              </a:rPr>
              <a:t>إدراك رسائل الندرة (الكمية والزمنية)</a:t>
            </a:r>
            <a:endParaRPr lang="en-US" sz="14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39" name="مربع نص 38">
            <a:extLst>
              <a:ext uri="{FF2B5EF4-FFF2-40B4-BE49-F238E27FC236}">
                <a16:creationId xmlns:a16="http://schemas.microsoft.com/office/drawing/2014/main" id="{E28BAD6C-4306-8223-44C0-3631963160CA}"/>
              </a:ext>
            </a:extLst>
          </p:cNvPr>
          <p:cNvSpPr txBox="1"/>
          <p:nvPr/>
        </p:nvSpPr>
        <p:spPr>
          <a:xfrm>
            <a:off x="5113129" y="2979830"/>
            <a:ext cx="1965739" cy="1338059"/>
          </a:xfrm>
          <a:prstGeom prst="rect">
            <a:avLst/>
          </a:prstGeom>
          <a:noFill/>
        </p:spPr>
        <p:txBody>
          <a:bodyPr wrap="square">
            <a:spAutoFit/>
          </a:bodyPr>
          <a:lstStyle/>
          <a:p>
            <a:pPr algn="ctr" rtl="1">
              <a:lnSpc>
                <a:spcPct val="107000"/>
              </a:lnSpc>
              <a:spcAft>
                <a:spcPts val="800"/>
              </a:spcAft>
              <a:buNone/>
            </a:pPr>
            <a:r>
              <a:rPr lang="ar-SA" sz="1600" b="1" kern="100" dirty="0">
                <a:effectLst/>
                <a:latin typeface="Calibri" panose="020F0502020204030204" pitchFamily="34" charset="0"/>
                <a:ea typeface="Calibri" panose="020F0502020204030204" pitchFamily="34" charset="0"/>
                <a:cs typeface="Arial" panose="020B0604020202020204" pitchFamily="34" charset="0"/>
              </a:rPr>
              <a:t>الحالة النفسية </a:t>
            </a:r>
            <a:endParaRPr lang="en-US" sz="1600" b="1" kern="100" dirty="0">
              <a:effectLst/>
              <a:latin typeface="Calibri" panose="020F0502020204030204" pitchFamily="34" charset="0"/>
              <a:ea typeface="Calibri" panose="020F0502020204030204" pitchFamily="34" charset="0"/>
              <a:cs typeface="Arial" panose="020B0604020202020204" pitchFamily="34" charset="0"/>
            </a:endParaRPr>
          </a:p>
          <a:p>
            <a:pPr algn="ctr" rtl="1">
              <a:lnSpc>
                <a:spcPct val="107000"/>
              </a:lnSpc>
              <a:spcAft>
                <a:spcPts val="800"/>
              </a:spcAft>
              <a:buNone/>
            </a:pPr>
            <a:r>
              <a:rPr lang="en-US" sz="1600" b="1" kern="100" dirty="0">
                <a:effectLst/>
                <a:latin typeface="Calibri" panose="020F0502020204030204" pitchFamily="34" charset="0"/>
                <a:ea typeface="Calibri" panose="020F0502020204030204" pitchFamily="34" charset="0"/>
                <a:cs typeface="Arial" panose="020B0604020202020204" pitchFamily="34" charset="0"/>
              </a:rPr>
              <a:t>(Organism – O)</a:t>
            </a:r>
            <a:endParaRPr lang="en-US" sz="1600" kern="100" dirty="0">
              <a:effectLst/>
              <a:latin typeface="Calibri" panose="020F0502020204030204" pitchFamily="34" charset="0"/>
              <a:ea typeface="Calibri" panose="020F0502020204030204" pitchFamily="34" charset="0"/>
              <a:cs typeface="Arial" panose="020B0604020202020204" pitchFamily="34" charset="0"/>
            </a:endParaRPr>
          </a:p>
          <a:p>
            <a:pPr algn="ctr" rtl="1">
              <a:lnSpc>
                <a:spcPct val="107000"/>
              </a:lnSpc>
              <a:spcAft>
                <a:spcPts val="800"/>
              </a:spcAft>
              <a:buNone/>
            </a:pPr>
            <a:r>
              <a:rPr lang="ar-SA" sz="1600" kern="100" dirty="0">
                <a:effectLst/>
                <a:latin typeface="Calibri" panose="020F0502020204030204" pitchFamily="34" charset="0"/>
                <a:ea typeface="Calibri" panose="020F0502020204030204" pitchFamily="34" charset="0"/>
                <a:cs typeface="Arial" panose="020B0604020202020204" pitchFamily="34" charset="0"/>
              </a:rPr>
              <a:t>الخوف من فوات الفرصة (</a:t>
            </a:r>
            <a:r>
              <a:rPr lang="en-US" sz="1600" kern="100" dirty="0">
                <a:effectLst/>
                <a:latin typeface="Calibri" panose="020F0502020204030204" pitchFamily="34" charset="0"/>
                <a:ea typeface="Calibri" panose="020F0502020204030204" pitchFamily="34" charset="0"/>
                <a:cs typeface="Arial" panose="020B0604020202020204" pitchFamily="34" charset="0"/>
              </a:rPr>
              <a:t>FOMO</a:t>
            </a:r>
            <a:r>
              <a:rPr lang="ar-SA" sz="1600" kern="100" dirty="0">
                <a:effectLst/>
                <a:latin typeface="Calibri" panose="020F0502020204030204" pitchFamily="34" charset="0"/>
                <a:ea typeface="Calibri" panose="020F0502020204030204" pitchFamily="34" charset="0"/>
                <a:cs typeface="Arial" panose="020B0604020202020204" pitchFamily="34" charset="0"/>
              </a:rPr>
              <a:t>)</a:t>
            </a:r>
            <a:endParaRPr lang="en-US" sz="16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42" name="صورة 41">
            <a:extLst>
              <a:ext uri="{FF2B5EF4-FFF2-40B4-BE49-F238E27FC236}">
                <a16:creationId xmlns:a16="http://schemas.microsoft.com/office/drawing/2014/main" id="{A1F2F32F-B31B-AE94-D514-244BAE46C7D6}"/>
              </a:ext>
            </a:extLst>
          </p:cNvPr>
          <p:cNvPicPr>
            <a:picLocks noChangeAspect="1"/>
          </p:cNvPicPr>
          <p:nvPr/>
        </p:nvPicPr>
        <p:blipFill>
          <a:blip r:embed="rId5"/>
          <a:stretch>
            <a:fillRect/>
          </a:stretch>
        </p:blipFill>
        <p:spPr>
          <a:xfrm>
            <a:off x="1301198" y="2618568"/>
            <a:ext cx="2322777" cy="2060627"/>
          </a:xfrm>
          <a:prstGeom prst="rect">
            <a:avLst/>
          </a:prstGeom>
        </p:spPr>
      </p:pic>
      <p:sp>
        <p:nvSpPr>
          <p:cNvPr id="44" name="مربع نص 43">
            <a:extLst>
              <a:ext uri="{FF2B5EF4-FFF2-40B4-BE49-F238E27FC236}">
                <a16:creationId xmlns:a16="http://schemas.microsoft.com/office/drawing/2014/main" id="{BFBEB94A-0F9A-6051-96BE-E187441414B4}"/>
              </a:ext>
            </a:extLst>
          </p:cNvPr>
          <p:cNvSpPr txBox="1"/>
          <p:nvPr/>
        </p:nvSpPr>
        <p:spPr>
          <a:xfrm>
            <a:off x="1574866" y="3099705"/>
            <a:ext cx="1775440" cy="1077218"/>
          </a:xfrm>
          <a:prstGeom prst="rect">
            <a:avLst/>
          </a:prstGeom>
          <a:noFill/>
        </p:spPr>
        <p:txBody>
          <a:bodyPr wrap="square">
            <a:spAutoFit/>
          </a:bodyPr>
          <a:lstStyle/>
          <a:p>
            <a:pPr algn="ctr"/>
            <a:r>
              <a:rPr lang="ar-SA" sz="1600" b="1" dirty="0"/>
              <a:t>الاستجابة</a:t>
            </a:r>
            <a:r>
              <a:rPr lang="ar-SA" sz="1600" dirty="0"/>
              <a:t> </a:t>
            </a:r>
          </a:p>
          <a:p>
            <a:pPr algn="ctr"/>
            <a:r>
              <a:rPr lang="ar-SA" sz="1600" b="1" dirty="0"/>
              <a:t>)</a:t>
            </a:r>
            <a:r>
              <a:rPr lang="en-US" sz="1600" b="1" dirty="0"/>
              <a:t>Response - R)</a:t>
            </a:r>
          </a:p>
          <a:p>
            <a:pPr algn="ctr"/>
            <a:r>
              <a:rPr lang="ar-SA" sz="1600" dirty="0"/>
              <a:t>الميل إلى الشراء الاندفاعي.</a:t>
            </a:r>
          </a:p>
        </p:txBody>
      </p:sp>
      <p:sp>
        <p:nvSpPr>
          <p:cNvPr id="45" name="مربع نص 44">
            <a:extLst>
              <a:ext uri="{FF2B5EF4-FFF2-40B4-BE49-F238E27FC236}">
                <a16:creationId xmlns:a16="http://schemas.microsoft.com/office/drawing/2014/main" id="{2681BE79-D78E-8007-CC67-157B27A38313}"/>
              </a:ext>
            </a:extLst>
          </p:cNvPr>
          <p:cNvSpPr txBox="1"/>
          <p:nvPr/>
        </p:nvSpPr>
        <p:spPr>
          <a:xfrm>
            <a:off x="1811633" y="1255584"/>
            <a:ext cx="8568729" cy="923330"/>
          </a:xfrm>
          <a:prstGeom prst="rect">
            <a:avLst/>
          </a:prstGeom>
        </p:spPr>
        <p:style>
          <a:lnRef idx="2">
            <a:schemeClr val="accent3"/>
          </a:lnRef>
          <a:fillRef idx="1">
            <a:schemeClr val="lt1"/>
          </a:fillRef>
          <a:effectRef idx="0">
            <a:schemeClr val="accent3"/>
          </a:effectRef>
          <a:fontRef idx="minor">
            <a:schemeClr val="dk1"/>
          </a:fontRef>
        </p:style>
        <p:txBody>
          <a:bodyPr wrap="square" rtlCol="1">
            <a:spAutoFit/>
          </a:bodyPr>
          <a:lstStyle/>
          <a:p>
            <a:pPr algn="ctr"/>
            <a:r>
              <a:rPr lang="en-US" dirty="0"/>
              <a:t>(S-O-R </a:t>
            </a:r>
            <a:r>
              <a:rPr lang="ar-SA" dirty="0"/>
              <a:t>تستند هذه الدراسة في بناء نموذجها المفاهيمي إلى نموذج (</a:t>
            </a:r>
            <a:r>
              <a:rPr lang="en-US" dirty="0"/>
              <a:t> </a:t>
            </a:r>
            <a:r>
              <a:rPr lang="en-US" dirty="0">
                <a:ln w="0"/>
                <a:solidFill>
                  <a:schemeClr val="accent1"/>
                </a:solidFill>
                <a:effectLst>
                  <a:outerShdw blurRad="38100" dist="25400" dir="5400000" algn="ctr" rotWithShape="0">
                    <a:srgbClr val="6E747A">
                      <a:alpha val="43000"/>
                    </a:srgbClr>
                  </a:outerShdw>
                </a:effectLst>
              </a:rPr>
              <a:t> </a:t>
            </a:r>
          </a:p>
          <a:p>
            <a:pPr algn="ctr"/>
            <a:r>
              <a:rPr lang="ar-SA" dirty="0"/>
              <a:t>حيث يفترض النموذج وجود أثر لأدراك رسائل ندرة المنتجات كمثير على الميل للشراء الاندفاعي كاستجابة وذلك عبر الأثر الوسيط للخوف من فوات الفرصة </a:t>
            </a:r>
            <a:endParaRPr lang="en-US" dirty="0"/>
          </a:p>
        </p:txBody>
      </p:sp>
      <p:sp>
        <p:nvSpPr>
          <p:cNvPr id="46" name="مربع نص 45">
            <a:extLst>
              <a:ext uri="{FF2B5EF4-FFF2-40B4-BE49-F238E27FC236}">
                <a16:creationId xmlns:a16="http://schemas.microsoft.com/office/drawing/2014/main" id="{3A92BFC2-86E4-BDED-52BE-20638204873D}"/>
              </a:ext>
            </a:extLst>
          </p:cNvPr>
          <p:cNvSpPr txBox="1"/>
          <p:nvPr/>
        </p:nvSpPr>
        <p:spPr>
          <a:xfrm>
            <a:off x="4055292" y="564302"/>
            <a:ext cx="3854824" cy="461665"/>
          </a:xfrm>
          <a:prstGeom prst="rect">
            <a:avLst/>
          </a:prstGeom>
          <a:noFill/>
        </p:spPr>
        <p:txBody>
          <a:bodyPr wrap="square" rtlCol="1">
            <a:spAutoFit/>
          </a:bodyPr>
          <a:lstStyle/>
          <a:p>
            <a:pPr algn="ctr"/>
            <a:r>
              <a:rPr lang="ar-SA" sz="2400" dirty="0">
                <a:ln w="0"/>
                <a:solidFill>
                  <a:srgbClr val="203E5F"/>
                </a:solidFill>
                <a:effectLst>
                  <a:outerShdw blurRad="38100" dist="25400" dir="5400000" algn="ctr" rotWithShape="0">
                    <a:srgbClr val="6E747A">
                      <a:alpha val="43000"/>
                    </a:srgbClr>
                  </a:outerShdw>
                </a:effectLst>
              </a:rPr>
              <a:t>نموذج الدراسة </a:t>
            </a:r>
          </a:p>
        </p:txBody>
      </p:sp>
    </p:spTree>
    <p:extLst>
      <p:ext uri="{BB962C8B-B14F-4D97-AF65-F5344CB8AC3E}">
        <p14:creationId xmlns:p14="http://schemas.microsoft.com/office/powerpoint/2010/main" val="36439249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37458" y="157864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10081912" y="1039070"/>
            <a:ext cx="1100910" cy="960468"/>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p:cNvSpPr txBox="1"/>
          <p:nvPr/>
        </p:nvSpPr>
        <p:spPr>
          <a:xfrm>
            <a:off x="10149253" y="1124337"/>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12930" y="112125"/>
            <a:ext cx="2305141" cy="1076343"/>
          </a:xfrm>
          <a:prstGeom prst="rect">
            <a:avLst/>
          </a:prstGeom>
        </p:spPr>
      </p:pic>
      <p:sp>
        <p:nvSpPr>
          <p:cNvPr id="4" name="مربع نص 3">
            <a:extLst>
              <a:ext uri="{FF2B5EF4-FFF2-40B4-BE49-F238E27FC236}">
                <a16:creationId xmlns:a16="http://schemas.microsoft.com/office/drawing/2014/main" id="{CBEE13D4-3586-65E5-04AC-2A5AE8A16855}"/>
              </a:ext>
            </a:extLst>
          </p:cNvPr>
          <p:cNvSpPr txBox="1"/>
          <p:nvPr/>
        </p:nvSpPr>
        <p:spPr>
          <a:xfrm>
            <a:off x="7452360" y="1078025"/>
            <a:ext cx="2399356" cy="461665"/>
          </a:xfrm>
          <a:prstGeom prst="rect">
            <a:avLst/>
          </a:prstGeom>
          <a:noFill/>
        </p:spPr>
        <p:txBody>
          <a:bodyPr wrap="square" rtlCol="1">
            <a:spAutoFit/>
          </a:bodyPr>
          <a:lstStyle/>
          <a:p>
            <a:pPr algn="r"/>
            <a:r>
              <a:rPr lang="ar-SA" sz="2400" b="1" dirty="0">
                <a:solidFill>
                  <a:srgbClr val="203E5F"/>
                </a:solidFill>
              </a:rPr>
              <a:t>أبرز أهداف الدراسة:</a:t>
            </a:r>
          </a:p>
        </p:txBody>
      </p:sp>
      <p:pic>
        <p:nvPicPr>
          <p:cNvPr id="8" name="صورة 7">
            <a:extLst>
              <a:ext uri="{FF2B5EF4-FFF2-40B4-BE49-F238E27FC236}">
                <a16:creationId xmlns:a16="http://schemas.microsoft.com/office/drawing/2014/main" id="{33297C78-6E35-AD1A-F8B3-EFD858F04195}"/>
              </a:ext>
            </a:extLst>
          </p:cNvPr>
          <p:cNvPicPr>
            <a:picLocks noChangeAspect="1"/>
          </p:cNvPicPr>
          <p:nvPr/>
        </p:nvPicPr>
        <p:blipFill>
          <a:blip r:embed="rId3"/>
          <a:stretch>
            <a:fillRect/>
          </a:stretch>
        </p:blipFill>
        <p:spPr>
          <a:xfrm>
            <a:off x="1676567" y="1892687"/>
            <a:ext cx="8955800" cy="3438442"/>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صورة 2">
            <a:extLst>
              <a:ext uri="{FF2B5EF4-FFF2-40B4-BE49-F238E27FC236}">
                <a16:creationId xmlns:a16="http://schemas.microsoft.com/office/drawing/2014/main" id="{4A19941B-11C9-4FC1-D420-C0B8CD7E2E1F}"/>
              </a:ext>
            </a:extLst>
          </p:cNvPr>
          <p:cNvPicPr>
            <a:picLocks noChangeAspect="1"/>
          </p:cNvPicPr>
          <p:nvPr/>
        </p:nvPicPr>
        <p:blipFill>
          <a:blip r:embed="rId2"/>
          <a:stretch>
            <a:fillRect/>
          </a:stretch>
        </p:blipFill>
        <p:spPr>
          <a:xfrm>
            <a:off x="445147" y="0"/>
            <a:ext cx="2304488" cy="1079086"/>
          </a:xfrm>
          <a:prstGeom prst="rect">
            <a:avLst/>
          </a:prstGeom>
        </p:spPr>
      </p:pic>
      <p:pic>
        <p:nvPicPr>
          <p:cNvPr id="4" name="صورة 3">
            <a:extLst>
              <a:ext uri="{FF2B5EF4-FFF2-40B4-BE49-F238E27FC236}">
                <a16:creationId xmlns:a16="http://schemas.microsoft.com/office/drawing/2014/main" id="{E0026749-24A1-238A-D59C-AD9C81C276AB}"/>
              </a:ext>
            </a:extLst>
          </p:cNvPr>
          <p:cNvPicPr>
            <a:picLocks noChangeAspect="1"/>
          </p:cNvPicPr>
          <p:nvPr/>
        </p:nvPicPr>
        <p:blipFill>
          <a:blip r:embed="rId3"/>
          <a:stretch>
            <a:fillRect/>
          </a:stretch>
        </p:blipFill>
        <p:spPr>
          <a:xfrm>
            <a:off x="542657" y="1143669"/>
            <a:ext cx="10990730" cy="5098464"/>
          </a:xfrm>
          <a:prstGeom prst="rect">
            <a:avLst/>
          </a:prstGeom>
        </p:spPr>
      </p:pic>
      <p:pic>
        <p:nvPicPr>
          <p:cNvPr id="5" name="صورة 4">
            <a:extLst>
              <a:ext uri="{FF2B5EF4-FFF2-40B4-BE49-F238E27FC236}">
                <a16:creationId xmlns:a16="http://schemas.microsoft.com/office/drawing/2014/main" id="{AF0FA599-9609-5AA1-0C80-B7952653D718}"/>
              </a:ext>
            </a:extLst>
          </p:cNvPr>
          <p:cNvPicPr>
            <a:picLocks noChangeAspect="1"/>
          </p:cNvPicPr>
          <p:nvPr/>
        </p:nvPicPr>
        <p:blipFill>
          <a:blip r:embed="rId4"/>
          <a:stretch>
            <a:fillRect/>
          </a:stretch>
        </p:blipFill>
        <p:spPr>
          <a:xfrm>
            <a:off x="10139156" y="1079086"/>
            <a:ext cx="1096617" cy="920043"/>
          </a:xfrm>
          <a:prstGeom prst="rect">
            <a:avLst/>
          </a:prstGeom>
        </p:spPr>
      </p:pic>
      <p:pic>
        <p:nvPicPr>
          <p:cNvPr id="7" name="صورة 6">
            <a:extLst>
              <a:ext uri="{FF2B5EF4-FFF2-40B4-BE49-F238E27FC236}">
                <a16:creationId xmlns:a16="http://schemas.microsoft.com/office/drawing/2014/main" id="{6D10935A-135E-9944-DA15-C57DD69596EA}"/>
              </a:ext>
            </a:extLst>
          </p:cNvPr>
          <p:cNvPicPr>
            <a:picLocks noChangeAspect="1"/>
          </p:cNvPicPr>
          <p:nvPr/>
        </p:nvPicPr>
        <p:blipFill>
          <a:blip r:embed="rId5"/>
          <a:stretch>
            <a:fillRect/>
          </a:stretch>
        </p:blipFill>
        <p:spPr>
          <a:xfrm>
            <a:off x="7360383" y="968828"/>
            <a:ext cx="2304488" cy="684667"/>
          </a:xfrm>
          <a:prstGeom prst="rect">
            <a:avLst/>
          </a:prstGeom>
        </p:spPr>
      </p:pic>
      <p:sp>
        <p:nvSpPr>
          <p:cNvPr id="8" name="مربع نص 7">
            <a:extLst>
              <a:ext uri="{FF2B5EF4-FFF2-40B4-BE49-F238E27FC236}">
                <a16:creationId xmlns:a16="http://schemas.microsoft.com/office/drawing/2014/main" id="{4114DFEF-3209-A298-83D4-49649425B8CA}"/>
              </a:ext>
            </a:extLst>
          </p:cNvPr>
          <p:cNvSpPr txBox="1"/>
          <p:nvPr/>
        </p:nvSpPr>
        <p:spPr>
          <a:xfrm>
            <a:off x="10304629" y="1269570"/>
            <a:ext cx="711200" cy="584775"/>
          </a:xfrm>
          <a:prstGeom prst="rect">
            <a:avLst/>
          </a:prstGeom>
          <a:noFill/>
        </p:spPr>
        <p:txBody>
          <a:bodyPr wrap="square" rtlCol="1">
            <a:spAutoFit/>
          </a:bodyPr>
          <a:lstStyle/>
          <a:p>
            <a:pPr algn="ctr"/>
            <a:r>
              <a:rPr lang="en-US" sz="3200" dirty="0">
                <a:solidFill>
                  <a:schemeClr val="bg1"/>
                </a:solidFill>
              </a:rPr>
              <a:t>2</a:t>
            </a:r>
            <a:endParaRPr lang="ar-SA" sz="3200" dirty="0">
              <a:solidFill>
                <a:schemeClr val="bg1"/>
              </a:solidFill>
            </a:endParaRPr>
          </a:p>
        </p:txBody>
      </p:sp>
      <p:sp>
        <p:nvSpPr>
          <p:cNvPr id="14" name="Rectangle 3">
            <a:extLst>
              <a:ext uri="{FF2B5EF4-FFF2-40B4-BE49-F238E27FC236}">
                <a16:creationId xmlns:a16="http://schemas.microsoft.com/office/drawing/2014/main" id="{120222D5-4732-670B-C547-639DE9ED179C}"/>
              </a:ext>
            </a:extLst>
          </p:cNvPr>
          <p:cNvSpPr>
            <a:spLocks noChangeArrowheads="1"/>
          </p:cNvSpPr>
          <p:nvPr/>
        </p:nvSpPr>
        <p:spPr bwMode="auto">
          <a:xfrm>
            <a:off x="1237129" y="2071871"/>
            <a:ext cx="9233647" cy="36471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45720" numCol="1" anchor="ctr" anchorCtr="0" compatLnSpc="1">
            <a:prstTxWarp prst="textNoShape">
              <a:avLst/>
            </a:prstTxWarp>
            <a:spAutoFit/>
          </a:bodyPr>
          <a:lstStyle/>
          <a:p>
            <a:pPr marL="0" marR="0" lvl="0" indent="0" algn="r" defTabSz="914400" rtl="1" eaLnBrk="0" fontAlgn="base" latinLnBrk="0" hangingPunct="0">
              <a:lnSpc>
                <a:spcPct val="150000"/>
              </a:lnSpc>
              <a:spcBef>
                <a:spcPct val="0"/>
              </a:spcBef>
              <a:spcAft>
                <a:spcPct val="0"/>
              </a:spcAft>
              <a:buClrTx/>
              <a:buSzTx/>
              <a:buFontTx/>
              <a:buNone/>
              <a:tabLst/>
            </a:pPr>
            <a:r>
              <a:rPr kumimoji="0" lang="ar-SA" altLang="ar-SA" sz="1800" b="1" i="0" u="none" strike="noStrike" cap="none" normalizeH="0" baseline="0" dirty="0">
                <a:ln>
                  <a:noFill/>
                </a:ln>
                <a:solidFill>
                  <a:srgbClr val="203E5F"/>
                </a:solidFill>
                <a:effectLst/>
                <a:latin typeface="Google Sans Text"/>
                <a:cs typeface="Arial" panose="020B0604020202020204" pitchFamily="34" charset="0"/>
              </a:rPr>
              <a:t>السؤال الرئيسي</a:t>
            </a:r>
            <a:r>
              <a:rPr kumimoji="0" lang="ar-SA" altLang="ar-SA" sz="1800" b="1" i="0" u="none" strike="noStrike" cap="none" normalizeH="0" baseline="0" dirty="0">
                <a:ln>
                  <a:noFill/>
                </a:ln>
                <a:solidFill>
                  <a:schemeClr val="tx1"/>
                </a:solidFill>
                <a:effectLst/>
                <a:latin typeface="Google Sans Text"/>
                <a:cs typeface="Arial" panose="020B0604020202020204" pitchFamily="34" charset="0"/>
              </a:rPr>
              <a:t>:</a:t>
            </a:r>
            <a:r>
              <a:rPr kumimoji="0" lang="ar-SA" altLang="ar-SA" sz="1800" b="0" i="0" u="none" strike="noStrike" cap="none" normalizeH="0" baseline="0" dirty="0">
                <a:ln>
                  <a:noFill/>
                </a:ln>
                <a:solidFill>
                  <a:schemeClr val="tx1"/>
                </a:solidFill>
                <a:effectLst/>
                <a:latin typeface="Google Sans Text"/>
              </a:rPr>
              <a:t> </a:t>
            </a:r>
            <a:r>
              <a:rPr kumimoji="0" lang="ar-SA" altLang="ar-SA" sz="1800" b="0" i="0" u="none" strike="noStrike" cap="none" normalizeH="0" baseline="0" dirty="0">
                <a:ln>
                  <a:noFill/>
                </a:ln>
                <a:solidFill>
                  <a:schemeClr val="tx1"/>
                </a:solidFill>
                <a:effectLst/>
                <a:latin typeface="Google Sans Text"/>
                <a:cs typeface="Arial" panose="020B0604020202020204" pitchFamily="34" charset="0"/>
              </a:rPr>
              <a:t>ما مدى فعالية إستراتيجيات التسويق بالندرة عبر وسائل التواصل الاجتماعي في التأثير على الميل للشراء الاندفاعي لدى المستهلك؟ وما الدور الوسيط للخوف من فوات الفرصة في هذه العلاقة؟</a:t>
            </a:r>
            <a:r>
              <a:rPr kumimoji="0" lang="ar-SA" altLang="ar-SA" sz="1800" b="0" i="0" u="none" strike="noStrike" cap="none" normalizeH="0" baseline="0" dirty="0">
                <a:ln>
                  <a:noFill/>
                </a:ln>
                <a:solidFill>
                  <a:schemeClr val="tx1"/>
                </a:solidFill>
                <a:effectLst/>
                <a:latin typeface="Google Sans Text"/>
              </a:rPr>
              <a:t> </a:t>
            </a:r>
            <a:endParaRPr kumimoji="0" lang="ar-SA" altLang="ar-SA" sz="1800" b="0" i="0" u="none" strike="noStrike" cap="none" normalizeH="0" baseline="0" dirty="0">
              <a:ln>
                <a:noFill/>
              </a:ln>
              <a:solidFill>
                <a:schemeClr val="tx1"/>
              </a:solidFill>
              <a:effectLst/>
            </a:endParaRPr>
          </a:p>
          <a:p>
            <a:pPr marL="0" marR="0" lvl="0" indent="0" algn="r" defTabSz="914400" rtl="1" eaLnBrk="0" fontAlgn="base" latinLnBrk="0" hangingPunct="0">
              <a:lnSpc>
                <a:spcPct val="150000"/>
              </a:lnSpc>
              <a:spcBef>
                <a:spcPct val="0"/>
              </a:spcBef>
              <a:spcAft>
                <a:spcPct val="0"/>
              </a:spcAft>
              <a:buClrTx/>
              <a:buSzTx/>
              <a:buFontTx/>
              <a:buNone/>
              <a:tabLst/>
            </a:pPr>
            <a:r>
              <a:rPr kumimoji="0" lang="ar-SA" altLang="ar-SA" sz="1800" b="1" i="0" u="none" strike="noStrike" cap="none" normalizeH="0" baseline="0" dirty="0">
                <a:ln>
                  <a:noFill/>
                </a:ln>
                <a:solidFill>
                  <a:srgbClr val="203E5F"/>
                </a:solidFill>
                <a:effectLst/>
                <a:latin typeface="Google Sans Text"/>
                <a:cs typeface="Arial" panose="020B0604020202020204" pitchFamily="34" charset="0"/>
              </a:rPr>
              <a:t>الأسئلة الفرعية:</a:t>
            </a:r>
            <a:endParaRPr kumimoji="0" lang="ar-SA" altLang="ar-SA" sz="1800" b="0" i="0" u="none" strike="noStrike" cap="none" normalizeH="0" baseline="0" dirty="0">
              <a:ln>
                <a:noFill/>
              </a:ln>
              <a:solidFill>
                <a:srgbClr val="203E5F"/>
              </a:solidFill>
              <a:effectLst/>
            </a:endParaRPr>
          </a:p>
          <a:p>
            <a:pPr marL="0" marR="0" lvl="0" indent="0" algn="r" defTabSz="914400" rtl="1" eaLnBrk="0" fontAlgn="base" latinLnBrk="0" hangingPunct="0">
              <a:lnSpc>
                <a:spcPct val="150000"/>
              </a:lnSpc>
              <a:spcBef>
                <a:spcPct val="0"/>
              </a:spcBef>
              <a:spcAft>
                <a:spcPct val="0"/>
              </a:spcAft>
              <a:buClrTx/>
              <a:buSzTx/>
              <a:tabLst/>
            </a:pPr>
            <a:r>
              <a:rPr lang="ar-SA" altLang="ar-SA" dirty="0">
                <a:latin typeface="Google Sans Text"/>
                <a:cs typeface="Arial" panose="020B0604020202020204" pitchFamily="34" charset="0"/>
              </a:rPr>
              <a:t>1- </a:t>
            </a:r>
            <a:r>
              <a:rPr kumimoji="0" lang="ar-SA" altLang="ar-SA" sz="1800" b="0" i="0" u="none" strike="noStrike" cap="none" normalizeH="0" baseline="0" dirty="0">
                <a:ln>
                  <a:noFill/>
                </a:ln>
                <a:solidFill>
                  <a:schemeClr val="tx1"/>
                </a:solidFill>
                <a:effectLst/>
                <a:latin typeface="Google Sans Text"/>
                <a:cs typeface="Arial" panose="020B0604020202020204" pitchFamily="34" charset="0"/>
              </a:rPr>
              <a:t>ما مدى تأثير آليات الندرة (الكمية والزمنية) عبر منصات التواصل الاجتماعي في دفع المستهلك نحو الميل للشراء الاندفاعي؟ وهل توجد فروق ذات دلالة إحصائية بين تأثير ندرة الكمية (تقييد المعروض) وتأثير ندرة الوقت (الضغط الزمني)؟</a:t>
            </a:r>
            <a:r>
              <a:rPr kumimoji="0" lang="ar-SA" altLang="ar-SA" sz="1800" b="0" i="0" u="none" strike="noStrike" cap="none" normalizeH="0" baseline="0" dirty="0">
                <a:ln>
                  <a:noFill/>
                </a:ln>
                <a:solidFill>
                  <a:schemeClr val="tx1"/>
                </a:solidFill>
                <a:effectLst/>
                <a:latin typeface="Google Sans Text"/>
              </a:rPr>
              <a:t> </a:t>
            </a:r>
          </a:p>
          <a:p>
            <a:pPr marL="0" marR="0" lvl="0" indent="0" algn="r" defTabSz="914400" rtl="1" eaLnBrk="0" fontAlgn="base" latinLnBrk="0" hangingPunct="0">
              <a:lnSpc>
                <a:spcPct val="150000"/>
              </a:lnSpc>
              <a:spcBef>
                <a:spcPct val="0"/>
              </a:spcBef>
              <a:spcAft>
                <a:spcPct val="0"/>
              </a:spcAft>
              <a:buClrTx/>
              <a:buSzTx/>
              <a:tabLst/>
            </a:pPr>
            <a:r>
              <a:rPr kumimoji="0" lang="ar-SA" altLang="ar-SA" sz="1800" b="0" i="0" u="none" strike="noStrike" cap="none" normalizeH="0" baseline="0" dirty="0">
                <a:ln>
                  <a:noFill/>
                </a:ln>
                <a:solidFill>
                  <a:schemeClr val="tx1"/>
                </a:solidFill>
                <a:effectLst/>
                <a:latin typeface="Google Sans Text"/>
                <a:cs typeface="Arial" panose="020B0604020202020204" pitchFamily="34" charset="0"/>
              </a:rPr>
              <a:t>2-</a:t>
            </a:r>
            <a:r>
              <a:rPr kumimoji="0" lang="ar-SA" altLang="ar-SA" sz="1800" b="0" i="0" u="none" strike="noStrike" cap="none" normalizeH="0" dirty="0">
                <a:ln>
                  <a:noFill/>
                </a:ln>
                <a:solidFill>
                  <a:schemeClr val="tx1"/>
                </a:solidFill>
                <a:effectLst/>
                <a:latin typeface="Google Sans Text"/>
                <a:cs typeface="Arial" panose="020B0604020202020204" pitchFamily="34" charset="0"/>
              </a:rPr>
              <a:t> </a:t>
            </a:r>
            <a:r>
              <a:rPr kumimoji="0" lang="ar-SA" altLang="ar-SA" sz="1800" b="0" i="0" u="none" strike="noStrike" cap="none" normalizeH="0" baseline="0" dirty="0">
                <a:ln>
                  <a:noFill/>
                </a:ln>
                <a:solidFill>
                  <a:schemeClr val="tx1"/>
                </a:solidFill>
                <a:effectLst/>
                <a:latin typeface="Google Sans Text"/>
                <a:cs typeface="Arial" panose="020B0604020202020204" pitchFamily="34" charset="0"/>
              </a:rPr>
              <a:t>هل توجد فروق ذات دلالة إحصائية في مستوى الشراء الاندفاعي الناتج عن إستراتيجيات الندرة تُعزى للخصائص الديموغرافية والسلوكية للمستهلكين؟</a:t>
            </a:r>
            <a:endParaRPr lang="ar-SA" altLang="ar-SA" dirty="0">
              <a:latin typeface="Google Sans Text"/>
            </a:endParaRPr>
          </a:p>
          <a:p>
            <a:pPr marL="0" marR="0" lvl="0" indent="0" algn="r" defTabSz="914400" rtl="1" eaLnBrk="0" fontAlgn="base" latinLnBrk="0" hangingPunct="0">
              <a:lnSpc>
                <a:spcPct val="150000"/>
              </a:lnSpc>
              <a:spcBef>
                <a:spcPct val="0"/>
              </a:spcBef>
              <a:spcAft>
                <a:spcPct val="0"/>
              </a:spcAft>
              <a:buClrTx/>
              <a:buSzTx/>
              <a:tabLst/>
            </a:pPr>
            <a:r>
              <a:rPr kumimoji="0" lang="ar-SA" altLang="ar-SA" sz="1800" b="0" i="0" u="none" strike="noStrike" cap="none" normalizeH="0" baseline="0" dirty="0">
                <a:ln>
                  <a:noFill/>
                </a:ln>
                <a:solidFill>
                  <a:schemeClr val="tx1"/>
                </a:solidFill>
                <a:effectLst/>
                <a:latin typeface="Google Sans Text"/>
                <a:cs typeface="Arial" panose="020B0604020202020204" pitchFamily="34" charset="0"/>
              </a:rPr>
              <a:t>3-</a:t>
            </a:r>
            <a:r>
              <a:rPr kumimoji="0" lang="ar-SA" altLang="ar-SA" sz="1800" b="0" i="0" u="none" strike="noStrike" cap="none" normalizeH="0" dirty="0">
                <a:ln>
                  <a:noFill/>
                </a:ln>
                <a:solidFill>
                  <a:schemeClr val="tx1"/>
                </a:solidFill>
                <a:effectLst/>
                <a:latin typeface="Google Sans Text"/>
                <a:cs typeface="Arial" panose="020B0604020202020204" pitchFamily="34" charset="0"/>
              </a:rPr>
              <a:t> </a:t>
            </a:r>
            <a:r>
              <a:rPr kumimoji="0" lang="ar-SA" altLang="ar-SA" sz="1800" b="0" i="0" u="none" strike="noStrike" cap="none" normalizeH="0" baseline="0" dirty="0">
                <a:ln>
                  <a:noFill/>
                </a:ln>
                <a:solidFill>
                  <a:schemeClr val="tx1"/>
                </a:solidFill>
                <a:effectLst/>
                <a:latin typeface="Google Sans Text"/>
                <a:cs typeface="Arial" panose="020B0604020202020204" pitchFamily="34" charset="0"/>
              </a:rPr>
              <a:t>ما طبيعة الدور الوسيط الذي يلعبه الخوف من فوات الفرصة في العلاقة بين رسائل الندرة والميل للشراء الاندفاعي؟</a:t>
            </a:r>
            <a:r>
              <a:rPr kumimoji="0" lang="ar-SA" altLang="ar-SA" sz="1800" b="0" i="0" u="none" strike="noStrike" cap="none" normalizeH="0" baseline="0" dirty="0">
                <a:ln>
                  <a:noFill/>
                </a:ln>
                <a:solidFill>
                  <a:schemeClr val="tx1"/>
                </a:solidFill>
                <a:effectLst/>
                <a:latin typeface="Google Sans Text"/>
              </a:rPr>
              <a:t> </a:t>
            </a:r>
          </a:p>
          <a:p>
            <a:pPr marL="0" marR="0" lvl="0" indent="0" algn="r" defTabSz="914400" rtl="0" eaLnBrk="0" fontAlgn="base" latinLnBrk="0" hangingPunct="0">
              <a:lnSpc>
                <a:spcPct val="100000"/>
              </a:lnSpc>
              <a:spcBef>
                <a:spcPct val="0"/>
              </a:spcBef>
              <a:spcAft>
                <a:spcPct val="0"/>
              </a:spcAft>
              <a:buClrTx/>
              <a:buSzTx/>
              <a:buFontTx/>
              <a:buNone/>
              <a:tabLst/>
            </a:pPr>
            <a:endParaRPr kumimoji="0" lang="ar-SA" altLang="ar-SA" sz="1800" b="0" i="0" u="none" strike="noStrike" cap="none" normalizeH="0" baseline="0" dirty="0">
              <a:ln>
                <a:noFill/>
              </a:ln>
              <a:solidFill>
                <a:schemeClr val="tx1"/>
              </a:solidFill>
              <a:effectLst/>
              <a:latin typeface="Arial" panose="020B0604020202020204" pitchFamily="34" charset="0"/>
            </a:endParaRPr>
          </a:p>
        </p:txBody>
      </p:sp>
      <p:pic>
        <p:nvPicPr>
          <p:cNvPr id="16" name="صورة 15">
            <a:extLst>
              <a:ext uri="{FF2B5EF4-FFF2-40B4-BE49-F238E27FC236}">
                <a16:creationId xmlns:a16="http://schemas.microsoft.com/office/drawing/2014/main" id="{FCF60808-79F6-D2FE-97C0-AE21ED284F4B}"/>
              </a:ext>
            </a:extLst>
          </p:cNvPr>
          <p:cNvPicPr>
            <a:picLocks noChangeAspect="1"/>
          </p:cNvPicPr>
          <p:nvPr/>
        </p:nvPicPr>
        <p:blipFill>
          <a:blip r:embed="rId6"/>
          <a:stretch>
            <a:fillRect/>
          </a:stretch>
        </p:blipFill>
        <p:spPr>
          <a:xfrm>
            <a:off x="9619018" y="911622"/>
            <a:ext cx="445047" cy="481105"/>
          </a:xfrm>
          <a:prstGeom prst="rect">
            <a:avLst/>
          </a:prstGeom>
        </p:spPr>
      </p:pic>
    </p:spTree>
    <p:extLst>
      <p:ext uri="{BB962C8B-B14F-4D97-AF65-F5344CB8AC3E}">
        <p14:creationId xmlns:p14="http://schemas.microsoft.com/office/powerpoint/2010/main" val="2557067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034915" y="1285192"/>
            <a:ext cx="10350261" cy="50719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205245" y="2575166"/>
            <a:ext cx="9951840" cy="2956066"/>
          </a:xfrm>
          <a:prstGeom prst="rect">
            <a:avLst/>
          </a:prstGeom>
          <a:noFill/>
        </p:spPr>
        <p:txBody>
          <a:bodyPr wrap="square" rtlCol="0">
            <a:spAutoFit/>
          </a:bodyPr>
          <a:lstStyle/>
          <a:p>
            <a:pPr algn="r" rtl="1">
              <a:lnSpc>
                <a:spcPct val="150000"/>
              </a:lnSpc>
            </a:pPr>
            <a:r>
              <a:rPr lang="ar-SA" b="1" dirty="0">
                <a:solidFill>
                  <a:schemeClr val="accent1"/>
                </a:solidFill>
              </a:rPr>
              <a:t>الفرضية الأولى</a:t>
            </a:r>
            <a:r>
              <a:rPr lang="ar-SA" b="1" dirty="0"/>
              <a:t>: </a:t>
            </a:r>
            <a:r>
              <a:rPr lang="ar-SA" dirty="0"/>
              <a:t>يوجد أثر ذو دلالة إحصائية لإستراتيجية الندرة الكمية والزمنية عبر وسائل التواصل الاجتماعي على الميل للشراء الاندفاعي لدى المستهلك.</a:t>
            </a:r>
            <a:endParaRPr lang="en-US" dirty="0"/>
          </a:p>
          <a:p>
            <a:pPr algn="r" rtl="1">
              <a:lnSpc>
                <a:spcPct val="150000"/>
              </a:lnSpc>
            </a:pPr>
            <a:r>
              <a:rPr lang="ar-SA" b="1" dirty="0">
                <a:solidFill>
                  <a:schemeClr val="accent1"/>
                </a:solidFill>
              </a:rPr>
              <a:t>الفرضية الثانية </a:t>
            </a:r>
            <a:r>
              <a:rPr lang="ar-SA" b="1" dirty="0"/>
              <a:t>:</a:t>
            </a:r>
            <a:r>
              <a:rPr lang="ar-SA" dirty="0"/>
              <a:t> يلعب الخوف من فوات الفرصة (</a:t>
            </a:r>
            <a:r>
              <a:rPr lang="en-US" dirty="0"/>
              <a:t>FOMO</a:t>
            </a:r>
            <a:r>
              <a:rPr lang="ar-SA" dirty="0"/>
              <a:t>) دوراً وسيطاً معنوياً في العلاقة بين إستراتيجيات الندرة (الكمية والزمنية) والميل للشراء الاندفاعي.</a:t>
            </a:r>
            <a:endParaRPr lang="en-US" dirty="0"/>
          </a:p>
          <a:p>
            <a:pPr algn="r" rtl="1">
              <a:lnSpc>
                <a:spcPct val="150000"/>
              </a:lnSpc>
            </a:pPr>
            <a:r>
              <a:rPr lang="ar-SA" b="1" dirty="0">
                <a:solidFill>
                  <a:schemeClr val="accent1"/>
                </a:solidFill>
              </a:rPr>
              <a:t>الفرضية الثالثة : </a:t>
            </a:r>
            <a:r>
              <a:rPr lang="ar-SA" dirty="0"/>
              <a:t>توجد فروق ذات دلالة إحصائية بين تأثير إستراتيجية الندرة الكمية والندرة الزمنية في تحفيز الميل للشراء الاندفاعي.</a:t>
            </a:r>
            <a:endParaRPr lang="en-US" dirty="0"/>
          </a:p>
          <a:p>
            <a:pPr algn="r" rtl="1">
              <a:lnSpc>
                <a:spcPct val="150000"/>
              </a:lnSpc>
            </a:pPr>
            <a:r>
              <a:rPr lang="ar-SA" b="1" dirty="0">
                <a:solidFill>
                  <a:schemeClr val="accent1"/>
                </a:solidFill>
              </a:rPr>
              <a:t>الفرضية الرابعة : </a:t>
            </a:r>
            <a:r>
              <a:rPr lang="ar-SA" dirty="0"/>
              <a:t>توجد فروق ذات دلالة إحصائية في مستوى الميل للشراء الاندفاعي الناتج عن إستراتيجية الندرة تُعزى للمتغيرات الديموغرافية (الجنس، العمر، مستوى الدخل، معدل الاستخدام اليومي لوسائل التواصل الاجتماعي).</a:t>
            </a:r>
            <a:endParaRPr lang="en-US" dirty="0">
              <a:solidFill>
                <a:srgbClr val="2D3956"/>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2" name="صورة 1">
            <a:extLst>
              <a:ext uri="{FF2B5EF4-FFF2-40B4-BE49-F238E27FC236}">
                <a16:creationId xmlns:a16="http://schemas.microsoft.com/office/drawing/2014/main" id="{A4504F53-1680-43E7-C3A2-838730FFEED7}"/>
              </a:ext>
            </a:extLst>
          </p:cNvPr>
          <p:cNvPicPr>
            <a:picLocks noChangeAspect="1"/>
          </p:cNvPicPr>
          <p:nvPr/>
        </p:nvPicPr>
        <p:blipFill>
          <a:blip r:embed="rId3"/>
          <a:stretch>
            <a:fillRect/>
          </a:stretch>
        </p:blipFill>
        <p:spPr>
          <a:xfrm>
            <a:off x="10058571" y="981046"/>
            <a:ext cx="1098514" cy="918334"/>
          </a:xfrm>
          <a:prstGeom prst="rect">
            <a:avLst/>
          </a:prstGeom>
        </p:spPr>
      </p:pic>
      <p:sp>
        <p:nvSpPr>
          <p:cNvPr id="3" name="مربع نص 2">
            <a:extLst>
              <a:ext uri="{FF2B5EF4-FFF2-40B4-BE49-F238E27FC236}">
                <a16:creationId xmlns:a16="http://schemas.microsoft.com/office/drawing/2014/main" id="{78CD88A9-3C00-D444-CA23-E092AE8231FA}"/>
              </a:ext>
            </a:extLst>
          </p:cNvPr>
          <p:cNvSpPr txBox="1"/>
          <p:nvPr/>
        </p:nvSpPr>
        <p:spPr>
          <a:xfrm>
            <a:off x="10164947" y="1155342"/>
            <a:ext cx="885762" cy="523220"/>
          </a:xfrm>
          <a:prstGeom prst="rect">
            <a:avLst/>
          </a:prstGeom>
          <a:noFill/>
        </p:spPr>
        <p:txBody>
          <a:bodyPr wrap="square" rtlCol="1">
            <a:spAutoFit/>
          </a:bodyPr>
          <a:lstStyle/>
          <a:p>
            <a:pPr algn="ctr"/>
            <a:r>
              <a:rPr lang="en-US" sz="2800" b="1" spc="50" dirty="0">
                <a:ln w="9525" cmpd="sng">
                  <a:solidFill>
                    <a:schemeClr val="accent1"/>
                  </a:solidFill>
                  <a:prstDash val="solid"/>
                </a:ln>
                <a:solidFill>
                  <a:srgbClr val="70AD47">
                    <a:tint val="1000"/>
                  </a:srgbClr>
                </a:solidFill>
                <a:effectLst>
                  <a:glow rad="38100">
                    <a:schemeClr val="accent1">
                      <a:alpha val="40000"/>
                    </a:schemeClr>
                  </a:glow>
                </a:effectLst>
              </a:rPr>
              <a:t>3</a:t>
            </a:r>
            <a:endParaRPr lang="ar-SA" sz="2800" b="1"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sp>
        <p:nvSpPr>
          <p:cNvPr id="4" name="مربع نص 3">
            <a:extLst>
              <a:ext uri="{FF2B5EF4-FFF2-40B4-BE49-F238E27FC236}">
                <a16:creationId xmlns:a16="http://schemas.microsoft.com/office/drawing/2014/main" id="{C7DD3E18-CDAA-46E4-6247-D0BB70E7185F}"/>
              </a:ext>
            </a:extLst>
          </p:cNvPr>
          <p:cNvSpPr txBox="1"/>
          <p:nvPr/>
        </p:nvSpPr>
        <p:spPr>
          <a:xfrm>
            <a:off x="7342094" y="1586753"/>
            <a:ext cx="2635624" cy="461665"/>
          </a:xfrm>
          <a:prstGeom prst="rect">
            <a:avLst/>
          </a:prstGeom>
          <a:noFill/>
        </p:spPr>
        <p:txBody>
          <a:bodyPr wrap="square" rtlCol="1">
            <a:spAutoFit/>
          </a:bodyPr>
          <a:lstStyle/>
          <a:p>
            <a:pPr algn="ctr" rtl="1"/>
            <a:r>
              <a:rPr lang="ar-SA" sz="2400" b="1" u="sng" dirty="0">
                <a:solidFill>
                  <a:srgbClr val="203E5F"/>
                </a:solidFill>
              </a:rPr>
              <a:t>فرضيات الدراسة</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1000"/>
                                        <p:tgtEl>
                                          <p:spTgt spid="24"/>
                                        </p:tgtEl>
                                      </p:cBhvr>
                                    </p:animEffect>
                                    <p:anim calcmode="lin" valueType="num">
                                      <p:cBhvr>
                                        <p:cTn id="8" dur="1000" fill="hold"/>
                                        <p:tgtEl>
                                          <p:spTgt spid="24"/>
                                        </p:tgtEl>
                                        <p:attrNameLst>
                                          <p:attrName>ppt_x</p:attrName>
                                        </p:attrNameLst>
                                      </p:cBhvr>
                                      <p:tavLst>
                                        <p:tav tm="0">
                                          <p:val>
                                            <p:strVal val="#ppt_x"/>
                                          </p:val>
                                        </p:tav>
                                        <p:tav tm="100000">
                                          <p:val>
                                            <p:strVal val="#ppt_x"/>
                                          </p:val>
                                        </p:tav>
                                      </p:tavLst>
                                    </p:anim>
                                    <p:anim calcmode="lin" valueType="num">
                                      <p:cBhvr>
                                        <p:cTn id="9"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مربع نص 9">
            <a:extLst>
              <a:ext uri="{FF2B5EF4-FFF2-40B4-BE49-F238E27FC236}">
                <a16:creationId xmlns:a16="http://schemas.microsoft.com/office/drawing/2014/main" id="{04BA9560-08BA-C68D-041A-F2E3E90E61B2}"/>
              </a:ext>
            </a:extLst>
          </p:cNvPr>
          <p:cNvSpPr txBox="1"/>
          <p:nvPr/>
        </p:nvSpPr>
        <p:spPr>
          <a:xfrm>
            <a:off x="1604679" y="1602835"/>
            <a:ext cx="8982635" cy="707886"/>
          </a:xfrm>
          <a:prstGeom prst="rect">
            <a:avLst/>
          </a:prstGeom>
          <a:noFill/>
        </p:spPr>
        <p:txBody>
          <a:bodyPr wrap="square" rtlCol="1">
            <a:spAutoFit/>
          </a:bodyPr>
          <a:lstStyle/>
          <a:p>
            <a:pPr algn="r" rtl="1"/>
            <a:r>
              <a:rPr lang="ar-SA" sz="2000" dirty="0">
                <a:solidFill>
                  <a:srgbClr val="000000"/>
                </a:solidFill>
                <a:ea typeface="Calibri" panose="020F0502020204030204" pitchFamily="34" charset="0"/>
                <a:cs typeface="Sakkal Majalla" panose="02000000000000000000" pitchFamily="2" charset="-78"/>
              </a:rPr>
              <a:t>1- تحقيق الأثر المباشر للندرة الكمية</a:t>
            </a:r>
            <a:r>
              <a:rPr lang="en-US" sz="2000" dirty="0">
                <a:solidFill>
                  <a:srgbClr val="000000"/>
                </a:solidFill>
                <a:ea typeface="Calibri" panose="020F0502020204030204" pitchFamily="34" charset="0"/>
                <a:cs typeface="Sakkal Majalla" panose="02000000000000000000" pitchFamily="2" charset="-78"/>
              </a:rPr>
              <a:t> </a:t>
            </a:r>
            <a:r>
              <a:rPr lang="ar-SA" sz="2000" dirty="0">
                <a:solidFill>
                  <a:srgbClr val="000000"/>
                </a:solidFill>
                <a:ea typeface="Calibri" panose="020F0502020204030204" pitchFamily="34" charset="0"/>
                <a:cs typeface="Sakkal Majalla" panose="02000000000000000000" pitchFamily="2" charset="-78"/>
              </a:rPr>
              <a:t>والزمنية</a:t>
            </a:r>
            <a:r>
              <a:rPr lang="ar-SA" sz="2000" dirty="0">
                <a:solidFill>
                  <a:srgbClr val="000000"/>
                </a:solidFill>
                <a:effectLst/>
                <a:latin typeface="Sakkal Majalla" panose="02000000000000000000" pitchFamily="2" charset="-78"/>
                <a:ea typeface="Calibri" panose="020F0502020204030204" pitchFamily="34" charset="0"/>
              </a:rPr>
              <a:t>:</a:t>
            </a:r>
            <a:r>
              <a:rPr lang="en-US" sz="2000" dirty="0">
                <a:solidFill>
                  <a:srgbClr val="000000"/>
                </a:solidFill>
                <a:effectLst/>
                <a:latin typeface="Sakkal Majalla" panose="02000000000000000000" pitchFamily="2" charset="-78"/>
                <a:ea typeface="Calibri" panose="020F0502020204030204" pitchFamily="34" charset="0"/>
              </a:rPr>
              <a:t> </a:t>
            </a:r>
            <a:r>
              <a:rPr lang="ar-SA" sz="2000" dirty="0">
                <a:solidFill>
                  <a:srgbClr val="000000"/>
                </a:solidFill>
                <a:effectLst/>
                <a:ea typeface="Calibri" panose="020F0502020204030204" pitchFamily="34" charset="0"/>
                <a:cs typeface="Sakkal Majalla" panose="02000000000000000000" pitchFamily="2" charset="-78"/>
              </a:rPr>
              <a:t>وجود أثر موجب وذو دلالة إحصائية لإستراتيجية الندرة الكمية و الندرة  الزمنية عبر وسائل التواصل الاجتماعي في تحفيز الميل إلى الشراء الاندفاعي </a:t>
            </a:r>
            <a:endParaRPr lang="ar-SA" sz="2000" dirty="0"/>
          </a:p>
        </p:txBody>
      </p:sp>
      <p:sp>
        <p:nvSpPr>
          <p:cNvPr id="11" name="مربع نص 10">
            <a:extLst>
              <a:ext uri="{FF2B5EF4-FFF2-40B4-BE49-F238E27FC236}">
                <a16:creationId xmlns:a16="http://schemas.microsoft.com/office/drawing/2014/main" id="{2B562D3D-F44D-9DD4-3B77-906F5F1BDCE5}"/>
              </a:ext>
            </a:extLst>
          </p:cNvPr>
          <p:cNvSpPr txBox="1"/>
          <p:nvPr/>
        </p:nvSpPr>
        <p:spPr>
          <a:xfrm>
            <a:off x="1447794" y="2424803"/>
            <a:ext cx="9296403" cy="2010807"/>
          </a:xfrm>
          <a:prstGeom prst="rect">
            <a:avLst/>
          </a:prstGeom>
          <a:noFill/>
        </p:spPr>
        <p:txBody>
          <a:bodyPr wrap="square" rtlCol="1">
            <a:spAutoFit/>
          </a:bodyPr>
          <a:lstStyle/>
          <a:p>
            <a:pPr marL="342900" lvl="0" indent="-342900" algn="just" rtl="1">
              <a:spcAft>
                <a:spcPts val="800"/>
              </a:spcAft>
              <a:buNone/>
              <a:tabLst>
                <a:tab pos="-90170" algn="l"/>
              </a:tabLst>
            </a:pPr>
            <a:r>
              <a:rPr lang="ar-SA" sz="2000" kern="100" dirty="0">
                <a:solidFill>
                  <a:srgbClr val="000000"/>
                </a:solidFill>
                <a:latin typeface="Calibri" panose="020F0502020204030204" pitchFamily="34" charset="0"/>
                <a:ea typeface="Calibri" panose="020F0502020204030204" pitchFamily="34" charset="0"/>
                <a:cs typeface="Sakkal Majalla" panose="02000000000000000000" pitchFamily="2" charset="-78"/>
              </a:rPr>
              <a:t>2- أكدت النتائج أن الخوف من فوات الفرصة </a:t>
            </a:r>
            <a:r>
              <a:rPr lang="en-US" kern="100" dirty="0">
                <a:solidFill>
                  <a:srgbClr val="000000"/>
                </a:solidFill>
                <a:ea typeface="Calibri" panose="020F0502020204030204" pitchFamily="34" charset="0"/>
                <a:cs typeface="Akhbar MT" pitchFamily="2" charset="-78"/>
              </a:rPr>
              <a:t>(FOMO)</a:t>
            </a:r>
            <a:r>
              <a:rPr lang="ar-SA" kern="100" dirty="0">
                <a:solidFill>
                  <a:srgbClr val="000000"/>
                </a:solidFill>
                <a:ea typeface="Calibri" panose="020F0502020204030204" pitchFamily="34" charset="0"/>
                <a:cs typeface="Akhbar MT" pitchFamily="2" charset="-78"/>
              </a:rPr>
              <a:t> </a:t>
            </a:r>
            <a:r>
              <a:rPr lang="ar-SA" sz="2000" kern="100" dirty="0">
                <a:solidFill>
                  <a:srgbClr val="000000"/>
                </a:solidFill>
                <a:latin typeface="Calibri" panose="020F0502020204030204" pitchFamily="34" charset="0"/>
                <a:ea typeface="Calibri" panose="020F0502020204030204" pitchFamily="34" charset="0"/>
                <a:cs typeface="Sakkal Majalla" panose="02000000000000000000" pitchFamily="2" charset="-78"/>
              </a:rPr>
              <a:t>يلعب دوراً وسيطاً جزئياً ودالاً إحصائياً في العلاقة بين إستراتيجيات الندرة (الكمية والزمنية) والميل إلى الشراء الاندفاعي </a:t>
            </a:r>
            <a:r>
              <a:rPr lang="ar-SA" sz="2000" kern="100" dirty="0">
                <a:solidFill>
                  <a:srgbClr val="000000"/>
                </a:solidFill>
                <a:effectLst/>
                <a:latin typeface="Calibri" panose="020F0502020204030204" pitchFamily="34" charset="0"/>
                <a:ea typeface="Calibri" panose="020F0502020204030204" pitchFamily="34" charset="0"/>
                <a:cs typeface="Sakkal Majalla" panose="02000000000000000000" pitchFamily="2" charset="-78"/>
              </a:rPr>
              <a:t>حيث ارتفعت القوة التفسيرية للنموذج بعد إدخال المتغير الوسيط لتصل إلى 47.8%</a:t>
            </a:r>
            <a:r>
              <a:rPr lang="ar-SA" sz="2000" kern="100" dirty="0">
                <a:solidFill>
                  <a:srgbClr val="000000"/>
                </a:solidFill>
                <a:latin typeface="Calibri" panose="020F0502020204030204" pitchFamily="34" charset="0"/>
                <a:ea typeface="Calibri" panose="020F0502020204030204" pitchFamily="34" charset="0"/>
                <a:cs typeface="Sakkal Majalla" panose="02000000000000000000" pitchFamily="2" charset="-78"/>
              </a:rPr>
              <a:t> بالنسبة للندرة الكمية، و42.9% بالنسبة للندرة الزمنية</a:t>
            </a:r>
            <a:r>
              <a:rPr lang="en-US" sz="2000" kern="100" dirty="0">
                <a:solidFill>
                  <a:srgbClr val="000000"/>
                </a:solidFill>
                <a:latin typeface="Calibri" panose="020F0502020204030204" pitchFamily="34" charset="0"/>
                <a:ea typeface="Calibri" panose="020F0502020204030204" pitchFamily="34" charset="0"/>
                <a:cs typeface="Sakkal Majalla" panose="02000000000000000000" pitchFamily="2" charset="-78"/>
              </a:rPr>
              <a:t>.</a:t>
            </a:r>
            <a:r>
              <a:rPr lang="ar-SA" sz="2000" kern="100" dirty="0">
                <a:solidFill>
                  <a:srgbClr val="000000"/>
                </a:solidFill>
                <a:latin typeface="Calibri" panose="020F0502020204030204" pitchFamily="34" charset="0"/>
                <a:ea typeface="Calibri" panose="020F0502020204030204" pitchFamily="34" charset="0"/>
                <a:cs typeface="Sakkal Majalla" panose="02000000000000000000" pitchFamily="2" charset="-78"/>
              </a:rPr>
              <a:t> وتؤكد هذه النتائج الصلاحية الميدانية والملاءمة الهيكلية لنموذج </a:t>
            </a:r>
            <a:r>
              <a:rPr lang="en-US" sz="2000" kern="100" dirty="0">
                <a:solidFill>
                  <a:srgbClr val="000000"/>
                </a:solidFill>
                <a:latin typeface="Calibri" panose="020F0502020204030204" pitchFamily="34" charset="0"/>
                <a:ea typeface="Calibri" panose="020F0502020204030204" pitchFamily="34" charset="0"/>
                <a:cs typeface="Sakkal Majalla" panose="02000000000000000000" pitchFamily="2" charset="-78"/>
              </a:rPr>
              <a:t> </a:t>
            </a:r>
            <a:r>
              <a:rPr lang="en-US" kern="100" dirty="0">
                <a:solidFill>
                  <a:srgbClr val="000000"/>
                </a:solidFill>
                <a:latin typeface="Calibri" panose="020F0502020204030204" pitchFamily="34" charset="0"/>
                <a:ea typeface="Calibri" panose="020F0502020204030204" pitchFamily="34" charset="0"/>
                <a:cs typeface="Sakkal Majalla" panose="02000000000000000000" pitchFamily="2" charset="-78"/>
              </a:rPr>
              <a:t>(S-O-R)</a:t>
            </a:r>
            <a:r>
              <a:rPr lang="ar-SA" kern="100" dirty="0">
                <a:solidFill>
                  <a:srgbClr val="000000"/>
                </a:solidFill>
                <a:latin typeface="Calibri" panose="020F0502020204030204" pitchFamily="34" charset="0"/>
                <a:ea typeface="Calibri" panose="020F0502020204030204" pitchFamily="34" charset="0"/>
                <a:cs typeface="Sakkal Majalla" panose="02000000000000000000" pitchFamily="2" charset="-78"/>
              </a:rPr>
              <a:t> </a:t>
            </a:r>
            <a:r>
              <a:rPr lang="ar-SA" sz="2000" kern="100" dirty="0">
                <a:solidFill>
                  <a:srgbClr val="000000"/>
                </a:solidFill>
                <a:latin typeface="Calibri" panose="020F0502020204030204" pitchFamily="34" charset="0"/>
                <a:ea typeface="Calibri" panose="020F0502020204030204" pitchFamily="34" charset="0"/>
                <a:cs typeface="Sakkal Majalla" panose="02000000000000000000" pitchFamily="2" charset="-78"/>
              </a:rPr>
              <a:t>؛ حيث أثبت التحليل أن الميل للسلوك الشرائي الاندفاعي يتشكل عبر عملية سيكولوجية متكاملة تتفعل بالحالة العاطفية الوسيطة .</a:t>
            </a:r>
            <a:endParaRPr lang="en-US" sz="2000" kern="100" dirty="0">
              <a:solidFill>
                <a:srgbClr val="000000"/>
              </a:solidFill>
              <a:latin typeface="Calibri" panose="020F0502020204030204" pitchFamily="34" charset="0"/>
              <a:ea typeface="Calibri" panose="020F0502020204030204" pitchFamily="34" charset="0"/>
              <a:cs typeface="Sakkal Majalla" panose="02000000000000000000" pitchFamily="2" charset="-78"/>
            </a:endParaRPr>
          </a:p>
          <a:p>
            <a:pPr algn="r"/>
            <a:endParaRPr lang="ar-SA" dirty="0"/>
          </a:p>
        </p:txBody>
      </p:sp>
      <p:sp>
        <p:nvSpPr>
          <p:cNvPr id="12" name="مربع نص 11">
            <a:extLst>
              <a:ext uri="{FF2B5EF4-FFF2-40B4-BE49-F238E27FC236}">
                <a16:creationId xmlns:a16="http://schemas.microsoft.com/office/drawing/2014/main" id="{1368C19A-8710-672A-72FD-D8270C353242}"/>
              </a:ext>
            </a:extLst>
          </p:cNvPr>
          <p:cNvSpPr txBox="1"/>
          <p:nvPr/>
        </p:nvSpPr>
        <p:spPr>
          <a:xfrm>
            <a:off x="1604679" y="4054837"/>
            <a:ext cx="8982635" cy="984885"/>
          </a:xfrm>
          <a:prstGeom prst="rect">
            <a:avLst/>
          </a:prstGeom>
          <a:noFill/>
        </p:spPr>
        <p:txBody>
          <a:bodyPr wrap="square" rtlCol="1">
            <a:spAutoFit/>
          </a:bodyPr>
          <a:lstStyle/>
          <a:p>
            <a:pPr algn="r" rtl="1"/>
            <a:r>
              <a:rPr lang="ar-SA" sz="2000" dirty="0">
                <a:solidFill>
                  <a:srgbClr val="000000"/>
                </a:solidFill>
                <a:ea typeface="Calibri" panose="020F0502020204030204" pitchFamily="34" charset="0"/>
                <a:cs typeface="Sakkal Majalla" panose="02000000000000000000" pitchFamily="2" charset="-78"/>
              </a:rPr>
              <a:t>3- التكافؤ في التأثير بين أبعاد الندرة</a:t>
            </a:r>
            <a:r>
              <a:rPr lang="en-US" sz="2000" dirty="0">
                <a:solidFill>
                  <a:srgbClr val="000000"/>
                </a:solidFill>
                <a:ea typeface="Calibri" panose="020F0502020204030204" pitchFamily="34" charset="0"/>
                <a:cs typeface="Sakkal Majalla" panose="02000000000000000000" pitchFamily="2" charset="-78"/>
              </a:rPr>
              <a:t>: </a:t>
            </a:r>
            <a:r>
              <a:rPr lang="ar-SA" sz="2000" dirty="0">
                <a:solidFill>
                  <a:srgbClr val="000000"/>
                </a:solidFill>
                <a:ea typeface="Calibri" panose="020F0502020204030204" pitchFamily="34" charset="0"/>
                <a:cs typeface="Sakkal Majalla" panose="02000000000000000000" pitchFamily="2" charset="-78"/>
              </a:rPr>
              <a:t>عدم وجود فروق ذات دلالة إحصائية بين تأثير الندرة الكمية وتأثير الندرة الزمنية في تحفيز الميل للشراء الاندفاعي، مما يشير إلى أن المستهلكين يستجيبون للضغط الزمني والتقييد الكمي بفاعلية متقاربة</a:t>
            </a:r>
            <a:r>
              <a:rPr lang="en-US" sz="2000" dirty="0">
                <a:solidFill>
                  <a:srgbClr val="000000"/>
                </a:solidFill>
                <a:ea typeface="Calibri" panose="020F0502020204030204" pitchFamily="34" charset="0"/>
                <a:cs typeface="Sakkal Majalla" panose="02000000000000000000" pitchFamily="2" charset="-78"/>
              </a:rPr>
              <a:t>.</a:t>
            </a:r>
          </a:p>
          <a:p>
            <a:pPr algn="r" rtl="1"/>
            <a:endParaRPr lang="ar-SA" dirty="0"/>
          </a:p>
        </p:txBody>
      </p:sp>
      <p:sp>
        <p:nvSpPr>
          <p:cNvPr id="13" name="مربع نص 12">
            <a:extLst>
              <a:ext uri="{FF2B5EF4-FFF2-40B4-BE49-F238E27FC236}">
                <a16:creationId xmlns:a16="http://schemas.microsoft.com/office/drawing/2014/main" id="{BC0D1DF3-64B7-9039-BC7E-900D6C049BC6}"/>
              </a:ext>
            </a:extLst>
          </p:cNvPr>
          <p:cNvSpPr txBox="1"/>
          <p:nvPr/>
        </p:nvSpPr>
        <p:spPr>
          <a:xfrm>
            <a:off x="1515035" y="4947389"/>
            <a:ext cx="9072279" cy="1015663"/>
          </a:xfrm>
          <a:prstGeom prst="rect">
            <a:avLst/>
          </a:prstGeom>
          <a:noFill/>
        </p:spPr>
        <p:txBody>
          <a:bodyPr wrap="square" rtlCol="1">
            <a:spAutoFit/>
          </a:bodyPr>
          <a:lstStyle/>
          <a:p>
            <a:pPr marL="342900" lvl="0" indent="-342900" algn="just" rtl="1">
              <a:spcAft>
                <a:spcPts val="800"/>
              </a:spcAft>
              <a:buNone/>
              <a:tabLst>
                <a:tab pos="-90170" algn="l"/>
              </a:tabLst>
            </a:pPr>
            <a:r>
              <a:rPr lang="ar-SA" sz="2000" dirty="0">
                <a:solidFill>
                  <a:srgbClr val="000000"/>
                </a:solidFill>
                <a:ea typeface="Calibri" panose="020F0502020204030204" pitchFamily="34" charset="0"/>
                <a:cs typeface="Sakkal Majalla" panose="02000000000000000000" pitchFamily="2" charset="-78"/>
              </a:rPr>
              <a:t>4- كشفت النتائج عن وجود فروق ذات دلالة إحصائية في الميل للشراء الاندفاعي لصالح </a:t>
            </a:r>
            <a:r>
              <a:rPr lang="ar-SA" sz="2000" dirty="0">
                <a:solidFill>
                  <a:srgbClr val="000000"/>
                </a:solidFill>
                <a:effectLst/>
                <a:ea typeface="Calibri" panose="020F0502020204030204" pitchFamily="34" charset="0"/>
                <a:cs typeface="Sakkal Majalla" panose="02000000000000000000" pitchFamily="2" charset="-78"/>
              </a:rPr>
              <a:t>الذكور بمتوسط (3.33) مقابل (2.75) للإناث، </a:t>
            </a:r>
            <a:r>
              <a:rPr lang="ar-SA" sz="2000" dirty="0">
                <a:solidFill>
                  <a:srgbClr val="000000"/>
                </a:solidFill>
                <a:ea typeface="Calibri" panose="020F0502020204030204" pitchFamily="34" charset="0"/>
                <a:cs typeface="Sakkal Majalla" panose="02000000000000000000" pitchFamily="2" charset="-78"/>
              </a:rPr>
              <a:t>ولصالح الفئة الأكثر استخداماً لمنصات التواصل الاجتماعي (أكثر من 3 ساعات يومياً)، في حين لم تظهر فروق دالة تُعزى للفئة العمرية أو لمستوى الدخل الشهري. </a:t>
            </a:r>
            <a:endParaRPr lang="en-US" sz="2000" dirty="0">
              <a:solidFill>
                <a:srgbClr val="000000"/>
              </a:solidFill>
              <a:ea typeface="Calibri" panose="020F0502020204030204" pitchFamily="34" charset="0"/>
              <a:cs typeface="Sakkal Majalla" panose="02000000000000000000" pitchFamily="2" charset="-78"/>
            </a:endParaRPr>
          </a:p>
        </p:txBody>
      </p:sp>
      <p:sp>
        <p:nvSpPr>
          <p:cNvPr id="15" name="مربع نص 14">
            <a:extLst>
              <a:ext uri="{FF2B5EF4-FFF2-40B4-BE49-F238E27FC236}">
                <a16:creationId xmlns:a16="http://schemas.microsoft.com/office/drawing/2014/main" id="{22D80CBB-3A64-A2F1-3981-CAD584E18C0B}"/>
              </a:ext>
            </a:extLst>
          </p:cNvPr>
          <p:cNvSpPr txBox="1"/>
          <p:nvPr/>
        </p:nvSpPr>
        <p:spPr>
          <a:xfrm>
            <a:off x="8635315" y="998723"/>
            <a:ext cx="1951999" cy="461665"/>
          </a:xfrm>
          <a:prstGeom prst="rect">
            <a:avLst/>
          </a:prstGeom>
          <a:noFill/>
        </p:spPr>
        <p:txBody>
          <a:bodyPr wrap="square" rtlCol="1">
            <a:spAutoFit/>
          </a:bodyPr>
          <a:lstStyle/>
          <a:p>
            <a:pPr algn="ctr"/>
            <a:r>
              <a:rPr lang="ar-SA" sz="2400" b="1" dirty="0">
                <a:solidFill>
                  <a:srgbClr val="203E5F"/>
                </a:solidFill>
                <a:effectLst>
                  <a:reflection blurRad="6350" stA="55000" endA="300" endPos="45500" dir="5400000" sy="-100000" algn="bl" rotWithShape="0"/>
                </a:effectLst>
              </a:rPr>
              <a:t>نتائج الدراسة : </a:t>
            </a:r>
          </a:p>
        </p:txBody>
      </p:sp>
      <p:pic>
        <p:nvPicPr>
          <p:cNvPr id="18" name="صورة 17">
            <a:extLst>
              <a:ext uri="{FF2B5EF4-FFF2-40B4-BE49-F238E27FC236}">
                <a16:creationId xmlns:a16="http://schemas.microsoft.com/office/drawing/2014/main" id="{15201196-F069-77F5-8200-18F1F5734582}"/>
              </a:ext>
            </a:extLst>
          </p:cNvPr>
          <p:cNvPicPr>
            <a:picLocks noChangeAspect="1"/>
          </p:cNvPicPr>
          <p:nvPr/>
        </p:nvPicPr>
        <p:blipFill>
          <a:blip r:embed="rId2"/>
          <a:stretch>
            <a:fillRect/>
          </a:stretch>
        </p:blipFill>
        <p:spPr>
          <a:xfrm>
            <a:off x="0" y="52705"/>
            <a:ext cx="2105891" cy="986092"/>
          </a:xfrm>
          <a:prstGeom prst="rect">
            <a:avLst/>
          </a:prstGeom>
        </p:spPr>
      </p:pic>
      <p:pic>
        <p:nvPicPr>
          <p:cNvPr id="19" name="صورة 18">
            <a:extLst>
              <a:ext uri="{FF2B5EF4-FFF2-40B4-BE49-F238E27FC236}">
                <a16:creationId xmlns:a16="http://schemas.microsoft.com/office/drawing/2014/main" id="{BCB2AD33-6D96-E247-631E-85DFB24C90FA}"/>
              </a:ext>
            </a:extLst>
          </p:cNvPr>
          <p:cNvPicPr>
            <a:picLocks noChangeAspect="1"/>
          </p:cNvPicPr>
          <p:nvPr/>
        </p:nvPicPr>
        <p:blipFill>
          <a:blip r:embed="rId3"/>
          <a:stretch>
            <a:fillRect/>
          </a:stretch>
        </p:blipFill>
        <p:spPr>
          <a:xfrm>
            <a:off x="2105891" y="607030"/>
            <a:ext cx="9919052" cy="48772"/>
          </a:xfrm>
          <a:prstGeom prst="rect">
            <a:avLst/>
          </a:prstGeom>
        </p:spPr>
      </p:pic>
    </p:spTree>
    <p:extLst>
      <p:ext uri="{BB962C8B-B14F-4D97-AF65-F5344CB8AC3E}">
        <p14:creationId xmlns:p14="http://schemas.microsoft.com/office/powerpoint/2010/main" val="3156684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fade">
                                      <p:cBhvr>
                                        <p:cTn id="14" dur="1000"/>
                                        <p:tgtEl>
                                          <p:spTgt spid="12"/>
                                        </p:tgtEl>
                                      </p:cBhvr>
                                    </p:animEffect>
                                    <p:anim calcmode="lin" valueType="num">
                                      <p:cBhvr>
                                        <p:cTn id="15" dur="1000" fill="hold"/>
                                        <p:tgtEl>
                                          <p:spTgt spid="12"/>
                                        </p:tgtEl>
                                        <p:attrNameLst>
                                          <p:attrName>ppt_x</p:attrName>
                                        </p:attrNameLst>
                                      </p:cBhvr>
                                      <p:tavLst>
                                        <p:tav tm="0">
                                          <p:val>
                                            <p:strVal val="#ppt_x"/>
                                          </p:val>
                                        </p:tav>
                                        <p:tav tm="100000">
                                          <p:val>
                                            <p:strVal val="#ppt_x"/>
                                          </p:val>
                                        </p:tav>
                                      </p:tavLst>
                                    </p:anim>
                                    <p:anim calcmode="lin" valueType="num">
                                      <p:cBhvr>
                                        <p:cTn id="16"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animEffect transition="in" filter="fade">
                                      <p:cBhvr>
                                        <p:cTn id="21" dur="1000"/>
                                        <p:tgtEl>
                                          <p:spTgt spid="13"/>
                                        </p:tgtEl>
                                      </p:cBhvr>
                                    </p:animEffect>
                                    <p:anim calcmode="lin" valueType="num">
                                      <p:cBhvr>
                                        <p:cTn id="22" dur="1000" fill="hold"/>
                                        <p:tgtEl>
                                          <p:spTgt spid="13"/>
                                        </p:tgtEl>
                                        <p:attrNameLst>
                                          <p:attrName>ppt_x</p:attrName>
                                        </p:attrNameLst>
                                      </p:cBhvr>
                                      <p:tavLst>
                                        <p:tav tm="0">
                                          <p:val>
                                            <p:strVal val="#ppt_x"/>
                                          </p:val>
                                        </p:tav>
                                        <p:tav tm="100000">
                                          <p:val>
                                            <p:strVal val="#ppt_x"/>
                                          </p:val>
                                        </p:tav>
                                      </p:tavLst>
                                    </p:anim>
                                    <p:anim calcmode="lin" valueType="num">
                                      <p:cBhvr>
                                        <p:cTn id="23"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37401" y="1277547"/>
            <a:ext cx="5405718" cy="26962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pic>
        <p:nvPicPr>
          <p:cNvPr id="5" name="Picture Placeholder 4"/>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12318" b="12318"/>
          <a:stretch>
            <a:fillRect/>
          </a:stretch>
        </p:blipFill>
        <p:spPr>
          <a:xfrm>
            <a:off x="6043119" y="629955"/>
            <a:ext cx="4482353" cy="2254254"/>
          </a:xfrm>
        </p:spPr>
      </p:pic>
      <p:sp>
        <p:nvSpPr>
          <p:cNvPr id="17" name="TextBox 16"/>
          <p:cNvSpPr txBox="1"/>
          <p:nvPr/>
        </p:nvSpPr>
        <p:spPr>
          <a:xfrm>
            <a:off x="1269523" y="1384813"/>
            <a:ext cx="4113898" cy="460375"/>
          </a:xfrm>
          <a:prstGeom prst="rect">
            <a:avLst/>
          </a:prstGeom>
          <a:noFill/>
        </p:spPr>
        <p:txBody>
          <a:bodyPr wrap="square" rtlCol="0">
            <a:spAutoFit/>
          </a:bodyPr>
          <a:lstStyle/>
          <a:p>
            <a:pPr algn="ctr"/>
            <a:r>
              <a:rPr lang="ar-SA" sz="2400" b="1" dirty="0">
                <a:solidFill>
                  <a:srgbClr val="203E5F"/>
                </a:solidFill>
                <a:latin typeface="Alexandria" charset="0"/>
                <a:cs typeface="Alexandria" charset="0"/>
              </a:rPr>
              <a:t>التوصيات :</a:t>
            </a:r>
            <a:endParaRPr lang="en-US" sz="2400" b="1" dirty="0">
              <a:solidFill>
                <a:srgbClr val="203E5F"/>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12" name="صورة 11">
            <a:extLst>
              <a:ext uri="{FF2B5EF4-FFF2-40B4-BE49-F238E27FC236}">
                <a16:creationId xmlns:a16="http://schemas.microsoft.com/office/drawing/2014/main" id="{45292F16-0010-CC4C-FB2D-6FD0F6CBBEAC}"/>
              </a:ext>
            </a:extLst>
          </p:cNvPr>
          <p:cNvPicPr>
            <a:picLocks noChangeAspect="1"/>
          </p:cNvPicPr>
          <p:nvPr/>
        </p:nvPicPr>
        <p:blipFill>
          <a:blip r:embed="rId4"/>
          <a:stretch>
            <a:fillRect/>
          </a:stretch>
        </p:blipFill>
        <p:spPr>
          <a:xfrm>
            <a:off x="6258272" y="3331979"/>
            <a:ext cx="5744562" cy="2414397"/>
          </a:xfrm>
          <a:prstGeom prst="rect">
            <a:avLst/>
          </a:prstGeom>
        </p:spPr>
      </p:pic>
      <p:sp>
        <p:nvSpPr>
          <p:cNvPr id="10" name="مربع نص 9">
            <a:extLst>
              <a:ext uri="{FF2B5EF4-FFF2-40B4-BE49-F238E27FC236}">
                <a16:creationId xmlns:a16="http://schemas.microsoft.com/office/drawing/2014/main" id="{B94F15E1-3485-408B-BAD0-145924039C15}"/>
              </a:ext>
            </a:extLst>
          </p:cNvPr>
          <p:cNvSpPr txBox="1"/>
          <p:nvPr/>
        </p:nvSpPr>
        <p:spPr>
          <a:xfrm>
            <a:off x="833717" y="2007046"/>
            <a:ext cx="4985511" cy="1754326"/>
          </a:xfrm>
          <a:prstGeom prst="rect">
            <a:avLst/>
          </a:prstGeom>
          <a:noFill/>
        </p:spPr>
        <p:txBody>
          <a:bodyPr wrap="square" rtlCol="1">
            <a:spAutoFit/>
          </a:bodyPr>
          <a:lstStyle/>
          <a:p>
            <a:pPr algn="r"/>
            <a:r>
              <a:rPr lang="ar-SA" kern="100" dirty="0">
                <a:solidFill>
                  <a:srgbClr val="000000"/>
                </a:solidFill>
                <a:latin typeface="Calibri" panose="020F0502020204030204" pitchFamily="34" charset="0"/>
                <a:ea typeface="Calibri" panose="020F0502020204030204" pitchFamily="34" charset="0"/>
                <a:cs typeface="Sakkal Majalla" panose="02000000000000000000" pitchFamily="2" charset="-78"/>
              </a:rPr>
              <a:t>توصي الدراسة بالدمج المتوازن والأخلاقي بين آليتي الندرة الكمية والزمنية مع تجنب «الندرة المصطنعة» لحماية ثقة الزبائن، وصياغة رسائل ترويجية تُحفّز الخوف من فوات الفرصة وتُبرز منافع الشراء السريع. كما تؤكد على توجيه هذه الحملات عبر المنصات التفاعلية للشرائح الأكثر استجابة (كالمستخدمين النشطين والذكور)، مع تبسيط وتسهيل إجراءات الطلب والدفع الرقمي للحفاظ على الزخم الوجداني وتقليل الزمن الفاصل لاتخاذ القرار</a:t>
            </a:r>
            <a:r>
              <a:rPr lang="ar-SA" dirty="0"/>
              <a:t>.</a:t>
            </a:r>
          </a:p>
        </p:txBody>
      </p:sp>
      <p:sp>
        <p:nvSpPr>
          <p:cNvPr id="11" name="مربع نص 10">
            <a:extLst>
              <a:ext uri="{FF2B5EF4-FFF2-40B4-BE49-F238E27FC236}">
                <a16:creationId xmlns:a16="http://schemas.microsoft.com/office/drawing/2014/main" id="{61985055-25D9-8F03-DEAA-751041DA4433}"/>
              </a:ext>
            </a:extLst>
          </p:cNvPr>
          <p:cNvSpPr txBox="1"/>
          <p:nvPr/>
        </p:nvSpPr>
        <p:spPr>
          <a:xfrm>
            <a:off x="6408430" y="3331979"/>
            <a:ext cx="5444245" cy="2308324"/>
          </a:xfrm>
          <a:prstGeom prst="rect">
            <a:avLst/>
          </a:prstGeom>
          <a:noFill/>
        </p:spPr>
        <p:txBody>
          <a:bodyPr wrap="square" rtlCol="1">
            <a:spAutoFit/>
          </a:bodyPr>
          <a:lstStyle/>
          <a:p>
            <a:pPr algn="r">
              <a:buNone/>
            </a:pPr>
            <a:endParaRPr lang="ar-SA" dirty="0"/>
          </a:p>
          <a:p>
            <a:pPr algn="r">
              <a:buNone/>
            </a:pPr>
            <a:r>
              <a:rPr lang="ar-SA" kern="100" dirty="0">
                <a:solidFill>
                  <a:srgbClr val="000000"/>
                </a:solidFill>
                <a:latin typeface="Calibri" panose="020F0502020204030204" pitchFamily="34" charset="0"/>
                <a:ea typeface="Calibri" panose="020F0502020204030204" pitchFamily="34" charset="0"/>
                <a:cs typeface="Sakkal Majalla" panose="02000000000000000000" pitchFamily="2" charset="-78"/>
              </a:rPr>
              <a:t>توصي الدراسة بإجراء أبحاث تجريبية في بيئات محاكاة لقياس السلوك الشرائي الفعلي بدلاً من الاعتماد على تقارير الذات والاستبانات، والتوسع في إجراء مقارنات قطاعية لتحديد تفاوت أثر الندرة بين السلع (كالموضة، الإلكترونيات، والأغذية). </a:t>
            </a:r>
          </a:p>
          <a:p>
            <a:pPr algn="r">
              <a:buNone/>
            </a:pPr>
            <a:r>
              <a:rPr lang="ar-SA" kern="100" dirty="0">
                <a:solidFill>
                  <a:srgbClr val="000000"/>
                </a:solidFill>
                <a:latin typeface="Calibri" panose="020F0502020204030204" pitchFamily="34" charset="0"/>
                <a:ea typeface="Calibri" panose="020F0502020204030204" pitchFamily="34" charset="0"/>
                <a:cs typeface="Sakkal Majalla" panose="02000000000000000000" pitchFamily="2" charset="-78"/>
              </a:rPr>
              <a:t>كما تقترح إدخال متغيرات معدِّلة جديدة للنموذج المفاهيمي (مثل الولاء للعلامة التجارية والوعي التسويقي)، إلى جانب تتبع مرحلة ما بعد الشراء للوقوف على انعكاسات الشراء الاندفاعي على مشاعر الندم، ومعدلات الاسترجاع، والرضا المستدام</a:t>
            </a:r>
            <a:r>
              <a:rPr lang="ar-SA" dirty="0"/>
              <a:t>.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1000"/>
                                        <p:tgtEl>
                                          <p:spTgt spid="11"/>
                                        </p:tgtEl>
                                      </p:cBhvr>
                                    </p:animEffect>
                                    <p:anim calcmode="lin" valueType="num">
                                      <p:cBhvr>
                                        <p:cTn id="15" dur="1000" fill="hold"/>
                                        <p:tgtEl>
                                          <p:spTgt spid="11"/>
                                        </p:tgtEl>
                                        <p:attrNameLst>
                                          <p:attrName>ppt_x</p:attrName>
                                        </p:attrNameLst>
                                      </p:cBhvr>
                                      <p:tavLst>
                                        <p:tav tm="0">
                                          <p:val>
                                            <p:strVal val="#ppt_x"/>
                                          </p:val>
                                        </p:tav>
                                        <p:tav tm="100000">
                                          <p:val>
                                            <p:strVal val="#ppt_x"/>
                                          </p:val>
                                        </p:tav>
                                      </p:tavLst>
                                    </p:anim>
                                    <p:anim calcmode="lin" valueType="num">
                                      <p:cBhvr>
                                        <p:cTn id="1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مربع نص 2">
            <a:extLst>
              <a:ext uri="{FF2B5EF4-FFF2-40B4-BE49-F238E27FC236}">
                <a16:creationId xmlns:a16="http://schemas.microsoft.com/office/drawing/2014/main" id="{BE8E119A-0A91-E032-3F13-473421C7A055}"/>
              </a:ext>
            </a:extLst>
          </p:cNvPr>
          <p:cNvSpPr txBox="1"/>
          <p:nvPr/>
        </p:nvSpPr>
        <p:spPr>
          <a:xfrm>
            <a:off x="3871578" y="3098214"/>
            <a:ext cx="4446494" cy="1131848"/>
          </a:xfrm>
          <a:prstGeom prst="rect">
            <a:avLst/>
          </a:prstGeom>
          <a:noFill/>
        </p:spPr>
        <p:txBody>
          <a:bodyPr wrap="square" rtlCol="1">
            <a:spAutoFit/>
          </a:bodyPr>
          <a:lstStyle/>
          <a:p>
            <a:pPr algn="ctr">
              <a:lnSpc>
                <a:spcPct val="150000"/>
              </a:lnSpc>
              <a:buNone/>
            </a:pPr>
            <a:r>
              <a:rPr lang="ar-SA" sz="2400" b="1" dirty="0"/>
              <a:t>وفي الختام شكراً لحُسن استماعكم</a:t>
            </a:r>
          </a:p>
          <a:p>
            <a:pPr algn="ctr">
              <a:lnSpc>
                <a:spcPct val="150000"/>
              </a:lnSpc>
              <a:buNone/>
            </a:pPr>
            <a:r>
              <a:rPr lang="ar-SA" sz="2400" b="1" dirty="0"/>
              <a:t>وأرحب بكافة أسئلتكم وملاحظاتكم القيمة </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1955" y="74257"/>
            <a:ext cx="2144916" cy="1001529"/>
          </a:xfrm>
          <a:prstGeom prst="rect">
            <a:avLst/>
          </a:prstGeom>
        </p:spPr>
      </p:pic>
      <p:pic>
        <p:nvPicPr>
          <p:cNvPr id="7" name="صورة 6">
            <a:extLst>
              <a:ext uri="{FF2B5EF4-FFF2-40B4-BE49-F238E27FC236}">
                <a16:creationId xmlns:a16="http://schemas.microsoft.com/office/drawing/2014/main" id="{6AF921AF-7A89-25B9-CD3F-264F8177054E}"/>
              </a:ext>
            </a:extLst>
          </p:cNvPr>
          <p:cNvPicPr>
            <a:picLocks noChangeAspect="1"/>
          </p:cNvPicPr>
          <p:nvPr/>
        </p:nvPicPr>
        <p:blipFill>
          <a:blip r:embed="rId3"/>
          <a:stretch>
            <a:fillRect/>
          </a:stretch>
        </p:blipFill>
        <p:spPr>
          <a:xfrm>
            <a:off x="0" y="-89648"/>
            <a:ext cx="7064188" cy="431971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aca13214-df29-4e3c-a050-857c0bf7bd8e">
      <Terms xmlns="http://schemas.microsoft.com/office/infopath/2007/PartnerControls"/>
    </lcf76f155ced4ddcb4097134ff3c332f>
    <TaxCatchAll xmlns="688354b5-287c-4cda-825e-1d7935aea40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C69378573D04C4981F1C0E645EFE562" ma:contentTypeVersion="15" ma:contentTypeDescription="Create a new document." ma:contentTypeScope="" ma:versionID="2e1979ed7a40a032d8738234fb7d5638">
  <xsd:schema xmlns:xsd="http://www.w3.org/2001/XMLSchema" xmlns:xs="http://www.w3.org/2001/XMLSchema" xmlns:p="http://schemas.microsoft.com/office/2006/metadata/properties" xmlns:ns2="aca13214-df29-4e3c-a050-857c0bf7bd8e" xmlns:ns3="688354b5-287c-4cda-825e-1d7935aea40e" targetNamespace="http://schemas.microsoft.com/office/2006/metadata/properties" ma:root="true" ma:fieldsID="c2fc5af8d57f54d914d942766a1048b8" ns2:_="" ns3:_="">
    <xsd:import namespace="aca13214-df29-4e3c-a050-857c0bf7bd8e"/>
    <xsd:import namespace="688354b5-287c-4cda-825e-1d7935aea40e"/>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bjectDetectorVersions" minOccurs="0"/>
                <xsd:element ref="ns2:MediaServiceGenerationTime" minOccurs="0"/>
                <xsd:element ref="ns2:MediaServiceEventHashCode" minOccurs="0"/>
                <xsd:element ref="ns2:MediaServiceDateTaken" minOccurs="0"/>
                <xsd:element ref="ns2:MediaLengthInSeconds" minOccurs="0"/>
                <xsd:element ref="ns2:MediaServiceOCR" minOccurs="0"/>
                <xsd:element ref="ns2:MediaServiceSearchProperties"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a13214-df29-4e3c-a050-857c0bf7bd8e"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88354b5-287c-4cda-825e-1d7935aea40e"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772eb0a4-9da0-4036-9770-4dcdef9fdc33}" ma:internalName="TaxCatchAll" ma:showField="CatchAllData" ma:web="688354b5-287c-4cda-825e-1d7935aea40e">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01F37DF6-44CB-4806-BC5F-3CBF13C386BC}">
  <ds:schemaRefs>
    <ds:schemaRef ds:uri="688354b5-287c-4cda-825e-1d7935aea40e"/>
    <ds:schemaRef ds:uri="aca13214-df29-4e3c-a050-857c0bf7bd8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187</TotalTime>
  <Words>956</Words>
  <Application>Microsoft Office PowerPoint</Application>
  <PresentationFormat>شاشة عريضة</PresentationFormat>
  <Paragraphs>65</Paragraphs>
  <Slides>10</Slides>
  <Notes>3</Notes>
  <HiddenSlides>0</HiddenSlides>
  <MMClips>0</MMClips>
  <ScaleCrop>false</ScaleCrop>
  <HeadingPairs>
    <vt:vector size="6" baseType="variant">
      <vt:variant>
        <vt:lpstr>الخطوط المستخدمة</vt:lpstr>
      </vt:variant>
      <vt:variant>
        <vt:i4>7</vt:i4>
      </vt:variant>
      <vt:variant>
        <vt:lpstr>نسق</vt:lpstr>
      </vt:variant>
      <vt:variant>
        <vt:i4>1</vt:i4>
      </vt:variant>
      <vt:variant>
        <vt:lpstr>عناوين الشرائح</vt:lpstr>
      </vt:variant>
      <vt:variant>
        <vt:i4>10</vt:i4>
      </vt:variant>
    </vt:vector>
  </HeadingPairs>
  <TitlesOfParts>
    <vt:vector size="18" baseType="lpstr">
      <vt:lpstr>Alexandria</vt:lpstr>
      <vt:lpstr>Arial</vt:lpstr>
      <vt:lpstr>Calibri</vt:lpstr>
      <vt:lpstr>Calibri Light</vt:lpstr>
      <vt:lpstr>Google Sans Text</vt:lpstr>
      <vt:lpstr>Roboto Light</vt:lpstr>
      <vt:lpstr>Sakkal Majalla</vt:lpstr>
      <vt:lpstr>Office Theme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حنين بونمي</cp:lastModifiedBy>
  <cp:revision>7</cp:revision>
  <dcterms:created xsi:type="dcterms:W3CDTF">2023-04-29T09:08:00Z</dcterms:created>
  <dcterms:modified xsi:type="dcterms:W3CDTF">2026-08-17T22:24:58Z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0x010100DC69378573D04C4981F1C0E645EFE562</vt:lpwstr>
  </property>
  <property fmtid="{D5CDD505-2E9C-101B-9397-08002B2CF9AE}" pid="5" name="MediaServiceImageTags">
    <vt:lpwstr/>
  </property>
</Properties>
</file>