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2"/>
  </p:notesMasterIdLst>
  <p:sldIdLst>
    <p:sldId id="575" r:id="rId2"/>
    <p:sldId id="271" r:id="rId3"/>
    <p:sldId id="303" r:id="rId4"/>
    <p:sldId id="313" r:id="rId5"/>
    <p:sldId id="503" r:id="rId6"/>
    <p:sldId id="488" r:id="rId7"/>
    <p:sldId id="825" r:id="rId8"/>
    <p:sldId id="826" r:id="rId9"/>
    <p:sldId id="827" r:id="rId10"/>
    <p:sldId id="828" r:id="rId11"/>
    <p:sldId id="618" r:id="rId12"/>
    <p:sldId id="829" r:id="rId13"/>
    <p:sldId id="875" r:id="rId14"/>
    <p:sldId id="835" r:id="rId15"/>
    <p:sldId id="830" r:id="rId16"/>
    <p:sldId id="831" r:id="rId17"/>
    <p:sldId id="832" r:id="rId18"/>
    <p:sldId id="833" r:id="rId19"/>
    <p:sldId id="834" r:id="rId20"/>
    <p:sldId id="836" r:id="rId21"/>
    <p:sldId id="837" r:id="rId22"/>
    <p:sldId id="838" r:id="rId23"/>
    <p:sldId id="839" r:id="rId24"/>
    <p:sldId id="840" r:id="rId25"/>
    <p:sldId id="841" r:id="rId26"/>
    <p:sldId id="842" r:id="rId27"/>
    <p:sldId id="876" r:id="rId28"/>
    <p:sldId id="843" r:id="rId29"/>
    <p:sldId id="620" r:id="rId30"/>
    <p:sldId id="800" r:id="rId31"/>
    <p:sldId id="844" r:id="rId32"/>
    <p:sldId id="845" r:id="rId33"/>
    <p:sldId id="846" r:id="rId34"/>
    <p:sldId id="847" r:id="rId35"/>
    <p:sldId id="848" r:id="rId36"/>
    <p:sldId id="849" r:id="rId37"/>
    <p:sldId id="850" r:id="rId38"/>
    <p:sldId id="877" r:id="rId39"/>
    <p:sldId id="851" r:id="rId40"/>
    <p:sldId id="852" r:id="rId41"/>
    <p:sldId id="853" r:id="rId42"/>
    <p:sldId id="854" r:id="rId43"/>
    <p:sldId id="855" r:id="rId44"/>
    <p:sldId id="856" r:id="rId45"/>
    <p:sldId id="857" r:id="rId46"/>
    <p:sldId id="858" r:id="rId47"/>
    <p:sldId id="859" r:id="rId48"/>
    <p:sldId id="860" r:id="rId49"/>
    <p:sldId id="754" r:id="rId50"/>
    <p:sldId id="591" r:id="rId51"/>
    <p:sldId id="864" r:id="rId52"/>
    <p:sldId id="865" r:id="rId53"/>
    <p:sldId id="866" r:id="rId54"/>
    <p:sldId id="861" r:id="rId55"/>
    <p:sldId id="862" r:id="rId56"/>
    <p:sldId id="863" r:id="rId57"/>
    <p:sldId id="867" r:id="rId58"/>
    <p:sldId id="868" r:id="rId59"/>
    <p:sldId id="869" r:id="rId60"/>
    <p:sldId id="870" r:id="rId61"/>
    <p:sldId id="871" r:id="rId62"/>
    <p:sldId id="872" r:id="rId63"/>
    <p:sldId id="722" r:id="rId64"/>
    <p:sldId id="616" r:id="rId65"/>
    <p:sldId id="822" r:id="rId66"/>
    <p:sldId id="823" r:id="rId67"/>
    <p:sldId id="824" r:id="rId68"/>
    <p:sldId id="873" r:id="rId69"/>
    <p:sldId id="874" r:id="rId70"/>
    <p:sldId id="349" r:id="rId7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75"/>
            <p14:sldId id="271"/>
            <p14:sldId id="303"/>
            <p14:sldId id="313"/>
            <p14:sldId id="503"/>
            <p14:sldId id="488"/>
            <p14:sldId id="825"/>
            <p14:sldId id="826"/>
            <p14:sldId id="827"/>
            <p14:sldId id="828"/>
            <p14:sldId id="618"/>
            <p14:sldId id="829"/>
            <p14:sldId id="875"/>
            <p14:sldId id="835"/>
            <p14:sldId id="830"/>
            <p14:sldId id="831"/>
            <p14:sldId id="832"/>
            <p14:sldId id="833"/>
            <p14:sldId id="834"/>
            <p14:sldId id="836"/>
            <p14:sldId id="837"/>
            <p14:sldId id="838"/>
            <p14:sldId id="839"/>
            <p14:sldId id="840"/>
            <p14:sldId id="841"/>
            <p14:sldId id="842"/>
            <p14:sldId id="876"/>
            <p14:sldId id="843"/>
            <p14:sldId id="620"/>
            <p14:sldId id="800"/>
            <p14:sldId id="844"/>
            <p14:sldId id="845"/>
            <p14:sldId id="846"/>
            <p14:sldId id="847"/>
            <p14:sldId id="848"/>
            <p14:sldId id="849"/>
            <p14:sldId id="850"/>
            <p14:sldId id="877"/>
            <p14:sldId id="851"/>
            <p14:sldId id="852"/>
            <p14:sldId id="853"/>
            <p14:sldId id="854"/>
            <p14:sldId id="855"/>
            <p14:sldId id="856"/>
            <p14:sldId id="857"/>
            <p14:sldId id="858"/>
            <p14:sldId id="859"/>
            <p14:sldId id="860"/>
            <p14:sldId id="754"/>
            <p14:sldId id="591"/>
            <p14:sldId id="864"/>
            <p14:sldId id="865"/>
            <p14:sldId id="866"/>
            <p14:sldId id="861"/>
            <p14:sldId id="862"/>
            <p14:sldId id="863"/>
            <p14:sldId id="867"/>
            <p14:sldId id="868"/>
            <p14:sldId id="869"/>
            <p14:sldId id="870"/>
            <p14:sldId id="871"/>
            <p14:sldId id="872"/>
            <p14:sldId id="722"/>
            <p14:sldId id="616"/>
            <p14:sldId id="822"/>
            <p14:sldId id="823"/>
            <p14:sldId id="824"/>
            <p14:sldId id="873"/>
            <p14:sldId id="87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291" autoAdjust="0"/>
  </p:normalViewPr>
  <p:slideViewPr>
    <p:cSldViewPr snapToGrid="0">
      <p:cViewPr varScale="1">
        <p:scale>
          <a:sx n="72" d="100"/>
          <a:sy n="72" d="100"/>
        </p:scale>
        <p:origin x="63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7/30/2023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138821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37741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29665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238958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550828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97170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7/30/2023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7/30/2023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7/30/2023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7/30/2023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7/30/2023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7/30/2023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7/30/2023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7/30/2023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7/30/2023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7/30/2023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7/30/2023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7/30/2023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0.svg"/><Relationship Id="rId2" Type="http://schemas.openxmlformats.org/officeDocument/2006/relationships/image" Target="../media/image6.jpeg"/><Relationship Id="rId1" Type="http://schemas.openxmlformats.org/officeDocument/2006/relationships/slideLayout" Target="../slideLayouts/slideLayout14.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4.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4.jpeg"/><Relationship Id="rId7"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1.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9.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5.emf"/><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6.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6.emf"/><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7.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7.emf"/><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8.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8.emf"/><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9.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5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60.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6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6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6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9.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6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6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6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6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6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6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7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0.png"/><Relationship Id="rId7" Type="http://schemas.openxmlformats.org/officeDocument/2006/relationships/image" Target="../media/image4.png"/><Relationship Id="rId2" Type="http://schemas.openxmlformats.org/officeDocument/2006/relationships/image" Target="../media/image19.jpeg"/><Relationship Id="rId1" Type="http://schemas.openxmlformats.org/officeDocument/2006/relationships/slideLayout" Target="../slideLayouts/slideLayout16.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6438900" y="3750216"/>
            <a:ext cx="584675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Prepared by Dr. Mona </a:t>
            </a:r>
            <a:r>
              <a:rPr kumimoji="0" lang="en-US" sz="2400" b="0" i="0" u="none" strike="noStrike" kern="1200" cap="none" spc="0" normalizeH="0" baseline="0" noProof="0" dirty="0" err="1">
                <a:ln>
                  <a:noFill/>
                </a:ln>
                <a:solidFill>
                  <a:srgbClr val="2D3956"/>
                </a:solidFill>
                <a:effectLst/>
                <a:uLnTx/>
                <a:uFillTx/>
                <a:latin typeface="Tajawal Medium" panose="00000600000000000000" pitchFamily="2" charset="-78"/>
                <a:ea typeface="+mn-ea"/>
                <a:cs typeface="Tajawal Medium" panose="00000600000000000000" pitchFamily="2" charset="-78"/>
              </a:rPr>
              <a:t>Moustafa</a:t>
            </a:r>
            <a:r>
              <a:rPr kumimoji="0" lang="en-US" sz="24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 Elashry</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6345247" y="2150006"/>
            <a:ext cx="5525020"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8E5A6D"/>
                </a:solidFill>
                <a:effectLst/>
                <a:uLnTx/>
                <a:uFillTx/>
                <a:latin typeface="Tajawal Medium" panose="00000600000000000000" pitchFamily="2" charset="-78"/>
                <a:ea typeface="+mn-ea"/>
                <a:cs typeface="Tajawal Medium" panose="00000600000000000000" pitchFamily="2" charset="-78"/>
              </a:rPr>
              <a:t>Introduction to Research Methods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455833" y="608793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Lecture 8</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6965984" y="4796428"/>
            <a:ext cx="4669868" cy="1015663"/>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MGM 333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Part 1: Starting the research process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CH7: Ethics in research</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26722133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3714478" cy="584775"/>
          </a:xfrm>
          <a:prstGeom prst="rect">
            <a:avLst/>
          </a:prstGeom>
          <a:noFill/>
        </p:spPr>
        <p:txBody>
          <a:bodyPr wrap="none" rtlCol="0">
            <a:spAutoFit/>
          </a:bodyPr>
          <a:lstStyle/>
          <a:p>
            <a:r>
              <a:rPr lang="en-US" sz="3200" b="1" dirty="0">
                <a:solidFill>
                  <a:srgbClr val="8E5A6D"/>
                </a:solidFill>
                <a:latin typeface="Tajawal Medium" panose="00000600000000000000" pitchFamily="2" charset="-78"/>
                <a:cs typeface="Tajawal Medium" panose="00000600000000000000" pitchFamily="2" charset="-78"/>
              </a:rPr>
              <a:t>Ethics in research</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ajawal Medium" panose="00000600000000000000" pitchFamily="2" charset="-78"/>
                <a:cs typeface="Tajawal Medium" panose="00000600000000000000" pitchFamily="2" charset="-78"/>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rgbClr val="8E5A6D"/>
                </a:solidFill>
                <a:latin typeface="Tajawal Medium" panose="00000600000000000000" pitchFamily="2" charset="-78"/>
                <a:cs typeface="Tajawal Medium" panose="00000600000000000000" pitchFamily="2" charset="-78"/>
              </a:rPr>
              <a:t>07</a:t>
            </a:r>
            <a:endParaRPr lang="en-US" sz="1400" b="1" dirty="0">
              <a:solidFill>
                <a:srgbClr val="8E5A6D"/>
              </a:solidFill>
              <a:latin typeface="Tajawal Medium" panose="00000600000000000000" pitchFamily="2" charset="-78"/>
              <a:cs typeface="Tajawal Medium" panose="00000600000000000000" pitchFamily="2" charset="-78"/>
            </a:endParaRP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56796"/>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451860" cy="769441"/>
          </a:xfrm>
          <a:prstGeom prst="rect">
            <a:avLst/>
          </a:prstGeom>
          <a:noFill/>
        </p:spPr>
        <p:txBody>
          <a:bodyPr wrap="none" rtlCol="0">
            <a:spAutoFit/>
          </a:bodyPr>
          <a:lstStyle/>
          <a:p>
            <a:r>
              <a:rPr lang="en-US" sz="4400" b="1" dirty="0">
                <a:solidFill>
                  <a:schemeClr val="bg1"/>
                </a:solidFill>
                <a:latin typeface="Tajawal Medium" panose="00000600000000000000" pitchFamily="2" charset="-78"/>
                <a:cs typeface="Tajawal Medium" panose="00000600000000000000" pitchFamily="2" charset="-78"/>
              </a:rPr>
              <a:t>Session Outline</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84775"/>
          </a:xfrm>
          <a:prstGeom prst="rect">
            <a:avLst/>
          </a:prstGeom>
          <a:noFill/>
        </p:spPr>
        <p:txBody>
          <a:bodyPr wrap="square" rtlCol="0">
            <a:spAutoFit/>
          </a:bodyPr>
          <a:lstStyle/>
          <a:p>
            <a:r>
              <a:rPr lang="en-US" sz="3200" b="1" dirty="0">
                <a:solidFill>
                  <a:srgbClr val="2D3956"/>
                </a:solidFill>
                <a:latin typeface="Tajawal Medium" panose="00000600000000000000" pitchFamily="2" charset="-78"/>
                <a:cs typeface="Tajawal Medium" panose="00000600000000000000" pitchFamily="2" charset="-78"/>
              </a:rPr>
              <a:t>Session Outline</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07</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4" name="TextBox 3">
            <a:extLst>
              <a:ext uri="{FF2B5EF4-FFF2-40B4-BE49-F238E27FC236}">
                <a16:creationId xmlns:a16="http://schemas.microsoft.com/office/drawing/2014/main" id="{0AF69927-49DD-57FD-9E95-C0DD2AD2AEAB}"/>
              </a:ext>
            </a:extLst>
          </p:cNvPr>
          <p:cNvSpPr txBox="1"/>
          <p:nvPr/>
        </p:nvSpPr>
        <p:spPr>
          <a:xfrm>
            <a:off x="3437433" y="2634259"/>
            <a:ext cx="8887089" cy="3108543"/>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800" dirty="0">
                <a:solidFill>
                  <a:prstClr val="black"/>
                </a:solidFill>
                <a:latin typeface="ZurichBT-RomanExtended"/>
              </a:rPr>
              <a:t>Introduction</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800" dirty="0">
                <a:solidFill>
                  <a:prstClr val="black"/>
                </a:solidFill>
                <a:latin typeface="ZurichBT-RomanExtended"/>
              </a:rPr>
              <a:t>Gaining access to the field</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800" dirty="0">
                <a:solidFill>
                  <a:prstClr val="black"/>
                </a:solidFill>
                <a:latin typeface="ZurichBT-RomanExtended"/>
              </a:rPr>
              <a:t>Informed consent</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800" dirty="0">
                <a:solidFill>
                  <a:prstClr val="black"/>
                </a:solidFill>
                <a:latin typeface="ZurichBT-RomanExtended"/>
              </a:rPr>
              <a:t>Anonymity or confidentiality?</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800" dirty="0">
                <a:solidFill>
                  <a:prstClr val="black"/>
                </a:solidFill>
                <a:latin typeface="ZurichBT-RomanExtended"/>
              </a:rPr>
              <a:t>Protecting participants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800" dirty="0">
                <a:solidFill>
                  <a:prstClr val="black"/>
                </a:solidFill>
                <a:latin typeface="ZurichBT-RomanExtended"/>
              </a:rPr>
              <a:t>Summary.</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800" dirty="0">
              <a:solidFill>
                <a:prstClr val="black"/>
              </a:solidFill>
              <a:latin typeface="ZurichBT-RomanExtended"/>
            </a:endParaRPr>
          </a:p>
        </p:txBody>
      </p:sp>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2789808" y="4326359"/>
            <a:ext cx="9012986"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Introduction</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7832526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6"/>
            <a:ext cx="9018999" cy="26476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1919183"/>
            <a:ext cx="8777727" cy="2246769"/>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Research ethics is a field which is constantly changing, and its boundaries are at times quite fuzzy. What might be acceptable research </a:t>
            </a:r>
            <a:r>
              <a:rPr lang="en-US" sz="2800" dirty="0" err="1">
                <a:solidFill>
                  <a:srgbClr val="2D3956"/>
                </a:solidFill>
                <a:latin typeface="Tajawal ExtraBold" panose="00000800000000000000" pitchFamily="2" charset="-78"/>
                <a:cs typeface="Tajawal ExtraBold" panose="00000800000000000000" pitchFamily="2" charset="-78"/>
              </a:rPr>
              <a:t>behaviour</a:t>
            </a:r>
            <a:r>
              <a:rPr lang="en-US" sz="2800" dirty="0">
                <a:solidFill>
                  <a:srgbClr val="2D3956"/>
                </a:solidFill>
                <a:latin typeface="Tajawal ExtraBold" panose="00000800000000000000" pitchFamily="2" charset="-78"/>
                <a:cs typeface="Tajawal ExtraBold" panose="00000800000000000000" pitchFamily="2" charset="-78"/>
              </a:rPr>
              <a:t> one year may be unacceptable the next. (Bow, 1999, 254)</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Introduction</a:t>
            </a:r>
          </a:p>
        </p:txBody>
      </p:sp>
    </p:spTree>
    <p:extLst>
      <p:ext uri="{BB962C8B-B14F-4D97-AF65-F5344CB8AC3E}">
        <p14:creationId xmlns:p14="http://schemas.microsoft.com/office/powerpoint/2010/main" val="32803190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6"/>
            <a:ext cx="9018999" cy="414904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1919183"/>
            <a:ext cx="8777727" cy="3970318"/>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Since the mid-1970s professional bodies and universities have established their own codes of practice which set out guidelines for all research carried out within the profession or university.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Although these codes are very useful and should be followed, there will always be times when decisions must be made and there is no obvious right or wrong.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Introduction</a:t>
            </a:r>
          </a:p>
        </p:txBody>
      </p:sp>
    </p:spTree>
    <p:extLst>
      <p:ext uri="{BB962C8B-B14F-4D97-AF65-F5344CB8AC3E}">
        <p14:creationId xmlns:p14="http://schemas.microsoft.com/office/powerpoint/2010/main" val="8852088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6053" y="1756106"/>
            <a:ext cx="8898364" cy="230767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1919183"/>
            <a:ext cx="8777727" cy="181588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For this reason I would recommend that knowing and understanding the codes of practice of your own institution is essential. It is also essential to develop your own ethical code.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Introduction</a:t>
            </a:r>
          </a:p>
        </p:txBody>
      </p:sp>
    </p:spTree>
    <p:extLst>
      <p:ext uri="{BB962C8B-B14F-4D97-AF65-F5344CB8AC3E}">
        <p14:creationId xmlns:p14="http://schemas.microsoft.com/office/powerpoint/2010/main" val="25996876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6053" y="1756106"/>
            <a:ext cx="8898364" cy="230767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1919183"/>
            <a:ext cx="8777727" cy="181588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It is important that, as a researcher, you take responsibility for decisions you may have to make quickly and without the guidance of a supervisor or a specific instruction in a code of practice.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Introduction</a:t>
            </a:r>
          </a:p>
        </p:txBody>
      </p:sp>
    </p:spTree>
    <p:extLst>
      <p:ext uri="{BB962C8B-B14F-4D97-AF65-F5344CB8AC3E}">
        <p14:creationId xmlns:p14="http://schemas.microsoft.com/office/powerpoint/2010/main" val="26384998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6053" y="1756106"/>
            <a:ext cx="8898364" cy="375679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1919183"/>
            <a:ext cx="8777727" cy="3108543"/>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This chapter is primarily concerned with helping you to understand the possible consequences of research decisions and the implications these decision have for you as the researcher, your research participants, the value and quality of your research findings and the funding body or institution that is associated with your research.</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Introduction</a:t>
            </a:r>
          </a:p>
        </p:txBody>
      </p:sp>
    </p:spTree>
    <p:extLst>
      <p:ext uri="{BB962C8B-B14F-4D97-AF65-F5344CB8AC3E}">
        <p14:creationId xmlns:p14="http://schemas.microsoft.com/office/powerpoint/2010/main" val="20578903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154018" y="4372330"/>
            <a:ext cx="891871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Gaining access to the field</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1343011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2059702"/>
            <a:ext cx="8777727" cy="162717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45417" y="2343487"/>
            <a:ext cx="8777727" cy="954107"/>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The keys to access are almost always in the hands of multiple gatekeepers, both formal and informal.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Gaining access to the field</a:t>
            </a:r>
          </a:p>
        </p:txBody>
      </p:sp>
    </p:spTree>
    <p:extLst>
      <p:ext uri="{BB962C8B-B14F-4D97-AF65-F5344CB8AC3E}">
        <p14:creationId xmlns:p14="http://schemas.microsoft.com/office/powerpoint/2010/main" val="31549090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86689" y="1756106"/>
            <a:ext cx="8777727" cy="32015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1919183"/>
            <a:ext cx="8777727" cy="267765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In most cases those gatekeepers, before giving assent, will want to be informed about the inquiry in ways that will permit them to assess the costs and the risks that it will pose, both for themselves and for the groups to which they control access. (Lincoln and Guba, 1985, 253)</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Gaining access to the field</a:t>
            </a:r>
          </a:p>
        </p:txBody>
      </p:sp>
    </p:spTree>
    <p:extLst>
      <p:ext uri="{BB962C8B-B14F-4D97-AF65-F5344CB8AC3E}">
        <p14:creationId xmlns:p14="http://schemas.microsoft.com/office/powerpoint/2010/main" val="39130732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86689" y="1756106"/>
            <a:ext cx="8777727" cy="250778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1919183"/>
            <a:ext cx="8777727" cy="181588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Gaining access to a research site requires careful planning and should come very early in the research process, usually as soon as a proposal has been approved but often even earlier.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Gaining access to the field</a:t>
            </a:r>
          </a:p>
        </p:txBody>
      </p:sp>
    </p:spTree>
    <p:extLst>
      <p:ext uri="{BB962C8B-B14F-4D97-AF65-F5344CB8AC3E}">
        <p14:creationId xmlns:p14="http://schemas.microsoft.com/office/powerpoint/2010/main" val="25936217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86689" y="1756105"/>
            <a:ext cx="8777727" cy="35918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86689" y="1809100"/>
            <a:ext cx="8777727" cy="3539430"/>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It is prudent to approach a number of potential research locations to identify the most appropriate location and to ‘get a feel’ for the environment.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It may be relatively simple to identify the formal ‘gatekeeper’ within an organization: the head of a library service, the head of a school or principal of a college, or the director of a company.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Gaining access to the field</a:t>
            </a:r>
          </a:p>
        </p:txBody>
      </p:sp>
    </p:spTree>
    <p:extLst>
      <p:ext uri="{BB962C8B-B14F-4D97-AF65-F5344CB8AC3E}">
        <p14:creationId xmlns:p14="http://schemas.microsoft.com/office/powerpoint/2010/main" val="2054946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86689" y="1756106"/>
            <a:ext cx="8777727" cy="229976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86689" y="1809100"/>
            <a:ext cx="8777727" cy="2246769"/>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You should write a formal letter of request to the formal gatekeeper asking permission to carry out your research, detailing the nature of the study and exactly what you will be doing while you are on site.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Gaining access to the field</a:t>
            </a:r>
          </a:p>
        </p:txBody>
      </p:sp>
    </p:spTree>
    <p:extLst>
      <p:ext uri="{BB962C8B-B14F-4D97-AF65-F5344CB8AC3E}">
        <p14:creationId xmlns:p14="http://schemas.microsoft.com/office/powerpoint/2010/main" val="34330700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86689" y="1756106"/>
            <a:ext cx="8777727" cy="229976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86689" y="1809100"/>
            <a:ext cx="8777727" cy="2246769"/>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It is recommended that you provide as much detail as possible at this stage; asking for more time than you ultimately take is far better than asking for a little then outstaying your welcome.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Gaining access to the field</a:t>
            </a:r>
          </a:p>
        </p:txBody>
      </p:sp>
    </p:spTree>
    <p:extLst>
      <p:ext uri="{BB962C8B-B14F-4D97-AF65-F5344CB8AC3E}">
        <p14:creationId xmlns:p14="http://schemas.microsoft.com/office/powerpoint/2010/main" val="29753497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86689" y="1756106"/>
            <a:ext cx="8777727" cy="229976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86689" y="1809100"/>
            <a:ext cx="8777727" cy="2246769"/>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It may be that the formal gatekeeper is very interested in your research and is more than willing to allow you access; he or she may also offer additional help in organizing your data collection.</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Gaining access to the field</a:t>
            </a:r>
          </a:p>
        </p:txBody>
      </p:sp>
    </p:spTree>
    <p:extLst>
      <p:ext uri="{BB962C8B-B14F-4D97-AF65-F5344CB8AC3E}">
        <p14:creationId xmlns:p14="http://schemas.microsoft.com/office/powerpoint/2010/main" val="39500705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86689" y="1756105"/>
            <a:ext cx="8777727" cy="293516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86689" y="1941349"/>
            <a:ext cx="8777727" cy="3108543"/>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If so then it is very likely that this person will also want something from you in return.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Usually this is no more than being given a copy of your research report, but be sure to establish this relationship from the outset.</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Gaining access to the field</a:t>
            </a:r>
          </a:p>
        </p:txBody>
      </p:sp>
    </p:spTree>
    <p:extLst>
      <p:ext uri="{BB962C8B-B14F-4D97-AF65-F5344CB8AC3E}">
        <p14:creationId xmlns:p14="http://schemas.microsoft.com/office/powerpoint/2010/main" val="35379016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86689" y="1756105"/>
            <a:ext cx="8777727" cy="290269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86689" y="1809100"/>
            <a:ext cx="8777727" cy="3108543"/>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Many of you will be thinking about engaging in research within your own organization.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This does not mean that because you are already a member of this community you do not need permission to engage in the research – you do.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Gaining access to the field</a:t>
            </a:r>
          </a:p>
        </p:txBody>
      </p:sp>
    </p:spTree>
    <p:extLst>
      <p:ext uri="{BB962C8B-B14F-4D97-AF65-F5344CB8AC3E}">
        <p14:creationId xmlns:p14="http://schemas.microsoft.com/office/powerpoint/2010/main" val="20816274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86689" y="1756105"/>
            <a:ext cx="8777727" cy="186887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86689" y="1809100"/>
            <a:ext cx="8777727" cy="181588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Be sure to identify the most appropriate gatekeeper and prepare a formal letter of request detailing your intended research activity.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Gaining access to the field</a:t>
            </a:r>
          </a:p>
        </p:txBody>
      </p:sp>
    </p:spTree>
    <p:extLst>
      <p:ext uri="{BB962C8B-B14F-4D97-AF65-F5344CB8AC3E}">
        <p14:creationId xmlns:p14="http://schemas.microsoft.com/office/powerpoint/2010/main" val="12521464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86689" y="1756104"/>
            <a:ext cx="8777727" cy="358452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86689" y="1809100"/>
            <a:ext cx="8777727" cy="3970318"/>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u="sng" dirty="0">
                <a:solidFill>
                  <a:srgbClr val="2D3956"/>
                </a:solidFill>
                <a:latin typeface="Tajawal ExtraBold" panose="00000800000000000000" pitchFamily="2" charset="-78"/>
                <a:cs typeface="Tajawal ExtraBold" panose="00000800000000000000" pitchFamily="2" charset="-78"/>
              </a:rPr>
              <a:t>Gaining access to a research site comes in two stages:</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being granted permission to be ‘on site’ by the individual or group responsible for the site,</a:t>
            </a:r>
          </a:p>
          <a:p>
            <a:pPr marL="457200" indent="-457200" algn="just">
              <a:buFont typeface="Wingdings" panose="05000000000000000000" pitchFamily="2" charset="2"/>
              <a:buChar char="ü"/>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then gaining the trust and co-operation of the individuals who populate that site.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Gaining access to the field</a:t>
            </a:r>
          </a:p>
        </p:txBody>
      </p:sp>
    </p:spTree>
    <p:extLst>
      <p:ext uri="{BB962C8B-B14F-4D97-AF65-F5344CB8AC3E}">
        <p14:creationId xmlns:p14="http://schemas.microsoft.com/office/powerpoint/2010/main" val="36626651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86689" y="1756104"/>
            <a:ext cx="8777727" cy="358452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86689" y="1809100"/>
            <a:ext cx="8777727" cy="3539430"/>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If you were given permission to spend a number of days observing activity in an academic library, who has the right to give you that permission?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You would have prepared a letter requesting permission from the head of the library service to engage in the observation.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Gaining access to the field</a:t>
            </a:r>
          </a:p>
        </p:txBody>
      </p:sp>
    </p:spTree>
    <p:extLst>
      <p:ext uri="{BB962C8B-B14F-4D97-AF65-F5344CB8AC3E}">
        <p14:creationId xmlns:p14="http://schemas.microsoft.com/office/powerpoint/2010/main" val="39853868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86689" y="1756105"/>
            <a:ext cx="8777727" cy="190282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86689" y="1809100"/>
            <a:ext cx="8777727" cy="181588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If you receive written consent to enter the library and carry out your observation from the head of the library service, is that enough?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Gaining access to the field</a:t>
            </a:r>
          </a:p>
        </p:txBody>
      </p:sp>
    </p:spTree>
    <p:extLst>
      <p:ext uri="{BB962C8B-B14F-4D97-AF65-F5344CB8AC3E}">
        <p14:creationId xmlns:p14="http://schemas.microsoft.com/office/powerpoint/2010/main" val="137095075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86689" y="1756104"/>
            <a:ext cx="8777727" cy="24978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86689" y="1809100"/>
            <a:ext cx="8777727" cy="267765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It may be that in your view it is, and it may certainly bring you in line with any code of practice you are following, but does it satisfy you as a researcher? After all, it is not the head of the library service you are observing.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Gaining access to the field</a:t>
            </a:r>
          </a:p>
        </p:txBody>
      </p:sp>
    </p:spTree>
    <p:extLst>
      <p:ext uri="{BB962C8B-B14F-4D97-AF65-F5344CB8AC3E}">
        <p14:creationId xmlns:p14="http://schemas.microsoft.com/office/powerpoint/2010/main" val="1424853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86689" y="1756104"/>
            <a:ext cx="8777727" cy="24978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86689" y="1809100"/>
            <a:ext cx="8777727" cy="2246769"/>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What about the individuals whose place of work you are invading? Gaining access and informed consent are very similar once we get down to personal space.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Gaining access to the field</a:t>
            </a:r>
          </a:p>
        </p:txBody>
      </p:sp>
    </p:spTree>
    <p:extLst>
      <p:ext uri="{BB962C8B-B14F-4D97-AF65-F5344CB8AC3E}">
        <p14:creationId xmlns:p14="http://schemas.microsoft.com/office/powerpoint/2010/main" val="13248917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86689" y="1756104"/>
            <a:ext cx="8777727" cy="249188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86689" y="1809100"/>
            <a:ext cx="8777727" cy="267765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It may be sufficient to have written permission to be there but a researcher depends very much on the co-operation of research participants and often ‘sufficient’ is not enough when it comes to winning the trust of individuals.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Gaining access to the field</a:t>
            </a:r>
          </a:p>
        </p:txBody>
      </p:sp>
    </p:spTree>
    <p:extLst>
      <p:ext uri="{BB962C8B-B14F-4D97-AF65-F5344CB8AC3E}">
        <p14:creationId xmlns:p14="http://schemas.microsoft.com/office/powerpoint/2010/main" val="28059332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86689" y="1756104"/>
            <a:ext cx="8777727" cy="204517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86689" y="1809100"/>
            <a:ext cx="8777727" cy="1815882"/>
          </a:xfrm>
          <a:prstGeom prst="rect">
            <a:avLst/>
          </a:prstGeom>
          <a:noFill/>
        </p:spPr>
        <p:txBody>
          <a:bodyPr wrap="square" rtlCol="0">
            <a:spAutoFit/>
          </a:bodyPr>
          <a:lstStyle/>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It is my opinion that every participant in a research study, however small a part they play, has the right to be asked if they are willing to take part.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Gaining access to the field</a:t>
            </a:r>
          </a:p>
        </p:txBody>
      </p:sp>
    </p:spTree>
    <p:extLst>
      <p:ext uri="{BB962C8B-B14F-4D97-AF65-F5344CB8AC3E}">
        <p14:creationId xmlns:p14="http://schemas.microsoft.com/office/powerpoint/2010/main" val="38746198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329832" y="3794982"/>
            <a:ext cx="7703109"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Informed consent</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27997523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5216" y="1125950"/>
            <a:ext cx="9765841" cy="38787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15217" y="1330843"/>
            <a:ext cx="9407928" cy="2677656"/>
          </a:xfrm>
          <a:prstGeom prst="rect">
            <a:avLst/>
          </a:prstGeom>
          <a:noFill/>
        </p:spPr>
        <p:txBody>
          <a:bodyPr wrap="square" rtlCol="0">
            <a:spAutoFit/>
          </a:bodyPr>
          <a:lstStyle/>
          <a:p>
            <a:pPr marL="457200" indent="-457200" algn="just">
              <a:buFont typeface="Wingdings" panose="05000000000000000000" pitchFamily="2" charset="2"/>
              <a:buChar char="q"/>
            </a:pPr>
            <a:endParaRPr lang="en-US" sz="2800" b="1"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When research participants give informed consent it means that they understand what they are agreeing to, accept what is being asked of them and are comfortable with the purpose of the research and the intended use of the data they are providing.</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Informed consent</a:t>
            </a:r>
          </a:p>
        </p:txBody>
      </p:sp>
    </p:spTree>
    <p:extLst>
      <p:ext uri="{BB962C8B-B14F-4D97-AF65-F5344CB8AC3E}">
        <p14:creationId xmlns:p14="http://schemas.microsoft.com/office/powerpoint/2010/main" val="386932753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5217" y="1125950"/>
            <a:ext cx="9765840" cy="288349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15217" y="1330843"/>
            <a:ext cx="9407928" cy="2246769"/>
          </a:xfrm>
          <a:prstGeom prst="rect">
            <a:avLst/>
          </a:prstGeom>
          <a:noFill/>
        </p:spPr>
        <p:txBody>
          <a:bodyPr wrap="square" rtlCol="0">
            <a:spAutoFit/>
          </a:bodyPr>
          <a:lstStyle/>
          <a:p>
            <a:pPr marL="457200" indent="-457200" algn="just">
              <a:buFont typeface="Wingdings" panose="05000000000000000000" pitchFamily="2" charset="2"/>
              <a:buChar char="q"/>
            </a:pPr>
            <a:endParaRPr lang="en-US" sz="2800" b="1"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The most transparent way of achieving this is to prepare a formal informed consent form that is read, understood and signed by all research participants or their parents or guardians.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Informed consent</a:t>
            </a:r>
          </a:p>
        </p:txBody>
      </p:sp>
    </p:spTree>
    <p:extLst>
      <p:ext uri="{BB962C8B-B14F-4D97-AF65-F5344CB8AC3E}">
        <p14:creationId xmlns:p14="http://schemas.microsoft.com/office/powerpoint/2010/main" val="237712251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5217" y="1125950"/>
            <a:ext cx="9765840" cy="288349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15217" y="1330843"/>
            <a:ext cx="9407928" cy="2246769"/>
          </a:xfrm>
          <a:prstGeom prst="rect">
            <a:avLst/>
          </a:prstGeom>
          <a:noFill/>
        </p:spPr>
        <p:txBody>
          <a:bodyPr wrap="square" rtlCol="0">
            <a:spAutoFit/>
          </a:bodyPr>
          <a:lstStyle/>
          <a:p>
            <a:pPr marL="457200" indent="-457200" algn="just">
              <a:buFont typeface="Wingdings" panose="05000000000000000000" pitchFamily="2" charset="2"/>
              <a:buChar char="q"/>
            </a:pPr>
            <a:endParaRPr lang="en-US" sz="2800" b="1"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Informed consent forms create a mutual understanding that remains constant throughout the research and provides a reference point for both the researcher and the participants.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Informed consent</a:t>
            </a:r>
          </a:p>
        </p:txBody>
      </p:sp>
    </p:spTree>
    <p:extLst>
      <p:ext uri="{BB962C8B-B14F-4D97-AF65-F5344CB8AC3E}">
        <p14:creationId xmlns:p14="http://schemas.microsoft.com/office/powerpoint/2010/main" val="20181392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5217" y="1125949"/>
            <a:ext cx="9765840" cy="37846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53769" y="1165866"/>
            <a:ext cx="9407928" cy="3539430"/>
          </a:xfrm>
          <a:prstGeom prst="rect">
            <a:avLst/>
          </a:prstGeom>
          <a:noFill/>
        </p:spPr>
        <p:txBody>
          <a:bodyPr wrap="square" rtlCol="0">
            <a:spAutoFit/>
          </a:bodyPr>
          <a:lstStyle/>
          <a:p>
            <a:pPr marL="457200" indent="-457200" algn="just">
              <a:buFont typeface="Wingdings" panose="05000000000000000000" pitchFamily="2" charset="2"/>
              <a:buChar char="q"/>
            </a:pPr>
            <a:endParaRPr lang="en-US" sz="2800" b="1"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u="sng" dirty="0">
                <a:solidFill>
                  <a:srgbClr val="2D3956"/>
                </a:solidFill>
                <a:latin typeface="Tajawal ExtraBold" panose="00000800000000000000" pitchFamily="2" charset="-78"/>
                <a:cs typeface="Tajawal ExtraBold" panose="00000800000000000000" pitchFamily="2" charset="-78"/>
              </a:rPr>
              <a:t>Schinke and Gilchrist (1993, 83) claim that ‘all informed-consent procedures must meet three criteria:</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participants must be competent to give consent</a:t>
            </a:r>
          </a:p>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sufficient information must be provided to allow for a reasoned decision</a:t>
            </a:r>
          </a:p>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and consent must be voluntary and uncoerced’.</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Informed consent</a:t>
            </a:r>
          </a:p>
        </p:txBody>
      </p:sp>
    </p:spTree>
    <p:extLst>
      <p:ext uri="{BB962C8B-B14F-4D97-AF65-F5344CB8AC3E}">
        <p14:creationId xmlns:p14="http://schemas.microsoft.com/office/powerpoint/2010/main" val="409168933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53769" y="1125949"/>
            <a:ext cx="9627288" cy="328702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53769" y="1165866"/>
            <a:ext cx="9407928" cy="2677656"/>
          </a:xfrm>
          <a:prstGeom prst="rect">
            <a:avLst/>
          </a:prstGeom>
          <a:noFill/>
        </p:spPr>
        <p:txBody>
          <a:bodyPr wrap="square" rtlCol="0">
            <a:spAutoFit/>
          </a:bodyPr>
          <a:lstStyle/>
          <a:p>
            <a:pPr marL="457200" indent="-457200" algn="just">
              <a:buFont typeface="Wingdings" panose="05000000000000000000" pitchFamily="2" charset="2"/>
              <a:buChar char="q"/>
            </a:pPr>
            <a:endParaRPr lang="en-US" sz="2800" b="1"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It is of course your decision as to how far you go to achieve informed consent, depending on the purpose of your research, the research activity, any code you are bound by, and advice from your supervisor or line manager.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Informed consent</a:t>
            </a:r>
          </a:p>
        </p:txBody>
      </p:sp>
    </p:spTree>
    <p:extLst>
      <p:ext uri="{BB962C8B-B14F-4D97-AF65-F5344CB8AC3E}">
        <p14:creationId xmlns:p14="http://schemas.microsoft.com/office/powerpoint/2010/main" val="13851033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53769" y="1649956"/>
            <a:ext cx="9627288" cy="251004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53769" y="1752072"/>
            <a:ext cx="9407928" cy="1815882"/>
          </a:xfrm>
          <a:prstGeom prst="rect">
            <a:avLst/>
          </a:prstGeom>
          <a:noFill/>
        </p:spPr>
        <p:txBody>
          <a:bodyPr wrap="square" rtlCol="0">
            <a:spAutoFit/>
          </a:bodyPr>
          <a:lstStyle/>
          <a:p>
            <a:pPr marL="457200" indent="-457200" algn="just">
              <a:buFont typeface="Wingdings" panose="05000000000000000000" pitchFamily="2" charset="2"/>
              <a:buChar char="q"/>
            </a:pPr>
            <a:endParaRPr lang="en-US" sz="2800" b="1"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Although I would always advocate that you should obtain informed consent from your research participant, there are cases when exceptions might be made.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Informed consent</a:t>
            </a:r>
          </a:p>
        </p:txBody>
      </p:sp>
    </p:spTree>
    <p:extLst>
      <p:ext uri="{BB962C8B-B14F-4D97-AF65-F5344CB8AC3E}">
        <p14:creationId xmlns:p14="http://schemas.microsoft.com/office/powerpoint/2010/main" val="43397397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53769" y="1649956"/>
            <a:ext cx="9627288" cy="251004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53769" y="1752072"/>
            <a:ext cx="9407928" cy="1815882"/>
          </a:xfrm>
          <a:prstGeom prst="rect">
            <a:avLst/>
          </a:prstGeom>
          <a:noFill/>
        </p:spPr>
        <p:txBody>
          <a:bodyPr wrap="square" rtlCol="0">
            <a:spAutoFit/>
          </a:bodyPr>
          <a:lstStyle/>
          <a:p>
            <a:pPr marL="457200" indent="-457200" algn="just">
              <a:buFont typeface="Wingdings" panose="05000000000000000000" pitchFamily="2" charset="2"/>
              <a:buChar char="q"/>
            </a:pPr>
            <a:endParaRPr lang="en-US" sz="2800" b="1"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If you think it appropriate to ask for informed consent, get the agreement of your supervisor or line manager; never make this decision on your own.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Informed consent</a:t>
            </a:r>
          </a:p>
        </p:txBody>
      </p:sp>
    </p:spTree>
    <p:extLst>
      <p:ext uri="{BB962C8B-B14F-4D97-AF65-F5344CB8AC3E}">
        <p14:creationId xmlns:p14="http://schemas.microsoft.com/office/powerpoint/2010/main" val="310219545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3399" y="2331400"/>
            <a:ext cx="9627288" cy="220693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15217" y="2722453"/>
            <a:ext cx="9407928" cy="181588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There are occasions when it is impossible to engage in research without individual subjects understanding, agreeing to and signing a formal consent form.</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Informed consent</a:t>
            </a:r>
          </a:p>
        </p:txBody>
      </p:sp>
    </p:spTree>
    <p:extLst>
      <p:ext uri="{BB962C8B-B14F-4D97-AF65-F5344CB8AC3E}">
        <p14:creationId xmlns:p14="http://schemas.microsoft.com/office/powerpoint/2010/main" val="338963044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53769" y="1630387"/>
            <a:ext cx="9627288" cy="299594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53769" y="1450745"/>
            <a:ext cx="9407928" cy="2677656"/>
          </a:xfrm>
          <a:prstGeom prst="rect">
            <a:avLst/>
          </a:prstGeom>
          <a:noFill/>
        </p:spPr>
        <p:txBody>
          <a:bodyPr wrap="square" rtlCol="0">
            <a:spAutoFit/>
          </a:bodyPr>
          <a:lstStyle/>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Individuals who are below the legal age of consent, or those not classed as competent, should never be questioned, observed or investigated in any way without the formal written consent of their parents or guardians.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Informed consent</a:t>
            </a:r>
          </a:p>
        </p:txBody>
      </p:sp>
    </p:spTree>
    <p:extLst>
      <p:ext uri="{BB962C8B-B14F-4D97-AF65-F5344CB8AC3E}">
        <p14:creationId xmlns:p14="http://schemas.microsoft.com/office/powerpoint/2010/main" val="117610319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53769" y="2186110"/>
            <a:ext cx="9627288" cy="299144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53769" y="2455686"/>
            <a:ext cx="9407928" cy="2246769"/>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The majority of research with children in information and communication studies takes place within some ‘bounded system’, such as a school with formal gatekeepers who are in a position to request and receive consent on your behalf.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Informed consent</a:t>
            </a:r>
          </a:p>
        </p:txBody>
      </p:sp>
    </p:spTree>
    <p:extLst>
      <p:ext uri="{BB962C8B-B14F-4D97-AF65-F5344CB8AC3E}">
        <p14:creationId xmlns:p14="http://schemas.microsoft.com/office/powerpoint/2010/main" val="182782250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53769" y="2186111"/>
            <a:ext cx="9627288" cy="248860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53769" y="2455686"/>
            <a:ext cx="9407928" cy="181588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If the formal gatekeepers do this to a standard that is accepted by you and the other stakeholders in your research then it is sufficient, but make sure you know what has been said, as ultimately you are responsible.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Informed consent</a:t>
            </a:r>
          </a:p>
        </p:txBody>
      </p:sp>
    </p:spTree>
    <p:extLst>
      <p:ext uri="{BB962C8B-B14F-4D97-AF65-F5344CB8AC3E}">
        <p14:creationId xmlns:p14="http://schemas.microsoft.com/office/powerpoint/2010/main" val="186398413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53769" y="1715938"/>
            <a:ext cx="9627288" cy="354992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53769" y="1809355"/>
            <a:ext cx="9407928" cy="3108543"/>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Providing sufficient information about your research can often be problematic, particularly in qualitative studies where the design of the research is likely to emerge and your needs could well change.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Be sure that you are very clear about the fact that the research design could change slightly.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Informed consent</a:t>
            </a:r>
          </a:p>
        </p:txBody>
      </p:sp>
    </p:spTree>
    <p:extLst>
      <p:ext uri="{BB962C8B-B14F-4D97-AF65-F5344CB8AC3E}">
        <p14:creationId xmlns:p14="http://schemas.microsoft.com/office/powerpoint/2010/main" val="7125435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53769" y="1715938"/>
            <a:ext cx="9627288" cy="354992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53769" y="2114975"/>
            <a:ext cx="9407928" cy="267765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In this case remember to be specific about the most you will be asking.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It is inappropriate to request a minimum then hope that people will be willing to give you more as the need arises.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Informed consent</a:t>
            </a:r>
          </a:p>
        </p:txBody>
      </p:sp>
    </p:spTree>
    <p:extLst>
      <p:ext uri="{BB962C8B-B14F-4D97-AF65-F5344CB8AC3E}">
        <p14:creationId xmlns:p14="http://schemas.microsoft.com/office/powerpoint/2010/main" val="31826907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53769" y="1715939"/>
            <a:ext cx="9627288" cy="26864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53769" y="2114975"/>
            <a:ext cx="9407928" cy="181588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Include details of the purpose of the research, who will see and read your findings and what rights the participant has in terms of reading and commenting on your analysis before you share it with anyone else.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Informed consent</a:t>
            </a:r>
          </a:p>
        </p:txBody>
      </p:sp>
    </p:spTree>
    <p:extLst>
      <p:ext uri="{BB962C8B-B14F-4D97-AF65-F5344CB8AC3E}">
        <p14:creationId xmlns:p14="http://schemas.microsoft.com/office/powerpoint/2010/main" val="238802554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53769" y="1715938"/>
            <a:ext cx="9627288" cy="393846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53769" y="1915456"/>
            <a:ext cx="9407928" cy="3539430"/>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This usually means providing a written statement, giving your potential participant time to read and take in the information, then sign only when they are satisfied with the procedures.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It always helps to leave a signed copy of the informed consent form with your research participants so they have this for reference.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Informed consent</a:t>
            </a:r>
          </a:p>
        </p:txBody>
      </p:sp>
    </p:spTree>
    <p:extLst>
      <p:ext uri="{BB962C8B-B14F-4D97-AF65-F5344CB8AC3E}">
        <p14:creationId xmlns:p14="http://schemas.microsoft.com/office/powerpoint/2010/main" val="355647034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Informed consent</a:t>
            </a:r>
          </a:p>
        </p:txBody>
      </p:sp>
      <p:pic>
        <p:nvPicPr>
          <p:cNvPr id="4" name="Picture 3">
            <a:extLst>
              <a:ext uri="{FF2B5EF4-FFF2-40B4-BE49-F238E27FC236}">
                <a16:creationId xmlns:a16="http://schemas.microsoft.com/office/drawing/2014/main" id="{CC4ADB2D-A123-B9F4-1E4A-30BA5AC593FC}"/>
              </a:ext>
            </a:extLst>
          </p:cNvPr>
          <p:cNvPicPr>
            <a:picLocks noChangeAspect="1"/>
          </p:cNvPicPr>
          <p:nvPr/>
        </p:nvPicPr>
        <p:blipFill>
          <a:blip r:embed="rId7"/>
          <a:stretch>
            <a:fillRect/>
          </a:stretch>
        </p:blipFill>
        <p:spPr>
          <a:xfrm>
            <a:off x="497466" y="1038396"/>
            <a:ext cx="10978704" cy="4952309"/>
          </a:xfrm>
          <a:prstGeom prst="rect">
            <a:avLst/>
          </a:prstGeom>
        </p:spPr>
      </p:pic>
    </p:spTree>
    <p:extLst>
      <p:ext uri="{BB962C8B-B14F-4D97-AF65-F5344CB8AC3E}">
        <p14:creationId xmlns:p14="http://schemas.microsoft.com/office/powerpoint/2010/main" val="312785319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Informed consent</a:t>
            </a:r>
          </a:p>
        </p:txBody>
      </p:sp>
      <p:pic>
        <p:nvPicPr>
          <p:cNvPr id="4" name="Picture 3">
            <a:extLst>
              <a:ext uri="{FF2B5EF4-FFF2-40B4-BE49-F238E27FC236}">
                <a16:creationId xmlns:a16="http://schemas.microsoft.com/office/drawing/2014/main" id="{6AC4D257-FF7C-92E8-4DA7-9B4655BB4D3A}"/>
              </a:ext>
            </a:extLst>
          </p:cNvPr>
          <p:cNvPicPr>
            <a:picLocks noChangeAspect="1"/>
          </p:cNvPicPr>
          <p:nvPr/>
        </p:nvPicPr>
        <p:blipFill>
          <a:blip r:embed="rId7"/>
          <a:stretch>
            <a:fillRect/>
          </a:stretch>
        </p:blipFill>
        <p:spPr>
          <a:xfrm>
            <a:off x="1329595" y="1172331"/>
            <a:ext cx="9529213" cy="4187527"/>
          </a:xfrm>
          <a:prstGeom prst="rect">
            <a:avLst/>
          </a:prstGeom>
        </p:spPr>
      </p:pic>
    </p:spTree>
    <p:extLst>
      <p:ext uri="{BB962C8B-B14F-4D97-AF65-F5344CB8AC3E}">
        <p14:creationId xmlns:p14="http://schemas.microsoft.com/office/powerpoint/2010/main" val="175393153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Informed consent</a:t>
            </a:r>
          </a:p>
        </p:txBody>
      </p:sp>
      <p:pic>
        <p:nvPicPr>
          <p:cNvPr id="4" name="Picture 3">
            <a:extLst>
              <a:ext uri="{FF2B5EF4-FFF2-40B4-BE49-F238E27FC236}">
                <a16:creationId xmlns:a16="http://schemas.microsoft.com/office/drawing/2014/main" id="{8FE9ADD5-4E95-1E1A-5735-1C980724F823}"/>
              </a:ext>
            </a:extLst>
          </p:cNvPr>
          <p:cNvPicPr>
            <a:picLocks noChangeAspect="1"/>
          </p:cNvPicPr>
          <p:nvPr/>
        </p:nvPicPr>
        <p:blipFill>
          <a:blip r:embed="rId7"/>
          <a:stretch>
            <a:fillRect/>
          </a:stretch>
        </p:blipFill>
        <p:spPr>
          <a:xfrm>
            <a:off x="1669774" y="1103386"/>
            <a:ext cx="9002351" cy="4374580"/>
          </a:xfrm>
          <a:prstGeom prst="rect">
            <a:avLst/>
          </a:prstGeom>
        </p:spPr>
      </p:pic>
    </p:spTree>
    <p:extLst>
      <p:ext uri="{BB962C8B-B14F-4D97-AF65-F5344CB8AC3E}">
        <p14:creationId xmlns:p14="http://schemas.microsoft.com/office/powerpoint/2010/main" val="368890021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Informed consent</a:t>
            </a:r>
          </a:p>
        </p:txBody>
      </p:sp>
      <p:pic>
        <p:nvPicPr>
          <p:cNvPr id="4" name="Picture 3">
            <a:extLst>
              <a:ext uri="{FF2B5EF4-FFF2-40B4-BE49-F238E27FC236}">
                <a16:creationId xmlns:a16="http://schemas.microsoft.com/office/drawing/2014/main" id="{AB9A3600-A05F-ED02-F892-C0525477C857}"/>
              </a:ext>
            </a:extLst>
          </p:cNvPr>
          <p:cNvPicPr>
            <a:picLocks noChangeAspect="1"/>
          </p:cNvPicPr>
          <p:nvPr/>
        </p:nvPicPr>
        <p:blipFill>
          <a:blip r:embed="rId7"/>
          <a:stretch>
            <a:fillRect/>
          </a:stretch>
        </p:blipFill>
        <p:spPr>
          <a:xfrm>
            <a:off x="1577354" y="1624773"/>
            <a:ext cx="9094771" cy="3282643"/>
          </a:xfrm>
          <a:prstGeom prst="rect">
            <a:avLst/>
          </a:prstGeom>
        </p:spPr>
      </p:pic>
    </p:spTree>
    <p:extLst>
      <p:ext uri="{BB962C8B-B14F-4D97-AF65-F5344CB8AC3E}">
        <p14:creationId xmlns:p14="http://schemas.microsoft.com/office/powerpoint/2010/main" val="405113340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2398644" y="4487815"/>
            <a:ext cx="1027403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Anonymity or confidentiality?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7961847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8708" y="1891010"/>
            <a:ext cx="9215379" cy="305934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61663" y="2155580"/>
            <a:ext cx="9009467" cy="2308324"/>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There is a distinction between anonymity and confidentiality. </a:t>
            </a:r>
          </a:p>
          <a:p>
            <a:pPr marL="342900" indent="-342900" algn="just">
              <a:buFont typeface="Wingdings" panose="05000000000000000000" pitchFamily="2" charset="2"/>
              <a:buChar char="q"/>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You are guaranteed total confidentiality with regard to anything you say, do or write in relation to this research within the normal boundaries of the law. You will not be asked to reveal anything that could harm or distress you in any way.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Anonymity or confidentiality?</a:t>
            </a:r>
          </a:p>
        </p:txBody>
      </p:sp>
    </p:spTree>
    <p:extLst>
      <p:ext uri="{BB962C8B-B14F-4D97-AF65-F5344CB8AC3E}">
        <p14:creationId xmlns:p14="http://schemas.microsoft.com/office/powerpoint/2010/main" val="206356871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8708" y="1891010"/>
            <a:ext cx="9215379" cy="305934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61663" y="2155580"/>
            <a:ext cx="9009467" cy="1569660"/>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Anonymity implies that the research participant remains totally anonymous during and after the research activity; this can never be the case if the researcher is to meet that person at all during the research process.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Anonymity or confidentiality?</a:t>
            </a:r>
          </a:p>
        </p:txBody>
      </p:sp>
    </p:spTree>
    <p:extLst>
      <p:ext uri="{BB962C8B-B14F-4D97-AF65-F5344CB8AC3E}">
        <p14:creationId xmlns:p14="http://schemas.microsoft.com/office/powerpoint/2010/main" val="105777305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8708" y="1891010"/>
            <a:ext cx="9215379" cy="305934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61663" y="2155580"/>
            <a:ext cx="9009467" cy="2677656"/>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It is even less likely if the researcher has made contact with the participant through a third person, which is the case in most research studies. </a:t>
            </a:r>
          </a:p>
          <a:p>
            <a:pPr marL="342900" indent="-342900" algn="just">
              <a:buFont typeface="Wingdings" panose="05000000000000000000" pitchFamily="2" charset="2"/>
              <a:buChar char="q"/>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You can promise and provide confidentiality, which means that the identity of the participant will not be revealed when using any data provided by that participant.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Anonymity or confidentiality?</a:t>
            </a:r>
          </a:p>
        </p:txBody>
      </p:sp>
    </p:spTree>
    <p:extLst>
      <p:ext uri="{BB962C8B-B14F-4D97-AF65-F5344CB8AC3E}">
        <p14:creationId xmlns:p14="http://schemas.microsoft.com/office/powerpoint/2010/main" val="139947831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8708" y="1891011"/>
            <a:ext cx="9215379" cy="231657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61663" y="2155580"/>
            <a:ext cx="9009467" cy="1569660"/>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Anonymity</a:t>
            </a:r>
            <a:r>
              <a:rPr lang="en-US" sz="2400" dirty="0">
                <a:solidFill>
                  <a:srgbClr val="2D3956"/>
                </a:solidFill>
                <a:latin typeface="Tajawal ExtraBold" panose="00000800000000000000" pitchFamily="2" charset="-78"/>
                <a:cs typeface="Tajawal ExtraBold" panose="00000800000000000000" pitchFamily="2" charset="-78"/>
              </a:rPr>
              <a:t> means nobody knows who the participant is</a:t>
            </a:r>
          </a:p>
          <a:p>
            <a:pPr marL="342900" indent="-342900" algn="just">
              <a:buFont typeface="Wingdings" panose="05000000000000000000" pitchFamily="2" charset="2"/>
              <a:buChar char="q"/>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Confidentiality</a:t>
            </a:r>
            <a:r>
              <a:rPr lang="en-US" sz="2400" dirty="0">
                <a:solidFill>
                  <a:srgbClr val="2D3956"/>
                </a:solidFill>
                <a:latin typeface="Tajawal ExtraBold" panose="00000800000000000000" pitchFamily="2" charset="-78"/>
                <a:cs typeface="Tajawal ExtraBold" panose="00000800000000000000" pitchFamily="2" charset="-78"/>
              </a:rPr>
              <a:t> means nobody will be told the identity of the participant.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Anonymity or confidentiality?</a:t>
            </a:r>
          </a:p>
        </p:txBody>
      </p:sp>
    </p:spTree>
    <p:extLst>
      <p:ext uri="{BB962C8B-B14F-4D97-AF65-F5344CB8AC3E}">
        <p14:creationId xmlns:p14="http://schemas.microsoft.com/office/powerpoint/2010/main" val="155154497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8708" y="1891010"/>
            <a:ext cx="9215379" cy="366165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61663" y="2155580"/>
            <a:ext cx="9009467" cy="3046988"/>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All data will be identified by a fictional name that is only known to the researcher. </a:t>
            </a:r>
          </a:p>
          <a:p>
            <a:pPr marL="342900" indent="-342900" algn="just">
              <a:buFont typeface="Wingdings" panose="05000000000000000000" pitchFamily="2" charset="2"/>
              <a:buChar char="q"/>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Total anonymity cannot be guaranteed as contact with you has been made through your school and you will meet the researcher face-to-face, but no data will be directly associated with you by your real name and in the event of publication no identifying personal data will be revealed.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Anonymity or confidentiality?</a:t>
            </a:r>
          </a:p>
        </p:txBody>
      </p:sp>
    </p:spTree>
    <p:extLst>
      <p:ext uri="{BB962C8B-B14F-4D97-AF65-F5344CB8AC3E}">
        <p14:creationId xmlns:p14="http://schemas.microsoft.com/office/powerpoint/2010/main" val="303982734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61663" y="1891011"/>
            <a:ext cx="9112424" cy="291755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61663" y="2155580"/>
            <a:ext cx="9009467" cy="2308324"/>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All data will be sorted at the home of Alison Pickard and destroyed at the end of the formal period of retention. </a:t>
            </a:r>
          </a:p>
          <a:p>
            <a:pPr marL="342900" indent="-342900" algn="just">
              <a:buFont typeface="Wingdings" panose="05000000000000000000" pitchFamily="2" charset="2"/>
              <a:buChar char="q"/>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The only people with access to this data are the researcher’s supervisors and examiners who may request to see it but in no way will they attempt to identify you through this data.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Anonymity or confidentiality?</a:t>
            </a:r>
          </a:p>
        </p:txBody>
      </p:sp>
    </p:spTree>
    <p:extLst>
      <p:ext uri="{BB962C8B-B14F-4D97-AF65-F5344CB8AC3E}">
        <p14:creationId xmlns:p14="http://schemas.microsoft.com/office/powerpoint/2010/main" val="93630270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61663" y="1891011"/>
            <a:ext cx="9112424" cy="291755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61663" y="2155580"/>
            <a:ext cx="9009467" cy="2308324"/>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Once you have made promises to participants make sure you </a:t>
            </a:r>
            <a:r>
              <a:rPr lang="en-US" sz="2400" dirty="0" err="1">
                <a:solidFill>
                  <a:srgbClr val="2D3956"/>
                </a:solidFill>
                <a:latin typeface="Tajawal ExtraBold" panose="00000800000000000000" pitchFamily="2" charset="-78"/>
                <a:cs typeface="Tajawal ExtraBold" panose="00000800000000000000" pitchFamily="2" charset="-78"/>
              </a:rPr>
              <a:t>honour</a:t>
            </a:r>
            <a:r>
              <a:rPr lang="en-US" sz="2400" dirty="0">
                <a:solidFill>
                  <a:srgbClr val="2D3956"/>
                </a:solidFill>
                <a:latin typeface="Tajawal ExtraBold" panose="00000800000000000000" pitchFamily="2" charset="-78"/>
                <a:cs typeface="Tajawal ExtraBold" panose="00000800000000000000" pitchFamily="2" charset="-78"/>
              </a:rPr>
              <a:t> these promises, be careful about labelling audiotapes or attaching names to computer files. </a:t>
            </a:r>
          </a:p>
          <a:p>
            <a:pPr marL="342900" indent="-342900" algn="just">
              <a:buFont typeface="Wingdings" panose="05000000000000000000" pitchFamily="2" charset="2"/>
              <a:buChar char="q"/>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It is usually better to remove all identifying data at the earliest stage to avoid overlooking anything later.</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Anonymity or confidentiality?</a:t>
            </a:r>
          </a:p>
        </p:txBody>
      </p:sp>
    </p:spTree>
    <p:extLst>
      <p:ext uri="{BB962C8B-B14F-4D97-AF65-F5344CB8AC3E}">
        <p14:creationId xmlns:p14="http://schemas.microsoft.com/office/powerpoint/2010/main" val="69843131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61663" y="1891011"/>
            <a:ext cx="9112424" cy="347382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61663" y="2155580"/>
            <a:ext cx="9009467" cy="3046988"/>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A common tactic used to provide confidentiality is to refer to participants by a pseudonym, or code, depending on the research method being used. </a:t>
            </a:r>
          </a:p>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I prefer pseudonyms in case study research as they retain the personal element of the individual, but codes can be used if you prefer. </a:t>
            </a:r>
          </a:p>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The point is to ensure that no real names or identifying information is given when you report the research.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Anonymity or confidentiality?</a:t>
            </a:r>
          </a:p>
        </p:txBody>
      </p:sp>
    </p:spTree>
    <p:extLst>
      <p:ext uri="{BB962C8B-B14F-4D97-AF65-F5344CB8AC3E}">
        <p14:creationId xmlns:p14="http://schemas.microsoft.com/office/powerpoint/2010/main" val="135512230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61663" y="1891011"/>
            <a:ext cx="9112424" cy="347382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61663" y="2155580"/>
            <a:ext cx="9009467" cy="3046988"/>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This is actually a lot more difficult than it seems; there are occasions when it is almost impossible to hide the identity of an individual or an organization. </a:t>
            </a:r>
          </a:p>
          <a:p>
            <a:pPr marL="342900" indent="-342900" algn="just">
              <a:buFont typeface="Wingdings" panose="05000000000000000000" pitchFamily="2" charset="2"/>
              <a:buChar char="q"/>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Many individuals are easily identifiable by their role in an organization; for example, there is only one head of a library service. </a:t>
            </a:r>
          </a:p>
          <a:p>
            <a:pPr marL="342900" indent="-342900" algn="just">
              <a:buFont typeface="Wingdings" panose="05000000000000000000" pitchFamily="2" charset="2"/>
              <a:buChar char="q"/>
            </a:pPr>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Anonymity or confidentiality?</a:t>
            </a:r>
          </a:p>
        </p:txBody>
      </p:sp>
    </p:spTree>
    <p:extLst>
      <p:ext uri="{BB962C8B-B14F-4D97-AF65-F5344CB8AC3E}">
        <p14:creationId xmlns:p14="http://schemas.microsoft.com/office/powerpoint/2010/main" val="160551412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61663" y="1891011"/>
            <a:ext cx="9112424" cy="347382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61663" y="2155580"/>
            <a:ext cx="9009467" cy="3416320"/>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Simply changing someone’s name is not always sufficient to disguise their identity. </a:t>
            </a:r>
          </a:p>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When this is the case you need to be sure that from the outset you do not promise more than you can deliver, that the individual concerned understands the transparent nature of their identity when associated with their role, and that you think very carefully about what data you will use and how you will use it.</a:t>
            </a:r>
          </a:p>
          <a:p>
            <a:pPr marL="342900" indent="-342900" algn="just">
              <a:buFont typeface="Wingdings" panose="05000000000000000000" pitchFamily="2" charset="2"/>
              <a:buChar char="q"/>
            </a:pPr>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Anonymity or confidentiality?</a:t>
            </a:r>
          </a:p>
        </p:txBody>
      </p:sp>
    </p:spTree>
    <p:extLst>
      <p:ext uri="{BB962C8B-B14F-4D97-AF65-F5344CB8AC3E}">
        <p14:creationId xmlns:p14="http://schemas.microsoft.com/office/powerpoint/2010/main" val="12811447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2398644" y="4487815"/>
            <a:ext cx="1027403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Protecting participants</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02708628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61663" y="1891011"/>
            <a:ext cx="9112424" cy="347382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61663" y="2155580"/>
            <a:ext cx="9009467" cy="3046988"/>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Harm could be caused by our interpretation and presentation of research findings. </a:t>
            </a:r>
          </a:p>
          <a:p>
            <a:pPr marL="342900" indent="-342900" algn="just">
              <a:buFont typeface="Wingdings" panose="05000000000000000000" pitchFamily="2" charset="2"/>
              <a:buChar char="q"/>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Be open and honest about the purpose of the research from the outset and remember that however anonymous you have attempted to make your participants, they will know who they are. </a:t>
            </a:r>
          </a:p>
          <a:p>
            <a:pPr marL="342900" indent="-342900" algn="just">
              <a:buFont typeface="Wingdings" panose="05000000000000000000" pitchFamily="2" charset="2"/>
              <a:buChar char="q"/>
            </a:pPr>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Protecting participants</a:t>
            </a:r>
          </a:p>
        </p:txBody>
      </p:sp>
    </p:spTree>
    <p:extLst>
      <p:ext uri="{BB962C8B-B14F-4D97-AF65-F5344CB8AC3E}">
        <p14:creationId xmlns:p14="http://schemas.microsoft.com/office/powerpoint/2010/main" val="388291534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64619" y="1891011"/>
            <a:ext cx="9009467" cy="278237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61663" y="2155580"/>
            <a:ext cx="9009467" cy="2308324"/>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Allowing them to see what you will be writing about them should strengthen their trust in you. Stake (1995, 116) states that ‘all (my) reports have been improved by member checking’. Member checking may appear to the participants as a courtesy; it will also benefit your research.</a:t>
            </a:r>
          </a:p>
          <a:p>
            <a:pPr marL="342900" indent="-342900" algn="just">
              <a:buFont typeface="Wingdings" panose="05000000000000000000" pitchFamily="2" charset="2"/>
              <a:buChar char="q"/>
            </a:pPr>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Protecting participants</a:t>
            </a:r>
          </a:p>
        </p:txBody>
      </p:sp>
    </p:spTree>
    <p:extLst>
      <p:ext uri="{BB962C8B-B14F-4D97-AF65-F5344CB8AC3E}">
        <p14:creationId xmlns:p14="http://schemas.microsoft.com/office/powerpoint/2010/main" val="357456189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227443" y="3592919"/>
            <a:ext cx="8164847"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Summary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793472428"/>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8"/>
            <a:ext cx="9642837" cy="412003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34756" y="1758179"/>
            <a:ext cx="9533939" cy="3539430"/>
          </a:xfrm>
          <a:prstGeom prst="rect">
            <a:avLst/>
          </a:prstGeom>
          <a:noFill/>
        </p:spPr>
        <p:txBody>
          <a:bodyPr wrap="square" rtlCol="0">
            <a:spAutoFit/>
          </a:bodyPr>
          <a:lstStyle/>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This chapter is designed to identify and discuss potential ethical issues that can impact on research in information and communication studies. </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This is a guide but ultimately the responsibility for decisions made during the research process is yours. Be sure to remain open and honest about your research. </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Summary</a:t>
            </a:r>
          </a:p>
        </p:txBody>
      </p:sp>
    </p:spTree>
    <p:extLst>
      <p:ext uri="{BB962C8B-B14F-4D97-AF65-F5344CB8AC3E}">
        <p14:creationId xmlns:p14="http://schemas.microsoft.com/office/powerpoint/2010/main" val="348071998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360408"/>
            <a:ext cx="9677285" cy="307907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34756" y="1899980"/>
            <a:ext cx="9533939" cy="2246769"/>
          </a:xfrm>
          <a:prstGeom prst="rect">
            <a:avLst/>
          </a:prstGeom>
          <a:noFill/>
        </p:spPr>
        <p:txBody>
          <a:bodyPr wrap="square" rtlCol="0">
            <a:spAutoFit/>
          </a:bodyPr>
          <a:lstStyle/>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If you are engaged in an academic research project discuss issues with your supervisor. </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If your project is work-based use your line manager as your mentor whenever possible.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Summary</a:t>
            </a:r>
          </a:p>
        </p:txBody>
      </p:sp>
    </p:spTree>
    <p:extLst>
      <p:ext uri="{BB962C8B-B14F-4D97-AF65-F5344CB8AC3E}">
        <p14:creationId xmlns:p14="http://schemas.microsoft.com/office/powerpoint/2010/main" val="53377082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8"/>
            <a:ext cx="9642837" cy="295980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34756" y="1899980"/>
            <a:ext cx="9533939" cy="2246769"/>
          </a:xfrm>
          <a:prstGeom prst="rect">
            <a:avLst/>
          </a:prstGeom>
          <a:noFill/>
        </p:spPr>
        <p:txBody>
          <a:bodyPr wrap="square" rtlCol="0">
            <a:spAutoFit/>
          </a:bodyPr>
          <a:lstStyle/>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What you must never do is attempt to ignore or dismiss possible problems; they will not go away and you are ultimately responsible for everything that happens during your research investigation. </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Summary</a:t>
            </a:r>
          </a:p>
        </p:txBody>
      </p:sp>
    </p:spTree>
    <p:extLst>
      <p:ext uri="{BB962C8B-B14F-4D97-AF65-F5344CB8AC3E}">
        <p14:creationId xmlns:p14="http://schemas.microsoft.com/office/powerpoint/2010/main" val="421067897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9206" y="1360408"/>
            <a:ext cx="9533939" cy="269608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59149" y="1920107"/>
            <a:ext cx="8994052" cy="2246769"/>
          </a:xfrm>
          <a:prstGeom prst="rect">
            <a:avLst/>
          </a:prstGeom>
          <a:noFill/>
        </p:spPr>
        <p:txBody>
          <a:bodyPr wrap="square" rtlCol="0">
            <a:spAutoFit/>
          </a:bodyPr>
          <a:lstStyle/>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This may sound too simplistic but I find that a very good question to ask yourself when it comes to any action you take in research is, ‘How would I feel if that was done to me?’ </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Summary</a:t>
            </a:r>
          </a:p>
        </p:txBody>
      </p:sp>
    </p:spTree>
    <p:extLst>
      <p:ext uri="{BB962C8B-B14F-4D97-AF65-F5344CB8AC3E}">
        <p14:creationId xmlns:p14="http://schemas.microsoft.com/office/powerpoint/2010/main" val="53166567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9206" y="1360408"/>
            <a:ext cx="9533939" cy="269608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59149" y="1920107"/>
            <a:ext cx="8994052" cy="1815882"/>
          </a:xfrm>
          <a:prstGeom prst="rect">
            <a:avLst/>
          </a:prstGeom>
          <a:noFill/>
        </p:spPr>
        <p:txBody>
          <a:bodyPr wrap="square" rtlCol="0">
            <a:spAutoFit/>
          </a:bodyPr>
          <a:lstStyle/>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Remember, your research participants are real people and by agreeing to take part in your research they have done you a considerable </a:t>
            </a:r>
            <a:r>
              <a:rPr lang="en-US" sz="2800" dirty="0" err="1">
                <a:solidFill>
                  <a:srgbClr val="2D3956"/>
                </a:solidFill>
                <a:latin typeface="Tajawal ExtraBold" panose="00000800000000000000" pitchFamily="2" charset="-78"/>
                <a:cs typeface="Tajawal ExtraBold" panose="00000800000000000000" pitchFamily="2" charset="-78"/>
              </a:rPr>
              <a:t>favour</a:t>
            </a:r>
            <a:r>
              <a:rPr lang="en-US" sz="2800" dirty="0">
                <a:solidFill>
                  <a:srgbClr val="2D3956"/>
                </a:solidFill>
                <a:latin typeface="Tajawal ExtraBold" panose="00000800000000000000" pitchFamily="2" charset="-78"/>
                <a:cs typeface="Tajawal ExtraBold" panose="00000800000000000000" pitchFamily="2" charset="-78"/>
              </a:rPr>
              <a:t>. </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Summary</a:t>
            </a:r>
          </a:p>
        </p:txBody>
      </p:sp>
    </p:spTree>
    <p:extLst>
      <p:ext uri="{BB962C8B-B14F-4D97-AF65-F5344CB8AC3E}">
        <p14:creationId xmlns:p14="http://schemas.microsoft.com/office/powerpoint/2010/main" val="237140408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9206" y="1360408"/>
            <a:ext cx="9533939" cy="269608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59149" y="1920107"/>
            <a:ext cx="8994052" cy="1815882"/>
          </a:xfrm>
          <a:prstGeom prst="rect">
            <a:avLst/>
          </a:prstGeom>
          <a:noFill/>
        </p:spPr>
        <p:txBody>
          <a:bodyPr wrap="square" rtlCol="0">
            <a:spAutoFit/>
          </a:bodyPr>
          <a:lstStyle/>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Respect them, their rights and the details of the lives they share with you, at all times. ‘Do not deceive, coerce, breach privacy and confidentiality for your own ambition, prestige or ego’ (Burns, 2000, 23).</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Summary</a:t>
            </a:r>
          </a:p>
        </p:txBody>
      </p:sp>
    </p:spTree>
    <p:extLst>
      <p:ext uri="{BB962C8B-B14F-4D97-AF65-F5344CB8AC3E}">
        <p14:creationId xmlns:p14="http://schemas.microsoft.com/office/powerpoint/2010/main" val="575133435"/>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2449</TotalTime>
  <Words>2594</Words>
  <Application>Microsoft Office PowerPoint</Application>
  <PresentationFormat>Widescreen</PresentationFormat>
  <Paragraphs>205</Paragraphs>
  <Slides>70</Slides>
  <Notes>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70</vt:i4>
      </vt:variant>
    </vt:vector>
  </HeadingPairs>
  <TitlesOfParts>
    <vt:vector size="78" baseType="lpstr">
      <vt:lpstr>Arial</vt:lpstr>
      <vt:lpstr>Calibri</vt:lpstr>
      <vt:lpstr>Calibri Light</vt:lpstr>
      <vt:lpstr>Tajawal ExtraBold</vt:lpstr>
      <vt:lpstr>Tajawal Medium</vt:lpstr>
      <vt:lpstr>Wingdings</vt:lpstr>
      <vt:lpstr>ZurichBT-RomanExtended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monaalshry</cp:lastModifiedBy>
  <cp:revision>262</cp:revision>
  <dcterms:created xsi:type="dcterms:W3CDTF">2023-04-29T09:08:23Z</dcterms:created>
  <dcterms:modified xsi:type="dcterms:W3CDTF">2023-07-30T13:18:45Z</dcterms:modified>
</cp:coreProperties>
</file>