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8" r:id="rId2"/>
    <p:sldId id="266" r:id="rId3"/>
    <p:sldId id="267" r:id="rId4"/>
    <p:sldId id="268" r:id="rId5"/>
    <p:sldId id="269" r:id="rId6"/>
    <p:sldId id="270" r:id="rId7"/>
    <p:sldId id="274" r:id="rId8"/>
    <p:sldId id="275" r:id="rId9"/>
    <p:sldId id="271" r:id="rId10"/>
    <p:sldId id="272" r:id="rId11"/>
    <p:sldId id="273" r:id="rId12"/>
    <p:sldId id="276" r:id="rId13"/>
    <p:sldId id="277" r:id="rId14"/>
    <p:sldId id="278" r:id="rId15"/>
    <p:sldId id="279" r:id="rId16"/>
    <p:sldId id="280" r:id="rId17"/>
    <p:sldId id="281" r:id="rId18"/>
    <p:sldId id="282" r:id="rId19"/>
    <p:sldId id="283" r:id="rId20"/>
    <p:sldId id="292" r:id="rId21"/>
    <p:sldId id="284" r:id="rId22"/>
    <p:sldId id="285" r:id="rId23"/>
    <p:sldId id="294" r:id="rId24"/>
    <p:sldId id="286" r:id="rId25"/>
    <p:sldId id="287" r:id="rId26"/>
    <p:sldId id="288" r:id="rId27"/>
    <p:sldId id="289" r:id="rId28"/>
    <p:sldId id="290" r:id="rId29"/>
    <p:sldId id="291" r:id="rId30"/>
    <p:sldId id="295" r:id="rId31"/>
    <p:sldId id="296" r:id="rId32"/>
    <p:sldId id="297" r:id="rId33"/>
    <p:sldId id="298" r:id="rId34"/>
    <p:sldId id="299" r:id="rId35"/>
    <p:sldId id="300" r:id="rId36"/>
    <p:sldId id="306" r:id="rId37"/>
    <p:sldId id="302" r:id="rId38"/>
    <p:sldId id="303" r:id="rId39"/>
    <p:sldId id="307" r:id="rId40"/>
    <p:sldId id="308" r:id="rId41"/>
    <p:sldId id="310" r:id="rId42"/>
    <p:sldId id="311" r:id="rId43"/>
    <p:sldId id="312" r:id="rId44"/>
    <p:sldId id="313" r:id="rId45"/>
    <p:sldId id="314" r:id="rId46"/>
    <p:sldId id="30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76044" autoAdjust="0"/>
  </p:normalViewPr>
  <p:slideViewPr>
    <p:cSldViewPr snapToGrid="0">
      <p:cViewPr varScale="1">
        <p:scale>
          <a:sx n="55" d="100"/>
          <a:sy n="55" d="100"/>
        </p:scale>
        <p:origin x="1333"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5/22/2022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fontAlgn="ctr"/>
            <a:r>
              <a:rPr lang="ar-YE" sz="1200" b="0" i="0" kern="1200" dirty="0" smtClean="0">
                <a:solidFill>
                  <a:schemeClr val="tx1"/>
                </a:solidFill>
                <a:effectLst/>
                <a:latin typeface="+mn-lt"/>
                <a:ea typeface="+mn-ea"/>
                <a:cs typeface="+mn-cs"/>
              </a:rPr>
              <a:t>‏الامن السيبراني :هو الامن الذي يتعلق بالحماية من المخاطر الخارجية المحتملة والخاصة بحيث يعمل مختصو الامن السيبراني على حماية الحواسيب والهواتف من اي نوع من الهجمات والاختراقات والتهديدات التي تحدث عن طريق السيرفرات </a:t>
            </a:r>
          </a:p>
          <a:p>
            <a:pPr algn="r" rtl="1"/>
            <a:r>
              <a:rPr lang="ar-YE" sz="1200" b="0" i="0" kern="1200" dirty="0" smtClean="0">
                <a:solidFill>
                  <a:schemeClr val="tx1"/>
                </a:solidFill>
                <a:effectLst/>
                <a:latin typeface="+mn-lt"/>
                <a:ea typeface="+mn-ea"/>
                <a:cs typeface="+mn-cs"/>
              </a:rPr>
              <a:t>‏امن المعلومات :يهتم بحماية كل ما يتعلق بالمعلومات من الحاسوب او خارجه</a:t>
            </a:r>
          </a:p>
          <a:p>
            <a:pPr algn="r" rtl="1"/>
            <a:r>
              <a:rPr lang="ar-YE" sz="1200" b="0" i="0" kern="1200" dirty="0" smtClean="0">
                <a:solidFill>
                  <a:schemeClr val="tx1"/>
                </a:solidFill>
                <a:effectLst/>
                <a:latin typeface="+mn-lt"/>
                <a:ea typeface="+mn-ea"/>
                <a:cs typeface="+mn-cs"/>
              </a:rPr>
              <a:t>يركز امن المعلومات على ثلاثة مبادئ اساسية</a:t>
            </a:r>
          </a:p>
          <a:p>
            <a:pPr algn="r" rtl="1"/>
            <a:r>
              <a:rPr lang="ar-YE" sz="1200" b="0" i="0" kern="1200" dirty="0" smtClean="0">
                <a:solidFill>
                  <a:schemeClr val="tx1"/>
                </a:solidFill>
                <a:effectLst/>
                <a:latin typeface="+mn-lt"/>
                <a:ea typeface="+mn-ea"/>
                <a:cs typeface="+mn-cs"/>
              </a:rPr>
              <a:t>1-السرية </a:t>
            </a:r>
          </a:p>
          <a:p>
            <a:pPr algn="r" rtl="1"/>
            <a:r>
              <a:rPr lang="ar-YE" sz="1200" b="0" i="0" kern="1200" dirty="0" smtClean="0">
                <a:solidFill>
                  <a:schemeClr val="tx1"/>
                </a:solidFill>
                <a:effectLst/>
                <a:latin typeface="+mn-lt"/>
                <a:ea typeface="+mn-ea"/>
                <a:cs typeface="+mn-cs"/>
              </a:rPr>
              <a:t>2-السلامة</a:t>
            </a:r>
          </a:p>
          <a:p>
            <a:pPr algn="r" rtl="1"/>
            <a:r>
              <a:rPr lang="ar-YE" sz="1200" b="0" i="0" kern="1200" dirty="0" smtClean="0">
                <a:solidFill>
                  <a:schemeClr val="tx1"/>
                </a:solidFill>
                <a:effectLst/>
                <a:latin typeface="+mn-lt"/>
                <a:ea typeface="+mn-ea"/>
                <a:cs typeface="+mn-cs"/>
              </a:rPr>
              <a:t>3-التوافرية</a:t>
            </a:r>
          </a:p>
          <a:p>
            <a:pPr algn="r" rtl="1"/>
            <a:r>
              <a:rPr lang="ar-YE" sz="1200" b="0" i="0" kern="1200" dirty="0" smtClean="0">
                <a:solidFill>
                  <a:schemeClr val="tx1"/>
                </a:solidFill>
                <a:effectLst/>
                <a:latin typeface="+mn-lt"/>
                <a:ea typeface="+mn-ea"/>
                <a:cs typeface="+mn-cs"/>
              </a:rPr>
              <a:t>‏ايه الفايدة والاهمية منهم؟</a:t>
            </a:r>
          </a:p>
          <a:p>
            <a:pPr algn="r" rtl="1"/>
            <a:r>
              <a:rPr lang="ar-YE" sz="1200" b="0" i="0" kern="1200" dirty="0" smtClean="0">
                <a:solidFill>
                  <a:schemeClr val="tx1"/>
                </a:solidFill>
                <a:effectLst/>
                <a:latin typeface="+mn-lt"/>
                <a:ea typeface="+mn-ea"/>
                <a:cs typeface="+mn-cs"/>
              </a:rPr>
              <a:t>الامن السيبراني:</a:t>
            </a:r>
          </a:p>
          <a:p>
            <a:pPr algn="r" rtl="1"/>
            <a:r>
              <a:rPr lang="ar-YE" sz="1200" b="0" i="0" kern="1200" dirty="0" smtClean="0">
                <a:solidFill>
                  <a:schemeClr val="tx1"/>
                </a:solidFill>
                <a:effectLst/>
                <a:latin typeface="+mn-lt"/>
                <a:ea typeface="+mn-ea"/>
                <a:cs typeface="+mn-cs"/>
              </a:rPr>
              <a:t>حماية الشبكات والبيانات والمعلومات. </a:t>
            </a:r>
          </a:p>
          <a:p>
            <a:pPr algn="r" rtl="1"/>
            <a:r>
              <a:rPr lang="ar-YE" sz="1200" b="0" i="0" kern="1200" dirty="0" smtClean="0">
                <a:solidFill>
                  <a:schemeClr val="tx1"/>
                </a:solidFill>
                <a:effectLst/>
                <a:latin typeface="+mn-lt"/>
                <a:ea typeface="+mn-ea"/>
                <a:cs typeface="+mn-cs"/>
              </a:rPr>
              <a:t>تحسين مستوى الحماية والأمان. </a:t>
            </a:r>
          </a:p>
          <a:p>
            <a:pPr algn="r" rtl="1"/>
            <a:r>
              <a:rPr lang="ar-YE" sz="1200" b="0" i="0" kern="1200" dirty="0" smtClean="0">
                <a:solidFill>
                  <a:schemeClr val="tx1"/>
                </a:solidFill>
                <a:effectLst/>
                <a:latin typeface="+mn-lt"/>
                <a:ea typeface="+mn-ea"/>
                <a:cs typeface="+mn-cs"/>
              </a:rPr>
              <a:t>ضمان استمرارية الأعمال.</a:t>
            </a:r>
          </a:p>
          <a:p>
            <a:pPr algn="r" rtl="1"/>
            <a:r>
              <a:rPr lang="ar-YE" sz="1200" b="0" i="0" kern="1200" dirty="0" smtClean="0">
                <a:solidFill>
                  <a:schemeClr val="tx1"/>
                </a:solidFill>
                <a:effectLst/>
                <a:latin typeface="+mn-lt"/>
                <a:ea typeface="+mn-ea"/>
                <a:cs typeface="+mn-cs"/>
              </a:rPr>
              <a:t>امن المعلومات:</a:t>
            </a:r>
          </a:p>
          <a:p>
            <a:pPr algn="r" rtl="1"/>
            <a:r>
              <a:rPr lang="ar-YE" sz="1200" b="0" i="0" kern="1200" dirty="0" smtClean="0">
                <a:solidFill>
                  <a:schemeClr val="tx1"/>
                </a:solidFill>
                <a:effectLst/>
                <a:latin typeface="+mn-lt"/>
                <a:ea typeface="+mn-ea"/>
                <a:cs typeface="+mn-cs"/>
              </a:rPr>
              <a:t>تحديد الجهات المخولة بالوصول إلى المعلومات. </a:t>
            </a:r>
          </a:p>
          <a:p>
            <a:pPr algn="r" rtl="1"/>
            <a:r>
              <a:rPr lang="ar-YE" sz="1200" b="0" i="0" kern="1200" dirty="0" smtClean="0">
                <a:solidFill>
                  <a:schemeClr val="tx1"/>
                </a:solidFill>
                <a:effectLst/>
                <a:latin typeface="+mn-lt"/>
                <a:ea typeface="+mn-ea"/>
                <a:cs typeface="+mn-cs"/>
              </a:rPr>
              <a:t>حماية المعلومات من السرقة والاختراق.</a:t>
            </a:r>
          </a:p>
          <a:p>
            <a:pPr algn="r" rtl="1"/>
            <a:r>
              <a:rPr lang="ar-YE" sz="1200" b="0" i="0" kern="1200" dirty="0" smtClean="0">
                <a:solidFill>
                  <a:schemeClr val="tx1"/>
                </a:solidFill>
                <a:effectLst/>
                <a:latin typeface="+mn-lt"/>
                <a:ea typeface="+mn-ea"/>
                <a:cs typeface="+mn-cs"/>
              </a:rPr>
              <a:t>تقليل الخسائر المحتملة </a:t>
            </a:r>
          </a:p>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1101728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1895916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1905527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YE" dirty="0" smtClean="0"/>
              <a:t>الكيبلات</a:t>
            </a:r>
            <a:r>
              <a:rPr lang="ar-YE" baseline="0" dirty="0" smtClean="0"/>
              <a:t> الثنائية الملفوفة المحمية</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403688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YE" dirty="0" smtClean="0"/>
              <a:t>الكيبلات</a:t>
            </a:r>
            <a:r>
              <a:rPr lang="ar-YE" baseline="0" dirty="0" smtClean="0"/>
              <a:t> الثنائية الملفوفة المحمية</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3554253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Times New Roman"/>
                <a:cs typeface="Times New Roman"/>
              </a:rPr>
              <a:t>absorbs </a:t>
            </a:r>
            <a:r>
              <a:rPr lang="ar-YE" dirty="0" smtClean="0">
                <a:latin typeface="Times New Roman"/>
                <a:cs typeface="Times New Roman"/>
              </a:rPr>
              <a:t> تمتص </a:t>
            </a:r>
          </a:p>
          <a:p>
            <a:r>
              <a:rPr lang="en-US" sz="1200" dirty="0" smtClean="0">
                <a:latin typeface="Times New Roman"/>
                <a:cs typeface="Times New Roman"/>
              </a:rPr>
              <a:t>strikes  </a:t>
            </a:r>
            <a:r>
              <a:rPr lang="ar-YE" sz="1200" dirty="0" smtClean="0">
                <a:latin typeface="Times New Roman"/>
                <a:cs typeface="Times New Roman"/>
              </a:rPr>
              <a:t>يطرق</a:t>
            </a:r>
            <a:r>
              <a:rPr lang="ar-YE" sz="1200" baseline="0" dirty="0" smtClean="0">
                <a:latin typeface="Times New Roman"/>
                <a:cs typeface="Times New Roman"/>
              </a:rPr>
              <a:t> </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2463747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40907339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1292635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20101757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437073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308451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197476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3285999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2760700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755796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2850474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3711412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TW" dirty="0" smtClean="0">
                <a:latin typeface="Times New Roman" panose="02020603050405020304" pitchFamily="18" charset="0"/>
                <a:ea typeface="DFKai-SB" panose="03000509000000000000" pitchFamily="65" charset="-120"/>
              </a:rPr>
              <a:t>Advantages:  First,  the  use  of  dedicated </a:t>
            </a:r>
          </a:p>
          <a:p>
            <a:r>
              <a:rPr lang="en-US" altLang="zh-TW" dirty="0" smtClean="0">
                <a:latin typeface="Times New Roman" panose="02020603050405020304" pitchFamily="18" charset="0"/>
                <a:ea typeface="DFKai-SB" panose="03000509000000000000" pitchFamily="65" charset="-120"/>
              </a:rPr>
              <a:t>links guarantees that each connection can carry its own data load, </a:t>
            </a:r>
            <a:r>
              <a:rPr lang="en-US" altLang="zh-TW" b="1" dirty="0" smtClean="0">
                <a:latin typeface="Times New Roman" panose="02020603050405020304" pitchFamily="18" charset="0"/>
                <a:ea typeface="DFKai-SB" panose="03000509000000000000" pitchFamily="65" charset="-120"/>
              </a:rPr>
              <a:t>thus eliminating the traffic </a:t>
            </a:r>
          </a:p>
          <a:p>
            <a:r>
              <a:rPr lang="en-US" altLang="zh-TW" b="1" dirty="0" smtClean="0">
                <a:latin typeface="Times New Roman" panose="02020603050405020304" pitchFamily="18" charset="0"/>
                <a:ea typeface="DFKai-SB" panose="03000509000000000000" pitchFamily="65" charset="-120"/>
              </a:rPr>
              <a:t>problems  that  can  occur  when  links  must  be  shared  by  multiple  devices</a:t>
            </a:r>
            <a:r>
              <a:rPr lang="en-US" altLang="zh-TW" dirty="0" smtClean="0">
                <a:latin typeface="Times New Roman" panose="02020603050405020304" pitchFamily="18" charset="0"/>
                <a:ea typeface="DFKai-SB" panose="03000509000000000000" pitchFamily="65" charset="-120"/>
              </a:rPr>
              <a:t>.  Second,  a  mesh </a:t>
            </a:r>
          </a:p>
          <a:p>
            <a:r>
              <a:rPr lang="en-US" altLang="zh-TW" dirty="0" smtClean="0">
                <a:latin typeface="Times New Roman" panose="02020603050405020304" pitchFamily="18" charset="0"/>
                <a:ea typeface="DFKai-SB" panose="03000509000000000000" pitchFamily="65" charset="-120"/>
              </a:rPr>
              <a:t>topology is robust. </a:t>
            </a:r>
            <a:r>
              <a:rPr lang="en-US" altLang="zh-TW" b="1" dirty="0" smtClean="0">
                <a:latin typeface="Times New Roman" panose="02020603050405020304" pitchFamily="18" charset="0"/>
                <a:ea typeface="DFKai-SB" panose="03000509000000000000" pitchFamily="65" charset="-120"/>
              </a:rPr>
              <a:t>If one link becomes unavailable it does not harm the entire system. </a:t>
            </a:r>
          </a:p>
          <a:p>
            <a:r>
              <a:rPr lang="en-US" altLang="zh-TW" dirty="0" smtClean="0">
                <a:latin typeface="Times New Roman" panose="02020603050405020304" pitchFamily="18" charset="0"/>
                <a:ea typeface="DFKai-SB" panose="03000509000000000000" pitchFamily="65" charset="-120"/>
              </a:rPr>
              <a:t>Third,  there  is  the  advantage  of  privacy  or  security.  Whenever  message  travels  along  a </a:t>
            </a:r>
          </a:p>
          <a:p>
            <a:r>
              <a:rPr lang="en-US" altLang="zh-TW" dirty="0" smtClean="0">
                <a:latin typeface="Times New Roman" panose="02020603050405020304" pitchFamily="18" charset="0"/>
                <a:ea typeface="DFKai-SB" panose="03000509000000000000" pitchFamily="65" charset="-120"/>
              </a:rPr>
              <a:t>dedicated  line,  only  the  intended  recipient  sees  it.  Finally,  point  to  point  links  make  fault </a:t>
            </a:r>
          </a:p>
          <a:p>
            <a:r>
              <a:rPr lang="en-US" altLang="zh-TW" dirty="0" smtClean="0">
                <a:latin typeface="Times New Roman" panose="02020603050405020304" pitchFamily="18" charset="0"/>
                <a:ea typeface="DFKai-SB" panose="03000509000000000000" pitchFamily="65" charset="-120"/>
              </a:rPr>
              <a:t>identification  and  fault  isolation  easy.  </a:t>
            </a:r>
            <a:r>
              <a:rPr lang="en-US" altLang="zh-TW" b="1" dirty="0" smtClean="0">
                <a:solidFill>
                  <a:schemeClr val="tx1"/>
                </a:solidFill>
                <a:latin typeface="Times New Roman" panose="02020603050405020304" pitchFamily="18" charset="0"/>
                <a:ea typeface="DFKai-SB" panose="03000509000000000000" pitchFamily="65" charset="-120"/>
              </a:rPr>
              <a:t>Traffic  can  be  routed  to  avoid  links  with  suspected </a:t>
            </a:r>
          </a:p>
          <a:p>
            <a:r>
              <a:rPr lang="en-US" altLang="zh-TW" b="1" dirty="0" smtClean="0">
                <a:solidFill>
                  <a:schemeClr val="tx1"/>
                </a:solidFill>
                <a:latin typeface="Times New Roman" panose="02020603050405020304" pitchFamily="18" charset="0"/>
                <a:ea typeface="DFKai-SB" panose="03000509000000000000" pitchFamily="65" charset="-120"/>
              </a:rPr>
              <a:t>problems.</a:t>
            </a:r>
            <a:r>
              <a:rPr lang="en-US" altLang="zh-TW" dirty="0" smtClean="0">
                <a:latin typeface="Times New Roman" panose="02020603050405020304" pitchFamily="18" charset="0"/>
                <a:ea typeface="DFKai-SB" panose="03000509000000000000" pitchFamily="65" charset="-120"/>
              </a:rPr>
              <a:t>  This  enables  the  network  manger  to  discover  the  precise  location  of  the  fault  and </a:t>
            </a:r>
          </a:p>
          <a:p>
            <a:r>
              <a:rPr lang="en-US" altLang="zh-TW" dirty="0" smtClean="0">
                <a:latin typeface="Times New Roman" panose="02020603050405020304" pitchFamily="18" charset="0"/>
                <a:ea typeface="DFKai-SB" panose="03000509000000000000" pitchFamily="65" charset="-120"/>
              </a:rPr>
              <a:t>aids in finding its cause and solution.</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8570899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10729626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26144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30948671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978928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35411507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3351523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1056557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8400763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14212252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3543756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4039390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40837238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42625520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28086643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 network of networks, joining many government, university and private computers together and providing an infrastructure for the use of E-mail, bulletin boards, file archives, hypertext documents, databases and other computational resources.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t>The largest network of networks in the world.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28518241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https://www.linkedin.com/pulse/what-tcpip-stack-phillip-zito/</a:t>
            </a: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42</a:t>
            </a:fld>
            <a:endParaRPr lang="en-US"/>
          </a:p>
        </p:txBody>
      </p:sp>
    </p:spTree>
    <p:extLst>
      <p:ext uri="{BB962C8B-B14F-4D97-AF65-F5344CB8AC3E}">
        <p14:creationId xmlns:p14="http://schemas.microsoft.com/office/powerpoint/2010/main" val="16435297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18481196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44</a:t>
            </a:fld>
            <a:endParaRPr lang="en-US"/>
          </a:p>
        </p:txBody>
      </p:sp>
    </p:spTree>
    <p:extLst>
      <p:ext uri="{BB962C8B-B14F-4D97-AF65-F5344CB8AC3E}">
        <p14:creationId xmlns:p14="http://schemas.microsoft.com/office/powerpoint/2010/main" val="42279254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45</a:t>
            </a:fld>
            <a:endParaRPr lang="en-US"/>
          </a:p>
        </p:txBody>
      </p:sp>
    </p:spTree>
    <p:extLst>
      <p:ext uri="{BB962C8B-B14F-4D97-AF65-F5344CB8AC3E}">
        <p14:creationId xmlns:p14="http://schemas.microsoft.com/office/powerpoint/2010/main" val="32390299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46</a:t>
            </a:fld>
            <a:endParaRPr lang="en-US"/>
          </a:p>
        </p:txBody>
      </p:sp>
    </p:spTree>
    <p:extLst>
      <p:ext uri="{BB962C8B-B14F-4D97-AF65-F5344CB8AC3E}">
        <p14:creationId xmlns:p14="http://schemas.microsoft.com/office/powerpoint/2010/main" val="3009196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CC32DF-BCD6-4954-AD79-7003A457903E}" type="datetime1">
              <a:rPr lang="en-US" smtClean="0"/>
              <a:t>5/22/2022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578ED8-4120-45A7-B02E-4AB12BB77009}" type="datetime1">
              <a:rPr lang="en-US" smtClean="0"/>
              <a:t>5/22/2022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5/22/2022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100C99-593E-4D51-82F2-740D1BDFA164}" type="datetime1">
              <a:rPr lang="en-US" smtClean="0"/>
              <a:t>5/22/2022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006B02-30E6-4703-9564-5EF862166D19}" type="datetime1">
              <a:rPr lang="en-US" smtClean="0"/>
              <a:t>5/22/2022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75E7D2-6EA5-4BB3-B8E0-5C56EF8FE71E}" type="datetime1">
              <a:rPr lang="en-US" smtClean="0"/>
              <a:t>5/22/2022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5/22/2022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5/22/2022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5/22/2022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721217-6B64-4C3D-8FBE-A48FA404F599}" type="datetime1">
              <a:rPr lang="en-US" smtClean="0"/>
              <a:t>5/22/2022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3D9AC8-C475-45E4-8E89-474B612FF80A}" type="datetime1">
              <a:rPr lang="en-US" smtClean="0"/>
              <a:t>5/22/2022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5/22/2022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8.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6.png"/><Relationship Id="rId7" Type="http://schemas.openxmlformats.org/officeDocument/2006/relationships/image" Target="../media/image19.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notesSlide" Target="../notesSlides/notesSlide14.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24.emf"/><Relationship Id="rId4" Type="http://schemas.openxmlformats.org/officeDocument/2006/relationships/image" Target="../media/image6.png"/><Relationship Id="rId9" Type="http://schemas.openxmlformats.org/officeDocument/2006/relationships/package" Target="../embeddings/Microsoft_Word_Document1.docx"/></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6.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7.emf"/><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8.gi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6.png"/><Relationship Id="rId7" Type="http://schemas.openxmlformats.org/officeDocument/2006/relationships/hyperlink" Target="http://buildingautomationmonthly.com/what-is-the-osi-model/" TargetMode="Externa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1.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6.png"/><Relationship Id="rId7" Type="http://schemas.openxmlformats.org/officeDocument/2006/relationships/hyperlink" Target="http://www.rococosoft.com/products/images/image_1.gif"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3.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997574"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Introduction </a:t>
            </a:r>
            <a:r>
              <a:rPr lang="en-US" sz="2800" dirty="0">
                <a:solidFill>
                  <a:schemeClr val="bg1"/>
                </a:solidFill>
                <a:ea typeface="Tahoma" panose="020B0604030504040204" pitchFamily="34" charset="0"/>
                <a:cs typeface="Tahoma" panose="020B0604030504040204" pitchFamily="34" charset="0"/>
              </a:rPr>
              <a:t>to Networks and Cybersecurity </a:t>
            </a:r>
            <a:r>
              <a:rPr lang="en-US" sz="2800" dirty="0" smtClean="0">
                <a:solidFill>
                  <a:schemeClr val="bg1"/>
                </a:solidFill>
                <a:ea typeface="Tahoma" panose="020B0604030504040204" pitchFamily="34" charset="0"/>
                <a:cs typeface="Tahoma" panose="020B0604030504040204" pitchFamily="34" charset="0"/>
              </a:rPr>
              <a:t>Concepts</a:t>
            </a:r>
            <a:endParaRPr lang="en-US" sz="2800" dirty="0" smtClean="0">
              <a:solidFill>
                <a:schemeClr val="bg1"/>
              </a:solidFill>
              <a:cs typeface="Tajawal Medium" panose="00000600000000000000" pitchFamily="2" charset="-78"/>
            </a:endParaRPr>
          </a:p>
          <a:p>
            <a:pPr algn="ctr"/>
            <a:r>
              <a:rPr lang="en-US" sz="2800" dirty="0" smtClean="0">
                <a:solidFill>
                  <a:srgbClr val="FFC000"/>
                </a:solidFill>
                <a:latin typeface="Tajawal Medium" panose="00000600000000000000" pitchFamily="2" charset="-78"/>
                <a:cs typeface="Tajawal Medium" panose="00000600000000000000" pitchFamily="2" charset="-78"/>
              </a:rPr>
              <a:t>Cybersecurity Fundamentals</a:t>
            </a: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Mohamed</a:t>
            </a:r>
          </a:p>
          <a:p>
            <a:pPr algn="ctr"/>
            <a:r>
              <a:rPr lang="en-US" sz="2400" dirty="0">
                <a:solidFill>
                  <a:srgbClr val="0A1F61"/>
                </a:solidFill>
                <a:latin typeface="Tajawal Medium" panose="00000600000000000000" pitchFamily="2" charset="-78"/>
                <a:cs typeface="Tajawal Medium" panose="00000600000000000000" pitchFamily="2" charset="-78"/>
              </a:rPr>
              <a:t>Lecture </a:t>
            </a:r>
            <a:r>
              <a:rPr lang="en-US" sz="2400">
                <a:solidFill>
                  <a:srgbClr val="0A1F61"/>
                </a:solidFill>
                <a:latin typeface="Tajawal Medium" panose="00000600000000000000" pitchFamily="2" charset="-78"/>
                <a:cs typeface="Tajawal Medium" panose="00000600000000000000" pitchFamily="2" charset="-78"/>
              </a:rPr>
              <a:t>#</a:t>
            </a:r>
            <a:r>
              <a:rPr lang="en-US" sz="2400" smtClean="0">
                <a:solidFill>
                  <a:srgbClr val="0A1F61"/>
                </a:solidFill>
                <a:latin typeface="Tajawal Medium" panose="00000600000000000000" pitchFamily="2" charset="-78"/>
                <a:cs typeface="Tajawal Medium" panose="00000600000000000000" pitchFamily="2" charset="-78"/>
              </a:rPr>
              <a:t>1</a:t>
            </a:r>
            <a:endParaRPr lang="en-US" sz="2400" dirty="0">
              <a:solidFill>
                <a:srgbClr val="0A1F6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6"/>
          <a:stretch>
            <a:fillRect/>
          </a:stretch>
        </p:blipFill>
        <p:spPr>
          <a:xfrm>
            <a:off x="-139261" y="-101602"/>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688283"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Outline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3970318"/>
          </a:xfrm>
          <a:prstGeom prst="rect">
            <a:avLst/>
          </a:prstGeom>
          <a:noFill/>
        </p:spPr>
        <p:txBody>
          <a:bodyPr wrap="square" rtlCol="0">
            <a:spAutoFit/>
          </a:bodyPr>
          <a:lstStyle/>
          <a:p>
            <a:pPr>
              <a:lnSpc>
                <a:spcPct val="150000"/>
              </a:lnSpc>
            </a:pPr>
            <a:r>
              <a:rPr lang="en-US" sz="2400" b="1" i="1" dirty="0">
                <a:solidFill>
                  <a:schemeClr val="accent2">
                    <a:lumMod val="75000"/>
                  </a:schemeClr>
                </a:solidFill>
                <a:latin typeface="Arial" panose="020B0604020202020204" pitchFamily="34" charset="0"/>
                <a:cs typeface="Arial" panose="020B0604020202020204" pitchFamily="34" charset="0"/>
              </a:rPr>
              <a:t>The module covers the basics of Network Communication System including:</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Transmission Media,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Topology  and  Types  of  Networks,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TCP/IP  Protocol  Stack,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Wireless  Network,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The  Internet.</a:t>
            </a: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771200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410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Computer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a:spLocks noChangeArrowheads="1"/>
          </p:cNvSpPr>
          <p:nvPr/>
        </p:nvSpPr>
        <p:spPr bwMode="auto">
          <a:xfrm>
            <a:off x="1072896" y="1512231"/>
            <a:ext cx="9607320" cy="430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l"/>
            <a:r>
              <a:rPr lang="en-US" altLang="zh-TW" sz="2000" dirty="0">
                <a:ea typeface="新細明體" pitchFamily="18" charset="-120"/>
              </a:rPr>
              <a:t>◆ </a:t>
            </a:r>
            <a:r>
              <a:rPr lang="en-US" altLang="zh-TW" b="1" dirty="0">
                <a:ea typeface="新細明體" pitchFamily="18" charset="-120"/>
              </a:rPr>
              <a:t>A set of communication elements connected by</a:t>
            </a:r>
          </a:p>
          <a:p>
            <a:pPr algn="l"/>
            <a:r>
              <a:rPr lang="en-US" altLang="zh-TW" b="1" dirty="0">
                <a:ea typeface="新細明體" pitchFamily="18" charset="-120"/>
              </a:rPr>
              <a:t>    communication links</a:t>
            </a:r>
          </a:p>
          <a:p>
            <a:pPr algn="l">
              <a:spcBef>
                <a:spcPct val="50000"/>
              </a:spcBef>
            </a:pPr>
            <a:r>
              <a:rPr lang="en-US" altLang="zh-TW" sz="2000" dirty="0">
                <a:ea typeface="新細明體" pitchFamily="18" charset="-120"/>
              </a:rPr>
              <a:t>     ➭ Communication elements</a:t>
            </a:r>
          </a:p>
          <a:p>
            <a:pPr algn="l"/>
            <a:r>
              <a:rPr lang="en-US" altLang="zh-TW" sz="2000" dirty="0">
                <a:ea typeface="新細明體" pitchFamily="18" charset="-120"/>
              </a:rPr>
              <a:t>         </a:t>
            </a:r>
            <a:r>
              <a:rPr lang="en-US" altLang="zh-TW" sz="1800" dirty="0" smtClean="0">
                <a:ea typeface="新細明體" pitchFamily="18" charset="-120"/>
              </a:rPr>
              <a:t>● </a:t>
            </a:r>
            <a:r>
              <a:rPr lang="en-US" altLang="zh-TW" sz="1800" dirty="0">
                <a:ea typeface="新細明體" pitchFamily="18" charset="-120"/>
              </a:rPr>
              <a:t>Computers, printers, mobile phones, …</a:t>
            </a:r>
          </a:p>
          <a:p>
            <a:pPr algn="l"/>
            <a:r>
              <a:rPr lang="en-US" altLang="zh-TW" sz="1800" dirty="0">
                <a:ea typeface="新細明體" pitchFamily="18" charset="-120"/>
              </a:rPr>
              <a:t>           ● Routers, switches, ...</a:t>
            </a:r>
          </a:p>
          <a:p>
            <a:pPr algn="l">
              <a:spcBef>
                <a:spcPct val="50000"/>
              </a:spcBef>
            </a:pPr>
            <a:r>
              <a:rPr lang="en-US" altLang="zh-TW" sz="2000" dirty="0">
                <a:ea typeface="新細明體" pitchFamily="18" charset="-120"/>
              </a:rPr>
              <a:t>     ➭ Communication links</a:t>
            </a:r>
          </a:p>
          <a:p>
            <a:pPr algn="l"/>
            <a:r>
              <a:rPr lang="en-US" altLang="zh-TW" sz="2000" dirty="0">
                <a:ea typeface="新細明體" pitchFamily="18" charset="-120"/>
              </a:rPr>
              <a:t>         </a:t>
            </a:r>
            <a:r>
              <a:rPr lang="en-US" altLang="zh-TW" sz="1800" dirty="0" smtClean="0">
                <a:ea typeface="新細明體" pitchFamily="18" charset="-120"/>
              </a:rPr>
              <a:t>● </a:t>
            </a:r>
            <a:r>
              <a:rPr lang="en-US" altLang="zh-TW" sz="1800" dirty="0">
                <a:ea typeface="新細明體" pitchFamily="18" charset="-120"/>
              </a:rPr>
              <a:t>optic fiber</a:t>
            </a:r>
          </a:p>
          <a:p>
            <a:pPr algn="l"/>
            <a:r>
              <a:rPr lang="en-US" altLang="zh-TW" sz="1800" dirty="0">
                <a:ea typeface="新細明體" pitchFamily="18" charset="-120"/>
              </a:rPr>
              <a:t>           ● coaxial cable</a:t>
            </a:r>
          </a:p>
          <a:p>
            <a:pPr algn="l"/>
            <a:r>
              <a:rPr lang="en-US" altLang="zh-TW" sz="1800" dirty="0">
                <a:ea typeface="新細明體" pitchFamily="18" charset="-120"/>
              </a:rPr>
              <a:t>           ● twisted pair</a:t>
            </a:r>
          </a:p>
          <a:p>
            <a:pPr algn="l"/>
            <a:r>
              <a:rPr lang="en-US" altLang="zh-TW" sz="1800" dirty="0">
                <a:ea typeface="新細明體" pitchFamily="18" charset="-120"/>
              </a:rPr>
              <a:t>           ● wireless (radio, microwave, satellite)</a:t>
            </a:r>
          </a:p>
          <a:p>
            <a:pPr algn="l">
              <a:spcBef>
                <a:spcPct val="50000"/>
              </a:spcBef>
            </a:pPr>
            <a:r>
              <a:rPr lang="en-US" altLang="zh-TW" sz="2000" dirty="0">
                <a:ea typeface="新細明體" pitchFamily="18" charset="-120"/>
              </a:rPr>
              <a:t>      ➭ Topologies</a:t>
            </a:r>
          </a:p>
          <a:p>
            <a:pPr algn="l"/>
            <a:r>
              <a:rPr lang="en-US" altLang="zh-TW" sz="2000" dirty="0">
                <a:ea typeface="新細明體" pitchFamily="18" charset="-120"/>
              </a:rPr>
              <a:t>             </a:t>
            </a:r>
            <a:r>
              <a:rPr lang="en-US" altLang="zh-TW" sz="1800" dirty="0">
                <a:ea typeface="新細明體" pitchFamily="18" charset="-120"/>
              </a:rPr>
              <a:t>● Ring, Star, Bus, Tree, Mesh</a:t>
            </a:r>
          </a:p>
        </p:txBody>
      </p:sp>
      <p:pic>
        <p:nvPicPr>
          <p:cNvPr id="775" name="Picture 774"/>
          <p:cNvPicPr>
            <a:picLocks noChangeAspect="1"/>
          </p:cNvPicPr>
          <p:nvPr/>
        </p:nvPicPr>
        <p:blipFill>
          <a:blip r:embed="rId6"/>
          <a:stretch>
            <a:fillRect/>
          </a:stretch>
        </p:blipFill>
        <p:spPr>
          <a:xfrm>
            <a:off x="7848936" y="1356140"/>
            <a:ext cx="3397903" cy="4634518"/>
          </a:xfrm>
          <a:prstGeom prst="rect">
            <a:avLst/>
          </a:prstGeom>
        </p:spPr>
      </p:pic>
      <p:sp>
        <p:nvSpPr>
          <p:cNvPr id="776" name="Slide Number Placeholder 775"/>
          <p:cNvSpPr>
            <a:spLocks noGrp="1"/>
          </p:cNvSpPr>
          <p:nvPr>
            <p:ph type="sldNum" sz="quarter" idx="12"/>
          </p:nvPr>
        </p:nvSpPr>
        <p:spPr/>
        <p:txBody>
          <a:bodyPr/>
          <a:lstStyle/>
          <a:p>
            <a:fld id="{FDED41F8-FC0F-4085-8150-313B6CF05213}" type="slidenum">
              <a:rPr lang="en-US" smtClean="0"/>
              <a:t>3</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47446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18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Computer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a:spLocks noChangeArrowheads="1"/>
          </p:cNvSpPr>
          <p:nvPr/>
        </p:nvSpPr>
        <p:spPr bwMode="auto">
          <a:xfrm>
            <a:off x="2099556" y="1397674"/>
            <a:ext cx="7992888"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l"/>
            <a:r>
              <a:rPr lang="en-US" altLang="zh-TW" dirty="0">
                <a:ea typeface="新細明體" pitchFamily="18" charset="-120"/>
              </a:rPr>
              <a:t>◆ </a:t>
            </a:r>
            <a:r>
              <a:rPr lang="en-US" altLang="zh-TW" b="1" dirty="0">
                <a:ea typeface="新細明體" pitchFamily="18" charset="-120"/>
              </a:rPr>
              <a:t>A software/hardware infrastructure</a:t>
            </a:r>
          </a:p>
          <a:p>
            <a:pPr algn="l">
              <a:spcBef>
                <a:spcPct val="50000"/>
              </a:spcBef>
            </a:pPr>
            <a:r>
              <a:rPr lang="en-US" altLang="zh-TW" sz="2000" dirty="0">
                <a:ea typeface="新細明體" pitchFamily="18" charset="-120"/>
              </a:rPr>
              <a:t>       ➭ Share resources</a:t>
            </a:r>
          </a:p>
          <a:p>
            <a:pPr algn="l"/>
            <a:r>
              <a:rPr lang="en-US" altLang="zh-TW" sz="2000" dirty="0">
                <a:ea typeface="新細明體" pitchFamily="18" charset="-120"/>
              </a:rPr>
              <a:t>              </a:t>
            </a:r>
            <a:r>
              <a:rPr lang="en-US" altLang="zh-TW" sz="1800" dirty="0">
                <a:ea typeface="新細明體" pitchFamily="18" charset="-120"/>
              </a:rPr>
              <a:t>● data, files, computing power, video,…</a:t>
            </a:r>
          </a:p>
          <a:p>
            <a:pPr algn="l">
              <a:spcBef>
                <a:spcPct val="50000"/>
              </a:spcBef>
            </a:pPr>
            <a:r>
              <a:rPr lang="en-US" altLang="zh-TW" dirty="0">
                <a:ea typeface="新細明體" pitchFamily="18" charset="-120"/>
              </a:rPr>
              <a:t>     </a:t>
            </a:r>
            <a:r>
              <a:rPr lang="en-US" altLang="zh-TW" sz="2000" dirty="0">
                <a:ea typeface="新細明體" pitchFamily="18" charset="-120"/>
              </a:rPr>
              <a:t>➭ Information highway</a:t>
            </a:r>
          </a:p>
          <a:p>
            <a:pPr algn="l"/>
            <a:r>
              <a:rPr lang="en-US" altLang="zh-TW" sz="2000" dirty="0">
                <a:ea typeface="新細明體" pitchFamily="18" charset="-120"/>
              </a:rPr>
              <a:t>             </a:t>
            </a:r>
            <a:r>
              <a:rPr lang="en-US" altLang="zh-TW" sz="1800" dirty="0">
                <a:ea typeface="新細明體" pitchFamily="18" charset="-120"/>
              </a:rPr>
              <a:t>● communication between geographically dispersed users</a:t>
            </a:r>
          </a:p>
          <a:p>
            <a:pPr algn="l">
              <a:spcBef>
                <a:spcPct val="50000"/>
              </a:spcBef>
            </a:pPr>
            <a:r>
              <a:rPr lang="en-US" altLang="zh-TW" sz="2000" dirty="0">
                <a:ea typeface="新細明體" pitchFamily="18" charset="-120"/>
              </a:rPr>
              <a:t>       ➭ Electronic Society</a:t>
            </a:r>
          </a:p>
          <a:p>
            <a:pPr algn="l"/>
            <a:r>
              <a:rPr lang="en-US" altLang="zh-TW" sz="2000" dirty="0">
                <a:ea typeface="新細明體" pitchFamily="18" charset="-120"/>
              </a:rPr>
              <a:t>             </a:t>
            </a:r>
            <a:r>
              <a:rPr lang="en-US" altLang="zh-TW" sz="1800" dirty="0">
                <a:ea typeface="新細明體" pitchFamily="18" charset="-120"/>
              </a:rPr>
              <a:t>● Cyberspace</a:t>
            </a:r>
          </a:p>
          <a:p>
            <a:pPr algn="l"/>
            <a:r>
              <a:rPr lang="en-US" altLang="zh-TW" sz="1800" dirty="0">
                <a:ea typeface="新細明體" pitchFamily="18" charset="-120"/>
              </a:rPr>
              <a:t>            ● Virtual global </a:t>
            </a:r>
            <a:r>
              <a:rPr lang="en-US" altLang="zh-TW" sz="1800" dirty="0" smtClean="0">
                <a:ea typeface="新細明體" pitchFamily="18" charset="-120"/>
              </a:rPr>
              <a:t>nation</a:t>
            </a:r>
            <a:endParaRPr lang="en-US" altLang="zh-TW" sz="1800" dirty="0">
              <a:ea typeface="新細明體" pitchFamily="18" charset="-12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678662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13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Uses of Computer Networks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a:spLocks noGrp="1" noChangeArrowheads="1"/>
          </p:cNvSpPr>
          <p:nvPr/>
        </p:nvSpPr>
        <p:spPr>
          <a:xfrm>
            <a:off x="1751106" y="1713755"/>
            <a:ext cx="8596668" cy="939324"/>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TW" sz="2400" b="1" dirty="0" smtClean="0">
                <a:ea typeface="新細明體" pitchFamily="18" charset="-120"/>
              </a:rPr>
              <a:t>(</a:t>
            </a:r>
            <a:r>
              <a:rPr lang="en-GB" sz="2400" b="1" i="1" dirty="0">
                <a:solidFill>
                  <a:srgbClr val="FF0000"/>
                </a:solidFill>
              </a:rPr>
              <a:t>Need for </a:t>
            </a:r>
            <a:r>
              <a:rPr lang="en-GB" sz="2400" b="1" i="1" dirty="0" smtClean="0">
                <a:solidFill>
                  <a:srgbClr val="FF0000"/>
                </a:solidFill>
              </a:rPr>
              <a:t>Networking)</a:t>
            </a:r>
            <a:endParaRPr lang="en-US" altLang="zh-TW" sz="2400" b="1" dirty="0">
              <a:ea typeface="新細明體" pitchFamily="18" charset="-120"/>
            </a:endParaRPr>
          </a:p>
        </p:txBody>
      </p:sp>
      <p:sp>
        <p:nvSpPr>
          <p:cNvPr id="11" name="Rectangle 10"/>
          <p:cNvSpPr>
            <a:spLocks noGrp="1" noChangeArrowheads="1"/>
          </p:cNvSpPr>
          <p:nvPr/>
        </p:nvSpPr>
        <p:spPr>
          <a:xfrm>
            <a:off x="1797666" y="2708625"/>
            <a:ext cx="7502525" cy="324061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buFontTx/>
              <a:buChar char="•"/>
            </a:pPr>
            <a:r>
              <a:rPr lang="en-US" altLang="zh-TW" sz="2400" dirty="0">
                <a:ea typeface="新細明體" pitchFamily="18" charset="-120"/>
              </a:rPr>
              <a:t>Business Applications</a:t>
            </a:r>
          </a:p>
          <a:p>
            <a:pPr lvl="1">
              <a:buFontTx/>
              <a:buChar char="•"/>
            </a:pPr>
            <a:r>
              <a:rPr lang="en-US" altLang="zh-TW" sz="2400" dirty="0">
                <a:ea typeface="新細明體" pitchFamily="18" charset="-120"/>
              </a:rPr>
              <a:t>Home Applications</a:t>
            </a:r>
          </a:p>
          <a:p>
            <a:pPr lvl="1">
              <a:buFontTx/>
              <a:buChar char="•"/>
            </a:pPr>
            <a:r>
              <a:rPr lang="en-US" altLang="zh-TW" sz="2400" dirty="0">
                <a:ea typeface="新細明體" pitchFamily="18" charset="-120"/>
              </a:rPr>
              <a:t>Mobile Users</a:t>
            </a:r>
          </a:p>
          <a:p>
            <a:pPr lvl="1">
              <a:buFontTx/>
              <a:buChar char="•"/>
            </a:pPr>
            <a:r>
              <a:rPr lang="en-US" altLang="zh-TW" sz="2400" dirty="0">
                <a:ea typeface="新細明體" pitchFamily="18" charset="-120"/>
              </a:rPr>
              <a:t>Social Issues</a:t>
            </a:r>
          </a:p>
          <a:p>
            <a:pPr lvl="1">
              <a:buFontTx/>
              <a:buChar char="•"/>
            </a:pPr>
            <a:endParaRPr lang="zh-TW" altLang="en-US" sz="2400" dirty="0">
              <a:ea typeface="新細明體" pitchFamily="18" charset="-120"/>
            </a:endParaRPr>
          </a:p>
          <a:p>
            <a:pPr lvl="1">
              <a:buFontTx/>
              <a:buChar char="•"/>
            </a:pPr>
            <a:endParaRPr lang="zh-TW" altLang="en-US" sz="2400" dirty="0">
              <a:ea typeface="新細明體" pitchFamily="18" charset="-12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5</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90930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4652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6809" y="543490"/>
            <a:ext cx="7141699" cy="523220"/>
          </a:xfrm>
          <a:prstGeom prst="rect">
            <a:avLst/>
          </a:prstGeom>
          <a:noFill/>
        </p:spPr>
        <p:txBody>
          <a:bodyPr wrap="none" rtlCol="0">
            <a:spAutoFit/>
          </a:bodyPr>
          <a:lstStyle/>
          <a:p>
            <a:r>
              <a:rPr lang="en-US" sz="2800" dirty="0">
                <a:solidFill>
                  <a:schemeClr val="bg1"/>
                </a:solidFill>
                <a:latin typeface="Tahoma" panose="020B0604030504040204" pitchFamily="34" charset="0"/>
                <a:ea typeface="Tahoma" panose="020B0604030504040204" pitchFamily="34" charset="0"/>
                <a:cs typeface="Tahoma" panose="020B0604030504040204" pitchFamily="34" charset="0"/>
              </a:rPr>
              <a:t>A data communications system components</a:t>
            </a:r>
            <a:endParaRPr lang="en-US" sz="2800" dirty="0">
              <a:solidFill>
                <a:srgbClr val="FF9518"/>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a:spLocks noGrp="1"/>
          </p:cNvSpPr>
          <p:nvPr/>
        </p:nvSpPr>
        <p:spPr>
          <a:xfrm>
            <a:off x="1797666"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1" name="Picture 10"/>
          <p:cNvPicPr>
            <a:picLocks noChangeAspect="1"/>
          </p:cNvPicPr>
          <p:nvPr/>
        </p:nvPicPr>
        <p:blipFill>
          <a:blip r:embed="rId7"/>
          <a:stretch>
            <a:fillRect/>
          </a:stretch>
        </p:blipFill>
        <p:spPr>
          <a:xfrm>
            <a:off x="1933890" y="1598379"/>
            <a:ext cx="8324219" cy="2307310"/>
          </a:xfrm>
          <a:prstGeom prst="rect">
            <a:avLst/>
          </a:prstGeom>
        </p:spPr>
      </p:pic>
      <p:sp>
        <p:nvSpPr>
          <p:cNvPr id="12" name="Rectangle 11"/>
          <p:cNvSpPr/>
          <p:nvPr/>
        </p:nvSpPr>
        <p:spPr>
          <a:xfrm>
            <a:off x="1703868" y="4060331"/>
            <a:ext cx="10219908" cy="193899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r>
              <a:rPr lang="en-US" dirty="0" smtClean="0"/>
              <a:t>1. </a:t>
            </a:r>
            <a:r>
              <a:rPr lang="en-US" b="1" i="1" dirty="0" smtClean="0"/>
              <a:t>Message</a:t>
            </a:r>
            <a:r>
              <a:rPr lang="en-US" dirty="0"/>
              <a:t>. </a:t>
            </a:r>
            <a:r>
              <a:rPr lang="en-US" dirty="0" smtClean="0"/>
              <a:t>The  </a:t>
            </a:r>
            <a:r>
              <a:rPr lang="en-US" dirty="0"/>
              <a:t>message is  the  information  (data)  to  </a:t>
            </a:r>
            <a:r>
              <a:rPr lang="en-US" dirty="0" smtClean="0"/>
              <a:t>be communicated</a:t>
            </a:r>
            <a:r>
              <a:rPr lang="en-US" dirty="0"/>
              <a:t>.  </a:t>
            </a:r>
            <a:r>
              <a:rPr lang="en-US" dirty="0" smtClean="0"/>
              <a:t>   </a:t>
            </a:r>
          </a:p>
          <a:p>
            <a:pPr marL="450850" algn="just"/>
            <a:r>
              <a:rPr lang="en-US" dirty="0" smtClean="0"/>
              <a:t>Popular forms </a:t>
            </a:r>
            <a:r>
              <a:rPr lang="en-US" dirty="0"/>
              <a:t>of information include text, numbers, pictures, audio, and video.</a:t>
            </a:r>
          </a:p>
          <a:p>
            <a:pPr marL="450850" indent="-450850" algn="just"/>
            <a:r>
              <a:rPr lang="en-US" dirty="0" smtClean="0"/>
              <a:t>2. </a:t>
            </a:r>
            <a:r>
              <a:rPr lang="en-US" b="1" i="1" dirty="0" smtClean="0"/>
              <a:t>Sender</a:t>
            </a:r>
            <a:r>
              <a:rPr lang="en-US" dirty="0"/>
              <a:t>.  The sender is the device that sends the data message.  It can be a </a:t>
            </a:r>
            <a:r>
              <a:rPr lang="en-US" dirty="0" smtClean="0"/>
              <a:t>computer</a:t>
            </a:r>
            <a:r>
              <a:rPr lang="en-US" dirty="0"/>
              <a:t>, workstation, telephone handset, video camera, and so on.</a:t>
            </a:r>
          </a:p>
        </p:txBody>
      </p:sp>
      <p:sp>
        <p:nvSpPr>
          <p:cNvPr id="13" name="Slide Number Placeholder 12"/>
          <p:cNvSpPr>
            <a:spLocks noGrp="1"/>
          </p:cNvSpPr>
          <p:nvPr>
            <p:ph type="sldNum" sz="quarter" idx="12"/>
          </p:nvPr>
        </p:nvSpPr>
        <p:spPr/>
        <p:txBody>
          <a:bodyPr/>
          <a:lstStyle/>
          <a:p>
            <a:fld id="{FDED41F8-FC0F-4085-8150-313B6CF05213}" type="slidenum">
              <a:rPr lang="en-US" smtClean="0"/>
              <a:t>6</a:t>
            </a:fld>
            <a:endParaRPr lang="en-US"/>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59320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342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6809" y="543490"/>
            <a:ext cx="7141699" cy="523220"/>
          </a:xfrm>
          <a:prstGeom prst="rect">
            <a:avLst/>
          </a:prstGeom>
          <a:noFill/>
        </p:spPr>
        <p:txBody>
          <a:bodyPr wrap="none" rtlCol="0">
            <a:spAutoFit/>
          </a:bodyPr>
          <a:lstStyle/>
          <a:p>
            <a:r>
              <a:rPr lang="en-US" sz="2800" dirty="0">
                <a:solidFill>
                  <a:schemeClr val="bg1"/>
                </a:solidFill>
                <a:latin typeface="Tahoma" panose="020B0604030504040204" pitchFamily="34" charset="0"/>
                <a:ea typeface="Tahoma" panose="020B0604030504040204" pitchFamily="34" charset="0"/>
                <a:cs typeface="Tahoma" panose="020B0604030504040204" pitchFamily="34" charset="0"/>
              </a:rPr>
              <a:t>A data communications system components</a:t>
            </a:r>
            <a:endParaRPr lang="en-US" sz="2800" dirty="0">
              <a:solidFill>
                <a:srgbClr val="FF9518"/>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a:spLocks noGrp="1"/>
          </p:cNvSpPr>
          <p:nvPr/>
        </p:nvSpPr>
        <p:spPr>
          <a:xfrm>
            <a:off x="1797666"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1" name="Picture 10"/>
          <p:cNvPicPr>
            <a:picLocks noChangeAspect="1"/>
          </p:cNvPicPr>
          <p:nvPr/>
        </p:nvPicPr>
        <p:blipFill>
          <a:blip r:embed="rId7"/>
          <a:stretch>
            <a:fillRect/>
          </a:stretch>
        </p:blipFill>
        <p:spPr>
          <a:xfrm>
            <a:off x="1933890" y="1598379"/>
            <a:ext cx="8324219" cy="230731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7</a:t>
            </a:fld>
            <a:endParaRPr lang="en-US"/>
          </a:p>
        </p:txBody>
      </p:sp>
      <p:sp>
        <p:nvSpPr>
          <p:cNvPr id="12" name="Rectangle 11"/>
          <p:cNvSpPr/>
          <p:nvPr/>
        </p:nvSpPr>
        <p:spPr>
          <a:xfrm>
            <a:off x="1559494" y="3847258"/>
            <a:ext cx="10303321" cy="230832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54013" indent="-354013" algn="just"/>
            <a:r>
              <a:rPr lang="en-US" dirty="0"/>
              <a:t> </a:t>
            </a:r>
            <a:r>
              <a:rPr lang="en-US" dirty="0" smtClean="0"/>
              <a:t>3. </a:t>
            </a:r>
            <a:r>
              <a:rPr lang="en-US" b="1" i="1" dirty="0" smtClean="0"/>
              <a:t>Receiver</a:t>
            </a:r>
            <a:r>
              <a:rPr lang="en-US" dirty="0"/>
              <a:t>.  The receiver is the device that receives the message. It can be a </a:t>
            </a:r>
            <a:r>
              <a:rPr lang="en-US" dirty="0" smtClean="0"/>
              <a:t>computer</a:t>
            </a:r>
            <a:r>
              <a:rPr lang="en-US" dirty="0"/>
              <a:t>, workstation, telephone handset, television, and so on.</a:t>
            </a:r>
          </a:p>
          <a:p>
            <a:pPr marL="354013" indent="-354013" algn="just"/>
            <a:r>
              <a:rPr lang="en-US" dirty="0" smtClean="0"/>
              <a:t>4. </a:t>
            </a:r>
            <a:r>
              <a:rPr lang="en-US" b="1" i="1" dirty="0" smtClean="0"/>
              <a:t>Transmission </a:t>
            </a:r>
            <a:r>
              <a:rPr lang="en-US" b="1" i="1" dirty="0"/>
              <a:t>medium.</a:t>
            </a:r>
            <a:r>
              <a:rPr lang="en-US" dirty="0"/>
              <a:t>  The transmission medium is the physical path by </a:t>
            </a:r>
            <a:r>
              <a:rPr lang="en-US" dirty="0" smtClean="0"/>
              <a:t>which a </a:t>
            </a:r>
            <a:r>
              <a:rPr lang="en-US" dirty="0"/>
              <a:t>message travels from sender to receiver. Some examples of transmission </a:t>
            </a:r>
            <a:r>
              <a:rPr lang="en-US" dirty="0" smtClean="0"/>
              <a:t>media include </a:t>
            </a:r>
            <a:r>
              <a:rPr lang="en-US" dirty="0"/>
              <a:t>twisted-pair wire, coaxial cable, fiber-optic cable, and radio waves.</a:t>
            </a: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16201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0722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6809" y="543490"/>
            <a:ext cx="7141699" cy="523220"/>
          </a:xfrm>
          <a:prstGeom prst="rect">
            <a:avLst/>
          </a:prstGeom>
          <a:noFill/>
        </p:spPr>
        <p:txBody>
          <a:bodyPr wrap="none" rtlCol="0">
            <a:spAutoFit/>
          </a:bodyPr>
          <a:lstStyle/>
          <a:p>
            <a:r>
              <a:rPr lang="en-US" sz="2800" dirty="0">
                <a:solidFill>
                  <a:schemeClr val="bg1"/>
                </a:solidFill>
                <a:latin typeface="Tahoma" panose="020B0604030504040204" pitchFamily="34" charset="0"/>
                <a:ea typeface="Tahoma" panose="020B0604030504040204" pitchFamily="34" charset="0"/>
                <a:cs typeface="Tahoma" panose="020B0604030504040204" pitchFamily="34" charset="0"/>
              </a:rPr>
              <a:t>A data communications system components</a:t>
            </a:r>
            <a:endParaRPr lang="en-US" sz="2800" dirty="0">
              <a:solidFill>
                <a:srgbClr val="FF9518"/>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a:spLocks noGrp="1"/>
          </p:cNvSpPr>
          <p:nvPr/>
        </p:nvSpPr>
        <p:spPr>
          <a:xfrm>
            <a:off x="1797666"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1" name="Picture 10"/>
          <p:cNvPicPr>
            <a:picLocks noChangeAspect="1"/>
          </p:cNvPicPr>
          <p:nvPr/>
        </p:nvPicPr>
        <p:blipFill>
          <a:blip r:embed="rId7"/>
          <a:stretch>
            <a:fillRect/>
          </a:stretch>
        </p:blipFill>
        <p:spPr>
          <a:xfrm>
            <a:off x="1933890" y="1598379"/>
            <a:ext cx="8324219" cy="230731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8</a:t>
            </a:fld>
            <a:endParaRPr lang="en-US"/>
          </a:p>
        </p:txBody>
      </p:sp>
      <p:sp>
        <p:nvSpPr>
          <p:cNvPr id="12" name="Rectangle 11"/>
          <p:cNvSpPr/>
          <p:nvPr/>
        </p:nvSpPr>
        <p:spPr>
          <a:xfrm>
            <a:off x="1874164" y="3905689"/>
            <a:ext cx="9574123" cy="193899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622300" indent="-536575" algn="just"/>
            <a:r>
              <a:rPr lang="en-US" dirty="0"/>
              <a:t> </a:t>
            </a:r>
            <a:r>
              <a:rPr lang="en-US" dirty="0" smtClean="0"/>
              <a:t>5. </a:t>
            </a:r>
            <a:r>
              <a:rPr lang="en-US" b="1" i="1" dirty="0" smtClean="0"/>
              <a:t>Protocol</a:t>
            </a:r>
            <a:r>
              <a:rPr lang="en-US" b="1" i="1" dirty="0"/>
              <a:t>.  </a:t>
            </a:r>
            <a:r>
              <a:rPr lang="en-US" dirty="0"/>
              <a:t>A protocol is a set of rules that govern </a:t>
            </a:r>
            <a:r>
              <a:rPr lang="en-US" dirty="0" smtClean="0"/>
              <a:t>data communications</a:t>
            </a:r>
            <a:r>
              <a:rPr lang="en-US" dirty="0"/>
              <a:t>. It </a:t>
            </a:r>
            <a:r>
              <a:rPr lang="en-US" dirty="0" smtClean="0"/>
              <a:t>represents </a:t>
            </a:r>
            <a:r>
              <a:rPr lang="en-US" dirty="0"/>
              <a:t>an agreement between the communicating devices. Without a protocol, </a:t>
            </a:r>
            <a:r>
              <a:rPr lang="en-US" dirty="0" smtClean="0"/>
              <a:t>two devices </a:t>
            </a:r>
            <a:r>
              <a:rPr lang="en-US" dirty="0"/>
              <a:t>may be connected but not communicating, just as a person speaking </a:t>
            </a:r>
            <a:r>
              <a:rPr lang="en-US" dirty="0" smtClean="0"/>
              <a:t>French cannot </a:t>
            </a:r>
            <a:r>
              <a:rPr lang="en-US" dirty="0"/>
              <a:t>be understood by a person who speaks only Japanese.</a:t>
            </a: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27368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87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Transmission Media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9</a:t>
            </a:fld>
            <a:endParaRPr lang="en-US"/>
          </a:p>
        </p:txBody>
      </p:sp>
      <p:sp>
        <p:nvSpPr>
          <p:cNvPr id="11" name="Rectangle 10"/>
          <p:cNvSpPr/>
          <p:nvPr/>
        </p:nvSpPr>
        <p:spPr>
          <a:xfrm>
            <a:off x="1436290" y="1200368"/>
            <a:ext cx="10530392" cy="485671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hangingPunct="0"/>
            <a:r>
              <a:rPr lang="en-US" sz="2000" dirty="0">
                <a:latin typeface="Times New Roman"/>
                <a:cs typeface="Times New Roman"/>
              </a:rPr>
              <a:t>  </a:t>
            </a:r>
          </a:p>
          <a:p>
            <a:pPr hangingPunct="0"/>
            <a:r>
              <a:rPr lang="en-US" sz="2000" dirty="0">
                <a:latin typeface="Times New Roman"/>
                <a:cs typeface="Times New Roman"/>
              </a:rPr>
              <a:t>All computer communication involves encoding data in a form of energy, and sending the energy across a transmission medium (i.e., the network links).</a:t>
            </a:r>
          </a:p>
          <a:p>
            <a:pPr hangingPunct="0"/>
            <a:r>
              <a:rPr lang="en-US" sz="2000" dirty="0">
                <a:latin typeface="Times New Roman"/>
                <a:cs typeface="Times New Roman"/>
              </a:rPr>
              <a:t> </a:t>
            </a:r>
          </a:p>
          <a:p>
            <a:pPr hangingPunct="0"/>
            <a:r>
              <a:rPr lang="en-US" sz="2000" b="1" dirty="0">
                <a:latin typeface="Times New Roman"/>
                <a:cs typeface="Times New Roman"/>
              </a:rPr>
              <a:t>Guided and Unguided Media</a:t>
            </a:r>
          </a:p>
          <a:p>
            <a:pPr hangingPunct="0"/>
            <a:r>
              <a:rPr lang="en-US" sz="2000" dirty="0" smtClean="0">
                <a:latin typeface="Times New Roman"/>
                <a:cs typeface="Times New Roman"/>
              </a:rPr>
              <a:t>Links </a:t>
            </a:r>
            <a:r>
              <a:rPr lang="en-US" sz="2000" dirty="0">
                <a:latin typeface="Times New Roman"/>
                <a:cs typeface="Times New Roman"/>
              </a:rPr>
              <a:t>can be categorized by the type of path used:</a:t>
            </a:r>
          </a:p>
          <a:p>
            <a:pPr marL="753191" lvl="1" indent="-342900">
              <a:lnSpc>
                <a:spcPct val="120000"/>
              </a:lnSpc>
              <a:buFont typeface="Arial"/>
              <a:buChar char="•"/>
            </a:pPr>
            <a:r>
              <a:rPr lang="en-US" sz="2000" b="1" i="1" dirty="0">
                <a:latin typeface="Times New Roman"/>
                <a:cs typeface="Times New Roman"/>
              </a:rPr>
              <a:t>Guided Media:</a:t>
            </a:r>
            <a:r>
              <a:rPr lang="en-US" sz="2000" dirty="0">
                <a:latin typeface="Times New Roman"/>
                <a:cs typeface="Times New Roman"/>
              </a:rPr>
              <a:t> communication follows an exact path (such as a wire)</a:t>
            </a:r>
          </a:p>
          <a:p>
            <a:pPr marL="753191" lvl="1" indent="-342900">
              <a:lnSpc>
                <a:spcPct val="120000"/>
              </a:lnSpc>
              <a:buFont typeface="Arial"/>
              <a:buChar char="•"/>
            </a:pPr>
            <a:r>
              <a:rPr lang="en-US" sz="2000" b="1" i="1" dirty="0">
                <a:latin typeface="Times New Roman"/>
                <a:cs typeface="Times New Roman"/>
              </a:rPr>
              <a:t>Unguided Media:</a:t>
            </a:r>
            <a:r>
              <a:rPr lang="en-US" sz="2000" dirty="0">
                <a:latin typeface="Times New Roman"/>
                <a:cs typeface="Times New Roman"/>
              </a:rPr>
              <a:t> communication follows no specific path (such as a radio transmission)</a:t>
            </a:r>
          </a:p>
          <a:p>
            <a:pPr hangingPunct="0"/>
            <a:r>
              <a:rPr lang="en-US" sz="2000" b="1" dirty="0">
                <a:latin typeface="Times New Roman"/>
                <a:cs typeface="Times New Roman"/>
              </a:rPr>
              <a:t> </a:t>
            </a:r>
          </a:p>
          <a:p>
            <a:pPr hangingPunct="0"/>
            <a:r>
              <a:rPr lang="en-US" sz="2000" b="1" dirty="0">
                <a:latin typeface="Times New Roman"/>
                <a:cs typeface="Times New Roman"/>
              </a:rPr>
              <a:t>Forms of Energy</a:t>
            </a:r>
          </a:p>
          <a:p>
            <a:pPr hangingPunct="0"/>
            <a:r>
              <a:rPr lang="en-US" sz="2000" dirty="0">
                <a:latin typeface="Times New Roman"/>
                <a:cs typeface="Times New Roman"/>
              </a:rPr>
              <a:t> </a:t>
            </a:r>
            <a:r>
              <a:rPr lang="en-US" sz="2000" dirty="0" smtClean="0">
                <a:latin typeface="Times New Roman"/>
                <a:cs typeface="Times New Roman"/>
              </a:rPr>
              <a:t>Links </a:t>
            </a:r>
            <a:r>
              <a:rPr lang="en-US" sz="2000" dirty="0">
                <a:latin typeface="Times New Roman"/>
                <a:cs typeface="Times New Roman"/>
              </a:rPr>
              <a:t>can be categorized by the type of energy used for transmission:</a:t>
            </a:r>
          </a:p>
          <a:p>
            <a:pPr marL="753191" lvl="1" indent="-342900">
              <a:lnSpc>
                <a:spcPct val="120000"/>
              </a:lnSpc>
              <a:buFont typeface="Arial"/>
              <a:buChar char="•"/>
            </a:pPr>
            <a:r>
              <a:rPr lang="en-US" sz="2000" b="1" i="1" dirty="0">
                <a:latin typeface="Times New Roman"/>
                <a:cs typeface="Times New Roman"/>
              </a:rPr>
              <a:t>Electrical Energy</a:t>
            </a:r>
            <a:r>
              <a:rPr lang="en-US" sz="2000" dirty="0">
                <a:latin typeface="Times New Roman"/>
                <a:cs typeface="Times New Roman"/>
              </a:rPr>
              <a:t> is used on </a:t>
            </a:r>
            <a:r>
              <a:rPr lang="en-US" sz="2000" i="1" u="sng" dirty="0">
                <a:latin typeface="Times New Roman"/>
                <a:cs typeface="Times New Roman"/>
              </a:rPr>
              <a:t>wires</a:t>
            </a:r>
          </a:p>
          <a:p>
            <a:pPr marL="753191" lvl="1" indent="-342900">
              <a:lnSpc>
                <a:spcPct val="120000"/>
              </a:lnSpc>
              <a:buFont typeface="Arial"/>
              <a:buChar char="•"/>
            </a:pPr>
            <a:r>
              <a:rPr lang="en-US" sz="2000" b="1" i="1" dirty="0">
                <a:latin typeface="Times New Roman"/>
                <a:cs typeface="Times New Roman"/>
              </a:rPr>
              <a:t>Radio Frequency Transmission</a:t>
            </a:r>
            <a:r>
              <a:rPr lang="en-US" sz="2000" dirty="0">
                <a:latin typeface="Times New Roman"/>
                <a:cs typeface="Times New Roman"/>
              </a:rPr>
              <a:t> is used for </a:t>
            </a:r>
            <a:r>
              <a:rPr lang="en-US" sz="2000" i="1" u="sng" dirty="0">
                <a:latin typeface="Times New Roman"/>
                <a:cs typeface="Times New Roman"/>
              </a:rPr>
              <a:t>wireless</a:t>
            </a:r>
          </a:p>
          <a:p>
            <a:pPr marL="753191" lvl="1" indent="-342900">
              <a:lnSpc>
                <a:spcPct val="120000"/>
              </a:lnSpc>
              <a:buFont typeface="Arial"/>
              <a:buChar char="•"/>
            </a:pPr>
            <a:r>
              <a:rPr lang="en-US" sz="2000" b="1" i="1" dirty="0">
                <a:latin typeface="Times New Roman"/>
                <a:cs typeface="Times New Roman"/>
              </a:rPr>
              <a:t>Light</a:t>
            </a:r>
            <a:r>
              <a:rPr lang="en-US" sz="2000" dirty="0">
                <a:latin typeface="Times New Roman"/>
                <a:cs typeface="Times New Roman"/>
              </a:rPr>
              <a:t> is used for </a:t>
            </a:r>
            <a:r>
              <a:rPr lang="en-US" sz="2000" i="1" u="sng" dirty="0">
                <a:latin typeface="Times New Roman"/>
                <a:cs typeface="Times New Roman"/>
              </a:rPr>
              <a:t>optical</a:t>
            </a:r>
            <a:r>
              <a:rPr lang="en-US" sz="2000" dirty="0">
                <a:latin typeface="Times New Roman"/>
                <a:cs typeface="Times New Roman"/>
              </a:rPr>
              <a:t> </a:t>
            </a:r>
            <a:r>
              <a:rPr lang="en-US" sz="2000" i="1" u="sng" dirty="0">
                <a:latin typeface="Times New Roman"/>
                <a:cs typeface="Times New Roman"/>
              </a:rPr>
              <a:t>fibers</a:t>
            </a:r>
            <a:r>
              <a:rPr lang="en-US" sz="2000" dirty="0">
                <a:latin typeface="Times New Roman"/>
                <a:cs typeface="Times New Roman"/>
              </a:rPr>
              <a:t> and </a:t>
            </a:r>
            <a:r>
              <a:rPr lang="en-US" sz="2000" i="1" u="sng" dirty="0" smtClean="0">
                <a:latin typeface="Times New Roman"/>
                <a:cs typeface="Times New Roman"/>
              </a:rPr>
              <a:t>lasers</a:t>
            </a:r>
            <a:endParaRPr lang="en-US" sz="2000" i="1" u="sng" dirty="0">
              <a:latin typeface="Times New Roman"/>
              <a:cs typeface="Times New Roman"/>
            </a:endParaRP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16595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74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43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Taxonomy by Forms of Energy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10</a:t>
            </a:fld>
            <a:endParaRPr lang="en-US"/>
          </a:p>
        </p:txBody>
      </p:sp>
      <p:pic>
        <p:nvPicPr>
          <p:cNvPr id="11" name="Picture 10"/>
          <p:cNvPicPr>
            <a:picLocks noChangeAspect="1"/>
          </p:cNvPicPr>
          <p:nvPr/>
        </p:nvPicPr>
        <p:blipFill>
          <a:blip r:embed="rId6"/>
          <a:stretch>
            <a:fillRect/>
          </a:stretch>
        </p:blipFill>
        <p:spPr>
          <a:xfrm>
            <a:off x="2006708" y="1293208"/>
            <a:ext cx="7046196" cy="4860874"/>
          </a:xfrm>
          <a:prstGeom prst="rect">
            <a:avLst/>
          </a:prstGeom>
        </p:spPr>
      </p:pic>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640039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56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 Background </a:t>
            </a:r>
            <a:r>
              <a:rPr lang="en-US" sz="2800" dirty="0">
                <a:solidFill>
                  <a:schemeClr val="bg1"/>
                </a:solidFill>
                <a:cs typeface="Tajawal Medium" panose="00000600000000000000" pitchFamily="2" charset="-78"/>
              </a:rPr>
              <a:t>Radiation and Electrical </a:t>
            </a:r>
            <a:r>
              <a:rPr lang="en-US" sz="2800" dirty="0" smtClean="0">
                <a:solidFill>
                  <a:schemeClr val="bg1"/>
                </a:solidFill>
                <a:cs typeface="Tajawal Medium" panose="00000600000000000000" pitchFamily="2" charset="-78"/>
              </a:rPr>
              <a:t>Noise</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11</a:t>
            </a:fld>
            <a:endParaRPr lang="en-US"/>
          </a:p>
        </p:txBody>
      </p:sp>
      <p:sp>
        <p:nvSpPr>
          <p:cNvPr id="11" name="Rectangle 10"/>
          <p:cNvSpPr/>
          <p:nvPr/>
        </p:nvSpPr>
        <p:spPr>
          <a:xfrm>
            <a:off x="1350516" y="1305635"/>
            <a:ext cx="10170924" cy="441659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1800" dirty="0">
                <a:latin typeface="Times New Roman"/>
                <a:cs typeface="Times New Roman"/>
              </a:rPr>
              <a:t> </a:t>
            </a:r>
          </a:p>
          <a:p>
            <a:pPr hangingPunct="0"/>
            <a:r>
              <a:rPr lang="en-US" b="1" i="1" dirty="0">
                <a:solidFill>
                  <a:srgbClr val="FF0000"/>
                </a:solidFill>
                <a:latin typeface="Times New Roman"/>
                <a:cs typeface="Times New Roman"/>
              </a:rPr>
              <a:t>Three important facts about wiring:</a:t>
            </a:r>
          </a:p>
          <a:p>
            <a:pPr hangingPunct="0"/>
            <a:r>
              <a:rPr lang="en-US" sz="2000" dirty="0">
                <a:latin typeface="Times New Roman"/>
                <a:cs typeface="Times New Roman"/>
              </a:rPr>
              <a:t> </a:t>
            </a:r>
          </a:p>
          <a:p>
            <a:pPr marL="457200" indent="-457200">
              <a:spcBef>
                <a:spcPts val="600"/>
              </a:spcBef>
              <a:spcAft>
                <a:spcPts val="600"/>
              </a:spcAft>
              <a:buFont typeface="+mj-lt"/>
              <a:buAutoNum type="arabicPeriod"/>
            </a:pPr>
            <a:r>
              <a:rPr lang="en-US" sz="2000" dirty="0">
                <a:latin typeface="Times New Roman"/>
                <a:cs typeface="Times New Roman"/>
              </a:rPr>
              <a:t>Noise (also called random electromagnetic radiation) permeates the environment.</a:t>
            </a:r>
          </a:p>
          <a:p>
            <a:pPr marL="867491" lvl="1" indent="-457200">
              <a:spcBef>
                <a:spcPts val="600"/>
              </a:spcBef>
              <a:spcAft>
                <a:spcPts val="600"/>
              </a:spcAft>
              <a:buFont typeface="Arial"/>
              <a:buChar char="•"/>
            </a:pPr>
            <a:r>
              <a:rPr lang="en-US" sz="2000" dirty="0">
                <a:latin typeface="Times New Roman"/>
                <a:cs typeface="Times New Roman"/>
              </a:rPr>
              <a:t>Even communication systems generate minor amounts of electrical noise  as a side-effect of normal operation.</a:t>
            </a:r>
          </a:p>
          <a:p>
            <a:pPr marL="457200" indent="-457200">
              <a:spcBef>
                <a:spcPts val="600"/>
              </a:spcBef>
              <a:spcAft>
                <a:spcPts val="600"/>
              </a:spcAft>
              <a:buFont typeface="+mj-lt"/>
              <a:buAutoNum type="arabicPeriod"/>
            </a:pPr>
            <a:r>
              <a:rPr lang="en-US" sz="2000" dirty="0">
                <a:latin typeface="Times New Roman"/>
                <a:cs typeface="Times New Roman"/>
              </a:rPr>
              <a:t>Noise can interfere with signals used for communication</a:t>
            </a:r>
          </a:p>
          <a:p>
            <a:pPr marL="867491" lvl="1" indent="-457200">
              <a:spcBef>
                <a:spcPts val="600"/>
              </a:spcBef>
              <a:spcAft>
                <a:spcPts val="600"/>
              </a:spcAft>
              <a:buFont typeface="Arial"/>
              <a:buChar char="•"/>
            </a:pPr>
            <a:r>
              <a:rPr lang="en-US" sz="2000" dirty="0">
                <a:latin typeface="Times New Roman"/>
                <a:cs typeface="Times New Roman"/>
              </a:rPr>
              <a:t>When it hits metal, electromagnetic radiation produces a small signal</a:t>
            </a:r>
          </a:p>
          <a:p>
            <a:pPr marL="457200" indent="-457200">
              <a:spcBef>
                <a:spcPts val="600"/>
              </a:spcBef>
              <a:spcAft>
                <a:spcPts val="600"/>
              </a:spcAft>
              <a:buFont typeface="+mj-lt"/>
              <a:buAutoNum type="arabicPeriod"/>
            </a:pPr>
            <a:r>
              <a:rPr lang="en-US" sz="2000" dirty="0">
                <a:latin typeface="Times New Roman"/>
                <a:cs typeface="Times New Roman"/>
              </a:rPr>
              <a:t>Because it absorbs radiation, metal acts as a shield preventing noise from reaching the wiring</a:t>
            </a:r>
          </a:p>
          <a:p>
            <a:pPr marL="867491" lvl="1" indent="-457200">
              <a:spcBef>
                <a:spcPts val="600"/>
              </a:spcBef>
              <a:spcAft>
                <a:spcPts val="600"/>
              </a:spcAft>
              <a:buFont typeface="Arial"/>
              <a:buChar char="•"/>
            </a:pPr>
            <a:r>
              <a:rPr lang="en-US" sz="2000" dirty="0">
                <a:latin typeface="Times New Roman"/>
                <a:cs typeface="Times New Roman"/>
              </a:rPr>
              <a:t>Thus, placing enough metal between a source of noise and a communication medium can prevent noise from interfering</a:t>
            </a:r>
            <a:endParaRPr lang="en-US" sz="1800" dirty="0">
              <a:latin typeface="Times New Roman"/>
              <a:cs typeface="Times New Roman"/>
            </a:endParaRP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24432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12</a:t>
            </a:fld>
            <a:endParaRPr lang="en-US"/>
          </a:p>
        </p:txBody>
      </p:sp>
      <p:sp>
        <p:nvSpPr>
          <p:cNvPr id="12" name="Rectangle 11"/>
          <p:cNvSpPr/>
          <p:nvPr/>
        </p:nvSpPr>
        <p:spPr>
          <a:xfrm>
            <a:off x="849489" y="1855971"/>
            <a:ext cx="5812338" cy="261610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endParaRPr lang="en-US" sz="2000" b="1" i="1" dirty="0">
              <a:latin typeface="Times New Roman"/>
              <a:cs typeface="Times New Roman"/>
            </a:endParaRPr>
          </a:p>
          <a:p>
            <a:pPr hangingPunct="0"/>
            <a:r>
              <a:rPr lang="en-US" sz="2000" b="1" i="1" dirty="0">
                <a:solidFill>
                  <a:srgbClr val="FF0000"/>
                </a:solidFill>
                <a:latin typeface="Times New Roman"/>
                <a:cs typeface="Times New Roman"/>
              </a:rPr>
              <a:t>Example 1: Twisted pair lines</a:t>
            </a:r>
            <a:endParaRPr lang="en-US" sz="2000" b="1" dirty="0">
              <a:solidFill>
                <a:srgbClr val="FF0000"/>
              </a:solidFill>
              <a:latin typeface="Times New Roman"/>
              <a:cs typeface="Times New Roman"/>
            </a:endParaRPr>
          </a:p>
          <a:p>
            <a:pPr hangingPunct="0"/>
            <a:r>
              <a:rPr lang="en-US" sz="2000" dirty="0">
                <a:latin typeface="Times New Roman"/>
                <a:cs typeface="Times New Roman"/>
              </a:rPr>
              <a:t> </a:t>
            </a:r>
          </a:p>
          <a:p>
            <a:pPr hangingPunct="0">
              <a:lnSpc>
                <a:spcPct val="130000"/>
              </a:lnSpc>
            </a:pPr>
            <a:r>
              <a:rPr lang="en-US" sz="2000" dirty="0">
                <a:latin typeface="Times New Roman"/>
                <a:cs typeface="Times New Roman"/>
              </a:rPr>
              <a:t>A pair of wires are twisted together (signal wire and ground reference wire).</a:t>
            </a:r>
          </a:p>
          <a:p>
            <a:pPr hangingPunct="0">
              <a:lnSpc>
                <a:spcPct val="130000"/>
              </a:lnSpc>
            </a:pPr>
            <a:r>
              <a:rPr lang="en-US" sz="2000" dirty="0">
                <a:latin typeface="Times New Roman"/>
                <a:cs typeface="Times New Roman"/>
              </a:rPr>
              <a:t>Multiple twisted pairs can be enclosed within the same cable.</a:t>
            </a:r>
          </a:p>
        </p:txBody>
      </p:sp>
      <p:pic>
        <p:nvPicPr>
          <p:cNvPr id="13" name="Picture 12"/>
          <p:cNvPicPr>
            <a:picLocks noChangeAspect="1"/>
          </p:cNvPicPr>
          <p:nvPr/>
        </p:nvPicPr>
        <p:blipFill rotWithShape="1">
          <a:blip r:embed="rId7"/>
          <a:srcRect b="50661"/>
          <a:stretch/>
        </p:blipFill>
        <p:spPr>
          <a:xfrm>
            <a:off x="6529264" y="1535772"/>
            <a:ext cx="5270500" cy="601541"/>
          </a:xfrm>
          <a:prstGeom prst="rect">
            <a:avLst/>
          </a:prstGeom>
        </p:spPr>
      </p:pic>
      <p:pic>
        <p:nvPicPr>
          <p:cNvPr id="14" name="Picture 13"/>
          <p:cNvPicPr>
            <a:picLocks noChangeAspect="1"/>
          </p:cNvPicPr>
          <p:nvPr/>
        </p:nvPicPr>
        <p:blipFill>
          <a:blip r:embed="rId8"/>
          <a:stretch>
            <a:fillRect/>
          </a:stretch>
        </p:blipFill>
        <p:spPr>
          <a:xfrm>
            <a:off x="7321352" y="2165643"/>
            <a:ext cx="4032448" cy="3104346"/>
          </a:xfrm>
          <a:prstGeom prst="rect">
            <a:avLst/>
          </a:prstGeom>
          <a:ln>
            <a:noFill/>
          </a:ln>
          <a:effectLst>
            <a:outerShdw blurRad="292100" dist="139700" dir="2700000" algn="tl" rotWithShape="0">
              <a:srgbClr val="333333">
                <a:alpha val="65000"/>
              </a:srgbClr>
            </a:outerShdw>
          </a:effectLst>
        </p:spPr>
      </p:pic>
      <p:sp>
        <p:nvSpPr>
          <p:cNvPr id="15" name="Rectangle 14"/>
          <p:cNvSpPr/>
          <p:nvPr/>
        </p:nvSpPr>
        <p:spPr>
          <a:xfrm>
            <a:off x="7465368" y="5334714"/>
            <a:ext cx="3887411" cy="461665"/>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b="1" i="1" dirty="0" smtClean="0">
                <a:latin typeface="Times New Roman"/>
                <a:cs typeface="Times New Roman"/>
              </a:rPr>
              <a:t>Multiple Twisted Pair Cable </a:t>
            </a:r>
            <a:endParaRPr lang="en-US" dirty="0"/>
          </a:p>
        </p:txBody>
      </p:sp>
      <p:sp>
        <p:nvSpPr>
          <p:cNvPr id="16" name="Rectangle 15"/>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962148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13</a:t>
            </a:fld>
            <a:endParaRPr lang="en-US"/>
          </a:p>
        </p:txBody>
      </p:sp>
      <p:sp>
        <p:nvSpPr>
          <p:cNvPr id="16" name="Rectangle 15"/>
          <p:cNvSpPr/>
          <p:nvPr/>
        </p:nvSpPr>
        <p:spPr>
          <a:xfrm>
            <a:off x="1718414" y="2110956"/>
            <a:ext cx="6157618" cy="3016210"/>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2000" dirty="0">
                <a:latin typeface="Times New Roman"/>
                <a:cs typeface="Times New Roman"/>
              </a:rPr>
              <a:t>Shielded twisted pairs (STP) are also used to reduce the effects of interference.</a:t>
            </a:r>
          </a:p>
          <a:p>
            <a:pPr hangingPunct="0"/>
            <a:r>
              <a:rPr lang="en-US" sz="2000" dirty="0">
                <a:latin typeface="Times New Roman"/>
                <a:cs typeface="Times New Roman"/>
              </a:rPr>
              <a:t> </a:t>
            </a:r>
          </a:p>
          <a:p>
            <a:pPr marL="342900" indent="-342900">
              <a:spcAft>
                <a:spcPts val="600"/>
              </a:spcAft>
              <a:buFont typeface="Arial"/>
              <a:buChar char="•"/>
            </a:pPr>
            <a:r>
              <a:rPr lang="en-US" sz="2000" dirty="0" smtClean="0">
                <a:latin typeface="Times New Roman"/>
                <a:cs typeface="Times New Roman"/>
              </a:rPr>
              <a:t>Cat-5 </a:t>
            </a:r>
            <a:r>
              <a:rPr lang="en-US" sz="2000" dirty="0">
                <a:latin typeface="Times New Roman"/>
                <a:cs typeface="Times New Roman"/>
              </a:rPr>
              <a:t>is suitable for 10 - 100 Mbps for short distances (&lt; 100m</a:t>
            </a:r>
            <a:r>
              <a:rPr lang="en-US" sz="2000" dirty="0" smtClean="0">
                <a:latin typeface="Times New Roman"/>
                <a:cs typeface="Times New Roman"/>
              </a:rPr>
              <a:t>)</a:t>
            </a:r>
            <a:endParaRPr lang="ar-YE" sz="2000" dirty="0" smtClean="0">
              <a:latin typeface="Times New Roman"/>
              <a:cs typeface="Times New Roman"/>
            </a:endParaRPr>
          </a:p>
          <a:p>
            <a:pPr marL="342900" indent="-342900">
              <a:spcAft>
                <a:spcPts val="600"/>
              </a:spcAft>
              <a:buFont typeface="Arial"/>
              <a:buChar char="•"/>
            </a:pPr>
            <a:endParaRPr lang="ar-YE" sz="2000" dirty="0">
              <a:latin typeface="Times New Roman"/>
              <a:cs typeface="Times New Roman"/>
            </a:endParaRPr>
          </a:p>
          <a:p>
            <a:pPr>
              <a:spcAft>
                <a:spcPts val="600"/>
              </a:spcAft>
            </a:pPr>
            <a:r>
              <a:rPr lang="en-US" sz="2000" dirty="0" smtClean="0">
                <a:latin typeface="Times New Roman"/>
                <a:cs typeface="Times New Roman"/>
              </a:rPr>
              <a:t>In </a:t>
            </a:r>
            <a:r>
              <a:rPr lang="en-US" sz="2000" dirty="0">
                <a:latin typeface="Times New Roman"/>
                <a:cs typeface="Times New Roman"/>
              </a:rPr>
              <a:t>telephone networks, unshielded twisted pairs (UTP) are extensively used with sophisticated driver and receiver circuits yielding higher bps over longer distances </a:t>
            </a:r>
          </a:p>
        </p:txBody>
      </p:sp>
      <p:pic>
        <p:nvPicPr>
          <p:cNvPr id="17" name="Picture 16"/>
          <p:cNvPicPr>
            <a:picLocks noChangeAspect="1"/>
          </p:cNvPicPr>
          <p:nvPr/>
        </p:nvPicPr>
        <p:blipFill>
          <a:blip r:embed="rId7"/>
          <a:stretch>
            <a:fillRect/>
          </a:stretch>
        </p:blipFill>
        <p:spPr>
          <a:xfrm>
            <a:off x="8183256" y="1402456"/>
            <a:ext cx="2816524" cy="1962391"/>
          </a:xfrm>
          <a:prstGeom prst="rect">
            <a:avLst/>
          </a:prstGeom>
          <a:ln>
            <a:noFill/>
          </a:ln>
          <a:effectLst>
            <a:outerShdw blurRad="292100" dist="139700" dir="2700000" algn="tl" rotWithShape="0">
              <a:srgbClr val="333333">
                <a:alpha val="65000"/>
              </a:srgbClr>
            </a:outerShdw>
          </a:effectLst>
        </p:spPr>
      </p:pic>
      <p:pic>
        <p:nvPicPr>
          <p:cNvPr id="18" name="Picture 17"/>
          <p:cNvPicPr>
            <a:picLocks noChangeAspect="1"/>
          </p:cNvPicPr>
          <p:nvPr/>
        </p:nvPicPr>
        <p:blipFill rotWithShape="1">
          <a:blip r:embed="rId8"/>
          <a:srcRect t="2248" b="3356"/>
          <a:stretch/>
        </p:blipFill>
        <p:spPr>
          <a:xfrm>
            <a:off x="8249134" y="3544912"/>
            <a:ext cx="2671602" cy="2251467"/>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1474574" y="1597263"/>
            <a:ext cx="3010183" cy="369332"/>
          </a:xfrm>
          <a:prstGeom prst="rect">
            <a:avLst/>
          </a:prstGeom>
        </p:spPr>
        <p:txBody>
          <a:bodyPr wrap="none">
            <a:spAutoFit/>
          </a:bodyPr>
          <a:lstStyle/>
          <a:p>
            <a:pPr hangingPunct="0"/>
            <a:r>
              <a:rPr lang="en-US" b="1" i="1" dirty="0">
                <a:solidFill>
                  <a:srgbClr val="FF0000"/>
                </a:solidFill>
                <a:latin typeface="Times New Roman"/>
                <a:cs typeface="Times New Roman"/>
              </a:rPr>
              <a:t>Example 1: Twisted pair lines</a:t>
            </a:r>
            <a:endParaRPr lang="en-US" b="1" dirty="0">
              <a:solidFill>
                <a:srgbClr val="FF0000"/>
              </a:solidFill>
              <a:latin typeface="Times New Roman"/>
              <a:cs typeface="Times New Roman"/>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93737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14</a:t>
            </a:fld>
            <a:endParaRPr lang="en-US"/>
          </a:p>
        </p:txBody>
      </p:sp>
      <p:sp>
        <p:nvSpPr>
          <p:cNvPr id="11" name="Rectangle 10"/>
          <p:cNvSpPr/>
          <p:nvPr/>
        </p:nvSpPr>
        <p:spPr>
          <a:xfrm>
            <a:off x="1453278" y="1376792"/>
            <a:ext cx="4119846" cy="461665"/>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b="1" i="1" dirty="0">
                <a:solidFill>
                  <a:srgbClr val="FF0000"/>
                </a:solidFill>
                <a:latin typeface="Times New Roman"/>
                <a:cs typeface="Times New Roman"/>
              </a:rPr>
              <a:t>Why is Twisted Pair “twisted”?</a:t>
            </a:r>
          </a:p>
        </p:txBody>
      </p:sp>
      <p:sp>
        <p:nvSpPr>
          <p:cNvPr id="12" name="Rectangle 11"/>
          <p:cNvSpPr/>
          <p:nvPr/>
        </p:nvSpPr>
        <p:spPr>
          <a:xfrm>
            <a:off x="1002930" y="1858506"/>
            <a:ext cx="5393646" cy="2631490"/>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2000" dirty="0">
                <a:latin typeface="Times New Roman"/>
                <a:cs typeface="Times New Roman"/>
              </a:rPr>
              <a:t> </a:t>
            </a:r>
            <a:r>
              <a:rPr lang="en-US" sz="2000" b="1" i="1" dirty="0">
                <a:latin typeface="Times New Roman"/>
                <a:cs typeface="Times New Roman"/>
              </a:rPr>
              <a:t>When two wires run in parallel:</a:t>
            </a:r>
          </a:p>
          <a:p>
            <a:pPr marL="342900" indent="-342900">
              <a:spcBef>
                <a:spcPts val="600"/>
              </a:spcBef>
              <a:spcAft>
                <a:spcPts val="600"/>
              </a:spcAft>
              <a:buFont typeface="Arial"/>
              <a:buChar char="•"/>
            </a:pPr>
            <a:r>
              <a:rPr lang="en-US" sz="2000" dirty="0">
                <a:latin typeface="Times New Roman"/>
                <a:cs typeface="Times New Roman"/>
              </a:rPr>
              <a:t>there is a high probability that one of them is closer to the source of electromagnetic radiation than the other</a:t>
            </a:r>
          </a:p>
          <a:p>
            <a:pPr marL="342900" indent="-342900">
              <a:spcBef>
                <a:spcPts val="600"/>
              </a:spcBef>
              <a:spcAft>
                <a:spcPts val="600"/>
              </a:spcAft>
              <a:buFont typeface="Arial"/>
              <a:buChar char="•"/>
            </a:pPr>
            <a:r>
              <a:rPr lang="en-US" sz="2000" dirty="0">
                <a:latin typeface="Times New Roman"/>
                <a:cs typeface="Times New Roman"/>
              </a:rPr>
              <a:t>one wire tends to act as a shield that absorbs some of the electromagnetic radiation</a:t>
            </a:r>
          </a:p>
          <a:p>
            <a:pPr marL="342900" indent="-342900">
              <a:spcBef>
                <a:spcPts val="600"/>
              </a:spcBef>
              <a:spcAft>
                <a:spcPts val="600"/>
              </a:spcAft>
              <a:buFont typeface="Arial"/>
              <a:buChar char="•"/>
            </a:pPr>
            <a:r>
              <a:rPr lang="en-US" sz="2000" dirty="0">
                <a:latin typeface="Times New Roman"/>
                <a:cs typeface="Times New Roman"/>
              </a:rPr>
              <a:t>thus, the second wire receives less energy.</a:t>
            </a:r>
          </a:p>
        </p:txBody>
      </p:sp>
      <p:pic>
        <p:nvPicPr>
          <p:cNvPr id="13" name="Picture 12"/>
          <p:cNvPicPr>
            <a:picLocks noChangeAspect="1"/>
          </p:cNvPicPr>
          <p:nvPr/>
        </p:nvPicPr>
        <p:blipFill>
          <a:blip r:embed="rId7"/>
          <a:stretch>
            <a:fillRect/>
          </a:stretch>
        </p:blipFill>
        <p:spPr>
          <a:xfrm>
            <a:off x="6368291" y="1236687"/>
            <a:ext cx="5583180" cy="3094855"/>
          </a:xfrm>
          <a:prstGeom prst="rect">
            <a:avLst/>
          </a:prstGeom>
        </p:spPr>
      </p:pic>
      <p:sp>
        <p:nvSpPr>
          <p:cNvPr id="14" name="Rectangle 13"/>
          <p:cNvSpPr/>
          <p:nvPr/>
        </p:nvSpPr>
        <p:spPr>
          <a:xfrm>
            <a:off x="1793432" y="4413272"/>
            <a:ext cx="10398568" cy="1631216"/>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spcBef>
                <a:spcPts val="600"/>
              </a:spcBef>
              <a:spcAft>
                <a:spcPts val="600"/>
              </a:spcAft>
            </a:pPr>
            <a:r>
              <a:rPr lang="en-US" sz="2000" b="1" u="sng" dirty="0">
                <a:latin typeface="Times New Roman"/>
                <a:cs typeface="Times New Roman"/>
              </a:rPr>
              <a:t>Example</a:t>
            </a:r>
            <a:r>
              <a:rPr lang="en-US" sz="2000" dirty="0">
                <a:latin typeface="Times New Roman"/>
                <a:cs typeface="Times New Roman"/>
              </a:rPr>
              <a:t>: In the figure, a total of 32 units of radiation strikes in each case. </a:t>
            </a:r>
          </a:p>
          <a:p>
            <a:pPr>
              <a:spcBef>
                <a:spcPts val="600"/>
              </a:spcBef>
              <a:spcAft>
                <a:spcPts val="600"/>
              </a:spcAft>
            </a:pPr>
            <a:r>
              <a:rPr lang="en-US" sz="2000" b="1" dirty="0">
                <a:latin typeface="Times New Roman"/>
                <a:cs typeface="Times New Roman"/>
              </a:rPr>
              <a:t>In (a):</a:t>
            </a:r>
            <a:r>
              <a:rPr lang="en-US" sz="2000" dirty="0">
                <a:latin typeface="Times New Roman"/>
                <a:cs typeface="Times New Roman"/>
              </a:rPr>
              <a:t> the top wire absorbs 20 units, and the bottom wire absorbs 12, producing a difference of 8</a:t>
            </a:r>
          </a:p>
          <a:p>
            <a:pPr>
              <a:spcBef>
                <a:spcPts val="600"/>
              </a:spcBef>
              <a:spcAft>
                <a:spcPts val="600"/>
              </a:spcAft>
            </a:pPr>
            <a:r>
              <a:rPr lang="en-US" sz="2000" b="1" dirty="0">
                <a:latin typeface="Times New Roman"/>
                <a:cs typeface="Times New Roman"/>
              </a:rPr>
              <a:t>In (b):</a:t>
            </a:r>
            <a:r>
              <a:rPr lang="en-US" sz="2000" dirty="0">
                <a:latin typeface="Times New Roman"/>
                <a:cs typeface="Times New Roman"/>
              </a:rPr>
              <a:t> each of the two wires is on top one-half of the time, which means that each wire absorbs the same amount of radiation</a:t>
            </a: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67395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906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15</a:t>
            </a:fld>
            <a:endParaRPr lang="en-US"/>
          </a:p>
        </p:txBody>
      </p:sp>
      <p:sp>
        <p:nvSpPr>
          <p:cNvPr id="11" name="Rectangle 10"/>
          <p:cNvSpPr/>
          <p:nvPr/>
        </p:nvSpPr>
        <p:spPr>
          <a:xfrm>
            <a:off x="277626" y="1246813"/>
            <a:ext cx="8512805" cy="2523768"/>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a:spcBef>
                <a:spcPts val="600"/>
              </a:spcBef>
              <a:spcAft>
                <a:spcPts val="600"/>
              </a:spcAft>
            </a:pPr>
            <a:r>
              <a:rPr lang="en-US" b="1" i="1" dirty="0">
                <a:solidFill>
                  <a:srgbClr val="FF0000"/>
                </a:solidFill>
                <a:latin typeface="Times New Roman"/>
                <a:cs typeface="Times New Roman"/>
              </a:rPr>
              <a:t>Types of Twisted Pair</a:t>
            </a:r>
          </a:p>
          <a:p>
            <a:pPr>
              <a:spcBef>
                <a:spcPts val="600"/>
              </a:spcBef>
              <a:spcAft>
                <a:spcPts val="600"/>
              </a:spcAft>
            </a:pPr>
            <a:r>
              <a:rPr lang="en-US" sz="2000" dirty="0">
                <a:latin typeface="Times New Roman"/>
                <a:cs typeface="Times New Roman"/>
              </a:rPr>
              <a:t>One variation is known as </a:t>
            </a:r>
            <a:r>
              <a:rPr lang="en-US" sz="2000" b="1" dirty="0">
                <a:latin typeface="Times New Roman"/>
                <a:cs typeface="Times New Roman"/>
              </a:rPr>
              <a:t>shielded twisted pair (STP)</a:t>
            </a:r>
          </a:p>
          <a:p>
            <a:pPr marL="753191" lvl="1" indent="-342900">
              <a:spcBef>
                <a:spcPts val="600"/>
              </a:spcBef>
              <a:spcAft>
                <a:spcPts val="600"/>
              </a:spcAft>
              <a:buFont typeface="Arial"/>
              <a:buChar char="•"/>
            </a:pPr>
            <a:r>
              <a:rPr lang="en-US" sz="2000" dirty="0">
                <a:latin typeface="Times New Roman"/>
                <a:cs typeface="Times New Roman"/>
              </a:rPr>
              <a:t>The cable has a thinner, more flexible metal shield surrounding one or more twisted pairs of wires.</a:t>
            </a:r>
            <a:endParaRPr lang="en-US" sz="2000" b="1" dirty="0">
              <a:latin typeface="Times New Roman"/>
              <a:cs typeface="Times New Roman"/>
            </a:endParaRPr>
          </a:p>
          <a:p>
            <a:pPr marL="753191" lvl="1" indent="-342900">
              <a:spcBef>
                <a:spcPts val="600"/>
              </a:spcBef>
              <a:spcAft>
                <a:spcPts val="600"/>
              </a:spcAft>
              <a:buFont typeface="Arial"/>
              <a:buChar char="•"/>
            </a:pPr>
            <a:r>
              <a:rPr lang="en-US" sz="2000" dirty="0">
                <a:latin typeface="Times New Roman"/>
                <a:cs typeface="Times New Roman"/>
              </a:rPr>
              <a:t>In most versions of STP cable, the shield consists of metal foil, similar to the aluminum foil used in a kitchen.</a:t>
            </a:r>
            <a:endParaRPr lang="en-US" sz="2000" b="1" dirty="0">
              <a:latin typeface="Times New Roman"/>
              <a:cs typeface="Times New Roman"/>
            </a:endParaRPr>
          </a:p>
        </p:txBody>
      </p:sp>
      <p:pic>
        <p:nvPicPr>
          <p:cNvPr id="12" name="Picture 11"/>
          <p:cNvPicPr>
            <a:picLocks noChangeAspect="1"/>
          </p:cNvPicPr>
          <p:nvPr/>
        </p:nvPicPr>
        <p:blipFill rotWithShape="1">
          <a:blip r:embed="rId7"/>
          <a:srcRect b="22584"/>
          <a:stretch/>
        </p:blipFill>
        <p:spPr>
          <a:xfrm>
            <a:off x="2977173" y="3619389"/>
            <a:ext cx="6620979" cy="3203543"/>
          </a:xfrm>
          <a:prstGeom prst="rect">
            <a:avLst/>
          </a:prstGeom>
        </p:spPr>
      </p:pic>
      <p:pic>
        <p:nvPicPr>
          <p:cNvPr id="13" name="Picture 12"/>
          <p:cNvPicPr>
            <a:picLocks noChangeAspect="1"/>
          </p:cNvPicPr>
          <p:nvPr/>
        </p:nvPicPr>
        <p:blipFill>
          <a:blip r:embed="rId8"/>
          <a:stretch>
            <a:fillRect/>
          </a:stretch>
        </p:blipFill>
        <p:spPr>
          <a:xfrm>
            <a:off x="8946312" y="1190831"/>
            <a:ext cx="2802831" cy="19528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480008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16</a:t>
            </a:fld>
            <a:endParaRPr lang="en-US"/>
          </a:p>
        </p:txBody>
      </p:sp>
      <p:sp>
        <p:nvSpPr>
          <p:cNvPr id="11" name="Rectangle 10"/>
          <p:cNvSpPr/>
          <p:nvPr/>
        </p:nvSpPr>
        <p:spPr>
          <a:xfrm>
            <a:off x="1024128" y="1446492"/>
            <a:ext cx="10329672" cy="2677656"/>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hangingPunct="0"/>
            <a:r>
              <a:rPr lang="en-US" sz="2800" b="1" i="1" dirty="0">
                <a:solidFill>
                  <a:srgbClr val="FF0000"/>
                </a:solidFill>
                <a:latin typeface="Times New Roman"/>
                <a:cs typeface="Times New Roman"/>
              </a:rPr>
              <a:t>Example 2: Coaxial cable</a:t>
            </a:r>
            <a:endParaRPr lang="en-US" sz="2800" b="1" dirty="0">
              <a:solidFill>
                <a:srgbClr val="FF0000"/>
              </a:solidFill>
              <a:latin typeface="Times New Roman"/>
              <a:cs typeface="Times New Roman"/>
            </a:endParaRPr>
          </a:p>
          <a:p>
            <a:pPr hangingPunct="0"/>
            <a:r>
              <a:rPr lang="en-US" sz="2000" dirty="0">
                <a:latin typeface="Times New Roman"/>
                <a:cs typeface="Times New Roman"/>
              </a:rPr>
              <a:t> </a:t>
            </a:r>
          </a:p>
          <a:p>
            <a:pPr marL="342900" lvl="0" indent="-342900" hangingPunct="0">
              <a:buFont typeface="Arial" panose="020B0604020202020204" pitchFamily="34" charset="0"/>
              <a:buChar char="•"/>
            </a:pPr>
            <a:r>
              <a:rPr lang="en-US" sz="2000" dirty="0">
                <a:latin typeface="Times New Roman"/>
                <a:cs typeface="Times New Roman"/>
              </a:rPr>
              <a:t>The shield in a coaxial cable forms a flexible cylinder around the inner wire </a:t>
            </a:r>
            <a:r>
              <a:rPr lang="en-US" sz="2000" dirty="0" smtClean="0">
                <a:latin typeface="Times New Roman"/>
                <a:cs typeface="Times New Roman"/>
              </a:rPr>
              <a:t>that </a:t>
            </a:r>
            <a:r>
              <a:rPr lang="en-US" sz="2000" dirty="0">
                <a:latin typeface="Times New Roman"/>
                <a:cs typeface="Times New Roman"/>
              </a:rPr>
              <a:t>provides a barrier to electromagnetic radiation from any direction</a:t>
            </a:r>
          </a:p>
          <a:p>
            <a:pPr marL="342900" lvl="0" indent="-342900" hangingPunct="0">
              <a:buFont typeface="Arial" panose="020B0604020202020204" pitchFamily="34" charset="0"/>
              <a:buChar char="•"/>
            </a:pPr>
            <a:r>
              <a:rPr lang="en-US" sz="2000" dirty="0">
                <a:latin typeface="Times New Roman"/>
                <a:cs typeface="Times New Roman"/>
              </a:rPr>
              <a:t>The barrier also prevents signals on the inner wire from radiating electromagnetic energy </a:t>
            </a:r>
          </a:p>
          <a:p>
            <a:pPr hangingPunct="0"/>
            <a:r>
              <a:rPr lang="en-US" sz="2000" dirty="0">
                <a:latin typeface="Times New Roman"/>
                <a:cs typeface="Times New Roman"/>
              </a:rPr>
              <a:t> </a:t>
            </a:r>
          </a:p>
          <a:p>
            <a:pPr hangingPunct="0"/>
            <a:r>
              <a:rPr lang="en-US" sz="2000" b="1" dirty="0" err="1">
                <a:latin typeface="Times New Roman"/>
                <a:cs typeface="Times New Roman"/>
              </a:rPr>
              <a:t>ThinNet</a:t>
            </a:r>
            <a:r>
              <a:rPr lang="en-US" sz="2000" b="1" dirty="0">
                <a:latin typeface="Times New Roman"/>
                <a:cs typeface="Times New Roman"/>
              </a:rPr>
              <a:t>:</a:t>
            </a:r>
            <a:r>
              <a:rPr lang="en-US" sz="2000" dirty="0">
                <a:latin typeface="Times New Roman"/>
                <a:cs typeface="Times New Roman"/>
              </a:rPr>
              <a:t> 	Supports 10-100 Mbps over ~200 meters</a:t>
            </a:r>
          </a:p>
          <a:p>
            <a:pPr hangingPunct="0"/>
            <a:r>
              <a:rPr lang="en-US" sz="2000" b="1" dirty="0" err="1">
                <a:latin typeface="Times New Roman"/>
                <a:cs typeface="Times New Roman"/>
              </a:rPr>
              <a:t>ThickNet</a:t>
            </a:r>
            <a:r>
              <a:rPr lang="en-US" sz="2000" b="1" dirty="0">
                <a:latin typeface="Times New Roman"/>
                <a:cs typeface="Times New Roman"/>
              </a:rPr>
              <a:t>:	</a:t>
            </a:r>
            <a:r>
              <a:rPr lang="en-US" sz="2000" dirty="0">
                <a:latin typeface="Times New Roman"/>
                <a:cs typeface="Times New Roman"/>
              </a:rPr>
              <a:t>Supports 10-100 Mbps over ~500 </a:t>
            </a:r>
            <a:r>
              <a:rPr lang="en-US" sz="2000" dirty="0" smtClean="0">
                <a:latin typeface="Times New Roman"/>
                <a:cs typeface="Times New Roman"/>
              </a:rPr>
              <a:t>meters</a:t>
            </a:r>
            <a:endParaRPr lang="en-US" sz="2000" dirty="0">
              <a:latin typeface="Times New Roman"/>
              <a:cs typeface="Times New Roman"/>
            </a:endParaRPr>
          </a:p>
        </p:txBody>
      </p:sp>
      <p:pic>
        <p:nvPicPr>
          <p:cNvPr id="12" name="Picture 11"/>
          <p:cNvPicPr>
            <a:picLocks noChangeAspect="1"/>
          </p:cNvPicPr>
          <p:nvPr/>
        </p:nvPicPr>
        <p:blipFill rotWithShape="1">
          <a:blip r:embed="rId7"/>
          <a:srcRect t="10162" b="27025"/>
          <a:stretch/>
        </p:blipFill>
        <p:spPr>
          <a:xfrm>
            <a:off x="2392148" y="4090009"/>
            <a:ext cx="5638800" cy="2026533"/>
          </a:xfrm>
          <a:prstGeom prst="rect">
            <a:avLst/>
          </a:prstGeom>
        </p:spPr>
      </p:pic>
      <p:pic>
        <p:nvPicPr>
          <p:cNvPr id="13" name="Picture 12"/>
          <p:cNvPicPr>
            <a:picLocks noChangeAspect="1"/>
          </p:cNvPicPr>
          <p:nvPr/>
        </p:nvPicPr>
        <p:blipFill rotWithShape="1">
          <a:blip r:embed="rId8"/>
          <a:srcRect l="37476" r="17435"/>
          <a:stretch/>
        </p:blipFill>
        <p:spPr>
          <a:xfrm>
            <a:off x="7792748" y="4106325"/>
            <a:ext cx="3373448" cy="1993900"/>
          </a:xfrm>
          <a:prstGeom prst="rect">
            <a:avLst/>
          </a:prstGeom>
        </p:spPr>
      </p:pic>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54104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17</a:t>
            </a:fld>
            <a:endParaRPr lang="en-US"/>
          </a:p>
        </p:txBody>
      </p:sp>
      <p:pic>
        <p:nvPicPr>
          <p:cNvPr id="11" name="Picture 10"/>
          <p:cNvPicPr>
            <a:picLocks noChangeAspect="1"/>
          </p:cNvPicPr>
          <p:nvPr/>
        </p:nvPicPr>
        <p:blipFill rotWithShape="1">
          <a:blip r:embed="rId7"/>
          <a:srcRect t="42876"/>
          <a:stretch/>
        </p:blipFill>
        <p:spPr>
          <a:xfrm>
            <a:off x="1751106" y="1776446"/>
            <a:ext cx="5311819" cy="2867247"/>
          </a:xfrm>
          <a:prstGeom prst="rect">
            <a:avLst/>
          </a:prstGeom>
        </p:spPr>
      </p:pic>
      <p:pic>
        <p:nvPicPr>
          <p:cNvPr id="12" name="Picture 11"/>
          <p:cNvPicPr>
            <a:picLocks noChangeAspect="1"/>
          </p:cNvPicPr>
          <p:nvPr/>
        </p:nvPicPr>
        <p:blipFill rotWithShape="1">
          <a:blip r:embed="rId8"/>
          <a:srcRect t="27329" r="39635"/>
          <a:stretch/>
        </p:blipFill>
        <p:spPr>
          <a:xfrm>
            <a:off x="8275861" y="1831918"/>
            <a:ext cx="2376264" cy="1531872"/>
          </a:xfrm>
          <a:prstGeom prst="rect">
            <a:avLst/>
          </a:prstGeom>
        </p:spPr>
      </p:pic>
      <p:sp>
        <p:nvSpPr>
          <p:cNvPr id="13" name="TextBox 4"/>
          <p:cNvSpPr txBox="1"/>
          <p:nvPr/>
        </p:nvSpPr>
        <p:spPr>
          <a:xfrm>
            <a:off x="8379668" y="3351105"/>
            <a:ext cx="2272457" cy="461665"/>
          </a:xfrm>
          <a:prstGeom prst="rect">
            <a:avLst/>
          </a:prstGeom>
          <a:noFill/>
        </p:spPr>
        <p:txBody>
          <a:bodyPr wrap="square" rtlCol="0">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dirty="0" smtClean="0"/>
              <a:t>RJ-45 Connector</a:t>
            </a:r>
            <a:endParaRPr lang="en-US" dirty="0"/>
          </a:p>
        </p:txBody>
      </p:sp>
      <p:sp>
        <p:nvSpPr>
          <p:cNvPr id="9" name="TextBox 8"/>
          <p:cNvSpPr txBox="1"/>
          <p:nvPr/>
        </p:nvSpPr>
        <p:spPr>
          <a:xfrm>
            <a:off x="2183757" y="4739524"/>
            <a:ext cx="1967922" cy="1200329"/>
          </a:xfrm>
          <a:prstGeom prst="rect">
            <a:avLst/>
          </a:prstGeom>
          <a:noFill/>
        </p:spPr>
        <p:txBody>
          <a:bodyPr wrap="square" rtlCol="0">
            <a:spAutoFit/>
          </a:bodyPr>
          <a:lstStyle/>
          <a:p>
            <a:r>
              <a:rPr lang="en-US" dirty="0" smtClean="0"/>
              <a:t>Straight cable used between different devices such as PC and Switches</a:t>
            </a:r>
            <a:endParaRPr lang="en-US" dirty="0"/>
          </a:p>
        </p:txBody>
      </p:sp>
      <p:sp>
        <p:nvSpPr>
          <p:cNvPr id="14" name="TextBox 13"/>
          <p:cNvSpPr txBox="1"/>
          <p:nvPr/>
        </p:nvSpPr>
        <p:spPr>
          <a:xfrm>
            <a:off x="4758835" y="4696684"/>
            <a:ext cx="2151655" cy="1477328"/>
          </a:xfrm>
          <a:prstGeom prst="rect">
            <a:avLst/>
          </a:prstGeom>
          <a:noFill/>
        </p:spPr>
        <p:txBody>
          <a:bodyPr wrap="square" rtlCol="0">
            <a:spAutoFit/>
          </a:bodyPr>
          <a:lstStyle/>
          <a:p>
            <a:r>
              <a:rPr lang="en-US" dirty="0" smtClean="0"/>
              <a:t>Crossover Cable used between same types of devices such as Switch with Switch</a:t>
            </a:r>
            <a:endParaRPr lang="en-US" dirty="0"/>
          </a:p>
        </p:txBody>
      </p:sp>
      <p:sp>
        <p:nvSpPr>
          <p:cNvPr id="16" name="TextBox 15"/>
          <p:cNvSpPr txBox="1"/>
          <p:nvPr/>
        </p:nvSpPr>
        <p:spPr>
          <a:xfrm>
            <a:off x="1637530" y="1379075"/>
            <a:ext cx="5250950" cy="400110"/>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smtClean="0">
                <a:solidFill>
                  <a:srgbClr val="FF0000"/>
                </a:solidFill>
              </a:rPr>
              <a:t>Connection Types for UTP &amp; STP Cable</a:t>
            </a:r>
            <a:endParaRPr lang="en-US" sz="2000" b="1" dirty="0">
              <a:solidFill>
                <a:srgbClr val="FF0000"/>
              </a:solidFill>
            </a:endParaRPr>
          </a:p>
        </p:txBody>
      </p:sp>
      <p:sp>
        <p:nvSpPr>
          <p:cNvPr id="17" name="Rectangle 16"/>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31770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Glass Fibers (or Optical Fibers)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18</a:t>
            </a:fld>
            <a:endParaRPr lang="en-US"/>
          </a:p>
        </p:txBody>
      </p:sp>
      <p:pic>
        <p:nvPicPr>
          <p:cNvPr id="17" name="Picture 16"/>
          <p:cNvPicPr>
            <a:picLocks noChangeAspect="1"/>
          </p:cNvPicPr>
          <p:nvPr/>
        </p:nvPicPr>
        <p:blipFill rotWithShape="1">
          <a:blip r:embed="rId7"/>
          <a:srcRect t="5216" b="3754"/>
          <a:stretch/>
        </p:blipFill>
        <p:spPr>
          <a:xfrm>
            <a:off x="8988552" y="1219200"/>
            <a:ext cx="3067208" cy="2011680"/>
          </a:xfrm>
          <a:prstGeom prst="rect">
            <a:avLst/>
          </a:prstGeom>
        </p:spPr>
      </p:pic>
      <p:sp>
        <p:nvSpPr>
          <p:cNvPr id="18" name="Rectangle 17"/>
          <p:cNvSpPr/>
          <p:nvPr/>
        </p:nvSpPr>
        <p:spPr>
          <a:xfrm>
            <a:off x="1548384" y="1366360"/>
            <a:ext cx="10024967" cy="470898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spcBef>
                <a:spcPts val="600"/>
              </a:spcBef>
              <a:spcAft>
                <a:spcPts val="600"/>
              </a:spcAft>
            </a:pPr>
            <a:r>
              <a:rPr lang="en-US" sz="2000" b="1" dirty="0" smtClean="0">
                <a:latin typeface="Times New Roman"/>
                <a:cs typeface="Times New Roman"/>
              </a:rPr>
              <a:t>Optical </a:t>
            </a:r>
            <a:r>
              <a:rPr lang="en-US" sz="2000" b="1" dirty="0">
                <a:latin typeface="Times New Roman"/>
                <a:cs typeface="Times New Roman"/>
              </a:rPr>
              <a:t>fiber:</a:t>
            </a:r>
            <a:endParaRPr lang="en-US" sz="2000" dirty="0">
              <a:latin typeface="Times New Roman"/>
              <a:cs typeface="Times New Roman"/>
            </a:endParaRPr>
          </a:p>
          <a:p>
            <a:pPr marL="342900" indent="-342900">
              <a:spcBef>
                <a:spcPts val="600"/>
              </a:spcBef>
              <a:spcAft>
                <a:spcPts val="600"/>
              </a:spcAft>
              <a:buFont typeface="Arial"/>
              <a:buChar char="•"/>
            </a:pPr>
            <a:r>
              <a:rPr lang="en-US" sz="2000" dirty="0">
                <a:latin typeface="Times New Roman"/>
                <a:cs typeface="Times New Roman"/>
              </a:rPr>
              <a:t>carries the transmitted information as a fluctuating beam of light</a:t>
            </a:r>
          </a:p>
          <a:p>
            <a:pPr marL="342900" indent="-342900">
              <a:spcBef>
                <a:spcPts val="600"/>
              </a:spcBef>
              <a:spcAft>
                <a:spcPts val="600"/>
              </a:spcAft>
              <a:buFont typeface="Arial"/>
              <a:buChar char="•"/>
            </a:pPr>
            <a:r>
              <a:rPr lang="en-US" sz="2000" dirty="0">
                <a:latin typeface="Times New Roman"/>
                <a:cs typeface="Times New Roman"/>
              </a:rPr>
              <a:t>is immune to electromagnetic interference and crosstalk</a:t>
            </a:r>
          </a:p>
          <a:p>
            <a:pPr marL="342900" indent="-342900">
              <a:spcBef>
                <a:spcPts val="600"/>
              </a:spcBef>
              <a:spcAft>
                <a:spcPts val="600"/>
              </a:spcAft>
              <a:buFont typeface="Arial"/>
              <a:buChar char="•"/>
            </a:pPr>
            <a:r>
              <a:rPr lang="en-US" sz="2000" dirty="0">
                <a:latin typeface="Times New Roman"/>
                <a:cs typeface="Times New Roman"/>
              </a:rPr>
              <a:t>is good for security, because it is difficult to tap an optical fiber cable</a:t>
            </a:r>
          </a:p>
          <a:p>
            <a:pPr marL="342900" indent="-342900">
              <a:spcBef>
                <a:spcPts val="600"/>
              </a:spcBef>
              <a:spcAft>
                <a:spcPts val="600"/>
              </a:spcAft>
              <a:buFont typeface="Arial"/>
              <a:buChar char="•"/>
            </a:pPr>
            <a:r>
              <a:rPr lang="en-US" sz="2000" dirty="0">
                <a:latin typeface="Times New Roman"/>
                <a:cs typeface="Times New Roman"/>
              </a:rPr>
              <a:t>supports transmission rates of hundreds of megabits per second over several kilometers.</a:t>
            </a:r>
          </a:p>
          <a:p>
            <a:pPr hangingPunct="0"/>
            <a:r>
              <a:rPr lang="en-US" sz="2000" dirty="0">
                <a:latin typeface="Times New Roman"/>
                <a:cs typeface="Times New Roman"/>
              </a:rPr>
              <a:t> </a:t>
            </a:r>
          </a:p>
          <a:p>
            <a:pPr>
              <a:spcBef>
                <a:spcPts val="600"/>
              </a:spcBef>
              <a:spcAft>
                <a:spcPts val="600"/>
              </a:spcAft>
            </a:pPr>
            <a:r>
              <a:rPr lang="en-US" sz="2000" b="1" dirty="0">
                <a:latin typeface="Times New Roman"/>
                <a:cs typeface="Times New Roman"/>
              </a:rPr>
              <a:t>Components:</a:t>
            </a:r>
            <a:endParaRPr lang="en-US" sz="2000" dirty="0">
              <a:latin typeface="Times New Roman"/>
              <a:cs typeface="Times New Roman"/>
            </a:endParaRPr>
          </a:p>
          <a:p>
            <a:pPr marL="342900" indent="-342900">
              <a:spcBef>
                <a:spcPts val="600"/>
              </a:spcBef>
              <a:spcAft>
                <a:spcPts val="600"/>
              </a:spcAft>
              <a:buFont typeface="Arial"/>
              <a:buChar char="•"/>
            </a:pPr>
            <a:r>
              <a:rPr lang="en-US" sz="2000" dirty="0">
                <a:latin typeface="Times New Roman"/>
                <a:cs typeface="Times New Roman"/>
              </a:rPr>
              <a:t>Single glass fiber for each signal</a:t>
            </a:r>
          </a:p>
          <a:p>
            <a:pPr marL="342900" indent="-342900">
              <a:spcBef>
                <a:spcPts val="600"/>
              </a:spcBef>
              <a:spcAft>
                <a:spcPts val="600"/>
              </a:spcAft>
              <a:buFont typeface="Arial"/>
              <a:buChar char="•"/>
            </a:pPr>
            <a:r>
              <a:rPr lang="en-US" sz="2000" dirty="0">
                <a:latin typeface="Times New Roman"/>
                <a:cs typeface="Times New Roman"/>
              </a:rPr>
              <a:t>Optical transmitter (light-emitting diode (LED) or injection diode (ILD)) converts from electrical signals to a light signal</a:t>
            </a:r>
          </a:p>
          <a:p>
            <a:pPr marL="342900" indent="-342900">
              <a:spcBef>
                <a:spcPts val="600"/>
              </a:spcBef>
              <a:spcAft>
                <a:spcPts val="600"/>
              </a:spcAft>
              <a:buFont typeface="Arial"/>
              <a:buChar char="•"/>
            </a:pPr>
            <a:r>
              <a:rPr lang="en-US" sz="2000" dirty="0">
                <a:latin typeface="Times New Roman"/>
                <a:cs typeface="Times New Roman"/>
              </a:rPr>
              <a:t>Optical Receiver (photodiode or photo transistor) converts from light signals to electrical</a:t>
            </a: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2066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Glass Fibers (or Optical Fibers)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19</a:t>
            </a:fld>
            <a:endParaRPr lang="en-US"/>
          </a:p>
        </p:txBody>
      </p:sp>
      <p:pic>
        <p:nvPicPr>
          <p:cNvPr id="17" name="Picture 16"/>
          <p:cNvPicPr>
            <a:picLocks noChangeAspect="1"/>
          </p:cNvPicPr>
          <p:nvPr/>
        </p:nvPicPr>
        <p:blipFill rotWithShape="1">
          <a:blip r:embed="rId7"/>
          <a:srcRect t="5216" b="3754"/>
          <a:stretch/>
        </p:blipFill>
        <p:spPr>
          <a:xfrm>
            <a:off x="8988552" y="1219200"/>
            <a:ext cx="3067208" cy="2011680"/>
          </a:xfrm>
          <a:prstGeom prst="rect">
            <a:avLst/>
          </a:prstGeom>
        </p:spPr>
      </p:pic>
      <p:sp>
        <p:nvSpPr>
          <p:cNvPr id="12" name="Rectangle 11"/>
          <p:cNvSpPr>
            <a:spLocks noGrp="1" noChangeArrowheads="1"/>
          </p:cNvSpPr>
          <p:nvPr/>
        </p:nvSpPr>
        <p:spPr>
          <a:xfrm>
            <a:off x="1459032" y="1001560"/>
            <a:ext cx="8596668" cy="1349143"/>
          </a:xfrm>
          <a:prstGeom prst="rect">
            <a:avLst/>
          </a:prstGeom>
          <a:noFill/>
          <a:ln/>
        </p:spPr>
        <p:txBody>
          <a:bodyPr vert="horz" lIns="92075" tIns="46038" rIns="92075" bIns="46038"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indent="-457200">
              <a:buFont typeface="Wingdings" panose="05000000000000000000" pitchFamily="2" charset="2"/>
              <a:buChar char="Ø"/>
            </a:pPr>
            <a:r>
              <a:rPr lang="en-US" altLang="en-US" sz="2800" b="1" i="1" dirty="0">
                <a:solidFill>
                  <a:srgbClr val="FF0000"/>
                </a:solidFill>
              </a:rPr>
              <a:t>Fiber Optic Advantages</a:t>
            </a:r>
          </a:p>
        </p:txBody>
      </p:sp>
      <p:sp>
        <p:nvSpPr>
          <p:cNvPr id="13" name="Rectangle 12" descr="Rectangle: Click to edit Master text styles&#10;Second level&#10;Third level&#10;Fourth level&#10;Fifth level"/>
          <p:cNvSpPr>
            <a:spLocks noGrp="1" noChangeArrowheads="1"/>
          </p:cNvSpPr>
          <p:nvPr/>
        </p:nvSpPr>
        <p:spPr>
          <a:xfrm>
            <a:off x="1891080" y="1885466"/>
            <a:ext cx="8596668" cy="2088232"/>
          </a:xfrm>
          <a:prstGeom prst="rect">
            <a:avLst/>
          </a:prstGeom>
          <a:noFill/>
          <a:ln/>
        </p:spPr>
        <p:txBody>
          <a:bodyPr vert="horz" lIns="92075" tIns="46038" rIns="92075" bIns="46038"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chemeClr val="tx1"/>
              </a:buClr>
            </a:pPr>
            <a:r>
              <a:rPr lang="en-US" altLang="en-US" dirty="0"/>
              <a:t>greater capacity (bandwidth of up to 2 </a:t>
            </a:r>
            <a:r>
              <a:rPr lang="en-US" altLang="en-US" dirty="0" err="1"/>
              <a:t>Gbps</a:t>
            </a:r>
            <a:r>
              <a:rPr lang="en-US" altLang="en-US" dirty="0"/>
              <a:t>)</a:t>
            </a:r>
          </a:p>
          <a:p>
            <a:pPr>
              <a:lnSpc>
                <a:spcPct val="90000"/>
              </a:lnSpc>
              <a:buClr>
                <a:schemeClr val="tx1"/>
              </a:buClr>
            </a:pPr>
            <a:r>
              <a:rPr lang="en-US" altLang="en-US" dirty="0"/>
              <a:t>smaller size and lighter </a:t>
            </a:r>
            <a:r>
              <a:rPr lang="en-US" altLang="en-US" dirty="0" smtClean="0"/>
              <a:t>weight</a:t>
            </a:r>
          </a:p>
          <a:p>
            <a:pPr>
              <a:lnSpc>
                <a:spcPct val="90000"/>
              </a:lnSpc>
              <a:buClr>
                <a:schemeClr val="tx1"/>
              </a:buClr>
            </a:pPr>
            <a:r>
              <a:rPr lang="en-US" altLang="en-US" dirty="0" smtClean="0"/>
              <a:t>lower </a:t>
            </a:r>
            <a:r>
              <a:rPr lang="en-US" altLang="en-US" dirty="0"/>
              <a:t>attenuation</a:t>
            </a:r>
          </a:p>
          <a:p>
            <a:pPr>
              <a:lnSpc>
                <a:spcPct val="90000"/>
              </a:lnSpc>
              <a:buClr>
                <a:schemeClr val="tx1"/>
              </a:buClr>
            </a:pPr>
            <a:r>
              <a:rPr lang="en-US" altLang="en-US" dirty="0"/>
              <a:t>immunity to environmental interference</a:t>
            </a:r>
          </a:p>
          <a:p>
            <a:pPr>
              <a:lnSpc>
                <a:spcPct val="90000"/>
              </a:lnSpc>
              <a:buClr>
                <a:schemeClr val="tx1"/>
              </a:buClr>
            </a:pPr>
            <a:r>
              <a:rPr lang="en-US" altLang="en-US" dirty="0"/>
              <a:t>highly secure due to tap difficulty and lack of signal radiation</a:t>
            </a:r>
          </a:p>
        </p:txBody>
      </p:sp>
      <p:sp>
        <p:nvSpPr>
          <p:cNvPr id="14" name="TextBox 13"/>
          <p:cNvSpPr txBox="1">
            <a:spLocks noChangeArrowheads="1"/>
          </p:cNvSpPr>
          <p:nvPr/>
        </p:nvSpPr>
        <p:spPr>
          <a:xfrm>
            <a:off x="1385532" y="4141816"/>
            <a:ext cx="8596668" cy="1320800"/>
          </a:xfrm>
          <a:prstGeom prst="rect">
            <a:avLst/>
          </a:prstGeom>
        </p:spPr>
        <p:txBody>
          <a:bodyPr vert="horz" lIns="91440" tIns="45720" rIns="91440" bIns="45720" rtlCol="0" anchor="t">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fontAlgn="auto">
              <a:lnSpc>
                <a:spcPct val="90000"/>
              </a:lnSpc>
              <a:spcAft>
                <a:spcPts val="0"/>
              </a:spcAft>
              <a:buFont typeface="Wingdings" panose="05000000000000000000" pitchFamily="2" charset="2"/>
              <a:buChar char="Ø"/>
            </a:pPr>
            <a:r>
              <a:rPr lang="en-US" altLang="en-US" b="1" i="1" dirty="0" smtClean="0">
                <a:solidFill>
                  <a:srgbClr val="FF0000"/>
                </a:solidFill>
              </a:rPr>
              <a:t>Fiber Optic Disadvantages</a:t>
            </a:r>
            <a:endParaRPr lang="en-US" altLang="en-US" b="1" i="1" dirty="0">
              <a:solidFill>
                <a:srgbClr val="FF0000"/>
              </a:solidFill>
            </a:endParaRPr>
          </a:p>
        </p:txBody>
      </p:sp>
      <p:sp>
        <p:nvSpPr>
          <p:cNvPr id="16" name="Rectangle 15" descr="Rectangle: Click to edit Master text styles&#10;Second level&#10;Third level&#10;Fourth level&#10;Fifth level"/>
          <p:cNvSpPr>
            <a:spLocks noGrp="1" noChangeArrowheads="1"/>
          </p:cNvSpPr>
          <p:nvPr/>
        </p:nvSpPr>
        <p:spPr>
          <a:xfrm>
            <a:off x="1900700" y="4696902"/>
            <a:ext cx="8596668" cy="1331316"/>
          </a:xfrm>
          <a:prstGeom prst="rect">
            <a:avLst/>
          </a:prstGeom>
          <a:noFill/>
          <a:ln/>
        </p:spPr>
        <p:txBody>
          <a:bodyPr vert="horz" lIns="92075" tIns="46038" rIns="92075" bIns="46038"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chemeClr val="tx1"/>
              </a:buClr>
            </a:pPr>
            <a:r>
              <a:rPr lang="en-US" altLang="en-US" dirty="0" smtClean="0"/>
              <a:t>expensive </a:t>
            </a:r>
            <a:r>
              <a:rPr lang="en-US" altLang="en-US" dirty="0"/>
              <a:t>over short </a:t>
            </a:r>
            <a:r>
              <a:rPr lang="en-US" altLang="en-US" dirty="0" smtClean="0"/>
              <a:t>distance</a:t>
            </a:r>
          </a:p>
          <a:p>
            <a:pPr>
              <a:lnSpc>
                <a:spcPct val="90000"/>
              </a:lnSpc>
              <a:buClr>
                <a:schemeClr val="tx1"/>
              </a:buClr>
            </a:pPr>
            <a:r>
              <a:rPr lang="en-US" altLang="en-US" dirty="0" smtClean="0"/>
              <a:t>requires </a:t>
            </a:r>
            <a:r>
              <a:rPr lang="en-US" altLang="en-US" dirty="0"/>
              <a:t>highly skilled </a:t>
            </a:r>
            <a:r>
              <a:rPr lang="en-US" altLang="en-US" dirty="0" smtClean="0"/>
              <a:t>installers</a:t>
            </a:r>
          </a:p>
          <a:p>
            <a:pPr>
              <a:lnSpc>
                <a:spcPct val="90000"/>
              </a:lnSpc>
              <a:buClr>
                <a:schemeClr val="tx1"/>
              </a:buClr>
            </a:pPr>
            <a:r>
              <a:rPr lang="en-US" altLang="en-US" dirty="0" smtClean="0"/>
              <a:t>adding </a:t>
            </a:r>
            <a:r>
              <a:rPr lang="en-US" altLang="en-US" dirty="0"/>
              <a:t>additional nodes is </a:t>
            </a:r>
            <a:r>
              <a:rPr lang="en-US" altLang="en-US" dirty="0" smtClean="0"/>
              <a:t>difficult</a:t>
            </a:r>
            <a:endParaRPr lang="en-US" altLang="en-US" dirty="0"/>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473945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5650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Comparing Copper Wiring and Fiber</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20</a:t>
            </a:fld>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552487075"/>
              </p:ext>
            </p:extLst>
          </p:nvPr>
        </p:nvGraphicFramePr>
        <p:xfrm>
          <a:off x="2220595" y="1261315"/>
          <a:ext cx="8848725" cy="4700588"/>
        </p:xfrm>
        <a:graphic>
          <a:graphicData uri="http://schemas.openxmlformats.org/presentationml/2006/ole">
            <mc:AlternateContent xmlns:mc="http://schemas.openxmlformats.org/markup-compatibility/2006">
              <mc:Choice xmlns:v="urn:schemas-microsoft-com:vml" Requires="v">
                <p:oleObj spid="_x0000_s1044" name="Document" r:id="rId9" imgW="6335226" imgH="3180473" progId="Word.Document.12">
                  <p:embed/>
                </p:oleObj>
              </mc:Choice>
              <mc:Fallback>
                <p:oleObj name="Document" r:id="rId9" imgW="6335226" imgH="3180473" progId="Word.Document.12">
                  <p:embed/>
                  <p:pic>
                    <p:nvPicPr>
                      <p:cNvPr id="0" name="Object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20595" y="1261315"/>
                        <a:ext cx="884872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993127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Topology  and  Types  of  Networks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21</a:t>
            </a:fld>
            <a:endParaRPr lang="en-US"/>
          </a:p>
        </p:txBody>
      </p:sp>
      <p:sp>
        <p:nvSpPr>
          <p:cNvPr id="15" name="Rectangle 14"/>
          <p:cNvSpPr>
            <a:spLocks noGrp="1" noChangeArrowheads="1"/>
          </p:cNvSpPr>
          <p:nvPr/>
        </p:nvSpPr>
        <p:spPr>
          <a:xfrm>
            <a:off x="1751106" y="1507168"/>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i="1" dirty="0" smtClean="0">
                <a:solidFill>
                  <a:srgbClr val="FF0000"/>
                </a:solidFill>
              </a:rPr>
              <a:t>Why we need a topology?</a:t>
            </a:r>
          </a:p>
        </p:txBody>
      </p:sp>
      <p:sp>
        <p:nvSpPr>
          <p:cNvPr id="18" name="Rectangle 17"/>
          <p:cNvSpPr>
            <a:spLocks noGrp="1" noChangeArrowheads="1"/>
          </p:cNvSpPr>
          <p:nvPr/>
        </p:nvSpPr>
        <p:spPr>
          <a:xfrm>
            <a:off x="1797666" y="2288493"/>
            <a:ext cx="8596668" cy="25395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l" rtl="0">
              <a:buFontTx/>
              <a:buNone/>
            </a:pPr>
            <a:r>
              <a:rPr lang="en-US" sz="2800" dirty="0" smtClean="0">
                <a:solidFill>
                  <a:schemeClr val="accent2"/>
                </a:solidFill>
              </a:rPr>
              <a:t>Choosing one topology over another can impact :</a:t>
            </a:r>
          </a:p>
          <a:p>
            <a:pPr lvl="1" algn="l" rtl="0"/>
            <a:r>
              <a:rPr lang="en-US" sz="2400" dirty="0" smtClean="0"/>
              <a:t>type of equipment the network needs</a:t>
            </a:r>
          </a:p>
          <a:p>
            <a:pPr lvl="1" algn="l" rtl="0"/>
            <a:r>
              <a:rPr lang="en-US" sz="2400" dirty="0" smtClean="0"/>
              <a:t>capabilities of the equipment</a:t>
            </a:r>
          </a:p>
          <a:p>
            <a:pPr lvl="1" algn="l" rtl="0"/>
            <a:r>
              <a:rPr lang="en-US" sz="2400" dirty="0" smtClean="0"/>
              <a:t>network’s growth</a:t>
            </a:r>
          </a:p>
          <a:p>
            <a:pPr lvl="1" algn="l" rtl="0"/>
            <a:r>
              <a:rPr lang="en-US" sz="2400" dirty="0" smtClean="0"/>
              <a:t>way a network is managed</a:t>
            </a:r>
          </a:p>
          <a:p>
            <a:pPr lvl="1" algn="l" rtl="0"/>
            <a:endParaRPr lang="en-US" sz="2000" dirty="0" smtClean="0"/>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012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Network Topology: Physical &amp; Logical</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22</a:t>
            </a:fld>
            <a:endParaRPr lang="en-US"/>
          </a:p>
        </p:txBody>
      </p:sp>
      <p:sp>
        <p:nvSpPr>
          <p:cNvPr id="11" name="Text Box 3"/>
          <p:cNvSpPr txBox="1">
            <a:spLocks noChangeArrowheads="1"/>
          </p:cNvSpPr>
          <p:nvPr/>
        </p:nvSpPr>
        <p:spPr bwMode="auto">
          <a:xfrm>
            <a:off x="1739516" y="1460376"/>
            <a:ext cx="10135492" cy="4539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algn="just">
              <a:spcBef>
                <a:spcPts val="600"/>
              </a:spcBef>
              <a:buFont typeface="Wingdings" pitchFamily="2" charset="2"/>
              <a:buChar char="Ø"/>
            </a:pPr>
            <a:r>
              <a:rPr lang="en-US" b="1" i="1" dirty="0" smtClean="0">
                <a:solidFill>
                  <a:srgbClr val="FF0000"/>
                </a:solidFill>
              </a:rPr>
              <a:t>The </a:t>
            </a:r>
            <a:r>
              <a:rPr lang="en-US" b="1" i="1" dirty="0">
                <a:solidFill>
                  <a:srgbClr val="FF0000"/>
                </a:solidFill>
              </a:rPr>
              <a:t>topology </a:t>
            </a:r>
            <a:r>
              <a:rPr lang="en-US" dirty="0"/>
              <a:t>of a network defines how the nodes of a </a:t>
            </a:r>
            <a:r>
              <a:rPr lang="en-US" dirty="0" smtClean="0"/>
              <a:t>network are </a:t>
            </a:r>
            <a:r>
              <a:rPr lang="en-US" dirty="0"/>
              <a:t>connected.</a:t>
            </a:r>
          </a:p>
          <a:p>
            <a:pPr marL="342900" indent="-342900" algn="just">
              <a:spcBef>
                <a:spcPts val="600"/>
              </a:spcBef>
              <a:buFont typeface="Wingdings" pitchFamily="2" charset="2"/>
              <a:buChar char="Ø"/>
            </a:pPr>
            <a:r>
              <a:rPr lang="en-US" dirty="0" smtClean="0"/>
              <a:t>A </a:t>
            </a:r>
            <a:r>
              <a:rPr lang="en-US" dirty="0"/>
              <a:t>network is defined by a </a:t>
            </a:r>
            <a:r>
              <a:rPr lang="en-US" b="1" i="1" dirty="0"/>
              <a:t>physical topology </a:t>
            </a:r>
            <a:r>
              <a:rPr lang="en-US" dirty="0"/>
              <a:t>and a </a:t>
            </a:r>
            <a:r>
              <a:rPr lang="en-US" b="1" i="1" dirty="0"/>
              <a:t>logical topology</a:t>
            </a:r>
            <a:r>
              <a:rPr lang="en-US" dirty="0"/>
              <a:t>.</a:t>
            </a:r>
          </a:p>
          <a:p>
            <a:pPr marL="342900" indent="-342900" algn="just">
              <a:spcBef>
                <a:spcPts val="600"/>
              </a:spcBef>
              <a:buFont typeface="Wingdings" pitchFamily="2" charset="2"/>
              <a:buChar char="Ø"/>
            </a:pPr>
            <a:r>
              <a:rPr lang="en-US" b="1" i="1" dirty="0" smtClean="0">
                <a:solidFill>
                  <a:srgbClr val="FF0000"/>
                </a:solidFill>
              </a:rPr>
              <a:t>Physical </a:t>
            </a:r>
            <a:r>
              <a:rPr lang="en-US" b="1" i="1" dirty="0">
                <a:solidFill>
                  <a:srgbClr val="FF0000"/>
                </a:solidFill>
              </a:rPr>
              <a:t>topology </a:t>
            </a:r>
            <a:r>
              <a:rPr lang="en-US" dirty="0"/>
              <a:t>defines how the nodes of the network are </a:t>
            </a:r>
            <a:r>
              <a:rPr lang="en-US" dirty="0" smtClean="0"/>
              <a:t>physically </a:t>
            </a:r>
            <a:r>
              <a:rPr lang="en-US" dirty="0"/>
              <a:t>connected .</a:t>
            </a:r>
          </a:p>
          <a:p>
            <a:pPr marL="342900" indent="-342900" algn="just">
              <a:spcBef>
                <a:spcPts val="600"/>
              </a:spcBef>
              <a:buFont typeface="Wingdings" pitchFamily="2" charset="2"/>
              <a:buChar char="Ø"/>
            </a:pPr>
            <a:r>
              <a:rPr lang="en-US" b="1" i="1" dirty="0" smtClean="0">
                <a:solidFill>
                  <a:srgbClr val="FF0000"/>
                </a:solidFill>
              </a:rPr>
              <a:t>Logical </a:t>
            </a:r>
            <a:r>
              <a:rPr lang="en-US" b="1" i="1" dirty="0">
                <a:solidFill>
                  <a:srgbClr val="FF0000"/>
                </a:solidFill>
              </a:rPr>
              <a:t>topology </a:t>
            </a:r>
            <a:r>
              <a:rPr lang="en-US" dirty="0"/>
              <a:t>dedicated connections between certain </a:t>
            </a:r>
            <a:r>
              <a:rPr lang="en-US" dirty="0" smtClean="0"/>
              <a:t>selected source-destination </a:t>
            </a:r>
            <a:r>
              <a:rPr lang="en-US" dirty="0"/>
              <a:t>pairs using the underlying physical topology.</a:t>
            </a:r>
          </a:p>
          <a:p>
            <a:pPr marL="342900" indent="-342900" algn="just">
              <a:spcBef>
                <a:spcPts val="600"/>
              </a:spcBef>
              <a:buFont typeface="Wingdings" pitchFamily="2" charset="2"/>
              <a:buChar char="Ø"/>
            </a:pPr>
            <a:r>
              <a:rPr lang="en-US" dirty="0" smtClean="0"/>
              <a:t>In </a:t>
            </a:r>
            <a:r>
              <a:rPr lang="en-US" dirty="0"/>
              <a:t>order to have an efficient system, the logical topology should </a:t>
            </a:r>
            <a:r>
              <a:rPr lang="en-US" dirty="0" smtClean="0"/>
              <a:t>be chosen </a:t>
            </a:r>
            <a:r>
              <a:rPr lang="en-US" dirty="0"/>
              <a:t>such that either the average hop distance or the packet </a:t>
            </a:r>
            <a:r>
              <a:rPr lang="en-US" dirty="0" smtClean="0"/>
              <a:t>delay </a:t>
            </a:r>
            <a:r>
              <a:rPr lang="en-US" dirty="0"/>
              <a:t>or the maximum flow on any link must be minimal.</a:t>
            </a:r>
          </a:p>
          <a:p>
            <a:pPr marL="342900" indent="-342900" algn="just">
              <a:spcBef>
                <a:spcPts val="600"/>
              </a:spcBef>
              <a:buFont typeface="Wingdings" pitchFamily="2" charset="2"/>
              <a:buChar char="Ø"/>
            </a:pPr>
            <a:r>
              <a:rPr lang="en-US" dirty="0" smtClean="0"/>
              <a:t>Another </a:t>
            </a:r>
            <a:r>
              <a:rPr lang="en-US" dirty="0"/>
              <a:t>important issue to select the logical topology is the </a:t>
            </a:r>
            <a:r>
              <a:rPr lang="en-US" dirty="0" smtClean="0"/>
              <a:t>simplicity </a:t>
            </a:r>
            <a:r>
              <a:rPr lang="en-US" dirty="0"/>
              <a:t>of the routing.</a:t>
            </a: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0256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Categorizing Networks</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23</a:t>
            </a:fld>
            <a:endParaRPr lang="en-US"/>
          </a:p>
        </p:txBody>
      </p:sp>
      <p:pic>
        <p:nvPicPr>
          <p:cNvPr id="12" name="Picture 11"/>
          <p:cNvPicPr>
            <a:picLocks noChangeAspect="1"/>
          </p:cNvPicPr>
          <p:nvPr/>
        </p:nvPicPr>
        <p:blipFill rotWithShape="1">
          <a:blip r:embed="rId7">
            <a:clrChange>
              <a:clrFrom>
                <a:srgbClr val="FFFFFF"/>
              </a:clrFrom>
              <a:clrTo>
                <a:srgbClr val="FFFFFF">
                  <a:alpha val="0"/>
                </a:srgbClr>
              </a:clrTo>
            </a:clrChange>
          </a:blip>
          <a:srcRect t="21005" b="9783"/>
          <a:stretch/>
        </p:blipFill>
        <p:spPr>
          <a:xfrm>
            <a:off x="1441542" y="1414272"/>
            <a:ext cx="9125133" cy="4736704"/>
          </a:xfrm>
          <a:prstGeom prst="rect">
            <a:avLst/>
          </a:prstGeom>
        </p:spPr>
      </p:pic>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37190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Communication Networks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24</a:t>
            </a:fld>
            <a:endParaRPr lang="en-US"/>
          </a:p>
        </p:txBody>
      </p:sp>
      <p:sp>
        <p:nvSpPr>
          <p:cNvPr id="11" name="Rectangle 10"/>
          <p:cNvSpPr>
            <a:spLocks noGrp="1" noChangeArrowheads="1"/>
          </p:cNvSpPr>
          <p:nvPr/>
        </p:nvSpPr>
        <p:spPr>
          <a:xfrm>
            <a:off x="1523492" y="1488614"/>
            <a:ext cx="9145016" cy="3880773"/>
          </a:xfrm>
          <a:prstGeom prst="rect">
            <a:avLst/>
          </a:prstGeom>
        </p:spPr>
        <p:txBody>
          <a:bodyPr vert="horz" lIns="91440" tIns="45720" rIns="91440" bIns="45720" rtlCol="0">
            <a:normAutofit fontScale="6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lvl="1" indent="-342900">
              <a:lnSpc>
                <a:spcPct val="120000"/>
              </a:lnSpc>
            </a:pPr>
            <a:r>
              <a:rPr lang="en-US" sz="3000" dirty="0">
                <a:solidFill>
                  <a:srgbClr val="000099"/>
                </a:solidFill>
                <a:latin typeface="Times New Roman" panose="02020603050405020304" pitchFamily="18" charset="0"/>
              </a:rPr>
              <a:t>The topology of a network is the  geometric  representation  of  the  relationship  of  all  the  links  and  linking  devices  (usually called nodes) to one another. </a:t>
            </a:r>
            <a:endParaRPr lang="ar-YE" sz="3000" dirty="0">
              <a:solidFill>
                <a:srgbClr val="000099"/>
              </a:solidFill>
              <a:latin typeface="Times New Roman" panose="02020603050405020304" pitchFamily="18" charset="0"/>
            </a:endParaRPr>
          </a:p>
          <a:p>
            <a:pPr>
              <a:lnSpc>
                <a:spcPct val="120000"/>
              </a:lnSpc>
            </a:pPr>
            <a:r>
              <a:rPr lang="en-US" sz="3100" dirty="0" smtClean="0">
                <a:solidFill>
                  <a:srgbClr val="000099"/>
                </a:solidFill>
                <a:latin typeface="Times New Roman" panose="02020603050405020304" pitchFamily="18" charset="0"/>
              </a:rPr>
              <a:t>Physical </a:t>
            </a:r>
            <a:r>
              <a:rPr lang="en-US" sz="3100" dirty="0">
                <a:solidFill>
                  <a:srgbClr val="000099"/>
                </a:solidFill>
                <a:latin typeface="Times New Roman" panose="02020603050405020304" pitchFamily="18" charset="0"/>
              </a:rPr>
              <a:t>topology: physical layout of nodes on a network</a:t>
            </a:r>
          </a:p>
          <a:p>
            <a:pPr>
              <a:lnSpc>
                <a:spcPct val="120000"/>
              </a:lnSpc>
            </a:pPr>
            <a:r>
              <a:rPr lang="en-US" sz="3100" dirty="0">
                <a:solidFill>
                  <a:srgbClr val="000099"/>
                </a:solidFill>
                <a:latin typeface="Times New Roman" panose="02020603050405020304" pitchFamily="18" charset="0"/>
              </a:rPr>
              <a:t>Four fundamental shapes:</a:t>
            </a:r>
          </a:p>
          <a:p>
            <a:pPr marL="1082675" indent="-609600" eaLnBrk="0" hangingPunct="0">
              <a:lnSpc>
                <a:spcPct val="120000"/>
              </a:lnSpc>
              <a:spcBef>
                <a:spcPct val="0"/>
              </a:spcBef>
              <a:buFontTx/>
              <a:buAutoNum type="arabicPlain"/>
            </a:pPr>
            <a:r>
              <a:rPr lang="en-US" sz="3100" dirty="0" smtClean="0">
                <a:solidFill>
                  <a:srgbClr val="000099"/>
                </a:solidFill>
                <a:latin typeface="Times New Roman" panose="02020603050405020304" pitchFamily="18" charset="0"/>
              </a:rPr>
              <a:t>The </a:t>
            </a:r>
            <a:r>
              <a:rPr lang="en-US" sz="3100" dirty="0">
                <a:solidFill>
                  <a:srgbClr val="000099"/>
                </a:solidFill>
                <a:latin typeface="Times New Roman" panose="02020603050405020304" pitchFamily="18" charset="0"/>
              </a:rPr>
              <a:t>Bus Network</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Hub/Tree Network</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Star Network </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Ring Network</a:t>
            </a:r>
          </a:p>
          <a:p>
            <a:pPr>
              <a:lnSpc>
                <a:spcPct val="120000"/>
              </a:lnSpc>
            </a:pPr>
            <a:r>
              <a:rPr lang="en-US" sz="3100" dirty="0">
                <a:solidFill>
                  <a:srgbClr val="000099"/>
                </a:solidFill>
                <a:latin typeface="Times New Roman" panose="02020603050405020304" pitchFamily="18" charset="0"/>
              </a:rPr>
              <a:t>May create hybrid topologies</a:t>
            </a:r>
          </a:p>
          <a:p>
            <a:pPr>
              <a:lnSpc>
                <a:spcPct val="120000"/>
              </a:lnSpc>
            </a:pPr>
            <a:r>
              <a:rPr lang="en-US" sz="3100" dirty="0">
                <a:solidFill>
                  <a:srgbClr val="000099"/>
                </a:solidFill>
                <a:latin typeface="Times New Roman" panose="02020603050405020304" pitchFamily="18" charset="0"/>
              </a:rPr>
              <a:t>Topology integral to type of network, cabling infrastructure, and transmission media used</a:t>
            </a:r>
          </a:p>
          <a:p>
            <a:pPr marL="0" indent="0" eaLnBrk="0" hangingPunct="0">
              <a:spcBef>
                <a:spcPct val="0"/>
              </a:spcBef>
              <a:buNone/>
            </a:pPr>
            <a:endParaRPr lang="en-US" sz="2800" dirty="0" smtClean="0"/>
          </a:p>
        </p:txBody>
      </p:sp>
      <p:pic>
        <p:nvPicPr>
          <p:cNvPr id="12" name="Picture 11"/>
          <p:cNvPicPr>
            <a:picLocks noChangeAspect="1"/>
          </p:cNvPicPr>
          <p:nvPr/>
        </p:nvPicPr>
        <p:blipFill>
          <a:blip r:embed="rId7"/>
          <a:stretch>
            <a:fillRect/>
          </a:stretch>
        </p:blipFill>
        <p:spPr>
          <a:xfrm>
            <a:off x="6091964" y="2645954"/>
            <a:ext cx="4432528" cy="1866996"/>
          </a:xfrm>
          <a:prstGeom prst="rect">
            <a:avLst/>
          </a:prstGeom>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553560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Mesh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25</a:t>
            </a:fld>
            <a:endParaRPr lang="en-US"/>
          </a:p>
        </p:txBody>
      </p:sp>
      <p:sp>
        <p:nvSpPr>
          <p:cNvPr id="11" name="Rectangle 10"/>
          <p:cNvSpPr>
            <a:spLocks noGrp="1" noChangeArrowheads="1"/>
          </p:cNvSpPr>
          <p:nvPr/>
        </p:nvSpPr>
        <p:spPr>
          <a:xfrm>
            <a:off x="1739032" y="1458877"/>
            <a:ext cx="8713936" cy="129540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46063" lvl="1" eaLnBrk="1" hangingPunct="1">
              <a:lnSpc>
                <a:spcPct val="90000"/>
              </a:lnSpc>
              <a:spcBef>
                <a:spcPts val="0"/>
              </a:spcBef>
              <a:buFont typeface="Wingdings" panose="05000000000000000000" pitchFamily="2" charset="2"/>
              <a:buChar char="v"/>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Mesh</a:t>
            </a:r>
            <a:endParaRPr lang="en-US" altLang="ar-SA" sz="2400" b="1" i="1" dirty="0">
              <a:solidFill>
                <a:srgbClr val="FF0000"/>
              </a:solidFill>
              <a:latin typeface="Times New Roman" panose="02020603050405020304" pitchFamily="18" charset="0"/>
              <a:ea typeface="DFKai-SB" panose="03000509000000000000" pitchFamily="65" charset="-120"/>
              <a:cs typeface="Times New Roman" panose="02020603050405020304" pitchFamily="18" charset="0"/>
            </a:endParaRPr>
          </a:p>
          <a:p>
            <a:pPr marL="741363" lvl="1" indent="-342900">
              <a:spcBef>
                <a:spcPts val="0"/>
              </a:spcBef>
              <a:defRPr/>
            </a:pPr>
            <a:r>
              <a:rPr lang="en-US" sz="2000" dirty="0"/>
              <a:t>Every device has a dedicated point to point link to every other device. </a:t>
            </a:r>
          </a:p>
          <a:p>
            <a:pPr marL="741363" lvl="1" indent="-342900">
              <a:spcBef>
                <a:spcPts val="0"/>
              </a:spcBef>
              <a:defRPr/>
            </a:pPr>
            <a:r>
              <a:rPr lang="en-US" sz="2000" dirty="0"/>
              <a:t>The term  dedicated  means  that  the  link  carries  traffic  only  between  the  two  devices  it  connects. </a:t>
            </a:r>
          </a:p>
        </p:txBody>
      </p:sp>
      <p:pic>
        <p:nvPicPr>
          <p:cNvPr id="12" name="Picture 11"/>
          <p:cNvPicPr>
            <a:picLocks noChangeAspect="1"/>
          </p:cNvPicPr>
          <p:nvPr/>
        </p:nvPicPr>
        <p:blipFill rotWithShape="1">
          <a:blip r:embed="rId7"/>
          <a:srcRect r="26384" b="13950"/>
          <a:stretch/>
        </p:blipFill>
        <p:spPr>
          <a:xfrm>
            <a:off x="3252168" y="3181401"/>
            <a:ext cx="4928096" cy="2802938"/>
          </a:xfrm>
          <a:prstGeom prst="rect">
            <a:avLst/>
          </a:prstGeom>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218928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9399844" cy="1610200"/>
          </a:xfrm>
          <a:prstGeom prst="rect">
            <a:avLst/>
          </a:prstGeom>
        </p:spPr>
      </p:pic>
      <p:sp>
        <p:nvSpPr>
          <p:cNvPr id="7" name="TextBox 6"/>
          <p:cNvSpPr txBox="1"/>
          <p:nvPr/>
        </p:nvSpPr>
        <p:spPr>
          <a:xfrm>
            <a:off x="2365248" y="543490"/>
            <a:ext cx="7205471"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&amp; Disadvantages of Mesh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26</a:t>
            </a:fld>
            <a:endParaRPr lang="en-US"/>
          </a:p>
        </p:txBody>
      </p:sp>
      <p:sp>
        <p:nvSpPr>
          <p:cNvPr id="12" name="TextBox 11"/>
          <p:cNvSpPr txBox="1">
            <a:spLocks noChangeArrowheads="1"/>
          </p:cNvSpPr>
          <p:nvPr/>
        </p:nvSpPr>
        <p:spPr bwMode="auto">
          <a:xfrm>
            <a:off x="1727227" y="1407901"/>
            <a:ext cx="7564581"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741363" lvl="1" indent="-342900">
              <a:spcBef>
                <a:spcPct val="45000"/>
              </a:spcBef>
              <a:buFont typeface="Wingdings" panose="05000000000000000000" pitchFamily="2" charset="2"/>
              <a:buChar char="q"/>
              <a:defRPr/>
            </a:pPr>
            <a:r>
              <a:rPr lang="en-US" sz="2000" i="1" u="sng" dirty="0" smtClean="0">
                <a:solidFill>
                  <a:srgbClr val="0000FF"/>
                </a:solidFill>
                <a:latin typeface="Times New Roman" panose="02020603050405020304" pitchFamily="18" charset="0"/>
                <a:cs typeface="Times New Roman" panose="02020603050405020304" pitchFamily="18" charset="0"/>
              </a:rPr>
              <a:t>Advantages</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Use  </a:t>
            </a:r>
            <a:r>
              <a:rPr lang="en-US" altLang="zh-TW" sz="2000" dirty="0">
                <a:latin typeface="Times New Roman" panose="02020603050405020304" pitchFamily="18" charset="0"/>
                <a:ea typeface="DFKai-SB" panose="03000509000000000000" pitchFamily="65" charset="-120"/>
              </a:rPr>
              <a:t>of  dedicated </a:t>
            </a:r>
            <a:r>
              <a:rPr lang="en-US" altLang="zh-TW" sz="2000" dirty="0" smtClean="0">
                <a:latin typeface="Times New Roman" panose="02020603050405020304" pitchFamily="18" charset="0"/>
                <a:ea typeface="DFKai-SB" panose="03000509000000000000" pitchFamily="65" charset="-120"/>
              </a:rPr>
              <a:t>links </a:t>
            </a:r>
            <a:r>
              <a:rPr lang="en-US" altLang="zh-TW" sz="2000" dirty="0">
                <a:latin typeface="Times New Roman" panose="02020603050405020304" pitchFamily="18" charset="0"/>
                <a:ea typeface="DFKai-SB" panose="03000509000000000000" pitchFamily="65" charset="-120"/>
              </a:rPr>
              <a:t>guarantees that each connection can carry its own data </a:t>
            </a:r>
            <a:r>
              <a:rPr lang="en-US" altLang="zh-TW" sz="2000" dirty="0" smtClean="0">
                <a:latin typeface="Times New Roman" panose="02020603050405020304" pitchFamily="18" charset="0"/>
                <a:ea typeface="DFKai-SB" panose="03000509000000000000" pitchFamily="65" charset="-120"/>
              </a:rPr>
              <a:t>load.</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A mesh topology </a:t>
            </a:r>
            <a:r>
              <a:rPr lang="en-US" altLang="zh-TW" sz="2000" dirty="0">
                <a:latin typeface="Times New Roman" panose="02020603050405020304" pitchFamily="18" charset="0"/>
                <a:ea typeface="DFKai-SB" panose="03000509000000000000" pitchFamily="65" charset="-120"/>
              </a:rPr>
              <a:t>is robust</a:t>
            </a:r>
            <a:r>
              <a:rPr lang="en-US" altLang="zh-TW" sz="2000" dirty="0" smtClean="0">
                <a:latin typeface="Times New Roman" panose="02020603050405020304" pitchFamily="18" charset="0"/>
                <a:ea typeface="DFKai-SB" panose="03000509000000000000" pitchFamily="65" charset="-120"/>
              </a:rPr>
              <a:t>.</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The  advantage  </a:t>
            </a:r>
            <a:r>
              <a:rPr lang="en-US" altLang="zh-TW" sz="2000" dirty="0">
                <a:latin typeface="Times New Roman" panose="02020603050405020304" pitchFamily="18" charset="0"/>
                <a:ea typeface="DFKai-SB" panose="03000509000000000000" pitchFamily="65" charset="-120"/>
              </a:rPr>
              <a:t>of  privacy  or  security</a:t>
            </a:r>
            <a:r>
              <a:rPr lang="en-US" altLang="zh-TW" sz="2000" dirty="0" smtClean="0">
                <a:latin typeface="Times New Roman" panose="02020603050405020304" pitchFamily="18" charset="0"/>
                <a:ea typeface="DFKai-SB" panose="03000509000000000000" pitchFamily="65" charset="-120"/>
              </a:rPr>
              <a:t> </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Point  </a:t>
            </a:r>
            <a:r>
              <a:rPr lang="en-US" altLang="zh-TW" sz="2000" dirty="0">
                <a:latin typeface="Times New Roman" panose="02020603050405020304" pitchFamily="18" charset="0"/>
                <a:ea typeface="DFKai-SB" panose="03000509000000000000" pitchFamily="65" charset="-120"/>
              </a:rPr>
              <a:t>to  point  links  make  fault </a:t>
            </a:r>
            <a:r>
              <a:rPr lang="en-US" altLang="zh-TW" sz="2000" dirty="0" smtClean="0">
                <a:latin typeface="Times New Roman" panose="02020603050405020304" pitchFamily="18" charset="0"/>
                <a:ea typeface="DFKai-SB" panose="03000509000000000000" pitchFamily="65" charset="-120"/>
              </a:rPr>
              <a:t>identification  </a:t>
            </a:r>
            <a:r>
              <a:rPr lang="en-US" altLang="zh-TW" sz="2000" dirty="0">
                <a:latin typeface="Times New Roman" panose="02020603050405020304" pitchFamily="18" charset="0"/>
                <a:ea typeface="DFKai-SB" panose="03000509000000000000" pitchFamily="65" charset="-120"/>
              </a:rPr>
              <a:t>and  fault  isolation  </a:t>
            </a:r>
            <a:r>
              <a:rPr lang="en-US" altLang="zh-TW" sz="2000" dirty="0" smtClean="0">
                <a:latin typeface="Times New Roman" panose="02020603050405020304" pitchFamily="18" charset="0"/>
                <a:ea typeface="DFKai-SB" panose="03000509000000000000" pitchFamily="65" charset="-120"/>
              </a:rPr>
              <a:t>easy</a:t>
            </a:r>
          </a:p>
          <a:p>
            <a:r>
              <a:rPr lang="en-US" altLang="zh-TW" sz="2000" i="1" dirty="0">
                <a:solidFill>
                  <a:srgbClr val="FF0000"/>
                </a:solidFill>
                <a:latin typeface="Times New Roman" panose="02020603050405020304" pitchFamily="18" charset="0"/>
                <a:ea typeface="DFKai-SB" panose="03000509000000000000" pitchFamily="65" charset="-120"/>
              </a:rPr>
              <a:t>This  enables  the  network  manger  to  discover  the </a:t>
            </a:r>
            <a:r>
              <a:rPr lang="en-US" altLang="zh-TW" sz="2000" i="1" dirty="0" smtClean="0">
                <a:solidFill>
                  <a:srgbClr val="FF0000"/>
                </a:solidFill>
                <a:latin typeface="Times New Roman" panose="02020603050405020304" pitchFamily="18" charset="0"/>
                <a:ea typeface="DFKai-SB" panose="03000509000000000000" pitchFamily="65" charset="-120"/>
              </a:rPr>
              <a:t>exact  </a:t>
            </a:r>
            <a:r>
              <a:rPr lang="en-US" altLang="zh-TW" sz="2000" i="1" dirty="0">
                <a:solidFill>
                  <a:srgbClr val="FF0000"/>
                </a:solidFill>
                <a:latin typeface="Times New Roman" panose="02020603050405020304" pitchFamily="18" charset="0"/>
                <a:ea typeface="DFKai-SB" panose="03000509000000000000" pitchFamily="65" charset="-120"/>
              </a:rPr>
              <a:t>location  of  the  fault  and </a:t>
            </a:r>
            <a:r>
              <a:rPr lang="en-US" altLang="zh-TW" sz="2000" i="1" dirty="0" smtClean="0">
                <a:solidFill>
                  <a:srgbClr val="FF0000"/>
                </a:solidFill>
                <a:latin typeface="Times New Roman" panose="02020603050405020304" pitchFamily="18" charset="0"/>
                <a:ea typeface="DFKai-SB" panose="03000509000000000000" pitchFamily="65" charset="-120"/>
              </a:rPr>
              <a:t>helps </a:t>
            </a:r>
            <a:r>
              <a:rPr lang="en-US" altLang="zh-TW" sz="2000" i="1" dirty="0">
                <a:solidFill>
                  <a:srgbClr val="FF0000"/>
                </a:solidFill>
                <a:latin typeface="Times New Roman" panose="02020603050405020304" pitchFamily="18" charset="0"/>
                <a:ea typeface="DFKai-SB" panose="03000509000000000000" pitchFamily="65" charset="-120"/>
              </a:rPr>
              <a:t>in finding its cause and solution</a:t>
            </a:r>
            <a:r>
              <a:rPr lang="en-US" altLang="zh-TW" sz="2000" dirty="0">
                <a:latin typeface="Times New Roman" panose="02020603050405020304" pitchFamily="18" charset="0"/>
                <a:ea typeface="DFKai-SB" panose="03000509000000000000" pitchFamily="65" charset="-120"/>
              </a:rPr>
              <a:t>.</a:t>
            </a:r>
            <a:endParaRPr lang="en-US" sz="2000" dirty="0"/>
          </a:p>
          <a:p>
            <a:pPr marL="0" indent="0">
              <a:buNone/>
            </a:pPr>
            <a:endParaRPr lang="en-US" altLang="zh-TW" sz="2000" dirty="0" smtClean="0">
              <a:latin typeface="Times New Roman" panose="02020603050405020304" pitchFamily="18" charset="0"/>
              <a:ea typeface="DFKai-SB" panose="03000509000000000000" pitchFamily="65" charset="-120"/>
            </a:endParaRPr>
          </a:p>
          <a:p>
            <a:pPr marL="514350" indent="-514350">
              <a:buFont typeface="+mj-lt"/>
              <a:buAutoNum type="arabicPeriod"/>
            </a:pPr>
            <a:endParaRPr lang="en-US" sz="2000" i="1" u="sng" dirty="0" smtClean="0">
              <a:solidFill>
                <a:srgbClr val="0000FF"/>
              </a:solidFill>
              <a:latin typeface="Times New Roman" panose="02020603050405020304" pitchFamily="18" charset="0"/>
              <a:cs typeface="Times New Roman" panose="02020603050405020304" pitchFamily="18" charset="0"/>
            </a:endParaRPr>
          </a:p>
          <a:p>
            <a:pPr marL="398463" lvl="1" indent="0">
              <a:spcBef>
                <a:spcPct val="45000"/>
              </a:spcBef>
              <a:buNone/>
              <a:defRPr/>
            </a:pPr>
            <a:endParaRPr lang="en-US" altLang="zh-TW" sz="2000" i="1" u="sng" dirty="0" smtClean="0">
              <a:solidFill>
                <a:srgbClr val="0000FF"/>
              </a:solidFill>
              <a:latin typeface="Times New Roman" panose="02020603050405020304" pitchFamily="18" charset="0"/>
              <a:ea typeface="DFKai-SB" panose="03000509000000000000" pitchFamily="65" charset="-120"/>
            </a:endParaRPr>
          </a:p>
        </p:txBody>
      </p:sp>
      <p:pic>
        <p:nvPicPr>
          <p:cNvPr id="13" name="Picture 12"/>
          <p:cNvPicPr>
            <a:picLocks noChangeAspect="1"/>
          </p:cNvPicPr>
          <p:nvPr/>
        </p:nvPicPr>
        <p:blipFill rotWithShape="1">
          <a:blip r:embed="rId7">
            <a:clrChange>
              <a:clrFrom>
                <a:srgbClr val="FFFFFF"/>
              </a:clrFrom>
              <a:clrTo>
                <a:srgbClr val="FFFFFF">
                  <a:alpha val="0"/>
                </a:srgbClr>
              </a:clrTo>
            </a:clrChange>
          </a:blip>
          <a:srcRect r="26384" b="13950"/>
          <a:stretch/>
        </p:blipFill>
        <p:spPr>
          <a:xfrm>
            <a:off x="8195761" y="1501972"/>
            <a:ext cx="4064000" cy="2311469"/>
          </a:xfrm>
          <a:prstGeom prst="rect">
            <a:avLst/>
          </a:prstGeom>
        </p:spPr>
      </p:pic>
      <p:sp>
        <p:nvSpPr>
          <p:cNvPr id="14" name="TextBox 13"/>
          <p:cNvSpPr txBox="1">
            <a:spLocks noChangeArrowheads="1"/>
          </p:cNvSpPr>
          <p:nvPr/>
        </p:nvSpPr>
        <p:spPr bwMode="auto">
          <a:xfrm>
            <a:off x="1635067" y="4642581"/>
            <a:ext cx="9384933" cy="1411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741363" lvl="1" indent="-342900">
              <a:spcBef>
                <a:spcPct val="45000"/>
              </a:spcBef>
              <a:buFont typeface="Wingdings" panose="05000000000000000000" pitchFamily="2" charset="2"/>
              <a:buChar char="q"/>
              <a:defRPr/>
            </a:pPr>
            <a:r>
              <a:rPr lang="en-US" sz="2000" i="1" u="sng" dirty="0" smtClean="0">
                <a:solidFill>
                  <a:srgbClr val="0000FF"/>
                </a:solidFill>
                <a:latin typeface="Times New Roman" panose="02020603050405020304" pitchFamily="18" charset="0"/>
                <a:cs typeface="Times New Roman" panose="02020603050405020304" pitchFamily="18" charset="0"/>
              </a:rPr>
              <a:t>Disadvantages</a:t>
            </a:r>
          </a:p>
          <a:p>
            <a:pPr marL="536575"/>
            <a:r>
              <a:rPr lang="en-US" altLang="zh-TW" sz="2000" dirty="0" smtClean="0">
                <a:latin typeface="Times New Roman" panose="02020603050405020304" pitchFamily="18" charset="0"/>
                <a:ea typeface="DFKai-SB" panose="03000509000000000000" pitchFamily="65" charset="-120"/>
              </a:rPr>
              <a:t>The </a:t>
            </a:r>
            <a:r>
              <a:rPr lang="en-US" altLang="zh-TW" sz="2000" dirty="0">
                <a:latin typeface="Times New Roman" panose="02020603050405020304" pitchFamily="18" charset="0"/>
                <a:ea typeface="DFKai-SB" panose="03000509000000000000" pitchFamily="65" charset="-120"/>
              </a:rPr>
              <a:t>amount of cabling and that of I/O </a:t>
            </a:r>
            <a:r>
              <a:rPr lang="en-US" altLang="zh-TW" sz="2000" dirty="0" smtClean="0">
                <a:latin typeface="Times New Roman" panose="02020603050405020304" pitchFamily="18" charset="0"/>
                <a:ea typeface="DFKai-SB" panose="03000509000000000000" pitchFamily="65" charset="-120"/>
              </a:rPr>
              <a:t>ports required: -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installation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and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reconnection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are difficult,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  - the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wiring can be greater than the available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Space,  -  the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hardware required to connect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each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link</a:t>
            </a:r>
            <a:endParaRPr lang="en-US" sz="2000" dirty="0" smtClean="0">
              <a:solidFill>
                <a:srgbClr val="0000FF"/>
              </a:solidFill>
              <a:latin typeface="Times New Roman" panose="02020603050405020304" pitchFamily="18" charset="0"/>
              <a:cs typeface="Times New Roman" panose="02020603050405020304" pitchFamily="18" charset="0"/>
            </a:endParaRPr>
          </a:p>
          <a:p>
            <a:pPr marL="398463" lvl="1" indent="0">
              <a:spcBef>
                <a:spcPct val="45000"/>
              </a:spcBef>
              <a:buNone/>
              <a:defRPr/>
            </a:pPr>
            <a:endParaRPr lang="en-US" altLang="zh-TW" sz="2000" i="1" u="sng" dirty="0" smtClean="0">
              <a:solidFill>
                <a:srgbClr val="0000FF"/>
              </a:solidFill>
              <a:latin typeface="Times New Roman" panose="02020603050405020304" pitchFamily="18" charset="0"/>
              <a:ea typeface="DFKai-SB" panose="03000509000000000000" pitchFamily="65" charset="-120"/>
            </a:endParaRP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896674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Bus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27</a:t>
            </a:fld>
            <a:endParaRPr lang="en-US"/>
          </a:p>
        </p:txBody>
      </p:sp>
      <p:pic>
        <p:nvPicPr>
          <p:cNvPr id="11" name="Picture 10"/>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04700" y="4471948"/>
            <a:ext cx="9305641"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8"/>
          <p:cNvSpPr>
            <a:spLocks noGrp="1"/>
          </p:cNvSpPr>
          <p:nvPr/>
        </p:nvSpPr>
        <p:spPr>
          <a:xfrm>
            <a:off x="2292732" y="1523499"/>
            <a:ext cx="957706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dirty="0" smtClean="0"/>
              <a:t>Single </a:t>
            </a:r>
            <a:r>
              <a:rPr lang="en-US" sz="2000" dirty="0"/>
              <a:t>cable connects all network nodes without intervening connectivity devices</a:t>
            </a:r>
          </a:p>
          <a:p>
            <a:r>
              <a:rPr lang="en-US" sz="2000" dirty="0"/>
              <a:t>Devices share responsibility for getting data from one point to another</a:t>
            </a:r>
          </a:p>
          <a:p>
            <a:r>
              <a:rPr lang="en-US" sz="2000" b="1" i="1" dirty="0"/>
              <a:t>Terminators</a:t>
            </a:r>
            <a:r>
              <a:rPr lang="en-US" sz="2000" dirty="0"/>
              <a:t> stop signals after reaching end of wire</a:t>
            </a:r>
          </a:p>
          <a:p>
            <a:pPr lvl="1"/>
            <a:r>
              <a:rPr lang="en-US" sz="1800" dirty="0"/>
              <a:t>Prevent signal bounce</a:t>
            </a:r>
          </a:p>
          <a:p>
            <a:r>
              <a:rPr lang="en-US" sz="2000" dirty="0"/>
              <a:t>Inexpensive, not very scalable</a:t>
            </a:r>
          </a:p>
          <a:p>
            <a:r>
              <a:rPr lang="en-US" sz="2000" dirty="0"/>
              <a:t>Difficult to troubleshoot, not fault-tolerant</a:t>
            </a:r>
          </a:p>
          <a:p>
            <a:endParaRPr lang="en-US" dirty="0" smtClean="0"/>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09242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145793"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&amp; Disadvantages of Bus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28</a:t>
            </a:fld>
            <a:endParaRPr lang="en-US"/>
          </a:p>
        </p:txBody>
      </p:sp>
      <p:sp>
        <p:nvSpPr>
          <p:cNvPr id="12" name="Rectangle 11"/>
          <p:cNvSpPr>
            <a:spLocks noGrp="1" noChangeArrowheads="1"/>
          </p:cNvSpPr>
          <p:nvPr/>
        </p:nvSpPr>
        <p:spPr>
          <a:xfrm>
            <a:off x="1992508" y="1442704"/>
            <a:ext cx="3456384" cy="475252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sz="2000" dirty="0"/>
          </a:p>
          <a:p>
            <a:pPr>
              <a:buFont typeface="Wingdings" pitchFamily="2" charset="2"/>
              <a:buNone/>
            </a:pPr>
            <a:r>
              <a:rPr lang="en-US" sz="2400" b="1" dirty="0"/>
              <a:t>Advantages</a:t>
            </a:r>
          </a:p>
          <a:p>
            <a:pPr marL="690563"/>
            <a:r>
              <a:rPr lang="en-US" sz="2000" dirty="0"/>
              <a:t>Works well for small networks</a:t>
            </a:r>
          </a:p>
          <a:p>
            <a:pPr marL="690563"/>
            <a:r>
              <a:rPr lang="en-US" sz="2000" dirty="0"/>
              <a:t>Relatively inexpensive to implement</a:t>
            </a:r>
          </a:p>
          <a:p>
            <a:pPr marL="690563"/>
            <a:r>
              <a:rPr lang="en-US" sz="2000" dirty="0"/>
              <a:t>Easy to add to it</a:t>
            </a:r>
          </a:p>
          <a:p>
            <a:pPr>
              <a:buFont typeface="Wingdings" pitchFamily="2" charset="2"/>
              <a:buNone/>
            </a:pPr>
            <a:r>
              <a:rPr lang="en-US" sz="2400" b="1" dirty="0"/>
              <a:t>Disadvantages</a:t>
            </a:r>
          </a:p>
          <a:p>
            <a:pPr marL="690563"/>
            <a:r>
              <a:rPr lang="en-US" sz="2000" dirty="0"/>
              <a:t>Management costs can be high</a:t>
            </a:r>
          </a:p>
          <a:p>
            <a:pPr marL="690563"/>
            <a:r>
              <a:rPr lang="en-US" sz="2000" dirty="0"/>
              <a:t>Potential for congestion with network traffic</a:t>
            </a:r>
          </a:p>
          <a:p>
            <a:endParaRPr lang="en-US" sz="2000" dirty="0"/>
          </a:p>
        </p:txBody>
      </p:sp>
      <p:pic>
        <p:nvPicPr>
          <p:cNvPr id="13" name="Picture 12" descr="Fig06-01"/>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5376884" y="1874752"/>
            <a:ext cx="6480720" cy="288875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61277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Ring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29</a:t>
            </a:fld>
            <a:endParaRPr lang="en-US"/>
          </a:p>
        </p:txBody>
      </p:sp>
      <p:pic>
        <p:nvPicPr>
          <p:cNvPr id="11" name="Picture 10"/>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26922" y="2531553"/>
            <a:ext cx="8929960" cy="2413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8"/>
          <p:cNvSpPr>
            <a:spLocks noGrp="1"/>
          </p:cNvSpPr>
          <p:nvPr/>
        </p:nvSpPr>
        <p:spPr>
          <a:xfrm>
            <a:off x="1229079" y="1560225"/>
            <a:ext cx="9073008" cy="18002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lnSpc>
                <a:spcPct val="90000"/>
              </a:lnSpc>
              <a:buClr>
                <a:schemeClr val="tx1"/>
              </a:buClr>
            </a:pPr>
            <a:r>
              <a:rPr lang="en-US" sz="1800" dirty="0" smtClean="0"/>
              <a:t>Each </a:t>
            </a:r>
            <a:r>
              <a:rPr lang="en-US" sz="1800" dirty="0"/>
              <a:t>node is connected to the two nearest nodes so the entire network forms a circle</a:t>
            </a:r>
          </a:p>
          <a:p>
            <a:pPr lvl="1">
              <a:lnSpc>
                <a:spcPct val="90000"/>
              </a:lnSpc>
              <a:buClr>
                <a:schemeClr val="tx1"/>
              </a:buClr>
            </a:pPr>
            <a:r>
              <a:rPr lang="en-US" sz="1800" dirty="0"/>
              <a:t>One method for passing data on ring networks is </a:t>
            </a:r>
            <a:r>
              <a:rPr lang="en-US" sz="1800" b="1" dirty="0"/>
              <a:t>token passing</a:t>
            </a:r>
          </a:p>
          <a:p>
            <a:pPr>
              <a:lnSpc>
                <a:spcPct val="90000"/>
              </a:lnSpc>
              <a:buClr>
                <a:schemeClr val="tx1"/>
              </a:buClr>
            </a:pPr>
            <a:r>
              <a:rPr lang="en-US" dirty="0"/>
              <a:t>Active topology</a:t>
            </a:r>
          </a:p>
          <a:p>
            <a:pPr lvl="1">
              <a:lnSpc>
                <a:spcPct val="90000"/>
              </a:lnSpc>
              <a:buClr>
                <a:schemeClr val="tx1"/>
              </a:buClr>
            </a:pPr>
            <a:r>
              <a:rPr lang="en-US" sz="1800" dirty="0"/>
              <a:t>Each workstation transmits data</a:t>
            </a:r>
          </a:p>
        </p:txBody>
      </p:sp>
      <p:sp>
        <p:nvSpPr>
          <p:cNvPr id="14" name="TextBox 13"/>
          <p:cNvSpPr txBox="1">
            <a:spLocks noChangeArrowheads="1"/>
          </p:cNvSpPr>
          <p:nvPr/>
        </p:nvSpPr>
        <p:spPr bwMode="auto">
          <a:xfrm>
            <a:off x="2036038" y="4922387"/>
            <a:ext cx="10448569" cy="171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514350" indent="-514350">
              <a:buFont typeface="+mj-lt"/>
              <a:buAutoNum type="arabicPeriod"/>
            </a:pPr>
            <a:endParaRPr lang="ar-YE" altLang="zh-TW" sz="1800" dirty="0" smtClean="0">
              <a:latin typeface="Times New Roman" panose="02020603050405020304" pitchFamily="18" charset="0"/>
              <a:ea typeface="DFKai-SB" panose="03000509000000000000" pitchFamily="65" charset="-120"/>
            </a:endParaRPr>
          </a:p>
          <a:p>
            <a:pPr>
              <a:buFont typeface="Wingdings" pitchFamily="2" charset="2"/>
              <a:buChar char="§"/>
            </a:pPr>
            <a:r>
              <a:rPr lang="en-US" altLang="zh-TW" sz="1800" dirty="0" smtClean="0">
                <a:latin typeface="Times New Roman" panose="02020603050405020304" pitchFamily="18" charset="0"/>
                <a:ea typeface="DFKai-SB" panose="03000509000000000000" pitchFamily="65" charset="-120"/>
              </a:rPr>
              <a:t>The  </a:t>
            </a:r>
            <a:r>
              <a:rPr lang="en-US" altLang="zh-TW" sz="1800" dirty="0">
                <a:latin typeface="Times New Roman" panose="02020603050405020304" pitchFamily="18" charset="0"/>
                <a:ea typeface="DFKai-SB" panose="03000509000000000000" pitchFamily="65" charset="-120"/>
              </a:rPr>
              <a:t>unidirectional traffic can be a disadvantage</a:t>
            </a:r>
            <a:r>
              <a:rPr lang="en-US" altLang="zh-TW" sz="1800" dirty="0" smtClean="0">
                <a:latin typeface="Times New Roman" panose="02020603050405020304" pitchFamily="18" charset="0"/>
                <a:ea typeface="DFKai-SB" panose="03000509000000000000" pitchFamily="65" charset="-120"/>
              </a:rPr>
              <a:t>.</a:t>
            </a:r>
          </a:p>
          <a:p>
            <a:pPr>
              <a:buFont typeface="Wingdings" pitchFamily="2" charset="2"/>
              <a:buChar char="§"/>
            </a:pPr>
            <a:r>
              <a:rPr lang="en-US" altLang="zh-TW" sz="1800" dirty="0" smtClean="0">
                <a:latin typeface="Times New Roman" panose="02020603050405020304" pitchFamily="18" charset="0"/>
                <a:ea typeface="DFKai-SB" panose="03000509000000000000" pitchFamily="65" charset="-120"/>
              </a:rPr>
              <a:t>In </a:t>
            </a:r>
            <a:r>
              <a:rPr lang="en-US" altLang="zh-TW" sz="1800" dirty="0">
                <a:latin typeface="Times New Roman" panose="02020603050405020304" pitchFamily="18" charset="0"/>
                <a:ea typeface="DFKai-SB" panose="03000509000000000000" pitchFamily="65" charset="-120"/>
              </a:rPr>
              <a:t>a simple ring, a break in the ring (such </a:t>
            </a:r>
            <a:r>
              <a:rPr lang="en-US" altLang="zh-TW" sz="1800" dirty="0" smtClean="0">
                <a:latin typeface="Times New Roman" panose="02020603050405020304" pitchFamily="18" charset="0"/>
                <a:ea typeface="DFKai-SB" panose="03000509000000000000" pitchFamily="65" charset="-120"/>
              </a:rPr>
              <a:t>as  </a:t>
            </a:r>
            <a:r>
              <a:rPr lang="en-US" altLang="zh-TW" sz="1800" dirty="0">
                <a:latin typeface="Times New Roman" panose="02020603050405020304" pitchFamily="18" charset="0"/>
                <a:ea typeface="DFKai-SB" panose="03000509000000000000" pitchFamily="65" charset="-120"/>
              </a:rPr>
              <a:t>a disabled station)  can disable  the  entire  network.  </a:t>
            </a:r>
            <a:endParaRPr lang="en-US" altLang="zh-TW" sz="1800" dirty="0" smtClean="0">
              <a:latin typeface="Times New Roman" panose="02020603050405020304" pitchFamily="18" charset="0"/>
              <a:ea typeface="DFKai-SB" panose="03000509000000000000" pitchFamily="65" charset="-120"/>
            </a:endParaRPr>
          </a:p>
          <a:p>
            <a:pPr marL="0" indent="0">
              <a:buNone/>
            </a:pPr>
            <a:r>
              <a:rPr lang="en-US" altLang="zh-TW" sz="1800" dirty="0" smtClean="0">
                <a:solidFill>
                  <a:srgbClr val="FF0000"/>
                </a:solidFill>
                <a:latin typeface="Times New Roman" panose="02020603050405020304" pitchFamily="18" charset="0"/>
                <a:ea typeface="DFKai-SB" panose="03000509000000000000" pitchFamily="65" charset="-120"/>
              </a:rPr>
              <a:t>This  </a:t>
            </a:r>
            <a:r>
              <a:rPr lang="en-US" altLang="zh-TW" sz="1800" dirty="0">
                <a:solidFill>
                  <a:srgbClr val="FF0000"/>
                </a:solidFill>
                <a:latin typeface="Times New Roman" panose="02020603050405020304" pitchFamily="18" charset="0"/>
                <a:ea typeface="DFKai-SB" panose="03000509000000000000" pitchFamily="65" charset="-120"/>
              </a:rPr>
              <a:t>weakness can be solved  by using  </a:t>
            </a:r>
            <a:r>
              <a:rPr lang="en-US" altLang="zh-TW" sz="1800" dirty="0" smtClean="0">
                <a:solidFill>
                  <a:srgbClr val="FF0000"/>
                </a:solidFill>
                <a:latin typeface="Times New Roman" panose="02020603050405020304" pitchFamily="18" charset="0"/>
                <a:ea typeface="DFKai-SB" panose="03000509000000000000" pitchFamily="65" charset="-120"/>
              </a:rPr>
              <a:t>a dual </a:t>
            </a:r>
            <a:r>
              <a:rPr lang="en-US" altLang="zh-TW" sz="1800" dirty="0">
                <a:solidFill>
                  <a:srgbClr val="FF0000"/>
                </a:solidFill>
                <a:latin typeface="Times New Roman" panose="02020603050405020304" pitchFamily="18" charset="0"/>
                <a:ea typeface="DFKai-SB" panose="03000509000000000000" pitchFamily="65" charset="-120"/>
              </a:rPr>
              <a:t>ring or a switch capable of closing off the break.</a:t>
            </a:r>
            <a:endParaRPr lang="en-US" altLang="zh-TW" sz="1800" i="1" u="sng" dirty="0" smtClean="0">
              <a:solidFill>
                <a:srgbClr val="FF0000"/>
              </a:solidFill>
              <a:latin typeface="Times New Roman" panose="02020603050405020304" pitchFamily="18" charset="0"/>
              <a:ea typeface="DFKai-SB" panose="03000509000000000000" pitchFamily="65" charset="-120"/>
            </a:endParaRP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0929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9910404" cy="1610200"/>
          </a:xfrm>
          <a:prstGeom prst="rect">
            <a:avLst/>
          </a:prstGeom>
        </p:spPr>
      </p:pic>
      <p:sp>
        <p:nvSpPr>
          <p:cNvPr id="7" name="TextBox 6"/>
          <p:cNvSpPr txBox="1"/>
          <p:nvPr/>
        </p:nvSpPr>
        <p:spPr>
          <a:xfrm>
            <a:off x="2365248" y="543490"/>
            <a:ext cx="7973567"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and Disadvantages of Ring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1"/>
          <p:cNvSpPr>
            <a:spLocks noGrp="1" noChangeArrowheads="1"/>
          </p:cNvSpPr>
          <p:nvPr/>
        </p:nvSpPr>
        <p:spPr>
          <a:xfrm>
            <a:off x="1950715" y="1890768"/>
            <a:ext cx="8596668" cy="17281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dirty="0"/>
              <a:t>Easier to manage; easier to locate a defective node or cable problem</a:t>
            </a:r>
          </a:p>
          <a:p>
            <a:r>
              <a:rPr lang="en-US" sz="2000" dirty="0"/>
              <a:t>Well-suited for transmitting signals over long distances on a LAN</a:t>
            </a:r>
          </a:p>
          <a:p>
            <a:r>
              <a:rPr lang="en-US" sz="2000" dirty="0"/>
              <a:t>Handles high-volume network traffic</a:t>
            </a:r>
          </a:p>
          <a:p>
            <a:r>
              <a:rPr lang="en-US" sz="2000" dirty="0"/>
              <a:t>Enables reliable communication</a:t>
            </a:r>
          </a:p>
        </p:txBody>
      </p:sp>
      <p:sp>
        <p:nvSpPr>
          <p:cNvPr id="13" name="TextBox 12"/>
          <p:cNvSpPr txBox="1">
            <a:spLocks noChangeArrowheads="1"/>
          </p:cNvSpPr>
          <p:nvPr/>
        </p:nvSpPr>
        <p:spPr>
          <a:xfrm>
            <a:off x="1572609" y="3587798"/>
            <a:ext cx="8596668" cy="751242"/>
          </a:xfrm>
          <a:prstGeom prst="rect">
            <a:avLst/>
          </a:prstGeom>
        </p:spPr>
        <p:txBody>
          <a:bodyPr vert="horz" lIns="91440" tIns="45720" rIns="91440" bIns="45720" rtlCol="0" anchor="t">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sz="2800" b="1" i="1" dirty="0" smtClean="0">
                <a:solidFill>
                  <a:srgbClr val="FF0000"/>
                </a:solidFill>
              </a:rPr>
              <a:t>Disadvantages</a:t>
            </a:r>
            <a:endParaRPr lang="en-US" b="1" i="1" dirty="0">
              <a:solidFill>
                <a:srgbClr val="FF0000"/>
              </a:solidFill>
            </a:endParaRPr>
          </a:p>
        </p:txBody>
      </p:sp>
      <p:sp>
        <p:nvSpPr>
          <p:cNvPr id="14" name="TextBox 13"/>
          <p:cNvSpPr txBox="1">
            <a:spLocks noChangeArrowheads="1"/>
          </p:cNvSpPr>
          <p:nvPr/>
        </p:nvSpPr>
        <p:spPr>
          <a:xfrm>
            <a:off x="1953908" y="4183109"/>
            <a:ext cx="8596668" cy="2434698"/>
          </a:xfrm>
          <a:prstGeom prst="rect">
            <a:avLst/>
          </a:prstGeom>
        </p:spPr>
        <p:txBody>
          <a:bodyPr vert="horz" lIns="91440" tIns="45720" rIns="91440" bIns="45720" rtlCol="0">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a:buFont typeface="Wingdings" panose="05000000000000000000" pitchFamily="2" charset="2"/>
              <a:buChar char="Ø"/>
            </a:pPr>
            <a:r>
              <a:rPr lang="en-US" sz="2000" dirty="0" smtClean="0"/>
              <a:t>Expensive</a:t>
            </a:r>
          </a:p>
          <a:p>
            <a:pPr marL="342900" indent="-342900">
              <a:buFont typeface="Wingdings" panose="05000000000000000000" pitchFamily="2" charset="2"/>
              <a:buChar char="Ø"/>
            </a:pPr>
            <a:r>
              <a:rPr lang="en-US" sz="2000" dirty="0" smtClean="0"/>
              <a:t>Requires more cable and network equipment at the start</a:t>
            </a:r>
          </a:p>
          <a:p>
            <a:pPr marL="342900" indent="-342900">
              <a:buFont typeface="Wingdings" panose="05000000000000000000" pitchFamily="2" charset="2"/>
              <a:buChar char="Ø"/>
            </a:pPr>
            <a:r>
              <a:rPr lang="en-US" sz="2000" dirty="0" smtClean="0"/>
              <a:t>Not used as widely as bus topology</a:t>
            </a:r>
          </a:p>
          <a:p>
            <a:pPr marL="742950" lvl="1" indent="-285750">
              <a:buFont typeface="Arial" panose="020B0604020202020204" pitchFamily="34" charset="0"/>
              <a:buChar char="•"/>
            </a:pPr>
            <a:r>
              <a:rPr lang="en-US" sz="1800" dirty="0" smtClean="0"/>
              <a:t>Fewer equipment options</a:t>
            </a:r>
          </a:p>
          <a:p>
            <a:pPr marL="742950" lvl="1" indent="-285750">
              <a:buFont typeface="Arial" panose="020B0604020202020204" pitchFamily="34" charset="0"/>
              <a:buChar char="•"/>
            </a:pPr>
            <a:r>
              <a:rPr lang="en-US" sz="1800" dirty="0" smtClean="0"/>
              <a:t>Fewer options for expansion to high-speed communication</a:t>
            </a:r>
            <a:endParaRPr lang="en-US" sz="1800" dirty="0"/>
          </a:p>
        </p:txBody>
      </p:sp>
      <p:sp>
        <p:nvSpPr>
          <p:cNvPr id="15" name="مستطيل 1"/>
          <p:cNvSpPr/>
          <p:nvPr/>
        </p:nvSpPr>
        <p:spPr>
          <a:xfrm>
            <a:off x="1615059" y="1356500"/>
            <a:ext cx="1910331" cy="523220"/>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sz="2800" b="1" i="1" dirty="0">
                <a:solidFill>
                  <a:srgbClr val="FF0000"/>
                </a:solidFill>
                <a:latin typeface="+mj-lt"/>
                <a:ea typeface="+mj-ea"/>
                <a:cs typeface="+mj-cs"/>
              </a:rPr>
              <a:t>Advantages</a:t>
            </a:r>
            <a:r>
              <a:rPr lang="en-US" b="1" i="1" dirty="0">
                <a:solidFill>
                  <a:srgbClr val="FF0000"/>
                </a:solidFill>
              </a:rPr>
              <a:t> </a:t>
            </a:r>
            <a:endParaRPr lang="en-US" dirty="0"/>
          </a:p>
        </p:txBody>
      </p:sp>
      <p:sp>
        <p:nvSpPr>
          <p:cNvPr id="16" name="Rectangle 15"/>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546144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Star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31</a:t>
            </a:fld>
            <a:endParaRPr lang="en-US"/>
          </a:p>
        </p:txBody>
      </p:sp>
      <p:sp>
        <p:nvSpPr>
          <p:cNvPr id="12" name="Text Placeholder 8"/>
          <p:cNvSpPr>
            <a:spLocks noGrp="1"/>
          </p:cNvSpPr>
          <p:nvPr/>
        </p:nvSpPr>
        <p:spPr>
          <a:xfrm>
            <a:off x="1014366" y="1554457"/>
            <a:ext cx="10339434" cy="59923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lnSpc>
                <a:spcPct val="90000"/>
              </a:lnSpc>
              <a:buClr>
                <a:schemeClr val="tx1"/>
              </a:buClr>
            </a:pPr>
            <a:r>
              <a:rPr lang="en-US" sz="2600" dirty="0" smtClean="0">
                <a:solidFill>
                  <a:srgbClr val="FF0000"/>
                </a:solidFill>
              </a:rPr>
              <a:t>Every </a:t>
            </a:r>
            <a:r>
              <a:rPr lang="en-US" sz="2600" dirty="0">
                <a:solidFill>
                  <a:srgbClr val="FF0000"/>
                </a:solidFill>
              </a:rPr>
              <a:t>node on the network is connected through a central device</a:t>
            </a:r>
            <a:endParaRPr lang="en-US" dirty="0" smtClean="0">
              <a:solidFill>
                <a:srgbClr val="FF0000"/>
              </a:solidFill>
            </a:endParaRPr>
          </a:p>
        </p:txBody>
      </p:sp>
      <p:sp>
        <p:nvSpPr>
          <p:cNvPr id="14" name="Rectangle 13"/>
          <p:cNvSpPr>
            <a:spLocks noGrp="1" noChangeArrowheads="1"/>
          </p:cNvSpPr>
          <p:nvPr/>
        </p:nvSpPr>
        <p:spPr>
          <a:xfrm>
            <a:off x="1454304" y="1978890"/>
            <a:ext cx="5886351" cy="3569869"/>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en-US" sz="2000" dirty="0"/>
              <a:t>Any single cable connects only two devices</a:t>
            </a:r>
          </a:p>
          <a:p>
            <a:pPr lvl="1" algn="just"/>
            <a:r>
              <a:rPr lang="en-US" sz="2000" dirty="0"/>
              <a:t>Cabling problems affect two nodes at most</a:t>
            </a:r>
          </a:p>
          <a:p>
            <a:pPr algn="just"/>
            <a:r>
              <a:rPr lang="en-US" sz="2000" dirty="0"/>
              <a:t>Requires more cabling than ring or bus networks</a:t>
            </a:r>
          </a:p>
          <a:p>
            <a:pPr lvl="1" algn="just"/>
            <a:r>
              <a:rPr lang="en-US" sz="2000" dirty="0"/>
              <a:t>More fault-tolerant</a:t>
            </a:r>
          </a:p>
          <a:p>
            <a:pPr algn="just"/>
            <a:r>
              <a:rPr lang="en-US" sz="2000" dirty="0"/>
              <a:t>Easily moved, isolated, or interconnected with other networks</a:t>
            </a:r>
          </a:p>
          <a:p>
            <a:pPr lvl="1" algn="just"/>
            <a:r>
              <a:rPr lang="en-US" sz="2000" dirty="0"/>
              <a:t>Scalable</a:t>
            </a:r>
          </a:p>
          <a:p>
            <a:pPr algn="just"/>
            <a:r>
              <a:rPr lang="en-US" sz="2000" dirty="0"/>
              <a:t>Supports max of 1024 addressable nodes on logical network</a:t>
            </a:r>
          </a:p>
        </p:txBody>
      </p:sp>
      <p:pic>
        <p:nvPicPr>
          <p:cNvPr id="15" name="Picture 14" descr="Fig05-04"/>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40655" y="2204822"/>
            <a:ext cx="46863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85568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92032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&amp; Disadvantages of Star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32</a:t>
            </a:fld>
            <a:endParaRPr lang="en-US"/>
          </a:p>
        </p:txBody>
      </p:sp>
      <p:sp>
        <p:nvSpPr>
          <p:cNvPr id="12" name="Rectangle 11"/>
          <p:cNvSpPr>
            <a:spLocks noGrp="1" noChangeArrowheads="1"/>
          </p:cNvSpPr>
          <p:nvPr/>
        </p:nvSpPr>
        <p:spPr>
          <a:xfrm>
            <a:off x="1891540" y="1143052"/>
            <a:ext cx="5040560" cy="525658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sz="2000" dirty="0"/>
          </a:p>
          <a:p>
            <a:pPr>
              <a:buFont typeface="Wingdings" pitchFamily="2" charset="2"/>
              <a:buNone/>
            </a:pPr>
            <a:r>
              <a:rPr lang="en-US" sz="2000" b="1" i="1" u="sng" dirty="0">
                <a:solidFill>
                  <a:srgbClr val="FF0000"/>
                </a:solidFill>
              </a:rPr>
              <a:t>Advantages</a:t>
            </a:r>
            <a:endParaRPr lang="en-US" sz="2400" b="1" i="1" u="sng" dirty="0">
              <a:solidFill>
                <a:srgbClr val="FF0000"/>
              </a:solidFill>
            </a:endParaRPr>
          </a:p>
          <a:p>
            <a:r>
              <a:rPr lang="en-US" sz="2000" dirty="0"/>
              <a:t>Good option for modern networks</a:t>
            </a:r>
          </a:p>
          <a:p>
            <a:r>
              <a:rPr lang="en-US" sz="2000" dirty="0"/>
              <a:t>Low startup costs</a:t>
            </a:r>
          </a:p>
          <a:p>
            <a:r>
              <a:rPr lang="en-US" sz="2000" dirty="0"/>
              <a:t>Easy to manage</a:t>
            </a:r>
          </a:p>
          <a:p>
            <a:r>
              <a:rPr lang="en-US" sz="2000" dirty="0"/>
              <a:t>Offers opportunities for expansion</a:t>
            </a:r>
          </a:p>
          <a:p>
            <a:r>
              <a:rPr lang="en-US" sz="2000" dirty="0"/>
              <a:t>Most popular topology in use; wide variety of equipment available</a:t>
            </a:r>
          </a:p>
          <a:p>
            <a:pPr>
              <a:buFont typeface="Wingdings" pitchFamily="2" charset="2"/>
              <a:buNone/>
            </a:pPr>
            <a:r>
              <a:rPr lang="en-US" sz="2000" b="1" i="1" u="sng" dirty="0" smtClean="0">
                <a:solidFill>
                  <a:srgbClr val="FF0000"/>
                </a:solidFill>
              </a:rPr>
              <a:t>Disadvantages</a:t>
            </a:r>
            <a:endParaRPr lang="en-US" sz="2000" i="1" u="sng" dirty="0">
              <a:solidFill>
                <a:srgbClr val="FF0000"/>
              </a:solidFill>
            </a:endParaRPr>
          </a:p>
          <a:p>
            <a:r>
              <a:rPr lang="en-US" sz="2000" dirty="0"/>
              <a:t>Hub is a single point of failure</a:t>
            </a:r>
          </a:p>
          <a:p>
            <a:r>
              <a:rPr lang="en-US" sz="2000" dirty="0"/>
              <a:t>Requires more cable than the bus</a:t>
            </a:r>
          </a:p>
          <a:p>
            <a:endParaRPr lang="en-US" sz="2000" dirty="0"/>
          </a:p>
        </p:txBody>
      </p:sp>
      <p:pic>
        <p:nvPicPr>
          <p:cNvPr id="13" name="Picture 12" descr="Fig06-03"/>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618063" y="1797850"/>
            <a:ext cx="5256584" cy="325709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03923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Hybrid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33</a:t>
            </a:fld>
            <a:endParaRPr lang="en-US"/>
          </a:p>
        </p:txBody>
      </p:sp>
      <p:pic>
        <p:nvPicPr>
          <p:cNvPr id="11"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2039" y="3240220"/>
            <a:ext cx="6508179" cy="2941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9"/>
          <p:cNvSpPr>
            <a:spLocks noGrp="1"/>
          </p:cNvSpPr>
          <p:nvPr/>
        </p:nvSpPr>
        <p:spPr>
          <a:xfrm>
            <a:off x="1983933" y="2671815"/>
            <a:ext cx="859666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smtClean="0"/>
              <a:t>Combination of two or more network topology</a:t>
            </a:r>
          </a:p>
        </p:txBody>
      </p:sp>
      <p:sp>
        <p:nvSpPr>
          <p:cNvPr id="14" name="TextBox 13"/>
          <p:cNvSpPr txBox="1">
            <a:spLocks noChangeArrowheads="1"/>
          </p:cNvSpPr>
          <p:nvPr/>
        </p:nvSpPr>
        <p:spPr>
          <a:xfrm>
            <a:off x="1611399" y="1512028"/>
            <a:ext cx="8763000" cy="1169640"/>
          </a:xfrm>
          <a:prstGeom prst="rect">
            <a:avLst/>
          </a:prstGeom>
        </p:spPr>
        <p:txBody>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246063" lvl="1">
              <a:lnSpc>
                <a:spcPct val="90000"/>
              </a:lnSpc>
              <a:spcBef>
                <a:spcPts val="0"/>
              </a:spcBef>
              <a:buFont typeface="Wingdings" panose="05000000000000000000" pitchFamily="2" charset="2"/>
              <a:buChar char="v"/>
              <a:defRPr/>
            </a:pPr>
            <a:r>
              <a:rPr lang="en-US" altLang="ar-SA" sz="2000" b="1" i="1"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Hybrid Topology </a:t>
            </a:r>
          </a:p>
          <a:p>
            <a:pPr marL="741363" lvl="1" indent="-342900">
              <a:spcBef>
                <a:spcPts val="0"/>
              </a:spcBef>
              <a:defRPr/>
            </a:pPr>
            <a:r>
              <a:rPr lang="en-US" sz="2000" smtClean="0">
                <a:latin typeface="Times New Roman" panose="02020603050405020304" pitchFamily="18" charset="0"/>
                <a:cs typeface="Times New Roman" panose="02020603050405020304" pitchFamily="18" charset="0"/>
              </a:rPr>
              <a:t>A  network  can  be  hybrid.  For  example,  we  can  have  a  main  star  topology  with  each  branch connecting several stations in a bus topology </a:t>
            </a:r>
            <a:endParaRPr lang="en-US" sz="2000" dirty="0" smtClean="0">
              <a:latin typeface="Times New Roman" panose="02020603050405020304" pitchFamily="18" charset="0"/>
              <a:cs typeface="Times New Roman" panose="02020603050405020304" pitchFamily="18" charset="0"/>
            </a:endParaRP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2758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Tree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34</a:t>
            </a:fld>
            <a:endParaRPr lang="en-US"/>
          </a:p>
        </p:txBody>
      </p:sp>
      <p:sp>
        <p:nvSpPr>
          <p:cNvPr id="11" name="Shape 184"/>
          <p:cNvSpPr txBox="1">
            <a:spLocks/>
          </p:cNvSpPr>
          <p:nvPr/>
        </p:nvSpPr>
        <p:spPr>
          <a:xfrm>
            <a:off x="1677639" y="1374685"/>
            <a:ext cx="5829082" cy="4525962"/>
          </a:xfrm>
          <a:prstGeom prst="rect">
            <a:avLst/>
          </a:prstGeom>
        </p:spPr>
        <p:txBody>
          <a:bodyPr lIns="91425" tIns="45700" rIns="91425" bIns="45700"/>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One example of </a:t>
            </a:r>
            <a:r>
              <a:rPr lang="en-US" sz="2400" b="1" dirty="0" smtClean="0"/>
              <a:t>Hybrid</a:t>
            </a:r>
            <a:r>
              <a:rPr lang="en-US" sz="2400" dirty="0" smtClean="0"/>
              <a:t> </a:t>
            </a:r>
            <a:r>
              <a:rPr lang="en-US" sz="2400" b="1" dirty="0" smtClean="0">
                <a:solidFill>
                  <a:srgbClr val="696464"/>
                </a:solidFill>
                <a:cs typeface="Arial" charset="0"/>
                <a:sym typeface="Arial" charset="0"/>
              </a:rPr>
              <a:t>Topology is  </a:t>
            </a:r>
            <a:r>
              <a:rPr lang="en-US" sz="2400" b="1" dirty="0" smtClean="0">
                <a:solidFill>
                  <a:srgbClr val="FF0000"/>
                </a:solidFill>
                <a:latin typeface="Arial" charset="0"/>
                <a:cs typeface="Arial" charset="0"/>
                <a:sym typeface="Arial" charset="0"/>
              </a:rPr>
              <a:t>Tree</a:t>
            </a:r>
            <a:r>
              <a:rPr lang="en-US" sz="2400" dirty="0" smtClean="0">
                <a:solidFill>
                  <a:srgbClr val="FF0000"/>
                </a:solidFill>
                <a:latin typeface="Arial" charset="0"/>
                <a:cs typeface="Arial" charset="0"/>
                <a:sym typeface="Arial" charset="0"/>
              </a:rPr>
              <a:t> </a:t>
            </a:r>
            <a:r>
              <a:rPr lang="en-US" sz="2400" b="1" dirty="0" smtClean="0">
                <a:solidFill>
                  <a:srgbClr val="FF0000"/>
                </a:solidFill>
                <a:latin typeface="Arial" charset="0"/>
                <a:cs typeface="Arial" charset="0"/>
                <a:sym typeface="Arial" charset="0"/>
              </a:rPr>
              <a:t>topology</a:t>
            </a:r>
          </a:p>
          <a:p>
            <a:pPr marL="365125" indent="-263525">
              <a:spcBef>
                <a:spcPts val="400"/>
              </a:spcBef>
              <a:buSzPct val="67000"/>
              <a:buFont typeface="Arial" charset="0"/>
              <a:buChar char="•"/>
            </a:pPr>
            <a:r>
              <a:rPr lang="en-US" sz="2400" b="1" i="1" dirty="0" smtClean="0">
                <a:solidFill>
                  <a:srgbClr val="000000"/>
                </a:solidFill>
                <a:cs typeface="Arial" charset="0"/>
                <a:sym typeface="Arial" charset="0"/>
              </a:rPr>
              <a:t>Tree topology</a:t>
            </a:r>
            <a:r>
              <a:rPr lang="en-US" sz="2400" b="1" i="1" dirty="0" smtClean="0">
                <a:solidFill>
                  <a:srgbClr val="000000"/>
                </a:solidFill>
                <a:latin typeface="Arial" charset="0"/>
                <a:cs typeface="Arial" charset="0"/>
                <a:sym typeface="Arial" charset="0"/>
              </a:rPr>
              <a:t> </a:t>
            </a:r>
            <a:r>
              <a:rPr lang="en-US" sz="2400" dirty="0" smtClean="0">
                <a:solidFill>
                  <a:srgbClr val="000000"/>
                </a:solidFill>
                <a:latin typeface="Arial" charset="0"/>
                <a:cs typeface="Arial" charset="0"/>
                <a:sym typeface="Arial" charset="0"/>
              </a:rPr>
              <a:t>is a combination of Bus and Star topology.</a:t>
            </a:r>
          </a:p>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It consists of groups of star-configured workstations connected to a linear bus backbone cable.</a:t>
            </a:r>
          </a:p>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If the backbone line breaks, the entire segment goes down</a:t>
            </a:r>
          </a:p>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An example of this network could be cable TV technology</a:t>
            </a:r>
          </a:p>
        </p:txBody>
      </p:sp>
      <p:sp>
        <p:nvSpPr>
          <p:cNvPr id="12" name="Shape 186"/>
          <p:cNvSpPr>
            <a:spLocks noChangeArrowheads="1"/>
          </p:cNvSpPr>
          <p:nvPr/>
        </p:nvSpPr>
        <p:spPr bwMode="auto">
          <a:xfrm>
            <a:off x="8284748" y="1530377"/>
            <a:ext cx="3009900" cy="3590925"/>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78028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Hybrid Physical Topologies: </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35</a:t>
            </a:fld>
            <a:endParaRPr lang="en-US"/>
          </a:p>
        </p:txBody>
      </p:sp>
      <p:sp>
        <p:nvSpPr>
          <p:cNvPr id="11" name="Rectangle 10"/>
          <p:cNvSpPr>
            <a:spLocks noGrp="1" noChangeArrowheads="1"/>
          </p:cNvSpPr>
          <p:nvPr/>
        </p:nvSpPr>
        <p:spPr>
          <a:xfrm>
            <a:off x="1640132" y="1562997"/>
            <a:ext cx="8596668" cy="83689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indent="-457200">
              <a:buFont typeface="Arial" panose="020B0604020202020204" pitchFamily="34" charset="0"/>
              <a:buChar char="•"/>
            </a:pPr>
            <a:r>
              <a:rPr lang="en-US" sz="3200" b="1" i="1" dirty="0" smtClean="0">
                <a:solidFill>
                  <a:srgbClr val="FF0000"/>
                </a:solidFill>
              </a:rPr>
              <a:t>Star-Wired </a:t>
            </a:r>
            <a:r>
              <a:rPr lang="en-US" sz="3200" b="1" i="1" dirty="0">
                <a:solidFill>
                  <a:srgbClr val="FF0000"/>
                </a:solidFill>
              </a:rPr>
              <a:t>Ring</a:t>
            </a:r>
          </a:p>
        </p:txBody>
      </p:sp>
      <p:pic>
        <p:nvPicPr>
          <p:cNvPr id="12" name="Picture 11" descr="Fig06-04"/>
          <p:cNvPicPr>
            <a:picLocks noGrp="1"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456654" y="2944403"/>
            <a:ext cx="9278692" cy="299650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4362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Hybrid Physical Topologies: </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36</a:t>
            </a:fld>
            <a:endParaRPr lang="en-US"/>
          </a:p>
        </p:txBody>
      </p:sp>
      <p:sp>
        <p:nvSpPr>
          <p:cNvPr id="13" name="Rectangle 12"/>
          <p:cNvSpPr>
            <a:spLocks noGrp="1" noChangeArrowheads="1"/>
          </p:cNvSpPr>
          <p:nvPr/>
        </p:nvSpPr>
        <p:spPr>
          <a:xfrm>
            <a:off x="1797666" y="1110440"/>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3200" b="1" i="1" dirty="0" smtClean="0">
              <a:solidFill>
                <a:srgbClr val="FF0000"/>
              </a:solidFill>
            </a:endParaRPr>
          </a:p>
          <a:p>
            <a:pPr marL="457200" indent="-457200">
              <a:buFont typeface="Arial" panose="020B0604020202020204" pitchFamily="34" charset="0"/>
              <a:buChar char="•"/>
            </a:pPr>
            <a:r>
              <a:rPr lang="en-US" sz="3200" b="1" i="1" dirty="0" smtClean="0">
                <a:solidFill>
                  <a:srgbClr val="FF0000"/>
                </a:solidFill>
              </a:rPr>
              <a:t>Star-Wired </a:t>
            </a:r>
            <a:r>
              <a:rPr lang="en-US" sz="3200" b="1" i="1" dirty="0">
                <a:solidFill>
                  <a:srgbClr val="FF0000"/>
                </a:solidFill>
              </a:rPr>
              <a:t>Bus</a:t>
            </a:r>
          </a:p>
        </p:txBody>
      </p:sp>
      <p:pic>
        <p:nvPicPr>
          <p:cNvPr id="14" name="Picture 13" descr="Fig06-05"/>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1815732" y="2486081"/>
            <a:ext cx="8496944" cy="346874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66178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Logical Topologies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12" name="Rectangle 11"/>
          <p:cNvSpPr>
            <a:spLocks noGrp="1" noChangeArrowheads="1"/>
          </p:cNvSpPr>
          <p:nvPr/>
        </p:nvSpPr>
        <p:spPr>
          <a:xfrm>
            <a:off x="1806699" y="1852481"/>
            <a:ext cx="8596668" cy="3880773"/>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i="1" dirty="0"/>
              <a:t>Logical topology</a:t>
            </a:r>
            <a:r>
              <a:rPr lang="en-US" sz="2800" dirty="0"/>
              <a:t>: how data is transmitted between nodes</a:t>
            </a:r>
          </a:p>
          <a:p>
            <a:pPr lvl="1"/>
            <a:r>
              <a:rPr lang="en-US" sz="2400" dirty="0"/>
              <a:t>May not match physical topology</a:t>
            </a:r>
          </a:p>
          <a:p>
            <a:r>
              <a:rPr lang="en-US" sz="2800" b="1" i="1" dirty="0"/>
              <a:t>Bus logical topology: </a:t>
            </a:r>
            <a:r>
              <a:rPr lang="en-US" sz="2800" dirty="0"/>
              <a:t>signals travel from one network device to all other devices on network</a:t>
            </a:r>
          </a:p>
          <a:p>
            <a:pPr lvl="1"/>
            <a:r>
              <a:rPr lang="en-US" sz="2400" dirty="0"/>
              <a:t>Required by bus, star, star-wired physical topologies</a:t>
            </a:r>
          </a:p>
          <a:p>
            <a:r>
              <a:rPr lang="en-US" sz="2800" b="1" i="1" dirty="0"/>
              <a:t>Ring logical topology</a:t>
            </a:r>
            <a:r>
              <a:rPr lang="en-US" sz="2800" dirty="0"/>
              <a:t>: signals follow circular path between sender and receiver</a:t>
            </a:r>
          </a:p>
          <a:p>
            <a:pPr lvl="1"/>
            <a:r>
              <a:rPr lang="en-US" sz="2400" dirty="0"/>
              <a:t>Required by ring, star-wired ring topologies</a:t>
            </a:r>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52831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Type of Networks</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38</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p:cNvPicPr>
            <a:picLocks noChangeAspect="1"/>
          </p:cNvPicPr>
          <p:nvPr/>
        </p:nvPicPr>
        <p:blipFill rotWithShape="1">
          <a:blip r:embed="rId6">
            <a:clrChange>
              <a:clrFrom>
                <a:srgbClr val="FFFFFF"/>
              </a:clrFrom>
              <a:clrTo>
                <a:srgbClr val="FFFFFF">
                  <a:alpha val="0"/>
                </a:srgbClr>
              </a:clrTo>
            </a:clrChange>
          </a:blip>
          <a:srcRect t="20689"/>
          <a:stretch/>
        </p:blipFill>
        <p:spPr>
          <a:xfrm>
            <a:off x="2061849" y="1305463"/>
            <a:ext cx="9480376" cy="5221054"/>
          </a:xfrm>
          <a:prstGeom prst="rect">
            <a:avLst/>
          </a:prstGeom>
        </p:spPr>
      </p:pic>
      <p:pic>
        <p:nvPicPr>
          <p:cNvPr id="3" name="Picture 2"/>
          <p:cNvPicPr>
            <a:picLocks noChangeAspect="1"/>
          </p:cNvPicPr>
          <p:nvPr/>
        </p:nvPicPr>
        <p:blipFill>
          <a:blip r:embed="rId7"/>
          <a:stretch>
            <a:fillRect/>
          </a:stretch>
        </p:blipFill>
        <p:spPr>
          <a:xfrm>
            <a:off x="2440788" y="6156508"/>
            <a:ext cx="9902229" cy="204838"/>
          </a:xfrm>
          <a:prstGeom prst="rect">
            <a:avLst/>
          </a:prstGeom>
        </p:spPr>
      </p:pic>
    </p:spTree>
    <p:extLst>
      <p:ext uri="{BB962C8B-B14F-4D97-AF65-F5344CB8AC3E}">
        <p14:creationId xmlns:p14="http://schemas.microsoft.com/office/powerpoint/2010/main" val="23925229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Type of Networks</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39</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Rectangle 13"/>
          <p:cNvSpPr>
            <a:spLocks noGrp="1" noChangeArrowheads="1"/>
          </p:cNvSpPr>
          <p:nvPr/>
        </p:nvSpPr>
        <p:spPr>
          <a:xfrm>
            <a:off x="1550292" y="1522716"/>
            <a:ext cx="8857952" cy="373994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3700" lvl="1" indent="0" eaLnBrk="1" hangingPunct="1">
              <a:lnSpc>
                <a:spcPct val="90000"/>
              </a:lnSpc>
              <a:buNone/>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a:t>
            </a:r>
            <a:r>
              <a:rPr lang="en-US" altLang="ar-SA" sz="2400" b="1" i="1" dirty="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Categories of Networks / Network </a:t>
            </a: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Technologies</a:t>
            </a:r>
          </a:p>
          <a:p>
            <a:pPr marL="393700" lvl="1" indent="0" eaLnBrk="1" hangingPunct="1">
              <a:lnSpc>
                <a:spcPct val="90000"/>
              </a:lnSpc>
              <a:buNone/>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a:t>
            </a:r>
          </a:p>
          <a:p>
            <a:pPr marL="741363" lvl="1" indent="-342900">
              <a:spcBef>
                <a:spcPct val="45000"/>
              </a:spcBef>
              <a:defRPr/>
            </a:pPr>
            <a:r>
              <a:rPr lang="en-US" sz="2000" dirty="0">
                <a:latin typeface="Trebuchet MS (النص الأساسي)"/>
                <a:cs typeface="Times New Roman" panose="02020603050405020304" pitchFamily="18" charset="0"/>
              </a:rPr>
              <a:t>Today </a:t>
            </a:r>
            <a:r>
              <a:rPr lang="en-US" sz="2000" dirty="0" smtClean="0">
                <a:latin typeface="Trebuchet MS (النص الأساسي)"/>
                <a:cs typeface="Times New Roman" panose="02020603050405020304" pitchFamily="18" charset="0"/>
              </a:rPr>
              <a:t>There are </a:t>
            </a:r>
            <a:r>
              <a:rPr lang="en-US" sz="2000" dirty="0">
                <a:latin typeface="Trebuchet MS (النص الأساسي)"/>
                <a:cs typeface="Times New Roman" panose="02020603050405020304" pitchFamily="18" charset="0"/>
              </a:rPr>
              <a:t>two primary categories: local </a:t>
            </a:r>
            <a:r>
              <a:rPr lang="en-US" sz="2000" dirty="0" smtClean="0">
                <a:latin typeface="Trebuchet MS (النص الأساسي)"/>
                <a:cs typeface="Times New Roman" panose="02020603050405020304" pitchFamily="18" charset="0"/>
              </a:rPr>
              <a:t>area </a:t>
            </a:r>
            <a:r>
              <a:rPr lang="en-US" sz="2000" dirty="0">
                <a:latin typeface="Trebuchet MS (النص الأساسي)"/>
                <a:cs typeface="Times New Roman" panose="02020603050405020304" pitchFamily="18" charset="0"/>
              </a:rPr>
              <a:t>networks (LANs) and wide area networks (WANs). </a:t>
            </a:r>
          </a:p>
          <a:p>
            <a:pPr marL="741363" lvl="1" indent="-342900">
              <a:spcBef>
                <a:spcPct val="45000"/>
              </a:spcBef>
              <a:defRPr/>
            </a:pPr>
            <a:r>
              <a:rPr lang="en-US" sz="2000" dirty="0">
                <a:latin typeface="Trebuchet MS (النص الأساسي)"/>
                <a:cs typeface="Times New Roman" panose="02020603050405020304" pitchFamily="18" charset="0"/>
              </a:rPr>
              <a:t>The category into which a network falls is determined by its size. </a:t>
            </a:r>
            <a:endParaRPr lang="en-US" sz="2000" dirty="0" smtClean="0">
              <a:latin typeface="Trebuchet MS (النص الأساسي)"/>
              <a:cs typeface="Times New Roman" panose="02020603050405020304" pitchFamily="18" charset="0"/>
            </a:endParaRPr>
          </a:p>
          <a:p>
            <a:pPr marL="741363" lvl="1" indent="-342900">
              <a:spcBef>
                <a:spcPct val="45000"/>
              </a:spcBef>
              <a:defRPr/>
            </a:pPr>
            <a:r>
              <a:rPr lang="en-US" sz="2000" dirty="0" smtClean="0">
                <a:latin typeface="Trebuchet MS (النص الأساسي)"/>
                <a:cs typeface="Times New Roman" panose="02020603050405020304" pitchFamily="18" charset="0"/>
              </a:rPr>
              <a:t>A </a:t>
            </a:r>
            <a:r>
              <a:rPr lang="en-US" sz="2000" dirty="0">
                <a:latin typeface="Trebuchet MS (النص الأساسي)"/>
                <a:cs typeface="Times New Roman" panose="02020603050405020304" pitchFamily="18" charset="0"/>
              </a:rPr>
              <a:t>LAN normally covers an area </a:t>
            </a:r>
            <a:r>
              <a:rPr lang="en-US" sz="2000" dirty="0" smtClean="0">
                <a:latin typeface="Trebuchet MS (النص الأساسي)"/>
                <a:cs typeface="Times New Roman" panose="02020603050405020304" pitchFamily="18" charset="0"/>
              </a:rPr>
              <a:t>less than 2 miles</a:t>
            </a:r>
            <a:r>
              <a:rPr lang="en-US" sz="2000" dirty="0">
                <a:latin typeface="Trebuchet MS (النص الأساسي)"/>
                <a:cs typeface="Times New Roman" panose="02020603050405020304" pitchFamily="18" charset="0"/>
              </a:rPr>
              <a:t>; </a:t>
            </a:r>
            <a:r>
              <a:rPr lang="en-US" sz="2000" dirty="0" smtClean="0">
                <a:latin typeface="Trebuchet MS (النص الأساسي)"/>
                <a:cs typeface="Times New Roman" panose="02020603050405020304" pitchFamily="18" charset="0"/>
              </a:rPr>
              <a:t>a WAN can be worldwide</a:t>
            </a:r>
            <a:r>
              <a:rPr lang="en-US" sz="2000" dirty="0">
                <a:latin typeface="Trebuchet MS (النص الأساسي)"/>
                <a:cs typeface="Times New Roman" panose="02020603050405020304" pitchFamily="18" charset="0"/>
              </a:rPr>
              <a:t>.  </a:t>
            </a:r>
            <a:endParaRPr lang="en-US" sz="2000" dirty="0" smtClean="0">
              <a:latin typeface="Trebuchet MS (النص الأساسي)"/>
              <a:cs typeface="Times New Roman" panose="02020603050405020304" pitchFamily="18" charset="0"/>
            </a:endParaRPr>
          </a:p>
          <a:p>
            <a:pPr marL="741363" lvl="1" indent="-342900">
              <a:spcBef>
                <a:spcPct val="45000"/>
              </a:spcBef>
              <a:defRPr/>
            </a:pPr>
            <a:r>
              <a:rPr lang="en-US" sz="2000" dirty="0" smtClean="0">
                <a:latin typeface="Trebuchet MS (النص الأساسي)"/>
                <a:cs typeface="Times New Roman" panose="02020603050405020304" pitchFamily="18" charset="0"/>
              </a:rPr>
              <a:t>Networks of a size in between are normally referred </a:t>
            </a:r>
            <a:r>
              <a:rPr lang="en-US" sz="2000" dirty="0">
                <a:latin typeface="Trebuchet MS (النص الأساسي)"/>
                <a:cs typeface="Times New Roman" panose="02020603050405020304" pitchFamily="18" charset="0"/>
              </a:rPr>
              <a:t>to as metropolitan area networks (MANs) and span tens of miles</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0127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The Internet</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40</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Rectangle 14"/>
          <p:cNvSpPr>
            <a:spLocks noGrp="1" noChangeArrowheads="1"/>
          </p:cNvSpPr>
          <p:nvPr/>
        </p:nvSpPr>
        <p:spPr>
          <a:xfrm>
            <a:off x="277626" y="1622392"/>
            <a:ext cx="6915850" cy="367184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465138" indent="-285750" algn="just" eaLnBrk="1" hangingPunct="1">
              <a:lnSpc>
                <a:spcPct val="90000"/>
              </a:lnSpc>
              <a:spcBef>
                <a:spcPts val="600"/>
              </a:spcBef>
              <a:buNone/>
              <a:defRPr/>
            </a:pPr>
            <a:r>
              <a:rPr lang="ar-YE" altLang="zh-TW" sz="2800" b="1" i="1" dirty="0" smtClean="0">
                <a:solidFill>
                  <a:srgbClr val="FF0000"/>
                </a:solidFill>
                <a:latin typeface="+mj-lt"/>
                <a:ea typeface="+mj-ea"/>
                <a:cs typeface="+mj-cs"/>
              </a:rPr>
              <a:t>   </a:t>
            </a:r>
            <a:r>
              <a:rPr lang="en-US" altLang="zh-TW" sz="2800" b="1" i="1" dirty="0" smtClean="0">
                <a:solidFill>
                  <a:srgbClr val="FF0000"/>
                </a:solidFill>
                <a:latin typeface="+mj-lt"/>
                <a:ea typeface="+mj-ea"/>
                <a:cs typeface="+mj-cs"/>
              </a:rPr>
              <a:t> </a:t>
            </a:r>
            <a:r>
              <a:rPr lang="en-US" altLang="zh-TW" sz="2400" b="1" i="1" dirty="0" smtClean="0">
                <a:solidFill>
                  <a:srgbClr val="FF0000"/>
                </a:solidFill>
                <a:ea typeface="+mj-ea"/>
                <a:cs typeface="+mj-cs"/>
              </a:rPr>
              <a:t>Wide Area Network (WAN)</a:t>
            </a:r>
          </a:p>
          <a:p>
            <a:pPr marL="465138" lvl="1" algn="just" eaLnBrk="1" hangingPunct="1">
              <a:lnSpc>
                <a:spcPct val="120000"/>
              </a:lnSpc>
              <a:spcBef>
                <a:spcPts val="600"/>
              </a:spcBef>
              <a:defRPr/>
            </a:pPr>
            <a:r>
              <a:rPr lang="en-US" altLang="zh-TW" sz="1800" dirty="0" smtClean="0">
                <a:latin typeface="Times New Roman" panose="02020603050405020304" pitchFamily="18" charset="0"/>
                <a:ea typeface="DFKai-SB" panose="03000509000000000000" pitchFamily="65" charset="-120"/>
              </a:rPr>
              <a:t>WAN provides long distance transmission of data, image, audio, video information over large geographic area that  may comprise a country, a continent or even  the whole world.</a:t>
            </a:r>
          </a:p>
          <a:p>
            <a:pPr marL="465138" lvl="1" algn="just" eaLnBrk="1" hangingPunct="1">
              <a:lnSpc>
                <a:spcPct val="120000"/>
              </a:lnSpc>
              <a:spcBef>
                <a:spcPts val="600"/>
              </a:spcBef>
              <a:defRPr/>
            </a:pPr>
            <a:r>
              <a:rPr lang="en-US" altLang="ar-SA" sz="1800" b="1" i="1" dirty="0" smtClean="0">
                <a:solidFill>
                  <a:srgbClr val="0000FF"/>
                </a:solidFill>
                <a:latin typeface="Times New Roman" panose="02020603050405020304" pitchFamily="18" charset="0"/>
                <a:ea typeface="DFKai-SB" panose="03000509000000000000" pitchFamily="65" charset="-120"/>
              </a:rPr>
              <a:t>Switched WAN</a:t>
            </a:r>
            <a:r>
              <a:rPr lang="en-US" altLang="ar-SA" sz="1800" dirty="0" smtClean="0">
                <a:latin typeface="Times New Roman" panose="02020603050405020304" pitchFamily="18" charset="0"/>
                <a:ea typeface="DFKai-SB" panose="03000509000000000000" pitchFamily="65" charset="-120"/>
              </a:rPr>
              <a:t>: </a:t>
            </a:r>
            <a:r>
              <a:rPr lang="en-US" altLang="ar-SA" sz="1800" dirty="0">
                <a:latin typeface="Times New Roman" panose="02020603050405020304" pitchFamily="18" charset="0"/>
                <a:ea typeface="DFKai-SB" panose="03000509000000000000" pitchFamily="65" charset="-120"/>
              </a:rPr>
              <a:t>complex as the backbones that connect the </a:t>
            </a:r>
            <a:r>
              <a:rPr lang="en-US" altLang="ar-SA" sz="1800" dirty="0" smtClean="0">
                <a:latin typeface="Times New Roman" panose="02020603050405020304" pitchFamily="18" charset="0"/>
                <a:ea typeface="DFKai-SB" panose="03000509000000000000" pitchFamily="65" charset="-120"/>
              </a:rPr>
              <a:t>Internet.</a:t>
            </a:r>
          </a:p>
          <a:p>
            <a:pPr marL="465138" lvl="1" algn="just" eaLnBrk="1" hangingPunct="1">
              <a:lnSpc>
                <a:spcPct val="120000"/>
              </a:lnSpc>
              <a:spcBef>
                <a:spcPts val="600"/>
              </a:spcBef>
              <a:buNone/>
              <a:defRPr/>
            </a:pPr>
            <a:r>
              <a:rPr lang="en-US" altLang="ar-SA" sz="1800" dirty="0">
                <a:latin typeface="Times New Roman" panose="02020603050405020304" pitchFamily="18" charset="0"/>
                <a:ea typeface="DFKai-SB" panose="03000509000000000000" pitchFamily="65" charset="-120"/>
              </a:rPr>
              <a:t>- The switched </a:t>
            </a:r>
            <a:r>
              <a:rPr lang="en-US" altLang="ar-SA" sz="1800" dirty="0" smtClean="0">
                <a:latin typeface="Times New Roman" panose="02020603050405020304" pitchFamily="18" charset="0"/>
                <a:ea typeface="DFKai-SB" panose="03000509000000000000" pitchFamily="65" charset="-120"/>
              </a:rPr>
              <a:t>WAN </a:t>
            </a:r>
            <a:r>
              <a:rPr lang="en-US" altLang="ar-SA" sz="1800" dirty="0">
                <a:latin typeface="Times New Roman" panose="02020603050405020304" pitchFamily="18" charset="0"/>
                <a:ea typeface="DFKai-SB" panose="03000509000000000000" pitchFamily="65" charset="-120"/>
              </a:rPr>
              <a:t>connects </a:t>
            </a:r>
            <a:r>
              <a:rPr lang="en-US" altLang="ar-SA" sz="1800" dirty="0" smtClean="0">
                <a:latin typeface="Times New Roman" panose="02020603050405020304" pitchFamily="18" charset="0"/>
                <a:ea typeface="DFKai-SB" panose="03000509000000000000" pitchFamily="65" charset="-120"/>
              </a:rPr>
              <a:t>the end systems which usually comprise a router (</a:t>
            </a:r>
            <a:r>
              <a:rPr lang="en-US" altLang="ar-SA" sz="1800" dirty="0">
                <a:latin typeface="Times New Roman" panose="02020603050405020304" pitchFamily="18" charset="0"/>
                <a:ea typeface="DFKai-SB" panose="03000509000000000000" pitchFamily="65" charset="-120"/>
              </a:rPr>
              <a:t>internet </a:t>
            </a:r>
            <a:r>
              <a:rPr lang="en-US" altLang="ar-SA" sz="1800" dirty="0" smtClean="0">
                <a:latin typeface="Times New Roman" panose="02020603050405020304" pitchFamily="18" charset="0"/>
                <a:ea typeface="DFKai-SB" panose="03000509000000000000" pitchFamily="65" charset="-120"/>
              </a:rPr>
              <a:t>– working connecting devices</a:t>
            </a:r>
            <a:r>
              <a:rPr lang="en-US" altLang="ar-SA" sz="1800" dirty="0">
                <a:latin typeface="Times New Roman" panose="02020603050405020304" pitchFamily="18" charset="0"/>
                <a:ea typeface="DFKai-SB" panose="03000509000000000000" pitchFamily="65" charset="-120"/>
              </a:rPr>
              <a:t>) </a:t>
            </a:r>
            <a:r>
              <a:rPr lang="en-US" altLang="ar-SA" sz="1800" dirty="0" smtClean="0">
                <a:latin typeface="Times New Roman" panose="02020603050405020304" pitchFamily="18" charset="0"/>
                <a:ea typeface="DFKai-SB" panose="03000509000000000000" pitchFamily="65" charset="-120"/>
              </a:rPr>
              <a:t>that connects together LAN or WAN.</a:t>
            </a:r>
            <a:endParaRPr lang="en-US" altLang="ar-SA" sz="1800" dirty="0">
              <a:latin typeface="Times New Roman" panose="02020603050405020304" pitchFamily="18" charset="0"/>
              <a:ea typeface="DFKai-SB" panose="03000509000000000000" pitchFamily="65" charset="-120"/>
            </a:endParaRPr>
          </a:p>
          <a:p>
            <a:pPr marL="465138" lvl="1" algn="just" eaLnBrk="1" hangingPunct="1">
              <a:lnSpc>
                <a:spcPct val="120000"/>
              </a:lnSpc>
              <a:spcBef>
                <a:spcPts val="600"/>
              </a:spcBef>
              <a:defRPr/>
            </a:pPr>
            <a:r>
              <a:rPr lang="en-US" altLang="ar-SA" sz="1800" b="1" i="1" dirty="0" smtClean="0">
                <a:solidFill>
                  <a:srgbClr val="0000FF"/>
                </a:solidFill>
                <a:latin typeface="Times New Roman" panose="02020603050405020304" pitchFamily="18" charset="0"/>
                <a:ea typeface="DFKai-SB" panose="03000509000000000000" pitchFamily="65" charset="-120"/>
              </a:rPr>
              <a:t>Point to Point </a:t>
            </a:r>
            <a:r>
              <a:rPr lang="en-US" altLang="ar-SA" sz="1800" b="1" i="1" dirty="0">
                <a:solidFill>
                  <a:srgbClr val="0000FF"/>
                </a:solidFill>
                <a:latin typeface="Times New Roman" panose="02020603050405020304" pitchFamily="18" charset="0"/>
                <a:ea typeface="DFKai-SB" panose="03000509000000000000" pitchFamily="65" charset="-120"/>
              </a:rPr>
              <a:t>WAN</a:t>
            </a:r>
            <a:r>
              <a:rPr lang="en-US" altLang="ar-SA" sz="1800" b="1" i="1" dirty="0" smtClean="0">
                <a:solidFill>
                  <a:srgbClr val="0000FF"/>
                </a:solidFill>
                <a:latin typeface="Times New Roman" panose="02020603050405020304" pitchFamily="18" charset="0"/>
                <a:ea typeface="DFKai-SB" panose="03000509000000000000" pitchFamily="65" charset="-120"/>
              </a:rPr>
              <a:t>: </a:t>
            </a:r>
            <a:r>
              <a:rPr lang="en-US" altLang="ar-SA" sz="1800" dirty="0">
                <a:latin typeface="Times New Roman" panose="02020603050405020304" pitchFamily="18" charset="0"/>
                <a:ea typeface="DFKai-SB" panose="03000509000000000000" pitchFamily="65" charset="-120"/>
              </a:rPr>
              <a:t>simple </a:t>
            </a:r>
            <a:r>
              <a:rPr lang="en-US" altLang="ar-SA" sz="1800" dirty="0" smtClean="0">
                <a:latin typeface="Times New Roman" panose="02020603050405020304" pitchFamily="18" charset="0"/>
                <a:ea typeface="DFKai-SB" panose="03000509000000000000" pitchFamily="65" charset="-120"/>
              </a:rPr>
              <a:t>as a </a:t>
            </a:r>
            <a:r>
              <a:rPr lang="en-US" altLang="ar-SA" sz="1800" dirty="0">
                <a:latin typeface="Times New Roman" panose="02020603050405020304" pitchFamily="18" charset="0"/>
                <a:ea typeface="DFKai-SB" panose="03000509000000000000" pitchFamily="65" charset="-120"/>
              </a:rPr>
              <a:t>dial-up </a:t>
            </a:r>
            <a:r>
              <a:rPr lang="en-US" altLang="ar-SA" sz="1800" dirty="0" smtClean="0">
                <a:latin typeface="Times New Roman" panose="02020603050405020304" pitchFamily="18" charset="0"/>
                <a:ea typeface="DFKai-SB" panose="03000509000000000000" pitchFamily="65" charset="-120"/>
              </a:rPr>
              <a:t>line that a home computer to the Internet.</a:t>
            </a:r>
            <a:endParaRPr lang="en-US" altLang="ar-SA" sz="1800" dirty="0">
              <a:latin typeface="Times New Roman" panose="02020603050405020304" pitchFamily="18" charset="0"/>
              <a:ea typeface="DFKai-SB" panose="03000509000000000000" pitchFamily="65" charset="-120"/>
            </a:endParaRPr>
          </a:p>
        </p:txBody>
      </p:sp>
      <p:pic>
        <p:nvPicPr>
          <p:cNvPr id="16" name="Content Placeholder 5" descr="479a3979d66a4wide_area_network.gif"/>
          <p:cNvPicPr>
            <a:picLocks noChangeAspect="1"/>
          </p:cNvPicPr>
          <p:nvPr/>
        </p:nvPicPr>
        <p:blipFill>
          <a:blip r:embed="rId7"/>
          <a:stretch>
            <a:fillRect/>
          </a:stretch>
        </p:blipFill>
        <p:spPr>
          <a:xfrm>
            <a:off x="7193476" y="1455595"/>
            <a:ext cx="4754488" cy="3169659"/>
          </a:xfrm>
          <a:prstGeom prst="rect">
            <a:avLst/>
          </a:prstGeom>
        </p:spPr>
      </p:pic>
      <p:sp>
        <p:nvSpPr>
          <p:cNvPr id="14" name="TextBox 13"/>
          <p:cNvSpPr txBox="1"/>
          <p:nvPr/>
        </p:nvSpPr>
        <p:spPr>
          <a:xfrm>
            <a:off x="2231136" y="5377373"/>
            <a:ext cx="8887968" cy="646331"/>
          </a:xfrm>
          <a:prstGeom prst="rect">
            <a:avLst/>
          </a:prstGeom>
          <a:noFill/>
        </p:spPr>
        <p:txBody>
          <a:bodyPr wrap="square" rtlCol="0">
            <a:spAutoFit/>
          </a:bodyPr>
          <a:lstStyle/>
          <a:p>
            <a:pPr marL="0" lvl="1"/>
            <a:r>
              <a:rPr lang="en-US" altLang="ar-SA" dirty="0">
                <a:latin typeface="Times New Roman" panose="02020603050405020304" pitchFamily="18" charset="0"/>
                <a:ea typeface="DFKai-SB" panose="03000509000000000000" pitchFamily="65" charset="-120"/>
              </a:rPr>
              <a:t>The point to point WAN is normally a line leased from a telephone or cable T.V provider that connects a home computer or a small LAN to an Internet service  provider  (ISP). </a:t>
            </a:r>
          </a:p>
        </p:txBody>
      </p:sp>
    </p:spTree>
    <p:extLst>
      <p:ext uri="{BB962C8B-B14F-4D97-AF65-F5344CB8AC3E}">
        <p14:creationId xmlns:p14="http://schemas.microsoft.com/office/powerpoint/2010/main" val="283847548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The Internet</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41</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2" descr="https://images.theconversation.com/files/144157/original/image-20161102-27212-1lrsqz2.jpg?ixlib=rb-1.1.0&amp;q=45&amp;auto=format&amp;w=926&amp;fit=cli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40461" y="1622392"/>
            <a:ext cx="3721481" cy="1860741"/>
          </a:xfrm>
          <a:prstGeom prst="rect">
            <a:avLst/>
          </a:prstGeom>
          <a:noFill/>
          <a:extLst>
            <a:ext uri="{909E8E84-426E-40DD-AFC4-6F175D3DCCD1}">
              <a14:hiddenFill xmlns:a14="http://schemas.microsoft.com/office/drawing/2010/main">
                <a:solidFill>
                  <a:srgbClr val="FFFFFF"/>
                </a:solidFill>
              </a14:hiddenFill>
            </a:ext>
          </a:extLst>
        </p:spPr>
      </p:pic>
      <p:sp>
        <p:nvSpPr>
          <p:cNvPr id="15" name="مستطيل 2"/>
          <p:cNvSpPr/>
          <p:nvPr/>
        </p:nvSpPr>
        <p:spPr>
          <a:xfrm>
            <a:off x="802204" y="1651862"/>
            <a:ext cx="7077988" cy="183127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0" lvl="1" indent="344488" eaLnBrk="1" hangingPunct="1">
              <a:lnSpc>
                <a:spcPct val="90000"/>
              </a:lnSpc>
              <a:buFont typeface="Wingdings" panose="05000000000000000000" pitchFamily="2" charset="2"/>
              <a:buChar char="v"/>
              <a:defRPr/>
            </a:pPr>
            <a:r>
              <a:rPr lang="ar-YE" altLang="zh-TW" sz="2000" b="1" i="1" dirty="0" smtClean="0">
                <a:solidFill>
                  <a:srgbClr val="FF0000"/>
                </a:solidFill>
                <a:ea typeface="DFKai-SB" panose="03000509000000000000" pitchFamily="65" charset="-120"/>
              </a:rPr>
              <a:t>  </a:t>
            </a:r>
            <a:r>
              <a:rPr lang="en-US" altLang="zh-TW" sz="2000" b="1" i="1" dirty="0" smtClean="0">
                <a:solidFill>
                  <a:srgbClr val="FF0000"/>
                </a:solidFill>
                <a:ea typeface="DFKai-SB" panose="03000509000000000000" pitchFamily="65" charset="-120"/>
              </a:rPr>
              <a:t>Interconnection </a:t>
            </a:r>
            <a:r>
              <a:rPr lang="en-US" altLang="zh-TW" sz="2000" b="1" i="1" dirty="0">
                <a:solidFill>
                  <a:srgbClr val="FF0000"/>
                </a:solidFill>
                <a:ea typeface="DFKai-SB" panose="03000509000000000000" pitchFamily="65" charset="-120"/>
              </a:rPr>
              <a:t>of Networks: Internetwork </a:t>
            </a:r>
          </a:p>
          <a:p>
            <a:pPr marL="623888" lvl="1" indent="-342900" eaLnBrk="1" hangingPunct="1">
              <a:spcBef>
                <a:spcPts val="600"/>
              </a:spcBef>
              <a:spcAft>
                <a:spcPts val="600"/>
              </a:spcAft>
              <a:buFont typeface="Wingdings" panose="05000000000000000000" pitchFamily="2" charset="2"/>
              <a:buChar char="§"/>
              <a:defRPr/>
            </a:pPr>
            <a:r>
              <a:rPr lang="en-US" altLang="ar-SA" sz="2000" dirty="0" smtClean="0">
                <a:solidFill>
                  <a:schemeClr val="tx1">
                    <a:lumMod val="75000"/>
                    <a:lumOff val="25000"/>
                  </a:schemeClr>
                </a:solidFill>
                <a:ea typeface="DFKai-SB" panose="03000509000000000000" pitchFamily="65" charset="-120"/>
              </a:rPr>
              <a:t>Today</a:t>
            </a:r>
            <a:r>
              <a:rPr lang="en-US" altLang="ar-SA" sz="2000" dirty="0">
                <a:solidFill>
                  <a:schemeClr val="tx1">
                    <a:lumMod val="75000"/>
                    <a:lumOff val="25000"/>
                  </a:schemeClr>
                </a:solidFill>
                <a:ea typeface="DFKai-SB" panose="03000509000000000000" pitchFamily="65" charset="-120"/>
              </a:rPr>
              <a:t>,  it  is  very  rare  to  see  a  LAN,  a  MAN  or  a  WAN  in  isolation;  they  are  connected  to  one  another. </a:t>
            </a:r>
          </a:p>
          <a:p>
            <a:pPr marL="623888" lvl="1" indent="-342900" eaLnBrk="1" hangingPunct="1">
              <a:spcBef>
                <a:spcPts val="600"/>
              </a:spcBef>
              <a:spcAft>
                <a:spcPts val="600"/>
              </a:spcAft>
              <a:buFont typeface="Wingdings" panose="05000000000000000000" pitchFamily="2" charset="2"/>
              <a:buChar char="§"/>
              <a:defRPr/>
            </a:pPr>
            <a:r>
              <a:rPr lang="en-US" altLang="ar-SA" sz="2000" dirty="0">
                <a:solidFill>
                  <a:schemeClr val="tx1">
                    <a:lumMod val="75000"/>
                    <a:lumOff val="25000"/>
                  </a:schemeClr>
                </a:solidFill>
                <a:ea typeface="DFKai-SB" panose="03000509000000000000" pitchFamily="65" charset="-120"/>
              </a:rPr>
              <a:t>When two or more networks are connected, they become an internetwork or internet. </a:t>
            </a:r>
          </a:p>
        </p:txBody>
      </p:sp>
      <p:sp>
        <p:nvSpPr>
          <p:cNvPr id="9" name="Rectangle 8"/>
          <p:cNvSpPr/>
          <p:nvPr/>
        </p:nvSpPr>
        <p:spPr>
          <a:xfrm>
            <a:off x="1313738" y="3559589"/>
            <a:ext cx="10448204" cy="1938992"/>
          </a:xfrm>
          <a:prstGeom prst="rect">
            <a:avLst/>
          </a:prstGeom>
        </p:spPr>
        <p:txBody>
          <a:bodyPr wrap="square">
            <a:spAutoFit/>
          </a:bodyPr>
          <a:lstStyle/>
          <a:p>
            <a:pPr>
              <a:lnSpc>
                <a:spcPct val="150000"/>
              </a:lnSpc>
              <a:defRPr/>
            </a:pPr>
            <a:r>
              <a:rPr lang="en-US" sz="2000" b="1" i="1" dirty="0" smtClean="0">
                <a:solidFill>
                  <a:srgbClr val="FF0000"/>
                </a:solidFill>
                <a:latin typeface="Times New Roman" panose="02020603050405020304" pitchFamily="18" charset="0"/>
                <a:cs typeface="Times New Roman" panose="02020603050405020304" pitchFamily="18" charset="0"/>
              </a:rPr>
              <a:t>Internet</a:t>
            </a:r>
            <a:r>
              <a:rPr lang="en-US" sz="2000" dirty="0" smtClean="0">
                <a:latin typeface="Times New Roman" panose="02020603050405020304" pitchFamily="18" charset="0"/>
                <a:cs typeface="Times New Roman" panose="02020603050405020304" pitchFamily="18" charset="0"/>
              </a:rPr>
              <a:t>: A </a:t>
            </a:r>
            <a:r>
              <a:rPr lang="en-US" sz="2000" dirty="0">
                <a:latin typeface="Times New Roman" panose="02020603050405020304" pitchFamily="18" charset="0"/>
                <a:cs typeface="Times New Roman" panose="02020603050405020304" pitchFamily="18" charset="0"/>
              </a:rPr>
              <a:t>network of networks, joining many government, university and private computers together and providing an infrastructure for the use of E-mail, bulletin boards, file archives, hypertext documents, databases and other computational resources.</a:t>
            </a:r>
          </a:p>
          <a:p>
            <a:pPr>
              <a:lnSpc>
                <a:spcPct val="150000"/>
              </a:lnSpc>
              <a:defRPr/>
            </a:pPr>
            <a:r>
              <a:rPr lang="en-US" sz="2000" b="1" i="1" dirty="0" smtClean="0">
                <a:solidFill>
                  <a:srgbClr val="FF0000"/>
                </a:solidFill>
                <a:latin typeface="Times New Roman" panose="02020603050405020304" pitchFamily="18" charset="0"/>
                <a:cs typeface="Times New Roman" panose="02020603050405020304" pitchFamily="18" charset="0"/>
              </a:rPr>
              <a:t>Internet</a:t>
            </a:r>
            <a:r>
              <a:rPr lang="en-US" sz="2000" b="1" dirty="0" smtClean="0">
                <a:latin typeface="Times New Roman" panose="02020603050405020304" pitchFamily="18" charset="0"/>
                <a:cs typeface="Times New Roman" panose="02020603050405020304" pitchFamily="18" charset="0"/>
              </a:rPr>
              <a:t>: The </a:t>
            </a:r>
            <a:r>
              <a:rPr lang="en-US" sz="2000" b="1" dirty="0">
                <a:latin typeface="Times New Roman" panose="02020603050405020304" pitchFamily="18" charset="0"/>
                <a:cs typeface="Times New Roman" panose="02020603050405020304" pitchFamily="18" charset="0"/>
              </a:rPr>
              <a:t>largest network of networks in the world.</a:t>
            </a:r>
          </a:p>
        </p:txBody>
      </p:sp>
    </p:spTree>
    <p:extLst>
      <p:ext uri="{BB962C8B-B14F-4D97-AF65-F5344CB8AC3E}">
        <p14:creationId xmlns:p14="http://schemas.microsoft.com/office/powerpoint/2010/main" val="13723304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TCP/IP Stack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42</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Rectangle 13"/>
          <p:cNvSpPr/>
          <p:nvPr/>
        </p:nvSpPr>
        <p:spPr>
          <a:xfrm>
            <a:off x="1450848" y="1549062"/>
            <a:ext cx="6632448" cy="4247317"/>
          </a:xfrm>
          <a:prstGeom prst="rect">
            <a:avLst/>
          </a:prstGeom>
        </p:spPr>
        <p:txBody>
          <a:bodyPr wrap="square">
            <a:spAutoFit/>
          </a:bodyPr>
          <a:lstStyle/>
          <a:p>
            <a:pPr marL="285750" indent="-285750">
              <a:lnSpc>
                <a:spcPct val="150000"/>
              </a:lnSpc>
              <a:buFont typeface="Arial" panose="020B0604020202020204" pitchFamily="34" charset="0"/>
              <a:buChar char="•"/>
            </a:pPr>
            <a:r>
              <a:rPr lang="en-US" b="1" dirty="0"/>
              <a:t>The TCP/IP Stack</a:t>
            </a:r>
            <a:r>
              <a:rPr lang="en-US" dirty="0"/>
              <a:t>, or the internet protocol suite, is a set of communication protocols used by the Internet or similar networks</a:t>
            </a:r>
            <a:r>
              <a:rPr lang="en-US" dirty="0" smtClean="0"/>
              <a:t>.</a:t>
            </a:r>
            <a:endParaRPr lang="ar-YE" dirty="0" smtClean="0"/>
          </a:p>
          <a:p>
            <a:pPr marL="285750" indent="-285750">
              <a:lnSpc>
                <a:spcPct val="150000"/>
              </a:lnSpc>
              <a:buFont typeface="Arial" panose="020B0604020202020204" pitchFamily="34" charset="0"/>
              <a:buChar char="•"/>
            </a:pPr>
            <a:r>
              <a:rPr lang="en-US" dirty="0"/>
              <a:t>T</a:t>
            </a:r>
            <a:r>
              <a:rPr lang="en-US" dirty="0" smtClean="0"/>
              <a:t>he </a:t>
            </a:r>
            <a:r>
              <a:rPr lang="en-US" dirty="0"/>
              <a:t>TCP/IP stack comprises a series of </a:t>
            </a:r>
            <a:r>
              <a:rPr lang="en-US" dirty="0" smtClean="0"/>
              <a:t>Protocols</a:t>
            </a:r>
            <a:r>
              <a:rPr lang="en-US" dirty="0"/>
              <a:t> </a:t>
            </a:r>
            <a:r>
              <a:rPr lang="en-US" dirty="0" smtClean="0"/>
              <a:t> (</a:t>
            </a:r>
            <a:r>
              <a:rPr lang="en-US" dirty="0"/>
              <a:t>HTTP, FTP, </a:t>
            </a:r>
            <a:r>
              <a:rPr lang="en-US" dirty="0" smtClean="0"/>
              <a:t>SMTP, ISDN</a:t>
            </a:r>
            <a:r>
              <a:rPr lang="en-US" dirty="0"/>
              <a:t>, IGMP, ARP</a:t>
            </a:r>
            <a:r>
              <a:rPr lang="en-US" dirty="0" smtClean="0"/>
              <a:t>).</a:t>
            </a:r>
          </a:p>
          <a:p>
            <a:pPr marL="285750" indent="-285750">
              <a:lnSpc>
                <a:spcPct val="150000"/>
              </a:lnSpc>
              <a:buFont typeface="Arial" panose="020B0604020202020204" pitchFamily="34" charset="0"/>
              <a:buChar char="•"/>
            </a:pPr>
            <a:r>
              <a:rPr lang="en-US" dirty="0"/>
              <a:t>The TCP/IP Stack works just like the </a:t>
            </a:r>
            <a:r>
              <a:rPr lang="en-US" b="1" dirty="0">
                <a:hlinkClick r:id="rId7"/>
              </a:rPr>
              <a:t>OSI model</a:t>
            </a:r>
            <a:r>
              <a:rPr lang="en-US" dirty="0"/>
              <a:t> by establishing a set of rules and standards for communication in and between the different layers. These rules ensure that different products can communicate with each other because they are developed around the same guidelines.</a:t>
            </a:r>
          </a:p>
        </p:txBody>
      </p:sp>
      <p:pic>
        <p:nvPicPr>
          <p:cNvPr id="3074" name="Picture 2" descr="https://media-exp1.licdn.com/dms/image/C4D12AQHfuXwoDFAYzg/article-inline_image-shrink_1000_1488/0/1520147248864?e=1652918400&amp;v=beta&amp;t=rlKK3fsvOKhM1BMWZFuxexx-DOOadEdyF5L80yaygS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10600" y="1549062"/>
            <a:ext cx="2590419" cy="3723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0658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Wireless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43</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1" name="Rectangle 10"/>
          <p:cNvSpPr>
            <a:spLocks noGrp="1" noChangeArrowheads="1"/>
          </p:cNvSpPr>
          <p:nvPr/>
        </p:nvSpPr>
        <p:spPr>
          <a:xfrm>
            <a:off x="965200" y="1513998"/>
            <a:ext cx="10261600" cy="17526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i="1" dirty="0">
                <a:solidFill>
                  <a:srgbClr val="0070C0"/>
                </a:solidFill>
              </a:rPr>
              <a:t>What is a wireless network?</a:t>
            </a:r>
          </a:p>
          <a:p>
            <a:pPr lvl="1"/>
            <a:r>
              <a:rPr lang="en-US" sz="2400" dirty="0"/>
              <a:t>A technology that enables two or more entities to communicate without network cabling</a:t>
            </a:r>
          </a:p>
        </p:txBody>
      </p:sp>
      <p:pic>
        <p:nvPicPr>
          <p:cNvPr id="12" name="Picture 11" descr="wireless-network-special"/>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3098800" y="2940463"/>
            <a:ext cx="6604000" cy="26717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9378758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Wireless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44</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1" name="Rectangle 10"/>
          <p:cNvSpPr>
            <a:spLocks noGrp="1" noChangeArrowheads="1"/>
          </p:cNvSpPr>
          <p:nvPr/>
        </p:nvSpPr>
        <p:spPr>
          <a:xfrm>
            <a:off x="1014366" y="1789003"/>
            <a:ext cx="8146120" cy="374492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Tx/>
              <a:buNone/>
            </a:pPr>
            <a:r>
              <a:rPr lang="en-US" sz="2400" b="1" i="0" dirty="0">
                <a:solidFill>
                  <a:srgbClr val="000000"/>
                </a:solidFill>
              </a:rPr>
              <a:t>Complete Wireless Networks</a:t>
            </a:r>
          </a:p>
          <a:p>
            <a:pPr>
              <a:buFontTx/>
              <a:buNone/>
            </a:pPr>
            <a:endParaRPr lang="en-US" sz="2400" b="1" i="0" dirty="0">
              <a:solidFill>
                <a:srgbClr val="000000"/>
              </a:solidFill>
            </a:endParaRPr>
          </a:p>
          <a:p>
            <a:r>
              <a:rPr lang="en-US" sz="2400" i="0" dirty="0">
                <a:solidFill>
                  <a:srgbClr val="000000"/>
                </a:solidFill>
              </a:rPr>
              <a:t>The physical size of the network is determined by the maximum reliable propagation range of the radio signals.</a:t>
            </a:r>
            <a:r>
              <a:rPr lang="en-US" sz="2400" dirty="0">
                <a:solidFill>
                  <a:srgbClr val="000000"/>
                </a:solidFill>
              </a:rPr>
              <a:t> </a:t>
            </a:r>
          </a:p>
          <a:p>
            <a:r>
              <a:rPr lang="en-US" sz="2400" i="0" dirty="0">
                <a:solidFill>
                  <a:srgbClr val="000000"/>
                </a:solidFill>
              </a:rPr>
              <a:t>Referred to as </a:t>
            </a:r>
            <a:r>
              <a:rPr lang="en-US" sz="2400" b="1" i="0" dirty="0">
                <a:solidFill>
                  <a:srgbClr val="0070C0"/>
                </a:solidFill>
              </a:rPr>
              <a:t>ad hoc </a:t>
            </a:r>
            <a:r>
              <a:rPr lang="en-US" sz="2400" i="0" dirty="0">
                <a:solidFill>
                  <a:srgbClr val="000000"/>
                </a:solidFill>
              </a:rPr>
              <a:t>networks </a:t>
            </a:r>
          </a:p>
          <a:p>
            <a:r>
              <a:rPr lang="en-US" sz="2400" i="0" dirty="0">
                <a:solidFill>
                  <a:srgbClr val="000000"/>
                </a:solidFill>
              </a:rPr>
              <a:t>Are self-organizing networks without any centralized control</a:t>
            </a:r>
            <a:r>
              <a:rPr lang="en-US" sz="2400" dirty="0">
                <a:solidFill>
                  <a:srgbClr val="000000"/>
                </a:solidFill>
              </a:rPr>
              <a:t> </a:t>
            </a:r>
            <a:endParaRPr lang="en-US" sz="2400" i="0" dirty="0">
              <a:solidFill>
                <a:srgbClr val="000000"/>
              </a:solidFill>
            </a:endParaRPr>
          </a:p>
          <a:p>
            <a:r>
              <a:rPr lang="en-US" sz="2400" i="0" dirty="0">
                <a:solidFill>
                  <a:srgbClr val="000000"/>
                </a:solidFill>
              </a:rPr>
              <a:t>Suited for temporary situations such as meetings and conferences.</a:t>
            </a:r>
            <a:r>
              <a:rPr lang="en-US" sz="2400" dirty="0">
                <a:solidFill>
                  <a:srgbClr val="000000"/>
                </a:solidFill>
              </a:rPr>
              <a:t> </a:t>
            </a:r>
          </a:p>
        </p:txBody>
      </p:sp>
      <p:pic>
        <p:nvPicPr>
          <p:cNvPr id="12" name="Picture 11" descr="image_1">
            <a:hlinkClick r:id="rId7"/>
          </p:cNvPr>
          <p:cNvPicPr>
            <a:picLocks noChangeAspect="1" noChangeArrowheads="1"/>
          </p:cNvPicPr>
          <p:nvPr/>
        </p:nvPicPr>
        <p:blipFill>
          <a:blip r:embed="rId8">
            <a:clrChange>
              <a:clrFrom>
                <a:srgbClr val="88A2CC"/>
              </a:clrFrom>
              <a:clrTo>
                <a:srgbClr val="88A2CC">
                  <a:alpha val="0"/>
                </a:srgbClr>
              </a:clrTo>
            </a:clrChange>
            <a:extLst>
              <a:ext uri="{28A0092B-C50C-407E-A947-70E740481C1C}">
                <a14:useLocalDpi xmlns:a14="http://schemas.microsoft.com/office/drawing/2010/main" val="0"/>
              </a:ext>
            </a:extLst>
          </a:blip>
          <a:srcRect/>
          <a:stretch>
            <a:fillRect/>
          </a:stretch>
        </p:blipFill>
        <p:spPr bwMode="auto">
          <a:xfrm>
            <a:off x="8340276" y="2256689"/>
            <a:ext cx="3407924" cy="1810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5536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Wireless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45</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1" name="Rectangle 10"/>
          <p:cNvSpPr>
            <a:spLocks noGrp="1" noChangeArrowheads="1"/>
          </p:cNvSpPr>
          <p:nvPr/>
        </p:nvSpPr>
        <p:spPr>
          <a:xfrm>
            <a:off x="1563639" y="1422036"/>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1" dirty="0">
                <a:solidFill>
                  <a:srgbClr val="FF0000"/>
                </a:solidFill>
              </a:rPr>
              <a:t>Integration With Existing Networks</a:t>
            </a:r>
          </a:p>
        </p:txBody>
      </p:sp>
      <p:sp>
        <p:nvSpPr>
          <p:cNvPr id="12" name="Rectangle 11"/>
          <p:cNvSpPr>
            <a:spLocks noGrp="1" noChangeArrowheads="1"/>
          </p:cNvSpPr>
          <p:nvPr/>
        </p:nvSpPr>
        <p:spPr>
          <a:xfrm>
            <a:off x="995374" y="2288864"/>
            <a:ext cx="10855250" cy="113359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0" dirty="0">
                <a:solidFill>
                  <a:srgbClr val="000000"/>
                </a:solidFill>
              </a:rPr>
              <a:t>Wireless Access Points (APs) - a small device that bridges wireless traffic to your network.</a:t>
            </a:r>
            <a:r>
              <a:rPr lang="en-US" sz="2000" dirty="0">
                <a:solidFill>
                  <a:srgbClr val="000000"/>
                </a:solidFill>
              </a:rPr>
              <a:t> </a:t>
            </a:r>
          </a:p>
          <a:p>
            <a:r>
              <a:rPr lang="en-US" sz="2000" i="0" dirty="0">
                <a:solidFill>
                  <a:srgbClr val="000000"/>
                </a:solidFill>
              </a:rPr>
              <a:t>Most access points bridge wireless LANs into </a:t>
            </a:r>
            <a:r>
              <a:rPr lang="en-US" sz="2000" b="1" i="1" dirty="0">
                <a:solidFill>
                  <a:srgbClr val="000000"/>
                </a:solidFill>
              </a:rPr>
              <a:t>Ethernet networks</a:t>
            </a:r>
            <a:r>
              <a:rPr lang="en-US" sz="2000" i="0" dirty="0">
                <a:solidFill>
                  <a:srgbClr val="000000"/>
                </a:solidFill>
              </a:rPr>
              <a:t>, but Token-Ring options are available as well. </a:t>
            </a:r>
          </a:p>
        </p:txBody>
      </p:sp>
      <p:pic>
        <p:nvPicPr>
          <p:cNvPr id="14" name="Picture 13" descr="wlan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5249" y="3363912"/>
            <a:ext cx="8337551" cy="349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98891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605275"/>
            <a:ext cx="6815328" cy="400110"/>
          </a:xfrm>
          <a:prstGeom prst="rect">
            <a:avLst/>
          </a:prstGeom>
          <a:noFill/>
        </p:spPr>
        <p:txBody>
          <a:bodyPr wrap="square" rtlCol="0">
            <a:spAutoFit/>
          </a:bodyPr>
          <a:lstStyle/>
          <a:p>
            <a:r>
              <a:rPr lang="en-US" sz="2000" dirty="0" smtClean="0">
                <a:solidFill>
                  <a:schemeClr val="bg1"/>
                </a:solidFill>
                <a:cs typeface="Tajawal Medium" panose="00000600000000000000" pitchFamily="2" charset="-78"/>
              </a:rPr>
              <a:t>Next Lecture # 2-&gt; Intro. to </a:t>
            </a:r>
            <a:r>
              <a:rPr lang="en-US" sz="2000" dirty="0" err="1" smtClean="0">
                <a:solidFill>
                  <a:schemeClr val="bg1"/>
                </a:solidFill>
                <a:cs typeface="Tajawal Medium" panose="00000600000000000000" pitchFamily="2" charset="-78"/>
              </a:rPr>
              <a:t>Cybpersecurity</a:t>
            </a:r>
            <a:r>
              <a:rPr lang="en-US" sz="2000" dirty="0" smtClean="0">
                <a:solidFill>
                  <a:schemeClr val="bg1"/>
                </a:solidFill>
                <a:cs typeface="Tajawal Medium" panose="00000600000000000000" pitchFamily="2" charset="-78"/>
              </a:rPr>
              <a:t> Concepts</a:t>
            </a:r>
            <a:endParaRPr lang="en-US" sz="20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46</a:t>
            </a:fld>
            <a:endParaRPr lang="en-US"/>
          </a:p>
        </p:txBody>
      </p:sp>
      <p:sp>
        <p:nvSpPr>
          <p:cNvPr id="11" name="Rectangle 10"/>
          <p:cNvSpPr/>
          <p:nvPr/>
        </p:nvSpPr>
        <p:spPr>
          <a:xfrm>
            <a:off x="2365249" y="1996977"/>
            <a:ext cx="7430239" cy="1754326"/>
          </a:xfrm>
          <a:prstGeom prst="rect">
            <a:avLst/>
          </a:prstGeom>
        </p:spPr>
        <p:txBody>
          <a:bodyPr wrap="none">
            <a:spAutoFit/>
          </a:bodyPr>
          <a:lstStyle/>
          <a:p>
            <a:pPr>
              <a:lnSpc>
                <a:spcPct val="200000"/>
              </a:lnSpc>
            </a:pPr>
            <a:r>
              <a:rPr lang="en-US" b="1" i="1" u="sng" dirty="0" smtClean="0">
                <a:solidFill>
                  <a:srgbClr val="FF0000"/>
                </a:solidFill>
              </a:rPr>
              <a:t>Self Assignment Question:</a:t>
            </a:r>
          </a:p>
          <a:p>
            <a:pPr>
              <a:lnSpc>
                <a:spcPct val="200000"/>
              </a:lnSpc>
            </a:pPr>
            <a:r>
              <a:rPr lang="en-US" dirty="0" smtClean="0">
                <a:solidFill>
                  <a:srgbClr val="0070C0"/>
                </a:solidFill>
                <a:latin typeface="Arial" panose="020B0604020202020204" pitchFamily="34" charset="0"/>
                <a:cs typeface="Arial" panose="020B0604020202020204" pitchFamily="34" charset="0"/>
              </a:rPr>
              <a:t>1- What is the Backbone </a:t>
            </a:r>
            <a:r>
              <a:rPr lang="en-US" dirty="0">
                <a:solidFill>
                  <a:srgbClr val="0070C0"/>
                </a:solidFill>
                <a:latin typeface="Arial" panose="020B0604020202020204" pitchFamily="34" charset="0"/>
                <a:cs typeface="Arial" panose="020B0604020202020204" pitchFamily="34" charset="0"/>
              </a:rPr>
              <a:t>Networks: Serial Backbone and Daisy </a:t>
            </a:r>
            <a:r>
              <a:rPr lang="en-US" dirty="0" smtClean="0">
                <a:solidFill>
                  <a:srgbClr val="0070C0"/>
                </a:solidFill>
                <a:latin typeface="Arial" panose="020B0604020202020204" pitchFamily="34" charset="0"/>
                <a:cs typeface="Arial" panose="020B0604020202020204" pitchFamily="34" charset="0"/>
              </a:rPr>
              <a:t>chain? </a:t>
            </a:r>
          </a:p>
          <a:p>
            <a:pPr>
              <a:lnSpc>
                <a:spcPct val="200000"/>
              </a:lnSpc>
            </a:pPr>
            <a:r>
              <a:rPr lang="en-US" dirty="0" smtClean="0">
                <a:solidFill>
                  <a:srgbClr val="0070C0"/>
                </a:solidFill>
                <a:latin typeface="Arial" panose="020B0604020202020204" pitchFamily="34" charset="0"/>
                <a:cs typeface="Arial" panose="020B0604020202020204" pitchFamily="34" charset="0"/>
              </a:rPr>
              <a:t>2- OSI model.</a:t>
            </a:r>
            <a:endParaRPr lang="en-US" dirty="0">
              <a:solidFill>
                <a:srgbClr val="0070C0"/>
              </a:solidFill>
              <a:latin typeface="Arial" panose="020B0604020202020204" pitchFamily="34" charset="0"/>
              <a:cs typeface="Arial" panose="020B0604020202020204" pitchFamily="34" charset="0"/>
            </a:endParaRPr>
          </a:p>
        </p:txBody>
      </p:sp>
      <p:sp>
        <p:nvSpPr>
          <p:cNvPr id="12" name="TextBox 11"/>
          <p:cNvSpPr txBox="1"/>
          <p:nvPr/>
        </p:nvSpPr>
        <p:spPr>
          <a:xfrm>
            <a:off x="8790432" y="5327904"/>
            <a:ext cx="2670048" cy="523220"/>
          </a:xfrm>
          <a:prstGeom prst="rect">
            <a:avLst/>
          </a:prstGeom>
          <a:noFill/>
        </p:spPr>
        <p:txBody>
          <a:bodyPr wrap="square" rtlCol="0">
            <a:spAutoFit/>
          </a:bodyPr>
          <a:lstStyle/>
          <a:p>
            <a:r>
              <a:rPr lang="en-US" sz="2800" b="1" i="1" u="sng" dirty="0" smtClean="0">
                <a:solidFill>
                  <a:srgbClr val="FF0000"/>
                </a:solidFill>
              </a:rPr>
              <a:t>The END </a:t>
            </a:r>
            <a:r>
              <a:rPr lang="en-US" sz="2800" b="1" i="1" u="sng" dirty="0" smtClean="0">
                <a:solidFill>
                  <a:srgbClr val="FF0000"/>
                </a:solidFill>
                <a:sym typeface="Wingdings" panose="05000000000000000000" pitchFamily="2" charset="2"/>
              </a:rPr>
              <a:t></a:t>
            </a:r>
            <a:endParaRPr lang="en-US" sz="2800" b="1" i="1" u="sng" dirty="0">
              <a:solidFill>
                <a:srgbClr val="FF0000"/>
              </a:solidFill>
            </a:endParaRP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54851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1295</TotalTime>
  <Words>3042</Words>
  <Application>Microsoft Office PowerPoint</Application>
  <PresentationFormat>Widescreen</PresentationFormat>
  <Paragraphs>554</Paragraphs>
  <Slides>46</Slides>
  <Notes>40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9" baseType="lpstr">
      <vt:lpstr>Arial</vt:lpstr>
      <vt:lpstr>Calibri</vt:lpstr>
      <vt:lpstr>Calibri Light</vt:lpstr>
      <vt:lpstr>DFKai-SB</vt:lpstr>
      <vt:lpstr>新細明體</vt:lpstr>
      <vt:lpstr>Tahoma</vt:lpstr>
      <vt:lpstr>Tajawal Medium</vt:lpstr>
      <vt:lpstr>Times New Roman</vt:lpstr>
      <vt:lpstr>Trebuchet MS (النص الأساسي)</vt:lpstr>
      <vt:lpstr>Wingdings</vt:lpstr>
      <vt:lpstr>Wingdings 3</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Redhwan</cp:lastModifiedBy>
  <cp:revision>43</cp:revision>
  <dcterms:created xsi:type="dcterms:W3CDTF">2021-08-03T13:03:26Z</dcterms:created>
  <dcterms:modified xsi:type="dcterms:W3CDTF">2022-05-22T17:54:29Z</dcterms:modified>
</cp:coreProperties>
</file>