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52" r:id="rId3"/>
    <p:sldMasterId id="2147483869" r:id="rId4"/>
  </p:sldMasterIdLst>
  <p:notesMasterIdLst>
    <p:notesMasterId r:id="rId38"/>
  </p:notesMasterIdLst>
  <p:sldIdLst>
    <p:sldId id="480" r:id="rId5"/>
    <p:sldId id="553" r:id="rId6"/>
    <p:sldId id="481" r:id="rId7"/>
    <p:sldId id="256" r:id="rId8"/>
    <p:sldId id="581" r:id="rId9"/>
    <p:sldId id="523" r:id="rId10"/>
    <p:sldId id="489" r:id="rId11"/>
    <p:sldId id="582" r:id="rId12"/>
    <p:sldId id="550" r:id="rId13"/>
    <p:sldId id="579" r:id="rId14"/>
    <p:sldId id="517" r:id="rId15"/>
    <p:sldId id="518" r:id="rId16"/>
    <p:sldId id="521" r:id="rId17"/>
    <p:sldId id="580" r:id="rId18"/>
    <p:sldId id="547" r:id="rId19"/>
    <p:sldId id="548" r:id="rId20"/>
    <p:sldId id="562" r:id="rId21"/>
    <p:sldId id="525" r:id="rId22"/>
    <p:sldId id="583" r:id="rId23"/>
    <p:sldId id="528" r:id="rId24"/>
    <p:sldId id="559" r:id="rId25"/>
    <p:sldId id="531" r:id="rId26"/>
    <p:sldId id="532" r:id="rId27"/>
    <p:sldId id="534" r:id="rId28"/>
    <p:sldId id="571" r:id="rId29"/>
    <p:sldId id="535" r:id="rId30"/>
    <p:sldId id="563" r:id="rId31"/>
    <p:sldId id="524" r:id="rId32"/>
    <p:sldId id="584" r:id="rId33"/>
    <p:sldId id="564" r:id="rId34"/>
    <p:sldId id="576" r:id="rId35"/>
    <p:sldId id="568" r:id="rId36"/>
    <p:sldId id="541"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643" y="4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slideMaster" Target="slideMasters/slide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diagrams/colors1.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80BF83-8B21-4B86-AE1D-A9A91E9F63E9}" type="doc">
      <dgm:prSet loTypeId="urn:microsoft.com/office/officeart/2005/8/layout/chart3" loCatId="cycle" qsTypeId="urn:microsoft.com/office/officeart/2005/8/quickstyle/simple1" qsCatId="simple" csTypeId="urn:microsoft.com/office/officeart/2005/8/colors/accent5_5" csCatId="accent5" phldr="1"/>
      <dgm:spPr/>
      <dgm:t>
        <a:bodyPr/>
        <a:lstStyle/>
        <a:p>
          <a:endParaRPr lang="en-US"/>
        </a:p>
      </dgm:t>
    </dgm:pt>
    <dgm:pt modelId="{49B39920-B300-4DE2-97AE-4B6AB49BDBCE}">
      <dgm:prSet phldrT="[Text]" custT="1"/>
      <dgm:spPr>
        <a:solidFill>
          <a:srgbClr val="00B0F0">
            <a:alpha val="90000"/>
          </a:srgbClr>
        </a:solidFill>
      </dgm:spPr>
      <dgm:t>
        <a:bodyPr/>
        <a:lstStyle/>
        <a:p>
          <a:r>
            <a:rPr lang="ar-JO" sz="1400" b="1" i="0" dirty="0">
              <a:solidFill>
                <a:srgbClr val="333333"/>
              </a:solidFill>
              <a:effectLst/>
              <a:latin typeface="Alexandria" pitchFamily="2" charset="-78"/>
              <a:cs typeface="Alexandria" pitchFamily="2" charset="-78"/>
            </a:rPr>
            <a:t>التنوّع : </a:t>
          </a:r>
          <a:endParaRPr lang="ar-AE" sz="1400" b="1" i="0" dirty="0">
            <a:solidFill>
              <a:srgbClr val="333333"/>
            </a:solidFill>
            <a:effectLst/>
            <a:latin typeface="Alexandria" pitchFamily="2" charset="-78"/>
            <a:cs typeface="Alexandria" pitchFamily="2" charset="-78"/>
          </a:endParaRPr>
        </a:p>
        <a:p>
          <a:r>
            <a:rPr lang="ar-JO" sz="1400" b="1" i="0" dirty="0">
              <a:solidFill>
                <a:srgbClr val="333333"/>
              </a:solidFill>
              <a:effectLst/>
              <a:latin typeface="Alexandria" pitchFamily="2" charset="-78"/>
              <a:cs typeface="Alexandria" pitchFamily="2" charset="-78"/>
            </a:rPr>
            <a:t>يعني عدم الاعتماد على نوع واحد من المنتجات ، أو تصميم واحد لنفس المنتج ، أو أسلوب تقديم وحيد للمستهلك لذات المنتج </a:t>
          </a:r>
          <a:endParaRPr lang="en-US" sz="1400" b="1" dirty="0"/>
        </a:p>
      </dgm:t>
    </dgm:pt>
    <dgm:pt modelId="{813F9561-9816-4867-BF7D-00CE870570D0}" type="parTrans" cxnId="{21605478-9F0A-40AA-8C0A-EBEF639C7EA8}">
      <dgm:prSet/>
      <dgm:spPr/>
      <dgm:t>
        <a:bodyPr/>
        <a:lstStyle/>
        <a:p>
          <a:endParaRPr lang="en-US"/>
        </a:p>
      </dgm:t>
    </dgm:pt>
    <dgm:pt modelId="{1622A517-2BDE-4A97-B7D2-79F7AE2A476E}" type="sibTrans" cxnId="{21605478-9F0A-40AA-8C0A-EBEF639C7EA8}">
      <dgm:prSet/>
      <dgm:spPr/>
      <dgm:t>
        <a:bodyPr/>
        <a:lstStyle/>
        <a:p>
          <a:endParaRPr lang="en-US"/>
        </a:p>
      </dgm:t>
    </dgm:pt>
    <dgm:pt modelId="{8641F3A2-7C2A-4530-8CC7-1914BD9CE855}">
      <dgm:prSet phldrT="[Text]" custT="1"/>
      <dgm:spPr>
        <a:solidFill>
          <a:schemeClr val="bg1">
            <a:alpha val="70000"/>
          </a:schemeClr>
        </a:solidFill>
      </dgm:spPr>
      <dgm:t>
        <a:bodyPr/>
        <a:lstStyle/>
        <a:p>
          <a:r>
            <a:rPr lang="ar-JO" sz="1400" b="1" i="0" dirty="0">
              <a:solidFill>
                <a:srgbClr val="333333"/>
              </a:solidFill>
              <a:effectLst/>
              <a:latin typeface="Alexandria" pitchFamily="2" charset="-78"/>
              <a:cs typeface="Alexandria" pitchFamily="2" charset="-78"/>
            </a:rPr>
            <a:t>التعدّد : تعدد المنتجين وازدياد عددهم باستمرار ، فعدد الشركات النشطة في ذات المجال يزداد يوما بعد يوم ، فيؤدي ذلك إلى إعادة تشكيل خارطة المستفيدين </a:t>
          </a:r>
          <a:endParaRPr lang="en-US" sz="1400" b="1" dirty="0">
            <a:solidFill>
              <a:schemeClr val="tx1"/>
            </a:solidFill>
          </a:endParaRPr>
        </a:p>
      </dgm:t>
    </dgm:pt>
    <dgm:pt modelId="{4FD28F37-EFAE-4AFE-819B-3646C41C5144}" type="parTrans" cxnId="{9640A15F-E4DA-4F98-A4D5-E9A352E477C5}">
      <dgm:prSet/>
      <dgm:spPr/>
      <dgm:t>
        <a:bodyPr/>
        <a:lstStyle/>
        <a:p>
          <a:endParaRPr lang="en-US"/>
        </a:p>
      </dgm:t>
    </dgm:pt>
    <dgm:pt modelId="{D79E306A-E6CF-434A-BA6C-957E464A1631}" type="sibTrans" cxnId="{9640A15F-E4DA-4F98-A4D5-E9A352E477C5}">
      <dgm:prSet/>
      <dgm:spPr/>
      <dgm:t>
        <a:bodyPr/>
        <a:lstStyle/>
        <a:p>
          <a:endParaRPr lang="en-US"/>
        </a:p>
      </dgm:t>
    </dgm:pt>
    <dgm:pt modelId="{C8C4BC7A-27CC-406E-8CCE-FA9B547216D3}">
      <dgm:prSet phldrT="[Text]" custT="1"/>
      <dgm:spPr/>
      <dgm:t>
        <a:bodyPr/>
        <a:lstStyle/>
        <a:p>
          <a:pPr algn="ctr"/>
          <a:r>
            <a:rPr lang="ar-JO" sz="1400" b="1" i="0" dirty="0">
              <a:solidFill>
                <a:srgbClr val="333333"/>
              </a:solidFill>
              <a:effectLst/>
              <a:latin typeface="Alexandria" pitchFamily="2" charset="-78"/>
              <a:cs typeface="Alexandria" pitchFamily="2" charset="-78"/>
            </a:rPr>
            <a:t>التوسّع : </a:t>
          </a:r>
          <a:endParaRPr lang="ar-AE" sz="1400" b="1" i="0" dirty="0">
            <a:solidFill>
              <a:srgbClr val="333333"/>
            </a:solidFill>
            <a:effectLst/>
            <a:latin typeface="Alexandria" pitchFamily="2" charset="-78"/>
            <a:cs typeface="Alexandria" pitchFamily="2" charset="-78"/>
          </a:endParaRPr>
        </a:p>
        <a:p>
          <a:pPr algn="ctr"/>
          <a:r>
            <a:rPr lang="ar-JO" sz="1400" b="1" i="0" dirty="0">
              <a:solidFill>
                <a:srgbClr val="333333"/>
              </a:solidFill>
              <a:effectLst/>
              <a:latin typeface="Alexandria" pitchFamily="2" charset="-78"/>
              <a:cs typeface="Alexandria" pitchFamily="2" charset="-78"/>
            </a:rPr>
            <a:t>إن الاقتصاد الحديث عرف توسعًا كبيرًا في مختلف المجالات، </a:t>
          </a:r>
          <a:r>
            <a:rPr lang="ar-AE" sz="1400" b="1" i="0" dirty="0">
              <a:solidFill>
                <a:srgbClr val="333333"/>
              </a:solidFill>
              <a:effectLst/>
              <a:latin typeface="Alexandria" pitchFamily="2" charset="-78"/>
              <a:cs typeface="Alexandria" pitchFamily="2" charset="-78"/>
            </a:rPr>
            <a:t>في ظل </a:t>
          </a:r>
          <a:r>
            <a:rPr lang="ar-JO" sz="1400" b="1" i="0" dirty="0">
              <a:solidFill>
                <a:srgbClr val="333333"/>
              </a:solidFill>
              <a:effectLst/>
              <a:latin typeface="Alexandria" pitchFamily="2" charset="-78"/>
              <a:cs typeface="Alexandria" pitchFamily="2" charset="-78"/>
            </a:rPr>
            <a:t>تطور أساليب الإنتاج والإدارة والتكنولوجيا والدعاية والإعلان</a:t>
          </a:r>
          <a:endParaRPr lang="ar-JO" sz="1400" b="1" dirty="0"/>
        </a:p>
      </dgm:t>
    </dgm:pt>
    <dgm:pt modelId="{7C34364C-B271-4F1A-90CC-B6CAB0B9C135}" type="parTrans" cxnId="{2BAB7D1F-6CC5-4CD7-8AA8-32428FFBB31E}">
      <dgm:prSet/>
      <dgm:spPr/>
      <dgm:t>
        <a:bodyPr/>
        <a:lstStyle/>
        <a:p>
          <a:endParaRPr lang="en-US"/>
        </a:p>
      </dgm:t>
    </dgm:pt>
    <dgm:pt modelId="{6FB6EC45-4CFF-4790-8618-F8E4FE358427}" type="sibTrans" cxnId="{2BAB7D1F-6CC5-4CD7-8AA8-32428FFBB31E}">
      <dgm:prSet/>
      <dgm:spPr/>
      <dgm:t>
        <a:bodyPr/>
        <a:lstStyle/>
        <a:p>
          <a:endParaRPr lang="en-US"/>
        </a:p>
      </dgm:t>
    </dgm:pt>
    <dgm:pt modelId="{8F7AC659-25E2-44FC-B443-3F4301B37F2F}" type="pres">
      <dgm:prSet presAssocID="{2180BF83-8B21-4B86-AE1D-A9A91E9F63E9}" presName="compositeShape" presStyleCnt="0">
        <dgm:presLayoutVars>
          <dgm:chMax val="7"/>
          <dgm:dir/>
          <dgm:resizeHandles val="exact"/>
        </dgm:presLayoutVars>
      </dgm:prSet>
      <dgm:spPr/>
    </dgm:pt>
    <dgm:pt modelId="{3368DD19-E651-4570-9565-3C412E605090}" type="pres">
      <dgm:prSet presAssocID="{2180BF83-8B21-4B86-AE1D-A9A91E9F63E9}" presName="wedge1" presStyleLbl="node1" presStyleIdx="0" presStyleCnt="3" custScaleX="103755" custScaleY="108436"/>
      <dgm:spPr/>
    </dgm:pt>
    <dgm:pt modelId="{78A89A3A-74EE-4EB2-A22D-40F5F2F3C090}" type="pres">
      <dgm:prSet presAssocID="{2180BF83-8B21-4B86-AE1D-A9A91E9F63E9}" presName="wedge1Tx" presStyleLbl="node1" presStyleIdx="0" presStyleCnt="3">
        <dgm:presLayoutVars>
          <dgm:chMax val="0"/>
          <dgm:chPref val="0"/>
          <dgm:bulletEnabled val="1"/>
        </dgm:presLayoutVars>
      </dgm:prSet>
      <dgm:spPr/>
    </dgm:pt>
    <dgm:pt modelId="{C5FEF0AB-31B4-497D-904F-96687C263FF4}" type="pres">
      <dgm:prSet presAssocID="{2180BF83-8B21-4B86-AE1D-A9A91E9F63E9}" presName="wedge2" presStyleLbl="node1" presStyleIdx="1" presStyleCnt="3" custScaleX="105877" custScaleY="132390"/>
      <dgm:spPr/>
    </dgm:pt>
    <dgm:pt modelId="{52E53F01-D7F5-4343-B830-97B0FCF40599}" type="pres">
      <dgm:prSet presAssocID="{2180BF83-8B21-4B86-AE1D-A9A91E9F63E9}" presName="wedge2Tx" presStyleLbl="node1" presStyleIdx="1" presStyleCnt="3">
        <dgm:presLayoutVars>
          <dgm:chMax val="0"/>
          <dgm:chPref val="0"/>
          <dgm:bulletEnabled val="1"/>
        </dgm:presLayoutVars>
      </dgm:prSet>
      <dgm:spPr/>
    </dgm:pt>
    <dgm:pt modelId="{B140817E-ECC1-4130-A52C-F746FC462DB9}" type="pres">
      <dgm:prSet presAssocID="{2180BF83-8B21-4B86-AE1D-A9A91E9F63E9}" presName="wedge3" presStyleLbl="node1" presStyleIdx="2" presStyleCnt="3" custScaleX="117524" custScaleY="120233"/>
      <dgm:spPr/>
    </dgm:pt>
    <dgm:pt modelId="{14882915-326F-48B5-9946-A8A0E0281C85}" type="pres">
      <dgm:prSet presAssocID="{2180BF83-8B21-4B86-AE1D-A9A91E9F63E9}" presName="wedge3Tx" presStyleLbl="node1" presStyleIdx="2" presStyleCnt="3">
        <dgm:presLayoutVars>
          <dgm:chMax val="0"/>
          <dgm:chPref val="0"/>
          <dgm:bulletEnabled val="1"/>
        </dgm:presLayoutVars>
      </dgm:prSet>
      <dgm:spPr/>
    </dgm:pt>
  </dgm:ptLst>
  <dgm:cxnLst>
    <dgm:cxn modelId="{2BAB7D1F-6CC5-4CD7-8AA8-32428FFBB31E}" srcId="{2180BF83-8B21-4B86-AE1D-A9A91E9F63E9}" destId="{C8C4BC7A-27CC-406E-8CCE-FA9B547216D3}" srcOrd="2" destOrd="0" parTransId="{7C34364C-B271-4F1A-90CC-B6CAB0B9C135}" sibTransId="{6FB6EC45-4CFF-4790-8618-F8E4FE358427}"/>
    <dgm:cxn modelId="{6907A936-40CC-4947-9810-DAE24C232E04}" type="presOf" srcId="{49B39920-B300-4DE2-97AE-4B6AB49BDBCE}" destId="{3368DD19-E651-4570-9565-3C412E605090}" srcOrd="0" destOrd="0" presId="urn:microsoft.com/office/officeart/2005/8/layout/chart3"/>
    <dgm:cxn modelId="{6825E65C-F5A1-4D5E-863C-34F309450222}" type="presOf" srcId="{2180BF83-8B21-4B86-AE1D-A9A91E9F63E9}" destId="{8F7AC659-25E2-44FC-B443-3F4301B37F2F}" srcOrd="0" destOrd="0" presId="urn:microsoft.com/office/officeart/2005/8/layout/chart3"/>
    <dgm:cxn modelId="{9640A15F-E4DA-4F98-A4D5-E9A352E477C5}" srcId="{2180BF83-8B21-4B86-AE1D-A9A91E9F63E9}" destId="{8641F3A2-7C2A-4530-8CC7-1914BD9CE855}" srcOrd="1" destOrd="0" parTransId="{4FD28F37-EFAE-4AFE-819B-3646C41C5144}" sibTransId="{D79E306A-E6CF-434A-BA6C-957E464A1631}"/>
    <dgm:cxn modelId="{21605478-9F0A-40AA-8C0A-EBEF639C7EA8}" srcId="{2180BF83-8B21-4B86-AE1D-A9A91E9F63E9}" destId="{49B39920-B300-4DE2-97AE-4B6AB49BDBCE}" srcOrd="0" destOrd="0" parTransId="{813F9561-9816-4867-BF7D-00CE870570D0}" sibTransId="{1622A517-2BDE-4A97-B7D2-79F7AE2A476E}"/>
    <dgm:cxn modelId="{C0B5A7A6-E54B-4C04-971A-09A9915799DB}" type="presOf" srcId="{49B39920-B300-4DE2-97AE-4B6AB49BDBCE}" destId="{78A89A3A-74EE-4EB2-A22D-40F5F2F3C090}" srcOrd="1" destOrd="0" presId="urn:microsoft.com/office/officeart/2005/8/layout/chart3"/>
    <dgm:cxn modelId="{00C4FEB8-E912-4709-92BA-7824EDC09CE4}" type="presOf" srcId="{C8C4BC7A-27CC-406E-8CCE-FA9B547216D3}" destId="{B140817E-ECC1-4130-A52C-F746FC462DB9}" srcOrd="0" destOrd="0" presId="urn:microsoft.com/office/officeart/2005/8/layout/chart3"/>
    <dgm:cxn modelId="{167540CF-6E4F-4385-9567-C845EADDF508}" type="presOf" srcId="{8641F3A2-7C2A-4530-8CC7-1914BD9CE855}" destId="{52E53F01-D7F5-4343-B830-97B0FCF40599}" srcOrd="1" destOrd="0" presId="urn:microsoft.com/office/officeart/2005/8/layout/chart3"/>
    <dgm:cxn modelId="{43E282E1-5064-4E45-816F-70101515A51A}" type="presOf" srcId="{C8C4BC7A-27CC-406E-8CCE-FA9B547216D3}" destId="{14882915-326F-48B5-9946-A8A0E0281C85}" srcOrd="1" destOrd="0" presId="urn:microsoft.com/office/officeart/2005/8/layout/chart3"/>
    <dgm:cxn modelId="{C8821FE3-8681-4044-95C4-087272D247F4}" type="presOf" srcId="{8641F3A2-7C2A-4530-8CC7-1914BD9CE855}" destId="{C5FEF0AB-31B4-497D-904F-96687C263FF4}" srcOrd="0" destOrd="0" presId="urn:microsoft.com/office/officeart/2005/8/layout/chart3"/>
    <dgm:cxn modelId="{F15B3B85-4887-4D3F-BDB9-225F83450468}" type="presParOf" srcId="{8F7AC659-25E2-44FC-B443-3F4301B37F2F}" destId="{3368DD19-E651-4570-9565-3C412E605090}" srcOrd="0" destOrd="0" presId="urn:microsoft.com/office/officeart/2005/8/layout/chart3"/>
    <dgm:cxn modelId="{522C07FC-0A08-48A4-B385-FD483F3430CB}" type="presParOf" srcId="{8F7AC659-25E2-44FC-B443-3F4301B37F2F}" destId="{78A89A3A-74EE-4EB2-A22D-40F5F2F3C090}" srcOrd="1" destOrd="0" presId="urn:microsoft.com/office/officeart/2005/8/layout/chart3"/>
    <dgm:cxn modelId="{626101E1-A45D-4B5A-8B1D-9AD2524DAA4F}" type="presParOf" srcId="{8F7AC659-25E2-44FC-B443-3F4301B37F2F}" destId="{C5FEF0AB-31B4-497D-904F-96687C263FF4}" srcOrd="2" destOrd="0" presId="urn:microsoft.com/office/officeart/2005/8/layout/chart3"/>
    <dgm:cxn modelId="{D0D33FF5-15F3-4D49-AB29-4BD4DA0A0D09}" type="presParOf" srcId="{8F7AC659-25E2-44FC-B443-3F4301B37F2F}" destId="{52E53F01-D7F5-4343-B830-97B0FCF40599}" srcOrd="3" destOrd="0" presId="urn:microsoft.com/office/officeart/2005/8/layout/chart3"/>
    <dgm:cxn modelId="{742210BE-39EC-42D4-B73C-9ABC3F6CD54F}" type="presParOf" srcId="{8F7AC659-25E2-44FC-B443-3F4301B37F2F}" destId="{B140817E-ECC1-4130-A52C-F746FC462DB9}" srcOrd="4" destOrd="0" presId="urn:microsoft.com/office/officeart/2005/8/layout/chart3"/>
    <dgm:cxn modelId="{CCB118E2-5E64-4F78-9A28-93F0A20F8D8F}" type="presParOf" srcId="{8F7AC659-25E2-44FC-B443-3F4301B37F2F}" destId="{14882915-326F-48B5-9946-A8A0E0281C85}" srcOrd="5" destOrd="0" presId="urn:microsoft.com/office/officeart/2005/8/layout/char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68DD19-E651-4570-9565-3C412E605090}">
      <dsp:nvSpPr>
        <dsp:cNvPr id="0" name=""/>
        <dsp:cNvSpPr/>
      </dsp:nvSpPr>
      <dsp:spPr>
        <a:xfrm>
          <a:off x="735729" y="108987"/>
          <a:ext cx="4854004" cy="5072997"/>
        </a:xfrm>
        <a:prstGeom prst="pie">
          <a:avLst>
            <a:gd name="adj1" fmla="val 16200000"/>
            <a:gd name="adj2" fmla="val 1800000"/>
          </a:avLst>
        </a:prstGeom>
        <a:solidFill>
          <a:srgbClr val="00B0F0">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JO" sz="1400" b="1" i="0" kern="1200" dirty="0">
              <a:solidFill>
                <a:srgbClr val="333333"/>
              </a:solidFill>
              <a:effectLst/>
              <a:latin typeface="Alexandria" pitchFamily="2" charset="-78"/>
              <a:cs typeface="Alexandria" pitchFamily="2" charset="-78"/>
            </a:rPr>
            <a:t>التنوّع : </a:t>
          </a:r>
          <a:endParaRPr lang="ar-AE" sz="1400" b="1" i="0" kern="1200" dirty="0">
            <a:solidFill>
              <a:srgbClr val="333333"/>
            </a:solidFill>
            <a:effectLst/>
            <a:latin typeface="Alexandria" pitchFamily="2" charset="-78"/>
            <a:cs typeface="Alexandria" pitchFamily="2" charset="-78"/>
          </a:endParaRPr>
        </a:p>
        <a:p>
          <a:pPr marL="0" lvl="0" indent="0" algn="ctr" defTabSz="622300">
            <a:lnSpc>
              <a:spcPct val="90000"/>
            </a:lnSpc>
            <a:spcBef>
              <a:spcPct val="0"/>
            </a:spcBef>
            <a:spcAft>
              <a:spcPct val="35000"/>
            </a:spcAft>
            <a:buNone/>
          </a:pPr>
          <a:r>
            <a:rPr lang="ar-JO" sz="1400" b="1" i="0" kern="1200" dirty="0">
              <a:solidFill>
                <a:srgbClr val="333333"/>
              </a:solidFill>
              <a:effectLst/>
              <a:latin typeface="Alexandria" pitchFamily="2" charset="-78"/>
              <a:cs typeface="Alexandria" pitchFamily="2" charset="-78"/>
            </a:rPr>
            <a:t>يعني عدم الاعتماد على نوع واحد من المنتجات ، أو تصميم واحد لنفس المنتج ، أو أسلوب تقديم وحيد للمستهلك لذات المنتج </a:t>
          </a:r>
          <a:endParaRPr lang="en-US" sz="1400" b="1" kern="1200" dirty="0"/>
        </a:p>
      </dsp:txBody>
      <dsp:txXfrm>
        <a:off x="3374805" y="1045076"/>
        <a:ext cx="1646894" cy="1690999"/>
      </dsp:txXfrm>
    </dsp:sp>
    <dsp:sp modelId="{C5FEF0AB-31B4-497D-904F-96687C263FF4}">
      <dsp:nvSpPr>
        <dsp:cNvPr id="0" name=""/>
        <dsp:cNvSpPr/>
      </dsp:nvSpPr>
      <dsp:spPr>
        <a:xfrm>
          <a:off x="444935" y="-312100"/>
          <a:ext cx="4953278" cy="6193645"/>
        </a:xfrm>
        <a:prstGeom prst="pie">
          <a:avLst>
            <a:gd name="adj1" fmla="val 1800000"/>
            <a:gd name="adj2" fmla="val 9000000"/>
          </a:avLst>
        </a:prstGeom>
        <a:solidFill>
          <a:schemeClr val="bg1">
            <a:alpha val="7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JO" sz="1400" b="1" i="0" kern="1200" dirty="0">
              <a:solidFill>
                <a:srgbClr val="333333"/>
              </a:solidFill>
              <a:effectLst/>
              <a:latin typeface="Alexandria" pitchFamily="2" charset="-78"/>
              <a:cs typeface="Alexandria" pitchFamily="2" charset="-78"/>
            </a:rPr>
            <a:t>التعدّد : تعدد المنتجين وازدياد عددهم باستمرار ، فعدد الشركات النشطة في ذات المجال يزداد يوما بعد يوم ، فيؤدي ذلك إلى إعادة تشكيل خارطة المستفيدين </a:t>
          </a:r>
          <a:endParaRPr lang="en-US" sz="1400" b="1" kern="1200" dirty="0">
            <a:solidFill>
              <a:schemeClr val="tx1"/>
            </a:solidFill>
          </a:endParaRPr>
        </a:p>
      </dsp:txBody>
      <dsp:txXfrm>
        <a:off x="1801190" y="3595794"/>
        <a:ext cx="2240768" cy="1917080"/>
      </dsp:txXfrm>
    </dsp:sp>
    <dsp:sp modelId="{B140817E-ECC1-4130-A52C-F746FC462DB9}">
      <dsp:nvSpPr>
        <dsp:cNvPr id="0" name=""/>
        <dsp:cNvSpPr/>
      </dsp:nvSpPr>
      <dsp:spPr>
        <a:xfrm>
          <a:off x="172492" y="-27728"/>
          <a:ext cx="5498164" cy="5624900"/>
        </a:xfrm>
        <a:prstGeom prst="pie">
          <a:avLst>
            <a:gd name="adj1" fmla="val 9000000"/>
            <a:gd name="adj2" fmla="val 16200000"/>
          </a:avLst>
        </a:prstGeom>
        <a:solidFill>
          <a:schemeClr val="accent5">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ar-JO" sz="1400" b="1" i="0" kern="1200" dirty="0">
              <a:solidFill>
                <a:srgbClr val="333333"/>
              </a:solidFill>
              <a:effectLst/>
              <a:latin typeface="Alexandria" pitchFamily="2" charset="-78"/>
              <a:cs typeface="Alexandria" pitchFamily="2" charset="-78"/>
            </a:rPr>
            <a:t>التوسّع : </a:t>
          </a:r>
          <a:endParaRPr lang="ar-AE" sz="1400" b="1" i="0" kern="1200" dirty="0">
            <a:solidFill>
              <a:srgbClr val="333333"/>
            </a:solidFill>
            <a:effectLst/>
            <a:latin typeface="Alexandria" pitchFamily="2" charset="-78"/>
            <a:cs typeface="Alexandria" pitchFamily="2" charset="-78"/>
          </a:endParaRPr>
        </a:p>
        <a:p>
          <a:pPr marL="0" lvl="0" indent="0" algn="ctr" defTabSz="622300">
            <a:lnSpc>
              <a:spcPct val="90000"/>
            </a:lnSpc>
            <a:spcBef>
              <a:spcPct val="0"/>
            </a:spcBef>
            <a:spcAft>
              <a:spcPct val="35000"/>
            </a:spcAft>
            <a:buNone/>
          </a:pPr>
          <a:r>
            <a:rPr lang="ar-JO" sz="1400" b="1" i="0" kern="1200" dirty="0">
              <a:solidFill>
                <a:srgbClr val="333333"/>
              </a:solidFill>
              <a:effectLst/>
              <a:latin typeface="Alexandria" pitchFamily="2" charset="-78"/>
              <a:cs typeface="Alexandria" pitchFamily="2" charset="-78"/>
            </a:rPr>
            <a:t>إن الاقتصاد الحديث عرف توسعًا كبيرًا في مختلف المجالات، </a:t>
          </a:r>
          <a:r>
            <a:rPr lang="ar-AE" sz="1400" b="1" i="0" kern="1200" dirty="0">
              <a:solidFill>
                <a:srgbClr val="333333"/>
              </a:solidFill>
              <a:effectLst/>
              <a:latin typeface="Alexandria" pitchFamily="2" charset="-78"/>
              <a:cs typeface="Alexandria" pitchFamily="2" charset="-78"/>
            </a:rPr>
            <a:t>في ظل </a:t>
          </a:r>
          <a:r>
            <a:rPr lang="ar-JO" sz="1400" b="1" i="0" kern="1200" dirty="0">
              <a:solidFill>
                <a:srgbClr val="333333"/>
              </a:solidFill>
              <a:effectLst/>
              <a:latin typeface="Alexandria" pitchFamily="2" charset="-78"/>
              <a:cs typeface="Alexandria" pitchFamily="2" charset="-78"/>
            </a:rPr>
            <a:t>تطور أساليب الإنتاج والإدارة والتكنولوجيا والدعاية والإعلان</a:t>
          </a:r>
          <a:endParaRPr lang="ar-JO" sz="1400" b="1" kern="1200" dirty="0"/>
        </a:p>
      </dsp:txBody>
      <dsp:txXfrm>
        <a:off x="761581" y="1077163"/>
        <a:ext cx="1865448" cy="1874966"/>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atin typeface="Alexandria" pitchFamily="2" charset="-78"/>
                <a:cs typeface="Alexandria" pitchFamily="2" charset="-78"/>
              </a:defRPr>
            </a:lvl1pPr>
          </a:lstStyle>
          <a:p>
            <a:endParaRPr lang="ar-JO"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atin typeface="Alexandria" pitchFamily="2" charset="-78"/>
                <a:cs typeface="Alexandria" pitchFamily="2" charset="-78"/>
              </a:defRPr>
            </a:lvl1pPr>
          </a:lstStyle>
          <a:p>
            <a:fld id="{D3BD77EC-8328-48F9-9FC2-86535933B151}" type="datetimeFigureOut">
              <a:rPr lang="ar-JO" smtClean="0"/>
              <a:pPr/>
              <a:t>30/03/1446</a:t>
            </a:fld>
            <a:endParaRPr lang="ar-JO"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ar-JO"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atin typeface="Alexandria" pitchFamily="2" charset="-78"/>
                <a:cs typeface="Alexandria" pitchFamily="2" charset="-78"/>
              </a:defRPr>
            </a:lvl1pPr>
          </a:lstStyle>
          <a:p>
            <a:endParaRPr lang="ar-JO"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atin typeface="Alexandria" pitchFamily="2" charset="-78"/>
                <a:cs typeface="Alexandria" pitchFamily="2" charset="-78"/>
              </a:defRPr>
            </a:lvl1pPr>
          </a:lstStyle>
          <a:p>
            <a:fld id="{D7D35BDA-5550-44E8-B0FB-1B5B19414E51}" type="slidenum">
              <a:rPr lang="ar-JO" smtClean="0"/>
              <a:pPr/>
              <a:t>‹#›</a:t>
            </a:fld>
            <a:endParaRPr lang="ar-JO" dirty="0"/>
          </a:p>
        </p:txBody>
      </p:sp>
    </p:spTree>
    <p:extLst>
      <p:ext uri="{BB962C8B-B14F-4D97-AF65-F5344CB8AC3E}">
        <p14:creationId xmlns:p14="http://schemas.microsoft.com/office/powerpoint/2010/main" val="21662383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Alexandria" pitchFamily="2" charset="-78"/>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Alexandria" pitchFamily="2" charset="-7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565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997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44893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6942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15221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72421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5090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11439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0745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4398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39356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93430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0606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6881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06659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21007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95089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82336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75045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59629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718416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02925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37260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17825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98633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27476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613455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044602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43472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0224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96010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4291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655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59172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theme" Target="../theme/theme2.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10/3/2024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13096114"/>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8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01180980"/>
      </p:ext>
    </p:extLst>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 id="2147483881" r:id="rId12"/>
    <p:sldLayoutId id="2147483882" r:id="rId13"/>
    <p:sldLayoutId id="2147483883" r:id="rId14"/>
    <p:sldLayoutId id="2147483884" r:id="rId15"/>
    <p:sldLayoutId id="2147483885" r:id="rId16"/>
    <p:sldLayoutId id="2147483886" r:id="rId17"/>
    <p:sldLayoutId id="214748388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8.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4.xml"/><Relationship Id="rId1" Type="http://schemas.openxmlformats.org/officeDocument/2006/relationships/tags" Target="../tags/tag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g"/><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37274" y="0"/>
            <a:ext cx="7034163"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4" name="Rectangle: Rounded Corners 33"/>
          <p:cNvSpPr/>
          <p:nvPr/>
        </p:nvSpPr>
        <p:spPr>
          <a:xfrm>
            <a:off x="1592887" y="5387446"/>
            <a:ext cx="27948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tx1"/>
                </a:solidFill>
                <a:effectLst/>
                <a:uLnTx/>
                <a:uFillTx/>
                <a:latin typeface="Alexandria" charset="0"/>
                <a:ea typeface="+mn-ea"/>
                <a:cs typeface="Alexandria" charset="0"/>
              </a:rPr>
              <a:t>Lecture 1</a:t>
            </a:r>
          </a:p>
        </p:txBody>
      </p:sp>
      <p:sp>
        <p:nvSpPr>
          <p:cNvPr id="14" name="Oval 13"/>
          <p:cNvSpPr/>
          <p:nvPr/>
        </p:nvSpPr>
        <p:spPr>
          <a:xfrm>
            <a:off x="6241312" y="84137"/>
            <a:ext cx="658280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5634" y="0"/>
            <a:ext cx="2954655" cy="1448978"/>
          </a:xfrm>
          <a:prstGeom prst="rect">
            <a:avLst/>
          </a:prstGeom>
        </p:spPr>
      </p:pic>
      <p:sp>
        <p:nvSpPr>
          <p:cNvPr id="9" name="TextBox 8">
            <a:extLst>
              <a:ext uri="{FF2B5EF4-FFF2-40B4-BE49-F238E27FC236}">
                <a16:creationId xmlns:a16="http://schemas.microsoft.com/office/drawing/2014/main" id="{85A9586B-CFD8-49D0-BC16-D494108E4FB7}"/>
              </a:ext>
            </a:extLst>
          </p:cNvPr>
          <p:cNvSpPr txBox="1"/>
          <p:nvPr/>
        </p:nvSpPr>
        <p:spPr>
          <a:xfrm>
            <a:off x="205634" y="2646328"/>
            <a:ext cx="6334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Entrepreneurship</a:t>
            </a:r>
            <a:r>
              <a:rPr kumimoji="0" lang="ar-AE"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 </a:t>
            </a: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and Innovation</a:t>
            </a:r>
          </a:p>
        </p:txBody>
      </p:sp>
      <p:sp>
        <p:nvSpPr>
          <p:cNvPr id="13" name="Rectangle: Rounded Corners 12">
            <a:extLst>
              <a:ext uri="{FF2B5EF4-FFF2-40B4-BE49-F238E27FC236}">
                <a16:creationId xmlns:a16="http://schemas.microsoft.com/office/drawing/2014/main" id="{8B877265-A1D4-4133-B517-0BB736FBE1BF}"/>
              </a:ext>
            </a:extLst>
          </p:cNvPr>
          <p:cNvSpPr/>
          <p:nvPr/>
        </p:nvSpPr>
        <p:spPr>
          <a:xfrm>
            <a:off x="1652392" y="6175458"/>
            <a:ext cx="27948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chemeClr val="tx1"/>
                </a:solidFill>
                <a:effectLst/>
                <a:uLnTx/>
                <a:uFillTx/>
                <a:latin typeface="Alexandria" pitchFamily="2" charset="-78"/>
                <a:ea typeface="Tajawal Medium"/>
                <a:cs typeface="Alexandria" pitchFamily="2" charset="-78"/>
                <a:sym typeface="Tajawal Medium"/>
              </a:rPr>
              <a:t>LDR 725</a:t>
            </a:r>
          </a:p>
        </p:txBody>
      </p:sp>
      <p:sp>
        <p:nvSpPr>
          <p:cNvPr id="15" name="TextBox 14">
            <a:extLst>
              <a:ext uri="{FF2B5EF4-FFF2-40B4-BE49-F238E27FC236}">
                <a16:creationId xmlns:a16="http://schemas.microsoft.com/office/drawing/2014/main" id="{B100F3DF-E8E7-438F-8605-A5D51D8FF9AB}"/>
              </a:ext>
            </a:extLst>
          </p:cNvPr>
          <p:cNvSpPr txBox="1"/>
          <p:nvPr/>
        </p:nvSpPr>
        <p:spPr>
          <a:xfrm>
            <a:off x="222497" y="3565342"/>
            <a:ext cx="5535654"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effectLst/>
                <a:uLnTx/>
                <a:uFillTx/>
                <a:latin typeface="Alexandria" pitchFamily="2" charset="-78"/>
                <a:ea typeface="Tajawal Medium"/>
                <a:cs typeface="Alexandria" pitchFamily="2" charset="-78"/>
                <a:sym typeface="Tajawal Medium"/>
              </a:rPr>
              <a:t>Prepared by :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kern="0" dirty="0">
              <a:latin typeface="Alexandria" pitchFamily="2" charset="-78"/>
              <a:ea typeface="Tajawal Medium"/>
              <a:cs typeface="Alexandria" pitchFamily="2" charset="-78"/>
              <a:sym typeface="Tajawal Medium"/>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effectLst/>
                <a:uLnTx/>
                <a:uFillTx/>
                <a:latin typeface="Alexandria" pitchFamily="2" charset="-78"/>
                <a:ea typeface="Tajawal Medium"/>
                <a:cs typeface="Alexandria" pitchFamily="2" charset="-78"/>
                <a:sym typeface="Tajawal Medium"/>
              </a:rPr>
              <a:t>Dr.Warda Mahmoud Kloub </a:t>
            </a:r>
            <a:endParaRPr kumimoji="0" lang="en-GB" sz="1400" b="1" i="0" u="none" strike="noStrike" kern="0" cap="none" spc="0" normalizeH="0" baseline="0" noProof="0" dirty="0">
              <a:ln>
                <a:noFill/>
              </a:ln>
              <a:effectLst/>
              <a:uLnTx/>
              <a:uFillTx/>
              <a:latin typeface="Alexandria" pitchFamily="2" charset="-78"/>
              <a:cs typeface="Alexandria" pitchFamily="2" charset="-78"/>
              <a:sym typeface="Arial"/>
            </a:endParaRPr>
          </a:p>
        </p:txBody>
      </p:sp>
      <p:sp>
        <p:nvSpPr>
          <p:cNvPr id="19" name="TextBox 18">
            <a:extLst>
              <a:ext uri="{FF2B5EF4-FFF2-40B4-BE49-F238E27FC236}">
                <a16:creationId xmlns:a16="http://schemas.microsoft.com/office/drawing/2014/main" id="{E3F7446E-E772-4C0C-B825-07471B57C62A}"/>
              </a:ext>
            </a:extLst>
          </p:cNvPr>
          <p:cNvSpPr txBox="1"/>
          <p:nvPr/>
        </p:nvSpPr>
        <p:spPr>
          <a:xfrm>
            <a:off x="-244214" y="1724234"/>
            <a:ext cx="6588086"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800" b="1" i="0" u="none" strike="noStrike" kern="0" cap="none" spc="0" normalizeH="0" baseline="0" noProof="0" dirty="0">
                <a:ln>
                  <a:noFill/>
                </a:ln>
                <a:effectLst/>
                <a:uLnTx/>
                <a:uFillTx/>
                <a:latin typeface="Alexandria" pitchFamily="2" charset="-78"/>
                <a:cs typeface="Alexandria" pitchFamily="2" charset="-78"/>
                <a:sym typeface="Arial"/>
              </a:rPr>
              <a:t>ريادة الأعمال والابتكار </a:t>
            </a:r>
          </a:p>
        </p:txBody>
      </p:sp>
    </p:spTree>
  </p:cSld>
  <p:clrMapOvr>
    <a:masterClrMapping/>
  </p:clrMapOvr>
  <mc:AlternateContent xmlns:mc="http://schemas.openxmlformats.org/markup-compatibility/2006" xmlns:p14="http://schemas.microsoft.com/office/powerpoint/2010/main">
    <mc:Choice Requires="p14">
      <p:transition spd="slow" p14:dur="2000" advTm="45000"/>
    </mc:Choice>
    <mc:Fallback xmlns="">
      <p:transition spd="slow" advTm="45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Picture Placeholder 2">
            <a:extLst>
              <a:ext uri="{FF2B5EF4-FFF2-40B4-BE49-F238E27FC236}">
                <a16:creationId xmlns:a16="http://schemas.microsoft.com/office/drawing/2014/main" id="{3565B9E5-4C6E-1DBC-1B82-A39E905A5FD9}"/>
              </a:ext>
            </a:extLst>
          </p:cNvPr>
          <p:cNvGraphicFramePr>
            <a:graphicFrameLocks noGrp="1"/>
          </p:cNvGraphicFramePr>
          <p:nvPr>
            <p:ph type="pic" sz="quarter" idx="10"/>
            <p:extLst>
              <p:ext uri="{D42A27DB-BD31-4B8C-83A1-F6EECF244321}">
                <p14:modId xmlns:p14="http://schemas.microsoft.com/office/powerpoint/2010/main" val="713099205"/>
              </p:ext>
            </p:extLst>
          </p:nvPr>
        </p:nvGraphicFramePr>
        <p:xfrm>
          <a:off x="1105285" y="1261467"/>
          <a:ext cx="9640672" cy="5119822"/>
        </p:xfrm>
        <a:graphic>
          <a:graphicData uri="http://schemas.openxmlformats.org/drawingml/2006/table">
            <a:tbl>
              <a:tblPr rtl="1" firstRow="1" firstCol="1" bandRow="1">
                <a:effectLst>
                  <a:outerShdw blurRad="50800" dist="38100" dir="2700000" algn="tl" rotWithShape="0">
                    <a:prstClr val="black">
                      <a:alpha val="40000"/>
                    </a:prstClr>
                  </a:outerShdw>
                </a:effectLst>
                <a:tableStyleId>{7DF18680-E054-41AD-8BC1-D1AEF772440D}</a:tableStyleId>
              </a:tblPr>
              <a:tblGrid>
                <a:gridCol w="1251585">
                  <a:extLst>
                    <a:ext uri="{9D8B030D-6E8A-4147-A177-3AD203B41FA5}">
                      <a16:colId xmlns:a16="http://schemas.microsoft.com/office/drawing/2014/main" val="4142590085"/>
                    </a:ext>
                  </a:extLst>
                </a:gridCol>
                <a:gridCol w="8389087">
                  <a:extLst>
                    <a:ext uri="{9D8B030D-6E8A-4147-A177-3AD203B41FA5}">
                      <a16:colId xmlns:a16="http://schemas.microsoft.com/office/drawing/2014/main" val="1720857320"/>
                    </a:ext>
                  </a:extLst>
                </a:gridCol>
              </a:tblGrid>
              <a:tr h="644451">
                <a:tc>
                  <a:txBody>
                    <a:bodyPr/>
                    <a:lstStyle/>
                    <a:p>
                      <a:pPr algn="ctr" rtl="1">
                        <a:lnSpc>
                          <a:spcPct val="115000"/>
                        </a:lnSpc>
                        <a:spcAft>
                          <a:spcPts val="0"/>
                        </a:spcAft>
                      </a:pPr>
                      <a:r>
                        <a:rPr lang="ar-SA" sz="1800" b="1" dirty="0">
                          <a:solidFill>
                            <a:schemeClr val="tx1"/>
                          </a:solidFill>
                          <a:effectLst/>
                          <a:latin typeface="Alexandria" pitchFamily="2" charset="-78"/>
                          <a:cs typeface="Alexandria" pitchFamily="2" charset="-78"/>
                        </a:rPr>
                        <a:t>المحاضرة</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2000" b="1" dirty="0">
                          <a:solidFill>
                            <a:schemeClr val="tx1"/>
                          </a:solidFill>
                          <a:effectLst/>
                          <a:latin typeface="Alexandria" pitchFamily="2" charset="-78"/>
                          <a:cs typeface="Alexandria" pitchFamily="2" charset="-78"/>
                        </a:rPr>
                        <a:t>الموضوع</a:t>
                      </a:r>
                      <a:endParaRPr lang="en-US" sz="20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oFill/>
                  </a:tcPr>
                </a:tc>
                <a:extLst>
                  <a:ext uri="{0D108BD9-81ED-4DB2-BD59-A6C34878D82A}">
                    <a16:rowId xmlns:a16="http://schemas.microsoft.com/office/drawing/2014/main" val="500588114"/>
                  </a:ext>
                </a:extLst>
              </a:tr>
              <a:tr h="468260">
                <a:tc>
                  <a:txBody>
                    <a:bodyPr/>
                    <a:lstStyle/>
                    <a:p>
                      <a:pPr marL="0" lvl="0" indent="0" algn="just" rtl="1">
                        <a:lnSpc>
                          <a:spcPct val="115000"/>
                        </a:lnSpc>
                        <a:spcAft>
                          <a:spcPts val="0"/>
                        </a:spcAft>
                        <a:buFont typeface="Arial" panose="020B0604020202020204" pitchFamily="34" charset="0"/>
                        <a:buNone/>
                      </a:pPr>
                      <a:r>
                        <a:rPr lang="en-US" sz="2000" b="1" dirty="0">
                          <a:solidFill>
                            <a:schemeClr val="tx1"/>
                          </a:solidFill>
                          <a:effectLst/>
                          <a:latin typeface="Alexandria" pitchFamily="2" charset="-78"/>
                        </a:rPr>
                        <a:t>1 </a:t>
                      </a:r>
                      <a:r>
                        <a:rPr lang="ar-JO" sz="2000" b="1" dirty="0">
                          <a:solidFill>
                            <a:schemeClr val="tx1"/>
                          </a:solidFill>
                          <a:effectLst/>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pPr>
                      <a:r>
                        <a:rPr lang="ar-JO" sz="2000" b="1" u="none" dirty="0">
                          <a:solidFill>
                            <a:srgbClr val="00B0F0"/>
                          </a:solidFill>
                          <a:effectLst/>
                          <a:latin typeface="Alexandria" pitchFamily="2" charset="-78"/>
                          <a:cs typeface="Alexandria" pitchFamily="2" charset="-78"/>
                        </a:rPr>
                        <a:t>مفهوم الإبداع ومفهوم الابتكار وأهميتهما</a:t>
                      </a:r>
                      <a:endParaRPr lang="en-US" sz="2000" b="1" u="none" dirty="0">
                        <a:solidFill>
                          <a:srgbClr val="00B0F0"/>
                        </a:solidFill>
                        <a:effectLst/>
                        <a:latin typeface="Alexandria" pitchFamily="2" charset="-78"/>
                        <a:ea typeface="Calibri" panose="020F0502020204030204" pitchFamily="34" charset="0"/>
                        <a:cs typeface="Alexandria" pitchFamily="2" charset="-78"/>
                      </a:endParaRPr>
                    </a:p>
                  </a:txBody>
                  <a:tcPr marL="68580" marR="68580" marT="0" marB="0">
                    <a:gradFill>
                      <a:gsLst>
                        <a:gs pos="60000">
                          <a:schemeClr val="bg1"/>
                        </a:gs>
                        <a:gs pos="15000">
                          <a:schemeClr val="bg1"/>
                        </a:gs>
                      </a:gsLst>
                      <a:lin ang="5400000" scaled="1"/>
                    </a:gradFill>
                  </a:tcPr>
                </a:tc>
                <a:extLst>
                  <a:ext uri="{0D108BD9-81ED-4DB2-BD59-A6C34878D82A}">
                    <a16:rowId xmlns:a16="http://schemas.microsoft.com/office/drawing/2014/main" val="4193065782"/>
                  </a:ext>
                </a:extLst>
              </a:tr>
              <a:tr h="401365">
                <a:tc>
                  <a:txBody>
                    <a:bodyPr/>
                    <a:lstStyle/>
                    <a:p>
                      <a:pPr marL="0" lvl="0" indent="0" algn="just"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rPr>
                        <a:t>2 </a:t>
                      </a:r>
                      <a:r>
                        <a:rPr lang="ar-JO" sz="2000" b="1" dirty="0">
                          <a:solidFill>
                            <a:schemeClr val="tx1"/>
                          </a:solidFill>
                          <a:effectLst/>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rgbClr val="00B0F0"/>
                          </a:solidFill>
                          <a:effectLst/>
                          <a:latin typeface="Alexandria" pitchFamily="2" charset="-78"/>
                          <a:cs typeface="Alexandria" pitchFamily="2" charset="-78"/>
                        </a:rPr>
                        <a:t>نظريات الإبداع والابتكار </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gradFill>
                      <a:gsLst>
                        <a:gs pos="60000">
                          <a:schemeClr val="bg1"/>
                        </a:gs>
                        <a:gs pos="15000">
                          <a:schemeClr val="bg1"/>
                        </a:gs>
                      </a:gsLst>
                      <a:lin ang="5400000" scaled="1"/>
                    </a:gradFill>
                  </a:tcPr>
                </a:tc>
                <a:extLst>
                  <a:ext uri="{0D108BD9-81ED-4DB2-BD59-A6C34878D82A}">
                    <a16:rowId xmlns:a16="http://schemas.microsoft.com/office/drawing/2014/main" val="2680995862"/>
                  </a:ext>
                </a:extLst>
              </a:tr>
              <a:tr h="401365">
                <a:tc>
                  <a:txBody>
                    <a:bodyPr/>
                    <a:lstStyle/>
                    <a:p>
                      <a:pPr marL="0" lvl="0" indent="0" algn="just"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rPr>
                        <a:t>3 </a:t>
                      </a:r>
                      <a:r>
                        <a:rPr lang="ar-JO" sz="2000" b="1" dirty="0">
                          <a:solidFill>
                            <a:schemeClr val="tx1"/>
                          </a:solidFill>
                          <a:effectLst/>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rgbClr val="00B0F0"/>
                          </a:solidFill>
                          <a:effectLst/>
                          <a:latin typeface="Alexandria" pitchFamily="2" charset="-78"/>
                          <a:cs typeface="Alexandria" pitchFamily="2" charset="-78"/>
                        </a:rPr>
                        <a:t>مهارات القائد المبدع والمبتكر</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3128572437"/>
                  </a:ext>
                </a:extLst>
              </a:tr>
              <a:tr h="401365">
                <a:tc>
                  <a:txBody>
                    <a:bodyPr/>
                    <a:lstStyle/>
                    <a:p>
                      <a:pPr marL="0" lvl="0" indent="0" algn="just"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rPr>
                        <a:t> 4 </a:t>
                      </a:r>
                      <a:r>
                        <a:rPr lang="ar-JO" sz="2000" b="1" dirty="0">
                          <a:solidFill>
                            <a:schemeClr val="tx1"/>
                          </a:solidFill>
                          <a:effectLst/>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rgbClr val="00B0F0"/>
                          </a:solidFill>
                          <a:effectLst/>
                          <a:latin typeface="Alexandria" pitchFamily="2" charset="-78"/>
                          <a:cs typeface="Alexandria" pitchFamily="2" charset="-78"/>
                        </a:rPr>
                        <a:t>الإدراك والتفكير الإبداعي</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1233782406"/>
                  </a:ext>
                </a:extLst>
              </a:tr>
              <a:tr h="403762">
                <a:tc>
                  <a:txBody>
                    <a:bodyPr/>
                    <a:lstStyle/>
                    <a:p>
                      <a:pPr marL="0" lvl="0" indent="0" algn="just" rtl="1">
                        <a:lnSpc>
                          <a:spcPct val="115000"/>
                        </a:lnSpc>
                        <a:spcAft>
                          <a:spcPts val="800"/>
                        </a:spcAft>
                        <a:buFont typeface="Arial" panose="020B0604020202020204" pitchFamily="34" charset="0"/>
                        <a:buNone/>
                      </a:pPr>
                      <a:r>
                        <a:rPr lang="en-US" sz="2000" b="1" dirty="0">
                          <a:solidFill>
                            <a:schemeClr val="tx1"/>
                          </a:solidFill>
                          <a:effectLst/>
                          <a:latin typeface="Alexandria" pitchFamily="2" charset="-78"/>
                          <a:ea typeface="Calibri" panose="020F0502020204030204" pitchFamily="34" charset="0"/>
                          <a:cs typeface="Alexandria" pitchFamily="2" charset="-78"/>
                        </a:rPr>
                        <a:t>5 </a:t>
                      </a:r>
                    </a:p>
                  </a:txBody>
                  <a:tcPr marL="68580" marR="68580" marT="0" marB="0">
                    <a:solidFill>
                      <a:srgbClr val="00B0F0"/>
                    </a:solidFill>
                  </a:tcPr>
                </a:tc>
                <a:tc>
                  <a:txBody>
                    <a:bodyPr/>
                    <a:lstStyle/>
                    <a:p>
                      <a:pPr algn="ctr" rtl="1">
                        <a:lnSpc>
                          <a:spcPct val="115000"/>
                        </a:lnSpc>
                        <a:spcAft>
                          <a:spcPts val="0"/>
                        </a:spcAft>
                      </a:pPr>
                      <a:r>
                        <a:rPr lang="en-US" sz="2000" b="1" dirty="0">
                          <a:solidFill>
                            <a:srgbClr val="00B0F0"/>
                          </a:solidFill>
                          <a:effectLst/>
                          <a:latin typeface="Alexandria" pitchFamily="2" charset="-78"/>
                        </a:rPr>
                        <a:t> </a:t>
                      </a:r>
                      <a:r>
                        <a:rPr lang="ar-JO" sz="2000" b="1" dirty="0">
                          <a:solidFill>
                            <a:srgbClr val="00B0F0"/>
                          </a:solidFill>
                          <a:effectLst/>
                          <a:cs typeface="Alexandria" pitchFamily="2" charset="-78"/>
                        </a:rPr>
                        <a:t>الكفاءة الإبداعية وحاضنات الأعمال</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2773087247"/>
                  </a:ext>
                </a:extLst>
              </a:tr>
              <a:tr h="401365">
                <a:tc>
                  <a:txBody>
                    <a:bodyPr/>
                    <a:lstStyle/>
                    <a:p>
                      <a:pPr marL="0" lvl="0" indent="0" algn="just" rtl="1">
                        <a:lnSpc>
                          <a:spcPct val="115000"/>
                        </a:lnSpc>
                        <a:spcAft>
                          <a:spcPts val="800"/>
                        </a:spcAft>
                        <a:buFont typeface="Arial" panose="020B0604020202020204" pitchFamily="34" charset="0"/>
                        <a:buNone/>
                        <a:tabLst>
                          <a:tab pos="38735" algn="l"/>
                        </a:tabLst>
                      </a:pPr>
                      <a:r>
                        <a:rPr lang="en-US" sz="2000" b="1" dirty="0">
                          <a:solidFill>
                            <a:schemeClr val="tx1"/>
                          </a:solidFill>
                          <a:effectLst/>
                          <a:latin typeface="Alexandria" pitchFamily="2" charset="-78"/>
                        </a:rPr>
                        <a:t>6 </a:t>
                      </a:r>
                      <a:r>
                        <a:rPr lang="ar-JO" sz="2000" b="1" dirty="0">
                          <a:solidFill>
                            <a:schemeClr val="tx1"/>
                          </a:solidFill>
                          <a:effectLst/>
                          <a:cs typeface="Alexandria" pitchFamily="2" charset="-78"/>
                        </a:rPr>
                        <a:t>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2000" b="1" dirty="0">
                          <a:solidFill>
                            <a:srgbClr val="00B0F0"/>
                          </a:solidFill>
                          <a:effectLst/>
                          <a:latin typeface="Alexandria" pitchFamily="2" charset="-78"/>
                          <a:cs typeface="Alexandria" pitchFamily="2" charset="-78"/>
                        </a:rPr>
                        <a:t>الإنتاجية الإبداعية وتحقيق الميزة التنافسية</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1320083870"/>
                  </a:ext>
                </a:extLst>
              </a:tr>
              <a:tr h="401365">
                <a:tc>
                  <a:txBody>
                    <a:bodyPr/>
                    <a:lstStyle/>
                    <a:p>
                      <a:pPr marL="0" lvl="0" indent="0" algn="just" rtl="1">
                        <a:lnSpc>
                          <a:spcPct val="115000"/>
                        </a:lnSpc>
                        <a:spcAft>
                          <a:spcPts val="0"/>
                        </a:spcAft>
                        <a:buFont typeface="Arial" panose="020B0604020202020204" pitchFamily="34" charset="0"/>
                        <a:buNone/>
                        <a:tabLst>
                          <a:tab pos="38735" algn="l"/>
                        </a:tabLst>
                      </a:pPr>
                      <a:r>
                        <a:rPr lang="en-GB" sz="2000" b="1" dirty="0">
                          <a:solidFill>
                            <a:schemeClr val="tx1"/>
                          </a:solidFill>
                          <a:effectLst/>
                          <a:latin typeface="Alexandria" pitchFamily="2" charset="-78"/>
                          <a:ea typeface="Calibri" panose="020F0502020204030204" pitchFamily="34" charset="0"/>
                          <a:cs typeface="Alexandria" pitchFamily="2" charset="-78"/>
                        </a:rPr>
                        <a:t>7 </a:t>
                      </a:r>
                      <a:endParaRPr lang="en-US" sz="20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2000" b="1" dirty="0">
                          <a:solidFill>
                            <a:srgbClr val="00B0F0"/>
                          </a:solidFill>
                          <a:effectLst/>
                          <a:latin typeface="Alexandria" pitchFamily="2" charset="-78"/>
                          <a:cs typeface="Alexandria" pitchFamily="2" charset="-78"/>
                        </a:rPr>
                        <a:t>التفكير الناقد ومهاراته</a:t>
                      </a:r>
                      <a:endParaRPr lang="en-US" sz="2000" b="1" dirty="0">
                        <a:solidFill>
                          <a:srgbClr val="00B0F0"/>
                        </a:solidFill>
                        <a:effectLst/>
                        <a:latin typeface="Alexandria" pitchFamily="2" charset="-78"/>
                        <a:ea typeface="Calibri" panose="020F0502020204030204" pitchFamily="34"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701815540"/>
                  </a:ext>
                </a:extLst>
              </a:tr>
              <a:tr h="401365">
                <a:tc>
                  <a:txBody>
                    <a:bodyPr/>
                    <a:lstStyle/>
                    <a:p>
                      <a:pPr marL="0" lvl="0" indent="0" algn="just" rtl="1">
                        <a:lnSpc>
                          <a:spcPct val="115000"/>
                        </a:lnSpc>
                        <a:spcAft>
                          <a:spcPts val="800"/>
                        </a:spcAft>
                        <a:buFont typeface="Arial" panose="020B0604020202020204" pitchFamily="34" charset="0"/>
                        <a:buNone/>
                      </a:pPr>
                      <a:r>
                        <a:rPr lang="ar-JO" sz="1800" b="1" dirty="0">
                          <a:solidFill>
                            <a:schemeClr val="tx1"/>
                          </a:solidFill>
                          <a:effectLst/>
                          <a:latin typeface="Alexandria" pitchFamily="2" charset="-78"/>
                          <a:cs typeface="Alexandria" pitchFamily="2" charset="-78"/>
                        </a:rPr>
                        <a:t> </a:t>
                      </a:r>
                      <a:r>
                        <a:rPr lang="en-GB" sz="1800" b="1" dirty="0">
                          <a:solidFill>
                            <a:schemeClr val="tx1"/>
                          </a:solidFill>
                          <a:effectLst/>
                          <a:latin typeface="Alexandria" pitchFamily="2" charset="-78"/>
                          <a:cs typeface="Alexandria" pitchFamily="2" charset="-78"/>
                        </a:rPr>
                        <a:t>8</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rgbClr val="00B0F0"/>
                          </a:solidFill>
                          <a:effectLst/>
                          <a:latin typeface="Alexandria" pitchFamily="2" charset="-78"/>
                          <a:cs typeface="Alexandria" pitchFamily="2" charset="-78"/>
                        </a:rPr>
                        <a:t>التفكير المنطقي وخطواته</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2614882977"/>
                  </a:ext>
                </a:extLst>
              </a:tr>
              <a:tr h="401365">
                <a:tc>
                  <a:txBody>
                    <a:bodyPr/>
                    <a:lstStyle/>
                    <a:p>
                      <a:pPr marL="0" lvl="0" indent="0" algn="just" rtl="1">
                        <a:lnSpc>
                          <a:spcPct val="115000"/>
                        </a:lnSpc>
                        <a:spcAft>
                          <a:spcPts val="800"/>
                        </a:spcAft>
                        <a:buFont typeface="Arial" panose="020B0604020202020204" pitchFamily="34" charset="0"/>
                        <a:buNone/>
                      </a:pPr>
                      <a:r>
                        <a:rPr lang="ar-SA" sz="1800" b="1" dirty="0">
                          <a:solidFill>
                            <a:schemeClr val="tx1"/>
                          </a:solidFill>
                          <a:effectLst/>
                          <a:latin typeface="Alexandria" pitchFamily="2" charset="-78"/>
                          <a:cs typeface="Alexandria" pitchFamily="2" charset="-78"/>
                        </a:rPr>
                        <a:t> </a:t>
                      </a:r>
                      <a:r>
                        <a:rPr lang="en-US" sz="1800" b="1" dirty="0">
                          <a:solidFill>
                            <a:schemeClr val="tx1"/>
                          </a:solidFill>
                          <a:effectLst/>
                          <a:latin typeface="Alexandria" pitchFamily="2" charset="-78"/>
                          <a:cs typeface="Alexandria" pitchFamily="2" charset="-78"/>
                        </a:rPr>
                        <a:t>9</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2000" b="1" dirty="0">
                          <a:solidFill>
                            <a:srgbClr val="00B0F0"/>
                          </a:solidFill>
                          <a:effectLst/>
                          <a:latin typeface="Alexandria" pitchFamily="2" charset="-78"/>
                          <a:cs typeface="Alexandria" pitchFamily="2" charset="-78"/>
                        </a:rPr>
                        <a:t>أدوار القادة في تعزيز الإبداع والابتكار</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706987609"/>
                  </a:ext>
                </a:extLst>
              </a:tr>
              <a:tr h="401365">
                <a:tc>
                  <a:txBody>
                    <a:bodyPr/>
                    <a:lstStyle/>
                    <a:p>
                      <a:pPr marL="0" lvl="0" indent="0" algn="just" rtl="1">
                        <a:lnSpc>
                          <a:spcPct val="115000"/>
                        </a:lnSpc>
                        <a:spcAft>
                          <a:spcPts val="800"/>
                        </a:spcAft>
                        <a:buFont typeface="Arial" panose="020B0604020202020204" pitchFamily="34" charset="0"/>
                        <a:buNone/>
                      </a:pPr>
                      <a:r>
                        <a:rPr lang="ar-JO" sz="1800" b="1" dirty="0">
                          <a:solidFill>
                            <a:schemeClr val="tx1"/>
                          </a:solidFill>
                          <a:effectLst/>
                          <a:latin typeface="Alexandria" pitchFamily="2" charset="-78"/>
                          <a:cs typeface="Alexandria" pitchFamily="2" charset="-78"/>
                        </a:rPr>
                        <a:t> </a:t>
                      </a:r>
                      <a:r>
                        <a:rPr lang="en-US" sz="1800" b="1" dirty="0">
                          <a:solidFill>
                            <a:schemeClr val="tx1"/>
                          </a:solidFill>
                          <a:effectLst/>
                          <a:latin typeface="Alexandria" pitchFamily="2" charset="-78"/>
                          <a:cs typeface="Alexandria" pitchFamily="2" charset="-78"/>
                        </a:rPr>
                        <a:t>10</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2000" b="1" dirty="0">
                          <a:solidFill>
                            <a:srgbClr val="00B0F0"/>
                          </a:solidFill>
                          <a:effectLst/>
                          <a:latin typeface="Alexandria" pitchFamily="2" charset="-78"/>
                          <a:cs typeface="Alexandria" pitchFamily="2" charset="-78"/>
                        </a:rPr>
                        <a:t>الإبداع التكنولوجي</a:t>
                      </a: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1013956008"/>
                  </a:ext>
                </a:extLst>
              </a:tr>
              <a:tr h="392429">
                <a:tc>
                  <a:txBody>
                    <a:bodyPr/>
                    <a:lstStyle/>
                    <a:p>
                      <a:pPr algn="ctr" rtl="1">
                        <a:lnSpc>
                          <a:spcPct val="115000"/>
                        </a:lnSpc>
                        <a:spcAft>
                          <a:spcPts val="0"/>
                        </a:spcAft>
                      </a:pPr>
                      <a:r>
                        <a:rPr lang="ar-JO" sz="2000" b="1" dirty="0">
                          <a:solidFill>
                            <a:schemeClr val="tx1"/>
                          </a:solidFill>
                          <a:effectLst/>
                          <a:latin typeface="Alexandria" pitchFamily="2" charset="-78"/>
                          <a:cs typeface="Alexandria" pitchFamily="2" charset="-78"/>
                        </a:rPr>
                        <a:t> </a:t>
                      </a:r>
                      <a:endParaRPr lang="en-US" sz="20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endParaRPr lang="en-US" sz="2000" b="1" dirty="0">
                        <a:solidFill>
                          <a:srgbClr val="00B0F0"/>
                        </a:solidFill>
                        <a:effectLst/>
                        <a:latin typeface="Alexandria" pitchFamily="2" charset="-78"/>
                        <a:ea typeface="Times New Roman" panose="02020603050405020304" pitchFamily="18" charset="0"/>
                        <a:cs typeface="Alexandria" pitchFamily="2" charset="-78"/>
                      </a:endParaRPr>
                    </a:p>
                  </a:txBody>
                  <a:tcPr marL="68580" marR="68580" marT="0" marB="0" anchor="ctr">
                    <a:gradFill>
                      <a:gsLst>
                        <a:gs pos="60000">
                          <a:schemeClr val="bg1"/>
                        </a:gs>
                        <a:gs pos="15000">
                          <a:schemeClr val="bg1"/>
                        </a:gs>
                      </a:gsLst>
                      <a:lin ang="5400000" scaled="1"/>
                    </a:gradFill>
                  </a:tcPr>
                </a:tc>
                <a:extLst>
                  <a:ext uri="{0D108BD9-81ED-4DB2-BD59-A6C34878D82A}">
                    <a16:rowId xmlns:a16="http://schemas.microsoft.com/office/drawing/2014/main" val="2072825091"/>
                  </a:ext>
                </a:extLst>
              </a:tr>
            </a:tbl>
          </a:graphicData>
        </a:graphic>
      </p:graphicFrame>
      <p:sp>
        <p:nvSpPr>
          <p:cNvPr id="4" name="TextBox 3">
            <a:extLst>
              <a:ext uri="{FF2B5EF4-FFF2-40B4-BE49-F238E27FC236}">
                <a16:creationId xmlns:a16="http://schemas.microsoft.com/office/drawing/2014/main" id="{463328CA-137F-A2BF-AA02-385518206018}"/>
              </a:ext>
            </a:extLst>
          </p:cNvPr>
          <p:cNvSpPr txBox="1"/>
          <p:nvPr/>
        </p:nvSpPr>
        <p:spPr>
          <a:xfrm>
            <a:off x="3019647" y="404580"/>
            <a:ext cx="646704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AE" sz="2400" b="1" i="0" u="none" strike="noStrike" kern="1200" cap="none" spc="0" normalizeH="0" baseline="0" noProof="0" dirty="0">
                <a:ln>
                  <a:noFill/>
                </a:ln>
                <a:effectLst/>
                <a:uLnTx/>
                <a:uFillTx/>
                <a:latin typeface="Alexandria" pitchFamily="2" charset="-78"/>
                <a:cs typeface="Alexandria" pitchFamily="2" charset="-78"/>
                <a:sym typeface="Arial"/>
              </a:rPr>
              <a:t>نبذة عن مساق: </a:t>
            </a:r>
            <a:r>
              <a:rPr kumimoji="0" lang="ar-JO" sz="2400" b="1" i="0" u="none" strike="noStrike" kern="1200" cap="none" spc="0" normalizeH="0" baseline="0" noProof="0" dirty="0">
                <a:ln>
                  <a:noFill/>
                </a:ln>
                <a:effectLst/>
                <a:uLnTx/>
                <a:uFillTx/>
                <a:latin typeface="Alexandria" pitchFamily="2" charset="-78"/>
                <a:cs typeface="Alexandria" pitchFamily="2" charset="-78"/>
                <a:sym typeface="Arial"/>
              </a:rPr>
              <a:t>ريادة الأعمال والابتكار </a:t>
            </a:r>
            <a:endParaRPr kumimoji="0" lang="en-US" sz="2400" b="1" i="0" u="none" strike="noStrike" kern="1200" cap="none" spc="0" normalizeH="0" baseline="0" noProof="0" dirty="0">
              <a:ln>
                <a:noFill/>
              </a:ln>
              <a:effectLst/>
              <a:uLnTx/>
              <a:uFillTx/>
              <a:latin typeface="Alexandria" pitchFamily="2" charset="-78"/>
              <a:cs typeface="Alexandria" pitchFamily="2" charset="-78"/>
              <a:sym typeface="Arial"/>
            </a:endParaRPr>
          </a:p>
        </p:txBody>
      </p:sp>
      <p:pic>
        <p:nvPicPr>
          <p:cNvPr id="7" name="Graphic 21">
            <a:extLst>
              <a:ext uri="{FF2B5EF4-FFF2-40B4-BE49-F238E27FC236}">
                <a16:creationId xmlns:a16="http://schemas.microsoft.com/office/drawing/2014/main" id="{97AFFD3E-B3BC-49AC-B328-005EBE40E0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93386" y="97240"/>
            <a:ext cx="2305141" cy="1076343"/>
          </a:xfrm>
          <a:prstGeom prst="rect">
            <a:avLst/>
          </a:prstGeom>
        </p:spPr>
      </p:pic>
    </p:spTree>
    <p:extLst>
      <p:ext uri="{BB962C8B-B14F-4D97-AF65-F5344CB8AC3E}">
        <p14:creationId xmlns:p14="http://schemas.microsoft.com/office/powerpoint/2010/main" val="3748134994"/>
      </p:ext>
    </p:extLst>
  </p:cSld>
  <p:clrMapOvr>
    <a:masterClrMapping/>
  </p:clrMapOvr>
  <mc:AlternateContent xmlns:mc="http://schemas.openxmlformats.org/markup-compatibility/2006" xmlns:p14="http://schemas.microsoft.com/office/powerpoint/2010/main">
    <mc:Choice Requires="p14">
      <p:transition p14:dur="0" advTm="47650"/>
    </mc:Choice>
    <mc:Fallback xmlns="">
      <p:transition advTm="4765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p:cNvSpPr/>
          <p:nvPr/>
        </p:nvSpPr>
        <p:spPr>
          <a:xfrm flipV="1">
            <a:off x="0" y="-43542"/>
            <a:ext cx="12307621" cy="684175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09493" y="2854918"/>
            <a:ext cx="3797835" cy="120032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المحاضرة الأولى</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ar-AE" sz="2400" b="1" dirty="0">
              <a:solidFill>
                <a:srgbClr val="00B0F0"/>
              </a:solidFill>
              <a:latin typeface="Alexandria" pitchFamily="2" charset="-78"/>
              <a:cs typeface="Alexandria"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مفهوم : الإبداع والابتكار </a:t>
            </a:r>
          </a:p>
        </p:txBody>
      </p:sp>
      <p:sp>
        <p:nvSpPr>
          <p:cNvPr id="10" name="Rectangle: Rounded Corners 9"/>
          <p:cNvSpPr/>
          <p:nvPr/>
        </p:nvSpPr>
        <p:spPr>
          <a:xfrm>
            <a:off x="7209493" y="55094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Lecture 1</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000"/>
    </mc:Choice>
    <mc:Fallback xmlns="">
      <p:transition spd="slow" advTm="27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4" name="TextBox 23"/>
          <p:cNvSpPr txBox="1"/>
          <p:nvPr/>
        </p:nvSpPr>
        <p:spPr>
          <a:xfrm>
            <a:off x="1060482" y="1972843"/>
            <a:ext cx="9345750" cy="4154984"/>
          </a:xfrm>
          <a:prstGeom prst="rect">
            <a:avLst/>
          </a:prstGeom>
          <a:noFill/>
        </p:spPr>
        <p:txBody>
          <a:bodyPr wrap="square" rtlCol="0">
            <a:spAutoFit/>
          </a:bodyPr>
          <a:lstStyle/>
          <a:p>
            <a:pPr algn="r"/>
            <a:r>
              <a:rPr lang="ar-AE" altLang="ko-KR" sz="2200" dirty="0">
                <a:latin typeface="Alexandria" pitchFamily="2" charset="-78"/>
                <a:cs typeface="Alexandria" pitchFamily="2" charset="-78"/>
              </a:rPr>
              <a:t>- </a:t>
            </a:r>
            <a:r>
              <a:rPr lang="ar-JO" altLang="ko-KR" sz="2200" dirty="0">
                <a:latin typeface="Alexandria" pitchFamily="2" charset="-78"/>
                <a:cs typeface="Alexandria" pitchFamily="2" charset="-78"/>
              </a:rPr>
              <a:t>مفهوم </a:t>
            </a:r>
            <a:r>
              <a:rPr lang="ar-AE" altLang="ko-KR" sz="2200" dirty="0">
                <a:latin typeface="Alexandria" pitchFamily="2" charset="-78"/>
                <a:cs typeface="Alexandria" pitchFamily="2" charset="-78"/>
              </a:rPr>
              <a:t>الإبداع</a:t>
            </a:r>
          </a:p>
          <a:p>
            <a:pPr algn="r"/>
            <a:r>
              <a:rPr lang="ar-JO" altLang="ko-KR" sz="2200" dirty="0">
                <a:latin typeface="Alexandria" pitchFamily="2" charset="-78"/>
                <a:cs typeface="Alexandria" pitchFamily="2" charset="-78"/>
              </a:rPr>
              <a:t>- جوانب الإبداع ومكونات التفكير الإبداعي</a:t>
            </a:r>
          </a:p>
          <a:p>
            <a:pPr algn="r"/>
            <a:r>
              <a:rPr lang="ar-JO" altLang="ko-KR" sz="2200" dirty="0">
                <a:latin typeface="Alexandria" pitchFamily="2" charset="-78"/>
                <a:cs typeface="Alexandria" pitchFamily="2" charset="-78"/>
              </a:rPr>
              <a:t>- مستويات القدرات الإبداعية / أنواع الإبداع</a:t>
            </a:r>
          </a:p>
          <a:p>
            <a:pPr algn="r"/>
            <a:r>
              <a:rPr lang="ar-JO" altLang="ko-KR" sz="2200" dirty="0">
                <a:latin typeface="Alexandria" pitchFamily="2" charset="-78"/>
                <a:cs typeface="Alexandria" pitchFamily="2" charset="-78"/>
              </a:rPr>
              <a:t>- العوامل المؤثرة في الإبداع وأهمية الإبداع في حياتنا</a:t>
            </a:r>
          </a:p>
          <a:p>
            <a:pPr algn="r"/>
            <a:r>
              <a:rPr lang="ar-JO" altLang="ko-KR" sz="2200" dirty="0">
                <a:latin typeface="Alexandria" pitchFamily="2" charset="-78"/>
                <a:cs typeface="Alexandria" pitchFamily="2" charset="-78"/>
              </a:rPr>
              <a:t>- معوّقات الإبداع والتفكير الإبداعي</a:t>
            </a:r>
          </a:p>
          <a:p>
            <a:pPr algn="r"/>
            <a:r>
              <a:rPr lang="ar-JO" altLang="ko-KR" sz="2200" dirty="0">
                <a:latin typeface="Alexandria" pitchFamily="2" charset="-78"/>
                <a:cs typeface="Alexandria" pitchFamily="2" charset="-78"/>
              </a:rPr>
              <a:t> - مفهوم الابتكار </a:t>
            </a:r>
            <a:r>
              <a:rPr lang="ar-AE" altLang="ko-KR" sz="2200" dirty="0">
                <a:latin typeface="Alexandria" pitchFamily="2" charset="-78"/>
                <a:cs typeface="Alexandria" pitchFamily="2" charset="-78"/>
              </a:rPr>
              <a:t>و</a:t>
            </a:r>
            <a:r>
              <a:rPr lang="ar-JO" altLang="ko-KR" sz="2200" dirty="0">
                <a:latin typeface="Alexandria" pitchFamily="2" charset="-78"/>
                <a:cs typeface="Alexandria" pitchFamily="2" charset="-78"/>
              </a:rPr>
              <a:t>العوامل المؤثرة في الابتكار وأهميته في حياتنا</a:t>
            </a:r>
          </a:p>
          <a:p>
            <a:pPr algn="r"/>
            <a:r>
              <a:rPr lang="ar-AE" altLang="ko-KR" sz="2200" dirty="0">
                <a:latin typeface="Alexandria" pitchFamily="2" charset="-78"/>
                <a:cs typeface="Alexandria" pitchFamily="2" charset="-78"/>
              </a:rPr>
              <a:t>- </a:t>
            </a:r>
            <a:r>
              <a:rPr lang="ar-JO" altLang="ko-KR" sz="2200" dirty="0">
                <a:latin typeface="Alexandria" pitchFamily="2" charset="-78"/>
                <a:cs typeface="Alexandria" pitchFamily="2" charset="-78"/>
              </a:rPr>
              <a:t>مظاهر الابتكار </a:t>
            </a:r>
            <a:r>
              <a:rPr lang="ar-AE" altLang="ko-KR" sz="2200" dirty="0">
                <a:latin typeface="Alexandria" pitchFamily="2" charset="-78"/>
                <a:cs typeface="Alexandria" pitchFamily="2" charset="-78"/>
              </a:rPr>
              <a:t>و</a:t>
            </a:r>
            <a:r>
              <a:rPr lang="ar-JO" altLang="ko-KR" sz="2200" dirty="0">
                <a:latin typeface="Alexandria" pitchFamily="2" charset="-78"/>
                <a:cs typeface="Alexandria" pitchFamily="2" charset="-78"/>
              </a:rPr>
              <a:t>السلوك الابتكاري </a:t>
            </a:r>
          </a:p>
          <a:p>
            <a:pPr algn="r"/>
            <a:r>
              <a:rPr lang="ar-AE" altLang="ko-KR" sz="2200" dirty="0">
                <a:latin typeface="Alexandria" pitchFamily="2" charset="-78"/>
                <a:cs typeface="Alexandria" pitchFamily="2" charset="-78"/>
              </a:rPr>
              <a:t>- </a:t>
            </a:r>
            <a:r>
              <a:rPr lang="ar-JO" altLang="ko-KR" sz="2200" dirty="0">
                <a:latin typeface="Alexandria" pitchFamily="2" charset="-78"/>
                <a:cs typeface="Alexandria" pitchFamily="2" charset="-78"/>
              </a:rPr>
              <a:t>مراحل الابتكار ومهارات التفكير الابتكاري </a:t>
            </a:r>
          </a:p>
          <a:p>
            <a:pPr algn="r"/>
            <a:r>
              <a:rPr lang="ar-AE" altLang="ko-KR" sz="2200" dirty="0">
                <a:latin typeface="Alexandria" pitchFamily="2" charset="-78"/>
                <a:cs typeface="Alexandria" pitchFamily="2" charset="-78"/>
              </a:rPr>
              <a:t>- </a:t>
            </a:r>
            <a:r>
              <a:rPr lang="ar-JO" altLang="ko-KR" sz="2200" dirty="0">
                <a:latin typeface="Alexandria" pitchFamily="2" charset="-78"/>
                <a:cs typeface="Alexandria" pitchFamily="2" charset="-78"/>
              </a:rPr>
              <a:t>محفّزات ومعوّقات التفكير الابتكاري </a:t>
            </a:r>
          </a:p>
          <a:p>
            <a:pPr algn="r"/>
            <a:r>
              <a:rPr lang="ar-AE" altLang="ko-KR" sz="2200" dirty="0">
                <a:latin typeface="Alexandria" pitchFamily="2" charset="-78"/>
                <a:cs typeface="Alexandria" pitchFamily="2" charset="-78"/>
              </a:rPr>
              <a:t>- العلاقة بين الإبداع والابتكار </a:t>
            </a:r>
          </a:p>
          <a:p>
            <a:pPr algn="r"/>
            <a:r>
              <a:rPr lang="ar-AE" altLang="ko-KR" sz="2200" dirty="0">
                <a:latin typeface="Alexandria" pitchFamily="2" charset="-78"/>
                <a:cs typeface="Alexandria" pitchFamily="2" charset="-78"/>
              </a:rPr>
              <a:t>- </a:t>
            </a:r>
            <a:r>
              <a:rPr lang="ar-JO" altLang="ko-KR" sz="2200" dirty="0">
                <a:latin typeface="Alexandria" pitchFamily="2" charset="-78"/>
                <a:cs typeface="Alexandria" pitchFamily="2" charset="-78"/>
              </a:rPr>
              <a:t>الفرق بين الإبداع والابتكار والاختراع</a:t>
            </a:r>
          </a:p>
          <a:p>
            <a:pPr algn="r"/>
            <a:endParaRPr lang="ko-KR" altLang="en-US" sz="2200" dirty="0">
              <a:latin typeface="Alexandria" pitchFamily="2" charset="-78"/>
              <a:cs typeface="Alexandria" pitchFamily="2" charset="-78"/>
            </a:endParaRPr>
          </a:p>
        </p:txBody>
      </p:sp>
      <p:sp>
        <p:nvSpPr>
          <p:cNvPr id="2" name="TextBox 1"/>
          <p:cNvSpPr txBox="1"/>
          <p:nvPr/>
        </p:nvSpPr>
        <p:spPr>
          <a:xfrm>
            <a:off x="4096901" y="6260458"/>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3742660" y="660031"/>
            <a:ext cx="5347773" cy="830997"/>
          </a:xfrm>
          <a:prstGeom prst="rect">
            <a:avLst/>
          </a:prstGeom>
          <a:noFill/>
        </p:spPr>
        <p:txBody>
          <a:bodyPr wrap="square">
            <a:spAutoFit/>
          </a:bodyPr>
          <a:lstStyle/>
          <a:p>
            <a:r>
              <a:rPr lang="ar-JO" sz="2400" b="1" dirty="0">
                <a:latin typeface="Alexandria" pitchFamily="2" charset="-78"/>
                <a:cs typeface="Alexandria" pitchFamily="2" charset="-78"/>
              </a:rPr>
              <a:t>موضوعات المحاضرة الأولى</a:t>
            </a:r>
            <a:endParaRPr lang="ar-AE" sz="2400" b="1" dirty="0">
              <a:latin typeface="Alexandria" pitchFamily="2" charset="-78"/>
              <a:cs typeface="Alexandria" pitchFamily="2" charset="-78"/>
            </a:endParaRPr>
          </a:p>
          <a:p>
            <a:endParaRPr lang="ar-JO" sz="2400" b="1"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CC52F03B-7A4A-FDED-6DEF-D2F5E90646AF}"/>
              </a:ext>
            </a:extLst>
          </p:cNvPr>
          <p:cNvPicPr>
            <a:picLocks noChangeAspect="1"/>
          </p:cNvPicPr>
          <p:nvPr/>
        </p:nvPicPr>
        <p:blipFill>
          <a:blip r:embed="rId3"/>
          <a:stretch>
            <a:fillRect/>
          </a:stretch>
        </p:blipFill>
        <p:spPr>
          <a:xfrm>
            <a:off x="119336" y="93906"/>
            <a:ext cx="941145" cy="5299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3000"/>
    </mc:Choice>
    <mc:Fallback xmlns="">
      <p:transition spd="slow" advTm="8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18298" y="988829"/>
            <a:ext cx="6362527" cy="5535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667154" y="825312"/>
            <a:ext cx="6057818" cy="563231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b="0" i="0" dirty="0">
                <a:solidFill>
                  <a:srgbClr val="333333"/>
                </a:solidFill>
                <a:effectLst/>
                <a:latin typeface="Alexandria" pitchFamily="2" charset="-78"/>
                <a:cs typeface="Alexandria" pitchFamily="2" charset="-78"/>
              </a:rPr>
              <a:t>      </a:t>
            </a:r>
            <a:endParaRPr lang="ar-JO"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b="0" i="0" dirty="0">
              <a:solidFill>
                <a:srgbClr val="333333"/>
              </a:solidFill>
              <a:effectLst/>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b="0" i="0" dirty="0">
                <a:solidFill>
                  <a:srgbClr val="333333"/>
                </a:solidFill>
                <a:effectLst/>
                <a:latin typeface="Alexandria" pitchFamily="2" charset="-78"/>
                <a:cs typeface="Alexandria" pitchFamily="2" charset="-78"/>
              </a:rPr>
              <a:t>       </a:t>
            </a:r>
            <a:r>
              <a:rPr lang="ar-JO" b="0" i="0" dirty="0">
                <a:solidFill>
                  <a:srgbClr val="333333"/>
                </a:solidFill>
                <a:effectLst/>
                <a:latin typeface="Alexandria" pitchFamily="2" charset="-78"/>
                <a:cs typeface="Alexandria" pitchFamily="2" charset="-78"/>
              </a:rPr>
              <a:t>تشهد بيئة الأعمال الحالية العديد من التغيرات في ظل عولمة الأسواق وحد</a:t>
            </a:r>
            <a:r>
              <a:rPr lang="ar-AE" b="0" i="0" dirty="0">
                <a:solidFill>
                  <a:srgbClr val="333333"/>
                </a:solidFill>
                <a:effectLst/>
                <a:latin typeface="Alexandria" pitchFamily="2" charset="-78"/>
                <a:cs typeface="Alexandria" pitchFamily="2" charset="-78"/>
              </a:rPr>
              <a:t>َّ</a:t>
            </a:r>
            <a:r>
              <a:rPr lang="ar-JO" b="0" i="0" dirty="0">
                <a:solidFill>
                  <a:srgbClr val="333333"/>
                </a:solidFill>
                <a:effectLst/>
                <a:latin typeface="Alexandria" pitchFamily="2" charset="-78"/>
                <a:cs typeface="Alexandria" pitchFamily="2" charset="-78"/>
              </a:rPr>
              <a:t>ة المنافسة مما يتوجب على منظمات الأعمال والاقتصاديات التي تسعى إلى الريادة وتعزيز مركزها التنافسي تبن</a:t>
            </a:r>
            <a:r>
              <a:rPr lang="ar-AE" dirty="0">
                <a:solidFill>
                  <a:srgbClr val="333333"/>
                </a:solidFill>
                <a:latin typeface="Alexandria" pitchFamily="2" charset="-78"/>
                <a:cs typeface="Alexandria" pitchFamily="2" charset="-78"/>
              </a:rPr>
              <a:t>َ</a:t>
            </a:r>
            <a:r>
              <a:rPr lang="ar-JO" b="0" i="0" dirty="0">
                <a:solidFill>
                  <a:srgbClr val="333333"/>
                </a:solidFill>
                <a:effectLst/>
                <a:latin typeface="Alexandria" pitchFamily="2" charset="-78"/>
                <a:cs typeface="Alexandria" pitchFamily="2" charset="-78"/>
              </a:rPr>
              <a:t>ي </a:t>
            </a:r>
            <a:r>
              <a:rPr lang="ar-AE" b="0" i="0" dirty="0">
                <a:solidFill>
                  <a:srgbClr val="333333"/>
                </a:solidFill>
                <a:effectLst/>
                <a:latin typeface="Alexandria" pitchFamily="2" charset="-78"/>
                <a:cs typeface="Alexandria" pitchFamily="2" charset="-78"/>
              </a:rPr>
              <a:t>في جميع أنشطتها.</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b="0" i="0" dirty="0">
              <a:solidFill>
                <a:srgbClr val="333333"/>
              </a:solidFill>
              <a:effectLst/>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b="0" i="0" dirty="0">
                <a:solidFill>
                  <a:srgbClr val="333333"/>
                </a:solidFill>
                <a:effectLst/>
                <a:latin typeface="Alexandria" pitchFamily="2" charset="-78"/>
                <a:cs typeface="Alexandria" pitchFamily="2" charset="-78"/>
              </a:rPr>
              <a:t>إن ما يميز الاقتصاد الحديث هو </a:t>
            </a:r>
            <a:r>
              <a:rPr lang="ar-JO" b="1" i="0" dirty="0">
                <a:solidFill>
                  <a:srgbClr val="333333"/>
                </a:solidFill>
                <a:effectLst/>
                <a:latin typeface="Alexandria" pitchFamily="2" charset="-78"/>
                <a:cs typeface="Alexandria" pitchFamily="2" charset="-78"/>
              </a:rPr>
              <a:t>التنوّع والتوسّع والتعدّد</a:t>
            </a:r>
            <a:r>
              <a:rPr lang="ar-JO" b="0" i="0" dirty="0">
                <a:solidFill>
                  <a:srgbClr val="333333"/>
                </a:solidFill>
                <a:effectLst/>
                <a:latin typeface="Alexandria" pitchFamily="2" charset="-78"/>
                <a:cs typeface="Alexandria" pitchFamily="2" charset="-78"/>
              </a:rPr>
              <a:t>، وهذا ما يكسبه الحركة السريعة والمستمرة، وينتج عنه تنافس حاد يؤدي إلى حالات عديدة من الإفلاس ومغادرة السوق.</a:t>
            </a:r>
            <a:endParaRPr lang="ar-AE" b="0" i="0" dirty="0">
              <a:solidFill>
                <a:srgbClr val="333333"/>
              </a:solidFill>
              <a:effectLst/>
              <a:latin typeface="Alexandria" pitchFamily="2" charset="-78"/>
              <a:cs typeface="Alexandria" pitchFamily="2" charset="-78"/>
            </a:endParaRPr>
          </a:p>
          <a:p>
            <a:pPr algn="just" defTabSz="914400" rtl="1">
              <a:defRPr/>
            </a:pPr>
            <a:r>
              <a:rPr lang="ar-AE" dirty="0">
                <a:solidFill>
                  <a:srgbClr val="333333"/>
                </a:solidFill>
                <a:latin typeface="Alexandria" pitchFamily="2" charset="-78"/>
                <a:cs typeface="Alexandria" pitchFamily="2" charset="-78"/>
              </a:rPr>
              <a:t>إن </a:t>
            </a:r>
            <a:r>
              <a:rPr lang="ar-JO" dirty="0">
                <a:latin typeface="Alexandria" pitchFamily="2" charset="-78"/>
                <a:cs typeface="Alexandria" pitchFamily="2" charset="-78"/>
              </a:rPr>
              <a:t>الإبداع والابتكار من الضرورات، والعناصر المهمة، والسمات الأساسية التي ينبغي توفرها في القائد، وذلـك نتيجـة لتزايـد الطموحات، وتعدد الحاجات، وتنوعها، وتشكل ظاهرة عصر المعرفة وما تفرضـه من تحديات في نواحي الحياة ومجالاتها جميعا نقطة جوهرية في ضـرورة الأخـذ بالإبداع والابتكار في إدارة العملية التعليمية، وهي بلا شك أحوج ما تكون إلى أسلوب يحمل بـين طياتـه الإبداع والابتكار، والتجديد، والديناميكية في </a:t>
            </a:r>
            <a:r>
              <a:rPr lang="ar-AE" dirty="0">
                <a:latin typeface="Alexandria" pitchFamily="2" charset="-78"/>
                <a:cs typeface="Alexandria" pitchFamily="2" charset="-78"/>
              </a:rPr>
              <a:t>جوانب</a:t>
            </a:r>
            <a:r>
              <a:rPr lang="ar-JO" dirty="0">
                <a:latin typeface="Alexandria" pitchFamily="2" charset="-78"/>
                <a:cs typeface="Alexandria" pitchFamily="2" charset="-78"/>
              </a:rPr>
              <a:t> العمل </a:t>
            </a:r>
            <a:r>
              <a:rPr lang="ar-AE" dirty="0">
                <a:latin typeface="Alexandria" pitchFamily="2" charset="-78"/>
                <a:cs typeface="Alexandria" pitchFamily="2" charset="-78"/>
              </a:rPr>
              <a:t>التربوي</a:t>
            </a:r>
            <a:r>
              <a:rPr lang="ar-JO" dirty="0">
                <a:latin typeface="Alexandria" pitchFamily="2" charset="-78"/>
                <a:cs typeface="Alexandria"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4861257" y="229649"/>
            <a:ext cx="3022114"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مقدمة(الإبداع)</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F3216948-6984-44F7-8002-3A52A5B83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pic>
        <p:nvPicPr>
          <p:cNvPr id="13" name="Picture 12">
            <a:extLst>
              <a:ext uri="{FF2B5EF4-FFF2-40B4-BE49-F238E27FC236}">
                <a16:creationId xmlns:a16="http://schemas.microsoft.com/office/drawing/2014/main" id="{4CDE6278-D98A-46E2-8222-C43B42377D4C}"/>
              </a:ext>
            </a:extLst>
          </p:cNvPr>
          <p:cNvPicPr>
            <a:picLocks noChangeAspect="1"/>
          </p:cNvPicPr>
          <p:nvPr/>
        </p:nvPicPr>
        <p:blipFill>
          <a:blip r:embed="rId3"/>
          <a:stretch>
            <a:fillRect/>
          </a:stretch>
        </p:blipFill>
        <p:spPr>
          <a:xfrm>
            <a:off x="119337" y="93906"/>
            <a:ext cx="828514" cy="529976"/>
          </a:xfrm>
          <a:prstGeom prst="rect">
            <a:avLst/>
          </a:prstGeom>
        </p:spPr>
      </p:pic>
      <p:graphicFrame>
        <p:nvGraphicFramePr>
          <p:cNvPr id="9" name="Diagram 8">
            <a:extLst>
              <a:ext uri="{FF2B5EF4-FFF2-40B4-BE49-F238E27FC236}">
                <a16:creationId xmlns:a16="http://schemas.microsoft.com/office/drawing/2014/main" id="{875C6D28-DE3D-4A54-A598-4510C307228F}"/>
              </a:ext>
            </a:extLst>
          </p:cNvPr>
          <p:cNvGraphicFramePr/>
          <p:nvPr>
            <p:extLst>
              <p:ext uri="{D42A27DB-BD31-4B8C-83A1-F6EECF244321}">
                <p14:modId xmlns:p14="http://schemas.microsoft.com/office/powerpoint/2010/main" val="600426932"/>
              </p:ext>
            </p:extLst>
          </p:nvPr>
        </p:nvGraphicFramePr>
        <p:xfrm>
          <a:off x="-90936" y="921398"/>
          <a:ext cx="5843149" cy="556944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75997043"/>
      </p:ext>
    </p:extLst>
  </p:cSld>
  <p:clrMapOvr>
    <a:masterClrMapping/>
  </p:clrMapOvr>
  <mc:AlternateContent xmlns:mc="http://schemas.openxmlformats.org/markup-compatibility/2006" xmlns:p14="http://schemas.microsoft.com/office/powerpoint/2010/main">
    <mc:Choice Requires="p14">
      <p:transition p14:dur="0" advTm="156374"/>
    </mc:Choice>
    <mc:Fallback xmlns="">
      <p:transition advTm="1563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285344"/>
            <a:ext cx="11239130" cy="5177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6742" y="1519652"/>
            <a:ext cx="10956567" cy="4616007"/>
          </a:xfrm>
          <a:prstGeom prst="rect">
            <a:avLst/>
          </a:prstGeom>
          <a:noFill/>
        </p:spPr>
        <p:txBody>
          <a:bodyPr wrap="square" rtlCol="0">
            <a:spAutoFit/>
          </a:bodyPr>
          <a:lstStyle/>
          <a:p>
            <a:pPr algn="just" defTabSz="914400" rtl="1">
              <a:lnSpc>
                <a:spcPct val="150000"/>
              </a:lnSpc>
              <a:defRPr/>
            </a:pPr>
            <a:r>
              <a:rPr lang="ar-AE" dirty="0">
                <a:latin typeface="Alexandria" pitchFamily="2" charset="-78"/>
                <a:cs typeface="Alexandria" pitchFamily="2" charset="-78"/>
              </a:rPr>
              <a:t>       </a:t>
            </a:r>
            <a:r>
              <a:rPr lang="ar-JO" dirty="0">
                <a:latin typeface="Alexandria" pitchFamily="2" charset="-78"/>
                <a:cs typeface="Alexandria" pitchFamily="2" charset="-78"/>
              </a:rPr>
              <a:t>على الرغم من كثرة تداول مصطلح الإبداع باعتباره أحد الخصائص المهمة التي تـؤثّر فـي حاضر المؤسسات الإنتاجية والخدمية المعاصرة ومستقبلها، إلا أنه تعدّدت وتباينـت مفاهيم الإبداع؛ نظراً لاختلاف الكتّاب والباحثين الذين قاموا باستخدام مفهوم الإبداع بوصفه مرادفًا لـبعض المفـاهيم كالابتكار، والموهبة، والذكاء </a:t>
            </a:r>
            <a:r>
              <a:rPr lang="ar-AE" dirty="0">
                <a:latin typeface="Alexandria" pitchFamily="2" charset="-78"/>
                <a:cs typeface="Alexandria" pitchFamily="2" charset="-78"/>
              </a:rPr>
              <a:t>، </a:t>
            </a:r>
            <a:r>
              <a:rPr lang="ar-JO" dirty="0">
                <a:latin typeface="Alexandria" pitchFamily="2" charset="-78"/>
                <a:cs typeface="Alexandria" pitchFamily="2" charset="-78"/>
              </a:rPr>
              <a:t>لذلك ليس من السهل الإجماع على مفهوم واحد يحـدد العناصر</a:t>
            </a:r>
            <a:r>
              <a:rPr lang="ar-AE" dirty="0">
                <a:latin typeface="Alexandria" pitchFamily="2" charset="-78"/>
                <a:cs typeface="Alexandria" pitchFamily="2" charset="-78"/>
              </a:rPr>
              <a:t> </a:t>
            </a:r>
            <a:r>
              <a:rPr lang="ar-JO" dirty="0">
                <a:latin typeface="Alexandria" pitchFamily="2" charset="-78"/>
                <a:cs typeface="Alexandria" pitchFamily="2" charset="-78"/>
              </a:rPr>
              <a:t>المهمة للإبداع. </a:t>
            </a:r>
            <a:endParaRPr lang="en-US" dirty="0">
              <a:latin typeface="Alexandria" pitchFamily="2" charset="-78"/>
              <a:cs typeface="Alexandria" pitchFamily="2" charset="-78"/>
            </a:endParaRPr>
          </a:p>
          <a:p>
            <a:pPr algn="r" defTabSz="914400" rtl="1">
              <a:lnSpc>
                <a:spcPct val="150000"/>
              </a:lnSpc>
              <a:defRPr/>
            </a:pPr>
            <a:endParaRPr lang="ar-JO" dirty="0">
              <a:latin typeface="Alexandria" pitchFamily="2" charset="-78"/>
              <a:cs typeface="Alexandria" pitchFamily="2" charset="-78"/>
            </a:endParaRPr>
          </a:p>
          <a:p>
            <a:pPr algn="r" defTabSz="914400" rtl="1">
              <a:lnSpc>
                <a:spcPct val="150000"/>
              </a:lnSpc>
              <a:defRPr/>
            </a:pPr>
            <a:r>
              <a:rPr lang="ar-AE" dirty="0">
                <a:latin typeface="Alexandria" pitchFamily="2" charset="-78"/>
                <a:cs typeface="Alexandria" pitchFamily="2" charset="-78"/>
              </a:rPr>
              <a:t>بشكل عام يعبر </a:t>
            </a:r>
            <a:r>
              <a:rPr lang="ar-JO" dirty="0">
                <a:latin typeface="Alexandria" pitchFamily="2" charset="-78"/>
                <a:cs typeface="Alexandria" pitchFamily="2" charset="-78"/>
              </a:rPr>
              <a:t>الإبداع </a:t>
            </a:r>
            <a:r>
              <a:rPr lang="ar-AE" dirty="0">
                <a:latin typeface="Alexandria" pitchFamily="2" charset="-78"/>
                <a:cs typeface="Alexandria" pitchFamily="2" charset="-78"/>
              </a:rPr>
              <a:t>عن</a:t>
            </a:r>
            <a:r>
              <a:rPr lang="ar-JO" dirty="0">
                <a:latin typeface="Alexandria" pitchFamily="2" charset="-78"/>
                <a:cs typeface="Alexandria" pitchFamily="2" charset="-78"/>
              </a:rPr>
              <a:t> تصرف (عمل) يهدف إلى تحقيق إنتاج يتميز بالجدة والملا</a:t>
            </a:r>
            <a:r>
              <a:rPr lang="ar-AE" dirty="0">
                <a:latin typeface="Alexandria" pitchFamily="2" charset="-78"/>
                <a:cs typeface="Alexandria" pitchFamily="2" charset="-78"/>
              </a:rPr>
              <a:t>ء</a:t>
            </a:r>
            <a:r>
              <a:rPr lang="ar-JO" dirty="0">
                <a:latin typeface="Alexandria" pitchFamily="2" charset="-78"/>
                <a:cs typeface="Alexandria" pitchFamily="2" charset="-78"/>
              </a:rPr>
              <a:t>مـة وإمكانيـة التطوير. </a:t>
            </a:r>
            <a:r>
              <a:rPr lang="ar-AE" dirty="0">
                <a:latin typeface="Alexandria" pitchFamily="2" charset="-78"/>
                <a:cs typeface="Alexandria" pitchFamily="2" charset="-78"/>
              </a:rPr>
              <a:t>و</a:t>
            </a:r>
            <a:r>
              <a:rPr lang="ar-JO" dirty="0">
                <a:latin typeface="Alexandria" pitchFamily="2" charset="-78"/>
                <a:cs typeface="Alexandria" pitchFamily="2" charset="-78"/>
              </a:rPr>
              <a:t>هو </a:t>
            </a:r>
            <a:r>
              <a:rPr lang="ar-JO" b="1" dirty="0">
                <a:latin typeface="Alexandria" pitchFamily="2" charset="-78"/>
                <a:cs typeface="Alexandria" pitchFamily="2" charset="-78"/>
              </a:rPr>
              <a:t>الإنتاج غير المألوف </a:t>
            </a:r>
            <a:r>
              <a:rPr lang="ar-AE" dirty="0">
                <a:latin typeface="Alexandria" pitchFamily="2" charset="-78"/>
                <a:cs typeface="Alexandria" pitchFamily="2" charset="-78"/>
              </a:rPr>
              <a:t>الذي يتم </a:t>
            </a:r>
            <a:r>
              <a:rPr lang="ar-JO" dirty="0">
                <a:latin typeface="Alexandria" pitchFamily="2" charset="-78"/>
                <a:cs typeface="Alexandria" pitchFamily="2" charset="-78"/>
              </a:rPr>
              <a:t>(من خلال فرد أو مجموعة </a:t>
            </a:r>
            <a:r>
              <a:rPr lang="ar-AE" dirty="0">
                <a:latin typeface="Alexandria" pitchFamily="2" charset="-78"/>
                <a:cs typeface="Alexandria" pitchFamily="2" charset="-78"/>
              </a:rPr>
              <a:t>أفراد</a:t>
            </a:r>
            <a:r>
              <a:rPr lang="ar-JO" dirty="0">
                <a:latin typeface="Alexandria" pitchFamily="2" charset="-78"/>
                <a:cs typeface="Alexandria" pitchFamily="2" charset="-78"/>
              </a:rPr>
              <a:t>) </a:t>
            </a:r>
            <a:r>
              <a:rPr lang="ar-AE" dirty="0">
                <a:latin typeface="Alexandria" pitchFamily="2" charset="-78"/>
                <a:cs typeface="Alexandria" pitchFamily="2" charset="-78"/>
              </a:rPr>
              <a:t>ي</a:t>
            </a:r>
            <a:r>
              <a:rPr lang="ar-JO" dirty="0">
                <a:latin typeface="Alexandria" pitchFamily="2" charset="-78"/>
                <a:cs typeface="Alexandria" pitchFamily="2" charset="-78"/>
              </a:rPr>
              <a:t>تـسم بالجدة والتميّز بأفكار ملائمة وقابلة للتنفيذ والتوظيف في استخدامات محددة. </a:t>
            </a:r>
          </a:p>
          <a:p>
            <a:pPr marR="0" lvl="0" algn="r" defTabSz="914400" rtl="1" eaLnBrk="1" fontAlgn="auto" latinLnBrk="0" hangingPunct="1">
              <a:lnSpc>
                <a:spcPct val="150000"/>
              </a:lnSpc>
              <a:spcBef>
                <a:spcPts val="0"/>
              </a:spcBef>
              <a:spcAft>
                <a:spcPts val="0"/>
              </a:spcAft>
              <a:buClrTx/>
              <a:buSzTx/>
              <a:tabLst/>
              <a:defRPr/>
            </a:pPr>
            <a:endParaRPr lang="ar-JO" dirty="0">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AE" dirty="0">
                <a:latin typeface="Alexandria" pitchFamily="2" charset="-78"/>
                <a:cs typeface="Alexandria" pitchFamily="2" charset="-78"/>
              </a:rPr>
              <a:t>كما </a:t>
            </a:r>
            <a:r>
              <a:rPr lang="ar-JO" dirty="0">
                <a:latin typeface="Alexandria" pitchFamily="2" charset="-78"/>
                <a:cs typeface="Alexandria" pitchFamily="2" charset="-78"/>
              </a:rPr>
              <a:t>يشير الإبداع إلى الوحدة المتكاملة لمجموعة العوامل الذاتية التي تقـود إلى تحقيق إنتاج جديد وأصيل </a:t>
            </a:r>
            <a:r>
              <a:rPr lang="ar-AE" dirty="0">
                <a:latin typeface="Alexandria" pitchFamily="2" charset="-78"/>
                <a:cs typeface="Alexandria" pitchFamily="2" charset="-78"/>
              </a:rPr>
              <a:t>وغير مألوف </a:t>
            </a:r>
            <a:r>
              <a:rPr lang="ar-JO" dirty="0">
                <a:latin typeface="Alexandria" pitchFamily="2" charset="-78"/>
                <a:cs typeface="Alexandria" pitchFamily="2" charset="-78"/>
              </a:rPr>
              <a:t>من قبل الفرد  والجماعة. </a:t>
            </a:r>
          </a:p>
        </p:txBody>
      </p:sp>
      <p:sp>
        <p:nvSpPr>
          <p:cNvPr id="12" name="TextBox 11">
            <a:extLst>
              <a:ext uri="{FF2B5EF4-FFF2-40B4-BE49-F238E27FC236}">
                <a16:creationId xmlns:a16="http://schemas.microsoft.com/office/drawing/2014/main" id="{BAB6FA7F-B327-D366-4110-A5FF45669FF3}"/>
              </a:ext>
            </a:extLst>
          </p:cNvPr>
          <p:cNvSpPr txBox="1"/>
          <p:nvPr/>
        </p:nvSpPr>
        <p:spPr>
          <a:xfrm>
            <a:off x="4665921" y="424443"/>
            <a:ext cx="286015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AE" sz="2800" b="1" i="0" u="none" strike="noStrike" kern="1200" cap="none" spc="0" normalizeH="0" baseline="0" noProof="0" dirty="0">
                <a:ln>
                  <a:noFill/>
                </a:ln>
                <a:effectLst/>
                <a:uLnTx/>
                <a:uFillTx/>
                <a:latin typeface="Alexandria" pitchFamily="2" charset="-78"/>
                <a:ea typeface="+mn-ea"/>
                <a:cs typeface="Alexandria" pitchFamily="2" charset="-78"/>
                <a:sym typeface="Arial"/>
              </a:rPr>
              <a:t>تمهيد </a:t>
            </a:r>
            <a:r>
              <a:rPr kumimoji="0" lang="ar-JO" sz="2800" b="1" i="0" u="none" strike="noStrike" kern="1200" cap="none" spc="0" normalizeH="0" baseline="0" noProof="0" dirty="0">
                <a:ln>
                  <a:noFill/>
                </a:ln>
                <a:effectLst/>
                <a:uLnTx/>
                <a:uFillTx/>
                <a:latin typeface="Alexandria" pitchFamily="2" charset="-78"/>
                <a:ea typeface="+mn-ea"/>
                <a:cs typeface="Alexandria" pitchFamily="2" charset="-78"/>
                <a:sym typeface="Arial"/>
              </a:rPr>
              <a:t>الإبداع</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64D53FA9-EC8C-41BB-97F1-CB34CFFB6A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4" name="Picture 13">
            <a:extLst>
              <a:ext uri="{FF2B5EF4-FFF2-40B4-BE49-F238E27FC236}">
                <a16:creationId xmlns:a16="http://schemas.microsoft.com/office/drawing/2014/main" id="{EE22752F-F1AB-4A29-9B75-EAFBBB556394}"/>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3905079806"/>
      </p:ext>
    </p:extLst>
  </p:cSld>
  <p:clrMapOvr>
    <a:masterClrMapping/>
  </p:clrMapOvr>
  <mc:AlternateContent xmlns:mc="http://schemas.openxmlformats.org/markup-compatibility/2006" xmlns:p14="http://schemas.microsoft.com/office/powerpoint/2010/main">
    <mc:Choice Requires="p14">
      <p:transition p14:dur="0" advTm="127486"/>
    </mc:Choice>
    <mc:Fallback xmlns="">
      <p:transition advTm="12748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23331" y="338834"/>
            <a:ext cx="1077878" cy="646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23331" y="492722"/>
            <a:ext cx="1131186"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1</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26128" y="1654299"/>
            <a:ext cx="11079332" cy="4708981"/>
          </a:xfrm>
          <a:prstGeom prst="rect">
            <a:avLst/>
          </a:prstGeom>
          <a:noFill/>
        </p:spPr>
        <p:txBody>
          <a:bodyPr wrap="square" rtlCol="0">
            <a:spAutoFit/>
          </a:bodyPr>
          <a:lstStyle/>
          <a:p>
            <a:pPr algn="just" defTabSz="914400" rtl="1">
              <a:defRPr/>
            </a:pPr>
            <a:r>
              <a:rPr lang="ar-JO" sz="2000" b="1" i="0" dirty="0">
                <a:solidFill>
                  <a:srgbClr val="000000"/>
                </a:solidFill>
                <a:effectLst/>
                <a:latin typeface="JF-Flat"/>
                <a:cs typeface="Alexandria" pitchFamily="2" charset="-78"/>
              </a:rPr>
              <a:t>الإبداع</a:t>
            </a:r>
            <a:r>
              <a:rPr lang="ar-JO" sz="2000" b="0" i="0" dirty="0">
                <a:solidFill>
                  <a:srgbClr val="000000"/>
                </a:solidFill>
                <a:effectLst/>
                <a:latin typeface="JF-Flat"/>
                <a:cs typeface="Alexandria" pitchFamily="2" charset="-78"/>
              </a:rPr>
              <a:t> : هو مزيج من القدرات والاستعدادات والخصائص الشخصية الأصيلة والمفيدة للفرد أو المؤسسة أو المجتمع.</a:t>
            </a:r>
            <a:endParaRPr lang="en-US" sz="2000" b="0" i="0" dirty="0">
              <a:solidFill>
                <a:srgbClr val="000000"/>
              </a:solidFill>
              <a:effectLst/>
              <a:latin typeface="JF-Flat"/>
              <a:cs typeface="Alexandria" pitchFamily="2" charset="-78"/>
            </a:endParaRPr>
          </a:p>
          <a:p>
            <a:pPr algn="just" defTabSz="914400" rtl="1">
              <a:defRPr/>
            </a:pPr>
            <a:br>
              <a:rPr lang="ar-JO" sz="2000" dirty="0">
                <a:latin typeface="Alexandria" pitchFamily="2" charset="-78"/>
                <a:cs typeface="Alexandria" pitchFamily="2" charset="-78"/>
              </a:rPr>
            </a:br>
            <a:r>
              <a:rPr lang="ar-JO" sz="2000" b="1" i="0" dirty="0">
                <a:solidFill>
                  <a:srgbClr val="000000"/>
                </a:solidFill>
                <a:effectLst/>
                <a:latin typeface="JF-Flat"/>
                <a:cs typeface="Alexandria" pitchFamily="2" charset="-78"/>
              </a:rPr>
              <a:t>الإبداع</a:t>
            </a:r>
            <a:r>
              <a:rPr lang="ar-JO" sz="2000" b="0" i="0" dirty="0">
                <a:solidFill>
                  <a:srgbClr val="000000"/>
                </a:solidFill>
                <a:effectLst/>
                <a:latin typeface="JF-Flat"/>
                <a:cs typeface="Alexandria" pitchFamily="2" charset="-78"/>
              </a:rPr>
              <a:t> : عبارة عن خاصية ذهنية تمكن الفرد من التفكير بطرق غير تقليدية أو كما هو معروف (التفكير خارج الصندوق) وغالبًا ما تؤدي هذه الخاصية إلى الابتكار أو استخدام أساليب مغايرة غير عادية أثناء التعامل مع مهمة.</a:t>
            </a:r>
            <a:endParaRPr lang="ar-AE" sz="2000" b="0" i="0" dirty="0">
              <a:solidFill>
                <a:srgbClr val="000000"/>
              </a:solidFill>
              <a:effectLst/>
              <a:latin typeface="JF-Flat"/>
              <a:cs typeface="Alexandria" pitchFamily="2" charset="-78"/>
            </a:endParaRPr>
          </a:p>
          <a:p>
            <a:pPr algn="just" defTabSz="914400" rtl="1">
              <a:defRPr/>
            </a:pPr>
            <a:br>
              <a:rPr lang="ar-JO" sz="2000" dirty="0">
                <a:latin typeface="Alexandria" pitchFamily="2" charset="-78"/>
                <a:cs typeface="Alexandria" pitchFamily="2" charset="-78"/>
              </a:rPr>
            </a:br>
            <a:r>
              <a:rPr lang="ar-JO" sz="2000" b="1" i="0" dirty="0">
                <a:solidFill>
                  <a:srgbClr val="000000"/>
                </a:solidFill>
                <a:effectLst/>
                <a:latin typeface="JF-Flat"/>
                <a:cs typeface="Alexandria" pitchFamily="2" charset="-78"/>
              </a:rPr>
              <a:t>الإبداع</a:t>
            </a:r>
            <a:r>
              <a:rPr lang="ar-JO" sz="2000" b="0" i="0" dirty="0">
                <a:solidFill>
                  <a:srgbClr val="000000"/>
                </a:solidFill>
                <a:effectLst/>
                <a:latin typeface="JF-Flat"/>
                <a:cs typeface="Alexandria" pitchFamily="2" charset="-78"/>
              </a:rPr>
              <a:t> : عملية معقدة من العمليات العقلية والذهنية التي تستدعي توليد الأفكار والمفاهيم الجديدة</a:t>
            </a:r>
            <a:r>
              <a:rPr lang="ar-AE" sz="2000" b="0" i="0" dirty="0">
                <a:solidFill>
                  <a:srgbClr val="000000"/>
                </a:solidFill>
                <a:effectLst/>
                <a:latin typeface="JF-Flat"/>
                <a:cs typeface="Alexandria" pitchFamily="2" charset="-78"/>
              </a:rPr>
              <a:t>.</a:t>
            </a:r>
          </a:p>
          <a:p>
            <a:pPr algn="just" defTabSz="914400" rtl="1">
              <a:defRPr/>
            </a:pPr>
            <a:br>
              <a:rPr lang="ar-JO" sz="2000" dirty="0">
                <a:latin typeface="Alexandria" pitchFamily="2" charset="-78"/>
                <a:cs typeface="Alexandria" pitchFamily="2" charset="-78"/>
              </a:rPr>
            </a:br>
            <a:r>
              <a:rPr lang="ar-JO" sz="2000" b="1" dirty="0">
                <a:latin typeface="Alexandria" pitchFamily="2" charset="-78"/>
                <a:cs typeface="Alexandria" pitchFamily="2" charset="-78"/>
              </a:rPr>
              <a:t>إدارة الإبداع</a:t>
            </a:r>
            <a:r>
              <a:rPr lang="ar-AE" sz="2000" b="1" dirty="0">
                <a:latin typeface="Alexandria" pitchFamily="2" charset="-78"/>
                <a:cs typeface="Alexandria" pitchFamily="2" charset="-78"/>
              </a:rPr>
              <a:t>: </a:t>
            </a:r>
            <a:r>
              <a:rPr lang="ar-JO" sz="2000" dirty="0">
                <a:latin typeface="Alexandria" pitchFamily="2" charset="-78"/>
                <a:cs typeface="Alexandria" pitchFamily="2" charset="-78"/>
              </a:rPr>
              <a:t> </a:t>
            </a:r>
            <a:r>
              <a:rPr lang="ar-AE" sz="2000" dirty="0">
                <a:latin typeface="Alexandria" pitchFamily="2" charset="-78"/>
                <a:cs typeface="Alexandria" pitchFamily="2" charset="-78"/>
              </a:rPr>
              <a:t>تشير إلى</a:t>
            </a:r>
            <a:r>
              <a:rPr lang="ar-JO" sz="2000" dirty="0">
                <a:latin typeface="Alexandria" pitchFamily="2" charset="-78"/>
                <a:cs typeface="Alexandria" pitchFamily="2" charset="-78"/>
              </a:rPr>
              <a:t> العملية التى يمارسها القائد لإدارة الإبداع والمواهب فى مؤسسته من خلال وضع اسـتراتيجيات جديدة لإجراء تحسين وتجديد شامل فـى الـسياسات والإجـراءات والوسـائل  والتقنيات وأساليب العمل، </a:t>
            </a:r>
            <a:r>
              <a:rPr lang="ar-AE" sz="2000" dirty="0">
                <a:latin typeface="Alexandria" pitchFamily="2" charset="-78"/>
                <a:cs typeface="Alexandria" pitchFamily="2" charset="-78"/>
              </a:rPr>
              <a:t>لل</a:t>
            </a:r>
            <a:r>
              <a:rPr lang="ar-JO" sz="2000" dirty="0">
                <a:latin typeface="Alexandria" pitchFamily="2" charset="-78"/>
                <a:cs typeface="Alexandria" pitchFamily="2" charset="-78"/>
              </a:rPr>
              <a:t>وصول إلى </a:t>
            </a:r>
            <a:r>
              <a:rPr lang="ar-AE" sz="2000" dirty="0">
                <a:latin typeface="Alexandria" pitchFamily="2" charset="-78"/>
                <a:cs typeface="Alexandria" pitchFamily="2" charset="-78"/>
              </a:rPr>
              <a:t>أفكار وحلول إبداعية </a:t>
            </a:r>
            <a:r>
              <a:rPr lang="ar-JO" sz="2000" dirty="0">
                <a:latin typeface="Alexandria" pitchFamily="2" charset="-78"/>
                <a:cs typeface="Alexandria" pitchFamily="2" charset="-78"/>
              </a:rPr>
              <a:t>جديدة للقضايا والمشكلات التى تحدث فى البيئة المؤسسية، </a:t>
            </a:r>
            <a:r>
              <a:rPr lang="ar-AE" sz="2000" dirty="0">
                <a:latin typeface="Alexandria" pitchFamily="2" charset="-78"/>
                <a:cs typeface="Alexandria" pitchFamily="2" charset="-78"/>
              </a:rPr>
              <a:t>و</a:t>
            </a:r>
            <a:r>
              <a:rPr lang="ar-JO" sz="2000" dirty="0">
                <a:latin typeface="Alexandria" pitchFamily="2" charset="-78"/>
                <a:cs typeface="Alexandria" pitchFamily="2" charset="-78"/>
              </a:rPr>
              <a:t>تفعيل العملية الإنتاجية. </a:t>
            </a: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4630864" y="470242"/>
            <a:ext cx="4172893"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مفهوم الإبداع</a:t>
            </a:r>
            <a:r>
              <a:rPr kumimoji="0" lang="ar-AE" sz="2200" b="1" i="0" u="none" strike="noStrike" kern="1200" cap="none" spc="0" normalizeH="0" baseline="0" noProof="0" dirty="0">
                <a:ln>
                  <a:noFill/>
                </a:ln>
                <a:effectLst/>
                <a:uLnTx/>
                <a:uFillTx/>
                <a:latin typeface="Alexandria" pitchFamily="2" charset="-78"/>
                <a:ea typeface="+mn-ea"/>
                <a:cs typeface="Alexandria" pitchFamily="2" charset="-78"/>
                <a:sym typeface="Arial"/>
              </a:rPr>
              <a:t> وإدارة الإبداع</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D09A4441-FD6B-40A0-97F3-25FA46ACC6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Tree>
    <p:extLst>
      <p:ext uri="{BB962C8B-B14F-4D97-AF65-F5344CB8AC3E}">
        <p14:creationId xmlns:p14="http://schemas.microsoft.com/office/powerpoint/2010/main" val="875140467"/>
      </p:ext>
    </p:extLst>
  </p:cSld>
  <p:clrMapOvr>
    <a:masterClrMapping/>
  </p:clrMapOvr>
  <mc:AlternateContent xmlns:mc="http://schemas.openxmlformats.org/markup-compatibility/2006" xmlns:p14="http://schemas.microsoft.com/office/powerpoint/2010/main">
    <mc:Choice Requires="p14">
      <p:transition p14:dur="0" advTm="107011"/>
    </mc:Choice>
    <mc:Fallback xmlns="">
      <p:transition advTm="10701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BAB6FA7F-B327-D366-4110-A5FF45669FF3}"/>
              </a:ext>
            </a:extLst>
          </p:cNvPr>
          <p:cNvSpPr txBox="1"/>
          <p:nvPr/>
        </p:nvSpPr>
        <p:spPr>
          <a:xfrm>
            <a:off x="4954772" y="295616"/>
            <a:ext cx="3724286"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JO" sz="2400" b="1" i="0" dirty="0">
                <a:solidFill>
                  <a:srgbClr val="000000"/>
                </a:solidFill>
                <a:effectLst/>
                <a:latin typeface="JF-Flat"/>
                <a:cs typeface="Alexandria" pitchFamily="2" charset="-78"/>
              </a:rPr>
              <a:t>مكونات/ جوانب الإبداع</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E9CE0585-0B71-4583-BD40-119B4880B2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2524" y="97158"/>
            <a:ext cx="2305141" cy="1076343"/>
          </a:xfrm>
          <a:prstGeom prst="rect">
            <a:avLst/>
          </a:prstGeom>
        </p:spPr>
      </p:pic>
      <p:pic>
        <p:nvPicPr>
          <p:cNvPr id="7" name="Picture 6">
            <a:extLst>
              <a:ext uri="{FF2B5EF4-FFF2-40B4-BE49-F238E27FC236}">
                <a16:creationId xmlns:a16="http://schemas.microsoft.com/office/drawing/2014/main" id="{FC838E5C-D2CA-4780-90CB-3DF0407F3B71}"/>
              </a:ext>
            </a:extLst>
          </p:cNvPr>
          <p:cNvPicPr>
            <a:picLocks noChangeAspect="1"/>
          </p:cNvPicPr>
          <p:nvPr/>
        </p:nvPicPr>
        <p:blipFill>
          <a:blip r:embed="rId3"/>
          <a:stretch>
            <a:fillRect/>
          </a:stretch>
        </p:blipFill>
        <p:spPr>
          <a:xfrm>
            <a:off x="426128" y="224936"/>
            <a:ext cx="828514" cy="529976"/>
          </a:xfrm>
          <a:prstGeom prst="rect">
            <a:avLst/>
          </a:prstGeom>
        </p:spPr>
      </p:pic>
      <p:grpSp>
        <p:nvGrpSpPr>
          <p:cNvPr id="9" name="Group 30">
            <a:extLst>
              <a:ext uri="{FF2B5EF4-FFF2-40B4-BE49-F238E27FC236}">
                <a16:creationId xmlns:a16="http://schemas.microsoft.com/office/drawing/2014/main" id="{0314217A-3221-4A00-8364-92E7F9045F8D}"/>
              </a:ext>
            </a:extLst>
          </p:cNvPr>
          <p:cNvGrpSpPr/>
          <p:nvPr/>
        </p:nvGrpSpPr>
        <p:grpSpPr>
          <a:xfrm>
            <a:off x="426128" y="1245658"/>
            <a:ext cx="11542713" cy="5142901"/>
            <a:chOff x="478534" y="1600253"/>
            <a:chExt cx="8269930" cy="4167812"/>
          </a:xfrm>
          <a:solidFill>
            <a:srgbClr val="00B0F0"/>
          </a:solidFill>
        </p:grpSpPr>
        <p:grpSp>
          <p:nvGrpSpPr>
            <p:cNvPr id="13" name="Group 12">
              <a:extLst>
                <a:ext uri="{FF2B5EF4-FFF2-40B4-BE49-F238E27FC236}">
                  <a16:creationId xmlns:a16="http://schemas.microsoft.com/office/drawing/2014/main" id="{CE90CB85-57B7-447B-A686-C75CC950B073}"/>
                </a:ext>
              </a:extLst>
            </p:cNvPr>
            <p:cNvGrpSpPr/>
            <p:nvPr/>
          </p:nvGrpSpPr>
          <p:grpSpPr>
            <a:xfrm>
              <a:off x="4560919" y="2350607"/>
              <a:ext cx="1448368" cy="2130648"/>
              <a:chOff x="4560919" y="2350607"/>
              <a:chExt cx="1448368" cy="2130648"/>
            </a:xfrm>
            <a:grpFill/>
          </p:grpSpPr>
          <p:sp>
            <p:nvSpPr>
              <p:cNvPr id="30" name="Freeform 9">
                <a:extLst>
                  <a:ext uri="{FF2B5EF4-FFF2-40B4-BE49-F238E27FC236}">
                    <a16:creationId xmlns:a16="http://schemas.microsoft.com/office/drawing/2014/main" id="{43A427FD-BB09-4AAC-AAAC-3595C8E263F6}"/>
                  </a:ext>
                </a:extLst>
              </p:cNvPr>
              <p:cNvSpPr/>
              <p:nvPr/>
            </p:nvSpPr>
            <p:spPr>
              <a:xfrm>
                <a:off x="4697949" y="2350607"/>
                <a:ext cx="1311338" cy="1543050"/>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04925"/>
                  <a:gd name="connsiteY0" fmla="*/ 0 h 1543050"/>
                  <a:gd name="connsiteX1" fmla="*/ 0 w 1304925"/>
                  <a:gd name="connsiteY1" fmla="*/ 1543050 h 1543050"/>
                  <a:gd name="connsiteX2" fmla="*/ 1301782 w 1304925"/>
                  <a:gd name="connsiteY2" fmla="*/ 355469 h 1543050"/>
                  <a:gd name="connsiteX3" fmla="*/ 1304925 w 1304925"/>
                  <a:gd name="connsiteY3" fmla="*/ 0 h 1543050"/>
                  <a:gd name="connsiteX0" fmla="*/ 1304925 w 1311299"/>
                  <a:gd name="connsiteY0" fmla="*/ 0 h 1543050"/>
                  <a:gd name="connsiteX1" fmla="*/ 0 w 1311299"/>
                  <a:gd name="connsiteY1" fmla="*/ 1543050 h 1543050"/>
                  <a:gd name="connsiteX2" fmla="*/ 1311209 w 1311299"/>
                  <a:gd name="connsiteY2" fmla="*/ 355469 h 1543050"/>
                  <a:gd name="connsiteX3" fmla="*/ 1304925 w 1311299"/>
                  <a:gd name="connsiteY3" fmla="*/ 0 h 1543050"/>
                  <a:gd name="connsiteX0" fmla="*/ 1307638 w 1311338"/>
                  <a:gd name="connsiteY0" fmla="*/ 0 h 1543050"/>
                  <a:gd name="connsiteX1" fmla="*/ 0 w 1311338"/>
                  <a:gd name="connsiteY1" fmla="*/ 1543050 h 1543050"/>
                  <a:gd name="connsiteX2" fmla="*/ 1311209 w 1311338"/>
                  <a:gd name="connsiteY2" fmla="*/ 355469 h 1543050"/>
                  <a:gd name="connsiteX3" fmla="*/ 1307638 w 1311338"/>
                  <a:gd name="connsiteY3" fmla="*/ 0 h 1543050"/>
                </a:gdLst>
                <a:ahLst/>
                <a:cxnLst>
                  <a:cxn ang="0">
                    <a:pos x="connsiteX0" y="connsiteY0"/>
                  </a:cxn>
                  <a:cxn ang="0">
                    <a:pos x="connsiteX1" y="connsiteY1"/>
                  </a:cxn>
                  <a:cxn ang="0">
                    <a:pos x="connsiteX2" y="connsiteY2"/>
                  </a:cxn>
                  <a:cxn ang="0">
                    <a:pos x="connsiteX3" y="connsiteY3"/>
                  </a:cxn>
                </a:cxnLst>
                <a:rect l="l" t="t" r="r" b="b"/>
                <a:pathLst>
                  <a:path w="1311338" h="1543050">
                    <a:moveTo>
                      <a:pt x="1307638" y="0"/>
                    </a:moveTo>
                    <a:lnTo>
                      <a:pt x="0" y="1543050"/>
                    </a:lnTo>
                    <a:lnTo>
                      <a:pt x="1311209" y="355469"/>
                    </a:lnTo>
                    <a:cubicBezTo>
                      <a:pt x="1312257" y="236979"/>
                      <a:pt x="1306590" y="118490"/>
                      <a:pt x="1307638" y="0"/>
                    </a:cubicBez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sp>
            <p:nvSpPr>
              <p:cNvPr id="31" name="Freeform 10">
                <a:extLst>
                  <a:ext uri="{FF2B5EF4-FFF2-40B4-BE49-F238E27FC236}">
                    <a16:creationId xmlns:a16="http://schemas.microsoft.com/office/drawing/2014/main" id="{1F269199-4D24-4C64-85A0-B518394A347D}"/>
                  </a:ext>
                </a:extLst>
              </p:cNvPr>
              <p:cNvSpPr/>
              <p:nvPr/>
            </p:nvSpPr>
            <p:spPr>
              <a:xfrm>
                <a:off x="4560919" y="3357305"/>
                <a:ext cx="1314450" cy="1123950"/>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14450"/>
                  <a:gd name="connsiteY0" fmla="*/ 0 h 1123950"/>
                  <a:gd name="connsiteX1" fmla="*/ 0 w 1314450"/>
                  <a:gd name="connsiteY1" fmla="*/ 1123950 h 1123950"/>
                  <a:gd name="connsiteX2" fmla="*/ 1314450 w 1314450"/>
                  <a:gd name="connsiteY2" fmla="*/ 358709 h 1123950"/>
                  <a:gd name="connsiteX3" fmla="*/ 1304925 w 1314450"/>
                  <a:gd name="connsiteY3" fmla="*/ 0 h 1123950"/>
                </a:gdLst>
                <a:ahLst/>
                <a:cxnLst>
                  <a:cxn ang="0">
                    <a:pos x="connsiteX0" y="connsiteY0"/>
                  </a:cxn>
                  <a:cxn ang="0">
                    <a:pos x="connsiteX1" y="connsiteY1"/>
                  </a:cxn>
                  <a:cxn ang="0">
                    <a:pos x="connsiteX2" y="connsiteY2"/>
                  </a:cxn>
                  <a:cxn ang="0">
                    <a:pos x="connsiteX3" y="connsiteY3"/>
                  </a:cxn>
                </a:cxnLst>
                <a:rect l="l" t="t" r="r" b="b"/>
                <a:pathLst>
                  <a:path w="1314450" h="1123950">
                    <a:moveTo>
                      <a:pt x="1304925" y="0"/>
                    </a:moveTo>
                    <a:lnTo>
                      <a:pt x="0" y="1123950"/>
                    </a:lnTo>
                    <a:lnTo>
                      <a:pt x="1314450" y="358709"/>
                    </a:lnTo>
                    <a:lnTo>
                      <a:pt x="1304925" y="0"/>
                    </a:ln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grpSp>
        <p:grpSp>
          <p:nvGrpSpPr>
            <p:cNvPr id="14" name="Group 13">
              <a:extLst>
                <a:ext uri="{FF2B5EF4-FFF2-40B4-BE49-F238E27FC236}">
                  <a16:creationId xmlns:a16="http://schemas.microsoft.com/office/drawing/2014/main" id="{5510AA77-1D5F-4025-9C17-D052C1C1D981}"/>
                </a:ext>
              </a:extLst>
            </p:cNvPr>
            <p:cNvGrpSpPr/>
            <p:nvPr/>
          </p:nvGrpSpPr>
          <p:grpSpPr>
            <a:xfrm rot="10800000">
              <a:off x="2586611" y="2015771"/>
              <a:ext cx="1985388" cy="3677101"/>
              <a:chOff x="4562476" y="1717577"/>
              <a:chExt cx="1985388" cy="3677101"/>
            </a:xfrm>
            <a:grpFill/>
          </p:grpSpPr>
          <p:sp>
            <p:nvSpPr>
              <p:cNvPr id="24" name="Freeform 18">
                <a:extLst>
                  <a:ext uri="{FF2B5EF4-FFF2-40B4-BE49-F238E27FC236}">
                    <a16:creationId xmlns:a16="http://schemas.microsoft.com/office/drawing/2014/main" id="{E2600BB2-943F-46DA-8844-111E88B49FEA}"/>
                  </a:ext>
                </a:extLst>
              </p:cNvPr>
              <p:cNvSpPr/>
              <p:nvPr/>
            </p:nvSpPr>
            <p:spPr>
              <a:xfrm>
                <a:off x="4562476" y="1717577"/>
                <a:ext cx="1310757" cy="1987646"/>
              </a:xfrm>
              <a:custGeom>
                <a:avLst/>
                <a:gdLst>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304925 w 1304925"/>
                  <a:gd name="connsiteY0" fmla="*/ 0 h 1990725"/>
                  <a:gd name="connsiteX1" fmla="*/ 0 w 1304925"/>
                  <a:gd name="connsiteY1" fmla="*/ 1990725 h 1990725"/>
                  <a:gd name="connsiteX2" fmla="*/ 1304925 w 1304925"/>
                  <a:gd name="connsiteY2" fmla="*/ 352425 h 1990725"/>
                  <a:gd name="connsiteX3" fmla="*/ 1304925 w 1304925"/>
                  <a:gd name="connsiteY3" fmla="*/ 0 h 1990725"/>
                  <a:gd name="connsiteX0" fmla="*/ 1301846 w 1304925"/>
                  <a:gd name="connsiteY0" fmla="*/ 0 h 1984567"/>
                  <a:gd name="connsiteX1" fmla="*/ 0 w 1304925"/>
                  <a:gd name="connsiteY1" fmla="*/ 1984567 h 1984567"/>
                  <a:gd name="connsiteX2" fmla="*/ 1304925 w 1304925"/>
                  <a:gd name="connsiteY2" fmla="*/ 346267 h 1984567"/>
                  <a:gd name="connsiteX3" fmla="*/ 1301846 w 1304925"/>
                  <a:gd name="connsiteY3" fmla="*/ 0 h 1984567"/>
                  <a:gd name="connsiteX0" fmla="*/ 1301846 w 1308003"/>
                  <a:gd name="connsiteY0" fmla="*/ 0 h 1984567"/>
                  <a:gd name="connsiteX1" fmla="*/ 0 w 1308003"/>
                  <a:gd name="connsiteY1" fmla="*/ 1984567 h 1984567"/>
                  <a:gd name="connsiteX2" fmla="*/ 1308003 w 1308003"/>
                  <a:gd name="connsiteY2" fmla="*/ 349346 h 1984567"/>
                  <a:gd name="connsiteX3" fmla="*/ 1301846 w 1308003"/>
                  <a:gd name="connsiteY3" fmla="*/ 0 h 1984567"/>
                  <a:gd name="connsiteX0" fmla="*/ 1304925 w 1308003"/>
                  <a:gd name="connsiteY0" fmla="*/ 0 h 1987646"/>
                  <a:gd name="connsiteX1" fmla="*/ 0 w 1308003"/>
                  <a:gd name="connsiteY1" fmla="*/ 1987646 h 1987646"/>
                  <a:gd name="connsiteX2" fmla="*/ 1308003 w 1308003"/>
                  <a:gd name="connsiteY2" fmla="*/ 352425 h 1987646"/>
                  <a:gd name="connsiteX3" fmla="*/ 1304925 w 1308003"/>
                  <a:gd name="connsiteY3" fmla="*/ 0 h 1987646"/>
                  <a:gd name="connsiteX0" fmla="*/ 1307679 w 1308018"/>
                  <a:gd name="connsiteY0" fmla="*/ 0 h 1987646"/>
                  <a:gd name="connsiteX1" fmla="*/ 0 w 1308018"/>
                  <a:gd name="connsiteY1" fmla="*/ 1987646 h 1987646"/>
                  <a:gd name="connsiteX2" fmla="*/ 1308003 w 1308018"/>
                  <a:gd name="connsiteY2" fmla="*/ 352425 h 1987646"/>
                  <a:gd name="connsiteX3" fmla="*/ 1307679 w 1308018"/>
                  <a:gd name="connsiteY3" fmla="*/ 0 h 1987646"/>
                  <a:gd name="connsiteX0" fmla="*/ 1307679 w 1310757"/>
                  <a:gd name="connsiteY0" fmla="*/ 0 h 1987646"/>
                  <a:gd name="connsiteX1" fmla="*/ 0 w 1310757"/>
                  <a:gd name="connsiteY1" fmla="*/ 1987646 h 1987646"/>
                  <a:gd name="connsiteX2" fmla="*/ 1310757 w 1310757"/>
                  <a:gd name="connsiteY2" fmla="*/ 352425 h 1987646"/>
                  <a:gd name="connsiteX3" fmla="*/ 1307679 w 1310757"/>
                  <a:gd name="connsiteY3" fmla="*/ 0 h 1987646"/>
                </a:gdLst>
                <a:ahLst/>
                <a:cxnLst>
                  <a:cxn ang="0">
                    <a:pos x="connsiteX0" y="connsiteY0"/>
                  </a:cxn>
                  <a:cxn ang="0">
                    <a:pos x="connsiteX1" y="connsiteY1"/>
                  </a:cxn>
                  <a:cxn ang="0">
                    <a:pos x="connsiteX2" y="connsiteY2"/>
                  </a:cxn>
                  <a:cxn ang="0">
                    <a:pos x="connsiteX3" y="connsiteY3"/>
                  </a:cxn>
                </a:cxnLst>
                <a:rect l="l" t="t" r="r" b="b"/>
                <a:pathLst>
                  <a:path w="1310757" h="1987646">
                    <a:moveTo>
                      <a:pt x="1307679" y="0"/>
                    </a:moveTo>
                    <a:lnTo>
                      <a:pt x="0" y="1987646"/>
                    </a:lnTo>
                    <a:lnTo>
                      <a:pt x="1310757" y="352425"/>
                    </a:lnTo>
                    <a:cubicBezTo>
                      <a:pt x="1309731" y="237003"/>
                      <a:pt x="1308705" y="115422"/>
                      <a:pt x="1307679" y="0"/>
                    </a:cubicBez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sp>
            <p:nvSpPr>
              <p:cNvPr id="26" name="Freeform 19">
                <a:extLst>
                  <a:ext uri="{FF2B5EF4-FFF2-40B4-BE49-F238E27FC236}">
                    <a16:creationId xmlns:a16="http://schemas.microsoft.com/office/drawing/2014/main" id="{E6D9992D-0C8A-4CB7-895B-DF6E4003113B}"/>
                  </a:ext>
                </a:extLst>
              </p:cNvPr>
              <p:cNvSpPr/>
              <p:nvPr/>
            </p:nvSpPr>
            <p:spPr>
              <a:xfrm rot="13606642">
                <a:off x="5117328" y="2805423"/>
                <a:ext cx="1489579" cy="1371492"/>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6915"/>
                  <a:gd name="connsiteY0" fmla="*/ 0 h 1543050"/>
                  <a:gd name="connsiteX1" fmla="*/ 0 w 1316915"/>
                  <a:gd name="connsiteY1" fmla="*/ 1543050 h 1543050"/>
                  <a:gd name="connsiteX2" fmla="*/ 1316915 w 1316915"/>
                  <a:gd name="connsiteY2" fmla="*/ 345654 h 1543050"/>
                  <a:gd name="connsiteX3" fmla="*/ 1304925 w 1316915"/>
                  <a:gd name="connsiteY3" fmla="*/ 0 h 1543050"/>
                  <a:gd name="connsiteX0" fmla="*/ 1310433 w 1316915"/>
                  <a:gd name="connsiteY0" fmla="*/ 0 h 1543050"/>
                  <a:gd name="connsiteX1" fmla="*/ 0 w 1316915"/>
                  <a:gd name="connsiteY1" fmla="*/ 1543050 h 1543050"/>
                  <a:gd name="connsiteX2" fmla="*/ 1316915 w 1316915"/>
                  <a:gd name="connsiteY2" fmla="*/ 345654 h 1543050"/>
                  <a:gd name="connsiteX3" fmla="*/ 1310433 w 1316915"/>
                  <a:gd name="connsiteY3" fmla="*/ 0 h 1543050"/>
                  <a:gd name="connsiteX0" fmla="*/ 1310433 w 1316915"/>
                  <a:gd name="connsiteY0" fmla="*/ 0 h 1543050"/>
                  <a:gd name="connsiteX1" fmla="*/ 0 w 1316915"/>
                  <a:gd name="connsiteY1" fmla="*/ 1543050 h 1543050"/>
                  <a:gd name="connsiteX2" fmla="*/ 1316915 w 1316915"/>
                  <a:gd name="connsiteY2" fmla="*/ 353916 h 1543050"/>
                  <a:gd name="connsiteX3" fmla="*/ 1310433 w 1316915"/>
                  <a:gd name="connsiteY3" fmla="*/ 0 h 1543050"/>
                  <a:gd name="connsiteX0" fmla="*/ 1313187 w 1316915"/>
                  <a:gd name="connsiteY0" fmla="*/ 0 h 1551312"/>
                  <a:gd name="connsiteX1" fmla="*/ 0 w 1316915"/>
                  <a:gd name="connsiteY1" fmla="*/ 1551312 h 1551312"/>
                  <a:gd name="connsiteX2" fmla="*/ 1316915 w 1316915"/>
                  <a:gd name="connsiteY2" fmla="*/ 362178 h 1551312"/>
                  <a:gd name="connsiteX3" fmla="*/ 1313187 w 1316915"/>
                  <a:gd name="connsiteY3" fmla="*/ 0 h 1551312"/>
                </a:gdLst>
                <a:ahLst/>
                <a:cxnLst>
                  <a:cxn ang="0">
                    <a:pos x="connsiteX0" y="connsiteY0"/>
                  </a:cxn>
                  <a:cxn ang="0">
                    <a:pos x="connsiteX1" y="connsiteY1"/>
                  </a:cxn>
                  <a:cxn ang="0">
                    <a:pos x="connsiteX2" y="connsiteY2"/>
                  </a:cxn>
                  <a:cxn ang="0">
                    <a:pos x="connsiteX3" y="connsiteY3"/>
                  </a:cxn>
                </a:cxnLst>
                <a:rect l="l" t="t" r="r" b="b"/>
                <a:pathLst>
                  <a:path w="1316915" h="1551312">
                    <a:moveTo>
                      <a:pt x="1313187" y="0"/>
                    </a:moveTo>
                    <a:lnTo>
                      <a:pt x="0" y="1551312"/>
                    </a:lnTo>
                    <a:lnTo>
                      <a:pt x="1316915" y="362178"/>
                    </a:lnTo>
                    <a:cubicBezTo>
                      <a:pt x="1315672" y="241452"/>
                      <a:pt x="1314430" y="120726"/>
                      <a:pt x="1313187" y="0"/>
                    </a:cubicBez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sp>
            <p:nvSpPr>
              <p:cNvPr id="27" name="Freeform 20">
                <a:extLst>
                  <a:ext uri="{FF2B5EF4-FFF2-40B4-BE49-F238E27FC236}">
                    <a16:creationId xmlns:a16="http://schemas.microsoft.com/office/drawing/2014/main" id="{3F013BF3-8320-4CCA-B5C2-2CF8B7B69253}"/>
                  </a:ext>
                </a:extLst>
              </p:cNvPr>
              <p:cNvSpPr/>
              <p:nvPr/>
            </p:nvSpPr>
            <p:spPr>
              <a:xfrm rot="3569921">
                <a:off x="4798754" y="4009376"/>
                <a:ext cx="1776363" cy="994241"/>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08292"/>
                  <a:gd name="connsiteY0" fmla="*/ 0 h 1123950"/>
                  <a:gd name="connsiteX1" fmla="*/ 0 w 1308292"/>
                  <a:gd name="connsiteY1" fmla="*/ 1123950 h 1123950"/>
                  <a:gd name="connsiteX2" fmla="*/ 1308292 w 1308292"/>
                  <a:gd name="connsiteY2" fmla="*/ 358582 h 1123950"/>
                  <a:gd name="connsiteX3" fmla="*/ 1304925 w 1308292"/>
                  <a:gd name="connsiteY3" fmla="*/ 0 h 1123950"/>
                  <a:gd name="connsiteX0" fmla="*/ 1298767 w 1308292"/>
                  <a:gd name="connsiteY0" fmla="*/ 0 h 1123950"/>
                  <a:gd name="connsiteX1" fmla="*/ 0 w 1308292"/>
                  <a:gd name="connsiteY1" fmla="*/ 1123950 h 1123950"/>
                  <a:gd name="connsiteX2" fmla="*/ 1308292 w 1308292"/>
                  <a:gd name="connsiteY2" fmla="*/ 358582 h 1123950"/>
                  <a:gd name="connsiteX3" fmla="*/ 1298767 w 1308292"/>
                  <a:gd name="connsiteY3" fmla="*/ 0 h 1123950"/>
                  <a:gd name="connsiteX0" fmla="*/ 1301846 w 1308292"/>
                  <a:gd name="connsiteY0" fmla="*/ 0 h 1127029"/>
                  <a:gd name="connsiteX1" fmla="*/ 0 w 1308292"/>
                  <a:gd name="connsiteY1" fmla="*/ 1127029 h 1127029"/>
                  <a:gd name="connsiteX2" fmla="*/ 1308292 w 1308292"/>
                  <a:gd name="connsiteY2" fmla="*/ 361661 h 1127029"/>
                  <a:gd name="connsiteX3" fmla="*/ 1301846 w 1308292"/>
                  <a:gd name="connsiteY3" fmla="*/ 0 h 1127029"/>
                  <a:gd name="connsiteX0" fmla="*/ 1308004 w 1308365"/>
                  <a:gd name="connsiteY0" fmla="*/ 0 h 1130108"/>
                  <a:gd name="connsiteX1" fmla="*/ 0 w 1308365"/>
                  <a:gd name="connsiteY1" fmla="*/ 1130108 h 1130108"/>
                  <a:gd name="connsiteX2" fmla="*/ 1308292 w 1308365"/>
                  <a:gd name="connsiteY2" fmla="*/ 364740 h 1130108"/>
                  <a:gd name="connsiteX3" fmla="*/ 1308004 w 1308365"/>
                  <a:gd name="connsiteY3" fmla="*/ 0 h 1130108"/>
                  <a:gd name="connsiteX0" fmla="*/ 1308004 w 1314449"/>
                  <a:gd name="connsiteY0" fmla="*/ 0 h 1130108"/>
                  <a:gd name="connsiteX1" fmla="*/ 0 w 1314449"/>
                  <a:gd name="connsiteY1" fmla="*/ 1130108 h 1130108"/>
                  <a:gd name="connsiteX2" fmla="*/ 1314449 w 1314449"/>
                  <a:gd name="connsiteY2" fmla="*/ 361661 h 1130108"/>
                  <a:gd name="connsiteX3" fmla="*/ 1308004 w 1314449"/>
                  <a:gd name="connsiteY3" fmla="*/ 0 h 1130108"/>
                  <a:gd name="connsiteX0" fmla="*/ 1310758 w 1314449"/>
                  <a:gd name="connsiteY0" fmla="*/ 0 h 1121845"/>
                  <a:gd name="connsiteX1" fmla="*/ 0 w 1314449"/>
                  <a:gd name="connsiteY1" fmla="*/ 1121845 h 1121845"/>
                  <a:gd name="connsiteX2" fmla="*/ 1314449 w 1314449"/>
                  <a:gd name="connsiteY2" fmla="*/ 353398 h 1121845"/>
                  <a:gd name="connsiteX3" fmla="*/ 1310758 w 1314449"/>
                  <a:gd name="connsiteY3" fmla="*/ 0 h 1121845"/>
                  <a:gd name="connsiteX0" fmla="*/ 1310758 w 1314449"/>
                  <a:gd name="connsiteY0" fmla="*/ 0 h 1124599"/>
                  <a:gd name="connsiteX1" fmla="*/ 0 w 1314449"/>
                  <a:gd name="connsiteY1" fmla="*/ 1124599 h 1124599"/>
                  <a:gd name="connsiteX2" fmla="*/ 1314449 w 1314449"/>
                  <a:gd name="connsiteY2" fmla="*/ 356152 h 1124599"/>
                  <a:gd name="connsiteX3" fmla="*/ 1310758 w 1314449"/>
                  <a:gd name="connsiteY3" fmla="*/ 0 h 1124599"/>
                </a:gdLst>
                <a:ahLst/>
                <a:cxnLst>
                  <a:cxn ang="0">
                    <a:pos x="connsiteX0" y="connsiteY0"/>
                  </a:cxn>
                  <a:cxn ang="0">
                    <a:pos x="connsiteX1" y="connsiteY1"/>
                  </a:cxn>
                  <a:cxn ang="0">
                    <a:pos x="connsiteX2" y="connsiteY2"/>
                  </a:cxn>
                  <a:cxn ang="0">
                    <a:pos x="connsiteX3" y="connsiteY3"/>
                  </a:cxn>
                </a:cxnLst>
                <a:rect l="l" t="t" r="r" b="b"/>
                <a:pathLst>
                  <a:path w="1314449" h="1124599">
                    <a:moveTo>
                      <a:pt x="1310758" y="0"/>
                    </a:moveTo>
                    <a:lnTo>
                      <a:pt x="0" y="1124599"/>
                    </a:lnTo>
                    <a:lnTo>
                      <a:pt x="1314449" y="356152"/>
                    </a:lnTo>
                    <a:cubicBezTo>
                      <a:pt x="1313327" y="236625"/>
                      <a:pt x="1311880" y="119527"/>
                      <a:pt x="1310758" y="0"/>
                    </a:cubicBez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grpSp>
        <p:sp>
          <p:nvSpPr>
            <p:cNvPr id="15" name="Oval 3">
              <a:extLst>
                <a:ext uri="{FF2B5EF4-FFF2-40B4-BE49-F238E27FC236}">
                  <a16:creationId xmlns:a16="http://schemas.microsoft.com/office/drawing/2014/main" id="{95B57BF9-4D30-4854-9AA3-E18E07BA900D}"/>
                </a:ext>
              </a:extLst>
            </p:cNvPr>
            <p:cNvSpPr/>
            <p:nvPr/>
          </p:nvSpPr>
          <p:spPr>
            <a:xfrm>
              <a:off x="3377086" y="3058669"/>
              <a:ext cx="2333258" cy="1512168"/>
            </a:xfrm>
            <a:prstGeom prst="ellipse">
              <a:avLst/>
            </a:prstGeom>
            <a:grpFill/>
            <a:ln w="155575">
              <a:solidFill>
                <a:schemeClr val="tx2"/>
              </a:soli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endParaRPr>
            </a:p>
          </p:txBody>
        </p:sp>
        <p:sp>
          <p:nvSpPr>
            <p:cNvPr id="16" name="TextBox 15">
              <a:extLst>
                <a:ext uri="{FF2B5EF4-FFF2-40B4-BE49-F238E27FC236}">
                  <a16:creationId xmlns:a16="http://schemas.microsoft.com/office/drawing/2014/main" id="{A19B86B1-4A61-4834-B505-1323D2351D60}"/>
                </a:ext>
              </a:extLst>
            </p:cNvPr>
            <p:cNvSpPr txBox="1"/>
            <p:nvPr/>
          </p:nvSpPr>
          <p:spPr>
            <a:xfrm>
              <a:off x="5885543" y="3362552"/>
              <a:ext cx="2736304" cy="972748"/>
            </a:xfrm>
            <a:prstGeom prst="rect">
              <a:avLst/>
            </a:prstGeom>
            <a:grpFill/>
            <a:ln>
              <a:solidFill>
                <a:schemeClr val="tx2"/>
              </a:solidFill>
            </a:ln>
          </p:spPr>
          <p:txBody>
            <a:bodyPr wrap="square" rtlCol="0">
              <a:spAutoFit/>
            </a:bodyPr>
            <a:lstStyle/>
            <a:p>
              <a:pPr algn="ctr"/>
              <a:r>
                <a:rPr lang="ar-JO" sz="1800" b="1" i="0" dirty="0">
                  <a:solidFill>
                    <a:srgbClr val="000000"/>
                  </a:solidFill>
                  <a:effectLst/>
                  <a:latin typeface="JF-Flat"/>
                  <a:cs typeface="Alexandria" pitchFamily="2" charset="-78"/>
                </a:rPr>
                <a:t>الطلاقة </a:t>
              </a:r>
              <a:r>
                <a:rPr lang="ar-JO" sz="1800" b="0" i="0" dirty="0">
                  <a:solidFill>
                    <a:srgbClr val="000000"/>
                  </a:solidFill>
                  <a:effectLst/>
                  <a:latin typeface="JF-Flat"/>
                  <a:cs typeface="Alexandria" pitchFamily="2" charset="-78"/>
                </a:rPr>
                <a:t>: يقصد بها تعدد الأفكار التي يمكن استدعاؤها (سيولة تدفق الأفكار )أو السرعة التي بها استدعاء استعمالات ومرادفات الأشياء</a:t>
              </a:r>
              <a:endParaRPr lang="ko-KR" altLang="en-US" sz="1800" b="1" dirty="0">
                <a:solidFill>
                  <a:schemeClr val="bg1"/>
                </a:solidFill>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CD4C7B86-89BF-4EE4-B965-4EC590C1B5FE}"/>
                </a:ext>
              </a:extLst>
            </p:cNvPr>
            <p:cNvSpPr txBox="1"/>
            <p:nvPr/>
          </p:nvSpPr>
          <p:spPr>
            <a:xfrm>
              <a:off x="6012160" y="2148855"/>
              <a:ext cx="2736304" cy="523787"/>
            </a:xfrm>
            <a:prstGeom prst="rect">
              <a:avLst/>
            </a:prstGeom>
            <a:grpFill/>
            <a:ln>
              <a:solidFill>
                <a:schemeClr val="tx2"/>
              </a:solidFill>
            </a:ln>
          </p:spPr>
          <p:txBody>
            <a:bodyPr wrap="square" rtlCol="0">
              <a:spAutoFit/>
            </a:bodyPr>
            <a:lstStyle/>
            <a:p>
              <a:pPr algn="ctr"/>
              <a:r>
                <a:rPr lang="ar-JO" sz="1800" b="1" i="0" dirty="0">
                  <a:solidFill>
                    <a:srgbClr val="000000"/>
                  </a:solidFill>
                  <a:effectLst/>
                  <a:latin typeface="JF-Flat"/>
                  <a:cs typeface="Alexandria" pitchFamily="2" charset="-78"/>
                </a:rPr>
                <a:t>المرونة </a:t>
              </a:r>
              <a:r>
                <a:rPr lang="ar-JO" sz="1800" b="0" i="0" dirty="0">
                  <a:solidFill>
                    <a:srgbClr val="000000"/>
                  </a:solidFill>
                  <a:effectLst/>
                  <a:latin typeface="JF-Flat"/>
                  <a:cs typeface="Alexandria" pitchFamily="2" charset="-78"/>
                </a:rPr>
                <a:t>: تتمثل في القدرة على تغيير الحالة الذهنية بتغير الموقف،</a:t>
              </a:r>
              <a:endParaRPr lang="ko-KR" altLang="en-US" sz="1800" b="1" dirty="0">
                <a:solidFill>
                  <a:schemeClr val="bg1"/>
                </a:solidFill>
                <a:latin typeface="Alexandria" pitchFamily="2" charset="-78"/>
                <a:cs typeface="Alexandria" pitchFamily="2" charset="-78"/>
              </a:endParaRPr>
            </a:p>
          </p:txBody>
        </p:sp>
        <p:sp>
          <p:nvSpPr>
            <p:cNvPr id="21" name="TextBox 20">
              <a:extLst>
                <a:ext uri="{FF2B5EF4-FFF2-40B4-BE49-F238E27FC236}">
                  <a16:creationId xmlns:a16="http://schemas.microsoft.com/office/drawing/2014/main" id="{76E998D0-2CFE-4D0E-9885-4D5765C9C056}"/>
                </a:ext>
              </a:extLst>
            </p:cNvPr>
            <p:cNvSpPr txBox="1"/>
            <p:nvPr/>
          </p:nvSpPr>
          <p:spPr>
            <a:xfrm>
              <a:off x="495619" y="1600253"/>
              <a:ext cx="2759465" cy="972748"/>
            </a:xfrm>
            <a:prstGeom prst="rect">
              <a:avLst/>
            </a:prstGeom>
            <a:grpFill/>
            <a:ln>
              <a:solidFill>
                <a:schemeClr val="tx2"/>
              </a:solidFill>
            </a:ln>
          </p:spPr>
          <p:txBody>
            <a:bodyPr wrap="square" rtlCol="0">
              <a:spAutoFit/>
            </a:bodyPr>
            <a:lstStyle/>
            <a:p>
              <a:pPr algn="ctr"/>
              <a:r>
                <a:rPr lang="ar-JO" sz="1800" b="1" i="0" dirty="0">
                  <a:solidFill>
                    <a:srgbClr val="000000"/>
                  </a:solidFill>
                  <a:effectLst/>
                  <a:latin typeface="JF-Flat"/>
                  <a:cs typeface="Alexandria" pitchFamily="2" charset="-78"/>
                </a:rPr>
                <a:t>الحساسية </a:t>
              </a:r>
              <a:r>
                <a:rPr lang="ar-AE" sz="1800" b="1" i="0" dirty="0">
                  <a:solidFill>
                    <a:srgbClr val="000000"/>
                  </a:solidFill>
                  <a:effectLst/>
                  <a:latin typeface="JF-Flat"/>
                  <a:cs typeface="Alexandria" pitchFamily="2" charset="-78"/>
                </a:rPr>
                <a:t>ل</a:t>
              </a:r>
              <a:r>
                <a:rPr lang="ar-JO" sz="1800" b="1" i="0" dirty="0">
                  <a:solidFill>
                    <a:srgbClr val="000000"/>
                  </a:solidFill>
                  <a:effectLst/>
                  <a:latin typeface="JF-Flat"/>
                  <a:cs typeface="Alexandria" pitchFamily="2" charset="-78"/>
                </a:rPr>
                <a:t>لمشكلات </a:t>
              </a:r>
              <a:r>
                <a:rPr lang="ar-JO" sz="1800" b="0" i="0" dirty="0">
                  <a:solidFill>
                    <a:srgbClr val="000000"/>
                  </a:solidFill>
                  <a:effectLst/>
                  <a:latin typeface="JF-Flat"/>
                  <a:cs typeface="Alexandria" pitchFamily="2" charset="-78"/>
                </a:rPr>
                <a:t>: وتتمثل في ملاحظة الفرد الكثير من المشكلات في المواقف الذي يواجه ويدرك الأخطاء ونواحي النقص والقصور.</a:t>
              </a:r>
              <a:endParaRPr lang="ko-KR" altLang="en-US" sz="1800" b="1" dirty="0">
                <a:solidFill>
                  <a:schemeClr val="bg1"/>
                </a:solidFill>
                <a:latin typeface="Alexandria" pitchFamily="2" charset="-78"/>
                <a:cs typeface="Alexandria" pitchFamily="2" charset="-78"/>
              </a:endParaRPr>
            </a:p>
          </p:txBody>
        </p:sp>
        <p:sp>
          <p:nvSpPr>
            <p:cNvPr id="22" name="TextBox 21">
              <a:extLst>
                <a:ext uri="{FF2B5EF4-FFF2-40B4-BE49-F238E27FC236}">
                  <a16:creationId xmlns:a16="http://schemas.microsoft.com/office/drawing/2014/main" id="{CBBDB8D0-1669-4028-9794-F47788E1CDF7}"/>
                </a:ext>
              </a:extLst>
            </p:cNvPr>
            <p:cNvSpPr txBox="1"/>
            <p:nvPr/>
          </p:nvSpPr>
          <p:spPr>
            <a:xfrm>
              <a:off x="478534" y="3489791"/>
              <a:ext cx="2772602" cy="748268"/>
            </a:xfrm>
            <a:prstGeom prst="rect">
              <a:avLst/>
            </a:prstGeom>
            <a:grpFill/>
            <a:ln>
              <a:solidFill>
                <a:schemeClr val="tx2"/>
              </a:solidFill>
            </a:ln>
          </p:spPr>
          <p:txBody>
            <a:bodyPr wrap="square" rtlCol="0">
              <a:spAutoFit/>
            </a:bodyPr>
            <a:lstStyle/>
            <a:p>
              <a:pPr algn="r"/>
              <a:r>
                <a:rPr lang="ar-JO" sz="1800" b="1" i="0" dirty="0">
                  <a:solidFill>
                    <a:srgbClr val="000000"/>
                  </a:solidFill>
                  <a:effectLst/>
                  <a:latin typeface="JF-Flat"/>
                  <a:cs typeface="Alexandria" pitchFamily="2" charset="-78"/>
                </a:rPr>
                <a:t>الأصالة </a:t>
              </a:r>
              <a:r>
                <a:rPr lang="ar-JO" sz="1800" b="0" i="0" dirty="0">
                  <a:solidFill>
                    <a:srgbClr val="000000"/>
                  </a:solidFill>
                  <a:effectLst/>
                  <a:latin typeface="JF-Flat"/>
                  <a:cs typeface="Alexandria" pitchFamily="2" charset="-78"/>
                </a:rPr>
                <a:t>: إنتاج غير مألوف أفكار غير متكررة ولا تخضع للأفكار الشائعة والتقليدية</a:t>
              </a:r>
              <a:endParaRPr lang="ko-KR" altLang="en-US" sz="1800" b="1" dirty="0">
                <a:solidFill>
                  <a:schemeClr val="bg1"/>
                </a:solidFill>
                <a:latin typeface="Alexandria" pitchFamily="2" charset="-78"/>
                <a:cs typeface="Alexandria" pitchFamily="2" charset="-78"/>
              </a:endParaRPr>
            </a:p>
          </p:txBody>
        </p:sp>
        <p:sp>
          <p:nvSpPr>
            <p:cNvPr id="23" name="TextBox 22">
              <a:extLst>
                <a:ext uri="{FF2B5EF4-FFF2-40B4-BE49-F238E27FC236}">
                  <a16:creationId xmlns:a16="http://schemas.microsoft.com/office/drawing/2014/main" id="{6B1BBB31-C59E-4EE2-9FE5-81D5C6C3BF38}"/>
                </a:ext>
              </a:extLst>
            </p:cNvPr>
            <p:cNvSpPr txBox="1"/>
            <p:nvPr/>
          </p:nvSpPr>
          <p:spPr>
            <a:xfrm>
              <a:off x="485102" y="4570837"/>
              <a:ext cx="2759465" cy="1197228"/>
            </a:xfrm>
            <a:prstGeom prst="rect">
              <a:avLst/>
            </a:prstGeom>
            <a:grpFill/>
            <a:ln>
              <a:solidFill>
                <a:schemeClr val="tx2"/>
              </a:solidFill>
            </a:ln>
          </p:spPr>
          <p:txBody>
            <a:bodyPr wrap="square" rtlCol="0">
              <a:spAutoFit/>
            </a:bodyPr>
            <a:lstStyle/>
            <a:p>
              <a:pPr algn="ctr"/>
              <a:r>
                <a:rPr lang="ar-JO" sz="1800" b="1" i="0" dirty="0">
                  <a:solidFill>
                    <a:srgbClr val="000000"/>
                  </a:solidFill>
                  <a:effectLst/>
                  <a:latin typeface="JF-Flat"/>
                  <a:cs typeface="Alexandria" pitchFamily="2" charset="-78"/>
                </a:rPr>
                <a:t>إدراك التفاصيل </a:t>
              </a:r>
              <a:r>
                <a:rPr lang="ar-JO" sz="1800" b="0" i="0" dirty="0">
                  <a:solidFill>
                    <a:srgbClr val="000000"/>
                  </a:solidFill>
                  <a:effectLst/>
                  <a:latin typeface="JF-Flat"/>
                  <a:cs typeface="Alexandria" pitchFamily="2" charset="-78"/>
                </a:rPr>
                <a:t>: تتمثل في الوصول إلى افتراضيات تكميلية تؤدي بدورها إلى أفكار جديدة أو توسيع فكرة مختصرة أو توضيح الغموض.</a:t>
              </a:r>
              <a:endParaRPr lang="ko-KR" altLang="en-US" sz="1800" b="1" dirty="0">
                <a:solidFill>
                  <a:schemeClr val="bg1"/>
                </a:solidFill>
                <a:latin typeface="Alexandria" pitchFamily="2" charset="-78"/>
                <a:cs typeface="Alexandria" pitchFamily="2" charset="-78"/>
              </a:endParaRPr>
            </a:p>
          </p:txBody>
        </p:sp>
      </p:grpSp>
      <p:sp>
        <p:nvSpPr>
          <p:cNvPr id="33" name="TextBox 32">
            <a:extLst>
              <a:ext uri="{FF2B5EF4-FFF2-40B4-BE49-F238E27FC236}">
                <a16:creationId xmlns:a16="http://schemas.microsoft.com/office/drawing/2014/main" id="{31410F43-50EF-466E-8106-EE530A21080E}"/>
              </a:ext>
            </a:extLst>
          </p:cNvPr>
          <p:cNvSpPr txBox="1"/>
          <p:nvPr/>
        </p:nvSpPr>
        <p:spPr>
          <a:xfrm>
            <a:off x="5003508" y="3718946"/>
            <a:ext cx="2543937"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JO" sz="2400" b="1" i="0" dirty="0">
                <a:solidFill>
                  <a:srgbClr val="000000"/>
                </a:solidFill>
                <a:effectLst/>
                <a:latin typeface="JF-Flat"/>
                <a:cs typeface="Alexandria" pitchFamily="2" charset="-78"/>
              </a:rPr>
              <a:t>جوانب الإبداع</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2768208195"/>
      </p:ext>
    </p:extLst>
  </p:cSld>
  <p:clrMapOvr>
    <a:masterClrMapping/>
  </p:clrMapOvr>
  <mc:AlternateContent xmlns:mc="http://schemas.openxmlformats.org/markup-compatibility/2006" xmlns:p14="http://schemas.microsoft.com/office/powerpoint/2010/main">
    <mc:Choice Requires="p14">
      <p:transition spd="slow" p14:dur="1200" advTm="151152">
        <p14:prism/>
      </p:transition>
    </mc:Choice>
    <mc:Fallback xmlns="">
      <p:transition spd="slow" advTm="15115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94104" y="882502"/>
            <a:ext cx="8271153" cy="5826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JO" sz="2000" i="0" dirty="0">
                <a:solidFill>
                  <a:srgbClr val="1C1C1C"/>
                </a:solidFill>
                <a:effectLst/>
                <a:latin typeface="Alexandria" pitchFamily="2" charset="-78"/>
                <a:cs typeface="Alexandria" pitchFamily="2" charset="-78"/>
              </a:rPr>
              <a:t>يظهر الإبداع في العديد من المستويات منها :</a:t>
            </a:r>
            <a:endParaRPr lang="ar-JO" sz="2000" i="0" dirty="0">
              <a:solidFill>
                <a:srgbClr val="000000"/>
              </a:solidFill>
              <a:effectLst/>
              <a:latin typeface="Alexandria" pitchFamily="2" charset="-78"/>
              <a:cs typeface="Alexandria" pitchFamily="2" charset="-78"/>
            </a:endParaRPr>
          </a:p>
          <a:p>
            <a:pPr algn="just" rtl="1">
              <a:lnSpc>
                <a:spcPct val="150000"/>
              </a:lnSpc>
            </a:pPr>
            <a:r>
              <a:rPr lang="ar-JO" sz="2000" i="0" dirty="0">
                <a:solidFill>
                  <a:srgbClr val="000000"/>
                </a:solidFill>
                <a:effectLst/>
                <a:latin typeface="Alexandria" pitchFamily="2" charset="-78"/>
                <a:cs typeface="Alexandria" pitchFamily="2" charset="-78"/>
              </a:rPr>
              <a:t>1. </a:t>
            </a:r>
            <a:r>
              <a:rPr lang="ar-JO" sz="2000" b="1" i="0" dirty="0">
                <a:solidFill>
                  <a:srgbClr val="000000"/>
                </a:solidFill>
                <a:effectLst/>
                <a:latin typeface="Alexandria" pitchFamily="2" charset="-78"/>
                <a:cs typeface="Alexandria" pitchFamily="2" charset="-78"/>
              </a:rPr>
              <a:t>الإبداع على المستوى الفردي</a:t>
            </a:r>
            <a:r>
              <a:rPr lang="ar-JO" sz="2000" i="0" dirty="0">
                <a:solidFill>
                  <a:srgbClr val="000000"/>
                </a:solidFill>
                <a:effectLst/>
                <a:latin typeface="Alexandria" pitchFamily="2" charset="-78"/>
                <a:cs typeface="Alexandria" pitchFamily="2" charset="-78"/>
              </a:rPr>
              <a:t>: بحيث يكون لدى العامل إبداع لتطوير العمل وذلك من خلال خصائص </a:t>
            </a:r>
            <a:r>
              <a:rPr lang="ar-AE" sz="2000" i="0" dirty="0">
                <a:solidFill>
                  <a:srgbClr val="000000"/>
                </a:solidFill>
                <a:effectLst/>
                <a:latin typeface="Alexandria" pitchFamily="2" charset="-78"/>
                <a:cs typeface="Alexandria" pitchFamily="2" charset="-78"/>
              </a:rPr>
              <a:t>ذاتية</a:t>
            </a:r>
            <a:r>
              <a:rPr lang="ar-JO" sz="2000" i="0" dirty="0">
                <a:solidFill>
                  <a:srgbClr val="000000"/>
                </a:solidFill>
                <a:effectLst/>
                <a:latin typeface="Alexandria" pitchFamily="2" charset="-78"/>
                <a:cs typeface="Alexandria" pitchFamily="2" charset="-78"/>
              </a:rPr>
              <a:t> يتمتع بها كالذكاء و الموهبة أو من خلال خصائص مكتسبة كحل المشاكل مثلا</a:t>
            </a:r>
            <a:r>
              <a:rPr lang="ar-AE" sz="2000" i="0" dirty="0">
                <a:solidFill>
                  <a:srgbClr val="000000"/>
                </a:solidFill>
                <a:effectLst/>
                <a:latin typeface="Alexandria" pitchFamily="2" charset="-78"/>
                <a:cs typeface="Alexandria" pitchFamily="2" charset="-78"/>
              </a:rPr>
              <a:t>ً</a:t>
            </a:r>
            <a:r>
              <a:rPr lang="ar-JO" sz="2000" i="0" dirty="0">
                <a:solidFill>
                  <a:srgbClr val="000000"/>
                </a:solidFill>
                <a:effectLst/>
                <a:latin typeface="Alexandria" pitchFamily="2" charset="-78"/>
                <a:cs typeface="Alexandria" pitchFamily="2" charset="-78"/>
              </a:rPr>
              <a:t> ،وهذه الخصائص يمكن التدرب عليها وتنميتها ويساعد في ذلك ذكاء الفرد وموهبته.</a:t>
            </a:r>
          </a:p>
          <a:p>
            <a:pPr algn="just" rtl="1">
              <a:lnSpc>
                <a:spcPct val="150000"/>
              </a:lnSpc>
            </a:pPr>
            <a:r>
              <a:rPr lang="ar-JO" sz="2000" i="0" dirty="0">
                <a:solidFill>
                  <a:srgbClr val="000000"/>
                </a:solidFill>
                <a:effectLst/>
                <a:latin typeface="Alexandria" pitchFamily="2" charset="-78"/>
                <a:cs typeface="Alexandria" pitchFamily="2" charset="-78"/>
              </a:rPr>
              <a:t>2. </a:t>
            </a:r>
            <a:r>
              <a:rPr lang="ar-JO" sz="2000" b="1" i="0" dirty="0">
                <a:solidFill>
                  <a:srgbClr val="000000"/>
                </a:solidFill>
                <a:effectLst/>
                <a:latin typeface="Alexandria" pitchFamily="2" charset="-78"/>
                <a:cs typeface="Alexandria" pitchFamily="2" charset="-78"/>
              </a:rPr>
              <a:t>الإبداع على مستوى الجماعات</a:t>
            </a:r>
            <a:r>
              <a:rPr lang="ar-JO" sz="2000" i="0" dirty="0">
                <a:solidFill>
                  <a:srgbClr val="000000"/>
                </a:solidFill>
                <a:effectLst/>
                <a:latin typeface="Alexandria" pitchFamily="2" charset="-78"/>
                <a:cs typeface="Alexandria" pitchFamily="2" charset="-78"/>
              </a:rPr>
              <a:t>: بحيث تكون هناك جماعات محددة في العمل تتعاون فيما بينها لتطبيق الأفكار التي يحملونها و تغيير الشيء نحو الأفضل كجماعة فنية في قسم الإنتاج مثلا.</a:t>
            </a:r>
          </a:p>
          <a:p>
            <a:pPr algn="just" rtl="1">
              <a:lnSpc>
                <a:spcPct val="150000"/>
              </a:lnSpc>
            </a:pPr>
            <a:r>
              <a:rPr lang="ar-JO" sz="2000" i="0" dirty="0">
                <a:solidFill>
                  <a:srgbClr val="000000"/>
                </a:solidFill>
                <a:effectLst/>
                <a:latin typeface="Alexandria" pitchFamily="2" charset="-78"/>
                <a:cs typeface="Alexandria" pitchFamily="2" charset="-78"/>
              </a:rPr>
              <a:t>3. </a:t>
            </a:r>
            <a:r>
              <a:rPr lang="ar-JO" sz="2000" b="1" i="0" dirty="0">
                <a:solidFill>
                  <a:srgbClr val="000000"/>
                </a:solidFill>
                <a:effectLst/>
                <a:latin typeface="Alexandria" pitchFamily="2" charset="-78"/>
                <a:cs typeface="Alexandria" pitchFamily="2" charset="-78"/>
              </a:rPr>
              <a:t>الإبداع على مستوى ال</a:t>
            </a:r>
            <a:r>
              <a:rPr lang="ar-AE" sz="2000" b="1" i="0" dirty="0">
                <a:solidFill>
                  <a:srgbClr val="000000"/>
                </a:solidFill>
                <a:effectLst/>
                <a:latin typeface="Alexandria" pitchFamily="2" charset="-78"/>
                <a:cs typeface="Alexandria" pitchFamily="2" charset="-78"/>
              </a:rPr>
              <a:t>مؤسسا</a:t>
            </a:r>
            <a:r>
              <a:rPr lang="ar-JO" sz="2000" b="1" i="0" dirty="0">
                <a:solidFill>
                  <a:srgbClr val="000000"/>
                </a:solidFill>
                <a:effectLst/>
                <a:latin typeface="Alexandria" pitchFamily="2" charset="-78"/>
                <a:cs typeface="Alexandria" pitchFamily="2" charset="-78"/>
              </a:rPr>
              <a:t>ت</a:t>
            </a:r>
            <a:r>
              <a:rPr lang="ar-JO" sz="2000" i="0" dirty="0">
                <a:solidFill>
                  <a:srgbClr val="000000"/>
                </a:solidFill>
                <a:effectLst/>
                <a:latin typeface="Alexandria" pitchFamily="2" charset="-78"/>
                <a:cs typeface="Alexandria" pitchFamily="2" charset="-78"/>
              </a:rPr>
              <a:t>: فهناك </a:t>
            </a:r>
            <a:r>
              <a:rPr lang="ar-AE" sz="2000" i="0" dirty="0">
                <a:solidFill>
                  <a:srgbClr val="000000"/>
                </a:solidFill>
                <a:effectLst/>
                <a:latin typeface="Alexandria" pitchFamily="2" charset="-78"/>
                <a:cs typeface="Alexandria" pitchFamily="2" charset="-78"/>
              </a:rPr>
              <a:t>مؤسسات</a:t>
            </a:r>
            <a:r>
              <a:rPr lang="ar-JO" sz="2000" i="0" dirty="0">
                <a:solidFill>
                  <a:srgbClr val="000000"/>
                </a:solidFill>
                <a:effectLst/>
                <a:latin typeface="Alexandria" pitchFamily="2" charset="-78"/>
                <a:cs typeface="Alexandria" pitchFamily="2" charset="-78"/>
              </a:rPr>
              <a:t> متميزة في مستوى أداءها وعملها وغالبا ما يكون عمل هذه ال</a:t>
            </a:r>
            <a:r>
              <a:rPr lang="ar-AE" sz="2000" i="0" dirty="0">
                <a:solidFill>
                  <a:srgbClr val="000000"/>
                </a:solidFill>
                <a:effectLst/>
                <a:latin typeface="Alexandria" pitchFamily="2" charset="-78"/>
                <a:cs typeface="Alexandria" pitchFamily="2" charset="-78"/>
              </a:rPr>
              <a:t>مؤسسات</a:t>
            </a:r>
            <a:r>
              <a:rPr lang="ar-JO" sz="2000" i="0" dirty="0">
                <a:solidFill>
                  <a:srgbClr val="000000"/>
                </a:solidFill>
                <a:effectLst/>
                <a:latin typeface="Alexandria" pitchFamily="2" charset="-78"/>
                <a:cs typeface="Alexandria" pitchFamily="2" charset="-78"/>
              </a:rPr>
              <a:t> نموذجي</a:t>
            </a:r>
            <a:r>
              <a:rPr lang="ar-AE" sz="2000" i="0" dirty="0">
                <a:solidFill>
                  <a:srgbClr val="000000"/>
                </a:solidFill>
                <a:effectLst/>
                <a:latin typeface="Alexandria" pitchFamily="2" charset="-78"/>
                <a:cs typeface="Alexandria" pitchFamily="2" charset="-78"/>
              </a:rPr>
              <a:t>ًا</a:t>
            </a:r>
            <a:r>
              <a:rPr lang="ar-JO" sz="2000" i="0" dirty="0">
                <a:solidFill>
                  <a:srgbClr val="000000"/>
                </a:solidFill>
                <a:effectLst/>
                <a:latin typeface="Alexandria" pitchFamily="2" charset="-78"/>
                <a:cs typeface="Alexandria" pitchFamily="2" charset="-78"/>
              </a:rPr>
              <a:t> ومثالي</a:t>
            </a:r>
            <a:r>
              <a:rPr lang="ar-AE" sz="2000" i="0" dirty="0">
                <a:solidFill>
                  <a:srgbClr val="000000"/>
                </a:solidFill>
                <a:effectLst/>
                <a:latin typeface="Alexandria" pitchFamily="2" charset="-78"/>
                <a:cs typeface="Alexandria" pitchFamily="2" charset="-78"/>
              </a:rPr>
              <a:t>ًا</a:t>
            </a:r>
            <a:r>
              <a:rPr lang="ar-JO" sz="2000" i="0" dirty="0">
                <a:solidFill>
                  <a:srgbClr val="000000"/>
                </a:solidFill>
                <a:effectLst/>
                <a:latin typeface="Alexandria" pitchFamily="2" charset="-78"/>
                <a:cs typeface="Alexandria" pitchFamily="2" charset="-78"/>
              </a:rPr>
              <a:t> لل</a:t>
            </a:r>
            <a:r>
              <a:rPr lang="ar-AE" sz="2000" i="0" dirty="0">
                <a:solidFill>
                  <a:srgbClr val="000000"/>
                </a:solidFill>
                <a:effectLst/>
                <a:latin typeface="Alexandria" pitchFamily="2" charset="-78"/>
                <a:cs typeface="Alexandria" pitchFamily="2" charset="-78"/>
              </a:rPr>
              <a:t>مؤسسات</a:t>
            </a:r>
            <a:r>
              <a:rPr lang="ar-JO" sz="2000" i="0" dirty="0">
                <a:solidFill>
                  <a:srgbClr val="000000"/>
                </a:solidFill>
                <a:effectLst/>
                <a:latin typeface="Alexandria" pitchFamily="2" charset="-78"/>
                <a:cs typeface="Alexandria" pitchFamily="2" charset="-78"/>
              </a:rPr>
              <a:t> الأخرى ،وحتى تصل </a:t>
            </a:r>
            <a:r>
              <a:rPr lang="ar-AE" sz="2000" i="0" dirty="0">
                <a:solidFill>
                  <a:srgbClr val="000000"/>
                </a:solidFill>
                <a:effectLst/>
                <a:latin typeface="Alexandria" pitchFamily="2" charset="-78"/>
                <a:cs typeface="Alexandria" pitchFamily="2" charset="-78"/>
              </a:rPr>
              <a:t>هذه المؤسسات</a:t>
            </a:r>
            <a:r>
              <a:rPr lang="ar-JO" sz="2000" i="0" dirty="0">
                <a:solidFill>
                  <a:srgbClr val="000000"/>
                </a:solidFill>
                <a:effectLst/>
                <a:latin typeface="Alexandria" pitchFamily="2" charset="-78"/>
                <a:cs typeface="Alexandria" pitchFamily="2" charset="-78"/>
              </a:rPr>
              <a:t> إلى الإبداع لا</a:t>
            </a:r>
            <a:r>
              <a:rPr lang="ar-AE" sz="2000" i="0" dirty="0">
                <a:solidFill>
                  <a:srgbClr val="000000"/>
                </a:solidFill>
                <a:effectLst/>
                <a:latin typeface="Alexandria" pitchFamily="2" charset="-78"/>
                <a:cs typeface="Alexandria" pitchFamily="2" charset="-78"/>
              </a:rPr>
              <a:t> </a:t>
            </a:r>
            <a:r>
              <a:rPr lang="ar-JO" sz="2000" i="0" dirty="0">
                <a:solidFill>
                  <a:srgbClr val="000000"/>
                </a:solidFill>
                <a:effectLst/>
                <a:latin typeface="Alexandria" pitchFamily="2" charset="-78"/>
                <a:cs typeface="Alexandria" pitchFamily="2" charset="-78"/>
              </a:rPr>
              <a:t>بد من وجود إبداع</a:t>
            </a:r>
            <a:r>
              <a:rPr lang="ar-AE" sz="2000" i="0" dirty="0">
                <a:solidFill>
                  <a:srgbClr val="000000"/>
                </a:solidFill>
                <a:effectLst/>
                <a:latin typeface="Alexandria" pitchFamily="2" charset="-78"/>
                <a:cs typeface="Alexandria" pitchFamily="2" charset="-78"/>
              </a:rPr>
              <a:t>ات</a:t>
            </a:r>
            <a:r>
              <a:rPr lang="ar-JO" sz="2000" i="0" dirty="0">
                <a:solidFill>
                  <a:srgbClr val="000000"/>
                </a:solidFill>
                <a:effectLst/>
                <a:latin typeface="Alexandria" pitchFamily="2" charset="-78"/>
                <a:cs typeface="Alexandria" pitchFamily="2" charset="-78"/>
              </a:rPr>
              <a:t> فردي</a:t>
            </a:r>
            <a:r>
              <a:rPr lang="ar-AE" sz="2000" i="0" dirty="0">
                <a:solidFill>
                  <a:srgbClr val="000000"/>
                </a:solidFill>
                <a:effectLst/>
                <a:latin typeface="Alexandria" pitchFamily="2" charset="-78"/>
                <a:cs typeface="Alexandria" pitchFamily="2" charset="-78"/>
              </a:rPr>
              <a:t>ة</a:t>
            </a:r>
            <a:r>
              <a:rPr lang="ar-JO" sz="2000" i="0" dirty="0">
                <a:solidFill>
                  <a:srgbClr val="000000"/>
                </a:solidFill>
                <a:effectLst/>
                <a:latin typeface="Alexandria" pitchFamily="2" charset="-78"/>
                <a:cs typeface="Alexandria" pitchFamily="2" charset="-78"/>
              </a:rPr>
              <a:t> و جماعي</a:t>
            </a:r>
            <a:r>
              <a:rPr lang="ar-AE" sz="2000" i="0" dirty="0">
                <a:solidFill>
                  <a:srgbClr val="000000"/>
                </a:solidFill>
                <a:effectLst/>
                <a:latin typeface="Alexandria" pitchFamily="2" charset="-78"/>
                <a:cs typeface="Alexandria" pitchFamily="2" charset="-78"/>
              </a:rPr>
              <a:t>ة فيها</a:t>
            </a:r>
            <a:r>
              <a:rPr lang="ar-JO" sz="2000" i="0" dirty="0">
                <a:solidFill>
                  <a:srgbClr val="000000"/>
                </a:solidFill>
                <a:effectLst/>
                <a:latin typeface="Alexandria" pitchFamily="2" charset="-78"/>
                <a:cs typeface="Alexandria" pitchFamily="2" charset="-78"/>
              </a:rPr>
              <a:t>.</a:t>
            </a:r>
          </a:p>
        </p:txBody>
      </p:sp>
      <p:sp>
        <p:nvSpPr>
          <p:cNvPr id="10" name="Hexagon 9">
            <a:extLst>
              <a:ext uri="{FF2B5EF4-FFF2-40B4-BE49-F238E27FC236}">
                <a16:creationId xmlns:a16="http://schemas.microsoft.com/office/drawing/2014/main" id="{20C8895C-6CAA-2682-CD06-0D2A425A2C2C}"/>
              </a:ext>
            </a:extLst>
          </p:cNvPr>
          <p:cNvSpPr/>
          <p:nvPr/>
        </p:nvSpPr>
        <p:spPr>
          <a:xfrm>
            <a:off x="901321" y="2031681"/>
            <a:ext cx="1396586" cy="1265761"/>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700" dirty="0">
                <a:latin typeface="Alexandria" pitchFamily="2" charset="-78"/>
                <a:cs typeface="Alexandria" pitchFamily="2" charset="-78"/>
              </a:rPr>
              <a:t>الفرد</a:t>
            </a:r>
            <a:endParaRPr lang="ko-KR" altLang="en-US" sz="2700" dirty="0">
              <a:latin typeface="Alexandria" pitchFamily="2" charset="-78"/>
            </a:endParaRPr>
          </a:p>
        </p:txBody>
      </p:sp>
      <p:sp>
        <p:nvSpPr>
          <p:cNvPr id="11" name="Hexagon 10">
            <a:extLst>
              <a:ext uri="{FF2B5EF4-FFF2-40B4-BE49-F238E27FC236}">
                <a16:creationId xmlns:a16="http://schemas.microsoft.com/office/drawing/2014/main" id="{4869302B-E9D9-416D-BDA2-E74FF3617DD9}"/>
              </a:ext>
            </a:extLst>
          </p:cNvPr>
          <p:cNvSpPr/>
          <p:nvPr/>
        </p:nvSpPr>
        <p:spPr>
          <a:xfrm>
            <a:off x="191518" y="5089438"/>
            <a:ext cx="2725049" cy="1422886"/>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700" dirty="0">
                <a:latin typeface="Alexandria" pitchFamily="2" charset="-78"/>
                <a:cs typeface="Alexandria" pitchFamily="2" charset="-78"/>
              </a:rPr>
              <a:t>المؤسسات</a:t>
            </a:r>
            <a:endParaRPr lang="ko-KR" altLang="en-US" sz="2700" dirty="0">
              <a:latin typeface="Alexandria" pitchFamily="2" charset="-78"/>
            </a:endParaRPr>
          </a:p>
        </p:txBody>
      </p:sp>
      <p:sp>
        <p:nvSpPr>
          <p:cNvPr id="13" name="Hexagon 12">
            <a:extLst>
              <a:ext uri="{FF2B5EF4-FFF2-40B4-BE49-F238E27FC236}">
                <a16:creationId xmlns:a16="http://schemas.microsoft.com/office/drawing/2014/main" id="{57EA9667-D7AD-2DC0-7DFF-55B1D789ED1B}"/>
              </a:ext>
            </a:extLst>
          </p:cNvPr>
          <p:cNvSpPr/>
          <p:nvPr/>
        </p:nvSpPr>
        <p:spPr>
          <a:xfrm>
            <a:off x="560619" y="3560559"/>
            <a:ext cx="1986846" cy="1265761"/>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700" dirty="0">
                <a:latin typeface="Alexandria" pitchFamily="2" charset="-78"/>
                <a:cs typeface="Alexandria" pitchFamily="2" charset="-78"/>
              </a:rPr>
              <a:t>الجماعة</a:t>
            </a:r>
            <a:endParaRPr lang="ko-KR" altLang="en-US" sz="2700" dirty="0">
              <a:latin typeface="Alexandria" pitchFamily="2" charset="-78"/>
            </a:endParaRPr>
          </a:p>
        </p:txBody>
      </p:sp>
      <p:pic>
        <p:nvPicPr>
          <p:cNvPr id="14" name="Graphic 21">
            <a:extLst>
              <a:ext uri="{FF2B5EF4-FFF2-40B4-BE49-F238E27FC236}">
                <a16:creationId xmlns:a16="http://schemas.microsoft.com/office/drawing/2014/main" id="{4B57C2D5-01F5-40A0-82AA-9E1E7F2709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55642"/>
            <a:ext cx="2305141" cy="1076343"/>
          </a:xfrm>
          <a:prstGeom prst="rect">
            <a:avLst/>
          </a:prstGeom>
        </p:spPr>
      </p:pic>
      <p:pic>
        <p:nvPicPr>
          <p:cNvPr id="15" name="Picture 14">
            <a:extLst>
              <a:ext uri="{FF2B5EF4-FFF2-40B4-BE49-F238E27FC236}">
                <a16:creationId xmlns:a16="http://schemas.microsoft.com/office/drawing/2014/main" id="{1C318856-9A9B-4712-A3F8-3CAA52E69418}"/>
              </a:ext>
            </a:extLst>
          </p:cNvPr>
          <p:cNvPicPr>
            <a:picLocks noChangeAspect="1"/>
          </p:cNvPicPr>
          <p:nvPr/>
        </p:nvPicPr>
        <p:blipFill>
          <a:blip r:embed="rId3"/>
          <a:stretch>
            <a:fillRect/>
          </a:stretch>
        </p:blipFill>
        <p:spPr>
          <a:xfrm>
            <a:off x="426128" y="224936"/>
            <a:ext cx="828514" cy="529976"/>
          </a:xfrm>
          <a:prstGeom prst="rect">
            <a:avLst/>
          </a:prstGeom>
        </p:spPr>
      </p:pic>
      <p:sp>
        <p:nvSpPr>
          <p:cNvPr id="16" name="TextBox 15">
            <a:extLst>
              <a:ext uri="{FF2B5EF4-FFF2-40B4-BE49-F238E27FC236}">
                <a16:creationId xmlns:a16="http://schemas.microsoft.com/office/drawing/2014/main" id="{EE13EA48-3594-40A9-A188-7F55C5CBA52E}"/>
              </a:ext>
            </a:extLst>
          </p:cNvPr>
          <p:cNvSpPr txBox="1"/>
          <p:nvPr/>
        </p:nvSpPr>
        <p:spPr>
          <a:xfrm>
            <a:off x="4954772" y="295616"/>
            <a:ext cx="3724286"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AE" sz="2400" b="1" i="0" dirty="0">
                <a:solidFill>
                  <a:srgbClr val="000000"/>
                </a:solidFill>
                <a:effectLst/>
                <a:latin typeface="JF-Flat"/>
                <a:cs typeface="Alexandria" pitchFamily="2" charset="-78"/>
              </a:rPr>
              <a:t>مستويات </a:t>
            </a:r>
            <a:r>
              <a:rPr lang="ar-JO" sz="2400" b="1" i="0" dirty="0">
                <a:solidFill>
                  <a:srgbClr val="000000"/>
                </a:solidFill>
                <a:effectLst/>
                <a:latin typeface="JF-Flat"/>
                <a:cs typeface="Alexandria" pitchFamily="2" charset="-78"/>
              </a:rPr>
              <a:t>الإبداع</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1977524154"/>
      </p:ext>
    </p:extLst>
  </p:cSld>
  <p:clrMapOvr>
    <a:masterClrMapping/>
  </p:clrMapOvr>
  <mc:AlternateContent xmlns:mc="http://schemas.openxmlformats.org/markup-compatibility/2006" xmlns:p14="http://schemas.microsoft.com/office/powerpoint/2010/main">
    <mc:Choice Requires="p14">
      <p:transition spd="slow" p14:dur="1200" advTm="175045">
        <p14:prism/>
      </p:transition>
    </mc:Choice>
    <mc:Fallback xmlns="">
      <p:transition spd="slow" advTm="175045">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287" y="911043"/>
            <a:ext cx="11928216" cy="57007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384115" y="44569"/>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effectLst/>
                <a:uLnTx/>
                <a:uFillTx/>
                <a:latin typeface="Alexandria" pitchFamily="2" charset="-78"/>
                <a:ea typeface="+mn-ea"/>
                <a:cs typeface="Alexandria" pitchFamily="2" charset="-78"/>
                <a:sym typeface="Arial"/>
              </a:rPr>
              <a:t>أنواع الإبداع</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4" name="TextBox 3">
            <a:extLst>
              <a:ext uri="{FF2B5EF4-FFF2-40B4-BE49-F238E27FC236}">
                <a16:creationId xmlns:a16="http://schemas.microsoft.com/office/drawing/2014/main" id="{488C5A04-4B41-7CF8-15D9-609E5C9DC32E}"/>
              </a:ext>
            </a:extLst>
          </p:cNvPr>
          <p:cNvSpPr txBox="1"/>
          <p:nvPr/>
        </p:nvSpPr>
        <p:spPr>
          <a:xfrm>
            <a:off x="233916" y="904121"/>
            <a:ext cx="11818587" cy="5355312"/>
          </a:xfrm>
          <a:prstGeom prst="rect">
            <a:avLst/>
          </a:prstGeom>
          <a:noFill/>
        </p:spPr>
        <p:txBody>
          <a:bodyPr wrap="square">
            <a:spAutoFit/>
          </a:bodyPr>
          <a:lstStyle/>
          <a:p>
            <a:pPr algn="just" rtl="1"/>
            <a:r>
              <a:rPr lang="ar-JO" sz="1900" i="0" dirty="0">
                <a:effectLst/>
                <a:latin typeface="Alexandria" pitchFamily="2" charset="-78"/>
                <a:cs typeface="Alexandria" pitchFamily="2" charset="-78"/>
              </a:rPr>
              <a:t>هناك خمسة </a:t>
            </a:r>
            <a:r>
              <a:rPr lang="ar-AE" sz="1900" i="0" dirty="0">
                <a:effectLst/>
                <a:latin typeface="Alexandria" pitchFamily="2" charset="-78"/>
                <a:cs typeface="Alexandria" pitchFamily="2" charset="-78"/>
              </a:rPr>
              <a:t>أنواع للإ</a:t>
            </a:r>
            <a:r>
              <a:rPr lang="ar-JO" sz="1900" i="0" dirty="0">
                <a:effectLst/>
                <a:latin typeface="Alexandria" pitchFamily="2" charset="-78"/>
                <a:cs typeface="Alexandria" pitchFamily="2" charset="-78"/>
              </a:rPr>
              <a:t>إبداع </a:t>
            </a:r>
            <a:r>
              <a:rPr lang="ar-AE" sz="1900" i="0" dirty="0">
                <a:effectLst/>
                <a:latin typeface="Alexandria" pitchFamily="2" charset="-78"/>
                <a:cs typeface="Alexandria" pitchFamily="2" charset="-78"/>
              </a:rPr>
              <a:t>وفقا لــ</a:t>
            </a:r>
            <a:r>
              <a:rPr lang="ar-JO" sz="1900" i="0" dirty="0">
                <a:effectLst/>
                <a:latin typeface="Alexandria" pitchFamily="2" charset="-78"/>
                <a:cs typeface="Alexandria" pitchFamily="2" charset="-78"/>
              </a:rPr>
              <a:t> (</a:t>
            </a:r>
            <a:r>
              <a:rPr lang="ar-JO" sz="1900" b="1" i="0" dirty="0">
                <a:effectLst/>
                <a:latin typeface="Alexandria" pitchFamily="2" charset="-78"/>
                <a:cs typeface="Alexandria" pitchFamily="2" charset="-78"/>
              </a:rPr>
              <a:t>كالفن تايلور</a:t>
            </a:r>
            <a:r>
              <a:rPr lang="ar-JO" sz="1900" i="0" dirty="0">
                <a:effectLst/>
                <a:latin typeface="Alexandria" pitchFamily="2" charset="-78"/>
                <a:cs typeface="Alexandria" pitchFamily="2" charset="-78"/>
              </a:rPr>
              <a:t>) </a:t>
            </a:r>
            <a:r>
              <a:rPr lang="ar-AE" sz="1900" i="0" dirty="0">
                <a:effectLst/>
                <a:latin typeface="Alexandria" pitchFamily="2" charset="-78"/>
                <a:cs typeface="Alexandria" pitchFamily="2" charset="-78"/>
              </a:rPr>
              <a:t>ك</a:t>
            </a:r>
            <a:r>
              <a:rPr lang="ar-JO" sz="1900" i="0" dirty="0">
                <a:effectLst/>
                <a:latin typeface="Alexandria" pitchFamily="2" charset="-78"/>
                <a:cs typeface="Alexandria" pitchFamily="2" charset="-78"/>
              </a:rPr>
              <a:t>الآتي:</a:t>
            </a:r>
            <a:endParaRPr lang="ar-AE" sz="1900" i="0" dirty="0">
              <a:effectLst/>
              <a:latin typeface="Alexandria" pitchFamily="2" charset="-78"/>
              <a:cs typeface="Alexandria" pitchFamily="2" charset="-78"/>
            </a:endParaRPr>
          </a:p>
          <a:p>
            <a:pPr algn="just" rtl="1"/>
            <a:endParaRPr lang="ar-JO" sz="1900" b="1" i="0" dirty="0">
              <a:effectLst/>
              <a:latin typeface="Alexandria" pitchFamily="2" charset="-78"/>
              <a:cs typeface="Alexandria" pitchFamily="2" charset="-78"/>
            </a:endParaRPr>
          </a:p>
          <a:p>
            <a:pPr algn="just" rtl="1"/>
            <a:r>
              <a:rPr lang="ar-JO" sz="1900" b="1" i="0" dirty="0">
                <a:effectLst/>
                <a:latin typeface="Alexandria" pitchFamily="2" charset="-78"/>
                <a:cs typeface="Alexandria" pitchFamily="2" charset="-78"/>
              </a:rPr>
              <a:t>1. الإبداع التعبيري (</a:t>
            </a:r>
            <a:r>
              <a:rPr lang="en-US" sz="1900" b="1" i="0" dirty="0">
                <a:effectLst/>
                <a:latin typeface="Alexandria" pitchFamily="2" charset="-78"/>
                <a:cs typeface="Alexandria" pitchFamily="2" charset="-78"/>
              </a:rPr>
              <a:t>Expressive Creativity </a:t>
            </a:r>
            <a:r>
              <a:rPr lang="ar-AE" sz="1900" b="1" i="0" dirty="0">
                <a:effectLst/>
                <a:latin typeface="Alexandria" pitchFamily="2" charset="-78"/>
                <a:cs typeface="Alexandria" pitchFamily="2" charset="-78"/>
              </a:rPr>
              <a:t>) </a:t>
            </a:r>
            <a:r>
              <a:rPr lang="ar-JO" sz="1900" i="0" dirty="0">
                <a:effectLst/>
                <a:latin typeface="Alexandria" pitchFamily="2" charset="-78"/>
                <a:cs typeface="Alexandria" pitchFamily="2" charset="-78"/>
              </a:rPr>
              <a:t>يتضمن التعبير عن النفس، والأفكار، </a:t>
            </a:r>
            <a:r>
              <a:rPr lang="ar-AE" sz="1900" i="0" dirty="0">
                <a:effectLst/>
                <a:latin typeface="Alexandria" pitchFamily="2" charset="-78"/>
                <a:cs typeface="Alexandria" pitchFamily="2" charset="-78"/>
              </a:rPr>
              <a:t>و</a:t>
            </a:r>
            <a:r>
              <a:rPr lang="ar-JO" sz="1900" i="0" dirty="0">
                <a:effectLst/>
                <a:latin typeface="Alexandria" pitchFamily="2" charset="-78"/>
                <a:cs typeface="Alexandria" pitchFamily="2" charset="-78"/>
              </a:rPr>
              <a:t>تختلف طرق التعبير عن هذا المستوى بما يتناسب مع اختلاف شخصيات الأفراد.</a:t>
            </a:r>
          </a:p>
          <a:p>
            <a:pPr algn="just" rtl="1"/>
            <a:endParaRPr lang="ar-JO" sz="1900" b="1" i="0" dirty="0">
              <a:effectLst/>
              <a:latin typeface="Alexandria" pitchFamily="2" charset="-78"/>
              <a:cs typeface="Alexandria" pitchFamily="2" charset="-78"/>
            </a:endParaRPr>
          </a:p>
          <a:p>
            <a:pPr algn="just" rtl="1"/>
            <a:r>
              <a:rPr lang="ar-JO" sz="1900" b="1" i="0" dirty="0">
                <a:effectLst/>
                <a:latin typeface="Alexandria" pitchFamily="2" charset="-78"/>
                <a:cs typeface="Alexandria" pitchFamily="2" charset="-78"/>
              </a:rPr>
              <a:t>2. الإبداع الإنتاجي (</a:t>
            </a:r>
            <a:r>
              <a:rPr lang="en-US" sz="1900" b="1" i="0" dirty="0">
                <a:effectLst/>
                <a:latin typeface="Alexandria" pitchFamily="2" charset="-78"/>
                <a:cs typeface="Alexandria" pitchFamily="2" charset="-78"/>
              </a:rPr>
              <a:t>Productive Creativity): </a:t>
            </a:r>
            <a:r>
              <a:rPr lang="ar-AE" sz="1900" b="1" i="0" dirty="0">
                <a:effectLst/>
                <a:latin typeface="Alexandria" pitchFamily="2" charset="-78"/>
                <a:cs typeface="Alexandria" pitchFamily="2" charset="-78"/>
              </a:rPr>
              <a:t>) </a:t>
            </a:r>
            <a:r>
              <a:rPr lang="ar-JO" sz="1900" i="0" dirty="0">
                <a:effectLst/>
                <a:latin typeface="Alexandria" pitchFamily="2" charset="-78"/>
                <a:cs typeface="Alexandria" pitchFamily="2" charset="-78"/>
              </a:rPr>
              <a:t>ينتج عن نمو المستوى التعبيري بإضافة المهارات</a:t>
            </a:r>
            <a:r>
              <a:rPr lang="ar-AE" sz="1900" i="0" dirty="0">
                <a:effectLst/>
                <a:latin typeface="Alexandria" pitchFamily="2" charset="-78"/>
                <a:cs typeface="Alexandria" pitchFamily="2" charset="-78"/>
              </a:rPr>
              <a:t> و</a:t>
            </a:r>
            <a:r>
              <a:rPr lang="ar-JO" sz="1900" i="0" dirty="0">
                <a:effectLst/>
                <a:latin typeface="Alexandria" pitchFamily="2" charset="-78"/>
                <a:cs typeface="Alexandria" pitchFamily="2" charset="-78"/>
              </a:rPr>
              <a:t>يرتبط بتطوير آلة أو منتج أو خدمة.</a:t>
            </a:r>
          </a:p>
          <a:p>
            <a:pPr algn="just" rtl="1"/>
            <a:endParaRPr lang="ar-JO" sz="1900" b="1" i="0" dirty="0">
              <a:effectLst/>
              <a:latin typeface="Alexandria" pitchFamily="2" charset="-78"/>
              <a:cs typeface="Alexandria" pitchFamily="2" charset="-78"/>
            </a:endParaRPr>
          </a:p>
          <a:p>
            <a:pPr algn="just" rtl="1"/>
            <a:r>
              <a:rPr lang="ar-JO" sz="1900" b="1" i="0" dirty="0">
                <a:effectLst/>
                <a:latin typeface="Alexandria" pitchFamily="2" charset="-78"/>
                <a:cs typeface="Alexandria" pitchFamily="2" charset="-78"/>
              </a:rPr>
              <a:t>3. الإبداع الإختراعي (</a:t>
            </a:r>
            <a:r>
              <a:rPr lang="en-US" sz="1900" b="1" i="0" dirty="0">
                <a:effectLst/>
                <a:latin typeface="Alexandria" pitchFamily="2" charset="-78"/>
                <a:cs typeface="Alexandria" pitchFamily="2" charset="-78"/>
              </a:rPr>
              <a:t>Inventive Creativity): </a:t>
            </a:r>
            <a:r>
              <a:rPr lang="ar-AE" sz="1900" b="1" i="0" dirty="0">
                <a:effectLst/>
                <a:latin typeface="Alexandria" pitchFamily="2" charset="-78"/>
                <a:cs typeface="Alexandria" pitchFamily="2" charset="-78"/>
              </a:rPr>
              <a:t> )</a:t>
            </a:r>
            <a:r>
              <a:rPr lang="ar-JO" sz="1900" b="0" i="0" dirty="0">
                <a:effectLst/>
                <a:latin typeface="dinnextregular"/>
                <a:cs typeface="Alexandria" pitchFamily="2" charset="-78"/>
              </a:rPr>
              <a:t> يتعلق بتقديم أساليب جديدة</a:t>
            </a:r>
            <a:r>
              <a:rPr lang="ar-AE" sz="1900" b="0" i="0" dirty="0">
                <a:effectLst/>
                <a:latin typeface="dinnextregular"/>
                <a:cs typeface="Alexandria" pitchFamily="2" charset="-78"/>
              </a:rPr>
              <a:t> و</a:t>
            </a:r>
            <a:r>
              <a:rPr lang="ar-JO" sz="1900" b="0" i="0" dirty="0">
                <a:effectLst/>
                <a:latin typeface="dinnextregular"/>
                <a:cs typeface="Alexandria" pitchFamily="2" charset="-78"/>
              </a:rPr>
              <a:t>يتطلب مرونة في إدراك علاقات جديدة غير مألوفة بين </a:t>
            </a:r>
            <a:r>
              <a:rPr lang="ar-AE" sz="1900" b="0" i="0" dirty="0">
                <a:effectLst/>
                <a:latin typeface="dinnextregular"/>
                <a:cs typeface="Alexandria" pitchFamily="2" charset="-78"/>
              </a:rPr>
              <a:t>ال</a:t>
            </a:r>
            <a:r>
              <a:rPr lang="ar-JO" sz="1900" b="0" i="0" dirty="0">
                <a:effectLst/>
                <a:latin typeface="dinnextregular"/>
                <a:cs typeface="Alexandria" pitchFamily="2" charset="-78"/>
              </a:rPr>
              <a:t>أجزاء </a:t>
            </a:r>
            <a:r>
              <a:rPr lang="ar-AE" sz="1900" b="0" i="0" dirty="0">
                <a:effectLst/>
                <a:latin typeface="dinnextregular"/>
                <a:cs typeface="Alexandria" pitchFamily="2" charset="-78"/>
              </a:rPr>
              <a:t>ال</a:t>
            </a:r>
            <a:r>
              <a:rPr lang="ar-JO" sz="1900" b="0" i="0" dirty="0">
                <a:effectLst/>
                <a:latin typeface="dinnextregular"/>
                <a:cs typeface="Alexandria" pitchFamily="2" charset="-78"/>
              </a:rPr>
              <a:t>منفصلة، </a:t>
            </a:r>
            <a:r>
              <a:rPr lang="ar-AE" sz="1900" b="0" i="0" dirty="0">
                <a:effectLst/>
                <a:latin typeface="dinnextregular"/>
                <a:cs typeface="Alexandria" pitchFamily="2" charset="-78"/>
              </a:rPr>
              <a:t>وربطها </a:t>
            </a:r>
            <a:r>
              <a:rPr lang="ar-JO" sz="1900" b="0" i="0" dirty="0">
                <a:effectLst/>
                <a:latin typeface="dinnextregular"/>
                <a:cs typeface="Alexandria" pitchFamily="2" charset="-78"/>
              </a:rPr>
              <a:t> </a:t>
            </a:r>
            <a:r>
              <a:rPr lang="ar-AE" sz="1900" b="0" i="0" dirty="0">
                <a:effectLst/>
                <a:latin typeface="dinnextregular"/>
                <a:cs typeface="Alexandria" pitchFamily="2" charset="-78"/>
              </a:rPr>
              <a:t>لل</a:t>
            </a:r>
            <a:r>
              <a:rPr lang="ar-JO" sz="1900" b="0" i="0" dirty="0">
                <a:effectLst/>
                <a:latin typeface="dinnextregular"/>
                <a:cs typeface="Alexandria" pitchFamily="2" charset="-78"/>
              </a:rPr>
              <a:t>حصول على شيء جديد، وتسمى هذه العملية الذهنية </a:t>
            </a:r>
            <a:r>
              <a:rPr lang="ar-JO" sz="1900" b="1" i="0" dirty="0">
                <a:effectLst/>
                <a:latin typeface="dinnextregular"/>
                <a:cs typeface="Alexandria" pitchFamily="2" charset="-78"/>
              </a:rPr>
              <a:t>التركيب</a:t>
            </a:r>
            <a:r>
              <a:rPr lang="ar-JO" sz="1900" b="0" i="0" dirty="0">
                <a:effectLst/>
                <a:latin typeface="dinnextregular"/>
                <a:cs typeface="Alexandria" pitchFamily="2" charset="-78"/>
              </a:rPr>
              <a:t> </a:t>
            </a:r>
            <a:r>
              <a:rPr lang="ar-AE" sz="1900" b="0" i="0" dirty="0">
                <a:effectLst/>
                <a:latin typeface="dinnextregular"/>
                <a:cs typeface="Alexandria" pitchFamily="2" charset="-78"/>
              </a:rPr>
              <a:t>مثل </a:t>
            </a:r>
            <a:r>
              <a:rPr lang="ar-JO" sz="1900" b="0" i="0" dirty="0">
                <a:effectLst/>
                <a:latin typeface="dinnextregular"/>
                <a:cs typeface="Alexandria" pitchFamily="2" charset="-78"/>
              </a:rPr>
              <a:t>محاولة ربط الفكر الإداري مع الفكر الرياضي لتقديم نموذج يستخدم لرقابة الإنتاج أو تحسينه.</a:t>
            </a:r>
            <a:endParaRPr lang="ar-AE" sz="1900" b="0" i="0" dirty="0">
              <a:effectLst/>
              <a:latin typeface="dinnextregular"/>
              <a:cs typeface="Alexandria" pitchFamily="2" charset="-78"/>
            </a:endParaRPr>
          </a:p>
          <a:p>
            <a:pPr algn="just" rtl="1"/>
            <a:endParaRPr lang="ar-JO" sz="1900" b="1" i="0" dirty="0">
              <a:effectLst/>
              <a:latin typeface="Alexandria" pitchFamily="2" charset="-78"/>
              <a:cs typeface="Alexandria" pitchFamily="2" charset="-78"/>
            </a:endParaRPr>
          </a:p>
          <a:p>
            <a:pPr algn="just" rtl="1"/>
            <a:r>
              <a:rPr lang="ar-JO" sz="1900" b="1" i="0" dirty="0">
                <a:effectLst/>
                <a:latin typeface="Alexandria" pitchFamily="2" charset="-78"/>
                <a:cs typeface="Alexandria" pitchFamily="2" charset="-78"/>
              </a:rPr>
              <a:t>4. الإبداع الإبتكاري (</a:t>
            </a:r>
            <a:r>
              <a:rPr lang="en-US" sz="1900" b="1" i="0" dirty="0">
                <a:effectLst/>
                <a:latin typeface="Alexandria" pitchFamily="2" charset="-78"/>
                <a:cs typeface="Alexandria" pitchFamily="2" charset="-78"/>
              </a:rPr>
              <a:t>Innovative Creativity</a:t>
            </a:r>
            <a:r>
              <a:rPr lang="ar-AE" sz="1900" b="1" i="0" dirty="0">
                <a:effectLst/>
                <a:latin typeface="Alexandria" pitchFamily="2" charset="-78"/>
                <a:cs typeface="Alexandria" pitchFamily="2" charset="-78"/>
              </a:rPr>
              <a:t> )</a:t>
            </a:r>
            <a:r>
              <a:rPr lang="ar-JO" sz="1900" i="0" dirty="0">
                <a:effectLst/>
                <a:latin typeface="Alexandria" pitchFamily="2" charset="-78"/>
                <a:cs typeface="Alexandria" pitchFamily="2" charset="-78"/>
              </a:rPr>
              <a:t>يشير إلى التطوير المستمر للأفكار وينجم عنه اكتساب مهارات جديدة. مما ييسر على المبدع تحسينها وتعديلها</a:t>
            </a:r>
          </a:p>
          <a:p>
            <a:pPr algn="just" rtl="1"/>
            <a:endParaRPr lang="ar-JO" sz="1900" i="0" dirty="0">
              <a:effectLst/>
              <a:latin typeface="Alexandria" pitchFamily="2" charset="-78"/>
              <a:cs typeface="Alexandria" pitchFamily="2" charset="-78"/>
            </a:endParaRPr>
          </a:p>
          <a:p>
            <a:pPr algn="just" rtl="1"/>
            <a:r>
              <a:rPr lang="ar-JO" sz="1900" b="1" i="0" dirty="0">
                <a:effectLst/>
                <a:latin typeface="Alexandria" pitchFamily="2" charset="-78"/>
                <a:cs typeface="Alexandria" pitchFamily="2" charset="-78"/>
              </a:rPr>
              <a:t>5. </a:t>
            </a:r>
            <a:r>
              <a:rPr lang="ar-AE" sz="1900" b="1" i="0" dirty="0">
                <a:effectLst/>
                <a:latin typeface="Alexandria" pitchFamily="2" charset="-78"/>
                <a:cs typeface="Alexandria" pitchFamily="2" charset="-78"/>
              </a:rPr>
              <a:t>الإبداع</a:t>
            </a:r>
            <a:r>
              <a:rPr lang="ar-JO" sz="1900" b="1" i="0" dirty="0">
                <a:effectLst/>
                <a:latin typeface="Alexandria" pitchFamily="2" charset="-78"/>
                <a:cs typeface="Alexandria" pitchFamily="2" charset="-78"/>
              </a:rPr>
              <a:t> </a:t>
            </a:r>
            <a:r>
              <a:rPr lang="ar-AE" sz="1900" b="1" i="0" dirty="0">
                <a:effectLst/>
                <a:latin typeface="Alexandria" pitchFamily="2" charset="-78"/>
                <a:cs typeface="Alexandria" pitchFamily="2" charset="-78"/>
              </a:rPr>
              <a:t> التخيلي </a:t>
            </a:r>
            <a:r>
              <a:rPr lang="ar-JO" sz="1900" b="1" i="0" dirty="0">
                <a:effectLst/>
                <a:latin typeface="Alexandria" pitchFamily="2" charset="-78"/>
                <a:cs typeface="Alexandria" pitchFamily="2" charset="-78"/>
              </a:rPr>
              <a:t>الإنبثاق</a:t>
            </a:r>
            <a:r>
              <a:rPr lang="ar-AE" sz="1900" b="1" i="0" dirty="0">
                <a:effectLst/>
                <a:latin typeface="Alexandria" pitchFamily="2" charset="-78"/>
                <a:cs typeface="Alexandria" pitchFamily="2" charset="-78"/>
              </a:rPr>
              <a:t>ي</a:t>
            </a:r>
            <a:r>
              <a:rPr lang="ar-JO" sz="1900" b="1" i="0" dirty="0">
                <a:effectLst/>
                <a:latin typeface="Alexandria" pitchFamily="2" charset="-78"/>
                <a:cs typeface="Alexandria" pitchFamily="2" charset="-78"/>
              </a:rPr>
              <a:t> (</a:t>
            </a:r>
            <a:r>
              <a:rPr lang="ar-AE" sz="1900" b="1" i="0" dirty="0">
                <a:effectLst/>
                <a:latin typeface="Alexandria" pitchFamily="2" charset="-78"/>
                <a:cs typeface="Alexandria" pitchFamily="2" charset="-78"/>
              </a:rPr>
              <a:t>  </a:t>
            </a:r>
            <a:r>
              <a:rPr lang="en-US" sz="1900" b="1" i="0" dirty="0">
                <a:effectLst/>
                <a:latin typeface="Alexandria" pitchFamily="2" charset="-78"/>
                <a:cs typeface="Alexandria" pitchFamily="2" charset="-78"/>
              </a:rPr>
              <a:t>Emergence Creativity): </a:t>
            </a:r>
            <a:r>
              <a:rPr lang="ar-AE" sz="1900" b="1" i="0" dirty="0">
                <a:effectLst/>
                <a:latin typeface="Alexandria" pitchFamily="2" charset="-78"/>
                <a:cs typeface="Alexandria" pitchFamily="2" charset="-78"/>
              </a:rPr>
              <a:t>  ) </a:t>
            </a:r>
            <a:r>
              <a:rPr lang="ar-AE" sz="1900" i="0" dirty="0">
                <a:effectLst/>
                <a:latin typeface="Alexandria" pitchFamily="2" charset="-78"/>
                <a:cs typeface="Alexandria" pitchFamily="2" charset="-78"/>
              </a:rPr>
              <a:t>هو أرفع صورة من صور الإبداع، يتضمن تصور مبدأ جديد تمامًا في أكثر المستويات وأعلاها تجريدًا، فيؤدي إلى إيجاد وإبداع وفتح آفاق جديدة لم يسبق المبدع إليها أحد، و</a:t>
            </a:r>
            <a:r>
              <a:rPr lang="ar-JO" sz="1900" i="0" dirty="0">
                <a:effectLst/>
                <a:latin typeface="Alexandria" pitchFamily="2" charset="-78"/>
                <a:cs typeface="Alexandria" pitchFamily="2" charset="-78"/>
              </a:rPr>
              <a:t>هو نادر الحدوث لما يتطلبه من وضع أفكار و إفتراضات جديدة..</a:t>
            </a:r>
          </a:p>
        </p:txBody>
      </p:sp>
      <p:pic>
        <p:nvPicPr>
          <p:cNvPr id="29" name="Graphic 21">
            <a:extLst>
              <a:ext uri="{FF2B5EF4-FFF2-40B4-BE49-F238E27FC236}">
                <a16:creationId xmlns:a16="http://schemas.microsoft.com/office/drawing/2014/main" id="{99FDF4CF-3331-47FE-B314-35BAA881E6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30" name="Picture 29">
            <a:extLst>
              <a:ext uri="{FF2B5EF4-FFF2-40B4-BE49-F238E27FC236}">
                <a16:creationId xmlns:a16="http://schemas.microsoft.com/office/drawing/2014/main" id="{5172B096-8CBD-40C0-AC96-8549AF2B0428}"/>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465747907"/>
      </p:ext>
    </p:extLst>
  </p:cSld>
  <p:clrMapOvr>
    <a:masterClrMapping/>
  </p:clrMapOvr>
  <mc:AlternateContent xmlns:mc="http://schemas.openxmlformats.org/markup-compatibility/2006" xmlns:p14="http://schemas.microsoft.com/office/powerpoint/2010/main">
    <mc:Choice Requires="p14">
      <p:transition spd="slow" p14:dur="1200" advTm="230192">
        <p14:prism/>
      </p:transition>
    </mc:Choice>
    <mc:Fallback xmlns="">
      <p:transition spd="slow" advTm="230192">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0617" y="1408727"/>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0617" y="1077700"/>
            <a:ext cx="11239130" cy="558614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br>
              <a:rPr lang="ar-JO" sz="2100" dirty="0">
                <a:latin typeface="Alexandria" pitchFamily="2" charset="-78"/>
                <a:cs typeface="Alexandria" pitchFamily="2" charset="-78"/>
              </a:rPr>
            </a:br>
            <a:br>
              <a:rPr lang="ar-JO" sz="2100" dirty="0">
                <a:latin typeface="Alexandria" pitchFamily="2" charset="-78"/>
                <a:cs typeface="Alexandria" pitchFamily="2" charset="-78"/>
              </a:rPr>
            </a:br>
            <a:r>
              <a:rPr lang="ar-JO" sz="2100" b="0" i="0" dirty="0">
                <a:solidFill>
                  <a:srgbClr val="000000"/>
                </a:solidFill>
                <a:effectLst/>
                <a:latin typeface="JF-Flat"/>
                <a:cs typeface="Alexandria" pitchFamily="2" charset="-78"/>
              </a:rPr>
              <a:t>أ- </a:t>
            </a:r>
            <a:r>
              <a:rPr lang="ar-JO" sz="2100" b="1" i="0" dirty="0">
                <a:solidFill>
                  <a:srgbClr val="000000"/>
                </a:solidFill>
                <a:effectLst/>
                <a:latin typeface="JF-Flat"/>
                <a:cs typeface="Alexandria" pitchFamily="2" charset="-78"/>
              </a:rPr>
              <a:t>الصفات الشخصية للفرد </a:t>
            </a:r>
            <a:r>
              <a:rPr lang="ar-AE" sz="2100" b="1" i="0" dirty="0">
                <a:solidFill>
                  <a:srgbClr val="000000"/>
                </a:solidFill>
                <a:effectLst/>
                <a:latin typeface="JF-Flat"/>
                <a:cs typeface="Alexandria" pitchFamily="2" charset="-78"/>
              </a:rPr>
              <a:t>: </a:t>
            </a:r>
            <a:r>
              <a:rPr lang="ar-JO" sz="2100" b="0" i="0" dirty="0">
                <a:solidFill>
                  <a:srgbClr val="000000"/>
                </a:solidFill>
                <a:effectLst/>
                <a:latin typeface="JF-Flat"/>
                <a:cs typeface="Alexandria" pitchFamily="2" charset="-78"/>
              </a:rPr>
              <a:t>وهي عوامل ذاتية تنبع من الفرد نفسه مثل : المرونة والمبادرة والحساسية والدافعية  والاستقلالية والثقة النفس.</a:t>
            </a:r>
            <a:endParaRPr lang="en-US" sz="2100" b="0" i="0" dirty="0">
              <a:solidFill>
                <a:srgbClr val="000000"/>
              </a:solidFill>
              <a:effectLst/>
              <a:latin typeface="JF-Flat"/>
            </a:endParaRPr>
          </a:p>
          <a:p>
            <a:pPr marL="0" marR="0" lvl="0" indent="0" algn="just" defTabSz="914400" rtl="1" eaLnBrk="1" fontAlgn="auto" latinLnBrk="0" hangingPunct="1">
              <a:lnSpc>
                <a:spcPct val="100000"/>
              </a:lnSpc>
              <a:spcBef>
                <a:spcPts val="0"/>
              </a:spcBef>
              <a:spcAft>
                <a:spcPts val="0"/>
              </a:spcAft>
              <a:buClrTx/>
              <a:buSzTx/>
              <a:buFontTx/>
              <a:buNone/>
              <a:tabLst/>
              <a:defRPr/>
            </a:pPr>
            <a:br>
              <a:rPr lang="ar-JO" sz="2100" dirty="0">
                <a:latin typeface="Alexandria" pitchFamily="2" charset="-78"/>
                <a:cs typeface="Alexandria" pitchFamily="2" charset="-78"/>
              </a:rPr>
            </a:br>
            <a:r>
              <a:rPr lang="ar-JO" sz="2100" b="0" i="0" dirty="0">
                <a:solidFill>
                  <a:srgbClr val="000000"/>
                </a:solidFill>
                <a:effectLst/>
                <a:latin typeface="JF-Flat"/>
                <a:cs typeface="Alexandria" pitchFamily="2" charset="-78"/>
              </a:rPr>
              <a:t>ب- </a:t>
            </a:r>
            <a:r>
              <a:rPr lang="ar-JO" sz="2100" b="1" i="0" dirty="0">
                <a:solidFill>
                  <a:srgbClr val="000000"/>
                </a:solidFill>
                <a:effectLst/>
                <a:latin typeface="JF-Flat"/>
                <a:cs typeface="Alexandria" pitchFamily="2" charset="-78"/>
              </a:rPr>
              <a:t>الاستقلالية</a:t>
            </a:r>
            <a:r>
              <a:rPr lang="ar-AE" sz="2100" b="1" i="0" dirty="0">
                <a:solidFill>
                  <a:srgbClr val="000000"/>
                </a:solidFill>
                <a:effectLst/>
                <a:latin typeface="JF-Flat"/>
                <a:cs typeface="Alexandria" pitchFamily="2" charset="-78"/>
              </a:rPr>
              <a:t>:</a:t>
            </a:r>
            <a:r>
              <a:rPr lang="ar-JO" sz="2100" b="0" i="0" dirty="0">
                <a:solidFill>
                  <a:srgbClr val="000000"/>
                </a:solidFill>
                <a:effectLst/>
                <a:latin typeface="JF-Flat"/>
                <a:cs typeface="Alexandria" pitchFamily="2" charset="-78"/>
              </a:rPr>
              <a:t> تعتبر الاستقلالية من أهم عوامل التفكير الإبداعي، لأنها تُحرّر الفرد من التقيّد بالآخرين، والتزام آرائهم وأفكارهم، مما يؤدي إلى تطوير نمط التفكير الإبداعي لديه.</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100" b="0" i="0" dirty="0">
              <a:solidFill>
                <a:srgbClr val="000000"/>
              </a:solidFill>
              <a:effectLst/>
              <a:latin typeface="JF-Flat"/>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100" b="0" i="0" dirty="0">
                <a:solidFill>
                  <a:srgbClr val="000000"/>
                </a:solidFill>
                <a:effectLst/>
                <a:latin typeface="JF-Flat"/>
                <a:cs typeface="Alexandria" pitchFamily="2" charset="-78"/>
              </a:rPr>
              <a:t>ج- </a:t>
            </a:r>
            <a:r>
              <a:rPr lang="ar-JO" sz="2100" b="1" i="0" dirty="0">
                <a:solidFill>
                  <a:srgbClr val="000000"/>
                </a:solidFill>
                <a:effectLst/>
                <a:latin typeface="JF-Flat"/>
                <a:cs typeface="Alexandria" pitchFamily="2" charset="-78"/>
              </a:rPr>
              <a:t>البيئة</a:t>
            </a:r>
            <a:r>
              <a:rPr lang="ar-JO" sz="2100" b="0" i="0" dirty="0">
                <a:solidFill>
                  <a:srgbClr val="000000"/>
                </a:solidFill>
                <a:effectLst/>
                <a:latin typeface="JF-Flat"/>
                <a:cs typeface="Alexandria" pitchFamily="2" charset="-78"/>
              </a:rPr>
              <a:t>: </a:t>
            </a:r>
            <a:r>
              <a:rPr lang="ar-JO" sz="2100" b="0" i="0" dirty="0">
                <a:solidFill>
                  <a:srgbClr val="333333"/>
                </a:solidFill>
                <a:effectLst/>
                <a:latin typeface="DroidArabicKufi-Regular"/>
                <a:cs typeface="Alexandria" pitchFamily="2" charset="-78"/>
              </a:rPr>
              <a:t>تلعب البيئة دورًا هامًا في نمط التفكير الإبداعي، فالأشخاص الذين ينشئون في بيئات غير داعمة لا تحترم الفكر والرأي، تراهم أقل قدرة على التفكير بطريقة إبداعية</a:t>
            </a:r>
            <a:r>
              <a:rPr lang="ar-JO" sz="2100" b="0" i="0" dirty="0">
                <a:solidFill>
                  <a:srgbClr val="000000"/>
                </a:solidFill>
                <a:effectLst/>
                <a:latin typeface="JF-Flat"/>
                <a:cs typeface="Alexandria" pitchFamily="2" charset="-78"/>
              </a:rPr>
              <a:t>، كما أن طرق التنشئة الاجتماعية تحد من قدرات الأفراد على الإبداع حيث التقيد والسخرية والتسلط والقمع يحد من قدراتهم على التعبير عن أفكارهم.</a:t>
            </a:r>
            <a:endParaRPr lang="en-US" sz="2100" b="0" i="0" dirty="0">
              <a:solidFill>
                <a:srgbClr val="000000"/>
              </a:solidFill>
              <a:effectLst/>
              <a:latin typeface="JF-Flat"/>
            </a:endParaRPr>
          </a:p>
          <a:p>
            <a:pPr marL="0" marR="0" lvl="0" indent="0" algn="just" defTabSz="914400" rtl="1" eaLnBrk="1" fontAlgn="auto" latinLnBrk="0" hangingPunct="1">
              <a:lnSpc>
                <a:spcPct val="100000"/>
              </a:lnSpc>
              <a:spcBef>
                <a:spcPts val="0"/>
              </a:spcBef>
              <a:spcAft>
                <a:spcPts val="0"/>
              </a:spcAft>
              <a:buClrTx/>
              <a:buSzTx/>
              <a:buFontTx/>
              <a:buNone/>
              <a:tabLst/>
              <a:defRPr/>
            </a:pPr>
            <a:br>
              <a:rPr lang="ar-JO" sz="2100" dirty="0">
                <a:latin typeface="Alexandria" pitchFamily="2" charset="-78"/>
                <a:cs typeface="Alexandria" pitchFamily="2" charset="-78"/>
              </a:rPr>
            </a:br>
            <a:r>
              <a:rPr lang="ar-JO" sz="2100" b="0" i="0" dirty="0">
                <a:solidFill>
                  <a:srgbClr val="000000"/>
                </a:solidFill>
                <a:effectLst/>
                <a:latin typeface="JF-Flat"/>
                <a:cs typeface="Alexandria" pitchFamily="2" charset="-78"/>
              </a:rPr>
              <a:t>د- </a:t>
            </a:r>
            <a:r>
              <a:rPr lang="ar-JO" sz="2100" b="1" i="0" dirty="0">
                <a:solidFill>
                  <a:srgbClr val="000000"/>
                </a:solidFill>
                <a:effectLst/>
                <a:latin typeface="JF-Flat"/>
                <a:cs typeface="Alexandria" pitchFamily="2" charset="-78"/>
              </a:rPr>
              <a:t>أساليب التعليم </a:t>
            </a:r>
            <a:r>
              <a:rPr lang="ar-JO" sz="2100" b="0" i="0" dirty="0">
                <a:solidFill>
                  <a:srgbClr val="000000"/>
                </a:solidFill>
                <a:effectLst/>
                <a:latin typeface="JF-Flat"/>
                <a:cs typeface="Alexandria" pitchFamily="2" charset="-78"/>
              </a:rPr>
              <a:t>: إن أساليب التعليم التي تعتمد على التلقين ولا تفسح أمام </a:t>
            </a:r>
            <a:r>
              <a:rPr lang="ar-AE" sz="2100" b="0" i="0" dirty="0">
                <a:solidFill>
                  <a:srgbClr val="000000"/>
                </a:solidFill>
                <a:effectLst/>
                <a:latin typeface="JF-Flat"/>
                <a:cs typeface="Alexandria" pitchFamily="2" charset="-78"/>
              </a:rPr>
              <a:t>الطلبة</a:t>
            </a:r>
            <a:r>
              <a:rPr lang="ar-JO" sz="2100" b="0" i="0" dirty="0">
                <a:solidFill>
                  <a:srgbClr val="000000"/>
                </a:solidFill>
                <a:effectLst/>
                <a:latin typeface="JF-Flat"/>
                <a:cs typeface="Alexandria" pitchFamily="2" charset="-78"/>
              </a:rPr>
              <a:t> أن يقدموا ما لديهم من </a:t>
            </a:r>
            <a:r>
              <a:rPr lang="ar-AE" sz="2100" b="0" i="0" dirty="0">
                <a:solidFill>
                  <a:srgbClr val="000000"/>
                </a:solidFill>
                <a:effectLst/>
                <a:latin typeface="JF-Flat"/>
                <a:cs typeface="Alexandria" pitchFamily="2" charset="-78"/>
              </a:rPr>
              <a:t>أ</a:t>
            </a:r>
            <a:r>
              <a:rPr lang="ar-JO" sz="2100" b="0" i="0" dirty="0">
                <a:solidFill>
                  <a:srgbClr val="000000"/>
                </a:solidFill>
                <a:effectLst/>
                <a:latin typeface="JF-Flat"/>
                <a:cs typeface="Alexandria" pitchFamily="2" charset="-78"/>
              </a:rPr>
              <a:t>فك</a:t>
            </a:r>
            <a:r>
              <a:rPr lang="ar-AE" sz="2100" b="0" i="0" dirty="0">
                <a:solidFill>
                  <a:srgbClr val="000000"/>
                </a:solidFill>
                <a:effectLst/>
                <a:latin typeface="JF-Flat"/>
                <a:cs typeface="Alexandria" pitchFamily="2" charset="-78"/>
              </a:rPr>
              <a:t>ا</a:t>
            </a:r>
            <a:r>
              <a:rPr lang="ar-JO" sz="2100" b="0" i="0" dirty="0">
                <a:solidFill>
                  <a:srgbClr val="000000"/>
                </a:solidFill>
                <a:effectLst/>
                <a:latin typeface="JF-Flat"/>
                <a:cs typeface="Alexandria" pitchFamily="2" charset="-78"/>
              </a:rPr>
              <a:t>ر</a:t>
            </a:r>
            <a:r>
              <a:rPr lang="ar-AE" sz="2100" b="0" i="0" dirty="0">
                <a:solidFill>
                  <a:srgbClr val="000000"/>
                </a:solidFill>
                <a:effectLst/>
                <a:latin typeface="JF-Flat"/>
                <a:cs typeface="Alexandria" pitchFamily="2" charset="-78"/>
              </a:rPr>
              <a:t> ومقترحات</a:t>
            </a:r>
            <a:r>
              <a:rPr lang="ar-JO" sz="2100" b="0" i="0" dirty="0">
                <a:solidFill>
                  <a:srgbClr val="000000"/>
                </a:solidFill>
                <a:effectLst/>
                <a:latin typeface="JF-Flat"/>
                <a:cs typeface="Alexandria" pitchFamily="2" charset="-78"/>
              </a:rPr>
              <a:t> تحد</a:t>
            </a:r>
            <a:r>
              <a:rPr lang="ar-AE" sz="2100" b="0" i="0" dirty="0">
                <a:solidFill>
                  <a:srgbClr val="000000"/>
                </a:solidFill>
                <a:effectLst/>
                <a:latin typeface="JF-Flat"/>
                <a:cs typeface="Alexandria" pitchFamily="2" charset="-78"/>
              </a:rPr>
              <a:t>ّ</a:t>
            </a:r>
            <a:r>
              <a:rPr lang="ar-JO" sz="2100" b="0" i="0" dirty="0">
                <a:solidFill>
                  <a:srgbClr val="000000"/>
                </a:solidFill>
                <a:effectLst/>
                <a:latin typeface="JF-Flat"/>
                <a:cs typeface="Alexandria" pitchFamily="2" charset="-78"/>
              </a:rPr>
              <a:t> من قدرات ال</a:t>
            </a:r>
            <a:r>
              <a:rPr lang="ar-AE" sz="2100" b="0" i="0" dirty="0">
                <a:solidFill>
                  <a:srgbClr val="000000"/>
                </a:solidFill>
                <a:effectLst/>
                <a:latin typeface="JF-Flat"/>
                <a:cs typeface="Alexandria" pitchFamily="2" charset="-78"/>
              </a:rPr>
              <a:t>طلبة</a:t>
            </a:r>
            <a:r>
              <a:rPr lang="ar-JO" sz="2100" b="0" i="0" dirty="0">
                <a:solidFill>
                  <a:srgbClr val="000000"/>
                </a:solidFill>
                <a:effectLst/>
                <a:latin typeface="JF-Flat"/>
                <a:cs typeface="Alexandria" pitchFamily="2" charset="-78"/>
              </a:rPr>
              <a:t> على الإبداع .</a:t>
            </a:r>
            <a:br>
              <a:rPr lang="ar-JO" sz="2100" dirty="0">
                <a:latin typeface="Alexandria" pitchFamily="2" charset="-78"/>
                <a:cs typeface="Alexandria" pitchFamily="2" charset="-78"/>
              </a:rPr>
            </a:br>
            <a:br>
              <a:rPr lang="ar-JO" sz="2100" dirty="0">
                <a:latin typeface="Alexandria" pitchFamily="2" charset="-78"/>
                <a:cs typeface="Alexandria" pitchFamily="2" charset="-78"/>
              </a:rPr>
            </a:br>
            <a:endParaRPr kumimoji="0" lang="en-US" sz="21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9" name="TextBox 8">
            <a:extLst>
              <a:ext uri="{FF2B5EF4-FFF2-40B4-BE49-F238E27FC236}">
                <a16:creationId xmlns:a16="http://schemas.microsoft.com/office/drawing/2014/main" id="{2F86837D-B277-EBA4-3937-A42DC47BE810}"/>
              </a:ext>
            </a:extLst>
          </p:cNvPr>
          <p:cNvSpPr txBox="1"/>
          <p:nvPr/>
        </p:nvSpPr>
        <p:spPr>
          <a:xfrm>
            <a:off x="3650957" y="293247"/>
            <a:ext cx="4428447" cy="461665"/>
          </a:xfrm>
          <a:prstGeom prst="rect">
            <a:avLst/>
          </a:prstGeom>
          <a:noFill/>
        </p:spPr>
        <p:txBody>
          <a:bodyPr wrap="square">
            <a:spAutoFit/>
          </a:bodyPr>
          <a:lstStyle/>
          <a:p>
            <a:r>
              <a:rPr kumimoji="0" lang="ar-JO" sz="2400" b="1" i="0" u="none" strike="noStrike" kern="1200" cap="none" spc="0" normalizeH="0" baseline="0" noProof="0" dirty="0">
                <a:ln>
                  <a:noFill/>
                </a:ln>
                <a:effectLst/>
                <a:uLnTx/>
                <a:uFillTx/>
                <a:latin typeface="JF-Flat"/>
                <a:ea typeface="+mn-ea"/>
                <a:cs typeface="Alexandria" pitchFamily="2" charset="-78"/>
              </a:rPr>
              <a:t>العوامل المؤثرة في الإبداع </a:t>
            </a:r>
            <a:endParaRPr lang="ar-JO" b="1" dirty="0">
              <a:latin typeface="Alexandria" pitchFamily="2" charset="-78"/>
              <a:cs typeface="Alexandria" pitchFamily="2" charset="-78"/>
            </a:endParaRPr>
          </a:p>
        </p:txBody>
      </p:sp>
      <p:pic>
        <p:nvPicPr>
          <p:cNvPr id="13" name="Graphic 21">
            <a:extLst>
              <a:ext uri="{FF2B5EF4-FFF2-40B4-BE49-F238E27FC236}">
                <a16:creationId xmlns:a16="http://schemas.microsoft.com/office/drawing/2014/main" id="{2529ACF2-E6CB-4AF8-A439-77F49B2A09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4" name="Picture 13">
            <a:extLst>
              <a:ext uri="{FF2B5EF4-FFF2-40B4-BE49-F238E27FC236}">
                <a16:creationId xmlns:a16="http://schemas.microsoft.com/office/drawing/2014/main" id="{1B88BEAA-E41C-43A1-AACF-DE5CE6C70606}"/>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2120658015"/>
      </p:ext>
    </p:extLst>
  </p:cSld>
  <p:clrMapOvr>
    <a:masterClrMapping/>
  </p:clrMapOvr>
  <mc:AlternateContent xmlns:mc="http://schemas.openxmlformats.org/markup-compatibility/2006" xmlns:p14="http://schemas.microsoft.com/office/powerpoint/2010/main">
    <mc:Choice Requires="p14">
      <p:transition spd="slow" p14:dur="1200" advTm="133353">
        <p14:prism/>
      </p:transition>
    </mc:Choice>
    <mc:Fallback xmlns="">
      <p:transition spd="slow" advTm="133353">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5521" y="1514669"/>
            <a:ext cx="10940341" cy="4195251"/>
          </a:xfrm>
          <a:prstGeom prst="rect">
            <a:avLst/>
          </a:prstGeom>
          <a:noFill/>
        </p:spPr>
        <p:txBody>
          <a:bodyPr wrap="squar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br>
              <a:rPr lang="ar-JO" sz="2000" dirty="0">
                <a:latin typeface="Alexandria" pitchFamily="2" charset="-78"/>
                <a:cs typeface="Alexandria" pitchFamily="2" charset="-78"/>
              </a:rPr>
            </a:br>
            <a:r>
              <a:rPr lang="ar-JO" sz="2000" b="0" i="0" dirty="0">
                <a:solidFill>
                  <a:srgbClr val="000000"/>
                </a:solidFill>
                <a:effectLst/>
                <a:latin typeface="JF-Flat"/>
                <a:cs typeface="Alexandria" pitchFamily="2" charset="-78"/>
              </a:rPr>
              <a:t>1- الصعوبة في عزل المشكلة : إن تحديد المشكلة بشكل دقيق وواضح يمثل أهم خطوة في حلها، وإذا لم يتم عزلها وتحديدها لا يمكن حلها.</a:t>
            </a:r>
            <a:br>
              <a:rPr lang="ar-JO" sz="2000" dirty="0">
                <a:latin typeface="Alexandria" pitchFamily="2" charset="-78"/>
                <a:cs typeface="Alexandria" pitchFamily="2" charset="-78"/>
              </a:rPr>
            </a:br>
            <a:r>
              <a:rPr lang="ar-JO" sz="2000" b="0" i="0" dirty="0">
                <a:solidFill>
                  <a:srgbClr val="000000"/>
                </a:solidFill>
                <a:effectLst/>
                <a:latin typeface="JF-Flat"/>
                <a:cs typeface="Alexandria" pitchFamily="2" charset="-78"/>
              </a:rPr>
              <a:t>2- الخوف من الخطأ أو النقد.</a:t>
            </a:r>
            <a:br>
              <a:rPr lang="ar-JO" sz="2000" dirty="0">
                <a:latin typeface="Alexandria" pitchFamily="2" charset="-78"/>
                <a:cs typeface="Alexandria" pitchFamily="2" charset="-78"/>
              </a:rPr>
            </a:br>
            <a:r>
              <a:rPr lang="ar-JO" sz="2000" b="0" i="0" dirty="0">
                <a:solidFill>
                  <a:srgbClr val="000000"/>
                </a:solidFill>
                <a:effectLst/>
                <a:latin typeface="JF-Flat"/>
                <a:cs typeface="Alexandria" pitchFamily="2" charset="-78"/>
              </a:rPr>
              <a:t>3- الحكم على الأفكار بدلاً من توليدها : يفضل البعض الحكم أو نقد الأفكار أكثر من توليدها، فالحكم المبكر على الأفكار الجديدة سيؤدي إلى رفض أفكار كثيرة.</a:t>
            </a:r>
            <a:br>
              <a:rPr lang="ar-JO" sz="2000" dirty="0">
                <a:latin typeface="Alexandria" pitchFamily="2" charset="-78"/>
                <a:cs typeface="Alexandria" pitchFamily="2" charset="-78"/>
              </a:rPr>
            </a:br>
            <a:r>
              <a:rPr lang="ar-JO" sz="2000" b="0" i="0" dirty="0">
                <a:solidFill>
                  <a:srgbClr val="000000"/>
                </a:solidFill>
                <a:effectLst/>
                <a:latin typeface="JF-Flat"/>
                <a:cs typeface="Alexandria" pitchFamily="2" charset="-78"/>
              </a:rPr>
              <a:t>4- الافتقار إلى التحدي والحماس : لا يمكن لأحد أن يقدم جهده الأفضل ما لم يحفز نفسه. </a:t>
            </a:r>
            <a:br>
              <a:rPr lang="ar-JO" sz="2000" dirty="0">
                <a:latin typeface="Alexandria" pitchFamily="2" charset="-78"/>
                <a:cs typeface="Alexandria" pitchFamily="2" charset="-78"/>
              </a:rPr>
            </a:br>
            <a:r>
              <a:rPr lang="ar-JO" sz="2000" b="0" i="0" dirty="0">
                <a:solidFill>
                  <a:srgbClr val="000000"/>
                </a:solidFill>
                <a:effectLst/>
                <a:latin typeface="JF-Flat"/>
                <a:cs typeface="Alexandria" pitchFamily="2" charset="-78"/>
              </a:rPr>
              <a:t>5- العادات : تمثل العادات استجابات متكررة نمطية وغير إبداعية لعمل شيء ما بالطريقة نفسها.</a:t>
            </a:r>
            <a:br>
              <a:rPr lang="ar-JO" sz="2000" dirty="0">
                <a:latin typeface="Alexandria" pitchFamily="2" charset="-78"/>
                <a:cs typeface="Alexandria" pitchFamily="2" charset="-78"/>
              </a:rPr>
            </a:br>
            <a:r>
              <a:rPr lang="ar-JO" sz="2000" b="0" i="0" dirty="0">
                <a:solidFill>
                  <a:srgbClr val="000000"/>
                </a:solidFill>
                <a:effectLst/>
                <a:latin typeface="JF-Flat"/>
                <a:cs typeface="Alexandria" pitchFamily="2" charset="-78"/>
              </a:rPr>
              <a:t>6- الوقت : يعتذر الكثير بضيق الوقت بالرغم أن المبدعين لديهم نفس الوقت الذي لدى الجميع</a:t>
            </a: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7" name="TextBox 6">
            <a:extLst>
              <a:ext uri="{FF2B5EF4-FFF2-40B4-BE49-F238E27FC236}">
                <a16:creationId xmlns:a16="http://schemas.microsoft.com/office/drawing/2014/main" id="{2C83D56E-CF11-3FDE-D7C5-81D9EFE10612}"/>
              </a:ext>
            </a:extLst>
          </p:cNvPr>
          <p:cNvSpPr txBox="1"/>
          <p:nvPr/>
        </p:nvSpPr>
        <p:spPr>
          <a:xfrm>
            <a:off x="4257083" y="280910"/>
            <a:ext cx="3577219" cy="461665"/>
          </a:xfrm>
          <a:prstGeom prst="rect">
            <a:avLst/>
          </a:prstGeom>
          <a:noFill/>
        </p:spPr>
        <p:txBody>
          <a:bodyPr wrap="square">
            <a:spAutoFit/>
          </a:bodyPr>
          <a:lstStyle/>
          <a:p>
            <a:r>
              <a:rPr lang="ar-JO" sz="2400" b="1" i="0" dirty="0">
                <a:effectLst/>
                <a:latin typeface="JF-Flat"/>
                <a:cs typeface="Alexandria" pitchFamily="2" charset="-78"/>
              </a:rPr>
              <a:t>معوّقات الإبداع </a:t>
            </a:r>
            <a:endParaRPr lang="ar-JO" sz="2400" b="1" dirty="0">
              <a:latin typeface="Alexandria" pitchFamily="2" charset="-78"/>
              <a:cs typeface="Alexandria" pitchFamily="2" charset="-78"/>
            </a:endParaRPr>
          </a:p>
        </p:txBody>
      </p:sp>
      <p:pic>
        <p:nvPicPr>
          <p:cNvPr id="13" name="Graphic 21">
            <a:extLst>
              <a:ext uri="{FF2B5EF4-FFF2-40B4-BE49-F238E27FC236}">
                <a16:creationId xmlns:a16="http://schemas.microsoft.com/office/drawing/2014/main" id="{0D0606A9-8551-4815-A162-E4D66C6EAE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4" name="Picture 13">
            <a:extLst>
              <a:ext uri="{FF2B5EF4-FFF2-40B4-BE49-F238E27FC236}">
                <a16:creationId xmlns:a16="http://schemas.microsoft.com/office/drawing/2014/main" id="{B2DCBDDE-0300-482E-B5A2-89C8307D5E1A}"/>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4273681184"/>
      </p:ext>
    </p:extLst>
  </p:cSld>
  <p:clrMapOvr>
    <a:masterClrMapping/>
  </p:clrMapOvr>
  <mc:AlternateContent xmlns:mc="http://schemas.openxmlformats.org/markup-compatibility/2006" xmlns:p14="http://schemas.microsoft.com/office/powerpoint/2010/main">
    <mc:Choice Requires="p14">
      <p:transition spd="slow" p14:dur="1200" advTm="96511">
        <p14:prism/>
      </p:transition>
    </mc:Choice>
    <mc:Fallback xmlns="">
      <p:transition spd="slow" advTm="96511">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740" y="1502332"/>
            <a:ext cx="11283518"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b="0" i="0" dirty="0">
              <a:solidFill>
                <a:schemeClr val="tx1"/>
              </a:solidFill>
              <a:effectLst/>
              <a:latin typeface="dinnextregular"/>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68769" y="221404"/>
            <a:ext cx="6109460" cy="430887"/>
          </a:xfrm>
          <a:prstGeom prst="rect">
            <a:avLst/>
          </a:prstGeom>
          <a:noFill/>
        </p:spPr>
        <p:txBody>
          <a:bodyPr wrap="square" rtlCol="0">
            <a:spAutoFit/>
          </a:bodyPr>
          <a:lstStyle/>
          <a:p>
            <a:pPr algn="r"/>
            <a:r>
              <a:rPr lang="ar-JO" sz="2200" b="1" i="0" dirty="0">
                <a:effectLst/>
                <a:latin typeface="dinnextmedium"/>
                <a:cs typeface="Alexandria" pitchFamily="2" charset="-78"/>
              </a:rPr>
              <a:t>فكر معي : ما هي معوّقات التفكير الإبداعي؟</a:t>
            </a:r>
          </a:p>
        </p:txBody>
      </p:sp>
      <p:sp>
        <p:nvSpPr>
          <p:cNvPr id="12" name="TextBox 11">
            <a:extLst>
              <a:ext uri="{FF2B5EF4-FFF2-40B4-BE49-F238E27FC236}">
                <a16:creationId xmlns:a16="http://schemas.microsoft.com/office/drawing/2014/main" id="{BAB6FA7F-B327-D366-4110-A5FF45669FF3}"/>
              </a:ext>
            </a:extLst>
          </p:cNvPr>
          <p:cNvSpPr txBox="1"/>
          <p:nvPr/>
        </p:nvSpPr>
        <p:spPr>
          <a:xfrm>
            <a:off x="3375231" y="771454"/>
            <a:ext cx="5441537"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b="1" i="0" u="none" strike="noStrike" kern="1200" cap="none" spc="0" normalizeH="0" baseline="0" noProof="0" dirty="0">
                <a:ln>
                  <a:noFill/>
                </a:ln>
                <a:effectLst/>
                <a:uLnTx/>
                <a:uFillTx/>
                <a:latin typeface="Alexandria" pitchFamily="2" charset="-78"/>
                <a:ea typeface="+mn-ea"/>
                <a:cs typeface="Alexandria" pitchFamily="2" charset="-78"/>
                <a:sym typeface="Arial"/>
              </a:rPr>
              <a:t>تمرين سيتم مناقشته في </a:t>
            </a:r>
            <a:r>
              <a:rPr kumimoji="0" lang="ar-AE" b="1" i="0" u="none" strike="noStrike" kern="1200" cap="none" spc="0" normalizeH="0" baseline="0" noProof="0" dirty="0">
                <a:ln>
                  <a:noFill/>
                </a:ln>
                <a:effectLst/>
                <a:uLnTx/>
                <a:uFillTx/>
                <a:latin typeface="Alexandria" pitchFamily="2" charset="-78"/>
                <a:ea typeface="+mn-ea"/>
                <a:cs typeface="Alexandria" pitchFamily="2" charset="-78"/>
                <a:sym typeface="Arial"/>
              </a:rPr>
              <a:t>ال</a:t>
            </a:r>
            <a:r>
              <a:rPr kumimoji="0" lang="ar-JO" b="1" i="0" u="none" strike="noStrike" kern="1200" cap="none" spc="0" normalizeH="0" baseline="0" noProof="0" dirty="0">
                <a:ln>
                  <a:noFill/>
                </a:ln>
                <a:effectLst/>
                <a:uLnTx/>
                <a:uFillTx/>
                <a:latin typeface="Alexandria" pitchFamily="2" charset="-78"/>
                <a:ea typeface="+mn-ea"/>
                <a:cs typeface="Alexandria" pitchFamily="2" charset="-78"/>
                <a:sym typeface="Arial"/>
              </a:rPr>
              <a:t>محاضرة التفاعلية</a:t>
            </a:r>
            <a:endParaRPr kumimoji="0" lang="en-US"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
        <p:nvSpPr>
          <p:cNvPr id="7" name="TextBox 6">
            <a:extLst>
              <a:ext uri="{FF2B5EF4-FFF2-40B4-BE49-F238E27FC236}">
                <a16:creationId xmlns:a16="http://schemas.microsoft.com/office/drawing/2014/main" id="{4933CBB9-EF19-66CF-4C51-0DBC360DE445}"/>
              </a:ext>
            </a:extLst>
          </p:cNvPr>
          <p:cNvSpPr txBox="1"/>
          <p:nvPr/>
        </p:nvSpPr>
        <p:spPr>
          <a:xfrm>
            <a:off x="446843" y="1706663"/>
            <a:ext cx="3326167" cy="3888821"/>
          </a:xfrm>
          <a:prstGeom prst="rect">
            <a:avLst/>
          </a:prstGeom>
          <a:noFill/>
        </p:spPr>
        <p:txBody>
          <a:bodyPr wrap="square">
            <a:spAutoFit/>
          </a:bodyPr>
          <a:lstStyle/>
          <a:p>
            <a:pPr algn="r" rtl="1"/>
            <a:r>
              <a:rPr lang="ar-JO" b="1" i="0" dirty="0">
                <a:solidFill>
                  <a:srgbClr val="00B0F0"/>
                </a:solidFill>
                <a:effectLst/>
                <a:latin typeface="dinnextmedium"/>
                <a:cs typeface="Alexandria" pitchFamily="2" charset="-78"/>
              </a:rPr>
              <a:t>كيف </a:t>
            </a:r>
            <a:r>
              <a:rPr lang="ar-AE" b="1" i="0" dirty="0">
                <a:solidFill>
                  <a:srgbClr val="00B0F0"/>
                </a:solidFill>
                <a:effectLst/>
                <a:latin typeface="dinnextmedium"/>
                <a:cs typeface="Alexandria" pitchFamily="2" charset="-78"/>
              </a:rPr>
              <a:t>يتم </a:t>
            </a:r>
            <a:r>
              <a:rPr lang="ar-JO" b="1" i="0" dirty="0">
                <a:solidFill>
                  <a:srgbClr val="00B0F0"/>
                </a:solidFill>
                <a:effectLst/>
                <a:latin typeface="dinnextmedium"/>
                <a:cs typeface="Alexandria" pitchFamily="2" charset="-78"/>
              </a:rPr>
              <a:t>تجاوز </a:t>
            </a:r>
            <a:r>
              <a:rPr lang="ar-AE" b="1" i="0" dirty="0">
                <a:solidFill>
                  <a:srgbClr val="00B0F0"/>
                </a:solidFill>
                <a:effectLst/>
                <a:latin typeface="dinnextmedium"/>
                <a:cs typeface="Alexandria" pitchFamily="2" charset="-78"/>
              </a:rPr>
              <a:t>هذه </a:t>
            </a:r>
            <a:r>
              <a:rPr lang="ar-JO" b="1" i="0" dirty="0">
                <a:solidFill>
                  <a:srgbClr val="00B0F0"/>
                </a:solidFill>
                <a:effectLst/>
                <a:latin typeface="dinnextmedium"/>
                <a:cs typeface="Alexandria" pitchFamily="2" charset="-78"/>
              </a:rPr>
              <a:t>المعوّقات </a:t>
            </a:r>
            <a:r>
              <a:rPr lang="ar-AE" b="1" i="0" dirty="0">
                <a:solidFill>
                  <a:srgbClr val="00B0F0"/>
                </a:solidFill>
                <a:effectLst/>
                <a:latin typeface="dinnextmedium"/>
                <a:cs typeface="Alexandria" pitchFamily="2" charset="-78"/>
              </a:rPr>
              <a:t>و</a:t>
            </a:r>
            <a:r>
              <a:rPr lang="ar-JO" b="1" i="0" dirty="0">
                <a:solidFill>
                  <a:srgbClr val="00B0F0"/>
                </a:solidFill>
                <a:effectLst/>
                <a:latin typeface="dinnextmedium"/>
                <a:cs typeface="Alexandria" pitchFamily="2" charset="-78"/>
              </a:rPr>
              <a:t> التحديات</a:t>
            </a:r>
            <a:r>
              <a:rPr lang="ar-AE" b="1" i="0" dirty="0">
                <a:solidFill>
                  <a:srgbClr val="00B0F0"/>
                </a:solidFill>
                <a:effectLst/>
                <a:latin typeface="dinnextmedium"/>
                <a:cs typeface="Alexandria" pitchFamily="2" charset="-78"/>
              </a:rPr>
              <a:t>؟؟؟</a:t>
            </a:r>
            <a:endParaRPr lang="ar-JO" b="1" i="0" dirty="0">
              <a:solidFill>
                <a:srgbClr val="00B0F0"/>
              </a:solidFill>
              <a:effectLst/>
              <a:latin typeface="dinnextmedium"/>
              <a:cs typeface="Alexandria" pitchFamily="2" charset="-78"/>
            </a:endParaRPr>
          </a:p>
          <a:p>
            <a:pPr algn="r" rtl="1">
              <a:lnSpc>
                <a:spcPct val="200000"/>
              </a:lnSpc>
            </a:pPr>
            <a:r>
              <a:rPr lang="ar-JO" dirty="0">
                <a:solidFill>
                  <a:srgbClr val="00B0F0"/>
                </a:solidFill>
                <a:latin typeface="dinnextregular"/>
                <a:cs typeface="Alexandria" pitchFamily="2" charset="-78"/>
              </a:rPr>
              <a:t>-</a:t>
            </a:r>
          </a:p>
          <a:p>
            <a:pPr algn="r" rtl="1">
              <a:lnSpc>
                <a:spcPct val="200000"/>
              </a:lnSpc>
            </a:pPr>
            <a:r>
              <a:rPr lang="ar-JO" dirty="0">
                <a:latin typeface="dinnextregular"/>
                <a:cs typeface="Alexandria" pitchFamily="2" charset="-78"/>
              </a:rPr>
              <a:t>-</a:t>
            </a:r>
            <a:endParaRPr lang="ar-JO" b="0" i="0" dirty="0">
              <a:effectLst/>
              <a:latin typeface="dinnextregular"/>
              <a:cs typeface="Alexandria" pitchFamily="2" charset="-78"/>
            </a:endParaRPr>
          </a:p>
          <a:p>
            <a:pPr algn="r" rtl="1">
              <a:lnSpc>
                <a:spcPct val="200000"/>
              </a:lnSpc>
            </a:pPr>
            <a:r>
              <a:rPr lang="ar-JO" b="0" i="0" dirty="0">
                <a:effectLst/>
                <a:latin typeface="dinnextregular"/>
                <a:cs typeface="Alexandria" pitchFamily="2" charset="-78"/>
              </a:rPr>
              <a:t>- درب نفسك على تحريك خيالك باستمرار.</a:t>
            </a:r>
          </a:p>
          <a:p>
            <a:pPr algn="r" rtl="1">
              <a:lnSpc>
                <a:spcPct val="200000"/>
              </a:lnSpc>
            </a:pPr>
            <a:r>
              <a:rPr lang="ar-JO" b="0" i="0" dirty="0">
                <a:effectLst/>
                <a:latin typeface="dinnextregular"/>
                <a:cs typeface="Alexandria" pitchFamily="2" charset="-78"/>
              </a:rPr>
              <a:t>- </a:t>
            </a:r>
          </a:p>
          <a:p>
            <a:pPr algn="r" rtl="1">
              <a:lnSpc>
                <a:spcPct val="200000"/>
              </a:lnSpc>
            </a:pPr>
            <a:r>
              <a:rPr lang="ar-JO" b="0" i="0" dirty="0">
                <a:effectLst/>
                <a:latin typeface="dinnextregular"/>
                <a:cs typeface="Alexandria" pitchFamily="2" charset="-78"/>
              </a:rPr>
              <a:t>- واصل التحدي واختبر نفسك.</a:t>
            </a:r>
          </a:p>
        </p:txBody>
      </p:sp>
      <p:sp>
        <p:nvSpPr>
          <p:cNvPr id="10" name="TextBox 9">
            <a:extLst>
              <a:ext uri="{FF2B5EF4-FFF2-40B4-BE49-F238E27FC236}">
                <a16:creationId xmlns:a16="http://schemas.microsoft.com/office/drawing/2014/main" id="{CB4C99AA-25E0-C086-87EE-3E473E48713C}"/>
              </a:ext>
            </a:extLst>
          </p:cNvPr>
          <p:cNvSpPr txBox="1"/>
          <p:nvPr/>
        </p:nvSpPr>
        <p:spPr>
          <a:xfrm>
            <a:off x="3838113" y="1519951"/>
            <a:ext cx="4274530" cy="5027017"/>
          </a:xfrm>
          <a:prstGeom prst="rect">
            <a:avLst/>
          </a:prstGeom>
          <a:noFill/>
        </p:spPr>
        <p:txBody>
          <a:bodyPr wrap="square">
            <a:spAutoFit/>
          </a:bodyPr>
          <a:lstStyle/>
          <a:p>
            <a:pPr algn="r">
              <a:lnSpc>
                <a:spcPct val="150000"/>
              </a:lnSpc>
            </a:pPr>
            <a:r>
              <a:rPr lang="ar-JO" b="1" i="0" dirty="0">
                <a:effectLst/>
                <a:latin typeface="dinnextmedium"/>
                <a:cs typeface="Alexandria" pitchFamily="2" charset="-78"/>
              </a:rPr>
              <a:t>معوّقات نفسية</a:t>
            </a:r>
          </a:p>
          <a:p>
            <a:pPr algn="r" rtl="1">
              <a:lnSpc>
                <a:spcPct val="150000"/>
              </a:lnSpc>
            </a:pPr>
            <a:r>
              <a:rPr lang="ar-JO" b="0" i="0" dirty="0">
                <a:effectLst/>
                <a:latin typeface="dinnextregular"/>
                <a:cs typeface="Alexandria" pitchFamily="2" charset="-78"/>
              </a:rPr>
              <a:t>- الالتزام بالمألوف (الإنسان أسير ما يألف).</a:t>
            </a:r>
          </a:p>
          <a:p>
            <a:pPr algn="r" rtl="1">
              <a:lnSpc>
                <a:spcPct val="150000"/>
              </a:lnSpc>
            </a:pPr>
            <a:r>
              <a:rPr lang="ar-JO" dirty="0">
                <a:latin typeface="dinnextregular"/>
                <a:cs typeface="Alexandria" pitchFamily="2" charset="-78"/>
              </a:rPr>
              <a:t>-</a:t>
            </a:r>
          </a:p>
          <a:p>
            <a:pPr algn="r" rtl="1">
              <a:lnSpc>
                <a:spcPct val="150000"/>
              </a:lnSpc>
            </a:pPr>
            <a:r>
              <a:rPr lang="ar-JO" b="0" i="0" dirty="0">
                <a:effectLst/>
                <a:latin typeface="dinnextregular"/>
                <a:cs typeface="Alexandria" pitchFamily="2" charset="-78"/>
              </a:rPr>
              <a:t>-</a:t>
            </a:r>
          </a:p>
          <a:p>
            <a:pPr algn="r" rtl="1">
              <a:lnSpc>
                <a:spcPct val="150000"/>
              </a:lnSpc>
            </a:pPr>
            <a:r>
              <a:rPr lang="ar-JO" dirty="0">
                <a:latin typeface="dinnextregular"/>
                <a:cs typeface="Alexandria" pitchFamily="2" charset="-78"/>
              </a:rPr>
              <a:t>-</a:t>
            </a:r>
            <a:endParaRPr lang="ar-JO" b="1" i="0" dirty="0">
              <a:effectLst/>
              <a:latin typeface="dinnextmedium"/>
              <a:cs typeface="Alexandria" pitchFamily="2" charset="-78"/>
            </a:endParaRPr>
          </a:p>
          <a:p>
            <a:pPr algn="r" rtl="1">
              <a:lnSpc>
                <a:spcPct val="150000"/>
              </a:lnSpc>
            </a:pPr>
            <a:r>
              <a:rPr lang="ar-JO" b="1" i="0" dirty="0">
                <a:effectLst/>
                <a:latin typeface="dinnextmedium"/>
                <a:cs typeface="Alexandria" pitchFamily="2" charset="-78"/>
              </a:rPr>
              <a:t>معوّقات ذهنية</a:t>
            </a:r>
          </a:p>
          <a:p>
            <a:pPr algn="r" rtl="1">
              <a:lnSpc>
                <a:spcPct val="150000"/>
              </a:lnSpc>
            </a:pPr>
            <a:r>
              <a:rPr lang="ar-JO" b="0" i="0" dirty="0">
                <a:effectLst/>
                <a:latin typeface="dinnextregular"/>
                <a:cs typeface="Alexandria" pitchFamily="2" charset="-78"/>
              </a:rPr>
              <a:t>-</a:t>
            </a:r>
          </a:p>
          <a:p>
            <a:pPr algn="r" rtl="1">
              <a:lnSpc>
                <a:spcPct val="150000"/>
              </a:lnSpc>
            </a:pPr>
            <a:r>
              <a:rPr lang="ar-JO" dirty="0">
                <a:latin typeface="dinnextregular"/>
                <a:cs typeface="Alexandria" pitchFamily="2" charset="-78"/>
              </a:rPr>
              <a:t>-</a:t>
            </a:r>
          </a:p>
          <a:p>
            <a:pPr algn="r" rtl="1">
              <a:lnSpc>
                <a:spcPct val="150000"/>
              </a:lnSpc>
            </a:pPr>
            <a:r>
              <a:rPr lang="ar-JO" b="0" i="0" dirty="0">
                <a:effectLst/>
                <a:latin typeface="dinnextregular"/>
                <a:cs typeface="Alexandria" pitchFamily="2" charset="-78"/>
              </a:rPr>
              <a:t>-</a:t>
            </a:r>
          </a:p>
          <a:p>
            <a:pPr algn="r" rtl="1">
              <a:lnSpc>
                <a:spcPct val="150000"/>
              </a:lnSpc>
            </a:pPr>
            <a:r>
              <a:rPr lang="ar-JO" b="0" i="0" dirty="0">
                <a:effectLst/>
                <a:latin typeface="dinnextregular"/>
                <a:cs typeface="Alexandria" pitchFamily="2" charset="-78"/>
              </a:rPr>
              <a:t>- عادات التفكير النمطية والنظرة الجزئية غير الشمولية للموقف.</a:t>
            </a:r>
          </a:p>
          <a:p>
            <a:pPr algn="r" rtl="1">
              <a:lnSpc>
                <a:spcPct val="150000"/>
              </a:lnSpc>
            </a:pPr>
            <a:r>
              <a:rPr lang="ar-JO" b="0" i="0" dirty="0">
                <a:effectLst/>
                <a:latin typeface="dinnextregular"/>
                <a:cs typeface="Alexandria" pitchFamily="2" charset="-78"/>
              </a:rPr>
              <a:t>-</a:t>
            </a:r>
          </a:p>
        </p:txBody>
      </p:sp>
      <p:sp>
        <p:nvSpPr>
          <p:cNvPr id="13" name="TextBox 12">
            <a:extLst>
              <a:ext uri="{FF2B5EF4-FFF2-40B4-BE49-F238E27FC236}">
                <a16:creationId xmlns:a16="http://schemas.microsoft.com/office/drawing/2014/main" id="{7506751E-09A0-D963-3F80-D60F4D16BD3F}"/>
              </a:ext>
            </a:extLst>
          </p:cNvPr>
          <p:cNvSpPr txBox="1"/>
          <p:nvPr/>
        </p:nvSpPr>
        <p:spPr>
          <a:xfrm>
            <a:off x="7744569" y="1519951"/>
            <a:ext cx="3821156" cy="5442516"/>
          </a:xfrm>
          <a:prstGeom prst="rect">
            <a:avLst/>
          </a:prstGeom>
          <a:noFill/>
        </p:spPr>
        <p:txBody>
          <a:bodyPr wrap="square">
            <a:spAutoFit/>
          </a:bodyPr>
          <a:lstStyle/>
          <a:p>
            <a:pPr algn="r">
              <a:lnSpc>
                <a:spcPct val="150000"/>
              </a:lnSpc>
            </a:pPr>
            <a:r>
              <a:rPr lang="ar-JO" b="1" i="0" dirty="0">
                <a:effectLst/>
                <a:latin typeface="dinnextmedium"/>
                <a:cs typeface="Alexandria" pitchFamily="2" charset="-78"/>
              </a:rPr>
              <a:t>معوّقات بيئية داخلية (الأسرة والمدرسة)</a:t>
            </a:r>
          </a:p>
          <a:p>
            <a:pPr algn="r">
              <a:lnSpc>
                <a:spcPct val="150000"/>
              </a:lnSpc>
            </a:pPr>
            <a:r>
              <a:rPr lang="ar-JO" b="0" i="0" dirty="0">
                <a:effectLst/>
                <a:latin typeface="dinnextregular"/>
                <a:cs typeface="Alexandria" pitchFamily="2" charset="-78"/>
              </a:rPr>
              <a:t>-</a:t>
            </a:r>
          </a:p>
          <a:p>
            <a:pPr algn="r">
              <a:lnSpc>
                <a:spcPct val="150000"/>
              </a:lnSpc>
            </a:pPr>
            <a:r>
              <a:rPr lang="ar-JO" dirty="0">
                <a:latin typeface="dinnextregular"/>
                <a:cs typeface="Alexandria" pitchFamily="2" charset="-78"/>
              </a:rPr>
              <a:t>-</a:t>
            </a:r>
          </a:p>
          <a:p>
            <a:pPr algn="r">
              <a:lnSpc>
                <a:spcPct val="150000"/>
              </a:lnSpc>
            </a:pPr>
            <a:r>
              <a:rPr lang="ar-JO" b="0" i="0" dirty="0">
                <a:effectLst/>
                <a:latin typeface="dinnextregular"/>
                <a:cs typeface="Alexandria" pitchFamily="2" charset="-78"/>
              </a:rPr>
              <a:t>-</a:t>
            </a:r>
          </a:p>
          <a:p>
            <a:pPr algn="r">
              <a:lnSpc>
                <a:spcPct val="150000"/>
              </a:lnSpc>
            </a:pPr>
            <a:r>
              <a:rPr lang="ar-JO" dirty="0">
                <a:latin typeface="dinnextregular"/>
                <a:cs typeface="Alexandria" pitchFamily="2" charset="-78"/>
              </a:rPr>
              <a:t>- </a:t>
            </a:r>
          </a:p>
          <a:p>
            <a:pPr algn="r">
              <a:lnSpc>
                <a:spcPct val="150000"/>
              </a:lnSpc>
            </a:pPr>
            <a:r>
              <a:rPr lang="ar-JO" b="0" i="0" dirty="0">
                <a:effectLst/>
                <a:latin typeface="dinnextregular"/>
                <a:cs typeface="Alexandria" pitchFamily="2" charset="-78"/>
              </a:rPr>
              <a:t>- عدم الانتباه والإنصات</a:t>
            </a:r>
            <a:endParaRPr lang="ar-JO" b="1" i="0" dirty="0">
              <a:effectLst/>
              <a:latin typeface="dinnextmedium"/>
              <a:cs typeface="Alexandria" pitchFamily="2" charset="-78"/>
            </a:endParaRPr>
          </a:p>
          <a:p>
            <a:pPr algn="r">
              <a:lnSpc>
                <a:spcPct val="150000"/>
              </a:lnSpc>
            </a:pPr>
            <a:endParaRPr lang="ar-JO" b="1" dirty="0">
              <a:latin typeface="dinnextmedium"/>
              <a:cs typeface="Alexandria" pitchFamily="2" charset="-78"/>
            </a:endParaRPr>
          </a:p>
          <a:p>
            <a:pPr algn="r">
              <a:lnSpc>
                <a:spcPct val="150000"/>
              </a:lnSpc>
            </a:pPr>
            <a:r>
              <a:rPr lang="ar-JO" b="1" i="0" dirty="0">
                <a:effectLst/>
                <a:latin typeface="dinnextmedium"/>
                <a:cs typeface="Alexandria" pitchFamily="2" charset="-78"/>
              </a:rPr>
              <a:t>معوّقات بيئية خارجية (المجتمع والعمل)</a:t>
            </a:r>
          </a:p>
          <a:p>
            <a:pPr algn="r" rtl="1">
              <a:lnSpc>
                <a:spcPct val="150000"/>
              </a:lnSpc>
            </a:pPr>
            <a:r>
              <a:rPr lang="ar-JO" b="0" i="0" dirty="0">
                <a:effectLst/>
                <a:latin typeface="dinnextregular"/>
                <a:cs typeface="Alexandria" pitchFamily="2" charset="-78"/>
              </a:rPr>
              <a:t>- عدم كفاية المصادر والموارد</a:t>
            </a:r>
          </a:p>
          <a:p>
            <a:pPr algn="r" rtl="1">
              <a:lnSpc>
                <a:spcPct val="150000"/>
              </a:lnSpc>
            </a:pPr>
            <a:r>
              <a:rPr lang="ar-JO" dirty="0">
                <a:latin typeface="dinnextregular"/>
                <a:cs typeface="Alexandria" pitchFamily="2" charset="-78"/>
              </a:rPr>
              <a:t>-</a:t>
            </a:r>
          </a:p>
          <a:p>
            <a:pPr algn="r" rtl="1">
              <a:lnSpc>
                <a:spcPct val="150000"/>
              </a:lnSpc>
            </a:pPr>
            <a:r>
              <a:rPr lang="ar-JO" b="0" i="0" dirty="0">
                <a:effectLst/>
                <a:latin typeface="dinnextregular"/>
                <a:cs typeface="Alexandria" pitchFamily="2" charset="-78"/>
              </a:rPr>
              <a:t>-</a:t>
            </a:r>
          </a:p>
        </p:txBody>
      </p:sp>
      <p:pic>
        <p:nvPicPr>
          <p:cNvPr id="14" name="Graphic 21">
            <a:extLst>
              <a:ext uri="{FF2B5EF4-FFF2-40B4-BE49-F238E27FC236}">
                <a16:creationId xmlns:a16="http://schemas.microsoft.com/office/drawing/2014/main" id="{A747613A-7634-4C3E-9399-549C84699B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5" name="Picture 14">
            <a:extLst>
              <a:ext uri="{FF2B5EF4-FFF2-40B4-BE49-F238E27FC236}">
                <a16:creationId xmlns:a16="http://schemas.microsoft.com/office/drawing/2014/main" id="{77B8BDDE-5F10-4B31-A411-56F533BEC178}"/>
              </a:ext>
            </a:extLst>
          </p:cNvPr>
          <p:cNvPicPr>
            <a:picLocks noChangeAspect="1"/>
          </p:cNvPicPr>
          <p:nvPr/>
        </p:nvPicPr>
        <p:blipFill>
          <a:blip r:embed="rId4"/>
          <a:stretch>
            <a:fillRect/>
          </a:stretch>
        </p:blipFill>
        <p:spPr>
          <a:xfrm>
            <a:off x="426128" y="224936"/>
            <a:ext cx="828514" cy="529976"/>
          </a:xfrm>
          <a:prstGeom prst="rect">
            <a:avLst/>
          </a:prstGeom>
        </p:spPr>
      </p:pic>
      <p:sp>
        <p:nvSpPr>
          <p:cNvPr id="16" name="TextBox 15">
            <a:extLst>
              <a:ext uri="{FF2B5EF4-FFF2-40B4-BE49-F238E27FC236}">
                <a16:creationId xmlns:a16="http://schemas.microsoft.com/office/drawing/2014/main" id="{A0CCAF02-B173-4A87-8296-DDA7F27F6B1B}"/>
              </a:ext>
            </a:extLst>
          </p:cNvPr>
          <p:cNvSpPr txBox="1"/>
          <p:nvPr/>
        </p:nvSpPr>
        <p:spPr>
          <a:xfrm>
            <a:off x="381740" y="6529552"/>
            <a:ext cx="6108404" cy="369332"/>
          </a:xfrm>
          <a:prstGeom prst="rect">
            <a:avLst/>
          </a:prstGeom>
          <a:noFill/>
        </p:spPr>
        <p:txBody>
          <a:bodyPr wrap="square">
            <a:spAutoFit/>
          </a:bodyPr>
          <a:lstStyle/>
          <a:p>
            <a:r>
              <a:rPr lang="en-US" dirty="0"/>
              <a:t>https://suwaidan.com/creativity-creative-thinking/</a:t>
            </a:r>
          </a:p>
        </p:txBody>
      </p:sp>
    </p:spTree>
    <p:custDataLst>
      <p:tags r:id="rId1"/>
    </p:custDataLst>
    <p:extLst>
      <p:ext uri="{BB962C8B-B14F-4D97-AF65-F5344CB8AC3E}">
        <p14:creationId xmlns:p14="http://schemas.microsoft.com/office/powerpoint/2010/main" val="2202771909"/>
      </p:ext>
    </p:extLst>
  </p:cSld>
  <p:clrMapOvr>
    <a:masterClrMapping/>
  </p:clrMapOvr>
  <mc:AlternateContent xmlns:mc="http://schemas.openxmlformats.org/markup-compatibility/2006" xmlns:p14="http://schemas.microsoft.com/office/powerpoint/2010/main">
    <mc:Choice Requires="p14">
      <p:transition spd="slow" p14:dur="1500" advTm="72675">
        <p14:window dir="vert"/>
      </p:transition>
    </mc:Choice>
    <mc:Fallback xmlns="">
      <p:transition spd="slow" advTm="7267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5" presetClass="exit" presetSubtype="0" fill="hold" grpId="0" nodeType="clickEffect">
                                  <p:stCondLst>
                                    <p:cond delay="0"/>
                                  </p:stCondLst>
                                  <p:childTnLst>
                                    <p:animEffect transition="out" filter="fade">
                                      <p:cBhvr>
                                        <p:cTn id="12" dur="2000"/>
                                        <p:tgtEl>
                                          <p:spTgt spid="12"/>
                                        </p:tgtEl>
                                      </p:cBhvr>
                                    </p:animEffect>
                                    <p:anim calcmode="lin" valueType="num">
                                      <p:cBhvr>
                                        <p:cTn id="13"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4" dur="2000"/>
                                        <p:tgtEl>
                                          <p:spTgt spid="12"/>
                                        </p:tgtEl>
                                        <p:attrNameLst>
                                          <p:attrName>ppt_h</p:attrName>
                                        </p:attrNameLst>
                                      </p:cBhvr>
                                      <p:tavLst>
                                        <p:tav tm="0">
                                          <p:val>
                                            <p:strVal val="ppt_h"/>
                                          </p:val>
                                        </p:tav>
                                        <p:tav tm="100000">
                                          <p:val>
                                            <p:strVal val="ppt_h"/>
                                          </p:val>
                                        </p:tav>
                                      </p:tavLst>
                                    </p:anim>
                                    <p:set>
                                      <p:cBhvr>
                                        <p:cTn id="15" dur="1" fill="hold">
                                          <p:stCondLst>
                                            <p:cond delay="1999"/>
                                          </p:stCondLst>
                                        </p:cTn>
                                        <p:tgtEl>
                                          <p:spTgt spid="12"/>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3">
                                            <p:txEl>
                                              <p:pRg st="0" end="0"/>
                                            </p:txEl>
                                          </p:spTgt>
                                        </p:tgtEl>
                                        <p:attrNameLst>
                                          <p:attrName>style.visibility</p:attrName>
                                        </p:attrNameLst>
                                      </p:cBhvr>
                                      <p:to>
                                        <p:strVal val="visible"/>
                                      </p:to>
                                    </p:set>
                                    <p:animEffect transition="in" filter="wipe(down)">
                                      <p:cBhvr>
                                        <p:cTn id="20" dur="500"/>
                                        <p:tgtEl>
                                          <p:spTgt spid="1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3">
                                            <p:txEl>
                                              <p:pRg st="7" end="7"/>
                                            </p:txEl>
                                          </p:spTgt>
                                        </p:tgtEl>
                                        <p:attrNameLst>
                                          <p:attrName>style.visibility</p:attrName>
                                        </p:attrNameLst>
                                      </p:cBhvr>
                                      <p:to>
                                        <p:strVal val="visible"/>
                                      </p:to>
                                    </p:set>
                                    <p:animEffect transition="in" filter="wipe(down)">
                                      <p:cBhvr>
                                        <p:cTn id="25" dur="500"/>
                                        <p:tgtEl>
                                          <p:spTgt spid="13">
                                            <p:txEl>
                                              <p:pRg st="7" end="7"/>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0">
                                            <p:txEl>
                                              <p:pRg st="0" end="0"/>
                                            </p:txEl>
                                          </p:spTgt>
                                        </p:tgtEl>
                                        <p:attrNameLst>
                                          <p:attrName>style.visibility</p:attrName>
                                        </p:attrNameLst>
                                      </p:cBhvr>
                                      <p:to>
                                        <p:strVal val="visible"/>
                                      </p:to>
                                    </p:set>
                                    <p:anim calcmode="lin" valueType="num">
                                      <p:cBhvr additive="base">
                                        <p:cTn id="30"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0">
                                            <p:txEl>
                                              <p:pRg st="5" end="5"/>
                                            </p:txEl>
                                          </p:spTgt>
                                        </p:tgtEl>
                                        <p:attrNameLst>
                                          <p:attrName>style.visibility</p:attrName>
                                        </p:attrNameLst>
                                      </p:cBhvr>
                                      <p:to>
                                        <p:strVal val="visible"/>
                                      </p:to>
                                    </p:set>
                                    <p:anim calcmode="lin" valueType="num">
                                      <p:cBhvr additive="base">
                                        <p:cTn id="36"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9488" y="787009"/>
            <a:ext cx="11929731" cy="59565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fontAlgn="base"/>
            <a:r>
              <a:rPr lang="ar-AE" sz="1750" b="1" i="0" dirty="0">
                <a:solidFill>
                  <a:srgbClr val="3B3E40"/>
                </a:solidFill>
                <a:effectLst/>
                <a:latin typeface="Alexandria" pitchFamily="2" charset="-78"/>
                <a:cs typeface="Alexandria" pitchFamily="2" charset="-78"/>
              </a:rPr>
              <a:t>تنمية الثقة بالنفس وتحقيق الذات وحل المشكلات : </a:t>
            </a:r>
            <a:r>
              <a:rPr lang="ar-AE" sz="1750" i="0" dirty="0">
                <a:solidFill>
                  <a:srgbClr val="3B3E40"/>
                </a:solidFill>
                <a:effectLst/>
                <a:latin typeface="Alexandria" pitchFamily="2" charset="-78"/>
                <a:cs typeface="Alexandria" pitchFamily="2" charset="-78"/>
              </a:rPr>
              <a:t>من خلال تحقيق عمل أفضل والتخلص من الخوف من الفشل أو من تجربة الأشياء الجديدة، وبالتالي تنمية ثقته بنفسه بشكلٍ أكبر.</a:t>
            </a:r>
          </a:p>
          <a:p>
            <a:pPr algn="just" rtl="1" fontAlgn="base"/>
            <a:endParaRPr lang="ar-AE" sz="1750" i="0" dirty="0">
              <a:solidFill>
                <a:srgbClr val="3B3E40"/>
              </a:solidFill>
              <a:effectLst/>
              <a:latin typeface="Alexandria" pitchFamily="2" charset="-78"/>
              <a:cs typeface="Alexandria" pitchFamily="2" charset="-78"/>
            </a:endParaRPr>
          </a:p>
          <a:p>
            <a:pPr algn="just" rtl="1" fontAlgn="base"/>
            <a:r>
              <a:rPr lang="ar-JO" sz="1750" b="1" i="0" dirty="0">
                <a:solidFill>
                  <a:srgbClr val="3B3E40"/>
                </a:solidFill>
                <a:effectLst/>
                <a:latin typeface="Alexandria" pitchFamily="2" charset="-78"/>
                <a:cs typeface="Alexandria" pitchFamily="2" charset="-78"/>
              </a:rPr>
              <a:t>تحفيز النمو الاقتصادي</a:t>
            </a:r>
            <a:r>
              <a:rPr lang="ar-AE" sz="1750" b="1" i="0" dirty="0">
                <a:solidFill>
                  <a:srgbClr val="3B3E40"/>
                </a:solidFill>
                <a:effectLst/>
                <a:latin typeface="Alexandria" pitchFamily="2" charset="-78"/>
                <a:cs typeface="Alexandria" pitchFamily="2" charset="-78"/>
              </a:rPr>
              <a:t> و</a:t>
            </a:r>
            <a:r>
              <a:rPr lang="ar-JO" sz="1750" b="1" i="0" dirty="0">
                <a:solidFill>
                  <a:srgbClr val="3B3E40"/>
                </a:solidFill>
                <a:effectLst/>
                <a:latin typeface="Alexandria" pitchFamily="2" charset="-78"/>
                <a:cs typeface="Alexandria" pitchFamily="2" charset="-78"/>
              </a:rPr>
              <a:t>جودة الحياة والخدمات</a:t>
            </a:r>
            <a:r>
              <a:rPr lang="ar-AE" sz="1750" b="1" i="0" dirty="0">
                <a:solidFill>
                  <a:srgbClr val="3B3E40"/>
                </a:solidFill>
                <a:effectLst/>
                <a:latin typeface="Alexandria" pitchFamily="2" charset="-78"/>
                <a:cs typeface="Alexandria" pitchFamily="2" charset="-78"/>
              </a:rPr>
              <a:t> </a:t>
            </a:r>
            <a:r>
              <a:rPr lang="ar-JO" sz="1750" b="0" i="0" dirty="0">
                <a:solidFill>
                  <a:srgbClr val="3B3E40"/>
                </a:solidFill>
                <a:effectLst/>
                <a:latin typeface="Alexandria" pitchFamily="2" charset="-78"/>
                <a:cs typeface="Alexandria" pitchFamily="2" charset="-78"/>
              </a:rPr>
              <a:t>: عندما يتم تبني الإبداع في الأعمال التجارية والقطاعات الصناعية، يتم تعزيز الفرص الاقتصادية. حيث يتم تطوير منتجات وخدمات جديدة تلبي احتياجات ورغبات العملاء، مما يزيد من الطلب ويعزز الاقتصاد</a:t>
            </a:r>
            <a:r>
              <a:rPr lang="ar-AE" sz="1750" b="0" i="0" dirty="0">
                <a:solidFill>
                  <a:srgbClr val="3B3E40"/>
                </a:solidFill>
                <a:effectLst/>
                <a:latin typeface="Alexandria" pitchFamily="2" charset="-78"/>
                <a:cs typeface="Alexandria" pitchFamily="2" charset="-78"/>
              </a:rPr>
              <a:t>، </a:t>
            </a:r>
            <a:r>
              <a:rPr lang="ar-AE" sz="1750" dirty="0">
                <a:solidFill>
                  <a:srgbClr val="3B3E40"/>
                </a:solidFill>
                <a:latin typeface="Alexandria" pitchFamily="2" charset="-78"/>
                <a:cs typeface="Alexandria" pitchFamily="2" charset="-78"/>
              </a:rPr>
              <a:t>مما ي</a:t>
            </a:r>
            <a:r>
              <a:rPr lang="ar-JO" sz="1750" b="0" i="0" dirty="0">
                <a:solidFill>
                  <a:srgbClr val="3B3E40"/>
                </a:solidFill>
                <a:effectLst/>
                <a:latin typeface="Alexandria" pitchFamily="2" charset="-78"/>
                <a:cs typeface="Alexandria" pitchFamily="2" charset="-78"/>
              </a:rPr>
              <a:t>ؤدي إلى تحسين جودة الحياة والخدمات التي يحصل عليها ال</a:t>
            </a:r>
            <a:r>
              <a:rPr lang="ar-AE" sz="1750" b="0" i="0" dirty="0">
                <a:solidFill>
                  <a:srgbClr val="3B3E40"/>
                </a:solidFill>
                <a:effectLst/>
                <a:latin typeface="Alexandria" pitchFamily="2" charset="-78"/>
                <a:cs typeface="Alexandria" pitchFamily="2" charset="-78"/>
              </a:rPr>
              <a:t>أفراد</a:t>
            </a:r>
            <a:r>
              <a:rPr lang="ar-JO" sz="1750" b="0" i="0" dirty="0">
                <a:solidFill>
                  <a:srgbClr val="3B3E40"/>
                </a:solidFill>
                <a:effectLst/>
                <a:latin typeface="Alexandria" pitchFamily="2" charset="-78"/>
                <a:cs typeface="Alexandria" pitchFamily="2" charset="-78"/>
              </a:rPr>
              <a:t>. من خلال تطوير منتجات وخدمات أكثر كفاءة </a:t>
            </a:r>
            <a:r>
              <a:rPr lang="ar-AE" sz="1750" b="0" i="0" dirty="0">
                <a:solidFill>
                  <a:srgbClr val="3B3E40"/>
                </a:solidFill>
                <a:effectLst/>
                <a:latin typeface="Alexandria" pitchFamily="2" charset="-78"/>
                <a:cs typeface="Alexandria" pitchFamily="2" charset="-78"/>
              </a:rPr>
              <a:t>.</a:t>
            </a:r>
          </a:p>
          <a:p>
            <a:pPr algn="just" rtl="1" fontAlgn="base"/>
            <a:endParaRPr lang="ar-JO" sz="1750" b="0" i="0" dirty="0">
              <a:solidFill>
                <a:srgbClr val="3B3E40"/>
              </a:solidFill>
              <a:effectLst/>
              <a:latin typeface="Alexandria" pitchFamily="2" charset="-78"/>
              <a:cs typeface="Alexandria" pitchFamily="2" charset="-78"/>
            </a:endParaRPr>
          </a:p>
          <a:p>
            <a:pPr algn="just" rtl="1" fontAlgn="base"/>
            <a:r>
              <a:rPr lang="ar-JO" sz="1750" b="1" i="0" dirty="0">
                <a:solidFill>
                  <a:srgbClr val="3B3E40"/>
                </a:solidFill>
                <a:effectLst/>
                <a:latin typeface="Alexandria" pitchFamily="2" charset="-78"/>
                <a:cs typeface="Alexandria" pitchFamily="2" charset="-78"/>
              </a:rPr>
              <a:t>تطوير الوظائف وإيجاد الفرص</a:t>
            </a:r>
            <a:r>
              <a:rPr lang="ar-JO" sz="1750" b="0" i="0" dirty="0">
                <a:solidFill>
                  <a:srgbClr val="3B3E40"/>
                </a:solidFill>
                <a:effectLst/>
                <a:latin typeface="Alexandria" pitchFamily="2" charset="-78"/>
                <a:cs typeface="Alexandria" pitchFamily="2" charset="-78"/>
              </a:rPr>
              <a:t>: يعمل الإبداع والابتكار على إيجاد فرص عمل جديدة وتنويع الخدمات والمنتجات المتاحة في السوق. يؤدي ذلك إلى زيادة فرص العمل وتعزيز الاستقرار الاقتصادي في المجتمع.</a:t>
            </a:r>
            <a:endParaRPr lang="ar-AE" sz="1750" b="0" i="0" dirty="0">
              <a:solidFill>
                <a:srgbClr val="3B3E40"/>
              </a:solidFill>
              <a:effectLst/>
              <a:latin typeface="Alexandria" pitchFamily="2" charset="-78"/>
              <a:cs typeface="Alexandria" pitchFamily="2" charset="-78"/>
            </a:endParaRPr>
          </a:p>
          <a:p>
            <a:pPr algn="just" rtl="1" fontAlgn="base"/>
            <a:endParaRPr lang="ar-JO" sz="1750" b="0" i="0" dirty="0">
              <a:solidFill>
                <a:srgbClr val="3B3E40"/>
              </a:solidFill>
              <a:effectLst/>
              <a:latin typeface="Alexandria" pitchFamily="2" charset="-78"/>
              <a:cs typeface="Alexandria" pitchFamily="2" charset="-78"/>
            </a:endParaRPr>
          </a:p>
          <a:p>
            <a:pPr algn="just" rtl="1" fontAlgn="base"/>
            <a:r>
              <a:rPr lang="ar-JO" sz="1750" b="1" i="0" dirty="0">
                <a:solidFill>
                  <a:srgbClr val="3B3E40"/>
                </a:solidFill>
                <a:effectLst/>
                <a:latin typeface="Alexandria" pitchFamily="2" charset="-78"/>
                <a:cs typeface="Alexandria" pitchFamily="2" charset="-78"/>
              </a:rPr>
              <a:t>تعزيز التنافسية</a:t>
            </a:r>
            <a:r>
              <a:rPr lang="ar-JO" sz="1750" b="0" i="0" dirty="0">
                <a:solidFill>
                  <a:srgbClr val="3B3E40"/>
                </a:solidFill>
                <a:effectLst/>
                <a:latin typeface="Alexandria" pitchFamily="2" charset="-78"/>
                <a:cs typeface="Alexandria" pitchFamily="2" charset="-78"/>
              </a:rPr>
              <a:t>: يمنح الإبداع الشركات والأعمال التجارية أفضل فرصة للتفوق على منافسيها من خلال تطوير منتجات وخدمات مبتكرة تتميز </a:t>
            </a:r>
            <a:r>
              <a:rPr lang="ar-AE" sz="1750" b="0" i="0" dirty="0">
                <a:solidFill>
                  <a:srgbClr val="3B3E40"/>
                </a:solidFill>
                <a:effectLst/>
                <a:latin typeface="Alexandria" pitchFamily="2" charset="-78"/>
                <a:cs typeface="Alexandria" pitchFamily="2" charset="-78"/>
              </a:rPr>
              <a:t>بها </a:t>
            </a:r>
            <a:r>
              <a:rPr lang="ar-JO" sz="1750" b="0" i="0" dirty="0">
                <a:solidFill>
                  <a:srgbClr val="3B3E40"/>
                </a:solidFill>
                <a:effectLst/>
                <a:latin typeface="Alexandria" pitchFamily="2" charset="-78"/>
                <a:cs typeface="Alexandria" pitchFamily="2" charset="-78"/>
              </a:rPr>
              <a:t>عن منافسيها، لتتمكن من كسب حصة أكبر من السوق وزيادة أرباحها.</a:t>
            </a:r>
            <a:endParaRPr lang="ar-AE" sz="1750" b="0" i="0" dirty="0">
              <a:solidFill>
                <a:srgbClr val="3B3E40"/>
              </a:solidFill>
              <a:effectLst/>
              <a:latin typeface="Alexandria" pitchFamily="2" charset="-78"/>
              <a:cs typeface="Alexandria" pitchFamily="2" charset="-78"/>
            </a:endParaRPr>
          </a:p>
          <a:p>
            <a:pPr algn="just" rtl="1" fontAlgn="base"/>
            <a:endParaRPr lang="ar-JO" sz="1750" b="0" i="0" dirty="0">
              <a:solidFill>
                <a:srgbClr val="3B3E40"/>
              </a:solidFill>
              <a:effectLst/>
              <a:latin typeface="Alexandria" pitchFamily="2" charset="-78"/>
              <a:cs typeface="Alexandria" pitchFamily="2" charset="-78"/>
            </a:endParaRPr>
          </a:p>
          <a:p>
            <a:pPr algn="just" rtl="1" fontAlgn="base"/>
            <a:r>
              <a:rPr lang="ar-JO" sz="1750" b="1" i="0" dirty="0">
                <a:solidFill>
                  <a:srgbClr val="3B3E40"/>
                </a:solidFill>
                <a:effectLst/>
                <a:latin typeface="Alexandria" pitchFamily="2" charset="-78"/>
                <a:cs typeface="Alexandria" pitchFamily="2" charset="-78"/>
              </a:rPr>
              <a:t>الاستدامة وحماية البيئة</a:t>
            </a:r>
            <a:r>
              <a:rPr lang="ar-JO" sz="1750" b="0" i="0" dirty="0">
                <a:solidFill>
                  <a:srgbClr val="3B3E40"/>
                </a:solidFill>
                <a:effectLst/>
                <a:latin typeface="Alexandria" pitchFamily="2" charset="-78"/>
                <a:cs typeface="Alexandria" pitchFamily="2" charset="-78"/>
              </a:rPr>
              <a:t>: يمكن للإبداع والابتكار أن يساعد على تطوير تقنيات ومنتجات جديدة قابلة للتجديد وصديقة للبيئة. </a:t>
            </a:r>
            <a:r>
              <a:rPr lang="ar-AE" sz="1750" b="0" i="0" dirty="0">
                <a:solidFill>
                  <a:srgbClr val="3B3E40"/>
                </a:solidFill>
                <a:effectLst/>
                <a:latin typeface="Alexandria" pitchFamily="2" charset="-78"/>
                <a:cs typeface="Alexandria" pitchFamily="2" charset="-78"/>
              </a:rPr>
              <a:t>كما </a:t>
            </a:r>
            <a:r>
              <a:rPr lang="ar-JO" sz="1750" b="0" i="0" dirty="0">
                <a:solidFill>
                  <a:srgbClr val="3B3E40"/>
                </a:solidFill>
                <a:effectLst/>
                <a:latin typeface="Alexandria" pitchFamily="2" charset="-78"/>
                <a:cs typeface="Alexandria" pitchFamily="2" charset="-78"/>
              </a:rPr>
              <a:t>يتم تشجيع التحول إلى أساليب إنتاج واستهلاك أكثر استدامة</a:t>
            </a:r>
            <a:r>
              <a:rPr lang="ar-AE" sz="1750" b="0" i="0" dirty="0">
                <a:solidFill>
                  <a:srgbClr val="3B3E40"/>
                </a:solidFill>
                <a:effectLst/>
                <a:latin typeface="Alexandria" pitchFamily="2" charset="-78"/>
                <a:cs typeface="Alexandria" pitchFamily="2" charset="-78"/>
              </a:rPr>
              <a:t>.</a:t>
            </a:r>
          </a:p>
          <a:p>
            <a:pPr algn="just" rtl="1" fontAlgn="base"/>
            <a:r>
              <a:rPr lang="ar-AE" sz="1750" b="1" i="0" dirty="0">
                <a:solidFill>
                  <a:srgbClr val="3B3E40"/>
                </a:solidFill>
                <a:effectLst/>
                <a:latin typeface="Alexandria" pitchFamily="2" charset="-78"/>
                <a:cs typeface="Alexandria" pitchFamily="2" charset="-78"/>
              </a:rPr>
              <a:t>ت</a:t>
            </a:r>
            <a:r>
              <a:rPr lang="ar-JO" sz="1750" b="1" i="0" dirty="0">
                <a:solidFill>
                  <a:srgbClr val="3B3E40"/>
                </a:solidFill>
                <a:effectLst/>
                <a:latin typeface="Alexandria" pitchFamily="2" charset="-78"/>
                <a:cs typeface="Alexandria" pitchFamily="2" charset="-78"/>
              </a:rPr>
              <a:t>عزيز التعليم والتعلم</a:t>
            </a:r>
            <a:r>
              <a:rPr lang="ar-JO" sz="1750" b="0" i="0" dirty="0">
                <a:solidFill>
                  <a:srgbClr val="3B3E40"/>
                </a:solidFill>
                <a:effectLst/>
                <a:latin typeface="Alexandria" pitchFamily="2" charset="-78"/>
                <a:cs typeface="Alexandria" pitchFamily="2" charset="-78"/>
              </a:rPr>
              <a:t>: يمكن للإبداع أن يحسن عملية التعلم ويعزز فرص التعليم في المجتمع</a:t>
            </a:r>
            <a:r>
              <a:rPr lang="ar-AE" sz="1750" dirty="0">
                <a:solidFill>
                  <a:srgbClr val="3B3E40"/>
                </a:solidFill>
                <a:latin typeface="Alexandria" pitchFamily="2" charset="-78"/>
                <a:cs typeface="Alexandria" pitchFamily="2" charset="-78"/>
              </a:rPr>
              <a:t> </a:t>
            </a:r>
            <a:r>
              <a:rPr lang="ar-JO" sz="1750" b="0" i="0" dirty="0">
                <a:solidFill>
                  <a:srgbClr val="3B3E40"/>
                </a:solidFill>
                <a:effectLst/>
                <a:latin typeface="Alexandria" pitchFamily="2" charset="-78"/>
                <a:cs typeface="Alexandria" pitchFamily="2" charset="-78"/>
              </a:rPr>
              <a:t>من خلال تطوير تقنيات وأساليب تعليمية تحس</a:t>
            </a:r>
            <a:r>
              <a:rPr lang="ar-AE" sz="1750" b="0" i="0" dirty="0">
                <a:solidFill>
                  <a:srgbClr val="3B3E40"/>
                </a:solidFill>
                <a:effectLst/>
                <a:latin typeface="Alexandria" pitchFamily="2" charset="-78"/>
                <a:cs typeface="Alexandria" pitchFamily="2" charset="-78"/>
              </a:rPr>
              <a:t>ّن</a:t>
            </a:r>
            <a:r>
              <a:rPr lang="ar-JO" sz="1750" b="0" i="0" dirty="0">
                <a:solidFill>
                  <a:srgbClr val="3B3E40"/>
                </a:solidFill>
                <a:effectLst/>
                <a:latin typeface="Alexandria" pitchFamily="2" charset="-78"/>
                <a:cs typeface="Alexandria" pitchFamily="2" charset="-78"/>
              </a:rPr>
              <a:t> كفاءة نقل المعرفة وتعز</a:t>
            </a:r>
            <a:r>
              <a:rPr lang="ar-AE" sz="1750" b="0" i="0" dirty="0">
                <a:solidFill>
                  <a:srgbClr val="3B3E40"/>
                </a:solidFill>
                <a:effectLst/>
                <a:latin typeface="Alexandria" pitchFamily="2" charset="-78"/>
                <a:cs typeface="Alexandria" pitchFamily="2" charset="-78"/>
              </a:rPr>
              <a:t>ز</a:t>
            </a:r>
            <a:r>
              <a:rPr lang="ar-JO" sz="1750" b="0" i="0" dirty="0">
                <a:solidFill>
                  <a:srgbClr val="3B3E40"/>
                </a:solidFill>
                <a:effectLst/>
                <a:latin typeface="Alexandria" pitchFamily="2" charset="-78"/>
                <a:cs typeface="Alexandria" pitchFamily="2" charset="-78"/>
              </a:rPr>
              <a:t> فرص الحصول على تعليم عالي الجودة للجميع.</a:t>
            </a:r>
            <a:endParaRPr lang="ar-AE" sz="1750" b="0" i="0" dirty="0">
              <a:solidFill>
                <a:srgbClr val="3B3E40"/>
              </a:solidFill>
              <a:effectLst/>
              <a:latin typeface="Alexandria" pitchFamily="2" charset="-78"/>
              <a:cs typeface="Alexandria" pitchFamily="2" charset="-78"/>
            </a:endParaRPr>
          </a:p>
          <a:p>
            <a:pPr algn="just" rtl="1" fontAlgn="base"/>
            <a:endParaRPr lang="ar-JO" sz="1750" b="0" i="0" dirty="0">
              <a:solidFill>
                <a:srgbClr val="3B3E40"/>
              </a:solidFill>
              <a:effectLst/>
              <a:latin typeface="Alexandria" pitchFamily="2" charset="-78"/>
              <a:cs typeface="Alexandria" pitchFamily="2" charset="-78"/>
            </a:endParaRPr>
          </a:p>
          <a:p>
            <a:pPr algn="just" rtl="1" fontAlgn="base"/>
            <a:r>
              <a:rPr lang="ar-JO" sz="1750" b="1" i="0" dirty="0">
                <a:solidFill>
                  <a:srgbClr val="3B3E40"/>
                </a:solidFill>
                <a:effectLst/>
                <a:latin typeface="Alexandria" pitchFamily="2" charset="-78"/>
                <a:cs typeface="Alexandria" pitchFamily="2" charset="-78"/>
              </a:rPr>
              <a:t>تعزيز التواصل والتنمية الثقافية: </a:t>
            </a:r>
            <a:r>
              <a:rPr lang="ar-JO" sz="1750" b="0" i="0" dirty="0">
                <a:solidFill>
                  <a:srgbClr val="3B3E40"/>
                </a:solidFill>
                <a:effectLst/>
                <a:latin typeface="Alexandria" pitchFamily="2" charset="-78"/>
                <a:cs typeface="Alexandria" pitchFamily="2" charset="-78"/>
              </a:rPr>
              <a:t>يعزز الإبداع التواصل والتفاعل الاجتماعي بين الأفراد والمجتمعات المختلفة</a:t>
            </a:r>
            <a:r>
              <a:rPr lang="ar-AE" sz="1750" b="0" i="0" dirty="0">
                <a:solidFill>
                  <a:srgbClr val="3B3E40"/>
                </a:solidFill>
                <a:effectLst/>
                <a:latin typeface="Alexandria" pitchFamily="2" charset="-78"/>
                <a:cs typeface="Alexandria" pitchFamily="2" charset="-78"/>
              </a:rPr>
              <a:t>،</a:t>
            </a:r>
            <a:r>
              <a:rPr lang="ar-JO" sz="1750" b="0" i="0" dirty="0">
                <a:solidFill>
                  <a:srgbClr val="3B3E40"/>
                </a:solidFill>
                <a:effectLst/>
                <a:latin typeface="Alexandria" pitchFamily="2" charset="-78"/>
                <a:cs typeface="Alexandria" pitchFamily="2" charset="-78"/>
              </a:rPr>
              <a:t> من خلال تطوير وسائل تواصل جديدة وترويج الفن والأدب والموسيقى، </a:t>
            </a:r>
            <a:r>
              <a:rPr lang="ar-AE" sz="1750" b="0" i="0" dirty="0">
                <a:solidFill>
                  <a:srgbClr val="3B3E40"/>
                </a:solidFill>
                <a:effectLst/>
                <a:latin typeface="Alexandria" pitchFamily="2" charset="-78"/>
                <a:cs typeface="Alexandria" pitchFamily="2" charset="-78"/>
              </a:rPr>
              <a:t>كما </a:t>
            </a:r>
            <a:r>
              <a:rPr lang="ar-JO" sz="1750" b="0" i="0" dirty="0">
                <a:solidFill>
                  <a:srgbClr val="3B3E40"/>
                </a:solidFill>
                <a:effectLst/>
                <a:latin typeface="Alexandria" pitchFamily="2" charset="-78"/>
                <a:cs typeface="Alexandria" pitchFamily="2" charset="-78"/>
              </a:rPr>
              <a:t>يمكن للإبداع أن يعزز الفهم المتبادل والت</a:t>
            </a:r>
            <a:r>
              <a:rPr lang="ar-AE" sz="1750" b="0" i="0" dirty="0">
                <a:solidFill>
                  <a:srgbClr val="3B3E40"/>
                </a:solidFill>
                <a:effectLst/>
                <a:latin typeface="Alexandria" pitchFamily="2" charset="-78"/>
                <a:cs typeface="Alexandria" pitchFamily="2" charset="-78"/>
              </a:rPr>
              <a:t>بادل</a:t>
            </a:r>
            <a:r>
              <a:rPr lang="ar-JO" sz="1750" b="0" i="0" dirty="0">
                <a:solidFill>
                  <a:srgbClr val="3B3E40"/>
                </a:solidFill>
                <a:effectLst/>
                <a:latin typeface="Alexandria" pitchFamily="2" charset="-78"/>
                <a:cs typeface="Alexandria" pitchFamily="2" charset="-78"/>
              </a:rPr>
              <a:t> الثقافي في المجتمع.</a:t>
            </a:r>
          </a:p>
        </p:txBody>
      </p:sp>
      <p:pic>
        <p:nvPicPr>
          <p:cNvPr id="11" name="Graphic 21">
            <a:extLst>
              <a:ext uri="{FF2B5EF4-FFF2-40B4-BE49-F238E27FC236}">
                <a16:creationId xmlns:a16="http://schemas.microsoft.com/office/drawing/2014/main" id="{F257181F-B27E-4218-B6BB-EDF3501E78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48248"/>
            <a:ext cx="2305141" cy="1076343"/>
          </a:xfrm>
          <a:prstGeom prst="rect">
            <a:avLst/>
          </a:prstGeom>
        </p:spPr>
      </p:pic>
      <p:pic>
        <p:nvPicPr>
          <p:cNvPr id="12" name="Picture 11">
            <a:extLst>
              <a:ext uri="{FF2B5EF4-FFF2-40B4-BE49-F238E27FC236}">
                <a16:creationId xmlns:a16="http://schemas.microsoft.com/office/drawing/2014/main" id="{750B3B99-A487-4EF8-A3A1-162D99B6D86E}"/>
              </a:ext>
            </a:extLst>
          </p:cNvPr>
          <p:cNvPicPr>
            <a:picLocks noChangeAspect="1"/>
          </p:cNvPicPr>
          <p:nvPr/>
        </p:nvPicPr>
        <p:blipFill>
          <a:blip r:embed="rId3"/>
          <a:stretch>
            <a:fillRect/>
          </a:stretch>
        </p:blipFill>
        <p:spPr>
          <a:xfrm>
            <a:off x="415378" y="146588"/>
            <a:ext cx="828514" cy="529976"/>
          </a:xfrm>
          <a:prstGeom prst="rect">
            <a:avLst/>
          </a:prstGeom>
        </p:spPr>
      </p:pic>
      <p:sp>
        <p:nvSpPr>
          <p:cNvPr id="9" name="TextBox 8">
            <a:extLst>
              <a:ext uri="{FF2B5EF4-FFF2-40B4-BE49-F238E27FC236}">
                <a16:creationId xmlns:a16="http://schemas.microsoft.com/office/drawing/2014/main" id="{592F4539-9ED4-4BC6-A4BA-B21B14300E1F}"/>
              </a:ext>
            </a:extLst>
          </p:cNvPr>
          <p:cNvSpPr txBox="1"/>
          <p:nvPr/>
        </p:nvSpPr>
        <p:spPr>
          <a:xfrm>
            <a:off x="4746180" y="114491"/>
            <a:ext cx="3577219" cy="461665"/>
          </a:xfrm>
          <a:prstGeom prst="rect">
            <a:avLst/>
          </a:prstGeom>
          <a:noFill/>
        </p:spPr>
        <p:txBody>
          <a:bodyPr wrap="square">
            <a:spAutoFit/>
          </a:bodyPr>
          <a:lstStyle/>
          <a:p>
            <a:r>
              <a:rPr lang="ar-AE" sz="2400" b="1" i="0" dirty="0">
                <a:effectLst/>
                <a:latin typeface="JF-Flat"/>
                <a:cs typeface="Alexandria" pitchFamily="2" charset="-78"/>
              </a:rPr>
              <a:t>أهمية</a:t>
            </a:r>
            <a:r>
              <a:rPr lang="ar-JO" sz="2400" b="1" i="0" dirty="0">
                <a:effectLst/>
                <a:latin typeface="JF-Flat"/>
                <a:cs typeface="Alexandria" pitchFamily="2" charset="-78"/>
              </a:rPr>
              <a:t> الإبداع </a:t>
            </a:r>
            <a:endParaRPr lang="ar-JO" sz="2400" b="1" dirty="0">
              <a:latin typeface="Alexandria" pitchFamily="2" charset="-78"/>
              <a:cs typeface="Alexandria" pitchFamily="2" charset="-78"/>
            </a:endParaRPr>
          </a:p>
        </p:txBody>
      </p:sp>
    </p:spTree>
    <p:extLst>
      <p:ext uri="{BB962C8B-B14F-4D97-AF65-F5344CB8AC3E}">
        <p14:creationId xmlns:p14="http://schemas.microsoft.com/office/powerpoint/2010/main" val="1772680707"/>
      </p:ext>
    </p:extLst>
  </p:cSld>
  <p:clrMapOvr>
    <a:masterClrMapping/>
  </p:clrMapOvr>
  <mc:AlternateContent xmlns:mc="http://schemas.openxmlformats.org/markup-compatibility/2006" xmlns:p14="http://schemas.microsoft.com/office/powerpoint/2010/main">
    <mc:Choice Requires="p14">
      <p:transition spd="slow" p14:dur="1200" advTm="152555">
        <p14:prism/>
      </p:transition>
    </mc:Choice>
    <mc:Fallback xmlns="">
      <p:transition spd="slow" advTm="152555">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114328"/>
            <a:ext cx="11239130"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b="0" i="0" dirty="0">
              <a:solidFill>
                <a:srgbClr val="767C82"/>
              </a:solidFill>
              <a:effectLst/>
              <a:latin typeface="dinnextregular"/>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6742" y="1302307"/>
            <a:ext cx="10938547" cy="5355312"/>
          </a:xfrm>
          <a:prstGeom prst="rect">
            <a:avLst/>
          </a:prstGeom>
          <a:noFill/>
        </p:spPr>
        <p:txBody>
          <a:bodyPr wrap="square" rtlCol="0">
            <a:spAutoFit/>
          </a:bodyPr>
          <a:lstStyle/>
          <a:p>
            <a:pPr algn="r"/>
            <a:r>
              <a:rPr lang="ar-JO" b="1" i="0" dirty="0">
                <a:solidFill>
                  <a:srgbClr val="00B0F0"/>
                </a:solidFill>
                <a:effectLst/>
                <a:latin typeface="dinnextmedium"/>
                <a:cs typeface="Alexandria" pitchFamily="2" charset="-78"/>
              </a:rPr>
              <a:t>كيف </a:t>
            </a:r>
            <a:r>
              <a:rPr lang="ar-JO" b="1" dirty="0">
                <a:solidFill>
                  <a:srgbClr val="00B0F0"/>
                </a:solidFill>
                <a:latin typeface="dinnextmedium"/>
                <a:cs typeface="Alexandria" pitchFamily="2" charset="-78"/>
              </a:rPr>
              <a:t>نحفّز الوصول إلى</a:t>
            </a:r>
            <a:r>
              <a:rPr lang="ar-JO" b="1" i="0" dirty="0">
                <a:solidFill>
                  <a:srgbClr val="00B0F0"/>
                </a:solidFill>
                <a:effectLst/>
                <a:latin typeface="dinnextmedium"/>
                <a:cs typeface="Alexandria" pitchFamily="2" charset="-78"/>
              </a:rPr>
              <a:t> الإبداع ؟</a:t>
            </a:r>
          </a:p>
          <a:p>
            <a:pPr algn="r"/>
            <a:r>
              <a:rPr lang="ar-JO" b="1" i="0" dirty="0">
                <a:effectLst/>
                <a:latin typeface="dinnextmedium"/>
                <a:cs typeface="Alexandria" pitchFamily="2" charset="-78"/>
              </a:rPr>
              <a:t>العصف الذهني</a:t>
            </a:r>
          </a:p>
          <a:p>
            <a:pPr algn="r"/>
            <a:r>
              <a:rPr lang="ar-JO" b="0" i="0" dirty="0">
                <a:effectLst/>
                <a:latin typeface="dinnextregular"/>
                <a:cs typeface="Alexandria" pitchFamily="2" charset="-78"/>
              </a:rPr>
              <a:t>طريقة تهدف التوصل إلى الحلول الابتكارية المناسبة للمشكلة، بأكبر كم ممكن من الحلول دون نقد ولا حكم عليها، وفق الآتي:</a:t>
            </a:r>
          </a:p>
          <a:p>
            <a:pPr lvl="1" algn="r" rtl="1">
              <a:buFont typeface="+mj-lt"/>
              <a:buAutoNum type="arabicPeriod"/>
            </a:pPr>
            <a:r>
              <a:rPr lang="ar-JO" b="0" i="0" dirty="0">
                <a:effectLst/>
                <a:latin typeface="dinnextregular"/>
                <a:cs typeface="Alexandria" pitchFamily="2" charset="-78"/>
              </a:rPr>
              <a:t>يتم طرح وشرح وتعريف المشكلة ثم بلورتها وإعادة صياغتها.</a:t>
            </a:r>
          </a:p>
          <a:p>
            <a:pPr lvl="1" algn="r" rtl="1">
              <a:buFont typeface="+mj-lt"/>
              <a:buAutoNum type="arabicPeriod"/>
            </a:pPr>
            <a:r>
              <a:rPr lang="ar-JO" b="0" i="0" dirty="0">
                <a:effectLst/>
                <a:latin typeface="dinnextregular"/>
                <a:cs typeface="Alexandria" pitchFamily="2" charset="-78"/>
              </a:rPr>
              <a:t>الإثارة الحرة للأفكار بعض النظر عن الجودة مع البناء على أفكار الآخرين.</a:t>
            </a:r>
          </a:p>
          <a:p>
            <a:pPr lvl="1" algn="r" rtl="1">
              <a:buFont typeface="+mj-lt"/>
              <a:buAutoNum type="arabicPeriod"/>
            </a:pPr>
            <a:r>
              <a:rPr lang="ar-JO" b="0" i="0" dirty="0">
                <a:effectLst/>
                <a:latin typeface="dinnextregular"/>
                <a:cs typeface="Alexandria" pitchFamily="2" charset="-78"/>
              </a:rPr>
              <a:t>تقييم الأفكار وإعدادها في حيز التنفيذ.</a:t>
            </a:r>
            <a:endParaRPr lang="en-GB" b="0" i="0" dirty="0">
              <a:effectLst/>
              <a:latin typeface="dinnextregular"/>
            </a:endParaRPr>
          </a:p>
          <a:p>
            <a:pPr algn="r"/>
            <a:r>
              <a:rPr lang="ar-JO" b="1" i="0" dirty="0">
                <a:effectLst/>
                <a:latin typeface="dinnextmedium"/>
                <a:cs typeface="Alexandria" pitchFamily="2" charset="-78"/>
              </a:rPr>
              <a:t>الأدوار الأربعة</a:t>
            </a:r>
          </a:p>
          <a:p>
            <a:pPr algn="r"/>
            <a:r>
              <a:rPr lang="ar-JO" b="0" i="0" dirty="0">
                <a:effectLst/>
                <a:latin typeface="dinnextregular"/>
                <a:cs typeface="Alexandria" pitchFamily="2" charset="-78"/>
              </a:rPr>
              <a:t>يقوم هذا الأسلوب على فكرة تقمص أربع شخصيات أو أدوار أساسية في الحياة:</a:t>
            </a:r>
          </a:p>
          <a:p>
            <a:pPr algn="r"/>
            <a:r>
              <a:rPr lang="ar-JO" b="1" i="0" dirty="0">
                <a:effectLst/>
                <a:latin typeface="dinnextregular"/>
                <a:cs typeface="Alexandria" pitchFamily="2" charset="-78"/>
              </a:rPr>
              <a:t>1- شخصية المستكشف: </a:t>
            </a:r>
            <a:r>
              <a:rPr lang="ar-JO" b="0" i="0" dirty="0">
                <a:effectLst/>
                <a:latin typeface="dinnextregular"/>
                <a:cs typeface="Alexandria" pitchFamily="2" charset="-78"/>
              </a:rPr>
              <a:t>تقود إلى البحث عن فكرة جديدة، عبر عدة طرق بالبحث عن الحقائق والمعلومات المفاهيم، وفق وصفة: (كتابة كل فكرة، التعوّد على التغيير، البحث عن الأفكار الجديدة في أماكن غير معتادة، استعر وطور أفكار الآخرين).</a:t>
            </a:r>
          </a:p>
          <a:p>
            <a:pPr algn="r"/>
            <a:r>
              <a:rPr lang="ar-JO" b="1" i="0" dirty="0">
                <a:effectLst/>
                <a:latin typeface="dinnextregular"/>
                <a:cs typeface="Alexandria" pitchFamily="2" charset="-78"/>
              </a:rPr>
              <a:t>2- شخصية الفنان: </a:t>
            </a:r>
            <a:r>
              <a:rPr lang="ar-JO" b="0" i="0" dirty="0">
                <a:effectLst/>
                <a:latin typeface="dinnextregular"/>
                <a:cs typeface="Alexandria" pitchFamily="2" charset="-78"/>
              </a:rPr>
              <a:t>تكوين وتشكيل الفكرة وترابطها عبر عدة طرق، ومنها: (غير المحتوى، تخيل (اسأل ماذا لو؟)، اعكس وانظر للأشياء بشكل مقلوب، صل واربط الأشياء ببعضها، احذف وخالف القواعد).</a:t>
            </a:r>
          </a:p>
          <a:p>
            <a:pPr algn="r"/>
            <a:r>
              <a:rPr lang="ar-JO" b="1" i="0" dirty="0">
                <a:effectLst/>
                <a:latin typeface="dinnextregular"/>
                <a:cs typeface="Alexandria" pitchFamily="2" charset="-78"/>
              </a:rPr>
              <a:t>3- شخصية القاضي: </a:t>
            </a:r>
            <a:r>
              <a:rPr lang="ar-JO" b="0" i="0" dirty="0">
                <a:effectLst/>
                <a:latin typeface="dinnextregular"/>
                <a:cs typeface="Alexandria" pitchFamily="2" charset="-78"/>
              </a:rPr>
              <a:t>الحكم على هذه الفكرة، (ما هي فرص النجاح؟ ما هي إيجابيات الفكرة وسلبياتها؟ وما هي الخسائر في حالة الفشل؟).</a:t>
            </a:r>
          </a:p>
          <a:p>
            <a:pPr algn="r"/>
            <a:r>
              <a:rPr lang="ar-JO" b="1" i="0" dirty="0">
                <a:effectLst/>
                <a:latin typeface="dinnextregular"/>
                <a:cs typeface="Alexandria" pitchFamily="2" charset="-78"/>
              </a:rPr>
              <a:t>4- شخصية المحارب:</a:t>
            </a:r>
            <a:r>
              <a:rPr lang="ar-JO" b="0" i="0" dirty="0">
                <a:effectLst/>
                <a:latin typeface="dinnextregular"/>
                <a:cs typeface="Alexandria" pitchFamily="2" charset="-78"/>
              </a:rPr>
              <a:t> تطبيق هذه الفكرة عبر: (معرفة القدرات، وضع الخطة، المهارات المطلوبة، العقبات المتوقعة وكيفية تجاوزها).</a:t>
            </a:r>
          </a:p>
          <a:p>
            <a:pPr algn="r">
              <a:buFont typeface="+mj-lt"/>
              <a:buAutoNum type="arabicPeriod"/>
            </a:pPr>
            <a:endParaRPr lang="ar-JO" b="0" i="0" dirty="0">
              <a:solidFill>
                <a:srgbClr val="767C82"/>
              </a:solidFill>
              <a:effectLst/>
              <a:latin typeface="dinnextregular"/>
              <a:cs typeface="Alexandria" pitchFamily="2" charset="-78"/>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4146699" y="436125"/>
            <a:ext cx="524186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JO" sz="2400" b="1" i="0" dirty="0">
                <a:effectLst/>
                <a:latin typeface="dinnextregular"/>
                <a:cs typeface="Alexandria" pitchFamily="2" charset="-78"/>
              </a:rPr>
              <a:t>أشهر أساليب وطرق الإبداع</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606CA95C-451A-4E2D-B493-62C22D2B06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3" name="Picture 12">
            <a:extLst>
              <a:ext uri="{FF2B5EF4-FFF2-40B4-BE49-F238E27FC236}">
                <a16:creationId xmlns:a16="http://schemas.microsoft.com/office/drawing/2014/main" id="{7F02A27C-8157-4B1B-8CB6-CF3C565C4C78}"/>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1767545657"/>
      </p:ext>
    </p:extLst>
  </p:cSld>
  <p:clrMapOvr>
    <a:masterClrMapping/>
  </p:clrMapOvr>
  <mc:AlternateContent xmlns:mc="http://schemas.openxmlformats.org/markup-compatibility/2006" xmlns:p14="http://schemas.microsoft.com/office/powerpoint/2010/main">
    <mc:Choice Requires="p14">
      <p:transition spd="slow" p14:dur="1200" advTm="99325">
        <p14:prism/>
      </p:transition>
    </mc:Choice>
    <mc:Fallback xmlns="">
      <p:transition spd="slow" advTm="99325">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935666"/>
            <a:ext cx="11239130" cy="5527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b="0" i="0" dirty="0">
              <a:solidFill>
                <a:srgbClr val="767C82"/>
              </a:solidFill>
              <a:effectLst/>
              <a:latin typeface="dinnextregular"/>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6742" y="1138408"/>
            <a:ext cx="10927915" cy="5324535"/>
          </a:xfrm>
          <a:prstGeom prst="rect">
            <a:avLst/>
          </a:prstGeom>
          <a:noFill/>
        </p:spPr>
        <p:txBody>
          <a:bodyPr wrap="square" rtlCol="0">
            <a:spAutoFit/>
          </a:bodyPr>
          <a:lstStyle/>
          <a:p>
            <a:pPr algn="r"/>
            <a:r>
              <a:rPr lang="ar-JO" sz="2000" b="1" i="0" dirty="0">
                <a:solidFill>
                  <a:srgbClr val="00B0F0"/>
                </a:solidFill>
                <a:effectLst/>
                <a:latin typeface="dinnextmedium"/>
                <a:cs typeface="Alexandria" pitchFamily="2" charset="-78"/>
              </a:rPr>
              <a:t>الأسئلة الذكية</a:t>
            </a:r>
          </a:p>
          <a:p>
            <a:pPr algn="r"/>
            <a:r>
              <a:rPr lang="ar-JO" sz="2000" b="0" i="0" dirty="0">
                <a:effectLst/>
                <a:latin typeface="dinnextregular"/>
                <a:cs typeface="Alexandria" pitchFamily="2" charset="-78"/>
              </a:rPr>
              <a:t>تتلخص هذه الطريقة بسلسلة من الأسئلة المختصرة وفق المفاهيم الآتية:</a:t>
            </a:r>
            <a:endParaRPr lang="ar-AE" sz="2000" b="0" i="0" dirty="0">
              <a:effectLst/>
              <a:latin typeface="dinnextregular"/>
              <a:cs typeface="Alexandria" pitchFamily="2" charset="-78"/>
            </a:endParaRPr>
          </a:p>
          <a:p>
            <a:pPr algn="r"/>
            <a:endParaRPr lang="ar-JO" sz="2000" b="0" i="0" dirty="0">
              <a:effectLst/>
              <a:latin typeface="dinnextregular"/>
              <a:cs typeface="Alexandria" pitchFamily="2" charset="-78"/>
            </a:endParaRPr>
          </a:p>
          <a:p>
            <a:pPr algn="r"/>
            <a:r>
              <a:rPr lang="ar-JO" sz="2000" b="1" i="0" dirty="0">
                <a:effectLst/>
                <a:latin typeface="dinnextregular"/>
                <a:cs typeface="Alexandria" pitchFamily="2" charset="-78"/>
              </a:rPr>
              <a:t>1- الإحلال:</a:t>
            </a:r>
            <a:r>
              <a:rPr lang="ar-JO" sz="2000" b="0" i="0" dirty="0">
                <a:effectLst/>
                <a:latin typeface="dinnextregular"/>
                <a:cs typeface="Alexandria" pitchFamily="2" charset="-78"/>
              </a:rPr>
              <a:t> ما الذي يمكن إحلاله وإبداله؟ هل يمكن تغيير بعض القوانين؟ هل يمكن تغيير بعض الخطوات؟</a:t>
            </a:r>
          </a:p>
          <a:p>
            <a:pPr algn="r"/>
            <a:r>
              <a:rPr lang="ar-JO" sz="2000" b="1" i="0" dirty="0">
                <a:effectLst/>
                <a:latin typeface="dinnextregular"/>
                <a:cs typeface="Alexandria" pitchFamily="2" charset="-78"/>
              </a:rPr>
              <a:t>2- الدمج:</a:t>
            </a:r>
            <a:r>
              <a:rPr lang="ar-JO" sz="2000" b="0" i="0" dirty="0">
                <a:effectLst/>
                <a:latin typeface="dinnextregular"/>
                <a:cs typeface="Alexandria" pitchFamily="2" charset="-78"/>
              </a:rPr>
              <a:t> ما الأفكار التي يمكن دمجها؟ هل يمكن دمج الأهداف مع بعضها؟ ما الأشياء التي يمكن دمجها لاستخدامات متعددة؟</a:t>
            </a:r>
          </a:p>
          <a:p>
            <a:pPr algn="r"/>
            <a:r>
              <a:rPr lang="ar-JO" sz="2000" b="1" i="0" dirty="0">
                <a:effectLst/>
                <a:latin typeface="dinnextregular"/>
                <a:cs typeface="Alexandria" pitchFamily="2" charset="-78"/>
              </a:rPr>
              <a:t>3- التكيف: </a:t>
            </a:r>
            <a:r>
              <a:rPr lang="ar-JO" sz="2000" b="0" i="0" dirty="0">
                <a:effectLst/>
                <a:latin typeface="dinnextregular"/>
                <a:cs typeface="Alexandria" pitchFamily="2" charset="-78"/>
              </a:rPr>
              <a:t>ما الشيء الآخر الذي يشبه هذا الشيء؟ ما الشيء الذي يمكن استنساخه؟ ما الأشياء التي يمكن إعادة تكييفها أو إعادة النظر فيها؟</a:t>
            </a:r>
          </a:p>
          <a:p>
            <a:pPr algn="r"/>
            <a:r>
              <a:rPr lang="ar-JO" sz="2000" b="1" i="0" dirty="0">
                <a:effectLst/>
                <a:latin typeface="dinnextregular"/>
                <a:cs typeface="Alexandria" pitchFamily="2" charset="-78"/>
              </a:rPr>
              <a:t>4- التحوير أو التكبير:</a:t>
            </a:r>
            <a:r>
              <a:rPr lang="ar-JO" sz="2000" b="0" i="0" dirty="0">
                <a:effectLst/>
                <a:latin typeface="dinnextregular"/>
                <a:cs typeface="Alexandria" pitchFamily="2" charset="-78"/>
              </a:rPr>
              <a:t> ما الشيء الذي يمكن تكبيره أو توسيعه؟ ما الشيء الذي إذا أضيف سيحقق قيمة عالية؟</a:t>
            </a:r>
          </a:p>
          <a:p>
            <a:pPr algn="r"/>
            <a:r>
              <a:rPr lang="ar-JO" sz="2000" b="1" i="0" dirty="0">
                <a:effectLst/>
                <a:latin typeface="dinnextregular"/>
                <a:cs typeface="Alexandria" pitchFamily="2" charset="-78"/>
              </a:rPr>
              <a:t>5- الاستخدام المغاير:</a:t>
            </a:r>
            <a:r>
              <a:rPr lang="ar-JO" sz="2000" b="0" i="0" dirty="0">
                <a:effectLst/>
                <a:latin typeface="dinnextregular"/>
                <a:cs typeface="Alexandria" pitchFamily="2" charset="-78"/>
              </a:rPr>
              <a:t> ما الاستخدامات الأخرى لهذه الفكرة؟</a:t>
            </a:r>
          </a:p>
          <a:p>
            <a:pPr algn="r"/>
            <a:r>
              <a:rPr lang="ar-JO" sz="2000" b="1" i="0" dirty="0">
                <a:effectLst/>
                <a:latin typeface="dinnextregular"/>
                <a:cs typeface="Alexandria" pitchFamily="2" charset="-78"/>
              </a:rPr>
              <a:t>6- الحذف أو التصغير: </a:t>
            </a:r>
            <a:r>
              <a:rPr lang="ar-JO" sz="2000" b="0" i="0" dirty="0">
                <a:effectLst/>
                <a:latin typeface="dinnextregular"/>
                <a:cs typeface="Alexandria" pitchFamily="2" charset="-78"/>
              </a:rPr>
              <a:t>هل يمكن تصغير هذا الشيء؟ هل يمكن إزالة بعض القواعد؟ هل يمكن تقسيمه أو ضغطه أو تكثيفه أو اختزاله؟</a:t>
            </a:r>
          </a:p>
          <a:p>
            <a:pPr algn="r"/>
            <a:r>
              <a:rPr lang="ar-JO" sz="2000" b="1" i="0" dirty="0">
                <a:effectLst/>
                <a:latin typeface="dinnextregular"/>
                <a:cs typeface="Alexandria" pitchFamily="2" charset="-78"/>
              </a:rPr>
              <a:t>7- العكس أو إعادة الترتيب:</a:t>
            </a:r>
            <a:r>
              <a:rPr lang="ar-JO" sz="2000" b="0" i="0" dirty="0">
                <a:effectLst/>
                <a:latin typeface="dinnextregular"/>
                <a:cs typeface="Alexandria" pitchFamily="2" charset="-78"/>
              </a:rPr>
              <a:t> ما الترتيبات الأخرى التي يمكن عملها وتؤدي لنتيجة أفضل؟ هل يمكن تغيير السبب والنتيجة؟ ما الأشياء المعاكسة للفكرة؟ هل عكست الأدوار؟</a:t>
            </a:r>
          </a:p>
          <a:p>
            <a:pPr algn="r">
              <a:buFont typeface="+mj-lt"/>
              <a:buAutoNum type="arabicPeriod"/>
            </a:pPr>
            <a:endParaRPr lang="ar-JO" sz="2000" b="0" i="0" dirty="0">
              <a:solidFill>
                <a:srgbClr val="767C82"/>
              </a:solidFill>
              <a:effectLst/>
              <a:latin typeface="dinnextregular"/>
              <a:cs typeface="Alexandria" pitchFamily="2" charset="-78"/>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4072261" y="395057"/>
            <a:ext cx="5071739"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JO" sz="2400" b="1" i="0" dirty="0">
                <a:effectLst/>
                <a:latin typeface="dinnextregular"/>
                <a:cs typeface="Alexandria" pitchFamily="2" charset="-78"/>
              </a:rPr>
              <a:t>أشهر أساليب وطرق الإبداع</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4C60ADC4-3780-49FA-BE23-4B6D2009E8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3" name="Picture 12">
            <a:extLst>
              <a:ext uri="{FF2B5EF4-FFF2-40B4-BE49-F238E27FC236}">
                <a16:creationId xmlns:a16="http://schemas.microsoft.com/office/drawing/2014/main" id="{A5FD11CB-1E60-4D1B-9652-22412806F5DD}"/>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1921412931"/>
      </p:ext>
    </p:extLst>
  </p:cSld>
  <p:clrMapOvr>
    <a:masterClrMapping/>
  </p:clrMapOvr>
  <mc:AlternateContent xmlns:mc="http://schemas.openxmlformats.org/markup-compatibility/2006" xmlns:p14="http://schemas.microsoft.com/office/powerpoint/2010/main">
    <mc:Choice Requires="p14">
      <p:transition spd="slow" p14:dur="1200" advTm="98496">
        <p14:prism/>
      </p:transition>
    </mc:Choice>
    <mc:Fallback xmlns="">
      <p:transition spd="slow" advTm="98496">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9475" y="1114328"/>
            <a:ext cx="11239130" cy="5743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02487" y="1089101"/>
            <a:ext cx="10793105" cy="55802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JO" sz="2000" dirty="0">
                <a:latin typeface="Alexandria" pitchFamily="2" charset="-78"/>
                <a:cs typeface="Alexandria" pitchFamily="2" charset="-78"/>
              </a:rPr>
              <a:t>    </a:t>
            </a:r>
            <a:r>
              <a:rPr lang="ar-AE" sz="2000" dirty="0">
                <a:latin typeface="Alexandria" pitchFamily="2" charset="-78"/>
                <a:cs typeface="Alexandria" pitchFamily="2" charset="-78"/>
              </a:rPr>
              <a:t>   </a:t>
            </a:r>
            <a:r>
              <a:rPr lang="ar-JO" sz="2000" dirty="0">
                <a:latin typeface="Alexandria" pitchFamily="2" charset="-78"/>
                <a:cs typeface="Alexandria" pitchFamily="2" charset="-78"/>
              </a:rPr>
              <a:t>يشهد العالم تغيرات جذرية في عصر العولمة والمعلومات ، لذا أصبح الاهتمام بالابتكار والأصالة في الإنتاج ضرورة قصوى في عصرنا الحديث. ويعود ذلك إلى أهمية الابتكار في تغيير التاريخ وإعادة تشكيل الحاضر وتطويره وعلى هذا الأساس؛ لقى موضوع الابتكار تقدمًا ملحوظًا في طريقة تناوله واهتمامًا متزايدًا في عدد البحوث والدراسات التي تجرى حوله ومن الأسباب التي أدت إلى تزايد الاهتمام بالمبتكرين </a:t>
            </a:r>
            <a:r>
              <a:rPr lang="ar-AE" sz="2000" dirty="0">
                <a:latin typeface="Alexandria" pitchFamily="2" charset="-78"/>
                <a:cs typeface="Alexandria" pitchFamily="2" charset="-78"/>
              </a:rPr>
              <a:t>و</a:t>
            </a:r>
            <a:r>
              <a:rPr lang="ar-JO" sz="2000" dirty="0">
                <a:latin typeface="Alexandria" pitchFamily="2" charset="-78"/>
                <a:cs typeface="Alexandria" pitchFamily="2" charset="-78"/>
              </a:rPr>
              <a:t>إدراك المجتمعات المتقدمة لحاجتها إلى مثل هذه الطاقات البشرية، ورقي مستوى الحياة وتعقد أساليبها وكذا التنافس بين الأنظمة الاجتماعية المختلفة، وأن إتاحة الفرص لهذه الطاقات يمكن من الصعود أمام هذه المنافسات ، فالمصدر الحقيقي للتطور التكنولوجي هو البحث العلمي المنظم وبرامج البحوث والتطوير المستمر أو ما يمكن التعبير عنه بعملية الابتكار أو الإبداع. إن هذا التحول نحو الابتكار يعود إلى حقيقة أن المؤسسات أصبحت تمتلك الموارد الكبيرة والتقنية العالية والخيارات الفنية والإدارية الخاصة بالتعامل مع الابتكار بوصفه نشاطًا منظمًا ومتميزًا من أجـل الوصول إلى ما هو جديد كليًا أو جزئيًا, ومما يدل على هذا التحوّل هو الزيادة الكبيرة في الموارد المخصصة للبحث والتطوير. </a:t>
            </a: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4969678" y="368663"/>
            <a:ext cx="4152023"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مقدمة الابتكار </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
        <p:nvSpPr>
          <p:cNvPr id="7" name="TextBox 6">
            <a:extLst>
              <a:ext uri="{FF2B5EF4-FFF2-40B4-BE49-F238E27FC236}">
                <a16:creationId xmlns:a16="http://schemas.microsoft.com/office/drawing/2014/main" id="{F6343620-8CE1-2CCA-B00A-2EE8784411D2}"/>
              </a:ext>
            </a:extLst>
          </p:cNvPr>
          <p:cNvSpPr txBox="1"/>
          <p:nvPr/>
        </p:nvSpPr>
        <p:spPr>
          <a:xfrm>
            <a:off x="1030004" y="6396863"/>
            <a:ext cx="2032172" cy="369332"/>
          </a:xfrm>
          <a:prstGeom prst="rect">
            <a:avLst/>
          </a:prstGeom>
          <a:noFill/>
        </p:spPr>
        <p:txBody>
          <a:bodyPr wrap="square">
            <a:spAutoFit/>
          </a:bodyPr>
          <a:lstStyle/>
          <a:p>
            <a:r>
              <a:rPr lang="ar-JO" sz="1800" dirty="0">
                <a:latin typeface="Alexandria" pitchFamily="2" charset="-78"/>
                <a:cs typeface="Alexandria" pitchFamily="2" charset="-78"/>
              </a:rPr>
              <a:t>(العبيدي،2010 ) </a:t>
            </a:r>
            <a:endParaRPr lang="ar-JO" dirty="0">
              <a:latin typeface="Alexandria" pitchFamily="2" charset="-78"/>
              <a:cs typeface="Alexandria" pitchFamily="2" charset="-78"/>
            </a:endParaRPr>
          </a:p>
        </p:txBody>
      </p:sp>
      <p:pic>
        <p:nvPicPr>
          <p:cNvPr id="13" name="Graphic 21">
            <a:extLst>
              <a:ext uri="{FF2B5EF4-FFF2-40B4-BE49-F238E27FC236}">
                <a16:creationId xmlns:a16="http://schemas.microsoft.com/office/drawing/2014/main" id="{E7E70DDA-B999-4F82-B273-2D16387D7FC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4" name="Picture 13">
            <a:extLst>
              <a:ext uri="{FF2B5EF4-FFF2-40B4-BE49-F238E27FC236}">
                <a16:creationId xmlns:a16="http://schemas.microsoft.com/office/drawing/2014/main" id="{1835DB43-DCC8-4F42-8659-E2EFAEA12823}"/>
              </a:ext>
            </a:extLst>
          </p:cNvPr>
          <p:cNvPicPr>
            <a:picLocks noChangeAspect="1"/>
          </p:cNvPicPr>
          <p:nvPr/>
        </p:nvPicPr>
        <p:blipFill>
          <a:blip r:embed="rId5"/>
          <a:stretch>
            <a:fillRect/>
          </a:stretch>
        </p:blipFill>
        <p:spPr>
          <a:xfrm>
            <a:off x="426128" y="224936"/>
            <a:ext cx="828514" cy="529976"/>
          </a:xfrm>
          <a:prstGeom prst="rect">
            <a:avLst/>
          </a:prstGeom>
        </p:spPr>
      </p:pic>
      <p:pic>
        <p:nvPicPr>
          <p:cNvPr id="4" name="1">
            <a:hlinkClick r:id="" action="ppaction://media"/>
            <a:extLst>
              <a:ext uri="{FF2B5EF4-FFF2-40B4-BE49-F238E27FC236}">
                <a16:creationId xmlns:a16="http://schemas.microsoft.com/office/drawing/2014/main" id="{F610C350-4225-42B3-BC53-BF226996A3E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39429" y="5968900"/>
            <a:ext cx="406400" cy="406400"/>
          </a:xfrm>
          <a:prstGeom prst="rect">
            <a:avLst/>
          </a:prstGeom>
        </p:spPr>
      </p:pic>
    </p:spTree>
    <p:extLst>
      <p:ext uri="{BB962C8B-B14F-4D97-AF65-F5344CB8AC3E}">
        <p14:creationId xmlns:p14="http://schemas.microsoft.com/office/powerpoint/2010/main" val="1082947686"/>
      </p:ext>
    </p:extLst>
  </p:cSld>
  <p:clrMapOvr>
    <a:masterClrMapping/>
  </p:clrMapOvr>
  <mc:AlternateContent xmlns:mc="http://schemas.openxmlformats.org/markup-compatibility/2006" xmlns:p14="http://schemas.microsoft.com/office/powerpoint/2010/main">
    <mc:Choice Requires="p14">
      <p:transition spd="slow" p14:dur="1500" advTm="135000">
        <p:split orient="vert"/>
      </p:transition>
    </mc:Choice>
    <mc:Fallback xmlns="">
      <p:transition spd="slow" advTm="13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815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012678"/>
            <a:ext cx="11567398" cy="56203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03532" y="1012678"/>
            <a:ext cx="11412589" cy="563231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AE" dirty="0">
                <a:latin typeface="Alexandria" pitchFamily="2" charset="-78"/>
                <a:cs typeface="Alexandria" pitchFamily="2" charset="-78"/>
              </a:rPr>
              <a:t>        </a:t>
            </a:r>
            <a:r>
              <a:rPr lang="ar-JO" dirty="0">
                <a:latin typeface="Alexandria" pitchFamily="2" charset="-78"/>
                <a:cs typeface="Alexandria" pitchFamily="2" charset="-78"/>
              </a:rPr>
              <a:t>الابتكار</a:t>
            </a:r>
            <a:r>
              <a:rPr lang="ar-AE" dirty="0">
                <a:latin typeface="Alexandria" pitchFamily="2" charset="-78"/>
                <a:cs typeface="Alexandria" pitchFamily="2" charset="-78"/>
              </a:rPr>
              <a:t> ي</a:t>
            </a:r>
            <a:r>
              <a:rPr lang="ar-JO" dirty="0">
                <a:latin typeface="Alexandria" pitchFamily="2" charset="-78"/>
                <a:cs typeface="Alexandria" pitchFamily="2" charset="-78"/>
              </a:rPr>
              <a:t>هدف إلى </a:t>
            </a:r>
            <a:r>
              <a:rPr lang="ar-JO" b="1" dirty="0">
                <a:latin typeface="Alexandria" pitchFamily="2" charset="-78"/>
                <a:cs typeface="Alexandria" pitchFamily="2" charset="-78"/>
              </a:rPr>
              <a:t>صنع قيمة جديدة وتحقيق تغيير إيجابي في المؤسسات والمجتمعات</a:t>
            </a:r>
            <a:r>
              <a:rPr lang="ar-JO" dirty="0">
                <a:latin typeface="Alexandria" pitchFamily="2" charset="-78"/>
                <a:cs typeface="Alexandria" pitchFamily="2" charset="-78"/>
              </a:rPr>
              <a:t> </a:t>
            </a:r>
            <a:r>
              <a:rPr lang="ar-AE" dirty="0">
                <a:latin typeface="Alexandria" pitchFamily="2" charset="-78"/>
                <a:cs typeface="Alexandria" pitchFamily="2" charset="-78"/>
              </a:rPr>
              <a:t>مما يحقق لها </a:t>
            </a:r>
            <a:r>
              <a:rPr lang="ar-JO" dirty="0">
                <a:latin typeface="Alexandria" pitchFamily="2" charset="-78"/>
                <a:cs typeface="Alexandria" pitchFamily="2" charset="-78"/>
              </a:rPr>
              <a:t>التفوق والازدهار في عالم الأعمال المتغير.</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dirty="0">
                <a:latin typeface="Alexandria" pitchFamily="2" charset="-78"/>
                <a:cs typeface="Alexandria" pitchFamily="2" charset="-78"/>
              </a:rPr>
              <a:t> يعرف الابتكار  بأنه </a:t>
            </a:r>
            <a:r>
              <a:rPr lang="ar-AE" dirty="0">
                <a:latin typeface="Alexandria" pitchFamily="2" charset="-78"/>
                <a:cs typeface="Alexandria" pitchFamily="2" charset="-78"/>
              </a:rPr>
              <a:t>: </a:t>
            </a:r>
            <a:r>
              <a:rPr lang="ar-JO" dirty="0">
                <a:latin typeface="Alexandria" pitchFamily="2" charset="-78"/>
                <a:cs typeface="Alexandria" pitchFamily="2" charset="-78"/>
              </a:rPr>
              <a:t>عمل </a:t>
            </a:r>
            <a:r>
              <a:rPr lang="ar-AE" dirty="0">
                <a:latin typeface="Alexandria" pitchFamily="2" charset="-78"/>
                <a:cs typeface="Alexandria" pitchFamily="2" charset="-78"/>
              </a:rPr>
              <a:t>جديد </a:t>
            </a:r>
            <a:r>
              <a:rPr lang="ar-JO" b="1" dirty="0">
                <a:latin typeface="Alexandria" pitchFamily="2" charset="-78"/>
                <a:cs typeface="Alexandria" pitchFamily="2" charset="-78"/>
              </a:rPr>
              <a:t>يتمثل في تطوير سلعة جديدة أو فتح سوق جديد </a:t>
            </a:r>
            <a:r>
              <a:rPr lang="ar-JO" dirty="0">
                <a:latin typeface="Alexandria" pitchFamily="2" charset="-78"/>
                <a:cs typeface="Alexandria" pitchFamily="2" charset="-78"/>
              </a:rPr>
              <a:t>وهو أيضا يمكن أن يتمثل في تقويم طريقة جديدة لتطوير العمل و إدارته في مجالي الإنتاج والخدمات " </a:t>
            </a:r>
            <a:r>
              <a:rPr lang="ar-AE" dirty="0">
                <a:latin typeface="Alexandria" pitchFamily="2" charset="-78"/>
                <a:cs typeface="Alexandria" pitchFamily="2" charset="-78"/>
              </a:rPr>
              <a:t>.</a:t>
            </a:r>
            <a:endParaRPr lang="ar-JO" dirty="0">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AE" dirty="0">
                <a:latin typeface="Alexandria" pitchFamily="2" charset="-78"/>
                <a:cs typeface="Alexandria" pitchFamily="2" charset="-78"/>
              </a:rPr>
              <a:t>ويعرف </a:t>
            </a:r>
            <a:r>
              <a:rPr lang="ar-JO" dirty="0">
                <a:latin typeface="Alexandria" pitchFamily="2" charset="-78"/>
                <a:cs typeface="Alexandria" pitchFamily="2" charset="-78"/>
              </a:rPr>
              <a:t>الابتكار</a:t>
            </a:r>
            <a:r>
              <a:rPr lang="ar-AE" dirty="0">
                <a:latin typeface="Alexandria" pitchFamily="2" charset="-78"/>
                <a:cs typeface="Alexandria" pitchFamily="2" charset="-78"/>
              </a:rPr>
              <a:t> بأنه</a:t>
            </a:r>
            <a:r>
              <a:rPr lang="ar-JO" dirty="0">
                <a:latin typeface="Alexandria" pitchFamily="2" charset="-78"/>
                <a:cs typeface="Alexandria" pitchFamily="2" charset="-78"/>
              </a:rPr>
              <a:t>:" </a:t>
            </a:r>
            <a:r>
              <a:rPr lang="ar-JO" b="1" dirty="0">
                <a:latin typeface="Alexandria" pitchFamily="2" charset="-78"/>
                <a:cs typeface="Alexandria" pitchFamily="2" charset="-78"/>
              </a:rPr>
              <a:t>تنمية وتطبيق الأفكار الجديدة في المؤسسة </a:t>
            </a:r>
            <a:r>
              <a:rPr lang="ar-JO" dirty="0">
                <a:latin typeface="Alexandria" pitchFamily="2" charset="-78"/>
                <a:cs typeface="Alexandria" pitchFamily="2" charset="-78"/>
              </a:rPr>
              <a:t>"</a:t>
            </a:r>
            <a:r>
              <a:rPr lang="ar-AE" dirty="0">
                <a:latin typeface="Alexandria" pitchFamily="2" charset="-78"/>
                <a:cs typeface="Alexandria" pitchFamily="2" charset="-78"/>
              </a:rPr>
              <a:t>بهدف تطبيقها والاستفادة منها. </a:t>
            </a:r>
            <a:endParaRPr lang="ar-JO" dirty="0">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AE" dirty="0">
                <a:latin typeface="Alexandria" pitchFamily="2" charset="-78"/>
                <a:cs typeface="Alexandria" pitchFamily="2" charset="-78"/>
              </a:rPr>
              <a:t>كما </a:t>
            </a:r>
            <a:r>
              <a:rPr lang="ar-JO" dirty="0">
                <a:latin typeface="Alexandria" pitchFamily="2" charset="-78"/>
                <a:cs typeface="Alexandria" pitchFamily="2" charset="-78"/>
              </a:rPr>
              <a:t>يعرف </a:t>
            </a:r>
            <a:r>
              <a:rPr lang="ar-AE" dirty="0">
                <a:latin typeface="Alexandria" pitchFamily="2" charset="-78"/>
                <a:cs typeface="Alexandria" pitchFamily="2" charset="-78"/>
              </a:rPr>
              <a:t>بأ</a:t>
            </a:r>
            <a:r>
              <a:rPr lang="ar-JO" dirty="0">
                <a:latin typeface="Alexandria" pitchFamily="2" charset="-78"/>
                <a:cs typeface="Alexandria" pitchFamily="2" charset="-78"/>
              </a:rPr>
              <a:t>نه: "</a:t>
            </a:r>
            <a:r>
              <a:rPr lang="ar-JO" b="1" dirty="0">
                <a:latin typeface="Alexandria" pitchFamily="2" charset="-78"/>
                <a:cs typeface="Alexandria" pitchFamily="2" charset="-78"/>
              </a:rPr>
              <a:t>قدرة المؤسسة على التوصل إلى ما هو جديد بشكل أسرع من المنافسين في السوق </a:t>
            </a:r>
            <a:r>
              <a:rPr lang="ar-JO" dirty="0">
                <a:latin typeface="Alexandria" pitchFamily="2" charset="-78"/>
                <a:cs typeface="Alexandria" pitchFamily="2" charset="-78"/>
              </a:rPr>
              <a:t>" .</a:t>
            </a:r>
            <a:endParaRPr kumimoji="0" lang="ar-AE"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a:p>
            <a:pPr algn="just" defTabSz="914400" rtl="1">
              <a:lnSpc>
                <a:spcPct val="150000"/>
              </a:lnSpc>
              <a:defRPr/>
            </a:pPr>
            <a:r>
              <a:rPr lang="ar-AE" dirty="0">
                <a:latin typeface="Alexandria" pitchFamily="2" charset="-78"/>
                <a:cs typeface="Alexandria" pitchFamily="2" charset="-78"/>
              </a:rPr>
              <a:t>كما </a:t>
            </a:r>
            <a:r>
              <a:rPr lang="ar-JO" dirty="0">
                <a:latin typeface="Alexandria" pitchFamily="2" charset="-78"/>
                <a:cs typeface="Alexandria" pitchFamily="2" charset="-78"/>
              </a:rPr>
              <a:t>يعرف </a:t>
            </a:r>
            <a:r>
              <a:rPr lang="ar-AE" dirty="0">
                <a:latin typeface="Alexandria" pitchFamily="2" charset="-78"/>
                <a:cs typeface="Alexandria" pitchFamily="2" charset="-78"/>
              </a:rPr>
              <a:t> </a:t>
            </a:r>
            <a:r>
              <a:rPr lang="ar-JO" dirty="0">
                <a:latin typeface="Alexandria" pitchFamily="2" charset="-78"/>
                <a:cs typeface="Alexandria" pitchFamily="2" charset="-78"/>
              </a:rPr>
              <a:t>الابتكار </a:t>
            </a:r>
            <a:r>
              <a:rPr lang="ar-AE" dirty="0">
                <a:latin typeface="Alexandria" pitchFamily="2" charset="-78"/>
                <a:cs typeface="Alexandria" pitchFamily="2" charset="-78"/>
              </a:rPr>
              <a:t>بأنه :</a:t>
            </a:r>
            <a:r>
              <a:rPr lang="ar-JO" dirty="0">
                <a:latin typeface="Alexandria" pitchFamily="2" charset="-78"/>
                <a:cs typeface="Alexandria" pitchFamily="2" charset="-78"/>
              </a:rPr>
              <a:t> </a:t>
            </a:r>
            <a:r>
              <a:rPr lang="ar-JO" b="1" dirty="0">
                <a:latin typeface="Alexandria" pitchFamily="2" charset="-78"/>
                <a:cs typeface="Alexandria" pitchFamily="2" charset="-78"/>
              </a:rPr>
              <a:t>عملية إنشاء وتطوير فكرة جديدة أو تحويل فكرة موجودة إلى حقيقة ملموسة</a:t>
            </a:r>
            <a:r>
              <a:rPr lang="ar-JO" dirty="0">
                <a:latin typeface="Alexandria" pitchFamily="2" charset="-78"/>
                <a:cs typeface="Alexandria" pitchFamily="2" charset="-78"/>
              </a:rPr>
              <a:t>.</a:t>
            </a:r>
            <a:endParaRPr lang="ar-AE" dirty="0">
              <a:latin typeface="Alexandria" pitchFamily="2" charset="-78"/>
              <a:cs typeface="Alexandria" pitchFamily="2" charset="-78"/>
            </a:endParaRPr>
          </a:p>
          <a:p>
            <a:pPr algn="just" defTabSz="914400" rtl="1">
              <a:lnSpc>
                <a:spcPct val="150000"/>
              </a:lnSpc>
              <a:defRPr/>
            </a:pPr>
            <a:endParaRPr lang="ar-AE" dirty="0">
              <a:latin typeface="Alexandria" pitchFamily="2" charset="-78"/>
              <a:cs typeface="Alexandria" pitchFamily="2" charset="-78"/>
            </a:endParaRPr>
          </a:p>
          <a:p>
            <a:pPr algn="just" defTabSz="914400" rtl="1">
              <a:lnSpc>
                <a:spcPct val="150000"/>
              </a:lnSpc>
              <a:defRPr/>
            </a:pPr>
            <a:r>
              <a:rPr lang="ar-JO" dirty="0">
                <a:latin typeface="Alexandria" pitchFamily="2" charset="-78"/>
                <a:cs typeface="Alexandria" pitchFamily="2" charset="-78"/>
              </a:rPr>
              <a:t> </a:t>
            </a:r>
            <a:r>
              <a:rPr lang="ar-AE" dirty="0">
                <a:latin typeface="Alexandria" pitchFamily="2" charset="-78"/>
                <a:cs typeface="Alexandria" pitchFamily="2" charset="-78"/>
              </a:rPr>
              <a:t>      الابتكار</a:t>
            </a:r>
            <a:r>
              <a:rPr lang="ar-JO" dirty="0">
                <a:latin typeface="Alexandria" pitchFamily="2" charset="-78"/>
                <a:cs typeface="Alexandria" pitchFamily="2" charset="-78"/>
              </a:rPr>
              <a:t> عملية تتطلب التفكير الإبداعي والتخيل والاستعداد للتغيير. </a:t>
            </a:r>
            <a:r>
              <a:rPr lang="ar-AE" dirty="0">
                <a:latin typeface="Alexandria" pitchFamily="2" charset="-78"/>
                <a:cs typeface="Alexandria" pitchFamily="2" charset="-78"/>
              </a:rPr>
              <a:t>و</a:t>
            </a:r>
            <a:r>
              <a:rPr lang="ar-JO" dirty="0">
                <a:latin typeface="Alexandria" pitchFamily="2" charset="-78"/>
                <a:cs typeface="Alexandria" pitchFamily="2" charset="-78"/>
              </a:rPr>
              <a:t>يتميز الابتكار بالتجديد والتميز عن الروتين والتقليد، ويهدف إلى إحداث تحسين وتغيير إيجابي في المؤسسات والمجتمعات</a:t>
            </a:r>
            <a:r>
              <a:rPr lang="ar-AE" dirty="0">
                <a:latin typeface="Alexandria" pitchFamily="2" charset="-78"/>
                <a:cs typeface="Alexandria" pitchFamily="2" charset="-78"/>
              </a:rPr>
              <a:t> من خلال ت</a:t>
            </a:r>
            <a:r>
              <a:rPr lang="ar-JO" dirty="0">
                <a:latin typeface="Alexandria" pitchFamily="2" charset="-78"/>
                <a:cs typeface="Alexandria" pitchFamily="2" charset="-78"/>
              </a:rPr>
              <a:t>قديم منتجات وخدمات جديدة، أو مطورة بشكل جوهري، أو إيجاد طرق تسويق وترويج جديدة لمنتجات وخدمات الهيئة، أو تطبيق طرق تنظيمية، جديدة في ممارسات الأعمال أو في بيئة العمل أو في إدارة العلاقة مع المتعاملين."</a:t>
            </a:r>
            <a:endParaRPr lang="ar-AE"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4922875" y="293247"/>
            <a:ext cx="3642889"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مفهوم الابتكار </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09A136CD-8AD3-4561-9116-BAD1B45B0F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3" name="Picture 12">
            <a:extLst>
              <a:ext uri="{FF2B5EF4-FFF2-40B4-BE49-F238E27FC236}">
                <a16:creationId xmlns:a16="http://schemas.microsoft.com/office/drawing/2014/main" id="{2A83F1A4-9E21-465D-B814-E26FFA08426E}"/>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1351629630"/>
      </p:ext>
    </p:extLst>
  </p:cSld>
  <p:clrMapOvr>
    <a:masterClrMapping/>
  </p:clrMapOvr>
  <mc:AlternateContent xmlns:mc="http://schemas.openxmlformats.org/markup-compatibility/2006" xmlns:p14="http://schemas.microsoft.com/office/powerpoint/2010/main">
    <mc:Choice Requires="p14">
      <p:transition spd="slow" p14:dur="1500" advTm="117042">
        <p:split orient="vert"/>
      </p:transition>
    </mc:Choice>
    <mc:Fallback xmlns="">
      <p:transition spd="slow" advTm="117042">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002457"/>
            <a:ext cx="11239130" cy="5944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50704" y="1203606"/>
            <a:ext cx="11114554" cy="563231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tabLst/>
              <a:defRPr/>
            </a:pPr>
            <a:r>
              <a:rPr lang="ar-JO" dirty="0">
                <a:latin typeface="Alexandria" pitchFamily="2" charset="-78"/>
                <a:cs typeface="Alexandria" pitchFamily="2" charset="-78"/>
              </a:rPr>
              <a:t>       قبل الحديث عن اهمية الابتكار لا بدّ من ذكر مجموعة العوامل التي جعلت من الابتكار ذ</a:t>
            </a:r>
            <a:r>
              <a:rPr lang="ar-AE" dirty="0">
                <a:latin typeface="Alexandria" pitchFamily="2" charset="-78"/>
                <a:cs typeface="Alexandria" pitchFamily="2" charset="-78"/>
              </a:rPr>
              <a:t>ا</a:t>
            </a:r>
            <a:r>
              <a:rPr lang="ar-JO" dirty="0">
                <a:latin typeface="Alexandria" pitchFamily="2" charset="-78"/>
                <a:cs typeface="Alexandria" pitchFamily="2" charset="-78"/>
              </a:rPr>
              <a:t> أهمية خاصة ومن بين هذه العوامل: </a:t>
            </a:r>
            <a:r>
              <a:rPr lang="ar-JO" dirty="0">
                <a:solidFill>
                  <a:srgbClr val="00B0F0"/>
                </a:solidFill>
                <a:latin typeface="Alexandria" pitchFamily="2" charset="-78"/>
                <a:cs typeface="Alexandria" pitchFamily="2" charset="-78"/>
              </a:rPr>
              <a:t>ازدياد المنافسة بين المؤسسات- كبر حجم منظمات الأعمال - ارتفاع توقعات المستهلكين - نقص الموارد - تزايد الطلب على الأفكار الجديدة </a:t>
            </a:r>
            <a:r>
              <a:rPr lang="ar-JO" dirty="0">
                <a:latin typeface="Alexandria" pitchFamily="2" charset="-78"/>
                <a:cs typeface="Alexandria" pitchFamily="2" charset="-78"/>
              </a:rPr>
              <a:t>. </a:t>
            </a:r>
            <a:r>
              <a:rPr kumimoji="0" lang="ar-AE" b="0" i="0" u="none" strike="noStrike" kern="1200" cap="none" spc="0" normalizeH="0" baseline="0" noProof="0" dirty="0">
                <a:ln>
                  <a:noFill/>
                </a:ln>
                <a:effectLst/>
                <a:uLnTx/>
                <a:uFillTx/>
                <a:latin typeface="Alexandria" pitchFamily="2" charset="-78"/>
                <a:ea typeface="+mn-ea"/>
                <a:cs typeface="Alexandria" pitchFamily="2" charset="-78"/>
                <a:sym typeface="Arial"/>
              </a:rPr>
              <a:t>كما </a:t>
            </a:r>
            <a:r>
              <a:rPr kumimoji="0" lang="ar-JO" b="0" i="0" u="none" strike="noStrike" kern="1200" cap="none" spc="0" normalizeH="0" baseline="0" noProof="0" dirty="0">
                <a:ln>
                  <a:noFill/>
                </a:ln>
                <a:effectLst/>
                <a:uLnTx/>
                <a:uFillTx/>
                <a:latin typeface="Alexandria" pitchFamily="2" charset="-78"/>
                <a:ea typeface="+mn-ea"/>
                <a:cs typeface="Alexandria" pitchFamily="2" charset="-78"/>
                <a:sym typeface="Arial"/>
              </a:rPr>
              <a:t>تنقسم العوامل المؤثرة في الابتكار إلى ثلاث مجموعات مترابطة ، وهي:</a:t>
            </a:r>
          </a:p>
          <a:p>
            <a:pPr marR="0" lvl="0" algn="r" defTabSz="914400" rtl="0" eaLnBrk="1" fontAlgn="auto" latinLnBrk="0" hangingPunct="1">
              <a:lnSpc>
                <a:spcPct val="100000"/>
              </a:lnSpc>
              <a:spcBef>
                <a:spcPts val="0"/>
              </a:spcBef>
              <a:spcAft>
                <a:spcPts val="0"/>
              </a:spcAft>
              <a:buClrTx/>
              <a:buSzTx/>
              <a:tabLst/>
              <a:defRPr/>
            </a:pPr>
            <a:endParaRPr kumimoji="0" lang="ar-JO" b="0" i="0" u="none" strike="noStrike" kern="1200" cap="none" spc="0" normalizeH="0" baseline="0" noProof="0" dirty="0">
              <a:ln>
                <a:noFill/>
              </a:ln>
              <a:effectLst/>
              <a:uLnTx/>
              <a:uFillTx/>
              <a:latin typeface="Alexandria" pitchFamily="2" charset="-78"/>
              <a:ea typeface="+mn-ea"/>
              <a:cs typeface="Alexandria" pitchFamily="2" charset="-78"/>
              <a:sym typeface="Arial"/>
            </a:endParaRPr>
          </a:p>
          <a:p>
            <a:pPr marR="0" lvl="0" algn="just" defTabSz="914400" rtl="1" eaLnBrk="1" fontAlgn="auto" latinLnBrk="0" hangingPunct="1">
              <a:lnSpc>
                <a:spcPct val="100000"/>
              </a:lnSpc>
              <a:spcBef>
                <a:spcPts val="0"/>
              </a:spcBef>
              <a:spcAft>
                <a:spcPts val="0"/>
              </a:spcAft>
              <a:buClrTx/>
              <a:buSzTx/>
              <a:tabLst/>
              <a:defRPr/>
            </a:pPr>
            <a:r>
              <a:rPr kumimoji="0" lang="ar-JO" b="1" i="0" u="none" strike="noStrike" kern="1200" cap="none" spc="0" normalizeH="0" baseline="0" noProof="0" dirty="0">
                <a:ln>
                  <a:noFill/>
                </a:ln>
                <a:effectLst/>
                <a:uLnTx/>
                <a:uFillTx/>
                <a:latin typeface="Alexandria" pitchFamily="2" charset="-78"/>
                <a:ea typeface="+mn-ea"/>
                <a:cs typeface="Alexandria" pitchFamily="2" charset="-78"/>
                <a:sym typeface="Arial"/>
              </a:rPr>
              <a:t>العوامل الشخصية:</a:t>
            </a:r>
          </a:p>
          <a:p>
            <a:pPr marR="0" lvl="0" algn="just" defTabSz="914400" rtl="1" eaLnBrk="1" fontAlgn="auto" latinLnBrk="0" hangingPunct="1">
              <a:lnSpc>
                <a:spcPct val="100000"/>
              </a:lnSpc>
              <a:spcBef>
                <a:spcPts val="0"/>
              </a:spcBef>
              <a:spcAft>
                <a:spcPts val="0"/>
              </a:spcAft>
              <a:buClrTx/>
              <a:buSzTx/>
              <a:tabLst/>
              <a:defRPr/>
            </a:pPr>
            <a:r>
              <a:rPr kumimoji="0" lang="ar-JO" b="0" i="0" u="none" strike="noStrike" kern="1200" cap="none" spc="0" normalizeH="0" baseline="0" noProof="0" dirty="0">
                <a:ln>
                  <a:noFill/>
                </a:ln>
                <a:effectLst/>
                <a:uLnTx/>
                <a:uFillTx/>
                <a:latin typeface="Alexandria" pitchFamily="2" charset="-78"/>
                <a:ea typeface="+mn-ea"/>
                <a:cs typeface="Alexandria" pitchFamily="2" charset="-78"/>
                <a:sym typeface="Arial"/>
              </a:rPr>
              <a:t>يعتقد البعض أن الابتكار يقتصر على الأشخاص الأكثر ذكاءً ، لكن من الجدير بالذكر أن الابتكار هو ظاهرة إنسانية عامة ، ولا يقتصر على مجموعة معينة من الناس. </a:t>
            </a:r>
            <a:r>
              <a:rPr kumimoji="0" lang="ar-AE" b="0" i="0" u="none" strike="noStrike" kern="1200" cap="none" spc="0" normalizeH="0" baseline="0" noProof="0" dirty="0">
                <a:ln>
                  <a:noFill/>
                </a:ln>
                <a:effectLst/>
                <a:uLnTx/>
                <a:uFillTx/>
                <a:latin typeface="Alexandria" pitchFamily="2" charset="-78"/>
                <a:ea typeface="+mn-ea"/>
                <a:cs typeface="Alexandria" pitchFamily="2" charset="-78"/>
                <a:sym typeface="Arial"/>
              </a:rPr>
              <a:t>فالمبتكرين </a:t>
            </a:r>
            <a:r>
              <a:rPr kumimoji="0" lang="ar-JO" b="0" i="0" u="none" strike="noStrike" kern="1200" cap="none" spc="0" normalizeH="0" baseline="0" noProof="0" dirty="0">
                <a:ln>
                  <a:noFill/>
                </a:ln>
                <a:effectLst/>
                <a:uLnTx/>
                <a:uFillTx/>
                <a:latin typeface="Alexandria" pitchFamily="2" charset="-78"/>
                <a:ea typeface="+mn-ea"/>
                <a:cs typeface="Alexandria" pitchFamily="2" charset="-78"/>
                <a:sym typeface="Arial"/>
              </a:rPr>
              <a:t>يتحدون معظم الطرق التقليدية لعمل الأشياء ، وي</a:t>
            </a:r>
            <a:r>
              <a:rPr kumimoji="0" lang="ar-AE" b="0" i="0" u="none" strike="noStrike" kern="1200" cap="none" spc="0" normalizeH="0" baseline="0" noProof="0" dirty="0">
                <a:ln>
                  <a:noFill/>
                </a:ln>
                <a:effectLst/>
                <a:uLnTx/>
                <a:uFillTx/>
                <a:latin typeface="Alexandria" pitchFamily="2" charset="-78"/>
                <a:ea typeface="+mn-ea"/>
                <a:cs typeface="Alexandria" pitchFamily="2" charset="-78"/>
                <a:sym typeface="Arial"/>
              </a:rPr>
              <a:t>جد</a:t>
            </a:r>
            <a:r>
              <a:rPr kumimoji="0" lang="ar-JO" b="0" i="0" u="none" strike="noStrike" kern="1200" cap="none" spc="0" normalizeH="0" baseline="0" noProof="0" dirty="0">
                <a:ln>
                  <a:noFill/>
                </a:ln>
                <a:effectLst/>
                <a:uLnTx/>
                <a:uFillTx/>
                <a:latin typeface="Alexandria" pitchFamily="2" charset="-78"/>
                <a:ea typeface="+mn-ea"/>
                <a:cs typeface="Alexandria" pitchFamily="2" charset="-78"/>
                <a:sym typeface="Arial"/>
              </a:rPr>
              <a:t>ون تصورات جديدة تساعدهم في حل المشكلات ومواجهتها ، ولا يميلون إلى الطرق السهلة والمألوفة لحل المشكلات ، وبالتالي يختلفون عن الأشخاص العاديين في خروجهم</a:t>
            </a:r>
            <a:r>
              <a:rPr kumimoji="0" lang="ar-AE" b="0" i="0" u="none" strike="noStrike" kern="1200" cap="none" spc="0" normalizeH="0" baseline="0" noProof="0" dirty="0">
                <a:ln>
                  <a:noFill/>
                </a:ln>
                <a:effectLst/>
                <a:uLnTx/>
                <a:uFillTx/>
                <a:latin typeface="Alexandria" pitchFamily="2" charset="-78"/>
                <a:ea typeface="+mn-ea"/>
                <a:cs typeface="Alexandria" pitchFamily="2" charset="-78"/>
                <a:sym typeface="Arial"/>
              </a:rPr>
              <a:t> ع</a:t>
            </a:r>
            <a:r>
              <a:rPr kumimoji="0" lang="ar-JO" b="0" i="0" u="none" strike="noStrike" kern="1200" cap="none" spc="0" normalizeH="0" baseline="0" noProof="0" dirty="0">
                <a:ln>
                  <a:noFill/>
                </a:ln>
                <a:effectLst/>
                <a:uLnTx/>
                <a:uFillTx/>
                <a:latin typeface="Alexandria" pitchFamily="2" charset="-78"/>
                <a:ea typeface="+mn-ea"/>
                <a:cs typeface="Alexandria" pitchFamily="2" charset="-78"/>
                <a:sym typeface="Arial"/>
              </a:rPr>
              <a:t>ن المألوف</a:t>
            </a:r>
            <a:r>
              <a:rPr lang="ar-AE" dirty="0">
                <a:latin typeface="Alexandria" pitchFamily="2" charset="-78"/>
                <a:cs typeface="Alexandria" pitchFamily="2" charset="-78"/>
                <a:sym typeface="Arial"/>
              </a:rPr>
              <a:t>.</a:t>
            </a:r>
          </a:p>
          <a:p>
            <a:pPr marR="0" lvl="0" algn="just" defTabSz="914400" rtl="1" eaLnBrk="1" fontAlgn="auto" latinLnBrk="0" hangingPunct="1">
              <a:lnSpc>
                <a:spcPct val="100000"/>
              </a:lnSpc>
              <a:spcBef>
                <a:spcPts val="0"/>
              </a:spcBef>
              <a:spcAft>
                <a:spcPts val="0"/>
              </a:spcAft>
              <a:buClrTx/>
              <a:buSzTx/>
              <a:tabLst/>
              <a:defRPr/>
            </a:pPr>
            <a:endParaRPr kumimoji="0" lang="ar-JO" b="0" i="0" u="none" strike="noStrike" kern="1200" cap="none" spc="0" normalizeH="0" baseline="0" noProof="0" dirty="0">
              <a:ln>
                <a:noFill/>
              </a:ln>
              <a:effectLst/>
              <a:uLnTx/>
              <a:uFillTx/>
              <a:latin typeface="Alexandria" pitchFamily="2" charset="-78"/>
              <a:ea typeface="+mn-ea"/>
              <a:cs typeface="Alexandria" pitchFamily="2" charset="-78"/>
              <a:sym typeface="Arial"/>
            </a:endParaRPr>
          </a:p>
          <a:p>
            <a:pPr marR="0" lvl="0" algn="just" defTabSz="914400" rtl="1" eaLnBrk="1" fontAlgn="auto" latinLnBrk="0" hangingPunct="1">
              <a:lnSpc>
                <a:spcPct val="100000"/>
              </a:lnSpc>
              <a:spcBef>
                <a:spcPts val="0"/>
              </a:spcBef>
              <a:spcAft>
                <a:spcPts val="0"/>
              </a:spcAft>
              <a:buClrTx/>
              <a:buSzTx/>
              <a:tabLst/>
              <a:defRPr/>
            </a:pPr>
            <a:r>
              <a:rPr kumimoji="0" lang="ar-JO" b="1" i="0" u="none" strike="noStrike" kern="1200" cap="none" spc="0" normalizeH="0" baseline="0" noProof="0" dirty="0">
                <a:ln>
                  <a:noFill/>
                </a:ln>
                <a:effectLst/>
                <a:uLnTx/>
                <a:uFillTx/>
                <a:latin typeface="Alexandria" pitchFamily="2" charset="-78"/>
                <a:ea typeface="+mn-ea"/>
                <a:cs typeface="Alexandria" pitchFamily="2" charset="-78"/>
                <a:sym typeface="Arial"/>
              </a:rPr>
              <a:t>العوامل التنظيمية</a:t>
            </a:r>
          </a:p>
          <a:p>
            <a:pPr marR="0" lvl="0" algn="r" defTabSz="914400" rtl="0" eaLnBrk="1" fontAlgn="auto" latinLnBrk="0" hangingPunct="1">
              <a:lnSpc>
                <a:spcPct val="100000"/>
              </a:lnSpc>
              <a:spcBef>
                <a:spcPts val="0"/>
              </a:spcBef>
              <a:spcAft>
                <a:spcPts val="0"/>
              </a:spcAft>
              <a:buClrTx/>
              <a:buSzTx/>
              <a:tabLst/>
              <a:defRPr/>
            </a:pPr>
            <a:r>
              <a:rPr kumimoji="0" lang="ar-JO" b="0" i="0" u="none" strike="noStrike" kern="1200" cap="none" spc="0" normalizeH="0" baseline="0" noProof="0" dirty="0">
                <a:ln>
                  <a:noFill/>
                </a:ln>
                <a:effectLst/>
                <a:uLnTx/>
                <a:uFillTx/>
                <a:latin typeface="Alexandria" pitchFamily="2" charset="-78"/>
                <a:ea typeface="+mn-ea"/>
                <a:cs typeface="Alexandria" pitchFamily="2" charset="-78"/>
                <a:sym typeface="Arial"/>
              </a:rPr>
              <a:t>من أهم العوامل التنظيمية التي تؤثر على الابتكار هي استراتيجية المنظمة ، حيث لا يعمل الأفراد في فراغ ، بل يعملون في بيئة تنظيمية من شأنها أن تؤثر بشكل كبير على مدى ابتكاراتهم. الجدير بالذكر أن هناك مؤسسات تتبع استراتيجية التجديد ، وابتكار الأفراد هو سبب ميزتها التنافسية في الأسواق.</a:t>
            </a:r>
          </a:p>
          <a:p>
            <a:pPr marR="0" lvl="0" algn="r" defTabSz="914400" rtl="0" eaLnBrk="1" fontAlgn="auto" latinLnBrk="0" hangingPunct="1">
              <a:lnSpc>
                <a:spcPct val="100000"/>
              </a:lnSpc>
              <a:spcBef>
                <a:spcPts val="0"/>
              </a:spcBef>
              <a:spcAft>
                <a:spcPts val="0"/>
              </a:spcAft>
              <a:buClrTx/>
              <a:buSzTx/>
              <a:tabLst/>
              <a:defRPr/>
            </a:pPr>
            <a:endParaRPr kumimoji="0" lang="ar-JO" b="0" i="0" u="none" strike="noStrike" kern="1200" cap="none" spc="0" normalizeH="0" baseline="0" noProof="0" dirty="0">
              <a:ln>
                <a:noFill/>
              </a:ln>
              <a:effectLst/>
              <a:uLnTx/>
              <a:uFillTx/>
              <a:latin typeface="Alexandria" pitchFamily="2" charset="-78"/>
              <a:ea typeface="+mn-ea"/>
              <a:cs typeface="Alexandria" pitchFamily="2" charset="-78"/>
              <a:sym typeface="Arial"/>
            </a:endParaRPr>
          </a:p>
          <a:p>
            <a:pPr marR="0" lvl="0" algn="r" defTabSz="914400" rtl="0" eaLnBrk="1" fontAlgn="auto" latinLnBrk="0" hangingPunct="1">
              <a:lnSpc>
                <a:spcPct val="100000"/>
              </a:lnSpc>
              <a:spcBef>
                <a:spcPts val="0"/>
              </a:spcBef>
              <a:spcAft>
                <a:spcPts val="0"/>
              </a:spcAft>
              <a:buClrTx/>
              <a:buSzTx/>
              <a:tabLst/>
              <a:defRPr/>
            </a:pPr>
            <a:r>
              <a:rPr kumimoji="0" lang="ar-JO" b="1" i="0" u="none" strike="noStrike" kern="1200" cap="none" spc="0" normalizeH="0" baseline="0" noProof="0" dirty="0">
                <a:ln>
                  <a:noFill/>
                </a:ln>
                <a:effectLst/>
                <a:uLnTx/>
                <a:uFillTx/>
                <a:latin typeface="Alexandria" pitchFamily="2" charset="-78"/>
                <a:ea typeface="+mn-ea"/>
                <a:cs typeface="Alexandria" pitchFamily="2" charset="-78"/>
                <a:sym typeface="Arial"/>
              </a:rPr>
              <a:t>العوامل البيئية</a:t>
            </a:r>
          </a:p>
          <a:p>
            <a:pPr marR="0" lvl="0" algn="r" defTabSz="914400" rtl="0" eaLnBrk="1" fontAlgn="auto" latinLnBrk="0" hangingPunct="1">
              <a:lnSpc>
                <a:spcPct val="100000"/>
              </a:lnSpc>
              <a:spcBef>
                <a:spcPts val="0"/>
              </a:spcBef>
              <a:spcAft>
                <a:spcPts val="0"/>
              </a:spcAft>
              <a:buClrTx/>
              <a:buSzTx/>
              <a:tabLst/>
              <a:defRPr/>
            </a:pPr>
            <a:r>
              <a:rPr kumimoji="0" lang="ar-JO" b="0" i="0" u="none" strike="noStrike" kern="1200" cap="none" spc="0" normalizeH="0" baseline="0" noProof="0" dirty="0">
                <a:ln>
                  <a:noFill/>
                </a:ln>
                <a:effectLst/>
                <a:uLnTx/>
                <a:uFillTx/>
                <a:latin typeface="Alexandria" pitchFamily="2" charset="-78"/>
                <a:ea typeface="+mn-ea"/>
                <a:cs typeface="Alexandria" pitchFamily="2" charset="-78"/>
                <a:sym typeface="Arial"/>
              </a:rPr>
              <a:t>تلعب البيئة دورًا مهمًا في الابتكار ، فهي إما تساعد الفرد على الابتكار ، أو تحبطه وتقيده. </a:t>
            </a:r>
            <a:r>
              <a:rPr kumimoji="0" lang="ar-AE" b="0" i="0" u="none" strike="noStrike" kern="1200" cap="none" spc="0" normalizeH="0" baseline="0" noProof="0" dirty="0">
                <a:ln>
                  <a:noFill/>
                </a:ln>
                <a:effectLst/>
                <a:uLnTx/>
                <a:uFillTx/>
                <a:latin typeface="Alexandria" pitchFamily="2" charset="-78"/>
                <a:ea typeface="+mn-ea"/>
                <a:cs typeface="Alexandria" pitchFamily="2" charset="-78"/>
                <a:sym typeface="Arial"/>
              </a:rPr>
              <a:t>و</a:t>
            </a:r>
            <a:r>
              <a:rPr kumimoji="0" lang="ar-JO" b="0" i="0" u="none" strike="noStrike" kern="1200" cap="none" spc="0" normalizeH="0" baseline="0" noProof="0" dirty="0">
                <a:ln>
                  <a:noFill/>
                </a:ln>
                <a:effectLst/>
                <a:uLnTx/>
                <a:uFillTx/>
                <a:latin typeface="Alexandria" pitchFamily="2" charset="-78"/>
                <a:ea typeface="+mn-ea"/>
                <a:cs typeface="Alexandria" pitchFamily="2" charset="-78"/>
                <a:sym typeface="Arial"/>
              </a:rPr>
              <a:t>من العوامل البيئية التي تؤثر على عملية الابتكار العوامل الاجتماعية والثقافية التي تبدأ من الأسرة </a:t>
            </a:r>
            <a:r>
              <a:rPr kumimoji="0" lang="ar-AE" b="0" i="0" u="none" strike="noStrike" kern="1200" cap="none" spc="0" normalizeH="0" baseline="0" noProof="0" dirty="0">
                <a:ln>
                  <a:noFill/>
                </a:ln>
                <a:effectLst/>
                <a:uLnTx/>
                <a:uFillTx/>
                <a:latin typeface="Alexandria" pitchFamily="2" charset="-78"/>
                <a:ea typeface="+mn-ea"/>
                <a:cs typeface="Alexandria" pitchFamily="2" charset="-78"/>
                <a:sym typeface="Arial"/>
              </a:rPr>
              <a:t>ثم </a:t>
            </a:r>
            <a:r>
              <a:rPr kumimoji="0" lang="ar-JO" b="0" i="0" u="none" strike="noStrike" kern="1200" cap="none" spc="0" normalizeH="0" baseline="0" noProof="0" dirty="0">
                <a:ln>
                  <a:noFill/>
                </a:ln>
                <a:effectLst/>
                <a:uLnTx/>
                <a:uFillTx/>
                <a:latin typeface="Alexandria" pitchFamily="2" charset="-78"/>
                <a:ea typeface="+mn-ea"/>
                <a:cs typeface="Alexandria" pitchFamily="2" charset="-78"/>
                <a:sym typeface="Arial"/>
              </a:rPr>
              <a:t>إلى المؤسسات التعليمية والثقافية ، حيث لكل منها دور كبير في التأثير على عملية الابتكار. </a:t>
            </a:r>
            <a:endParaRPr kumimoji="0" lang="en-US" b="0"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
        <p:nvSpPr>
          <p:cNvPr id="4" name="TextBox 3">
            <a:extLst>
              <a:ext uri="{FF2B5EF4-FFF2-40B4-BE49-F238E27FC236}">
                <a16:creationId xmlns:a16="http://schemas.microsoft.com/office/drawing/2014/main" id="{EB123945-A803-3EC8-A4D7-73BE9E86E406}"/>
              </a:ext>
            </a:extLst>
          </p:cNvPr>
          <p:cNvSpPr txBox="1"/>
          <p:nvPr/>
        </p:nvSpPr>
        <p:spPr>
          <a:xfrm>
            <a:off x="3955312" y="482292"/>
            <a:ext cx="4701131"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العوامل المؤثرة في الابتكار </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2" name="Graphic 21">
            <a:extLst>
              <a:ext uri="{FF2B5EF4-FFF2-40B4-BE49-F238E27FC236}">
                <a16:creationId xmlns:a16="http://schemas.microsoft.com/office/drawing/2014/main" id="{0C227C4D-9376-4B46-A17C-81629796B0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3" name="Picture 12">
            <a:extLst>
              <a:ext uri="{FF2B5EF4-FFF2-40B4-BE49-F238E27FC236}">
                <a16:creationId xmlns:a16="http://schemas.microsoft.com/office/drawing/2014/main" id="{6BB349F3-FF6D-4D4E-801E-B66258CDC551}"/>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295892627"/>
      </p:ext>
    </p:extLst>
  </p:cSld>
  <p:clrMapOvr>
    <a:masterClrMapping/>
  </p:clrMapOvr>
  <mc:AlternateContent xmlns:mc="http://schemas.openxmlformats.org/markup-compatibility/2006" xmlns:p14="http://schemas.microsoft.com/office/powerpoint/2010/main">
    <mc:Choice Requires="p14">
      <p:transition spd="slow" p14:dur="1500" advTm="105050">
        <p:split orient="vert"/>
      </p:transition>
    </mc:Choice>
    <mc:Fallback xmlns="">
      <p:transition spd="slow" advTm="105050">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026456"/>
            <a:ext cx="11239130" cy="5632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89827" y="1070392"/>
            <a:ext cx="10812345" cy="563231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      </a:t>
            </a:r>
            <a:endParaRPr lang="ar-AE"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dirty="0">
                <a:latin typeface="Alexandria" pitchFamily="2" charset="-78"/>
                <a:cs typeface="Alexandria" pitchFamily="2" charset="-78"/>
              </a:rPr>
              <a:t>          </a:t>
            </a:r>
            <a:r>
              <a:rPr lang="ar-JO" dirty="0">
                <a:latin typeface="Alexandria" pitchFamily="2" charset="-78"/>
                <a:cs typeface="Alexandria" pitchFamily="2" charset="-78"/>
              </a:rPr>
              <a:t> لا يمكن تجاهل أهمية الابتكار في كل مجالات الحياة، فلولا الابتكارات، لما كان للمجتمعات أن تحقق ما وصلت إليه من تقدم في جوانب الحياة المختلفة، وتتفق الدراسات في مجال الابتكار والإبداع على أهميتهما للمؤسسات والمجتمع ككل لما يحققه من مزايا عدة، فلقد أصبح ينظر إلى الابتكار على أنه مصدر لتحقيق الثروة وعامل مهم في دفع عجلة التنمية الاجتماعية والاقتصادية، فعلى سبيل المثال ابتكار طريقة جديدة تمكن من زيادة إنتاجية عوامل الإنتاج قد تساهم في زيادة الناتج المحلي الإجمالي لهذه الدول بقدر أكبر مما يسهم فيه رأسمال إضافي . إنّ ما يلاحظ اليوم إدراك أهمية الابتكار من طرف المؤسسات، حيث نجد على سبيل المثال أن المؤسسات اليابانية تخصص ما يزيد عن 30 % من مخرجاتها على أنشطة البحث و التطوير. وفي مسح حديث وجد أن 25 % من كل المؤسسات الأمريكية التي تستخدم أكثر من 100 عامل تقدّم تدريبًا في مجال الابتكار </a:t>
            </a:r>
            <a:r>
              <a:rPr lang="ar-AE" dirty="0">
                <a:latin typeface="Alexandria" pitchFamily="2" charset="-78"/>
                <a:cs typeface="Alexandria" pitchFamily="2" charset="-78"/>
              </a:rPr>
              <a:t>للعاملين فيها.</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latin typeface="Alexandria" pitchFamily="2" charset="-78"/>
              <a:cs typeface="Alexandria" pitchFamily="2" charset="-78"/>
            </a:endParaRPr>
          </a:p>
          <a:p>
            <a:pPr algn="just" defTabSz="914400" rtl="1">
              <a:defRPr/>
            </a:pPr>
            <a:r>
              <a:rPr lang="ar-AE" dirty="0">
                <a:latin typeface="Alexandria" pitchFamily="2" charset="-78"/>
                <a:cs typeface="Alexandria" pitchFamily="2" charset="-78"/>
              </a:rPr>
              <a:t>كما </a:t>
            </a:r>
            <a:r>
              <a:rPr lang="ar-JO" dirty="0">
                <a:latin typeface="Alexandria" pitchFamily="2" charset="-78"/>
                <a:cs typeface="Alexandria" pitchFamily="2" charset="-78"/>
              </a:rPr>
              <a:t>أصبح العائد من الابتكار يشجع الكثير من المؤسسات التي تسعى إلى تحقيق أرباح كبيرة، ومعدلات نمو عالية نتيجة لابتكارها سلـع و خدمـات جديدة ، </a:t>
            </a:r>
            <a:r>
              <a:rPr lang="ar-AE" dirty="0">
                <a:latin typeface="Alexandria" pitchFamily="2" charset="-78"/>
                <a:cs typeface="Alexandria" pitchFamily="2" charset="-78"/>
              </a:rPr>
              <a:t>وهذا يؤدي إلى </a:t>
            </a:r>
            <a:r>
              <a:rPr lang="ar-JO" dirty="0">
                <a:latin typeface="Alexandria" pitchFamily="2" charset="-78"/>
                <a:cs typeface="Alexandria" pitchFamily="2" charset="-78"/>
              </a:rPr>
              <a:t>تحسين خدمة المستهلكين، </a:t>
            </a:r>
            <a:r>
              <a:rPr lang="ar-AE" dirty="0">
                <a:latin typeface="Alexandria" pitchFamily="2" charset="-78"/>
                <a:cs typeface="Alexandria" pitchFamily="2" charset="-78"/>
              </a:rPr>
              <a:t>و</a:t>
            </a:r>
            <a:r>
              <a:rPr lang="ar-JO" dirty="0">
                <a:latin typeface="Alexandria" pitchFamily="2" charset="-78"/>
                <a:cs typeface="Alexandria" pitchFamily="2" charset="-78"/>
              </a:rPr>
              <a:t>تحسين إنتاجية المؤسسة وذلك بتحقيق الكفاءة والفعالية في الأداء وإنجاز الأهداف</a:t>
            </a:r>
            <a:r>
              <a:rPr lang="ar-AE" dirty="0">
                <a:latin typeface="Alexandria" pitchFamily="2" charset="-78"/>
                <a:cs typeface="Alexandria" pitchFamily="2" charset="-78"/>
              </a:rPr>
              <a:t>،</a:t>
            </a:r>
            <a:r>
              <a:rPr lang="ar-JO" dirty="0">
                <a:latin typeface="Alexandria" pitchFamily="2" charset="-78"/>
                <a:cs typeface="Alexandria" pitchFamily="2" charset="-78"/>
              </a:rPr>
              <a:t> واستخدام الموارد والطاقة بشكل اقتصادي، حيث يمكن أن تستخدم المواد بإنتاج أكثر وأفضل نوعية، استخدام المواد غير المستخدمة لتطوير وإنتاج منتجات جديدة أفضل؛ </a:t>
            </a:r>
            <a:r>
              <a:rPr lang="ar-AE" dirty="0">
                <a:latin typeface="Alexandria" pitchFamily="2" charset="-78"/>
                <a:cs typeface="Alexandria" pitchFamily="2" charset="-78"/>
              </a:rPr>
              <a:t>مما </a:t>
            </a:r>
            <a:r>
              <a:rPr lang="ar-JO" dirty="0">
                <a:latin typeface="Alexandria" pitchFamily="2" charset="-78"/>
                <a:cs typeface="Alexandria" pitchFamily="2" charset="-78"/>
              </a:rPr>
              <a:t>ينمي و يراكم المهارات الشخصية في التفكير والتفاعل الجماعي من خلال فرق العصف الذهني؛  </a:t>
            </a:r>
            <a:r>
              <a:rPr lang="ar-AE" dirty="0">
                <a:latin typeface="Alexandria" pitchFamily="2" charset="-78"/>
                <a:cs typeface="Alexandria" pitchFamily="2" charset="-78"/>
              </a:rPr>
              <a:t>مما </a:t>
            </a:r>
            <a:r>
              <a:rPr lang="ar-JO" dirty="0">
                <a:latin typeface="Alexandria" pitchFamily="2" charset="-78"/>
                <a:cs typeface="Alexandria" pitchFamily="2" charset="-78"/>
              </a:rPr>
              <a:t>يزيد من جودة القرارات التي تصنع لمعالجة المشكلات على مستوى المؤسسة أو على مستوى قطاعاتها وإدارتها في المجالات المختلفة الفنية والمالية والتسويقية، وتلك الخاصة ببيئة العمل الاجتماعية.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5076186" y="274480"/>
            <a:ext cx="3615844"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أهمية الابتكار</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D66DAFFA-AA40-4B23-A9EB-FA94CCA981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3" name="Picture 12">
            <a:extLst>
              <a:ext uri="{FF2B5EF4-FFF2-40B4-BE49-F238E27FC236}">
                <a16:creationId xmlns:a16="http://schemas.microsoft.com/office/drawing/2014/main" id="{27F1F882-A910-4960-B3ED-4580C672163C}"/>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2203908609"/>
      </p:ext>
    </p:extLst>
  </p:cSld>
  <p:clrMapOvr>
    <a:masterClrMapping/>
  </p:clrMapOvr>
  <mc:AlternateContent xmlns:mc="http://schemas.openxmlformats.org/markup-compatibility/2006" xmlns:p14="http://schemas.microsoft.com/office/powerpoint/2010/main">
    <mc:Choice Requires="p14">
      <p:transition spd="slow" p14:dur="1500" advTm="185454">
        <p:split orient="vert"/>
      </p:transition>
    </mc:Choice>
    <mc:Fallback xmlns="">
      <p:transition spd="slow" advTm="185454">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7080" y="722647"/>
            <a:ext cx="11537010" cy="59403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5104063" y="121685"/>
            <a:ext cx="3615844"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أهمية الابتكار</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
        <p:nvSpPr>
          <p:cNvPr id="4" name="TextBox 3">
            <a:extLst>
              <a:ext uri="{FF2B5EF4-FFF2-40B4-BE49-F238E27FC236}">
                <a16:creationId xmlns:a16="http://schemas.microsoft.com/office/drawing/2014/main" id="{9A16BC56-25CE-7E29-BB6F-2EB87A5C8591}"/>
              </a:ext>
            </a:extLst>
          </p:cNvPr>
          <p:cNvSpPr txBox="1"/>
          <p:nvPr/>
        </p:nvSpPr>
        <p:spPr>
          <a:xfrm>
            <a:off x="367909" y="711969"/>
            <a:ext cx="11397962" cy="5590698"/>
          </a:xfrm>
          <a:prstGeom prst="rect">
            <a:avLst/>
          </a:prstGeom>
          <a:noFill/>
        </p:spPr>
        <p:txBody>
          <a:bodyPr wrap="square">
            <a:spAutoFit/>
          </a:bodyPr>
          <a:lstStyle/>
          <a:p>
            <a:pPr algn="just" rtl="1">
              <a:lnSpc>
                <a:spcPct val="150000"/>
              </a:lnSpc>
              <a:buFont typeface="+mj-lt"/>
              <a:buAutoNum type="arabicPeriod"/>
            </a:pPr>
            <a:r>
              <a:rPr lang="ar-JO" sz="1600" b="1" i="0" dirty="0">
                <a:effectLst/>
                <a:latin typeface="Almarai"/>
                <a:cs typeface="Alexandria" pitchFamily="2" charset="-78"/>
              </a:rPr>
              <a:t>التنافسية</a:t>
            </a:r>
            <a:r>
              <a:rPr lang="ar-JO" sz="1600" b="0" i="0" dirty="0">
                <a:effectLst/>
                <a:latin typeface="Almarai"/>
                <a:cs typeface="Alexandria" pitchFamily="2" charset="-78"/>
              </a:rPr>
              <a:t>: من خلال تقديم منتجات وخدمات جديدة ومبتكرة، لتحقيق ميزة تنافسية وجذب العملاء المحتملين.</a:t>
            </a:r>
          </a:p>
          <a:p>
            <a:pPr algn="just" rtl="1">
              <a:lnSpc>
                <a:spcPct val="150000"/>
              </a:lnSpc>
              <a:buFont typeface="+mj-lt"/>
              <a:buAutoNum type="arabicPeriod"/>
            </a:pPr>
            <a:r>
              <a:rPr lang="ar-JO" sz="1600" b="1" i="0" dirty="0">
                <a:effectLst/>
                <a:latin typeface="Almarai"/>
                <a:cs typeface="Alexandria" pitchFamily="2" charset="-78"/>
              </a:rPr>
              <a:t>تلبية احتياجات العملاء</a:t>
            </a:r>
            <a:r>
              <a:rPr lang="ar-JO" sz="1600" b="0" i="0" dirty="0">
                <a:effectLst/>
                <a:latin typeface="Almarai"/>
                <a:cs typeface="Alexandria" pitchFamily="2" charset="-78"/>
              </a:rPr>
              <a:t>: من خلال تحليل المتغيرات والاتجاهات في سوق العمل والتفاعل مع العملاء، يمكن للمؤسسات تحسين منتجاتها وخدماتها بشكل مستمر وتحقيق رضا العملاء.</a:t>
            </a:r>
          </a:p>
          <a:p>
            <a:pPr algn="just" rtl="1">
              <a:lnSpc>
                <a:spcPct val="150000"/>
              </a:lnSpc>
              <a:buFont typeface="+mj-lt"/>
              <a:buAutoNum type="arabicPeriod"/>
            </a:pPr>
            <a:r>
              <a:rPr lang="ar-JO" sz="1600" b="1" i="0" dirty="0">
                <a:effectLst/>
                <a:latin typeface="Almarai"/>
                <a:cs typeface="Alexandria" pitchFamily="2" charset="-78"/>
              </a:rPr>
              <a:t>التميز والتفوق</a:t>
            </a:r>
            <a:r>
              <a:rPr lang="ar-JO" sz="1600" b="0" i="0" dirty="0">
                <a:effectLst/>
                <a:latin typeface="Almarai"/>
                <a:cs typeface="Alexandria" pitchFamily="2" charset="-78"/>
              </a:rPr>
              <a:t>: من خلال تطوير وتحسين العمليات والمنتجات والخدمات، يمكن للمؤسسات أن تصبح رائدة ومبتكرة وتحقق تفوقًا على المنافسين.</a:t>
            </a:r>
          </a:p>
          <a:p>
            <a:pPr algn="just" rtl="1">
              <a:lnSpc>
                <a:spcPct val="150000"/>
              </a:lnSpc>
              <a:buFont typeface="+mj-lt"/>
              <a:buAutoNum type="arabicPeriod"/>
            </a:pPr>
            <a:r>
              <a:rPr lang="ar-JO" sz="1600" b="1" i="0" dirty="0">
                <a:effectLst/>
                <a:latin typeface="Almarai"/>
                <a:cs typeface="Alexandria" pitchFamily="2" charset="-78"/>
              </a:rPr>
              <a:t>تحسين الكفاءة وزيادة الإنتاجية</a:t>
            </a:r>
            <a:r>
              <a:rPr lang="ar-JO" sz="1600" b="0" i="0" dirty="0">
                <a:effectLst/>
                <a:latin typeface="Almarai"/>
                <a:cs typeface="Alexandria" pitchFamily="2" charset="-78"/>
              </a:rPr>
              <a:t>: من خلال تطبيق تقنيات جديدة وعمليات مبتكرة، </a:t>
            </a:r>
            <a:r>
              <a:rPr lang="ar-AE" sz="1600" b="0" i="0" dirty="0">
                <a:effectLst/>
                <a:latin typeface="Almarai"/>
                <a:cs typeface="Alexandria" pitchFamily="2" charset="-78"/>
              </a:rPr>
              <a:t>تسهم في </a:t>
            </a:r>
            <a:r>
              <a:rPr lang="ar-JO" sz="1600" b="0" i="0" dirty="0">
                <a:effectLst/>
                <a:latin typeface="Almarai"/>
                <a:cs typeface="Alexandria" pitchFamily="2" charset="-78"/>
              </a:rPr>
              <a:t>تقليل الهدر وزيادة الإنتاجية .</a:t>
            </a:r>
          </a:p>
          <a:p>
            <a:pPr algn="just" rtl="1">
              <a:lnSpc>
                <a:spcPct val="150000"/>
              </a:lnSpc>
              <a:buFont typeface="+mj-lt"/>
              <a:buAutoNum type="arabicPeriod"/>
            </a:pPr>
            <a:r>
              <a:rPr lang="ar-JO" sz="1600" b="1" i="0" dirty="0">
                <a:effectLst/>
                <a:latin typeface="Almarai"/>
                <a:cs typeface="Alexandria" pitchFamily="2" charset="-78"/>
              </a:rPr>
              <a:t>التكيف مع التغيرات في السوق</a:t>
            </a:r>
            <a:r>
              <a:rPr lang="ar-JO" sz="1600" b="0" i="0" dirty="0">
                <a:effectLst/>
                <a:latin typeface="Almarai"/>
                <a:cs typeface="Alexandria" pitchFamily="2" charset="-78"/>
              </a:rPr>
              <a:t>: يساعد الابتكار المؤسسات في التكيف التطورات التكنولوجية. </a:t>
            </a:r>
          </a:p>
          <a:p>
            <a:pPr algn="just" rtl="1">
              <a:lnSpc>
                <a:spcPct val="150000"/>
              </a:lnSpc>
              <a:buFont typeface="+mj-lt"/>
              <a:buAutoNum type="arabicPeriod"/>
            </a:pPr>
            <a:r>
              <a:rPr lang="ar-JO" sz="1600" b="1" i="0" dirty="0">
                <a:effectLst/>
                <a:latin typeface="Almarai"/>
                <a:cs typeface="Alexandria" pitchFamily="2" charset="-78"/>
              </a:rPr>
              <a:t>تحفيز روح المبادرة</a:t>
            </a:r>
            <a:r>
              <a:rPr lang="ar-JO" sz="1600" b="0" i="0" dirty="0">
                <a:effectLst/>
                <a:latin typeface="Almarai"/>
                <a:cs typeface="Alexandria" pitchFamily="2" charset="-78"/>
              </a:rPr>
              <a:t>: يشجع الابتكار العاملين على تقديم أفكار جديدة والتحرك خارج إطار التقاليد مما يؤدي ذلك إلى إيجاد حلول غير تقليدية للتحديات والمشاكل التي تواجهها المنظمة.</a:t>
            </a:r>
          </a:p>
          <a:p>
            <a:pPr algn="just" rtl="1">
              <a:lnSpc>
                <a:spcPct val="150000"/>
              </a:lnSpc>
              <a:buFont typeface="+mj-lt"/>
              <a:buAutoNum type="arabicPeriod"/>
            </a:pPr>
            <a:r>
              <a:rPr lang="ar-JO" sz="1600" b="1" i="0" dirty="0">
                <a:effectLst/>
                <a:latin typeface="Almarai"/>
                <a:cs typeface="Alexandria" pitchFamily="2" charset="-78"/>
              </a:rPr>
              <a:t>تطوير المهارات والقدرات</a:t>
            </a:r>
            <a:r>
              <a:rPr lang="ar-JO" sz="1600" b="0" i="0" dirty="0">
                <a:effectLst/>
                <a:latin typeface="Almarai"/>
                <a:cs typeface="Alexandria" pitchFamily="2" charset="-78"/>
              </a:rPr>
              <a:t>: يتيح الابتكار فرصًا للتعلم والنمو الشخصي والمهني.</a:t>
            </a:r>
          </a:p>
          <a:p>
            <a:pPr algn="just" rtl="1">
              <a:lnSpc>
                <a:spcPct val="150000"/>
              </a:lnSpc>
              <a:buFont typeface="+mj-lt"/>
              <a:buAutoNum type="arabicPeriod"/>
            </a:pPr>
            <a:r>
              <a:rPr lang="ar-JO" sz="1600" b="1" i="0" dirty="0">
                <a:effectLst/>
                <a:latin typeface="Almarai"/>
                <a:cs typeface="Alexandria" pitchFamily="2" charset="-78"/>
              </a:rPr>
              <a:t>جذب المواهب والاحتفاظ بها</a:t>
            </a:r>
            <a:r>
              <a:rPr lang="ar-JO" sz="1600" b="0" i="0" dirty="0">
                <a:effectLst/>
                <a:latin typeface="Almarai"/>
                <a:cs typeface="Alexandria" pitchFamily="2" charset="-78"/>
              </a:rPr>
              <a:t>: يعتبر الابتكار عاملاً مهمًا في جذب المواهب المتميزة إلى المنظمة. فالأفراد الموهوبين يتطلعون إلى العمل في بيئة مليئة بالتحديات والفرص للابتكار والتطوير. بالإضافة إلى ذلك، يمكن للابتكار أن يسهم في احتفاظ المواهب في المنظمة، حيث يعزز الشعور بالرضا والإشباع الوظيفي.</a:t>
            </a:r>
          </a:p>
          <a:p>
            <a:pPr algn="just" rtl="1">
              <a:lnSpc>
                <a:spcPct val="150000"/>
              </a:lnSpc>
              <a:buFont typeface="+mj-lt"/>
              <a:buAutoNum type="arabicPeriod"/>
            </a:pPr>
            <a:r>
              <a:rPr lang="ar-JO" sz="1600" b="1" i="0" dirty="0">
                <a:effectLst/>
                <a:latin typeface="Almarai"/>
                <a:cs typeface="Alexandria" pitchFamily="2" charset="-78"/>
              </a:rPr>
              <a:t>تعزيز الثقافة التنظيمية الإيجابية</a:t>
            </a:r>
            <a:r>
              <a:rPr lang="ar-JO" sz="1600" b="0" i="0" dirty="0">
                <a:effectLst/>
                <a:latin typeface="Almarai"/>
                <a:cs typeface="Alexandria" pitchFamily="2" charset="-78"/>
              </a:rPr>
              <a:t>: من خلال تشجيع الابتكار وتقدير الأفكار الجديدة، يتشكل بيئة عمل تحفز الابتكار وتعزز التعاون والإبداع</a:t>
            </a:r>
            <a:r>
              <a:rPr lang="ar-JO" sz="1600" dirty="0">
                <a:latin typeface="Almarai"/>
                <a:cs typeface="Alexandria" pitchFamily="2" charset="-78"/>
              </a:rPr>
              <a:t> مما</a:t>
            </a:r>
            <a:r>
              <a:rPr lang="ar-JO" sz="1600" b="0" i="0" dirty="0">
                <a:effectLst/>
                <a:latin typeface="Almarai"/>
                <a:cs typeface="Alexandria" pitchFamily="2" charset="-78"/>
              </a:rPr>
              <a:t> يؤدي إلى تحقيق رض</a:t>
            </a:r>
            <a:r>
              <a:rPr lang="ar-JO" sz="1600" dirty="0">
                <a:latin typeface="Almarai"/>
                <a:cs typeface="Alexandria" pitchFamily="2" charset="-78"/>
              </a:rPr>
              <a:t>ا</a:t>
            </a:r>
            <a:r>
              <a:rPr lang="ar-JO" sz="1600" b="0" i="0" dirty="0">
                <a:effectLst/>
                <a:latin typeface="Almarai"/>
                <a:cs typeface="Alexandria" pitchFamily="2" charset="-78"/>
              </a:rPr>
              <a:t> أعلى بين العاملين.</a:t>
            </a:r>
          </a:p>
        </p:txBody>
      </p:sp>
      <p:pic>
        <p:nvPicPr>
          <p:cNvPr id="11" name="Graphic 21">
            <a:extLst>
              <a:ext uri="{FF2B5EF4-FFF2-40B4-BE49-F238E27FC236}">
                <a16:creationId xmlns:a16="http://schemas.microsoft.com/office/drawing/2014/main" id="{1A57A947-F6EC-4546-AA92-B187C54D3F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74994" y="-193565"/>
            <a:ext cx="2305141" cy="1076343"/>
          </a:xfrm>
          <a:prstGeom prst="rect">
            <a:avLst/>
          </a:prstGeom>
        </p:spPr>
      </p:pic>
      <p:pic>
        <p:nvPicPr>
          <p:cNvPr id="13" name="Picture 12">
            <a:extLst>
              <a:ext uri="{FF2B5EF4-FFF2-40B4-BE49-F238E27FC236}">
                <a16:creationId xmlns:a16="http://schemas.microsoft.com/office/drawing/2014/main" id="{6CCDB5BF-A734-49D7-993B-4AF182CCF884}"/>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1632318240"/>
      </p:ext>
    </p:extLst>
  </p:cSld>
  <p:clrMapOvr>
    <a:masterClrMapping/>
  </p:clrMapOvr>
  <mc:AlternateContent xmlns:mc="http://schemas.openxmlformats.org/markup-compatibility/2006" xmlns:p14="http://schemas.microsoft.com/office/powerpoint/2010/main">
    <mc:Choice Requires="p14">
      <p:transition spd="slow" p14:dur="1500" advTm="162545">
        <p:split orient="vert"/>
      </p:transition>
    </mc:Choice>
    <mc:Fallback xmlns="">
      <p:transition spd="slow" advTm="162545">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6433" y="926954"/>
            <a:ext cx="11239130" cy="540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7391" y="1000753"/>
            <a:ext cx="10997213" cy="5632311"/>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ar-AE" sz="2000" dirty="0">
                <a:latin typeface="Alexandria" pitchFamily="2" charset="-78"/>
                <a:cs typeface="Alexandria" pitchFamily="2" charset="-78"/>
              </a:rPr>
              <a:t>      </a:t>
            </a:r>
            <a:r>
              <a:rPr lang="ar-JO" sz="2000" dirty="0">
                <a:latin typeface="Alexandria" pitchFamily="2" charset="-78"/>
                <a:cs typeface="Alexandria" pitchFamily="2" charset="-78"/>
              </a:rPr>
              <a:t>إن السلوك الابتكاري في المؤسسة يمكن ملاحظته من خلال تشخيص عدد من الظواهر التي تشير إلى أن المؤسسة ذات سلوك ابتكاري منها :</a:t>
            </a:r>
            <a:endParaRPr lang="ar-AE" sz="2000" dirty="0">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JO" dirty="0">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JO" dirty="0">
                <a:latin typeface="Alexandria" pitchFamily="2" charset="-78"/>
                <a:cs typeface="Alexandria" pitchFamily="2" charset="-78"/>
              </a:rPr>
              <a:t> </a:t>
            </a:r>
            <a:r>
              <a:rPr lang="ar-AE" dirty="0">
                <a:latin typeface="Alexandria" pitchFamily="2" charset="-78"/>
                <a:cs typeface="Alexandria" pitchFamily="2" charset="-78"/>
              </a:rPr>
              <a:t>1- </a:t>
            </a:r>
            <a:r>
              <a:rPr lang="ar-JO" b="1" dirty="0">
                <a:latin typeface="Alexandria" pitchFamily="2" charset="-78"/>
                <a:cs typeface="Alexandria" pitchFamily="2" charset="-78"/>
              </a:rPr>
              <a:t>المسؤولية الجماعية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AE" dirty="0">
                <a:latin typeface="Alexandria" pitchFamily="2" charset="-78"/>
                <a:cs typeface="Alexandria" pitchFamily="2" charset="-78"/>
              </a:rPr>
              <a:t>إن </a:t>
            </a:r>
            <a:r>
              <a:rPr lang="ar-JO" dirty="0">
                <a:latin typeface="Alexandria" pitchFamily="2" charset="-78"/>
                <a:cs typeface="Alexandria" pitchFamily="2" charset="-78"/>
              </a:rPr>
              <a:t>الابتكار عملية شمولية يشارك فيها جميع العاملين بالمؤسسة بمختلف مستوياتهم و إدارتهم لذا فإن توفّر روح المسؤولية الجماعية ما هو الا دليل على وجود الحس الابتكاري في المؤسسة</a:t>
            </a:r>
            <a:r>
              <a:rPr lang="ar-AE" dirty="0">
                <a:latin typeface="Alexandria" pitchFamily="2" charset="-78"/>
                <a:cs typeface="Alexandria" pitchFamily="2" charset="-78"/>
              </a:rPr>
              <a:t>،</a:t>
            </a:r>
            <a:r>
              <a:rPr lang="ar-JO" dirty="0">
                <a:latin typeface="Alexandria" pitchFamily="2" charset="-78"/>
                <a:cs typeface="Alexandria" pitchFamily="2" charset="-78"/>
              </a:rPr>
              <a:t> والتجربة اليابانية أصدق دليل على ذلك بوصفها واضعة النموذج القائم على مساهمة الأفراد في تحسين الإبداعات والابتكارات بصفة مستمرة و دائمة.</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dirty="0">
                <a:latin typeface="Alexandria" pitchFamily="2" charset="-78"/>
                <a:cs typeface="Alexandria"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dirty="0">
                <a:latin typeface="Alexandria" pitchFamily="2" charset="-78"/>
                <a:cs typeface="Alexandria" pitchFamily="2" charset="-78"/>
              </a:rPr>
              <a:t> </a:t>
            </a:r>
            <a:r>
              <a:rPr lang="ar-AE" dirty="0">
                <a:latin typeface="Alexandria" pitchFamily="2" charset="-78"/>
                <a:cs typeface="Alexandria" pitchFamily="2" charset="-78"/>
              </a:rPr>
              <a:t>2- </a:t>
            </a:r>
            <a:r>
              <a:rPr lang="ar-JO" b="1" dirty="0">
                <a:latin typeface="Alexandria" pitchFamily="2" charset="-78"/>
                <a:cs typeface="Alexandria" pitchFamily="2" charset="-78"/>
              </a:rPr>
              <a:t>الحس الاقتصادي و الاجتماعي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AE" dirty="0">
                <a:latin typeface="Alexandria" pitchFamily="2" charset="-78"/>
                <a:cs typeface="Alexandria" pitchFamily="2" charset="-78"/>
              </a:rPr>
              <a:t>من</a:t>
            </a:r>
            <a:r>
              <a:rPr lang="ar-JO" dirty="0">
                <a:latin typeface="Alexandria" pitchFamily="2" charset="-78"/>
                <a:cs typeface="Alexandria" pitchFamily="2" charset="-78"/>
              </a:rPr>
              <a:t> مبرر</a:t>
            </a:r>
            <a:r>
              <a:rPr lang="ar-AE" dirty="0">
                <a:latin typeface="Alexandria" pitchFamily="2" charset="-78"/>
                <a:cs typeface="Alexandria" pitchFamily="2" charset="-78"/>
              </a:rPr>
              <a:t>ات</a:t>
            </a:r>
            <a:r>
              <a:rPr lang="ar-JO" dirty="0">
                <a:latin typeface="Alexandria" pitchFamily="2" charset="-78"/>
                <a:cs typeface="Alexandria" pitchFamily="2" charset="-78"/>
              </a:rPr>
              <a:t> وجود الإدارة هو تحقيق الكفا</a:t>
            </a:r>
            <a:r>
              <a:rPr lang="ar-AE" dirty="0">
                <a:latin typeface="Alexandria" pitchFamily="2" charset="-78"/>
                <a:cs typeface="Alexandria" pitchFamily="2" charset="-78"/>
              </a:rPr>
              <a:t>ء</a:t>
            </a:r>
            <a:r>
              <a:rPr lang="ar-JO" dirty="0">
                <a:latin typeface="Alexandria" pitchFamily="2" charset="-78"/>
                <a:cs typeface="Alexandria" pitchFamily="2" charset="-78"/>
              </a:rPr>
              <a:t>ة والفا</a:t>
            </a:r>
            <a:r>
              <a:rPr lang="ar-AE" dirty="0">
                <a:latin typeface="Alexandria" pitchFamily="2" charset="-78"/>
                <a:cs typeface="Alexandria" pitchFamily="2" charset="-78"/>
              </a:rPr>
              <a:t>ع</a:t>
            </a:r>
            <a:r>
              <a:rPr lang="ar-JO" dirty="0">
                <a:latin typeface="Alexandria" pitchFamily="2" charset="-78"/>
                <a:cs typeface="Alexandria" pitchFamily="2" charset="-78"/>
              </a:rPr>
              <a:t>لية </a:t>
            </a:r>
            <a:r>
              <a:rPr lang="ar-AE" dirty="0">
                <a:latin typeface="Alexandria" pitchFamily="2" charset="-78"/>
                <a:cs typeface="Alexandria" pitchFamily="2" charset="-78"/>
              </a:rPr>
              <a:t>و</a:t>
            </a:r>
            <a:r>
              <a:rPr lang="ar-JO" dirty="0">
                <a:latin typeface="Alexandria" pitchFamily="2" charset="-78"/>
                <a:cs typeface="Alexandria" pitchFamily="2" charset="-78"/>
              </a:rPr>
              <a:t>تخفيض التكاليف، وهي تشير إلى الحس الاقتصادي، وإن تحسين نوعية و جودة الخدمة المقدمة يشير إلى الحس الاجتماعي، وانعدام هذا الحس الاقتصادي والاجتماعي يؤدي إلى هدر الموارد و بالتالي عدم القدرة على الابتكار.</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3427564" y="274480"/>
            <a:ext cx="533687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JO" sz="2200" b="1" dirty="0">
                <a:latin typeface="Alexandria" pitchFamily="2" charset="-78"/>
                <a:cs typeface="Alexandria" pitchFamily="2" charset="-78"/>
                <a:sym typeface="Arial"/>
              </a:rPr>
              <a:t>مظاهر </a:t>
            </a: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الابتكار- السلوك الابتكاري </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9F9412ED-9BC2-4E0E-9E73-9738F599C8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3" name="Picture 12">
            <a:extLst>
              <a:ext uri="{FF2B5EF4-FFF2-40B4-BE49-F238E27FC236}">
                <a16:creationId xmlns:a16="http://schemas.microsoft.com/office/drawing/2014/main" id="{16B5C6C5-91A0-41FC-8071-EA45355ABBD2}"/>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725360185"/>
      </p:ext>
    </p:extLst>
  </p:cSld>
  <p:clrMapOvr>
    <a:masterClrMapping/>
  </p:clrMapOvr>
  <mc:AlternateContent xmlns:mc="http://schemas.openxmlformats.org/markup-compatibility/2006" xmlns:p14="http://schemas.microsoft.com/office/powerpoint/2010/main">
    <mc:Choice Requires="p14">
      <p:transition spd="slow" p14:dur="1500" advTm="100814">
        <p:split orient="vert"/>
      </p:transition>
    </mc:Choice>
    <mc:Fallback xmlns="">
      <p:transition spd="slow" advTm="100814">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4805" y="876625"/>
            <a:ext cx="11548300" cy="5930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2652" y="968782"/>
            <a:ext cx="11452606" cy="586243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AE" b="1" dirty="0">
                <a:latin typeface="Alexandria" pitchFamily="2" charset="-78"/>
                <a:cs typeface="Alexandria" pitchFamily="2" charset="-78"/>
              </a:rPr>
              <a:t>3- </a:t>
            </a:r>
            <a:r>
              <a:rPr lang="ar-JO" b="1" dirty="0">
                <a:latin typeface="Alexandria" pitchFamily="2" charset="-78"/>
                <a:cs typeface="Alexandria" pitchFamily="2" charset="-78"/>
              </a:rPr>
              <a:t>العقلية العلمية في التعامل مع المشاكل:</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dirty="0">
                <a:latin typeface="Alexandria" pitchFamily="2" charset="-78"/>
                <a:cs typeface="Alexandria" pitchFamily="2" charset="-78"/>
              </a:rPr>
              <a:t> الإدارة التي تعتمد على الطرق والأساليب العلمية في التعامل مع مشاكلها بدلاً من أسلوب المحاولة والخطأ هي إدارة ابتكارية، فالوقت الذي كانت تعتمد فيه الإدارة على الجهد الفردي قد مضى، وأصبحت مهنة تعتمد على التنظيم الذي يقوم بدوره على الجهود المتكاملة لكافة العاملين .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AE" b="1" dirty="0">
                <a:latin typeface="Alexandria" pitchFamily="2" charset="-78"/>
                <a:cs typeface="Alexandria" pitchFamily="2" charset="-78"/>
              </a:rPr>
              <a:t>4- </a:t>
            </a:r>
            <a:r>
              <a:rPr lang="ar-JO" b="1" dirty="0">
                <a:latin typeface="Alexandria" pitchFamily="2" charset="-78"/>
                <a:cs typeface="Alexandria" pitchFamily="2" charset="-78"/>
              </a:rPr>
              <a:t>الانفتاح على الرأي الآخر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dirty="0">
                <a:latin typeface="Alexandria" pitchFamily="2" charset="-78"/>
                <a:cs typeface="Alexandria" pitchFamily="2" charset="-78"/>
              </a:rPr>
              <a:t>توفر مناخ تنظيمي يسوده احترام الرأي الآخر، بل والإصرار على التعاون معه دليل على أن المؤسسة ابتكارية، فالحوار هو الذي يوصل للجديد و الشيء المفيد ومن هذا المنطلق تنتهز المؤسسات الابتكارية الفرص المناسبة</a:t>
            </a:r>
            <a:r>
              <a:rPr lang="ar-AE" dirty="0">
                <a:latin typeface="Alexandria" pitchFamily="2" charset="-78"/>
                <a:cs typeface="Alexandria" pitchFamily="2" charset="-78"/>
              </a:rPr>
              <a:t>،</a:t>
            </a:r>
            <a:r>
              <a:rPr lang="ar-JO" dirty="0">
                <a:latin typeface="Alexandria" pitchFamily="2" charset="-78"/>
                <a:cs typeface="Alexandria" pitchFamily="2" charset="-78"/>
              </a:rPr>
              <a:t> وتعمل على تشجيع الأفراد ليقدموا المقترحات اللازمة للتطوير والتحسين . </a:t>
            </a:r>
            <a:endParaRPr lang="ar-JO" b="1" dirty="0">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AE" b="1" dirty="0">
                <a:latin typeface="Alexandria" pitchFamily="2" charset="-78"/>
                <a:cs typeface="Alexandria" pitchFamily="2" charset="-78"/>
              </a:rPr>
              <a:t>5- </a:t>
            </a:r>
            <a:r>
              <a:rPr lang="ar-JO" b="1" dirty="0">
                <a:latin typeface="Alexandria" pitchFamily="2" charset="-78"/>
                <a:cs typeface="Alexandria" pitchFamily="2" charset="-78"/>
              </a:rPr>
              <a:t>التوجه إلى ابتكار منتجات جديدة</a:t>
            </a:r>
            <a:r>
              <a:rPr lang="ar-JO" dirty="0">
                <a:latin typeface="Alexandria" pitchFamily="2" charset="-78"/>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dirty="0">
                <a:latin typeface="Alexandria" pitchFamily="2" charset="-78"/>
                <a:cs typeface="Alexandria" pitchFamily="2" charset="-78"/>
              </a:rPr>
              <a:t> إن سعي المؤسسة إلى ابتكار منتجات جديدة أو إحداث تغييرات جوهرية متفردة في منتجاتها يعتبر أحد مظاهر السلوك الابتكاري، ويعد تبنّي استراتيجية الابتكار من قبل إدارات المؤسسات المعنية بالابتكار والتطوير تجاوبًا منطقيًا مع مقولة أنه إذا أرادت المؤسسات الاستمرار في أعمالها لا بدّ لها من الابتكار وتطوير قدراتها الإدارية، الإنتاجية، والتسويقية وبما يشبع حاجات المستهلكين الحاليين والمتوقعين وهو الأمر الذي يؤدي بالنتيجة المنطقية إلى تطوير في الموارد المالية والبشرية المتاحة لهذه المؤسسات .</a:t>
            </a:r>
            <a:endParaRPr kumimoji="0" lang="en-US"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4" name="TextBox 3">
            <a:extLst>
              <a:ext uri="{FF2B5EF4-FFF2-40B4-BE49-F238E27FC236}">
                <a16:creationId xmlns:a16="http://schemas.microsoft.com/office/drawing/2014/main" id="{69BC1A31-3967-FCC5-C68B-26A412F48A2B}"/>
              </a:ext>
            </a:extLst>
          </p:cNvPr>
          <p:cNvSpPr txBox="1"/>
          <p:nvPr/>
        </p:nvSpPr>
        <p:spPr>
          <a:xfrm>
            <a:off x="4048216" y="385085"/>
            <a:ext cx="4864429"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JO" sz="2200" b="1" dirty="0">
                <a:latin typeface="Alexandria" pitchFamily="2" charset="-78"/>
                <a:cs typeface="Alexandria" pitchFamily="2" charset="-78"/>
                <a:sym typeface="Arial"/>
              </a:rPr>
              <a:t>مظاهر </a:t>
            </a: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الابتكار- السلوك الابتكاري </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329A4E29-1C3A-49A4-9C46-1F884319A2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2" name="Picture 11">
            <a:extLst>
              <a:ext uri="{FF2B5EF4-FFF2-40B4-BE49-F238E27FC236}">
                <a16:creationId xmlns:a16="http://schemas.microsoft.com/office/drawing/2014/main" id="{7D8FB437-EB78-42F5-9299-67ED62C7654D}"/>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3121005955"/>
      </p:ext>
    </p:extLst>
  </p:cSld>
  <p:clrMapOvr>
    <a:masterClrMapping/>
  </p:clrMapOvr>
  <mc:AlternateContent xmlns:mc="http://schemas.openxmlformats.org/markup-compatibility/2006" xmlns:p14="http://schemas.microsoft.com/office/powerpoint/2010/main">
    <mc:Choice Requires="p14">
      <p:transition spd="slow" p14:dur="1500" advTm="121211">
        <p:split orient="vert"/>
      </p:transition>
    </mc:Choice>
    <mc:Fallback xmlns="">
      <p:transition spd="slow" advTm="121211">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114328"/>
            <a:ext cx="11239130" cy="5705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5274" y="1277752"/>
            <a:ext cx="11060837" cy="5355312"/>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 </a:t>
            </a:r>
            <a:r>
              <a:rPr lang="ar-AE" dirty="0">
                <a:latin typeface="Alexandria" pitchFamily="2" charset="-78"/>
                <a:cs typeface="Alexandria" pitchFamily="2" charset="-78"/>
              </a:rPr>
              <a:t>6- </a:t>
            </a:r>
            <a:r>
              <a:rPr lang="ar-JO" b="1" dirty="0">
                <a:latin typeface="Alexandria" pitchFamily="2" charset="-78"/>
                <a:cs typeface="Alexandria" pitchFamily="2" charset="-78"/>
              </a:rPr>
              <a:t>التوجه إلى معرفة السوق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تتميز الأسواق بالتعقيد وعدم التجانس فهي تتضمن شرائح اجتماعية تختلف في احتياجاتها ورغباتها وتطلعاتها وقدرتها الشرائية، وبذلك فان دراسة وتحليل السوق سوف تمكن المؤسسة من تحديد هذه الحاجات والرغبات وطبيعة المنافسة السائدة في السوق، حيث أن القدرة على إدراك السوق وتحديد العوامل المؤثرة فيه تمكن المؤسسة من تحقيق ميزة تنافسية على مستوى السوق، ولا بدّ أن نميز بين المعرفة بالسوق وإدراك المعرفة السوقية، حيث تركّز </a:t>
            </a:r>
            <a:r>
              <a:rPr lang="ar-JO" b="1" dirty="0">
                <a:latin typeface="Alexandria" pitchFamily="2" charset="-78"/>
                <a:cs typeface="Alexandria" pitchFamily="2" charset="-78"/>
              </a:rPr>
              <a:t>المعرفة بالسوق </a:t>
            </a:r>
            <a:r>
              <a:rPr lang="ar-JO" dirty="0">
                <a:latin typeface="Alexandria" pitchFamily="2" charset="-78"/>
                <a:cs typeface="Alexandria" pitchFamily="2" charset="-78"/>
              </a:rPr>
              <a:t>على جمع المعلومات والبيانات عن السوق بهدف تحديد حجم السوق، الحصة السوقية ، أما </a:t>
            </a:r>
            <a:r>
              <a:rPr lang="ar-JO" b="1" dirty="0">
                <a:latin typeface="Alexandria" pitchFamily="2" charset="-78"/>
                <a:cs typeface="Alexandria" pitchFamily="2" charset="-78"/>
              </a:rPr>
              <a:t>إدراك المعرفة السوقية </a:t>
            </a:r>
            <a:r>
              <a:rPr lang="ar-JO" dirty="0">
                <a:latin typeface="Alexandria" pitchFamily="2" charset="-78"/>
                <a:cs typeface="Alexandria" pitchFamily="2" charset="-78"/>
              </a:rPr>
              <a:t>فهي تعبر عن درجة اهتمام المؤسسة المتوقعة والتنبؤ بمعدل نمو السوق مستقبلا بنوع المعرفة المطلوبة لضمان الأداء المتميز لمنتجاتها من هنا نجد </a:t>
            </a:r>
            <a:r>
              <a:rPr lang="ar-JO" u="sng" dirty="0">
                <a:latin typeface="Alexandria" pitchFamily="2" charset="-78"/>
                <a:cs typeface="Alexandria" pitchFamily="2" charset="-78"/>
              </a:rPr>
              <a:t>أن المعرفة بالسوق </a:t>
            </a:r>
            <a:r>
              <a:rPr lang="ar-JO" dirty="0">
                <a:latin typeface="Alexandria" pitchFamily="2" charset="-78"/>
                <a:cs typeface="Alexandria" pitchFamily="2" charset="-78"/>
              </a:rPr>
              <a:t>تتطلب التركيز على العوامل الثلاثة التالية : </a:t>
            </a:r>
            <a:endParaRPr lang="ar-AE"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b="1" dirty="0">
                <a:latin typeface="Alexandria" pitchFamily="2" charset="-78"/>
                <a:cs typeface="Alexandria" pitchFamily="2" charset="-78"/>
              </a:rPr>
              <a:t>- </a:t>
            </a:r>
            <a:r>
              <a:rPr lang="ar-JO" b="1" u="sng" dirty="0">
                <a:solidFill>
                  <a:srgbClr val="00B0F0"/>
                </a:solidFill>
                <a:latin typeface="Alexandria" pitchFamily="2" charset="-78"/>
                <a:cs typeface="Alexandria" pitchFamily="2" charset="-78"/>
              </a:rPr>
              <a:t>المعرفة بالمستهلكين</a:t>
            </a:r>
            <a:r>
              <a:rPr lang="ar-JO" dirty="0">
                <a:latin typeface="Alexandria" pitchFamily="2" charset="-78"/>
                <a:cs typeface="Alexandria" pitchFamily="2" charset="-78"/>
              </a:rPr>
              <a:t>: أن النجاح التسويقي يتطلب توجيه كافة الجهود لتحديد حاجات ورغبات المستهلكين والعمل على تقديم تلك المنتجات التي يكون المستهلك بحاجة إليها وقادرًا على دفع ثمنها </a:t>
            </a:r>
            <a:r>
              <a:rPr lang="ar-AE" dirty="0">
                <a:latin typeface="Alexandria" pitchFamily="2" charset="-78"/>
                <a:cs typeface="Alexandria" pitchFamily="2" charset="-78"/>
              </a:rPr>
              <a:t>،</a:t>
            </a:r>
            <a:r>
              <a:rPr lang="ar-JO" dirty="0">
                <a:latin typeface="Alexandria" pitchFamily="2" charset="-78"/>
                <a:cs typeface="Alexandria" pitchFamily="2" charset="-78"/>
              </a:rPr>
              <a:t> وهذا يتطلب تحليل الأنماط السلوكية والاستهلاكية للمستهلكين وطرق إشباعها.</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 </a:t>
            </a:r>
            <a:r>
              <a:rPr lang="ar-JO" dirty="0">
                <a:solidFill>
                  <a:srgbClr val="00B0F0"/>
                </a:solidFill>
                <a:latin typeface="Alexandria" pitchFamily="2" charset="-78"/>
                <a:cs typeface="Alexandria" pitchFamily="2" charset="-78"/>
              </a:rPr>
              <a:t>- </a:t>
            </a:r>
            <a:r>
              <a:rPr lang="ar-JO" b="1" u="sng" dirty="0">
                <a:solidFill>
                  <a:srgbClr val="00B0F0"/>
                </a:solidFill>
                <a:latin typeface="Alexandria" pitchFamily="2" charset="-78"/>
                <a:cs typeface="Alexandria" pitchFamily="2" charset="-78"/>
              </a:rPr>
              <a:t>المعرفة بالمنافسين</a:t>
            </a:r>
            <a:r>
              <a:rPr lang="ar-JO" dirty="0">
                <a:latin typeface="Alexandria" pitchFamily="2" charset="-78"/>
                <a:cs typeface="Alexandria" pitchFamily="2" charset="-78"/>
              </a:rPr>
              <a:t>: وتتضمن كافة النشاطات التي ترتبط بمعرفة المنافسين والاستراتيجيات التي يتبعونها وتحديد جوانب قوهتم وضعفهم حيث أن تحليل المنافسة السائدة في السوق يمك</a:t>
            </a:r>
            <a:r>
              <a:rPr lang="ar-AE" dirty="0">
                <a:latin typeface="Alexandria" pitchFamily="2" charset="-78"/>
                <a:cs typeface="Alexandria" pitchFamily="2" charset="-78"/>
              </a:rPr>
              <a:t>ّ</a:t>
            </a:r>
            <a:r>
              <a:rPr lang="ar-JO" dirty="0">
                <a:latin typeface="Alexandria" pitchFamily="2" charset="-78"/>
                <a:cs typeface="Alexandria" pitchFamily="2" charset="-78"/>
              </a:rPr>
              <a:t>ن الشركة من اختيار الاستراتيجية المناسبة.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 - </a:t>
            </a:r>
            <a:r>
              <a:rPr lang="ar-AE" b="1" dirty="0">
                <a:solidFill>
                  <a:srgbClr val="00B0F0"/>
                </a:solidFill>
                <a:latin typeface="Alexandria" pitchFamily="2" charset="-78"/>
                <a:cs typeface="Alexandria" pitchFamily="2" charset="-78"/>
              </a:rPr>
              <a:t>ال</a:t>
            </a:r>
            <a:r>
              <a:rPr lang="ar-JO" b="1" u="sng" dirty="0">
                <a:solidFill>
                  <a:srgbClr val="00B0F0"/>
                </a:solidFill>
                <a:latin typeface="Alexandria" pitchFamily="2" charset="-78"/>
                <a:cs typeface="Alexandria" pitchFamily="2" charset="-78"/>
              </a:rPr>
              <a:t>بحث وتطوير السوق</a:t>
            </a:r>
            <a:r>
              <a:rPr lang="ar-JO" dirty="0">
                <a:latin typeface="Alexandria" pitchFamily="2" charset="-78"/>
                <a:cs typeface="Alexandria" pitchFamily="2" charset="-78"/>
              </a:rPr>
              <a:t>: يتضمن البحث والتطوير وكافة النشاطات الهادفة إلى دراسة وتحليل السوق بهدف تحديد اتجاهات الطلب، طبيعة المنافسة، بالإضافة إلى معرفة التغيرات التكنولوجية السائدة في سوق المنتج وأثرها على التغيرات في حاجات ورغبات المستهلكيـن.</a:t>
            </a:r>
            <a:endParaRPr kumimoji="0" lang="en-US"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4" name="TextBox 3">
            <a:extLst>
              <a:ext uri="{FF2B5EF4-FFF2-40B4-BE49-F238E27FC236}">
                <a16:creationId xmlns:a16="http://schemas.microsoft.com/office/drawing/2014/main" id="{8BA1E9BD-295A-EE68-8002-578B7419A0C3}"/>
              </a:ext>
            </a:extLst>
          </p:cNvPr>
          <p:cNvSpPr txBox="1"/>
          <p:nvPr/>
        </p:nvSpPr>
        <p:spPr>
          <a:xfrm>
            <a:off x="3679634" y="154169"/>
            <a:ext cx="4763992"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JO" sz="2200" b="1" dirty="0">
                <a:latin typeface="Alexandria" pitchFamily="2" charset="-78"/>
                <a:cs typeface="Alexandria" pitchFamily="2" charset="-78"/>
                <a:sym typeface="Arial"/>
              </a:rPr>
              <a:t>مظاهر </a:t>
            </a: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الابتكار- السلوك الابتكاري </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0E537BA4-118F-4E71-8919-B7994689B1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2" name="Picture 11">
            <a:extLst>
              <a:ext uri="{FF2B5EF4-FFF2-40B4-BE49-F238E27FC236}">
                <a16:creationId xmlns:a16="http://schemas.microsoft.com/office/drawing/2014/main" id="{DB3F47B3-679D-4184-925D-8CC7D0CF7B8B}"/>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2599042141"/>
      </p:ext>
    </p:extLst>
  </p:cSld>
  <p:clrMapOvr>
    <a:masterClrMapping/>
  </p:clrMapOvr>
  <mc:AlternateContent xmlns:mc="http://schemas.openxmlformats.org/markup-compatibility/2006" xmlns:p14="http://schemas.microsoft.com/office/powerpoint/2010/main">
    <mc:Choice Requires="p14">
      <p:transition spd="slow" p14:dur="1500" advTm="176919">
        <p:split orient="vert"/>
      </p:transition>
    </mc:Choice>
    <mc:Fallback xmlns="">
      <p:transition spd="slow" advTm="176919">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1150" y="885825"/>
            <a:ext cx="11969700" cy="5896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004756" y="75975"/>
            <a:ext cx="250094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effectLst/>
                <a:uLnTx/>
                <a:uFillTx/>
                <a:latin typeface="Alexandria" pitchFamily="2" charset="-78"/>
                <a:ea typeface="+mn-ea"/>
                <a:cs typeface="Alexandria" pitchFamily="2" charset="-78"/>
                <a:sym typeface="Arial"/>
              </a:rPr>
              <a:t>مراحل الابتكار</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350" y="885825"/>
            <a:ext cx="11871300" cy="5909310"/>
          </a:xfrm>
          <a:prstGeom prst="rect">
            <a:avLst/>
          </a:prstGeom>
          <a:noFill/>
        </p:spPr>
        <p:txBody>
          <a:bodyPr wrap="square" rtlCol="0">
            <a:spAutoFit/>
          </a:bodyPr>
          <a:lstStyle/>
          <a:p>
            <a:pPr algn="just" rtl="1"/>
            <a:r>
              <a:rPr lang="ar-JO" b="0" i="0" dirty="0">
                <a:effectLst/>
                <a:latin typeface="Almarai"/>
                <a:cs typeface="Alexandria" pitchFamily="2" charset="-78"/>
              </a:rPr>
              <a:t>الابتكار ليس عملية فردية بل يمر بمراحل متعددة تسهم في تطوير الأفكار وتحويلها إلى حلول مبتكرة</a:t>
            </a:r>
            <a:r>
              <a:rPr lang="ar-JO" dirty="0">
                <a:latin typeface="Almarai"/>
                <a:cs typeface="Alexandria" pitchFamily="2" charset="-78"/>
              </a:rPr>
              <a:t> ومن </a:t>
            </a:r>
            <a:r>
              <a:rPr lang="ar-JO" b="0" i="0" dirty="0">
                <a:effectLst/>
                <a:latin typeface="Almarai"/>
                <a:cs typeface="Alexandria" pitchFamily="2" charset="-78"/>
              </a:rPr>
              <a:t>أبرز مراحل الابتكار:</a:t>
            </a:r>
          </a:p>
          <a:p>
            <a:pPr algn="just" rtl="1"/>
            <a:r>
              <a:rPr lang="ar-JO" b="1" i="0" dirty="0">
                <a:solidFill>
                  <a:srgbClr val="00B0F0"/>
                </a:solidFill>
                <a:effectLst/>
                <a:latin typeface="Almarai"/>
                <a:cs typeface="Alexandria" pitchFamily="2" charset="-78"/>
              </a:rPr>
              <a:t>1. التحليل والبحث</a:t>
            </a:r>
            <a:endParaRPr lang="ar-JO" b="0" i="0" dirty="0">
              <a:solidFill>
                <a:srgbClr val="00B0F0"/>
              </a:solidFill>
              <a:effectLst/>
              <a:latin typeface="Almarai"/>
              <a:cs typeface="Alexandria" pitchFamily="2" charset="-78"/>
            </a:endParaRPr>
          </a:p>
          <a:p>
            <a:pPr algn="just" rtl="1"/>
            <a:r>
              <a:rPr lang="ar-JO" b="0" i="0" dirty="0">
                <a:effectLst/>
                <a:latin typeface="Almarai"/>
                <a:cs typeface="Alexandria" pitchFamily="2" charset="-78"/>
              </a:rPr>
              <a:t>تبدأ عملية الابتكار بمرحلة التحليل والبحث، حيث يتم دراسة المشكلة أو الفرصة التي يهدف الابتكار إلى حلها. </a:t>
            </a:r>
            <a:r>
              <a:rPr lang="ar-AE" b="0" i="0" dirty="0">
                <a:effectLst/>
                <a:latin typeface="Almarai"/>
                <a:cs typeface="Alexandria" pitchFamily="2" charset="-78"/>
              </a:rPr>
              <a:t>و</a:t>
            </a:r>
            <a:r>
              <a:rPr lang="ar-JO" b="0" i="0" dirty="0">
                <a:effectLst/>
                <a:latin typeface="Almarai"/>
                <a:cs typeface="Alexandria" pitchFamily="2" charset="-78"/>
              </a:rPr>
              <a:t>يتم جمع المعلومات وتحليلها لفهم السوق واحتياجات العملاء والمنافسة والاتجاهات الصناعية.</a:t>
            </a:r>
          </a:p>
          <a:p>
            <a:pPr algn="just" rtl="1"/>
            <a:r>
              <a:rPr lang="ar-JO" b="1" i="0" dirty="0">
                <a:solidFill>
                  <a:srgbClr val="00B0F0"/>
                </a:solidFill>
                <a:effectLst/>
                <a:latin typeface="Almarai"/>
                <a:cs typeface="Alexandria" pitchFamily="2" charset="-78"/>
              </a:rPr>
              <a:t>2. التوليد والتصميم</a:t>
            </a:r>
            <a:endParaRPr lang="ar-JO" b="0" i="0" dirty="0">
              <a:solidFill>
                <a:srgbClr val="00B0F0"/>
              </a:solidFill>
              <a:effectLst/>
              <a:latin typeface="Almarai"/>
              <a:cs typeface="Alexandria" pitchFamily="2" charset="-78"/>
            </a:endParaRPr>
          </a:p>
          <a:p>
            <a:pPr algn="just" rtl="1"/>
            <a:r>
              <a:rPr lang="ar-JO" b="0" i="0" dirty="0">
                <a:effectLst/>
                <a:latin typeface="Almarai"/>
                <a:cs typeface="Alexandria" pitchFamily="2" charset="-78"/>
              </a:rPr>
              <a:t>يتم توليد الأفكار المبتكرة وتصميم الحلول المحتملة. يتم استخدام تقنيات مثل التفكير الإبداعي وورش العمل والتحفيز لتوليد الأفكار وتحويلها إلى مفاهيم قابلة للتطبيق.</a:t>
            </a:r>
          </a:p>
          <a:p>
            <a:pPr algn="just" rtl="1"/>
            <a:r>
              <a:rPr lang="ar-JO" b="1" i="0" dirty="0">
                <a:solidFill>
                  <a:srgbClr val="00B0F0"/>
                </a:solidFill>
                <a:effectLst/>
                <a:latin typeface="Almarai"/>
                <a:cs typeface="Alexandria" pitchFamily="2" charset="-78"/>
              </a:rPr>
              <a:t>3. التطوير والتجريب</a:t>
            </a:r>
            <a:endParaRPr lang="ar-JO" b="0" i="0" dirty="0">
              <a:solidFill>
                <a:srgbClr val="00B0F0"/>
              </a:solidFill>
              <a:effectLst/>
              <a:latin typeface="Almarai"/>
              <a:cs typeface="Alexandria" pitchFamily="2" charset="-78"/>
            </a:endParaRPr>
          </a:p>
          <a:p>
            <a:pPr algn="just" rtl="1"/>
            <a:r>
              <a:rPr lang="ar-JO" b="0" i="0" dirty="0">
                <a:effectLst/>
                <a:latin typeface="Almarai"/>
                <a:cs typeface="Alexandria" pitchFamily="2" charset="-78"/>
              </a:rPr>
              <a:t>تأتي مرحلة التطوير والتجريب بعد ذلك، حيث يتم تحويل الأفكار إلى حلول فعلية واختبارها. </a:t>
            </a:r>
            <a:r>
              <a:rPr lang="ar-AE" b="0" i="0" dirty="0">
                <a:effectLst/>
                <a:latin typeface="Almarai"/>
                <a:cs typeface="Alexandria" pitchFamily="2" charset="-78"/>
              </a:rPr>
              <a:t>و</a:t>
            </a:r>
            <a:r>
              <a:rPr lang="ar-JO" b="0" i="0" dirty="0">
                <a:effectLst/>
                <a:latin typeface="Almarai"/>
                <a:cs typeface="Alexandria" pitchFamily="2" charset="-78"/>
              </a:rPr>
              <a:t>يتم تطوير نماذج أولية لاختبار فعالية الحلول وتحسينها بناءً على التعلم والتجربة.</a:t>
            </a:r>
          </a:p>
          <a:p>
            <a:pPr algn="just" rtl="1"/>
            <a:r>
              <a:rPr lang="ar-JO" b="1" i="0" dirty="0">
                <a:solidFill>
                  <a:srgbClr val="00B0F0"/>
                </a:solidFill>
                <a:effectLst/>
                <a:latin typeface="Almarai"/>
                <a:cs typeface="Alexandria" pitchFamily="2" charset="-78"/>
              </a:rPr>
              <a:t>4. التنفيذ والتطبيق</a:t>
            </a:r>
            <a:endParaRPr lang="ar-JO" b="0" i="0" dirty="0">
              <a:solidFill>
                <a:srgbClr val="00B0F0"/>
              </a:solidFill>
              <a:effectLst/>
              <a:latin typeface="Almarai"/>
              <a:cs typeface="Alexandria" pitchFamily="2" charset="-78"/>
            </a:endParaRPr>
          </a:p>
          <a:p>
            <a:pPr algn="just" rtl="1"/>
            <a:r>
              <a:rPr lang="ar-JO" b="0" i="0" dirty="0">
                <a:effectLst/>
                <a:latin typeface="Almarai"/>
                <a:cs typeface="Alexandria" pitchFamily="2" charset="-78"/>
              </a:rPr>
              <a:t>يتم تنفيذ وتطبيق الحلول المبتكرة. يشمل ذلك تنفيذ الخطط وتجهيز الموارد وتدريب الفرق المعنية. </a:t>
            </a:r>
            <a:r>
              <a:rPr lang="ar-AE" b="0" i="0" dirty="0">
                <a:effectLst/>
                <a:latin typeface="Almarai"/>
                <a:cs typeface="Alexandria" pitchFamily="2" charset="-78"/>
              </a:rPr>
              <a:t>و</a:t>
            </a:r>
            <a:r>
              <a:rPr lang="ar-JO" b="0" i="0" dirty="0">
                <a:effectLst/>
                <a:latin typeface="Almarai"/>
                <a:cs typeface="Alexandria" pitchFamily="2" charset="-78"/>
              </a:rPr>
              <a:t>يجري تنفيذ الحلول بناءً على استراتيجية محددة ومراقبة الأداء لضمان تحقيق النتائج المرجوة.</a:t>
            </a:r>
          </a:p>
          <a:p>
            <a:pPr algn="just" rtl="1"/>
            <a:r>
              <a:rPr lang="ar-JO" b="1" i="0" dirty="0">
                <a:solidFill>
                  <a:srgbClr val="00B0F0"/>
                </a:solidFill>
                <a:effectLst/>
                <a:latin typeface="Almarai"/>
                <a:cs typeface="Alexandria" pitchFamily="2" charset="-78"/>
              </a:rPr>
              <a:t>5. التقييم والتحسين</a:t>
            </a:r>
            <a:endParaRPr lang="ar-JO" b="0" i="0" dirty="0">
              <a:solidFill>
                <a:srgbClr val="00B0F0"/>
              </a:solidFill>
              <a:effectLst/>
              <a:latin typeface="Almarai"/>
              <a:cs typeface="Alexandria" pitchFamily="2" charset="-78"/>
            </a:endParaRPr>
          </a:p>
          <a:p>
            <a:pPr algn="just" rtl="1"/>
            <a:r>
              <a:rPr lang="ar-JO" b="0" i="0" dirty="0">
                <a:effectLst/>
                <a:latin typeface="Almarai"/>
                <a:cs typeface="Alexandria" pitchFamily="2" charset="-78"/>
              </a:rPr>
              <a:t>لا تنتهي عملية الابتكار بالتنفيذ والتطبيق، بل تشمل أيضًا مرحلة التقييم والتحسين المستمر. يتم تقييم أداء الحلول المبتكرة وقياس نجاحها وتحديد المجالات التي يمكن تحسينها. يستند التحسين إلى التعلم والتكيف وتطوير الحلول لتحقيق أداء أفضل.</a:t>
            </a:r>
          </a:p>
          <a:p>
            <a:pPr algn="just" rtl="1"/>
            <a:r>
              <a:rPr lang="ar-JO" b="1" i="0" dirty="0">
                <a:solidFill>
                  <a:srgbClr val="00B0F0"/>
                </a:solidFill>
                <a:effectLst/>
                <a:latin typeface="Almarai"/>
                <a:cs typeface="Alexandria" pitchFamily="2" charset="-78"/>
              </a:rPr>
              <a:t>6. التطوير المستمر</a:t>
            </a:r>
            <a:endParaRPr lang="ar-JO" b="0" i="0" dirty="0">
              <a:solidFill>
                <a:srgbClr val="00B0F0"/>
              </a:solidFill>
              <a:effectLst/>
              <a:latin typeface="Almarai"/>
              <a:cs typeface="Alexandria" pitchFamily="2" charset="-78"/>
            </a:endParaRPr>
          </a:p>
          <a:p>
            <a:pPr algn="just" rtl="1"/>
            <a:r>
              <a:rPr lang="ar-JO" b="0" i="0" dirty="0">
                <a:effectLst/>
                <a:latin typeface="Almarai"/>
                <a:cs typeface="Alexandria" pitchFamily="2" charset="-78"/>
              </a:rPr>
              <a:t>تعتبر هذه المرحلة مستمرة ودائمة، حيث يجب على المنظمات أن تكون على استعداد للتحديات المستقبلية وتستمر في تحسين وتطوير عملياتها ومنتجاتها وخدماتها. </a:t>
            </a:r>
            <a:endParaRPr lang="en-US" b="0" i="0" dirty="0">
              <a:effectLst/>
              <a:latin typeface="Alexandria" pitchFamily="2" charset="-78"/>
            </a:endParaRPr>
          </a:p>
        </p:txBody>
      </p:sp>
      <p:pic>
        <p:nvPicPr>
          <p:cNvPr id="7" name="Graphic 21">
            <a:extLst>
              <a:ext uri="{FF2B5EF4-FFF2-40B4-BE49-F238E27FC236}">
                <a16:creationId xmlns:a16="http://schemas.microsoft.com/office/drawing/2014/main" id="{846D7B65-DE32-4698-9F52-C8ECD019BF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48248"/>
            <a:ext cx="2305141" cy="1076343"/>
          </a:xfrm>
          <a:prstGeom prst="rect">
            <a:avLst/>
          </a:prstGeom>
        </p:spPr>
      </p:pic>
      <p:pic>
        <p:nvPicPr>
          <p:cNvPr id="8" name="Picture 7">
            <a:extLst>
              <a:ext uri="{FF2B5EF4-FFF2-40B4-BE49-F238E27FC236}">
                <a16:creationId xmlns:a16="http://schemas.microsoft.com/office/drawing/2014/main" id="{57036620-4CF3-4626-891E-E2236E537CD9}"/>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2695545237"/>
      </p:ext>
    </p:extLst>
  </p:cSld>
  <p:clrMapOvr>
    <a:masterClrMapping/>
  </p:clrMapOvr>
  <mc:AlternateContent xmlns:mc="http://schemas.openxmlformats.org/markup-compatibility/2006" xmlns:p14="http://schemas.microsoft.com/office/powerpoint/2010/main">
    <mc:Choice Requires="p14">
      <p:transition spd="slow" p14:dur="3400" advTm="197377">
        <p14:reveal/>
      </p:transition>
    </mc:Choice>
    <mc:Fallback xmlns="">
      <p:transition spd="slow" advTm="197377">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2651" y="1013552"/>
            <a:ext cx="11695813" cy="5449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2651" y="1063097"/>
            <a:ext cx="11493796" cy="50315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JO" dirty="0">
                <a:latin typeface="Alexandria" pitchFamily="2" charset="-78"/>
                <a:cs typeface="Alexandria" pitchFamily="2" charset="-78"/>
              </a:rPr>
              <a:t>على الرغم من اختلاف الباحثين والدارسين في مجال الإبداع و التفكير الإبداعي إلا أن غالبيتهم يتفقون على أنه يشمل </a:t>
            </a:r>
            <a:r>
              <a:rPr lang="ar-JO" u="sng" dirty="0">
                <a:latin typeface="Alexandria" pitchFamily="2" charset="-78"/>
                <a:cs typeface="Alexandria" pitchFamily="2" charset="-78"/>
              </a:rPr>
              <a:t>خمس مهارات رئيسة </a:t>
            </a:r>
            <a:r>
              <a:rPr lang="ar-JO" dirty="0">
                <a:latin typeface="Alexandria" pitchFamily="2" charset="-78"/>
                <a:cs typeface="Alexandria" pitchFamily="2" charset="-78"/>
              </a:rPr>
              <a:t>كما يأتي: </a:t>
            </a:r>
            <a:endParaRPr lang="en-GB" dirty="0">
              <a:latin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JO" dirty="0">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JO" b="1" dirty="0">
                <a:latin typeface="Alexandria" pitchFamily="2" charset="-78"/>
                <a:cs typeface="Alexandria" pitchFamily="2" charset="-78"/>
              </a:rPr>
              <a:t>الحساسية للمشكلات</a:t>
            </a:r>
            <a:r>
              <a:rPr lang="ar-JO" dirty="0">
                <a:latin typeface="Alexandria" pitchFamily="2" charset="-78"/>
                <a:cs typeface="Alexandria" pitchFamily="2" charset="-78"/>
              </a:rPr>
              <a:t>: وهي قدرة الفرد على رؤية الكثير من المشكلات في موقف ما في الوقت الذي لا يرى فيه شخص آخر أي مشكلات وهذا ما يدفع المبتكر للوصول إلى إنتاج جديد يقدم  حلولا مختلفة لهذه المشكلات.</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dirty="0">
                <a:latin typeface="Alexandria" pitchFamily="2" charset="-78"/>
                <a:cs typeface="Alexandria" pitchFamily="2" charset="-78"/>
              </a:rPr>
              <a:t> </a:t>
            </a:r>
            <a:r>
              <a:rPr lang="ar-JO" b="1" dirty="0">
                <a:latin typeface="Alexandria" pitchFamily="2" charset="-78"/>
                <a:cs typeface="Alexandria" pitchFamily="2" charset="-78"/>
              </a:rPr>
              <a:t>الطلاقة</a:t>
            </a:r>
            <a:r>
              <a:rPr lang="ar-JO" dirty="0">
                <a:latin typeface="Alexandria" pitchFamily="2" charset="-78"/>
                <a:cs typeface="Alexandria" pitchFamily="2" charset="-78"/>
              </a:rPr>
              <a:t>: وتتمثل في القدرة على إنتاج أكبر عدد من الأفكار في فترة زمنية محددة، وان كان أغلبها لا يصلح للتنفيذ، ولكن المهم هو تجميع أكبر قدر ممكن من الأفكار ثم يأتي بعد ذلك فحصها وتقييمها وتصفيتها .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b="1" dirty="0">
                <a:latin typeface="Alexandria" pitchFamily="2" charset="-78"/>
                <a:cs typeface="Alexandria" pitchFamily="2" charset="-78"/>
              </a:rPr>
              <a:t>المرونة: </a:t>
            </a:r>
            <a:r>
              <a:rPr lang="ar-JO" dirty="0">
                <a:latin typeface="Alexandria" pitchFamily="2" charset="-78"/>
                <a:cs typeface="Alexandria" pitchFamily="2" charset="-78"/>
              </a:rPr>
              <a:t>وتعبر عن قدرة الفرد على تغيير اتجاهات تفكيره لأكثر من اتجاه وعدم التجمد والإصرار على اتجاه معين</a:t>
            </a:r>
          </a:p>
          <a:p>
            <a:pPr lvl="0" algn="just" defTabSz="914400" rtl="1">
              <a:lnSpc>
                <a:spcPct val="150000"/>
              </a:lnSpc>
              <a:defRPr/>
            </a:pPr>
            <a:r>
              <a:rPr lang="ar-JO" dirty="0">
                <a:latin typeface="Alexandria" pitchFamily="2" charset="-78"/>
                <a:cs typeface="Alexandria" pitchFamily="2" charset="-78"/>
              </a:rPr>
              <a:t> </a:t>
            </a:r>
            <a:r>
              <a:rPr lang="ar-JO" b="1" dirty="0">
                <a:latin typeface="Alexandria" pitchFamily="2" charset="-78"/>
                <a:cs typeface="Alexandria" pitchFamily="2" charset="-78"/>
              </a:rPr>
              <a:t>الأصالة:</a:t>
            </a:r>
            <a:r>
              <a:rPr lang="ar-JO" dirty="0">
                <a:latin typeface="Alexandria" pitchFamily="2" charset="-78"/>
                <a:cs typeface="Alexandria" pitchFamily="2" charset="-78"/>
              </a:rPr>
              <a:t> وتعني قدرة الفرد على إنتاج أفكار جديدة ومميزة غير مألوفة و تمثل الأصالة أعلى درجات سلم الابتكار وهي لا تعتمد على كمية الأفكار بل على قيمتها و نوعيتها و جدتها .</a:t>
            </a:r>
          </a:p>
          <a:p>
            <a:pPr lvl="0" algn="just" defTabSz="914400" rtl="1">
              <a:lnSpc>
                <a:spcPct val="150000"/>
              </a:lnSpc>
              <a:defRPr/>
            </a:pPr>
            <a:r>
              <a:rPr lang="ar-JO" b="1" dirty="0">
                <a:latin typeface="Alexandria" pitchFamily="2" charset="-78"/>
                <a:cs typeface="Alexandria" pitchFamily="2" charset="-78"/>
              </a:rPr>
              <a:t>المحافظة على الاتجاه</a:t>
            </a:r>
            <a:r>
              <a:rPr lang="ar-JO" dirty="0">
                <a:latin typeface="Alexandria" pitchFamily="2" charset="-78"/>
                <a:cs typeface="Alexandria" pitchFamily="2" charset="-78"/>
              </a:rPr>
              <a:t>: تعني قدرة الشخص على التركيز لفترات طويلة في نفس مجال الفكرة المبتكرة بالرغم من المشتتات والمعوقات التي تثيرها المواقف الخارجية أو التي تحدث نتيجة التغير في مضمون الهدف .</a:t>
            </a:r>
            <a:endParaRPr kumimoji="0" lang="en-US"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4384713" y="274480"/>
            <a:ext cx="4914927"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مهارات التفكير الإبتكاري </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6C2EA9D6-800F-4E0D-8705-79646B3F86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3" name="Picture 12">
            <a:extLst>
              <a:ext uri="{FF2B5EF4-FFF2-40B4-BE49-F238E27FC236}">
                <a16:creationId xmlns:a16="http://schemas.microsoft.com/office/drawing/2014/main" id="{7AF1C14E-5B70-4132-9079-0B66291C53B4}"/>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878392436"/>
      </p:ext>
    </p:extLst>
  </p:cSld>
  <p:clrMapOvr>
    <a:masterClrMapping/>
  </p:clrMapOvr>
  <mc:AlternateContent xmlns:mc="http://schemas.openxmlformats.org/markup-compatibility/2006" xmlns:p14="http://schemas.microsoft.com/office/powerpoint/2010/main">
    <mc:Choice Requires="p14">
      <p:transition spd="slow" p14:dur="1500" advTm="123440">
        <p:split orient="vert"/>
      </p:transition>
    </mc:Choice>
    <mc:Fallback xmlns="">
      <p:transition spd="slow" advTm="123440">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3605" y="1474259"/>
            <a:ext cx="10764175" cy="501675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b="1"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b="1" dirty="0">
                <a:solidFill>
                  <a:srgbClr val="00B0F0"/>
                </a:solidFill>
                <a:latin typeface="Alexandria" pitchFamily="2" charset="-78"/>
                <a:cs typeface="Alexandria" pitchFamily="2" charset="-78"/>
              </a:rPr>
              <a:t>معوّقات التفكير الابتكاري</a:t>
            </a:r>
            <a:r>
              <a:rPr lang="ar-JO" sz="2000" b="1" dirty="0">
                <a:latin typeface="Alexandria" pitchFamily="2" charset="-78"/>
                <a:cs typeface="Alexandria" pitchFamily="2" charset="-78"/>
              </a:rPr>
              <a:t>: </a:t>
            </a:r>
            <a:r>
              <a:rPr lang="ar-JO" sz="2000" dirty="0">
                <a:latin typeface="Alexandria" pitchFamily="2" charset="-78"/>
                <a:cs typeface="Alexandria" pitchFamily="2" charset="-78"/>
              </a:rPr>
              <a:t>توجد مجموعة من العوامل المثبطة للتفكير الابتكاري نوجزها فيما يأتي : الخوف من الفشل؛ الأحكام المسبقة التي يصطدم بها الفرد قبل الانتهاء من عرض أفكاره؛ الجمود والكسل وإحباط الهمة من قبل المحيطين به؛ لتسليم بالأمور وتقبل الواقع؛ طرق التنشئة الاجتماعية القاسية؛ أساليب التعليم التي تعتمد على التلقين والحشو بالمعلومات، التغير المذهل في التكنولوجيا والتغير السريع في أذواق المستهلكين و الزيادة الهائلة في حجم المعرفة.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latin typeface="Alexandria" pitchFamily="2" charset="-78"/>
                <a:cs typeface="Alexandria" pitchFamily="2" charset="-78"/>
              </a:rPr>
              <a:t> </a:t>
            </a:r>
            <a:endParaRPr lang="en-GB" sz="2000" dirty="0">
              <a:latin typeface="Alexandria" pitchFamily="2" charset="-78"/>
            </a:endParaRPr>
          </a:p>
          <a:p>
            <a:pPr algn="just" defTabSz="914400" rtl="1">
              <a:defRPr/>
            </a:pPr>
            <a:r>
              <a:rPr lang="ar-JO" sz="2000" b="1" dirty="0">
                <a:solidFill>
                  <a:srgbClr val="00B0F0"/>
                </a:solidFill>
                <a:latin typeface="Alexandria" pitchFamily="2" charset="-78"/>
                <a:cs typeface="Alexandria" pitchFamily="2" charset="-78"/>
              </a:rPr>
              <a:t>محف</a:t>
            </a:r>
            <a:r>
              <a:rPr lang="ar-AE" sz="2000" b="1" dirty="0">
                <a:solidFill>
                  <a:srgbClr val="00B0F0"/>
                </a:solidFill>
                <a:latin typeface="Alexandria" pitchFamily="2" charset="-78"/>
                <a:cs typeface="Alexandria" pitchFamily="2" charset="-78"/>
              </a:rPr>
              <a:t>ّ</a:t>
            </a:r>
            <a:r>
              <a:rPr lang="ar-JO" sz="2000" b="1" dirty="0">
                <a:solidFill>
                  <a:srgbClr val="00B0F0"/>
                </a:solidFill>
                <a:latin typeface="Alexandria" pitchFamily="2" charset="-78"/>
                <a:cs typeface="Alexandria" pitchFamily="2" charset="-78"/>
              </a:rPr>
              <a:t>زات التفكير الابتكاري</a:t>
            </a:r>
            <a:r>
              <a:rPr lang="ar-JO" sz="2000" b="1" dirty="0">
                <a:latin typeface="Alexandria" pitchFamily="2" charset="-78"/>
                <a:cs typeface="Alexandria" pitchFamily="2" charset="-78"/>
              </a:rPr>
              <a:t>: </a:t>
            </a:r>
            <a:r>
              <a:rPr lang="ar-JO" sz="2000" dirty="0">
                <a:latin typeface="Alexandria" pitchFamily="2" charset="-78"/>
                <a:cs typeface="Alexandria" pitchFamily="2" charset="-78"/>
              </a:rPr>
              <a:t>يرى بعض الباحثين أن التفكير الابتكاري استعدادًا يمكن تنميته بتوفير العوامل المشجعة له نذكرها فيما يأتي: توفّر البيئة الابتكارية: ويجب أن تتصف بالمرونة والاستقلالية وحرية التعبير تتيح للمبتكر إمكانية التجريب والتثبت من أفكاره بصورة تجريبية . الخبرة السابقة: حيث تزداد المقدرة على الابتكار عندما يكون الفرد أكثر خبرة اذ يستطيع مزج الخبرات والتجارب السابقة المتراكمة للحصول على حلول جديدة لم يصادفها من قبل. التعليم: لا يقتصر التفكير الابتكاري على كل ما هو وراثي وفطري، بل يتعدّى ذلك إلى كل ما هو مكتسب أيضًا، أي بالإمكان تنميته وتطويره بالتعليم والتدريب .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3707113" y="374933"/>
            <a:ext cx="5436887"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معوّقات ومحفّزات التفكير الابتكاري </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533D4243-EDF8-4861-B382-0CB36A5B2E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3" name="Picture 12">
            <a:extLst>
              <a:ext uri="{FF2B5EF4-FFF2-40B4-BE49-F238E27FC236}">
                <a16:creationId xmlns:a16="http://schemas.microsoft.com/office/drawing/2014/main" id="{F7FFE4EF-5573-4051-A8A4-159D8E56FF58}"/>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1398202138"/>
      </p:ext>
    </p:extLst>
  </p:cSld>
  <p:clrMapOvr>
    <a:masterClrMapping/>
  </p:clrMapOvr>
  <mc:AlternateContent xmlns:mc="http://schemas.openxmlformats.org/markup-compatibility/2006" xmlns:p14="http://schemas.microsoft.com/office/powerpoint/2010/main">
    <mc:Choice Requires="p14">
      <p:transition spd="slow" p14:dur="1500" advTm="168708">
        <p:split orient="vert"/>
      </p:transition>
    </mc:Choice>
    <mc:Fallback xmlns="">
      <p:transition spd="slow" advTm="168708">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261484"/>
            <a:ext cx="11239130" cy="54476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716" y="1467390"/>
            <a:ext cx="10956567" cy="507831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AE" b="0" i="0" dirty="0">
                <a:solidFill>
                  <a:srgbClr val="333333"/>
                </a:solidFill>
                <a:effectLst/>
                <a:latin typeface="Alexandria" pitchFamily="2" charset="-78"/>
                <a:cs typeface="Alexandria" pitchFamily="2" charset="-78"/>
              </a:rPr>
              <a:t>          </a:t>
            </a:r>
            <a:r>
              <a:rPr lang="ar-JO" b="0" i="0" dirty="0">
                <a:solidFill>
                  <a:srgbClr val="333333"/>
                </a:solidFill>
                <a:effectLst/>
                <a:latin typeface="Alexandria" pitchFamily="2" charset="-78"/>
                <a:cs typeface="Alexandria" pitchFamily="2" charset="-78"/>
              </a:rPr>
              <a:t>إن مفهوم الإبداع ومفهوم الابتكار يشملان كل ما هو جديد ومختلف بحيث يميز المؤسسة عن مثيلاتها ويمنحها دعمًا في المركز التنافسي وتحسينًا في الأداء ، سواء كان الإبداع والابتكار في مجال الإنتاج أم طرق الأداء الإداري أم المالي أم التسويقي .</a:t>
            </a:r>
            <a:r>
              <a:rPr lang="en-US" b="0" i="0" dirty="0">
                <a:solidFill>
                  <a:srgbClr val="333333"/>
                </a:solidFill>
                <a:effectLst/>
                <a:latin typeface="Alexandria" pitchFamily="2" charset="-78"/>
                <a:cs typeface="Alexandria" pitchFamily="2" charset="-78"/>
              </a:rPr>
              <a:t> </a:t>
            </a:r>
            <a:r>
              <a:rPr lang="ar-JO" dirty="0">
                <a:solidFill>
                  <a:srgbClr val="333333"/>
                </a:solidFill>
                <a:latin typeface="Alexandria" pitchFamily="2" charset="-78"/>
                <a:cs typeface="Alexandria" pitchFamily="2" charset="-78"/>
              </a:rPr>
              <a:t>إن </a:t>
            </a:r>
            <a:r>
              <a:rPr lang="ar-JO" b="0" i="0" dirty="0">
                <a:solidFill>
                  <a:srgbClr val="333333"/>
                </a:solidFill>
                <a:effectLst/>
                <a:latin typeface="Alexandria" pitchFamily="2" charset="-78"/>
                <a:cs typeface="Alexandria" pitchFamily="2" charset="-78"/>
              </a:rPr>
              <a:t>جوهر الأعمال التجارية هو الإبداع و الابتكار، فأي شركة إذا قامت بالإبداع والابتكار بأسلوب جيد فإنها ستفوز بالنهاية ، ويلعب الابتكار والإبداع دور هام في بقاء المؤسسات وتطورها في ظل التحديات العالمية، كما أنه يساعدها على مواجهة المشكلات المعاصرة وتحديات المستقبل.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b="0" i="0" dirty="0">
                <a:solidFill>
                  <a:srgbClr val="333333"/>
                </a:solidFill>
                <a:effectLst/>
                <a:latin typeface="Alexandria" pitchFamily="2" charset="-78"/>
                <a:cs typeface="Alexandria" pitchFamily="2" charset="-78"/>
              </a:rPr>
              <a:t> </a:t>
            </a:r>
            <a:endParaRPr lang="en-US" b="0" i="0" dirty="0">
              <a:solidFill>
                <a:srgbClr val="333333"/>
              </a:solidFill>
              <a:effectLst/>
              <a:latin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هناك من يعرف العلاقة بين الإبداع والابتكار، بأن </a:t>
            </a:r>
            <a:r>
              <a:rPr lang="ar-JO" b="1" dirty="0">
                <a:latin typeface="Alexandria" pitchFamily="2" charset="-78"/>
                <a:cs typeface="Alexandria" pitchFamily="2" charset="-78"/>
              </a:rPr>
              <a:t>الإبداع هو قاعدة الابتكار </a:t>
            </a:r>
            <a:r>
              <a:rPr lang="ar-JO" dirty="0">
                <a:latin typeface="Alexandria" pitchFamily="2" charset="-78"/>
                <a:cs typeface="Alexandria" pitchFamily="2" charset="-78"/>
              </a:rPr>
              <a:t>وفي هذا الإطار نجد أن أمابيل عرفت العلاقة بين الإبداع والابتكار بأن "</a:t>
            </a:r>
            <a:r>
              <a:rPr lang="ar-JO" b="1" dirty="0">
                <a:latin typeface="Alexandria" pitchFamily="2" charset="-78"/>
                <a:cs typeface="Alexandria" pitchFamily="2" charset="-78"/>
              </a:rPr>
              <a:t>الإبداع هو عملية عقلية تؤدي إلى إنتاج أفكار مفيدة جديدة وغير مألوفة </a:t>
            </a:r>
            <a:r>
              <a:rPr lang="ar-JO" dirty="0">
                <a:latin typeface="Alexandria" pitchFamily="2" charset="-78"/>
                <a:cs typeface="Alexandria" pitchFamily="2" charset="-78"/>
              </a:rPr>
              <a:t>من قبل الفرد أو مجموعة صغيرة من الأفراد الذين يعملون معا . </a:t>
            </a:r>
            <a:endParaRPr lang="ar-AE"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latin typeface="Alexandria" pitchFamily="2" charset="-78"/>
              <a:cs typeface="Alexandria" pitchFamily="2" charset="-78"/>
            </a:endParaRPr>
          </a:p>
          <a:p>
            <a:pPr algn="just" defTabSz="914400" rtl="1">
              <a:defRPr/>
            </a:pPr>
            <a:r>
              <a:rPr lang="ar-JO" b="1" dirty="0">
                <a:solidFill>
                  <a:srgbClr val="00B0F0"/>
                </a:solidFill>
                <a:latin typeface="Alexandria" pitchFamily="2" charset="-78"/>
                <a:cs typeface="Alexandria" pitchFamily="2" charset="-78"/>
              </a:rPr>
              <a:t>الإبداع يعني التوصل إلى أفكار خلا</a:t>
            </a:r>
            <a:r>
              <a:rPr lang="ar-AE" b="1" dirty="0">
                <a:solidFill>
                  <a:srgbClr val="00B0F0"/>
                </a:solidFill>
                <a:latin typeface="Alexandria" pitchFamily="2" charset="-78"/>
                <a:cs typeface="Alexandria" pitchFamily="2" charset="-78"/>
              </a:rPr>
              <a:t>ّ</a:t>
            </a:r>
            <a:r>
              <a:rPr lang="ar-JO" b="1" dirty="0">
                <a:solidFill>
                  <a:srgbClr val="00B0F0"/>
                </a:solidFill>
                <a:latin typeface="Alexandria" pitchFamily="2" charset="-78"/>
                <a:cs typeface="Alexandria" pitchFamily="2" charset="-78"/>
              </a:rPr>
              <a:t>قة ، بينما الابتكار يهتم بتجسيد هذه الأفكار، فالوصول إلى أفكار مبتكرة يسمى إبداع، أما تحويل هذه الأفكار إلى واقع مفيد فيسمى ابتكار .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وقد أشـارت أمابيل إلى أن </a:t>
            </a:r>
            <a:r>
              <a:rPr lang="ar-JO" b="1" dirty="0">
                <a:latin typeface="Alexandria" pitchFamily="2" charset="-78"/>
                <a:cs typeface="Alexandria" pitchFamily="2" charset="-78"/>
              </a:rPr>
              <a:t>الابتكار ينشأ ويبنى على الأفكار المبدعة</a:t>
            </a:r>
            <a:r>
              <a:rPr lang="ar-JO" dirty="0">
                <a:latin typeface="Alexandria" pitchFamily="2" charset="-78"/>
                <a:cs typeface="Alexandria" pitchFamily="2" charset="-78"/>
              </a:rPr>
              <a:t> التي تعتبر الأساس في عملية الابتكار وبينت أن الابتكار الإداري هو عبارة عن التطبيــق النـاجح للأفكـار المبدعة أو الخلاقـة في المؤسسـة . إن هذا التعريف يشير إلى أن هناك </a:t>
            </a:r>
            <a:r>
              <a:rPr lang="ar-JO" b="1" dirty="0">
                <a:latin typeface="Alexandria" pitchFamily="2" charset="-78"/>
                <a:cs typeface="Alexandria" pitchFamily="2" charset="-78"/>
              </a:rPr>
              <a:t>علاقة تلازمية بين الإبداع والابتكار </a:t>
            </a:r>
            <a:r>
              <a:rPr lang="ar-JO" dirty="0">
                <a:latin typeface="Alexandria" pitchFamily="2" charset="-78"/>
                <a:cs typeface="Alexandria" pitchFamily="2" charset="-78"/>
              </a:rPr>
              <a:t>أي أنه لن يكون هناك ابتكار بدون وجود أفكار إبداعية والتي تبدأ على مستوى الأفراد المبتكرين وفرق العمل وبالتالي يمكن أن نعبّر عن العلاقة بين الابتكار والإبداع بالمعادلة التالية: </a:t>
            </a:r>
            <a:r>
              <a:rPr lang="ar-JO" b="1" dirty="0">
                <a:latin typeface="Alexandria" pitchFamily="2" charset="-78"/>
                <a:cs typeface="Alexandria" pitchFamily="2" charset="-78"/>
              </a:rPr>
              <a:t>الابتكار = الإبداع + التطبيق</a:t>
            </a:r>
            <a:endParaRPr kumimoji="0" lang="en-US" b="1"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4051006" y="254799"/>
            <a:ext cx="4686224"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ال</a:t>
            </a:r>
            <a:r>
              <a:rPr kumimoji="0" lang="ar-AE" sz="2200" b="1" i="0" u="none" strike="noStrike" kern="1200" cap="none" spc="0" normalizeH="0" baseline="0" noProof="0" dirty="0">
                <a:ln>
                  <a:noFill/>
                </a:ln>
                <a:effectLst/>
                <a:uLnTx/>
                <a:uFillTx/>
                <a:latin typeface="Alexandria" pitchFamily="2" charset="-78"/>
                <a:ea typeface="+mn-ea"/>
                <a:cs typeface="Alexandria" pitchFamily="2" charset="-78"/>
                <a:sym typeface="Arial"/>
              </a:rPr>
              <a:t>علاقة</a:t>
            </a: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 بين الإبداع والابتكار </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Graphic 21">
            <a:extLst>
              <a:ext uri="{FF2B5EF4-FFF2-40B4-BE49-F238E27FC236}">
                <a16:creationId xmlns:a16="http://schemas.microsoft.com/office/drawing/2014/main" id="{F3B841FC-4D1C-49C1-85AD-06BB55AA35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3" name="Picture 12">
            <a:extLst>
              <a:ext uri="{FF2B5EF4-FFF2-40B4-BE49-F238E27FC236}">
                <a16:creationId xmlns:a16="http://schemas.microsoft.com/office/drawing/2014/main" id="{F88498BF-C561-4C02-945B-5E49ADAC9414}"/>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909623170"/>
      </p:ext>
    </p:extLst>
  </p:cSld>
  <p:clrMapOvr>
    <a:masterClrMapping/>
  </p:clrMapOvr>
  <mc:AlternateContent xmlns:mc="http://schemas.openxmlformats.org/markup-compatibility/2006" xmlns:p14="http://schemas.microsoft.com/office/powerpoint/2010/main">
    <mc:Choice Requires="p14">
      <p:transition spd="slow" p14:dur="1500" advTm="142222">
        <p:split orient="vert"/>
      </p:transition>
    </mc:Choice>
    <mc:Fallback xmlns="">
      <p:transition spd="slow" advTm="142222">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201162"/>
            <a:ext cx="11239130" cy="5261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3942404" y="360712"/>
            <a:ext cx="4540810"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الفرق بين الإبداع والابتكار</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7" name="Picture 6">
            <a:extLst>
              <a:ext uri="{FF2B5EF4-FFF2-40B4-BE49-F238E27FC236}">
                <a16:creationId xmlns:a16="http://schemas.microsoft.com/office/drawing/2014/main" id="{4F93552C-22ED-E9CD-ACC1-4DAB5F15779C}"/>
              </a:ext>
            </a:extLst>
          </p:cNvPr>
          <p:cNvPicPr>
            <a:picLocks noChangeAspect="1"/>
          </p:cNvPicPr>
          <p:nvPr/>
        </p:nvPicPr>
        <p:blipFill>
          <a:blip r:embed="rId2">
            <a:duotone>
              <a:prstClr val="black"/>
              <a:schemeClr val="accent5">
                <a:tint val="45000"/>
                <a:satMod val="400000"/>
              </a:schemeClr>
            </a:duotone>
          </a:blip>
          <a:stretch>
            <a:fillRect/>
          </a:stretch>
        </p:blipFill>
        <p:spPr>
          <a:xfrm>
            <a:off x="426129" y="1365370"/>
            <a:ext cx="5556960" cy="4933950"/>
          </a:xfrm>
          <a:prstGeom prst="rect">
            <a:avLst/>
          </a:prstGeom>
        </p:spPr>
      </p:pic>
      <p:pic>
        <p:nvPicPr>
          <p:cNvPr id="15" name="Graphic 21">
            <a:extLst>
              <a:ext uri="{FF2B5EF4-FFF2-40B4-BE49-F238E27FC236}">
                <a16:creationId xmlns:a16="http://schemas.microsoft.com/office/drawing/2014/main" id="{1F9F871F-64BF-4DD1-BB94-2AA794F6D4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7" name="Picture 16">
            <a:extLst>
              <a:ext uri="{FF2B5EF4-FFF2-40B4-BE49-F238E27FC236}">
                <a16:creationId xmlns:a16="http://schemas.microsoft.com/office/drawing/2014/main" id="{B26B0A67-4C13-477E-B5EB-05BE3CED8167}"/>
              </a:ext>
            </a:extLst>
          </p:cNvPr>
          <p:cNvPicPr>
            <a:picLocks noChangeAspect="1"/>
          </p:cNvPicPr>
          <p:nvPr/>
        </p:nvPicPr>
        <p:blipFill>
          <a:blip r:embed="rId4"/>
          <a:stretch>
            <a:fillRect/>
          </a:stretch>
        </p:blipFill>
        <p:spPr>
          <a:xfrm>
            <a:off x="426128" y="224936"/>
            <a:ext cx="828514" cy="529976"/>
          </a:xfrm>
          <a:prstGeom prst="rect">
            <a:avLst/>
          </a:prstGeom>
        </p:spPr>
      </p:pic>
      <p:sp>
        <p:nvSpPr>
          <p:cNvPr id="19" name="TextBox 18">
            <a:extLst>
              <a:ext uri="{FF2B5EF4-FFF2-40B4-BE49-F238E27FC236}">
                <a16:creationId xmlns:a16="http://schemas.microsoft.com/office/drawing/2014/main" id="{D81B7AF3-1B55-4FAC-BE12-743C99B698F4}"/>
              </a:ext>
            </a:extLst>
          </p:cNvPr>
          <p:cNvSpPr txBox="1"/>
          <p:nvPr/>
        </p:nvSpPr>
        <p:spPr>
          <a:xfrm>
            <a:off x="6106123" y="1365370"/>
            <a:ext cx="5436100" cy="5078313"/>
          </a:xfrm>
          <a:prstGeom prst="rect">
            <a:avLst/>
          </a:prstGeom>
          <a:noFill/>
        </p:spPr>
        <p:txBody>
          <a:bodyPr wrap="square">
            <a:spAutoFit/>
          </a:bodyPr>
          <a:lstStyle/>
          <a:p>
            <a:pPr algn="just" rtl="1"/>
            <a:r>
              <a:rPr lang="ar-JO" b="0" i="0" dirty="0">
                <a:solidFill>
                  <a:srgbClr val="333333"/>
                </a:solidFill>
                <a:effectLst/>
                <a:latin typeface="Alexandria" pitchFamily="2" charset="-78"/>
                <a:cs typeface="Alexandria" pitchFamily="2" charset="-78"/>
              </a:rPr>
              <a:t>الإبداع والابتكار وجهان لعملة واحدة، أما الفرق بينهما فمن الممكن تلخيصه </a:t>
            </a:r>
            <a:r>
              <a:rPr lang="ar-AE" b="0" i="0" dirty="0">
                <a:solidFill>
                  <a:srgbClr val="333333"/>
                </a:solidFill>
                <a:effectLst/>
                <a:latin typeface="Alexandria" pitchFamily="2" charset="-78"/>
                <a:cs typeface="Alexandria" pitchFamily="2" charset="-78"/>
              </a:rPr>
              <a:t>كما يأتي:</a:t>
            </a:r>
          </a:p>
          <a:p>
            <a:pPr algn="just" rtl="1"/>
            <a:endParaRPr lang="ar-AE" b="0" i="0" dirty="0">
              <a:solidFill>
                <a:srgbClr val="333333"/>
              </a:solidFill>
              <a:effectLst/>
              <a:latin typeface="Alexandria" pitchFamily="2" charset="-78"/>
              <a:cs typeface="Alexandria" pitchFamily="2" charset="-78"/>
            </a:endParaRPr>
          </a:p>
          <a:p>
            <a:pPr algn="just" rtl="1"/>
            <a:r>
              <a:rPr lang="ar-JO" b="0" i="0" dirty="0">
                <a:solidFill>
                  <a:srgbClr val="333333"/>
                </a:solidFill>
                <a:effectLst/>
                <a:latin typeface="Alexandria" pitchFamily="2" charset="-78"/>
                <a:cs typeface="Alexandria" pitchFamily="2" charset="-78"/>
              </a:rPr>
              <a:t> الإبداع يتمثل بالقدرة على إيجاد فكرة غير عادية </a:t>
            </a:r>
            <a:r>
              <a:rPr lang="ar-AE" b="0" i="0" dirty="0">
                <a:solidFill>
                  <a:srgbClr val="333333"/>
                </a:solidFill>
                <a:effectLst/>
                <a:latin typeface="Alexandria" pitchFamily="2" charset="-78"/>
                <a:cs typeface="Alexandria" pitchFamily="2" charset="-78"/>
              </a:rPr>
              <a:t>بينما الابتكار </a:t>
            </a:r>
            <a:r>
              <a:rPr lang="ar-JO" b="0" i="0" dirty="0">
                <a:solidFill>
                  <a:srgbClr val="333333"/>
                </a:solidFill>
                <a:effectLst/>
                <a:latin typeface="Alexandria" pitchFamily="2" charset="-78"/>
                <a:cs typeface="Alexandria" pitchFamily="2" charset="-78"/>
              </a:rPr>
              <a:t>يتمثل بالقدرة على تنفيذ الأفكار بأسلوب محدث غير عادي </a:t>
            </a:r>
            <a:r>
              <a:rPr lang="ar-AE" b="0" i="0" dirty="0">
                <a:solidFill>
                  <a:srgbClr val="333333"/>
                </a:solidFill>
                <a:effectLst/>
                <a:latin typeface="Alexandria" pitchFamily="2" charset="-78"/>
                <a:cs typeface="Alexandria" pitchFamily="2" charset="-78"/>
              </a:rPr>
              <a:t>.</a:t>
            </a:r>
          </a:p>
          <a:p>
            <a:pPr algn="just" rtl="1"/>
            <a:r>
              <a:rPr lang="ar-JO" b="0" i="0" dirty="0">
                <a:solidFill>
                  <a:srgbClr val="333333"/>
                </a:solidFill>
                <a:effectLst/>
                <a:latin typeface="Alexandria" pitchFamily="2" charset="-78"/>
                <a:cs typeface="Alexandria" pitchFamily="2" charset="-78"/>
              </a:rPr>
              <a:t>الإبداع ناتج عن المخيلة الابتكار ناتج عن العمليات الإنتاجية من الصعب قياس نسبة نجاح الإبداع </a:t>
            </a:r>
            <a:r>
              <a:rPr lang="ar-AE" b="0" i="0" dirty="0">
                <a:solidFill>
                  <a:srgbClr val="333333"/>
                </a:solidFill>
                <a:effectLst/>
                <a:latin typeface="Alexandria" pitchFamily="2" charset="-78"/>
                <a:cs typeface="Alexandria" pitchFamily="2" charset="-78"/>
              </a:rPr>
              <a:t>، ولكن </a:t>
            </a:r>
            <a:r>
              <a:rPr lang="ar-JO" b="0" i="0" dirty="0">
                <a:solidFill>
                  <a:srgbClr val="333333"/>
                </a:solidFill>
                <a:effectLst/>
                <a:latin typeface="Alexandria" pitchFamily="2" charset="-78"/>
                <a:cs typeface="Alexandria" pitchFamily="2" charset="-78"/>
              </a:rPr>
              <a:t>من الممكن قياس درجة الابتكار ونسبة نجاحه؛ حيث إنّه يتعلّق بالإنتاج ولادة لأفكارجديدة إيجاد شيء على أرض الواقع يكون جديداً وفريداً مثل السلع في السوق أو الخدمات</a:t>
            </a:r>
            <a:r>
              <a:rPr lang="ar-AE" b="0" i="0" dirty="0">
                <a:solidFill>
                  <a:srgbClr val="333333"/>
                </a:solidFill>
                <a:effectLst/>
                <a:latin typeface="Alexandria" pitchFamily="2" charset="-78"/>
                <a:cs typeface="Alexandria" pitchFamily="2" charset="-78"/>
              </a:rPr>
              <a:t>.</a:t>
            </a:r>
          </a:p>
          <a:p>
            <a:pPr algn="just" rtl="1"/>
            <a:r>
              <a:rPr lang="ar-JO" b="0" i="0" dirty="0">
                <a:solidFill>
                  <a:srgbClr val="333333"/>
                </a:solidFill>
                <a:effectLst/>
                <a:latin typeface="Alexandria" pitchFamily="2" charset="-78"/>
                <a:cs typeface="Alexandria" pitchFamily="2" charset="-78"/>
              </a:rPr>
              <a:t> لا تحتاج عملية الإبداع إلى تكاليف مالية </a:t>
            </a:r>
            <a:r>
              <a:rPr lang="ar-AE" b="0" i="0" dirty="0">
                <a:solidFill>
                  <a:srgbClr val="333333"/>
                </a:solidFill>
                <a:effectLst/>
                <a:latin typeface="Alexandria" pitchFamily="2" charset="-78"/>
                <a:cs typeface="Alexandria" pitchFamily="2" charset="-78"/>
              </a:rPr>
              <a:t>، بينما </a:t>
            </a:r>
            <a:r>
              <a:rPr lang="ar-JO" b="0" i="0" dirty="0">
                <a:solidFill>
                  <a:srgbClr val="333333"/>
                </a:solidFill>
                <a:effectLst/>
                <a:latin typeface="Alexandria" pitchFamily="2" charset="-78"/>
                <a:cs typeface="Alexandria" pitchFamily="2" charset="-78"/>
              </a:rPr>
              <a:t>الابتكار يتمثل بعمليات التنفيذ، فمن الطبيعي أن يحتاج إلى تكاليف مالية </a:t>
            </a:r>
            <a:r>
              <a:rPr lang="ar-AE" b="0" i="0" dirty="0">
                <a:solidFill>
                  <a:srgbClr val="333333"/>
                </a:solidFill>
                <a:effectLst/>
                <a:latin typeface="Alexandria" pitchFamily="2" charset="-78"/>
                <a:cs typeface="Alexandria" pitchFamily="2" charset="-78"/>
              </a:rPr>
              <a:t>.</a:t>
            </a:r>
          </a:p>
          <a:p>
            <a:pPr algn="just" rtl="1"/>
            <a:r>
              <a:rPr lang="ar-AE" b="0" i="0" dirty="0">
                <a:solidFill>
                  <a:srgbClr val="333333"/>
                </a:solidFill>
                <a:effectLst/>
                <a:latin typeface="Alexandria" pitchFamily="2" charset="-78"/>
                <a:cs typeface="Alexandria" pitchFamily="2" charset="-78"/>
              </a:rPr>
              <a:t>الإبداع </a:t>
            </a:r>
            <a:r>
              <a:rPr lang="ar-JO" b="0" i="0" dirty="0">
                <a:solidFill>
                  <a:srgbClr val="333333"/>
                </a:solidFill>
                <a:effectLst/>
                <a:latin typeface="Alexandria" pitchFamily="2" charset="-78"/>
                <a:cs typeface="Alexandria" pitchFamily="2" charset="-78"/>
              </a:rPr>
              <a:t>لا يخشى فيه من الوقوع في المخاطر </a:t>
            </a:r>
            <a:r>
              <a:rPr lang="ar-AE" b="0" i="0" dirty="0">
                <a:solidFill>
                  <a:srgbClr val="333333"/>
                </a:solidFill>
                <a:effectLst/>
                <a:latin typeface="Alexandria" pitchFamily="2" charset="-78"/>
                <a:cs typeface="Alexandria" pitchFamily="2" charset="-78"/>
              </a:rPr>
              <a:t>، بينما في الابتكار</a:t>
            </a:r>
            <a:r>
              <a:rPr lang="ar-JO" b="0" i="0" dirty="0">
                <a:solidFill>
                  <a:srgbClr val="333333"/>
                </a:solidFill>
                <a:effectLst/>
                <a:latin typeface="Alexandria" pitchFamily="2" charset="-78"/>
                <a:cs typeface="Alexandria" pitchFamily="2" charset="-78"/>
              </a:rPr>
              <a:t>هناك احتمالية للوقوع في المخاطر، كفشل تنفيذ الفكرة الإبداعية مثلاً</a:t>
            </a:r>
            <a:r>
              <a:rPr lang="ar-AE" b="0" i="0" dirty="0">
                <a:solidFill>
                  <a:srgbClr val="333333"/>
                </a:solidFill>
                <a:effectLst/>
                <a:latin typeface="Alexandria" pitchFamily="2" charset="-78"/>
                <a:cs typeface="Alexandria" pitchFamily="2" charset="-78"/>
              </a:rPr>
              <a:t>.</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157445539"/>
      </p:ext>
    </p:extLst>
  </p:cSld>
  <p:clrMapOvr>
    <a:masterClrMapping/>
  </p:clrMapOvr>
  <mc:AlternateContent xmlns:mc="http://schemas.openxmlformats.org/markup-compatibility/2006" xmlns:p14="http://schemas.microsoft.com/office/powerpoint/2010/main">
    <mc:Choice Requires="p14">
      <p:transition spd="slow" p14:dur="1500" advTm="165619">
        <p:split orient="vert"/>
      </p:transition>
    </mc:Choice>
    <mc:Fallback xmlns="">
      <p:transition spd="slow" advTm="165619">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6435" y="1573851"/>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4038" y="1488693"/>
            <a:ext cx="10858871" cy="470898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latin typeface="Alexandria" pitchFamily="2" charset="-78"/>
              <a:cs typeface="Alexandria" pitchFamily="2" charset="-78"/>
            </a:endParaRPr>
          </a:p>
          <a:p>
            <a:pPr algn="just" rtl="1" fontAlgn="auto"/>
            <a:r>
              <a:rPr lang="ar-JO" sz="2000" dirty="0">
                <a:latin typeface="Alexandria" pitchFamily="2" charset="-78"/>
                <a:cs typeface="Alexandria" pitchFamily="2" charset="-78"/>
              </a:rPr>
              <a:t> يميز شامبيتر بين الاختراع والابتكار على أساس أن الاختراع يعني إيجاد مورد جديد للمؤسسة، وهذا يعني</a:t>
            </a:r>
            <a:r>
              <a:rPr lang="ar-JO" sz="2000" dirty="0">
                <a:latin typeface="-apple-system"/>
                <a:cs typeface="Alexandria" pitchFamily="2" charset="-78"/>
              </a:rPr>
              <a:t> </a:t>
            </a:r>
            <a:r>
              <a:rPr lang="ar-JO" sz="2000" dirty="0">
                <a:latin typeface="var(--artdeco-reset-typography-font-family-inherit)"/>
                <a:cs typeface="Alexandria" pitchFamily="2" charset="-78"/>
              </a:rPr>
              <a:t>ال</a:t>
            </a:r>
            <a:r>
              <a:rPr lang="ar-JO" sz="2000" dirty="0">
                <a:effectLst/>
                <a:latin typeface="var(--artdeco-reset-typography-font-family-inherit)"/>
                <a:cs typeface="Alexandria" pitchFamily="2" charset="-78"/>
              </a:rPr>
              <a:t>قدرة والفعل لاختراع شيء ما</a:t>
            </a:r>
            <a:r>
              <a:rPr lang="ar-AE" sz="2000" dirty="0">
                <a:effectLst/>
                <a:latin typeface="var(--artdeco-reset-typography-font-family-inherit)"/>
                <a:cs typeface="Alexandria" pitchFamily="2" charset="-78"/>
              </a:rPr>
              <a:t>(</a:t>
            </a:r>
            <a:r>
              <a:rPr lang="ar-JO" sz="2000" dirty="0">
                <a:effectLst/>
                <a:latin typeface="var(--artdeco-reset-typography-font-family-inherit)"/>
                <a:cs typeface="Alexandria" pitchFamily="2" charset="-78"/>
              </a:rPr>
              <a:t> عادة جهاز</a:t>
            </a:r>
            <a:r>
              <a:rPr lang="ar-AE" sz="2000" dirty="0">
                <a:effectLst/>
                <a:latin typeface="var(--artdeco-reset-typography-font-family-inherit)"/>
                <a:cs typeface="Alexandria" pitchFamily="2" charset="-78"/>
              </a:rPr>
              <a:t>)</a:t>
            </a:r>
            <a:r>
              <a:rPr lang="ar-JO" sz="2000" dirty="0">
                <a:effectLst/>
                <a:latin typeface="var(--artdeco-reset-typography-font-family-inherit)"/>
                <a:cs typeface="Alexandria" pitchFamily="2" charset="-78"/>
              </a:rPr>
              <a:t>.</a:t>
            </a:r>
            <a:endParaRPr lang="ar-JO" sz="2000" dirty="0">
              <a:effectLst/>
              <a:latin typeface="-apple-system"/>
              <a:cs typeface="Alexandria" pitchFamily="2" charset="-78"/>
            </a:endParaRPr>
          </a:p>
          <a:p>
            <a:pPr algn="just" rtl="1" fontAlgn="auto"/>
            <a:endParaRPr lang="ar-JO" sz="2000" b="0" i="0" dirty="0">
              <a:effectLst/>
              <a:latin typeface="-apple-system"/>
              <a:cs typeface="Alexandria" pitchFamily="2" charset="-78"/>
            </a:endParaRPr>
          </a:p>
          <a:p>
            <a:pPr algn="just" rtl="1" fontAlgn="auto"/>
            <a:r>
              <a:rPr lang="ar-JO" sz="2000" b="0" i="0" dirty="0">
                <a:effectLst/>
                <a:latin typeface="-apple-system"/>
                <a:cs typeface="Alexandria" pitchFamily="2" charset="-78"/>
              </a:rPr>
              <a:t> مفهوم الاختراع: </a:t>
            </a:r>
            <a:r>
              <a:rPr lang="ar-JO" sz="2000" b="1" i="0" dirty="0">
                <a:effectLst/>
                <a:latin typeface="-apple-system"/>
                <a:cs typeface="Alexandria" pitchFamily="2" charset="-78"/>
              </a:rPr>
              <a:t>هو جمع الأفكار أو الأشياء معًا بطريقة جديدة لصنع شيء لم يكن موجودًا من قبل</a:t>
            </a:r>
            <a:r>
              <a:rPr lang="ar-JO" sz="2000" b="0" i="0" dirty="0">
                <a:effectLst/>
                <a:latin typeface="-apple-system"/>
                <a:cs typeface="Alexandria" pitchFamily="2" charset="-78"/>
              </a:rPr>
              <a:t>. قد يكون هذا الشيء الجديد الذي تم اختراعه مفيدًا أو غير ذلك.</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latin typeface="Alexandria" pitchFamily="2" charset="-78"/>
                <a:cs typeface="Alexandria" pitchFamily="2" charset="-78"/>
              </a:rPr>
              <a:t>بينما يعمل الابتكار على إدماج هذا المورد في سلعة تطرح فيما بعد للسوق، أي أن </a:t>
            </a:r>
            <a:r>
              <a:rPr lang="ar-JO" sz="2000" b="1" dirty="0">
                <a:solidFill>
                  <a:srgbClr val="00B0F0"/>
                </a:solidFill>
                <a:latin typeface="Alexandria" pitchFamily="2" charset="-78"/>
                <a:cs typeface="Alexandria" pitchFamily="2" charset="-78"/>
              </a:rPr>
              <a:t>الابتكار يمثل الجسر بين الاختراع والسوق </a:t>
            </a:r>
            <a:r>
              <a:rPr lang="ar-JO" sz="2000" dirty="0">
                <a:latin typeface="Alexandria" pitchFamily="2" charset="-78"/>
                <a:cs typeface="Alexandria" pitchFamily="2" charset="-78"/>
              </a:rPr>
              <a:t>وهذا يعني أن الاختراع يشمل إنتاج معارف جديدة، بينما الابتكار تجسيد لهذه الأفكار في الواقع . </a:t>
            </a:r>
            <a:endParaRPr lang="ar-AE" sz="20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sz="2000" dirty="0">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latin typeface="Alexandria" pitchFamily="2" charset="-78"/>
                <a:cs typeface="Alexandria" pitchFamily="2" charset="-78"/>
              </a:rPr>
              <a:t>- </a:t>
            </a:r>
            <a:r>
              <a:rPr lang="ar-AE" sz="2000" dirty="0">
                <a:latin typeface="Alexandria" pitchFamily="2" charset="-78"/>
                <a:cs typeface="Alexandria" pitchFamily="2" charset="-78"/>
              </a:rPr>
              <a:t>كما </a:t>
            </a:r>
            <a:r>
              <a:rPr lang="ar-JO" sz="2000" dirty="0">
                <a:latin typeface="Alexandria" pitchFamily="2" charset="-78"/>
                <a:cs typeface="Alexandria" pitchFamily="2" charset="-78"/>
              </a:rPr>
              <a:t>يرتبط الاختراع بالتقدم في المعارف وتجسيدها علميا و تقنيا؛  بينما يمثل الابتكار النجاح في إدخال الاختراع إلى الواقع، هذا النجاح ليس تقنيا فقط بل يشمل الجوانب الأخرى.</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latin typeface="Alexandria" pitchFamily="2" charset="-78"/>
                <a:cs typeface="Alexandria" pitchFamily="2" charset="-78"/>
              </a:rPr>
              <a:t> والاختراع يمكن أن يكون نظريًا في شكل قاعدة، أو قانون علمي، أو تطبيقيًا في شكل طريقة حل أو معالجة مشكل معين. وعليه فالفرق بين الاختراع و الابتكار يتمثل في التحول إلى الملموس أو الفعلي .</a:t>
            </a:r>
            <a:endParaRPr kumimoji="0" lang="en-US" sz="200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4976037" y="470242"/>
            <a:ext cx="3314906"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200" b="1" i="0" u="none" strike="noStrike" kern="1200" cap="none" spc="0" normalizeH="0" baseline="0" noProof="0" dirty="0">
                <a:ln>
                  <a:noFill/>
                </a:ln>
                <a:effectLst/>
                <a:uLnTx/>
                <a:uFillTx/>
                <a:latin typeface="Alexandria" pitchFamily="2" charset="-78"/>
                <a:ea typeface="+mn-ea"/>
                <a:cs typeface="Alexandria" pitchFamily="2" charset="-78"/>
                <a:sym typeface="Arial"/>
              </a:rPr>
              <a:t>الابتكار والاختراع</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
        <p:nvSpPr>
          <p:cNvPr id="9" name="TextBox 8">
            <a:extLst>
              <a:ext uri="{FF2B5EF4-FFF2-40B4-BE49-F238E27FC236}">
                <a16:creationId xmlns:a16="http://schemas.microsoft.com/office/drawing/2014/main" id="{1668B493-80DE-8E61-81F6-27762114A42D}"/>
              </a:ext>
            </a:extLst>
          </p:cNvPr>
          <p:cNvSpPr txBox="1"/>
          <p:nvPr/>
        </p:nvSpPr>
        <p:spPr>
          <a:xfrm>
            <a:off x="1923822" y="5973513"/>
            <a:ext cx="6260189" cy="400110"/>
          </a:xfrm>
          <a:prstGeom prst="rect">
            <a:avLst/>
          </a:prstGeom>
          <a:noFill/>
        </p:spPr>
        <p:txBody>
          <a:bodyPr wrap="square">
            <a:spAutoFit/>
          </a:bodyPr>
          <a:lstStyle/>
          <a:p>
            <a:pPr algn="r" fontAlgn="auto"/>
            <a:r>
              <a:rPr lang="ar-JO" sz="2000" b="1" i="0" dirty="0">
                <a:effectLst/>
                <a:latin typeface="-apple-system"/>
                <a:cs typeface="Alexandria" pitchFamily="2" charset="-78"/>
              </a:rPr>
              <a:t>الابتكار = (فكرة جديدة </a:t>
            </a:r>
            <a:r>
              <a:rPr lang="ar-JO" sz="2000" b="1" dirty="0">
                <a:latin typeface="-apple-system"/>
                <a:cs typeface="Alexandria" pitchFamily="2" charset="-78"/>
              </a:rPr>
              <a:t>+</a:t>
            </a:r>
            <a:r>
              <a:rPr lang="ar-JO" sz="2000" b="1" i="0" dirty="0">
                <a:effectLst/>
                <a:latin typeface="-apple-system"/>
                <a:cs typeface="Alexandria" pitchFamily="2" charset="-78"/>
              </a:rPr>
              <a:t> تنفيذ)</a:t>
            </a:r>
            <a:endParaRPr lang="ar-JO" sz="2000" b="0" i="0" dirty="0">
              <a:effectLst/>
              <a:latin typeface="-apple-system"/>
              <a:cs typeface="Alexandria" pitchFamily="2" charset="-78"/>
            </a:endParaRPr>
          </a:p>
        </p:txBody>
      </p:sp>
      <p:pic>
        <p:nvPicPr>
          <p:cNvPr id="13" name="Graphic 21">
            <a:extLst>
              <a:ext uri="{FF2B5EF4-FFF2-40B4-BE49-F238E27FC236}">
                <a16:creationId xmlns:a16="http://schemas.microsoft.com/office/drawing/2014/main" id="{35496758-ACF1-46B9-AB5C-8D5C765F06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4" name="Picture 13">
            <a:extLst>
              <a:ext uri="{FF2B5EF4-FFF2-40B4-BE49-F238E27FC236}">
                <a16:creationId xmlns:a16="http://schemas.microsoft.com/office/drawing/2014/main" id="{D416B78D-4085-4F32-87A9-2BDD9062E95B}"/>
              </a:ext>
            </a:extLst>
          </p:cNvPr>
          <p:cNvPicPr>
            <a:picLocks noChangeAspect="1"/>
          </p:cNvPicPr>
          <p:nvPr/>
        </p:nvPicPr>
        <p:blipFill>
          <a:blip r:embed="rId3"/>
          <a:stretch>
            <a:fillRect/>
          </a:stretch>
        </p:blipFill>
        <p:spPr>
          <a:xfrm>
            <a:off x="426128" y="224936"/>
            <a:ext cx="828514" cy="529976"/>
          </a:xfrm>
          <a:prstGeom prst="rect">
            <a:avLst/>
          </a:prstGeom>
        </p:spPr>
      </p:pic>
    </p:spTree>
    <p:extLst>
      <p:ext uri="{BB962C8B-B14F-4D97-AF65-F5344CB8AC3E}">
        <p14:creationId xmlns:p14="http://schemas.microsoft.com/office/powerpoint/2010/main" val="1311839476"/>
      </p:ext>
    </p:extLst>
  </p:cSld>
  <p:clrMapOvr>
    <a:masterClrMapping/>
  </p:clrMapOvr>
  <mc:AlternateContent xmlns:mc="http://schemas.openxmlformats.org/markup-compatibility/2006" xmlns:p14="http://schemas.microsoft.com/office/powerpoint/2010/main">
    <mc:Choice Requires="p14">
      <p:transition spd="slow" p14:dur="1500" advTm="110494">
        <p:split orient="vert"/>
      </p:transition>
    </mc:Choice>
    <mc:Fallback xmlns="">
      <p:transition spd="slow" advTm="110494">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128" y="1190778"/>
            <a:ext cx="11239130" cy="5272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sym typeface="Arial"/>
            </a:endParaRPr>
          </a:p>
        </p:txBody>
      </p:sp>
      <p:pic>
        <p:nvPicPr>
          <p:cNvPr id="11" name="Picture 10">
            <a:extLst>
              <a:ext uri="{FF2B5EF4-FFF2-40B4-BE49-F238E27FC236}">
                <a16:creationId xmlns:a16="http://schemas.microsoft.com/office/drawing/2014/main" id="{89DF5887-DF0F-FA80-ACF5-FD2E3B18F5CD}"/>
              </a:ext>
            </a:extLst>
          </p:cNvPr>
          <p:cNvPicPr>
            <a:picLocks noChangeAspect="1"/>
          </p:cNvPicPr>
          <p:nvPr/>
        </p:nvPicPr>
        <p:blipFill>
          <a:blip r:embed="rId2"/>
          <a:stretch>
            <a:fillRect/>
          </a:stretch>
        </p:blipFill>
        <p:spPr>
          <a:xfrm>
            <a:off x="4790905" y="1458905"/>
            <a:ext cx="6756724" cy="4405900"/>
          </a:xfrm>
          <a:prstGeom prst="rect">
            <a:avLst/>
          </a:prstGeom>
        </p:spPr>
      </p:pic>
      <p:grpSp>
        <p:nvGrpSpPr>
          <p:cNvPr id="13" name="Group 12">
            <a:extLst>
              <a:ext uri="{FF2B5EF4-FFF2-40B4-BE49-F238E27FC236}">
                <a16:creationId xmlns:a16="http://schemas.microsoft.com/office/drawing/2014/main" id="{D092852F-B766-422C-D31E-3DC545C5DF8C}"/>
              </a:ext>
            </a:extLst>
          </p:cNvPr>
          <p:cNvGrpSpPr/>
          <p:nvPr/>
        </p:nvGrpSpPr>
        <p:grpSpPr>
          <a:xfrm>
            <a:off x="453725" y="1458905"/>
            <a:ext cx="4961181" cy="4565651"/>
            <a:chOff x="2500375" y="1715866"/>
            <a:chExt cx="3834950" cy="3834950"/>
          </a:xfrm>
        </p:grpSpPr>
        <p:sp>
          <p:nvSpPr>
            <p:cNvPr id="14" name="Up-Down Arrow 4">
              <a:extLst>
                <a:ext uri="{FF2B5EF4-FFF2-40B4-BE49-F238E27FC236}">
                  <a16:creationId xmlns:a16="http://schemas.microsoft.com/office/drawing/2014/main" id="{6478205C-38E9-D575-9C14-6DBAA92CB3DD}"/>
                </a:ext>
              </a:extLst>
            </p:cNvPr>
            <p:cNvSpPr/>
            <p:nvPr/>
          </p:nvSpPr>
          <p:spPr>
            <a:xfrm>
              <a:off x="3903660" y="1715866"/>
              <a:ext cx="1028380" cy="3834950"/>
            </a:xfrm>
            <a:prstGeom prst="upDown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15" name="Up-Down Arrow 5">
              <a:extLst>
                <a:ext uri="{FF2B5EF4-FFF2-40B4-BE49-F238E27FC236}">
                  <a16:creationId xmlns:a16="http://schemas.microsoft.com/office/drawing/2014/main" id="{F0A5462E-1317-2EB5-4A2D-A322668BD17E}"/>
                </a:ext>
              </a:extLst>
            </p:cNvPr>
            <p:cNvSpPr/>
            <p:nvPr/>
          </p:nvSpPr>
          <p:spPr>
            <a:xfrm rot="3600000">
              <a:off x="3903660" y="1715866"/>
              <a:ext cx="1028380" cy="3834950"/>
            </a:xfrm>
            <a:prstGeom prst="up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16" name="Up-Down Arrow 6">
              <a:extLst>
                <a:ext uri="{FF2B5EF4-FFF2-40B4-BE49-F238E27FC236}">
                  <a16:creationId xmlns:a16="http://schemas.microsoft.com/office/drawing/2014/main" id="{A7ACA79B-B3E8-196B-DB84-B5F6792090BF}"/>
                </a:ext>
              </a:extLst>
            </p:cNvPr>
            <p:cNvSpPr/>
            <p:nvPr/>
          </p:nvSpPr>
          <p:spPr>
            <a:xfrm rot="7200000">
              <a:off x="3903660" y="1715866"/>
              <a:ext cx="1028380" cy="3834950"/>
            </a:xfrm>
            <a:prstGeom prst="upDown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sp>
        <p:nvSpPr>
          <p:cNvPr id="18" name="TextBox 17">
            <a:extLst>
              <a:ext uri="{FF2B5EF4-FFF2-40B4-BE49-F238E27FC236}">
                <a16:creationId xmlns:a16="http://schemas.microsoft.com/office/drawing/2014/main" id="{3C809950-18F3-2CB3-6705-389746276359}"/>
              </a:ext>
            </a:extLst>
          </p:cNvPr>
          <p:cNvSpPr txBox="1"/>
          <p:nvPr/>
        </p:nvSpPr>
        <p:spPr>
          <a:xfrm rot="1954240">
            <a:off x="2170716" y="3623658"/>
            <a:ext cx="2205914" cy="584775"/>
          </a:xfrm>
          <a:prstGeom prst="rect">
            <a:avLst/>
          </a:prstGeom>
          <a:noFill/>
        </p:spPr>
        <p:txBody>
          <a:bodyPr wrap="square">
            <a:spAutoFit/>
          </a:bodyPr>
          <a:lstStyle/>
          <a:p>
            <a:r>
              <a:rPr kumimoji="0" lang="ar-JO" sz="3200" b="1" i="0" u="none" strike="noStrike" kern="1200" cap="none" spc="0" normalizeH="0" baseline="0" noProof="0" dirty="0">
                <a:ln>
                  <a:noFill/>
                </a:ln>
                <a:solidFill>
                  <a:prstClr val="black"/>
                </a:solidFill>
                <a:effectLst/>
                <a:uLnTx/>
                <a:uFillTx/>
                <a:latin typeface="-apple-system"/>
                <a:ea typeface="+mn-ea"/>
                <a:cs typeface="Alexandria" pitchFamily="2" charset="-78"/>
              </a:rPr>
              <a:t>الابتكار</a:t>
            </a:r>
            <a:endParaRPr lang="ar-JO" sz="3200" dirty="0">
              <a:latin typeface="Alexandria" pitchFamily="2" charset="-78"/>
              <a:cs typeface="Alexandria" pitchFamily="2" charset="-78"/>
            </a:endParaRPr>
          </a:p>
        </p:txBody>
      </p:sp>
      <p:sp>
        <p:nvSpPr>
          <p:cNvPr id="20" name="TextBox 19">
            <a:extLst>
              <a:ext uri="{FF2B5EF4-FFF2-40B4-BE49-F238E27FC236}">
                <a16:creationId xmlns:a16="http://schemas.microsoft.com/office/drawing/2014/main" id="{71DBA673-A604-CF87-E4BE-83F75D56F07C}"/>
              </a:ext>
            </a:extLst>
          </p:cNvPr>
          <p:cNvSpPr txBox="1"/>
          <p:nvPr/>
        </p:nvSpPr>
        <p:spPr>
          <a:xfrm rot="19586943">
            <a:off x="771468" y="3483636"/>
            <a:ext cx="3985319" cy="584775"/>
          </a:xfrm>
          <a:prstGeom prst="rect">
            <a:avLst/>
          </a:prstGeom>
          <a:noFill/>
        </p:spPr>
        <p:txBody>
          <a:bodyPr wrap="square">
            <a:spAutoFit/>
          </a:bodyPr>
          <a:lstStyle/>
          <a:p>
            <a:r>
              <a:rPr kumimoji="0" lang="ar-JO" sz="3200" b="1" i="0" u="none" strike="noStrike" kern="1200" cap="none" spc="0" normalizeH="0" baseline="0" noProof="0" dirty="0">
                <a:ln>
                  <a:noFill/>
                </a:ln>
                <a:solidFill>
                  <a:prstClr val="black"/>
                </a:solidFill>
                <a:effectLst/>
                <a:uLnTx/>
                <a:uFillTx/>
                <a:latin typeface="-apple-system"/>
                <a:ea typeface="+mn-ea"/>
                <a:cs typeface="Alexandria" pitchFamily="2" charset="-78"/>
              </a:rPr>
              <a:t>الاختراع</a:t>
            </a:r>
            <a:endParaRPr lang="ar-JO" dirty="0">
              <a:latin typeface="Alexandria" pitchFamily="2" charset="-78"/>
              <a:cs typeface="Alexandria" pitchFamily="2" charset="-78"/>
            </a:endParaRPr>
          </a:p>
        </p:txBody>
      </p:sp>
      <p:sp>
        <p:nvSpPr>
          <p:cNvPr id="22" name="TextBox 21">
            <a:extLst>
              <a:ext uri="{FF2B5EF4-FFF2-40B4-BE49-F238E27FC236}">
                <a16:creationId xmlns:a16="http://schemas.microsoft.com/office/drawing/2014/main" id="{816E3B21-FEC6-59CF-5924-7C435072A826}"/>
              </a:ext>
            </a:extLst>
          </p:cNvPr>
          <p:cNvSpPr txBox="1"/>
          <p:nvPr/>
        </p:nvSpPr>
        <p:spPr>
          <a:xfrm rot="16200000">
            <a:off x="2094146" y="2175349"/>
            <a:ext cx="1680337" cy="584775"/>
          </a:xfrm>
          <a:prstGeom prst="rect">
            <a:avLst/>
          </a:prstGeom>
          <a:noFill/>
        </p:spPr>
        <p:txBody>
          <a:bodyPr wrap="square">
            <a:spAutoFit/>
          </a:bodyPr>
          <a:lstStyle/>
          <a:p>
            <a:r>
              <a:rPr kumimoji="0" lang="ar-JO" sz="3200" b="1" i="0" u="none" strike="noStrike" kern="1200" cap="none" spc="0" normalizeH="0" baseline="0" noProof="0" dirty="0">
                <a:ln>
                  <a:noFill/>
                </a:ln>
                <a:solidFill>
                  <a:prstClr val="black"/>
                </a:solidFill>
                <a:effectLst/>
                <a:uLnTx/>
                <a:uFillTx/>
                <a:latin typeface="-apple-system"/>
                <a:ea typeface="+mn-ea"/>
                <a:cs typeface="Alexandria" pitchFamily="2" charset="-78"/>
              </a:rPr>
              <a:t>الإبداع</a:t>
            </a:r>
            <a:endParaRPr lang="ar-JO" dirty="0">
              <a:latin typeface="Alexandria" pitchFamily="2" charset="-78"/>
              <a:cs typeface="Alexandria" pitchFamily="2" charset="-78"/>
            </a:endParaRPr>
          </a:p>
        </p:txBody>
      </p:sp>
      <p:sp>
        <p:nvSpPr>
          <p:cNvPr id="24" name="TextBox 23">
            <a:extLst>
              <a:ext uri="{FF2B5EF4-FFF2-40B4-BE49-F238E27FC236}">
                <a16:creationId xmlns:a16="http://schemas.microsoft.com/office/drawing/2014/main" id="{D19484AF-0B92-DDCB-900A-1B36E8858545}"/>
              </a:ext>
            </a:extLst>
          </p:cNvPr>
          <p:cNvSpPr txBox="1"/>
          <p:nvPr/>
        </p:nvSpPr>
        <p:spPr>
          <a:xfrm>
            <a:off x="3610145" y="364217"/>
            <a:ext cx="5248464" cy="461665"/>
          </a:xfrm>
          <a:prstGeom prst="rect">
            <a:avLst/>
          </a:prstGeom>
          <a:noFill/>
        </p:spPr>
        <p:txBody>
          <a:bodyPr wrap="square">
            <a:spAutoFit/>
          </a:bodyPr>
          <a:lstStyle/>
          <a:p>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الفرق بين الإبداع والابتكار والاختراع</a:t>
            </a:r>
            <a:endParaRPr lang="ar-JO" sz="2400" dirty="0">
              <a:latin typeface="Alexandria" pitchFamily="2" charset="-78"/>
              <a:cs typeface="Alexandria" pitchFamily="2" charset="-78"/>
            </a:endParaRPr>
          </a:p>
        </p:txBody>
      </p:sp>
      <p:sp>
        <p:nvSpPr>
          <p:cNvPr id="27" name="TextBox 26">
            <a:extLst>
              <a:ext uri="{FF2B5EF4-FFF2-40B4-BE49-F238E27FC236}">
                <a16:creationId xmlns:a16="http://schemas.microsoft.com/office/drawing/2014/main" id="{C40C8076-1592-98EF-87EC-C97C57A1BD81}"/>
              </a:ext>
            </a:extLst>
          </p:cNvPr>
          <p:cNvSpPr txBox="1"/>
          <p:nvPr/>
        </p:nvSpPr>
        <p:spPr>
          <a:xfrm>
            <a:off x="173940" y="6528249"/>
            <a:ext cx="6105524" cy="307777"/>
          </a:xfrm>
          <a:prstGeom prst="rect">
            <a:avLst/>
          </a:prstGeom>
          <a:noFill/>
        </p:spPr>
        <p:txBody>
          <a:bodyPr wrap="square">
            <a:spAutoFit/>
          </a:bodyPr>
          <a:lstStyle/>
          <a:p>
            <a:r>
              <a:rPr lang="en-GB" sz="1400" dirty="0">
                <a:latin typeface="Alexandria" pitchFamily="2" charset="-78"/>
              </a:rPr>
              <a:t>https://dralidashti.com/innovation_invention_creativity/</a:t>
            </a:r>
            <a:endParaRPr lang="ar-JO" sz="1400" dirty="0">
              <a:latin typeface="Alexandria" pitchFamily="2" charset="-78"/>
              <a:cs typeface="Alexandria" pitchFamily="2" charset="-78"/>
            </a:endParaRPr>
          </a:p>
        </p:txBody>
      </p:sp>
      <p:pic>
        <p:nvPicPr>
          <p:cNvPr id="19" name="Graphic 21">
            <a:extLst>
              <a:ext uri="{FF2B5EF4-FFF2-40B4-BE49-F238E27FC236}">
                <a16:creationId xmlns:a16="http://schemas.microsoft.com/office/drawing/2014/main" id="{71158C02-52D4-4C96-B0A3-CFD209F5FD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21" name="Picture 20">
            <a:extLst>
              <a:ext uri="{FF2B5EF4-FFF2-40B4-BE49-F238E27FC236}">
                <a16:creationId xmlns:a16="http://schemas.microsoft.com/office/drawing/2014/main" id="{E9AAF540-8B13-4CB5-A275-FF986A35CE04}"/>
              </a:ext>
            </a:extLst>
          </p:cNvPr>
          <p:cNvPicPr>
            <a:picLocks noChangeAspect="1"/>
          </p:cNvPicPr>
          <p:nvPr/>
        </p:nvPicPr>
        <p:blipFill>
          <a:blip r:embed="rId4"/>
          <a:stretch>
            <a:fillRect/>
          </a:stretch>
        </p:blipFill>
        <p:spPr>
          <a:xfrm>
            <a:off x="426128" y="224936"/>
            <a:ext cx="828514" cy="529976"/>
          </a:xfrm>
          <a:prstGeom prst="rect">
            <a:avLst/>
          </a:prstGeom>
        </p:spPr>
      </p:pic>
    </p:spTree>
    <p:extLst>
      <p:ext uri="{BB962C8B-B14F-4D97-AF65-F5344CB8AC3E}">
        <p14:creationId xmlns:p14="http://schemas.microsoft.com/office/powerpoint/2010/main" val="636421797"/>
      </p:ext>
    </p:extLst>
  </p:cSld>
  <p:clrMapOvr>
    <a:masterClrMapping/>
  </p:clrMapOvr>
  <p:transition spd="slow" advTm="205383">
    <p:randomBar dir="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a:extLst>
              <a:ext uri="{FF2B5EF4-FFF2-40B4-BE49-F238E27FC236}">
                <a16:creationId xmlns:a16="http://schemas.microsoft.com/office/drawing/2014/main" id="{B6F5834E-0783-648A-D8AF-1B53F49663E5}"/>
              </a:ext>
            </a:extLst>
          </p:cNvPr>
          <p:cNvSpPr>
            <a:spLocks noGrp="1"/>
          </p:cNvSpPr>
          <p:nvPr>
            <p:ph type="title"/>
          </p:nvPr>
        </p:nvSpPr>
        <p:spPr>
          <a:xfrm>
            <a:off x="2477386" y="353088"/>
            <a:ext cx="7003601" cy="1325563"/>
          </a:xfrm>
        </p:spPr>
        <p:txBody>
          <a:bodyPr>
            <a:normAutofit/>
          </a:bodyPr>
          <a:lstStyle/>
          <a:p>
            <a:pPr algn="ctr"/>
            <a:r>
              <a:rPr lang="ar-JO" sz="2800" b="1" dirty="0">
                <a:cs typeface="Alexandria" pitchFamily="2" charset="-78"/>
              </a:rPr>
              <a:t>ملخص المحاضرة</a:t>
            </a:r>
            <a:endParaRPr lang="en-US" sz="2800" b="1" dirty="0"/>
          </a:p>
        </p:txBody>
      </p:sp>
      <p:pic>
        <p:nvPicPr>
          <p:cNvPr id="4" name="Graphic 21">
            <a:extLst>
              <a:ext uri="{FF2B5EF4-FFF2-40B4-BE49-F238E27FC236}">
                <a16:creationId xmlns:a16="http://schemas.microsoft.com/office/drawing/2014/main" id="{5B8B80F0-99FB-4469-BAB7-4C1570B768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5" name="Picture 4">
            <a:extLst>
              <a:ext uri="{FF2B5EF4-FFF2-40B4-BE49-F238E27FC236}">
                <a16:creationId xmlns:a16="http://schemas.microsoft.com/office/drawing/2014/main" id="{417CE64D-23A1-44FD-BD98-0CF65903FE23}"/>
              </a:ext>
            </a:extLst>
          </p:cNvPr>
          <p:cNvPicPr>
            <a:picLocks noChangeAspect="1"/>
          </p:cNvPicPr>
          <p:nvPr/>
        </p:nvPicPr>
        <p:blipFill>
          <a:blip r:embed="rId3"/>
          <a:stretch>
            <a:fillRect/>
          </a:stretch>
        </p:blipFill>
        <p:spPr>
          <a:xfrm>
            <a:off x="426128" y="224936"/>
            <a:ext cx="828514" cy="529976"/>
          </a:xfrm>
          <a:prstGeom prst="rect">
            <a:avLst/>
          </a:prstGeom>
        </p:spPr>
      </p:pic>
      <p:sp>
        <p:nvSpPr>
          <p:cNvPr id="7" name="TextBox 6">
            <a:extLst>
              <a:ext uri="{FF2B5EF4-FFF2-40B4-BE49-F238E27FC236}">
                <a16:creationId xmlns:a16="http://schemas.microsoft.com/office/drawing/2014/main" id="{A98852C9-636E-4C55-B0BE-4ACD5263B344}"/>
              </a:ext>
            </a:extLst>
          </p:cNvPr>
          <p:cNvSpPr txBox="1"/>
          <p:nvPr/>
        </p:nvSpPr>
        <p:spPr>
          <a:xfrm>
            <a:off x="756828" y="1909396"/>
            <a:ext cx="10722935" cy="3733586"/>
          </a:xfrm>
          <a:prstGeom prst="rect">
            <a:avLst/>
          </a:prstGeom>
          <a:noFill/>
        </p:spPr>
        <p:txBody>
          <a:bodyPr wrap="square">
            <a:spAutoFit/>
          </a:bodyPr>
          <a:lstStyle/>
          <a:p>
            <a:pPr algn="just" rtl="1">
              <a:lnSpc>
                <a:spcPct val="150000"/>
              </a:lnSpc>
            </a:pPr>
            <a:r>
              <a:rPr lang="ar-AE" sz="2000" dirty="0">
                <a:latin typeface="Alexandria" pitchFamily="2" charset="-78"/>
                <a:cs typeface="Alexandria" pitchFamily="2" charset="-78"/>
              </a:rPr>
              <a:t>       يعدّ الإبداع أحد أهم عوامل التفوق في عالم الأعمال والشركات، حيث أن يساعد على زيادة حجم المبيعات، بالإضافة إلى زيادة القدرة التنافسية للشركات والمؤسسات، كما أنه مع ظهور وسائل التواصل الاجتماعي والتكنولوجيا الحديثة ازدادت أهمية الإبداع في عالم الاعمال، حيث جاءت أهمية الإبداع في تحقيق التفوق التنافسي.</a:t>
            </a:r>
          </a:p>
          <a:p>
            <a:pPr algn="just" rtl="1">
              <a:lnSpc>
                <a:spcPct val="150000"/>
              </a:lnSpc>
            </a:pPr>
            <a:endParaRPr lang="ar-AE" sz="2000" dirty="0">
              <a:latin typeface="Alexandria" pitchFamily="2" charset="-78"/>
              <a:cs typeface="Alexandria" pitchFamily="2" charset="-78"/>
            </a:endParaRPr>
          </a:p>
          <a:p>
            <a:pPr algn="just" rtl="1">
              <a:lnSpc>
                <a:spcPct val="150000"/>
              </a:lnSpc>
            </a:pPr>
            <a:r>
              <a:rPr lang="ar-AE" sz="2000" dirty="0">
                <a:latin typeface="Alexandria" pitchFamily="2" charset="-78"/>
                <a:cs typeface="Alexandria" pitchFamily="2" charset="-78"/>
              </a:rPr>
              <a:t>ي</a:t>
            </a:r>
            <a:r>
              <a:rPr lang="ar-JO" sz="2000" dirty="0">
                <a:latin typeface="Alexandria" pitchFamily="2" charset="-78"/>
                <a:cs typeface="Alexandria" pitchFamily="2" charset="-78"/>
              </a:rPr>
              <a:t>مكن القول إن الإبداع هو المحر</a:t>
            </a:r>
            <a:r>
              <a:rPr lang="ar-AE" sz="2000" dirty="0">
                <a:latin typeface="Alexandria" pitchFamily="2" charset="-78"/>
                <a:cs typeface="Alexandria" pitchFamily="2" charset="-78"/>
              </a:rPr>
              <a:t>ّ</a:t>
            </a:r>
            <a:r>
              <a:rPr lang="ar-JO" sz="2000" dirty="0">
                <a:latin typeface="Alexandria" pitchFamily="2" charset="-78"/>
                <a:cs typeface="Alexandria" pitchFamily="2" charset="-78"/>
              </a:rPr>
              <a:t>ك ال</a:t>
            </a:r>
            <a:r>
              <a:rPr lang="ar-AE" sz="2000" dirty="0">
                <a:latin typeface="Alexandria" pitchFamily="2" charset="-78"/>
                <a:cs typeface="Alexandria" pitchFamily="2" charset="-78"/>
              </a:rPr>
              <a:t>رئيس</a:t>
            </a:r>
            <a:r>
              <a:rPr lang="ar-JO" sz="2000" dirty="0">
                <a:latin typeface="Alexandria" pitchFamily="2" charset="-78"/>
                <a:cs typeface="Alexandria" pitchFamily="2" charset="-78"/>
              </a:rPr>
              <a:t> للابتكار، حيث يولد الأفكار الجديدة التي يتم تحويلها إلى حلول ومنتجات جديدة. وبالتالي، يجب دعم وتشجيع كل من الإبداع والابتكار في جميع جوانب الحياة والعمل لتحقيق التقدم والتنمية.</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681729608"/>
      </p:ext>
    </p:extLst>
  </p:cSld>
  <p:clrMapOvr>
    <a:masterClrMapping/>
  </p:clrMapOvr>
  <mc:AlternateContent xmlns:mc="http://schemas.openxmlformats.org/markup-compatibility/2006" xmlns:p14="http://schemas.microsoft.com/office/powerpoint/2010/main">
    <mc:Choice Requires="p14">
      <p:transition spd="slow" p14:dur="1200" advTm="418317">
        <p14:prism/>
      </p:transition>
    </mc:Choice>
    <mc:Fallback xmlns="">
      <p:transition spd="slow" advTm="418317">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5423" y="1375398"/>
            <a:ext cx="11121656"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41720" y="5539192"/>
            <a:ext cx="10060319" cy="646331"/>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effectLst/>
                <a:uLnTx/>
                <a:uFillTx/>
                <a:latin typeface="Alexandria" pitchFamily="2" charset="-78"/>
                <a:ea typeface="+mn-ea"/>
                <a:cs typeface="Alexandria" pitchFamily="2" charset="-78"/>
                <a:sym typeface="Arial"/>
              </a:rPr>
              <a:t>"الابتكار هو الأداة الخاصة لريادة الأعمال </a:t>
            </a:r>
            <a:r>
              <a:rPr kumimoji="0" lang="ar-AE" sz="1800" b="1" i="0" u="none" strike="noStrike" kern="1200" cap="none" spc="0" normalizeH="0" baseline="0" noProof="0" dirty="0">
                <a:ln>
                  <a:noFill/>
                </a:ln>
                <a:effectLst/>
                <a:uLnTx/>
                <a:uFillTx/>
                <a:latin typeface="Alexandria" pitchFamily="2" charset="-78"/>
                <a:ea typeface="+mn-ea"/>
                <a:cs typeface="Alexandria" pitchFamily="2" charset="-78"/>
                <a:sym typeface="Arial"/>
              </a:rPr>
              <a:t>فهو </a:t>
            </a:r>
            <a:r>
              <a:rPr kumimoji="0" lang="ar-JO" sz="1800" b="1" i="0" u="none" strike="noStrike" kern="1200" cap="none" spc="0" normalizeH="0" baseline="0" noProof="0" dirty="0">
                <a:ln>
                  <a:noFill/>
                </a:ln>
                <a:effectLst/>
                <a:uLnTx/>
                <a:uFillTx/>
                <a:latin typeface="Alexandria" pitchFamily="2" charset="-78"/>
                <a:ea typeface="+mn-ea"/>
                <a:cs typeface="Alexandria" pitchFamily="2" charset="-78"/>
                <a:sym typeface="Arial"/>
              </a:rPr>
              <a:t>الذي يمنح الموارد قدرة جديدة على بناء الثروة ".</a:t>
            </a:r>
          </a:p>
        </p:txBody>
      </p:sp>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Alexandria" pitchFamily="2" charset="-78"/>
                <a:ea typeface="+mn-ea"/>
                <a:cs typeface="Alexandria" pitchFamily="2" charset="-78"/>
                <a:sym typeface="Arial"/>
              </a:rPr>
              <a:t>www.midocean.ae</a:t>
            </a:r>
          </a:p>
        </p:txBody>
      </p:sp>
      <p:pic>
        <p:nvPicPr>
          <p:cNvPr id="7" name="Picture 6">
            <a:extLst>
              <a:ext uri="{FF2B5EF4-FFF2-40B4-BE49-F238E27FC236}">
                <a16:creationId xmlns:a16="http://schemas.microsoft.com/office/drawing/2014/main" id="{77A53C22-C2D6-2BE8-1404-007A89216A92}"/>
              </a:ext>
            </a:extLst>
          </p:cNvPr>
          <p:cNvPicPr>
            <a:picLocks noChangeAspect="1"/>
          </p:cNvPicPr>
          <p:nvPr/>
        </p:nvPicPr>
        <p:blipFill>
          <a:blip r:embed="rId2"/>
          <a:stretch>
            <a:fillRect/>
          </a:stretch>
        </p:blipFill>
        <p:spPr>
          <a:xfrm>
            <a:off x="1063257" y="1848765"/>
            <a:ext cx="9076106" cy="1585455"/>
          </a:xfrm>
          <a:prstGeom prst="rect">
            <a:avLst/>
          </a:prstGeom>
        </p:spPr>
      </p:pic>
      <p:sp>
        <p:nvSpPr>
          <p:cNvPr id="9" name="TextBox 8">
            <a:extLst>
              <a:ext uri="{FF2B5EF4-FFF2-40B4-BE49-F238E27FC236}">
                <a16:creationId xmlns:a16="http://schemas.microsoft.com/office/drawing/2014/main" id="{B53D2154-553A-52C2-83C0-8EADC32B0350}"/>
              </a:ext>
            </a:extLst>
          </p:cNvPr>
          <p:cNvSpPr txBox="1"/>
          <p:nvPr/>
        </p:nvSpPr>
        <p:spPr>
          <a:xfrm>
            <a:off x="2769776" y="361693"/>
            <a:ext cx="729039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الموضوع القادم : نظريات الإبداع والابتكار</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1" name="Picture 10">
            <a:extLst>
              <a:ext uri="{FF2B5EF4-FFF2-40B4-BE49-F238E27FC236}">
                <a16:creationId xmlns:a16="http://schemas.microsoft.com/office/drawing/2014/main" id="{49A8263E-68D2-7A4A-C9F9-7E222064A4C9}"/>
              </a:ext>
            </a:extLst>
          </p:cNvPr>
          <p:cNvPicPr>
            <a:picLocks noChangeAspect="1"/>
          </p:cNvPicPr>
          <p:nvPr/>
        </p:nvPicPr>
        <p:blipFill>
          <a:blip r:embed="rId3"/>
          <a:stretch>
            <a:fillRect/>
          </a:stretch>
        </p:blipFill>
        <p:spPr>
          <a:xfrm>
            <a:off x="871870" y="3952621"/>
            <a:ext cx="9386607" cy="1665860"/>
          </a:xfrm>
          <a:prstGeom prst="rect">
            <a:avLst/>
          </a:prstGeom>
        </p:spPr>
      </p:pic>
      <p:sp>
        <p:nvSpPr>
          <p:cNvPr id="15" name="TextBox 14">
            <a:extLst>
              <a:ext uri="{FF2B5EF4-FFF2-40B4-BE49-F238E27FC236}">
                <a16:creationId xmlns:a16="http://schemas.microsoft.com/office/drawing/2014/main" id="{4DD9D0DE-00B2-8BFF-E7F4-BA9B6C1E6253}"/>
              </a:ext>
            </a:extLst>
          </p:cNvPr>
          <p:cNvSpPr txBox="1"/>
          <p:nvPr/>
        </p:nvSpPr>
        <p:spPr>
          <a:xfrm>
            <a:off x="1329071" y="3272629"/>
            <a:ext cx="9573240" cy="369332"/>
          </a:xfrm>
          <a:prstGeom prst="rect">
            <a:avLst/>
          </a:prstGeom>
          <a:noFill/>
        </p:spPr>
        <p:txBody>
          <a:bodyPr wrap="square">
            <a:spAutoFit/>
          </a:bodyPr>
          <a:lstStyle/>
          <a:p>
            <a:pPr algn="r"/>
            <a:r>
              <a:rPr lang="ar-JO" b="1" dirty="0">
                <a:latin typeface="Alexandria" pitchFamily="2" charset="-78"/>
                <a:cs typeface="Alexandria" pitchFamily="2" charset="-78"/>
              </a:rPr>
              <a:t>"إذا كنت تريد شيئا جديدا ، فعليك التوقف عن فعل الشيء القديم"</a:t>
            </a:r>
          </a:p>
        </p:txBody>
      </p:sp>
      <p:pic>
        <p:nvPicPr>
          <p:cNvPr id="13" name="Graphic 21">
            <a:extLst>
              <a:ext uri="{FF2B5EF4-FFF2-40B4-BE49-F238E27FC236}">
                <a16:creationId xmlns:a16="http://schemas.microsoft.com/office/drawing/2014/main" id="{E00CF37C-F2E2-4196-A9EC-BAB0CA2DC7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pic>
        <p:nvPicPr>
          <p:cNvPr id="14" name="Picture 13">
            <a:extLst>
              <a:ext uri="{FF2B5EF4-FFF2-40B4-BE49-F238E27FC236}">
                <a16:creationId xmlns:a16="http://schemas.microsoft.com/office/drawing/2014/main" id="{2EFD6119-67FE-434C-BEED-2B5398B0DC8A}"/>
              </a:ext>
            </a:extLst>
          </p:cNvPr>
          <p:cNvPicPr>
            <a:picLocks noChangeAspect="1"/>
          </p:cNvPicPr>
          <p:nvPr/>
        </p:nvPicPr>
        <p:blipFill>
          <a:blip r:embed="rId5"/>
          <a:stretch>
            <a:fillRect/>
          </a:stretch>
        </p:blipFill>
        <p:spPr>
          <a:xfrm>
            <a:off x="426128" y="224936"/>
            <a:ext cx="828514" cy="529976"/>
          </a:xfrm>
          <a:prstGeom prst="rect">
            <a:avLst/>
          </a:prstGeom>
        </p:spPr>
      </p:pic>
    </p:spTree>
    <p:extLst>
      <p:ext uri="{BB962C8B-B14F-4D97-AF65-F5344CB8AC3E}">
        <p14:creationId xmlns:p14="http://schemas.microsoft.com/office/powerpoint/2010/main" val="444642139"/>
      </p:ext>
    </p:extLst>
  </p:cSld>
  <p:clrMapOvr>
    <a:masterClrMapping/>
  </p:clrMapOvr>
  <mc:AlternateContent xmlns:mc="http://schemas.openxmlformats.org/markup-compatibility/2006" xmlns:p14="http://schemas.microsoft.com/office/powerpoint/2010/main">
    <mc:Choice Requires="p14">
      <p:transition spd="slow" p14:dur="4400" advTm="115255">
        <p14:honeycomb/>
      </p:transition>
    </mc:Choice>
    <mc:Fallback xmlns="">
      <p:transition spd="slow" advTm="115255">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3|11.2|1.7|2.5|2.5|16.6|9.1"/>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FBC136F-3CAD-48E6-9EE0-9769CE75AC6D}">
  <ds:schemaRefs>
    <ds:schemaRef ds:uri="http://schemas.microsoft.com/sharepoint/v3/contenttype/forms"/>
  </ds:schemaRefs>
</ds:datastoreItem>
</file>

<file path=customXml/itemProps2.xml><?xml version="1.0" encoding="utf-8"?>
<ds:datastoreItem xmlns:ds="http://schemas.openxmlformats.org/officeDocument/2006/customXml" ds:itemID="{D786FE84-68D8-40E6-99EF-56C57F2B53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22771</TotalTime>
  <Words>5173</Words>
  <Application>Microsoft Office PowerPoint</Application>
  <PresentationFormat>Widescreen</PresentationFormat>
  <Paragraphs>304</Paragraphs>
  <Slides>33</Slides>
  <Notes>2</Notes>
  <HiddenSlides>0</HiddenSlides>
  <MMClips>1</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33</vt:i4>
      </vt:variant>
    </vt:vector>
  </HeadingPairs>
  <TitlesOfParts>
    <vt:vector size="46" baseType="lpstr">
      <vt:lpstr>Alexandria</vt:lpstr>
      <vt:lpstr>Almarai</vt:lpstr>
      <vt:lpstr>-apple-system</vt:lpstr>
      <vt:lpstr>Arial</vt:lpstr>
      <vt:lpstr>Calibri</vt:lpstr>
      <vt:lpstr>Calibri Light</vt:lpstr>
      <vt:lpstr>dinnextmedium</vt:lpstr>
      <vt:lpstr>dinnextregular</vt:lpstr>
      <vt:lpstr>DroidArabicKufi-Regular</vt:lpstr>
      <vt:lpstr>JF-Flat</vt:lpstr>
      <vt:lpstr>var(--artdeco-reset-typography-font-family-inherit)</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ملخص المحاضرة</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Dr.Rehab El-shafie</cp:lastModifiedBy>
  <cp:revision>207</cp:revision>
  <dcterms:created xsi:type="dcterms:W3CDTF">2023-09-26T15:39:20Z</dcterms:created>
  <dcterms:modified xsi:type="dcterms:W3CDTF">2024-10-03T19:57:57Z</dcterms:modified>
</cp:coreProperties>
</file>