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ags/tag1.xml" ContentType="application/vnd.openxmlformats-officedocument.presentationml.tags+xml"/>
  <Override PartName="/ppt/tags/tag2.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3"/>
  </p:sldMasterIdLst>
  <p:sldIdLst>
    <p:sldId id="256" r:id="rId4"/>
    <p:sldId id="339" r:id="rId5"/>
    <p:sldId id="347" r:id="rId6"/>
    <p:sldId id="340" r:id="rId7"/>
    <p:sldId id="271" r:id="rId8"/>
    <p:sldId id="272" r:id="rId9"/>
    <p:sldId id="273" r:id="rId10"/>
    <p:sldId id="274" r:id="rId11"/>
    <p:sldId id="275" r:id="rId12"/>
    <p:sldId id="276" r:id="rId13"/>
    <p:sldId id="318" r:id="rId14"/>
    <p:sldId id="277" r:id="rId15"/>
    <p:sldId id="278" r:id="rId16"/>
    <p:sldId id="305" r:id="rId17"/>
    <p:sldId id="306" r:id="rId18"/>
    <p:sldId id="317" r:id="rId19"/>
    <p:sldId id="307" r:id="rId20"/>
    <p:sldId id="320" r:id="rId21"/>
    <p:sldId id="321" r:id="rId22"/>
    <p:sldId id="322" r:id="rId23"/>
    <p:sldId id="323" r:id="rId24"/>
    <p:sldId id="324" r:id="rId25"/>
    <p:sldId id="325" r:id="rId26"/>
    <p:sldId id="341" r:id="rId27"/>
    <p:sldId id="326" r:id="rId28"/>
    <p:sldId id="342" r:id="rId29"/>
    <p:sldId id="327" r:id="rId30"/>
    <p:sldId id="343" r:id="rId31"/>
    <p:sldId id="328" r:id="rId32"/>
    <p:sldId id="344" r:id="rId33"/>
    <p:sldId id="329" r:id="rId34"/>
    <p:sldId id="345" r:id="rId35"/>
    <p:sldId id="330" r:id="rId36"/>
    <p:sldId id="331" r:id="rId37"/>
    <p:sldId id="346" r:id="rId38"/>
    <p:sldId id="333" r:id="rId39"/>
    <p:sldId id="334" r:id="rId40"/>
    <p:sldId id="335" r:id="rId41"/>
    <p:sldId id="336" r:id="rId42"/>
    <p:sldId id="337" r:id="rId43"/>
    <p:sldId id="338" r:id="rId44"/>
    <p:sldId id="319"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110" d="100"/>
          <a:sy n="110" d="100"/>
        </p:scale>
        <p:origin x="552" y="108"/>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viewProps" Target="viewProps.xml"/><Relationship Id="rId7" Type="http://schemas.openxmlformats.org/officeDocument/2006/relationships/slide" Target="slides/slide4.xml"/><Relationship Id="rId2" Type="http://schemas.openxmlformats.org/officeDocument/2006/relationships/customXml" Target="../customXml/item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tableStyles" Target="tableStyles.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theme" Target="theme/theme1.xml"/><Relationship Id="rId8" Type="http://schemas.openxmlformats.org/officeDocument/2006/relationships/slide" Target="slides/slide5.xml"/><Relationship Id="rId3" Type="http://schemas.openxmlformats.org/officeDocument/2006/relationships/slideMaster" Target="slideMasters/slideMaster1.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presProps" Target="presProps.xml"/><Relationship Id="rId20" Type="http://schemas.openxmlformats.org/officeDocument/2006/relationships/slide" Target="slides/slide17.xml"/><Relationship Id="rId41" Type="http://schemas.openxmlformats.org/officeDocument/2006/relationships/slide" Target="slides/slide38.xml"/><Relationship Id="rId1" Type="http://schemas.openxmlformats.org/officeDocument/2006/relationships/customXml" Target="../customXml/item1.xml"/><Relationship Id="rId6" Type="http://schemas.openxmlformats.org/officeDocument/2006/relationships/slide" Target="slides/slide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5/23/2024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5/23/2024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5/23/2024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5/23/2024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5/23/2024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5/23/2024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5/23/2024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5/23/2024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5/23/2024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5/23/2024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5/23/2024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5/23/2024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1.xml"/><Relationship Id="rId1" Type="http://schemas.openxmlformats.org/officeDocument/2006/relationships/tags" Target="../tags/tag1.xml"/><Relationship Id="rId6" Type="http://schemas.openxmlformats.org/officeDocument/2006/relationships/image" Target="../media/image4.emf"/><Relationship Id="rId5" Type="http://schemas.openxmlformats.org/officeDocument/2006/relationships/image" Target="../media/image3.emf"/><Relationship Id="rId4" Type="http://schemas.openxmlformats.org/officeDocument/2006/relationships/image" Target="../media/image2.emf"/></Relationships>
</file>

<file path=ppt/slides/_rels/slide2.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slideLayout" Target="../slideLayouts/slideLayout1.xml"/><Relationship Id="rId1" Type="http://schemas.openxmlformats.org/officeDocument/2006/relationships/tags" Target="../tags/tag2.xml"/><Relationship Id="rId6" Type="http://schemas.openxmlformats.org/officeDocument/2006/relationships/image" Target="../media/image1.jpeg"/><Relationship Id="rId5" Type="http://schemas.openxmlformats.org/officeDocument/2006/relationships/image" Target="../media/image4.emf"/><Relationship Id="rId4" Type="http://schemas.openxmlformats.org/officeDocument/2006/relationships/image" Target="../media/image3.emf"/></Relationships>
</file>

<file path=ppt/slides/_rels/slide3.xml.rels><?xml version="1.0" encoding="UTF-8" standalone="yes"?>
<Relationships xmlns="http://schemas.openxmlformats.org/package/2006/relationships"><Relationship Id="rId8" Type="http://schemas.openxmlformats.org/officeDocument/2006/relationships/image" Target="../media/image1.jpeg"/><Relationship Id="rId3" Type="http://schemas.openxmlformats.org/officeDocument/2006/relationships/image" Target="../media/image6.emf"/><Relationship Id="rId7" Type="http://schemas.openxmlformats.org/officeDocument/2006/relationships/image" Target="../media/image10.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xml.rels><?xml version="1.0" encoding="UTF-8" standalone="yes"?>
<Relationships xmlns="http://schemas.openxmlformats.org/package/2006/relationships"><Relationship Id="rId8" Type="http://schemas.openxmlformats.org/officeDocument/2006/relationships/image" Target="../media/image1.jpeg"/><Relationship Id="rId3" Type="http://schemas.openxmlformats.org/officeDocument/2006/relationships/image" Target="../media/image6.emf"/><Relationship Id="rId7" Type="http://schemas.openxmlformats.org/officeDocument/2006/relationships/image" Target="../media/image10.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5.xml.rels><?xml version="1.0" encoding="UTF-8" standalone="yes"?>
<Relationships xmlns="http://schemas.openxmlformats.org/package/2006/relationships"><Relationship Id="rId8" Type="http://schemas.openxmlformats.org/officeDocument/2006/relationships/image" Target="../media/image1.jpeg"/><Relationship Id="rId3" Type="http://schemas.openxmlformats.org/officeDocument/2006/relationships/image" Target="../media/image6.emf"/><Relationship Id="rId7" Type="http://schemas.openxmlformats.org/officeDocument/2006/relationships/image" Target="../media/image11.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6.xml.rels><?xml version="1.0" encoding="UTF-8" standalone="yes"?>
<Relationships xmlns="http://schemas.openxmlformats.org/package/2006/relationships"><Relationship Id="rId8" Type="http://schemas.openxmlformats.org/officeDocument/2006/relationships/image" Target="../media/image1.jpeg"/><Relationship Id="rId3" Type="http://schemas.openxmlformats.org/officeDocument/2006/relationships/image" Target="../media/image6.emf"/><Relationship Id="rId7" Type="http://schemas.openxmlformats.org/officeDocument/2006/relationships/image" Target="../media/image12.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7.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6.emf"/><Relationship Id="rId7" Type="http://schemas.openxmlformats.org/officeDocument/2006/relationships/image" Target="../media/image13.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8.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6.emf"/><Relationship Id="rId7" Type="http://schemas.openxmlformats.org/officeDocument/2006/relationships/image" Target="../media/image15.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9.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6.emf"/><Relationship Id="rId7" Type="http://schemas.openxmlformats.org/officeDocument/2006/relationships/image" Target="../media/image16.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0.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6.emf"/><Relationship Id="rId7" Type="http://schemas.openxmlformats.org/officeDocument/2006/relationships/image" Target="../media/image17.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1.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6.emf"/><Relationship Id="rId7" Type="http://schemas.openxmlformats.org/officeDocument/2006/relationships/image" Target="../media/image18.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2.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6.emf"/><Relationship Id="rId7" Type="http://schemas.openxmlformats.org/officeDocument/2006/relationships/image" Target="../media/image19.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3.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6.emf"/><Relationship Id="rId7" Type="http://schemas.openxmlformats.org/officeDocument/2006/relationships/image" Target="../media/image20.pn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4.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6.emf"/><Relationship Id="rId7" Type="http://schemas.openxmlformats.org/officeDocument/2006/relationships/image" Target="../media/image21.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5.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6.emf"/><Relationship Id="rId7" Type="http://schemas.openxmlformats.org/officeDocument/2006/relationships/image" Target="../media/image22.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6.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6.emf"/><Relationship Id="rId7" Type="http://schemas.openxmlformats.org/officeDocument/2006/relationships/image" Target="../media/image23.pn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7.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6.emf"/><Relationship Id="rId7" Type="http://schemas.openxmlformats.org/officeDocument/2006/relationships/image" Target="../media/image24.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8.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6.emf"/><Relationship Id="rId7" Type="http://schemas.openxmlformats.org/officeDocument/2006/relationships/image" Target="../media/image24.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9.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6.emf"/><Relationship Id="rId7" Type="http://schemas.openxmlformats.org/officeDocument/2006/relationships/image" Target="../media/image24.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0.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6.emf"/><Relationship Id="rId7" Type="http://schemas.openxmlformats.org/officeDocument/2006/relationships/image" Target="../media/image25.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1.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6.emf"/><Relationship Id="rId7" Type="http://schemas.openxmlformats.org/officeDocument/2006/relationships/image" Target="../media/image24.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2.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6.emf"/><Relationship Id="rId7" Type="http://schemas.openxmlformats.org/officeDocument/2006/relationships/image" Target="../media/image24.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3.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6.emf"/><Relationship Id="rId7" Type="http://schemas.openxmlformats.org/officeDocument/2006/relationships/image" Target="../media/image24.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4.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6.emf"/><Relationship Id="rId7" Type="http://schemas.openxmlformats.org/officeDocument/2006/relationships/image" Target="../media/image24.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5.xml.rels><?xml version="1.0" encoding="UTF-8" standalone="yes"?>
<Relationships xmlns="http://schemas.openxmlformats.org/package/2006/relationships"><Relationship Id="rId8" Type="http://schemas.openxmlformats.org/officeDocument/2006/relationships/image" Target="../media/image26.jpeg"/><Relationship Id="rId3" Type="http://schemas.openxmlformats.org/officeDocument/2006/relationships/image" Target="../media/image6.emf"/><Relationship Id="rId7" Type="http://schemas.openxmlformats.org/officeDocument/2006/relationships/image" Target="../media/image24.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6.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6.emf"/><Relationship Id="rId7" Type="http://schemas.openxmlformats.org/officeDocument/2006/relationships/image" Target="../media/image24.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7.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6.emf"/><Relationship Id="rId7" Type="http://schemas.openxmlformats.org/officeDocument/2006/relationships/image" Target="../media/image24.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8.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6.emf"/><Relationship Id="rId7" Type="http://schemas.openxmlformats.org/officeDocument/2006/relationships/image" Target="../media/image24.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9.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6.emf"/><Relationship Id="rId7" Type="http://schemas.openxmlformats.org/officeDocument/2006/relationships/image" Target="../media/image24.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0.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6.emf"/><Relationship Id="rId7" Type="http://schemas.openxmlformats.org/officeDocument/2006/relationships/image" Target="../media/image24.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1.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6.emf"/><Relationship Id="rId7" Type="http://schemas.openxmlformats.org/officeDocument/2006/relationships/image" Target="../media/image27.pn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2.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6.emf"/><Relationship Id="rId7" Type="http://schemas.openxmlformats.org/officeDocument/2006/relationships/image" Target="../media/image27.pn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3.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6.emf"/><Relationship Id="rId7" Type="http://schemas.openxmlformats.org/officeDocument/2006/relationships/image" Target="../media/image27.pn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4.xml.rels><?xml version="1.0" encoding="UTF-8" standalone="yes"?>
<Relationships xmlns="http://schemas.openxmlformats.org/package/2006/relationships"><Relationship Id="rId8" Type="http://schemas.openxmlformats.org/officeDocument/2006/relationships/image" Target="../media/image29.png"/><Relationship Id="rId3" Type="http://schemas.openxmlformats.org/officeDocument/2006/relationships/image" Target="../media/image6.emf"/><Relationship Id="rId7" Type="http://schemas.openxmlformats.org/officeDocument/2006/relationships/image" Target="../media/image28.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14.jpeg"/></Relationships>
</file>

<file path=ppt/slides/_rels/slide35.xml.rels><?xml version="1.0" encoding="UTF-8" standalone="yes"?>
<Relationships xmlns="http://schemas.openxmlformats.org/package/2006/relationships"><Relationship Id="rId8" Type="http://schemas.openxmlformats.org/officeDocument/2006/relationships/image" Target="../media/image29.png"/><Relationship Id="rId3" Type="http://schemas.openxmlformats.org/officeDocument/2006/relationships/image" Target="../media/image6.emf"/><Relationship Id="rId7" Type="http://schemas.openxmlformats.org/officeDocument/2006/relationships/image" Target="../media/image28.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14.jpeg"/></Relationships>
</file>

<file path=ppt/slides/_rels/slide36.xml.rels><?xml version="1.0" encoding="UTF-8" standalone="yes"?>
<Relationships xmlns="http://schemas.openxmlformats.org/package/2006/relationships"><Relationship Id="rId8" Type="http://schemas.openxmlformats.org/officeDocument/2006/relationships/image" Target="../media/image31.png"/><Relationship Id="rId3" Type="http://schemas.openxmlformats.org/officeDocument/2006/relationships/image" Target="../media/image6.emf"/><Relationship Id="rId7" Type="http://schemas.openxmlformats.org/officeDocument/2006/relationships/image" Target="../media/image30.pn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10" Type="http://schemas.openxmlformats.org/officeDocument/2006/relationships/image" Target="../media/image14.jpeg"/><Relationship Id="rId4" Type="http://schemas.openxmlformats.org/officeDocument/2006/relationships/image" Target="../media/image7.emf"/><Relationship Id="rId9" Type="http://schemas.openxmlformats.org/officeDocument/2006/relationships/image" Target="../media/image32.jpeg"/></Relationships>
</file>

<file path=ppt/slides/_rels/slide37.xml.rels><?xml version="1.0" encoding="UTF-8" standalone="yes"?>
<Relationships xmlns="http://schemas.openxmlformats.org/package/2006/relationships"><Relationship Id="rId3" Type="http://schemas.openxmlformats.org/officeDocument/2006/relationships/image" Target="../media/image6.emf"/><Relationship Id="rId7" Type="http://schemas.openxmlformats.org/officeDocument/2006/relationships/image" Target="../media/image14.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8.xml.rels><?xml version="1.0" encoding="UTF-8" standalone="yes"?>
<Relationships xmlns="http://schemas.openxmlformats.org/package/2006/relationships"><Relationship Id="rId3" Type="http://schemas.openxmlformats.org/officeDocument/2006/relationships/image" Target="../media/image6.emf"/><Relationship Id="rId7" Type="http://schemas.openxmlformats.org/officeDocument/2006/relationships/image" Target="../media/image14.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9.xml.rels><?xml version="1.0" encoding="UTF-8" standalone="yes"?>
<Relationships xmlns="http://schemas.openxmlformats.org/package/2006/relationships"><Relationship Id="rId3" Type="http://schemas.openxmlformats.org/officeDocument/2006/relationships/image" Target="../media/image6.emf"/><Relationship Id="rId7" Type="http://schemas.openxmlformats.org/officeDocument/2006/relationships/image" Target="../media/image14.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0.xml.rels><?xml version="1.0" encoding="UTF-8" standalone="yes"?>
<Relationships xmlns="http://schemas.openxmlformats.org/package/2006/relationships"><Relationship Id="rId3" Type="http://schemas.openxmlformats.org/officeDocument/2006/relationships/image" Target="../media/image6.emf"/><Relationship Id="rId7" Type="http://schemas.openxmlformats.org/officeDocument/2006/relationships/image" Target="../media/image14.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1.xml.rels><?xml version="1.0" encoding="UTF-8" standalone="yes"?>
<Relationships xmlns="http://schemas.openxmlformats.org/package/2006/relationships"><Relationship Id="rId3" Type="http://schemas.openxmlformats.org/officeDocument/2006/relationships/image" Target="../media/image6.emf"/><Relationship Id="rId7" Type="http://schemas.openxmlformats.org/officeDocument/2006/relationships/image" Target="../media/image14.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2.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6.emf"/><Relationship Id="rId7" Type="http://schemas.openxmlformats.org/officeDocument/2006/relationships/image" Target="../media/image24.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logo for a university&#10;&#10;Description automatically generated">
            <a:extLst>
              <a:ext uri="{FF2B5EF4-FFF2-40B4-BE49-F238E27FC236}">
                <a16:creationId xmlns:a16="http://schemas.microsoft.com/office/drawing/2014/main" id="{6D324AE6-DBD3-A6C7-3ECE-F291278E92B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943458" y="0"/>
            <a:ext cx="4322750" cy="3125529"/>
          </a:xfrm>
          <a:prstGeom prst="rect">
            <a:avLst/>
          </a:prstGeom>
        </p:spPr>
      </p:pic>
      <p:pic>
        <p:nvPicPr>
          <p:cNvPr id="4" name="Picture 3"/>
          <p:cNvPicPr>
            <a:picLocks noChangeAspect="1"/>
          </p:cNvPicPr>
          <p:nvPr/>
        </p:nvPicPr>
        <p:blipFill rotWithShape="1">
          <a:blip r:embed="rId4"/>
          <a:srcRect l="984" r="914" b="11911"/>
          <a:stretch/>
        </p:blipFill>
        <p:spPr>
          <a:xfrm>
            <a:off x="0" y="4199708"/>
            <a:ext cx="12200709" cy="2688772"/>
          </a:xfrm>
          <a:prstGeom prst="rect">
            <a:avLst/>
          </a:prstGeom>
        </p:spPr>
      </p:pic>
      <p:pic>
        <p:nvPicPr>
          <p:cNvPr id="12" name="Picture 11"/>
          <p:cNvPicPr>
            <a:picLocks noChangeAspect="1"/>
          </p:cNvPicPr>
          <p:nvPr/>
        </p:nvPicPr>
        <p:blipFill>
          <a:blip r:embed="rId5"/>
          <a:stretch>
            <a:fillRect/>
          </a:stretch>
        </p:blipFill>
        <p:spPr>
          <a:xfrm>
            <a:off x="-112889" y="422122"/>
            <a:ext cx="6508289" cy="2129489"/>
          </a:xfrm>
          <a:prstGeom prst="rect">
            <a:avLst/>
          </a:prstGeom>
        </p:spPr>
      </p:pic>
      <p:pic>
        <p:nvPicPr>
          <p:cNvPr id="13" name="Picture 12"/>
          <p:cNvPicPr>
            <a:picLocks noChangeAspect="1"/>
          </p:cNvPicPr>
          <p:nvPr/>
        </p:nvPicPr>
        <p:blipFill>
          <a:blip r:embed="rId6"/>
          <a:stretch>
            <a:fillRect/>
          </a:stretch>
        </p:blipFill>
        <p:spPr>
          <a:xfrm>
            <a:off x="6433777" y="3125529"/>
            <a:ext cx="5882401" cy="1034667"/>
          </a:xfrm>
          <a:prstGeom prst="rect">
            <a:avLst/>
          </a:prstGeom>
        </p:spPr>
      </p:pic>
      <p:sp>
        <p:nvSpPr>
          <p:cNvPr id="14" name="TextBox 13"/>
          <p:cNvSpPr txBox="1"/>
          <p:nvPr/>
        </p:nvSpPr>
        <p:spPr>
          <a:xfrm>
            <a:off x="0" y="422122"/>
            <a:ext cx="5463180" cy="2026196"/>
          </a:xfrm>
          <a:prstGeom prst="rect">
            <a:avLst/>
          </a:prstGeom>
          <a:noFill/>
        </p:spPr>
        <p:txBody>
          <a:bodyPr wrap="square" rtlCol="0">
            <a:spAutoFit/>
          </a:bodyPr>
          <a:lstStyle/>
          <a:p>
            <a:pPr algn="ctr">
              <a:lnSpc>
                <a:spcPct val="150000"/>
              </a:lnSpc>
            </a:pPr>
            <a:r>
              <a:rPr lang="en-GB" sz="2400" b="1" dirty="0">
                <a:solidFill>
                  <a:schemeClr val="bg1"/>
                </a:solidFill>
              </a:rPr>
              <a:t>The Cultures of New Media </a:t>
            </a:r>
            <a:r>
              <a:rPr lang="en-GB" sz="2400" b="1" dirty="0">
                <a:solidFill>
                  <a:schemeClr val="bg1"/>
                </a:solidFill>
                <a:cs typeface="Tajawal Medium" panose="00000600000000000000" pitchFamily="2" charset="-78"/>
              </a:rPr>
              <a:t>(DGM 715)</a:t>
            </a:r>
            <a:endParaRPr lang="en-US" sz="2400" b="1" dirty="0">
              <a:solidFill>
                <a:schemeClr val="bg1"/>
              </a:solidFill>
              <a:cs typeface="Tajawal Medium" panose="00000600000000000000" pitchFamily="2" charset="-78"/>
            </a:endParaRPr>
          </a:p>
          <a:p>
            <a:pPr algn="ctr">
              <a:lnSpc>
                <a:spcPct val="150000"/>
              </a:lnSpc>
            </a:pPr>
            <a:r>
              <a:rPr lang="en-US" sz="1600" b="1" dirty="0">
                <a:solidFill>
                  <a:srgbClr val="FFFF00"/>
                </a:solidFill>
                <a:latin typeface="Tajawal Medium" panose="00000600000000000000" pitchFamily="2" charset="-78"/>
                <a:cs typeface="Tajawal Medium" panose="00000600000000000000" pitchFamily="2" charset="-78"/>
              </a:rPr>
              <a:t>Prepared by</a:t>
            </a:r>
          </a:p>
          <a:p>
            <a:pPr algn="ctr">
              <a:lnSpc>
                <a:spcPct val="150000"/>
              </a:lnSpc>
            </a:pPr>
            <a:r>
              <a:rPr lang="en-US" sz="2800" b="1" dirty="0">
                <a:solidFill>
                  <a:srgbClr val="FFFF00"/>
                </a:solidFill>
                <a:latin typeface="Tajawal Medium" panose="00000600000000000000" pitchFamily="2" charset="-78"/>
                <a:cs typeface="Tajawal Medium" panose="00000600000000000000" pitchFamily="2" charset="-78"/>
              </a:rPr>
              <a:t> Dr. </a:t>
            </a:r>
            <a:r>
              <a:rPr lang="en-GB" sz="2800" b="1" dirty="0">
                <a:solidFill>
                  <a:srgbClr val="FFFF00"/>
                </a:solidFill>
                <a:latin typeface="Tajawal Medium" panose="00000600000000000000" pitchFamily="2" charset="-78"/>
                <a:cs typeface="Tajawal Medium" panose="00000600000000000000" pitchFamily="2" charset="-78"/>
              </a:rPr>
              <a:t>Mohamed </a:t>
            </a:r>
            <a:r>
              <a:rPr lang="en-GB" sz="2800" b="1" dirty="0" err="1">
                <a:solidFill>
                  <a:srgbClr val="FFFF00"/>
                </a:solidFill>
                <a:latin typeface="Tajawal Medium" panose="00000600000000000000" pitchFamily="2" charset="-78"/>
                <a:cs typeface="Tajawal Medium" panose="00000600000000000000" pitchFamily="2" charset="-78"/>
              </a:rPr>
              <a:t>Owies</a:t>
            </a:r>
            <a:endParaRPr lang="en-GB" sz="2800" b="1" dirty="0">
              <a:solidFill>
                <a:srgbClr val="FFFF00"/>
              </a:solidFill>
              <a:latin typeface="Tajawal Medium" panose="00000600000000000000" pitchFamily="2" charset="-78"/>
              <a:cs typeface="Tajawal Medium" panose="00000600000000000000" pitchFamily="2" charset="-78"/>
            </a:endParaRPr>
          </a:p>
          <a:p>
            <a:pPr>
              <a:lnSpc>
                <a:spcPct val="150000"/>
              </a:lnSpc>
            </a:pPr>
            <a:r>
              <a:rPr lang="en-US" b="1" dirty="0">
                <a:solidFill>
                  <a:srgbClr val="FF9518"/>
                </a:solidFill>
                <a:latin typeface="Tajawal Medium" panose="00000600000000000000" pitchFamily="2" charset="-78"/>
                <a:cs typeface="Tajawal Medium" panose="00000600000000000000" pitchFamily="2" charset="-78"/>
              </a:rPr>
              <a:t>Lecture No.1</a:t>
            </a:r>
          </a:p>
        </p:txBody>
      </p:sp>
      <p:sp>
        <p:nvSpPr>
          <p:cNvPr id="16" name="TextBox 15"/>
          <p:cNvSpPr txBox="1"/>
          <p:nvPr/>
        </p:nvSpPr>
        <p:spPr>
          <a:xfrm>
            <a:off x="6943458" y="2881527"/>
            <a:ext cx="4244111" cy="1318181"/>
          </a:xfrm>
          <a:prstGeom prst="rect">
            <a:avLst/>
          </a:prstGeom>
          <a:noFill/>
        </p:spPr>
        <p:txBody>
          <a:bodyPr wrap="none" rtlCol="0">
            <a:spAutoFit/>
          </a:bodyPr>
          <a:lstStyle/>
          <a:p>
            <a:pPr algn="ctr">
              <a:lnSpc>
                <a:spcPct val="150000"/>
              </a:lnSpc>
            </a:pPr>
            <a:r>
              <a:rPr lang="en-GB" sz="2800" b="1" dirty="0">
                <a:solidFill>
                  <a:schemeClr val="bg1"/>
                </a:solidFill>
              </a:rPr>
              <a:t>The Cultures of New Media</a:t>
            </a:r>
          </a:p>
          <a:p>
            <a:pPr algn="ctr">
              <a:lnSpc>
                <a:spcPct val="150000"/>
              </a:lnSpc>
            </a:pPr>
            <a:r>
              <a:rPr lang="en-GB" sz="2800" b="1" dirty="0">
                <a:solidFill>
                  <a:schemeClr val="bg1"/>
                </a:solidFill>
              </a:rPr>
              <a:t> </a:t>
            </a:r>
            <a:r>
              <a:rPr lang="en-GB" sz="2800" b="1" dirty="0">
                <a:solidFill>
                  <a:schemeClr val="bg1"/>
                </a:solidFill>
                <a:cs typeface="Tajawal Medium" panose="00000600000000000000" pitchFamily="2" charset="-78"/>
              </a:rPr>
              <a:t>(DGM 715)</a:t>
            </a:r>
            <a:r>
              <a:rPr lang="en-GB" sz="2800" b="1" dirty="0">
                <a:solidFill>
                  <a:schemeClr val="bg1"/>
                </a:solidFill>
              </a:rPr>
              <a:t> </a:t>
            </a:r>
          </a:p>
        </p:txBody>
      </p:sp>
      <p:pic>
        <p:nvPicPr>
          <p:cNvPr id="5" name="Picture 4" descr="A logo for a university&#10;&#10;Description automatically generated">
            <a:extLst>
              <a:ext uri="{FF2B5EF4-FFF2-40B4-BE49-F238E27FC236}">
                <a16:creationId xmlns:a16="http://schemas.microsoft.com/office/drawing/2014/main" id="{8BA8FBB3-59FF-8044-1A43-A2B2C418EA3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80076" y="4789109"/>
            <a:ext cx="1858917" cy="1858917"/>
          </a:xfrm>
          <a:prstGeom prst="rect">
            <a:avLst/>
          </a:prstGeom>
        </p:spPr>
      </p:pic>
    </p:spTree>
    <p:custDataLst>
      <p:tags r:id="rId1"/>
    </p:custDataLst>
    <p:extLst>
      <p:ext uri="{BB962C8B-B14F-4D97-AF65-F5344CB8AC3E}">
        <p14:creationId xmlns:p14="http://schemas.microsoft.com/office/powerpoint/2010/main" val="187042944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12" name="Picture 11"/>
          <p:cNvPicPr>
            <a:picLocks noChangeAspect="1"/>
          </p:cNvPicPr>
          <p:nvPr/>
        </p:nvPicPr>
        <p:blipFill>
          <a:blip r:embed="rId4"/>
          <a:stretch>
            <a:fillRect/>
          </a:stretch>
        </p:blipFill>
        <p:spPr>
          <a:xfrm>
            <a:off x="-112889" y="422122"/>
            <a:ext cx="6508289" cy="2129489"/>
          </a:xfrm>
          <a:prstGeom prst="rect">
            <a:avLst/>
          </a:prstGeom>
        </p:spPr>
      </p:pic>
      <p:pic>
        <p:nvPicPr>
          <p:cNvPr id="13" name="Picture 12"/>
          <p:cNvPicPr>
            <a:picLocks noChangeAspect="1"/>
          </p:cNvPicPr>
          <p:nvPr/>
        </p:nvPicPr>
        <p:blipFill>
          <a:blip r:embed="rId5"/>
          <a:stretch>
            <a:fillRect/>
          </a:stretch>
        </p:blipFill>
        <p:spPr>
          <a:xfrm>
            <a:off x="6309599" y="3165041"/>
            <a:ext cx="5882401" cy="1287689"/>
          </a:xfrm>
          <a:prstGeom prst="rect">
            <a:avLst/>
          </a:prstGeom>
        </p:spPr>
      </p:pic>
      <p:sp>
        <p:nvSpPr>
          <p:cNvPr id="14" name="TextBox 13"/>
          <p:cNvSpPr txBox="1"/>
          <p:nvPr/>
        </p:nvSpPr>
        <p:spPr>
          <a:xfrm>
            <a:off x="78377" y="177932"/>
            <a:ext cx="5463180" cy="2210862"/>
          </a:xfrm>
          <a:prstGeom prst="rect">
            <a:avLst/>
          </a:prstGeom>
          <a:noFill/>
        </p:spPr>
        <p:txBody>
          <a:bodyPr wrap="square" rtlCol="0">
            <a:spAutoFit/>
          </a:bodyPr>
          <a:lstStyle/>
          <a:p>
            <a:pPr algn="ctr">
              <a:lnSpc>
                <a:spcPct val="150000"/>
              </a:lnSpc>
            </a:pPr>
            <a:r>
              <a:rPr lang="en-GB" sz="3200" b="1" dirty="0">
                <a:solidFill>
                  <a:schemeClr val="bg1"/>
                </a:solidFill>
              </a:rPr>
              <a:t>The Cultures of New Media</a:t>
            </a:r>
            <a:endParaRPr lang="en-US" sz="3200" b="1" dirty="0">
              <a:solidFill>
                <a:schemeClr val="bg1"/>
              </a:solidFill>
              <a:latin typeface="Tajawal Medium" panose="00000600000000000000" pitchFamily="2" charset="-78"/>
              <a:cs typeface="Tajawal Medium" panose="00000600000000000000" pitchFamily="2" charset="-78"/>
            </a:endParaRPr>
          </a:p>
          <a:p>
            <a:pPr algn="ctr">
              <a:lnSpc>
                <a:spcPct val="150000"/>
              </a:lnSpc>
            </a:pPr>
            <a:r>
              <a:rPr lang="en-US" sz="1600" b="1" dirty="0">
                <a:solidFill>
                  <a:srgbClr val="FFFF00"/>
                </a:solidFill>
                <a:latin typeface="Tajawal Medium" panose="00000600000000000000" pitchFamily="2" charset="-78"/>
                <a:cs typeface="Tajawal Medium" panose="00000600000000000000" pitchFamily="2" charset="-78"/>
              </a:rPr>
              <a:t>Prepared by</a:t>
            </a:r>
          </a:p>
          <a:p>
            <a:pPr algn="ctr">
              <a:lnSpc>
                <a:spcPct val="150000"/>
              </a:lnSpc>
            </a:pPr>
            <a:r>
              <a:rPr lang="en-US" sz="2800" b="1" dirty="0">
                <a:solidFill>
                  <a:srgbClr val="FFFF00"/>
                </a:solidFill>
                <a:latin typeface="Tajawal Medium" panose="00000600000000000000" pitchFamily="2" charset="-78"/>
                <a:cs typeface="Tajawal Medium" panose="00000600000000000000" pitchFamily="2" charset="-78"/>
              </a:rPr>
              <a:t> Dr. </a:t>
            </a:r>
            <a:r>
              <a:rPr lang="en-GB" sz="2800" b="1" dirty="0">
                <a:solidFill>
                  <a:srgbClr val="FFFF00"/>
                </a:solidFill>
                <a:latin typeface="Tajawal Medium" panose="00000600000000000000" pitchFamily="2" charset="-78"/>
                <a:cs typeface="Tajawal Medium" panose="00000600000000000000" pitchFamily="2" charset="-78"/>
              </a:rPr>
              <a:t>Mohamed </a:t>
            </a:r>
            <a:r>
              <a:rPr lang="en-GB" sz="2800" b="1" dirty="0" err="1">
                <a:solidFill>
                  <a:srgbClr val="FFFF00"/>
                </a:solidFill>
                <a:latin typeface="Tajawal Medium" panose="00000600000000000000" pitchFamily="2" charset="-78"/>
                <a:cs typeface="Tajawal Medium" panose="00000600000000000000" pitchFamily="2" charset="-78"/>
              </a:rPr>
              <a:t>Owies</a:t>
            </a:r>
            <a:endParaRPr lang="en-GB" sz="2800" b="1" dirty="0">
              <a:solidFill>
                <a:srgbClr val="FFFF00"/>
              </a:solidFill>
              <a:latin typeface="Tajawal Medium" panose="00000600000000000000" pitchFamily="2" charset="-78"/>
              <a:cs typeface="Tajawal Medium" panose="00000600000000000000" pitchFamily="2" charset="-78"/>
            </a:endParaRPr>
          </a:p>
          <a:p>
            <a:pPr>
              <a:lnSpc>
                <a:spcPct val="150000"/>
              </a:lnSpc>
            </a:pPr>
            <a:r>
              <a:rPr lang="en-US" b="1" dirty="0">
                <a:solidFill>
                  <a:srgbClr val="FF9518"/>
                </a:solidFill>
                <a:latin typeface="Tajawal Medium" panose="00000600000000000000" pitchFamily="2" charset="-78"/>
                <a:cs typeface="Tajawal Medium" panose="00000600000000000000" pitchFamily="2" charset="-78"/>
              </a:rPr>
              <a:t>Lecture No.1</a:t>
            </a:r>
          </a:p>
        </p:txBody>
      </p:sp>
      <p:sp>
        <p:nvSpPr>
          <p:cNvPr id="16" name="TextBox 15"/>
          <p:cNvSpPr txBox="1"/>
          <p:nvPr/>
        </p:nvSpPr>
        <p:spPr>
          <a:xfrm>
            <a:off x="6995710" y="3165808"/>
            <a:ext cx="4244111" cy="1261884"/>
          </a:xfrm>
          <a:prstGeom prst="rect">
            <a:avLst/>
          </a:prstGeom>
          <a:noFill/>
        </p:spPr>
        <p:txBody>
          <a:bodyPr wrap="none" rtlCol="0">
            <a:spAutoFit/>
          </a:bodyPr>
          <a:lstStyle/>
          <a:p>
            <a:pPr algn="ctr"/>
            <a:r>
              <a:rPr lang="en-GB" sz="2400" b="1" dirty="0">
                <a:solidFill>
                  <a:srgbClr val="FF0000"/>
                </a:solidFill>
              </a:rPr>
              <a:t>First Lecture</a:t>
            </a:r>
          </a:p>
          <a:p>
            <a:pPr algn="ctr"/>
            <a:endParaRPr lang="en-GB" sz="2400" b="1" dirty="0">
              <a:solidFill>
                <a:srgbClr val="FF0000"/>
              </a:solidFill>
              <a:highlight>
                <a:srgbClr val="FFFF00"/>
              </a:highlight>
            </a:endParaRPr>
          </a:p>
          <a:p>
            <a:pPr algn="ctr"/>
            <a:r>
              <a:rPr lang="en-GB" sz="2800" b="1" dirty="0">
                <a:solidFill>
                  <a:schemeClr val="bg1"/>
                </a:solidFill>
              </a:rPr>
              <a:t>The Cultures of New Media</a:t>
            </a:r>
            <a:endParaRPr lang="en-US" sz="2800" b="1" dirty="0">
              <a:solidFill>
                <a:schemeClr val="bg1"/>
              </a:solidFill>
              <a:latin typeface="Tajawal Medium" panose="00000600000000000000" pitchFamily="2" charset="-78"/>
              <a:cs typeface="Tajawal Medium" panose="00000600000000000000" pitchFamily="2" charset="-78"/>
            </a:endParaRPr>
          </a:p>
        </p:txBody>
      </p:sp>
      <p:pic>
        <p:nvPicPr>
          <p:cNvPr id="3" name="Picture 2" descr="A logo for a university&#10;&#10;Description automatically generated">
            <a:extLst>
              <a:ext uri="{FF2B5EF4-FFF2-40B4-BE49-F238E27FC236}">
                <a16:creationId xmlns:a16="http://schemas.microsoft.com/office/drawing/2014/main" id="{BA02D099-39C1-0FD0-A0F3-4A43D66B1FE6}"/>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980076" y="4789109"/>
            <a:ext cx="1858917" cy="1858917"/>
          </a:xfrm>
          <a:prstGeom prst="rect">
            <a:avLst/>
          </a:prstGeom>
        </p:spPr>
      </p:pic>
      <p:pic>
        <p:nvPicPr>
          <p:cNvPr id="5" name="Picture 4" descr="A logo for a university&#10;&#10;Description automatically generated">
            <a:extLst>
              <a:ext uri="{FF2B5EF4-FFF2-40B4-BE49-F238E27FC236}">
                <a16:creationId xmlns:a16="http://schemas.microsoft.com/office/drawing/2014/main" id="{4B21CC2B-041F-5FA2-910C-298D63EE3920}"/>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289074" y="177933"/>
            <a:ext cx="3187337" cy="2987108"/>
          </a:xfrm>
          <a:prstGeom prst="rect">
            <a:avLst/>
          </a:prstGeom>
        </p:spPr>
      </p:pic>
    </p:spTree>
    <p:custDataLst>
      <p:tags r:id="rId1"/>
    </p:custDataLst>
    <p:extLst>
      <p:ext uri="{BB962C8B-B14F-4D97-AF65-F5344CB8AC3E}">
        <p14:creationId xmlns:p14="http://schemas.microsoft.com/office/powerpoint/2010/main" val="7374900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599339" y="306202"/>
            <a:ext cx="4132417" cy="833433"/>
          </a:xfrm>
          <a:prstGeom prst="rect">
            <a:avLst/>
          </a:prstGeom>
          <a:noFill/>
        </p:spPr>
        <p:txBody>
          <a:bodyPr wrap="square" rtlCol="0">
            <a:spAutoFit/>
          </a:bodyPr>
          <a:lstStyle/>
          <a:p>
            <a:pPr algn="ctr">
              <a:lnSpc>
                <a:spcPct val="200000"/>
              </a:lnSpc>
            </a:pPr>
            <a:r>
              <a:rPr lang="en-GB" sz="2800" b="1" dirty="0">
                <a:solidFill>
                  <a:schemeClr val="bg1"/>
                </a:solidFill>
              </a:rPr>
              <a:t>The content of Lecture 1</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First Lecture</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403330" y="1483921"/>
            <a:ext cx="8032220" cy="3733971"/>
          </a:xfrm>
          <a:prstGeom prst="rect">
            <a:avLst/>
          </a:prstGeom>
          <a:noFill/>
        </p:spPr>
        <p:txBody>
          <a:bodyPr wrap="square" rtlCol="0">
            <a:spAutoFit/>
          </a:bodyPr>
          <a:lstStyle/>
          <a:p>
            <a:pPr algn="just">
              <a:lnSpc>
                <a:spcPct val="200000"/>
              </a:lnSpc>
            </a:pPr>
            <a:r>
              <a:rPr lang="en-GB" sz="1200" b="1" dirty="0">
                <a:solidFill>
                  <a:srgbClr val="0070C0"/>
                </a:solidFill>
              </a:rPr>
              <a:t>The first lecture sheds light on a number of important topics, including the following:</a:t>
            </a:r>
          </a:p>
          <a:p>
            <a:pPr marL="285750" indent="-285750" algn="just">
              <a:lnSpc>
                <a:spcPct val="200000"/>
              </a:lnSpc>
              <a:buFont typeface="+mj-lt"/>
              <a:buAutoNum type="arabicPeriod"/>
            </a:pPr>
            <a:r>
              <a:rPr lang="en-GB" sz="1200" b="1" dirty="0">
                <a:solidFill>
                  <a:srgbClr val="0070C0"/>
                </a:solidFill>
              </a:rPr>
              <a:t>Digital Society</a:t>
            </a:r>
          </a:p>
          <a:p>
            <a:pPr marL="285750" indent="-285750" algn="just">
              <a:lnSpc>
                <a:spcPct val="200000"/>
              </a:lnSpc>
              <a:buFont typeface="+mj-lt"/>
              <a:buAutoNum type="arabicPeriod"/>
            </a:pPr>
            <a:r>
              <a:rPr lang="en-GB" sz="1200" b="1" dirty="0">
                <a:solidFill>
                  <a:srgbClr val="0070C0"/>
                </a:solidFill>
              </a:rPr>
              <a:t>Media Everywhere </a:t>
            </a:r>
          </a:p>
          <a:p>
            <a:pPr marL="285750" indent="-285750" algn="just">
              <a:lnSpc>
                <a:spcPct val="200000"/>
              </a:lnSpc>
              <a:buFont typeface="+mj-lt"/>
              <a:buAutoNum type="arabicPeriod"/>
            </a:pPr>
            <a:r>
              <a:rPr lang="en-GB" sz="1200" b="1" dirty="0">
                <a:solidFill>
                  <a:srgbClr val="0070C0"/>
                </a:solidFill>
              </a:rPr>
              <a:t>Zeroes and Ones and coding of content</a:t>
            </a:r>
          </a:p>
          <a:p>
            <a:pPr marL="285750" indent="-285750" algn="just">
              <a:lnSpc>
                <a:spcPct val="200000"/>
              </a:lnSpc>
              <a:buFont typeface="+mj-lt"/>
              <a:buAutoNum type="arabicPeriod"/>
            </a:pPr>
            <a:r>
              <a:rPr lang="en-GB" sz="1200" b="1" dirty="0">
                <a:solidFill>
                  <a:srgbClr val="0070C0"/>
                </a:solidFill>
              </a:rPr>
              <a:t>Time and Space factors in the media environment </a:t>
            </a:r>
          </a:p>
          <a:p>
            <a:pPr marL="285750" indent="-285750" algn="just">
              <a:lnSpc>
                <a:spcPct val="200000"/>
              </a:lnSpc>
              <a:buFont typeface="+mj-lt"/>
              <a:buAutoNum type="arabicPeriod"/>
            </a:pPr>
            <a:r>
              <a:rPr lang="en-GB" sz="1200" b="1" dirty="0">
                <a:solidFill>
                  <a:srgbClr val="0070C0"/>
                </a:solidFill>
              </a:rPr>
              <a:t> Digital tools and platforms</a:t>
            </a:r>
          </a:p>
          <a:p>
            <a:pPr marL="285750" indent="-285750" algn="just">
              <a:lnSpc>
                <a:spcPct val="200000"/>
              </a:lnSpc>
              <a:buFont typeface="+mj-lt"/>
              <a:buAutoNum type="arabicPeriod"/>
            </a:pPr>
            <a:r>
              <a:rPr lang="en-GB" sz="1200" b="1" dirty="0">
                <a:solidFill>
                  <a:srgbClr val="0070C0"/>
                </a:solidFill>
              </a:rPr>
              <a:t>The Internet</a:t>
            </a:r>
          </a:p>
          <a:p>
            <a:pPr marL="285750" indent="-285750" algn="just">
              <a:lnSpc>
                <a:spcPct val="200000"/>
              </a:lnSpc>
              <a:buFont typeface="+mj-lt"/>
              <a:buAutoNum type="arabicPeriod"/>
            </a:pPr>
            <a:r>
              <a:rPr lang="en-GB" sz="1200" b="1" dirty="0">
                <a:solidFill>
                  <a:srgbClr val="0070C0"/>
                </a:solidFill>
              </a:rPr>
              <a:t> Media as Environments, Environments as Media</a:t>
            </a:r>
          </a:p>
          <a:p>
            <a:pPr marL="285750" indent="-285750" algn="just">
              <a:lnSpc>
                <a:spcPct val="200000"/>
              </a:lnSpc>
              <a:buFont typeface="+mj-lt"/>
              <a:buAutoNum type="arabicPeriod"/>
            </a:pPr>
            <a:r>
              <a:rPr lang="en-GB" sz="1200" b="1" dirty="0">
                <a:solidFill>
                  <a:srgbClr val="0070C0"/>
                </a:solidFill>
              </a:rPr>
              <a:t>User-Generated Content</a:t>
            </a:r>
          </a:p>
          <a:p>
            <a:pPr marL="285750" indent="-285750" algn="just">
              <a:lnSpc>
                <a:spcPct val="200000"/>
              </a:lnSpc>
              <a:buFont typeface="+mj-lt"/>
              <a:buAutoNum type="arabicPeriod"/>
            </a:pPr>
            <a:r>
              <a:rPr lang="en-GB" sz="1200" b="1" dirty="0">
                <a:solidFill>
                  <a:srgbClr val="0070C0"/>
                </a:solidFill>
              </a:rPr>
              <a:t>Social Media Sites</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5" name="Picture 2" descr="Digital Society - FBK">
            <a:extLst>
              <a:ext uri="{FF2B5EF4-FFF2-40B4-BE49-F238E27FC236}">
                <a16:creationId xmlns:a16="http://schemas.microsoft.com/office/drawing/2014/main" id="{E63E1CB4-B8CC-46DC-F083-AAA437E7FE49}"/>
              </a:ext>
            </a:extLst>
          </p:cNvPr>
          <p:cNvPicPr>
            <a:picLocks noChangeAspect="1" noChangeArrowheads="1"/>
          </p:cNvPicPr>
          <p:nvPr/>
        </p:nvPicPr>
        <p:blipFill rotWithShape="1">
          <a:blip r:embed="rId7">
            <a:extLst>
              <a:ext uri="{28A0092B-C50C-407E-A947-70E740481C1C}">
                <a14:useLocalDpi xmlns:a14="http://schemas.microsoft.com/office/drawing/2010/main" val="0"/>
              </a:ext>
            </a:extLst>
          </a:blip>
          <a:srcRect t="15525"/>
          <a:stretch/>
        </p:blipFill>
        <p:spPr bwMode="auto">
          <a:xfrm>
            <a:off x="8846243" y="2107475"/>
            <a:ext cx="2903895" cy="2055222"/>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A logo for a university&#10;&#10;Description automatically generated">
            <a:extLst>
              <a:ext uri="{FF2B5EF4-FFF2-40B4-BE49-F238E27FC236}">
                <a16:creationId xmlns:a16="http://schemas.microsoft.com/office/drawing/2014/main" id="{4D911D49-000E-2684-147A-C7C92E7815E3}"/>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46734" y="5265027"/>
            <a:ext cx="1364973" cy="1293915"/>
          </a:xfrm>
          <a:prstGeom prst="rect">
            <a:avLst/>
          </a:prstGeom>
        </p:spPr>
      </p:pic>
    </p:spTree>
    <p:extLst>
      <p:ext uri="{BB962C8B-B14F-4D97-AF65-F5344CB8AC3E}">
        <p14:creationId xmlns:p14="http://schemas.microsoft.com/office/powerpoint/2010/main" val="36022491"/>
      </p:ext>
    </p:extLst>
  </p:cSld>
  <p:clrMapOvr>
    <a:masterClrMapping/>
  </p:clrMapOvr>
  <p:transition spd="slow">
    <p:cove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599339" y="306202"/>
            <a:ext cx="4132417" cy="833433"/>
          </a:xfrm>
          <a:prstGeom prst="rect">
            <a:avLst/>
          </a:prstGeom>
          <a:noFill/>
        </p:spPr>
        <p:txBody>
          <a:bodyPr wrap="square" rtlCol="0">
            <a:spAutoFit/>
          </a:bodyPr>
          <a:lstStyle/>
          <a:p>
            <a:pPr algn="ctr">
              <a:lnSpc>
                <a:spcPct val="200000"/>
              </a:lnSpc>
            </a:pPr>
            <a:r>
              <a:rPr lang="en-GB" sz="2800" b="1" dirty="0">
                <a:solidFill>
                  <a:schemeClr val="bg1"/>
                </a:solidFill>
              </a:rPr>
              <a:t>Digital Society</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First Lecture</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415094" y="1756985"/>
            <a:ext cx="8032220" cy="3338735"/>
          </a:xfrm>
          <a:prstGeom prst="rect">
            <a:avLst/>
          </a:prstGeom>
          <a:noFill/>
        </p:spPr>
        <p:txBody>
          <a:bodyPr wrap="square" rtlCol="0">
            <a:spAutoFit/>
          </a:bodyPr>
          <a:lstStyle/>
          <a:p>
            <a:pPr marL="285750" indent="-285750" algn="just">
              <a:lnSpc>
                <a:spcPct val="200000"/>
              </a:lnSpc>
              <a:buFont typeface="Arial" panose="020B0604020202020204" pitchFamily="34" charset="0"/>
              <a:buChar char="•"/>
            </a:pPr>
            <a:r>
              <a:rPr lang="en-GB" b="1" dirty="0">
                <a:solidFill>
                  <a:srgbClr val="0070C0"/>
                </a:solidFill>
              </a:rPr>
              <a:t>Process of evolution derived from the information society through the intensive use of technologies and digital media where the internet positions itself as the information tool on levels of creation publishing, distribution, sharing, and participation.</a:t>
            </a:r>
          </a:p>
          <a:p>
            <a:pPr marL="285750" indent="-285750" algn="just">
              <a:lnSpc>
                <a:spcPct val="200000"/>
              </a:lnSpc>
              <a:buFont typeface="Arial" panose="020B0604020202020204" pitchFamily="34" charset="0"/>
              <a:buChar char="•"/>
            </a:pPr>
            <a:r>
              <a:rPr lang="en-GB" b="1" dirty="0">
                <a:solidFill>
                  <a:srgbClr val="0070C0"/>
                </a:solidFill>
              </a:rPr>
              <a:t>A digital society in which everything runs on digital technology where paperless and electronic means are the norm.</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5" name="Picture 2" descr="Digital Society - FBK">
            <a:extLst>
              <a:ext uri="{FF2B5EF4-FFF2-40B4-BE49-F238E27FC236}">
                <a16:creationId xmlns:a16="http://schemas.microsoft.com/office/drawing/2014/main" id="{E63E1CB4-B8CC-46DC-F083-AAA437E7FE49}"/>
              </a:ext>
            </a:extLst>
          </p:cNvPr>
          <p:cNvPicPr>
            <a:picLocks noChangeAspect="1" noChangeArrowheads="1"/>
          </p:cNvPicPr>
          <p:nvPr/>
        </p:nvPicPr>
        <p:blipFill rotWithShape="1">
          <a:blip r:embed="rId7">
            <a:extLst>
              <a:ext uri="{28A0092B-C50C-407E-A947-70E740481C1C}">
                <a14:useLocalDpi xmlns:a14="http://schemas.microsoft.com/office/drawing/2010/main" val="0"/>
              </a:ext>
            </a:extLst>
          </a:blip>
          <a:srcRect t="15525"/>
          <a:stretch/>
        </p:blipFill>
        <p:spPr bwMode="auto">
          <a:xfrm>
            <a:off x="8846243" y="2107475"/>
            <a:ext cx="2903895" cy="2055222"/>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A logo for a university&#10;&#10;Description automatically generated">
            <a:extLst>
              <a:ext uri="{FF2B5EF4-FFF2-40B4-BE49-F238E27FC236}">
                <a16:creationId xmlns:a16="http://schemas.microsoft.com/office/drawing/2014/main" id="{7302EF4F-364F-8F7D-1898-3E61F5A92F55}"/>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46734" y="5265027"/>
            <a:ext cx="1364973" cy="1293915"/>
          </a:xfrm>
          <a:prstGeom prst="rect">
            <a:avLst/>
          </a:prstGeom>
        </p:spPr>
      </p:pic>
    </p:spTree>
    <p:extLst>
      <p:ext uri="{BB962C8B-B14F-4D97-AF65-F5344CB8AC3E}">
        <p14:creationId xmlns:p14="http://schemas.microsoft.com/office/powerpoint/2010/main" val="2228293078"/>
      </p:ext>
    </p:extLst>
  </p:cSld>
  <p:clrMapOvr>
    <a:masterClrMapping/>
  </p:clrMapOvr>
  <p:transition spd="slow">
    <p:cove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3324054" y="227896"/>
            <a:ext cx="4132417" cy="833433"/>
          </a:xfrm>
          <a:prstGeom prst="rect">
            <a:avLst/>
          </a:prstGeom>
          <a:noFill/>
        </p:spPr>
        <p:txBody>
          <a:bodyPr wrap="square" rtlCol="0">
            <a:spAutoFit/>
          </a:bodyPr>
          <a:lstStyle/>
          <a:p>
            <a:pPr>
              <a:lnSpc>
                <a:spcPct val="200000"/>
              </a:lnSpc>
            </a:pPr>
            <a:r>
              <a:rPr lang="en-GB" sz="2800" b="1" dirty="0">
                <a:solidFill>
                  <a:schemeClr val="bg1"/>
                </a:solidFill>
              </a:rPr>
              <a:t>Media Everywhere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415094" y="1756985"/>
            <a:ext cx="7307505" cy="3479094"/>
          </a:xfrm>
          <a:prstGeom prst="rect">
            <a:avLst/>
          </a:prstGeom>
          <a:noFill/>
        </p:spPr>
        <p:txBody>
          <a:bodyPr wrap="square" rtlCol="0">
            <a:spAutoFit/>
          </a:bodyPr>
          <a:lstStyle/>
          <a:p>
            <a:pPr marL="285750" indent="-285750" algn="just">
              <a:lnSpc>
                <a:spcPct val="200000"/>
              </a:lnSpc>
              <a:buFont typeface="Arial" panose="020B0604020202020204" pitchFamily="34" charset="0"/>
              <a:buChar char="•"/>
            </a:pPr>
            <a:r>
              <a:rPr lang="en-GB" sz="1400" b="1" dirty="0">
                <a:solidFill>
                  <a:srgbClr val="0070C0"/>
                </a:solidFill>
              </a:rPr>
              <a:t> Different tools and platforms that we use to get or spread information, and communicate, enable and limit what we can do in their own specific ways. The medium used will alter our ways of seeing, speaking, and acting. Think about the difference between learning about current events from the website of a big media corporation and from friends on Facebook or Twitter.</a:t>
            </a:r>
          </a:p>
          <a:p>
            <a:pPr marL="285750" indent="-285750" algn="just">
              <a:lnSpc>
                <a:spcPct val="200000"/>
              </a:lnSpc>
              <a:buFont typeface="Arial" panose="020B0604020202020204" pitchFamily="34" charset="0"/>
              <a:buChar char="•"/>
            </a:pPr>
            <a:r>
              <a:rPr lang="en-GB" sz="1400" b="1" dirty="0">
                <a:solidFill>
                  <a:srgbClr val="0070C0"/>
                </a:solidFill>
              </a:rPr>
              <a:t> Today, we live in a digital society in the sense that we are in an era where our lives, our relationships, our culture, and our sociality are digitised, digitalised, and affected throughout by digital processes. </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1026" name="Picture 2" descr="Social Media Is Ubiquitous, Mainstream and Evolving | The Social Media  Monthly">
            <a:extLst>
              <a:ext uri="{FF2B5EF4-FFF2-40B4-BE49-F238E27FC236}">
                <a16:creationId xmlns:a16="http://schemas.microsoft.com/office/drawing/2014/main" id="{325539A2-A6D3-6A91-71F4-1B3BCD5777BC}"/>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68371" y="2131611"/>
            <a:ext cx="3008535" cy="2426321"/>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C3134465-D36B-04CB-5B78-D9E99AFFD8E7}"/>
              </a:ext>
            </a:extLst>
          </p:cNvPr>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First Lecture</a:t>
            </a:r>
            <a:endParaRPr lang="en-GB" sz="2400" b="1" dirty="0">
              <a:solidFill>
                <a:srgbClr val="FF0000"/>
              </a:solidFill>
              <a:highlight>
                <a:srgbClr val="FFFF00"/>
              </a:highlight>
            </a:endParaRPr>
          </a:p>
        </p:txBody>
      </p:sp>
      <p:pic>
        <p:nvPicPr>
          <p:cNvPr id="6" name="Picture 5" descr="A logo for a university&#10;&#10;Description automatically generated">
            <a:extLst>
              <a:ext uri="{FF2B5EF4-FFF2-40B4-BE49-F238E27FC236}">
                <a16:creationId xmlns:a16="http://schemas.microsoft.com/office/drawing/2014/main" id="{6A64107D-88E1-1EA1-1C94-B77291696931}"/>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46734" y="5265027"/>
            <a:ext cx="1364973" cy="1293915"/>
          </a:xfrm>
          <a:prstGeom prst="rect">
            <a:avLst/>
          </a:prstGeom>
        </p:spPr>
      </p:pic>
    </p:spTree>
    <p:extLst>
      <p:ext uri="{BB962C8B-B14F-4D97-AF65-F5344CB8AC3E}">
        <p14:creationId xmlns:p14="http://schemas.microsoft.com/office/powerpoint/2010/main" val="31137991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646909" y="263506"/>
            <a:ext cx="3689463" cy="833433"/>
          </a:xfrm>
          <a:prstGeom prst="rect">
            <a:avLst/>
          </a:prstGeom>
          <a:noFill/>
        </p:spPr>
        <p:txBody>
          <a:bodyPr wrap="square" rtlCol="0">
            <a:spAutoFit/>
          </a:bodyPr>
          <a:lstStyle/>
          <a:p>
            <a:pPr>
              <a:lnSpc>
                <a:spcPct val="200000"/>
              </a:lnSpc>
            </a:pPr>
            <a:r>
              <a:rPr lang="en-GB" sz="2800" b="1" dirty="0">
                <a:solidFill>
                  <a:schemeClr val="bg1"/>
                </a:solidFill>
              </a:rPr>
              <a:t>Zeroes and Ones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818606" y="1756985"/>
            <a:ext cx="6462589" cy="4358116"/>
          </a:xfrm>
          <a:prstGeom prst="rect">
            <a:avLst/>
          </a:prstGeom>
          <a:noFill/>
        </p:spPr>
        <p:txBody>
          <a:bodyPr wrap="square" rtlCol="0">
            <a:spAutoFit/>
          </a:bodyPr>
          <a:lstStyle/>
          <a:p>
            <a:pPr marL="171450" indent="-171450" algn="just">
              <a:lnSpc>
                <a:spcPct val="200000"/>
              </a:lnSpc>
              <a:buFont typeface="Arial" panose="020B0604020202020204" pitchFamily="34" charset="0"/>
              <a:buChar char="•"/>
            </a:pPr>
            <a:r>
              <a:rPr lang="en-GB" sz="1200" b="1" dirty="0">
                <a:solidFill>
                  <a:srgbClr val="0070C0"/>
                </a:solidFill>
              </a:rPr>
              <a:t>From the outset, the digital has to do with mathematics. Being digital, then, means simply using numbers — digits — rather than analogous objects to convey information. </a:t>
            </a:r>
          </a:p>
          <a:p>
            <a:pPr marL="171450" indent="-171450" algn="just">
              <a:lnSpc>
                <a:spcPct val="200000"/>
              </a:lnSpc>
              <a:buFont typeface="Arial" panose="020B0604020202020204" pitchFamily="34" charset="0"/>
              <a:buChar char="•"/>
            </a:pPr>
            <a:r>
              <a:rPr lang="en-GB" sz="1200" b="1" dirty="0">
                <a:solidFill>
                  <a:srgbClr val="0070C0"/>
                </a:solidFill>
              </a:rPr>
              <a:t> In computing, input values are converted to binary numbers, 0 and 1, instead of using all numbers ranging from zero to nine. </a:t>
            </a:r>
          </a:p>
          <a:p>
            <a:pPr marL="171450" indent="-171450" algn="just">
              <a:lnSpc>
                <a:spcPct val="200000"/>
              </a:lnSpc>
              <a:buFont typeface="Arial" panose="020B0604020202020204" pitchFamily="34" charset="0"/>
              <a:buChar char="•"/>
            </a:pPr>
            <a:r>
              <a:rPr lang="en-GB" sz="1200" b="1" dirty="0">
                <a:solidFill>
                  <a:srgbClr val="0070C0"/>
                </a:solidFill>
              </a:rPr>
              <a:t>The binary system was invented by philosopher and mathematician </a:t>
            </a:r>
            <a:r>
              <a:rPr lang="en-GB" sz="1200" b="1" dirty="0">
                <a:solidFill>
                  <a:srgbClr val="FF0000"/>
                </a:solidFill>
              </a:rPr>
              <a:t>Gottfried Leibniz </a:t>
            </a:r>
            <a:r>
              <a:rPr lang="en-GB" sz="1200" b="1" dirty="0">
                <a:solidFill>
                  <a:srgbClr val="0070C0"/>
                </a:solidFill>
              </a:rPr>
              <a:t>in the 1600s. He used this system for coding, computing, and controlling information when experimenting with ideas for machines. </a:t>
            </a:r>
          </a:p>
          <a:p>
            <a:pPr marL="171450" indent="-171450" algn="just">
              <a:lnSpc>
                <a:spcPct val="200000"/>
              </a:lnSpc>
              <a:buFont typeface="Arial" panose="020B0604020202020204" pitchFamily="34" charset="0"/>
              <a:buChar char="•"/>
            </a:pPr>
            <a:r>
              <a:rPr lang="en-GB" sz="1200" b="1" dirty="0">
                <a:solidFill>
                  <a:srgbClr val="0070C0"/>
                </a:solidFill>
              </a:rPr>
              <a:t>This is how the computers that we have today, in anything from smartphones and laptops to refrigerators and drones, work too</a:t>
            </a:r>
          </a:p>
          <a:p>
            <a:pPr marL="171450" indent="-171450" algn="just">
              <a:lnSpc>
                <a:spcPct val="200000"/>
              </a:lnSpc>
              <a:buFont typeface="Arial" panose="020B0604020202020204" pitchFamily="34" charset="0"/>
              <a:buChar char="•"/>
            </a:pPr>
            <a:r>
              <a:rPr lang="en-GB" sz="1200" b="1" dirty="0">
                <a:solidFill>
                  <a:srgbClr val="FF0000"/>
                </a:solidFill>
              </a:rPr>
              <a:t>Technologically speaking, this binary system forms the basis for everything we do that is digital.</a:t>
            </a:r>
          </a:p>
          <a:p>
            <a:pPr>
              <a:lnSpc>
                <a:spcPct val="200000"/>
              </a:lnSpc>
            </a:pPr>
            <a:endParaRPr lang="en-GB" sz="1000" b="1" dirty="0">
              <a:solidFill>
                <a:srgbClr val="FF0000"/>
              </a:solidFill>
            </a:endParaRPr>
          </a:p>
          <a:p>
            <a:pPr>
              <a:lnSpc>
                <a:spcPct val="200000"/>
              </a:lnSpc>
            </a:pPr>
            <a:endParaRPr lang="en-GB" sz="1000" b="1" dirty="0">
              <a:solidFill>
                <a:srgbClr val="0070C0"/>
              </a:solidFill>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5122" name="Picture 2" descr="Zeros Ones Binary Code Abstract Concept Stock Illustration - Illustration  of cyberspace, secure: 118665473">
            <a:extLst>
              <a:ext uri="{FF2B5EF4-FFF2-40B4-BE49-F238E27FC236}">
                <a16:creationId xmlns:a16="http://schemas.microsoft.com/office/drawing/2014/main" id="{9F3CF061-9283-9EC4-BE35-C0EC1F2E12B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68371" y="2300539"/>
            <a:ext cx="2943225" cy="1853450"/>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8869200D-5CA3-2CE6-AD97-B26B938382DE}"/>
              </a:ext>
            </a:extLst>
          </p:cNvPr>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First Lecture</a:t>
            </a:r>
            <a:endParaRPr lang="en-GB" sz="2400" b="1" dirty="0">
              <a:solidFill>
                <a:srgbClr val="FF0000"/>
              </a:solidFill>
              <a:highlight>
                <a:srgbClr val="FFFF00"/>
              </a:highlight>
            </a:endParaRPr>
          </a:p>
        </p:txBody>
      </p:sp>
      <p:pic>
        <p:nvPicPr>
          <p:cNvPr id="5" name="Picture 4" descr="A logo for a university&#10;&#10;Description automatically generated">
            <a:extLst>
              <a:ext uri="{FF2B5EF4-FFF2-40B4-BE49-F238E27FC236}">
                <a16:creationId xmlns:a16="http://schemas.microsoft.com/office/drawing/2014/main" id="{433CC5F8-53CD-B6C3-F1BC-BC95F7244083}"/>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64724" y="5505254"/>
            <a:ext cx="1364973" cy="1193366"/>
          </a:xfrm>
          <a:prstGeom prst="rect">
            <a:avLst/>
          </a:prstGeom>
        </p:spPr>
      </p:pic>
    </p:spTree>
    <p:extLst>
      <p:ext uri="{BB962C8B-B14F-4D97-AF65-F5344CB8AC3E}">
        <p14:creationId xmlns:p14="http://schemas.microsoft.com/office/powerpoint/2010/main" val="125651559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646909" y="263506"/>
            <a:ext cx="3689463" cy="833433"/>
          </a:xfrm>
          <a:prstGeom prst="rect">
            <a:avLst/>
          </a:prstGeom>
          <a:noFill/>
        </p:spPr>
        <p:txBody>
          <a:bodyPr wrap="square" rtlCol="0">
            <a:spAutoFit/>
          </a:bodyPr>
          <a:lstStyle/>
          <a:p>
            <a:pPr>
              <a:lnSpc>
                <a:spcPct val="200000"/>
              </a:lnSpc>
            </a:pPr>
            <a:r>
              <a:rPr lang="en-GB" sz="2800" b="1" dirty="0">
                <a:solidFill>
                  <a:schemeClr val="bg1"/>
                </a:solidFill>
              </a:rPr>
              <a:t>Zeroes and Ones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818606" y="1756985"/>
            <a:ext cx="7003414" cy="4243662"/>
          </a:xfrm>
          <a:prstGeom prst="rect">
            <a:avLst/>
          </a:prstGeom>
          <a:noFill/>
        </p:spPr>
        <p:txBody>
          <a:bodyPr wrap="square" rtlCol="0">
            <a:spAutoFit/>
          </a:bodyPr>
          <a:lstStyle/>
          <a:p>
            <a:pPr marL="171450" indent="-171450" algn="just">
              <a:lnSpc>
                <a:spcPct val="200000"/>
              </a:lnSpc>
              <a:buFont typeface="Arial" panose="020B0604020202020204" pitchFamily="34" charset="0"/>
              <a:buChar char="•"/>
            </a:pPr>
            <a:r>
              <a:rPr lang="en-GB" sz="1200" b="1" dirty="0">
                <a:solidFill>
                  <a:srgbClr val="0070C0"/>
                </a:solidFill>
              </a:rPr>
              <a:t> Applications, such as text, sound, graphics, and images became digitally encodable. Today, computers can store and transmit data, which changes how we deal with anything from our family photos and recipes to government documents or business plans. </a:t>
            </a:r>
          </a:p>
          <a:p>
            <a:pPr marL="171450" indent="-171450" algn="just">
              <a:lnSpc>
                <a:spcPct val="200000"/>
              </a:lnSpc>
              <a:buFont typeface="Arial" panose="020B0604020202020204" pitchFamily="34" charset="0"/>
              <a:buChar char="•"/>
            </a:pPr>
            <a:r>
              <a:rPr lang="en-GB" sz="1200" b="1" dirty="0">
                <a:solidFill>
                  <a:srgbClr val="0070C0"/>
                </a:solidFill>
              </a:rPr>
              <a:t>We have also learnt that computers can manage communication networks, and this has transformed how we form friendships, and how we connect and stay in touch with people, sometimes across large geographical distances.</a:t>
            </a:r>
          </a:p>
          <a:p>
            <a:pPr marL="171450" indent="-171450" algn="just">
              <a:lnSpc>
                <a:spcPct val="200000"/>
              </a:lnSpc>
              <a:buFont typeface="Arial" panose="020B0604020202020204" pitchFamily="34" charset="0"/>
              <a:buChar char="•"/>
            </a:pPr>
            <a:r>
              <a:rPr lang="en-GB" sz="1200" b="1" dirty="0">
                <a:solidFill>
                  <a:srgbClr val="0070C0"/>
                </a:solidFill>
              </a:rPr>
              <a:t> Furthermore, computers can process text, images, and sound, which has changed the way in which writers write, musicians play, and painters paint. Spaceships and airplanes are flown by computers, and digital devices are increasingly entangled in our everyday lives, in the form of laptops, tablets, smartphones, and things like robot vacuum cleaners.</a:t>
            </a:r>
          </a:p>
          <a:p>
            <a:pPr>
              <a:lnSpc>
                <a:spcPct val="200000"/>
              </a:lnSpc>
            </a:pPr>
            <a:endParaRPr lang="en-GB" sz="800" b="1" dirty="0"/>
          </a:p>
          <a:p>
            <a:pPr>
              <a:lnSpc>
                <a:spcPct val="200000"/>
              </a:lnSpc>
            </a:pPr>
            <a:endParaRPr lang="en-GB" sz="800" b="1" dirty="0"/>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8194" name="Picture 2" descr="Everything you always wanted to know about Computer Systems Architecture  (but were afraid to ask) Part 1: Data | Learning • Technologies">
            <a:extLst>
              <a:ext uri="{FF2B5EF4-FFF2-40B4-BE49-F238E27FC236}">
                <a16:creationId xmlns:a16="http://schemas.microsoft.com/office/drawing/2014/main" id="{43EECEB6-F8FD-3D54-175B-FD1F0A6072DE}"/>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887617" y="2204822"/>
            <a:ext cx="2816703" cy="2090953"/>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283B7A0B-4E32-B4EE-0462-33FD2B263C95}"/>
              </a:ext>
            </a:extLst>
          </p:cNvPr>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First Lecture</a:t>
            </a:r>
            <a:endParaRPr lang="en-GB" sz="2400" b="1" dirty="0">
              <a:solidFill>
                <a:srgbClr val="FF0000"/>
              </a:solidFill>
              <a:highlight>
                <a:srgbClr val="FFFF00"/>
              </a:highlight>
            </a:endParaRPr>
          </a:p>
        </p:txBody>
      </p:sp>
      <p:pic>
        <p:nvPicPr>
          <p:cNvPr id="6" name="Picture 5" descr="A logo for a university&#10;&#10;Description automatically generated">
            <a:extLst>
              <a:ext uri="{FF2B5EF4-FFF2-40B4-BE49-F238E27FC236}">
                <a16:creationId xmlns:a16="http://schemas.microsoft.com/office/drawing/2014/main" id="{DC867A17-B695-9309-C7F9-B66FE6D93093}"/>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12963" y="5589530"/>
            <a:ext cx="1364973" cy="1129103"/>
          </a:xfrm>
          <a:prstGeom prst="rect">
            <a:avLst/>
          </a:prstGeom>
        </p:spPr>
      </p:pic>
    </p:spTree>
    <p:extLst>
      <p:ext uri="{BB962C8B-B14F-4D97-AF65-F5344CB8AC3E}">
        <p14:creationId xmlns:p14="http://schemas.microsoft.com/office/powerpoint/2010/main" val="26681469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646909" y="263506"/>
            <a:ext cx="3689463" cy="833433"/>
          </a:xfrm>
          <a:prstGeom prst="rect">
            <a:avLst/>
          </a:prstGeom>
          <a:noFill/>
        </p:spPr>
        <p:txBody>
          <a:bodyPr wrap="square" rtlCol="0">
            <a:spAutoFit/>
          </a:bodyPr>
          <a:lstStyle/>
          <a:p>
            <a:pPr>
              <a:lnSpc>
                <a:spcPct val="200000"/>
              </a:lnSpc>
            </a:pPr>
            <a:r>
              <a:rPr lang="en-GB" sz="2800" b="1" dirty="0">
                <a:solidFill>
                  <a:schemeClr val="bg1"/>
                </a:solidFill>
              </a:rPr>
              <a:t>Zeroes and Ones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190720" y="1756984"/>
            <a:ext cx="8423646" cy="3470437"/>
          </a:xfrm>
          <a:prstGeom prst="rect">
            <a:avLst/>
          </a:prstGeom>
          <a:noFill/>
        </p:spPr>
        <p:txBody>
          <a:bodyPr wrap="square" rtlCol="0">
            <a:spAutoFit/>
          </a:bodyPr>
          <a:lstStyle/>
          <a:p>
            <a:pPr algn="just">
              <a:lnSpc>
                <a:spcPct val="200000"/>
              </a:lnSpc>
            </a:pPr>
            <a:r>
              <a:rPr lang="en-GB" sz="1600" b="1" dirty="0">
                <a:solidFill>
                  <a:srgbClr val="0070C0"/>
                </a:solidFill>
              </a:rPr>
              <a:t> </a:t>
            </a:r>
            <a:r>
              <a:rPr lang="en-GB" sz="1600" b="1" dirty="0">
                <a:solidFill>
                  <a:srgbClr val="FF0000"/>
                </a:solidFill>
              </a:rPr>
              <a:t>Digitalisation of ourselves </a:t>
            </a:r>
            <a:r>
              <a:rPr lang="en-GB" sz="1600" b="1" dirty="0">
                <a:solidFill>
                  <a:srgbClr val="0070C0"/>
                </a:solidFill>
              </a:rPr>
              <a:t>and sociality continually moves ever closer with wearable devices. Still, at the heart of every computer lie circuits that contribute to all of these social and cultural transformations, through the breaking down of operations into mathematical equations. </a:t>
            </a:r>
          </a:p>
          <a:p>
            <a:pPr algn="just">
              <a:lnSpc>
                <a:spcPct val="200000"/>
              </a:lnSpc>
            </a:pPr>
            <a:r>
              <a:rPr lang="en-GB" sz="1600" b="1" dirty="0">
                <a:solidFill>
                  <a:srgbClr val="0070C0"/>
                </a:solidFill>
              </a:rPr>
              <a:t> When we speak of today’s society as being digital, we don’t very often mean to say that it just draws upon binary numerical operations. What we do tend to mean is that it has been transformed in a number of quite drastic ways, following the development of the early ‘computing’ machines into smart device.</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9218" name="Picture 2" descr="Download Zeros And Ones Royalty-Free Stock Video Clips - Storyblocks">
            <a:extLst>
              <a:ext uri="{FF2B5EF4-FFF2-40B4-BE49-F238E27FC236}">
                <a16:creationId xmlns:a16="http://schemas.microsoft.com/office/drawing/2014/main" id="{52663ED2-296F-AA00-4805-DF7E35F765F8}"/>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68371" y="2333575"/>
            <a:ext cx="2857500" cy="2046835"/>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BEBD11BF-C373-0DB1-3762-CF149BD80F0D}"/>
              </a:ext>
            </a:extLst>
          </p:cNvPr>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First Lecture</a:t>
            </a:r>
            <a:endParaRPr lang="en-GB" sz="2400" b="1" dirty="0">
              <a:solidFill>
                <a:srgbClr val="FF0000"/>
              </a:solidFill>
              <a:highlight>
                <a:srgbClr val="FFFF00"/>
              </a:highlight>
            </a:endParaRPr>
          </a:p>
        </p:txBody>
      </p:sp>
      <p:pic>
        <p:nvPicPr>
          <p:cNvPr id="5" name="Picture 4" descr="A logo for a university&#10;&#10;Description automatically generated">
            <a:extLst>
              <a:ext uri="{FF2B5EF4-FFF2-40B4-BE49-F238E27FC236}">
                <a16:creationId xmlns:a16="http://schemas.microsoft.com/office/drawing/2014/main" id="{95159A19-665A-0AB8-AA5B-C34C05732229}"/>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12963" y="5589530"/>
            <a:ext cx="1364973" cy="1129103"/>
          </a:xfrm>
          <a:prstGeom prst="rect">
            <a:avLst/>
          </a:prstGeom>
        </p:spPr>
      </p:pic>
    </p:spTree>
    <p:extLst>
      <p:ext uri="{BB962C8B-B14F-4D97-AF65-F5344CB8AC3E}">
        <p14:creationId xmlns:p14="http://schemas.microsoft.com/office/powerpoint/2010/main" val="38174493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646909" y="263506"/>
            <a:ext cx="3689463" cy="833433"/>
          </a:xfrm>
          <a:prstGeom prst="rect">
            <a:avLst/>
          </a:prstGeom>
          <a:noFill/>
        </p:spPr>
        <p:txBody>
          <a:bodyPr wrap="square" rtlCol="0">
            <a:spAutoFit/>
          </a:bodyPr>
          <a:lstStyle/>
          <a:p>
            <a:pPr>
              <a:lnSpc>
                <a:spcPct val="200000"/>
              </a:lnSpc>
            </a:pPr>
            <a:r>
              <a:rPr lang="en-GB" sz="2800" b="1" dirty="0">
                <a:solidFill>
                  <a:schemeClr val="bg1"/>
                </a:solidFill>
              </a:rPr>
              <a:t>Time and Space</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827314" y="2068893"/>
            <a:ext cx="7106195" cy="4340868"/>
          </a:xfrm>
          <a:prstGeom prst="rect">
            <a:avLst/>
          </a:prstGeom>
          <a:noFill/>
        </p:spPr>
        <p:txBody>
          <a:bodyPr wrap="square" rtlCol="0">
            <a:spAutoFit/>
          </a:bodyPr>
          <a:lstStyle/>
          <a:p>
            <a:pPr marL="285750" indent="-285750" algn="just">
              <a:lnSpc>
                <a:spcPct val="200000"/>
              </a:lnSpc>
              <a:buFont typeface="Arial" panose="020B0604020202020204" pitchFamily="34" charset="0"/>
              <a:buChar char="•"/>
            </a:pPr>
            <a:r>
              <a:rPr lang="ar-EG" sz="1400" b="1" dirty="0">
                <a:solidFill>
                  <a:srgbClr val="0070C0"/>
                </a:solidFill>
              </a:rPr>
              <a:t> </a:t>
            </a:r>
            <a:r>
              <a:rPr lang="en-GB" sz="1400" b="1" dirty="0">
                <a:solidFill>
                  <a:srgbClr val="0070C0"/>
                </a:solidFill>
              </a:rPr>
              <a:t> Another often emphasised feature of digital society is that it compresses time and space and makes them less important. For example, when we send texts, chats, or emails to each other, there is no need for us to be in the same place to be able to communicate. The exchange need not be instantaneous either, as we can respond to digital messages whenever it suits us.</a:t>
            </a:r>
          </a:p>
          <a:p>
            <a:pPr marL="285750" indent="-285750" algn="just">
              <a:lnSpc>
                <a:spcPct val="200000"/>
              </a:lnSpc>
              <a:buFont typeface="Arial" panose="020B0604020202020204" pitchFamily="34" charset="0"/>
              <a:buChar char="•"/>
            </a:pPr>
            <a:r>
              <a:rPr lang="en-GB" sz="1400" b="1" dirty="0">
                <a:solidFill>
                  <a:srgbClr val="0070C0"/>
                </a:solidFill>
              </a:rPr>
              <a:t>it is not that important really whether one should label our present-day society ‘</a:t>
            </a:r>
            <a:r>
              <a:rPr lang="en-GB" sz="1400" b="1" dirty="0">
                <a:solidFill>
                  <a:srgbClr val="FF0000"/>
                </a:solidFill>
              </a:rPr>
              <a:t>post-industrial</a:t>
            </a:r>
            <a:r>
              <a:rPr lang="en-GB" sz="1400" b="1" dirty="0">
                <a:solidFill>
                  <a:srgbClr val="0070C0"/>
                </a:solidFill>
              </a:rPr>
              <a:t>’, ‘</a:t>
            </a:r>
            <a:r>
              <a:rPr lang="en-GB" sz="1400" b="1" dirty="0">
                <a:solidFill>
                  <a:srgbClr val="FF0000"/>
                </a:solidFill>
              </a:rPr>
              <a:t>post-Fordist</a:t>
            </a:r>
            <a:r>
              <a:rPr lang="en-GB" sz="1400" b="1" dirty="0">
                <a:solidFill>
                  <a:srgbClr val="0070C0"/>
                </a:solidFill>
              </a:rPr>
              <a:t>’, ‘</a:t>
            </a:r>
            <a:r>
              <a:rPr lang="en-GB" sz="1400" b="1" dirty="0">
                <a:solidFill>
                  <a:srgbClr val="FF0000"/>
                </a:solidFill>
              </a:rPr>
              <a:t>post-modern</a:t>
            </a:r>
            <a:r>
              <a:rPr lang="en-GB" sz="1400" b="1" dirty="0">
                <a:solidFill>
                  <a:srgbClr val="0070C0"/>
                </a:solidFill>
              </a:rPr>
              <a:t>’, or as an ‘</a:t>
            </a:r>
            <a:r>
              <a:rPr lang="en-GB" sz="1400" b="1" dirty="0">
                <a:solidFill>
                  <a:srgbClr val="FF0000"/>
                </a:solidFill>
              </a:rPr>
              <a:t>information society</a:t>
            </a:r>
            <a:r>
              <a:rPr lang="en-GB" sz="1400" b="1" dirty="0">
                <a:solidFill>
                  <a:srgbClr val="0070C0"/>
                </a:solidFill>
              </a:rPr>
              <a:t>’, ‘</a:t>
            </a:r>
            <a:r>
              <a:rPr lang="en-GB" sz="1400" b="1" dirty="0">
                <a:solidFill>
                  <a:srgbClr val="FF0000"/>
                </a:solidFill>
              </a:rPr>
              <a:t>network society</a:t>
            </a:r>
            <a:r>
              <a:rPr lang="en-GB" sz="1400" b="1" dirty="0">
                <a:solidFill>
                  <a:srgbClr val="0070C0"/>
                </a:solidFill>
              </a:rPr>
              <a:t>’ or a ‘</a:t>
            </a:r>
            <a:r>
              <a:rPr lang="en-GB" sz="1400" b="1" dirty="0">
                <a:solidFill>
                  <a:srgbClr val="FF0000"/>
                </a:solidFill>
              </a:rPr>
              <a:t>control society</a:t>
            </a:r>
            <a:r>
              <a:rPr lang="en-GB" sz="1400" b="1" dirty="0">
                <a:solidFill>
                  <a:srgbClr val="0070C0"/>
                </a:solidFill>
              </a:rPr>
              <a:t>’. </a:t>
            </a:r>
            <a:endParaRPr lang="ar-EG" sz="1400" b="1" dirty="0">
              <a:solidFill>
                <a:srgbClr val="0070C0"/>
              </a:solidFill>
            </a:endParaRPr>
          </a:p>
          <a:p>
            <a:pPr algn="just">
              <a:lnSpc>
                <a:spcPct val="200000"/>
              </a:lnSpc>
            </a:pPr>
            <a:endParaRPr lang="ar-EG" sz="1400" b="1" dirty="0">
              <a:solidFill>
                <a:srgbClr val="0070C0"/>
              </a:solidFill>
            </a:endParaRPr>
          </a:p>
          <a:p>
            <a:pPr algn="just">
              <a:lnSpc>
                <a:spcPct val="200000"/>
              </a:lnSpc>
            </a:pPr>
            <a:endParaRPr lang="en-GB" sz="1400" b="1" dirty="0">
              <a:solidFill>
                <a:srgbClr val="0070C0"/>
              </a:solidFill>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10242" name="Picture 2" descr="Which came first – time or space? | BBC Science Focus Magazine">
            <a:extLst>
              <a:ext uri="{FF2B5EF4-FFF2-40B4-BE49-F238E27FC236}">
                <a16:creationId xmlns:a16="http://schemas.microsoft.com/office/drawing/2014/main" id="{922C0439-4196-98D5-E9F9-9825319A4807}"/>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33865" y="2289265"/>
            <a:ext cx="2847975" cy="1873431"/>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AFE019DD-B0F3-43AD-34BC-5F7C5DB1D7DC}"/>
              </a:ext>
            </a:extLst>
          </p:cNvPr>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First Lecture</a:t>
            </a:r>
            <a:endParaRPr lang="en-GB" sz="2400" b="1" dirty="0">
              <a:solidFill>
                <a:srgbClr val="FF0000"/>
              </a:solidFill>
              <a:highlight>
                <a:srgbClr val="FFFF00"/>
              </a:highlight>
            </a:endParaRPr>
          </a:p>
        </p:txBody>
      </p:sp>
      <p:pic>
        <p:nvPicPr>
          <p:cNvPr id="6" name="Picture 5" descr="A logo for a university&#10;&#10;Description automatically generated">
            <a:extLst>
              <a:ext uri="{FF2B5EF4-FFF2-40B4-BE49-F238E27FC236}">
                <a16:creationId xmlns:a16="http://schemas.microsoft.com/office/drawing/2014/main" id="{39BFCD16-0F2D-29AC-440F-4B6B6EDCD5A8}"/>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12963" y="5589530"/>
            <a:ext cx="1364973" cy="1129103"/>
          </a:xfrm>
          <a:prstGeom prst="rect">
            <a:avLst/>
          </a:prstGeom>
        </p:spPr>
      </p:pic>
    </p:spTree>
    <p:extLst>
      <p:ext uri="{BB962C8B-B14F-4D97-AF65-F5344CB8AC3E}">
        <p14:creationId xmlns:p14="http://schemas.microsoft.com/office/powerpoint/2010/main" val="36874866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398493" y="263506"/>
            <a:ext cx="4488286" cy="833433"/>
          </a:xfrm>
          <a:prstGeom prst="rect">
            <a:avLst/>
          </a:prstGeom>
          <a:noFill/>
        </p:spPr>
        <p:txBody>
          <a:bodyPr wrap="square" rtlCol="0">
            <a:spAutoFit/>
          </a:bodyPr>
          <a:lstStyle/>
          <a:p>
            <a:pPr>
              <a:lnSpc>
                <a:spcPct val="200000"/>
              </a:lnSpc>
            </a:pPr>
            <a:r>
              <a:rPr lang="en-GB" sz="2800" b="1" dirty="0">
                <a:solidFill>
                  <a:schemeClr val="bg1"/>
                </a:solidFill>
              </a:rPr>
              <a:t> Digital tools and platforms</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818606" y="1756985"/>
            <a:ext cx="7425438" cy="4094326"/>
          </a:xfrm>
          <a:prstGeom prst="rect">
            <a:avLst/>
          </a:prstGeom>
          <a:noFill/>
        </p:spPr>
        <p:txBody>
          <a:bodyPr wrap="square" rtlCol="0">
            <a:spAutoFit/>
          </a:bodyPr>
          <a:lstStyle/>
          <a:p>
            <a:pPr marL="285750" indent="-285750" algn="just">
              <a:lnSpc>
                <a:spcPct val="200000"/>
              </a:lnSpc>
              <a:buFont typeface="Arial" panose="020B0604020202020204" pitchFamily="34" charset="0"/>
              <a:buChar char="•"/>
            </a:pPr>
            <a:r>
              <a:rPr lang="en-GB" sz="2000" b="1" dirty="0">
                <a:solidFill>
                  <a:srgbClr val="0070C0"/>
                </a:solidFill>
              </a:rPr>
              <a:t>There are many ways of collectively naming the interactive activities and environments that people engage in online.  You will see that I write of the environments as sometimes ‘</a:t>
            </a:r>
            <a:r>
              <a:rPr lang="en-GB" sz="2000" b="1" dirty="0">
                <a:solidFill>
                  <a:srgbClr val="FF0000"/>
                </a:solidFill>
              </a:rPr>
              <a:t>internet</a:t>
            </a:r>
            <a:r>
              <a:rPr lang="en-GB" sz="2000" b="1" dirty="0">
                <a:solidFill>
                  <a:srgbClr val="0070C0"/>
                </a:solidFill>
              </a:rPr>
              <a:t> and </a:t>
            </a:r>
            <a:r>
              <a:rPr lang="en-GB" sz="2000" b="1" dirty="0">
                <a:solidFill>
                  <a:srgbClr val="FF0000"/>
                </a:solidFill>
              </a:rPr>
              <a:t>social media</a:t>
            </a:r>
            <a:r>
              <a:rPr lang="en-GB" sz="2000" b="1" dirty="0">
                <a:solidFill>
                  <a:srgbClr val="0070C0"/>
                </a:solidFill>
              </a:rPr>
              <a:t>’, sometimes ‘</a:t>
            </a:r>
            <a:r>
              <a:rPr lang="en-GB" sz="2000" b="1" dirty="0">
                <a:solidFill>
                  <a:srgbClr val="FF0000"/>
                </a:solidFill>
              </a:rPr>
              <a:t>digital media</a:t>
            </a:r>
            <a:r>
              <a:rPr lang="en-GB" sz="2000" b="1" dirty="0">
                <a:solidFill>
                  <a:srgbClr val="0070C0"/>
                </a:solidFill>
              </a:rPr>
              <a:t>’ or </a:t>
            </a:r>
            <a:r>
              <a:rPr lang="en-GB" sz="2000" b="1" dirty="0">
                <a:solidFill>
                  <a:srgbClr val="FF0000"/>
                </a:solidFill>
              </a:rPr>
              <a:t>‘digitally networked media</a:t>
            </a:r>
            <a:r>
              <a:rPr lang="en-GB" sz="2000" b="1" dirty="0">
                <a:solidFill>
                  <a:srgbClr val="0070C0"/>
                </a:solidFill>
              </a:rPr>
              <a:t>’, and sometimes as ‘</a:t>
            </a:r>
            <a:r>
              <a:rPr lang="en-GB" sz="2000" b="1" dirty="0">
                <a:solidFill>
                  <a:srgbClr val="FF0000"/>
                </a:solidFill>
              </a:rPr>
              <a:t>digital tools and platforms</a:t>
            </a:r>
            <a:r>
              <a:rPr lang="en-GB" sz="2000" b="1" dirty="0">
                <a:solidFill>
                  <a:srgbClr val="0070C0"/>
                </a:solidFill>
              </a:rPr>
              <a:t>’.</a:t>
            </a:r>
          </a:p>
          <a:p>
            <a:pPr algn="just">
              <a:lnSpc>
                <a:spcPct val="200000"/>
              </a:lnSpc>
            </a:pPr>
            <a:endParaRPr lang="ar-EG" sz="1050" b="1" dirty="0"/>
          </a:p>
          <a:p>
            <a:pPr algn="just">
              <a:lnSpc>
                <a:spcPct val="200000"/>
              </a:lnSpc>
            </a:pPr>
            <a:endParaRPr lang="ar-EG" sz="1050" b="1" dirty="0"/>
          </a:p>
          <a:p>
            <a:pPr algn="just">
              <a:lnSpc>
                <a:spcPct val="200000"/>
              </a:lnSpc>
            </a:pPr>
            <a:endParaRPr lang="en-GB" sz="1050" b="1" dirty="0"/>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11266" name="Picture 2" descr="FUNCTION AND FEATURES OF DIGITAL TOOLS | Create WebQuest">
            <a:extLst>
              <a:ext uri="{FF2B5EF4-FFF2-40B4-BE49-F238E27FC236}">
                <a16:creationId xmlns:a16="http://schemas.microsoft.com/office/drawing/2014/main" id="{9D295FCA-8BCB-C20C-B395-A8279C596D78}"/>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887617" y="2204821"/>
            <a:ext cx="2716976" cy="2188069"/>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A80B4726-66F2-F42C-DE24-DB766565FD5B}"/>
              </a:ext>
            </a:extLst>
          </p:cNvPr>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First Lecture</a:t>
            </a:r>
            <a:endParaRPr lang="en-GB" sz="2400" b="1" dirty="0">
              <a:solidFill>
                <a:srgbClr val="FF0000"/>
              </a:solidFill>
              <a:highlight>
                <a:srgbClr val="FFFF00"/>
              </a:highlight>
            </a:endParaRPr>
          </a:p>
        </p:txBody>
      </p:sp>
      <p:pic>
        <p:nvPicPr>
          <p:cNvPr id="6" name="Picture 5" descr="A logo for a university&#10;&#10;Description automatically generated">
            <a:extLst>
              <a:ext uri="{FF2B5EF4-FFF2-40B4-BE49-F238E27FC236}">
                <a16:creationId xmlns:a16="http://schemas.microsoft.com/office/drawing/2014/main" id="{661E29BF-A46A-5ACF-1D1D-D610B4047998}"/>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12963" y="5476082"/>
            <a:ext cx="1364973" cy="1129103"/>
          </a:xfrm>
          <a:prstGeom prst="rect">
            <a:avLst/>
          </a:prstGeom>
        </p:spPr>
      </p:pic>
    </p:spTree>
    <p:extLst>
      <p:ext uri="{BB962C8B-B14F-4D97-AF65-F5344CB8AC3E}">
        <p14:creationId xmlns:p14="http://schemas.microsoft.com/office/powerpoint/2010/main" val="12461772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398493" y="263506"/>
            <a:ext cx="4488286" cy="833433"/>
          </a:xfrm>
          <a:prstGeom prst="rect">
            <a:avLst/>
          </a:prstGeom>
          <a:noFill/>
        </p:spPr>
        <p:txBody>
          <a:bodyPr wrap="square" rtlCol="0">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r>
              <a:rPr kumimoji="0" lang="en-GB" sz="2800" b="1" i="0" u="none" strike="noStrike" kern="1200" cap="none" spc="0" normalizeH="0" baseline="0" noProof="0" dirty="0">
                <a:ln>
                  <a:noFill/>
                </a:ln>
                <a:solidFill>
                  <a:prstClr val="white"/>
                </a:solidFill>
                <a:effectLst/>
                <a:uLnTx/>
                <a:uFillTx/>
                <a:latin typeface="Calibri" panose="020F0502020204030204"/>
                <a:ea typeface="+mn-ea"/>
                <a:cs typeface="+mn-cs"/>
              </a:rPr>
              <a:t> Digital tools and platforms</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818606" y="1756985"/>
            <a:ext cx="7425438" cy="4094326"/>
          </a:xfrm>
          <a:prstGeom prst="rect">
            <a:avLst/>
          </a:prstGeom>
          <a:noFill/>
        </p:spPr>
        <p:txBody>
          <a:bodyPr wrap="square" rtlCol="0">
            <a:spAutoFit/>
          </a:bodyPr>
          <a:lstStyle/>
          <a:p>
            <a:pPr marL="285750" marR="0" lvl="0" indent="-285750" algn="just"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en-GB" sz="2000" b="1" i="0" u="none" strike="noStrike" kern="1200" cap="none" spc="0" normalizeH="0" baseline="0" noProof="0" dirty="0">
                <a:ln>
                  <a:noFill/>
                </a:ln>
                <a:solidFill>
                  <a:srgbClr val="0070C0"/>
                </a:solidFill>
                <a:effectLst/>
                <a:uLnTx/>
                <a:uFillTx/>
                <a:latin typeface="Calibri" panose="020F0502020204030204"/>
                <a:ea typeface="+mn-ea"/>
                <a:cs typeface="+mn-cs"/>
              </a:rPr>
              <a:t>The things such as computers, smartphones and tablets, and to services such as email, texting, Skype, YouTube, Facebook, Twitter, Instagram, Snapchat, blogs, forums, and so on. With these digital tools and platforms, people do things among and between each other. </a:t>
            </a:r>
            <a:endParaRPr kumimoji="0" lang="ar-EG" sz="2000" b="1" i="0" u="none" strike="noStrike" kern="1200" cap="none" spc="0" normalizeH="0" baseline="0" noProof="0" dirty="0">
              <a:ln>
                <a:noFill/>
              </a:ln>
              <a:solidFill>
                <a:srgbClr val="0070C0"/>
              </a:solidFill>
              <a:effectLst/>
              <a:uLnTx/>
              <a:uFillTx/>
              <a:latin typeface="Calibri" panose="020F0502020204030204"/>
              <a:ea typeface="+mn-ea"/>
              <a:cs typeface="Arial" panose="020B0604020202020204" pitchFamily="34" charset="0"/>
            </a:endParaRPr>
          </a:p>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ar-EG" sz="105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ar-EG" sz="105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GB" sz="105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18434" name="Picture 2" descr="Top 20 Social Media Platforms for Mobile App Marketing | by Pratik  Rupareliya | Intuz | Medium">
            <a:extLst>
              <a:ext uri="{FF2B5EF4-FFF2-40B4-BE49-F238E27FC236}">
                <a16:creationId xmlns:a16="http://schemas.microsoft.com/office/drawing/2014/main" id="{E795F76D-1AD8-B0AA-17E5-8710E6C2A53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869441" y="1968138"/>
            <a:ext cx="2857500" cy="2299062"/>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9112B4C9-C51C-8416-67BD-CAA764A87E4E}"/>
              </a:ext>
            </a:extLst>
          </p:cNvPr>
          <p:cNvSpPr txBox="1"/>
          <p:nvPr/>
        </p:nvSpPr>
        <p:spPr>
          <a:xfrm>
            <a:off x="-124622" y="252815"/>
            <a:ext cx="2278698" cy="727571"/>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400" b="1" i="0" u="none" strike="noStrike" kern="1200" cap="none" spc="0" normalizeH="0" baseline="0" noProof="0" dirty="0">
                <a:ln>
                  <a:noFill/>
                </a:ln>
                <a:solidFill>
                  <a:prstClr val="white"/>
                </a:solidFill>
                <a:effectLst/>
                <a:uLnTx/>
                <a:uFillTx/>
                <a:latin typeface="Calibri" panose="020F0502020204030204"/>
                <a:ea typeface="+mn-ea"/>
                <a:cs typeface="+mn-cs"/>
              </a:rPr>
              <a:t>First Lecture</a:t>
            </a:r>
            <a:endParaRPr kumimoji="0" lang="en-GB" sz="24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p:txBody>
      </p:sp>
      <p:pic>
        <p:nvPicPr>
          <p:cNvPr id="5" name="Picture 4" descr="A logo for a university&#10;&#10;Description automatically generated">
            <a:extLst>
              <a:ext uri="{FF2B5EF4-FFF2-40B4-BE49-F238E27FC236}">
                <a16:creationId xmlns:a16="http://schemas.microsoft.com/office/drawing/2014/main" id="{2555C5EB-DB3C-A67A-7B0C-4BEE7CDFDFE0}"/>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12963" y="5512168"/>
            <a:ext cx="1364973" cy="1129103"/>
          </a:xfrm>
          <a:prstGeom prst="rect">
            <a:avLst/>
          </a:prstGeom>
        </p:spPr>
      </p:pic>
    </p:spTree>
    <p:extLst>
      <p:ext uri="{BB962C8B-B14F-4D97-AF65-F5344CB8AC3E}">
        <p14:creationId xmlns:p14="http://schemas.microsoft.com/office/powerpoint/2010/main" val="2570658372"/>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646909" y="263506"/>
            <a:ext cx="3689463" cy="833433"/>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800" b="1" i="0" u="none" strike="noStrike" kern="1200" cap="none" spc="0" normalizeH="0" baseline="0" noProof="0" dirty="0">
                <a:ln>
                  <a:noFill/>
                </a:ln>
                <a:solidFill>
                  <a:prstClr val="white"/>
                </a:solidFill>
                <a:effectLst/>
                <a:uLnTx/>
                <a:uFillTx/>
                <a:latin typeface="Calibri" panose="020F0502020204030204"/>
                <a:ea typeface="+mn-ea"/>
                <a:cs typeface="+mn-cs"/>
              </a:rPr>
              <a:t>The Internet</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818605" y="1756985"/>
            <a:ext cx="6904967" cy="3048207"/>
          </a:xfrm>
          <a:prstGeom prst="rect">
            <a:avLst/>
          </a:prstGeom>
          <a:noFill/>
        </p:spPr>
        <p:txBody>
          <a:bodyPr wrap="square" rtlCol="0">
            <a:spAutoFit/>
          </a:bodyPr>
          <a:lstStyle/>
          <a:p>
            <a:pPr marL="171450" marR="0" lvl="0" indent="-171450" algn="just"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en-GB" sz="1400" b="1" i="0" u="none" strike="noStrike" kern="1200" cap="none" spc="0" normalizeH="0" baseline="0" noProof="0" dirty="0">
                <a:ln>
                  <a:noFill/>
                </a:ln>
                <a:solidFill>
                  <a:srgbClr val="0070C0"/>
                </a:solidFill>
                <a:effectLst/>
                <a:uLnTx/>
                <a:uFillTx/>
                <a:latin typeface="Calibri" panose="020F0502020204030204"/>
                <a:ea typeface="+mn-ea"/>
                <a:cs typeface="+mn-cs"/>
              </a:rPr>
              <a:t>Before moving on to a more specific discussion of what digital media might mean, we must focus first on one of the key inventions of digital society — namely, the internet. </a:t>
            </a:r>
          </a:p>
          <a:p>
            <a:pPr marL="171450" marR="0" lvl="0" indent="-171450" algn="just"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endParaRPr kumimoji="0" lang="en-GB" sz="1400" b="1" i="0" u="none" strike="noStrike" kern="1200" cap="none" spc="0" normalizeH="0" baseline="0" noProof="0" dirty="0">
              <a:ln>
                <a:noFill/>
              </a:ln>
              <a:solidFill>
                <a:srgbClr val="0070C0"/>
              </a:solidFill>
              <a:effectLst/>
              <a:uLnTx/>
              <a:uFillTx/>
              <a:latin typeface="Calibri" panose="020F0502020204030204"/>
              <a:ea typeface="+mn-ea"/>
              <a:cs typeface="+mn-cs"/>
            </a:endParaRPr>
          </a:p>
          <a:p>
            <a:pPr marL="171450" marR="0" lvl="0" indent="-171450" algn="just"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en-GB" sz="1400" b="1" i="0" u="none" strike="noStrike" kern="1200" cap="none" spc="0" normalizeH="0" baseline="0" noProof="0" dirty="0">
                <a:ln>
                  <a:noFill/>
                </a:ln>
                <a:solidFill>
                  <a:srgbClr val="0070C0"/>
                </a:solidFill>
                <a:effectLst/>
                <a:uLnTx/>
                <a:uFillTx/>
                <a:latin typeface="Calibri" panose="020F0502020204030204"/>
                <a:ea typeface="+mn-ea"/>
                <a:cs typeface="+mn-cs"/>
              </a:rPr>
              <a:t>This global network of computers, which enables and structures an unmeasurable amount of social activity around the world, feels today as if it was always there. But in fact, it only became widely available in the </a:t>
            </a:r>
            <a:r>
              <a:rPr kumimoji="0" lang="en-GB" sz="1400" b="1" i="0" u="none" strike="noStrike" kern="1200" cap="none" spc="0" normalizeH="0" baseline="0" noProof="0" dirty="0">
                <a:ln>
                  <a:noFill/>
                </a:ln>
                <a:solidFill>
                  <a:srgbClr val="FF0000"/>
                </a:solidFill>
                <a:effectLst/>
                <a:uLnTx/>
                <a:uFillTx/>
                <a:latin typeface="Calibri" panose="020F0502020204030204"/>
                <a:ea typeface="+mn-ea"/>
                <a:cs typeface="+mn-cs"/>
              </a:rPr>
              <a:t>mid-1990s, </a:t>
            </a:r>
            <a:r>
              <a:rPr kumimoji="0" lang="en-GB" sz="1400" b="1" i="0" u="none" strike="noStrike" kern="1200" cap="none" spc="0" normalizeH="0" baseline="0" noProof="0" dirty="0">
                <a:ln>
                  <a:noFill/>
                </a:ln>
                <a:solidFill>
                  <a:srgbClr val="0070C0"/>
                </a:solidFill>
                <a:effectLst/>
                <a:uLnTx/>
                <a:uFillTx/>
                <a:latin typeface="Calibri" panose="020F0502020204030204"/>
                <a:ea typeface="+mn-ea"/>
                <a:cs typeface="+mn-cs"/>
              </a:rPr>
              <a:t>through the invention of a </a:t>
            </a:r>
            <a:r>
              <a:rPr kumimoji="0" lang="en-GB" sz="1400" b="1" i="0" u="none" strike="noStrike" kern="1200" cap="none" spc="0" normalizeH="0" baseline="0" noProof="0" dirty="0">
                <a:ln>
                  <a:noFill/>
                </a:ln>
                <a:solidFill>
                  <a:srgbClr val="FF0000"/>
                </a:solidFill>
                <a:effectLst/>
                <a:uLnTx/>
                <a:uFillTx/>
                <a:latin typeface="Calibri" panose="020F0502020204030204"/>
                <a:ea typeface="+mn-ea"/>
                <a:cs typeface="+mn-cs"/>
              </a:rPr>
              <a:t>protocol for something called the World Wide Web</a:t>
            </a:r>
            <a:r>
              <a:rPr kumimoji="0" lang="en-GB" sz="1400" b="1" i="0" u="none" strike="noStrike" kern="1200" cap="none" spc="0" normalizeH="0" baseline="0" noProof="0" dirty="0">
                <a:ln>
                  <a:noFill/>
                </a:ln>
                <a:solidFill>
                  <a:srgbClr val="0070C0"/>
                </a:solidFill>
                <a:effectLst/>
                <a:uLnTx/>
                <a:uFillTx/>
                <a:latin typeface="Calibri" panose="020F0502020204030204"/>
                <a:ea typeface="+mn-ea"/>
                <a:cs typeface="+mn-cs"/>
              </a:rPr>
              <a:t>. </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12665580" y="-27434"/>
            <a:ext cx="3705549" cy="6828355"/>
          </a:xfrm>
          <a:prstGeom prst="rect">
            <a:avLst/>
          </a:prstGeom>
        </p:spPr>
      </p:pic>
      <p:pic>
        <p:nvPicPr>
          <p:cNvPr id="12290" name="Picture 2" descr="Who Invented the Internet? | Britannica">
            <a:extLst>
              <a:ext uri="{FF2B5EF4-FFF2-40B4-BE49-F238E27FC236}">
                <a16:creationId xmlns:a16="http://schemas.microsoft.com/office/drawing/2014/main" id="{9B9A65BF-EDB0-176F-7AC1-15C688AEE9DF}"/>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882293" y="1923076"/>
            <a:ext cx="2930209" cy="2194828"/>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A2DDC45D-D837-2EE9-2BBF-E4BF048556EC}"/>
              </a:ext>
            </a:extLst>
          </p:cNvPr>
          <p:cNvSpPr txBox="1"/>
          <p:nvPr/>
        </p:nvSpPr>
        <p:spPr>
          <a:xfrm>
            <a:off x="-124622" y="252815"/>
            <a:ext cx="2278698" cy="727571"/>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400" b="1" i="0" u="none" strike="noStrike" kern="1200" cap="none" spc="0" normalizeH="0" baseline="0" noProof="0" dirty="0">
                <a:ln>
                  <a:noFill/>
                </a:ln>
                <a:solidFill>
                  <a:prstClr val="white"/>
                </a:solidFill>
                <a:effectLst/>
                <a:uLnTx/>
                <a:uFillTx/>
                <a:latin typeface="Calibri" panose="020F0502020204030204"/>
                <a:ea typeface="+mn-ea"/>
                <a:cs typeface="+mn-cs"/>
              </a:rPr>
              <a:t>First Lecture</a:t>
            </a:r>
            <a:endParaRPr kumimoji="0" lang="en-GB" sz="24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p:txBody>
      </p:sp>
      <p:pic>
        <p:nvPicPr>
          <p:cNvPr id="5" name="Picture 4" descr="A logo for a university&#10;&#10;Description automatically generated">
            <a:extLst>
              <a:ext uri="{FF2B5EF4-FFF2-40B4-BE49-F238E27FC236}">
                <a16:creationId xmlns:a16="http://schemas.microsoft.com/office/drawing/2014/main" id="{6785702C-40D6-0F2A-F3A6-1C41ECAAF83D}"/>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12963" y="5523541"/>
            <a:ext cx="1364973" cy="1129103"/>
          </a:xfrm>
          <a:prstGeom prst="rect">
            <a:avLst/>
          </a:prstGeom>
        </p:spPr>
      </p:pic>
    </p:spTree>
    <p:extLst>
      <p:ext uri="{BB962C8B-B14F-4D97-AF65-F5344CB8AC3E}">
        <p14:creationId xmlns:p14="http://schemas.microsoft.com/office/powerpoint/2010/main" val="1258530501"/>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646909" y="263506"/>
            <a:ext cx="3689463" cy="833433"/>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800" b="1" i="0" u="none" strike="noStrike" kern="1200" cap="none" spc="0" normalizeH="0" baseline="0" noProof="0" dirty="0">
                <a:ln>
                  <a:noFill/>
                </a:ln>
                <a:solidFill>
                  <a:prstClr val="white"/>
                </a:solidFill>
                <a:effectLst/>
                <a:uLnTx/>
                <a:uFillTx/>
                <a:latin typeface="Calibri" panose="020F0502020204030204"/>
                <a:ea typeface="+mn-ea"/>
                <a:cs typeface="+mn-cs"/>
              </a:rPr>
              <a:t>The Internet</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818606" y="1756985"/>
            <a:ext cx="6807590" cy="3733971"/>
          </a:xfrm>
          <a:prstGeom prst="rect">
            <a:avLst/>
          </a:prstGeom>
          <a:noFill/>
        </p:spPr>
        <p:txBody>
          <a:bodyPr wrap="square" rtlCol="0">
            <a:spAutoFit/>
          </a:bodyPr>
          <a:lstStyle/>
          <a:p>
            <a:pPr marL="171450" marR="0" lvl="0" indent="-171450" algn="just"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ar-EG" sz="1200" b="1" i="0" u="none" strike="noStrike" kern="1200" cap="none" spc="0" normalizeH="0" baseline="0" noProof="0" dirty="0">
                <a:ln>
                  <a:noFill/>
                </a:ln>
                <a:solidFill>
                  <a:srgbClr val="0070C0"/>
                </a:solidFill>
                <a:effectLst/>
                <a:uLnTx/>
                <a:uFillTx/>
                <a:latin typeface="Calibri" panose="020F0502020204030204"/>
                <a:ea typeface="+mn-ea"/>
                <a:cs typeface="Arial" panose="020B0604020202020204" pitchFamily="34" charset="0"/>
              </a:rPr>
              <a:t> </a:t>
            </a:r>
            <a:r>
              <a:rPr kumimoji="0" lang="en-GB" sz="1200" b="1" i="0" u="none" strike="noStrike" kern="1200" cap="none" spc="0" normalizeH="0" baseline="0" noProof="0" dirty="0">
                <a:ln>
                  <a:noFill/>
                </a:ln>
                <a:solidFill>
                  <a:srgbClr val="0070C0"/>
                </a:solidFill>
                <a:effectLst/>
                <a:uLnTx/>
                <a:uFillTx/>
                <a:latin typeface="Calibri" panose="020F0502020204030204"/>
                <a:ea typeface="+mn-ea"/>
                <a:cs typeface="+mn-cs"/>
              </a:rPr>
              <a:t>The strategy was to establish </a:t>
            </a:r>
            <a:r>
              <a:rPr kumimoji="0" lang="en-GB" sz="1200" b="1" i="0" u="none" strike="noStrike" kern="1200" cap="none" spc="0" normalizeH="0" baseline="0" noProof="0" dirty="0">
                <a:ln>
                  <a:noFill/>
                </a:ln>
                <a:solidFill>
                  <a:srgbClr val="FF0000"/>
                </a:solidFill>
                <a:effectLst/>
                <a:uLnTx/>
                <a:uFillTx/>
                <a:latin typeface="Calibri" panose="020F0502020204030204"/>
                <a:ea typeface="+mn-ea"/>
                <a:cs typeface="+mn-cs"/>
              </a:rPr>
              <a:t>a computer network </a:t>
            </a:r>
            <a:r>
              <a:rPr kumimoji="0" lang="en-GB" sz="1200" b="1" i="0" u="none" strike="noStrike" kern="1200" cap="none" spc="0" normalizeH="0" baseline="0" noProof="0" dirty="0">
                <a:ln>
                  <a:noFill/>
                </a:ln>
                <a:solidFill>
                  <a:srgbClr val="0070C0"/>
                </a:solidFill>
                <a:effectLst/>
                <a:uLnTx/>
                <a:uFillTx/>
                <a:latin typeface="Calibri" panose="020F0502020204030204"/>
                <a:ea typeface="+mn-ea"/>
                <a:cs typeface="+mn-cs"/>
              </a:rPr>
              <a:t>that did not rely </a:t>
            </a:r>
            <a:r>
              <a:rPr kumimoji="0" lang="en-GB" sz="1200" b="1" i="0" u="none" strike="noStrike" kern="1200" cap="none" spc="0" normalizeH="0" baseline="0" noProof="0" dirty="0">
                <a:ln>
                  <a:noFill/>
                </a:ln>
                <a:solidFill>
                  <a:srgbClr val="FF0000"/>
                </a:solidFill>
                <a:effectLst/>
                <a:uLnTx/>
                <a:uFillTx/>
                <a:latin typeface="Calibri" panose="020F0502020204030204"/>
                <a:ea typeface="+mn-ea"/>
                <a:cs typeface="+mn-cs"/>
              </a:rPr>
              <a:t>on centralised command</a:t>
            </a:r>
            <a:r>
              <a:rPr kumimoji="0" lang="en-GB" sz="1200" b="1" i="0" u="none" strike="noStrike" kern="1200" cap="none" spc="0" normalizeH="0" baseline="0" noProof="0" dirty="0">
                <a:ln>
                  <a:noFill/>
                </a:ln>
                <a:solidFill>
                  <a:srgbClr val="0070C0"/>
                </a:solidFill>
                <a:effectLst/>
                <a:uLnTx/>
                <a:uFillTx/>
                <a:latin typeface="Calibri" panose="020F0502020204030204"/>
                <a:ea typeface="+mn-ea"/>
                <a:cs typeface="+mn-cs"/>
              </a:rPr>
              <a:t>, and thus was not </a:t>
            </a:r>
            <a:r>
              <a:rPr kumimoji="0" lang="en-GB" sz="1200" b="1" i="0" u="none" strike="noStrike" kern="1200" cap="none" spc="0" normalizeH="0" baseline="0" noProof="0" dirty="0">
                <a:ln>
                  <a:noFill/>
                </a:ln>
                <a:solidFill>
                  <a:srgbClr val="FF0000"/>
                </a:solidFill>
                <a:effectLst/>
                <a:uLnTx/>
                <a:uFillTx/>
                <a:latin typeface="Calibri" panose="020F0502020204030204"/>
                <a:ea typeface="+mn-ea"/>
                <a:cs typeface="+mn-cs"/>
              </a:rPr>
              <a:t>vulnerable</a:t>
            </a:r>
            <a:r>
              <a:rPr kumimoji="0" lang="en-GB" sz="1200" b="1" i="0" u="none" strike="noStrike" kern="1200" cap="none" spc="0" normalizeH="0" baseline="0" noProof="0" dirty="0">
                <a:ln>
                  <a:noFill/>
                </a:ln>
                <a:solidFill>
                  <a:srgbClr val="0070C0"/>
                </a:solidFill>
                <a:effectLst/>
                <a:uLnTx/>
                <a:uFillTx/>
                <a:latin typeface="Calibri" panose="020F0502020204030204"/>
                <a:ea typeface="+mn-ea"/>
                <a:cs typeface="+mn-cs"/>
              </a:rPr>
              <a:t> to attacks targeting central hubs (Galloway 2004). Baran’s network was based on the technology of packet-switching, through which messages are distributed in small fragments to be reassembled at the receiving end.</a:t>
            </a:r>
          </a:p>
          <a:p>
            <a:pPr marL="171450" marR="0" lvl="0" indent="-171450" algn="just"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endParaRPr kumimoji="0" lang="en-GB" sz="1200" b="1" i="0" u="none" strike="noStrike" kern="1200" cap="none" spc="0" normalizeH="0" baseline="0" noProof="0" dirty="0">
              <a:ln>
                <a:noFill/>
              </a:ln>
              <a:solidFill>
                <a:srgbClr val="0070C0"/>
              </a:solidFill>
              <a:effectLst/>
              <a:uLnTx/>
              <a:uFillTx/>
              <a:latin typeface="Calibri" panose="020F0502020204030204"/>
              <a:ea typeface="+mn-ea"/>
              <a:cs typeface="+mn-cs"/>
            </a:endParaRPr>
          </a:p>
          <a:p>
            <a:pPr marL="171450" marR="0" lvl="0" indent="-171450" algn="just"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srgbClr val="0070C0"/>
                </a:solidFill>
                <a:effectLst/>
                <a:uLnTx/>
                <a:uFillTx/>
                <a:latin typeface="Calibri" panose="020F0502020204030204"/>
                <a:ea typeface="+mn-ea"/>
                <a:cs typeface="+mn-cs"/>
              </a:rPr>
              <a:t> The system was finally realised at the end of the 1960s through funding from the Advanced Research Projects Agency (ARPA), President Eisenhower’s response to the Soviet Sputnik launch. The agency’s ARPANET, the first computer network based on packet-switching, </a:t>
            </a:r>
            <a:r>
              <a:rPr kumimoji="0" lang="en-GB" sz="1200" b="1" i="0" u="none" strike="noStrike" kern="1200" cap="none" spc="0" normalizeH="0" baseline="0" noProof="0" dirty="0">
                <a:ln>
                  <a:noFill/>
                </a:ln>
                <a:solidFill>
                  <a:srgbClr val="FF0000"/>
                </a:solidFill>
                <a:effectLst/>
                <a:uLnTx/>
                <a:uFillTx/>
                <a:latin typeface="Calibri" panose="020F0502020204030204"/>
                <a:ea typeface="+mn-ea"/>
                <a:cs typeface="+mn-cs"/>
              </a:rPr>
              <a:t>was used by the military and by academics to transfer and exchange information. </a:t>
            </a:r>
            <a:endParaRPr kumimoji="0" lang="ar-EG" sz="1200" b="1" i="0" u="none" strike="noStrike" kern="1200" cap="none" spc="0" normalizeH="0" baseline="0" noProof="0" dirty="0">
              <a:ln>
                <a:noFill/>
              </a:ln>
              <a:solidFill>
                <a:srgbClr val="FF0000"/>
              </a:solidFill>
              <a:effectLst/>
              <a:uLnTx/>
              <a:uFillTx/>
              <a:latin typeface="Calibri" panose="020F0502020204030204"/>
              <a:ea typeface="+mn-ea"/>
              <a:cs typeface="Arial" panose="020B0604020202020204" pitchFamily="34" charset="0"/>
            </a:endParaRPr>
          </a:p>
          <a:p>
            <a:pPr marL="171450" marR="0" lvl="0" indent="-171450" algn="just" defTabSz="914400" rtl="0" eaLnBrk="1" fontAlgn="auto" latinLnBrk="0" hangingPunct="1">
              <a:lnSpc>
                <a:spcPct val="200000"/>
              </a:lnSpc>
              <a:spcBef>
                <a:spcPts val="0"/>
              </a:spcBef>
              <a:spcAft>
                <a:spcPts val="0"/>
              </a:spcAft>
              <a:buClrTx/>
              <a:buSzTx/>
              <a:buFont typeface="Arial" panose="020B0604020202020204" pitchFamily="34" charset="0"/>
              <a:buChar char="•"/>
              <a:tabLst/>
              <a:defRPr/>
            </a:pPr>
            <a:endParaRPr kumimoji="0" lang="en-GB" sz="1200" b="1" i="0" u="none" strike="noStrike" kern="1200" cap="none" spc="0" normalizeH="0" baseline="0" noProof="0" dirty="0">
              <a:ln>
                <a:noFill/>
              </a:ln>
              <a:solidFill>
                <a:srgbClr val="0070C0"/>
              </a:solidFill>
              <a:effectLst/>
              <a:uLnTx/>
              <a:uFillTx/>
              <a:latin typeface="Calibri" panose="020F0502020204030204"/>
              <a:ea typeface="+mn-ea"/>
              <a:cs typeface="+mn-cs"/>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13314" name="Picture 2" descr="The Future of Terminology in the Internet of Things">
            <a:extLst>
              <a:ext uri="{FF2B5EF4-FFF2-40B4-BE49-F238E27FC236}">
                <a16:creationId xmlns:a16="http://schemas.microsoft.com/office/drawing/2014/main" id="{5A39FB66-6706-4BD3-A9BA-E9DE7D100E71}"/>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42574" y="1968138"/>
            <a:ext cx="3076575" cy="2360022"/>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8CB161D7-A7D2-E96E-BB0C-1A7EC76AA4ED}"/>
              </a:ext>
            </a:extLst>
          </p:cNvPr>
          <p:cNvSpPr txBox="1"/>
          <p:nvPr/>
        </p:nvSpPr>
        <p:spPr>
          <a:xfrm>
            <a:off x="-124622" y="252815"/>
            <a:ext cx="2278698" cy="727571"/>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400" b="1" i="0" u="none" strike="noStrike" kern="1200" cap="none" spc="0" normalizeH="0" baseline="0" noProof="0" dirty="0">
                <a:ln>
                  <a:noFill/>
                </a:ln>
                <a:solidFill>
                  <a:prstClr val="white"/>
                </a:solidFill>
                <a:effectLst/>
                <a:uLnTx/>
                <a:uFillTx/>
                <a:latin typeface="Calibri" panose="020F0502020204030204"/>
                <a:ea typeface="+mn-ea"/>
                <a:cs typeface="+mn-cs"/>
              </a:rPr>
              <a:t>First Lecture</a:t>
            </a:r>
            <a:endParaRPr kumimoji="0" lang="en-GB" sz="24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p:txBody>
      </p:sp>
      <p:pic>
        <p:nvPicPr>
          <p:cNvPr id="6" name="Picture 5" descr="A logo for a university&#10;&#10;Description automatically generated">
            <a:extLst>
              <a:ext uri="{FF2B5EF4-FFF2-40B4-BE49-F238E27FC236}">
                <a16:creationId xmlns:a16="http://schemas.microsoft.com/office/drawing/2014/main" id="{D07E2C28-E6E1-004B-A160-20AE6B5F74EE}"/>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12963" y="5410420"/>
            <a:ext cx="1364973" cy="1129103"/>
          </a:xfrm>
          <a:prstGeom prst="rect">
            <a:avLst/>
          </a:prstGeom>
        </p:spPr>
      </p:pic>
    </p:spTree>
    <p:extLst>
      <p:ext uri="{BB962C8B-B14F-4D97-AF65-F5344CB8AC3E}">
        <p14:creationId xmlns:p14="http://schemas.microsoft.com/office/powerpoint/2010/main" val="205809536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646909" y="263506"/>
            <a:ext cx="3689463" cy="833433"/>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800" b="1" i="0" u="none" strike="noStrike" kern="1200" cap="none" spc="0" normalizeH="0" baseline="0" noProof="0" dirty="0">
                <a:ln>
                  <a:noFill/>
                </a:ln>
                <a:solidFill>
                  <a:prstClr val="white"/>
                </a:solidFill>
                <a:effectLst/>
                <a:uLnTx/>
                <a:uFillTx/>
                <a:latin typeface="Calibri" panose="020F0502020204030204"/>
                <a:ea typeface="+mn-ea"/>
                <a:cs typeface="+mn-cs"/>
              </a:rPr>
              <a:t>The Internet</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818606" y="1756985"/>
            <a:ext cx="6613914" cy="3699474"/>
          </a:xfrm>
          <a:prstGeom prst="rect">
            <a:avLst/>
          </a:prstGeom>
          <a:noFill/>
        </p:spPr>
        <p:txBody>
          <a:bodyPr wrap="square" rtlCol="0">
            <a:spAutoFit/>
          </a:bodyPr>
          <a:lstStyle/>
          <a:p>
            <a:pPr marL="0" marR="0" lvl="0" indent="0" algn="just" defTabSz="914400" rtl="0" eaLnBrk="1" fontAlgn="auto" latinLnBrk="0" hangingPunct="1">
              <a:lnSpc>
                <a:spcPct val="20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0070C0"/>
                </a:solidFill>
                <a:effectLst/>
                <a:uLnTx/>
                <a:uFillTx/>
                <a:latin typeface="Calibri" panose="020F0502020204030204"/>
                <a:ea typeface="+mn-ea"/>
                <a:cs typeface="Arial" panose="020B0604020202020204" pitchFamily="34" charset="0"/>
              </a:rPr>
              <a:t> </a:t>
            </a:r>
            <a:r>
              <a:rPr kumimoji="0" lang="en-GB" sz="2000" b="1" i="0" u="none" strike="noStrike" kern="1200" cap="none" spc="0" normalizeH="0" baseline="0" noProof="0" dirty="0">
                <a:ln>
                  <a:noFill/>
                </a:ln>
                <a:solidFill>
                  <a:srgbClr val="0070C0"/>
                </a:solidFill>
                <a:effectLst/>
                <a:uLnTx/>
                <a:uFillTx/>
                <a:latin typeface="Calibri" panose="020F0502020204030204"/>
                <a:ea typeface="+mn-ea"/>
                <a:cs typeface="+mn-cs"/>
              </a:rPr>
              <a:t> Castells (2002: 24–25) </a:t>
            </a:r>
            <a:r>
              <a:rPr kumimoji="0" lang="en-GB" sz="2000" b="1" i="0" u="none" strike="noStrike" kern="1200" cap="none" spc="0" normalizeH="0" baseline="0" noProof="0" dirty="0">
                <a:ln>
                  <a:noFill/>
                </a:ln>
                <a:solidFill>
                  <a:srgbClr val="FF0000"/>
                </a:solidFill>
                <a:effectLst/>
                <a:uLnTx/>
                <a:uFillTx/>
                <a:latin typeface="Calibri" panose="020F0502020204030204"/>
                <a:ea typeface="+mn-ea"/>
                <a:cs typeface="+mn-cs"/>
              </a:rPr>
              <a:t>describes how the Network Working Group</a:t>
            </a:r>
            <a:r>
              <a:rPr kumimoji="0" lang="en-GB" sz="2000" b="1" i="0" u="none" strike="noStrike" kern="1200" cap="none" spc="0" normalizeH="0" baseline="0" noProof="0" dirty="0">
                <a:ln>
                  <a:noFill/>
                </a:ln>
                <a:solidFill>
                  <a:srgbClr val="0070C0"/>
                </a:solidFill>
                <a:effectLst/>
                <a:uLnTx/>
                <a:uFillTx/>
                <a:latin typeface="Calibri" panose="020F0502020204030204"/>
                <a:ea typeface="+mn-ea"/>
                <a:cs typeface="+mn-cs"/>
              </a:rPr>
              <a:t>, which was </a:t>
            </a:r>
            <a:r>
              <a:rPr kumimoji="0" lang="en-GB" sz="2000" b="1" i="0" u="none" strike="noStrike" kern="1200" cap="none" spc="0" normalizeH="0" baseline="0" noProof="0" dirty="0">
                <a:ln>
                  <a:noFill/>
                </a:ln>
                <a:solidFill>
                  <a:srgbClr val="FF0000"/>
                </a:solidFill>
                <a:effectLst/>
                <a:uLnTx/>
                <a:uFillTx/>
                <a:latin typeface="Calibri" panose="020F0502020204030204"/>
                <a:ea typeface="+mn-ea"/>
                <a:cs typeface="+mn-cs"/>
              </a:rPr>
              <a:t>doing most ARPANET design in the late 1960s</a:t>
            </a:r>
            <a:r>
              <a:rPr kumimoji="0" lang="en-GB" sz="2000" b="1" i="0" u="none" strike="noStrike" kern="1200" cap="none" spc="0" normalizeH="0" baseline="0" noProof="0" dirty="0">
                <a:ln>
                  <a:noFill/>
                </a:ln>
                <a:solidFill>
                  <a:srgbClr val="0070C0"/>
                </a:solidFill>
                <a:effectLst/>
                <a:uLnTx/>
                <a:uFillTx/>
                <a:latin typeface="Calibri" panose="020F0502020204030204"/>
                <a:ea typeface="+mn-ea"/>
                <a:cs typeface="+mn-cs"/>
              </a:rPr>
              <a:t>, consisted </a:t>
            </a:r>
            <a:r>
              <a:rPr kumimoji="0" lang="en-GB" sz="2000" b="1" i="0" u="none" strike="noStrike" kern="1200" cap="none" spc="0" normalizeH="0" baseline="0" noProof="0" dirty="0">
                <a:ln>
                  <a:noFill/>
                </a:ln>
                <a:solidFill>
                  <a:srgbClr val="FF0000"/>
                </a:solidFill>
                <a:effectLst/>
                <a:uLnTx/>
                <a:uFillTx/>
                <a:latin typeface="Calibri" panose="020F0502020204030204"/>
                <a:ea typeface="+mn-ea"/>
                <a:cs typeface="+mn-cs"/>
              </a:rPr>
              <a:t>mainly of graduate students </a:t>
            </a:r>
            <a:r>
              <a:rPr kumimoji="0" lang="en-GB" sz="2000" b="1" i="0" u="none" strike="noStrike" kern="1200" cap="none" spc="0" normalizeH="0" baseline="0" noProof="0" dirty="0">
                <a:ln>
                  <a:noFill/>
                </a:ln>
                <a:solidFill>
                  <a:srgbClr val="0070C0"/>
                </a:solidFill>
                <a:effectLst/>
                <a:uLnTx/>
                <a:uFillTx/>
                <a:latin typeface="Calibri" panose="020F0502020204030204"/>
                <a:ea typeface="+mn-ea"/>
                <a:cs typeface="+mn-cs"/>
              </a:rPr>
              <a:t>who had studied in the same </a:t>
            </a:r>
            <a:r>
              <a:rPr kumimoji="0" lang="en-GB" sz="2000" b="1" i="0" u="none" strike="noStrike" kern="1200" cap="none" spc="0" normalizeH="0" baseline="0" noProof="0" dirty="0">
                <a:ln>
                  <a:noFill/>
                </a:ln>
                <a:solidFill>
                  <a:srgbClr val="FF0000"/>
                </a:solidFill>
                <a:effectLst/>
                <a:uLnTx/>
                <a:uFillTx/>
                <a:latin typeface="Calibri" panose="020F0502020204030204"/>
                <a:ea typeface="+mn-ea"/>
                <a:cs typeface="+mn-cs"/>
              </a:rPr>
              <a:t>secondary school in Southern California, </a:t>
            </a:r>
            <a:r>
              <a:rPr kumimoji="0" lang="en-GB" sz="2000" b="1" i="0" u="none" strike="noStrike" kern="1200" cap="none" spc="0" normalizeH="0" baseline="0" noProof="0" dirty="0">
                <a:ln>
                  <a:noFill/>
                </a:ln>
                <a:solidFill>
                  <a:srgbClr val="0070C0"/>
                </a:solidFill>
                <a:effectLst/>
                <a:uLnTx/>
                <a:uFillTx/>
                <a:latin typeface="Calibri" panose="020F0502020204030204"/>
                <a:ea typeface="+mn-ea"/>
                <a:cs typeface="+mn-cs"/>
              </a:rPr>
              <a:t>later to become students of Leonard Kleinrock at </a:t>
            </a:r>
            <a:r>
              <a:rPr kumimoji="0" lang="en-GB" sz="2000" b="1" i="0" u="none" strike="noStrike" kern="1200" cap="none" spc="0" normalizeH="0" baseline="0" noProof="0" dirty="0">
                <a:ln>
                  <a:noFill/>
                </a:ln>
                <a:solidFill>
                  <a:srgbClr val="FF0000"/>
                </a:solidFill>
                <a:effectLst/>
                <a:uLnTx/>
                <a:uFillTx/>
                <a:latin typeface="Calibri" panose="020F0502020204030204"/>
                <a:ea typeface="+mn-ea"/>
                <a:cs typeface="+mn-cs"/>
              </a:rPr>
              <a:t>California University</a:t>
            </a:r>
            <a:r>
              <a:rPr kumimoji="0" lang="en-GB" sz="2000" b="1" i="0" u="none" strike="noStrike" kern="1200" cap="none" spc="0" normalizeH="0" baseline="0" noProof="0" dirty="0">
                <a:ln>
                  <a:noFill/>
                </a:ln>
                <a:solidFill>
                  <a:srgbClr val="0070C0"/>
                </a:solidFill>
                <a:effectLst/>
                <a:uLnTx/>
                <a:uFillTx/>
                <a:latin typeface="Calibri" panose="020F0502020204030204"/>
                <a:ea typeface="+mn-ea"/>
                <a:cs typeface="+mn-cs"/>
              </a:rPr>
              <a:t>. </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14338" name="Picture 2" descr="1.4 The network society">
            <a:extLst>
              <a:ext uri="{FF2B5EF4-FFF2-40B4-BE49-F238E27FC236}">
                <a16:creationId xmlns:a16="http://schemas.microsoft.com/office/drawing/2014/main" id="{1E6CDA26-272A-C1F6-9F67-8DE887D7C7F7}"/>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901942" y="1573664"/>
            <a:ext cx="2735511" cy="3178628"/>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E2F3F216-7BEE-7D88-BE55-172AA8AF4136}"/>
              </a:ext>
            </a:extLst>
          </p:cNvPr>
          <p:cNvSpPr txBox="1"/>
          <p:nvPr/>
        </p:nvSpPr>
        <p:spPr>
          <a:xfrm>
            <a:off x="-124622" y="252815"/>
            <a:ext cx="2278698" cy="727571"/>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400" b="1" i="0" u="none" strike="noStrike" kern="1200" cap="none" spc="0" normalizeH="0" baseline="0" noProof="0" dirty="0">
                <a:ln>
                  <a:noFill/>
                </a:ln>
                <a:solidFill>
                  <a:prstClr val="white"/>
                </a:solidFill>
                <a:effectLst/>
                <a:uLnTx/>
                <a:uFillTx/>
                <a:latin typeface="Calibri" panose="020F0502020204030204"/>
                <a:ea typeface="+mn-ea"/>
                <a:cs typeface="+mn-cs"/>
              </a:rPr>
              <a:t>First Lecture</a:t>
            </a:r>
            <a:endParaRPr kumimoji="0" lang="en-GB" sz="24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p:txBody>
      </p:sp>
      <p:pic>
        <p:nvPicPr>
          <p:cNvPr id="6" name="Picture 5" descr="A logo for a university&#10;&#10;Description automatically generated">
            <a:extLst>
              <a:ext uri="{FF2B5EF4-FFF2-40B4-BE49-F238E27FC236}">
                <a16:creationId xmlns:a16="http://schemas.microsoft.com/office/drawing/2014/main" id="{AA2F67FE-BF6A-B35F-A520-D7779F58B782}"/>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12963" y="5589530"/>
            <a:ext cx="1364973" cy="1129103"/>
          </a:xfrm>
          <a:prstGeom prst="rect">
            <a:avLst/>
          </a:prstGeom>
        </p:spPr>
      </p:pic>
    </p:spTree>
    <p:extLst>
      <p:ext uri="{BB962C8B-B14F-4D97-AF65-F5344CB8AC3E}">
        <p14:creationId xmlns:p14="http://schemas.microsoft.com/office/powerpoint/2010/main" val="3844461920"/>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646909" y="263506"/>
            <a:ext cx="3689463" cy="833433"/>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800" b="1" i="0" u="none" strike="noStrike" kern="1200" cap="none" spc="0" normalizeH="0" baseline="0" noProof="0" dirty="0">
                <a:ln>
                  <a:noFill/>
                </a:ln>
                <a:solidFill>
                  <a:prstClr val="white"/>
                </a:solidFill>
                <a:effectLst/>
                <a:uLnTx/>
                <a:uFillTx/>
                <a:latin typeface="Calibri" panose="020F0502020204030204"/>
                <a:ea typeface="+mn-ea"/>
                <a:cs typeface="+mn-cs"/>
              </a:rPr>
              <a:t>The Internet</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523664" y="1756985"/>
            <a:ext cx="7375998" cy="4015843"/>
          </a:xfrm>
          <a:prstGeom prst="rect">
            <a:avLst/>
          </a:prstGeom>
          <a:noFill/>
        </p:spPr>
        <p:txBody>
          <a:bodyPr wrap="square" rtlCol="0">
            <a:spAutoFit/>
          </a:bodyPr>
          <a:lstStyle/>
          <a:p>
            <a:pPr marL="0" marR="0" lvl="0" indent="0" algn="just" defTabSz="914400" rtl="0" eaLnBrk="1" fontAlgn="auto" latinLnBrk="0" hangingPunct="1">
              <a:lnSpc>
                <a:spcPct val="200000"/>
              </a:lnSpc>
              <a:spcBef>
                <a:spcPts val="0"/>
              </a:spcBef>
              <a:spcAft>
                <a:spcPts val="0"/>
              </a:spcAft>
              <a:buClrTx/>
              <a:buSzTx/>
              <a:buFontTx/>
              <a:buNone/>
              <a:tabLst/>
              <a:defRPr/>
            </a:pPr>
            <a:r>
              <a:rPr kumimoji="0" lang="ar-EG" sz="1600" b="1" i="0" u="none" strike="noStrike" kern="1200" cap="none" spc="0" normalizeH="0" baseline="0" noProof="0" dirty="0">
                <a:ln>
                  <a:noFill/>
                </a:ln>
                <a:solidFill>
                  <a:srgbClr val="0070C0"/>
                </a:solidFill>
                <a:effectLst/>
                <a:uLnTx/>
                <a:uFillTx/>
                <a:latin typeface="Calibri" panose="020F0502020204030204"/>
                <a:ea typeface="+mn-ea"/>
                <a:cs typeface="Arial" panose="020B0604020202020204" pitchFamily="34" charset="0"/>
              </a:rPr>
              <a:t> </a:t>
            </a:r>
            <a:r>
              <a:rPr kumimoji="0" lang="en-GB" sz="1600" b="1" i="0" u="none" strike="noStrike" kern="1200" cap="none" spc="0" normalizeH="0" baseline="0" noProof="0" dirty="0">
                <a:ln>
                  <a:noFill/>
                </a:ln>
                <a:solidFill>
                  <a:srgbClr val="0070C0"/>
                </a:solidFill>
                <a:effectLst/>
                <a:uLnTx/>
                <a:uFillTx/>
                <a:latin typeface="Calibri" panose="020F0502020204030204"/>
                <a:ea typeface="+mn-ea"/>
                <a:cs typeface="+mn-cs"/>
              </a:rPr>
              <a:t>The young ARPANET developers, and the </a:t>
            </a:r>
            <a:r>
              <a:rPr kumimoji="0" lang="en-GB" sz="1600" b="1" i="0" u="none" strike="noStrike" kern="1200" cap="none" spc="0" normalizeH="0" baseline="0" noProof="0" dirty="0">
                <a:ln>
                  <a:noFill/>
                </a:ln>
                <a:solidFill>
                  <a:srgbClr val="FF0000"/>
                </a:solidFill>
                <a:effectLst/>
                <a:uLnTx/>
                <a:uFillTx/>
                <a:latin typeface="Calibri" panose="020F0502020204030204"/>
                <a:ea typeface="+mn-ea"/>
                <a:cs typeface="+mn-cs"/>
              </a:rPr>
              <a:t>student culture </a:t>
            </a:r>
            <a:r>
              <a:rPr kumimoji="0" lang="en-GB" sz="1600" b="1" i="0" u="none" strike="noStrike" kern="1200" cap="none" spc="0" normalizeH="0" baseline="0" noProof="0" dirty="0">
                <a:ln>
                  <a:noFill/>
                </a:ln>
                <a:solidFill>
                  <a:srgbClr val="0070C0"/>
                </a:solidFill>
                <a:effectLst/>
                <a:uLnTx/>
                <a:uFillTx/>
                <a:latin typeface="Calibri" panose="020F0502020204030204"/>
                <a:ea typeface="+mn-ea"/>
                <a:cs typeface="+mn-cs"/>
              </a:rPr>
              <a:t>of which they were part – as well as the wider context of late 1960s counterculture – </a:t>
            </a:r>
            <a:r>
              <a:rPr kumimoji="0" lang="en-GB" sz="1600" b="1" i="0" u="none" strike="noStrike" kern="1200" cap="none" spc="0" normalizeH="0" baseline="0" noProof="0" dirty="0">
                <a:ln>
                  <a:noFill/>
                </a:ln>
                <a:solidFill>
                  <a:srgbClr val="FF0000"/>
                </a:solidFill>
                <a:effectLst/>
                <a:uLnTx/>
                <a:uFillTx/>
                <a:latin typeface="Calibri" panose="020F0502020204030204"/>
                <a:ea typeface="+mn-ea"/>
                <a:cs typeface="+mn-cs"/>
              </a:rPr>
              <a:t>had a great impact on how the global internet came to emerge.</a:t>
            </a:r>
            <a:r>
              <a:rPr kumimoji="0" lang="en-GB" sz="1600" b="1" i="0" u="none" strike="noStrike" kern="1200" cap="none" spc="0" normalizeH="0" baseline="0" noProof="0" dirty="0">
                <a:ln>
                  <a:noFill/>
                </a:ln>
                <a:solidFill>
                  <a:srgbClr val="0070C0"/>
                </a:solidFill>
                <a:effectLst/>
                <a:uLnTx/>
                <a:uFillTx/>
                <a:latin typeface="Calibri" panose="020F0502020204030204"/>
                <a:ea typeface="+mn-ea"/>
                <a:cs typeface="+mn-cs"/>
              </a:rPr>
              <a:t> Castells (2002) writes that </a:t>
            </a:r>
            <a:r>
              <a:rPr kumimoji="0" lang="en-GB" sz="1600" b="1" i="0" u="none" strike="noStrike" kern="1200" cap="none" spc="0" normalizeH="0" baseline="0" noProof="0" dirty="0">
                <a:ln>
                  <a:noFill/>
                </a:ln>
                <a:solidFill>
                  <a:srgbClr val="FF0000"/>
                </a:solidFill>
                <a:effectLst/>
                <a:uLnTx/>
                <a:uFillTx/>
                <a:latin typeface="Calibri" panose="020F0502020204030204"/>
                <a:ea typeface="+mn-ea"/>
                <a:cs typeface="+mn-cs"/>
              </a:rPr>
              <a:t>the birth of the internet happened</a:t>
            </a:r>
            <a:r>
              <a:rPr kumimoji="0" lang="en-GB" sz="1600" b="1" i="0" u="none" strike="noStrike" kern="1200" cap="none" spc="0" normalizeH="0" baseline="0" noProof="0" dirty="0">
                <a:ln>
                  <a:noFill/>
                </a:ln>
                <a:solidFill>
                  <a:srgbClr val="0070C0"/>
                </a:solidFill>
                <a:effectLst/>
                <a:uLnTx/>
                <a:uFillTx/>
                <a:latin typeface="Calibri" panose="020F0502020204030204"/>
                <a:ea typeface="+mn-ea"/>
                <a:cs typeface="+mn-cs"/>
              </a:rPr>
              <a:t> at the rather unlikely </a:t>
            </a:r>
            <a:r>
              <a:rPr kumimoji="0" lang="en-GB" sz="1600" b="1" i="0" u="none" strike="noStrike" kern="1200" cap="none" spc="0" normalizeH="0" baseline="0" noProof="0" dirty="0">
                <a:ln>
                  <a:noFill/>
                </a:ln>
                <a:solidFill>
                  <a:srgbClr val="FF0000"/>
                </a:solidFill>
                <a:effectLst/>
                <a:uLnTx/>
                <a:uFillTx/>
                <a:latin typeface="Calibri" panose="020F0502020204030204"/>
                <a:ea typeface="+mn-ea"/>
                <a:cs typeface="+mn-cs"/>
              </a:rPr>
              <a:t>intersection</a:t>
            </a:r>
            <a:r>
              <a:rPr kumimoji="0" lang="en-GB" sz="1600" b="1" i="0" u="none" strike="noStrike" kern="1200" cap="none" spc="0" normalizeH="0" baseline="0" noProof="0" dirty="0">
                <a:ln>
                  <a:noFill/>
                </a:ln>
                <a:solidFill>
                  <a:srgbClr val="0070C0"/>
                </a:solidFill>
                <a:effectLst/>
                <a:uLnTx/>
                <a:uFillTx/>
                <a:latin typeface="Calibri" panose="020F0502020204030204"/>
                <a:ea typeface="+mn-ea"/>
                <a:cs typeface="+mn-cs"/>
              </a:rPr>
              <a:t> of </a:t>
            </a:r>
            <a:r>
              <a:rPr kumimoji="0" lang="en-GB" sz="1600" b="1" i="0" u="none" strike="noStrike" kern="1200" cap="none" spc="0" normalizeH="0" baseline="0" noProof="0" dirty="0">
                <a:ln>
                  <a:noFill/>
                </a:ln>
                <a:solidFill>
                  <a:srgbClr val="FF0000"/>
                </a:solidFill>
                <a:effectLst/>
                <a:uLnTx/>
                <a:uFillTx/>
                <a:latin typeface="Calibri" panose="020F0502020204030204"/>
                <a:ea typeface="+mn-ea"/>
                <a:cs typeface="+mn-cs"/>
              </a:rPr>
              <a:t>science</a:t>
            </a:r>
            <a:r>
              <a:rPr kumimoji="0" lang="en-GB" sz="1600" b="1" i="0" u="none" strike="noStrike" kern="1200" cap="none" spc="0" normalizeH="0" baseline="0" noProof="0" dirty="0">
                <a:ln>
                  <a:noFill/>
                </a:ln>
                <a:solidFill>
                  <a:srgbClr val="0070C0"/>
                </a:solidFill>
                <a:effectLst/>
                <a:uLnTx/>
                <a:uFillTx/>
                <a:latin typeface="Calibri" panose="020F0502020204030204"/>
                <a:ea typeface="+mn-ea"/>
                <a:cs typeface="+mn-cs"/>
              </a:rPr>
              <a:t>, </a:t>
            </a:r>
            <a:r>
              <a:rPr kumimoji="0" lang="en-GB" sz="1600" b="1" i="0" u="none" strike="noStrike" kern="1200" cap="none" spc="0" normalizeH="0" baseline="0" noProof="0" dirty="0">
                <a:ln>
                  <a:noFill/>
                </a:ln>
                <a:solidFill>
                  <a:srgbClr val="FF0000"/>
                </a:solidFill>
                <a:effectLst/>
                <a:uLnTx/>
                <a:uFillTx/>
                <a:latin typeface="Calibri" panose="020F0502020204030204"/>
                <a:ea typeface="+mn-ea"/>
                <a:cs typeface="+mn-cs"/>
              </a:rPr>
              <a:t>military</a:t>
            </a:r>
            <a:r>
              <a:rPr kumimoji="0" lang="en-GB" sz="1600" b="1" i="0" u="none" strike="noStrike" kern="1200" cap="none" spc="0" normalizeH="0" baseline="0" noProof="0" dirty="0">
                <a:ln>
                  <a:noFill/>
                </a:ln>
                <a:solidFill>
                  <a:srgbClr val="0070C0"/>
                </a:solidFill>
                <a:effectLst/>
                <a:uLnTx/>
                <a:uFillTx/>
                <a:latin typeface="Calibri" panose="020F0502020204030204"/>
                <a:ea typeface="+mn-ea"/>
                <a:cs typeface="+mn-cs"/>
              </a:rPr>
              <a:t> </a:t>
            </a:r>
            <a:r>
              <a:rPr kumimoji="0" lang="en-GB" sz="1600" b="1" i="0" u="none" strike="noStrike" kern="1200" cap="none" spc="0" normalizeH="0" baseline="0" noProof="0" dirty="0">
                <a:ln>
                  <a:noFill/>
                </a:ln>
                <a:solidFill>
                  <a:srgbClr val="FF0000"/>
                </a:solidFill>
                <a:effectLst/>
                <a:uLnTx/>
                <a:uFillTx/>
                <a:latin typeface="Calibri" panose="020F0502020204030204"/>
                <a:ea typeface="+mn-ea"/>
                <a:cs typeface="+mn-cs"/>
              </a:rPr>
              <a:t>interests</a:t>
            </a:r>
            <a:r>
              <a:rPr kumimoji="0" lang="en-GB" sz="1600" b="1" i="0" u="none" strike="noStrike" kern="1200" cap="none" spc="0" normalizeH="0" baseline="0" noProof="0" dirty="0">
                <a:ln>
                  <a:noFill/>
                </a:ln>
                <a:solidFill>
                  <a:srgbClr val="0070C0"/>
                </a:solidFill>
                <a:effectLst/>
                <a:uLnTx/>
                <a:uFillTx/>
                <a:latin typeface="Calibri" panose="020F0502020204030204"/>
                <a:ea typeface="+mn-ea"/>
                <a:cs typeface="+mn-cs"/>
              </a:rPr>
              <a:t>, and libertarian culture. It is </a:t>
            </a:r>
            <a:r>
              <a:rPr kumimoji="0" lang="en-GB" sz="1600" b="1" i="0" u="none" strike="noStrike" kern="1200" cap="none" spc="0" normalizeH="0" baseline="0" noProof="0" dirty="0">
                <a:ln>
                  <a:noFill/>
                </a:ln>
                <a:solidFill>
                  <a:srgbClr val="FF0000"/>
                </a:solidFill>
                <a:effectLst/>
                <a:uLnTx/>
                <a:uFillTx/>
                <a:latin typeface="Calibri" panose="020F0502020204030204"/>
                <a:ea typeface="+mn-ea"/>
                <a:cs typeface="+mn-cs"/>
              </a:rPr>
              <a:t>a common misinterpretation </a:t>
            </a:r>
            <a:r>
              <a:rPr kumimoji="0" lang="en-GB" sz="1600" b="1" i="0" u="none" strike="noStrike" kern="1200" cap="none" spc="0" normalizeH="0" baseline="0" noProof="0" dirty="0">
                <a:ln>
                  <a:noFill/>
                </a:ln>
                <a:solidFill>
                  <a:srgbClr val="0070C0"/>
                </a:solidFill>
                <a:effectLst/>
                <a:uLnTx/>
                <a:uFillTx/>
                <a:latin typeface="Calibri" panose="020F0502020204030204"/>
                <a:ea typeface="+mn-ea"/>
                <a:cs typeface="+mn-cs"/>
              </a:rPr>
              <a:t>that the internet was created solely as a military command-and-control mechanism, when it was </a:t>
            </a:r>
            <a:r>
              <a:rPr kumimoji="0" lang="en-GB" sz="1600" b="1" i="0" u="none" strike="noStrike" kern="1200" cap="none" spc="0" normalizeH="0" baseline="0" noProof="0" dirty="0">
                <a:ln>
                  <a:noFill/>
                </a:ln>
                <a:solidFill>
                  <a:srgbClr val="FF0000"/>
                </a:solidFill>
                <a:effectLst/>
                <a:uLnTx/>
                <a:uFillTx/>
                <a:latin typeface="Calibri" panose="020F0502020204030204"/>
                <a:ea typeface="+mn-ea"/>
                <a:cs typeface="+mn-cs"/>
              </a:rPr>
              <a:t>in fact co-opted already from the start by academics </a:t>
            </a:r>
            <a:r>
              <a:rPr kumimoji="0" lang="en-GB" sz="1600" b="1" i="0" u="none" strike="noStrike" kern="1200" cap="none" spc="0" normalizeH="0" baseline="0" noProof="0" dirty="0">
                <a:ln>
                  <a:noFill/>
                </a:ln>
                <a:solidFill>
                  <a:srgbClr val="0070C0"/>
                </a:solidFill>
                <a:effectLst/>
                <a:uLnTx/>
                <a:uFillTx/>
                <a:latin typeface="Calibri" panose="020F0502020204030204"/>
                <a:ea typeface="+mn-ea"/>
                <a:cs typeface="+mn-cs"/>
              </a:rPr>
              <a:t>(and others).</a:t>
            </a:r>
          </a:p>
          <a:p>
            <a:pPr marL="0" marR="0" lvl="0" indent="0" algn="just" defTabSz="914400" rtl="0" eaLnBrk="1" fontAlgn="auto" latinLnBrk="0" hangingPunct="1">
              <a:lnSpc>
                <a:spcPct val="200000"/>
              </a:lnSpc>
              <a:spcBef>
                <a:spcPts val="0"/>
              </a:spcBef>
              <a:spcAft>
                <a:spcPts val="0"/>
              </a:spcAft>
              <a:buClrTx/>
              <a:buSzTx/>
              <a:buFontTx/>
              <a:buNone/>
              <a:tabLst/>
              <a:defRPr/>
            </a:pPr>
            <a:endParaRPr kumimoji="0" lang="en-GB" sz="1600" b="1" i="0" u="none" strike="noStrike" kern="1200" cap="none" spc="0" normalizeH="0" baseline="0" noProof="0" dirty="0">
              <a:ln>
                <a:noFill/>
              </a:ln>
              <a:solidFill>
                <a:srgbClr val="0070C0"/>
              </a:solidFill>
              <a:effectLst/>
              <a:uLnTx/>
              <a:uFillTx/>
              <a:latin typeface="Calibri" panose="020F0502020204030204"/>
              <a:ea typeface="+mn-ea"/>
              <a:cs typeface="+mn-cs"/>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15362" name="Picture 2" descr="The History of the Internet | Computer | Learning | Online">
            <a:extLst>
              <a:ext uri="{FF2B5EF4-FFF2-40B4-BE49-F238E27FC236}">
                <a16:creationId xmlns:a16="http://schemas.microsoft.com/office/drawing/2014/main" id="{01D4C6D9-2045-B507-557C-D05127854021}"/>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855153" y="1996139"/>
            <a:ext cx="2886075" cy="185697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0BC251C3-ADB3-8541-06E7-0D30BCAB31EC}"/>
              </a:ext>
            </a:extLst>
          </p:cNvPr>
          <p:cNvSpPr txBox="1"/>
          <p:nvPr/>
        </p:nvSpPr>
        <p:spPr>
          <a:xfrm>
            <a:off x="-124622" y="252815"/>
            <a:ext cx="2278698" cy="727571"/>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400" b="1" i="0" u="none" strike="noStrike" kern="1200" cap="none" spc="0" normalizeH="0" baseline="0" noProof="0" dirty="0">
                <a:ln>
                  <a:noFill/>
                </a:ln>
                <a:solidFill>
                  <a:prstClr val="white"/>
                </a:solidFill>
                <a:effectLst/>
                <a:uLnTx/>
                <a:uFillTx/>
                <a:latin typeface="Calibri" panose="020F0502020204030204"/>
                <a:ea typeface="+mn-ea"/>
                <a:cs typeface="+mn-cs"/>
              </a:rPr>
              <a:t>First Lecture</a:t>
            </a:r>
            <a:endParaRPr kumimoji="0" lang="en-GB" sz="24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p:txBody>
      </p:sp>
      <p:pic>
        <p:nvPicPr>
          <p:cNvPr id="6" name="Picture 5" descr="A logo for a university&#10;&#10;Description automatically generated">
            <a:extLst>
              <a:ext uri="{FF2B5EF4-FFF2-40B4-BE49-F238E27FC236}">
                <a16:creationId xmlns:a16="http://schemas.microsoft.com/office/drawing/2014/main" id="{173DE2C8-86DD-7F35-590C-DDB99E8A9362}"/>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12963" y="5589530"/>
            <a:ext cx="1364973" cy="1129103"/>
          </a:xfrm>
          <a:prstGeom prst="rect">
            <a:avLst/>
          </a:prstGeom>
        </p:spPr>
      </p:pic>
    </p:spTree>
    <p:extLst>
      <p:ext uri="{BB962C8B-B14F-4D97-AF65-F5344CB8AC3E}">
        <p14:creationId xmlns:p14="http://schemas.microsoft.com/office/powerpoint/2010/main" val="115950907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racture"/>
      </p:transition>
    </mc:Choice>
    <mc:Fallback xmlns="">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646909" y="263506"/>
            <a:ext cx="3689463" cy="833433"/>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800" b="1" i="0" u="none" strike="noStrike" kern="1200" cap="none" spc="0" normalizeH="0" baseline="0" noProof="0" dirty="0">
                <a:ln>
                  <a:noFill/>
                </a:ln>
                <a:solidFill>
                  <a:prstClr val="white"/>
                </a:solidFill>
                <a:effectLst/>
                <a:uLnTx/>
                <a:uFillTx/>
                <a:latin typeface="Calibri" panose="020F0502020204030204"/>
                <a:ea typeface="+mn-ea"/>
                <a:cs typeface="+mn-cs"/>
              </a:rPr>
              <a:t>The Internet</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523664" y="1756985"/>
            <a:ext cx="7375998" cy="3699474"/>
          </a:xfrm>
          <a:prstGeom prst="rect">
            <a:avLst/>
          </a:prstGeom>
          <a:noFill/>
        </p:spPr>
        <p:txBody>
          <a:bodyPr wrap="square" rtlCol="0">
            <a:spAutoFit/>
          </a:bodyPr>
          <a:lstStyle/>
          <a:p>
            <a:pPr marL="0" marR="0" lvl="0" indent="0" algn="just"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srgbClr val="0070C0"/>
                </a:solidFill>
                <a:effectLst/>
                <a:uLnTx/>
                <a:uFillTx/>
                <a:latin typeface="Calibri" panose="020F0502020204030204"/>
                <a:ea typeface="+mn-ea"/>
                <a:cs typeface="+mn-cs"/>
              </a:rPr>
              <a:t>E-mail, which was initially called </a:t>
            </a:r>
            <a:r>
              <a:rPr kumimoji="0" lang="en-GB" sz="2000" b="1" i="0" u="none" strike="noStrike" kern="1200" cap="none" spc="0" normalizeH="0" baseline="0" noProof="0" dirty="0">
                <a:ln>
                  <a:noFill/>
                </a:ln>
                <a:solidFill>
                  <a:srgbClr val="FF0000"/>
                </a:solidFill>
                <a:effectLst/>
                <a:uLnTx/>
                <a:uFillTx/>
                <a:latin typeface="Calibri" panose="020F0502020204030204"/>
                <a:ea typeface="+mn-ea"/>
                <a:cs typeface="+mn-cs"/>
              </a:rPr>
              <a:t>network mail</a:t>
            </a:r>
            <a:r>
              <a:rPr kumimoji="0" lang="en-GB" sz="2000" b="1" i="0" u="none" strike="noStrike" kern="1200" cap="none" spc="0" normalizeH="0" baseline="0" noProof="0" dirty="0">
                <a:ln>
                  <a:noFill/>
                </a:ln>
                <a:solidFill>
                  <a:srgbClr val="0070C0"/>
                </a:solidFill>
                <a:effectLst/>
                <a:uLnTx/>
                <a:uFillTx/>
                <a:latin typeface="Calibri" panose="020F0502020204030204"/>
                <a:ea typeface="+mn-ea"/>
                <a:cs typeface="+mn-cs"/>
              </a:rPr>
              <a:t>, was introduced in 1972, and the term internet </a:t>
            </a:r>
            <a:r>
              <a:rPr kumimoji="0" lang="en-GB" sz="2000" b="1" i="0" u="none" strike="noStrike" kern="1200" cap="none" spc="0" normalizeH="0" baseline="0" noProof="0" dirty="0">
                <a:ln>
                  <a:noFill/>
                </a:ln>
                <a:solidFill>
                  <a:srgbClr val="FF0000"/>
                </a:solidFill>
                <a:effectLst/>
                <a:uLnTx/>
                <a:uFillTx/>
                <a:latin typeface="Calibri" panose="020F0502020204030204"/>
                <a:ea typeface="+mn-ea"/>
                <a:cs typeface="+mn-cs"/>
              </a:rPr>
              <a:t>itself appeared in 1974 </a:t>
            </a:r>
            <a:r>
              <a:rPr kumimoji="0" lang="en-GB" sz="2000" b="1" i="0" u="none" strike="noStrike" kern="1200" cap="none" spc="0" normalizeH="0" baseline="0" noProof="0" dirty="0">
                <a:ln>
                  <a:noFill/>
                </a:ln>
                <a:solidFill>
                  <a:srgbClr val="0070C0"/>
                </a:solidFill>
                <a:effectLst/>
                <a:uLnTx/>
                <a:uFillTx/>
                <a:latin typeface="Calibri" panose="020F0502020204030204"/>
                <a:ea typeface="+mn-ea"/>
                <a:cs typeface="+mn-cs"/>
              </a:rPr>
              <a:t>as an </a:t>
            </a:r>
            <a:r>
              <a:rPr kumimoji="0" lang="en-GB" sz="2000" b="1" i="0" u="none" strike="noStrike" kern="1200" cap="none" spc="0" normalizeH="0" baseline="0" noProof="0" dirty="0">
                <a:ln>
                  <a:noFill/>
                </a:ln>
                <a:solidFill>
                  <a:srgbClr val="FF0000"/>
                </a:solidFill>
                <a:effectLst/>
                <a:uLnTx/>
                <a:uFillTx/>
                <a:latin typeface="Calibri" panose="020F0502020204030204"/>
                <a:ea typeface="+mn-ea"/>
                <a:cs typeface="+mn-cs"/>
              </a:rPr>
              <a:t>abbreviation for ‘internetworking</a:t>
            </a:r>
            <a:r>
              <a:rPr kumimoji="0" lang="en-GB" sz="2000" b="1" i="0" u="none" strike="noStrike" kern="1200" cap="none" spc="0" normalizeH="0" baseline="0" noProof="0" dirty="0">
                <a:ln>
                  <a:noFill/>
                </a:ln>
                <a:solidFill>
                  <a:srgbClr val="0070C0"/>
                </a:solidFill>
                <a:effectLst/>
                <a:uLnTx/>
                <a:uFillTx/>
                <a:latin typeface="Calibri" panose="020F0502020204030204"/>
                <a:ea typeface="+mn-ea"/>
                <a:cs typeface="+mn-cs"/>
              </a:rPr>
              <a:t>’. Control of the network was transferred from the Department of </a:t>
            </a:r>
            <a:r>
              <a:rPr kumimoji="0" lang="en-GB" sz="2000" b="1" i="0" u="none" strike="noStrike" kern="1200" cap="none" spc="0" normalizeH="0" baseline="0" noProof="0" dirty="0" err="1">
                <a:ln>
                  <a:noFill/>
                </a:ln>
                <a:solidFill>
                  <a:srgbClr val="0070C0"/>
                </a:solidFill>
                <a:effectLst/>
                <a:uLnTx/>
                <a:uFillTx/>
                <a:latin typeface="Calibri" panose="020F0502020204030204"/>
                <a:ea typeface="+mn-ea"/>
                <a:cs typeface="+mn-cs"/>
              </a:rPr>
              <a:t>Defense</a:t>
            </a:r>
            <a:r>
              <a:rPr kumimoji="0" lang="en-GB" sz="2000" b="1" i="0" u="none" strike="noStrike" kern="1200" cap="none" spc="0" normalizeH="0" baseline="0" noProof="0" dirty="0">
                <a:ln>
                  <a:noFill/>
                </a:ln>
                <a:solidFill>
                  <a:srgbClr val="0070C0"/>
                </a:solidFill>
                <a:effectLst/>
                <a:uLnTx/>
                <a:uFillTx/>
                <a:latin typeface="Calibri" panose="020F0502020204030204"/>
                <a:ea typeface="+mn-ea"/>
                <a:cs typeface="+mn-cs"/>
              </a:rPr>
              <a:t> to the National Science Foundation by the end of the 1980s, and then to </a:t>
            </a:r>
            <a:r>
              <a:rPr kumimoji="0" lang="en-GB" sz="2000" b="1" i="0" u="none" strike="noStrike" kern="1200" cap="none" spc="0" normalizeH="0" baseline="0" noProof="0" dirty="0">
                <a:ln>
                  <a:noFill/>
                </a:ln>
                <a:solidFill>
                  <a:srgbClr val="FF0000"/>
                </a:solidFill>
                <a:effectLst/>
                <a:uLnTx/>
                <a:uFillTx/>
                <a:latin typeface="Calibri" panose="020F0502020204030204"/>
                <a:ea typeface="+mn-ea"/>
                <a:cs typeface="+mn-cs"/>
              </a:rPr>
              <a:t>commercial telecommunications interests </a:t>
            </a:r>
            <a:r>
              <a:rPr kumimoji="0" lang="en-GB" sz="2000" b="1" i="0" u="none" strike="noStrike" kern="1200" cap="none" spc="0" normalizeH="0" baseline="0" noProof="0" dirty="0">
                <a:ln>
                  <a:noFill/>
                </a:ln>
                <a:solidFill>
                  <a:srgbClr val="0070C0"/>
                </a:solidFill>
                <a:effectLst/>
                <a:uLnTx/>
                <a:uFillTx/>
                <a:latin typeface="Calibri" panose="020F0502020204030204"/>
                <a:ea typeface="+mn-ea"/>
                <a:cs typeface="+mn-cs"/>
              </a:rPr>
              <a:t>in 1995. </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16386" name="Picture 2" descr="Adding, deleting, and editing email accounts. - Beehosting.pro">
            <a:extLst>
              <a:ext uri="{FF2B5EF4-FFF2-40B4-BE49-F238E27FC236}">
                <a16:creationId xmlns:a16="http://schemas.microsoft.com/office/drawing/2014/main" id="{E1286299-2BD0-A25E-95D1-871ED918C7BC}"/>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874203" y="2447043"/>
            <a:ext cx="2847975" cy="160972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8B66EC2F-6930-A8EA-4F77-5278CD2DE735}"/>
              </a:ext>
            </a:extLst>
          </p:cNvPr>
          <p:cNvSpPr txBox="1"/>
          <p:nvPr/>
        </p:nvSpPr>
        <p:spPr>
          <a:xfrm>
            <a:off x="-124622" y="252815"/>
            <a:ext cx="2278698" cy="727571"/>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400" b="1" i="0" u="none" strike="noStrike" kern="1200" cap="none" spc="0" normalizeH="0" baseline="0" noProof="0" dirty="0">
                <a:ln>
                  <a:noFill/>
                </a:ln>
                <a:solidFill>
                  <a:prstClr val="white"/>
                </a:solidFill>
                <a:effectLst/>
                <a:uLnTx/>
                <a:uFillTx/>
                <a:latin typeface="Calibri" panose="020F0502020204030204"/>
                <a:ea typeface="+mn-ea"/>
                <a:cs typeface="+mn-cs"/>
              </a:rPr>
              <a:t>First Lecture</a:t>
            </a:r>
            <a:endParaRPr kumimoji="0" lang="en-GB" sz="24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p:txBody>
      </p:sp>
      <p:pic>
        <p:nvPicPr>
          <p:cNvPr id="6" name="Picture 5" descr="A logo for a university&#10;&#10;Description automatically generated">
            <a:extLst>
              <a:ext uri="{FF2B5EF4-FFF2-40B4-BE49-F238E27FC236}">
                <a16:creationId xmlns:a16="http://schemas.microsoft.com/office/drawing/2014/main" id="{12D884EA-00CA-8EF7-D949-B91FD65DF8ED}"/>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12963" y="5589530"/>
            <a:ext cx="1364973" cy="1129103"/>
          </a:xfrm>
          <a:prstGeom prst="rect">
            <a:avLst/>
          </a:prstGeom>
        </p:spPr>
      </p:pic>
    </p:spTree>
    <p:extLst>
      <p:ext uri="{BB962C8B-B14F-4D97-AF65-F5344CB8AC3E}">
        <p14:creationId xmlns:p14="http://schemas.microsoft.com/office/powerpoint/2010/main" val="2648453294"/>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646909" y="263506"/>
            <a:ext cx="3689463" cy="833433"/>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800" b="1" i="0" u="none" strike="noStrike" kern="1200" cap="none" spc="0" normalizeH="0" baseline="0" noProof="0" dirty="0">
                <a:ln>
                  <a:noFill/>
                </a:ln>
                <a:solidFill>
                  <a:prstClr val="white"/>
                </a:solidFill>
                <a:effectLst/>
                <a:uLnTx/>
                <a:uFillTx/>
                <a:latin typeface="Calibri" panose="020F0502020204030204"/>
                <a:ea typeface="+mn-ea"/>
                <a:cs typeface="+mn-cs"/>
              </a:rPr>
              <a:t>The Internet</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818606" y="1756985"/>
            <a:ext cx="7271812" cy="2784737"/>
          </a:xfrm>
          <a:prstGeom prst="rect">
            <a:avLst/>
          </a:prstGeom>
          <a:noFill/>
        </p:spPr>
        <p:txBody>
          <a:bodyPr wrap="square" rtlCol="0">
            <a:spAutoFit/>
          </a:bodyPr>
          <a:lstStyle/>
          <a:p>
            <a:pPr marL="0" marR="0" lvl="0" indent="0" algn="just" defTabSz="914400" rtl="0" eaLnBrk="1" fontAlgn="auto" latinLnBrk="0" hangingPunct="1">
              <a:lnSpc>
                <a:spcPct val="200000"/>
              </a:lnSpc>
              <a:spcBef>
                <a:spcPts val="0"/>
              </a:spcBef>
              <a:spcAft>
                <a:spcPts val="0"/>
              </a:spcAft>
              <a:buClrTx/>
              <a:buSzTx/>
              <a:buFontTx/>
              <a:buNone/>
              <a:tabLst/>
              <a:defRPr/>
            </a:pPr>
            <a:r>
              <a:rPr kumimoji="0" lang="ar-EG" sz="1800" b="1" i="0" u="none" strike="noStrike" kern="1200" cap="none" spc="0" normalizeH="0" baseline="0" noProof="0" dirty="0">
                <a:ln>
                  <a:noFill/>
                </a:ln>
                <a:solidFill>
                  <a:srgbClr val="0070C0"/>
                </a:solidFill>
                <a:effectLst/>
                <a:uLnTx/>
                <a:uFillTx/>
                <a:latin typeface="Calibri" panose="020F0502020204030204"/>
                <a:ea typeface="+mn-ea"/>
                <a:cs typeface="Arial" panose="020B0604020202020204" pitchFamily="34" charset="0"/>
              </a:rPr>
              <a:t> </a:t>
            </a:r>
            <a:r>
              <a:rPr kumimoji="0" lang="en-GB" sz="1800" b="1" i="0" u="none" strike="noStrike" kern="1200" cap="none" spc="0" normalizeH="0" baseline="0" noProof="0" dirty="0">
                <a:ln>
                  <a:noFill/>
                </a:ln>
                <a:solidFill>
                  <a:srgbClr val="0070C0"/>
                </a:solidFill>
                <a:effectLst/>
                <a:uLnTx/>
                <a:uFillTx/>
                <a:latin typeface="Calibri" panose="020F0502020204030204"/>
                <a:ea typeface="+mn-ea"/>
                <a:cs typeface="+mn-cs"/>
              </a:rPr>
              <a:t>Since then tools using the </a:t>
            </a:r>
            <a:r>
              <a:rPr kumimoji="0" lang="en-GB" sz="1800" b="1" i="0" u="none" strike="noStrike" kern="1200" cap="none" spc="0" normalizeH="0" baseline="0" noProof="0" dirty="0">
                <a:ln>
                  <a:noFill/>
                </a:ln>
                <a:solidFill>
                  <a:srgbClr val="FF0000"/>
                </a:solidFill>
                <a:effectLst/>
                <a:uLnTx/>
                <a:uFillTx/>
                <a:latin typeface="Calibri" panose="020F0502020204030204"/>
                <a:ea typeface="+mn-ea"/>
                <a:cs typeface="+mn-cs"/>
              </a:rPr>
              <a:t>internet infrastructure </a:t>
            </a:r>
            <a:r>
              <a:rPr kumimoji="0" lang="en-GB" sz="1800" b="1" i="0" u="none" strike="noStrike" kern="1200" cap="none" spc="0" normalizeH="0" baseline="0" noProof="0" dirty="0">
                <a:ln>
                  <a:noFill/>
                </a:ln>
                <a:solidFill>
                  <a:srgbClr val="0070C0"/>
                </a:solidFill>
                <a:effectLst/>
                <a:uLnTx/>
                <a:uFillTx/>
                <a:latin typeface="Calibri" panose="020F0502020204030204"/>
                <a:ea typeface="+mn-ea"/>
                <a:cs typeface="+mn-cs"/>
              </a:rPr>
              <a:t>— such as the web, social media, and mobile apps — have become a crucial part of how people today obtain information, communicate, and interact. This digital and cultural ecosystem provides us with a language for relating to each other and the world around us. In that sense, </a:t>
            </a:r>
            <a:r>
              <a:rPr kumimoji="0" lang="en-GB" sz="1800" b="1" i="0" u="none" strike="noStrike" kern="1200" cap="none" spc="0" normalizeH="0" baseline="0" noProof="0" dirty="0">
                <a:ln>
                  <a:noFill/>
                </a:ln>
                <a:solidFill>
                  <a:srgbClr val="FF0000"/>
                </a:solidFill>
                <a:effectLst/>
                <a:uLnTx/>
                <a:uFillTx/>
                <a:latin typeface="Calibri" panose="020F0502020204030204"/>
                <a:ea typeface="+mn-ea"/>
                <a:cs typeface="+mn-cs"/>
              </a:rPr>
              <a:t>the internet is a medium</a:t>
            </a:r>
            <a:r>
              <a:rPr kumimoji="0" lang="en-GB" sz="1800" b="1" i="0" u="none" strike="noStrike" kern="1200" cap="none" spc="0" normalizeH="0" baseline="0" noProof="0" dirty="0">
                <a:ln>
                  <a:noFill/>
                </a:ln>
                <a:solidFill>
                  <a:srgbClr val="0070C0"/>
                </a:solidFill>
                <a:effectLst/>
                <a:uLnTx/>
                <a:uFillTx/>
                <a:latin typeface="Calibri" panose="020F0502020204030204"/>
                <a:ea typeface="+mn-ea"/>
                <a:cs typeface="+mn-cs"/>
              </a:rPr>
              <a:t>.</a:t>
            </a:r>
            <a:endParaRPr kumimoji="0" lang="en-GB" sz="14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609198" y="263506"/>
            <a:ext cx="3119743" cy="5748868"/>
          </a:xfrm>
          <a:prstGeom prst="rect">
            <a:avLst/>
          </a:prstGeom>
        </p:spPr>
      </p:pic>
      <p:pic>
        <p:nvPicPr>
          <p:cNvPr id="17410" name="Picture 2" descr="Social Media Marketing for Mobile Apps: Why &amp; How to Use It">
            <a:extLst>
              <a:ext uri="{FF2B5EF4-FFF2-40B4-BE49-F238E27FC236}">
                <a16:creationId xmlns:a16="http://schemas.microsoft.com/office/drawing/2014/main" id="{D3E97CDB-5C98-0E66-827D-D12A7EA5D23E}"/>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8266" y="2020389"/>
            <a:ext cx="2990850" cy="197684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208B73BA-D219-DA85-9337-511299F150B2}"/>
              </a:ext>
            </a:extLst>
          </p:cNvPr>
          <p:cNvSpPr txBox="1"/>
          <p:nvPr/>
        </p:nvSpPr>
        <p:spPr>
          <a:xfrm>
            <a:off x="-124622" y="252815"/>
            <a:ext cx="2278698" cy="727571"/>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400" b="1" i="0" u="none" strike="noStrike" kern="1200" cap="none" spc="0" normalizeH="0" baseline="0" noProof="0" dirty="0">
                <a:ln>
                  <a:noFill/>
                </a:ln>
                <a:solidFill>
                  <a:prstClr val="white"/>
                </a:solidFill>
                <a:effectLst/>
                <a:uLnTx/>
                <a:uFillTx/>
                <a:latin typeface="Calibri" panose="020F0502020204030204"/>
                <a:ea typeface="+mn-ea"/>
                <a:cs typeface="+mn-cs"/>
              </a:rPr>
              <a:t>First Lecture</a:t>
            </a:r>
            <a:endParaRPr kumimoji="0" lang="en-GB" sz="24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p:txBody>
      </p:sp>
      <p:pic>
        <p:nvPicPr>
          <p:cNvPr id="6" name="Picture 5" descr="A logo for a university&#10;&#10;Description automatically generated">
            <a:extLst>
              <a:ext uri="{FF2B5EF4-FFF2-40B4-BE49-F238E27FC236}">
                <a16:creationId xmlns:a16="http://schemas.microsoft.com/office/drawing/2014/main" id="{2DDDF8AF-90A7-1F64-EF9F-B0B2482BBEFA}"/>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12963" y="5487111"/>
            <a:ext cx="1364973" cy="1129103"/>
          </a:xfrm>
          <a:prstGeom prst="rect">
            <a:avLst/>
          </a:prstGeom>
        </p:spPr>
      </p:pic>
    </p:spTree>
    <p:extLst>
      <p:ext uri="{BB962C8B-B14F-4D97-AF65-F5344CB8AC3E}">
        <p14:creationId xmlns:p14="http://schemas.microsoft.com/office/powerpoint/2010/main" val="209052088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161217" y="464261"/>
            <a:ext cx="4659966" cy="1008225"/>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r>
              <a:rPr kumimoji="0" lang="fr-FR" sz="1600" b="1" i="0" u="none" strike="noStrike" kern="1200" cap="none" spc="0" normalizeH="0" baseline="0" noProof="0" dirty="0">
                <a:ln>
                  <a:noFill/>
                </a:ln>
                <a:solidFill>
                  <a:prstClr val="white"/>
                </a:solidFill>
                <a:effectLst/>
                <a:uLnTx/>
                <a:uFillTx/>
                <a:latin typeface="Calibri" panose="020F0502020204030204"/>
                <a:ea typeface="+mn-ea"/>
                <a:cs typeface="+mn-cs"/>
              </a:rPr>
              <a:t> Media as </a:t>
            </a:r>
            <a:r>
              <a:rPr kumimoji="0" lang="fr-FR" sz="1600" b="1" i="0" u="none" strike="noStrike" kern="1200" cap="none" spc="0" normalizeH="0" baseline="0" noProof="0" dirty="0" err="1">
                <a:ln>
                  <a:noFill/>
                </a:ln>
                <a:solidFill>
                  <a:prstClr val="white"/>
                </a:solidFill>
                <a:effectLst/>
                <a:uLnTx/>
                <a:uFillTx/>
                <a:latin typeface="Calibri" panose="020F0502020204030204"/>
                <a:ea typeface="+mn-ea"/>
                <a:cs typeface="+mn-cs"/>
              </a:rPr>
              <a:t>Environments</a:t>
            </a:r>
            <a:r>
              <a:rPr kumimoji="0" lang="fr-FR" sz="1600" b="1" i="0" u="none" strike="noStrike" kern="1200" cap="none" spc="0" normalizeH="0" baseline="0" noProof="0" dirty="0">
                <a:ln>
                  <a:noFill/>
                </a:ln>
                <a:solidFill>
                  <a:prstClr val="white"/>
                </a:solidFill>
                <a:effectLst/>
                <a:uLnTx/>
                <a:uFillTx/>
                <a:latin typeface="Calibri" panose="020F0502020204030204"/>
                <a:ea typeface="+mn-ea"/>
                <a:cs typeface="+mn-cs"/>
              </a:rPr>
              <a:t>, </a:t>
            </a:r>
            <a:r>
              <a:rPr kumimoji="0" lang="fr-FR" sz="1600" b="1" i="0" u="none" strike="noStrike" kern="1200" cap="none" spc="0" normalizeH="0" baseline="0" noProof="0" dirty="0" err="1">
                <a:ln>
                  <a:noFill/>
                </a:ln>
                <a:solidFill>
                  <a:prstClr val="white"/>
                </a:solidFill>
                <a:effectLst/>
                <a:uLnTx/>
                <a:uFillTx/>
                <a:latin typeface="Calibri" panose="020F0502020204030204"/>
                <a:ea typeface="+mn-ea"/>
                <a:cs typeface="+mn-cs"/>
              </a:rPr>
              <a:t>Environments</a:t>
            </a:r>
            <a:r>
              <a:rPr kumimoji="0" lang="fr-FR" sz="1600" b="1" i="0" u="none" strike="noStrike" kern="1200" cap="none" spc="0" normalizeH="0" baseline="0" noProof="0" dirty="0">
                <a:ln>
                  <a:noFill/>
                </a:ln>
                <a:solidFill>
                  <a:prstClr val="white"/>
                </a:solidFill>
                <a:effectLst/>
                <a:uLnTx/>
                <a:uFillTx/>
                <a:latin typeface="Calibri" panose="020F0502020204030204"/>
                <a:ea typeface="+mn-ea"/>
                <a:cs typeface="+mn-cs"/>
              </a:rPr>
              <a:t> as Media</a:t>
            </a:r>
          </a:p>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1600" b="1"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463059" y="1756985"/>
            <a:ext cx="8146139" cy="3418756"/>
          </a:xfrm>
          <a:prstGeom prst="rect">
            <a:avLst/>
          </a:prstGeom>
          <a:noFill/>
        </p:spPr>
        <p:txBody>
          <a:bodyPr wrap="square" rtlCol="0">
            <a:spAutoFit/>
          </a:bodyPr>
          <a:lstStyle/>
          <a:p>
            <a:pPr marL="0" marR="0" lvl="0" indent="0" algn="just" defTabSz="914400" rtl="0" eaLnBrk="1" fontAlgn="auto" latinLnBrk="0" hangingPunct="1">
              <a:lnSpc>
                <a:spcPct val="200000"/>
              </a:lnSpc>
              <a:spcBef>
                <a:spcPts val="0"/>
              </a:spcBef>
              <a:spcAft>
                <a:spcPts val="0"/>
              </a:spcAft>
              <a:buClrTx/>
              <a:buSzTx/>
              <a:buFontTx/>
              <a:buNone/>
              <a:tabLst/>
              <a:defRPr/>
            </a:pPr>
            <a:r>
              <a:rPr kumimoji="0" lang="en-GB" sz="2800" b="1" i="0" u="none" strike="noStrike" kern="1200" cap="none" spc="0" normalizeH="0" baseline="0" noProof="0" dirty="0">
                <a:ln>
                  <a:noFill/>
                </a:ln>
                <a:solidFill>
                  <a:srgbClr val="0070C0"/>
                </a:solidFill>
                <a:effectLst/>
                <a:uLnTx/>
                <a:uFillTx/>
                <a:latin typeface="Calibri" panose="020F0502020204030204"/>
                <a:ea typeface="+mn-ea"/>
                <a:cs typeface="+mn-cs"/>
              </a:rPr>
              <a:t>From the perspective of media ecology, the internet — as an </a:t>
            </a:r>
            <a:r>
              <a:rPr kumimoji="0" lang="en-GB" sz="2800" b="1" i="0" u="none" strike="noStrike" kern="1200" cap="none" spc="0" normalizeH="0" baseline="0" noProof="0" dirty="0">
                <a:ln>
                  <a:noFill/>
                </a:ln>
                <a:solidFill>
                  <a:srgbClr val="FF0000"/>
                </a:solidFill>
                <a:effectLst/>
                <a:uLnTx/>
                <a:uFillTx/>
                <a:latin typeface="Calibri" panose="020F0502020204030204"/>
                <a:ea typeface="+mn-ea"/>
                <a:cs typeface="+mn-cs"/>
              </a:rPr>
              <a:t>intrinsic part of digital society </a:t>
            </a:r>
            <a:r>
              <a:rPr kumimoji="0" lang="en-GB" sz="2800" b="1" i="0" u="none" strike="noStrike" kern="1200" cap="none" spc="0" normalizeH="0" baseline="0" noProof="0" dirty="0">
                <a:ln>
                  <a:noFill/>
                </a:ln>
                <a:solidFill>
                  <a:srgbClr val="0070C0"/>
                </a:solidFill>
                <a:effectLst/>
                <a:uLnTx/>
                <a:uFillTx/>
                <a:latin typeface="Calibri" panose="020F0502020204030204"/>
                <a:ea typeface="+mn-ea"/>
                <a:cs typeface="+mn-cs"/>
              </a:rPr>
              <a:t>— is a medium because it is an environment. And conversely, it is an environment because it is a </a:t>
            </a:r>
            <a:r>
              <a:rPr kumimoji="0" lang="en-GB" sz="2800" b="1" i="0" u="none" strike="noStrike" kern="1200" cap="none" spc="0" normalizeH="0" baseline="0" noProof="0" dirty="0">
                <a:ln>
                  <a:noFill/>
                </a:ln>
                <a:solidFill>
                  <a:srgbClr val="FF0000"/>
                </a:solidFill>
                <a:effectLst/>
                <a:uLnTx/>
                <a:uFillTx/>
                <a:latin typeface="Calibri" panose="020F0502020204030204"/>
                <a:ea typeface="+mn-ea"/>
                <a:cs typeface="+mn-cs"/>
              </a:rPr>
              <a:t>medium</a:t>
            </a:r>
            <a:r>
              <a:rPr kumimoji="0" lang="en-GB" sz="2800" b="1" i="0" u="none" strike="noStrike" kern="1200" cap="none" spc="0" normalizeH="0" baseline="0" noProof="0" dirty="0">
                <a:ln>
                  <a:noFill/>
                </a:ln>
                <a:solidFill>
                  <a:srgbClr val="0070C0"/>
                </a:solidFill>
                <a:effectLst/>
                <a:uLnTx/>
                <a:uFillTx/>
                <a:latin typeface="Calibri" panose="020F0502020204030204"/>
                <a:ea typeface="+mn-ea"/>
                <a:cs typeface="+mn-cs"/>
              </a:rPr>
              <a:t>. </a:t>
            </a:r>
            <a:endParaRPr kumimoji="0" lang="en-GB" sz="20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609198" y="263506"/>
            <a:ext cx="3119743" cy="5748868"/>
          </a:xfrm>
          <a:prstGeom prst="rect">
            <a:avLst/>
          </a:prstGeom>
        </p:spPr>
      </p:pic>
      <p:pic>
        <p:nvPicPr>
          <p:cNvPr id="17410" name="Picture 2" descr="Social Media Marketing for Mobile Apps: Why &amp; How to Use It">
            <a:extLst>
              <a:ext uri="{FF2B5EF4-FFF2-40B4-BE49-F238E27FC236}">
                <a16:creationId xmlns:a16="http://schemas.microsoft.com/office/drawing/2014/main" id="{D3E97CDB-5C98-0E66-827D-D12A7EA5D23E}"/>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8266" y="2020389"/>
            <a:ext cx="2990850" cy="197684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5A768129-1611-3A3D-FA45-04C79CF89B00}"/>
              </a:ext>
            </a:extLst>
          </p:cNvPr>
          <p:cNvSpPr txBox="1"/>
          <p:nvPr/>
        </p:nvSpPr>
        <p:spPr>
          <a:xfrm>
            <a:off x="-124622" y="252815"/>
            <a:ext cx="2278698" cy="727571"/>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400" b="1" i="0" u="none" strike="noStrike" kern="1200" cap="none" spc="0" normalizeH="0" baseline="0" noProof="0" dirty="0">
                <a:ln>
                  <a:noFill/>
                </a:ln>
                <a:solidFill>
                  <a:prstClr val="white"/>
                </a:solidFill>
                <a:effectLst/>
                <a:uLnTx/>
                <a:uFillTx/>
                <a:latin typeface="Calibri" panose="020F0502020204030204"/>
                <a:ea typeface="+mn-ea"/>
                <a:cs typeface="+mn-cs"/>
              </a:rPr>
              <a:t>First Lecture</a:t>
            </a:r>
            <a:endParaRPr kumimoji="0" lang="en-GB" sz="24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p:txBody>
      </p:sp>
      <p:pic>
        <p:nvPicPr>
          <p:cNvPr id="6" name="Picture 5" descr="A logo for a university&#10;&#10;Description automatically generated">
            <a:extLst>
              <a:ext uri="{FF2B5EF4-FFF2-40B4-BE49-F238E27FC236}">
                <a16:creationId xmlns:a16="http://schemas.microsoft.com/office/drawing/2014/main" id="{4B5AF1E0-BB5C-9C37-42DB-C6D521DF8EF1}"/>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12963" y="5589530"/>
            <a:ext cx="1364973" cy="1129103"/>
          </a:xfrm>
          <a:prstGeom prst="rect">
            <a:avLst/>
          </a:prstGeom>
        </p:spPr>
      </p:pic>
    </p:spTree>
    <p:extLst>
      <p:ext uri="{BB962C8B-B14F-4D97-AF65-F5344CB8AC3E}">
        <p14:creationId xmlns:p14="http://schemas.microsoft.com/office/powerpoint/2010/main" val="428645159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161217" y="464261"/>
            <a:ext cx="4659966" cy="1008225"/>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r>
              <a:rPr kumimoji="0" lang="fr-FR" sz="1600" b="1" i="0" u="none" strike="noStrike" kern="1200" cap="none" spc="0" normalizeH="0" baseline="0" noProof="0" dirty="0">
                <a:ln>
                  <a:noFill/>
                </a:ln>
                <a:solidFill>
                  <a:prstClr val="white"/>
                </a:solidFill>
                <a:effectLst/>
                <a:uLnTx/>
                <a:uFillTx/>
                <a:latin typeface="Calibri" panose="020F0502020204030204"/>
                <a:ea typeface="+mn-ea"/>
                <a:cs typeface="+mn-cs"/>
              </a:rPr>
              <a:t> Media as </a:t>
            </a:r>
            <a:r>
              <a:rPr kumimoji="0" lang="fr-FR" sz="1600" b="1" i="0" u="none" strike="noStrike" kern="1200" cap="none" spc="0" normalizeH="0" baseline="0" noProof="0" dirty="0" err="1">
                <a:ln>
                  <a:noFill/>
                </a:ln>
                <a:solidFill>
                  <a:prstClr val="white"/>
                </a:solidFill>
                <a:effectLst/>
                <a:uLnTx/>
                <a:uFillTx/>
                <a:latin typeface="Calibri" panose="020F0502020204030204"/>
                <a:ea typeface="+mn-ea"/>
                <a:cs typeface="+mn-cs"/>
              </a:rPr>
              <a:t>Environments</a:t>
            </a:r>
            <a:r>
              <a:rPr kumimoji="0" lang="fr-FR" sz="1600" b="1" i="0" u="none" strike="noStrike" kern="1200" cap="none" spc="0" normalizeH="0" baseline="0" noProof="0" dirty="0">
                <a:ln>
                  <a:noFill/>
                </a:ln>
                <a:solidFill>
                  <a:prstClr val="white"/>
                </a:solidFill>
                <a:effectLst/>
                <a:uLnTx/>
                <a:uFillTx/>
                <a:latin typeface="Calibri" panose="020F0502020204030204"/>
                <a:ea typeface="+mn-ea"/>
                <a:cs typeface="+mn-cs"/>
              </a:rPr>
              <a:t>, </a:t>
            </a:r>
            <a:r>
              <a:rPr kumimoji="0" lang="fr-FR" sz="1600" b="1" i="0" u="none" strike="noStrike" kern="1200" cap="none" spc="0" normalizeH="0" baseline="0" noProof="0" dirty="0" err="1">
                <a:ln>
                  <a:noFill/>
                </a:ln>
                <a:solidFill>
                  <a:prstClr val="white"/>
                </a:solidFill>
                <a:effectLst/>
                <a:uLnTx/>
                <a:uFillTx/>
                <a:latin typeface="Calibri" panose="020F0502020204030204"/>
                <a:ea typeface="+mn-ea"/>
                <a:cs typeface="+mn-cs"/>
              </a:rPr>
              <a:t>Environments</a:t>
            </a:r>
            <a:r>
              <a:rPr kumimoji="0" lang="fr-FR" sz="1600" b="1" i="0" u="none" strike="noStrike" kern="1200" cap="none" spc="0" normalizeH="0" baseline="0" noProof="0" dirty="0">
                <a:ln>
                  <a:noFill/>
                </a:ln>
                <a:solidFill>
                  <a:prstClr val="white"/>
                </a:solidFill>
                <a:effectLst/>
                <a:uLnTx/>
                <a:uFillTx/>
                <a:latin typeface="Calibri" panose="020F0502020204030204"/>
                <a:ea typeface="+mn-ea"/>
                <a:cs typeface="+mn-cs"/>
              </a:rPr>
              <a:t> as Media</a:t>
            </a:r>
          </a:p>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1600" b="1"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651740" y="1756985"/>
            <a:ext cx="7438678" cy="3083921"/>
          </a:xfrm>
          <a:prstGeom prst="rect">
            <a:avLst/>
          </a:prstGeom>
          <a:noFill/>
        </p:spPr>
        <p:txBody>
          <a:bodyPr wrap="square" rtlCol="0">
            <a:spAutoFit/>
          </a:bodyPr>
          <a:lstStyle/>
          <a:p>
            <a:pPr marL="0" marR="0" lvl="0" indent="0" algn="just" defTabSz="914400" rtl="0" eaLnBrk="1" fontAlgn="auto" latinLnBrk="0" hangingPunct="1">
              <a:lnSpc>
                <a:spcPct val="200000"/>
              </a:lnSpc>
              <a:spcBef>
                <a:spcPts val="0"/>
              </a:spcBef>
              <a:spcAft>
                <a:spcPts val="0"/>
              </a:spcAft>
              <a:buClrTx/>
              <a:buSzTx/>
              <a:buFontTx/>
              <a:buNone/>
              <a:tabLst/>
              <a:defRPr/>
            </a:pPr>
            <a:r>
              <a:rPr kumimoji="0" lang="en-GB" sz="2000" b="1" i="0" u="none" strike="noStrike" kern="1200" cap="none" spc="0" normalizeH="0" baseline="0" noProof="0" dirty="0">
                <a:ln>
                  <a:noFill/>
                </a:ln>
                <a:solidFill>
                  <a:srgbClr val="0070C0"/>
                </a:solidFill>
                <a:effectLst/>
                <a:uLnTx/>
                <a:uFillTx/>
                <a:latin typeface="Calibri" panose="020F0502020204030204"/>
                <a:ea typeface="+mn-ea"/>
                <a:cs typeface="+mn-cs"/>
              </a:rPr>
              <a:t>Media ecologists such as McLuhan (1964) and media theorist Neil Postman (1970) have maintained that media must be defined as something more wide-ranging than the traditional informational devices, such as radio, television, newspaper, movies, sound records, computers, and so on.</a:t>
            </a:r>
            <a:endParaRPr kumimoji="0" lang="en-GB" sz="16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609198" y="263506"/>
            <a:ext cx="3119743" cy="5748868"/>
          </a:xfrm>
          <a:prstGeom prst="rect">
            <a:avLst/>
          </a:prstGeom>
        </p:spPr>
      </p:pic>
      <p:pic>
        <p:nvPicPr>
          <p:cNvPr id="17410" name="Picture 2" descr="Social Media Marketing for Mobile Apps: Why &amp; How to Use It">
            <a:extLst>
              <a:ext uri="{FF2B5EF4-FFF2-40B4-BE49-F238E27FC236}">
                <a16:creationId xmlns:a16="http://schemas.microsoft.com/office/drawing/2014/main" id="{D3E97CDB-5C98-0E66-827D-D12A7EA5D23E}"/>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8266" y="2020389"/>
            <a:ext cx="2990850" cy="197684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A31782EB-89F5-7350-A6CD-14600787666A}"/>
              </a:ext>
            </a:extLst>
          </p:cNvPr>
          <p:cNvSpPr txBox="1"/>
          <p:nvPr/>
        </p:nvSpPr>
        <p:spPr>
          <a:xfrm>
            <a:off x="-124622" y="252815"/>
            <a:ext cx="2278698" cy="727571"/>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400" b="1" i="0" u="none" strike="noStrike" kern="1200" cap="none" spc="0" normalizeH="0" baseline="0" noProof="0" dirty="0">
                <a:ln>
                  <a:noFill/>
                </a:ln>
                <a:solidFill>
                  <a:prstClr val="white"/>
                </a:solidFill>
                <a:effectLst/>
                <a:uLnTx/>
                <a:uFillTx/>
                <a:latin typeface="Calibri" panose="020F0502020204030204"/>
                <a:ea typeface="+mn-ea"/>
                <a:cs typeface="+mn-cs"/>
              </a:rPr>
              <a:t>First Lecture</a:t>
            </a:r>
            <a:endParaRPr kumimoji="0" lang="en-GB" sz="24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p:txBody>
      </p:sp>
      <p:pic>
        <p:nvPicPr>
          <p:cNvPr id="6" name="Picture 5" descr="A logo for a university&#10;&#10;Description automatically generated">
            <a:extLst>
              <a:ext uri="{FF2B5EF4-FFF2-40B4-BE49-F238E27FC236}">
                <a16:creationId xmlns:a16="http://schemas.microsoft.com/office/drawing/2014/main" id="{6D2AE14F-4062-278D-E757-AD422B8B28E9}"/>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12963" y="5384692"/>
            <a:ext cx="1364973" cy="1129103"/>
          </a:xfrm>
          <a:prstGeom prst="rect">
            <a:avLst/>
          </a:prstGeom>
        </p:spPr>
      </p:pic>
    </p:spTree>
    <p:extLst>
      <p:ext uri="{BB962C8B-B14F-4D97-AF65-F5344CB8AC3E}">
        <p14:creationId xmlns:p14="http://schemas.microsoft.com/office/powerpoint/2010/main" val="2610662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161217" y="464261"/>
            <a:ext cx="4659966" cy="1008225"/>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r>
              <a:rPr kumimoji="0" lang="fr-FR" sz="1600" b="1" i="0" u="none" strike="noStrike" kern="1200" cap="none" spc="0" normalizeH="0" baseline="0" noProof="0" dirty="0">
                <a:ln>
                  <a:noFill/>
                </a:ln>
                <a:solidFill>
                  <a:prstClr val="white"/>
                </a:solidFill>
                <a:effectLst/>
                <a:uLnTx/>
                <a:uFillTx/>
                <a:latin typeface="Calibri" panose="020F0502020204030204"/>
                <a:ea typeface="+mn-ea"/>
                <a:cs typeface="+mn-cs"/>
              </a:rPr>
              <a:t> Media as </a:t>
            </a:r>
            <a:r>
              <a:rPr kumimoji="0" lang="fr-FR" sz="1600" b="1" i="0" u="none" strike="noStrike" kern="1200" cap="none" spc="0" normalizeH="0" baseline="0" noProof="0" dirty="0" err="1">
                <a:ln>
                  <a:noFill/>
                </a:ln>
                <a:solidFill>
                  <a:prstClr val="white"/>
                </a:solidFill>
                <a:effectLst/>
                <a:uLnTx/>
                <a:uFillTx/>
                <a:latin typeface="Calibri" panose="020F0502020204030204"/>
                <a:ea typeface="+mn-ea"/>
                <a:cs typeface="+mn-cs"/>
              </a:rPr>
              <a:t>Environments</a:t>
            </a:r>
            <a:r>
              <a:rPr kumimoji="0" lang="fr-FR" sz="1600" b="1" i="0" u="none" strike="noStrike" kern="1200" cap="none" spc="0" normalizeH="0" baseline="0" noProof="0" dirty="0">
                <a:ln>
                  <a:noFill/>
                </a:ln>
                <a:solidFill>
                  <a:prstClr val="white"/>
                </a:solidFill>
                <a:effectLst/>
                <a:uLnTx/>
                <a:uFillTx/>
                <a:latin typeface="Calibri" panose="020F0502020204030204"/>
                <a:ea typeface="+mn-ea"/>
                <a:cs typeface="+mn-cs"/>
              </a:rPr>
              <a:t>, </a:t>
            </a:r>
            <a:r>
              <a:rPr kumimoji="0" lang="fr-FR" sz="1600" b="1" i="0" u="none" strike="noStrike" kern="1200" cap="none" spc="0" normalizeH="0" baseline="0" noProof="0" dirty="0" err="1">
                <a:ln>
                  <a:noFill/>
                </a:ln>
                <a:solidFill>
                  <a:prstClr val="white"/>
                </a:solidFill>
                <a:effectLst/>
                <a:uLnTx/>
                <a:uFillTx/>
                <a:latin typeface="Calibri" panose="020F0502020204030204"/>
                <a:ea typeface="+mn-ea"/>
                <a:cs typeface="+mn-cs"/>
              </a:rPr>
              <a:t>Environments</a:t>
            </a:r>
            <a:r>
              <a:rPr kumimoji="0" lang="fr-FR" sz="1600" b="1" i="0" u="none" strike="noStrike" kern="1200" cap="none" spc="0" normalizeH="0" baseline="0" noProof="0" dirty="0">
                <a:ln>
                  <a:noFill/>
                </a:ln>
                <a:solidFill>
                  <a:prstClr val="white"/>
                </a:solidFill>
                <a:effectLst/>
                <a:uLnTx/>
                <a:uFillTx/>
                <a:latin typeface="Calibri" panose="020F0502020204030204"/>
                <a:ea typeface="+mn-ea"/>
                <a:cs typeface="+mn-cs"/>
              </a:rPr>
              <a:t> as Media</a:t>
            </a:r>
          </a:p>
          <a:p>
            <a:pPr marL="0" marR="0" lvl="0" indent="0" algn="ctr" defTabSz="914400" rtl="0" eaLnBrk="1" fontAlgn="auto" latinLnBrk="0" hangingPunct="1">
              <a:lnSpc>
                <a:spcPct val="200000"/>
              </a:lnSpc>
              <a:spcBef>
                <a:spcPts val="0"/>
              </a:spcBef>
              <a:spcAft>
                <a:spcPts val="0"/>
              </a:spcAft>
              <a:buClrTx/>
              <a:buSzTx/>
              <a:buFontTx/>
              <a:buNone/>
              <a:tabLst/>
              <a:defRPr/>
            </a:pPr>
            <a:endParaRPr kumimoji="0" lang="en-GB" sz="1600" b="1"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818606" y="1756985"/>
            <a:ext cx="7271812" cy="2943563"/>
          </a:xfrm>
          <a:prstGeom prst="rect">
            <a:avLst/>
          </a:prstGeom>
          <a:noFill/>
        </p:spPr>
        <p:txBody>
          <a:bodyPr wrap="square" rtlCol="0">
            <a:spAutoFit/>
          </a:bodyPr>
          <a:lstStyle/>
          <a:p>
            <a:pPr marL="0" marR="0" lvl="0" indent="0" algn="just" defTabSz="914400" rtl="0" eaLnBrk="1" fontAlgn="auto" latinLnBrk="0" hangingPunct="1">
              <a:lnSpc>
                <a:spcPct val="200000"/>
              </a:lnSpc>
              <a:spcBef>
                <a:spcPts val="0"/>
              </a:spcBef>
              <a:spcAft>
                <a:spcPts val="0"/>
              </a:spcAft>
              <a:buClrTx/>
              <a:buSzTx/>
              <a:buFontTx/>
              <a:buNone/>
              <a:tabLst/>
              <a:defRPr/>
            </a:pPr>
            <a:r>
              <a:rPr kumimoji="0" lang="en-GB" sz="2400" b="1" i="0" u="none" strike="noStrike" kern="1200" cap="none" spc="0" normalizeH="0" baseline="0" noProof="0" dirty="0">
                <a:ln>
                  <a:noFill/>
                </a:ln>
                <a:solidFill>
                  <a:srgbClr val="0070C0"/>
                </a:solidFill>
                <a:effectLst/>
                <a:uLnTx/>
                <a:uFillTx/>
                <a:latin typeface="Calibri" panose="020F0502020204030204"/>
                <a:ea typeface="+mn-ea"/>
                <a:cs typeface="+mn-cs"/>
              </a:rPr>
              <a:t>Instead, they argued, a medium is any symbolic structure, or social environment, that in some way, and under certain circumstances, defines human interaction and the production of culture.</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609198" y="263506"/>
            <a:ext cx="3119743" cy="5748868"/>
          </a:xfrm>
          <a:prstGeom prst="rect">
            <a:avLst/>
          </a:prstGeom>
        </p:spPr>
      </p:pic>
      <p:pic>
        <p:nvPicPr>
          <p:cNvPr id="1026" name="Picture 2" descr="Media Ecology. Media Ecology is a unique and… | by lena pezzimenti | Medium">
            <a:extLst>
              <a:ext uri="{FF2B5EF4-FFF2-40B4-BE49-F238E27FC236}">
                <a16:creationId xmlns:a16="http://schemas.microsoft.com/office/drawing/2014/main" id="{67207F3B-88B3-0417-DAA5-EAFDAB742BCE}"/>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83181" y="1633539"/>
            <a:ext cx="2945760" cy="2807832"/>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EF339F40-4539-BCE9-B227-77C7302C40AA}"/>
              </a:ext>
            </a:extLst>
          </p:cNvPr>
          <p:cNvSpPr txBox="1"/>
          <p:nvPr/>
        </p:nvSpPr>
        <p:spPr>
          <a:xfrm>
            <a:off x="-124622" y="252815"/>
            <a:ext cx="2278698" cy="727571"/>
          </a:xfrm>
          <a:prstGeom prst="rect">
            <a:avLst/>
          </a:prstGeom>
          <a:noFill/>
        </p:spPr>
        <p:txBody>
          <a:bodyPr wrap="squar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400" b="1" i="0" u="none" strike="noStrike" kern="1200" cap="none" spc="0" normalizeH="0" baseline="0" noProof="0" dirty="0">
                <a:ln>
                  <a:noFill/>
                </a:ln>
                <a:solidFill>
                  <a:prstClr val="white"/>
                </a:solidFill>
                <a:effectLst/>
                <a:uLnTx/>
                <a:uFillTx/>
                <a:latin typeface="Calibri" panose="020F0502020204030204"/>
                <a:ea typeface="+mn-ea"/>
                <a:cs typeface="+mn-cs"/>
              </a:rPr>
              <a:t>First Lecture</a:t>
            </a:r>
            <a:endParaRPr kumimoji="0" lang="en-GB" sz="2400" b="1" i="0" u="none" strike="noStrike" kern="1200" cap="none" spc="0" normalizeH="0" baseline="0" noProof="0" dirty="0">
              <a:ln>
                <a:noFill/>
              </a:ln>
              <a:solidFill>
                <a:srgbClr val="FF0000"/>
              </a:solidFill>
              <a:effectLst/>
              <a:highlight>
                <a:srgbClr val="FFFF00"/>
              </a:highlight>
              <a:uLnTx/>
              <a:uFillTx/>
              <a:latin typeface="Calibri" panose="020F0502020204030204"/>
              <a:ea typeface="+mn-ea"/>
              <a:cs typeface="+mn-cs"/>
            </a:endParaRPr>
          </a:p>
        </p:txBody>
      </p:sp>
      <p:pic>
        <p:nvPicPr>
          <p:cNvPr id="6" name="Picture 5" descr="A logo for a university&#10;&#10;Description automatically generated">
            <a:extLst>
              <a:ext uri="{FF2B5EF4-FFF2-40B4-BE49-F238E27FC236}">
                <a16:creationId xmlns:a16="http://schemas.microsoft.com/office/drawing/2014/main" id="{DB931649-D820-3F56-CC4C-804132C66128}"/>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12963" y="5589530"/>
            <a:ext cx="1364973" cy="1129103"/>
          </a:xfrm>
          <a:prstGeom prst="rect">
            <a:avLst/>
          </a:prstGeom>
        </p:spPr>
      </p:pic>
    </p:spTree>
    <p:extLst>
      <p:ext uri="{BB962C8B-B14F-4D97-AF65-F5344CB8AC3E}">
        <p14:creationId xmlns:p14="http://schemas.microsoft.com/office/powerpoint/2010/main" val="142325047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161217" y="464261"/>
            <a:ext cx="4659966" cy="1008225"/>
          </a:xfrm>
          <a:prstGeom prst="rect">
            <a:avLst/>
          </a:prstGeom>
          <a:noFill/>
        </p:spPr>
        <p:txBody>
          <a:bodyPr wrap="square" rtlCol="0">
            <a:spAutoFit/>
          </a:bodyPr>
          <a:lstStyle/>
          <a:p>
            <a:pPr algn="ctr">
              <a:lnSpc>
                <a:spcPct val="200000"/>
              </a:lnSpc>
            </a:pPr>
            <a:r>
              <a:rPr lang="fr-FR" sz="1600" b="1" dirty="0">
                <a:solidFill>
                  <a:schemeClr val="bg1"/>
                </a:solidFill>
              </a:rPr>
              <a:t> Media as </a:t>
            </a:r>
            <a:r>
              <a:rPr lang="fr-FR" sz="1600" b="1" dirty="0" err="1">
                <a:solidFill>
                  <a:schemeClr val="bg1"/>
                </a:solidFill>
              </a:rPr>
              <a:t>Environments</a:t>
            </a:r>
            <a:r>
              <a:rPr lang="fr-FR" sz="1600" b="1" dirty="0">
                <a:solidFill>
                  <a:schemeClr val="bg1"/>
                </a:solidFill>
              </a:rPr>
              <a:t>, </a:t>
            </a:r>
            <a:r>
              <a:rPr lang="fr-FR" sz="1600" b="1" dirty="0" err="1">
                <a:solidFill>
                  <a:schemeClr val="bg1"/>
                </a:solidFill>
              </a:rPr>
              <a:t>Environments</a:t>
            </a:r>
            <a:r>
              <a:rPr lang="fr-FR" sz="1600" b="1" dirty="0">
                <a:solidFill>
                  <a:schemeClr val="bg1"/>
                </a:solidFill>
              </a:rPr>
              <a:t> as Media</a:t>
            </a:r>
          </a:p>
          <a:p>
            <a:pPr algn="ctr">
              <a:lnSpc>
                <a:spcPct val="200000"/>
              </a:lnSpc>
            </a:pPr>
            <a:endParaRPr lang="en-GB" sz="1600" b="1" dirty="0">
              <a:solidFill>
                <a:schemeClr val="bg1"/>
              </a:solidFill>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259735" y="1830435"/>
            <a:ext cx="8220341" cy="3083921"/>
          </a:xfrm>
          <a:prstGeom prst="rect">
            <a:avLst/>
          </a:prstGeom>
          <a:noFill/>
        </p:spPr>
        <p:txBody>
          <a:bodyPr wrap="square" rtlCol="0">
            <a:spAutoFit/>
          </a:bodyPr>
          <a:lstStyle/>
          <a:p>
            <a:pPr algn="just">
              <a:lnSpc>
                <a:spcPct val="200000"/>
              </a:lnSpc>
            </a:pPr>
            <a:r>
              <a:rPr lang="en-GB" sz="2000" b="1" dirty="0">
                <a:solidFill>
                  <a:srgbClr val="0070C0"/>
                </a:solidFill>
              </a:rPr>
              <a:t>From this perspective, a newspaper is a medium because it provides us with a certain way of relating to the world — through print text, still images, and certain journalistic genres and conventions. It also establishes limits, as a conventional old school newspaper does not allow for things like moving images, sounds, and online reader comments.</a:t>
            </a:r>
            <a:endParaRPr lang="en-GB" sz="1600" b="1" dirty="0"/>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609198" y="263506"/>
            <a:ext cx="3119743" cy="5748868"/>
          </a:xfrm>
          <a:prstGeom prst="rect">
            <a:avLst/>
          </a:prstGeom>
        </p:spPr>
      </p:pic>
      <p:pic>
        <p:nvPicPr>
          <p:cNvPr id="17410" name="Picture 2" descr="Social Media Marketing for Mobile Apps: Why &amp; How to Use It">
            <a:extLst>
              <a:ext uri="{FF2B5EF4-FFF2-40B4-BE49-F238E27FC236}">
                <a16:creationId xmlns:a16="http://schemas.microsoft.com/office/drawing/2014/main" id="{D3E97CDB-5C98-0E66-827D-D12A7EA5D23E}"/>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8266" y="2020389"/>
            <a:ext cx="2990850" cy="197684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4D0ADA86-BEC1-959F-B272-DDFC86EB2F57}"/>
              </a:ext>
            </a:extLst>
          </p:cNvPr>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First Lecture</a:t>
            </a:r>
            <a:endParaRPr lang="en-GB" sz="2400" b="1" dirty="0">
              <a:solidFill>
                <a:srgbClr val="FF0000"/>
              </a:solidFill>
              <a:highlight>
                <a:srgbClr val="FFFF00"/>
              </a:highlight>
            </a:endParaRPr>
          </a:p>
        </p:txBody>
      </p:sp>
      <p:pic>
        <p:nvPicPr>
          <p:cNvPr id="6" name="Picture 5" descr="A logo for a university&#10;&#10;Description automatically generated">
            <a:extLst>
              <a:ext uri="{FF2B5EF4-FFF2-40B4-BE49-F238E27FC236}">
                <a16:creationId xmlns:a16="http://schemas.microsoft.com/office/drawing/2014/main" id="{F625DEC2-598F-A9F7-D0E9-2AB6886CF3A1}"/>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99334" y="5487111"/>
            <a:ext cx="1364973" cy="1129103"/>
          </a:xfrm>
          <a:prstGeom prst="rect">
            <a:avLst/>
          </a:prstGeom>
        </p:spPr>
      </p:pic>
    </p:spTree>
    <p:extLst>
      <p:ext uri="{BB962C8B-B14F-4D97-AF65-F5344CB8AC3E}">
        <p14:creationId xmlns:p14="http://schemas.microsoft.com/office/powerpoint/2010/main" val="367960322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161217" y="464261"/>
            <a:ext cx="4659966" cy="1008225"/>
          </a:xfrm>
          <a:prstGeom prst="rect">
            <a:avLst/>
          </a:prstGeom>
          <a:noFill/>
        </p:spPr>
        <p:txBody>
          <a:bodyPr wrap="square" rtlCol="0">
            <a:spAutoFit/>
          </a:bodyPr>
          <a:lstStyle/>
          <a:p>
            <a:pPr algn="ctr">
              <a:lnSpc>
                <a:spcPct val="200000"/>
              </a:lnSpc>
            </a:pPr>
            <a:r>
              <a:rPr lang="fr-FR" sz="1600" b="1" dirty="0">
                <a:solidFill>
                  <a:schemeClr val="bg1"/>
                </a:solidFill>
              </a:rPr>
              <a:t> Media as </a:t>
            </a:r>
            <a:r>
              <a:rPr lang="fr-FR" sz="1600" b="1" dirty="0" err="1">
                <a:solidFill>
                  <a:schemeClr val="bg1"/>
                </a:solidFill>
              </a:rPr>
              <a:t>Environments</a:t>
            </a:r>
            <a:r>
              <a:rPr lang="fr-FR" sz="1600" b="1" dirty="0">
                <a:solidFill>
                  <a:schemeClr val="bg1"/>
                </a:solidFill>
              </a:rPr>
              <a:t>, </a:t>
            </a:r>
            <a:r>
              <a:rPr lang="fr-FR" sz="1600" b="1" dirty="0" err="1">
                <a:solidFill>
                  <a:schemeClr val="bg1"/>
                </a:solidFill>
              </a:rPr>
              <a:t>Environments</a:t>
            </a:r>
            <a:r>
              <a:rPr lang="fr-FR" sz="1600" b="1" dirty="0">
                <a:solidFill>
                  <a:schemeClr val="bg1"/>
                </a:solidFill>
              </a:rPr>
              <a:t> as Media</a:t>
            </a:r>
          </a:p>
          <a:p>
            <a:pPr algn="ctr">
              <a:lnSpc>
                <a:spcPct val="200000"/>
              </a:lnSpc>
            </a:pPr>
            <a:endParaRPr lang="en-GB" sz="1600" b="1" dirty="0">
              <a:solidFill>
                <a:schemeClr val="bg1"/>
              </a:solidFill>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196034" y="1472486"/>
            <a:ext cx="8219488" cy="4425763"/>
          </a:xfrm>
          <a:prstGeom prst="rect">
            <a:avLst/>
          </a:prstGeom>
          <a:noFill/>
        </p:spPr>
        <p:txBody>
          <a:bodyPr wrap="square" rtlCol="0">
            <a:spAutoFit/>
          </a:bodyPr>
          <a:lstStyle/>
          <a:p>
            <a:pPr algn="just">
              <a:lnSpc>
                <a:spcPct val="200000"/>
              </a:lnSpc>
            </a:pPr>
            <a:r>
              <a:rPr lang="en-GB" b="1" dirty="0">
                <a:solidFill>
                  <a:srgbClr val="0070C0"/>
                </a:solidFill>
              </a:rPr>
              <a:t> In a similar way, from a media </a:t>
            </a:r>
            <a:r>
              <a:rPr lang="en-GB" b="1" dirty="0">
                <a:solidFill>
                  <a:srgbClr val="FF0000"/>
                </a:solidFill>
              </a:rPr>
              <a:t>ecology perspective</a:t>
            </a:r>
            <a:r>
              <a:rPr lang="en-GB" b="1" dirty="0">
                <a:solidFill>
                  <a:srgbClr val="0070C0"/>
                </a:solidFill>
              </a:rPr>
              <a:t>, coffee houses and classrooms are also </a:t>
            </a:r>
            <a:r>
              <a:rPr lang="en-GB" b="1" dirty="0">
                <a:solidFill>
                  <a:srgbClr val="FF0000"/>
                </a:solidFill>
              </a:rPr>
              <a:t>media,</a:t>
            </a:r>
            <a:r>
              <a:rPr lang="en-GB" b="1" dirty="0">
                <a:solidFill>
                  <a:srgbClr val="0070C0"/>
                </a:solidFill>
              </a:rPr>
              <a:t> for the same reasons: they offer certain ways of relating to the world, while at the same time establishing boundaries for what can be said, done, expressed, learnt, or achieved. </a:t>
            </a:r>
            <a:r>
              <a:rPr lang="en-GB" b="1" dirty="0">
                <a:solidFill>
                  <a:srgbClr val="FF0000"/>
                </a:solidFill>
              </a:rPr>
              <a:t>Sociologically speaking, this means that media, like the internet, are social structures</a:t>
            </a:r>
            <a:r>
              <a:rPr lang="en-GB" b="1" dirty="0">
                <a:solidFill>
                  <a:srgbClr val="0070C0"/>
                </a:solidFill>
              </a:rPr>
              <a:t>.</a:t>
            </a:r>
          </a:p>
          <a:p>
            <a:pPr algn="just">
              <a:lnSpc>
                <a:spcPct val="200000"/>
              </a:lnSpc>
            </a:pPr>
            <a:r>
              <a:rPr lang="en-GB" sz="1600" b="1" dirty="0">
                <a:solidFill>
                  <a:srgbClr val="0070C0"/>
                </a:solidFill>
              </a:rPr>
              <a:t> From the perspective of media ecology, media — such as the internet and platforms — are such environments: symbolic structures within which we are situated and through which we engage.</a:t>
            </a:r>
            <a:endParaRPr lang="en-GB" sz="1200" b="1" dirty="0"/>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609198" y="263506"/>
            <a:ext cx="3119743" cy="5748868"/>
          </a:xfrm>
          <a:prstGeom prst="rect">
            <a:avLst/>
          </a:prstGeom>
        </p:spPr>
      </p:pic>
      <p:pic>
        <p:nvPicPr>
          <p:cNvPr id="17410" name="Picture 2" descr="Social Media Marketing for Mobile Apps: Why &amp; How to Use It">
            <a:extLst>
              <a:ext uri="{FF2B5EF4-FFF2-40B4-BE49-F238E27FC236}">
                <a16:creationId xmlns:a16="http://schemas.microsoft.com/office/drawing/2014/main" id="{D3E97CDB-5C98-0E66-827D-D12A7EA5D23E}"/>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8266" y="2020389"/>
            <a:ext cx="2990850" cy="197684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791B1507-B968-D946-2FD9-95F0BC4BA23C}"/>
              </a:ext>
            </a:extLst>
          </p:cNvPr>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First Lecture</a:t>
            </a:r>
            <a:endParaRPr lang="en-GB" sz="2400" b="1" dirty="0">
              <a:solidFill>
                <a:srgbClr val="FF0000"/>
              </a:solidFill>
              <a:highlight>
                <a:srgbClr val="FFFF00"/>
              </a:highlight>
            </a:endParaRPr>
          </a:p>
        </p:txBody>
      </p:sp>
      <p:pic>
        <p:nvPicPr>
          <p:cNvPr id="6" name="Picture 5" descr="A logo for a university&#10;&#10;Description automatically generated">
            <a:extLst>
              <a:ext uri="{FF2B5EF4-FFF2-40B4-BE49-F238E27FC236}">
                <a16:creationId xmlns:a16="http://schemas.microsoft.com/office/drawing/2014/main" id="{57725DDB-5937-E277-E6DE-5B478129A694}"/>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12963" y="5707270"/>
            <a:ext cx="1364973" cy="1129103"/>
          </a:xfrm>
          <a:prstGeom prst="rect">
            <a:avLst/>
          </a:prstGeom>
        </p:spPr>
      </p:pic>
    </p:spTree>
    <p:extLst>
      <p:ext uri="{BB962C8B-B14F-4D97-AF65-F5344CB8AC3E}">
        <p14:creationId xmlns:p14="http://schemas.microsoft.com/office/powerpoint/2010/main" val="120695624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161217" y="464261"/>
            <a:ext cx="4659966" cy="1008225"/>
          </a:xfrm>
          <a:prstGeom prst="rect">
            <a:avLst/>
          </a:prstGeom>
          <a:noFill/>
        </p:spPr>
        <p:txBody>
          <a:bodyPr wrap="square" rtlCol="0">
            <a:spAutoFit/>
          </a:bodyPr>
          <a:lstStyle/>
          <a:p>
            <a:pPr algn="ctr">
              <a:lnSpc>
                <a:spcPct val="200000"/>
              </a:lnSpc>
            </a:pPr>
            <a:r>
              <a:rPr lang="fr-FR" sz="1600" b="1" dirty="0">
                <a:solidFill>
                  <a:schemeClr val="bg1"/>
                </a:solidFill>
              </a:rPr>
              <a:t> Media as </a:t>
            </a:r>
            <a:r>
              <a:rPr lang="fr-FR" sz="1600" b="1" dirty="0" err="1">
                <a:solidFill>
                  <a:schemeClr val="bg1"/>
                </a:solidFill>
              </a:rPr>
              <a:t>Environments</a:t>
            </a:r>
            <a:r>
              <a:rPr lang="fr-FR" sz="1600" b="1" dirty="0">
                <a:solidFill>
                  <a:schemeClr val="bg1"/>
                </a:solidFill>
              </a:rPr>
              <a:t>, </a:t>
            </a:r>
            <a:r>
              <a:rPr lang="fr-FR" sz="1600" b="1" dirty="0" err="1">
                <a:solidFill>
                  <a:schemeClr val="bg1"/>
                </a:solidFill>
              </a:rPr>
              <a:t>Environments</a:t>
            </a:r>
            <a:r>
              <a:rPr lang="fr-FR" sz="1600" b="1" dirty="0">
                <a:solidFill>
                  <a:schemeClr val="bg1"/>
                </a:solidFill>
              </a:rPr>
              <a:t> as Media</a:t>
            </a:r>
          </a:p>
          <a:p>
            <a:pPr algn="ctr">
              <a:lnSpc>
                <a:spcPct val="200000"/>
              </a:lnSpc>
            </a:pPr>
            <a:endParaRPr lang="en-GB" sz="1600" b="1" dirty="0">
              <a:solidFill>
                <a:schemeClr val="bg1"/>
              </a:solidFill>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463059" y="1600225"/>
            <a:ext cx="8116313" cy="3699474"/>
          </a:xfrm>
          <a:prstGeom prst="rect">
            <a:avLst/>
          </a:prstGeom>
          <a:noFill/>
        </p:spPr>
        <p:txBody>
          <a:bodyPr wrap="square" rtlCol="0">
            <a:spAutoFit/>
          </a:bodyPr>
          <a:lstStyle/>
          <a:p>
            <a:pPr algn="just">
              <a:lnSpc>
                <a:spcPct val="200000"/>
              </a:lnSpc>
            </a:pPr>
            <a:r>
              <a:rPr lang="en-GB" sz="2000" b="1" dirty="0">
                <a:solidFill>
                  <a:srgbClr val="0070C0"/>
                </a:solidFill>
              </a:rPr>
              <a:t>  This embeddedness happens on two levels. </a:t>
            </a:r>
          </a:p>
          <a:p>
            <a:pPr algn="just">
              <a:lnSpc>
                <a:spcPct val="200000"/>
              </a:lnSpc>
            </a:pPr>
            <a:r>
              <a:rPr lang="en-GB" sz="2000" b="1" dirty="0">
                <a:solidFill>
                  <a:srgbClr val="FF0000"/>
                </a:solidFill>
              </a:rPr>
              <a:t>First, there is the sensorial level, </a:t>
            </a:r>
            <a:r>
              <a:rPr lang="en-GB" sz="2000" b="1" dirty="0">
                <a:solidFill>
                  <a:srgbClr val="0070C0"/>
                </a:solidFill>
              </a:rPr>
              <a:t>where things like a Facebook page, a Twitter profile, or an Instagram feed each </a:t>
            </a:r>
            <a:r>
              <a:rPr lang="en-GB" sz="2000" b="1" dirty="0">
                <a:solidFill>
                  <a:srgbClr val="FF0000"/>
                </a:solidFill>
              </a:rPr>
              <a:t>employ our senses </a:t>
            </a:r>
            <a:r>
              <a:rPr lang="en-GB" sz="2000" b="1" dirty="0">
                <a:solidFill>
                  <a:srgbClr val="0070C0"/>
                </a:solidFill>
              </a:rPr>
              <a:t>in different ways, much like reading is visual, radio is auditory, and video games are </a:t>
            </a:r>
            <a:r>
              <a:rPr lang="en-GB" sz="2000" b="1" dirty="0">
                <a:solidFill>
                  <a:srgbClr val="FF0000"/>
                </a:solidFill>
              </a:rPr>
              <a:t>visual</a:t>
            </a:r>
            <a:r>
              <a:rPr lang="en-GB" sz="2000" b="1" dirty="0">
                <a:solidFill>
                  <a:srgbClr val="0070C0"/>
                </a:solidFill>
              </a:rPr>
              <a:t> and </a:t>
            </a:r>
            <a:r>
              <a:rPr lang="en-GB" sz="2000" b="1" dirty="0">
                <a:solidFill>
                  <a:srgbClr val="FF0000"/>
                </a:solidFill>
              </a:rPr>
              <a:t>auditory</a:t>
            </a:r>
            <a:r>
              <a:rPr lang="en-GB" sz="2000" b="1" dirty="0">
                <a:solidFill>
                  <a:srgbClr val="0070C0"/>
                </a:solidFill>
              </a:rPr>
              <a:t>, as well as </a:t>
            </a:r>
            <a:r>
              <a:rPr lang="en-GB" sz="2000" b="1" dirty="0">
                <a:solidFill>
                  <a:srgbClr val="FF0000"/>
                </a:solidFill>
              </a:rPr>
              <a:t>tactile</a:t>
            </a:r>
            <a:r>
              <a:rPr lang="en-GB" sz="2000" b="1" dirty="0">
                <a:solidFill>
                  <a:srgbClr val="0070C0"/>
                </a:solidFill>
              </a:rPr>
              <a:t>. In a way, the reality we sense is constructed or reconstructed through the medium at hand.</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609198" y="263506"/>
            <a:ext cx="3119743" cy="5748868"/>
          </a:xfrm>
          <a:prstGeom prst="rect">
            <a:avLst/>
          </a:prstGeom>
        </p:spPr>
      </p:pic>
      <p:pic>
        <p:nvPicPr>
          <p:cNvPr id="17410" name="Picture 2" descr="Social Media Marketing for Mobile Apps: Why &amp; How to Use It">
            <a:extLst>
              <a:ext uri="{FF2B5EF4-FFF2-40B4-BE49-F238E27FC236}">
                <a16:creationId xmlns:a16="http://schemas.microsoft.com/office/drawing/2014/main" id="{D3E97CDB-5C98-0E66-827D-D12A7EA5D23E}"/>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8266" y="2020389"/>
            <a:ext cx="2990850" cy="197684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FB29BC24-B3BC-400B-AEE0-347D512DFE7F}"/>
              </a:ext>
            </a:extLst>
          </p:cNvPr>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First Lecture</a:t>
            </a:r>
            <a:endParaRPr lang="en-GB" sz="2400" b="1" dirty="0">
              <a:solidFill>
                <a:srgbClr val="FF0000"/>
              </a:solidFill>
              <a:highlight>
                <a:srgbClr val="FFFF00"/>
              </a:highlight>
            </a:endParaRPr>
          </a:p>
        </p:txBody>
      </p:sp>
      <p:pic>
        <p:nvPicPr>
          <p:cNvPr id="6" name="Picture 5" descr="A logo for a university&#10;&#10;Description automatically generated">
            <a:extLst>
              <a:ext uri="{FF2B5EF4-FFF2-40B4-BE49-F238E27FC236}">
                <a16:creationId xmlns:a16="http://schemas.microsoft.com/office/drawing/2014/main" id="{11C8A64A-D3AE-2FFC-1681-98D914F4B9DB}"/>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12963" y="5589530"/>
            <a:ext cx="1364973" cy="1129103"/>
          </a:xfrm>
          <a:prstGeom prst="rect">
            <a:avLst/>
          </a:prstGeom>
        </p:spPr>
      </p:pic>
    </p:spTree>
    <p:extLst>
      <p:ext uri="{BB962C8B-B14F-4D97-AF65-F5344CB8AC3E}">
        <p14:creationId xmlns:p14="http://schemas.microsoft.com/office/powerpoint/2010/main" val="38614470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161217" y="464261"/>
            <a:ext cx="4659966" cy="1008225"/>
          </a:xfrm>
          <a:prstGeom prst="rect">
            <a:avLst/>
          </a:prstGeom>
          <a:noFill/>
        </p:spPr>
        <p:txBody>
          <a:bodyPr wrap="square" rtlCol="0">
            <a:spAutoFit/>
          </a:bodyPr>
          <a:lstStyle/>
          <a:p>
            <a:pPr algn="ctr">
              <a:lnSpc>
                <a:spcPct val="200000"/>
              </a:lnSpc>
            </a:pPr>
            <a:r>
              <a:rPr lang="fr-FR" sz="1600" b="1" dirty="0">
                <a:solidFill>
                  <a:schemeClr val="bg1"/>
                </a:solidFill>
              </a:rPr>
              <a:t> Media as </a:t>
            </a:r>
            <a:r>
              <a:rPr lang="fr-FR" sz="1600" b="1" dirty="0" err="1">
                <a:solidFill>
                  <a:schemeClr val="bg1"/>
                </a:solidFill>
              </a:rPr>
              <a:t>Environments</a:t>
            </a:r>
            <a:r>
              <a:rPr lang="fr-FR" sz="1600" b="1" dirty="0">
                <a:solidFill>
                  <a:schemeClr val="bg1"/>
                </a:solidFill>
              </a:rPr>
              <a:t>, </a:t>
            </a:r>
            <a:r>
              <a:rPr lang="fr-FR" sz="1600" b="1" dirty="0" err="1">
                <a:solidFill>
                  <a:schemeClr val="bg1"/>
                </a:solidFill>
              </a:rPr>
              <a:t>Environments</a:t>
            </a:r>
            <a:r>
              <a:rPr lang="fr-FR" sz="1600" b="1" dirty="0">
                <a:solidFill>
                  <a:schemeClr val="bg1"/>
                </a:solidFill>
              </a:rPr>
              <a:t> as Media</a:t>
            </a:r>
          </a:p>
          <a:p>
            <a:pPr algn="ctr">
              <a:lnSpc>
                <a:spcPct val="200000"/>
              </a:lnSpc>
            </a:pPr>
            <a:endParaRPr lang="en-GB" sz="1600" b="1" dirty="0">
              <a:solidFill>
                <a:schemeClr val="bg1"/>
              </a:solidFill>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463059" y="1600225"/>
            <a:ext cx="8116313" cy="3699474"/>
          </a:xfrm>
          <a:prstGeom prst="rect">
            <a:avLst/>
          </a:prstGeom>
          <a:noFill/>
        </p:spPr>
        <p:txBody>
          <a:bodyPr wrap="square" rtlCol="0">
            <a:spAutoFit/>
          </a:bodyPr>
          <a:lstStyle/>
          <a:p>
            <a:pPr algn="just">
              <a:lnSpc>
                <a:spcPct val="200000"/>
              </a:lnSpc>
            </a:pPr>
            <a:r>
              <a:rPr lang="en-GB" sz="2000" b="1" dirty="0">
                <a:solidFill>
                  <a:srgbClr val="0070C0"/>
                </a:solidFill>
              </a:rPr>
              <a:t>Famously, McLuhan (1964: 35) defined media as </a:t>
            </a:r>
            <a:r>
              <a:rPr lang="en-GB" sz="2000" b="1" dirty="0">
                <a:solidFill>
                  <a:srgbClr val="FF0000"/>
                </a:solidFill>
              </a:rPr>
              <a:t>‘extensions</a:t>
            </a:r>
            <a:r>
              <a:rPr lang="en-GB" sz="2000" b="1" dirty="0">
                <a:solidFill>
                  <a:srgbClr val="0070C0"/>
                </a:solidFill>
              </a:rPr>
              <a:t>’ of our senses that decide how people experience and become aware of the world around them. This also relates to what McLuhan meant when he, even more famously, declared that </a:t>
            </a:r>
            <a:r>
              <a:rPr lang="en-GB" sz="2000" b="1" dirty="0">
                <a:solidFill>
                  <a:srgbClr val="FF0000"/>
                </a:solidFill>
              </a:rPr>
              <a:t>‘the medium is the message</a:t>
            </a:r>
            <a:r>
              <a:rPr lang="en-GB" sz="2000" b="1" dirty="0">
                <a:solidFill>
                  <a:srgbClr val="0070C0"/>
                </a:solidFill>
              </a:rPr>
              <a:t>’. Switching from one medium to another reconfigures our senses and alters the ways in which we understand and reconstruct the world around us.</a:t>
            </a:r>
            <a:endParaRPr lang="en-GB" sz="1600" b="1" dirty="0"/>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609198" y="263506"/>
            <a:ext cx="3119743" cy="5748868"/>
          </a:xfrm>
          <a:prstGeom prst="rect">
            <a:avLst/>
          </a:prstGeom>
        </p:spPr>
      </p:pic>
      <p:pic>
        <p:nvPicPr>
          <p:cNvPr id="17410" name="Picture 2" descr="Social Media Marketing for Mobile Apps: Why &amp; How to Use It">
            <a:extLst>
              <a:ext uri="{FF2B5EF4-FFF2-40B4-BE49-F238E27FC236}">
                <a16:creationId xmlns:a16="http://schemas.microsoft.com/office/drawing/2014/main" id="{D3E97CDB-5C98-0E66-827D-D12A7EA5D23E}"/>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8266" y="2020389"/>
            <a:ext cx="2990850" cy="197684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86AAACEB-A042-9AE0-3744-0526115ACF2C}"/>
              </a:ext>
            </a:extLst>
          </p:cNvPr>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First Lecture</a:t>
            </a:r>
            <a:endParaRPr lang="en-GB" sz="2400" b="1" dirty="0">
              <a:solidFill>
                <a:srgbClr val="FF0000"/>
              </a:solidFill>
              <a:highlight>
                <a:srgbClr val="FFFF00"/>
              </a:highlight>
            </a:endParaRPr>
          </a:p>
        </p:txBody>
      </p:sp>
      <p:pic>
        <p:nvPicPr>
          <p:cNvPr id="6" name="Picture 5" descr="A logo for a university&#10;&#10;Description automatically generated">
            <a:extLst>
              <a:ext uri="{FF2B5EF4-FFF2-40B4-BE49-F238E27FC236}">
                <a16:creationId xmlns:a16="http://schemas.microsoft.com/office/drawing/2014/main" id="{6777D9CA-F851-0B22-3021-AE2CC13A8D1B}"/>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12963" y="5589530"/>
            <a:ext cx="1364973" cy="1129103"/>
          </a:xfrm>
          <a:prstGeom prst="rect">
            <a:avLst/>
          </a:prstGeom>
        </p:spPr>
      </p:pic>
    </p:spTree>
    <p:extLst>
      <p:ext uri="{BB962C8B-B14F-4D97-AF65-F5344CB8AC3E}">
        <p14:creationId xmlns:p14="http://schemas.microsoft.com/office/powerpoint/2010/main" val="26493710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161217" y="464261"/>
            <a:ext cx="4659966" cy="1008225"/>
          </a:xfrm>
          <a:prstGeom prst="rect">
            <a:avLst/>
          </a:prstGeom>
          <a:noFill/>
        </p:spPr>
        <p:txBody>
          <a:bodyPr wrap="square" rtlCol="0">
            <a:spAutoFit/>
          </a:bodyPr>
          <a:lstStyle/>
          <a:p>
            <a:pPr algn="ctr">
              <a:lnSpc>
                <a:spcPct val="200000"/>
              </a:lnSpc>
            </a:pPr>
            <a:r>
              <a:rPr lang="fr-FR" sz="1600" b="1" dirty="0">
                <a:solidFill>
                  <a:schemeClr val="bg1"/>
                </a:solidFill>
              </a:rPr>
              <a:t> Media as </a:t>
            </a:r>
            <a:r>
              <a:rPr lang="fr-FR" sz="1600" b="1" dirty="0" err="1">
                <a:solidFill>
                  <a:schemeClr val="bg1"/>
                </a:solidFill>
              </a:rPr>
              <a:t>Environments</a:t>
            </a:r>
            <a:r>
              <a:rPr lang="fr-FR" sz="1600" b="1" dirty="0">
                <a:solidFill>
                  <a:schemeClr val="bg1"/>
                </a:solidFill>
              </a:rPr>
              <a:t>, </a:t>
            </a:r>
            <a:r>
              <a:rPr lang="fr-FR" sz="1600" b="1" dirty="0" err="1">
                <a:solidFill>
                  <a:schemeClr val="bg1"/>
                </a:solidFill>
              </a:rPr>
              <a:t>Environments</a:t>
            </a:r>
            <a:r>
              <a:rPr lang="fr-FR" sz="1600" b="1" dirty="0">
                <a:solidFill>
                  <a:schemeClr val="bg1"/>
                </a:solidFill>
              </a:rPr>
              <a:t> as Media</a:t>
            </a:r>
          </a:p>
          <a:p>
            <a:pPr algn="ctr">
              <a:lnSpc>
                <a:spcPct val="200000"/>
              </a:lnSpc>
            </a:pPr>
            <a:endParaRPr lang="en-GB" sz="1600" b="1" dirty="0">
              <a:solidFill>
                <a:schemeClr val="bg1"/>
              </a:solidFill>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303885" y="1295425"/>
            <a:ext cx="8275488" cy="4446730"/>
          </a:xfrm>
          <a:prstGeom prst="rect">
            <a:avLst/>
          </a:prstGeom>
          <a:noFill/>
        </p:spPr>
        <p:txBody>
          <a:bodyPr wrap="square" rtlCol="0">
            <a:spAutoFit/>
          </a:bodyPr>
          <a:lstStyle/>
          <a:p>
            <a:pPr algn="just">
              <a:lnSpc>
                <a:spcPct val="200000"/>
              </a:lnSpc>
            </a:pPr>
            <a:r>
              <a:rPr lang="en-GB" b="1" dirty="0">
                <a:solidFill>
                  <a:srgbClr val="FF0000"/>
                </a:solidFill>
              </a:rPr>
              <a:t>Second</a:t>
            </a:r>
            <a:r>
              <a:rPr lang="en-GB" b="1" dirty="0">
                <a:solidFill>
                  <a:srgbClr val="0070C0"/>
                </a:solidFill>
              </a:rPr>
              <a:t>, </a:t>
            </a:r>
            <a:r>
              <a:rPr lang="en-GB" b="1" dirty="0">
                <a:solidFill>
                  <a:srgbClr val="FF0000"/>
                </a:solidFill>
              </a:rPr>
              <a:t>there is the symbolic level, </a:t>
            </a:r>
            <a:r>
              <a:rPr lang="en-GB" b="1" dirty="0">
                <a:solidFill>
                  <a:srgbClr val="0070C0"/>
                </a:solidFill>
              </a:rPr>
              <a:t>at which every medium is constituted by a certain systematic set of rules and codes in the form of </a:t>
            </a:r>
            <a:r>
              <a:rPr lang="en-GB" b="1" dirty="0">
                <a:solidFill>
                  <a:srgbClr val="FF0000"/>
                </a:solidFill>
              </a:rPr>
              <a:t>vocabulary</a:t>
            </a:r>
            <a:r>
              <a:rPr lang="en-GB" b="1" dirty="0">
                <a:solidFill>
                  <a:srgbClr val="0070C0"/>
                </a:solidFill>
              </a:rPr>
              <a:t>, </a:t>
            </a:r>
            <a:r>
              <a:rPr lang="en-GB" b="1" dirty="0">
                <a:solidFill>
                  <a:srgbClr val="FF0000"/>
                </a:solidFill>
              </a:rPr>
              <a:t>grammar</a:t>
            </a:r>
            <a:r>
              <a:rPr lang="en-GB" b="1" dirty="0">
                <a:solidFill>
                  <a:srgbClr val="0070C0"/>
                </a:solidFill>
              </a:rPr>
              <a:t>, and other </a:t>
            </a:r>
            <a:r>
              <a:rPr lang="en-GB" b="1" dirty="0">
                <a:solidFill>
                  <a:srgbClr val="FF0000"/>
                </a:solidFill>
              </a:rPr>
              <a:t>conventions</a:t>
            </a:r>
            <a:r>
              <a:rPr lang="en-GB" b="1" dirty="0">
                <a:solidFill>
                  <a:srgbClr val="0070C0"/>
                </a:solidFill>
              </a:rPr>
              <a:t>. such as: posting an Instagram photo require knowledge of conventions such as using hashtags and applying filters. </a:t>
            </a:r>
            <a:endParaRPr lang="ar-EG" b="1" dirty="0">
              <a:solidFill>
                <a:srgbClr val="0070C0"/>
              </a:solidFill>
            </a:endParaRPr>
          </a:p>
          <a:p>
            <a:pPr algn="just">
              <a:lnSpc>
                <a:spcPct val="200000"/>
              </a:lnSpc>
            </a:pPr>
            <a:r>
              <a:rPr lang="en-GB" b="1" dirty="0">
                <a:solidFill>
                  <a:srgbClr val="0070C0"/>
                </a:solidFill>
              </a:rPr>
              <a:t>Media ecologists talk of some major changes throughout history and how these introduced crucial social transformations. The shift from a culture of talking to a culture of writing meant that the </a:t>
            </a:r>
            <a:r>
              <a:rPr lang="en-GB" b="1" dirty="0">
                <a:solidFill>
                  <a:srgbClr val="FF0000"/>
                </a:solidFill>
              </a:rPr>
              <a:t>elders</a:t>
            </a:r>
            <a:r>
              <a:rPr lang="en-GB" b="1" dirty="0">
                <a:solidFill>
                  <a:srgbClr val="0070C0"/>
                </a:solidFill>
              </a:rPr>
              <a:t>’ role as experts and unique sources of knowledge diminished. </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609198" y="263506"/>
            <a:ext cx="3119743" cy="5748868"/>
          </a:xfrm>
          <a:prstGeom prst="rect">
            <a:avLst/>
          </a:prstGeom>
        </p:spPr>
      </p:pic>
      <p:pic>
        <p:nvPicPr>
          <p:cNvPr id="17410" name="Picture 2" descr="Social Media Marketing for Mobile Apps: Why &amp; How to Use It">
            <a:extLst>
              <a:ext uri="{FF2B5EF4-FFF2-40B4-BE49-F238E27FC236}">
                <a16:creationId xmlns:a16="http://schemas.microsoft.com/office/drawing/2014/main" id="{D3E97CDB-5C98-0E66-827D-D12A7EA5D23E}"/>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8266" y="2020389"/>
            <a:ext cx="2990850" cy="197684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FFF41162-DE02-E3C8-F930-392237AE0FCD}"/>
              </a:ext>
            </a:extLst>
          </p:cNvPr>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First Lecture</a:t>
            </a:r>
            <a:endParaRPr lang="en-GB" sz="2400" b="1" dirty="0">
              <a:solidFill>
                <a:srgbClr val="FF0000"/>
              </a:solidFill>
              <a:highlight>
                <a:srgbClr val="FFFF00"/>
              </a:highlight>
            </a:endParaRPr>
          </a:p>
        </p:txBody>
      </p:sp>
      <p:pic>
        <p:nvPicPr>
          <p:cNvPr id="6" name="Picture 5" descr="A logo for a university&#10;&#10;Description automatically generated">
            <a:extLst>
              <a:ext uri="{FF2B5EF4-FFF2-40B4-BE49-F238E27FC236}">
                <a16:creationId xmlns:a16="http://schemas.microsoft.com/office/drawing/2014/main" id="{DC4F8297-A5D9-F428-91C5-A9D972110875}"/>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63429" y="5706835"/>
            <a:ext cx="1364973" cy="1042758"/>
          </a:xfrm>
          <a:prstGeom prst="rect">
            <a:avLst/>
          </a:prstGeom>
        </p:spPr>
      </p:pic>
    </p:spTree>
    <p:extLst>
      <p:ext uri="{BB962C8B-B14F-4D97-AF65-F5344CB8AC3E}">
        <p14:creationId xmlns:p14="http://schemas.microsoft.com/office/powerpoint/2010/main" val="95122174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161217" y="464261"/>
            <a:ext cx="4659966" cy="1008225"/>
          </a:xfrm>
          <a:prstGeom prst="rect">
            <a:avLst/>
          </a:prstGeom>
          <a:noFill/>
        </p:spPr>
        <p:txBody>
          <a:bodyPr wrap="square" rtlCol="0">
            <a:spAutoFit/>
          </a:bodyPr>
          <a:lstStyle/>
          <a:p>
            <a:pPr algn="ctr">
              <a:lnSpc>
                <a:spcPct val="200000"/>
              </a:lnSpc>
            </a:pPr>
            <a:r>
              <a:rPr lang="fr-FR" sz="1600" b="1" dirty="0">
                <a:solidFill>
                  <a:schemeClr val="bg1"/>
                </a:solidFill>
              </a:rPr>
              <a:t> Media as </a:t>
            </a:r>
            <a:r>
              <a:rPr lang="fr-FR" sz="1600" b="1" dirty="0" err="1">
                <a:solidFill>
                  <a:schemeClr val="bg1"/>
                </a:solidFill>
              </a:rPr>
              <a:t>Environments</a:t>
            </a:r>
            <a:r>
              <a:rPr lang="fr-FR" sz="1600" b="1" dirty="0">
                <a:solidFill>
                  <a:schemeClr val="bg1"/>
                </a:solidFill>
              </a:rPr>
              <a:t>, </a:t>
            </a:r>
            <a:r>
              <a:rPr lang="fr-FR" sz="1600" b="1" dirty="0" err="1">
                <a:solidFill>
                  <a:schemeClr val="bg1"/>
                </a:solidFill>
              </a:rPr>
              <a:t>Environments</a:t>
            </a:r>
            <a:r>
              <a:rPr lang="fr-FR" sz="1600" b="1" dirty="0">
                <a:solidFill>
                  <a:schemeClr val="bg1"/>
                </a:solidFill>
              </a:rPr>
              <a:t> as Media</a:t>
            </a:r>
          </a:p>
          <a:p>
            <a:pPr algn="ctr">
              <a:lnSpc>
                <a:spcPct val="200000"/>
              </a:lnSpc>
            </a:pPr>
            <a:endParaRPr lang="en-GB" sz="1600" b="1" dirty="0">
              <a:solidFill>
                <a:schemeClr val="bg1"/>
              </a:solidFill>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463059" y="1600225"/>
            <a:ext cx="8116313" cy="3682226"/>
          </a:xfrm>
          <a:prstGeom prst="rect">
            <a:avLst/>
          </a:prstGeom>
          <a:noFill/>
        </p:spPr>
        <p:txBody>
          <a:bodyPr wrap="square" rtlCol="0">
            <a:spAutoFit/>
          </a:bodyPr>
          <a:lstStyle/>
          <a:p>
            <a:pPr algn="just">
              <a:lnSpc>
                <a:spcPct val="200000"/>
              </a:lnSpc>
            </a:pPr>
            <a:r>
              <a:rPr lang="en-GB" sz="2400" b="1" dirty="0">
                <a:solidFill>
                  <a:srgbClr val="0070C0"/>
                </a:solidFill>
              </a:rPr>
              <a:t>The introduction of the </a:t>
            </a:r>
            <a:r>
              <a:rPr lang="en-GB" sz="2400" b="1" dirty="0">
                <a:solidFill>
                  <a:srgbClr val="FF0000"/>
                </a:solidFill>
              </a:rPr>
              <a:t>printing press </a:t>
            </a:r>
            <a:r>
              <a:rPr lang="en-GB" sz="2400" b="1" dirty="0">
                <a:solidFill>
                  <a:srgbClr val="0070C0"/>
                </a:solidFill>
              </a:rPr>
              <a:t>meant a further democratisation of information, and the arrival of electronic media contributed even more to balancing the </a:t>
            </a:r>
            <a:r>
              <a:rPr lang="en-GB" sz="2400" b="1" dirty="0">
                <a:solidFill>
                  <a:srgbClr val="FF0000"/>
                </a:solidFill>
              </a:rPr>
              <a:t>temporal</a:t>
            </a:r>
            <a:r>
              <a:rPr lang="en-GB" sz="2400" b="1" dirty="0">
                <a:solidFill>
                  <a:srgbClr val="0070C0"/>
                </a:solidFill>
              </a:rPr>
              <a:t>, </a:t>
            </a:r>
            <a:r>
              <a:rPr lang="en-GB" sz="2400" b="1" dirty="0">
                <a:solidFill>
                  <a:srgbClr val="FF0000"/>
                </a:solidFill>
              </a:rPr>
              <a:t>spatial</a:t>
            </a:r>
            <a:r>
              <a:rPr lang="en-GB" sz="2400" b="1" dirty="0">
                <a:solidFill>
                  <a:srgbClr val="0070C0"/>
                </a:solidFill>
              </a:rPr>
              <a:t>, and </a:t>
            </a:r>
            <a:r>
              <a:rPr lang="en-GB" sz="2400" b="1" dirty="0">
                <a:solidFill>
                  <a:srgbClr val="FF0000"/>
                </a:solidFill>
              </a:rPr>
              <a:t>symbolic</a:t>
            </a:r>
            <a:r>
              <a:rPr lang="en-GB" sz="2400" b="1" dirty="0">
                <a:solidFill>
                  <a:srgbClr val="0070C0"/>
                </a:solidFill>
              </a:rPr>
              <a:t> constraints for who could speak, where and when, and to whom.</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609198" y="263506"/>
            <a:ext cx="3119743" cy="5748868"/>
          </a:xfrm>
          <a:prstGeom prst="rect">
            <a:avLst/>
          </a:prstGeom>
        </p:spPr>
      </p:pic>
      <p:pic>
        <p:nvPicPr>
          <p:cNvPr id="17410" name="Picture 2" descr="Social Media Marketing for Mobile Apps: Why &amp; How to Use It">
            <a:extLst>
              <a:ext uri="{FF2B5EF4-FFF2-40B4-BE49-F238E27FC236}">
                <a16:creationId xmlns:a16="http://schemas.microsoft.com/office/drawing/2014/main" id="{D3E97CDB-5C98-0E66-827D-D12A7EA5D23E}"/>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8266" y="2020389"/>
            <a:ext cx="2990850" cy="197684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A9E93DA5-1143-AA44-59CF-09B59151095E}"/>
              </a:ext>
            </a:extLst>
          </p:cNvPr>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First Lecture</a:t>
            </a:r>
            <a:endParaRPr lang="en-GB" sz="2400" b="1" dirty="0">
              <a:solidFill>
                <a:srgbClr val="FF0000"/>
              </a:solidFill>
              <a:highlight>
                <a:srgbClr val="FFFF00"/>
              </a:highlight>
            </a:endParaRPr>
          </a:p>
        </p:txBody>
      </p:sp>
      <p:pic>
        <p:nvPicPr>
          <p:cNvPr id="6" name="Picture 5" descr="A logo for a university&#10;&#10;Description automatically generated">
            <a:extLst>
              <a:ext uri="{FF2B5EF4-FFF2-40B4-BE49-F238E27FC236}">
                <a16:creationId xmlns:a16="http://schemas.microsoft.com/office/drawing/2014/main" id="{6F4D2F4D-3BE1-6740-CFEA-F249CA15B5D6}"/>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12963" y="5589530"/>
            <a:ext cx="1364973" cy="1129103"/>
          </a:xfrm>
          <a:prstGeom prst="rect">
            <a:avLst/>
          </a:prstGeom>
        </p:spPr>
      </p:pic>
    </p:spTree>
    <p:extLst>
      <p:ext uri="{BB962C8B-B14F-4D97-AF65-F5344CB8AC3E}">
        <p14:creationId xmlns:p14="http://schemas.microsoft.com/office/powerpoint/2010/main" val="221288918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161217" y="464261"/>
            <a:ext cx="4659966" cy="1008225"/>
          </a:xfrm>
          <a:prstGeom prst="rect">
            <a:avLst/>
          </a:prstGeom>
          <a:noFill/>
        </p:spPr>
        <p:txBody>
          <a:bodyPr wrap="square" rtlCol="0">
            <a:spAutoFit/>
          </a:bodyPr>
          <a:lstStyle/>
          <a:p>
            <a:pPr algn="ctr">
              <a:lnSpc>
                <a:spcPct val="200000"/>
              </a:lnSpc>
            </a:pPr>
            <a:r>
              <a:rPr lang="fr-FR" sz="1600" b="1" dirty="0">
                <a:solidFill>
                  <a:schemeClr val="bg1"/>
                </a:solidFill>
              </a:rPr>
              <a:t> Media as </a:t>
            </a:r>
            <a:r>
              <a:rPr lang="fr-FR" sz="1600" b="1" dirty="0" err="1">
                <a:solidFill>
                  <a:schemeClr val="bg1"/>
                </a:solidFill>
              </a:rPr>
              <a:t>Environments</a:t>
            </a:r>
            <a:r>
              <a:rPr lang="fr-FR" sz="1600" b="1" dirty="0">
                <a:solidFill>
                  <a:schemeClr val="bg1"/>
                </a:solidFill>
              </a:rPr>
              <a:t>, </a:t>
            </a:r>
            <a:r>
              <a:rPr lang="fr-FR" sz="1600" b="1" dirty="0" err="1">
                <a:solidFill>
                  <a:schemeClr val="bg1"/>
                </a:solidFill>
              </a:rPr>
              <a:t>Environments</a:t>
            </a:r>
            <a:r>
              <a:rPr lang="fr-FR" sz="1600" b="1" dirty="0">
                <a:solidFill>
                  <a:schemeClr val="bg1"/>
                </a:solidFill>
              </a:rPr>
              <a:t> as Media</a:t>
            </a:r>
          </a:p>
          <a:p>
            <a:pPr algn="ctr">
              <a:lnSpc>
                <a:spcPct val="200000"/>
              </a:lnSpc>
            </a:pPr>
            <a:endParaRPr lang="en-GB" sz="1600" b="1" dirty="0">
              <a:solidFill>
                <a:schemeClr val="bg1"/>
              </a:solidFill>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651740" y="1600225"/>
            <a:ext cx="7927632" cy="3699474"/>
          </a:xfrm>
          <a:prstGeom prst="rect">
            <a:avLst/>
          </a:prstGeom>
          <a:noFill/>
        </p:spPr>
        <p:txBody>
          <a:bodyPr wrap="square" rtlCol="0">
            <a:spAutoFit/>
          </a:bodyPr>
          <a:lstStyle/>
          <a:p>
            <a:pPr algn="just">
              <a:lnSpc>
                <a:spcPct val="200000"/>
              </a:lnSpc>
            </a:pPr>
            <a:r>
              <a:rPr lang="en-GB" sz="2000" b="1" dirty="0">
                <a:solidFill>
                  <a:srgbClr val="0070C0"/>
                </a:solidFill>
              </a:rPr>
              <a:t>Today, we live in a world with a growing number of co-existing media, which means that we relate not to one, but to a combination of several environments. It is not sensible to conceive the internet as part writing, part still image, part moving image, part sound, part computer, part telephone, part television, and so on. Rather, it must be approached as a whole, and then as a whole that might be more than the sum of its parts.</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609198" y="263506"/>
            <a:ext cx="3119743" cy="5748868"/>
          </a:xfrm>
          <a:prstGeom prst="rect">
            <a:avLst/>
          </a:prstGeom>
        </p:spPr>
      </p:pic>
      <p:pic>
        <p:nvPicPr>
          <p:cNvPr id="17410" name="Picture 2" descr="Social Media Marketing for Mobile Apps: Why &amp; How to Use It">
            <a:extLst>
              <a:ext uri="{FF2B5EF4-FFF2-40B4-BE49-F238E27FC236}">
                <a16:creationId xmlns:a16="http://schemas.microsoft.com/office/drawing/2014/main" id="{D3E97CDB-5C98-0E66-827D-D12A7EA5D23E}"/>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8266" y="2020389"/>
            <a:ext cx="2990850" cy="197684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E38BF31B-454B-9AD4-5BD8-B196A944C636}"/>
              </a:ext>
            </a:extLst>
          </p:cNvPr>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First Lecture</a:t>
            </a:r>
            <a:endParaRPr lang="en-GB" sz="2400" b="1" dirty="0">
              <a:solidFill>
                <a:srgbClr val="FF0000"/>
              </a:solidFill>
              <a:highlight>
                <a:srgbClr val="FFFF00"/>
              </a:highlight>
            </a:endParaRPr>
          </a:p>
        </p:txBody>
      </p:sp>
      <p:pic>
        <p:nvPicPr>
          <p:cNvPr id="6" name="Picture 5" descr="A logo for a university&#10;&#10;Description automatically generated">
            <a:extLst>
              <a:ext uri="{FF2B5EF4-FFF2-40B4-BE49-F238E27FC236}">
                <a16:creationId xmlns:a16="http://schemas.microsoft.com/office/drawing/2014/main" id="{E9EADDB9-60DD-1EE2-C002-56397393FBE6}"/>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12963" y="5589530"/>
            <a:ext cx="1364973" cy="1129103"/>
          </a:xfrm>
          <a:prstGeom prst="rect">
            <a:avLst/>
          </a:prstGeom>
        </p:spPr>
      </p:pic>
    </p:spTree>
    <p:extLst>
      <p:ext uri="{BB962C8B-B14F-4D97-AF65-F5344CB8AC3E}">
        <p14:creationId xmlns:p14="http://schemas.microsoft.com/office/powerpoint/2010/main" val="17427840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161217" y="464261"/>
            <a:ext cx="4659966" cy="1008225"/>
          </a:xfrm>
          <a:prstGeom prst="rect">
            <a:avLst/>
          </a:prstGeom>
          <a:noFill/>
        </p:spPr>
        <p:txBody>
          <a:bodyPr wrap="square" rtlCol="0">
            <a:spAutoFit/>
          </a:bodyPr>
          <a:lstStyle/>
          <a:p>
            <a:pPr algn="ctr">
              <a:lnSpc>
                <a:spcPct val="200000"/>
              </a:lnSpc>
            </a:pPr>
            <a:r>
              <a:rPr lang="fr-FR" sz="1600" b="1" dirty="0">
                <a:solidFill>
                  <a:schemeClr val="bg1"/>
                </a:solidFill>
              </a:rPr>
              <a:t> Media as </a:t>
            </a:r>
            <a:r>
              <a:rPr lang="fr-FR" sz="1600" b="1" dirty="0" err="1">
                <a:solidFill>
                  <a:schemeClr val="bg1"/>
                </a:solidFill>
              </a:rPr>
              <a:t>Environments</a:t>
            </a:r>
            <a:r>
              <a:rPr lang="fr-FR" sz="1600" b="1" dirty="0">
                <a:solidFill>
                  <a:schemeClr val="bg1"/>
                </a:solidFill>
              </a:rPr>
              <a:t>, </a:t>
            </a:r>
            <a:r>
              <a:rPr lang="fr-FR" sz="1600" b="1" dirty="0" err="1">
                <a:solidFill>
                  <a:schemeClr val="bg1"/>
                </a:solidFill>
              </a:rPr>
              <a:t>Environments</a:t>
            </a:r>
            <a:r>
              <a:rPr lang="fr-FR" sz="1600" b="1" dirty="0">
                <a:solidFill>
                  <a:schemeClr val="bg1"/>
                </a:solidFill>
              </a:rPr>
              <a:t> as Media</a:t>
            </a:r>
          </a:p>
          <a:p>
            <a:pPr algn="ctr">
              <a:lnSpc>
                <a:spcPct val="200000"/>
              </a:lnSpc>
            </a:pPr>
            <a:endParaRPr lang="en-GB" sz="1600" b="1" dirty="0">
              <a:solidFill>
                <a:schemeClr val="bg1"/>
              </a:solidFill>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651740" y="1600225"/>
            <a:ext cx="7927632" cy="3682226"/>
          </a:xfrm>
          <a:prstGeom prst="rect">
            <a:avLst/>
          </a:prstGeom>
          <a:noFill/>
        </p:spPr>
        <p:txBody>
          <a:bodyPr wrap="square" rtlCol="0">
            <a:spAutoFit/>
          </a:bodyPr>
          <a:lstStyle/>
          <a:p>
            <a:pPr algn="just">
              <a:lnSpc>
                <a:spcPct val="200000"/>
              </a:lnSpc>
            </a:pPr>
            <a:r>
              <a:rPr lang="en-GB" sz="2400" b="1" dirty="0">
                <a:solidFill>
                  <a:srgbClr val="0070C0"/>
                </a:solidFill>
              </a:rPr>
              <a:t>While the content of radio, television, or the internet might be a football game or a political debate, the message — in McLuhan’s terms — of each of these media is not that. The message is </a:t>
            </a:r>
            <a:r>
              <a:rPr lang="en-GB" sz="2400" b="1" dirty="0">
                <a:solidFill>
                  <a:srgbClr val="FF0000"/>
                </a:solidFill>
              </a:rPr>
              <a:t>instead equal to the social changes that a medium generates</a:t>
            </a:r>
            <a:r>
              <a:rPr lang="en-GB" sz="2400" b="1" dirty="0">
                <a:solidFill>
                  <a:srgbClr val="0070C0"/>
                </a:solidFill>
              </a:rPr>
              <a:t>. </a:t>
            </a:r>
            <a:endParaRPr lang="en-GB" b="1" dirty="0"/>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609198" y="263506"/>
            <a:ext cx="3119743" cy="5748868"/>
          </a:xfrm>
          <a:prstGeom prst="rect">
            <a:avLst/>
          </a:prstGeom>
        </p:spPr>
      </p:pic>
      <p:pic>
        <p:nvPicPr>
          <p:cNvPr id="17410" name="Picture 2" descr="Social Media Marketing for Mobile Apps: Why &amp; How to Use It">
            <a:extLst>
              <a:ext uri="{FF2B5EF4-FFF2-40B4-BE49-F238E27FC236}">
                <a16:creationId xmlns:a16="http://schemas.microsoft.com/office/drawing/2014/main" id="{D3E97CDB-5C98-0E66-827D-D12A7EA5D23E}"/>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8266" y="2020389"/>
            <a:ext cx="2990850" cy="197684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3E2429D9-1E39-1AA7-B2ED-489A993BB2E7}"/>
              </a:ext>
            </a:extLst>
          </p:cNvPr>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First Lecture</a:t>
            </a:r>
            <a:endParaRPr lang="en-GB" sz="2400" b="1" dirty="0">
              <a:solidFill>
                <a:srgbClr val="FF0000"/>
              </a:solidFill>
              <a:highlight>
                <a:srgbClr val="FFFF00"/>
              </a:highlight>
            </a:endParaRPr>
          </a:p>
        </p:txBody>
      </p:sp>
      <p:pic>
        <p:nvPicPr>
          <p:cNvPr id="6" name="Picture 5" descr="A logo for a university&#10;&#10;Description automatically generated">
            <a:extLst>
              <a:ext uri="{FF2B5EF4-FFF2-40B4-BE49-F238E27FC236}">
                <a16:creationId xmlns:a16="http://schemas.microsoft.com/office/drawing/2014/main" id="{53250E26-208A-5F76-0343-91F6118FC501}"/>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12963" y="5589530"/>
            <a:ext cx="1364973" cy="1129103"/>
          </a:xfrm>
          <a:prstGeom prst="rect">
            <a:avLst/>
          </a:prstGeom>
        </p:spPr>
      </p:pic>
    </p:spTree>
    <p:extLst>
      <p:ext uri="{BB962C8B-B14F-4D97-AF65-F5344CB8AC3E}">
        <p14:creationId xmlns:p14="http://schemas.microsoft.com/office/powerpoint/2010/main" val="323572392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161217" y="464261"/>
            <a:ext cx="4659966" cy="1008225"/>
          </a:xfrm>
          <a:prstGeom prst="rect">
            <a:avLst/>
          </a:prstGeom>
          <a:noFill/>
        </p:spPr>
        <p:txBody>
          <a:bodyPr wrap="square" rtlCol="0">
            <a:spAutoFit/>
          </a:bodyPr>
          <a:lstStyle/>
          <a:p>
            <a:pPr algn="ctr">
              <a:lnSpc>
                <a:spcPct val="200000"/>
              </a:lnSpc>
            </a:pPr>
            <a:r>
              <a:rPr lang="fr-FR" sz="1600" b="1" dirty="0">
                <a:solidFill>
                  <a:schemeClr val="bg1"/>
                </a:solidFill>
              </a:rPr>
              <a:t> Media as </a:t>
            </a:r>
            <a:r>
              <a:rPr lang="fr-FR" sz="1600" b="1" dirty="0" err="1">
                <a:solidFill>
                  <a:schemeClr val="bg1"/>
                </a:solidFill>
              </a:rPr>
              <a:t>Environments</a:t>
            </a:r>
            <a:r>
              <a:rPr lang="fr-FR" sz="1600" b="1" dirty="0">
                <a:solidFill>
                  <a:schemeClr val="bg1"/>
                </a:solidFill>
              </a:rPr>
              <a:t>, </a:t>
            </a:r>
            <a:r>
              <a:rPr lang="fr-FR" sz="1600" b="1" dirty="0" err="1">
                <a:solidFill>
                  <a:schemeClr val="bg1"/>
                </a:solidFill>
              </a:rPr>
              <a:t>Environments</a:t>
            </a:r>
            <a:r>
              <a:rPr lang="fr-FR" sz="1600" b="1" dirty="0">
                <a:solidFill>
                  <a:schemeClr val="bg1"/>
                </a:solidFill>
              </a:rPr>
              <a:t> as Media</a:t>
            </a:r>
          </a:p>
          <a:p>
            <a:pPr algn="ctr">
              <a:lnSpc>
                <a:spcPct val="200000"/>
              </a:lnSpc>
            </a:pPr>
            <a:endParaRPr lang="en-GB" sz="1600" b="1" dirty="0">
              <a:solidFill>
                <a:schemeClr val="bg1"/>
              </a:solidFill>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469141" y="1752220"/>
            <a:ext cx="8116313" cy="3083921"/>
          </a:xfrm>
          <a:prstGeom prst="rect">
            <a:avLst/>
          </a:prstGeom>
          <a:noFill/>
        </p:spPr>
        <p:txBody>
          <a:bodyPr wrap="square" rtlCol="0">
            <a:spAutoFit/>
          </a:bodyPr>
          <a:lstStyle/>
          <a:p>
            <a:pPr algn="just">
              <a:lnSpc>
                <a:spcPct val="200000"/>
              </a:lnSpc>
            </a:pPr>
            <a:r>
              <a:rPr lang="en-GB" sz="2000" b="1" dirty="0">
                <a:solidFill>
                  <a:srgbClr val="0070C0"/>
                </a:solidFill>
              </a:rPr>
              <a:t>He wrote (McLuhan 1964: 20) that ‘the “message” of any medium or technology is the change of </a:t>
            </a:r>
            <a:r>
              <a:rPr lang="en-GB" sz="2000" b="1" dirty="0">
                <a:solidFill>
                  <a:srgbClr val="FF0000"/>
                </a:solidFill>
              </a:rPr>
              <a:t>scale</a:t>
            </a:r>
            <a:r>
              <a:rPr lang="en-GB" sz="2000" b="1" dirty="0">
                <a:solidFill>
                  <a:srgbClr val="0070C0"/>
                </a:solidFill>
              </a:rPr>
              <a:t> or </a:t>
            </a:r>
            <a:r>
              <a:rPr lang="en-GB" sz="2000" b="1" dirty="0">
                <a:solidFill>
                  <a:srgbClr val="FF0000"/>
                </a:solidFill>
              </a:rPr>
              <a:t>pace</a:t>
            </a:r>
            <a:r>
              <a:rPr lang="en-GB" sz="2000" b="1" dirty="0">
                <a:solidFill>
                  <a:srgbClr val="0070C0"/>
                </a:solidFill>
              </a:rPr>
              <a:t> or </a:t>
            </a:r>
            <a:r>
              <a:rPr lang="en-GB" sz="2000" b="1" dirty="0">
                <a:solidFill>
                  <a:srgbClr val="FF0000"/>
                </a:solidFill>
              </a:rPr>
              <a:t>pattern</a:t>
            </a:r>
            <a:r>
              <a:rPr lang="en-GB" sz="2000" b="1" dirty="0">
                <a:solidFill>
                  <a:srgbClr val="0070C0"/>
                </a:solidFill>
              </a:rPr>
              <a:t> that it introduces into human affairs’. He also argued that the content of a medium is always another medium: the content of television might be the medium of a theatrical play, the medium of football, and so on.</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609198" y="263506"/>
            <a:ext cx="3119743" cy="5748868"/>
          </a:xfrm>
          <a:prstGeom prst="rect">
            <a:avLst/>
          </a:prstGeom>
        </p:spPr>
      </p:pic>
      <p:pic>
        <p:nvPicPr>
          <p:cNvPr id="17410" name="Picture 2" descr="Social Media Marketing for Mobile Apps: Why &amp; How to Use It">
            <a:extLst>
              <a:ext uri="{FF2B5EF4-FFF2-40B4-BE49-F238E27FC236}">
                <a16:creationId xmlns:a16="http://schemas.microsoft.com/office/drawing/2014/main" id="{D3E97CDB-5C98-0E66-827D-D12A7EA5D23E}"/>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8266" y="2020389"/>
            <a:ext cx="2990850" cy="197684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1929674B-2B17-702F-3B29-1910B0268724}"/>
              </a:ext>
            </a:extLst>
          </p:cNvPr>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First Lecture</a:t>
            </a:r>
            <a:endParaRPr lang="en-GB" sz="2400" b="1" dirty="0">
              <a:solidFill>
                <a:srgbClr val="FF0000"/>
              </a:solidFill>
              <a:highlight>
                <a:srgbClr val="FFFF00"/>
              </a:highlight>
            </a:endParaRPr>
          </a:p>
        </p:txBody>
      </p:sp>
      <p:pic>
        <p:nvPicPr>
          <p:cNvPr id="6" name="Picture 5" descr="A logo for a university&#10;&#10;Description automatically generated">
            <a:extLst>
              <a:ext uri="{FF2B5EF4-FFF2-40B4-BE49-F238E27FC236}">
                <a16:creationId xmlns:a16="http://schemas.microsoft.com/office/drawing/2014/main" id="{12FFB79E-8F23-FC53-5226-AA6C37FBEA1B}"/>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463429" y="5502435"/>
            <a:ext cx="1364973" cy="1129103"/>
          </a:xfrm>
          <a:prstGeom prst="rect">
            <a:avLst/>
          </a:prstGeom>
        </p:spPr>
      </p:pic>
    </p:spTree>
    <p:extLst>
      <p:ext uri="{BB962C8B-B14F-4D97-AF65-F5344CB8AC3E}">
        <p14:creationId xmlns:p14="http://schemas.microsoft.com/office/powerpoint/2010/main" val="426604277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161217" y="464261"/>
            <a:ext cx="4659966" cy="1008225"/>
          </a:xfrm>
          <a:prstGeom prst="rect">
            <a:avLst/>
          </a:prstGeom>
          <a:noFill/>
        </p:spPr>
        <p:txBody>
          <a:bodyPr wrap="square" rtlCol="0">
            <a:spAutoFit/>
          </a:bodyPr>
          <a:lstStyle/>
          <a:p>
            <a:pPr algn="ctr">
              <a:lnSpc>
                <a:spcPct val="200000"/>
              </a:lnSpc>
            </a:pPr>
            <a:r>
              <a:rPr lang="fr-FR" sz="1600" b="1" dirty="0">
                <a:solidFill>
                  <a:schemeClr val="bg1"/>
                </a:solidFill>
              </a:rPr>
              <a:t> Media as </a:t>
            </a:r>
            <a:r>
              <a:rPr lang="fr-FR" sz="1600" b="1" dirty="0" err="1">
                <a:solidFill>
                  <a:schemeClr val="bg1"/>
                </a:solidFill>
              </a:rPr>
              <a:t>Environments</a:t>
            </a:r>
            <a:r>
              <a:rPr lang="fr-FR" sz="1600" b="1" dirty="0">
                <a:solidFill>
                  <a:schemeClr val="bg1"/>
                </a:solidFill>
              </a:rPr>
              <a:t>, </a:t>
            </a:r>
            <a:r>
              <a:rPr lang="fr-FR" sz="1600" b="1" dirty="0" err="1">
                <a:solidFill>
                  <a:schemeClr val="bg1"/>
                </a:solidFill>
              </a:rPr>
              <a:t>Environments</a:t>
            </a:r>
            <a:r>
              <a:rPr lang="fr-FR" sz="1600" b="1" dirty="0">
                <a:solidFill>
                  <a:schemeClr val="bg1"/>
                </a:solidFill>
              </a:rPr>
              <a:t> as Media</a:t>
            </a:r>
          </a:p>
          <a:p>
            <a:pPr algn="ctr">
              <a:lnSpc>
                <a:spcPct val="200000"/>
              </a:lnSpc>
            </a:pPr>
            <a:endParaRPr lang="en-GB" sz="1600" b="1" dirty="0">
              <a:solidFill>
                <a:schemeClr val="bg1"/>
              </a:solidFill>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881516" y="550062"/>
            <a:ext cx="3179850" cy="5748868"/>
          </a:xfrm>
          <a:prstGeom prst="rect">
            <a:avLst/>
          </a:prstGeom>
        </p:spPr>
      </p:pic>
      <p:sp>
        <p:nvSpPr>
          <p:cNvPr id="19" name="TextBox 18"/>
          <p:cNvSpPr txBox="1"/>
          <p:nvPr/>
        </p:nvSpPr>
        <p:spPr>
          <a:xfrm>
            <a:off x="167700" y="1214051"/>
            <a:ext cx="8631841" cy="4420890"/>
          </a:xfrm>
          <a:prstGeom prst="rect">
            <a:avLst/>
          </a:prstGeom>
          <a:noFill/>
        </p:spPr>
        <p:txBody>
          <a:bodyPr wrap="square" rtlCol="0">
            <a:spAutoFit/>
          </a:bodyPr>
          <a:lstStyle/>
          <a:p>
            <a:pPr algn="just">
              <a:lnSpc>
                <a:spcPct val="200000"/>
              </a:lnSpc>
            </a:pPr>
            <a:r>
              <a:rPr lang="en-GB" sz="2400" b="1" dirty="0">
                <a:solidFill>
                  <a:srgbClr val="0070C0"/>
                </a:solidFill>
              </a:rPr>
              <a:t>He wanted to make the point that by just studying the content, we risk becoming entangled in this </a:t>
            </a:r>
            <a:r>
              <a:rPr lang="en-GB" sz="2400" b="1" dirty="0">
                <a:solidFill>
                  <a:srgbClr val="FF0000"/>
                </a:solidFill>
              </a:rPr>
              <a:t>spiral of media </a:t>
            </a:r>
            <a:r>
              <a:rPr lang="en-GB" sz="2400" b="1" dirty="0">
                <a:solidFill>
                  <a:srgbClr val="0070C0"/>
                </a:solidFill>
              </a:rPr>
              <a:t>within media within media.</a:t>
            </a:r>
          </a:p>
          <a:p>
            <a:pPr algn="just">
              <a:lnSpc>
                <a:spcPct val="200000"/>
              </a:lnSpc>
            </a:pPr>
            <a:r>
              <a:rPr lang="en-GB" sz="2400" b="1" dirty="0">
                <a:solidFill>
                  <a:srgbClr val="0070C0"/>
                </a:solidFill>
              </a:rPr>
              <a:t> It was therefore better, he thought, to instead focus on understanding media in terms of the </a:t>
            </a:r>
            <a:r>
              <a:rPr lang="en-GB" sz="2400" b="1" dirty="0">
                <a:solidFill>
                  <a:srgbClr val="FF0000"/>
                </a:solidFill>
              </a:rPr>
              <a:t>ways in which they transform the social.</a:t>
            </a:r>
            <a:endParaRPr lang="en-GB" b="1" dirty="0">
              <a:solidFill>
                <a:srgbClr val="FF0000"/>
              </a:solidFill>
            </a:endParaRPr>
          </a:p>
        </p:txBody>
      </p:sp>
      <p:pic>
        <p:nvPicPr>
          <p:cNvPr id="17410" name="Picture 2" descr="Social Media Marketing for Mobile Apps: Why &amp; How to Use It">
            <a:extLst>
              <a:ext uri="{FF2B5EF4-FFF2-40B4-BE49-F238E27FC236}">
                <a16:creationId xmlns:a16="http://schemas.microsoft.com/office/drawing/2014/main" id="{D3E97CDB-5C98-0E66-827D-D12A7EA5D23E}"/>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989466" y="1972483"/>
            <a:ext cx="2990850" cy="197684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754BD735-E69A-9921-3DDF-E3F0CA183933}"/>
              </a:ext>
            </a:extLst>
          </p:cNvPr>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First Lecture</a:t>
            </a:r>
            <a:endParaRPr lang="en-GB" sz="2400" b="1" dirty="0">
              <a:solidFill>
                <a:srgbClr val="FF0000"/>
              </a:solidFill>
              <a:highlight>
                <a:srgbClr val="FFFF00"/>
              </a:highlight>
            </a:endParaRPr>
          </a:p>
        </p:txBody>
      </p:sp>
      <p:pic>
        <p:nvPicPr>
          <p:cNvPr id="6" name="Picture 5" descr="A logo for a university&#10;&#10;Description automatically generated">
            <a:extLst>
              <a:ext uri="{FF2B5EF4-FFF2-40B4-BE49-F238E27FC236}">
                <a16:creationId xmlns:a16="http://schemas.microsoft.com/office/drawing/2014/main" id="{9F4C6FD8-3064-9536-8982-07D5125D9ED8}"/>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12963" y="5589530"/>
            <a:ext cx="1364973" cy="1129103"/>
          </a:xfrm>
          <a:prstGeom prst="rect">
            <a:avLst/>
          </a:prstGeom>
        </p:spPr>
      </p:pic>
    </p:spTree>
    <p:extLst>
      <p:ext uri="{BB962C8B-B14F-4D97-AF65-F5344CB8AC3E}">
        <p14:creationId xmlns:p14="http://schemas.microsoft.com/office/powerpoint/2010/main" val="368014811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333710" y="1531053"/>
            <a:ext cx="8116313" cy="3699474"/>
          </a:xfrm>
          <a:prstGeom prst="rect">
            <a:avLst/>
          </a:prstGeom>
          <a:noFill/>
        </p:spPr>
        <p:txBody>
          <a:bodyPr wrap="square" rtlCol="0">
            <a:spAutoFit/>
          </a:bodyPr>
          <a:lstStyle/>
          <a:p>
            <a:pPr algn="just">
              <a:lnSpc>
                <a:spcPct val="200000"/>
              </a:lnSpc>
            </a:pPr>
            <a:r>
              <a:rPr lang="en-GB" sz="2000" b="1" dirty="0">
                <a:solidFill>
                  <a:srgbClr val="0070C0"/>
                </a:solidFill>
              </a:rPr>
              <a:t>In media studies during the last few decades, however, there has been increased talk </a:t>
            </a:r>
            <a:r>
              <a:rPr lang="en-GB" sz="2000" b="1" dirty="0">
                <a:solidFill>
                  <a:srgbClr val="FF0000"/>
                </a:solidFill>
              </a:rPr>
              <a:t>about users being active</a:t>
            </a:r>
            <a:r>
              <a:rPr lang="en-GB" sz="2000" b="1" dirty="0">
                <a:solidFill>
                  <a:srgbClr val="0070C0"/>
                </a:solidFill>
              </a:rPr>
              <a:t>. They have been shown to be just as competent as </a:t>
            </a:r>
            <a:r>
              <a:rPr lang="en-GB" sz="2000" b="1" dirty="0">
                <a:solidFill>
                  <a:srgbClr val="FF0000"/>
                </a:solidFill>
              </a:rPr>
              <a:t>the creators of content</a:t>
            </a:r>
            <a:r>
              <a:rPr lang="en-GB" sz="2000" b="1" dirty="0">
                <a:solidFill>
                  <a:srgbClr val="0070C0"/>
                </a:solidFill>
              </a:rPr>
              <a:t>. Their expertise is sometimes of a different kind, and comes into expression in how they make use of </a:t>
            </a:r>
            <a:r>
              <a:rPr lang="en-GB" sz="2000" b="1" dirty="0">
                <a:solidFill>
                  <a:srgbClr val="FF0000"/>
                </a:solidFill>
              </a:rPr>
              <a:t>media content in smart and unexpected ways.</a:t>
            </a:r>
          </a:p>
          <a:p>
            <a:pPr algn="just">
              <a:lnSpc>
                <a:spcPct val="200000"/>
              </a:lnSpc>
            </a:pPr>
            <a:r>
              <a:rPr lang="en-GB" sz="2000" b="1" dirty="0">
                <a:solidFill>
                  <a:srgbClr val="0070C0"/>
                </a:solidFill>
              </a:rPr>
              <a:t> </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609198" y="263506"/>
            <a:ext cx="3119743" cy="5748868"/>
          </a:xfrm>
          <a:prstGeom prst="rect">
            <a:avLst/>
          </a:prstGeom>
        </p:spPr>
      </p:pic>
      <p:sp>
        <p:nvSpPr>
          <p:cNvPr id="11" name="TextBox 10">
            <a:extLst>
              <a:ext uri="{FF2B5EF4-FFF2-40B4-BE49-F238E27FC236}">
                <a16:creationId xmlns:a16="http://schemas.microsoft.com/office/drawing/2014/main" id="{06289551-ACEF-124D-4FD5-D8427CE146B7}"/>
              </a:ext>
            </a:extLst>
          </p:cNvPr>
          <p:cNvSpPr txBox="1"/>
          <p:nvPr/>
        </p:nvSpPr>
        <p:spPr>
          <a:xfrm>
            <a:off x="2161217" y="464261"/>
            <a:ext cx="4659966" cy="1008225"/>
          </a:xfrm>
          <a:prstGeom prst="rect">
            <a:avLst/>
          </a:prstGeom>
          <a:noFill/>
        </p:spPr>
        <p:txBody>
          <a:bodyPr wrap="square" rtlCol="0">
            <a:spAutoFit/>
          </a:bodyPr>
          <a:lstStyle/>
          <a:p>
            <a:pPr algn="ctr">
              <a:lnSpc>
                <a:spcPct val="200000"/>
              </a:lnSpc>
            </a:pPr>
            <a:r>
              <a:rPr lang="fr-FR" sz="1600" b="1" dirty="0">
                <a:solidFill>
                  <a:schemeClr val="bg1"/>
                </a:solidFill>
              </a:rPr>
              <a:t>User</a:t>
            </a:r>
            <a:r>
              <a:rPr lang="ar-EG" sz="1600" b="1" dirty="0">
                <a:solidFill>
                  <a:schemeClr val="bg1"/>
                </a:solidFill>
              </a:rPr>
              <a:t>-</a:t>
            </a:r>
            <a:r>
              <a:rPr lang="fr-FR" sz="1600" b="1" dirty="0">
                <a:solidFill>
                  <a:schemeClr val="bg1"/>
                </a:solidFill>
              </a:rPr>
              <a:t> </a:t>
            </a:r>
            <a:r>
              <a:rPr lang="fr-FR" sz="1600" b="1" dirty="0" err="1">
                <a:solidFill>
                  <a:schemeClr val="bg1"/>
                </a:solidFill>
              </a:rPr>
              <a:t>Generated</a:t>
            </a:r>
            <a:r>
              <a:rPr lang="fr-FR" sz="1600" b="1" dirty="0">
                <a:solidFill>
                  <a:schemeClr val="bg1"/>
                </a:solidFill>
              </a:rPr>
              <a:t> Content</a:t>
            </a:r>
          </a:p>
          <a:p>
            <a:pPr algn="ctr">
              <a:lnSpc>
                <a:spcPct val="200000"/>
              </a:lnSpc>
            </a:pPr>
            <a:endParaRPr lang="en-GB" sz="1600" b="1" dirty="0">
              <a:solidFill>
                <a:schemeClr val="bg1"/>
              </a:solidFill>
            </a:endParaRPr>
          </a:p>
        </p:txBody>
      </p:sp>
      <p:pic>
        <p:nvPicPr>
          <p:cNvPr id="2050" name="Picture 2" descr="نتيجة بحث الصور عن ‪user content generated‬‏">
            <a:extLst>
              <a:ext uri="{FF2B5EF4-FFF2-40B4-BE49-F238E27FC236}">
                <a16:creationId xmlns:a16="http://schemas.microsoft.com/office/drawing/2014/main" id="{FF7AEA02-7011-15AF-4C37-AA7DF67B333A}"/>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827433" y="1678277"/>
            <a:ext cx="3000576" cy="291932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A2D435CB-0E5A-F47D-D329-B453B3211588}"/>
              </a:ext>
            </a:extLst>
          </p:cNvPr>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First Lecture</a:t>
            </a:r>
            <a:endParaRPr lang="en-GB" sz="2400" b="1" dirty="0">
              <a:solidFill>
                <a:srgbClr val="FF0000"/>
              </a:solidFill>
              <a:highlight>
                <a:srgbClr val="FFFF00"/>
              </a:highlight>
            </a:endParaRPr>
          </a:p>
        </p:txBody>
      </p:sp>
      <p:pic>
        <p:nvPicPr>
          <p:cNvPr id="6" name="Picture 5" descr="A logo for a university&#10;&#10;Description automatically generated">
            <a:extLst>
              <a:ext uri="{FF2B5EF4-FFF2-40B4-BE49-F238E27FC236}">
                <a16:creationId xmlns:a16="http://schemas.microsoft.com/office/drawing/2014/main" id="{144B6998-E901-329D-41B5-949CA2E8C576}"/>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23664" y="5476082"/>
            <a:ext cx="1364973" cy="1129103"/>
          </a:xfrm>
          <a:prstGeom prst="rect">
            <a:avLst/>
          </a:prstGeom>
        </p:spPr>
      </p:pic>
    </p:spTree>
    <p:extLst>
      <p:ext uri="{BB962C8B-B14F-4D97-AF65-F5344CB8AC3E}">
        <p14:creationId xmlns:p14="http://schemas.microsoft.com/office/powerpoint/2010/main" val="14807170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333710" y="1531053"/>
            <a:ext cx="8116313" cy="3699474"/>
          </a:xfrm>
          <a:prstGeom prst="rect">
            <a:avLst/>
          </a:prstGeom>
          <a:noFill/>
        </p:spPr>
        <p:txBody>
          <a:bodyPr wrap="square" rtlCol="0">
            <a:spAutoFit/>
          </a:bodyPr>
          <a:lstStyle/>
          <a:p>
            <a:pPr algn="just">
              <a:lnSpc>
                <a:spcPct val="200000"/>
              </a:lnSpc>
            </a:pPr>
            <a:r>
              <a:rPr lang="en-GB" sz="2000" b="1" dirty="0">
                <a:solidFill>
                  <a:srgbClr val="0070C0"/>
                </a:solidFill>
              </a:rPr>
              <a:t>But more and more often they also create entirely new things by and for themselves. Because of this, words like producer or participant have become more popular than ‘user’ in some contexts.</a:t>
            </a:r>
          </a:p>
          <a:p>
            <a:pPr algn="just">
              <a:lnSpc>
                <a:spcPct val="200000"/>
              </a:lnSpc>
            </a:pPr>
            <a:r>
              <a:rPr lang="en-GB" sz="2000" b="1" dirty="0">
                <a:solidFill>
                  <a:srgbClr val="FF0000"/>
                </a:solidFill>
              </a:rPr>
              <a:t>User-generated content (UGC) </a:t>
            </a:r>
            <a:r>
              <a:rPr lang="en-GB" sz="2000" b="1" dirty="0">
                <a:solidFill>
                  <a:srgbClr val="0070C0"/>
                </a:solidFill>
              </a:rPr>
              <a:t>is increasingly common in the online economy, often appearing in forms of </a:t>
            </a:r>
            <a:r>
              <a:rPr lang="en-GB" sz="2000" b="1" dirty="0">
                <a:solidFill>
                  <a:srgbClr val="FF0000"/>
                </a:solidFill>
              </a:rPr>
              <a:t>blogs, wikis, podcasts, pictures, videos, and social networks.</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609198" y="263506"/>
            <a:ext cx="3119743" cy="5748868"/>
          </a:xfrm>
          <a:prstGeom prst="rect">
            <a:avLst/>
          </a:prstGeom>
        </p:spPr>
      </p:pic>
      <p:sp>
        <p:nvSpPr>
          <p:cNvPr id="11" name="TextBox 10">
            <a:extLst>
              <a:ext uri="{FF2B5EF4-FFF2-40B4-BE49-F238E27FC236}">
                <a16:creationId xmlns:a16="http://schemas.microsoft.com/office/drawing/2014/main" id="{06289551-ACEF-124D-4FD5-D8427CE146B7}"/>
              </a:ext>
            </a:extLst>
          </p:cNvPr>
          <p:cNvSpPr txBox="1"/>
          <p:nvPr/>
        </p:nvSpPr>
        <p:spPr>
          <a:xfrm>
            <a:off x="2161217" y="464261"/>
            <a:ext cx="4659966" cy="1008225"/>
          </a:xfrm>
          <a:prstGeom prst="rect">
            <a:avLst/>
          </a:prstGeom>
          <a:noFill/>
        </p:spPr>
        <p:txBody>
          <a:bodyPr wrap="square" rtlCol="0">
            <a:spAutoFit/>
          </a:bodyPr>
          <a:lstStyle/>
          <a:p>
            <a:pPr algn="ctr">
              <a:lnSpc>
                <a:spcPct val="200000"/>
              </a:lnSpc>
            </a:pPr>
            <a:r>
              <a:rPr lang="fr-FR" sz="1600" b="1" dirty="0">
                <a:solidFill>
                  <a:schemeClr val="bg1"/>
                </a:solidFill>
              </a:rPr>
              <a:t>User</a:t>
            </a:r>
            <a:r>
              <a:rPr lang="ar-EG" sz="1600" b="1" dirty="0">
                <a:solidFill>
                  <a:schemeClr val="bg1"/>
                </a:solidFill>
              </a:rPr>
              <a:t>-</a:t>
            </a:r>
            <a:r>
              <a:rPr lang="fr-FR" sz="1600" b="1" dirty="0">
                <a:solidFill>
                  <a:schemeClr val="bg1"/>
                </a:solidFill>
              </a:rPr>
              <a:t> </a:t>
            </a:r>
            <a:r>
              <a:rPr lang="fr-FR" sz="1600" b="1" dirty="0" err="1">
                <a:solidFill>
                  <a:schemeClr val="bg1"/>
                </a:solidFill>
              </a:rPr>
              <a:t>Generated</a:t>
            </a:r>
            <a:r>
              <a:rPr lang="fr-FR" sz="1600" b="1" dirty="0">
                <a:solidFill>
                  <a:schemeClr val="bg1"/>
                </a:solidFill>
              </a:rPr>
              <a:t> Content</a:t>
            </a:r>
          </a:p>
          <a:p>
            <a:pPr algn="ctr">
              <a:lnSpc>
                <a:spcPct val="200000"/>
              </a:lnSpc>
            </a:pPr>
            <a:endParaRPr lang="en-GB" sz="1600" b="1" dirty="0">
              <a:solidFill>
                <a:schemeClr val="bg1"/>
              </a:solidFill>
            </a:endParaRPr>
          </a:p>
        </p:txBody>
      </p:sp>
      <p:pic>
        <p:nvPicPr>
          <p:cNvPr id="2050" name="Picture 2" descr="نتيجة بحث الصور عن ‪user content generated‬‏">
            <a:extLst>
              <a:ext uri="{FF2B5EF4-FFF2-40B4-BE49-F238E27FC236}">
                <a16:creationId xmlns:a16="http://schemas.microsoft.com/office/drawing/2014/main" id="{FF7AEA02-7011-15AF-4C37-AA7DF67B333A}"/>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827433" y="1678277"/>
            <a:ext cx="3000576" cy="291932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E9D39903-C7C0-93BF-B3FF-8C3328221598}"/>
              </a:ext>
            </a:extLst>
          </p:cNvPr>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First Lecture</a:t>
            </a:r>
            <a:endParaRPr lang="en-GB" sz="2400" b="1" dirty="0">
              <a:solidFill>
                <a:srgbClr val="FF0000"/>
              </a:solidFill>
              <a:highlight>
                <a:srgbClr val="FFFF00"/>
              </a:highlight>
            </a:endParaRPr>
          </a:p>
        </p:txBody>
      </p:sp>
      <p:pic>
        <p:nvPicPr>
          <p:cNvPr id="6" name="Picture 5" descr="A logo for a university&#10;&#10;Description automatically generated">
            <a:extLst>
              <a:ext uri="{FF2B5EF4-FFF2-40B4-BE49-F238E27FC236}">
                <a16:creationId xmlns:a16="http://schemas.microsoft.com/office/drawing/2014/main" id="{F713CED3-3026-811E-5B09-7510092ADE1C}"/>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12963" y="5523684"/>
            <a:ext cx="1364973" cy="1129103"/>
          </a:xfrm>
          <a:prstGeom prst="rect">
            <a:avLst/>
          </a:prstGeom>
        </p:spPr>
      </p:pic>
    </p:spTree>
    <p:extLst>
      <p:ext uri="{BB962C8B-B14F-4D97-AF65-F5344CB8AC3E}">
        <p14:creationId xmlns:p14="http://schemas.microsoft.com/office/powerpoint/2010/main" val="82769352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912224" y="1884765"/>
            <a:ext cx="7193706" cy="3470437"/>
          </a:xfrm>
          <a:prstGeom prst="rect">
            <a:avLst/>
          </a:prstGeom>
          <a:noFill/>
        </p:spPr>
        <p:txBody>
          <a:bodyPr wrap="square" rtlCol="0">
            <a:spAutoFit/>
          </a:bodyPr>
          <a:lstStyle/>
          <a:p>
            <a:pPr algn="just">
              <a:lnSpc>
                <a:spcPct val="200000"/>
              </a:lnSpc>
            </a:pPr>
            <a:r>
              <a:rPr lang="en-GB" sz="1600" b="1" dirty="0">
                <a:solidFill>
                  <a:srgbClr val="0070C0"/>
                </a:solidFill>
              </a:rPr>
              <a:t> In the case of news media, the use of websites to integrate user content has intensified. For example, the </a:t>
            </a:r>
            <a:r>
              <a:rPr lang="en-GB" sz="1600" b="1" dirty="0">
                <a:solidFill>
                  <a:srgbClr val="FF0000"/>
                </a:solidFill>
              </a:rPr>
              <a:t>Wall Street Journal (WSJ ), </a:t>
            </a:r>
            <a:r>
              <a:rPr lang="en-GB" sz="1600" b="1" dirty="0">
                <a:solidFill>
                  <a:srgbClr val="0070C0"/>
                </a:solidFill>
              </a:rPr>
              <a:t>in its online version, offers readers the opportunity to add content under the section titled </a:t>
            </a:r>
            <a:r>
              <a:rPr lang="en-GB" sz="1600" b="1" dirty="0">
                <a:solidFill>
                  <a:srgbClr val="FF0000"/>
                </a:solidFill>
              </a:rPr>
              <a:t>“Journal Community. </a:t>
            </a:r>
          </a:p>
          <a:p>
            <a:pPr algn="just">
              <a:lnSpc>
                <a:spcPct val="200000"/>
              </a:lnSpc>
            </a:pPr>
            <a:r>
              <a:rPr lang="en-GB" sz="1600" b="1" dirty="0">
                <a:solidFill>
                  <a:srgbClr val="0070C0"/>
                </a:solidFill>
              </a:rPr>
              <a:t> In addition, using this platform, news readers can make comments or ask questions about stories published by WSJ journalists.</a:t>
            </a:r>
          </a:p>
          <a:p>
            <a:pPr algn="just">
              <a:lnSpc>
                <a:spcPct val="200000"/>
              </a:lnSpc>
            </a:pPr>
            <a:endParaRPr lang="en-GB" sz="1600" b="1" dirty="0">
              <a:solidFill>
                <a:srgbClr val="0070C0"/>
              </a:solidFill>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609198" y="263506"/>
            <a:ext cx="3119743" cy="5748868"/>
          </a:xfrm>
          <a:prstGeom prst="rect">
            <a:avLst/>
          </a:prstGeom>
        </p:spPr>
      </p:pic>
      <p:sp>
        <p:nvSpPr>
          <p:cNvPr id="11" name="TextBox 10">
            <a:extLst>
              <a:ext uri="{FF2B5EF4-FFF2-40B4-BE49-F238E27FC236}">
                <a16:creationId xmlns:a16="http://schemas.microsoft.com/office/drawing/2014/main" id="{06289551-ACEF-124D-4FD5-D8427CE146B7}"/>
              </a:ext>
            </a:extLst>
          </p:cNvPr>
          <p:cNvSpPr txBox="1"/>
          <p:nvPr/>
        </p:nvSpPr>
        <p:spPr>
          <a:xfrm>
            <a:off x="2161217" y="464261"/>
            <a:ext cx="4659966" cy="1008225"/>
          </a:xfrm>
          <a:prstGeom prst="rect">
            <a:avLst/>
          </a:prstGeom>
          <a:noFill/>
        </p:spPr>
        <p:txBody>
          <a:bodyPr wrap="square" rtlCol="0">
            <a:spAutoFit/>
          </a:bodyPr>
          <a:lstStyle/>
          <a:p>
            <a:pPr algn="ctr">
              <a:lnSpc>
                <a:spcPct val="200000"/>
              </a:lnSpc>
            </a:pPr>
            <a:r>
              <a:rPr lang="fr-FR" sz="1600" b="1" dirty="0">
                <a:solidFill>
                  <a:schemeClr val="bg1"/>
                </a:solidFill>
              </a:rPr>
              <a:t>User</a:t>
            </a:r>
            <a:r>
              <a:rPr lang="ar-EG" sz="1600" b="1" dirty="0">
                <a:solidFill>
                  <a:schemeClr val="bg1"/>
                </a:solidFill>
              </a:rPr>
              <a:t>-</a:t>
            </a:r>
            <a:r>
              <a:rPr lang="fr-FR" sz="1600" b="1" dirty="0">
                <a:solidFill>
                  <a:schemeClr val="bg1"/>
                </a:solidFill>
              </a:rPr>
              <a:t> </a:t>
            </a:r>
            <a:r>
              <a:rPr lang="fr-FR" sz="1600" b="1" dirty="0" err="1">
                <a:solidFill>
                  <a:schemeClr val="bg1"/>
                </a:solidFill>
              </a:rPr>
              <a:t>Generated</a:t>
            </a:r>
            <a:r>
              <a:rPr lang="fr-FR" sz="1600" b="1" dirty="0">
                <a:solidFill>
                  <a:schemeClr val="bg1"/>
                </a:solidFill>
              </a:rPr>
              <a:t> Content</a:t>
            </a:r>
          </a:p>
          <a:p>
            <a:pPr algn="ctr">
              <a:lnSpc>
                <a:spcPct val="200000"/>
              </a:lnSpc>
            </a:pPr>
            <a:endParaRPr lang="en-GB" sz="1600" b="1" dirty="0">
              <a:solidFill>
                <a:schemeClr val="bg1"/>
              </a:solidFill>
            </a:endParaRPr>
          </a:p>
        </p:txBody>
      </p:sp>
      <p:pic>
        <p:nvPicPr>
          <p:cNvPr id="2050" name="Picture 2" descr="نتيجة بحث الصور عن ‪user content generated‬‏">
            <a:extLst>
              <a:ext uri="{FF2B5EF4-FFF2-40B4-BE49-F238E27FC236}">
                <a16:creationId xmlns:a16="http://schemas.microsoft.com/office/drawing/2014/main" id="{FF7AEA02-7011-15AF-4C37-AA7DF67B333A}"/>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827433" y="1678277"/>
            <a:ext cx="3000576" cy="291932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4914BE1F-AB14-D4D0-66F3-3A2AB17024C5}"/>
              </a:ext>
            </a:extLst>
          </p:cNvPr>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First Lecture</a:t>
            </a:r>
            <a:endParaRPr lang="en-GB" sz="2400" b="1" dirty="0">
              <a:solidFill>
                <a:srgbClr val="FF0000"/>
              </a:solidFill>
              <a:highlight>
                <a:srgbClr val="FFFF00"/>
              </a:highlight>
            </a:endParaRPr>
          </a:p>
        </p:txBody>
      </p:sp>
      <p:pic>
        <p:nvPicPr>
          <p:cNvPr id="6" name="Picture 5" descr="A logo for a university&#10;&#10;Description automatically generated">
            <a:extLst>
              <a:ext uri="{FF2B5EF4-FFF2-40B4-BE49-F238E27FC236}">
                <a16:creationId xmlns:a16="http://schemas.microsoft.com/office/drawing/2014/main" id="{025E2DEE-19F7-2759-8B16-1EDC683C42FB}"/>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23664" y="5487111"/>
            <a:ext cx="1364973" cy="1129103"/>
          </a:xfrm>
          <a:prstGeom prst="rect">
            <a:avLst/>
          </a:prstGeom>
        </p:spPr>
      </p:pic>
    </p:spTree>
    <p:extLst>
      <p:ext uri="{BB962C8B-B14F-4D97-AF65-F5344CB8AC3E}">
        <p14:creationId xmlns:p14="http://schemas.microsoft.com/office/powerpoint/2010/main" val="71181342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333710" y="1531053"/>
            <a:ext cx="8181323" cy="3336939"/>
          </a:xfrm>
          <a:prstGeom prst="rect">
            <a:avLst/>
          </a:prstGeom>
          <a:noFill/>
        </p:spPr>
        <p:txBody>
          <a:bodyPr wrap="square" rtlCol="0">
            <a:spAutoFit/>
          </a:bodyPr>
          <a:lstStyle/>
          <a:p>
            <a:pPr algn="just">
              <a:lnSpc>
                <a:spcPct val="200000"/>
              </a:lnSpc>
            </a:pPr>
            <a:r>
              <a:rPr lang="en-GB" b="1" dirty="0">
                <a:solidFill>
                  <a:srgbClr val="0070C0"/>
                </a:solidFill>
              </a:rPr>
              <a:t>Similarly, CNN on its website has been broadcasting news videos called I-Reports that are submitted by its audience. For these news companies, the impact of UGC on </a:t>
            </a:r>
            <a:r>
              <a:rPr lang="en-GB" b="1" dirty="0">
                <a:solidFill>
                  <a:srgbClr val="FF0000"/>
                </a:solidFill>
              </a:rPr>
              <a:t>profitability</a:t>
            </a:r>
            <a:r>
              <a:rPr lang="en-GB" b="1" dirty="0">
                <a:solidFill>
                  <a:srgbClr val="0070C0"/>
                </a:solidFill>
              </a:rPr>
              <a:t> is unknown, as it can be a </a:t>
            </a:r>
            <a:r>
              <a:rPr lang="en-GB" b="1" dirty="0">
                <a:solidFill>
                  <a:srgbClr val="FF0000"/>
                </a:solidFill>
              </a:rPr>
              <a:t>substitute</a:t>
            </a:r>
            <a:r>
              <a:rPr lang="en-GB" b="1" dirty="0">
                <a:solidFill>
                  <a:srgbClr val="0070C0"/>
                </a:solidFill>
              </a:rPr>
              <a:t> for professionally prepared content. </a:t>
            </a:r>
          </a:p>
          <a:p>
            <a:pPr algn="just">
              <a:lnSpc>
                <a:spcPct val="200000"/>
              </a:lnSpc>
            </a:pPr>
            <a:r>
              <a:rPr lang="en-GB" b="1" dirty="0">
                <a:solidFill>
                  <a:srgbClr val="0070C0"/>
                </a:solidFill>
              </a:rPr>
              <a:t>I am the witness  </a:t>
            </a:r>
            <a:r>
              <a:rPr lang="ar-EG" b="1" dirty="0">
                <a:solidFill>
                  <a:srgbClr val="0070C0"/>
                </a:solidFill>
              </a:rPr>
              <a:t> (أنا الشاهد )  </a:t>
            </a:r>
            <a:r>
              <a:rPr lang="en-GB" b="1" dirty="0">
                <a:solidFill>
                  <a:srgbClr val="0070C0"/>
                </a:solidFill>
              </a:rPr>
              <a:t>am the witness" is a weekly program that adopts the style of citizen journalism.</a:t>
            </a:r>
            <a:r>
              <a:rPr lang="ar-EG" b="1" dirty="0">
                <a:solidFill>
                  <a:srgbClr val="0070C0"/>
                </a:solidFill>
              </a:rPr>
              <a:t>  </a:t>
            </a:r>
            <a:endParaRPr lang="en-GB" b="1" dirty="0">
              <a:solidFill>
                <a:srgbClr val="0070C0"/>
              </a:solidFill>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609198" y="263506"/>
            <a:ext cx="3119743" cy="5748868"/>
          </a:xfrm>
          <a:prstGeom prst="rect">
            <a:avLst/>
          </a:prstGeom>
        </p:spPr>
      </p:pic>
      <p:sp>
        <p:nvSpPr>
          <p:cNvPr id="11" name="TextBox 10">
            <a:extLst>
              <a:ext uri="{FF2B5EF4-FFF2-40B4-BE49-F238E27FC236}">
                <a16:creationId xmlns:a16="http://schemas.microsoft.com/office/drawing/2014/main" id="{06289551-ACEF-124D-4FD5-D8427CE146B7}"/>
              </a:ext>
            </a:extLst>
          </p:cNvPr>
          <p:cNvSpPr txBox="1"/>
          <p:nvPr/>
        </p:nvSpPr>
        <p:spPr>
          <a:xfrm>
            <a:off x="2161217" y="464261"/>
            <a:ext cx="4659966" cy="1008225"/>
          </a:xfrm>
          <a:prstGeom prst="rect">
            <a:avLst/>
          </a:prstGeom>
          <a:noFill/>
        </p:spPr>
        <p:txBody>
          <a:bodyPr wrap="square" rtlCol="0">
            <a:spAutoFit/>
          </a:bodyPr>
          <a:lstStyle/>
          <a:p>
            <a:pPr algn="ctr">
              <a:lnSpc>
                <a:spcPct val="200000"/>
              </a:lnSpc>
            </a:pPr>
            <a:r>
              <a:rPr lang="fr-FR" sz="1600" b="1" dirty="0">
                <a:solidFill>
                  <a:schemeClr val="bg1"/>
                </a:solidFill>
              </a:rPr>
              <a:t>User</a:t>
            </a:r>
            <a:r>
              <a:rPr lang="ar-EG" sz="1600" b="1" dirty="0">
                <a:solidFill>
                  <a:schemeClr val="bg1"/>
                </a:solidFill>
              </a:rPr>
              <a:t>-</a:t>
            </a:r>
            <a:r>
              <a:rPr lang="fr-FR" sz="1600" b="1" dirty="0">
                <a:solidFill>
                  <a:schemeClr val="bg1"/>
                </a:solidFill>
              </a:rPr>
              <a:t> </a:t>
            </a:r>
            <a:r>
              <a:rPr lang="fr-FR" sz="1600" b="1" dirty="0" err="1">
                <a:solidFill>
                  <a:schemeClr val="bg1"/>
                </a:solidFill>
              </a:rPr>
              <a:t>Generated</a:t>
            </a:r>
            <a:r>
              <a:rPr lang="fr-FR" sz="1600" b="1" dirty="0">
                <a:solidFill>
                  <a:schemeClr val="bg1"/>
                </a:solidFill>
              </a:rPr>
              <a:t> Content</a:t>
            </a:r>
          </a:p>
          <a:p>
            <a:pPr algn="ctr">
              <a:lnSpc>
                <a:spcPct val="200000"/>
              </a:lnSpc>
            </a:pPr>
            <a:endParaRPr lang="en-GB" sz="1600" b="1" dirty="0">
              <a:solidFill>
                <a:schemeClr val="bg1"/>
              </a:solidFill>
            </a:endParaRPr>
          </a:p>
        </p:txBody>
      </p:sp>
      <p:pic>
        <p:nvPicPr>
          <p:cNvPr id="4098" name="Picture 2" descr="أنا الشاهد - BBC News عربي">
            <a:extLst>
              <a:ext uri="{FF2B5EF4-FFF2-40B4-BE49-F238E27FC236}">
                <a16:creationId xmlns:a16="http://schemas.microsoft.com/office/drawing/2014/main" id="{16063115-85CB-C888-F139-7039A097D65F}"/>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60149" y="3824636"/>
            <a:ext cx="2857500" cy="1600200"/>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a:extLst>
              <a:ext uri="{FF2B5EF4-FFF2-40B4-BE49-F238E27FC236}">
                <a16:creationId xmlns:a16="http://schemas.microsoft.com/office/drawing/2014/main" id="{CEAF9F03-FB1D-CDCA-E0E1-8760B698FAD1}"/>
              </a:ext>
            </a:extLst>
          </p:cNvPr>
          <p:cNvPicPr>
            <a:picLocks noChangeAspect="1"/>
          </p:cNvPicPr>
          <p:nvPr/>
        </p:nvPicPr>
        <p:blipFill rotWithShape="1">
          <a:blip r:embed="rId8"/>
          <a:srcRect l="17049" t="8784" r="18764" b="19960"/>
          <a:stretch/>
        </p:blipFill>
        <p:spPr>
          <a:xfrm>
            <a:off x="8544186" y="1065958"/>
            <a:ext cx="3249765" cy="1894947"/>
          </a:xfrm>
          <a:prstGeom prst="rect">
            <a:avLst/>
          </a:prstGeom>
        </p:spPr>
      </p:pic>
      <p:sp>
        <p:nvSpPr>
          <p:cNvPr id="5" name="TextBox 4">
            <a:extLst>
              <a:ext uri="{FF2B5EF4-FFF2-40B4-BE49-F238E27FC236}">
                <a16:creationId xmlns:a16="http://schemas.microsoft.com/office/drawing/2014/main" id="{0AEAE709-B6A7-94ED-04D4-B079B4F608CE}"/>
              </a:ext>
            </a:extLst>
          </p:cNvPr>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First Lecture</a:t>
            </a:r>
            <a:endParaRPr lang="en-GB" sz="2400" b="1" dirty="0">
              <a:solidFill>
                <a:srgbClr val="FF0000"/>
              </a:solidFill>
              <a:highlight>
                <a:srgbClr val="FFFF00"/>
              </a:highlight>
            </a:endParaRPr>
          </a:p>
        </p:txBody>
      </p:sp>
      <p:pic>
        <p:nvPicPr>
          <p:cNvPr id="6" name="Picture 5" descr="A logo for a university&#10;&#10;Description automatically generated">
            <a:extLst>
              <a:ext uri="{FF2B5EF4-FFF2-40B4-BE49-F238E27FC236}">
                <a16:creationId xmlns:a16="http://schemas.microsoft.com/office/drawing/2014/main" id="{53F06D7B-96FB-ECBF-AB44-2AB74B71298B}"/>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512963" y="5487111"/>
            <a:ext cx="1364973" cy="1129103"/>
          </a:xfrm>
          <a:prstGeom prst="rect">
            <a:avLst/>
          </a:prstGeom>
        </p:spPr>
      </p:pic>
    </p:spTree>
    <p:extLst>
      <p:ext uri="{BB962C8B-B14F-4D97-AF65-F5344CB8AC3E}">
        <p14:creationId xmlns:p14="http://schemas.microsoft.com/office/powerpoint/2010/main" val="265181280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333710" y="1531053"/>
            <a:ext cx="8181323" cy="3338735"/>
          </a:xfrm>
          <a:prstGeom prst="rect">
            <a:avLst/>
          </a:prstGeom>
          <a:noFill/>
        </p:spPr>
        <p:txBody>
          <a:bodyPr wrap="square" rtlCol="0">
            <a:spAutoFit/>
          </a:bodyPr>
          <a:lstStyle/>
          <a:p>
            <a:pPr algn="just">
              <a:lnSpc>
                <a:spcPct val="200000"/>
              </a:lnSpc>
            </a:pPr>
            <a:r>
              <a:rPr lang="ar-EG" b="1" dirty="0">
                <a:solidFill>
                  <a:srgbClr val="0070C0"/>
                </a:solidFill>
              </a:rPr>
              <a:t> </a:t>
            </a:r>
            <a:r>
              <a:rPr lang="en-GB" b="1" dirty="0">
                <a:solidFill>
                  <a:srgbClr val="0070C0"/>
                </a:solidFill>
              </a:rPr>
              <a:t>The program </a:t>
            </a:r>
            <a:r>
              <a:rPr lang="en-GB" b="1" dirty="0">
                <a:solidFill>
                  <a:srgbClr val="FF0000"/>
                </a:solidFill>
              </a:rPr>
              <a:t>presents stories and testimonies narrated by citizens from all over the world</a:t>
            </a:r>
            <a:r>
              <a:rPr lang="en-GB" b="1" dirty="0">
                <a:solidFill>
                  <a:srgbClr val="0070C0"/>
                </a:solidFill>
              </a:rPr>
              <a:t>, especially from the Arab world, in audio and video, in which they deal with their daily lives or issues related to their societies and countries.</a:t>
            </a:r>
          </a:p>
          <a:p>
            <a:pPr algn="just">
              <a:lnSpc>
                <a:spcPct val="200000"/>
              </a:lnSpc>
            </a:pPr>
            <a:r>
              <a:rPr lang="en-GB" b="1" dirty="0">
                <a:solidFill>
                  <a:srgbClr val="0070C0"/>
                </a:solidFill>
              </a:rPr>
              <a:t>If you have personal experience, photos or videos that you want to submit for the program, please use the form at the bottom of the page or write to us at the following email address</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609198" y="263506"/>
            <a:ext cx="3119743" cy="5748868"/>
          </a:xfrm>
          <a:prstGeom prst="rect">
            <a:avLst/>
          </a:prstGeom>
        </p:spPr>
      </p:pic>
      <p:sp>
        <p:nvSpPr>
          <p:cNvPr id="11" name="TextBox 10">
            <a:extLst>
              <a:ext uri="{FF2B5EF4-FFF2-40B4-BE49-F238E27FC236}">
                <a16:creationId xmlns:a16="http://schemas.microsoft.com/office/drawing/2014/main" id="{06289551-ACEF-124D-4FD5-D8427CE146B7}"/>
              </a:ext>
            </a:extLst>
          </p:cNvPr>
          <p:cNvSpPr txBox="1"/>
          <p:nvPr/>
        </p:nvSpPr>
        <p:spPr>
          <a:xfrm>
            <a:off x="2161217" y="464261"/>
            <a:ext cx="4659966" cy="1008225"/>
          </a:xfrm>
          <a:prstGeom prst="rect">
            <a:avLst/>
          </a:prstGeom>
          <a:noFill/>
        </p:spPr>
        <p:txBody>
          <a:bodyPr wrap="square" rtlCol="0">
            <a:spAutoFit/>
          </a:bodyPr>
          <a:lstStyle/>
          <a:p>
            <a:pPr algn="ctr">
              <a:lnSpc>
                <a:spcPct val="200000"/>
              </a:lnSpc>
            </a:pPr>
            <a:r>
              <a:rPr lang="fr-FR" sz="1600" b="1" dirty="0">
                <a:solidFill>
                  <a:schemeClr val="bg1"/>
                </a:solidFill>
              </a:rPr>
              <a:t>User</a:t>
            </a:r>
            <a:r>
              <a:rPr lang="ar-EG" sz="1600" b="1" dirty="0">
                <a:solidFill>
                  <a:schemeClr val="bg1"/>
                </a:solidFill>
              </a:rPr>
              <a:t>-</a:t>
            </a:r>
            <a:r>
              <a:rPr lang="fr-FR" sz="1600" b="1" dirty="0">
                <a:solidFill>
                  <a:schemeClr val="bg1"/>
                </a:solidFill>
              </a:rPr>
              <a:t> </a:t>
            </a:r>
            <a:r>
              <a:rPr lang="fr-FR" sz="1600" b="1" dirty="0" err="1">
                <a:solidFill>
                  <a:schemeClr val="bg1"/>
                </a:solidFill>
              </a:rPr>
              <a:t>Generated</a:t>
            </a:r>
            <a:r>
              <a:rPr lang="fr-FR" sz="1600" b="1" dirty="0">
                <a:solidFill>
                  <a:schemeClr val="bg1"/>
                </a:solidFill>
              </a:rPr>
              <a:t> Content</a:t>
            </a:r>
          </a:p>
          <a:p>
            <a:pPr algn="ctr">
              <a:lnSpc>
                <a:spcPct val="200000"/>
              </a:lnSpc>
            </a:pPr>
            <a:endParaRPr lang="en-GB" sz="1600" b="1" dirty="0">
              <a:solidFill>
                <a:schemeClr val="bg1"/>
              </a:solidFill>
            </a:endParaRPr>
          </a:p>
        </p:txBody>
      </p:sp>
      <p:pic>
        <p:nvPicPr>
          <p:cNvPr id="4098" name="Picture 2" descr="أنا الشاهد - BBC News عربي">
            <a:extLst>
              <a:ext uri="{FF2B5EF4-FFF2-40B4-BE49-F238E27FC236}">
                <a16:creationId xmlns:a16="http://schemas.microsoft.com/office/drawing/2014/main" id="{16063115-85CB-C888-F139-7039A097D65F}"/>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60149" y="3824636"/>
            <a:ext cx="2857500" cy="1600200"/>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a:extLst>
              <a:ext uri="{FF2B5EF4-FFF2-40B4-BE49-F238E27FC236}">
                <a16:creationId xmlns:a16="http://schemas.microsoft.com/office/drawing/2014/main" id="{CEAF9F03-FB1D-CDCA-E0E1-8760B698FAD1}"/>
              </a:ext>
            </a:extLst>
          </p:cNvPr>
          <p:cNvPicPr>
            <a:picLocks noChangeAspect="1"/>
          </p:cNvPicPr>
          <p:nvPr/>
        </p:nvPicPr>
        <p:blipFill rotWithShape="1">
          <a:blip r:embed="rId8"/>
          <a:srcRect l="17049" t="8784" r="18764" b="19960"/>
          <a:stretch/>
        </p:blipFill>
        <p:spPr>
          <a:xfrm>
            <a:off x="8544186" y="1065958"/>
            <a:ext cx="3249765" cy="1894947"/>
          </a:xfrm>
          <a:prstGeom prst="rect">
            <a:avLst/>
          </a:prstGeom>
        </p:spPr>
      </p:pic>
      <p:sp>
        <p:nvSpPr>
          <p:cNvPr id="5" name="TextBox 4">
            <a:extLst>
              <a:ext uri="{FF2B5EF4-FFF2-40B4-BE49-F238E27FC236}">
                <a16:creationId xmlns:a16="http://schemas.microsoft.com/office/drawing/2014/main" id="{0AEAE709-B6A7-94ED-04D4-B079B4F608CE}"/>
              </a:ext>
            </a:extLst>
          </p:cNvPr>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First Lecture</a:t>
            </a:r>
            <a:endParaRPr lang="en-GB" sz="2400" b="1" dirty="0">
              <a:solidFill>
                <a:srgbClr val="FF0000"/>
              </a:solidFill>
              <a:highlight>
                <a:srgbClr val="FFFF00"/>
              </a:highlight>
            </a:endParaRPr>
          </a:p>
        </p:txBody>
      </p:sp>
      <p:pic>
        <p:nvPicPr>
          <p:cNvPr id="6" name="Picture 5" descr="A logo for a university&#10;&#10;Description automatically generated">
            <a:extLst>
              <a:ext uri="{FF2B5EF4-FFF2-40B4-BE49-F238E27FC236}">
                <a16:creationId xmlns:a16="http://schemas.microsoft.com/office/drawing/2014/main" id="{DB6CFFE0-F0E9-DA43-8D8E-A0639B8058EE}"/>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512963" y="5487111"/>
            <a:ext cx="1364973" cy="1129103"/>
          </a:xfrm>
          <a:prstGeom prst="rect">
            <a:avLst/>
          </a:prstGeom>
        </p:spPr>
      </p:pic>
    </p:spTree>
    <p:extLst>
      <p:ext uri="{BB962C8B-B14F-4D97-AF65-F5344CB8AC3E}">
        <p14:creationId xmlns:p14="http://schemas.microsoft.com/office/powerpoint/2010/main" val="226887969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752598" y="1546049"/>
            <a:ext cx="7697426" cy="3909981"/>
          </a:xfrm>
          <a:prstGeom prst="rect">
            <a:avLst/>
          </a:prstGeom>
          <a:noFill/>
        </p:spPr>
        <p:txBody>
          <a:bodyPr wrap="square" rtlCol="0">
            <a:spAutoFit/>
          </a:bodyPr>
          <a:lstStyle/>
          <a:p>
            <a:pPr algn="just">
              <a:lnSpc>
                <a:spcPct val="200000"/>
              </a:lnSpc>
            </a:pPr>
            <a:r>
              <a:rPr lang="en-GB" sz="1400" b="1" dirty="0">
                <a:solidFill>
                  <a:srgbClr val="FF0000"/>
                </a:solidFill>
              </a:rPr>
              <a:t>observers Program </a:t>
            </a:r>
            <a:r>
              <a:rPr lang="ar-EG" sz="1400" b="1" dirty="0">
                <a:solidFill>
                  <a:srgbClr val="FF0000"/>
                </a:solidFill>
              </a:rPr>
              <a:t>برنامج مراقبون</a:t>
            </a:r>
          </a:p>
          <a:p>
            <a:pPr algn="just">
              <a:lnSpc>
                <a:spcPct val="200000"/>
              </a:lnSpc>
            </a:pPr>
            <a:r>
              <a:rPr lang="en-GB" sz="1400" b="1" dirty="0">
                <a:solidFill>
                  <a:srgbClr val="0070C0"/>
                </a:solidFill>
              </a:rPr>
              <a:t>It deals with the events through direct testimonies of people who witnessed the event, and uses photos, videos and recordings sent by amateur observers and verified by France 24 journalists. </a:t>
            </a:r>
            <a:r>
              <a:rPr lang="ar-EG" sz="1400" b="1" dirty="0">
                <a:solidFill>
                  <a:srgbClr val="0070C0"/>
                </a:solidFill>
              </a:rPr>
              <a:t> </a:t>
            </a:r>
          </a:p>
          <a:p>
            <a:pPr algn="just">
              <a:lnSpc>
                <a:spcPct val="200000"/>
              </a:lnSpc>
            </a:pPr>
            <a:r>
              <a:rPr lang="en-GB" sz="1400" b="1" dirty="0">
                <a:solidFill>
                  <a:srgbClr val="FF0000"/>
                </a:solidFill>
              </a:rPr>
              <a:t>Al-Arabiya</a:t>
            </a:r>
            <a:r>
              <a:rPr lang="en-GB" sz="1400" b="1" dirty="0">
                <a:solidFill>
                  <a:srgbClr val="0070C0"/>
                </a:solidFill>
              </a:rPr>
              <a:t> has officially launched </a:t>
            </a:r>
            <a:r>
              <a:rPr lang="en-GB" sz="1400" b="1" dirty="0">
                <a:solidFill>
                  <a:srgbClr val="FF0000"/>
                </a:solidFill>
              </a:rPr>
              <a:t>the “I see” </a:t>
            </a:r>
            <a:r>
              <a:rPr lang="en-GB" sz="1400" b="1" dirty="0">
                <a:solidFill>
                  <a:srgbClr val="0070C0"/>
                </a:solidFill>
              </a:rPr>
              <a:t>news service, a special application through which activists and the public in general can send photos, videos and texts, which are shown - according to their importance - </a:t>
            </a:r>
            <a:r>
              <a:rPr lang="en-GB" sz="1400" b="1" dirty="0">
                <a:solidFill>
                  <a:srgbClr val="FF0000"/>
                </a:solidFill>
              </a:rPr>
              <a:t>on Al-Arabiya and Al-</a:t>
            </a:r>
            <a:r>
              <a:rPr lang="en-GB" sz="1400" b="1" dirty="0" err="1">
                <a:solidFill>
                  <a:srgbClr val="FF0000"/>
                </a:solidFill>
              </a:rPr>
              <a:t>Hadath</a:t>
            </a:r>
            <a:r>
              <a:rPr lang="en-GB" sz="1400" b="1" dirty="0">
                <a:solidFill>
                  <a:srgbClr val="FF0000"/>
                </a:solidFill>
              </a:rPr>
              <a:t> channels</a:t>
            </a:r>
            <a:r>
              <a:rPr lang="en-GB" sz="1400" b="1" dirty="0">
                <a:solidFill>
                  <a:srgbClr val="0070C0"/>
                </a:solidFill>
              </a:rPr>
              <a:t>.</a:t>
            </a:r>
          </a:p>
          <a:p>
            <a:pPr algn="just">
              <a:lnSpc>
                <a:spcPct val="200000"/>
              </a:lnSpc>
            </a:pPr>
            <a:r>
              <a:rPr lang="en-GB" sz="1400" b="1" dirty="0">
                <a:solidFill>
                  <a:srgbClr val="0070C0"/>
                </a:solidFill>
              </a:rPr>
              <a:t>The application includes 9 sections, through which the user can participate by publishing what he sees around him, wherever he is in the world, and these sections are: Politics, Sports, Society, Style, Food, Movies, Technology, Comedy, Music</a:t>
            </a:r>
            <a:r>
              <a:rPr lang="en-GB" sz="1400" dirty="0">
                <a:solidFill>
                  <a:srgbClr val="151515"/>
                </a:solidFill>
                <a:effectLst/>
              </a:rPr>
              <a:t>.</a:t>
            </a:r>
            <a:endParaRPr lang="en-GB" sz="1100" b="1" dirty="0">
              <a:solidFill>
                <a:srgbClr val="0070C0"/>
              </a:solidFill>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609198" y="263506"/>
            <a:ext cx="3119743" cy="5748868"/>
          </a:xfrm>
          <a:prstGeom prst="rect">
            <a:avLst/>
          </a:prstGeom>
        </p:spPr>
      </p:pic>
      <p:sp>
        <p:nvSpPr>
          <p:cNvPr id="11" name="TextBox 10">
            <a:extLst>
              <a:ext uri="{FF2B5EF4-FFF2-40B4-BE49-F238E27FC236}">
                <a16:creationId xmlns:a16="http://schemas.microsoft.com/office/drawing/2014/main" id="{06289551-ACEF-124D-4FD5-D8427CE146B7}"/>
              </a:ext>
            </a:extLst>
          </p:cNvPr>
          <p:cNvSpPr txBox="1"/>
          <p:nvPr/>
        </p:nvSpPr>
        <p:spPr>
          <a:xfrm>
            <a:off x="2161217" y="464261"/>
            <a:ext cx="4659966" cy="1008225"/>
          </a:xfrm>
          <a:prstGeom prst="rect">
            <a:avLst/>
          </a:prstGeom>
          <a:noFill/>
        </p:spPr>
        <p:txBody>
          <a:bodyPr wrap="square" rtlCol="0">
            <a:spAutoFit/>
          </a:bodyPr>
          <a:lstStyle/>
          <a:p>
            <a:pPr algn="ctr">
              <a:lnSpc>
                <a:spcPct val="200000"/>
              </a:lnSpc>
            </a:pPr>
            <a:r>
              <a:rPr lang="fr-FR" sz="1600" b="1" dirty="0">
                <a:solidFill>
                  <a:schemeClr val="bg1"/>
                </a:solidFill>
              </a:rPr>
              <a:t>User</a:t>
            </a:r>
            <a:r>
              <a:rPr lang="ar-EG" sz="1600" b="1" dirty="0">
                <a:solidFill>
                  <a:schemeClr val="bg1"/>
                </a:solidFill>
              </a:rPr>
              <a:t>-</a:t>
            </a:r>
            <a:r>
              <a:rPr lang="fr-FR" sz="1600" b="1" dirty="0">
                <a:solidFill>
                  <a:schemeClr val="bg1"/>
                </a:solidFill>
              </a:rPr>
              <a:t> </a:t>
            </a:r>
            <a:r>
              <a:rPr lang="fr-FR" sz="1600" b="1" dirty="0" err="1">
                <a:solidFill>
                  <a:schemeClr val="bg1"/>
                </a:solidFill>
              </a:rPr>
              <a:t>Generated</a:t>
            </a:r>
            <a:r>
              <a:rPr lang="fr-FR" sz="1600" b="1" dirty="0">
                <a:solidFill>
                  <a:schemeClr val="bg1"/>
                </a:solidFill>
              </a:rPr>
              <a:t> Content</a:t>
            </a:r>
          </a:p>
          <a:p>
            <a:pPr algn="ctr">
              <a:lnSpc>
                <a:spcPct val="200000"/>
              </a:lnSpc>
            </a:pPr>
            <a:endParaRPr lang="en-GB" sz="1600" b="1" dirty="0">
              <a:solidFill>
                <a:schemeClr val="bg1"/>
              </a:solidFill>
            </a:endParaRPr>
          </a:p>
        </p:txBody>
      </p:sp>
      <p:pic>
        <p:nvPicPr>
          <p:cNvPr id="6146" name="Picture 2" descr="watchers">
            <a:extLst>
              <a:ext uri="{FF2B5EF4-FFF2-40B4-BE49-F238E27FC236}">
                <a16:creationId xmlns:a16="http://schemas.microsoft.com/office/drawing/2014/main" id="{7D1DB935-F987-B95C-4204-2B94B1E3BD83}"/>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330250" y="784049"/>
            <a:ext cx="1638300" cy="762000"/>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مراقبون – فرانس 24 - YouTube">
            <a:extLst>
              <a:ext uri="{FF2B5EF4-FFF2-40B4-BE49-F238E27FC236}">
                <a16:creationId xmlns:a16="http://schemas.microsoft.com/office/drawing/2014/main" id="{33E633D6-7635-EBE7-B4D6-44EA031CBC6C}"/>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070967" y="1635604"/>
            <a:ext cx="2143125" cy="2143125"/>
          </a:xfrm>
          <a:prstGeom prst="rect">
            <a:avLst/>
          </a:prstGeom>
          <a:noFill/>
          <a:extLst>
            <a:ext uri="{909E8E84-426E-40DD-AFC4-6F175D3DCCD1}">
              <a14:hiddenFill xmlns:a14="http://schemas.microsoft.com/office/drawing/2010/main">
                <a:solidFill>
                  <a:srgbClr val="FFFFFF"/>
                </a:solidFill>
              </a14:hiddenFill>
            </a:ext>
          </a:extLst>
        </p:spPr>
      </p:pic>
      <p:pic>
        <p:nvPicPr>
          <p:cNvPr id="6150" name="Picture 6" descr="قناة #العربية تطلق تطبيق &quot;أنا أرى&quot; للمواطن الصحافي">
            <a:extLst>
              <a:ext uri="{FF2B5EF4-FFF2-40B4-BE49-F238E27FC236}">
                <a16:creationId xmlns:a16="http://schemas.microsoft.com/office/drawing/2014/main" id="{A04AA235-AA5B-C4C7-F5A7-2C17F5175CC1}"/>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725412" y="4119458"/>
            <a:ext cx="2847975" cy="160020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67B65668-CCF1-1981-9D8A-BEB9B45DCDDA}"/>
              </a:ext>
            </a:extLst>
          </p:cNvPr>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First Lecture</a:t>
            </a:r>
            <a:endParaRPr lang="en-GB" sz="2400" b="1" dirty="0">
              <a:solidFill>
                <a:srgbClr val="FF0000"/>
              </a:solidFill>
              <a:highlight>
                <a:srgbClr val="FFFF00"/>
              </a:highlight>
            </a:endParaRPr>
          </a:p>
        </p:txBody>
      </p:sp>
      <p:pic>
        <p:nvPicPr>
          <p:cNvPr id="6" name="Picture 5" descr="A logo for a university&#10;&#10;Description automatically generated">
            <a:extLst>
              <a:ext uri="{FF2B5EF4-FFF2-40B4-BE49-F238E27FC236}">
                <a16:creationId xmlns:a16="http://schemas.microsoft.com/office/drawing/2014/main" id="{A73CA19A-68AD-A428-09BA-C220EB86E5AD}"/>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512963" y="5589530"/>
            <a:ext cx="1364973" cy="1129103"/>
          </a:xfrm>
          <a:prstGeom prst="rect">
            <a:avLst/>
          </a:prstGeom>
        </p:spPr>
      </p:pic>
    </p:spTree>
    <p:extLst>
      <p:ext uri="{BB962C8B-B14F-4D97-AF65-F5344CB8AC3E}">
        <p14:creationId xmlns:p14="http://schemas.microsoft.com/office/powerpoint/2010/main" val="412561039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591954" y="1546049"/>
            <a:ext cx="7858070" cy="3479094"/>
          </a:xfrm>
          <a:prstGeom prst="rect">
            <a:avLst/>
          </a:prstGeom>
          <a:noFill/>
        </p:spPr>
        <p:txBody>
          <a:bodyPr wrap="square" rtlCol="0">
            <a:spAutoFit/>
          </a:bodyPr>
          <a:lstStyle/>
          <a:p>
            <a:pPr algn="just">
              <a:lnSpc>
                <a:spcPct val="200000"/>
              </a:lnSpc>
            </a:pPr>
            <a:r>
              <a:rPr lang="en-GB" sz="1400" b="1" dirty="0">
                <a:solidFill>
                  <a:srgbClr val="0070C0"/>
                </a:solidFill>
              </a:rPr>
              <a:t>Digital Tools and Platforms for Being Social</a:t>
            </a:r>
          </a:p>
          <a:p>
            <a:pPr algn="just">
              <a:lnSpc>
                <a:spcPct val="200000"/>
              </a:lnSpc>
            </a:pPr>
            <a:r>
              <a:rPr lang="en-GB" sz="1400" b="1" dirty="0">
                <a:solidFill>
                  <a:srgbClr val="FF0000"/>
                </a:solidFill>
              </a:rPr>
              <a:t>web 1</a:t>
            </a:r>
          </a:p>
          <a:p>
            <a:pPr algn="just">
              <a:lnSpc>
                <a:spcPct val="200000"/>
              </a:lnSpc>
            </a:pPr>
            <a:r>
              <a:rPr lang="en-GB" sz="1400" b="1" dirty="0">
                <a:solidFill>
                  <a:srgbClr val="0070C0"/>
                </a:solidFill>
              </a:rPr>
              <a:t>the starting to use the </a:t>
            </a:r>
            <a:r>
              <a:rPr lang="en-GB" sz="1400" b="1" dirty="0">
                <a:solidFill>
                  <a:srgbClr val="FF0000"/>
                </a:solidFill>
              </a:rPr>
              <a:t>web</a:t>
            </a:r>
            <a:r>
              <a:rPr lang="en-GB" sz="1400" b="1" dirty="0">
                <a:solidFill>
                  <a:srgbClr val="0070C0"/>
                </a:solidFill>
              </a:rPr>
              <a:t> in the 1990s will recall the experience </a:t>
            </a:r>
            <a:r>
              <a:rPr lang="en-GB" sz="1400" b="1" dirty="0">
                <a:solidFill>
                  <a:srgbClr val="FF0000"/>
                </a:solidFill>
              </a:rPr>
              <a:t>of quite static forms of content</a:t>
            </a:r>
            <a:r>
              <a:rPr lang="en-GB" sz="1400" b="1" dirty="0">
                <a:solidFill>
                  <a:srgbClr val="0070C0"/>
                </a:solidFill>
              </a:rPr>
              <a:t>, and of a </a:t>
            </a:r>
            <a:r>
              <a:rPr lang="en-GB" sz="1400" b="1" dirty="0">
                <a:solidFill>
                  <a:srgbClr val="FF0000"/>
                </a:solidFill>
              </a:rPr>
              <a:t>relative lack of two-way communication</a:t>
            </a:r>
            <a:r>
              <a:rPr lang="en-GB" sz="1400" b="1" dirty="0">
                <a:solidFill>
                  <a:srgbClr val="0070C0"/>
                </a:solidFill>
              </a:rPr>
              <a:t>. A few years into the 2000s however, there was increasing talk of a transition from an early form of web — web 1.0 — to something that was </a:t>
            </a:r>
            <a:r>
              <a:rPr lang="en-GB" sz="1400" b="1" dirty="0">
                <a:solidFill>
                  <a:srgbClr val="FF0000"/>
                </a:solidFill>
              </a:rPr>
              <a:t>called web 2.0. </a:t>
            </a:r>
          </a:p>
          <a:p>
            <a:pPr algn="just">
              <a:lnSpc>
                <a:spcPct val="200000"/>
              </a:lnSpc>
            </a:pPr>
            <a:r>
              <a:rPr lang="en-GB" sz="1400" b="1" dirty="0">
                <a:solidFill>
                  <a:srgbClr val="0070C0"/>
                </a:solidFill>
              </a:rPr>
              <a:t>The latter -web 2- is a concept with several dimensions. </a:t>
            </a:r>
          </a:p>
          <a:p>
            <a:pPr algn="just">
              <a:lnSpc>
                <a:spcPct val="200000"/>
              </a:lnSpc>
            </a:pPr>
            <a:r>
              <a:rPr lang="en-GB" sz="1400" b="1" dirty="0">
                <a:solidFill>
                  <a:srgbClr val="0070C0"/>
                </a:solidFill>
              </a:rPr>
              <a:t>First, it was a buzzword used in business lingo and where people uploaded videos to YouTube, ‘liked’ stuff on Facebook, and blogged about their favourite brands .</a:t>
            </a:r>
            <a:endParaRPr lang="en-GB" sz="1100" b="1" dirty="0">
              <a:solidFill>
                <a:srgbClr val="0070C0"/>
              </a:solidFill>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609198" y="263506"/>
            <a:ext cx="3119743" cy="5748868"/>
          </a:xfrm>
          <a:prstGeom prst="rect">
            <a:avLst/>
          </a:prstGeom>
        </p:spPr>
      </p:pic>
      <p:sp>
        <p:nvSpPr>
          <p:cNvPr id="11" name="TextBox 10">
            <a:extLst>
              <a:ext uri="{FF2B5EF4-FFF2-40B4-BE49-F238E27FC236}">
                <a16:creationId xmlns:a16="http://schemas.microsoft.com/office/drawing/2014/main" id="{06289551-ACEF-124D-4FD5-D8427CE146B7}"/>
              </a:ext>
            </a:extLst>
          </p:cNvPr>
          <p:cNvSpPr txBox="1"/>
          <p:nvPr/>
        </p:nvSpPr>
        <p:spPr>
          <a:xfrm>
            <a:off x="2161217" y="464261"/>
            <a:ext cx="4659966" cy="727571"/>
          </a:xfrm>
          <a:prstGeom prst="rect">
            <a:avLst/>
          </a:prstGeom>
          <a:noFill/>
        </p:spPr>
        <p:txBody>
          <a:bodyPr wrap="square" rtlCol="0">
            <a:spAutoFit/>
          </a:bodyPr>
          <a:lstStyle/>
          <a:p>
            <a:pPr algn="ctr">
              <a:lnSpc>
                <a:spcPct val="200000"/>
              </a:lnSpc>
            </a:pPr>
            <a:r>
              <a:rPr lang="en-GB" sz="2400" b="1" dirty="0">
                <a:solidFill>
                  <a:schemeClr val="bg1"/>
                </a:solidFill>
              </a:rPr>
              <a:t>Social Media</a:t>
            </a:r>
          </a:p>
        </p:txBody>
      </p:sp>
      <p:sp>
        <p:nvSpPr>
          <p:cNvPr id="5" name="TextBox 4">
            <a:extLst>
              <a:ext uri="{FF2B5EF4-FFF2-40B4-BE49-F238E27FC236}">
                <a16:creationId xmlns:a16="http://schemas.microsoft.com/office/drawing/2014/main" id="{F849127A-403F-77D0-05C4-7F8FCE8AB009}"/>
              </a:ext>
            </a:extLst>
          </p:cNvPr>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First Lecture</a:t>
            </a:r>
            <a:endParaRPr lang="en-GB" sz="2400" b="1" dirty="0">
              <a:solidFill>
                <a:srgbClr val="FF0000"/>
              </a:solidFill>
              <a:highlight>
                <a:srgbClr val="FFFF00"/>
              </a:highlight>
            </a:endParaRPr>
          </a:p>
        </p:txBody>
      </p:sp>
      <p:pic>
        <p:nvPicPr>
          <p:cNvPr id="6" name="Picture 5" descr="A logo for a university&#10;&#10;Description automatically generated">
            <a:extLst>
              <a:ext uri="{FF2B5EF4-FFF2-40B4-BE49-F238E27FC236}">
                <a16:creationId xmlns:a16="http://schemas.microsoft.com/office/drawing/2014/main" id="{F71092EC-9B4C-EEC6-CD25-49C53587E11B}"/>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12963" y="5589530"/>
            <a:ext cx="1364973" cy="1129103"/>
          </a:xfrm>
          <a:prstGeom prst="rect">
            <a:avLst/>
          </a:prstGeom>
        </p:spPr>
      </p:pic>
    </p:spTree>
    <p:extLst>
      <p:ext uri="{BB962C8B-B14F-4D97-AF65-F5344CB8AC3E}">
        <p14:creationId xmlns:p14="http://schemas.microsoft.com/office/powerpoint/2010/main" val="226627462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591954" y="1546049"/>
            <a:ext cx="7858070" cy="4446730"/>
          </a:xfrm>
          <a:prstGeom prst="rect">
            <a:avLst/>
          </a:prstGeom>
          <a:noFill/>
        </p:spPr>
        <p:txBody>
          <a:bodyPr wrap="square" rtlCol="0">
            <a:spAutoFit/>
          </a:bodyPr>
          <a:lstStyle/>
          <a:p>
            <a:pPr algn="just">
              <a:lnSpc>
                <a:spcPct val="200000"/>
              </a:lnSpc>
            </a:pPr>
            <a:r>
              <a:rPr lang="en-GB" b="1" dirty="0">
                <a:solidFill>
                  <a:srgbClr val="0070C0"/>
                </a:solidFill>
              </a:rPr>
              <a:t> </a:t>
            </a:r>
            <a:r>
              <a:rPr lang="en-GB" b="1" dirty="0">
                <a:solidFill>
                  <a:srgbClr val="FF0000"/>
                </a:solidFill>
              </a:rPr>
              <a:t>Second, it referred to certain technological solutions and innovations </a:t>
            </a:r>
            <a:r>
              <a:rPr lang="en-GB" b="1" dirty="0">
                <a:solidFill>
                  <a:srgbClr val="0070C0"/>
                </a:solidFill>
              </a:rPr>
              <a:t>— blogging platforms, RSS feeds, wikis, social network sites — that encouraged participation, networking, and creativity among peers. </a:t>
            </a:r>
          </a:p>
          <a:p>
            <a:pPr algn="just">
              <a:lnSpc>
                <a:spcPct val="200000"/>
              </a:lnSpc>
            </a:pPr>
            <a:endParaRPr lang="en-GB" b="1" dirty="0">
              <a:solidFill>
                <a:srgbClr val="0070C0"/>
              </a:solidFill>
            </a:endParaRPr>
          </a:p>
          <a:p>
            <a:pPr algn="just">
              <a:lnSpc>
                <a:spcPct val="200000"/>
              </a:lnSpc>
            </a:pPr>
            <a:r>
              <a:rPr lang="en-GB" b="1" dirty="0">
                <a:solidFill>
                  <a:srgbClr val="FF0000"/>
                </a:solidFill>
              </a:rPr>
              <a:t>Third — and most importantly from a sociological perspective </a:t>
            </a:r>
            <a:r>
              <a:rPr lang="en-GB" b="1" dirty="0">
                <a:solidFill>
                  <a:srgbClr val="0070C0"/>
                </a:solidFill>
              </a:rPr>
              <a:t>— it is related to a certain frame of mind and action which is about different forms of making and connecting (</a:t>
            </a:r>
            <a:r>
              <a:rPr lang="en-GB" b="1" dirty="0" err="1">
                <a:solidFill>
                  <a:srgbClr val="0070C0"/>
                </a:solidFill>
              </a:rPr>
              <a:t>Gauntlett</a:t>
            </a:r>
            <a:r>
              <a:rPr lang="en-GB" b="1" dirty="0">
                <a:solidFill>
                  <a:srgbClr val="0070C0"/>
                </a:solidFill>
              </a:rPr>
              <a:t> 2011).</a:t>
            </a:r>
          </a:p>
          <a:p>
            <a:pPr algn="just">
              <a:lnSpc>
                <a:spcPct val="200000"/>
              </a:lnSpc>
            </a:pPr>
            <a:endParaRPr lang="en-GB" b="1" dirty="0">
              <a:solidFill>
                <a:srgbClr val="0070C0"/>
              </a:solidFill>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609198" y="263506"/>
            <a:ext cx="3119743" cy="5748868"/>
          </a:xfrm>
          <a:prstGeom prst="rect">
            <a:avLst/>
          </a:prstGeom>
        </p:spPr>
      </p:pic>
      <p:sp>
        <p:nvSpPr>
          <p:cNvPr id="11" name="TextBox 10">
            <a:extLst>
              <a:ext uri="{FF2B5EF4-FFF2-40B4-BE49-F238E27FC236}">
                <a16:creationId xmlns:a16="http://schemas.microsoft.com/office/drawing/2014/main" id="{06289551-ACEF-124D-4FD5-D8427CE146B7}"/>
              </a:ext>
            </a:extLst>
          </p:cNvPr>
          <p:cNvSpPr txBox="1"/>
          <p:nvPr/>
        </p:nvSpPr>
        <p:spPr>
          <a:xfrm>
            <a:off x="2161217" y="464261"/>
            <a:ext cx="4659966" cy="727571"/>
          </a:xfrm>
          <a:prstGeom prst="rect">
            <a:avLst/>
          </a:prstGeom>
          <a:noFill/>
        </p:spPr>
        <p:txBody>
          <a:bodyPr wrap="square" rtlCol="0">
            <a:spAutoFit/>
          </a:bodyPr>
          <a:lstStyle/>
          <a:p>
            <a:pPr algn="ctr">
              <a:lnSpc>
                <a:spcPct val="200000"/>
              </a:lnSpc>
            </a:pPr>
            <a:r>
              <a:rPr lang="en-GB" sz="2400" b="1" dirty="0">
                <a:solidFill>
                  <a:schemeClr val="bg1"/>
                </a:solidFill>
              </a:rPr>
              <a:t>Social Media</a:t>
            </a:r>
          </a:p>
        </p:txBody>
      </p:sp>
      <p:sp>
        <p:nvSpPr>
          <p:cNvPr id="5" name="TextBox 4">
            <a:extLst>
              <a:ext uri="{FF2B5EF4-FFF2-40B4-BE49-F238E27FC236}">
                <a16:creationId xmlns:a16="http://schemas.microsoft.com/office/drawing/2014/main" id="{A3156A45-3244-5FA0-92BE-909E19DE18FF}"/>
              </a:ext>
            </a:extLst>
          </p:cNvPr>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First Lecture</a:t>
            </a:r>
            <a:endParaRPr lang="en-GB" sz="2400" b="1" dirty="0">
              <a:solidFill>
                <a:srgbClr val="FF0000"/>
              </a:solidFill>
              <a:highlight>
                <a:srgbClr val="FFFF00"/>
              </a:highlight>
            </a:endParaRPr>
          </a:p>
        </p:txBody>
      </p:sp>
      <p:pic>
        <p:nvPicPr>
          <p:cNvPr id="6" name="Picture 5" descr="A logo for a university&#10;&#10;Description automatically generated">
            <a:extLst>
              <a:ext uri="{FF2B5EF4-FFF2-40B4-BE49-F238E27FC236}">
                <a16:creationId xmlns:a16="http://schemas.microsoft.com/office/drawing/2014/main" id="{F15A0263-572F-CC77-9E68-DD6B39C3EDB3}"/>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12963" y="5589530"/>
            <a:ext cx="1364973" cy="1129103"/>
          </a:xfrm>
          <a:prstGeom prst="rect">
            <a:avLst/>
          </a:prstGeom>
        </p:spPr>
      </p:pic>
    </p:spTree>
    <p:extLst>
      <p:ext uri="{BB962C8B-B14F-4D97-AF65-F5344CB8AC3E}">
        <p14:creationId xmlns:p14="http://schemas.microsoft.com/office/powerpoint/2010/main" val="67654663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591954" y="1546049"/>
            <a:ext cx="7858070" cy="3909981"/>
          </a:xfrm>
          <a:prstGeom prst="rect">
            <a:avLst/>
          </a:prstGeom>
          <a:noFill/>
        </p:spPr>
        <p:txBody>
          <a:bodyPr wrap="square" rtlCol="0">
            <a:spAutoFit/>
          </a:bodyPr>
          <a:lstStyle/>
          <a:p>
            <a:pPr algn="just">
              <a:lnSpc>
                <a:spcPct val="200000"/>
              </a:lnSpc>
            </a:pPr>
            <a:r>
              <a:rPr lang="en-GB" sz="1400" b="1" dirty="0">
                <a:solidFill>
                  <a:srgbClr val="0070C0"/>
                </a:solidFill>
              </a:rPr>
              <a:t>  The web 2.0 was developed in order to realise the interactive and collaborative potentials of the internet in better ways than web 1.0. With innovations like blogs, social-networking sites, wikis, tagging, and sharing, 2.0 emphasises social interaction, creativity, and the production of knowledge among peers. It also enables the </a:t>
            </a:r>
            <a:r>
              <a:rPr lang="en-GB" sz="1400" b="1" dirty="0">
                <a:solidFill>
                  <a:srgbClr val="FF0000"/>
                </a:solidFill>
              </a:rPr>
              <a:t>co-creation and constant editing </a:t>
            </a:r>
            <a:r>
              <a:rPr lang="en-GB" sz="1400" b="1" dirty="0">
                <a:solidFill>
                  <a:srgbClr val="0070C0"/>
                </a:solidFill>
              </a:rPr>
              <a:t>by multiple users of multimodal content, that is, content which mixes several modalities (written text, photographic images, videos, sounds, etc.).</a:t>
            </a:r>
          </a:p>
          <a:p>
            <a:pPr algn="just">
              <a:lnSpc>
                <a:spcPct val="200000"/>
              </a:lnSpc>
            </a:pPr>
            <a:r>
              <a:rPr lang="en-GB" sz="1400" b="1" dirty="0">
                <a:solidFill>
                  <a:srgbClr val="0070C0"/>
                </a:solidFill>
              </a:rPr>
              <a:t>When we speak of online platforms for such types of interaction, networking, and creativity today — Twitter, Facebook, Wikipedia, YouTube, Instagram, etc. — we tend to call </a:t>
            </a:r>
            <a:r>
              <a:rPr lang="en-GB" sz="1400" b="1" dirty="0">
                <a:solidFill>
                  <a:srgbClr val="FF0000"/>
                </a:solidFill>
              </a:rPr>
              <a:t>them social media</a:t>
            </a:r>
            <a:r>
              <a:rPr lang="en-GB" sz="1400" b="1" dirty="0">
                <a:solidFill>
                  <a:srgbClr val="0070C0"/>
                </a:solidFill>
              </a:rPr>
              <a:t>. But this does not mean that people didn’t socialise, create, and share things through media before. </a:t>
            </a:r>
            <a:endParaRPr lang="en-GB" sz="1100" b="1" dirty="0">
              <a:solidFill>
                <a:srgbClr val="0070C0"/>
              </a:solidFill>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609198" y="263506"/>
            <a:ext cx="3119743" cy="5748868"/>
          </a:xfrm>
          <a:prstGeom prst="rect">
            <a:avLst/>
          </a:prstGeom>
        </p:spPr>
      </p:pic>
      <p:sp>
        <p:nvSpPr>
          <p:cNvPr id="11" name="TextBox 10">
            <a:extLst>
              <a:ext uri="{FF2B5EF4-FFF2-40B4-BE49-F238E27FC236}">
                <a16:creationId xmlns:a16="http://schemas.microsoft.com/office/drawing/2014/main" id="{06289551-ACEF-124D-4FD5-D8427CE146B7}"/>
              </a:ext>
            </a:extLst>
          </p:cNvPr>
          <p:cNvSpPr txBox="1"/>
          <p:nvPr/>
        </p:nvSpPr>
        <p:spPr>
          <a:xfrm>
            <a:off x="2161217" y="464261"/>
            <a:ext cx="4659966" cy="727571"/>
          </a:xfrm>
          <a:prstGeom prst="rect">
            <a:avLst/>
          </a:prstGeom>
          <a:noFill/>
        </p:spPr>
        <p:txBody>
          <a:bodyPr wrap="square" rtlCol="0">
            <a:spAutoFit/>
          </a:bodyPr>
          <a:lstStyle/>
          <a:p>
            <a:pPr algn="ctr">
              <a:lnSpc>
                <a:spcPct val="200000"/>
              </a:lnSpc>
            </a:pPr>
            <a:r>
              <a:rPr lang="en-GB" sz="2400" b="1" dirty="0">
                <a:solidFill>
                  <a:schemeClr val="bg1"/>
                </a:solidFill>
              </a:rPr>
              <a:t>Social Media</a:t>
            </a:r>
          </a:p>
        </p:txBody>
      </p:sp>
      <p:sp>
        <p:nvSpPr>
          <p:cNvPr id="5" name="TextBox 4">
            <a:extLst>
              <a:ext uri="{FF2B5EF4-FFF2-40B4-BE49-F238E27FC236}">
                <a16:creationId xmlns:a16="http://schemas.microsoft.com/office/drawing/2014/main" id="{9D60855D-E4A5-6530-0123-6ACE30FA447F}"/>
              </a:ext>
            </a:extLst>
          </p:cNvPr>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First Lecture</a:t>
            </a:r>
            <a:endParaRPr lang="en-GB" sz="2400" b="1" dirty="0">
              <a:solidFill>
                <a:srgbClr val="FF0000"/>
              </a:solidFill>
              <a:highlight>
                <a:srgbClr val="FFFF00"/>
              </a:highlight>
            </a:endParaRPr>
          </a:p>
        </p:txBody>
      </p:sp>
      <p:pic>
        <p:nvPicPr>
          <p:cNvPr id="6" name="Picture 5" descr="A logo for a university&#10;&#10;Description automatically generated">
            <a:extLst>
              <a:ext uri="{FF2B5EF4-FFF2-40B4-BE49-F238E27FC236}">
                <a16:creationId xmlns:a16="http://schemas.microsoft.com/office/drawing/2014/main" id="{B3BC252B-3057-FF24-895B-69C0CD7167DC}"/>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12963" y="5589530"/>
            <a:ext cx="1364973" cy="1129103"/>
          </a:xfrm>
          <a:prstGeom prst="rect">
            <a:avLst/>
          </a:prstGeom>
        </p:spPr>
      </p:pic>
    </p:spTree>
    <p:extLst>
      <p:ext uri="{BB962C8B-B14F-4D97-AF65-F5344CB8AC3E}">
        <p14:creationId xmlns:p14="http://schemas.microsoft.com/office/powerpoint/2010/main" val="263005153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591954" y="1546049"/>
            <a:ext cx="7858070" cy="3892732"/>
          </a:xfrm>
          <a:prstGeom prst="rect">
            <a:avLst/>
          </a:prstGeom>
          <a:noFill/>
        </p:spPr>
        <p:txBody>
          <a:bodyPr wrap="square" rtlCol="0">
            <a:spAutoFit/>
          </a:bodyPr>
          <a:lstStyle/>
          <a:p>
            <a:pPr algn="just">
              <a:lnSpc>
                <a:spcPct val="200000"/>
              </a:lnSpc>
            </a:pPr>
            <a:r>
              <a:rPr lang="en-GB" b="1" dirty="0">
                <a:solidFill>
                  <a:srgbClr val="0070C0"/>
                </a:solidFill>
              </a:rPr>
              <a:t> There are also often functions for reacting to, or interacting with, content by liking it, disliking it, sharing it, commenting on it, responding to it, and sometimes editing or remixing it. </a:t>
            </a:r>
          </a:p>
          <a:p>
            <a:pPr algn="just">
              <a:lnSpc>
                <a:spcPct val="200000"/>
              </a:lnSpc>
            </a:pPr>
            <a:r>
              <a:rPr lang="en-GB" b="1" dirty="0">
                <a:solidFill>
                  <a:srgbClr val="0070C0"/>
                </a:solidFill>
              </a:rPr>
              <a:t>For </a:t>
            </a:r>
            <a:r>
              <a:rPr lang="en-GB" b="1" dirty="0" err="1">
                <a:solidFill>
                  <a:srgbClr val="0070C0"/>
                </a:solidFill>
              </a:rPr>
              <a:t>Gauntlett</a:t>
            </a:r>
            <a:r>
              <a:rPr lang="en-GB" b="1" dirty="0">
                <a:solidFill>
                  <a:srgbClr val="0070C0"/>
                </a:solidFill>
              </a:rPr>
              <a:t>, YouTube is a prime example of a digital creative platform because of three things:</a:t>
            </a:r>
          </a:p>
          <a:p>
            <a:pPr algn="just">
              <a:lnSpc>
                <a:spcPct val="200000"/>
              </a:lnSpc>
            </a:pPr>
            <a:r>
              <a:rPr lang="en-GB" b="1" dirty="0">
                <a:solidFill>
                  <a:srgbClr val="FF0000"/>
                </a:solidFill>
              </a:rPr>
              <a:t>It is a framework for participation. The wide range of types of video that are uploaded by people</a:t>
            </a:r>
            <a:r>
              <a:rPr lang="en-GB" b="1" dirty="0">
                <a:solidFill>
                  <a:srgbClr val="0070C0"/>
                </a:solidFill>
              </a:rPr>
              <a:t>.</a:t>
            </a:r>
            <a:endParaRPr lang="en-GB" sz="1400" b="1" dirty="0">
              <a:solidFill>
                <a:srgbClr val="0070C0"/>
              </a:solidFill>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609198" y="263506"/>
            <a:ext cx="3119743" cy="5748868"/>
          </a:xfrm>
          <a:prstGeom prst="rect">
            <a:avLst/>
          </a:prstGeom>
        </p:spPr>
      </p:pic>
      <p:sp>
        <p:nvSpPr>
          <p:cNvPr id="11" name="TextBox 10">
            <a:extLst>
              <a:ext uri="{FF2B5EF4-FFF2-40B4-BE49-F238E27FC236}">
                <a16:creationId xmlns:a16="http://schemas.microsoft.com/office/drawing/2014/main" id="{06289551-ACEF-124D-4FD5-D8427CE146B7}"/>
              </a:ext>
            </a:extLst>
          </p:cNvPr>
          <p:cNvSpPr txBox="1"/>
          <p:nvPr/>
        </p:nvSpPr>
        <p:spPr>
          <a:xfrm>
            <a:off x="2161217" y="464261"/>
            <a:ext cx="4659966" cy="727571"/>
          </a:xfrm>
          <a:prstGeom prst="rect">
            <a:avLst/>
          </a:prstGeom>
          <a:noFill/>
        </p:spPr>
        <p:txBody>
          <a:bodyPr wrap="square" rtlCol="0">
            <a:spAutoFit/>
          </a:bodyPr>
          <a:lstStyle/>
          <a:p>
            <a:pPr algn="ctr">
              <a:lnSpc>
                <a:spcPct val="200000"/>
              </a:lnSpc>
            </a:pPr>
            <a:r>
              <a:rPr lang="en-GB" sz="2400" b="1" dirty="0">
                <a:solidFill>
                  <a:schemeClr val="bg1"/>
                </a:solidFill>
              </a:rPr>
              <a:t>Social Media</a:t>
            </a:r>
          </a:p>
        </p:txBody>
      </p:sp>
      <p:sp>
        <p:nvSpPr>
          <p:cNvPr id="5" name="TextBox 4">
            <a:extLst>
              <a:ext uri="{FF2B5EF4-FFF2-40B4-BE49-F238E27FC236}">
                <a16:creationId xmlns:a16="http://schemas.microsoft.com/office/drawing/2014/main" id="{DD87A5CC-FDAF-53D5-C551-91A90E6C30EE}"/>
              </a:ext>
            </a:extLst>
          </p:cNvPr>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First Lecture</a:t>
            </a:r>
            <a:endParaRPr lang="en-GB" sz="2400" b="1" dirty="0">
              <a:solidFill>
                <a:srgbClr val="FF0000"/>
              </a:solidFill>
              <a:highlight>
                <a:srgbClr val="FFFF00"/>
              </a:highlight>
            </a:endParaRPr>
          </a:p>
        </p:txBody>
      </p:sp>
      <p:pic>
        <p:nvPicPr>
          <p:cNvPr id="6" name="Picture 5" descr="A logo for a university&#10;&#10;Description automatically generated">
            <a:extLst>
              <a:ext uri="{FF2B5EF4-FFF2-40B4-BE49-F238E27FC236}">
                <a16:creationId xmlns:a16="http://schemas.microsoft.com/office/drawing/2014/main" id="{32F59E61-2E38-4E93-8B92-0C395ADA2F6B}"/>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12963" y="5589530"/>
            <a:ext cx="1364973" cy="1129103"/>
          </a:xfrm>
          <a:prstGeom prst="rect">
            <a:avLst/>
          </a:prstGeom>
        </p:spPr>
      </p:pic>
    </p:spTree>
    <p:extLst>
      <p:ext uri="{BB962C8B-B14F-4D97-AF65-F5344CB8AC3E}">
        <p14:creationId xmlns:p14="http://schemas.microsoft.com/office/powerpoint/2010/main" val="88031253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591954" y="1546049"/>
            <a:ext cx="7858070" cy="3962880"/>
          </a:xfrm>
          <a:prstGeom prst="rect">
            <a:avLst/>
          </a:prstGeom>
          <a:noFill/>
        </p:spPr>
        <p:txBody>
          <a:bodyPr wrap="square" rtlCol="0">
            <a:spAutoFit/>
          </a:bodyPr>
          <a:lstStyle/>
          <a:p>
            <a:pPr algn="just">
              <a:lnSpc>
                <a:spcPct val="200000"/>
              </a:lnSpc>
            </a:pPr>
            <a:r>
              <a:rPr lang="en-GB" sz="1600" b="1" dirty="0">
                <a:solidFill>
                  <a:srgbClr val="0070C0"/>
                </a:solidFill>
              </a:rPr>
              <a:t>The platform is </a:t>
            </a:r>
            <a:r>
              <a:rPr lang="en-GB" sz="1600" b="1" dirty="0">
                <a:solidFill>
                  <a:srgbClr val="FF0000"/>
                </a:solidFill>
              </a:rPr>
              <a:t>content-agnostic,</a:t>
            </a:r>
            <a:r>
              <a:rPr lang="en-GB" sz="1600" b="1" dirty="0">
                <a:solidFill>
                  <a:srgbClr val="0070C0"/>
                </a:solidFill>
              </a:rPr>
              <a:t> which means that it neither knows nor cares about all of the uploads, experimentations, and innovations that its users might be doing. YouTube as such does not care whether a big news corporation registers an account to post its professionally produced features, or if an </a:t>
            </a:r>
            <a:r>
              <a:rPr lang="en-GB" sz="1600" b="1" dirty="0">
                <a:solidFill>
                  <a:srgbClr val="FF0000"/>
                </a:solidFill>
              </a:rPr>
              <a:t>‘ordinary person</a:t>
            </a:r>
            <a:r>
              <a:rPr lang="en-GB" sz="1600" b="1" dirty="0">
                <a:solidFill>
                  <a:srgbClr val="0070C0"/>
                </a:solidFill>
              </a:rPr>
              <a:t>’ goes on the site to share gaming walkthrough videos.</a:t>
            </a:r>
          </a:p>
          <a:p>
            <a:pPr algn="just">
              <a:lnSpc>
                <a:spcPct val="200000"/>
              </a:lnSpc>
            </a:pPr>
            <a:r>
              <a:rPr lang="en-GB" sz="1600" b="1" dirty="0">
                <a:solidFill>
                  <a:srgbClr val="0070C0"/>
                </a:solidFill>
              </a:rPr>
              <a:t>The platform </a:t>
            </a:r>
            <a:r>
              <a:rPr lang="en-GB" sz="1600" b="1" dirty="0">
                <a:solidFill>
                  <a:srgbClr val="FF0000"/>
                </a:solidFill>
              </a:rPr>
              <a:t>has community features </a:t>
            </a:r>
            <a:r>
              <a:rPr lang="en-GB" sz="1600" b="1" dirty="0">
                <a:solidFill>
                  <a:srgbClr val="0070C0"/>
                </a:solidFill>
              </a:rPr>
              <a:t>by which users can communicate and connect to promote their own videos, to share knowledge and skills, to entertain or support each other.</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609198" y="263506"/>
            <a:ext cx="3119743" cy="5748868"/>
          </a:xfrm>
          <a:prstGeom prst="rect">
            <a:avLst/>
          </a:prstGeom>
        </p:spPr>
      </p:pic>
      <p:sp>
        <p:nvSpPr>
          <p:cNvPr id="11" name="TextBox 10">
            <a:extLst>
              <a:ext uri="{FF2B5EF4-FFF2-40B4-BE49-F238E27FC236}">
                <a16:creationId xmlns:a16="http://schemas.microsoft.com/office/drawing/2014/main" id="{06289551-ACEF-124D-4FD5-D8427CE146B7}"/>
              </a:ext>
            </a:extLst>
          </p:cNvPr>
          <p:cNvSpPr txBox="1"/>
          <p:nvPr/>
        </p:nvSpPr>
        <p:spPr>
          <a:xfrm>
            <a:off x="2161217" y="464261"/>
            <a:ext cx="4659966" cy="727571"/>
          </a:xfrm>
          <a:prstGeom prst="rect">
            <a:avLst/>
          </a:prstGeom>
          <a:noFill/>
        </p:spPr>
        <p:txBody>
          <a:bodyPr wrap="square" rtlCol="0">
            <a:spAutoFit/>
          </a:bodyPr>
          <a:lstStyle/>
          <a:p>
            <a:pPr algn="ctr">
              <a:lnSpc>
                <a:spcPct val="200000"/>
              </a:lnSpc>
            </a:pPr>
            <a:r>
              <a:rPr lang="en-GB" sz="2400" b="1" dirty="0">
                <a:solidFill>
                  <a:schemeClr val="bg1"/>
                </a:solidFill>
              </a:rPr>
              <a:t>Social Media</a:t>
            </a:r>
          </a:p>
        </p:txBody>
      </p:sp>
      <p:sp>
        <p:nvSpPr>
          <p:cNvPr id="5" name="TextBox 4">
            <a:extLst>
              <a:ext uri="{FF2B5EF4-FFF2-40B4-BE49-F238E27FC236}">
                <a16:creationId xmlns:a16="http://schemas.microsoft.com/office/drawing/2014/main" id="{D5F6FD9F-0EA5-79BC-1CC7-3A439B2B8ED0}"/>
              </a:ext>
            </a:extLst>
          </p:cNvPr>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First Lecture</a:t>
            </a:r>
            <a:endParaRPr lang="en-GB" sz="2400" b="1" dirty="0">
              <a:solidFill>
                <a:srgbClr val="FF0000"/>
              </a:solidFill>
              <a:highlight>
                <a:srgbClr val="FFFF00"/>
              </a:highlight>
            </a:endParaRPr>
          </a:p>
        </p:txBody>
      </p:sp>
      <p:pic>
        <p:nvPicPr>
          <p:cNvPr id="6" name="Picture 5" descr="A logo for a university&#10;&#10;Description automatically generated">
            <a:extLst>
              <a:ext uri="{FF2B5EF4-FFF2-40B4-BE49-F238E27FC236}">
                <a16:creationId xmlns:a16="http://schemas.microsoft.com/office/drawing/2014/main" id="{0647281B-6757-534A-7EA8-B269390229B6}"/>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12963" y="5589530"/>
            <a:ext cx="1364973" cy="1129103"/>
          </a:xfrm>
          <a:prstGeom prst="rect">
            <a:avLst/>
          </a:prstGeom>
        </p:spPr>
      </p:pic>
    </p:spTree>
    <p:extLst>
      <p:ext uri="{BB962C8B-B14F-4D97-AF65-F5344CB8AC3E}">
        <p14:creationId xmlns:p14="http://schemas.microsoft.com/office/powerpoint/2010/main" val="58613902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818606" y="1756985"/>
            <a:ext cx="7271812" cy="2421625"/>
          </a:xfrm>
          <a:prstGeom prst="rect">
            <a:avLst/>
          </a:prstGeom>
          <a:noFill/>
        </p:spPr>
        <p:txBody>
          <a:bodyPr wrap="square" rtlCol="0">
            <a:spAutoFit/>
          </a:bodyPr>
          <a:lstStyle/>
          <a:p>
            <a:pPr algn="ctr">
              <a:lnSpc>
                <a:spcPct val="200000"/>
              </a:lnSpc>
            </a:pPr>
            <a:r>
              <a:rPr lang="en-GB" sz="8800" b="1" dirty="0">
                <a:solidFill>
                  <a:srgbClr val="0070C0"/>
                </a:solidFill>
              </a:rPr>
              <a:t>Thank You</a:t>
            </a:r>
            <a:endParaRPr lang="en-GB" sz="7200" b="1" dirty="0"/>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609198" y="263506"/>
            <a:ext cx="3119743" cy="5748868"/>
          </a:xfrm>
          <a:prstGeom prst="rect">
            <a:avLst/>
          </a:prstGeom>
        </p:spPr>
      </p:pic>
      <p:pic>
        <p:nvPicPr>
          <p:cNvPr id="17410" name="Picture 2" descr="Social Media Marketing for Mobile Apps: Why &amp; How to Use It">
            <a:extLst>
              <a:ext uri="{FF2B5EF4-FFF2-40B4-BE49-F238E27FC236}">
                <a16:creationId xmlns:a16="http://schemas.microsoft.com/office/drawing/2014/main" id="{D3E97CDB-5C98-0E66-827D-D12A7EA5D23E}"/>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8266" y="2020389"/>
            <a:ext cx="2990850" cy="1976845"/>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11BE0E61-58D7-DE57-FC10-F6306CDE91B3}"/>
              </a:ext>
            </a:extLst>
          </p:cNvPr>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Second Lecture</a:t>
            </a:r>
            <a:endParaRPr lang="en-GB" sz="2400" b="1" dirty="0">
              <a:solidFill>
                <a:srgbClr val="FF0000"/>
              </a:solidFill>
              <a:highlight>
                <a:srgbClr val="FFFF00"/>
              </a:highlight>
            </a:endParaRPr>
          </a:p>
        </p:txBody>
      </p:sp>
      <p:pic>
        <p:nvPicPr>
          <p:cNvPr id="5" name="Picture 4" descr="A logo for a university&#10;&#10;Description automatically generated">
            <a:extLst>
              <a:ext uri="{FF2B5EF4-FFF2-40B4-BE49-F238E27FC236}">
                <a16:creationId xmlns:a16="http://schemas.microsoft.com/office/drawing/2014/main" id="{68451A2F-3557-9C97-E17B-D07839ED1392}"/>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23664" y="5447822"/>
            <a:ext cx="1364973" cy="1129103"/>
          </a:xfrm>
          <a:prstGeom prst="rect">
            <a:avLst/>
          </a:prstGeom>
        </p:spPr>
      </p:pic>
    </p:spTree>
    <p:extLst>
      <p:ext uri="{BB962C8B-B14F-4D97-AF65-F5344CB8AC3E}">
        <p14:creationId xmlns:p14="http://schemas.microsoft.com/office/powerpoint/2010/main" val="206617865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IMING" val="|62"/>
</p:tagLst>
</file>

<file path=ppt/tags/tag2.xml><?xml version="1.0" encoding="utf-8"?>
<p:tagLst xmlns:a="http://schemas.openxmlformats.org/drawingml/2006/main" xmlns:r="http://schemas.openxmlformats.org/officeDocument/2006/relationships" xmlns:p="http://schemas.openxmlformats.org/presentationml/2006/main">
  <p:tag name="TIMING" val="|1.2"/>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94d26e34a1e5bbd4833c5df3fc15272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2d55269a033fd16b9cbe5fca74ebeda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7E3E497-72B1-44C5-97D2-FF6DDD0E06DD}">
  <ds:schemaRefs>
    <ds:schemaRef ds:uri="http://schemas.microsoft.com/sharepoint/v3/contenttype/forms"/>
  </ds:schemaRefs>
</ds:datastoreItem>
</file>

<file path=customXml/itemProps2.xml><?xml version="1.0" encoding="utf-8"?>
<ds:datastoreItem xmlns:ds="http://schemas.openxmlformats.org/officeDocument/2006/customXml" ds:itemID="{FCC3EA85-61FB-4490-938E-B814D1A4536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1693</TotalTime>
  <Words>3509</Words>
  <Application>Microsoft Office PowerPoint</Application>
  <PresentationFormat>Widescreen</PresentationFormat>
  <Paragraphs>179</Paragraphs>
  <Slides>42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42</vt:i4>
      </vt:variant>
    </vt:vector>
  </HeadingPairs>
  <TitlesOfParts>
    <vt:vector size="47" baseType="lpstr">
      <vt:lpstr>Arial</vt:lpstr>
      <vt:lpstr>Calibri</vt:lpstr>
      <vt:lpstr>Calibri Light</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MOHAMED.AWAIS@fart.bu.edu.eg</cp:lastModifiedBy>
  <cp:revision>89</cp:revision>
  <dcterms:created xsi:type="dcterms:W3CDTF">2021-08-03T13:03:26Z</dcterms:created>
  <dcterms:modified xsi:type="dcterms:W3CDTF">2024-05-23T08:08:07Z</dcterms:modified>
</cp:coreProperties>
</file>