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74" r:id="rId4"/>
    <p:sldMasterId id="2147483693" r:id="rId5"/>
  </p:sldMasterIdLst>
  <p:notesMasterIdLst>
    <p:notesMasterId r:id="rId47"/>
  </p:notesMasterIdLst>
  <p:sldIdLst>
    <p:sldId id="498" r:id="rId6"/>
    <p:sldId id="1028" r:id="rId7"/>
    <p:sldId id="1243" r:id="rId8"/>
    <p:sldId id="1204" r:id="rId9"/>
    <p:sldId id="1206" r:id="rId10"/>
    <p:sldId id="1208" r:id="rId11"/>
    <p:sldId id="1210" r:id="rId12"/>
    <p:sldId id="1213" r:id="rId13"/>
    <p:sldId id="1225" r:id="rId14"/>
    <p:sldId id="1212" r:id="rId15"/>
    <p:sldId id="1209" r:id="rId16"/>
    <p:sldId id="1211" r:id="rId17"/>
    <p:sldId id="1214" r:id="rId18"/>
    <p:sldId id="1215" r:id="rId19"/>
    <p:sldId id="1216" r:id="rId20"/>
    <p:sldId id="1207" r:id="rId21"/>
    <p:sldId id="1217" r:id="rId22"/>
    <p:sldId id="1226" r:id="rId23"/>
    <p:sldId id="1238" r:id="rId24"/>
    <p:sldId id="1239" r:id="rId25"/>
    <p:sldId id="1242" r:id="rId26"/>
    <p:sldId id="1240" r:id="rId27"/>
    <p:sldId id="1220" r:id="rId28"/>
    <p:sldId id="1230" r:id="rId29"/>
    <p:sldId id="1221" r:id="rId30"/>
    <p:sldId id="1222" r:id="rId31"/>
    <p:sldId id="1231" r:id="rId32"/>
    <p:sldId id="1224" r:id="rId33"/>
    <p:sldId id="1232" r:id="rId34"/>
    <p:sldId id="1205" r:id="rId35"/>
    <p:sldId id="1237" r:id="rId36"/>
    <p:sldId id="1236" r:id="rId37"/>
    <p:sldId id="1218" r:id="rId38"/>
    <p:sldId id="1227" r:id="rId39"/>
    <p:sldId id="1219" r:id="rId40"/>
    <p:sldId id="1228" r:id="rId41"/>
    <p:sldId id="1233" r:id="rId42"/>
    <p:sldId id="1235" r:id="rId43"/>
    <p:sldId id="1234" r:id="rId44"/>
    <p:sldId id="1203" r:id="rId45"/>
    <p:sldId id="483" r:id="rId46"/>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90" roundtripDataSignature="AMtx7mgx5kY1Q5fVOU4SuxbmhJ4f9VuoW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4E9F7"/>
    <a:srgbClr val="E57716"/>
    <a:srgbClr val="FEF8E1"/>
    <a:srgbClr val="B65EDF"/>
    <a:srgbClr val="17B0E3"/>
    <a:srgbClr val="ED553B"/>
    <a:srgbClr val="BF9000"/>
    <a:srgbClr val="A9D18E"/>
    <a:srgbClr val="F6D55C"/>
    <a:srgbClr val="3CAEA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42" autoAdjust="0"/>
    <p:restoredTop sz="94660"/>
  </p:normalViewPr>
  <p:slideViewPr>
    <p:cSldViewPr>
      <p:cViewPr varScale="1">
        <p:scale>
          <a:sx n="69" d="100"/>
          <a:sy n="69" d="100"/>
        </p:scale>
        <p:origin x="368" y="52"/>
      </p:cViewPr>
      <p:guideLst>
        <p:guide orient="horz" pos="2160"/>
        <p:guide pos="3840"/>
      </p:guideLst>
    </p:cSldViewPr>
  </p:slideViewPr>
  <p:notesTextViewPr>
    <p:cViewPr>
      <p:scale>
        <a:sx n="1" d="1"/>
        <a:sy n="1" d="1"/>
      </p:scale>
      <p:origin x="0" y="0"/>
    </p:cViewPr>
  </p:notesTextViewPr>
  <p:sorterViewPr>
    <p:cViewPr>
      <p:scale>
        <a:sx n="100" d="100"/>
        <a:sy n="100" d="100"/>
      </p:scale>
      <p:origin x="0" y="-272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notesMaster" Target="notesMasters/notesMaster1.xml"/><Relationship Id="rId7" Type="http://schemas.openxmlformats.org/officeDocument/2006/relationships/slide" Target="slides/slide2.xml"/><Relationship Id="rId92"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90" Type="http://customschemas.google.com/relationships/presentationmetadata" Target="metadata"/><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9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8" Type="http://schemas.openxmlformats.org/officeDocument/2006/relationships/slide" Target="slides/slide3.xml"/><Relationship Id="rId93"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9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dirty="0"/>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lvl1pPr>
              <a:defRPr>
                <a:latin typeface="Alexandria" pitchFamily="2" charset="-78"/>
                <a:cs typeface="Alexandria" pitchFamily="2" charset="-78"/>
              </a:defRPr>
            </a:lvl1pPr>
          </a:lstStyle>
          <a:p>
            <a:pPr algn="r"/>
            <a:fld id="{00000000-1234-1234-1234-123412341234}" type="slidenum">
              <a:rPr lang="en-US" sz="1200" smtClean="0">
                <a:solidFill>
                  <a:schemeClr val="dk1"/>
                </a:solidFill>
                <a:ea typeface="Calibri"/>
                <a:sym typeface="Calibri"/>
              </a:rPr>
              <a:pPr algn="r"/>
              <a:t>‹#›</a:t>
            </a:fld>
            <a:endParaRPr lang="en-US" sz="1200" dirty="0">
              <a:solidFill>
                <a:schemeClr val="dk1"/>
              </a:solidFill>
              <a:ea typeface="Calibri"/>
              <a:sym typeface="Calibri"/>
            </a:endParaRPr>
          </a:p>
        </p:txBody>
      </p:sp>
    </p:spTree>
    <p:extLst>
      <p:ext uri="{BB962C8B-B14F-4D97-AF65-F5344CB8AC3E}">
        <p14:creationId xmlns:p14="http://schemas.microsoft.com/office/powerpoint/2010/main" val="13182369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lexandria" pitchFamily="2" charset="-78"/>
              <a:cs typeface="Alexandria" pitchFamily="2" charset="-78"/>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Alexandria" pitchFamily="2" charset="-78"/>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ea typeface="+mn-ea"/>
              <a:cs typeface="Alexandria" pitchFamily="2" charset="-78"/>
            </a:endParaRPr>
          </a:p>
        </p:txBody>
      </p:sp>
    </p:spTree>
    <p:extLst>
      <p:ext uri="{BB962C8B-B14F-4D97-AF65-F5344CB8AC3E}">
        <p14:creationId xmlns:p14="http://schemas.microsoft.com/office/powerpoint/2010/main" val="7966175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3/12/2026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0707365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3/12/2026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8905607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3/12/2026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1838576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3/12/2026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6741116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3/12/2026</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9274326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3/12/2026</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8492754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3/12/2026</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0969934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3/12/2026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4363744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3/12/2026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5732102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3/12/2026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2279636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3/12/2026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4425115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5389121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13090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3/12/2026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9526972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3/12/2026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5895745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3/12/2026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61124025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3/12/2026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59813664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3/12/2026</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07055044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3/12/2026</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9599566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3/12/2026</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2790123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3/12/2026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61455683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3/12/2026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01008226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3/12/2026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05946577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3/12/2026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54922433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7982758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43542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52879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75143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332816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82069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12389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slideLayout" Target="../slideLayouts/slideLayout3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20"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theme" Target="../theme/theme2.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3/12/2026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732411648"/>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 id="2147483712"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3/12/2026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105253002"/>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 id="2147483705" r:id="rId12"/>
    <p:sldLayoutId id="2147483706" r:id="rId13"/>
    <p:sldLayoutId id="2147483707" r:id="rId14"/>
    <p:sldLayoutId id="2147483708" r:id="rId15"/>
    <p:sldLayoutId id="2147483709" r:id="rId16"/>
    <p:sldLayoutId id="2147483710" r:id="rId17"/>
    <p:sldLayoutId id="2147483711"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7.svg"/><Relationship Id="rId3" Type="http://schemas.openxmlformats.org/officeDocument/2006/relationships/image" Target="../media/image7.svg"/><Relationship Id="rId7" Type="http://schemas.openxmlformats.org/officeDocument/2006/relationships/image" Target="../media/image11.svg"/><Relationship Id="rId12"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xml"/><Relationship Id="rId6" Type="http://schemas.openxmlformats.org/officeDocument/2006/relationships/image" Target="../media/image8.png"/><Relationship Id="rId11" Type="http://schemas.openxmlformats.org/officeDocument/2006/relationships/image" Target="../media/image15.svg"/><Relationship Id="rId5" Type="http://schemas.openxmlformats.org/officeDocument/2006/relationships/image" Target="../media/image9.svg"/><Relationship Id="rId10" Type="http://schemas.openxmlformats.org/officeDocument/2006/relationships/image" Target="../media/image10.png"/><Relationship Id="rId4" Type="http://schemas.openxmlformats.org/officeDocument/2006/relationships/image" Target="../media/image7.png"/><Relationship Id="rId9" Type="http://schemas.openxmlformats.org/officeDocument/2006/relationships/image" Target="../media/image13.svg"/><Relationship Id="rId14"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3.png"/><Relationship Id="rId1" Type="http://schemas.openxmlformats.org/officeDocument/2006/relationships/slideLayout" Target="../slideLayouts/slideLayout1.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3.png"/><Relationship Id="rId1" Type="http://schemas.openxmlformats.org/officeDocument/2006/relationships/slideLayout" Target="../slideLayouts/slideLayout1.xml"/><Relationship Id="rId4" Type="http://schemas.openxmlformats.org/officeDocument/2006/relationships/image" Target="../media/image27.png"/></Relationships>
</file>

<file path=ppt/slides/_rels/slide2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37.png"/><Relationship Id="rId2" Type="http://schemas.openxmlformats.org/officeDocument/2006/relationships/image" Target="../media/image13.png"/><Relationship Id="rId1" Type="http://schemas.openxmlformats.org/officeDocument/2006/relationships/slideLayout" Target="../slideLayouts/slideLayout1.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4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30.xml"/><Relationship Id="rId5" Type="http://schemas.openxmlformats.org/officeDocument/2006/relationships/image" Target="../media/image40.png"/><Relationship Id="rId4" Type="http://schemas.openxmlformats.org/officeDocument/2006/relationships/image" Target="../media/image8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63985" y="0"/>
            <a:ext cx="6143241" cy="66421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4" name="Rectangle: Rounded Corners 33"/>
          <p:cNvSpPr/>
          <p:nvPr/>
        </p:nvSpPr>
        <p:spPr>
          <a:xfrm>
            <a:off x="1058949" y="5835776"/>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a:t>
            </a:r>
            <a:r>
              <a:rPr kumimoji="0" lang="ar-SA"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6</a:t>
            </a:r>
            <a:endParaRPr kumimoji="0" lang="en-US"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endParaRPr>
          </a:p>
        </p:txBody>
      </p:sp>
      <p:sp>
        <p:nvSpPr>
          <p:cNvPr id="14" name="Oval 13"/>
          <p:cNvSpPr/>
          <p:nvPr/>
        </p:nvSpPr>
        <p:spPr>
          <a:xfrm>
            <a:off x="5950249" y="90779"/>
            <a:ext cx="6470051" cy="6255691"/>
          </a:xfrm>
          <a:prstGeom prst="ellipse">
            <a:avLst/>
          </a:prstGeom>
          <a:blipFill>
            <a:blip r:embed="rId3" cstate="screen">
              <a:extLst>
                <a:ext uri="{28A0092B-C50C-407E-A947-70E740481C1C}">
                  <a14:useLocalDpi xmlns:a14="http://schemas.microsoft.com/office/drawing/2010/main"/>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pic>
        <p:nvPicPr>
          <p:cNvPr id="4" name="Graphic 21"/>
          <p:cNvPicPr>
            <a:picLocks noChangeAspect="1"/>
          </p:cNvPicPr>
          <p:nvPr/>
        </p:nvPicPr>
        <p:blipFill rotWithShape="1">
          <a:blip r:embed="rId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4774" y="5127"/>
            <a:ext cx="2954655" cy="1379622"/>
          </a:xfrm>
          <a:prstGeom prst="rect">
            <a:avLst/>
          </a:prstGeom>
        </p:spPr>
      </p:pic>
      <p:sp>
        <p:nvSpPr>
          <p:cNvPr id="6" name="TextBox 5">
            <a:extLst>
              <a:ext uri="{FF2B5EF4-FFF2-40B4-BE49-F238E27FC236}">
                <a16:creationId xmlns:a16="http://schemas.microsoft.com/office/drawing/2014/main" id="{FD09AEA3-4AF4-F4CA-3015-45040503F65F}"/>
              </a:ext>
            </a:extLst>
          </p:cNvPr>
          <p:cNvSpPr txBox="1"/>
          <p:nvPr/>
        </p:nvSpPr>
        <p:spPr>
          <a:xfrm>
            <a:off x="814180" y="1650388"/>
            <a:ext cx="4006146" cy="492443"/>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EG" sz="26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rPr>
              <a:t>ريادة الأعمال والابتكار</a:t>
            </a:r>
            <a:endParaRPr kumimoji="0" lang="en-GB" sz="26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endParaRPr>
          </a:p>
        </p:txBody>
      </p:sp>
      <p:sp>
        <p:nvSpPr>
          <p:cNvPr id="2" name="TextBox 1">
            <a:extLst>
              <a:ext uri="{FF2B5EF4-FFF2-40B4-BE49-F238E27FC236}">
                <a16:creationId xmlns:a16="http://schemas.microsoft.com/office/drawing/2014/main" id="{BFC5C910-DA96-83C7-4C3B-1C4680729B87}"/>
              </a:ext>
            </a:extLst>
          </p:cNvPr>
          <p:cNvSpPr txBox="1"/>
          <p:nvPr/>
        </p:nvSpPr>
        <p:spPr>
          <a:xfrm>
            <a:off x="489800" y="4445407"/>
            <a:ext cx="5116400" cy="461665"/>
          </a:xfrm>
          <a:prstGeom prst="rect">
            <a:avLst/>
          </a:prstGeom>
          <a:noFill/>
        </p:spPr>
        <p:txBody>
          <a:bodyPr wrap="square" rtlCol="0">
            <a:spAutoFit/>
          </a:bodyPr>
          <a:lstStyle/>
          <a:p>
            <a:pPr algn="ctr"/>
            <a:r>
              <a:rPr lang="en-US" sz="2400" b="1" dirty="0">
                <a:latin typeface="Alexandria" pitchFamily="2" charset="-78"/>
                <a:cs typeface="Alexandria" pitchFamily="2" charset="-78"/>
              </a:rPr>
              <a:t>Prepared by Dr. Rehab Elshafie</a:t>
            </a:r>
          </a:p>
        </p:txBody>
      </p:sp>
      <p:sp>
        <p:nvSpPr>
          <p:cNvPr id="5" name="TextBox 4">
            <a:extLst>
              <a:ext uri="{FF2B5EF4-FFF2-40B4-BE49-F238E27FC236}">
                <a16:creationId xmlns:a16="http://schemas.microsoft.com/office/drawing/2014/main" id="{5FD2D576-1AAA-13B4-F619-E586EBEEBA2D}"/>
              </a:ext>
            </a:extLst>
          </p:cNvPr>
          <p:cNvSpPr txBox="1"/>
          <p:nvPr/>
        </p:nvSpPr>
        <p:spPr>
          <a:xfrm>
            <a:off x="101241" y="2464361"/>
            <a:ext cx="6334698"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 typeface="Arial"/>
              <a:buNone/>
              <a:tabLst/>
              <a:defRPr/>
            </a:pPr>
            <a:r>
              <a:rPr kumimoji="0" lang="en-US" sz="2400" b="1" i="0" u="none" strike="noStrike" kern="1200" cap="none" spc="0" normalizeH="0" baseline="0" noProof="0" dirty="0">
                <a:ln>
                  <a:noFill/>
                </a:ln>
                <a:solidFill>
                  <a:srgbClr val="00B0F0"/>
                </a:solidFill>
                <a:effectLst/>
                <a:uLnTx/>
                <a:uFillTx/>
                <a:latin typeface="Alexandria" pitchFamily="2" charset="-78"/>
                <a:cs typeface="Alexandria" pitchFamily="2" charset="-78"/>
                <a:sym typeface="Arial"/>
              </a:rPr>
              <a:t>Entrepreneurship</a:t>
            </a:r>
            <a:r>
              <a:rPr kumimoji="0" lang="ar-AE" sz="2400" b="1" i="0" u="none" strike="noStrike" kern="1200" cap="none" spc="0" normalizeH="0" baseline="0" noProof="0" dirty="0">
                <a:ln>
                  <a:noFill/>
                </a:ln>
                <a:solidFill>
                  <a:srgbClr val="00B0F0"/>
                </a:solidFill>
                <a:effectLst/>
                <a:uLnTx/>
                <a:uFillTx/>
                <a:latin typeface="Alexandria" pitchFamily="2" charset="-78"/>
                <a:cs typeface="Alexandria" pitchFamily="2" charset="-78"/>
                <a:sym typeface="Arial"/>
              </a:rPr>
              <a:t> </a:t>
            </a:r>
            <a:r>
              <a:rPr kumimoji="0" lang="en-US" sz="2400" b="1" i="0" u="none" strike="noStrike" kern="1200" cap="none" spc="0" normalizeH="0" baseline="0" noProof="0" dirty="0">
                <a:ln>
                  <a:noFill/>
                </a:ln>
                <a:solidFill>
                  <a:srgbClr val="00B0F0"/>
                </a:solidFill>
                <a:effectLst/>
                <a:uLnTx/>
                <a:uFillTx/>
                <a:latin typeface="Alexandria" pitchFamily="2" charset="-78"/>
                <a:cs typeface="Alexandria" pitchFamily="2" charset="-78"/>
                <a:sym typeface="Arial"/>
              </a:rPr>
              <a:t>and Innovation</a:t>
            </a:r>
          </a:p>
        </p:txBody>
      </p:sp>
    </p:spTree>
    <p:extLst>
      <p:ext uri="{BB962C8B-B14F-4D97-AF65-F5344CB8AC3E}">
        <p14:creationId xmlns:p14="http://schemas.microsoft.com/office/powerpoint/2010/main" val="16607280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571864-1196-9DEC-70E5-F73EA17F341D}"/>
            </a:ext>
          </a:extLst>
        </p:cNvPr>
        <p:cNvGrpSpPr/>
        <p:nvPr/>
      </p:nvGrpSpPr>
      <p:grpSpPr>
        <a:xfrm>
          <a:off x="0" y="0"/>
          <a:ext cx="0" cy="0"/>
          <a:chOff x="0" y="0"/>
          <a:chExt cx="0" cy="0"/>
        </a:xfrm>
      </p:grpSpPr>
      <p:pic>
        <p:nvPicPr>
          <p:cNvPr id="18" name="Picture Placeholder 17">
            <a:extLst>
              <a:ext uri="{FF2B5EF4-FFF2-40B4-BE49-F238E27FC236}">
                <a16:creationId xmlns:a16="http://schemas.microsoft.com/office/drawing/2014/main" id="{0089D0B5-43ED-12EF-ECFF-24AB1EFD159D}"/>
              </a:ext>
            </a:extLst>
          </p:cNvPr>
          <p:cNvPicPr>
            <a:picLocks noGrp="1" noChangeAspect="1"/>
          </p:cNvPicPr>
          <p:nvPr>
            <p:ph type="pic" sz="quarter" idx="10"/>
          </p:nvPr>
        </p:nvPicPr>
        <p:blipFill>
          <a:blip r:embed="rId2" cstate="screen">
            <a:extLst>
              <a:ext uri="{28A0092B-C50C-407E-A947-70E740481C1C}">
                <a14:useLocalDpi xmlns:a14="http://schemas.microsoft.com/office/drawing/2010/main"/>
              </a:ext>
            </a:extLst>
          </a:blip>
          <a:srcRect/>
          <a:stretch/>
        </p:blipFill>
        <p:spPr>
          <a:ln w="38100">
            <a:solidFill>
              <a:srgbClr val="002060"/>
            </a:solidFill>
          </a:ln>
        </p:spPr>
      </p:pic>
      <p:sp>
        <p:nvSpPr>
          <p:cNvPr id="19" name="Rectangle 18">
            <a:extLst>
              <a:ext uri="{FF2B5EF4-FFF2-40B4-BE49-F238E27FC236}">
                <a16:creationId xmlns:a16="http://schemas.microsoft.com/office/drawing/2014/main" id="{E79A52EB-D88F-9E0E-1FD2-941B3922A2E7}"/>
              </a:ext>
            </a:extLst>
          </p:cNvPr>
          <p:cNvSpPr/>
          <p:nvPr/>
        </p:nvSpPr>
        <p:spPr>
          <a:xfrm flipV="1">
            <a:off x="3145344" y="377546"/>
            <a:ext cx="859113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a:extLst>
              <a:ext uri="{FF2B5EF4-FFF2-40B4-BE49-F238E27FC236}">
                <a16:creationId xmlns:a16="http://schemas.microsoft.com/office/drawing/2014/main" id="{963B9064-C77F-A69A-0F75-41AF3F50B837}"/>
              </a:ext>
            </a:extLst>
          </p:cNvPr>
          <p:cNvPicPr>
            <a:picLocks noChangeAspect="1"/>
          </p:cNvPicPr>
          <p:nvPr/>
        </p:nvPicPr>
        <p:blipFill rotWithShape="1">
          <a:blip r:embed="rId3" cstate="screen">
            <a:clrChange>
              <a:clrFrom>
                <a:srgbClr val="FFFFFF"/>
              </a:clrFrom>
              <a:clrTo>
                <a:srgbClr val="FFFFFF">
                  <a:alpha val="0"/>
                </a:srgbClr>
              </a:clrTo>
            </a:clrChange>
            <a:extLst>
              <a:ext uri="{28A0092B-C50C-407E-A947-70E740481C1C}">
                <a14:useLocalDpi xmlns:a14="http://schemas.microsoft.com/office/drawing/2010/main"/>
              </a:ext>
            </a:extLst>
          </a:blip>
          <a:srcRect t="27877" b="25429"/>
          <a:stretch>
            <a:fillRect/>
          </a:stretch>
        </p:blipFill>
        <p:spPr>
          <a:xfrm>
            <a:off x="2347" y="-193498"/>
            <a:ext cx="3250440" cy="1517733"/>
          </a:xfrm>
          <a:prstGeom prst="rect">
            <a:avLst/>
          </a:prstGeom>
        </p:spPr>
      </p:pic>
      <p:sp>
        <p:nvSpPr>
          <p:cNvPr id="21" name="Rectangle 20">
            <a:extLst>
              <a:ext uri="{FF2B5EF4-FFF2-40B4-BE49-F238E27FC236}">
                <a16:creationId xmlns:a16="http://schemas.microsoft.com/office/drawing/2014/main" id="{610DCF41-A03F-C6C3-ECFB-F26AF575763D}"/>
              </a:ext>
            </a:extLst>
          </p:cNvPr>
          <p:cNvSpPr/>
          <p:nvPr/>
        </p:nvSpPr>
        <p:spPr>
          <a:xfrm>
            <a:off x="6096000" y="1312421"/>
            <a:ext cx="4747323" cy="731354"/>
          </a:xfrm>
          <a:prstGeom prst="rect">
            <a:avLst/>
          </a:prstGeom>
          <a:noFill/>
        </p:spPr>
        <p:txBody>
          <a:bodyPr wrap="square">
            <a:spAutoFit/>
          </a:bodyPr>
          <a:lstStyle/>
          <a:p>
            <a:pPr algn="ctr" rtl="1"/>
            <a:r>
              <a:rPr lang="ar-EG" sz="2400" b="1" dirty="0">
                <a:solidFill>
                  <a:srgbClr val="0070C0"/>
                </a:solidFill>
                <a:latin typeface="Alexandria" pitchFamily="2" charset="-78"/>
                <a:cs typeface="Alexandria" pitchFamily="2" charset="-78"/>
              </a:rPr>
              <a:t>المحاضرة </a:t>
            </a:r>
            <a:r>
              <a:rPr lang="ar-SA" sz="2400" b="1" dirty="0">
                <a:solidFill>
                  <a:srgbClr val="0070C0"/>
                </a:solidFill>
                <a:latin typeface="Alexandria" pitchFamily="2" charset="-78"/>
                <a:cs typeface="Alexandria" pitchFamily="2" charset="-78"/>
              </a:rPr>
              <a:t>السادسة</a:t>
            </a:r>
            <a:endParaRPr lang="en-US" sz="2400" b="1" dirty="0">
              <a:solidFill>
                <a:srgbClr val="0070C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22" name="Rectangle 21">
            <a:extLst>
              <a:ext uri="{FF2B5EF4-FFF2-40B4-BE49-F238E27FC236}">
                <a16:creationId xmlns:a16="http://schemas.microsoft.com/office/drawing/2014/main" id="{90AFC193-9BDF-AC14-AD89-8B6F74CEE303}"/>
              </a:ext>
            </a:extLst>
          </p:cNvPr>
          <p:cNvSpPr/>
          <p:nvPr/>
        </p:nvSpPr>
        <p:spPr>
          <a:xfrm>
            <a:off x="556685" y="4906708"/>
            <a:ext cx="5686425" cy="1654684"/>
          </a:xfrm>
          <a:prstGeom prst="rect">
            <a:avLst/>
          </a:prstGeom>
          <a:noFill/>
        </p:spPr>
        <p:txBody>
          <a:bodyPr wrap="square">
            <a:spAutoFit/>
          </a:bodyPr>
          <a:lstStyle/>
          <a:p>
            <a:pPr algn="ctr" rtl="1">
              <a:lnSpc>
                <a:spcPct val="150000"/>
              </a:lnSpc>
            </a:pPr>
            <a:r>
              <a:rPr lang="ar-SA" sz="2800" b="1" dirty="0">
                <a:solidFill>
                  <a:srgbClr val="002060"/>
                </a:solidFill>
                <a:latin typeface="Alexandria" pitchFamily="2" charset="-78"/>
                <a:cs typeface="Alexandria" pitchFamily="2" charset="-78"/>
              </a:rPr>
              <a:t>مهارات القائد المبدع والمبتكر والإبداع الوظيفي</a:t>
            </a:r>
            <a:endParaRPr lang="en-US" sz="28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id="{0E9582A0-D548-B0FE-2D0E-4EDEA423A8C0}"/>
              </a:ext>
            </a:extLst>
          </p:cNvPr>
          <p:cNvGrpSpPr/>
          <p:nvPr/>
        </p:nvGrpSpPr>
        <p:grpSpPr>
          <a:xfrm>
            <a:off x="10505843" y="1429189"/>
            <a:ext cx="1116793" cy="962568"/>
            <a:chOff x="9878387" y="959393"/>
            <a:chExt cx="1116793" cy="962568"/>
          </a:xfrm>
          <a:solidFill>
            <a:srgbClr val="A4D6F1"/>
          </a:solidFill>
        </p:grpSpPr>
        <p:sp>
          <p:nvSpPr>
            <p:cNvPr id="23" name="Rectangle 22">
              <a:extLst>
                <a:ext uri="{FF2B5EF4-FFF2-40B4-BE49-F238E27FC236}">
                  <a16:creationId xmlns:a16="http://schemas.microsoft.com/office/drawing/2014/main" id="{3B838B32-5CF0-8E77-E537-95056592F9C4}"/>
                </a:ext>
              </a:extLst>
            </p:cNvPr>
            <p:cNvSpPr/>
            <p:nvPr/>
          </p:nvSpPr>
          <p:spPr>
            <a:xfrm>
              <a:off x="9878387" y="959393"/>
              <a:ext cx="1116793" cy="962568"/>
            </a:xfrm>
            <a:prstGeom prst="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24" name="TextBox 23">
              <a:extLst>
                <a:ext uri="{FF2B5EF4-FFF2-40B4-BE49-F238E27FC236}">
                  <a16:creationId xmlns:a16="http://schemas.microsoft.com/office/drawing/2014/main" id="{32FF312D-9A01-973E-B4CC-7A04DADC7BA7}"/>
                </a:ext>
              </a:extLst>
            </p:cNvPr>
            <p:cNvSpPr txBox="1"/>
            <p:nvPr/>
          </p:nvSpPr>
          <p:spPr>
            <a:xfrm>
              <a:off x="9965475" y="1025179"/>
              <a:ext cx="942618" cy="830997"/>
            </a:xfrm>
            <a:prstGeom prst="rect">
              <a:avLst/>
            </a:prstGeom>
            <a:grpFill/>
          </p:spPr>
          <p:txBody>
            <a:bodyPr wrap="square" rtlCol="0">
              <a:spAutoFit/>
            </a:bodyPr>
            <a:lstStyle/>
            <a:p>
              <a:pPr algn="ctr"/>
              <a:r>
                <a:rPr lang="ar-SA" sz="4800" b="1" dirty="0">
                  <a:solidFill>
                    <a:srgbClr val="002060"/>
                  </a:solidFill>
                  <a:latin typeface="Times New Roman" panose="02020603050405020304" pitchFamily="18" charset="0"/>
                  <a:cs typeface="Times New Roman" panose="02020603050405020304" pitchFamily="18" charset="0"/>
                </a:rPr>
                <a:t>6</a:t>
              </a:r>
              <a:endParaRPr lang="en-US" sz="1400" b="1" dirty="0">
                <a:solidFill>
                  <a:srgbClr val="002060"/>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3069472123"/>
      </p:ext>
    </p:extLst>
  </p:cSld>
  <p:clrMapOvr>
    <a:masterClrMapping/>
  </p:clrMapOvr>
  <p:extLst>
    <p:ext uri="{E180D4A7-C9FB-4DFB-919C-405C955672EB}">
      <p14:showEvtLst xmlns:p14="http://schemas.microsoft.com/office/powerpoint/2010/main">
        <p14:playEvt time="1" objId="3"/>
        <p14:stopEvt time="9049" objId="3"/>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A06C6081-1EBC-484C-8576-FE8597A3C129}"/>
              </a:ext>
            </a:extLst>
          </p:cNvPr>
          <p:cNvSpPr/>
          <p:nvPr/>
        </p:nvSpPr>
        <p:spPr>
          <a:xfrm>
            <a:off x="5842560" y="1013002"/>
            <a:ext cx="4173327" cy="5556738"/>
          </a:xfrm>
          <a:prstGeom prst="roundRect">
            <a:avLst>
              <a:gd name="adj" fmla="val 1835"/>
            </a:avLst>
          </a:prstGeom>
          <a:solidFill>
            <a:srgbClr val="00B0F0"/>
          </a:solidFill>
          <a:ln>
            <a:noFill/>
          </a:ln>
          <a:scene3d>
            <a:camera prst="perspectiveLeft"/>
            <a:lightRig rig="flat" dir="t"/>
          </a:scene3d>
          <a:sp3d extrusionH="146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ectangle: Rounded Corners 7">
            <a:extLst>
              <a:ext uri="{FF2B5EF4-FFF2-40B4-BE49-F238E27FC236}">
                <a16:creationId xmlns:a16="http://schemas.microsoft.com/office/drawing/2014/main" id="{94D19A6A-E772-41FF-81FB-A3FCFC7567CC}"/>
              </a:ext>
            </a:extLst>
          </p:cNvPr>
          <p:cNvSpPr/>
          <p:nvPr/>
        </p:nvSpPr>
        <p:spPr>
          <a:xfrm>
            <a:off x="1720454" y="1012862"/>
            <a:ext cx="4577095" cy="5556738"/>
          </a:xfrm>
          <a:prstGeom prst="roundRect">
            <a:avLst>
              <a:gd name="adj" fmla="val 1835"/>
            </a:avLst>
          </a:prstGeom>
          <a:solidFill>
            <a:srgbClr val="00B0F0"/>
          </a:solidFill>
          <a:ln>
            <a:noFill/>
          </a:ln>
          <a:scene3d>
            <a:camera prst="perspectiveRight"/>
            <a:lightRig rig="twoPt" dir="t"/>
          </a:scene3d>
          <a:sp3d extrusionH="146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381A9ECD-146F-4291-9A13-56E2C49ABF89}"/>
              </a:ext>
            </a:extLst>
          </p:cNvPr>
          <p:cNvSpPr/>
          <p:nvPr/>
        </p:nvSpPr>
        <p:spPr>
          <a:xfrm>
            <a:off x="2179384" y="1149760"/>
            <a:ext cx="4047163" cy="5324061"/>
          </a:xfrm>
          <a:prstGeom prst="rect">
            <a:avLst/>
          </a:prstGeom>
          <a:solidFill>
            <a:schemeClr val="bg1"/>
          </a:solidFill>
          <a:ln>
            <a:noFill/>
          </a:ln>
          <a:scene3d>
            <a:camera prst="perspectiveRight"/>
            <a:lightRig rig="twoPt" dir="t"/>
          </a:scene3d>
          <a:sp3d extrusionH="1549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FE58BF59-9748-4AB6-B6CC-FCFCC8BF482B}"/>
              </a:ext>
            </a:extLst>
          </p:cNvPr>
          <p:cNvSpPr/>
          <p:nvPr/>
        </p:nvSpPr>
        <p:spPr>
          <a:xfrm>
            <a:off x="5944682" y="1118510"/>
            <a:ext cx="3667335" cy="5324061"/>
          </a:xfrm>
          <a:prstGeom prst="rect">
            <a:avLst/>
          </a:prstGeom>
          <a:pattFill prst="dotGrid">
            <a:fgClr>
              <a:schemeClr val="bg1">
                <a:lumMod val="95000"/>
              </a:schemeClr>
            </a:fgClr>
            <a:bgClr>
              <a:schemeClr val="bg1"/>
            </a:bgClr>
          </a:pattFill>
          <a:ln>
            <a:noFill/>
          </a:ln>
          <a:scene3d>
            <a:camera prst="perspectiveLeft"/>
            <a:lightRig rig="balanced" dir="t"/>
          </a:scene3d>
          <a:sp3d extrusionH="1549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36" name="Group 35">
            <a:extLst>
              <a:ext uri="{FF2B5EF4-FFF2-40B4-BE49-F238E27FC236}">
                <a16:creationId xmlns:a16="http://schemas.microsoft.com/office/drawing/2014/main" id="{E34368D1-0CFE-4462-928C-169EC708B55E}"/>
              </a:ext>
            </a:extLst>
          </p:cNvPr>
          <p:cNvGrpSpPr/>
          <p:nvPr/>
        </p:nvGrpSpPr>
        <p:grpSpPr>
          <a:xfrm>
            <a:off x="9612789" y="1434892"/>
            <a:ext cx="1964922" cy="675249"/>
            <a:chOff x="9612789" y="1083212"/>
            <a:chExt cx="1964922" cy="675249"/>
          </a:xfrm>
        </p:grpSpPr>
        <p:sp>
          <p:nvSpPr>
            <p:cNvPr id="12" name="Rectangle 11">
              <a:extLst>
                <a:ext uri="{FF2B5EF4-FFF2-40B4-BE49-F238E27FC236}">
                  <a16:creationId xmlns:a16="http://schemas.microsoft.com/office/drawing/2014/main" id="{4DBFF814-6F99-4954-BFC7-27F098580E42}"/>
                </a:ext>
              </a:extLst>
            </p:cNvPr>
            <p:cNvSpPr/>
            <p:nvPr/>
          </p:nvSpPr>
          <p:spPr>
            <a:xfrm>
              <a:off x="9612789" y="1083212"/>
              <a:ext cx="1964922" cy="675249"/>
            </a:xfrm>
            <a:prstGeom prst="rect">
              <a:avLst/>
            </a:prstGeom>
            <a:solidFill>
              <a:srgbClr val="FF9900"/>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A79D627C-2C6C-4173-B432-F58DCC8FCE68}"/>
                </a:ext>
              </a:extLst>
            </p:cNvPr>
            <p:cNvSpPr txBox="1"/>
            <p:nvPr/>
          </p:nvSpPr>
          <p:spPr>
            <a:xfrm>
              <a:off x="9831232" y="1169402"/>
              <a:ext cx="123822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SA" sz="1400" b="1" dirty="0">
                  <a:solidFill>
                    <a:prstClr val="white"/>
                  </a:solidFill>
                  <a:latin typeface="Alexandria" pitchFamily="2" charset="-78"/>
                  <a:cs typeface="Alexandria" pitchFamily="2" charset="-78"/>
                </a:rPr>
                <a:t>مفهوم وأهمية</a:t>
              </a:r>
              <a:endParaRPr kumimoji="0" lang="en-US" sz="1400" b="1" i="0" u="none" strike="noStrike" kern="1200" cap="none" spc="0" normalizeH="0" baseline="0" noProof="0" dirty="0">
                <a:ln>
                  <a:noFill/>
                </a:ln>
                <a:solidFill>
                  <a:prstClr val="white"/>
                </a:solidFill>
                <a:effectLst/>
                <a:uLnTx/>
                <a:uFillTx/>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81B8D044-6446-42D3-B208-FEF6AD4B0525}"/>
                </a:ext>
              </a:extLst>
            </p:cNvPr>
            <p:cNvSpPr txBox="1"/>
            <p:nvPr/>
          </p:nvSpPr>
          <p:spPr>
            <a:xfrm>
              <a:off x="10630137" y="1258788"/>
              <a:ext cx="780554" cy="33855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white"/>
                  </a:solidFill>
                  <a:effectLst/>
                  <a:uLnTx/>
                  <a:uFillTx/>
                  <a:latin typeface="Alexandria" pitchFamily="2" charset="-78"/>
                  <a:cs typeface="Alexandria" pitchFamily="2" charset="-78"/>
                </a:rPr>
                <a:t>01</a:t>
              </a:r>
            </a:p>
          </p:txBody>
        </p:sp>
      </p:grpSp>
      <p:grpSp>
        <p:nvGrpSpPr>
          <p:cNvPr id="37" name="Group 36">
            <a:extLst>
              <a:ext uri="{FF2B5EF4-FFF2-40B4-BE49-F238E27FC236}">
                <a16:creationId xmlns:a16="http://schemas.microsoft.com/office/drawing/2014/main" id="{D315A847-EDCD-4EC7-A688-29A23F4DB996}"/>
              </a:ext>
            </a:extLst>
          </p:cNvPr>
          <p:cNvGrpSpPr/>
          <p:nvPr/>
        </p:nvGrpSpPr>
        <p:grpSpPr>
          <a:xfrm>
            <a:off x="9609172" y="2285717"/>
            <a:ext cx="1964922" cy="675249"/>
            <a:chOff x="9609172" y="1934037"/>
            <a:chExt cx="1964922" cy="675249"/>
          </a:xfrm>
        </p:grpSpPr>
        <p:sp>
          <p:nvSpPr>
            <p:cNvPr id="17" name="Rectangle 16">
              <a:extLst>
                <a:ext uri="{FF2B5EF4-FFF2-40B4-BE49-F238E27FC236}">
                  <a16:creationId xmlns:a16="http://schemas.microsoft.com/office/drawing/2014/main" id="{65D4ACFE-FBBE-4F64-92FE-243AFFC3D97B}"/>
                </a:ext>
              </a:extLst>
            </p:cNvPr>
            <p:cNvSpPr/>
            <p:nvPr/>
          </p:nvSpPr>
          <p:spPr>
            <a:xfrm>
              <a:off x="9609172" y="1934037"/>
              <a:ext cx="1964922" cy="675249"/>
            </a:xfrm>
            <a:prstGeom prst="rect">
              <a:avLst/>
            </a:prstGeom>
            <a:solidFill>
              <a:srgbClr val="00CC99"/>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30B125F4-13E6-46F3-9D99-21BB19295831}"/>
                </a:ext>
              </a:extLst>
            </p:cNvPr>
            <p:cNvSpPr txBox="1"/>
            <p:nvPr/>
          </p:nvSpPr>
          <p:spPr>
            <a:xfrm>
              <a:off x="9836068" y="2049384"/>
              <a:ext cx="1238226"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مهارات</a:t>
              </a:r>
              <a:endParaRPr lang="en-US" dirty="0"/>
            </a:p>
          </p:txBody>
        </p:sp>
        <p:sp>
          <p:nvSpPr>
            <p:cNvPr id="19" name="TextBox 18">
              <a:extLst>
                <a:ext uri="{FF2B5EF4-FFF2-40B4-BE49-F238E27FC236}">
                  <a16:creationId xmlns:a16="http://schemas.microsoft.com/office/drawing/2014/main" id="{BBA7ADF8-22F1-41B9-B4B8-AAD901E80DCB}"/>
                </a:ext>
              </a:extLst>
            </p:cNvPr>
            <p:cNvSpPr txBox="1"/>
            <p:nvPr/>
          </p:nvSpPr>
          <p:spPr>
            <a:xfrm>
              <a:off x="10674255" y="2060092"/>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02</a:t>
              </a:r>
            </a:p>
          </p:txBody>
        </p:sp>
      </p:grpSp>
      <p:grpSp>
        <p:nvGrpSpPr>
          <p:cNvPr id="38" name="Group 37">
            <a:extLst>
              <a:ext uri="{FF2B5EF4-FFF2-40B4-BE49-F238E27FC236}">
                <a16:creationId xmlns:a16="http://schemas.microsoft.com/office/drawing/2014/main" id="{6F29288F-7DE5-4952-9919-FDCBC9F78014}"/>
              </a:ext>
            </a:extLst>
          </p:cNvPr>
          <p:cNvGrpSpPr/>
          <p:nvPr/>
        </p:nvGrpSpPr>
        <p:grpSpPr>
          <a:xfrm>
            <a:off x="9605555" y="3136542"/>
            <a:ext cx="1972156" cy="675249"/>
            <a:chOff x="9605555" y="2784862"/>
            <a:chExt cx="1972156" cy="675249"/>
          </a:xfrm>
        </p:grpSpPr>
        <p:sp>
          <p:nvSpPr>
            <p:cNvPr id="21" name="Rectangle 20">
              <a:extLst>
                <a:ext uri="{FF2B5EF4-FFF2-40B4-BE49-F238E27FC236}">
                  <a16:creationId xmlns:a16="http://schemas.microsoft.com/office/drawing/2014/main" id="{3B4593E3-CF44-49D7-9610-6D3365CDA13C}"/>
                </a:ext>
              </a:extLst>
            </p:cNvPr>
            <p:cNvSpPr/>
            <p:nvPr/>
          </p:nvSpPr>
          <p:spPr>
            <a:xfrm>
              <a:off x="9605555" y="2784862"/>
              <a:ext cx="1972156" cy="675249"/>
            </a:xfrm>
            <a:prstGeom prst="rect">
              <a:avLst/>
            </a:prstGeom>
            <a:solidFill>
              <a:srgbClr val="CC00CC"/>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2" name="TextBox 21">
              <a:extLst>
                <a:ext uri="{FF2B5EF4-FFF2-40B4-BE49-F238E27FC236}">
                  <a16:creationId xmlns:a16="http://schemas.microsoft.com/office/drawing/2014/main" id="{37C33EED-94FD-4FDE-B1B9-FCD3C465AC3B}"/>
                </a:ext>
              </a:extLst>
            </p:cNvPr>
            <p:cNvSpPr txBox="1"/>
            <p:nvPr/>
          </p:nvSpPr>
          <p:spPr>
            <a:xfrm>
              <a:off x="9936345" y="2889105"/>
              <a:ext cx="1238226" cy="52322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الإبداع الوظيفي</a:t>
              </a:r>
              <a:endParaRPr lang="en-US" dirty="0"/>
            </a:p>
          </p:txBody>
        </p:sp>
        <p:sp>
          <p:nvSpPr>
            <p:cNvPr id="23" name="TextBox 22">
              <a:extLst>
                <a:ext uri="{FF2B5EF4-FFF2-40B4-BE49-F238E27FC236}">
                  <a16:creationId xmlns:a16="http://schemas.microsoft.com/office/drawing/2014/main" id="{22507D44-E774-487A-B9F5-A8E130E8752E}"/>
                </a:ext>
              </a:extLst>
            </p:cNvPr>
            <p:cNvSpPr txBox="1"/>
            <p:nvPr/>
          </p:nvSpPr>
          <p:spPr>
            <a:xfrm>
              <a:off x="10674255" y="3000383"/>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03</a:t>
              </a:r>
            </a:p>
          </p:txBody>
        </p:sp>
      </p:grpSp>
      <p:grpSp>
        <p:nvGrpSpPr>
          <p:cNvPr id="39" name="Group 38">
            <a:extLst>
              <a:ext uri="{FF2B5EF4-FFF2-40B4-BE49-F238E27FC236}">
                <a16:creationId xmlns:a16="http://schemas.microsoft.com/office/drawing/2014/main" id="{D0444B30-30B5-487D-83EF-D753B7D8CB32}"/>
              </a:ext>
            </a:extLst>
          </p:cNvPr>
          <p:cNvGrpSpPr/>
          <p:nvPr/>
        </p:nvGrpSpPr>
        <p:grpSpPr>
          <a:xfrm>
            <a:off x="9601938" y="3987367"/>
            <a:ext cx="1964922" cy="675249"/>
            <a:chOff x="9601938" y="3635687"/>
            <a:chExt cx="1964922" cy="675249"/>
          </a:xfrm>
        </p:grpSpPr>
        <p:sp>
          <p:nvSpPr>
            <p:cNvPr id="25" name="Rectangle 24">
              <a:extLst>
                <a:ext uri="{FF2B5EF4-FFF2-40B4-BE49-F238E27FC236}">
                  <a16:creationId xmlns:a16="http://schemas.microsoft.com/office/drawing/2014/main" id="{EB71E001-60B0-4BB3-BA7D-0B0943B2A278}"/>
                </a:ext>
              </a:extLst>
            </p:cNvPr>
            <p:cNvSpPr/>
            <p:nvPr/>
          </p:nvSpPr>
          <p:spPr>
            <a:xfrm>
              <a:off x="9601938" y="3635687"/>
              <a:ext cx="1964922" cy="675249"/>
            </a:xfrm>
            <a:prstGeom prst="rect">
              <a:avLst/>
            </a:prstGeom>
            <a:solidFill>
              <a:srgbClr val="0066CC"/>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A9507DCF-BB9B-45E7-B282-E5EFCA6ECEDA}"/>
                </a:ext>
              </a:extLst>
            </p:cNvPr>
            <p:cNvSpPr txBox="1"/>
            <p:nvPr/>
          </p:nvSpPr>
          <p:spPr>
            <a:xfrm>
              <a:off x="9748859" y="3698488"/>
              <a:ext cx="1402972" cy="52322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مصادر ومجالات</a:t>
              </a:r>
              <a:endParaRPr lang="en-US" dirty="0"/>
            </a:p>
          </p:txBody>
        </p:sp>
        <p:sp>
          <p:nvSpPr>
            <p:cNvPr id="27" name="TextBox 26">
              <a:extLst>
                <a:ext uri="{FF2B5EF4-FFF2-40B4-BE49-F238E27FC236}">
                  <a16:creationId xmlns:a16="http://schemas.microsoft.com/office/drawing/2014/main" id="{CD27B1EE-F37D-42F9-89A5-C206F0EB7BC5}"/>
                </a:ext>
              </a:extLst>
            </p:cNvPr>
            <p:cNvSpPr txBox="1"/>
            <p:nvPr/>
          </p:nvSpPr>
          <p:spPr>
            <a:xfrm>
              <a:off x="10723200" y="3841110"/>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04</a:t>
              </a:r>
            </a:p>
          </p:txBody>
        </p:sp>
      </p:grpSp>
      <p:grpSp>
        <p:nvGrpSpPr>
          <p:cNvPr id="40" name="Group 39">
            <a:extLst>
              <a:ext uri="{FF2B5EF4-FFF2-40B4-BE49-F238E27FC236}">
                <a16:creationId xmlns:a16="http://schemas.microsoft.com/office/drawing/2014/main" id="{08CAE4D4-2571-4C11-A1DE-8BF18C82427E}"/>
              </a:ext>
            </a:extLst>
          </p:cNvPr>
          <p:cNvGrpSpPr/>
          <p:nvPr/>
        </p:nvGrpSpPr>
        <p:grpSpPr>
          <a:xfrm>
            <a:off x="9598321" y="4838192"/>
            <a:ext cx="1964922" cy="675249"/>
            <a:chOff x="9598321" y="4486512"/>
            <a:chExt cx="1964922" cy="675249"/>
          </a:xfrm>
        </p:grpSpPr>
        <p:sp>
          <p:nvSpPr>
            <p:cNvPr id="29" name="Rectangle 28">
              <a:extLst>
                <a:ext uri="{FF2B5EF4-FFF2-40B4-BE49-F238E27FC236}">
                  <a16:creationId xmlns:a16="http://schemas.microsoft.com/office/drawing/2014/main" id="{80B808F9-D80E-4B12-B6DA-8593D783F4EE}"/>
                </a:ext>
              </a:extLst>
            </p:cNvPr>
            <p:cNvSpPr/>
            <p:nvPr/>
          </p:nvSpPr>
          <p:spPr>
            <a:xfrm>
              <a:off x="9598321" y="4486512"/>
              <a:ext cx="1964922" cy="675249"/>
            </a:xfrm>
            <a:prstGeom prst="rect">
              <a:avLst/>
            </a:prstGeom>
            <a:solidFill>
              <a:srgbClr val="99CC00"/>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D253A79C-C1B8-4B8B-BEFE-8C0A5783C926}"/>
                </a:ext>
              </a:extLst>
            </p:cNvPr>
            <p:cNvSpPr txBox="1"/>
            <p:nvPr/>
          </p:nvSpPr>
          <p:spPr>
            <a:xfrm>
              <a:off x="9682925" y="4543615"/>
              <a:ext cx="1577242" cy="52322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الإبداع الوظيفي في القيادة</a:t>
              </a:r>
              <a:endParaRPr lang="en-US" dirty="0"/>
            </a:p>
          </p:txBody>
        </p:sp>
        <p:sp>
          <p:nvSpPr>
            <p:cNvPr id="31" name="TextBox 30">
              <a:extLst>
                <a:ext uri="{FF2B5EF4-FFF2-40B4-BE49-F238E27FC236}">
                  <a16:creationId xmlns:a16="http://schemas.microsoft.com/office/drawing/2014/main" id="{FD601C18-F066-4F7C-ADFC-2522FA8F7220}"/>
                </a:ext>
              </a:extLst>
            </p:cNvPr>
            <p:cNvSpPr txBox="1"/>
            <p:nvPr/>
          </p:nvSpPr>
          <p:spPr>
            <a:xfrm>
              <a:off x="10743701" y="4683576"/>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05</a:t>
              </a:r>
            </a:p>
          </p:txBody>
        </p:sp>
      </p:grpSp>
      <p:grpSp>
        <p:nvGrpSpPr>
          <p:cNvPr id="41" name="Group 40">
            <a:extLst>
              <a:ext uri="{FF2B5EF4-FFF2-40B4-BE49-F238E27FC236}">
                <a16:creationId xmlns:a16="http://schemas.microsoft.com/office/drawing/2014/main" id="{7709C86E-2659-4BCB-9D2F-B2F984066EDE}"/>
              </a:ext>
            </a:extLst>
          </p:cNvPr>
          <p:cNvGrpSpPr/>
          <p:nvPr/>
        </p:nvGrpSpPr>
        <p:grpSpPr>
          <a:xfrm>
            <a:off x="9594704" y="5689017"/>
            <a:ext cx="1964922" cy="675249"/>
            <a:chOff x="9594704" y="5337337"/>
            <a:chExt cx="1964922" cy="675249"/>
          </a:xfrm>
        </p:grpSpPr>
        <p:sp>
          <p:nvSpPr>
            <p:cNvPr id="33" name="Rectangle 32">
              <a:extLst>
                <a:ext uri="{FF2B5EF4-FFF2-40B4-BE49-F238E27FC236}">
                  <a16:creationId xmlns:a16="http://schemas.microsoft.com/office/drawing/2014/main" id="{B063EF9D-B88C-4DA4-8D65-D76BFED253DE}"/>
                </a:ext>
              </a:extLst>
            </p:cNvPr>
            <p:cNvSpPr/>
            <p:nvPr/>
          </p:nvSpPr>
          <p:spPr>
            <a:xfrm>
              <a:off x="9594704" y="5337337"/>
              <a:ext cx="1964922" cy="675249"/>
            </a:xfrm>
            <a:prstGeom prst="rect">
              <a:avLst/>
            </a:prstGeom>
            <a:solidFill>
              <a:srgbClr val="FF3399"/>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4" name="TextBox 33">
              <a:extLst>
                <a:ext uri="{FF2B5EF4-FFF2-40B4-BE49-F238E27FC236}">
                  <a16:creationId xmlns:a16="http://schemas.microsoft.com/office/drawing/2014/main" id="{51B44E73-79B2-4326-8FED-953AAE57E7B5}"/>
                </a:ext>
              </a:extLst>
            </p:cNvPr>
            <p:cNvSpPr txBox="1"/>
            <p:nvPr/>
          </p:nvSpPr>
          <p:spPr>
            <a:xfrm>
              <a:off x="9703803" y="5517812"/>
              <a:ext cx="1426662"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SA" dirty="0"/>
                <a:t>علاقات</a:t>
              </a:r>
              <a:endParaRPr lang="en-US" dirty="0"/>
            </a:p>
          </p:txBody>
        </p:sp>
        <p:sp>
          <p:nvSpPr>
            <p:cNvPr id="35" name="TextBox 34">
              <a:extLst>
                <a:ext uri="{FF2B5EF4-FFF2-40B4-BE49-F238E27FC236}">
                  <a16:creationId xmlns:a16="http://schemas.microsoft.com/office/drawing/2014/main" id="{0FAD801F-52D9-474B-AC0C-FEB249179B1B}"/>
                </a:ext>
              </a:extLst>
            </p:cNvPr>
            <p:cNvSpPr txBox="1"/>
            <p:nvPr/>
          </p:nvSpPr>
          <p:spPr>
            <a:xfrm>
              <a:off x="10743701" y="5570029"/>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06</a:t>
              </a:r>
            </a:p>
          </p:txBody>
        </p:sp>
      </p:grpSp>
      <p:sp>
        <p:nvSpPr>
          <p:cNvPr id="42" name="TextBox 41">
            <a:extLst>
              <a:ext uri="{FF2B5EF4-FFF2-40B4-BE49-F238E27FC236}">
                <a16:creationId xmlns:a16="http://schemas.microsoft.com/office/drawing/2014/main" id="{CCD4EA40-943E-46C8-B186-BE60BB9C2C76}"/>
              </a:ext>
            </a:extLst>
          </p:cNvPr>
          <p:cNvSpPr txBox="1"/>
          <p:nvPr/>
        </p:nvSpPr>
        <p:spPr>
          <a:xfrm>
            <a:off x="2709227" y="1310851"/>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9900"/>
                </a:solidFill>
                <a:effectLst/>
                <a:uLnTx/>
                <a:uFillTx/>
                <a:latin typeface="Century Gothic" panose="020B0502020202020204" pitchFamily="34" charset="0"/>
                <a:ea typeface="+mn-ea"/>
                <a:cs typeface="+mn-cs"/>
              </a:rPr>
              <a:t>01</a:t>
            </a:r>
          </a:p>
        </p:txBody>
      </p:sp>
      <p:sp>
        <p:nvSpPr>
          <p:cNvPr id="43" name="TextBox 42">
            <a:extLst>
              <a:ext uri="{FF2B5EF4-FFF2-40B4-BE49-F238E27FC236}">
                <a16:creationId xmlns:a16="http://schemas.microsoft.com/office/drawing/2014/main" id="{9A7829F5-CA17-4384-BE47-B5B41731F855}"/>
              </a:ext>
            </a:extLst>
          </p:cNvPr>
          <p:cNvSpPr txBox="1"/>
          <p:nvPr/>
        </p:nvSpPr>
        <p:spPr>
          <a:xfrm>
            <a:off x="2540514" y="5394954"/>
            <a:ext cx="3217889"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1600" b="0" i="0" u="none" strike="noStrike" kern="1200" cap="none" spc="0" normalizeH="0" baseline="0" noProof="0" dirty="0">
                <a:ln>
                  <a:noFill/>
                </a:ln>
                <a:solidFill>
                  <a:srgbClr val="002060"/>
                </a:solidFill>
                <a:effectLst/>
                <a:uLnTx/>
                <a:uFillTx/>
                <a:latin typeface="Alexandria" pitchFamily="2" charset="-78"/>
                <a:cs typeface="Alexandria" pitchFamily="2" charset="-78"/>
              </a:rPr>
              <a:t>الإبداع الوظيفي في القيادة التربوية وعناصره وأنواعه</a:t>
            </a:r>
            <a:endParaRPr kumimoji="0" lang="en-US" sz="1600" b="0"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pic>
        <p:nvPicPr>
          <p:cNvPr id="45" name="Graphic 44" descr="Puzzle pieces">
            <a:extLst>
              <a:ext uri="{FF2B5EF4-FFF2-40B4-BE49-F238E27FC236}">
                <a16:creationId xmlns:a16="http://schemas.microsoft.com/office/drawing/2014/main" id="{218C4552-7FAE-4F7A-80A3-38BD6E316DD8}"/>
              </a:ext>
            </a:extLst>
          </p:cNvPr>
          <p:cNvPicPr>
            <a:picLocks noChangeAspect="1"/>
          </p:cNvPicPr>
          <p:nvPr/>
        </p:nvPicPr>
        <p:blipFill>
          <a:blip r:embed="rId2" cstate="screen">
            <a:extLst>
              <a:ext uri="{28A0092B-C50C-407E-A947-70E740481C1C}">
                <a14:useLocalDpi xmlns:a14="http://schemas.microsoft.com/office/drawing/2010/main"/>
              </a:ext>
              <a:ext uri="{96DAC541-7B7A-43D3-8B79-37D633B846F1}">
                <asvg:svgBlip xmlns="" xmlns:asvg="http://schemas.microsoft.com/office/drawing/2016/SVG/main" r:embed="rId3"/>
              </a:ext>
            </a:extLst>
          </a:blip>
          <a:stretch>
            <a:fillRect/>
          </a:stretch>
        </p:blipFill>
        <p:spPr>
          <a:xfrm>
            <a:off x="3768858" y="1118510"/>
            <a:ext cx="720969" cy="720969"/>
          </a:xfrm>
          <a:prstGeom prst="rect">
            <a:avLst/>
          </a:prstGeom>
        </p:spPr>
      </p:pic>
      <p:sp>
        <p:nvSpPr>
          <p:cNvPr id="46" name="TextBox 45">
            <a:extLst>
              <a:ext uri="{FF2B5EF4-FFF2-40B4-BE49-F238E27FC236}">
                <a16:creationId xmlns:a16="http://schemas.microsoft.com/office/drawing/2014/main" id="{F2357D15-43C6-4861-ADC0-D7B72B30A892}"/>
              </a:ext>
            </a:extLst>
          </p:cNvPr>
          <p:cNvSpPr txBox="1"/>
          <p:nvPr/>
        </p:nvSpPr>
        <p:spPr>
          <a:xfrm>
            <a:off x="2754943" y="3111090"/>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CC99"/>
                </a:solidFill>
                <a:effectLst/>
                <a:uLnTx/>
                <a:uFillTx/>
                <a:latin typeface="Century Gothic" panose="020B0502020202020204" pitchFamily="34" charset="0"/>
                <a:ea typeface="+mn-ea"/>
                <a:cs typeface="+mn-cs"/>
              </a:rPr>
              <a:t>02</a:t>
            </a:r>
          </a:p>
        </p:txBody>
      </p:sp>
      <p:sp>
        <p:nvSpPr>
          <p:cNvPr id="47" name="TextBox 46">
            <a:extLst>
              <a:ext uri="{FF2B5EF4-FFF2-40B4-BE49-F238E27FC236}">
                <a16:creationId xmlns:a16="http://schemas.microsoft.com/office/drawing/2014/main" id="{FA0AEA6D-45FC-4C41-BE20-ACAE3A9D1A78}"/>
              </a:ext>
            </a:extLst>
          </p:cNvPr>
          <p:cNvSpPr txBox="1"/>
          <p:nvPr/>
        </p:nvSpPr>
        <p:spPr>
          <a:xfrm>
            <a:off x="6096000" y="1971080"/>
            <a:ext cx="3217889" cy="58477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SA" dirty="0"/>
              <a:t>مصادر الإبداع الوظيفي ومجالاته ومتطلباته ومعوقاته</a:t>
            </a:r>
            <a:endParaRPr lang="en-US" dirty="0"/>
          </a:p>
        </p:txBody>
      </p:sp>
      <p:pic>
        <p:nvPicPr>
          <p:cNvPr id="50" name="Graphic 49" descr="Bullseye">
            <a:extLst>
              <a:ext uri="{FF2B5EF4-FFF2-40B4-BE49-F238E27FC236}">
                <a16:creationId xmlns:a16="http://schemas.microsoft.com/office/drawing/2014/main" id="{3D5A086D-9348-423E-AF2B-6042BB567976}"/>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 xmlns:asvg="http://schemas.microsoft.com/office/drawing/2016/SVG/main" r:embed="rId5"/>
              </a:ext>
            </a:extLst>
          </a:blip>
          <a:stretch>
            <a:fillRect/>
          </a:stretch>
        </p:blipFill>
        <p:spPr>
          <a:xfrm>
            <a:off x="3793728" y="2969524"/>
            <a:ext cx="593988" cy="593988"/>
          </a:xfrm>
          <a:prstGeom prst="rect">
            <a:avLst/>
          </a:prstGeom>
        </p:spPr>
      </p:pic>
      <p:sp>
        <p:nvSpPr>
          <p:cNvPr id="51" name="TextBox 50">
            <a:extLst>
              <a:ext uri="{FF2B5EF4-FFF2-40B4-BE49-F238E27FC236}">
                <a16:creationId xmlns:a16="http://schemas.microsoft.com/office/drawing/2014/main" id="{DF2E5144-C527-4C12-9BC9-68496FA2D868}"/>
              </a:ext>
            </a:extLst>
          </p:cNvPr>
          <p:cNvSpPr txBox="1"/>
          <p:nvPr/>
        </p:nvSpPr>
        <p:spPr>
          <a:xfrm>
            <a:off x="2754943" y="4847746"/>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C00CC"/>
                </a:solidFill>
                <a:effectLst/>
                <a:uLnTx/>
                <a:uFillTx/>
                <a:latin typeface="Century Gothic" panose="020B0502020202020204" pitchFamily="34" charset="0"/>
                <a:ea typeface="+mn-ea"/>
                <a:cs typeface="+mn-cs"/>
              </a:rPr>
              <a:t>03</a:t>
            </a:r>
          </a:p>
        </p:txBody>
      </p:sp>
      <p:pic>
        <p:nvPicPr>
          <p:cNvPr id="55" name="Graphic 54" descr="Chat">
            <a:extLst>
              <a:ext uri="{FF2B5EF4-FFF2-40B4-BE49-F238E27FC236}">
                <a16:creationId xmlns:a16="http://schemas.microsoft.com/office/drawing/2014/main" id="{04AE88BE-E4B7-43D1-9652-23805E916694}"/>
              </a:ext>
            </a:extLst>
          </p:cNvPr>
          <p:cNvPicPr>
            <a:picLocks noChangeAspect="1"/>
          </p:cNvPicPr>
          <p:nvPr/>
        </p:nvPicPr>
        <p:blipFill>
          <a:blip r:embed="rId6" cstate="screen">
            <a:extLst>
              <a:ext uri="{28A0092B-C50C-407E-A947-70E740481C1C}">
                <a14:useLocalDpi xmlns:a14="http://schemas.microsoft.com/office/drawing/2010/main"/>
              </a:ext>
              <a:ext uri="{96DAC541-7B7A-43D3-8B79-37D633B846F1}">
                <asvg:svgBlip xmlns="" xmlns:asvg="http://schemas.microsoft.com/office/drawing/2016/SVG/main" r:embed="rId7"/>
              </a:ext>
            </a:extLst>
          </a:blip>
          <a:stretch>
            <a:fillRect/>
          </a:stretch>
        </p:blipFill>
        <p:spPr>
          <a:xfrm>
            <a:off x="3793728" y="4721241"/>
            <a:ext cx="673713" cy="673713"/>
          </a:xfrm>
          <a:prstGeom prst="rect">
            <a:avLst/>
          </a:prstGeom>
        </p:spPr>
      </p:pic>
      <p:sp>
        <p:nvSpPr>
          <p:cNvPr id="56" name="TextBox 55">
            <a:extLst>
              <a:ext uri="{FF2B5EF4-FFF2-40B4-BE49-F238E27FC236}">
                <a16:creationId xmlns:a16="http://schemas.microsoft.com/office/drawing/2014/main" id="{A74D35C0-C4B8-401D-A8A4-1006F49C349C}"/>
              </a:ext>
            </a:extLst>
          </p:cNvPr>
          <p:cNvSpPr txBox="1"/>
          <p:nvPr/>
        </p:nvSpPr>
        <p:spPr>
          <a:xfrm>
            <a:off x="6096000" y="1444446"/>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66CC"/>
                </a:solidFill>
                <a:effectLst/>
                <a:uLnTx/>
                <a:uFillTx/>
                <a:latin typeface="Century Gothic" panose="020B0502020202020204" pitchFamily="34" charset="0"/>
                <a:ea typeface="+mn-ea"/>
                <a:cs typeface="+mn-cs"/>
              </a:rPr>
              <a:t>04</a:t>
            </a:r>
          </a:p>
        </p:txBody>
      </p:sp>
      <p:sp>
        <p:nvSpPr>
          <p:cNvPr id="57" name="TextBox 56">
            <a:extLst>
              <a:ext uri="{FF2B5EF4-FFF2-40B4-BE49-F238E27FC236}">
                <a16:creationId xmlns:a16="http://schemas.microsoft.com/office/drawing/2014/main" id="{B4F05575-813E-48C3-AECA-D7F8B83BED69}"/>
              </a:ext>
            </a:extLst>
          </p:cNvPr>
          <p:cNvSpPr txBox="1"/>
          <p:nvPr/>
        </p:nvSpPr>
        <p:spPr>
          <a:xfrm>
            <a:off x="6166829" y="3749692"/>
            <a:ext cx="3217889" cy="338554"/>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SA" dirty="0"/>
              <a:t>الإبداع الوظيفي وعلاقته بالقيادة</a:t>
            </a:r>
            <a:endParaRPr lang="en-US" dirty="0"/>
          </a:p>
        </p:txBody>
      </p:sp>
      <p:pic>
        <p:nvPicPr>
          <p:cNvPr id="59" name="Graphic 58" descr="Trophy">
            <a:extLst>
              <a:ext uri="{FF2B5EF4-FFF2-40B4-BE49-F238E27FC236}">
                <a16:creationId xmlns:a16="http://schemas.microsoft.com/office/drawing/2014/main" id="{59D6418E-1ABA-4780-BDB9-A07C93884715}"/>
              </a:ext>
            </a:extLst>
          </p:cNvPr>
          <p:cNvPicPr>
            <a:picLocks noChangeAspect="1"/>
          </p:cNvPicPr>
          <p:nvPr/>
        </p:nvPicPr>
        <p:blipFill>
          <a:blip r:embed="rId8" cstate="screen">
            <a:extLst>
              <a:ext uri="{28A0092B-C50C-407E-A947-70E740481C1C}">
                <a14:useLocalDpi xmlns:a14="http://schemas.microsoft.com/office/drawing/2010/main"/>
              </a:ext>
              <a:ext uri="{96DAC541-7B7A-43D3-8B79-37D633B846F1}">
                <asvg:svgBlip xmlns="" xmlns:asvg="http://schemas.microsoft.com/office/drawing/2016/SVG/main" r:embed="rId9"/>
              </a:ext>
            </a:extLst>
          </a:blip>
          <a:stretch>
            <a:fillRect/>
          </a:stretch>
        </p:blipFill>
        <p:spPr>
          <a:xfrm>
            <a:off x="7208198" y="4781580"/>
            <a:ext cx="504841" cy="504841"/>
          </a:xfrm>
          <a:prstGeom prst="rect">
            <a:avLst/>
          </a:prstGeom>
        </p:spPr>
      </p:pic>
      <p:pic>
        <p:nvPicPr>
          <p:cNvPr id="61" name="Graphic 60" descr="Clipboard">
            <a:extLst>
              <a:ext uri="{FF2B5EF4-FFF2-40B4-BE49-F238E27FC236}">
                <a16:creationId xmlns:a16="http://schemas.microsoft.com/office/drawing/2014/main" id="{07DF0843-5E78-4441-9868-664B0F906B50}"/>
              </a:ext>
            </a:extLst>
          </p:cNvPr>
          <p:cNvPicPr>
            <a:picLocks noChangeAspect="1"/>
          </p:cNvPicPr>
          <p:nvPr/>
        </p:nvPicPr>
        <p:blipFill>
          <a:blip r:embed="rId10" cstate="screen">
            <a:extLst>
              <a:ext uri="{28A0092B-C50C-407E-A947-70E740481C1C}">
                <a14:useLocalDpi xmlns:a14="http://schemas.microsoft.com/office/drawing/2010/main"/>
              </a:ext>
              <a:ext uri="{96DAC541-7B7A-43D3-8B79-37D633B846F1}">
                <asvg:svgBlip xmlns="" xmlns:asvg="http://schemas.microsoft.com/office/drawing/2016/SVG/main" r:embed="rId11"/>
              </a:ext>
            </a:extLst>
          </a:blip>
          <a:stretch>
            <a:fillRect/>
          </a:stretch>
        </p:blipFill>
        <p:spPr>
          <a:xfrm>
            <a:off x="7105763" y="1373726"/>
            <a:ext cx="544519" cy="544519"/>
          </a:xfrm>
          <a:prstGeom prst="rect">
            <a:avLst/>
          </a:prstGeom>
        </p:spPr>
      </p:pic>
      <p:sp>
        <p:nvSpPr>
          <p:cNvPr id="62" name="TextBox 61">
            <a:extLst>
              <a:ext uri="{FF2B5EF4-FFF2-40B4-BE49-F238E27FC236}">
                <a16:creationId xmlns:a16="http://schemas.microsoft.com/office/drawing/2014/main" id="{CBA003D8-AD0C-42A6-9A94-DD17FBCD1314}"/>
              </a:ext>
            </a:extLst>
          </p:cNvPr>
          <p:cNvSpPr txBox="1"/>
          <p:nvPr/>
        </p:nvSpPr>
        <p:spPr>
          <a:xfrm>
            <a:off x="6184790" y="3208370"/>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99CC00"/>
                </a:solidFill>
                <a:effectLst/>
                <a:uLnTx/>
                <a:uFillTx/>
                <a:latin typeface="Century Gothic" panose="020B0502020202020204" pitchFamily="34" charset="0"/>
                <a:ea typeface="+mn-ea"/>
                <a:cs typeface="+mn-cs"/>
              </a:rPr>
              <a:t>05</a:t>
            </a:r>
          </a:p>
        </p:txBody>
      </p:sp>
      <p:sp>
        <p:nvSpPr>
          <p:cNvPr id="63" name="TextBox 62">
            <a:extLst>
              <a:ext uri="{FF2B5EF4-FFF2-40B4-BE49-F238E27FC236}">
                <a16:creationId xmlns:a16="http://schemas.microsoft.com/office/drawing/2014/main" id="{12DDACAB-3E5B-499B-96B5-0176D189188C}"/>
              </a:ext>
            </a:extLst>
          </p:cNvPr>
          <p:cNvSpPr txBox="1"/>
          <p:nvPr/>
        </p:nvSpPr>
        <p:spPr>
          <a:xfrm>
            <a:off x="6125558" y="5370425"/>
            <a:ext cx="3217889" cy="58477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SA" dirty="0"/>
              <a:t>الإبداع الوظيفي والرضا الوظيفي والتطوير  التنظيمي واتخاذ القرار</a:t>
            </a:r>
            <a:endParaRPr lang="en-US" dirty="0"/>
          </a:p>
        </p:txBody>
      </p:sp>
      <p:pic>
        <p:nvPicPr>
          <p:cNvPr id="65" name="Graphic 64" descr="Ribbon">
            <a:extLst>
              <a:ext uri="{FF2B5EF4-FFF2-40B4-BE49-F238E27FC236}">
                <a16:creationId xmlns:a16="http://schemas.microsoft.com/office/drawing/2014/main" id="{C70158A2-0D1C-4B6B-93C9-81371E649851}"/>
              </a:ext>
            </a:extLst>
          </p:cNvPr>
          <p:cNvPicPr>
            <a:picLocks noChangeAspect="1"/>
          </p:cNvPicPr>
          <p:nvPr/>
        </p:nvPicPr>
        <p:blipFill>
          <a:blip r:embed="rId12" cstate="screen">
            <a:extLst>
              <a:ext uri="{28A0092B-C50C-407E-A947-70E740481C1C}">
                <a14:useLocalDpi xmlns:a14="http://schemas.microsoft.com/office/drawing/2010/main"/>
              </a:ext>
              <a:ext uri="{96DAC541-7B7A-43D3-8B79-37D633B846F1}">
                <asvg:svgBlip xmlns="" xmlns:asvg="http://schemas.microsoft.com/office/drawing/2016/SVG/main" r:embed="rId13"/>
              </a:ext>
            </a:extLst>
          </a:blip>
          <a:stretch>
            <a:fillRect/>
          </a:stretch>
        </p:blipFill>
        <p:spPr>
          <a:xfrm>
            <a:off x="7456233" y="2999976"/>
            <a:ext cx="653131" cy="653131"/>
          </a:xfrm>
          <a:prstGeom prst="rect">
            <a:avLst/>
          </a:prstGeom>
        </p:spPr>
      </p:pic>
      <p:sp>
        <p:nvSpPr>
          <p:cNvPr id="66" name="TextBox 65">
            <a:extLst>
              <a:ext uri="{FF2B5EF4-FFF2-40B4-BE49-F238E27FC236}">
                <a16:creationId xmlns:a16="http://schemas.microsoft.com/office/drawing/2014/main" id="{4E706144-243E-4277-B87B-31FC4B265A92}"/>
              </a:ext>
            </a:extLst>
          </p:cNvPr>
          <p:cNvSpPr txBox="1"/>
          <p:nvPr/>
        </p:nvSpPr>
        <p:spPr>
          <a:xfrm>
            <a:off x="6212941" y="4869234"/>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3399"/>
                </a:solidFill>
                <a:effectLst/>
                <a:uLnTx/>
                <a:uFillTx/>
                <a:latin typeface="Century Gothic" panose="020B0502020202020204" pitchFamily="34" charset="0"/>
                <a:ea typeface="+mn-ea"/>
                <a:cs typeface="+mn-cs"/>
              </a:rPr>
              <a:t>06</a:t>
            </a:r>
          </a:p>
        </p:txBody>
      </p:sp>
      <p:sp>
        <p:nvSpPr>
          <p:cNvPr id="2" name="Rectangle 1">
            <a:extLst>
              <a:ext uri="{FF2B5EF4-FFF2-40B4-BE49-F238E27FC236}">
                <a16:creationId xmlns:a16="http://schemas.microsoft.com/office/drawing/2014/main" id="{EC2D1AD6-F27F-9780-418B-DF713BF5EBD7}"/>
              </a:ext>
            </a:extLst>
          </p:cNvPr>
          <p:cNvSpPr/>
          <p:nvPr/>
        </p:nvSpPr>
        <p:spPr>
          <a:xfrm>
            <a:off x="2666991" y="655527"/>
            <a:ext cx="908241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016ADF9E-C2AD-843A-3D3E-EC0B9B05E8FF}"/>
              </a:ext>
            </a:extLst>
          </p:cNvPr>
          <p:cNvPicPr>
            <a:picLocks noChangeAspect="1"/>
          </p:cNvPicPr>
          <p:nvPr/>
        </p:nvPicPr>
        <p:blipFill rotWithShape="1">
          <a:blip r:embed="rId14"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37593" y="-74105"/>
            <a:ext cx="2441174" cy="1139861"/>
          </a:xfrm>
          <a:prstGeom prst="rect">
            <a:avLst/>
          </a:prstGeom>
        </p:spPr>
      </p:pic>
      <p:sp>
        <p:nvSpPr>
          <p:cNvPr id="6" name="Rectangle 5">
            <a:extLst>
              <a:ext uri="{FF2B5EF4-FFF2-40B4-BE49-F238E27FC236}">
                <a16:creationId xmlns:a16="http://schemas.microsoft.com/office/drawing/2014/main" id="{4E9838E5-5A58-6AE2-0A7E-062613AF46B7}"/>
              </a:ext>
            </a:extLst>
          </p:cNvPr>
          <p:cNvSpPr/>
          <p:nvPr/>
        </p:nvSpPr>
        <p:spPr>
          <a:xfrm>
            <a:off x="2578767" y="133961"/>
            <a:ext cx="8758504" cy="669799"/>
          </a:xfrm>
          <a:prstGeom prst="rect">
            <a:avLst/>
          </a:prstGeom>
          <a:noFill/>
        </p:spPr>
        <p:txBody>
          <a:bodyPr wrap="square">
            <a:spAutoFit/>
          </a:bodyPr>
          <a:lstStyle/>
          <a:p>
            <a:pPr algn="ctr" rtl="1"/>
            <a:r>
              <a:rPr lang="ar-EG" sz="2000" b="1" dirty="0">
                <a:solidFill>
                  <a:srgbClr val="00B0F0"/>
                </a:solidFill>
                <a:latin typeface="Alexandria" pitchFamily="2" charset="-78"/>
                <a:cs typeface="Alexandria" pitchFamily="2" charset="-78"/>
              </a:rPr>
              <a:t>المحاضرة </a:t>
            </a:r>
            <a:r>
              <a:rPr lang="ar-SA" sz="2000" b="1" dirty="0">
                <a:solidFill>
                  <a:srgbClr val="00B0F0"/>
                </a:solidFill>
                <a:latin typeface="Alexandria" pitchFamily="2" charset="-78"/>
                <a:cs typeface="Alexandria" pitchFamily="2" charset="-78"/>
              </a:rPr>
              <a:t>السادسة</a:t>
            </a:r>
            <a:r>
              <a:rPr lang="ar-EG" sz="2000" b="1" dirty="0">
                <a:solidFill>
                  <a:srgbClr val="00B0F0"/>
                </a:solidFill>
                <a:latin typeface="Alexandria" pitchFamily="2" charset="-78"/>
                <a:cs typeface="Alexandria" pitchFamily="2" charset="-78"/>
              </a:rPr>
              <a:t>: </a:t>
            </a:r>
            <a:r>
              <a:rPr lang="ar-SA" sz="1800" b="1" dirty="0">
                <a:solidFill>
                  <a:srgbClr val="002060"/>
                </a:solidFill>
                <a:latin typeface="Alexandria" pitchFamily="2" charset="-78"/>
                <a:cs typeface="Alexandria" pitchFamily="2" charset="-78"/>
              </a:rPr>
              <a:t>مهارات القائد المبدع والمبتكر والإبداع الوظيفي</a:t>
            </a:r>
            <a:endParaRPr lang="en-US" sz="18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cxnSp>
        <p:nvCxnSpPr>
          <p:cNvPr id="9" name="Straight Connector 8">
            <a:extLst>
              <a:ext uri="{FF2B5EF4-FFF2-40B4-BE49-F238E27FC236}">
                <a16:creationId xmlns:a16="http://schemas.microsoft.com/office/drawing/2014/main" id="{06A4AAD0-0FC6-A7BD-0949-0882C62CCA44}"/>
              </a:ext>
            </a:extLst>
          </p:cNvPr>
          <p:cNvCxnSpPr>
            <a:cxnSpLocks/>
          </p:cNvCxnSpPr>
          <p:nvPr/>
        </p:nvCxnSpPr>
        <p:spPr>
          <a:xfrm>
            <a:off x="6055808" y="1215851"/>
            <a:ext cx="0" cy="5144892"/>
          </a:xfrm>
          <a:prstGeom prst="line">
            <a:avLst/>
          </a:prstGeom>
        </p:spPr>
        <p:style>
          <a:lnRef idx="3">
            <a:schemeClr val="accent5"/>
          </a:lnRef>
          <a:fillRef idx="0">
            <a:schemeClr val="accent5"/>
          </a:fillRef>
          <a:effectRef idx="2">
            <a:schemeClr val="accent5"/>
          </a:effectRef>
          <a:fontRef idx="minor">
            <a:schemeClr val="tx1"/>
          </a:fontRef>
        </p:style>
      </p:cxnSp>
      <p:sp>
        <p:nvSpPr>
          <p:cNvPr id="7" name="TextBox 6">
            <a:extLst>
              <a:ext uri="{FF2B5EF4-FFF2-40B4-BE49-F238E27FC236}">
                <a16:creationId xmlns:a16="http://schemas.microsoft.com/office/drawing/2014/main" id="{BC3509B5-118F-0B4A-E425-DACDAB766208}"/>
              </a:ext>
            </a:extLst>
          </p:cNvPr>
          <p:cNvSpPr txBox="1"/>
          <p:nvPr/>
        </p:nvSpPr>
        <p:spPr>
          <a:xfrm>
            <a:off x="2456358" y="1916201"/>
            <a:ext cx="3217889"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SA" sz="1600" kern="1200" dirty="0">
                <a:solidFill>
                  <a:srgbClr val="002060"/>
                </a:solidFill>
                <a:latin typeface="Alexandria" pitchFamily="2" charset="-78"/>
                <a:cs typeface="Alexandria" pitchFamily="2" charset="-78"/>
              </a:rPr>
              <a:t>مهارات القائد المبدع والمبتكر وأهميتها</a:t>
            </a:r>
            <a:endParaRPr kumimoji="0" lang="ar-EG" sz="1600" b="0"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B40BE5A0-D785-40EF-8CC5-063C10171A37}"/>
              </a:ext>
            </a:extLst>
          </p:cNvPr>
          <p:cNvSpPr txBox="1"/>
          <p:nvPr/>
        </p:nvSpPr>
        <p:spPr>
          <a:xfrm>
            <a:off x="2515802" y="3633727"/>
            <a:ext cx="3217889" cy="58477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SA" dirty="0"/>
              <a:t>مهارات القائد المبدع في القيادة التربوية</a:t>
            </a:r>
            <a:endParaRPr lang="en-US" dirty="0"/>
          </a:p>
        </p:txBody>
      </p:sp>
    </p:spTree>
    <p:extLst>
      <p:ext uri="{BB962C8B-B14F-4D97-AF65-F5344CB8AC3E}">
        <p14:creationId xmlns:p14="http://schemas.microsoft.com/office/powerpoint/2010/main" val="256304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750" fill="hold"/>
                                        <p:tgtEl>
                                          <p:spTgt spid="36"/>
                                        </p:tgtEl>
                                        <p:attrNameLst>
                                          <p:attrName>ppt_x</p:attrName>
                                        </p:attrNameLst>
                                      </p:cBhvr>
                                      <p:tavLst>
                                        <p:tav tm="0">
                                          <p:val>
                                            <p:strVal val="#ppt_x-#ppt_w/2"/>
                                          </p:val>
                                        </p:tav>
                                        <p:tav tm="100000">
                                          <p:val>
                                            <p:strVal val="#ppt_x"/>
                                          </p:val>
                                        </p:tav>
                                      </p:tavLst>
                                    </p:anim>
                                    <p:anim calcmode="lin" valueType="num">
                                      <p:cBhvr>
                                        <p:cTn id="8" dur="750" fill="hold"/>
                                        <p:tgtEl>
                                          <p:spTgt spid="36"/>
                                        </p:tgtEl>
                                        <p:attrNameLst>
                                          <p:attrName>ppt_y</p:attrName>
                                        </p:attrNameLst>
                                      </p:cBhvr>
                                      <p:tavLst>
                                        <p:tav tm="0">
                                          <p:val>
                                            <p:strVal val="#ppt_y"/>
                                          </p:val>
                                        </p:tav>
                                        <p:tav tm="100000">
                                          <p:val>
                                            <p:strVal val="#ppt_y"/>
                                          </p:val>
                                        </p:tav>
                                      </p:tavLst>
                                    </p:anim>
                                    <p:anim calcmode="lin" valueType="num">
                                      <p:cBhvr>
                                        <p:cTn id="9" dur="750" fill="hold"/>
                                        <p:tgtEl>
                                          <p:spTgt spid="36"/>
                                        </p:tgtEl>
                                        <p:attrNameLst>
                                          <p:attrName>ppt_w</p:attrName>
                                        </p:attrNameLst>
                                      </p:cBhvr>
                                      <p:tavLst>
                                        <p:tav tm="0">
                                          <p:val>
                                            <p:fltVal val="0"/>
                                          </p:val>
                                        </p:tav>
                                        <p:tav tm="100000">
                                          <p:val>
                                            <p:strVal val="#ppt_w"/>
                                          </p:val>
                                        </p:tav>
                                      </p:tavLst>
                                    </p:anim>
                                    <p:anim calcmode="lin" valueType="num">
                                      <p:cBhvr>
                                        <p:cTn id="10" dur="750" fill="hold"/>
                                        <p:tgtEl>
                                          <p:spTgt spid="36"/>
                                        </p:tgtEl>
                                        <p:attrNameLst>
                                          <p:attrName>ppt_h</p:attrName>
                                        </p:attrNameLst>
                                      </p:cBhvr>
                                      <p:tavLst>
                                        <p:tav tm="0">
                                          <p:val>
                                            <p:strVal val="#ppt_h"/>
                                          </p:val>
                                        </p:tav>
                                        <p:tav tm="100000">
                                          <p:val>
                                            <p:strVal val="#ppt_h"/>
                                          </p:val>
                                        </p:tav>
                                      </p:tavLst>
                                    </p:anim>
                                  </p:childTnLst>
                                </p:cTn>
                              </p:par>
                            </p:childTnLst>
                          </p:cTn>
                        </p:par>
                        <p:par>
                          <p:cTn id="11" fill="hold">
                            <p:stCondLst>
                              <p:cond delay="750"/>
                            </p:stCondLst>
                            <p:childTnLst>
                              <p:par>
                                <p:cTn id="12" presetID="17" presetClass="entr" presetSubtype="1" fill="hold" grpId="0" nodeType="afterEffect">
                                  <p:stCondLst>
                                    <p:cond delay="0"/>
                                  </p:stCondLst>
                                  <p:childTnLst>
                                    <p:set>
                                      <p:cBhvr>
                                        <p:cTn id="13" dur="1" fill="hold">
                                          <p:stCondLst>
                                            <p:cond delay="0"/>
                                          </p:stCondLst>
                                        </p:cTn>
                                        <p:tgtEl>
                                          <p:spTgt spid="42"/>
                                        </p:tgtEl>
                                        <p:attrNameLst>
                                          <p:attrName>style.visibility</p:attrName>
                                        </p:attrNameLst>
                                      </p:cBhvr>
                                      <p:to>
                                        <p:strVal val="visible"/>
                                      </p:to>
                                    </p:set>
                                    <p:anim calcmode="lin" valueType="num">
                                      <p:cBhvr>
                                        <p:cTn id="14" dur="500" fill="hold"/>
                                        <p:tgtEl>
                                          <p:spTgt spid="42"/>
                                        </p:tgtEl>
                                        <p:attrNameLst>
                                          <p:attrName>ppt_x</p:attrName>
                                        </p:attrNameLst>
                                      </p:cBhvr>
                                      <p:tavLst>
                                        <p:tav tm="0">
                                          <p:val>
                                            <p:strVal val="#ppt_x"/>
                                          </p:val>
                                        </p:tav>
                                        <p:tav tm="100000">
                                          <p:val>
                                            <p:strVal val="#ppt_x"/>
                                          </p:val>
                                        </p:tav>
                                      </p:tavLst>
                                    </p:anim>
                                    <p:anim calcmode="lin" valueType="num">
                                      <p:cBhvr>
                                        <p:cTn id="15" dur="500" fill="hold"/>
                                        <p:tgtEl>
                                          <p:spTgt spid="42"/>
                                        </p:tgtEl>
                                        <p:attrNameLst>
                                          <p:attrName>ppt_y</p:attrName>
                                        </p:attrNameLst>
                                      </p:cBhvr>
                                      <p:tavLst>
                                        <p:tav tm="0">
                                          <p:val>
                                            <p:strVal val="#ppt_y-#ppt_h/2"/>
                                          </p:val>
                                        </p:tav>
                                        <p:tav tm="100000">
                                          <p:val>
                                            <p:strVal val="#ppt_y"/>
                                          </p:val>
                                        </p:tav>
                                      </p:tavLst>
                                    </p:anim>
                                    <p:anim calcmode="lin" valueType="num">
                                      <p:cBhvr>
                                        <p:cTn id="16" dur="500" fill="hold"/>
                                        <p:tgtEl>
                                          <p:spTgt spid="42"/>
                                        </p:tgtEl>
                                        <p:attrNameLst>
                                          <p:attrName>ppt_w</p:attrName>
                                        </p:attrNameLst>
                                      </p:cBhvr>
                                      <p:tavLst>
                                        <p:tav tm="0">
                                          <p:val>
                                            <p:strVal val="#ppt_w"/>
                                          </p:val>
                                        </p:tav>
                                        <p:tav tm="100000">
                                          <p:val>
                                            <p:strVal val="#ppt_w"/>
                                          </p:val>
                                        </p:tav>
                                      </p:tavLst>
                                    </p:anim>
                                    <p:anim calcmode="lin" valueType="num">
                                      <p:cBhvr>
                                        <p:cTn id="17" dur="500" fill="hold"/>
                                        <p:tgtEl>
                                          <p:spTgt spid="42"/>
                                        </p:tgtEl>
                                        <p:attrNameLst>
                                          <p:attrName>ppt_h</p:attrName>
                                        </p:attrNameLst>
                                      </p:cBhvr>
                                      <p:tavLst>
                                        <p:tav tm="0">
                                          <p:val>
                                            <p:fltVal val="0"/>
                                          </p:val>
                                        </p:tav>
                                        <p:tav tm="100000">
                                          <p:val>
                                            <p:strVal val="#ppt_h"/>
                                          </p:val>
                                        </p:tav>
                                      </p:tavLst>
                                    </p:anim>
                                  </p:childTnLst>
                                </p:cTn>
                              </p:par>
                              <p:par>
                                <p:cTn id="18" presetID="17" presetClass="entr" presetSubtype="1" fill="hold" nodeType="withEffect">
                                  <p:stCondLst>
                                    <p:cond delay="0"/>
                                  </p:stCondLst>
                                  <p:childTnLst>
                                    <p:set>
                                      <p:cBhvr>
                                        <p:cTn id="19" dur="1" fill="hold">
                                          <p:stCondLst>
                                            <p:cond delay="0"/>
                                          </p:stCondLst>
                                        </p:cTn>
                                        <p:tgtEl>
                                          <p:spTgt spid="45"/>
                                        </p:tgtEl>
                                        <p:attrNameLst>
                                          <p:attrName>style.visibility</p:attrName>
                                        </p:attrNameLst>
                                      </p:cBhvr>
                                      <p:to>
                                        <p:strVal val="visible"/>
                                      </p:to>
                                    </p:set>
                                    <p:anim calcmode="lin" valueType="num">
                                      <p:cBhvr>
                                        <p:cTn id="20" dur="500" fill="hold"/>
                                        <p:tgtEl>
                                          <p:spTgt spid="45"/>
                                        </p:tgtEl>
                                        <p:attrNameLst>
                                          <p:attrName>ppt_x</p:attrName>
                                        </p:attrNameLst>
                                      </p:cBhvr>
                                      <p:tavLst>
                                        <p:tav tm="0">
                                          <p:val>
                                            <p:strVal val="#ppt_x"/>
                                          </p:val>
                                        </p:tav>
                                        <p:tav tm="100000">
                                          <p:val>
                                            <p:strVal val="#ppt_x"/>
                                          </p:val>
                                        </p:tav>
                                      </p:tavLst>
                                    </p:anim>
                                    <p:anim calcmode="lin" valueType="num">
                                      <p:cBhvr>
                                        <p:cTn id="21" dur="500" fill="hold"/>
                                        <p:tgtEl>
                                          <p:spTgt spid="45"/>
                                        </p:tgtEl>
                                        <p:attrNameLst>
                                          <p:attrName>ppt_y</p:attrName>
                                        </p:attrNameLst>
                                      </p:cBhvr>
                                      <p:tavLst>
                                        <p:tav tm="0">
                                          <p:val>
                                            <p:strVal val="#ppt_y-#ppt_h/2"/>
                                          </p:val>
                                        </p:tav>
                                        <p:tav tm="100000">
                                          <p:val>
                                            <p:strVal val="#ppt_y"/>
                                          </p:val>
                                        </p:tav>
                                      </p:tavLst>
                                    </p:anim>
                                    <p:anim calcmode="lin" valueType="num">
                                      <p:cBhvr>
                                        <p:cTn id="22" dur="500" fill="hold"/>
                                        <p:tgtEl>
                                          <p:spTgt spid="45"/>
                                        </p:tgtEl>
                                        <p:attrNameLst>
                                          <p:attrName>ppt_w</p:attrName>
                                        </p:attrNameLst>
                                      </p:cBhvr>
                                      <p:tavLst>
                                        <p:tav tm="0">
                                          <p:val>
                                            <p:strVal val="#ppt_w"/>
                                          </p:val>
                                        </p:tav>
                                        <p:tav tm="100000">
                                          <p:val>
                                            <p:strVal val="#ppt_w"/>
                                          </p:val>
                                        </p:tav>
                                      </p:tavLst>
                                    </p:anim>
                                    <p:anim calcmode="lin" valueType="num">
                                      <p:cBhvr>
                                        <p:cTn id="23" dur="500" fill="hold"/>
                                        <p:tgtEl>
                                          <p:spTgt spid="45"/>
                                        </p:tgtEl>
                                        <p:attrNameLst>
                                          <p:attrName>ppt_h</p:attrName>
                                        </p:attrNameLst>
                                      </p:cBhvr>
                                      <p:tavLst>
                                        <p:tav tm="0">
                                          <p:val>
                                            <p:fltVal val="0"/>
                                          </p:val>
                                        </p:tav>
                                        <p:tav tm="100000">
                                          <p:val>
                                            <p:strVal val="#ppt_h"/>
                                          </p:val>
                                        </p:tav>
                                      </p:tavLst>
                                    </p:anim>
                                  </p:childTnLst>
                                </p:cTn>
                              </p:par>
                              <p:par>
                                <p:cTn id="24" presetID="17"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500" fill="hold"/>
                                        <p:tgtEl>
                                          <p:spTgt spid="7"/>
                                        </p:tgtEl>
                                        <p:attrNameLst>
                                          <p:attrName>ppt_x</p:attrName>
                                        </p:attrNameLst>
                                      </p:cBhvr>
                                      <p:tavLst>
                                        <p:tav tm="0">
                                          <p:val>
                                            <p:strVal val="#ppt_x-#ppt_w/2"/>
                                          </p:val>
                                        </p:tav>
                                        <p:tav tm="100000">
                                          <p:val>
                                            <p:strVal val="#ppt_x"/>
                                          </p:val>
                                        </p:tav>
                                      </p:tavLst>
                                    </p:anim>
                                    <p:anim calcmode="lin" valueType="num">
                                      <p:cBhvr>
                                        <p:cTn id="27" dur="500" fill="hold"/>
                                        <p:tgtEl>
                                          <p:spTgt spid="7"/>
                                        </p:tgtEl>
                                        <p:attrNameLst>
                                          <p:attrName>ppt_y</p:attrName>
                                        </p:attrNameLst>
                                      </p:cBhvr>
                                      <p:tavLst>
                                        <p:tav tm="0">
                                          <p:val>
                                            <p:strVal val="#ppt_y"/>
                                          </p:val>
                                        </p:tav>
                                        <p:tav tm="100000">
                                          <p:val>
                                            <p:strVal val="#ppt_y"/>
                                          </p:val>
                                        </p:tav>
                                      </p:tavLst>
                                    </p:anim>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strVal val="#ppt_h"/>
                                          </p:val>
                                        </p:tav>
                                        <p:tav tm="100000">
                                          <p:val>
                                            <p:strVal val="#ppt_h"/>
                                          </p:val>
                                        </p:tav>
                                      </p:tavLst>
                                    </p:anim>
                                  </p:childTnLst>
                                </p:cTn>
                              </p:par>
                              <p:par>
                                <p:cTn id="30" presetID="17" presetClass="entr" presetSubtype="8" fill="hold" nodeType="withEffect">
                                  <p:stCondLst>
                                    <p:cond delay="0"/>
                                  </p:stCondLst>
                                  <p:childTnLst>
                                    <p:set>
                                      <p:cBhvr>
                                        <p:cTn id="31" dur="1" fill="hold">
                                          <p:stCondLst>
                                            <p:cond delay="0"/>
                                          </p:stCondLst>
                                        </p:cTn>
                                        <p:tgtEl>
                                          <p:spTgt spid="37"/>
                                        </p:tgtEl>
                                        <p:attrNameLst>
                                          <p:attrName>style.visibility</p:attrName>
                                        </p:attrNameLst>
                                      </p:cBhvr>
                                      <p:to>
                                        <p:strVal val="visible"/>
                                      </p:to>
                                    </p:set>
                                    <p:anim calcmode="lin" valueType="num">
                                      <p:cBhvr>
                                        <p:cTn id="32" dur="750" fill="hold"/>
                                        <p:tgtEl>
                                          <p:spTgt spid="37"/>
                                        </p:tgtEl>
                                        <p:attrNameLst>
                                          <p:attrName>ppt_x</p:attrName>
                                        </p:attrNameLst>
                                      </p:cBhvr>
                                      <p:tavLst>
                                        <p:tav tm="0">
                                          <p:val>
                                            <p:strVal val="#ppt_x-#ppt_w/2"/>
                                          </p:val>
                                        </p:tav>
                                        <p:tav tm="100000">
                                          <p:val>
                                            <p:strVal val="#ppt_x"/>
                                          </p:val>
                                        </p:tav>
                                      </p:tavLst>
                                    </p:anim>
                                    <p:anim calcmode="lin" valueType="num">
                                      <p:cBhvr>
                                        <p:cTn id="33" dur="750" fill="hold"/>
                                        <p:tgtEl>
                                          <p:spTgt spid="37"/>
                                        </p:tgtEl>
                                        <p:attrNameLst>
                                          <p:attrName>ppt_y</p:attrName>
                                        </p:attrNameLst>
                                      </p:cBhvr>
                                      <p:tavLst>
                                        <p:tav tm="0">
                                          <p:val>
                                            <p:strVal val="#ppt_y"/>
                                          </p:val>
                                        </p:tav>
                                        <p:tav tm="100000">
                                          <p:val>
                                            <p:strVal val="#ppt_y"/>
                                          </p:val>
                                        </p:tav>
                                      </p:tavLst>
                                    </p:anim>
                                    <p:anim calcmode="lin" valueType="num">
                                      <p:cBhvr>
                                        <p:cTn id="34" dur="750" fill="hold"/>
                                        <p:tgtEl>
                                          <p:spTgt spid="37"/>
                                        </p:tgtEl>
                                        <p:attrNameLst>
                                          <p:attrName>ppt_w</p:attrName>
                                        </p:attrNameLst>
                                      </p:cBhvr>
                                      <p:tavLst>
                                        <p:tav tm="0">
                                          <p:val>
                                            <p:fltVal val="0"/>
                                          </p:val>
                                        </p:tav>
                                        <p:tav tm="100000">
                                          <p:val>
                                            <p:strVal val="#ppt_w"/>
                                          </p:val>
                                        </p:tav>
                                      </p:tavLst>
                                    </p:anim>
                                    <p:anim calcmode="lin" valueType="num">
                                      <p:cBhvr>
                                        <p:cTn id="35" dur="750" fill="hold"/>
                                        <p:tgtEl>
                                          <p:spTgt spid="37"/>
                                        </p:tgtEl>
                                        <p:attrNameLst>
                                          <p:attrName>ppt_h</p:attrName>
                                        </p:attrNameLst>
                                      </p:cBhvr>
                                      <p:tavLst>
                                        <p:tav tm="0">
                                          <p:val>
                                            <p:strVal val="#ppt_h"/>
                                          </p:val>
                                        </p:tav>
                                        <p:tav tm="100000">
                                          <p:val>
                                            <p:strVal val="#ppt_h"/>
                                          </p:val>
                                        </p:tav>
                                      </p:tavLst>
                                    </p:anim>
                                  </p:childTnLst>
                                </p:cTn>
                              </p:par>
                            </p:childTnLst>
                          </p:cTn>
                        </p:par>
                        <p:par>
                          <p:cTn id="36" fill="hold">
                            <p:stCondLst>
                              <p:cond delay="1500"/>
                            </p:stCondLst>
                            <p:childTnLst>
                              <p:par>
                                <p:cTn id="37" presetID="17" presetClass="entr" presetSubtype="1" fill="hold" grpId="0" nodeType="afterEffect">
                                  <p:stCondLst>
                                    <p:cond delay="0"/>
                                  </p:stCondLst>
                                  <p:childTnLst>
                                    <p:set>
                                      <p:cBhvr>
                                        <p:cTn id="38" dur="1" fill="hold">
                                          <p:stCondLst>
                                            <p:cond delay="0"/>
                                          </p:stCondLst>
                                        </p:cTn>
                                        <p:tgtEl>
                                          <p:spTgt spid="46"/>
                                        </p:tgtEl>
                                        <p:attrNameLst>
                                          <p:attrName>style.visibility</p:attrName>
                                        </p:attrNameLst>
                                      </p:cBhvr>
                                      <p:to>
                                        <p:strVal val="visible"/>
                                      </p:to>
                                    </p:set>
                                    <p:anim calcmode="lin" valueType="num">
                                      <p:cBhvr>
                                        <p:cTn id="39" dur="500" fill="hold"/>
                                        <p:tgtEl>
                                          <p:spTgt spid="46"/>
                                        </p:tgtEl>
                                        <p:attrNameLst>
                                          <p:attrName>ppt_x</p:attrName>
                                        </p:attrNameLst>
                                      </p:cBhvr>
                                      <p:tavLst>
                                        <p:tav tm="0">
                                          <p:val>
                                            <p:strVal val="#ppt_x"/>
                                          </p:val>
                                        </p:tav>
                                        <p:tav tm="100000">
                                          <p:val>
                                            <p:strVal val="#ppt_x"/>
                                          </p:val>
                                        </p:tav>
                                      </p:tavLst>
                                    </p:anim>
                                    <p:anim calcmode="lin" valueType="num">
                                      <p:cBhvr>
                                        <p:cTn id="40" dur="500" fill="hold"/>
                                        <p:tgtEl>
                                          <p:spTgt spid="46"/>
                                        </p:tgtEl>
                                        <p:attrNameLst>
                                          <p:attrName>ppt_y</p:attrName>
                                        </p:attrNameLst>
                                      </p:cBhvr>
                                      <p:tavLst>
                                        <p:tav tm="0">
                                          <p:val>
                                            <p:strVal val="#ppt_y-#ppt_h/2"/>
                                          </p:val>
                                        </p:tav>
                                        <p:tav tm="100000">
                                          <p:val>
                                            <p:strVal val="#ppt_y"/>
                                          </p:val>
                                        </p:tav>
                                      </p:tavLst>
                                    </p:anim>
                                    <p:anim calcmode="lin" valueType="num">
                                      <p:cBhvr>
                                        <p:cTn id="41" dur="500" fill="hold"/>
                                        <p:tgtEl>
                                          <p:spTgt spid="46"/>
                                        </p:tgtEl>
                                        <p:attrNameLst>
                                          <p:attrName>ppt_w</p:attrName>
                                        </p:attrNameLst>
                                      </p:cBhvr>
                                      <p:tavLst>
                                        <p:tav tm="0">
                                          <p:val>
                                            <p:strVal val="#ppt_w"/>
                                          </p:val>
                                        </p:tav>
                                        <p:tav tm="100000">
                                          <p:val>
                                            <p:strVal val="#ppt_w"/>
                                          </p:val>
                                        </p:tav>
                                      </p:tavLst>
                                    </p:anim>
                                    <p:anim calcmode="lin" valueType="num">
                                      <p:cBhvr>
                                        <p:cTn id="42" dur="500" fill="hold"/>
                                        <p:tgtEl>
                                          <p:spTgt spid="46"/>
                                        </p:tgtEl>
                                        <p:attrNameLst>
                                          <p:attrName>ppt_h</p:attrName>
                                        </p:attrNameLst>
                                      </p:cBhvr>
                                      <p:tavLst>
                                        <p:tav tm="0">
                                          <p:val>
                                            <p:fltVal val="0"/>
                                          </p:val>
                                        </p:tav>
                                        <p:tav tm="100000">
                                          <p:val>
                                            <p:strVal val="#ppt_h"/>
                                          </p:val>
                                        </p:tav>
                                      </p:tavLst>
                                    </p:anim>
                                  </p:childTnLst>
                                </p:cTn>
                              </p:par>
                              <p:par>
                                <p:cTn id="43" presetID="17" presetClass="entr" presetSubtype="1" fill="hold" nodeType="withEffect">
                                  <p:stCondLst>
                                    <p:cond delay="0"/>
                                  </p:stCondLst>
                                  <p:childTnLst>
                                    <p:set>
                                      <p:cBhvr>
                                        <p:cTn id="44" dur="1" fill="hold">
                                          <p:stCondLst>
                                            <p:cond delay="0"/>
                                          </p:stCondLst>
                                        </p:cTn>
                                        <p:tgtEl>
                                          <p:spTgt spid="50"/>
                                        </p:tgtEl>
                                        <p:attrNameLst>
                                          <p:attrName>style.visibility</p:attrName>
                                        </p:attrNameLst>
                                      </p:cBhvr>
                                      <p:to>
                                        <p:strVal val="visible"/>
                                      </p:to>
                                    </p:set>
                                    <p:anim calcmode="lin" valueType="num">
                                      <p:cBhvr>
                                        <p:cTn id="45" dur="500" fill="hold"/>
                                        <p:tgtEl>
                                          <p:spTgt spid="50"/>
                                        </p:tgtEl>
                                        <p:attrNameLst>
                                          <p:attrName>ppt_x</p:attrName>
                                        </p:attrNameLst>
                                      </p:cBhvr>
                                      <p:tavLst>
                                        <p:tav tm="0">
                                          <p:val>
                                            <p:strVal val="#ppt_x"/>
                                          </p:val>
                                        </p:tav>
                                        <p:tav tm="100000">
                                          <p:val>
                                            <p:strVal val="#ppt_x"/>
                                          </p:val>
                                        </p:tav>
                                      </p:tavLst>
                                    </p:anim>
                                    <p:anim calcmode="lin" valueType="num">
                                      <p:cBhvr>
                                        <p:cTn id="46" dur="500" fill="hold"/>
                                        <p:tgtEl>
                                          <p:spTgt spid="50"/>
                                        </p:tgtEl>
                                        <p:attrNameLst>
                                          <p:attrName>ppt_y</p:attrName>
                                        </p:attrNameLst>
                                      </p:cBhvr>
                                      <p:tavLst>
                                        <p:tav tm="0">
                                          <p:val>
                                            <p:strVal val="#ppt_y-#ppt_h/2"/>
                                          </p:val>
                                        </p:tav>
                                        <p:tav tm="100000">
                                          <p:val>
                                            <p:strVal val="#ppt_y"/>
                                          </p:val>
                                        </p:tav>
                                      </p:tavLst>
                                    </p:anim>
                                    <p:anim calcmode="lin" valueType="num">
                                      <p:cBhvr>
                                        <p:cTn id="47" dur="500" fill="hold"/>
                                        <p:tgtEl>
                                          <p:spTgt spid="50"/>
                                        </p:tgtEl>
                                        <p:attrNameLst>
                                          <p:attrName>ppt_w</p:attrName>
                                        </p:attrNameLst>
                                      </p:cBhvr>
                                      <p:tavLst>
                                        <p:tav tm="0">
                                          <p:val>
                                            <p:strVal val="#ppt_w"/>
                                          </p:val>
                                        </p:tav>
                                        <p:tav tm="100000">
                                          <p:val>
                                            <p:strVal val="#ppt_w"/>
                                          </p:val>
                                        </p:tav>
                                      </p:tavLst>
                                    </p:anim>
                                    <p:anim calcmode="lin" valueType="num">
                                      <p:cBhvr>
                                        <p:cTn id="48" dur="500" fill="hold"/>
                                        <p:tgtEl>
                                          <p:spTgt spid="50"/>
                                        </p:tgtEl>
                                        <p:attrNameLst>
                                          <p:attrName>ppt_h</p:attrName>
                                        </p:attrNameLst>
                                      </p:cBhvr>
                                      <p:tavLst>
                                        <p:tav tm="0">
                                          <p:val>
                                            <p:fltVal val="0"/>
                                          </p:val>
                                        </p:tav>
                                        <p:tav tm="100000">
                                          <p:val>
                                            <p:strVal val="#ppt_h"/>
                                          </p:val>
                                        </p:tav>
                                      </p:tavLst>
                                    </p:anim>
                                  </p:childTnLst>
                                </p:cTn>
                              </p:par>
                              <p:par>
                                <p:cTn id="49" presetID="17" presetClass="entr" presetSubtype="8"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500" fill="hold"/>
                                        <p:tgtEl>
                                          <p:spTgt spid="11"/>
                                        </p:tgtEl>
                                        <p:attrNameLst>
                                          <p:attrName>ppt_x</p:attrName>
                                        </p:attrNameLst>
                                      </p:cBhvr>
                                      <p:tavLst>
                                        <p:tav tm="0">
                                          <p:val>
                                            <p:strVal val="#ppt_x-#ppt_w/2"/>
                                          </p:val>
                                        </p:tav>
                                        <p:tav tm="100000">
                                          <p:val>
                                            <p:strVal val="#ppt_x"/>
                                          </p:val>
                                        </p:tav>
                                      </p:tavLst>
                                    </p:anim>
                                    <p:anim calcmode="lin" valueType="num">
                                      <p:cBhvr>
                                        <p:cTn id="52" dur="500" fill="hold"/>
                                        <p:tgtEl>
                                          <p:spTgt spid="11"/>
                                        </p:tgtEl>
                                        <p:attrNameLst>
                                          <p:attrName>ppt_y</p:attrName>
                                        </p:attrNameLst>
                                      </p:cBhvr>
                                      <p:tavLst>
                                        <p:tav tm="0">
                                          <p:val>
                                            <p:strVal val="#ppt_y"/>
                                          </p:val>
                                        </p:tav>
                                        <p:tav tm="100000">
                                          <p:val>
                                            <p:strVal val="#ppt_y"/>
                                          </p:val>
                                        </p:tav>
                                      </p:tavLst>
                                    </p:anim>
                                    <p:anim calcmode="lin" valueType="num">
                                      <p:cBhvr>
                                        <p:cTn id="53" dur="500" fill="hold"/>
                                        <p:tgtEl>
                                          <p:spTgt spid="11"/>
                                        </p:tgtEl>
                                        <p:attrNameLst>
                                          <p:attrName>ppt_w</p:attrName>
                                        </p:attrNameLst>
                                      </p:cBhvr>
                                      <p:tavLst>
                                        <p:tav tm="0">
                                          <p:val>
                                            <p:fltVal val="0"/>
                                          </p:val>
                                        </p:tav>
                                        <p:tav tm="100000">
                                          <p:val>
                                            <p:strVal val="#ppt_w"/>
                                          </p:val>
                                        </p:tav>
                                      </p:tavLst>
                                    </p:anim>
                                    <p:anim calcmode="lin" valueType="num">
                                      <p:cBhvr>
                                        <p:cTn id="54" dur="500" fill="hold"/>
                                        <p:tgtEl>
                                          <p:spTgt spid="11"/>
                                        </p:tgtEl>
                                        <p:attrNameLst>
                                          <p:attrName>ppt_h</p:attrName>
                                        </p:attrNameLst>
                                      </p:cBhvr>
                                      <p:tavLst>
                                        <p:tav tm="0">
                                          <p:val>
                                            <p:strVal val="#ppt_h"/>
                                          </p:val>
                                        </p:tav>
                                        <p:tav tm="100000">
                                          <p:val>
                                            <p:strVal val="#ppt_h"/>
                                          </p:val>
                                        </p:tav>
                                      </p:tavLst>
                                    </p:anim>
                                  </p:childTnLst>
                                </p:cTn>
                              </p:par>
                              <p:par>
                                <p:cTn id="55" presetID="17" presetClass="entr" presetSubtype="8" fill="hold" nodeType="withEffect">
                                  <p:stCondLst>
                                    <p:cond delay="0"/>
                                  </p:stCondLst>
                                  <p:childTnLst>
                                    <p:set>
                                      <p:cBhvr>
                                        <p:cTn id="56" dur="1" fill="hold">
                                          <p:stCondLst>
                                            <p:cond delay="0"/>
                                          </p:stCondLst>
                                        </p:cTn>
                                        <p:tgtEl>
                                          <p:spTgt spid="38"/>
                                        </p:tgtEl>
                                        <p:attrNameLst>
                                          <p:attrName>style.visibility</p:attrName>
                                        </p:attrNameLst>
                                      </p:cBhvr>
                                      <p:to>
                                        <p:strVal val="visible"/>
                                      </p:to>
                                    </p:set>
                                    <p:anim calcmode="lin" valueType="num">
                                      <p:cBhvr>
                                        <p:cTn id="57" dur="750" fill="hold"/>
                                        <p:tgtEl>
                                          <p:spTgt spid="38"/>
                                        </p:tgtEl>
                                        <p:attrNameLst>
                                          <p:attrName>ppt_x</p:attrName>
                                        </p:attrNameLst>
                                      </p:cBhvr>
                                      <p:tavLst>
                                        <p:tav tm="0">
                                          <p:val>
                                            <p:strVal val="#ppt_x-#ppt_w/2"/>
                                          </p:val>
                                        </p:tav>
                                        <p:tav tm="100000">
                                          <p:val>
                                            <p:strVal val="#ppt_x"/>
                                          </p:val>
                                        </p:tav>
                                      </p:tavLst>
                                    </p:anim>
                                    <p:anim calcmode="lin" valueType="num">
                                      <p:cBhvr>
                                        <p:cTn id="58" dur="750" fill="hold"/>
                                        <p:tgtEl>
                                          <p:spTgt spid="38"/>
                                        </p:tgtEl>
                                        <p:attrNameLst>
                                          <p:attrName>ppt_y</p:attrName>
                                        </p:attrNameLst>
                                      </p:cBhvr>
                                      <p:tavLst>
                                        <p:tav tm="0">
                                          <p:val>
                                            <p:strVal val="#ppt_y"/>
                                          </p:val>
                                        </p:tav>
                                        <p:tav tm="100000">
                                          <p:val>
                                            <p:strVal val="#ppt_y"/>
                                          </p:val>
                                        </p:tav>
                                      </p:tavLst>
                                    </p:anim>
                                    <p:anim calcmode="lin" valueType="num">
                                      <p:cBhvr>
                                        <p:cTn id="59" dur="750" fill="hold"/>
                                        <p:tgtEl>
                                          <p:spTgt spid="38"/>
                                        </p:tgtEl>
                                        <p:attrNameLst>
                                          <p:attrName>ppt_w</p:attrName>
                                        </p:attrNameLst>
                                      </p:cBhvr>
                                      <p:tavLst>
                                        <p:tav tm="0">
                                          <p:val>
                                            <p:fltVal val="0"/>
                                          </p:val>
                                        </p:tav>
                                        <p:tav tm="100000">
                                          <p:val>
                                            <p:strVal val="#ppt_w"/>
                                          </p:val>
                                        </p:tav>
                                      </p:tavLst>
                                    </p:anim>
                                    <p:anim calcmode="lin" valueType="num">
                                      <p:cBhvr>
                                        <p:cTn id="60" dur="750" fill="hold"/>
                                        <p:tgtEl>
                                          <p:spTgt spid="38"/>
                                        </p:tgtEl>
                                        <p:attrNameLst>
                                          <p:attrName>ppt_h</p:attrName>
                                        </p:attrNameLst>
                                      </p:cBhvr>
                                      <p:tavLst>
                                        <p:tav tm="0">
                                          <p:val>
                                            <p:strVal val="#ppt_h"/>
                                          </p:val>
                                        </p:tav>
                                        <p:tav tm="100000">
                                          <p:val>
                                            <p:strVal val="#ppt_h"/>
                                          </p:val>
                                        </p:tav>
                                      </p:tavLst>
                                    </p:anim>
                                  </p:childTnLst>
                                </p:cTn>
                              </p:par>
                            </p:childTnLst>
                          </p:cTn>
                        </p:par>
                        <p:par>
                          <p:cTn id="61" fill="hold">
                            <p:stCondLst>
                              <p:cond delay="2250"/>
                            </p:stCondLst>
                            <p:childTnLst>
                              <p:par>
                                <p:cTn id="62" presetID="17" presetClass="entr" presetSubtype="1" fill="hold" grpId="0" nodeType="afterEffect">
                                  <p:stCondLst>
                                    <p:cond delay="0"/>
                                  </p:stCondLst>
                                  <p:childTnLst>
                                    <p:set>
                                      <p:cBhvr>
                                        <p:cTn id="63" dur="1" fill="hold">
                                          <p:stCondLst>
                                            <p:cond delay="0"/>
                                          </p:stCondLst>
                                        </p:cTn>
                                        <p:tgtEl>
                                          <p:spTgt spid="51"/>
                                        </p:tgtEl>
                                        <p:attrNameLst>
                                          <p:attrName>style.visibility</p:attrName>
                                        </p:attrNameLst>
                                      </p:cBhvr>
                                      <p:to>
                                        <p:strVal val="visible"/>
                                      </p:to>
                                    </p:set>
                                    <p:anim calcmode="lin" valueType="num">
                                      <p:cBhvr>
                                        <p:cTn id="64" dur="500" fill="hold"/>
                                        <p:tgtEl>
                                          <p:spTgt spid="51"/>
                                        </p:tgtEl>
                                        <p:attrNameLst>
                                          <p:attrName>ppt_x</p:attrName>
                                        </p:attrNameLst>
                                      </p:cBhvr>
                                      <p:tavLst>
                                        <p:tav tm="0">
                                          <p:val>
                                            <p:strVal val="#ppt_x"/>
                                          </p:val>
                                        </p:tav>
                                        <p:tav tm="100000">
                                          <p:val>
                                            <p:strVal val="#ppt_x"/>
                                          </p:val>
                                        </p:tav>
                                      </p:tavLst>
                                    </p:anim>
                                    <p:anim calcmode="lin" valueType="num">
                                      <p:cBhvr>
                                        <p:cTn id="65" dur="500" fill="hold"/>
                                        <p:tgtEl>
                                          <p:spTgt spid="51"/>
                                        </p:tgtEl>
                                        <p:attrNameLst>
                                          <p:attrName>ppt_y</p:attrName>
                                        </p:attrNameLst>
                                      </p:cBhvr>
                                      <p:tavLst>
                                        <p:tav tm="0">
                                          <p:val>
                                            <p:strVal val="#ppt_y-#ppt_h/2"/>
                                          </p:val>
                                        </p:tav>
                                        <p:tav tm="100000">
                                          <p:val>
                                            <p:strVal val="#ppt_y"/>
                                          </p:val>
                                        </p:tav>
                                      </p:tavLst>
                                    </p:anim>
                                    <p:anim calcmode="lin" valueType="num">
                                      <p:cBhvr>
                                        <p:cTn id="66" dur="500" fill="hold"/>
                                        <p:tgtEl>
                                          <p:spTgt spid="51"/>
                                        </p:tgtEl>
                                        <p:attrNameLst>
                                          <p:attrName>ppt_w</p:attrName>
                                        </p:attrNameLst>
                                      </p:cBhvr>
                                      <p:tavLst>
                                        <p:tav tm="0">
                                          <p:val>
                                            <p:strVal val="#ppt_w"/>
                                          </p:val>
                                        </p:tav>
                                        <p:tav tm="100000">
                                          <p:val>
                                            <p:strVal val="#ppt_w"/>
                                          </p:val>
                                        </p:tav>
                                      </p:tavLst>
                                    </p:anim>
                                    <p:anim calcmode="lin" valueType="num">
                                      <p:cBhvr>
                                        <p:cTn id="67" dur="500" fill="hold"/>
                                        <p:tgtEl>
                                          <p:spTgt spid="51"/>
                                        </p:tgtEl>
                                        <p:attrNameLst>
                                          <p:attrName>ppt_h</p:attrName>
                                        </p:attrNameLst>
                                      </p:cBhvr>
                                      <p:tavLst>
                                        <p:tav tm="0">
                                          <p:val>
                                            <p:fltVal val="0"/>
                                          </p:val>
                                        </p:tav>
                                        <p:tav tm="100000">
                                          <p:val>
                                            <p:strVal val="#ppt_h"/>
                                          </p:val>
                                        </p:tav>
                                      </p:tavLst>
                                    </p:anim>
                                  </p:childTnLst>
                                </p:cTn>
                              </p:par>
                              <p:par>
                                <p:cTn id="68" presetID="17" presetClass="entr" presetSubtype="1" fill="hold" nodeType="withEffect">
                                  <p:stCondLst>
                                    <p:cond delay="0"/>
                                  </p:stCondLst>
                                  <p:childTnLst>
                                    <p:set>
                                      <p:cBhvr>
                                        <p:cTn id="69" dur="1" fill="hold">
                                          <p:stCondLst>
                                            <p:cond delay="0"/>
                                          </p:stCondLst>
                                        </p:cTn>
                                        <p:tgtEl>
                                          <p:spTgt spid="55"/>
                                        </p:tgtEl>
                                        <p:attrNameLst>
                                          <p:attrName>style.visibility</p:attrName>
                                        </p:attrNameLst>
                                      </p:cBhvr>
                                      <p:to>
                                        <p:strVal val="visible"/>
                                      </p:to>
                                    </p:set>
                                    <p:anim calcmode="lin" valueType="num">
                                      <p:cBhvr>
                                        <p:cTn id="70" dur="500" fill="hold"/>
                                        <p:tgtEl>
                                          <p:spTgt spid="55"/>
                                        </p:tgtEl>
                                        <p:attrNameLst>
                                          <p:attrName>ppt_x</p:attrName>
                                        </p:attrNameLst>
                                      </p:cBhvr>
                                      <p:tavLst>
                                        <p:tav tm="0">
                                          <p:val>
                                            <p:strVal val="#ppt_x"/>
                                          </p:val>
                                        </p:tav>
                                        <p:tav tm="100000">
                                          <p:val>
                                            <p:strVal val="#ppt_x"/>
                                          </p:val>
                                        </p:tav>
                                      </p:tavLst>
                                    </p:anim>
                                    <p:anim calcmode="lin" valueType="num">
                                      <p:cBhvr>
                                        <p:cTn id="71" dur="500" fill="hold"/>
                                        <p:tgtEl>
                                          <p:spTgt spid="55"/>
                                        </p:tgtEl>
                                        <p:attrNameLst>
                                          <p:attrName>ppt_y</p:attrName>
                                        </p:attrNameLst>
                                      </p:cBhvr>
                                      <p:tavLst>
                                        <p:tav tm="0">
                                          <p:val>
                                            <p:strVal val="#ppt_y-#ppt_h/2"/>
                                          </p:val>
                                        </p:tav>
                                        <p:tav tm="100000">
                                          <p:val>
                                            <p:strVal val="#ppt_y"/>
                                          </p:val>
                                        </p:tav>
                                      </p:tavLst>
                                    </p:anim>
                                    <p:anim calcmode="lin" valueType="num">
                                      <p:cBhvr>
                                        <p:cTn id="72" dur="500" fill="hold"/>
                                        <p:tgtEl>
                                          <p:spTgt spid="55"/>
                                        </p:tgtEl>
                                        <p:attrNameLst>
                                          <p:attrName>ppt_w</p:attrName>
                                        </p:attrNameLst>
                                      </p:cBhvr>
                                      <p:tavLst>
                                        <p:tav tm="0">
                                          <p:val>
                                            <p:strVal val="#ppt_w"/>
                                          </p:val>
                                        </p:tav>
                                        <p:tav tm="100000">
                                          <p:val>
                                            <p:strVal val="#ppt_w"/>
                                          </p:val>
                                        </p:tav>
                                      </p:tavLst>
                                    </p:anim>
                                    <p:anim calcmode="lin" valueType="num">
                                      <p:cBhvr>
                                        <p:cTn id="73" dur="500" fill="hold"/>
                                        <p:tgtEl>
                                          <p:spTgt spid="55"/>
                                        </p:tgtEl>
                                        <p:attrNameLst>
                                          <p:attrName>ppt_h</p:attrName>
                                        </p:attrNameLst>
                                      </p:cBhvr>
                                      <p:tavLst>
                                        <p:tav tm="0">
                                          <p:val>
                                            <p:fltVal val="0"/>
                                          </p:val>
                                        </p:tav>
                                        <p:tav tm="100000">
                                          <p:val>
                                            <p:strVal val="#ppt_h"/>
                                          </p:val>
                                        </p:tav>
                                      </p:tavLst>
                                    </p:anim>
                                  </p:childTnLst>
                                </p:cTn>
                              </p:par>
                              <p:par>
                                <p:cTn id="74" presetID="17" presetClass="entr" presetSubtype="8" fill="hold" grpId="0" nodeType="withEffect">
                                  <p:stCondLst>
                                    <p:cond delay="0"/>
                                  </p:stCondLst>
                                  <p:childTnLst>
                                    <p:set>
                                      <p:cBhvr>
                                        <p:cTn id="75" dur="1" fill="hold">
                                          <p:stCondLst>
                                            <p:cond delay="0"/>
                                          </p:stCondLst>
                                        </p:cTn>
                                        <p:tgtEl>
                                          <p:spTgt spid="43"/>
                                        </p:tgtEl>
                                        <p:attrNameLst>
                                          <p:attrName>style.visibility</p:attrName>
                                        </p:attrNameLst>
                                      </p:cBhvr>
                                      <p:to>
                                        <p:strVal val="visible"/>
                                      </p:to>
                                    </p:set>
                                    <p:anim calcmode="lin" valueType="num">
                                      <p:cBhvr>
                                        <p:cTn id="76" dur="500" fill="hold"/>
                                        <p:tgtEl>
                                          <p:spTgt spid="43"/>
                                        </p:tgtEl>
                                        <p:attrNameLst>
                                          <p:attrName>ppt_x</p:attrName>
                                        </p:attrNameLst>
                                      </p:cBhvr>
                                      <p:tavLst>
                                        <p:tav tm="0">
                                          <p:val>
                                            <p:strVal val="#ppt_x-#ppt_w/2"/>
                                          </p:val>
                                        </p:tav>
                                        <p:tav tm="100000">
                                          <p:val>
                                            <p:strVal val="#ppt_x"/>
                                          </p:val>
                                        </p:tav>
                                      </p:tavLst>
                                    </p:anim>
                                    <p:anim calcmode="lin" valueType="num">
                                      <p:cBhvr>
                                        <p:cTn id="77" dur="500" fill="hold"/>
                                        <p:tgtEl>
                                          <p:spTgt spid="43"/>
                                        </p:tgtEl>
                                        <p:attrNameLst>
                                          <p:attrName>ppt_y</p:attrName>
                                        </p:attrNameLst>
                                      </p:cBhvr>
                                      <p:tavLst>
                                        <p:tav tm="0">
                                          <p:val>
                                            <p:strVal val="#ppt_y"/>
                                          </p:val>
                                        </p:tav>
                                        <p:tav tm="100000">
                                          <p:val>
                                            <p:strVal val="#ppt_y"/>
                                          </p:val>
                                        </p:tav>
                                      </p:tavLst>
                                    </p:anim>
                                    <p:anim calcmode="lin" valueType="num">
                                      <p:cBhvr>
                                        <p:cTn id="78" dur="500" fill="hold"/>
                                        <p:tgtEl>
                                          <p:spTgt spid="43"/>
                                        </p:tgtEl>
                                        <p:attrNameLst>
                                          <p:attrName>ppt_w</p:attrName>
                                        </p:attrNameLst>
                                      </p:cBhvr>
                                      <p:tavLst>
                                        <p:tav tm="0">
                                          <p:val>
                                            <p:fltVal val="0"/>
                                          </p:val>
                                        </p:tav>
                                        <p:tav tm="100000">
                                          <p:val>
                                            <p:strVal val="#ppt_w"/>
                                          </p:val>
                                        </p:tav>
                                      </p:tavLst>
                                    </p:anim>
                                    <p:anim calcmode="lin" valueType="num">
                                      <p:cBhvr>
                                        <p:cTn id="79" dur="500" fill="hold"/>
                                        <p:tgtEl>
                                          <p:spTgt spid="43"/>
                                        </p:tgtEl>
                                        <p:attrNameLst>
                                          <p:attrName>ppt_h</p:attrName>
                                        </p:attrNameLst>
                                      </p:cBhvr>
                                      <p:tavLst>
                                        <p:tav tm="0">
                                          <p:val>
                                            <p:strVal val="#ppt_h"/>
                                          </p:val>
                                        </p:tav>
                                        <p:tav tm="100000">
                                          <p:val>
                                            <p:strVal val="#ppt_h"/>
                                          </p:val>
                                        </p:tav>
                                      </p:tavLst>
                                    </p:anim>
                                  </p:childTnLst>
                                </p:cTn>
                              </p:par>
                              <p:par>
                                <p:cTn id="80" presetID="17" presetClass="entr" presetSubtype="8" fill="hold" nodeType="withEffect">
                                  <p:stCondLst>
                                    <p:cond delay="0"/>
                                  </p:stCondLst>
                                  <p:childTnLst>
                                    <p:set>
                                      <p:cBhvr>
                                        <p:cTn id="81" dur="1" fill="hold">
                                          <p:stCondLst>
                                            <p:cond delay="0"/>
                                          </p:stCondLst>
                                        </p:cTn>
                                        <p:tgtEl>
                                          <p:spTgt spid="39"/>
                                        </p:tgtEl>
                                        <p:attrNameLst>
                                          <p:attrName>style.visibility</p:attrName>
                                        </p:attrNameLst>
                                      </p:cBhvr>
                                      <p:to>
                                        <p:strVal val="visible"/>
                                      </p:to>
                                    </p:set>
                                    <p:anim calcmode="lin" valueType="num">
                                      <p:cBhvr>
                                        <p:cTn id="82" dur="750" fill="hold"/>
                                        <p:tgtEl>
                                          <p:spTgt spid="39"/>
                                        </p:tgtEl>
                                        <p:attrNameLst>
                                          <p:attrName>ppt_x</p:attrName>
                                        </p:attrNameLst>
                                      </p:cBhvr>
                                      <p:tavLst>
                                        <p:tav tm="0">
                                          <p:val>
                                            <p:strVal val="#ppt_x-#ppt_w/2"/>
                                          </p:val>
                                        </p:tav>
                                        <p:tav tm="100000">
                                          <p:val>
                                            <p:strVal val="#ppt_x"/>
                                          </p:val>
                                        </p:tav>
                                      </p:tavLst>
                                    </p:anim>
                                    <p:anim calcmode="lin" valueType="num">
                                      <p:cBhvr>
                                        <p:cTn id="83" dur="750" fill="hold"/>
                                        <p:tgtEl>
                                          <p:spTgt spid="39"/>
                                        </p:tgtEl>
                                        <p:attrNameLst>
                                          <p:attrName>ppt_y</p:attrName>
                                        </p:attrNameLst>
                                      </p:cBhvr>
                                      <p:tavLst>
                                        <p:tav tm="0">
                                          <p:val>
                                            <p:strVal val="#ppt_y"/>
                                          </p:val>
                                        </p:tav>
                                        <p:tav tm="100000">
                                          <p:val>
                                            <p:strVal val="#ppt_y"/>
                                          </p:val>
                                        </p:tav>
                                      </p:tavLst>
                                    </p:anim>
                                    <p:anim calcmode="lin" valueType="num">
                                      <p:cBhvr>
                                        <p:cTn id="84" dur="750" fill="hold"/>
                                        <p:tgtEl>
                                          <p:spTgt spid="39"/>
                                        </p:tgtEl>
                                        <p:attrNameLst>
                                          <p:attrName>ppt_w</p:attrName>
                                        </p:attrNameLst>
                                      </p:cBhvr>
                                      <p:tavLst>
                                        <p:tav tm="0">
                                          <p:val>
                                            <p:fltVal val="0"/>
                                          </p:val>
                                        </p:tav>
                                        <p:tav tm="100000">
                                          <p:val>
                                            <p:strVal val="#ppt_w"/>
                                          </p:val>
                                        </p:tav>
                                      </p:tavLst>
                                    </p:anim>
                                    <p:anim calcmode="lin" valueType="num">
                                      <p:cBhvr>
                                        <p:cTn id="85" dur="750" fill="hold"/>
                                        <p:tgtEl>
                                          <p:spTgt spid="39"/>
                                        </p:tgtEl>
                                        <p:attrNameLst>
                                          <p:attrName>ppt_h</p:attrName>
                                        </p:attrNameLst>
                                      </p:cBhvr>
                                      <p:tavLst>
                                        <p:tav tm="0">
                                          <p:val>
                                            <p:strVal val="#ppt_h"/>
                                          </p:val>
                                        </p:tav>
                                        <p:tav tm="100000">
                                          <p:val>
                                            <p:strVal val="#ppt_h"/>
                                          </p:val>
                                        </p:tav>
                                      </p:tavLst>
                                    </p:anim>
                                  </p:childTnLst>
                                </p:cTn>
                              </p:par>
                            </p:childTnLst>
                          </p:cTn>
                        </p:par>
                        <p:par>
                          <p:cTn id="86" fill="hold">
                            <p:stCondLst>
                              <p:cond delay="3000"/>
                            </p:stCondLst>
                            <p:childTnLst>
                              <p:par>
                                <p:cTn id="87" presetID="17" presetClass="entr" presetSubtype="1" fill="hold" grpId="0" nodeType="afterEffect">
                                  <p:stCondLst>
                                    <p:cond delay="0"/>
                                  </p:stCondLst>
                                  <p:childTnLst>
                                    <p:set>
                                      <p:cBhvr>
                                        <p:cTn id="88" dur="1" fill="hold">
                                          <p:stCondLst>
                                            <p:cond delay="0"/>
                                          </p:stCondLst>
                                        </p:cTn>
                                        <p:tgtEl>
                                          <p:spTgt spid="56"/>
                                        </p:tgtEl>
                                        <p:attrNameLst>
                                          <p:attrName>style.visibility</p:attrName>
                                        </p:attrNameLst>
                                      </p:cBhvr>
                                      <p:to>
                                        <p:strVal val="visible"/>
                                      </p:to>
                                    </p:set>
                                    <p:anim calcmode="lin" valueType="num">
                                      <p:cBhvr>
                                        <p:cTn id="89" dur="500" fill="hold"/>
                                        <p:tgtEl>
                                          <p:spTgt spid="56"/>
                                        </p:tgtEl>
                                        <p:attrNameLst>
                                          <p:attrName>ppt_x</p:attrName>
                                        </p:attrNameLst>
                                      </p:cBhvr>
                                      <p:tavLst>
                                        <p:tav tm="0">
                                          <p:val>
                                            <p:strVal val="#ppt_x"/>
                                          </p:val>
                                        </p:tav>
                                        <p:tav tm="100000">
                                          <p:val>
                                            <p:strVal val="#ppt_x"/>
                                          </p:val>
                                        </p:tav>
                                      </p:tavLst>
                                    </p:anim>
                                    <p:anim calcmode="lin" valueType="num">
                                      <p:cBhvr>
                                        <p:cTn id="90" dur="500" fill="hold"/>
                                        <p:tgtEl>
                                          <p:spTgt spid="56"/>
                                        </p:tgtEl>
                                        <p:attrNameLst>
                                          <p:attrName>ppt_y</p:attrName>
                                        </p:attrNameLst>
                                      </p:cBhvr>
                                      <p:tavLst>
                                        <p:tav tm="0">
                                          <p:val>
                                            <p:strVal val="#ppt_y-#ppt_h/2"/>
                                          </p:val>
                                        </p:tav>
                                        <p:tav tm="100000">
                                          <p:val>
                                            <p:strVal val="#ppt_y"/>
                                          </p:val>
                                        </p:tav>
                                      </p:tavLst>
                                    </p:anim>
                                    <p:anim calcmode="lin" valueType="num">
                                      <p:cBhvr>
                                        <p:cTn id="91" dur="500" fill="hold"/>
                                        <p:tgtEl>
                                          <p:spTgt spid="56"/>
                                        </p:tgtEl>
                                        <p:attrNameLst>
                                          <p:attrName>ppt_w</p:attrName>
                                        </p:attrNameLst>
                                      </p:cBhvr>
                                      <p:tavLst>
                                        <p:tav tm="0">
                                          <p:val>
                                            <p:strVal val="#ppt_w"/>
                                          </p:val>
                                        </p:tav>
                                        <p:tav tm="100000">
                                          <p:val>
                                            <p:strVal val="#ppt_w"/>
                                          </p:val>
                                        </p:tav>
                                      </p:tavLst>
                                    </p:anim>
                                    <p:anim calcmode="lin" valueType="num">
                                      <p:cBhvr>
                                        <p:cTn id="92" dur="500" fill="hold"/>
                                        <p:tgtEl>
                                          <p:spTgt spid="56"/>
                                        </p:tgtEl>
                                        <p:attrNameLst>
                                          <p:attrName>ppt_h</p:attrName>
                                        </p:attrNameLst>
                                      </p:cBhvr>
                                      <p:tavLst>
                                        <p:tav tm="0">
                                          <p:val>
                                            <p:fltVal val="0"/>
                                          </p:val>
                                        </p:tav>
                                        <p:tav tm="100000">
                                          <p:val>
                                            <p:strVal val="#ppt_h"/>
                                          </p:val>
                                        </p:tav>
                                      </p:tavLst>
                                    </p:anim>
                                  </p:childTnLst>
                                </p:cTn>
                              </p:par>
                              <p:par>
                                <p:cTn id="93" presetID="17" presetClass="entr" presetSubtype="1" fill="hold" nodeType="withEffect">
                                  <p:stCondLst>
                                    <p:cond delay="0"/>
                                  </p:stCondLst>
                                  <p:childTnLst>
                                    <p:set>
                                      <p:cBhvr>
                                        <p:cTn id="94" dur="1" fill="hold">
                                          <p:stCondLst>
                                            <p:cond delay="0"/>
                                          </p:stCondLst>
                                        </p:cTn>
                                        <p:tgtEl>
                                          <p:spTgt spid="61"/>
                                        </p:tgtEl>
                                        <p:attrNameLst>
                                          <p:attrName>style.visibility</p:attrName>
                                        </p:attrNameLst>
                                      </p:cBhvr>
                                      <p:to>
                                        <p:strVal val="visible"/>
                                      </p:to>
                                    </p:set>
                                    <p:anim calcmode="lin" valueType="num">
                                      <p:cBhvr>
                                        <p:cTn id="95" dur="500" fill="hold"/>
                                        <p:tgtEl>
                                          <p:spTgt spid="61"/>
                                        </p:tgtEl>
                                        <p:attrNameLst>
                                          <p:attrName>ppt_x</p:attrName>
                                        </p:attrNameLst>
                                      </p:cBhvr>
                                      <p:tavLst>
                                        <p:tav tm="0">
                                          <p:val>
                                            <p:strVal val="#ppt_x"/>
                                          </p:val>
                                        </p:tav>
                                        <p:tav tm="100000">
                                          <p:val>
                                            <p:strVal val="#ppt_x"/>
                                          </p:val>
                                        </p:tav>
                                      </p:tavLst>
                                    </p:anim>
                                    <p:anim calcmode="lin" valueType="num">
                                      <p:cBhvr>
                                        <p:cTn id="96" dur="500" fill="hold"/>
                                        <p:tgtEl>
                                          <p:spTgt spid="61"/>
                                        </p:tgtEl>
                                        <p:attrNameLst>
                                          <p:attrName>ppt_y</p:attrName>
                                        </p:attrNameLst>
                                      </p:cBhvr>
                                      <p:tavLst>
                                        <p:tav tm="0">
                                          <p:val>
                                            <p:strVal val="#ppt_y-#ppt_h/2"/>
                                          </p:val>
                                        </p:tav>
                                        <p:tav tm="100000">
                                          <p:val>
                                            <p:strVal val="#ppt_y"/>
                                          </p:val>
                                        </p:tav>
                                      </p:tavLst>
                                    </p:anim>
                                    <p:anim calcmode="lin" valueType="num">
                                      <p:cBhvr>
                                        <p:cTn id="97" dur="500" fill="hold"/>
                                        <p:tgtEl>
                                          <p:spTgt spid="61"/>
                                        </p:tgtEl>
                                        <p:attrNameLst>
                                          <p:attrName>ppt_w</p:attrName>
                                        </p:attrNameLst>
                                      </p:cBhvr>
                                      <p:tavLst>
                                        <p:tav tm="0">
                                          <p:val>
                                            <p:strVal val="#ppt_w"/>
                                          </p:val>
                                        </p:tav>
                                        <p:tav tm="100000">
                                          <p:val>
                                            <p:strVal val="#ppt_w"/>
                                          </p:val>
                                        </p:tav>
                                      </p:tavLst>
                                    </p:anim>
                                    <p:anim calcmode="lin" valueType="num">
                                      <p:cBhvr>
                                        <p:cTn id="98" dur="500" fill="hold"/>
                                        <p:tgtEl>
                                          <p:spTgt spid="61"/>
                                        </p:tgtEl>
                                        <p:attrNameLst>
                                          <p:attrName>ppt_h</p:attrName>
                                        </p:attrNameLst>
                                      </p:cBhvr>
                                      <p:tavLst>
                                        <p:tav tm="0">
                                          <p:val>
                                            <p:fltVal val="0"/>
                                          </p:val>
                                        </p:tav>
                                        <p:tav tm="100000">
                                          <p:val>
                                            <p:strVal val="#ppt_h"/>
                                          </p:val>
                                        </p:tav>
                                      </p:tavLst>
                                    </p:anim>
                                  </p:childTnLst>
                                </p:cTn>
                              </p:par>
                              <p:par>
                                <p:cTn id="99" presetID="17" presetClass="entr" presetSubtype="8" fill="hold" grpId="0" nodeType="withEffect">
                                  <p:stCondLst>
                                    <p:cond delay="0"/>
                                  </p:stCondLst>
                                  <p:childTnLst>
                                    <p:set>
                                      <p:cBhvr>
                                        <p:cTn id="100" dur="1" fill="hold">
                                          <p:stCondLst>
                                            <p:cond delay="0"/>
                                          </p:stCondLst>
                                        </p:cTn>
                                        <p:tgtEl>
                                          <p:spTgt spid="47"/>
                                        </p:tgtEl>
                                        <p:attrNameLst>
                                          <p:attrName>style.visibility</p:attrName>
                                        </p:attrNameLst>
                                      </p:cBhvr>
                                      <p:to>
                                        <p:strVal val="visible"/>
                                      </p:to>
                                    </p:set>
                                    <p:anim calcmode="lin" valueType="num">
                                      <p:cBhvr>
                                        <p:cTn id="101" dur="500" fill="hold"/>
                                        <p:tgtEl>
                                          <p:spTgt spid="47"/>
                                        </p:tgtEl>
                                        <p:attrNameLst>
                                          <p:attrName>ppt_x</p:attrName>
                                        </p:attrNameLst>
                                      </p:cBhvr>
                                      <p:tavLst>
                                        <p:tav tm="0">
                                          <p:val>
                                            <p:strVal val="#ppt_x-#ppt_w/2"/>
                                          </p:val>
                                        </p:tav>
                                        <p:tav tm="100000">
                                          <p:val>
                                            <p:strVal val="#ppt_x"/>
                                          </p:val>
                                        </p:tav>
                                      </p:tavLst>
                                    </p:anim>
                                    <p:anim calcmode="lin" valueType="num">
                                      <p:cBhvr>
                                        <p:cTn id="102" dur="500" fill="hold"/>
                                        <p:tgtEl>
                                          <p:spTgt spid="47"/>
                                        </p:tgtEl>
                                        <p:attrNameLst>
                                          <p:attrName>ppt_y</p:attrName>
                                        </p:attrNameLst>
                                      </p:cBhvr>
                                      <p:tavLst>
                                        <p:tav tm="0">
                                          <p:val>
                                            <p:strVal val="#ppt_y"/>
                                          </p:val>
                                        </p:tav>
                                        <p:tav tm="100000">
                                          <p:val>
                                            <p:strVal val="#ppt_y"/>
                                          </p:val>
                                        </p:tav>
                                      </p:tavLst>
                                    </p:anim>
                                    <p:anim calcmode="lin" valueType="num">
                                      <p:cBhvr>
                                        <p:cTn id="103" dur="500" fill="hold"/>
                                        <p:tgtEl>
                                          <p:spTgt spid="47"/>
                                        </p:tgtEl>
                                        <p:attrNameLst>
                                          <p:attrName>ppt_w</p:attrName>
                                        </p:attrNameLst>
                                      </p:cBhvr>
                                      <p:tavLst>
                                        <p:tav tm="0">
                                          <p:val>
                                            <p:fltVal val="0"/>
                                          </p:val>
                                        </p:tav>
                                        <p:tav tm="100000">
                                          <p:val>
                                            <p:strVal val="#ppt_w"/>
                                          </p:val>
                                        </p:tav>
                                      </p:tavLst>
                                    </p:anim>
                                    <p:anim calcmode="lin" valueType="num">
                                      <p:cBhvr>
                                        <p:cTn id="104" dur="500" fill="hold"/>
                                        <p:tgtEl>
                                          <p:spTgt spid="47"/>
                                        </p:tgtEl>
                                        <p:attrNameLst>
                                          <p:attrName>ppt_h</p:attrName>
                                        </p:attrNameLst>
                                      </p:cBhvr>
                                      <p:tavLst>
                                        <p:tav tm="0">
                                          <p:val>
                                            <p:strVal val="#ppt_h"/>
                                          </p:val>
                                        </p:tav>
                                        <p:tav tm="100000">
                                          <p:val>
                                            <p:strVal val="#ppt_h"/>
                                          </p:val>
                                        </p:tav>
                                      </p:tavLst>
                                    </p:anim>
                                  </p:childTnLst>
                                </p:cTn>
                              </p:par>
                              <p:par>
                                <p:cTn id="105" presetID="17" presetClass="entr" presetSubtype="8" fill="hold" nodeType="withEffect">
                                  <p:stCondLst>
                                    <p:cond delay="0"/>
                                  </p:stCondLst>
                                  <p:childTnLst>
                                    <p:set>
                                      <p:cBhvr>
                                        <p:cTn id="106" dur="1" fill="hold">
                                          <p:stCondLst>
                                            <p:cond delay="0"/>
                                          </p:stCondLst>
                                        </p:cTn>
                                        <p:tgtEl>
                                          <p:spTgt spid="40"/>
                                        </p:tgtEl>
                                        <p:attrNameLst>
                                          <p:attrName>style.visibility</p:attrName>
                                        </p:attrNameLst>
                                      </p:cBhvr>
                                      <p:to>
                                        <p:strVal val="visible"/>
                                      </p:to>
                                    </p:set>
                                    <p:anim calcmode="lin" valueType="num">
                                      <p:cBhvr>
                                        <p:cTn id="107" dur="750" fill="hold"/>
                                        <p:tgtEl>
                                          <p:spTgt spid="40"/>
                                        </p:tgtEl>
                                        <p:attrNameLst>
                                          <p:attrName>ppt_x</p:attrName>
                                        </p:attrNameLst>
                                      </p:cBhvr>
                                      <p:tavLst>
                                        <p:tav tm="0">
                                          <p:val>
                                            <p:strVal val="#ppt_x-#ppt_w/2"/>
                                          </p:val>
                                        </p:tav>
                                        <p:tav tm="100000">
                                          <p:val>
                                            <p:strVal val="#ppt_x"/>
                                          </p:val>
                                        </p:tav>
                                      </p:tavLst>
                                    </p:anim>
                                    <p:anim calcmode="lin" valueType="num">
                                      <p:cBhvr>
                                        <p:cTn id="108" dur="750" fill="hold"/>
                                        <p:tgtEl>
                                          <p:spTgt spid="40"/>
                                        </p:tgtEl>
                                        <p:attrNameLst>
                                          <p:attrName>ppt_y</p:attrName>
                                        </p:attrNameLst>
                                      </p:cBhvr>
                                      <p:tavLst>
                                        <p:tav tm="0">
                                          <p:val>
                                            <p:strVal val="#ppt_y"/>
                                          </p:val>
                                        </p:tav>
                                        <p:tav tm="100000">
                                          <p:val>
                                            <p:strVal val="#ppt_y"/>
                                          </p:val>
                                        </p:tav>
                                      </p:tavLst>
                                    </p:anim>
                                    <p:anim calcmode="lin" valueType="num">
                                      <p:cBhvr>
                                        <p:cTn id="109" dur="750" fill="hold"/>
                                        <p:tgtEl>
                                          <p:spTgt spid="40"/>
                                        </p:tgtEl>
                                        <p:attrNameLst>
                                          <p:attrName>ppt_w</p:attrName>
                                        </p:attrNameLst>
                                      </p:cBhvr>
                                      <p:tavLst>
                                        <p:tav tm="0">
                                          <p:val>
                                            <p:fltVal val="0"/>
                                          </p:val>
                                        </p:tav>
                                        <p:tav tm="100000">
                                          <p:val>
                                            <p:strVal val="#ppt_w"/>
                                          </p:val>
                                        </p:tav>
                                      </p:tavLst>
                                    </p:anim>
                                    <p:anim calcmode="lin" valueType="num">
                                      <p:cBhvr>
                                        <p:cTn id="110" dur="750" fill="hold"/>
                                        <p:tgtEl>
                                          <p:spTgt spid="40"/>
                                        </p:tgtEl>
                                        <p:attrNameLst>
                                          <p:attrName>ppt_h</p:attrName>
                                        </p:attrNameLst>
                                      </p:cBhvr>
                                      <p:tavLst>
                                        <p:tav tm="0">
                                          <p:val>
                                            <p:strVal val="#ppt_h"/>
                                          </p:val>
                                        </p:tav>
                                        <p:tav tm="100000">
                                          <p:val>
                                            <p:strVal val="#ppt_h"/>
                                          </p:val>
                                        </p:tav>
                                      </p:tavLst>
                                    </p:anim>
                                  </p:childTnLst>
                                </p:cTn>
                              </p:par>
                            </p:childTnLst>
                          </p:cTn>
                        </p:par>
                        <p:par>
                          <p:cTn id="111" fill="hold">
                            <p:stCondLst>
                              <p:cond delay="3750"/>
                            </p:stCondLst>
                            <p:childTnLst>
                              <p:par>
                                <p:cTn id="112" presetID="17" presetClass="entr" presetSubtype="1" fill="hold" grpId="0" nodeType="afterEffect">
                                  <p:stCondLst>
                                    <p:cond delay="0"/>
                                  </p:stCondLst>
                                  <p:childTnLst>
                                    <p:set>
                                      <p:cBhvr>
                                        <p:cTn id="113" dur="1" fill="hold">
                                          <p:stCondLst>
                                            <p:cond delay="0"/>
                                          </p:stCondLst>
                                        </p:cTn>
                                        <p:tgtEl>
                                          <p:spTgt spid="62"/>
                                        </p:tgtEl>
                                        <p:attrNameLst>
                                          <p:attrName>style.visibility</p:attrName>
                                        </p:attrNameLst>
                                      </p:cBhvr>
                                      <p:to>
                                        <p:strVal val="visible"/>
                                      </p:to>
                                    </p:set>
                                    <p:anim calcmode="lin" valueType="num">
                                      <p:cBhvr>
                                        <p:cTn id="114" dur="500" fill="hold"/>
                                        <p:tgtEl>
                                          <p:spTgt spid="62"/>
                                        </p:tgtEl>
                                        <p:attrNameLst>
                                          <p:attrName>ppt_x</p:attrName>
                                        </p:attrNameLst>
                                      </p:cBhvr>
                                      <p:tavLst>
                                        <p:tav tm="0">
                                          <p:val>
                                            <p:strVal val="#ppt_x"/>
                                          </p:val>
                                        </p:tav>
                                        <p:tav tm="100000">
                                          <p:val>
                                            <p:strVal val="#ppt_x"/>
                                          </p:val>
                                        </p:tav>
                                      </p:tavLst>
                                    </p:anim>
                                    <p:anim calcmode="lin" valueType="num">
                                      <p:cBhvr>
                                        <p:cTn id="115" dur="500" fill="hold"/>
                                        <p:tgtEl>
                                          <p:spTgt spid="62"/>
                                        </p:tgtEl>
                                        <p:attrNameLst>
                                          <p:attrName>ppt_y</p:attrName>
                                        </p:attrNameLst>
                                      </p:cBhvr>
                                      <p:tavLst>
                                        <p:tav tm="0">
                                          <p:val>
                                            <p:strVal val="#ppt_y-#ppt_h/2"/>
                                          </p:val>
                                        </p:tav>
                                        <p:tav tm="100000">
                                          <p:val>
                                            <p:strVal val="#ppt_y"/>
                                          </p:val>
                                        </p:tav>
                                      </p:tavLst>
                                    </p:anim>
                                    <p:anim calcmode="lin" valueType="num">
                                      <p:cBhvr>
                                        <p:cTn id="116" dur="500" fill="hold"/>
                                        <p:tgtEl>
                                          <p:spTgt spid="62"/>
                                        </p:tgtEl>
                                        <p:attrNameLst>
                                          <p:attrName>ppt_w</p:attrName>
                                        </p:attrNameLst>
                                      </p:cBhvr>
                                      <p:tavLst>
                                        <p:tav tm="0">
                                          <p:val>
                                            <p:strVal val="#ppt_w"/>
                                          </p:val>
                                        </p:tav>
                                        <p:tav tm="100000">
                                          <p:val>
                                            <p:strVal val="#ppt_w"/>
                                          </p:val>
                                        </p:tav>
                                      </p:tavLst>
                                    </p:anim>
                                    <p:anim calcmode="lin" valueType="num">
                                      <p:cBhvr>
                                        <p:cTn id="117" dur="500" fill="hold"/>
                                        <p:tgtEl>
                                          <p:spTgt spid="62"/>
                                        </p:tgtEl>
                                        <p:attrNameLst>
                                          <p:attrName>ppt_h</p:attrName>
                                        </p:attrNameLst>
                                      </p:cBhvr>
                                      <p:tavLst>
                                        <p:tav tm="0">
                                          <p:val>
                                            <p:fltVal val="0"/>
                                          </p:val>
                                        </p:tav>
                                        <p:tav tm="100000">
                                          <p:val>
                                            <p:strVal val="#ppt_h"/>
                                          </p:val>
                                        </p:tav>
                                      </p:tavLst>
                                    </p:anim>
                                  </p:childTnLst>
                                </p:cTn>
                              </p:par>
                              <p:par>
                                <p:cTn id="118" presetID="17" presetClass="entr" presetSubtype="1" fill="hold" nodeType="withEffect">
                                  <p:stCondLst>
                                    <p:cond delay="0"/>
                                  </p:stCondLst>
                                  <p:childTnLst>
                                    <p:set>
                                      <p:cBhvr>
                                        <p:cTn id="119" dur="1" fill="hold">
                                          <p:stCondLst>
                                            <p:cond delay="0"/>
                                          </p:stCondLst>
                                        </p:cTn>
                                        <p:tgtEl>
                                          <p:spTgt spid="65"/>
                                        </p:tgtEl>
                                        <p:attrNameLst>
                                          <p:attrName>style.visibility</p:attrName>
                                        </p:attrNameLst>
                                      </p:cBhvr>
                                      <p:to>
                                        <p:strVal val="visible"/>
                                      </p:to>
                                    </p:set>
                                    <p:anim calcmode="lin" valueType="num">
                                      <p:cBhvr>
                                        <p:cTn id="120" dur="500" fill="hold"/>
                                        <p:tgtEl>
                                          <p:spTgt spid="65"/>
                                        </p:tgtEl>
                                        <p:attrNameLst>
                                          <p:attrName>ppt_x</p:attrName>
                                        </p:attrNameLst>
                                      </p:cBhvr>
                                      <p:tavLst>
                                        <p:tav tm="0">
                                          <p:val>
                                            <p:strVal val="#ppt_x"/>
                                          </p:val>
                                        </p:tav>
                                        <p:tav tm="100000">
                                          <p:val>
                                            <p:strVal val="#ppt_x"/>
                                          </p:val>
                                        </p:tav>
                                      </p:tavLst>
                                    </p:anim>
                                    <p:anim calcmode="lin" valueType="num">
                                      <p:cBhvr>
                                        <p:cTn id="121" dur="500" fill="hold"/>
                                        <p:tgtEl>
                                          <p:spTgt spid="65"/>
                                        </p:tgtEl>
                                        <p:attrNameLst>
                                          <p:attrName>ppt_y</p:attrName>
                                        </p:attrNameLst>
                                      </p:cBhvr>
                                      <p:tavLst>
                                        <p:tav tm="0">
                                          <p:val>
                                            <p:strVal val="#ppt_y-#ppt_h/2"/>
                                          </p:val>
                                        </p:tav>
                                        <p:tav tm="100000">
                                          <p:val>
                                            <p:strVal val="#ppt_y"/>
                                          </p:val>
                                        </p:tav>
                                      </p:tavLst>
                                    </p:anim>
                                    <p:anim calcmode="lin" valueType="num">
                                      <p:cBhvr>
                                        <p:cTn id="122" dur="500" fill="hold"/>
                                        <p:tgtEl>
                                          <p:spTgt spid="65"/>
                                        </p:tgtEl>
                                        <p:attrNameLst>
                                          <p:attrName>ppt_w</p:attrName>
                                        </p:attrNameLst>
                                      </p:cBhvr>
                                      <p:tavLst>
                                        <p:tav tm="0">
                                          <p:val>
                                            <p:strVal val="#ppt_w"/>
                                          </p:val>
                                        </p:tav>
                                        <p:tav tm="100000">
                                          <p:val>
                                            <p:strVal val="#ppt_w"/>
                                          </p:val>
                                        </p:tav>
                                      </p:tavLst>
                                    </p:anim>
                                    <p:anim calcmode="lin" valueType="num">
                                      <p:cBhvr>
                                        <p:cTn id="123" dur="500" fill="hold"/>
                                        <p:tgtEl>
                                          <p:spTgt spid="65"/>
                                        </p:tgtEl>
                                        <p:attrNameLst>
                                          <p:attrName>ppt_h</p:attrName>
                                        </p:attrNameLst>
                                      </p:cBhvr>
                                      <p:tavLst>
                                        <p:tav tm="0">
                                          <p:val>
                                            <p:fltVal val="0"/>
                                          </p:val>
                                        </p:tav>
                                        <p:tav tm="100000">
                                          <p:val>
                                            <p:strVal val="#ppt_h"/>
                                          </p:val>
                                        </p:tav>
                                      </p:tavLst>
                                    </p:anim>
                                  </p:childTnLst>
                                </p:cTn>
                              </p:par>
                              <p:par>
                                <p:cTn id="124" presetID="17" presetClass="entr" presetSubtype="8" fill="hold" grpId="0" nodeType="withEffect">
                                  <p:stCondLst>
                                    <p:cond delay="0"/>
                                  </p:stCondLst>
                                  <p:childTnLst>
                                    <p:set>
                                      <p:cBhvr>
                                        <p:cTn id="125" dur="1" fill="hold">
                                          <p:stCondLst>
                                            <p:cond delay="0"/>
                                          </p:stCondLst>
                                        </p:cTn>
                                        <p:tgtEl>
                                          <p:spTgt spid="57"/>
                                        </p:tgtEl>
                                        <p:attrNameLst>
                                          <p:attrName>style.visibility</p:attrName>
                                        </p:attrNameLst>
                                      </p:cBhvr>
                                      <p:to>
                                        <p:strVal val="visible"/>
                                      </p:to>
                                    </p:set>
                                    <p:anim calcmode="lin" valueType="num">
                                      <p:cBhvr>
                                        <p:cTn id="126" dur="500" fill="hold"/>
                                        <p:tgtEl>
                                          <p:spTgt spid="57"/>
                                        </p:tgtEl>
                                        <p:attrNameLst>
                                          <p:attrName>ppt_x</p:attrName>
                                        </p:attrNameLst>
                                      </p:cBhvr>
                                      <p:tavLst>
                                        <p:tav tm="0">
                                          <p:val>
                                            <p:strVal val="#ppt_x-#ppt_w/2"/>
                                          </p:val>
                                        </p:tav>
                                        <p:tav tm="100000">
                                          <p:val>
                                            <p:strVal val="#ppt_x"/>
                                          </p:val>
                                        </p:tav>
                                      </p:tavLst>
                                    </p:anim>
                                    <p:anim calcmode="lin" valueType="num">
                                      <p:cBhvr>
                                        <p:cTn id="127" dur="500" fill="hold"/>
                                        <p:tgtEl>
                                          <p:spTgt spid="57"/>
                                        </p:tgtEl>
                                        <p:attrNameLst>
                                          <p:attrName>ppt_y</p:attrName>
                                        </p:attrNameLst>
                                      </p:cBhvr>
                                      <p:tavLst>
                                        <p:tav tm="0">
                                          <p:val>
                                            <p:strVal val="#ppt_y"/>
                                          </p:val>
                                        </p:tav>
                                        <p:tav tm="100000">
                                          <p:val>
                                            <p:strVal val="#ppt_y"/>
                                          </p:val>
                                        </p:tav>
                                      </p:tavLst>
                                    </p:anim>
                                    <p:anim calcmode="lin" valueType="num">
                                      <p:cBhvr>
                                        <p:cTn id="128" dur="500" fill="hold"/>
                                        <p:tgtEl>
                                          <p:spTgt spid="57"/>
                                        </p:tgtEl>
                                        <p:attrNameLst>
                                          <p:attrName>ppt_w</p:attrName>
                                        </p:attrNameLst>
                                      </p:cBhvr>
                                      <p:tavLst>
                                        <p:tav tm="0">
                                          <p:val>
                                            <p:fltVal val="0"/>
                                          </p:val>
                                        </p:tav>
                                        <p:tav tm="100000">
                                          <p:val>
                                            <p:strVal val="#ppt_w"/>
                                          </p:val>
                                        </p:tav>
                                      </p:tavLst>
                                    </p:anim>
                                    <p:anim calcmode="lin" valueType="num">
                                      <p:cBhvr>
                                        <p:cTn id="129" dur="500" fill="hold"/>
                                        <p:tgtEl>
                                          <p:spTgt spid="57"/>
                                        </p:tgtEl>
                                        <p:attrNameLst>
                                          <p:attrName>ppt_h</p:attrName>
                                        </p:attrNameLst>
                                      </p:cBhvr>
                                      <p:tavLst>
                                        <p:tav tm="0">
                                          <p:val>
                                            <p:strVal val="#ppt_h"/>
                                          </p:val>
                                        </p:tav>
                                        <p:tav tm="100000">
                                          <p:val>
                                            <p:strVal val="#ppt_h"/>
                                          </p:val>
                                        </p:tav>
                                      </p:tavLst>
                                    </p:anim>
                                  </p:childTnLst>
                                </p:cTn>
                              </p:par>
                              <p:par>
                                <p:cTn id="130" presetID="17" presetClass="entr" presetSubtype="8" fill="hold" nodeType="withEffect">
                                  <p:stCondLst>
                                    <p:cond delay="0"/>
                                  </p:stCondLst>
                                  <p:childTnLst>
                                    <p:set>
                                      <p:cBhvr>
                                        <p:cTn id="131" dur="1" fill="hold">
                                          <p:stCondLst>
                                            <p:cond delay="0"/>
                                          </p:stCondLst>
                                        </p:cTn>
                                        <p:tgtEl>
                                          <p:spTgt spid="41"/>
                                        </p:tgtEl>
                                        <p:attrNameLst>
                                          <p:attrName>style.visibility</p:attrName>
                                        </p:attrNameLst>
                                      </p:cBhvr>
                                      <p:to>
                                        <p:strVal val="visible"/>
                                      </p:to>
                                    </p:set>
                                    <p:anim calcmode="lin" valueType="num">
                                      <p:cBhvr>
                                        <p:cTn id="132" dur="750" fill="hold"/>
                                        <p:tgtEl>
                                          <p:spTgt spid="41"/>
                                        </p:tgtEl>
                                        <p:attrNameLst>
                                          <p:attrName>ppt_x</p:attrName>
                                        </p:attrNameLst>
                                      </p:cBhvr>
                                      <p:tavLst>
                                        <p:tav tm="0">
                                          <p:val>
                                            <p:strVal val="#ppt_x-#ppt_w/2"/>
                                          </p:val>
                                        </p:tav>
                                        <p:tav tm="100000">
                                          <p:val>
                                            <p:strVal val="#ppt_x"/>
                                          </p:val>
                                        </p:tav>
                                      </p:tavLst>
                                    </p:anim>
                                    <p:anim calcmode="lin" valueType="num">
                                      <p:cBhvr>
                                        <p:cTn id="133" dur="750" fill="hold"/>
                                        <p:tgtEl>
                                          <p:spTgt spid="41"/>
                                        </p:tgtEl>
                                        <p:attrNameLst>
                                          <p:attrName>ppt_y</p:attrName>
                                        </p:attrNameLst>
                                      </p:cBhvr>
                                      <p:tavLst>
                                        <p:tav tm="0">
                                          <p:val>
                                            <p:strVal val="#ppt_y"/>
                                          </p:val>
                                        </p:tav>
                                        <p:tav tm="100000">
                                          <p:val>
                                            <p:strVal val="#ppt_y"/>
                                          </p:val>
                                        </p:tav>
                                      </p:tavLst>
                                    </p:anim>
                                    <p:anim calcmode="lin" valueType="num">
                                      <p:cBhvr>
                                        <p:cTn id="134" dur="750" fill="hold"/>
                                        <p:tgtEl>
                                          <p:spTgt spid="41"/>
                                        </p:tgtEl>
                                        <p:attrNameLst>
                                          <p:attrName>ppt_w</p:attrName>
                                        </p:attrNameLst>
                                      </p:cBhvr>
                                      <p:tavLst>
                                        <p:tav tm="0">
                                          <p:val>
                                            <p:fltVal val="0"/>
                                          </p:val>
                                        </p:tav>
                                        <p:tav tm="100000">
                                          <p:val>
                                            <p:strVal val="#ppt_w"/>
                                          </p:val>
                                        </p:tav>
                                      </p:tavLst>
                                    </p:anim>
                                    <p:anim calcmode="lin" valueType="num">
                                      <p:cBhvr>
                                        <p:cTn id="135" dur="750" fill="hold"/>
                                        <p:tgtEl>
                                          <p:spTgt spid="41"/>
                                        </p:tgtEl>
                                        <p:attrNameLst>
                                          <p:attrName>ppt_h</p:attrName>
                                        </p:attrNameLst>
                                      </p:cBhvr>
                                      <p:tavLst>
                                        <p:tav tm="0">
                                          <p:val>
                                            <p:strVal val="#ppt_h"/>
                                          </p:val>
                                        </p:tav>
                                        <p:tav tm="100000">
                                          <p:val>
                                            <p:strVal val="#ppt_h"/>
                                          </p:val>
                                        </p:tav>
                                      </p:tavLst>
                                    </p:anim>
                                  </p:childTnLst>
                                </p:cTn>
                              </p:par>
                            </p:childTnLst>
                          </p:cTn>
                        </p:par>
                        <p:par>
                          <p:cTn id="136" fill="hold">
                            <p:stCondLst>
                              <p:cond delay="4500"/>
                            </p:stCondLst>
                            <p:childTnLst>
                              <p:par>
                                <p:cTn id="137" presetID="17" presetClass="entr" presetSubtype="1" fill="hold" grpId="0" nodeType="afterEffect">
                                  <p:stCondLst>
                                    <p:cond delay="0"/>
                                  </p:stCondLst>
                                  <p:childTnLst>
                                    <p:set>
                                      <p:cBhvr>
                                        <p:cTn id="138" dur="1" fill="hold">
                                          <p:stCondLst>
                                            <p:cond delay="0"/>
                                          </p:stCondLst>
                                        </p:cTn>
                                        <p:tgtEl>
                                          <p:spTgt spid="66"/>
                                        </p:tgtEl>
                                        <p:attrNameLst>
                                          <p:attrName>style.visibility</p:attrName>
                                        </p:attrNameLst>
                                      </p:cBhvr>
                                      <p:to>
                                        <p:strVal val="visible"/>
                                      </p:to>
                                    </p:set>
                                    <p:anim calcmode="lin" valueType="num">
                                      <p:cBhvr>
                                        <p:cTn id="139" dur="500" fill="hold"/>
                                        <p:tgtEl>
                                          <p:spTgt spid="66"/>
                                        </p:tgtEl>
                                        <p:attrNameLst>
                                          <p:attrName>ppt_x</p:attrName>
                                        </p:attrNameLst>
                                      </p:cBhvr>
                                      <p:tavLst>
                                        <p:tav tm="0">
                                          <p:val>
                                            <p:strVal val="#ppt_x"/>
                                          </p:val>
                                        </p:tav>
                                        <p:tav tm="100000">
                                          <p:val>
                                            <p:strVal val="#ppt_x"/>
                                          </p:val>
                                        </p:tav>
                                      </p:tavLst>
                                    </p:anim>
                                    <p:anim calcmode="lin" valueType="num">
                                      <p:cBhvr>
                                        <p:cTn id="140" dur="500" fill="hold"/>
                                        <p:tgtEl>
                                          <p:spTgt spid="66"/>
                                        </p:tgtEl>
                                        <p:attrNameLst>
                                          <p:attrName>ppt_y</p:attrName>
                                        </p:attrNameLst>
                                      </p:cBhvr>
                                      <p:tavLst>
                                        <p:tav tm="0">
                                          <p:val>
                                            <p:strVal val="#ppt_y-#ppt_h/2"/>
                                          </p:val>
                                        </p:tav>
                                        <p:tav tm="100000">
                                          <p:val>
                                            <p:strVal val="#ppt_y"/>
                                          </p:val>
                                        </p:tav>
                                      </p:tavLst>
                                    </p:anim>
                                    <p:anim calcmode="lin" valueType="num">
                                      <p:cBhvr>
                                        <p:cTn id="141" dur="500" fill="hold"/>
                                        <p:tgtEl>
                                          <p:spTgt spid="66"/>
                                        </p:tgtEl>
                                        <p:attrNameLst>
                                          <p:attrName>ppt_w</p:attrName>
                                        </p:attrNameLst>
                                      </p:cBhvr>
                                      <p:tavLst>
                                        <p:tav tm="0">
                                          <p:val>
                                            <p:strVal val="#ppt_w"/>
                                          </p:val>
                                        </p:tav>
                                        <p:tav tm="100000">
                                          <p:val>
                                            <p:strVal val="#ppt_w"/>
                                          </p:val>
                                        </p:tav>
                                      </p:tavLst>
                                    </p:anim>
                                    <p:anim calcmode="lin" valueType="num">
                                      <p:cBhvr>
                                        <p:cTn id="142" dur="500" fill="hold"/>
                                        <p:tgtEl>
                                          <p:spTgt spid="66"/>
                                        </p:tgtEl>
                                        <p:attrNameLst>
                                          <p:attrName>ppt_h</p:attrName>
                                        </p:attrNameLst>
                                      </p:cBhvr>
                                      <p:tavLst>
                                        <p:tav tm="0">
                                          <p:val>
                                            <p:fltVal val="0"/>
                                          </p:val>
                                        </p:tav>
                                        <p:tav tm="100000">
                                          <p:val>
                                            <p:strVal val="#ppt_h"/>
                                          </p:val>
                                        </p:tav>
                                      </p:tavLst>
                                    </p:anim>
                                  </p:childTnLst>
                                </p:cTn>
                              </p:par>
                              <p:par>
                                <p:cTn id="143" presetID="17" presetClass="entr" presetSubtype="1" fill="hold" nodeType="withEffect">
                                  <p:stCondLst>
                                    <p:cond delay="0"/>
                                  </p:stCondLst>
                                  <p:childTnLst>
                                    <p:set>
                                      <p:cBhvr>
                                        <p:cTn id="144" dur="1" fill="hold">
                                          <p:stCondLst>
                                            <p:cond delay="0"/>
                                          </p:stCondLst>
                                        </p:cTn>
                                        <p:tgtEl>
                                          <p:spTgt spid="59"/>
                                        </p:tgtEl>
                                        <p:attrNameLst>
                                          <p:attrName>style.visibility</p:attrName>
                                        </p:attrNameLst>
                                      </p:cBhvr>
                                      <p:to>
                                        <p:strVal val="visible"/>
                                      </p:to>
                                    </p:set>
                                    <p:anim calcmode="lin" valueType="num">
                                      <p:cBhvr>
                                        <p:cTn id="145" dur="500" fill="hold"/>
                                        <p:tgtEl>
                                          <p:spTgt spid="59"/>
                                        </p:tgtEl>
                                        <p:attrNameLst>
                                          <p:attrName>ppt_x</p:attrName>
                                        </p:attrNameLst>
                                      </p:cBhvr>
                                      <p:tavLst>
                                        <p:tav tm="0">
                                          <p:val>
                                            <p:strVal val="#ppt_x"/>
                                          </p:val>
                                        </p:tav>
                                        <p:tav tm="100000">
                                          <p:val>
                                            <p:strVal val="#ppt_x"/>
                                          </p:val>
                                        </p:tav>
                                      </p:tavLst>
                                    </p:anim>
                                    <p:anim calcmode="lin" valueType="num">
                                      <p:cBhvr>
                                        <p:cTn id="146" dur="500" fill="hold"/>
                                        <p:tgtEl>
                                          <p:spTgt spid="59"/>
                                        </p:tgtEl>
                                        <p:attrNameLst>
                                          <p:attrName>ppt_y</p:attrName>
                                        </p:attrNameLst>
                                      </p:cBhvr>
                                      <p:tavLst>
                                        <p:tav tm="0">
                                          <p:val>
                                            <p:strVal val="#ppt_y-#ppt_h/2"/>
                                          </p:val>
                                        </p:tav>
                                        <p:tav tm="100000">
                                          <p:val>
                                            <p:strVal val="#ppt_y"/>
                                          </p:val>
                                        </p:tav>
                                      </p:tavLst>
                                    </p:anim>
                                    <p:anim calcmode="lin" valueType="num">
                                      <p:cBhvr>
                                        <p:cTn id="147" dur="500" fill="hold"/>
                                        <p:tgtEl>
                                          <p:spTgt spid="59"/>
                                        </p:tgtEl>
                                        <p:attrNameLst>
                                          <p:attrName>ppt_w</p:attrName>
                                        </p:attrNameLst>
                                      </p:cBhvr>
                                      <p:tavLst>
                                        <p:tav tm="0">
                                          <p:val>
                                            <p:strVal val="#ppt_w"/>
                                          </p:val>
                                        </p:tav>
                                        <p:tav tm="100000">
                                          <p:val>
                                            <p:strVal val="#ppt_w"/>
                                          </p:val>
                                        </p:tav>
                                      </p:tavLst>
                                    </p:anim>
                                    <p:anim calcmode="lin" valueType="num">
                                      <p:cBhvr>
                                        <p:cTn id="148" dur="500" fill="hold"/>
                                        <p:tgtEl>
                                          <p:spTgt spid="59"/>
                                        </p:tgtEl>
                                        <p:attrNameLst>
                                          <p:attrName>ppt_h</p:attrName>
                                        </p:attrNameLst>
                                      </p:cBhvr>
                                      <p:tavLst>
                                        <p:tav tm="0">
                                          <p:val>
                                            <p:fltVal val="0"/>
                                          </p:val>
                                        </p:tav>
                                        <p:tav tm="100000">
                                          <p:val>
                                            <p:strVal val="#ppt_h"/>
                                          </p:val>
                                        </p:tav>
                                      </p:tavLst>
                                    </p:anim>
                                  </p:childTnLst>
                                </p:cTn>
                              </p:par>
                              <p:par>
                                <p:cTn id="149" presetID="17" presetClass="entr" presetSubtype="8" fill="hold" grpId="0" nodeType="withEffect">
                                  <p:stCondLst>
                                    <p:cond delay="0"/>
                                  </p:stCondLst>
                                  <p:childTnLst>
                                    <p:set>
                                      <p:cBhvr>
                                        <p:cTn id="150" dur="1" fill="hold">
                                          <p:stCondLst>
                                            <p:cond delay="0"/>
                                          </p:stCondLst>
                                        </p:cTn>
                                        <p:tgtEl>
                                          <p:spTgt spid="63"/>
                                        </p:tgtEl>
                                        <p:attrNameLst>
                                          <p:attrName>style.visibility</p:attrName>
                                        </p:attrNameLst>
                                      </p:cBhvr>
                                      <p:to>
                                        <p:strVal val="visible"/>
                                      </p:to>
                                    </p:set>
                                    <p:anim calcmode="lin" valueType="num">
                                      <p:cBhvr>
                                        <p:cTn id="151" dur="500" fill="hold"/>
                                        <p:tgtEl>
                                          <p:spTgt spid="63"/>
                                        </p:tgtEl>
                                        <p:attrNameLst>
                                          <p:attrName>ppt_x</p:attrName>
                                        </p:attrNameLst>
                                      </p:cBhvr>
                                      <p:tavLst>
                                        <p:tav tm="0">
                                          <p:val>
                                            <p:strVal val="#ppt_x-#ppt_w/2"/>
                                          </p:val>
                                        </p:tav>
                                        <p:tav tm="100000">
                                          <p:val>
                                            <p:strVal val="#ppt_x"/>
                                          </p:val>
                                        </p:tav>
                                      </p:tavLst>
                                    </p:anim>
                                    <p:anim calcmode="lin" valueType="num">
                                      <p:cBhvr>
                                        <p:cTn id="152" dur="500" fill="hold"/>
                                        <p:tgtEl>
                                          <p:spTgt spid="63"/>
                                        </p:tgtEl>
                                        <p:attrNameLst>
                                          <p:attrName>ppt_y</p:attrName>
                                        </p:attrNameLst>
                                      </p:cBhvr>
                                      <p:tavLst>
                                        <p:tav tm="0">
                                          <p:val>
                                            <p:strVal val="#ppt_y"/>
                                          </p:val>
                                        </p:tav>
                                        <p:tav tm="100000">
                                          <p:val>
                                            <p:strVal val="#ppt_y"/>
                                          </p:val>
                                        </p:tav>
                                      </p:tavLst>
                                    </p:anim>
                                    <p:anim calcmode="lin" valueType="num">
                                      <p:cBhvr>
                                        <p:cTn id="153" dur="500" fill="hold"/>
                                        <p:tgtEl>
                                          <p:spTgt spid="63"/>
                                        </p:tgtEl>
                                        <p:attrNameLst>
                                          <p:attrName>ppt_w</p:attrName>
                                        </p:attrNameLst>
                                      </p:cBhvr>
                                      <p:tavLst>
                                        <p:tav tm="0">
                                          <p:val>
                                            <p:fltVal val="0"/>
                                          </p:val>
                                        </p:tav>
                                        <p:tav tm="100000">
                                          <p:val>
                                            <p:strVal val="#ppt_w"/>
                                          </p:val>
                                        </p:tav>
                                      </p:tavLst>
                                    </p:anim>
                                    <p:anim calcmode="lin" valueType="num">
                                      <p:cBhvr>
                                        <p:cTn id="154" dur="500" fill="hold"/>
                                        <p:tgtEl>
                                          <p:spTgt spid="6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p:bldP spid="46" grpId="0"/>
      <p:bldP spid="47" grpId="0"/>
      <p:bldP spid="51" grpId="0"/>
      <p:bldP spid="56" grpId="0"/>
      <p:bldP spid="57" grpId="0"/>
      <p:bldP spid="62" grpId="0"/>
      <p:bldP spid="63" grpId="0"/>
      <p:bldP spid="66" grpId="0"/>
      <p:bldP spid="7" grpId="0"/>
      <p:bldP spid="11" grpId="0"/>
    </p:bldLst>
  </p:timing>
  <p:extLst>
    <p:ext uri="{E180D4A7-C9FB-4DFB-919C-405C955672EB}">
      <p14:showEvtLst xmlns:p14="http://schemas.microsoft.com/office/powerpoint/2010/main">
        <p14:playEvt time="4520" objId="15"/>
        <p14:stopEvt time="74052" objId="15"/>
      </p14:showEvt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09426" y="468693"/>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810423"/>
            <a:ext cx="4128422" cy="587381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42214" y="1052736"/>
            <a:ext cx="11442418" cy="54261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8" name="Image 0" descr="preencoded.png">
            <a:extLst>
              <a:ext uri="{FF2B5EF4-FFF2-40B4-BE49-F238E27FC236}">
                <a16:creationId xmlns:a16="http://schemas.microsoft.com/office/drawing/2014/main" id="{AFF7817D-5F51-0036-A93C-F7E3C4B3C56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98448" y="942786"/>
            <a:ext cx="4128422" cy="558255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0" name="Text 0">
            <a:extLst>
              <a:ext uri="{FF2B5EF4-FFF2-40B4-BE49-F238E27FC236}">
                <a16:creationId xmlns:a16="http://schemas.microsoft.com/office/drawing/2014/main" id="{C4AC04A6-5E86-2C2E-6DE3-A0D6726C0858}"/>
              </a:ext>
            </a:extLst>
          </p:cNvPr>
          <p:cNvSpPr/>
          <p:nvPr/>
        </p:nvSpPr>
        <p:spPr>
          <a:xfrm>
            <a:off x="1928743" y="2342272"/>
            <a:ext cx="5273378" cy="590649"/>
          </a:xfrm>
          <a:prstGeom prst="rect">
            <a:avLst/>
          </a:prstGeom>
          <a:noFill/>
          <a:ln/>
        </p:spPr>
        <p:txBody>
          <a:bodyPr wrap="none" lIns="0" tIns="0" rIns="0" bIns="0" rtlCol="0" anchor="t"/>
          <a:lstStyle/>
          <a:p>
            <a:pPr algn="r" rtl="1">
              <a:lnSpc>
                <a:spcPct val="150000"/>
              </a:lnSpc>
            </a:pPr>
            <a:r>
              <a:rPr lang="en-US" sz="3708" dirty="0">
                <a:solidFill>
                  <a:srgbClr val="00B0F0"/>
                </a:solidFill>
                <a:latin typeface="Alexandria" pitchFamily="2" charset="-78"/>
                <a:ea typeface="Instrument Sans Semi Bold" pitchFamily="34" charset="-122"/>
                <a:cs typeface="Alexandria" pitchFamily="2" charset="-78"/>
              </a:rPr>
              <a:t>مهارات القائد المبدع والمبتكر</a:t>
            </a:r>
            <a:endParaRPr lang="en-US" sz="3708" dirty="0">
              <a:solidFill>
                <a:srgbClr val="00B0F0"/>
              </a:solidFill>
              <a:latin typeface="Alexandria" pitchFamily="2" charset="-78"/>
              <a:cs typeface="Alexandria" pitchFamily="2" charset="-78"/>
            </a:endParaRPr>
          </a:p>
        </p:txBody>
      </p:sp>
      <p:sp>
        <p:nvSpPr>
          <p:cNvPr id="11" name="Text 1">
            <a:extLst>
              <a:ext uri="{FF2B5EF4-FFF2-40B4-BE49-F238E27FC236}">
                <a16:creationId xmlns:a16="http://schemas.microsoft.com/office/drawing/2014/main" id="{3D916E7A-3D77-0D78-BC32-FE931BA818A3}"/>
              </a:ext>
            </a:extLst>
          </p:cNvPr>
          <p:cNvSpPr/>
          <p:nvPr/>
        </p:nvSpPr>
        <p:spPr>
          <a:xfrm>
            <a:off x="975573" y="3734065"/>
            <a:ext cx="3094758" cy="302419"/>
          </a:xfrm>
          <a:prstGeom prst="rect">
            <a:avLst/>
          </a:prstGeom>
          <a:noFill/>
          <a:ln/>
        </p:spPr>
        <p:txBody>
          <a:bodyPr wrap="none" lIns="0" tIns="0" rIns="0" bIns="0" rtlCol="0" anchor="t"/>
          <a:lstStyle/>
          <a:p>
            <a:pPr algn="r" rtl="1">
              <a:lnSpc>
                <a:spcPct val="150000"/>
              </a:lnSpc>
            </a:pPr>
            <a:r>
              <a:rPr lang="en-US" sz="1600" dirty="0">
                <a:solidFill>
                  <a:schemeClr val="tx1"/>
                </a:solidFill>
                <a:latin typeface="Alexandria" pitchFamily="2" charset="-78"/>
                <a:ea typeface="Instrument Sans Medium" pitchFamily="34" charset="-122"/>
                <a:cs typeface="Alexandria" pitchFamily="2" charset="-78"/>
              </a:rPr>
              <a:t>رحلة في عالم القيادة التربوية الإبداعية</a:t>
            </a:r>
            <a:endParaRPr lang="en-US" sz="1600" dirty="0">
              <a:solidFill>
                <a:schemeClr val="tx1"/>
              </a:solidFill>
              <a:latin typeface="Alexandria" pitchFamily="2" charset="-78"/>
              <a:cs typeface="Alexandria" pitchFamily="2" charset="-78"/>
            </a:endParaRPr>
          </a:p>
        </p:txBody>
      </p:sp>
    </p:spTree>
    <p:extLst>
      <p:ext uri="{BB962C8B-B14F-4D97-AF65-F5344CB8AC3E}">
        <p14:creationId xmlns:p14="http://schemas.microsoft.com/office/powerpoint/2010/main" val="3022919857"/>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09426" y="468693"/>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810423"/>
            <a:ext cx="4128422" cy="587381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42214" y="1052736"/>
            <a:ext cx="11442418" cy="54261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F1724650-48B2-B7A0-F1B4-0C2916725C1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59667" y="958858"/>
            <a:ext cx="4007768" cy="572538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Text 0">
            <a:extLst>
              <a:ext uri="{FF2B5EF4-FFF2-40B4-BE49-F238E27FC236}">
                <a16:creationId xmlns:a16="http://schemas.microsoft.com/office/drawing/2014/main" id="{9C408D81-982B-E6DC-C6A4-A77C1704CEAC}"/>
              </a:ext>
            </a:extLst>
          </p:cNvPr>
          <p:cNvSpPr/>
          <p:nvPr/>
        </p:nvSpPr>
        <p:spPr>
          <a:xfrm>
            <a:off x="9940945" y="847406"/>
            <a:ext cx="1574150" cy="840038"/>
          </a:xfrm>
          <a:prstGeom prst="rect">
            <a:avLst/>
          </a:prstGeom>
          <a:noFill/>
          <a:ln/>
        </p:spPr>
        <p:txBody>
          <a:bodyPr wrap="none" lIns="0" tIns="0" rIns="0" bIns="0" rtlCol="0" anchor="t">
            <a:spAutoFit/>
          </a:bodyPr>
          <a:lstStyle/>
          <a:p>
            <a:pPr algn="r" rtl="1">
              <a:lnSpc>
                <a:spcPct val="200000"/>
              </a:lnSpc>
            </a:pPr>
            <a:r>
              <a:rPr lang="ar-SA" sz="3200" b="1" dirty="0">
                <a:solidFill>
                  <a:srgbClr val="00B0F0"/>
                </a:solidFill>
                <a:latin typeface="Alexandria" pitchFamily="2" charset="-78"/>
                <a:ea typeface="Instrument Sans Semi Bold" pitchFamily="34" charset="-122"/>
                <a:cs typeface="Alexandria" pitchFamily="2" charset="-78"/>
              </a:rPr>
              <a:t>مقدمة:</a:t>
            </a:r>
            <a:endParaRPr lang="ar-SA" sz="3200" b="1"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B6267DAF-DA2F-72DA-1305-83A07190A819}"/>
              </a:ext>
            </a:extLst>
          </p:cNvPr>
          <p:cNvSpPr/>
          <p:nvPr/>
        </p:nvSpPr>
        <p:spPr>
          <a:xfrm>
            <a:off x="4954561" y="1983455"/>
            <a:ext cx="6297018" cy="2177584"/>
          </a:xfrm>
          <a:prstGeom prst="rect">
            <a:avLst/>
          </a:prstGeom>
          <a:noFill/>
          <a:ln/>
        </p:spPr>
        <p:txBody>
          <a:bodyPr wrap="square" lIns="0" tIns="0" rIns="0" bIns="0" rtlCol="0" anchor="t">
            <a:spAutoFit/>
          </a:bodyPr>
          <a:lstStyle/>
          <a:p>
            <a:pPr algn="just" rtl="1">
              <a:lnSpc>
                <a:spcPct val="200000"/>
              </a:lnSpc>
            </a:pPr>
            <a:r>
              <a:rPr lang="ar-SA" sz="1458" dirty="0">
                <a:solidFill>
                  <a:srgbClr val="1E3063"/>
                </a:solidFill>
                <a:latin typeface="Alexandria" pitchFamily="2" charset="-78"/>
                <a:ea typeface="Instrument Sans Medium" pitchFamily="34" charset="-122"/>
                <a:cs typeface="Alexandria" pitchFamily="2" charset="-78"/>
              </a:rPr>
              <a:t>تواجه القيادة التربوية في الوقت الحاضر بيئة عمل متغيرة ومعقدة، تتداخل فيها التحديات التعليمية والإدارية والإنسانية والتقنية. فلم تعد مهمة القائد التربوي مقتصرة على إدارة العمل المدرسي أو متابعة تنفيذ اللوائح، بل أصبحت تتطلب قدرة عالية على التطوير، واستشراف الاحتياجات، وتحفيز العاملين، وصناعة بيئة مدرسية أكثر مرونة وتعلمًا واستجابة للتغيير.</a:t>
            </a:r>
            <a:endParaRPr lang="ar-SA" sz="1458" dirty="0">
              <a:latin typeface="Alexandria" pitchFamily="2" charset="-78"/>
              <a:cs typeface="Alexandria" pitchFamily="2" charset="-78"/>
            </a:endParaRPr>
          </a:p>
        </p:txBody>
      </p:sp>
      <p:sp>
        <p:nvSpPr>
          <p:cNvPr id="9" name="Text 2">
            <a:extLst>
              <a:ext uri="{FF2B5EF4-FFF2-40B4-BE49-F238E27FC236}">
                <a16:creationId xmlns:a16="http://schemas.microsoft.com/office/drawing/2014/main" id="{20D2DB6B-942B-4E1C-4575-69BE258AE6FA}"/>
              </a:ext>
            </a:extLst>
          </p:cNvPr>
          <p:cNvSpPr/>
          <p:nvPr/>
        </p:nvSpPr>
        <p:spPr>
          <a:xfrm>
            <a:off x="4689269" y="4776156"/>
            <a:ext cx="6568127" cy="1280159"/>
          </a:xfrm>
          <a:prstGeom prst="rect">
            <a:avLst/>
          </a:prstGeom>
          <a:noFill/>
          <a:ln/>
        </p:spPr>
        <p:txBody>
          <a:bodyPr wrap="square" lIns="0" tIns="0" rIns="0" bIns="0" rtlCol="0" anchor="t">
            <a:spAutoFit/>
          </a:bodyPr>
          <a:lstStyle/>
          <a:p>
            <a:pPr algn="just" rtl="1">
              <a:lnSpc>
                <a:spcPct val="200000"/>
              </a:lnSpc>
            </a:pPr>
            <a:r>
              <a:rPr lang="ar-SA" sz="1458" dirty="0">
                <a:solidFill>
                  <a:srgbClr val="1E3063"/>
                </a:solidFill>
                <a:latin typeface="Alexandria" pitchFamily="2" charset="-78"/>
                <a:ea typeface="Instrument Sans Medium" pitchFamily="34" charset="-122"/>
                <a:cs typeface="Alexandria" pitchFamily="2" charset="-78"/>
              </a:rPr>
              <a:t>في هذا السياق، تبرز أهمية المهارات التي تميز القائد المبدع والمبتكر، لأنها تمنحه القدرة على التعامل مع الواقع التربوي بوعي، وتحويل التحديات إلى فرص، وبناء ممارسات مهنية أكثر جودة وفاعلية.</a:t>
            </a:r>
            <a:endParaRPr lang="ar-SA" sz="1458" dirty="0">
              <a:latin typeface="Alexandria" pitchFamily="2" charset="-78"/>
              <a:cs typeface="Alexandria" pitchFamily="2" charset="-78"/>
            </a:endParaRPr>
          </a:p>
        </p:txBody>
      </p:sp>
    </p:spTree>
    <p:extLst>
      <p:ext uri="{BB962C8B-B14F-4D97-AF65-F5344CB8AC3E}">
        <p14:creationId xmlns:p14="http://schemas.microsoft.com/office/powerpoint/2010/main" val="860330255"/>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09426" y="468693"/>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810423"/>
            <a:ext cx="4128422" cy="587381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42214" y="1052736"/>
            <a:ext cx="11442418" cy="54261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4D6B2360-A566-3C3F-54C1-24A3967E6317}"/>
              </a:ext>
            </a:extLst>
          </p:cNvPr>
          <p:cNvSpPr/>
          <p:nvPr/>
        </p:nvSpPr>
        <p:spPr>
          <a:xfrm>
            <a:off x="6517071" y="1166435"/>
            <a:ext cx="4398641" cy="491545"/>
          </a:xfrm>
          <a:prstGeom prst="rect">
            <a:avLst/>
          </a:prstGeom>
          <a:noFill/>
          <a:ln/>
        </p:spPr>
        <p:txBody>
          <a:bodyPr wrap="none" lIns="0" tIns="0" rIns="0" bIns="0" rtlCol="0" anchor="t">
            <a:spAutoFit/>
          </a:bodyPr>
          <a:lstStyle/>
          <a:p>
            <a:pPr algn="r" rtl="1">
              <a:lnSpc>
                <a:spcPct val="150000"/>
              </a:lnSpc>
            </a:pPr>
            <a:r>
              <a:rPr lang="ar-SA" sz="2400" b="1" dirty="0">
                <a:solidFill>
                  <a:srgbClr val="00B0F0"/>
                </a:solidFill>
                <a:latin typeface="Alexandria" pitchFamily="2" charset="-78"/>
                <a:ea typeface="Instrument Sans Semi Bold" pitchFamily="34" charset="-122"/>
                <a:cs typeface="Alexandria" pitchFamily="2" charset="-78"/>
              </a:rPr>
              <a:t>مفهوم القائد المبدع والمبتكر</a:t>
            </a:r>
            <a:endParaRPr lang="ar-SA" sz="2400" b="1" dirty="0">
              <a:solidFill>
                <a:srgbClr val="00B0F0"/>
              </a:solidFill>
              <a:latin typeface="Alexandria" pitchFamily="2" charset="-78"/>
              <a:cs typeface="Alexandria" pitchFamily="2" charset="-78"/>
            </a:endParaRPr>
          </a:p>
        </p:txBody>
      </p:sp>
      <p:pic>
        <p:nvPicPr>
          <p:cNvPr id="7" name="Image 0" descr="preencoded.png">
            <a:extLst>
              <a:ext uri="{FF2B5EF4-FFF2-40B4-BE49-F238E27FC236}">
                <a16:creationId xmlns:a16="http://schemas.microsoft.com/office/drawing/2014/main" id="{CE9C7D5B-1EB7-57BF-E85A-7E8A326DDC0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80981" y="1629341"/>
            <a:ext cx="4341366" cy="242303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8" name="Text 1">
            <a:extLst>
              <a:ext uri="{FF2B5EF4-FFF2-40B4-BE49-F238E27FC236}">
                <a16:creationId xmlns:a16="http://schemas.microsoft.com/office/drawing/2014/main" id="{3FA29B8E-AE20-5225-E9A6-0D2806B06D3F}"/>
              </a:ext>
            </a:extLst>
          </p:cNvPr>
          <p:cNvSpPr/>
          <p:nvPr/>
        </p:nvSpPr>
        <p:spPr>
          <a:xfrm>
            <a:off x="5749537" y="2059161"/>
            <a:ext cx="5499647" cy="1229311"/>
          </a:xfrm>
          <a:prstGeom prst="rect">
            <a:avLst/>
          </a:prstGeom>
          <a:noFill/>
          <a:ln/>
        </p:spPr>
        <p:txBody>
          <a:bodyPr wrap="square" lIns="0" tIns="0" rIns="0" bIns="0" rtlCol="0" anchor="t">
            <a:spAutoFit/>
          </a:bodyPr>
          <a:lstStyle/>
          <a:p>
            <a:pPr algn="just" rtl="1">
              <a:lnSpc>
                <a:spcPct val="200000"/>
              </a:lnSpc>
            </a:pPr>
            <a:r>
              <a:rPr lang="ar-SA" dirty="0">
                <a:solidFill>
                  <a:srgbClr val="1E3063"/>
                </a:solidFill>
                <a:latin typeface="Alexandria" pitchFamily="2" charset="-78"/>
                <a:ea typeface="Instrument Sans Medium" pitchFamily="34" charset="-122"/>
                <a:cs typeface="Alexandria" pitchFamily="2" charset="-78"/>
              </a:rPr>
              <a:t>القائد التربوي المبدع والمبتكر هو من يمتلك رؤية، ويتواصل بفاعلية، ويحل المشكلات بمرونة، ويقود التغيير، ويمكن الآخرين، ويحوّل التطوير إلى ممارسة يومية داخل المؤسسة التعليمية.</a:t>
            </a:r>
            <a:endParaRPr lang="ar-SA" dirty="0">
              <a:latin typeface="Alexandria" pitchFamily="2" charset="-78"/>
              <a:cs typeface="Alexandria" pitchFamily="2" charset="-78"/>
            </a:endParaRPr>
          </a:p>
        </p:txBody>
      </p:sp>
      <p:sp>
        <p:nvSpPr>
          <p:cNvPr id="9" name="Shape 2">
            <a:extLst>
              <a:ext uri="{FF2B5EF4-FFF2-40B4-BE49-F238E27FC236}">
                <a16:creationId xmlns:a16="http://schemas.microsoft.com/office/drawing/2014/main" id="{73624658-30B2-9869-F210-C5B12EBAD6B6}"/>
              </a:ext>
            </a:extLst>
          </p:cNvPr>
          <p:cNvSpPr/>
          <p:nvPr/>
        </p:nvSpPr>
        <p:spPr>
          <a:xfrm>
            <a:off x="8162793" y="3758495"/>
            <a:ext cx="3437566" cy="1229311"/>
          </a:xfrm>
          <a:prstGeom prst="roundRect">
            <a:avLst>
              <a:gd name="adj" fmla="val 12920"/>
            </a:avLst>
          </a:prstGeom>
          <a:solidFill>
            <a:srgbClr val="CEE6FD"/>
          </a:solidFill>
          <a:ln/>
        </p:spPr>
        <p:txBody>
          <a:bodyPr wrap="square">
            <a:spAutoFit/>
          </a:bodyPr>
          <a:lstStyle/>
          <a:p>
            <a:endParaRPr lang="en-US"/>
          </a:p>
        </p:txBody>
      </p:sp>
      <p:sp>
        <p:nvSpPr>
          <p:cNvPr id="10" name="Text 3">
            <a:extLst>
              <a:ext uri="{FF2B5EF4-FFF2-40B4-BE49-F238E27FC236}">
                <a16:creationId xmlns:a16="http://schemas.microsoft.com/office/drawing/2014/main" id="{7E7506EB-023F-2B3A-5103-105556C640F2}"/>
              </a:ext>
            </a:extLst>
          </p:cNvPr>
          <p:cNvSpPr/>
          <p:nvPr/>
        </p:nvSpPr>
        <p:spPr>
          <a:xfrm>
            <a:off x="9849774" y="3775077"/>
            <a:ext cx="1607812" cy="327654"/>
          </a:xfrm>
          <a:prstGeom prst="rect">
            <a:avLst/>
          </a:prstGeom>
          <a:noFill/>
          <a:ln/>
        </p:spPr>
        <p:txBody>
          <a:bodyPr wrap="none" lIns="0" tIns="0" rIns="0" bIns="0" rtlCol="0" anchor="t">
            <a:spAutoFit/>
          </a:bodyPr>
          <a:lstStyle/>
          <a:p>
            <a:pPr algn="r" rtl="1">
              <a:lnSpc>
                <a:spcPct val="150000"/>
              </a:lnSpc>
            </a:pPr>
            <a:r>
              <a:rPr lang="ar-SA" sz="1600" b="1" dirty="0">
                <a:solidFill>
                  <a:schemeClr val="accent2">
                    <a:lumMod val="75000"/>
                  </a:schemeClr>
                </a:solidFill>
                <a:latin typeface="Alexandria" pitchFamily="2" charset="-78"/>
                <a:ea typeface="Instrument Sans Semi Bold" pitchFamily="34" charset="-122"/>
                <a:cs typeface="Alexandria" pitchFamily="2" charset="-78"/>
              </a:rPr>
              <a:t>المعرفة والقدرة</a:t>
            </a:r>
            <a:endParaRPr lang="ar-SA" sz="1600" b="1" dirty="0">
              <a:solidFill>
                <a:schemeClr val="accent2">
                  <a:lumMod val="75000"/>
                </a:schemeClr>
              </a:solidFill>
              <a:latin typeface="Alexandria" pitchFamily="2" charset="-78"/>
              <a:cs typeface="Alexandria" pitchFamily="2" charset="-78"/>
            </a:endParaRPr>
          </a:p>
        </p:txBody>
      </p:sp>
      <p:sp>
        <p:nvSpPr>
          <p:cNvPr id="11" name="Text 4">
            <a:extLst>
              <a:ext uri="{FF2B5EF4-FFF2-40B4-BE49-F238E27FC236}">
                <a16:creationId xmlns:a16="http://schemas.microsoft.com/office/drawing/2014/main" id="{2F5EC5DE-9D1A-0E37-1AD8-2029E525395E}"/>
              </a:ext>
            </a:extLst>
          </p:cNvPr>
          <p:cNvSpPr/>
          <p:nvPr/>
        </p:nvSpPr>
        <p:spPr>
          <a:xfrm>
            <a:off x="8307057" y="4345044"/>
            <a:ext cx="3171528" cy="609911"/>
          </a:xfrm>
          <a:prstGeom prst="rect">
            <a:avLst/>
          </a:prstGeom>
          <a:noFill/>
          <a:ln/>
        </p:spPr>
        <p:txBody>
          <a:bodyPr wrap="square" lIns="0" tIns="0" rIns="0" bIns="0" rtlCol="0" anchor="t">
            <a:spAutoFit/>
          </a:bodyPr>
          <a:lstStyle/>
          <a:p>
            <a:pPr algn="r" rtl="1">
              <a:lnSpc>
                <a:spcPct val="150000"/>
              </a:lnSpc>
            </a:pPr>
            <a:r>
              <a:rPr lang="ar-SA" dirty="0">
                <a:solidFill>
                  <a:srgbClr val="1E3063"/>
                </a:solidFill>
                <a:latin typeface="Alexandria" pitchFamily="2" charset="-78"/>
                <a:ea typeface="Instrument Sans Medium" pitchFamily="34" charset="-122"/>
                <a:cs typeface="Alexandria" pitchFamily="2" charset="-78"/>
              </a:rPr>
              <a:t>مجموعة القدرات والمعارف التي تمكّن القائد من إدارة المؤسسة بكفاءة</a:t>
            </a:r>
            <a:endParaRPr lang="ar-SA" dirty="0">
              <a:latin typeface="Alexandria" pitchFamily="2" charset="-78"/>
              <a:cs typeface="Alexandria" pitchFamily="2" charset="-78"/>
            </a:endParaRPr>
          </a:p>
        </p:txBody>
      </p:sp>
      <p:sp>
        <p:nvSpPr>
          <p:cNvPr id="12" name="Shape 5">
            <a:extLst>
              <a:ext uri="{FF2B5EF4-FFF2-40B4-BE49-F238E27FC236}">
                <a16:creationId xmlns:a16="http://schemas.microsoft.com/office/drawing/2014/main" id="{63FDB7C7-61C8-B46A-8BEA-394EF9454DBE}"/>
              </a:ext>
            </a:extLst>
          </p:cNvPr>
          <p:cNvSpPr/>
          <p:nvPr/>
        </p:nvSpPr>
        <p:spPr>
          <a:xfrm>
            <a:off x="4519424" y="4602806"/>
            <a:ext cx="3481586" cy="1080095"/>
          </a:xfrm>
          <a:prstGeom prst="roundRect">
            <a:avLst>
              <a:gd name="adj" fmla="val 12920"/>
            </a:avLst>
          </a:prstGeom>
          <a:solidFill>
            <a:srgbClr val="CEE6FD"/>
          </a:solidFill>
          <a:ln/>
        </p:spPr>
        <p:txBody>
          <a:bodyPr>
            <a:spAutoFit/>
          </a:bodyPr>
          <a:lstStyle/>
          <a:p>
            <a:endParaRPr lang="en-US"/>
          </a:p>
        </p:txBody>
      </p:sp>
      <p:sp>
        <p:nvSpPr>
          <p:cNvPr id="13" name="Text 6">
            <a:extLst>
              <a:ext uri="{FF2B5EF4-FFF2-40B4-BE49-F238E27FC236}">
                <a16:creationId xmlns:a16="http://schemas.microsoft.com/office/drawing/2014/main" id="{A30D4A65-92C6-EC14-E634-1894017E81DD}"/>
              </a:ext>
            </a:extLst>
          </p:cNvPr>
          <p:cNvSpPr/>
          <p:nvPr/>
        </p:nvSpPr>
        <p:spPr>
          <a:xfrm>
            <a:off x="6181360" y="4649999"/>
            <a:ext cx="1639873" cy="327654"/>
          </a:xfrm>
          <a:prstGeom prst="rect">
            <a:avLst/>
          </a:prstGeom>
          <a:noFill/>
          <a:ln/>
        </p:spPr>
        <p:txBody>
          <a:bodyPr wrap="none" lIns="0" tIns="0" rIns="0" bIns="0" rtlCol="0" anchor="t">
            <a:spAutoFit/>
          </a:bodyPr>
          <a:lstStyle/>
          <a:p>
            <a:pPr algn="r" rtl="1">
              <a:lnSpc>
                <a:spcPct val="150000"/>
              </a:lnSpc>
            </a:pPr>
            <a:r>
              <a:rPr lang="ar-SA" sz="1600" b="1" dirty="0">
                <a:solidFill>
                  <a:schemeClr val="accent2">
                    <a:lumMod val="75000"/>
                  </a:schemeClr>
                </a:solidFill>
                <a:latin typeface="Alexandria" pitchFamily="2" charset="-78"/>
                <a:ea typeface="Instrument Sans Semi Bold" pitchFamily="34" charset="-122"/>
                <a:cs typeface="Alexandria" pitchFamily="2" charset="-78"/>
              </a:rPr>
              <a:t>التطوير المستمر</a:t>
            </a:r>
            <a:endParaRPr lang="ar-SA" sz="1600" b="1" dirty="0">
              <a:solidFill>
                <a:schemeClr val="accent2">
                  <a:lumMod val="75000"/>
                </a:schemeClr>
              </a:solidFill>
              <a:latin typeface="Alexandria" pitchFamily="2" charset="-78"/>
              <a:cs typeface="Alexandria" pitchFamily="2" charset="-78"/>
            </a:endParaRPr>
          </a:p>
        </p:txBody>
      </p:sp>
      <p:sp>
        <p:nvSpPr>
          <p:cNvPr id="14" name="Text 7">
            <a:extLst>
              <a:ext uri="{FF2B5EF4-FFF2-40B4-BE49-F238E27FC236}">
                <a16:creationId xmlns:a16="http://schemas.microsoft.com/office/drawing/2014/main" id="{CCA4A55A-28E5-C758-C1BD-8FA41A6C91AD}"/>
              </a:ext>
            </a:extLst>
          </p:cNvPr>
          <p:cNvSpPr/>
          <p:nvPr/>
        </p:nvSpPr>
        <p:spPr>
          <a:xfrm>
            <a:off x="4615472" y="5053710"/>
            <a:ext cx="3171627" cy="609911"/>
          </a:xfrm>
          <a:prstGeom prst="rect">
            <a:avLst/>
          </a:prstGeom>
          <a:noFill/>
          <a:ln/>
        </p:spPr>
        <p:txBody>
          <a:bodyPr wrap="square" lIns="0" tIns="0" rIns="0" bIns="0" rtlCol="0" anchor="t">
            <a:spAutoFit/>
          </a:bodyPr>
          <a:lstStyle/>
          <a:p>
            <a:pPr algn="r" rtl="1">
              <a:lnSpc>
                <a:spcPct val="150000"/>
              </a:lnSpc>
            </a:pPr>
            <a:r>
              <a:rPr lang="ar-SA" dirty="0">
                <a:solidFill>
                  <a:srgbClr val="1E3063"/>
                </a:solidFill>
                <a:latin typeface="Alexandria" pitchFamily="2" charset="-78"/>
                <a:ea typeface="Instrument Sans Medium" pitchFamily="34" charset="-122"/>
                <a:cs typeface="Alexandria" pitchFamily="2" charset="-78"/>
              </a:rPr>
              <a:t>تطوير العمل بطرق جديدة وفاعلة مع القدرة على استشراف المستقبل</a:t>
            </a:r>
            <a:endParaRPr lang="ar-SA" dirty="0">
              <a:latin typeface="Alexandria" pitchFamily="2" charset="-78"/>
              <a:cs typeface="Alexandria" pitchFamily="2" charset="-78"/>
            </a:endParaRPr>
          </a:p>
        </p:txBody>
      </p:sp>
      <p:sp>
        <p:nvSpPr>
          <p:cNvPr id="15" name="Shape 8">
            <a:extLst>
              <a:ext uri="{FF2B5EF4-FFF2-40B4-BE49-F238E27FC236}">
                <a16:creationId xmlns:a16="http://schemas.microsoft.com/office/drawing/2014/main" id="{702FC64B-A72F-6F2C-6124-3D2AC841B693}"/>
              </a:ext>
            </a:extLst>
          </p:cNvPr>
          <p:cNvSpPr/>
          <p:nvPr/>
        </p:nvSpPr>
        <p:spPr>
          <a:xfrm>
            <a:off x="591543" y="5265216"/>
            <a:ext cx="3481586" cy="1080095"/>
          </a:xfrm>
          <a:prstGeom prst="roundRect">
            <a:avLst>
              <a:gd name="adj" fmla="val 12920"/>
            </a:avLst>
          </a:prstGeom>
          <a:solidFill>
            <a:srgbClr val="CEE6FD"/>
          </a:solidFill>
          <a:ln/>
        </p:spPr>
        <p:txBody>
          <a:bodyPr>
            <a:spAutoFit/>
          </a:bodyPr>
          <a:lstStyle/>
          <a:p>
            <a:endParaRPr lang="en-US"/>
          </a:p>
        </p:txBody>
      </p:sp>
      <p:sp>
        <p:nvSpPr>
          <p:cNvPr id="16" name="Text 9">
            <a:extLst>
              <a:ext uri="{FF2B5EF4-FFF2-40B4-BE49-F238E27FC236}">
                <a16:creationId xmlns:a16="http://schemas.microsoft.com/office/drawing/2014/main" id="{6337E7CC-A8CE-AF74-0EC3-47058FDC26CA}"/>
              </a:ext>
            </a:extLst>
          </p:cNvPr>
          <p:cNvSpPr/>
          <p:nvPr/>
        </p:nvSpPr>
        <p:spPr>
          <a:xfrm>
            <a:off x="1955208" y="5275027"/>
            <a:ext cx="2000549" cy="327654"/>
          </a:xfrm>
          <a:prstGeom prst="rect">
            <a:avLst/>
          </a:prstGeom>
          <a:noFill/>
          <a:ln/>
        </p:spPr>
        <p:txBody>
          <a:bodyPr wrap="none" lIns="0" tIns="0" rIns="0" bIns="0" rtlCol="0" anchor="t">
            <a:spAutoFit/>
          </a:bodyPr>
          <a:lstStyle/>
          <a:p>
            <a:pPr algn="r" rtl="1">
              <a:lnSpc>
                <a:spcPct val="150000"/>
              </a:lnSpc>
            </a:pPr>
            <a:r>
              <a:rPr lang="ar-SA" sz="1600" b="1" dirty="0">
                <a:solidFill>
                  <a:schemeClr val="accent2">
                    <a:lumMod val="75000"/>
                  </a:schemeClr>
                </a:solidFill>
                <a:latin typeface="Alexandria" pitchFamily="2" charset="-78"/>
                <a:ea typeface="Instrument Sans Semi Bold" pitchFamily="34" charset="-122"/>
                <a:cs typeface="Alexandria" pitchFamily="2" charset="-78"/>
              </a:rPr>
              <a:t>التحويل إلى ممارسة</a:t>
            </a:r>
            <a:endParaRPr lang="ar-SA" sz="1600" b="1" dirty="0">
              <a:solidFill>
                <a:schemeClr val="accent2">
                  <a:lumMod val="75000"/>
                </a:schemeClr>
              </a:solidFill>
              <a:latin typeface="Alexandria" pitchFamily="2" charset="-78"/>
              <a:cs typeface="Alexandria" pitchFamily="2" charset="-78"/>
            </a:endParaRPr>
          </a:p>
        </p:txBody>
      </p:sp>
      <p:sp>
        <p:nvSpPr>
          <p:cNvPr id="17" name="Text 10">
            <a:extLst>
              <a:ext uri="{FF2B5EF4-FFF2-40B4-BE49-F238E27FC236}">
                <a16:creationId xmlns:a16="http://schemas.microsoft.com/office/drawing/2014/main" id="{C5EB81D6-7962-6EE1-12F3-9401FEB8C6CB}"/>
              </a:ext>
            </a:extLst>
          </p:cNvPr>
          <p:cNvSpPr/>
          <p:nvPr/>
        </p:nvSpPr>
        <p:spPr>
          <a:xfrm>
            <a:off x="746522" y="5694654"/>
            <a:ext cx="3171627" cy="609911"/>
          </a:xfrm>
          <a:prstGeom prst="rect">
            <a:avLst/>
          </a:prstGeom>
          <a:noFill/>
          <a:ln/>
        </p:spPr>
        <p:txBody>
          <a:bodyPr wrap="square" lIns="0" tIns="0" rIns="0" bIns="0" rtlCol="0" anchor="t">
            <a:spAutoFit/>
          </a:bodyPr>
          <a:lstStyle/>
          <a:p>
            <a:pPr algn="just" rtl="1">
              <a:lnSpc>
                <a:spcPct val="150000"/>
              </a:lnSpc>
            </a:pPr>
            <a:r>
              <a:rPr lang="ar-SA" dirty="0">
                <a:solidFill>
                  <a:srgbClr val="1E3063"/>
                </a:solidFill>
                <a:latin typeface="Alexandria" pitchFamily="2" charset="-78"/>
                <a:ea typeface="Instrument Sans Medium" pitchFamily="34" charset="-122"/>
                <a:cs typeface="Alexandria" pitchFamily="2" charset="-78"/>
              </a:rPr>
              <a:t>تحويل الأفكار إلى ممارسات تسهم في تحسين الأداء وتحقيق الأهداف التربوية</a:t>
            </a:r>
            <a:endParaRPr lang="ar-SA" dirty="0">
              <a:latin typeface="Alexandria" pitchFamily="2" charset="-78"/>
              <a:cs typeface="Alexandria" pitchFamily="2" charset="-78"/>
            </a:endParaRPr>
          </a:p>
        </p:txBody>
      </p:sp>
    </p:spTree>
    <p:extLst>
      <p:ext uri="{BB962C8B-B14F-4D97-AF65-F5344CB8AC3E}">
        <p14:creationId xmlns:p14="http://schemas.microsoft.com/office/powerpoint/2010/main" val="202010502"/>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09426" y="468693"/>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810423"/>
            <a:ext cx="4128422" cy="587381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42214" y="1052736"/>
            <a:ext cx="11442418" cy="54261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113761A4-180D-D829-7635-AFCD26CEF231}"/>
              </a:ext>
            </a:extLst>
          </p:cNvPr>
          <p:cNvSpPr/>
          <p:nvPr/>
        </p:nvSpPr>
        <p:spPr>
          <a:xfrm>
            <a:off x="3420261" y="1355641"/>
            <a:ext cx="7256795" cy="491545"/>
          </a:xfrm>
          <a:prstGeom prst="rect">
            <a:avLst/>
          </a:prstGeom>
          <a:noFill/>
          <a:ln/>
        </p:spPr>
        <p:txBody>
          <a:bodyPr wrap="none" lIns="0" tIns="0" rIns="0" bIns="0" rtlCol="0" anchor="t">
            <a:spAutoFit/>
          </a:bodyPr>
          <a:lstStyle/>
          <a:p>
            <a:pPr algn="r" rtl="1">
              <a:lnSpc>
                <a:spcPct val="150000"/>
              </a:lnSpc>
            </a:pPr>
            <a:r>
              <a:rPr lang="ar-SA" sz="2400" b="1" dirty="0">
                <a:solidFill>
                  <a:srgbClr val="00B0F0"/>
                </a:solidFill>
                <a:latin typeface="Alexandria" pitchFamily="2" charset="-78"/>
                <a:ea typeface="Instrument Sans Semi Bold" pitchFamily="34" charset="-122"/>
                <a:cs typeface="Alexandria" pitchFamily="2" charset="-78"/>
              </a:rPr>
              <a:t>لماذا تحتاج القيادة التربوية إلى قائد مبدع ومبتكر؟</a:t>
            </a:r>
            <a:endParaRPr lang="ar-SA" sz="2400" b="1"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5FB96D4E-253A-AB91-43A6-8F87A141E79F}"/>
              </a:ext>
            </a:extLst>
          </p:cNvPr>
          <p:cNvSpPr/>
          <p:nvPr/>
        </p:nvSpPr>
        <p:spPr>
          <a:xfrm>
            <a:off x="7679206" y="2107824"/>
            <a:ext cx="3108223" cy="375487"/>
          </a:xfrm>
          <a:prstGeom prst="rect">
            <a:avLst/>
          </a:prstGeom>
          <a:noFill/>
          <a:ln/>
        </p:spPr>
        <p:txBody>
          <a:bodyPr wrap="none" lIns="0" tIns="0" rIns="0" bIns="0" rtlCol="0" anchor="t">
            <a:spAutoFit/>
          </a:bodyPr>
          <a:lstStyle/>
          <a:p>
            <a:pPr algn="r" rtl="1">
              <a:lnSpc>
                <a:spcPct val="150000"/>
              </a:lnSpc>
            </a:pPr>
            <a:r>
              <a:rPr lang="ar-SA" sz="1833" b="1" dirty="0">
                <a:solidFill>
                  <a:schemeClr val="accent2">
                    <a:lumMod val="75000"/>
                  </a:schemeClr>
                </a:solidFill>
                <a:latin typeface="Alexandria" pitchFamily="2" charset="-78"/>
                <a:ea typeface="Instrument Sans Semi Bold" pitchFamily="34" charset="-122"/>
                <a:cs typeface="Alexandria" pitchFamily="2" charset="-78"/>
              </a:rPr>
              <a:t>المواقف الإنسانية المتغيرة</a:t>
            </a:r>
            <a:endParaRPr lang="ar-SA" sz="1833" b="1" dirty="0">
              <a:solidFill>
                <a:schemeClr val="accent2">
                  <a:lumMod val="75000"/>
                </a:schemeClr>
              </a:solidFill>
              <a:latin typeface="Alexandria" pitchFamily="2" charset="-78"/>
              <a:cs typeface="Alexandria" pitchFamily="2" charset="-78"/>
            </a:endParaRPr>
          </a:p>
        </p:txBody>
      </p:sp>
      <p:sp>
        <p:nvSpPr>
          <p:cNvPr id="9" name="Text 2">
            <a:extLst>
              <a:ext uri="{FF2B5EF4-FFF2-40B4-BE49-F238E27FC236}">
                <a16:creationId xmlns:a16="http://schemas.microsoft.com/office/drawing/2014/main" id="{BFA5C6C5-1144-04DE-0671-E070E63969B8}"/>
              </a:ext>
            </a:extLst>
          </p:cNvPr>
          <p:cNvSpPr/>
          <p:nvPr/>
        </p:nvSpPr>
        <p:spPr>
          <a:xfrm>
            <a:off x="6276032" y="2694366"/>
            <a:ext cx="4607619" cy="635174"/>
          </a:xfrm>
          <a:prstGeom prst="rect">
            <a:avLst/>
          </a:prstGeom>
          <a:noFill/>
          <a:ln/>
        </p:spPr>
        <p:txBody>
          <a:bodyPr wrap="square" lIns="0" tIns="0" rIns="0" bIns="0" rtlCol="0" anchor="t">
            <a:spAutoFit/>
          </a:bodyPr>
          <a:lstStyle/>
          <a:p>
            <a:pPr algn="just" rtl="1">
              <a:lnSpc>
                <a:spcPct val="150000"/>
              </a:lnSpc>
            </a:pPr>
            <a:r>
              <a:rPr lang="ar-SA" sz="1458" dirty="0">
                <a:solidFill>
                  <a:srgbClr val="1E3063"/>
                </a:solidFill>
                <a:latin typeface="Alexandria" pitchFamily="2" charset="-78"/>
                <a:ea typeface="Instrument Sans Medium" pitchFamily="34" charset="-122"/>
                <a:cs typeface="Alexandria" pitchFamily="2" charset="-78"/>
              </a:rPr>
              <a:t>العمل التربوي يتعامل مع مواقف إنسانية متغيرة لا تكفي معها الحلول الجاهزة أو المنهجيات التقليدية</a:t>
            </a:r>
            <a:endParaRPr lang="ar-SA" sz="1458" dirty="0">
              <a:latin typeface="Alexandria" pitchFamily="2" charset="-78"/>
              <a:cs typeface="Alexandria" pitchFamily="2" charset="-78"/>
            </a:endParaRPr>
          </a:p>
        </p:txBody>
      </p:sp>
      <p:sp>
        <p:nvSpPr>
          <p:cNvPr id="11" name="Text 3">
            <a:extLst>
              <a:ext uri="{FF2B5EF4-FFF2-40B4-BE49-F238E27FC236}">
                <a16:creationId xmlns:a16="http://schemas.microsoft.com/office/drawing/2014/main" id="{6BFF8013-1E62-683B-F1F8-2DC079B0A912}"/>
              </a:ext>
            </a:extLst>
          </p:cNvPr>
          <p:cNvSpPr/>
          <p:nvPr/>
        </p:nvSpPr>
        <p:spPr>
          <a:xfrm>
            <a:off x="3218941" y="2169877"/>
            <a:ext cx="1744068" cy="375487"/>
          </a:xfrm>
          <a:prstGeom prst="rect">
            <a:avLst/>
          </a:prstGeom>
          <a:noFill/>
          <a:ln/>
        </p:spPr>
        <p:txBody>
          <a:bodyPr wrap="none" lIns="0" tIns="0" rIns="0" bIns="0" rtlCol="0" anchor="t">
            <a:spAutoFit/>
          </a:bodyPr>
          <a:lstStyle/>
          <a:p>
            <a:pPr algn="r" rtl="1">
              <a:lnSpc>
                <a:spcPct val="150000"/>
              </a:lnSpc>
            </a:pPr>
            <a:r>
              <a:rPr lang="ar-SA" sz="1833" b="1" dirty="0">
                <a:solidFill>
                  <a:schemeClr val="accent2">
                    <a:lumMod val="75000"/>
                  </a:schemeClr>
                </a:solidFill>
                <a:latin typeface="Alexandria" pitchFamily="2" charset="-78"/>
                <a:ea typeface="Instrument Sans Semi Bold" pitchFamily="34" charset="-122"/>
                <a:cs typeface="Alexandria" pitchFamily="2" charset="-78"/>
              </a:rPr>
              <a:t>تحويل التحديات</a:t>
            </a:r>
            <a:endParaRPr lang="ar-SA" sz="1833" b="1" dirty="0">
              <a:solidFill>
                <a:schemeClr val="accent2">
                  <a:lumMod val="75000"/>
                </a:schemeClr>
              </a:solidFill>
              <a:latin typeface="Alexandria" pitchFamily="2" charset="-78"/>
              <a:cs typeface="Alexandria" pitchFamily="2" charset="-78"/>
            </a:endParaRPr>
          </a:p>
        </p:txBody>
      </p:sp>
      <p:sp>
        <p:nvSpPr>
          <p:cNvPr id="12" name="Text 4">
            <a:extLst>
              <a:ext uri="{FF2B5EF4-FFF2-40B4-BE49-F238E27FC236}">
                <a16:creationId xmlns:a16="http://schemas.microsoft.com/office/drawing/2014/main" id="{A4691C4C-1979-76DB-3471-605E95FF5F19}"/>
              </a:ext>
            </a:extLst>
          </p:cNvPr>
          <p:cNvSpPr/>
          <p:nvPr/>
        </p:nvSpPr>
        <p:spPr>
          <a:xfrm>
            <a:off x="506143" y="2646740"/>
            <a:ext cx="4607719" cy="635174"/>
          </a:xfrm>
          <a:prstGeom prst="rect">
            <a:avLst/>
          </a:prstGeom>
          <a:noFill/>
          <a:ln/>
        </p:spPr>
        <p:txBody>
          <a:bodyPr wrap="square" lIns="0" tIns="0" rIns="0" bIns="0" rtlCol="0" anchor="t">
            <a:spAutoFit/>
          </a:bodyPr>
          <a:lstStyle/>
          <a:p>
            <a:pPr algn="just" rtl="1">
              <a:lnSpc>
                <a:spcPct val="150000"/>
              </a:lnSpc>
            </a:pPr>
            <a:r>
              <a:rPr lang="ar-SA" sz="1458" dirty="0">
                <a:solidFill>
                  <a:srgbClr val="1E3063"/>
                </a:solidFill>
                <a:latin typeface="Alexandria" pitchFamily="2" charset="-78"/>
                <a:ea typeface="Instrument Sans Medium" pitchFamily="34" charset="-122"/>
                <a:cs typeface="Alexandria" pitchFamily="2" charset="-78"/>
              </a:rPr>
              <a:t>المدرسة تحتاج إلى قائد يستطيع قراءة الواقع وتحويل التحديات إلى فرص تطوير وتحسين مستدام</a:t>
            </a:r>
            <a:endParaRPr lang="ar-SA" sz="1458" dirty="0">
              <a:latin typeface="Alexandria" pitchFamily="2" charset="-78"/>
              <a:cs typeface="Alexandria" pitchFamily="2" charset="-78"/>
            </a:endParaRPr>
          </a:p>
        </p:txBody>
      </p:sp>
      <p:sp>
        <p:nvSpPr>
          <p:cNvPr id="14" name="Text 5">
            <a:extLst>
              <a:ext uri="{FF2B5EF4-FFF2-40B4-BE49-F238E27FC236}">
                <a16:creationId xmlns:a16="http://schemas.microsoft.com/office/drawing/2014/main" id="{4ADCE0E9-7AEB-CAB8-D16A-D73BBD2C6DE0}"/>
              </a:ext>
            </a:extLst>
          </p:cNvPr>
          <p:cNvSpPr/>
          <p:nvPr/>
        </p:nvSpPr>
        <p:spPr>
          <a:xfrm>
            <a:off x="9290922" y="4102298"/>
            <a:ext cx="1530868" cy="375487"/>
          </a:xfrm>
          <a:prstGeom prst="rect">
            <a:avLst/>
          </a:prstGeom>
          <a:noFill/>
          <a:ln/>
        </p:spPr>
        <p:txBody>
          <a:bodyPr wrap="none" lIns="0" tIns="0" rIns="0" bIns="0" rtlCol="0" anchor="t">
            <a:spAutoFit/>
          </a:bodyPr>
          <a:lstStyle/>
          <a:p>
            <a:pPr algn="r" rtl="1">
              <a:lnSpc>
                <a:spcPct val="150000"/>
              </a:lnSpc>
            </a:pPr>
            <a:r>
              <a:rPr lang="ar-SA" sz="1833" b="1" dirty="0">
                <a:solidFill>
                  <a:schemeClr val="accent2">
                    <a:lumMod val="75000"/>
                  </a:schemeClr>
                </a:solidFill>
                <a:latin typeface="Alexandria" pitchFamily="2" charset="-78"/>
                <a:ea typeface="Instrument Sans Semi Bold" pitchFamily="34" charset="-122"/>
                <a:cs typeface="Alexandria" pitchFamily="2" charset="-78"/>
              </a:rPr>
              <a:t>جودة القرارات</a:t>
            </a:r>
            <a:endParaRPr lang="ar-SA" sz="1833" b="1" dirty="0">
              <a:solidFill>
                <a:schemeClr val="accent2">
                  <a:lumMod val="75000"/>
                </a:schemeClr>
              </a:solidFill>
              <a:latin typeface="Alexandria" pitchFamily="2" charset="-78"/>
              <a:cs typeface="Alexandria" pitchFamily="2" charset="-78"/>
            </a:endParaRPr>
          </a:p>
        </p:txBody>
      </p:sp>
      <p:sp>
        <p:nvSpPr>
          <p:cNvPr id="15" name="Text 6">
            <a:extLst>
              <a:ext uri="{FF2B5EF4-FFF2-40B4-BE49-F238E27FC236}">
                <a16:creationId xmlns:a16="http://schemas.microsoft.com/office/drawing/2014/main" id="{0C83F765-648A-72F1-BE26-090172EB3ED4}"/>
              </a:ext>
            </a:extLst>
          </p:cNvPr>
          <p:cNvSpPr/>
          <p:nvPr/>
        </p:nvSpPr>
        <p:spPr>
          <a:xfrm>
            <a:off x="6214171" y="4615369"/>
            <a:ext cx="4607619" cy="635174"/>
          </a:xfrm>
          <a:prstGeom prst="rect">
            <a:avLst/>
          </a:prstGeom>
          <a:noFill/>
          <a:ln/>
        </p:spPr>
        <p:txBody>
          <a:bodyPr wrap="square" lIns="0" tIns="0" rIns="0" bIns="0" rtlCol="0" anchor="t">
            <a:spAutoFit/>
          </a:bodyPr>
          <a:lstStyle/>
          <a:p>
            <a:pPr algn="just" rtl="1">
              <a:lnSpc>
                <a:spcPct val="150000"/>
              </a:lnSpc>
            </a:pPr>
            <a:r>
              <a:rPr lang="ar-SA" sz="1458" dirty="0">
                <a:solidFill>
                  <a:srgbClr val="1E3063"/>
                </a:solidFill>
                <a:latin typeface="Alexandria" pitchFamily="2" charset="-78"/>
                <a:ea typeface="Instrument Sans Medium" pitchFamily="34" charset="-122"/>
                <a:cs typeface="Alexandria" pitchFamily="2" charset="-78"/>
              </a:rPr>
              <a:t>نجاح المؤسسة التعليمية يعتمد على جودة القرارات، ودافعية العاملين، ووضوح التوجه، وفعالية التنفيذ</a:t>
            </a:r>
            <a:endParaRPr lang="ar-SA" sz="1458" dirty="0">
              <a:latin typeface="Alexandria" pitchFamily="2" charset="-78"/>
              <a:cs typeface="Alexandria" pitchFamily="2" charset="-78"/>
            </a:endParaRPr>
          </a:p>
        </p:txBody>
      </p:sp>
      <p:sp>
        <p:nvSpPr>
          <p:cNvPr id="17" name="Text 7">
            <a:extLst>
              <a:ext uri="{FF2B5EF4-FFF2-40B4-BE49-F238E27FC236}">
                <a16:creationId xmlns:a16="http://schemas.microsoft.com/office/drawing/2014/main" id="{5F34CF4A-2DFE-BAC2-3806-49565DD0E473}"/>
              </a:ext>
            </a:extLst>
          </p:cNvPr>
          <p:cNvSpPr/>
          <p:nvPr/>
        </p:nvSpPr>
        <p:spPr>
          <a:xfrm>
            <a:off x="3895437" y="4102298"/>
            <a:ext cx="1373774" cy="375487"/>
          </a:xfrm>
          <a:prstGeom prst="rect">
            <a:avLst/>
          </a:prstGeom>
          <a:noFill/>
          <a:ln/>
        </p:spPr>
        <p:txBody>
          <a:bodyPr wrap="none" lIns="0" tIns="0" rIns="0" bIns="0" rtlCol="0" anchor="t">
            <a:spAutoFit/>
          </a:bodyPr>
          <a:lstStyle/>
          <a:p>
            <a:pPr algn="r" rtl="1">
              <a:lnSpc>
                <a:spcPct val="150000"/>
              </a:lnSpc>
            </a:pPr>
            <a:r>
              <a:rPr lang="ar-SA" sz="1833" b="1" dirty="0">
                <a:solidFill>
                  <a:schemeClr val="accent2">
                    <a:lumMod val="75000"/>
                  </a:schemeClr>
                </a:solidFill>
                <a:latin typeface="Alexandria" pitchFamily="2" charset="-78"/>
                <a:ea typeface="Instrument Sans Semi Bold" pitchFamily="34" charset="-122"/>
                <a:cs typeface="Alexandria" pitchFamily="2" charset="-78"/>
              </a:rPr>
              <a:t>تعزيز الجودة</a:t>
            </a:r>
            <a:endParaRPr lang="ar-SA" sz="1833" b="1" dirty="0">
              <a:solidFill>
                <a:schemeClr val="accent2">
                  <a:lumMod val="75000"/>
                </a:schemeClr>
              </a:solidFill>
              <a:latin typeface="Alexandria" pitchFamily="2" charset="-78"/>
              <a:cs typeface="Alexandria" pitchFamily="2" charset="-78"/>
            </a:endParaRPr>
          </a:p>
        </p:txBody>
      </p:sp>
      <p:sp>
        <p:nvSpPr>
          <p:cNvPr id="19" name="Text 8">
            <a:extLst>
              <a:ext uri="{FF2B5EF4-FFF2-40B4-BE49-F238E27FC236}">
                <a16:creationId xmlns:a16="http://schemas.microsoft.com/office/drawing/2014/main" id="{738074CE-CE4A-8A18-EC46-E5BF577CC3CD}"/>
              </a:ext>
            </a:extLst>
          </p:cNvPr>
          <p:cNvSpPr/>
          <p:nvPr/>
        </p:nvSpPr>
        <p:spPr>
          <a:xfrm>
            <a:off x="643610" y="4657592"/>
            <a:ext cx="4607719" cy="635174"/>
          </a:xfrm>
          <a:prstGeom prst="rect">
            <a:avLst/>
          </a:prstGeom>
          <a:noFill/>
          <a:ln/>
        </p:spPr>
        <p:txBody>
          <a:bodyPr wrap="square" lIns="0" tIns="0" rIns="0" bIns="0" rtlCol="0" anchor="t">
            <a:spAutoFit/>
          </a:bodyPr>
          <a:lstStyle/>
          <a:p>
            <a:pPr algn="just" rtl="1">
              <a:lnSpc>
                <a:spcPct val="150000"/>
              </a:lnSpc>
            </a:pPr>
            <a:r>
              <a:rPr lang="ar-SA" sz="1458" dirty="0">
                <a:solidFill>
                  <a:srgbClr val="1E3063"/>
                </a:solidFill>
                <a:latin typeface="Alexandria" pitchFamily="2" charset="-78"/>
                <a:ea typeface="Instrument Sans Medium" pitchFamily="34" charset="-122"/>
                <a:cs typeface="Alexandria" pitchFamily="2" charset="-78"/>
              </a:rPr>
              <a:t>الإبداع في القيادة التربوية يعزز جودة التعلم، ويرفع كفاءة الأداء، ويزيد من فاعلية المبادرات</a:t>
            </a:r>
            <a:endParaRPr lang="ar-SA" sz="1458" dirty="0">
              <a:latin typeface="Alexandria" pitchFamily="2" charset="-78"/>
              <a:cs typeface="Alexandria" pitchFamily="2" charset="-78"/>
            </a:endParaRPr>
          </a:p>
        </p:txBody>
      </p:sp>
    </p:spTree>
    <p:extLst>
      <p:ext uri="{BB962C8B-B14F-4D97-AF65-F5344CB8AC3E}">
        <p14:creationId xmlns:p14="http://schemas.microsoft.com/office/powerpoint/2010/main" val="3049546824"/>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09766" y="39749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810423"/>
            <a:ext cx="4128422" cy="587381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42214" y="1052736"/>
            <a:ext cx="11442418" cy="54261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6CB738C2-3AED-E300-0A03-1219A543A6F7}"/>
              </a:ext>
            </a:extLst>
          </p:cNvPr>
          <p:cNvSpPr/>
          <p:nvPr/>
        </p:nvSpPr>
        <p:spPr>
          <a:xfrm>
            <a:off x="2509766" y="413860"/>
            <a:ext cx="5390899" cy="491545"/>
          </a:xfrm>
          <a:prstGeom prst="rect">
            <a:avLst/>
          </a:prstGeom>
          <a:noFill/>
          <a:ln/>
        </p:spPr>
        <p:txBody>
          <a:bodyPr wrap="none" lIns="0" tIns="0" rIns="0" bIns="0" rtlCol="0" anchor="t">
            <a:spAutoFit/>
          </a:bodyPr>
          <a:lstStyle/>
          <a:p>
            <a:pPr algn="r" rtl="1">
              <a:lnSpc>
                <a:spcPct val="150000"/>
              </a:lnSpc>
            </a:pPr>
            <a:r>
              <a:rPr lang="en-US" sz="2400" b="1" dirty="0">
                <a:solidFill>
                  <a:srgbClr val="00B0F0"/>
                </a:solidFill>
                <a:latin typeface="Alexandria" pitchFamily="2" charset="-78"/>
                <a:ea typeface="Instrument Sans Semi Bold" pitchFamily="34" charset="-122"/>
                <a:cs typeface="Alexandria" pitchFamily="2" charset="-78"/>
              </a:rPr>
              <a:t>أهمية مهارات القائد المبدع والمبتكر</a:t>
            </a:r>
            <a:endParaRPr lang="en-US" sz="2400" b="1" dirty="0">
              <a:solidFill>
                <a:srgbClr val="00B0F0"/>
              </a:solidFill>
              <a:latin typeface="Alexandria" pitchFamily="2" charset="-78"/>
              <a:cs typeface="Alexandria" pitchFamily="2" charset="-78"/>
            </a:endParaRPr>
          </a:p>
        </p:txBody>
      </p:sp>
      <p:sp>
        <p:nvSpPr>
          <p:cNvPr id="7" name="Shape 1">
            <a:extLst>
              <a:ext uri="{FF2B5EF4-FFF2-40B4-BE49-F238E27FC236}">
                <a16:creationId xmlns:a16="http://schemas.microsoft.com/office/drawing/2014/main" id="{2CA74AA9-162D-5775-A730-0A17298D5B42}"/>
              </a:ext>
            </a:extLst>
          </p:cNvPr>
          <p:cNvSpPr/>
          <p:nvPr/>
        </p:nvSpPr>
        <p:spPr>
          <a:xfrm>
            <a:off x="8031857" y="1628800"/>
            <a:ext cx="3546872" cy="2490093"/>
          </a:xfrm>
          <a:prstGeom prst="roundRect">
            <a:avLst>
              <a:gd name="adj" fmla="val 6333"/>
            </a:avLst>
          </a:prstGeom>
          <a:solidFill>
            <a:srgbClr val="CEE6FD"/>
          </a:solidFill>
          <a:ln/>
        </p:spPr>
      </p:sp>
      <p:sp>
        <p:nvSpPr>
          <p:cNvPr id="8" name="Shape 2">
            <a:extLst>
              <a:ext uri="{FF2B5EF4-FFF2-40B4-BE49-F238E27FC236}">
                <a16:creationId xmlns:a16="http://schemas.microsoft.com/office/drawing/2014/main" id="{7AA85AA2-27D5-0FD5-CC06-9D8653499E86}"/>
              </a:ext>
            </a:extLst>
          </p:cNvPr>
          <p:cNvSpPr/>
          <p:nvPr/>
        </p:nvSpPr>
        <p:spPr>
          <a:xfrm>
            <a:off x="10877848" y="1804021"/>
            <a:ext cx="525661" cy="525661"/>
          </a:xfrm>
          <a:prstGeom prst="roundRect">
            <a:avLst>
              <a:gd name="adj" fmla="val 14494590"/>
            </a:avLst>
          </a:prstGeom>
          <a:solidFill>
            <a:srgbClr val="84C1FA"/>
          </a:solidFill>
          <a:ln/>
        </p:spPr>
      </p:sp>
      <p:sp>
        <p:nvSpPr>
          <p:cNvPr id="10" name="Text 3">
            <a:extLst>
              <a:ext uri="{FF2B5EF4-FFF2-40B4-BE49-F238E27FC236}">
                <a16:creationId xmlns:a16="http://schemas.microsoft.com/office/drawing/2014/main" id="{C4AE735C-9F04-B83D-A9D7-A1DBD6BC2249}"/>
              </a:ext>
            </a:extLst>
          </p:cNvPr>
          <p:cNvSpPr/>
          <p:nvPr/>
        </p:nvSpPr>
        <p:spPr>
          <a:xfrm>
            <a:off x="8182766" y="1712982"/>
            <a:ext cx="2705241" cy="696986"/>
          </a:xfrm>
          <a:prstGeom prst="rect">
            <a:avLst/>
          </a:prstGeom>
          <a:noFill/>
          <a:ln/>
        </p:spPr>
        <p:txBody>
          <a:bodyPr wrap="square" lIns="0" tIns="0" rIns="0" bIns="0" rtlCol="0" anchor="t">
            <a:spAutoFit/>
          </a:bodyPr>
          <a:lstStyle/>
          <a:p>
            <a:pPr algn="ctr" rtl="1">
              <a:lnSpc>
                <a:spcPct val="150000"/>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الطبيعة المتغيرة للعمل التربوي</a:t>
            </a:r>
            <a:endParaRPr lang="en-US" sz="1600" b="1" dirty="0">
              <a:solidFill>
                <a:schemeClr val="accent2">
                  <a:lumMod val="75000"/>
                </a:schemeClr>
              </a:solidFill>
              <a:latin typeface="Alexandria" pitchFamily="2" charset="-78"/>
              <a:cs typeface="Alexandria" pitchFamily="2" charset="-78"/>
            </a:endParaRPr>
          </a:p>
        </p:txBody>
      </p:sp>
      <p:sp>
        <p:nvSpPr>
          <p:cNvPr id="11" name="Text 4">
            <a:extLst>
              <a:ext uri="{FF2B5EF4-FFF2-40B4-BE49-F238E27FC236}">
                <a16:creationId xmlns:a16="http://schemas.microsoft.com/office/drawing/2014/main" id="{68ED2980-BFBA-282F-A37C-3B44BBEC5579}"/>
              </a:ext>
            </a:extLst>
          </p:cNvPr>
          <p:cNvSpPr/>
          <p:nvPr/>
        </p:nvSpPr>
        <p:spPr>
          <a:xfrm>
            <a:off x="8044655" y="2636310"/>
            <a:ext cx="3481199" cy="125624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تتأثر البيئة التعليمية بتنوع خصائص المتعلمين، واختلاف قدرات المعلمين، وتغير المتطلبات المجتمعية، والتطورات التقنية، مما يجعل القيادة التقليدية غير كافية</a:t>
            </a:r>
            <a:endParaRPr lang="en-US" dirty="0">
              <a:latin typeface="Alexandria" pitchFamily="2" charset="-78"/>
              <a:cs typeface="Alexandria" pitchFamily="2" charset="-78"/>
            </a:endParaRPr>
          </a:p>
        </p:txBody>
      </p:sp>
      <p:sp>
        <p:nvSpPr>
          <p:cNvPr id="12" name="Shape 5">
            <a:extLst>
              <a:ext uri="{FF2B5EF4-FFF2-40B4-BE49-F238E27FC236}">
                <a16:creationId xmlns:a16="http://schemas.microsoft.com/office/drawing/2014/main" id="{38852CDC-2CC5-D395-7C44-F5F72FC6E56D}"/>
              </a:ext>
            </a:extLst>
          </p:cNvPr>
          <p:cNvSpPr/>
          <p:nvPr/>
        </p:nvSpPr>
        <p:spPr>
          <a:xfrm>
            <a:off x="4322564" y="2636912"/>
            <a:ext cx="3546872" cy="2490093"/>
          </a:xfrm>
          <a:prstGeom prst="roundRect">
            <a:avLst>
              <a:gd name="adj" fmla="val 6333"/>
            </a:avLst>
          </a:prstGeom>
          <a:solidFill>
            <a:srgbClr val="CEE6FD"/>
          </a:solidFill>
          <a:ln/>
        </p:spPr>
      </p:sp>
      <p:sp>
        <p:nvSpPr>
          <p:cNvPr id="13" name="Shape 6">
            <a:extLst>
              <a:ext uri="{FF2B5EF4-FFF2-40B4-BE49-F238E27FC236}">
                <a16:creationId xmlns:a16="http://schemas.microsoft.com/office/drawing/2014/main" id="{966B0FCD-0B96-8160-6424-6D230500F121}"/>
              </a:ext>
            </a:extLst>
          </p:cNvPr>
          <p:cNvSpPr/>
          <p:nvPr/>
        </p:nvSpPr>
        <p:spPr>
          <a:xfrm>
            <a:off x="7168555" y="2812133"/>
            <a:ext cx="525661" cy="525661"/>
          </a:xfrm>
          <a:prstGeom prst="roundRect">
            <a:avLst>
              <a:gd name="adj" fmla="val 14494590"/>
            </a:avLst>
          </a:prstGeom>
          <a:solidFill>
            <a:srgbClr val="84C1FA"/>
          </a:solidFill>
          <a:ln/>
        </p:spPr>
      </p:sp>
      <p:sp>
        <p:nvSpPr>
          <p:cNvPr id="15" name="Text 7">
            <a:extLst>
              <a:ext uri="{FF2B5EF4-FFF2-40B4-BE49-F238E27FC236}">
                <a16:creationId xmlns:a16="http://schemas.microsoft.com/office/drawing/2014/main" id="{48B9BD1D-0204-9162-38BB-D8FD4482F99D}"/>
              </a:ext>
            </a:extLst>
          </p:cNvPr>
          <p:cNvSpPr/>
          <p:nvPr/>
        </p:nvSpPr>
        <p:spPr>
          <a:xfrm>
            <a:off x="4653316" y="2917053"/>
            <a:ext cx="2190353" cy="273844"/>
          </a:xfrm>
          <a:prstGeom prst="rect">
            <a:avLst/>
          </a:prstGeom>
          <a:noFill/>
          <a:ln/>
        </p:spPr>
        <p:txBody>
          <a:bodyPr wrap="none" lIns="0" tIns="0" rIns="0" bIns="0" rtlCol="0" anchor="t"/>
          <a:lstStyle/>
          <a:p>
            <a:pPr algn="r" rtl="1">
              <a:lnSpc>
                <a:spcPct val="150000"/>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توسيع دور القائد</a:t>
            </a:r>
            <a:endParaRPr lang="en-US" sz="1600" b="1" dirty="0">
              <a:solidFill>
                <a:schemeClr val="accent2">
                  <a:lumMod val="75000"/>
                </a:schemeClr>
              </a:solidFill>
              <a:latin typeface="Alexandria" pitchFamily="2" charset="-78"/>
              <a:cs typeface="Alexandria" pitchFamily="2" charset="-78"/>
            </a:endParaRPr>
          </a:p>
        </p:txBody>
      </p:sp>
      <p:sp>
        <p:nvSpPr>
          <p:cNvPr id="16" name="Text 8">
            <a:extLst>
              <a:ext uri="{FF2B5EF4-FFF2-40B4-BE49-F238E27FC236}">
                <a16:creationId xmlns:a16="http://schemas.microsoft.com/office/drawing/2014/main" id="{A77D8570-3861-72A8-AFC8-B55763206275}"/>
              </a:ext>
            </a:extLst>
          </p:cNvPr>
          <p:cNvSpPr/>
          <p:nvPr/>
        </p:nvSpPr>
        <p:spPr>
          <a:xfrm>
            <a:off x="4511494" y="3633019"/>
            <a:ext cx="3196432" cy="125624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تسهم هذه المهارات في توسيع دور القائد من مجرد تسيير الأعمال اليومية إلى صياغة رؤية واضحة وتوجيه العاملين نحو أهداف مشتركة</a:t>
            </a:r>
            <a:endParaRPr lang="en-US" dirty="0">
              <a:latin typeface="Alexandria" pitchFamily="2" charset="-78"/>
              <a:cs typeface="Alexandria" pitchFamily="2" charset="-78"/>
            </a:endParaRPr>
          </a:p>
        </p:txBody>
      </p:sp>
      <p:sp>
        <p:nvSpPr>
          <p:cNvPr id="17" name="Shape 9">
            <a:extLst>
              <a:ext uri="{FF2B5EF4-FFF2-40B4-BE49-F238E27FC236}">
                <a16:creationId xmlns:a16="http://schemas.microsoft.com/office/drawing/2014/main" id="{6F497398-6794-A36D-24FA-84F6D9886779}"/>
              </a:ext>
            </a:extLst>
          </p:cNvPr>
          <p:cNvSpPr/>
          <p:nvPr/>
        </p:nvSpPr>
        <p:spPr>
          <a:xfrm>
            <a:off x="666146" y="3819227"/>
            <a:ext cx="3546872" cy="2490093"/>
          </a:xfrm>
          <a:prstGeom prst="roundRect">
            <a:avLst>
              <a:gd name="adj" fmla="val 6333"/>
            </a:avLst>
          </a:prstGeom>
          <a:solidFill>
            <a:srgbClr val="CEE6FD"/>
          </a:solidFill>
          <a:ln/>
        </p:spPr>
      </p:sp>
      <p:sp>
        <p:nvSpPr>
          <p:cNvPr id="19" name="Shape 10">
            <a:extLst>
              <a:ext uri="{FF2B5EF4-FFF2-40B4-BE49-F238E27FC236}">
                <a16:creationId xmlns:a16="http://schemas.microsoft.com/office/drawing/2014/main" id="{2F7143CA-B211-905F-7D3B-4133F1E7DD59}"/>
              </a:ext>
            </a:extLst>
          </p:cNvPr>
          <p:cNvSpPr/>
          <p:nvPr/>
        </p:nvSpPr>
        <p:spPr>
          <a:xfrm>
            <a:off x="3459262" y="4060988"/>
            <a:ext cx="525661" cy="525661"/>
          </a:xfrm>
          <a:prstGeom prst="roundRect">
            <a:avLst>
              <a:gd name="adj" fmla="val 14494590"/>
            </a:avLst>
          </a:prstGeom>
          <a:solidFill>
            <a:srgbClr val="84C1FA"/>
          </a:solidFill>
          <a:ln/>
        </p:spPr>
      </p:sp>
      <p:sp>
        <p:nvSpPr>
          <p:cNvPr id="21" name="Text 11">
            <a:extLst>
              <a:ext uri="{FF2B5EF4-FFF2-40B4-BE49-F238E27FC236}">
                <a16:creationId xmlns:a16="http://schemas.microsoft.com/office/drawing/2014/main" id="{B4F97D06-6B32-763D-11FC-9B6264CA4C41}"/>
              </a:ext>
            </a:extLst>
          </p:cNvPr>
          <p:cNvSpPr/>
          <p:nvPr/>
        </p:nvSpPr>
        <p:spPr>
          <a:xfrm>
            <a:off x="982262" y="4165908"/>
            <a:ext cx="2190353" cy="273844"/>
          </a:xfrm>
          <a:prstGeom prst="rect">
            <a:avLst/>
          </a:prstGeom>
          <a:noFill/>
          <a:ln/>
        </p:spPr>
        <p:txBody>
          <a:bodyPr wrap="none" lIns="0" tIns="0" rIns="0" bIns="0" rtlCol="0" anchor="t"/>
          <a:lstStyle/>
          <a:p>
            <a:pPr algn="r" rtl="1">
              <a:lnSpc>
                <a:spcPct val="150000"/>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التعامل مع التحديات</a:t>
            </a:r>
            <a:endParaRPr lang="en-US" sz="1600" b="1" dirty="0">
              <a:solidFill>
                <a:schemeClr val="accent2">
                  <a:lumMod val="75000"/>
                </a:schemeClr>
              </a:solidFill>
              <a:latin typeface="Alexandria" pitchFamily="2" charset="-78"/>
              <a:cs typeface="Alexandria" pitchFamily="2" charset="-78"/>
            </a:endParaRPr>
          </a:p>
        </p:txBody>
      </p:sp>
      <p:sp>
        <p:nvSpPr>
          <p:cNvPr id="22" name="Text 12">
            <a:extLst>
              <a:ext uri="{FF2B5EF4-FFF2-40B4-BE49-F238E27FC236}">
                <a16:creationId xmlns:a16="http://schemas.microsoft.com/office/drawing/2014/main" id="{5CEC5E94-5119-5553-D421-26156606482D}"/>
              </a:ext>
            </a:extLst>
          </p:cNvPr>
          <p:cNvSpPr/>
          <p:nvPr/>
        </p:nvSpPr>
        <p:spPr>
          <a:xfrm>
            <a:off x="734173" y="4906297"/>
            <a:ext cx="3250750" cy="125624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تمكّن القائد من التعامل مع المشكلات بفاعلية أكبر من خلال ابتكار حلول مناسبة واتخاذ قرارات أكثر وعيًا وإدارة التغيير بصورة متزنة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922087387"/>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06716" y="3135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810423"/>
            <a:ext cx="4128422" cy="587381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42214" y="1052736"/>
            <a:ext cx="11442418" cy="54261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6CB738C2-3AED-E300-0A03-1219A543A6F7}"/>
              </a:ext>
            </a:extLst>
          </p:cNvPr>
          <p:cNvSpPr/>
          <p:nvPr/>
        </p:nvSpPr>
        <p:spPr>
          <a:xfrm>
            <a:off x="2338400" y="267775"/>
            <a:ext cx="6240237" cy="491545"/>
          </a:xfrm>
          <a:prstGeom prst="rect">
            <a:avLst/>
          </a:prstGeom>
          <a:noFill/>
          <a:ln/>
        </p:spPr>
        <p:txBody>
          <a:bodyPr wrap="square" lIns="0" tIns="0" rIns="0" bIns="0" rtlCol="0" anchor="t">
            <a:spAutoFit/>
          </a:bodyPr>
          <a:lstStyle/>
          <a:p>
            <a:pPr algn="r" rtl="1">
              <a:lnSpc>
                <a:spcPct val="150000"/>
              </a:lnSpc>
            </a:pPr>
            <a:r>
              <a:rPr lang="ar-SA" sz="2400" b="1" dirty="0">
                <a:solidFill>
                  <a:srgbClr val="00B0F0"/>
                </a:solidFill>
                <a:latin typeface="Alexandria" pitchFamily="2" charset="-78"/>
                <a:ea typeface="Instrument Sans Semi Bold" pitchFamily="34" charset="-122"/>
                <a:cs typeface="Alexandria" pitchFamily="2" charset="-78"/>
              </a:rPr>
              <a:t>تابع: أهمية مهارات القائد المبدع والمبتكر</a:t>
            </a:r>
            <a:endParaRPr lang="ar-SA" sz="2400" b="1" dirty="0">
              <a:solidFill>
                <a:srgbClr val="00B0F0"/>
              </a:solidFill>
              <a:latin typeface="Alexandria" pitchFamily="2" charset="-78"/>
              <a:cs typeface="Alexandria" pitchFamily="2" charset="-78"/>
            </a:endParaRPr>
          </a:p>
        </p:txBody>
      </p:sp>
      <p:sp>
        <p:nvSpPr>
          <p:cNvPr id="24" name="Shape 13">
            <a:extLst>
              <a:ext uri="{FF2B5EF4-FFF2-40B4-BE49-F238E27FC236}">
                <a16:creationId xmlns:a16="http://schemas.microsoft.com/office/drawing/2014/main" id="{25F7AC46-6400-1D0C-7231-164F3D39E026}"/>
              </a:ext>
            </a:extLst>
          </p:cNvPr>
          <p:cNvSpPr/>
          <p:nvPr/>
        </p:nvSpPr>
        <p:spPr>
          <a:xfrm>
            <a:off x="6177260" y="1988840"/>
            <a:ext cx="5401468" cy="1949946"/>
          </a:xfrm>
          <a:prstGeom prst="roundRect">
            <a:avLst>
              <a:gd name="adj" fmla="val 8088"/>
            </a:avLst>
          </a:prstGeom>
          <a:solidFill>
            <a:srgbClr val="CEE6FD"/>
          </a:solidFill>
          <a:ln/>
        </p:spPr>
      </p:sp>
      <p:sp>
        <p:nvSpPr>
          <p:cNvPr id="26" name="Shape 14">
            <a:extLst>
              <a:ext uri="{FF2B5EF4-FFF2-40B4-BE49-F238E27FC236}">
                <a16:creationId xmlns:a16="http://schemas.microsoft.com/office/drawing/2014/main" id="{5664F30C-0AF4-56C7-6100-859F447353E9}"/>
              </a:ext>
            </a:extLst>
          </p:cNvPr>
          <p:cNvSpPr/>
          <p:nvPr/>
        </p:nvSpPr>
        <p:spPr>
          <a:xfrm>
            <a:off x="10877848" y="2164060"/>
            <a:ext cx="525661" cy="525661"/>
          </a:xfrm>
          <a:prstGeom prst="roundRect">
            <a:avLst>
              <a:gd name="adj" fmla="val 14494590"/>
            </a:avLst>
          </a:prstGeom>
          <a:solidFill>
            <a:srgbClr val="84C1FA"/>
          </a:solidFill>
          <a:ln/>
        </p:spPr>
      </p:sp>
      <p:sp>
        <p:nvSpPr>
          <p:cNvPr id="28" name="Text 15">
            <a:extLst>
              <a:ext uri="{FF2B5EF4-FFF2-40B4-BE49-F238E27FC236}">
                <a16:creationId xmlns:a16="http://schemas.microsoft.com/office/drawing/2014/main" id="{F7B051B2-D998-2348-5397-78D1D439E936}"/>
              </a:ext>
            </a:extLst>
          </p:cNvPr>
          <p:cNvSpPr/>
          <p:nvPr/>
        </p:nvSpPr>
        <p:spPr>
          <a:xfrm>
            <a:off x="8045699" y="2156252"/>
            <a:ext cx="2190353" cy="273844"/>
          </a:xfrm>
          <a:prstGeom prst="rect">
            <a:avLst/>
          </a:prstGeom>
          <a:noFill/>
          <a:ln/>
        </p:spPr>
        <p:txBody>
          <a:bodyPr wrap="none" lIns="0" tIns="0" rIns="0" bIns="0" rtlCol="0" anchor="t"/>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بناء بيئة إيجابية</a:t>
            </a:r>
            <a:endParaRPr lang="en-US" sz="1800" b="1" dirty="0">
              <a:solidFill>
                <a:schemeClr val="accent2">
                  <a:lumMod val="75000"/>
                </a:schemeClr>
              </a:solidFill>
              <a:latin typeface="Alexandria" pitchFamily="2" charset="-78"/>
              <a:cs typeface="Alexandria" pitchFamily="2" charset="-78"/>
            </a:endParaRPr>
          </a:p>
        </p:txBody>
      </p:sp>
      <p:sp>
        <p:nvSpPr>
          <p:cNvPr id="29" name="Text 16">
            <a:extLst>
              <a:ext uri="{FF2B5EF4-FFF2-40B4-BE49-F238E27FC236}">
                <a16:creationId xmlns:a16="http://schemas.microsoft.com/office/drawing/2014/main" id="{EA3BFC41-6138-A64D-CA3A-B2BF340084B6}"/>
              </a:ext>
            </a:extLst>
          </p:cNvPr>
          <p:cNvSpPr/>
          <p:nvPr/>
        </p:nvSpPr>
        <p:spPr>
          <a:xfrm>
            <a:off x="6367699" y="2884612"/>
            <a:ext cx="5051028"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تساعد في بناء بيئة مهنية يشعر فيها العاملون بالثقة والانتماء والمسؤولية، مما يزيد من دافعيتهم ويشجعهم على المبادرة</a:t>
            </a:r>
            <a:endParaRPr lang="en-US" dirty="0">
              <a:latin typeface="Alexandria" pitchFamily="2" charset="-78"/>
              <a:cs typeface="Alexandria" pitchFamily="2" charset="-78"/>
            </a:endParaRPr>
          </a:p>
        </p:txBody>
      </p:sp>
      <p:sp>
        <p:nvSpPr>
          <p:cNvPr id="30" name="Shape 17">
            <a:extLst>
              <a:ext uri="{FF2B5EF4-FFF2-40B4-BE49-F238E27FC236}">
                <a16:creationId xmlns:a16="http://schemas.microsoft.com/office/drawing/2014/main" id="{592C6001-D9A0-D9FC-F8AC-B19875F50E6A}"/>
              </a:ext>
            </a:extLst>
          </p:cNvPr>
          <p:cNvSpPr/>
          <p:nvPr/>
        </p:nvSpPr>
        <p:spPr>
          <a:xfrm>
            <a:off x="613271" y="4216400"/>
            <a:ext cx="5401568" cy="1949946"/>
          </a:xfrm>
          <a:prstGeom prst="roundRect">
            <a:avLst>
              <a:gd name="adj" fmla="val 8088"/>
            </a:avLst>
          </a:prstGeom>
          <a:solidFill>
            <a:srgbClr val="CEE6FD"/>
          </a:solidFill>
          <a:ln/>
        </p:spPr>
      </p:sp>
      <p:sp>
        <p:nvSpPr>
          <p:cNvPr id="31" name="Shape 18">
            <a:extLst>
              <a:ext uri="{FF2B5EF4-FFF2-40B4-BE49-F238E27FC236}">
                <a16:creationId xmlns:a16="http://schemas.microsoft.com/office/drawing/2014/main" id="{8F811472-CABF-65E5-7580-CEA967F7396E}"/>
              </a:ext>
            </a:extLst>
          </p:cNvPr>
          <p:cNvSpPr/>
          <p:nvPr/>
        </p:nvSpPr>
        <p:spPr>
          <a:xfrm>
            <a:off x="5313958" y="4391620"/>
            <a:ext cx="525661" cy="525661"/>
          </a:xfrm>
          <a:prstGeom prst="roundRect">
            <a:avLst>
              <a:gd name="adj" fmla="val 14494590"/>
            </a:avLst>
          </a:prstGeom>
          <a:solidFill>
            <a:srgbClr val="84C1FA"/>
          </a:solidFill>
          <a:ln/>
        </p:spPr>
      </p:sp>
      <p:sp>
        <p:nvSpPr>
          <p:cNvPr id="33" name="Text 19">
            <a:extLst>
              <a:ext uri="{FF2B5EF4-FFF2-40B4-BE49-F238E27FC236}">
                <a16:creationId xmlns:a16="http://schemas.microsoft.com/office/drawing/2014/main" id="{7CC4CF21-CB4C-AA6B-E7BC-F5C5AD98132A}"/>
              </a:ext>
            </a:extLst>
          </p:cNvPr>
          <p:cNvSpPr/>
          <p:nvPr/>
        </p:nvSpPr>
        <p:spPr>
          <a:xfrm>
            <a:off x="2810455" y="4406154"/>
            <a:ext cx="2190353" cy="273844"/>
          </a:xfrm>
          <a:prstGeom prst="rect">
            <a:avLst/>
          </a:prstGeom>
          <a:noFill/>
          <a:ln/>
        </p:spPr>
        <p:txBody>
          <a:bodyPr wrap="none" lIns="0" tIns="0" rIns="0" bIns="0" rtlCol="0" anchor="t"/>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رفع جودة الأداء</a:t>
            </a:r>
            <a:endParaRPr lang="en-US" sz="1800" b="1" dirty="0">
              <a:solidFill>
                <a:schemeClr val="accent2">
                  <a:lumMod val="75000"/>
                </a:schemeClr>
              </a:solidFill>
              <a:latin typeface="Alexandria" pitchFamily="2" charset="-78"/>
              <a:cs typeface="Alexandria" pitchFamily="2" charset="-78"/>
            </a:endParaRPr>
          </a:p>
        </p:txBody>
      </p:sp>
      <p:sp>
        <p:nvSpPr>
          <p:cNvPr id="34" name="Text 20">
            <a:extLst>
              <a:ext uri="{FF2B5EF4-FFF2-40B4-BE49-F238E27FC236}">
                <a16:creationId xmlns:a16="http://schemas.microsoft.com/office/drawing/2014/main" id="{62DBA6B3-C4CD-FA30-88B9-8498F9CE43D0}"/>
              </a:ext>
            </a:extLst>
          </p:cNvPr>
          <p:cNvSpPr/>
          <p:nvPr/>
        </p:nvSpPr>
        <p:spPr>
          <a:xfrm>
            <a:off x="869023" y="5097995"/>
            <a:ext cx="5051128" cy="540147"/>
          </a:xfrm>
          <a:prstGeom prst="rect">
            <a:avLst/>
          </a:prstGeom>
          <a:noFill/>
          <a:ln/>
        </p:spPr>
        <p:txBody>
          <a:bodyPr wrap="square" lIns="0" tIns="0" rIns="0" bIns="0" rtlCol="0" anchor="t"/>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تنعكس هذه المهارات على أداء المؤسسة ككل من خلال رفع جودة الأداء المدرسي وتحسين استثمار الموارد ودعم التحسين المستمر</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2211700983"/>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498132" y="343285"/>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810423"/>
            <a:ext cx="4128422" cy="587381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42214" y="1052736"/>
            <a:ext cx="11442418" cy="54261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4C24FD62-4B26-8397-8502-62C978FBCE11}"/>
              </a:ext>
            </a:extLst>
          </p:cNvPr>
          <p:cNvSpPr/>
          <p:nvPr/>
        </p:nvSpPr>
        <p:spPr>
          <a:xfrm>
            <a:off x="2686863" y="413291"/>
            <a:ext cx="5196284" cy="527645"/>
          </a:xfrm>
          <a:prstGeom prst="rect">
            <a:avLst/>
          </a:prstGeom>
          <a:noFill/>
          <a:ln/>
        </p:spPr>
        <p:txBody>
          <a:bodyPr wrap="none" lIns="0" tIns="0" rIns="0" bIns="0" rtlCol="0" anchor="t"/>
          <a:lstStyle/>
          <a:p>
            <a:pPr algn="r" rtl="1">
              <a:lnSpc>
                <a:spcPts val="4125"/>
              </a:lnSpc>
            </a:pPr>
            <a:r>
              <a:rPr lang="en-US" sz="2400" b="1" dirty="0">
                <a:solidFill>
                  <a:srgbClr val="00B0F0"/>
                </a:solidFill>
                <a:latin typeface="Alexandria" pitchFamily="2" charset="-78"/>
                <a:ea typeface="Instrument Sans Semi Bold" pitchFamily="34" charset="-122"/>
                <a:cs typeface="Alexandria" pitchFamily="2" charset="-78"/>
              </a:rPr>
              <a:t>مؤشرات الرؤية التربوية لدى القائد</a:t>
            </a:r>
            <a:endParaRPr lang="en-US" sz="2400" b="1" dirty="0">
              <a:solidFill>
                <a:srgbClr val="00B0F0"/>
              </a:solidFill>
              <a:latin typeface="Alexandria" pitchFamily="2" charset="-78"/>
              <a:cs typeface="Alexandria" pitchFamily="2" charset="-78"/>
            </a:endParaRPr>
          </a:p>
        </p:txBody>
      </p:sp>
      <p:pic>
        <p:nvPicPr>
          <p:cNvPr id="7" name="Image 0" descr="preencoded.png">
            <a:extLst>
              <a:ext uri="{FF2B5EF4-FFF2-40B4-BE49-F238E27FC236}">
                <a16:creationId xmlns:a16="http://schemas.microsoft.com/office/drawing/2014/main" id="{06F6B502-660A-9441-4290-D81CFE3EAFD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756801" y="1310779"/>
            <a:ext cx="844253" cy="1013123"/>
          </a:xfrm>
          <a:prstGeom prst="rect">
            <a:avLst/>
          </a:prstGeom>
        </p:spPr>
      </p:pic>
      <p:sp>
        <p:nvSpPr>
          <p:cNvPr id="8" name="Text 1">
            <a:extLst>
              <a:ext uri="{FF2B5EF4-FFF2-40B4-BE49-F238E27FC236}">
                <a16:creationId xmlns:a16="http://schemas.microsoft.com/office/drawing/2014/main" id="{47A01421-1268-2F14-4156-A8577FFC4E31}"/>
              </a:ext>
            </a:extLst>
          </p:cNvPr>
          <p:cNvSpPr/>
          <p:nvPr/>
        </p:nvSpPr>
        <p:spPr>
          <a:xfrm>
            <a:off x="8495308" y="1479550"/>
            <a:ext cx="2110681" cy="263723"/>
          </a:xfrm>
          <a:prstGeom prst="rect">
            <a:avLst/>
          </a:prstGeom>
          <a:noFill/>
          <a:ln/>
        </p:spPr>
        <p:txBody>
          <a:bodyPr wrap="none" lIns="0" tIns="0" rIns="0" bIns="0" rtlCol="0" anchor="t"/>
          <a:lstStyle/>
          <a:p>
            <a:pPr algn="r" rtl="1">
              <a:lnSpc>
                <a:spcPts val="2042"/>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وضوح الهدف العام</a:t>
            </a:r>
            <a:endParaRPr lang="en-US" sz="1800" b="1" dirty="0">
              <a:solidFill>
                <a:schemeClr val="accent2">
                  <a:lumMod val="75000"/>
                </a:schemeClr>
              </a:solidFill>
              <a:latin typeface="Alexandria" pitchFamily="2" charset="-78"/>
              <a:cs typeface="Alexandria" pitchFamily="2" charset="-78"/>
            </a:endParaRPr>
          </a:p>
        </p:txBody>
      </p:sp>
      <p:sp>
        <p:nvSpPr>
          <p:cNvPr id="9" name="Text 2">
            <a:extLst>
              <a:ext uri="{FF2B5EF4-FFF2-40B4-BE49-F238E27FC236}">
                <a16:creationId xmlns:a16="http://schemas.microsoft.com/office/drawing/2014/main" id="{59FD4720-F783-80ED-30FA-412D7AE2266F}"/>
              </a:ext>
            </a:extLst>
          </p:cNvPr>
          <p:cNvSpPr/>
          <p:nvPr/>
        </p:nvSpPr>
        <p:spPr>
          <a:xfrm>
            <a:off x="590947" y="1833761"/>
            <a:ext cx="10015042" cy="255687"/>
          </a:xfrm>
          <a:prstGeom prst="rect">
            <a:avLst/>
          </a:prstGeom>
          <a:noFill/>
          <a:ln/>
        </p:spPr>
        <p:txBody>
          <a:bodyPr wrap="none" lIns="0" tIns="0" rIns="0" bIns="0" rtlCol="0" anchor="t"/>
          <a:lstStyle/>
          <a:p>
            <a:pPr algn="r" rtl="1">
              <a:lnSpc>
                <a:spcPts val="2000"/>
              </a:lnSpc>
            </a:pPr>
            <a:r>
              <a:rPr lang="en-US" dirty="0">
                <a:solidFill>
                  <a:srgbClr val="1E3063"/>
                </a:solidFill>
                <a:latin typeface="Alexandria" pitchFamily="2" charset="-78"/>
                <a:ea typeface="Instrument Sans Medium" pitchFamily="34" charset="-122"/>
                <a:cs typeface="Alexandria" pitchFamily="2" charset="-78"/>
              </a:rPr>
              <a:t>تحديد واضح للهدف الذي تعمل المؤسسة من أجله</a:t>
            </a:r>
            <a:endParaRPr lang="en-US" dirty="0">
              <a:latin typeface="Alexandria" pitchFamily="2" charset="-78"/>
              <a:cs typeface="Alexandria" pitchFamily="2" charset="-78"/>
            </a:endParaRPr>
          </a:p>
        </p:txBody>
      </p:sp>
      <p:pic>
        <p:nvPicPr>
          <p:cNvPr id="10" name="Image 1" descr="preencoded.png">
            <a:extLst>
              <a:ext uri="{FF2B5EF4-FFF2-40B4-BE49-F238E27FC236}">
                <a16:creationId xmlns:a16="http://schemas.microsoft.com/office/drawing/2014/main" id="{9951A08D-7A1F-379F-3A25-DF8A7774E1D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756801" y="2323902"/>
            <a:ext cx="844253" cy="1013123"/>
          </a:xfrm>
          <a:prstGeom prst="rect">
            <a:avLst/>
          </a:prstGeom>
        </p:spPr>
      </p:pic>
      <p:sp>
        <p:nvSpPr>
          <p:cNvPr id="11" name="Text 3">
            <a:extLst>
              <a:ext uri="{FF2B5EF4-FFF2-40B4-BE49-F238E27FC236}">
                <a16:creationId xmlns:a16="http://schemas.microsoft.com/office/drawing/2014/main" id="{72DFAFA8-974B-2E1F-CF67-920EEDBE742D}"/>
              </a:ext>
            </a:extLst>
          </p:cNvPr>
          <p:cNvSpPr/>
          <p:nvPr/>
        </p:nvSpPr>
        <p:spPr>
          <a:xfrm>
            <a:off x="8495308" y="2492673"/>
            <a:ext cx="2110681" cy="263723"/>
          </a:xfrm>
          <a:prstGeom prst="rect">
            <a:avLst/>
          </a:prstGeom>
          <a:noFill/>
          <a:ln/>
        </p:spPr>
        <p:txBody>
          <a:bodyPr wrap="none" lIns="0" tIns="0" rIns="0" bIns="0" rtlCol="0" anchor="t"/>
          <a:lstStyle/>
          <a:p>
            <a:pPr algn="r" rtl="1">
              <a:lnSpc>
                <a:spcPts val="2042"/>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ترتيب الأولويات</a:t>
            </a:r>
            <a:endParaRPr lang="en-US" sz="1800" b="1" dirty="0">
              <a:solidFill>
                <a:schemeClr val="accent2">
                  <a:lumMod val="75000"/>
                </a:schemeClr>
              </a:solidFill>
              <a:latin typeface="Alexandria" pitchFamily="2" charset="-78"/>
              <a:cs typeface="Alexandria" pitchFamily="2" charset="-78"/>
            </a:endParaRPr>
          </a:p>
        </p:txBody>
      </p:sp>
      <p:sp>
        <p:nvSpPr>
          <p:cNvPr id="12" name="Text 4">
            <a:extLst>
              <a:ext uri="{FF2B5EF4-FFF2-40B4-BE49-F238E27FC236}">
                <a16:creationId xmlns:a16="http://schemas.microsoft.com/office/drawing/2014/main" id="{8B514BC9-370C-5719-A9FC-D3357E4B1C5A}"/>
              </a:ext>
            </a:extLst>
          </p:cNvPr>
          <p:cNvSpPr/>
          <p:nvPr/>
        </p:nvSpPr>
        <p:spPr>
          <a:xfrm>
            <a:off x="590947" y="2846883"/>
            <a:ext cx="10015042" cy="255687"/>
          </a:xfrm>
          <a:prstGeom prst="rect">
            <a:avLst/>
          </a:prstGeom>
          <a:noFill/>
          <a:ln/>
        </p:spPr>
        <p:txBody>
          <a:bodyPr wrap="none" lIns="0" tIns="0" rIns="0" bIns="0" rtlCol="0" anchor="t"/>
          <a:lstStyle/>
          <a:p>
            <a:pPr algn="r" rtl="1">
              <a:lnSpc>
                <a:spcPts val="2000"/>
              </a:lnSpc>
            </a:pPr>
            <a:r>
              <a:rPr lang="en-US" dirty="0">
                <a:solidFill>
                  <a:srgbClr val="1E3063"/>
                </a:solidFill>
                <a:latin typeface="Alexandria" pitchFamily="2" charset="-78"/>
                <a:ea typeface="Instrument Sans Medium" pitchFamily="34" charset="-122"/>
                <a:cs typeface="Alexandria" pitchFamily="2" charset="-78"/>
              </a:rPr>
              <a:t>القدرة على ترتيب الأولويات بحسب احتياجات الواقع التعليمي</a:t>
            </a:r>
            <a:endParaRPr lang="en-US" dirty="0">
              <a:latin typeface="Alexandria" pitchFamily="2" charset="-78"/>
              <a:cs typeface="Alexandria" pitchFamily="2" charset="-78"/>
            </a:endParaRPr>
          </a:p>
        </p:txBody>
      </p:sp>
      <p:pic>
        <p:nvPicPr>
          <p:cNvPr id="13" name="Image 2" descr="preencoded.png">
            <a:extLst>
              <a:ext uri="{FF2B5EF4-FFF2-40B4-BE49-F238E27FC236}">
                <a16:creationId xmlns:a16="http://schemas.microsoft.com/office/drawing/2014/main" id="{4C36EDDA-D904-2283-429B-47273749749E}"/>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0756801" y="3337024"/>
            <a:ext cx="844253" cy="1013123"/>
          </a:xfrm>
          <a:prstGeom prst="rect">
            <a:avLst/>
          </a:prstGeom>
        </p:spPr>
      </p:pic>
      <p:sp>
        <p:nvSpPr>
          <p:cNvPr id="14" name="Text 5">
            <a:extLst>
              <a:ext uri="{FF2B5EF4-FFF2-40B4-BE49-F238E27FC236}">
                <a16:creationId xmlns:a16="http://schemas.microsoft.com/office/drawing/2014/main" id="{71B90A24-5BF6-ED4C-D19B-44E352632B1C}"/>
              </a:ext>
            </a:extLst>
          </p:cNvPr>
          <p:cNvSpPr/>
          <p:nvPr/>
        </p:nvSpPr>
        <p:spPr>
          <a:xfrm>
            <a:off x="8495308" y="3505795"/>
            <a:ext cx="2110681" cy="263723"/>
          </a:xfrm>
          <a:prstGeom prst="rect">
            <a:avLst/>
          </a:prstGeom>
          <a:noFill/>
          <a:ln/>
        </p:spPr>
        <p:txBody>
          <a:bodyPr wrap="none" lIns="0" tIns="0" rIns="0" bIns="0" rtlCol="0" anchor="t"/>
          <a:lstStyle/>
          <a:p>
            <a:pPr algn="r" rtl="1">
              <a:lnSpc>
                <a:spcPts val="2042"/>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توجيه العاملين</a:t>
            </a:r>
            <a:endParaRPr lang="en-US" sz="1800" b="1" dirty="0">
              <a:solidFill>
                <a:schemeClr val="accent2">
                  <a:lumMod val="75000"/>
                </a:schemeClr>
              </a:solidFill>
              <a:latin typeface="Alexandria" pitchFamily="2" charset="-78"/>
              <a:cs typeface="Alexandria" pitchFamily="2" charset="-78"/>
            </a:endParaRPr>
          </a:p>
        </p:txBody>
      </p:sp>
      <p:sp>
        <p:nvSpPr>
          <p:cNvPr id="15" name="Text 6">
            <a:extLst>
              <a:ext uri="{FF2B5EF4-FFF2-40B4-BE49-F238E27FC236}">
                <a16:creationId xmlns:a16="http://schemas.microsoft.com/office/drawing/2014/main" id="{CAD7E70B-6C3B-DDBA-D51B-29EF5F150350}"/>
              </a:ext>
            </a:extLst>
          </p:cNvPr>
          <p:cNvSpPr/>
          <p:nvPr/>
        </p:nvSpPr>
        <p:spPr>
          <a:xfrm>
            <a:off x="590947" y="3860006"/>
            <a:ext cx="10015042" cy="255687"/>
          </a:xfrm>
          <a:prstGeom prst="rect">
            <a:avLst/>
          </a:prstGeom>
          <a:noFill/>
          <a:ln/>
        </p:spPr>
        <p:txBody>
          <a:bodyPr wrap="none" lIns="0" tIns="0" rIns="0" bIns="0" rtlCol="0" anchor="t"/>
          <a:lstStyle/>
          <a:p>
            <a:pPr algn="r" rtl="1">
              <a:lnSpc>
                <a:spcPts val="2000"/>
              </a:lnSpc>
            </a:pPr>
            <a:r>
              <a:rPr lang="en-US" dirty="0">
                <a:solidFill>
                  <a:srgbClr val="1E3063"/>
                </a:solidFill>
                <a:latin typeface="Alexandria" pitchFamily="2" charset="-78"/>
                <a:ea typeface="Instrument Sans Medium" pitchFamily="34" charset="-122"/>
                <a:cs typeface="Alexandria" pitchFamily="2" charset="-78"/>
              </a:rPr>
              <a:t>توجيه العاملين نحو أهداف مشتركة بدل الجهود المتفرقة</a:t>
            </a:r>
            <a:endParaRPr lang="en-US" dirty="0">
              <a:latin typeface="Alexandria" pitchFamily="2" charset="-78"/>
              <a:cs typeface="Alexandria" pitchFamily="2" charset="-78"/>
            </a:endParaRPr>
          </a:p>
        </p:txBody>
      </p:sp>
      <p:pic>
        <p:nvPicPr>
          <p:cNvPr id="16" name="Image 3" descr="preencoded.png">
            <a:extLst>
              <a:ext uri="{FF2B5EF4-FFF2-40B4-BE49-F238E27FC236}">
                <a16:creationId xmlns:a16="http://schemas.microsoft.com/office/drawing/2014/main" id="{901C19F9-1A51-F934-34E1-F42FCA9B916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756801" y="4350147"/>
            <a:ext cx="844253" cy="1013123"/>
          </a:xfrm>
          <a:prstGeom prst="rect">
            <a:avLst/>
          </a:prstGeom>
        </p:spPr>
      </p:pic>
      <p:sp>
        <p:nvSpPr>
          <p:cNvPr id="17" name="Text 7">
            <a:extLst>
              <a:ext uri="{FF2B5EF4-FFF2-40B4-BE49-F238E27FC236}">
                <a16:creationId xmlns:a16="http://schemas.microsoft.com/office/drawing/2014/main" id="{62A27BD6-BD4E-2106-005E-4C77ADB1AB2C}"/>
              </a:ext>
            </a:extLst>
          </p:cNvPr>
          <p:cNvSpPr/>
          <p:nvPr/>
        </p:nvSpPr>
        <p:spPr>
          <a:xfrm>
            <a:off x="8495308" y="4518919"/>
            <a:ext cx="2110681" cy="263723"/>
          </a:xfrm>
          <a:prstGeom prst="rect">
            <a:avLst/>
          </a:prstGeom>
          <a:noFill/>
          <a:ln/>
        </p:spPr>
        <p:txBody>
          <a:bodyPr wrap="none" lIns="0" tIns="0" rIns="0" bIns="0" rtlCol="0" anchor="t"/>
          <a:lstStyle/>
          <a:p>
            <a:pPr algn="r" rtl="1">
              <a:lnSpc>
                <a:spcPts val="2042"/>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ربط المبادرات</a:t>
            </a:r>
            <a:endParaRPr lang="en-US" sz="1800" b="1" dirty="0">
              <a:solidFill>
                <a:schemeClr val="accent2">
                  <a:lumMod val="75000"/>
                </a:schemeClr>
              </a:solidFill>
              <a:latin typeface="Alexandria" pitchFamily="2" charset="-78"/>
              <a:cs typeface="Alexandria" pitchFamily="2" charset="-78"/>
            </a:endParaRPr>
          </a:p>
        </p:txBody>
      </p:sp>
      <p:sp>
        <p:nvSpPr>
          <p:cNvPr id="19" name="Text 8">
            <a:extLst>
              <a:ext uri="{FF2B5EF4-FFF2-40B4-BE49-F238E27FC236}">
                <a16:creationId xmlns:a16="http://schemas.microsoft.com/office/drawing/2014/main" id="{5C4DE6F1-61D2-B6A0-E6BF-DC1F20D3E886}"/>
              </a:ext>
            </a:extLst>
          </p:cNvPr>
          <p:cNvSpPr/>
          <p:nvPr/>
        </p:nvSpPr>
        <p:spPr>
          <a:xfrm>
            <a:off x="590947" y="4873129"/>
            <a:ext cx="10015042" cy="255687"/>
          </a:xfrm>
          <a:prstGeom prst="rect">
            <a:avLst/>
          </a:prstGeom>
          <a:noFill/>
          <a:ln/>
        </p:spPr>
        <p:txBody>
          <a:bodyPr wrap="none" lIns="0" tIns="0" rIns="0" bIns="0" rtlCol="0" anchor="t"/>
          <a:lstStyle/>
          <a:p>
            <a:pPr algn="r" rtl="1">
              <a:lnSpc>
                <a:spcPts val="2000"/>
              </a:lnSpc>
            </a:pPr>
            <a:r>
              <a:rPr lang="en-US" dirty="0">
                <a:solidFill>
                  <a:srgbClr val="1E3063"/>
                </a:solidFill>
                <a:latin typeface="Alexandria" pitchFamily="2" charset="-78"/>
                <a:ea typeface="Instrument Sans Medium" pitchFamily="34" charset="-122"/>
                <a:cs typeface="Alexandria" pitchFamily="2" charset="-78"/>
              </a:rPr>
              <a:t>ربط المبادرات والأنشطة بنتائج تعليمية حقيقية</a:t>
            </a:r>
            <a:endParaRPr lang="en-US" dirty="0">
              <a:latin typeface="Alexandria" pitchFamily="2" charset="-78"/>
              <a:cs typeface="Alexandria" pitchFamily="2" charset="-78"/>
            </a:endParaRPr>
          </a:p>
        </p:txBody>
      </p:sp>
      <p:pic>
        <p:nvPicPr>
          <p:cNvPr id="20" name="Image 4" descr="preencoded.png">
            <a:extLst>
              <a:ext uri="{FF2B5EF4-FFF2-40B4-BE49-F238E27FC236}">
                <a16:creationId xmlns:a16="http://schemas.microsoft.com/office/drawing/2014/main" id="{8BDFAE06-3EBA-A350-5FB4-D31E922586AE}"/>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10756801" y="5363269"/>
            <a:ext cx="844253" cy="1013123"/>
          </a:xfrm>
          <a:prstGeom prst="rect">
            <a:avLst/>
          </a:prstGeom>
        </p:spPr>
      </p:pic>
      <p:sp>
        <p:nvSpPr>
          <p:cNvPr id="21" name="Text 9">
            <a:extLst>
              <a:ext uri="{FF2B5EF4-FFF2-40B4-BE49-F238E27FC236}">
                <a16:creationId xmlns:a16="http://schemas.microsoft.com/office/drawing/2014/main" id="{137E5796-1397-4F6B-C964-9ABBCA06F346}"/>
              </a:ext>
            </a:extLst>
          </p:cNvPr>
          <p:cNvSpPr/>
          <p:nvPr/>
        </p:nvSpPr>
        <p:spPr>
          <a:xfrm>
            <a:off x="8495308" y="5532041"/>
            <a:ext cx="2110681" cy="263723"/>
          </a:xfrm>
          <a:prstGeom prst="rect">
            <a:avLst/>
          </a:prstGeom>
          <a:noFill/>
          <a:ln/>
        </p:spPr>
        <p:txBody>
          <a:bodyPr wrap="none" lIns="0" tIns="0" rIns="0" bIns="0" rtlCol="0" anchor="t"/>
          <a:lstStyle/>
          <a:p>
            <a:pPr algn="r" rtl="1">
              <a:lnSpc>
                <a:spcPts val="2042"/>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الخطط التنفيذية</a:t>
            </a:r>
            <a:endParaRPr lang="en-US" sz="1800" b="1" dirty="0">
              <a:solidFill>
                <a:schemeClr val="accent2">
                  <a:lumMod val="75000"/>
                </a:schemeClr>
              </a:solidFill>
              <a:latin typeface="Alexandria" pitchFamily="2" charset="-78"/>
              <a:cs typeface="Alexandria" pitchFamily="2" charset="-78"/>
            </a:endParaRPr>
          </a:p>
        </p:txBody>
      </p:sp>
      <p:sp>
        <p:nvSpPr>
          <p:cNvPr id="22" name="Text 10">
            <a:extLst>
              <a:ext uri="{FF2B5EF4-FFF2-40B4-BE49-F238E27FC236}">
                <a16:creationId xmlns:a16="http://schemas.microsoft.com/office/drawing/2014/main" id="{ACE85881-3DE9-94E8-62EF-8D592142F0E1}"/>
              </a:ext>
            </a:extLst>
          </p:cNvPr>
          <p:cNvSpPr/>
          <p:nvPr/>
        </p:nvSpPr>
        <p:spPr>
          <a:xfrm>
            <a:off x="590947" y="5886252"/>
            <a:ext cx="10015042" cy="255687"/>
          </a:xfrm>
          <a:prstGeom prst="rect">
            <a:avLst/>
          </a:prstGeom>
          <a:noFill/>
          <a:ln/>
        </p:spPr>
        <p:txBody>
          <a:bodyPr wrap="none" lIns="0" tIns="0" rIns="0" bIns="0" rtlCol="0" anchor="t"/>
          <a:lstStyle/>
          <a:p>
            <a:pPr algn="r" rtl="1">
              <a:lnSpc>
                <a:spcPts val="2000"/>
              </a:lnSpc>
            </a:pPr>
            <a:r>
              <a:rPr lang="en-US" dirty="0">
                <a:solidFill>
                  <a:srgbClr val="1E3063"/>
                </a:solidFill>
                <a:latin typeface="Alexandria" pitchFamily="2" charset="-78"/>
                <a:ea typeface="Instrument Sans Medium" pitchFamily="34" charset="-122"/>
                <a:cs typeface="Alexandria" pitchFamily="2" charset="-78"/>
              </a:rPr>
              <a:t>تحويل الرؤية إلى خطط قابلة للتنفيذ والمتابعة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2201967391"/>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09426" y="468693"/>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810423"/>
            <a:ext cx="4128422" cy="587381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42214" y="1052736"/>
            <a:ext cx="11442418" cy="54261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4E0B9C2B-2D6C-8380-5E66-AC38EF9CBD2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600570" y="951317"/>
            <a:ext cx="4249216" cy="562901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Text 0">
            <a:extLst>
              <a:ext uri="{FF2B5EF4-FFF2-40B4-BE49-F238E27FC236}">
                <a16:creationId xmlns:a16="http://schemas.microsoft.com/office/drawing/2014/main" id="{9E09C97A-0AFA-C5A1-EEA2-5C4A55B67644}"/>
              </a:ext>
            </a:extLst>
          </p:cNvPr>
          <p:cNvSpPr/>
          <p:nvPr/>
        </p:nvSpPr>
        <p:spPr>
          <a:xfrm>
            <a:off x="1097392" y="1624136"/>
            <a:ext cx="6297018" cy="1394036"/>
          </a:xfrm>
          <a:prstGeom prst="rect">
            <a:avLst/>
          </a:prstGeom>
          <a:noFill/>
          <a:ln/>
        </p:spPr>
        <p:txBody>
          <a:bodyPr wrap="square" lIns="0" tIns="0" rIns="0" bIns="0" rtlCol="0" anchor="t">
            <a:spAutoFit/>
          </a:bodyPr>
          <a:lstStyle/>
          <a:p>
            <a:pPr algn="ctr" rtl="1">
              <a:lnSpc>
                <a:spcPct val="150000"/>
              </a:lnSpc>
            </a:pPr>
            <a:r>
              <a:rPr lang="en-US" sz="3200" b="1" dirty="0">
                <a:solidFill>
                  <a:srgbClr val="00B0F0"/>
                </a:solidFill>
                <a:latin typeface="Alexandria" pitchFamily="2" charset="-78"/>
                <a:ea typeface="Instrument Sans Semi Bold" pitchFamily="34" charset="-122"/>
                <a:cs typeface="Alexandria" pitchFamily="2" charset="-78"/>
              </a:rPr>
              <a:t>مهارات القائد المبدع والمبتكر في القيادة التربوية</a:t>
            </a:r>
            <a:endParaRPr lang="en-US" sz="3200" b="1"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B42DDBCD-6E6D-B567-95C8-AFDE9392242A}"/>
              </a:ext>
            </a:extLst>
          </p:cNvPr>
          <p:cNvSpPr/>
          <p:nvPr/>
        </p:nvSpPr>
        <p:spPr>
          <a:xfrm>
            <a:off x="905103" y="3589572"/>
            <a:ext cx="6297018" cy="2177584"/>
          </a:xfrm>
          <a:prstGeom prst="rect">
            <a:avLst/>
          </a:prstGeom>
          <a:noFill/>
          <a:ln/>
        </p:spPr>
        <p:txBody>
          <a:bodyPr wrap="square" lIns="0" tIns="0" rIns="0" bIns="0" rtlCol="0" anchor="t">
            <a:spAutoFit/>
          </a:bodyPr>
          <a:lstStyle/>
          <a:p>
            <a:pPr algn="ctr" rtl="1">
              <a:lnSpc>
                <a:spcPct val="200000"/>
              </a:lnSpc>
            </a:pPr>
            <a:r>
              <a:rPr lang="en-US" sz="1458" dirty="0">
                <a:solidFill>
                  <a:srgbClr val="1E3063"/>
                </a:solidFill>
                <a:latin typeface="Alexandria" pitchFamily="2" charset="-78"/>
                <a:ea typeface="Instrument Sans Medium" pitchFamily="34" charset="-122"/>
                <a:cs typeface="Alexandria" pitchFamily="2" charset="-78"/>
              </a:rPr>
              <a:t>يقصد بمهارات القائد المبدع والمبتكر في القيادة التربوية مجموعة الكفايات الفكرية والإنسانية والتنظيمية التي تساعد القائد على إدارة العمل التربوي بكفاءة، واستثمار الموارد والإمكانات، وتطوير الأداء المدرسي، وتمكين العاملين، وصناعة اتجاه واضح للمؤسسة التعليمية بما يحقق أهدافها التربوية بصورة أكثر فاعلية وجودة.</a:t>
            </a:r>
            <a:endParaRPr lang="en-US" sz="1458" dirty="0">
              <a:latin typeface="Alexandria" pitchFamily="2" charset="-78"/>
              <a:cs typeface="Alexandria" pitchFamily="2" charset="-78"/>
            </a:endParaRPr>
          </a:p>
        </p:txBody>
      </p:sp>
    </p:spTree>
    <p:extLst>
      <p:ext uri="{BB962C8B-B14F-4D97-AF65-F5344CB8AC3E}">
        <p14:creationId xmlns:p14="http://schemas.microsoft.com/office/powerpoint/2010/main" val="1412588729"/>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05817" y="314188"/>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810423"/>
            <a:ext cx="4128422" cy="587381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42214" y="1052736"/>
            <a:ext cx="11442418" cy="54261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CC6E4493-6E70-56F0-6499-8718B5282B3C}"/>
              </a:ext>
            </a:extLst>
          </p:cNvPr>
          <p:cNvSpPr/>
          <p:nvPr/>
        </p:nvSpPr>
        <p:spPr>
          <a:xfrm>
            <a:off x="2516716" y="244612"/>
            <a:ext cx="6708567" cy="491545"/>
          </a:xfrm>
          <a:prstGeom prst="rect">
            <a:avLst/>
          </a:prstGeom>
          <a:noFill/>
          <a:ln/>
        </p:spPr>
        <p:txBody>
          <a:bodyPr wrap="none" lIns="0" tIns="0" rIns="0" bIns="0" rtlCol="0" anchor="t">
            <a:spAutoFit/>
          </a:bodyPr>
          <a:lstStyle/>
          <a:p>
            <a:pPr algn="r" rtl="1">
              <a:lnSpc>
                <a:spcPct val="150000"/>
              </a:lnSpc>
            </a:pPr>
            <a:r>
              <a:rPr lang="en-US" sz="2400" b="1" dirty="0" err="1">
                <a:solidFill>
                  <a:srgbClr val="00B0F0"/>
                </a:solidFill>
                <a:latin typeface="Alexandria" pitchFamily="2" charset="-78"/>
                <a:ea typeface="Instrument Sans Semi Bold" pitchFamily="34" charset="-122"/>
                <a:cs typeface="Alexandria" pitchFamily="2" charset="-78"/>
              </a:rPr>
              <a:t>ملامح</a:t>
            </a:r>
            <a:r>
              <a:rPr lang="ar-SA" sz="2400" b="1" dirty="0">
                <a:solidFill>
                  <a:srgbClr val="00B0F0"/>
                </a:solidFill>
                <a:latin typeface="Alexandria" pitchFamily="2" charset="-78"/>
                <a:ea typeface="Instrument Sans Semi Bold" pitchFamily="34" charset="-122"/>
                <a:cs typeface="Alexandria" pitchFamily="2" charset="-78"/>
              </a:rPr>
              <a:t> ومهارات</a:t>
            </a:r>
            <a:r>
              <a:rPr lang="en-US" sz="2400" b="1" dirty="0">
                <a:solidFill>
                  <a:srgbClr val="00B0F0"/>
                </a:solidFill>
                <a:latin typeface="Alexandria" pitchFamily="2" charset="-78"/>
                <a:ea typeface="Instrument Sans Semi Bold" pitchFamily="34" charset="-122"/>
                <a:cs typeface="Alexandria" pitchFamily="2" charset="-78"/>
              </a:rPr>
              <a:t> القائد التربوي المبدع والمبتكر</a:t>
            </a:r>
            <a:endParaRPr lang="en-US" sz="2400" b="1" dirty="0">
              <a:solidFill>
                <a:srgbClr val="00B0F0"/>
              </a:solidFill>
              <a:latin typeface="Alexandria" pitchFamily="2" charset="-78"/>
              <a:cs typeface="Alexandria" pitchFamily="2" charset="-78"/>
            </a:endParaRPr>
          </a:p>
        </p:txBody>
      </p:sp>
      <p:sp>
        <p:nvSpPr>
          <p:cNvPr id="7" name="Shape 1">
            <a:extLst>
              <a:ext uri="{FF2B5EF4-FFF2-40B4-BE49-F238E27FC236}">
                <a16:creationId xmlns:a16="http://schemas.microsoft.com/office/drawing/2014/main" id="{44C0AE65-DEA0-618D-8BEA-5BE8279F6322}"/>
              </a:ext>
            </a:extLst>
          </p:cNvPr>
          <p:cNvSpPr/>
          <p:nvPr/>
        </p:nvSpPr>
        <p:spPr>
          <a:xfrm>
            <a:off x="6170316" y="1624410"/>
            <a:ext cx="5435104" cy="1462484"/>
          </a:xfrm>
          <a:prstGeom prst="roundRect">
            <a:avLst>
              <a:gd name="adj" fmla="val 6252"/>
            </a:avLst>
          </a:prstGeom>
          <a:solidFill>
            <a:srgbClr val="FFFFFF"/>
          </a:solidFill>
          <a:ln/>
        </p:spPr>
        <p:txBody>
          <a:bodyPr>
            <a:spAutoFit/>
          </a:bodyPr>
          <a:lstStyle/>
          <a:p>
            <a:endParaRPr lang="en-US"/>
          </a:p>
        </p:txBody>
      </p:sp>
      <p:sp>
        <p:nvSpPr>
          <p:cNvPr id="8" name="Shape 2">
            <a:extLst>
              <a:ext uri="{FF2B5EF4-FFF2-40B4-BE49-F238E27FC236}">
                <a16:creationId xmlns:a16="http://schemas.microsoft.com/office/drawing/2014/main" id="{64AA7E90-ABBB-46B7-B341-2362F293B1C5}"/>
              </a:ext>
            </a:extLst>
          </p:cNvPr>
          <p:cNvSpPr/>
          <p:nvPr/>
        </p:nvSpPr>
        <p:spPr>
          <a:xfrm>
            <a:off x="6170316" y="1605359"/>
            <a:ext cx="5435104" cy="76200"/>
          </a:xfrm>
          <a:prstGeom prst="roundRect">
            <a:avLst>
              <a:gd name="adj" fmla="val 197961"/>
            </a:avLst>
          </a:prstGeom>
          <a:solidFill>
            <a:srgbClr val="84C1FA"/>
          </a:solidFill>
          <a:ln/>
        </p:spPr>
        <p:txBody>
          <a:bodyPr>
            <a:spAutoFit/>
          </a:bodyPr>
          <a:lstStyle/>
          <a:p>
            <a:endParaRPr lang="en-US"/>
          </a:p>
        </p:txBody>
      </p:sp>
      <p:sp>
        <p:nvSpPr>
          <p:cNvPr id="9" name="Shape 3">
            <a:extLst>
              <a:ext uri="{FF2B5EF4-FFF2-40B4-BE49-F238E27FC236}">
                <a16:creationId xmlns:a16="http://schemas.microsoft.com/office/drawing/2014/main" id="{4F757237-A991-6229-3548-40967BB03CD8}"/>
              </a:ext>
            </a:extLst>
          </p:cNvPr>
          <p:cNvSpPr/>
          <p:nvPr/>
        </p:nvSpPr>
        <p:spPr>
          <a:xfrm>
            <a:off x="8616780" y="1381025"/>
            <a:ext cx="502742" cy="502742"/>
          </a:xfrm>
          <a:prstGeom prst="roundRect">
            <a:avLst>
              <a:gd name="adj" fmla="val 151569"/>
            </a:avLst>
          </a:prstGeom>
          <a:solidFill>
            <a:srgbClr val="84C1FA"/>
          </a:solidFill>
          <a:ln/>
        </p:spPr>
        <p:txBody>
          <a:bodyPr>
            <a:spAutoFit/>
          </a:bodyPr>
          <a:lstStyle/>
          <a:p>
            <a:endParaRPr lang="en-US"/>
          </a:p>
        </p:txBody>
      </p:sp>
      <p:sp>
        <p:nvSpPr>
          <p:cNvPr id="10" name="Text 4">
            <a:extLst>
              <a:ext uri="{FF2B5EF4-FFF2-40B4-BE49-F238E27FC236}">
                <a16:creationId xmlns:a16="http://schemas.microsoft.com/office/drawing/2014/main" id="{1EB7EC82-9D04-131F-85CE-8EAC2CEAFFEC}"/>
              </a:ext>
            </a:extLst>
          </p:cNvPr>
          <p:cNvSpPr/>
          <p:nvPr/>
        </p:nvSpPr>
        <p:spPr>
          <a:xfrm>
            <a:off x="8825208" y="1448334"/>
            <a:ext cx="76944" cy="327654"/>
          </a:xfrm>
          <a:prstGeom prst="rect">
            <a:avLst/>
          </a:prstGeom>
          <a:noFill/>
          <a:ln/>
        </p:spPr>
        <p:txBody>
          <a:bodyPr wrap="none" lIns="0" tIns="0" rIns="0" bIns="0" rtlCol="0" anchor="t">
            <a:spAutoFit/>
          </a:bodyPr>
          <a:lstStyle/>
          <a:p>
            <a:pPr algn="r" rtl="1">
              <a:lnSpc>
                <a:spcPct val="150000"/>
              </a:lnSpc>
            </a:pPr>
            <a:r>
              <a:rPr lang="en-US" sz="1600" dirty="0">
                <a:latin typeface="Alexandria" pitchFamily="2" charset="-78"/>
                <a:ea typeface="Instrument Sans Semi Bold" pitchFamily="34" charset="-122"/>
                <a:cs typeface="Alexandria" pitchFamily="2" charset="-78"/>
              </a:rPr>
              <a:t>1</a:t>
            </a:r>
            <a:endParaRPr lang="en-US" sz="1600" dirty="0">
              <a:latin typeface="Alexandria" pitchFamily="2" charset="-78"/>
              <a:cs typeface="Alexandria" pitchFamily="2" charset="-78"/>
            </a:endParaRPr>
          </a:p>
        </p:txBody>
      </p:sp>
      <p:sp>
        <p:nvSpPr>
          <p:cNvPr id="11" name="Text 5">
            <a:extLst>
              <a:ext uri="{FF2B5EF4-FFF2-40B4-BE49-F238E27FC236}">
                <a16:creationId xmlns:a16="http://schemas.microsoft.com/office/drawing/2014/main" id="{50CD2DF2-57EF-61A6-0932-D08C1B84509F}"/>
              </a:ext>
            </a:extLst>
          </p:cNvPr>
          <p:cNvSpPr/>
          <p:nvPr/>
        </p:nvSpPr>
        <p:spPr>
          <a:xfrm>
            <a:off x="9779042" y="1795766"/>
            <a:ext cx="1643079"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الرؤية الواضحة</a:t>
            </a:r>
            <a:endParaRPr lang="en-US" sz="1800" b="1" dirty="0">
              <a:solidFill>
                <a:schemeClr val="accent2">
                  <a:lumMod val="75000"/>
                </a:schemeClr>
              </a:solidFill>
              <a:latin typeface="Alexandria" pitchFamily="2" charset="-78"/>
              <a:cs typeface="Alexandria" pitchFamily="2" charset="-78"/>
            </a:endParaRPr>
          </a:p>
        </p:txBody>
      </p:sp>
      <p:sp>
        <p:nvSpPr>
          <p:cNvPr id="12" name="Text 6">
            <a:extLst>
              <a:ext uri="{FF2B5EF4-FFF2-40B4-BE49-F238E27FC236}">
                <a16:creationId xmlns:a16="http://schemas.microsoft.com/office/drawing/2014/main" id="{8617FF70-87DA-B9E4-5080-3D50A9E1E73F}"/>
              </a:ext>
            </a:extLst>
          </p:cNvPr>
          <p:cNvSpPr/>
          <p:nvPr/>
        </p:nvSpPr>
        <p:spPr>
          <a:xfrm>
            <a:off x="6356945" y="2394446"/>
            <a:ext cx="5061843" cy="609911"/>
          </a:xfrm>
          <a:prstGeom prst="rect">
            <a:avLst/>
          </a:prstGeom>
          <a:noFill/>
          <a:ln/>
        </p:spPr>
        <p:txBody>
          <a:bodyPr wrap="square" lIns="0" tIns="0" rIns="0" bIns="0" rtlCol="0" anchor="t">
            <a:spAutoFit/>
          </a:bodyPr>
          <a:lstStyle/>
          <a:p>
            <a:pPr algn="just" rtl="1">
              <a:lnSpc>
                <a:spcPct val="150000"/>
              </a:lnSpc>
            </a:pPr>
            <a:r>
              <a:rPr lang="en-US" dirty="0">
                <a:solidFill>
                  <a:srgbClr val="1E3063"/>
                </a:solidFill>
                <a:latin typeface="Alexandria" pitchFamily="2" charset="-78"/>
                <a:ea typeface="Instrument Sans Medium" pitchFamily="34" charset="-122"/>
                <a:cs typeface="Alexandria" pitchFamily="2" charset="-78"/>
              </a:rPr>
              <a:t>يمتلك رؤية واضحة لما يريد أن تصل إليه المؤسسة التعليمية ويتشاركها مع جميع العاملين</a:t>
            </a:r>
            <a:endParaRPr lang="en-US" dirty="0">
              <a:latin typeface="Alexandria" pitchFamily="2" charset="-78"/>
              <a:cs typeface="Alexandria" pitchFamily="2" charset="-78"/>
            </a:endParaRPr>
          </a:p>
        </p:txBody>
      </p:sp>
      <p:sp>
        <p:nvSpPr>
          <p:cNvPr id="13" name="Shape 7">
            <a:extLst>
              <a:ext uri="{FF2B5EF4-FFF2-40B4-BE49-F238E27FC236}">
                <a16:creationId xmlns:a16="http://schemas.microsoft.com/office/drawing/2014/main" id="{50068405-FD70-BA40-5148-FA877EB3AB5D}"/>
              </a:ext>
            </a:extLst>
          </p:cNvPr>
          <p:cNvSpPr/>
          <p:nvPr/>
        </p:nvSpPr>
        <p:spPr>
          <a:xfrm>
            <a:off x="586582" y="1624410"/>
            <a:ext cx="5435203" cy="1462484"/>
          </a:xfrm>
          <a:prstGeom prst="roundRect">
            <a:avLst>
              <a:gd name="adj" fmla="val 6252"/>
            </a:avLst>
          </a:prstGeom>
          <a:solidFill>
            <a:srgbClr val="FFFFFF"/>
          </a:solidFill>
          <a:ln/>
        </p:spPr>
        <p:txBody>
          <a:bodyPr>
            <a:spAutoFit/>
          </a:bodyPr>
          <a:lstStyle/>
          <a:p>
            <a:endParaRPr lang="en-US"/>
          </a:p>
        </p:txBody>
      </p:sp>
      <p:sp>
        <p:nvSpPr>
          <p:cNvPr id="14" name="Shape 8">
            <a:extLst>
              <a:ext uri="{FF2B5EF4-FFF2-40B4-BE49-F238E27FC236}">
                <a16:creationId xmlns:a16="http://schemas.microsoft.com/office/drawing/2014/main" id="{5939EAB8-3C12-FE5D-D655-919D8FA70CCF}"/>
              </a:ext>
            </a:extLst>
          </p:cNvPr>
          <p:cNvSpPr/>
          <p:nvPr/>
        </p:nvSpPr>
        <p:spPr>
          <a:xfrm>
            <a:off x="586582" y="1605359"/>
            <a:ext cx="5435203" cy="76200"/>
          </a:xfrm>
          <a:prstGeom prst="roundRect">
            <a:avLst>
              <a:gd name="adj" fmla="val 197961"/>
            </a:avLst>
          </a:prstGeom>
          <a:solidFill>
            <a:srgbClr val="84C1FA"/>
          </a:solidFill>
          <a:ln/>
        </p:spPr>
        <p:txBody>
          <a:bodyPr>
            <a:spAutoFit/>
          </a:bodyPr>
          <a:lstStyle/>
          <a:p>
            <a:endParaRPr lang="en-US"/>
          </a:p>
        </p:txBody>
      </p:sp>
      <p:sp>
        <p:nvSpPr>
          <p:cNvPr id="15" name="Shape 9">
            <a:extLst>
              <a:ext uri="{FF2B5EF4-FFF2-40B4-BE49-F238E27FC236}">
                <a16:creationId xmlns:a16="http://schemas.microsoft.com/office/drawing/2014/main" id="{72FC438F-EEAD-AD4C-7E64-3BE6CADF18A1}"/>
              </a:ext>
            </a:extLst>
          </p:cNvPr>
          <p:cNvSpPr/>
          <p:nvPr/>
        </p:nvSpPr>
        <p:spPr>
          <a:xfrm>
            <a:off x="3052812" y="1373088"/>
            <a:ext cx="502742" cy="502742"/>
          </a:xfrm>
          <a:prstGeom prst="roundRect">
            <a:avLst>
              <a:gd name="adj" fmla="val 151569"/>
            </a:avLst>
          </a:prstGeom>
          <a:solidFill>
            <a:srgbClr val="84C1FA"/>
          </a:solidFill>
          <a:ln/>
        </p:spPr>
        <p:txBody>
          <a:bodyPr>
            <a:spAutoFit/>
          </a:bodyPr>
          <a:lstStyle/>
          <a:p>
            <a:endParaRPr lang="en-US"/>
          </a:p>
        </p:txBody>
      </p:sp>
      <p:sp>
        <p:nvSpPr>
          <p:cNvPr id="16" name="Text 10">
            <a:extLst>
              <a:ext uri="{FF2B5EF4-FFF2-40B4-BE49-F238E27FC236}">
                <a16:creationId xmlns:a16="http://schemas.microsoft.com/office/drawing/2014/main" id="{722C10D4-D92B-B4B1-06DA-41405B7356B7}"/>
              </a:ext>
            </a:extLst>
          </p:cNvPr>
          <p:cNvSpPr/>
          <p:nvPr/>
        </p:nvSpPr>
        <p:spPr>
          <a:xfrm>
            <a:off x="3238692" y="1445162"/>
            <a:ext cx="120225" cy="327654"/>
          </a:xfrm>
          <a:prstGeom prst="rect">
            <a:avLst/>
          </a:prstGeom>
          <a:noFill/>
          <a:ln/>
        </p:spPr>
        <p:txBody>
          <a:bodyPr wrap="none" lIns="0" tIns="0" rIns="0" bIns="0" rtlCol="0" anchor="t">
            <a:spAutoFit/>
          </a:bodyPr>
          <a:lstStyle/>
          <a:p>
            <a:pPr algn="r" rtl="1">
              <a:lnSpc>
                <a:spcPct val="150000"/>
              </a:lnSpc>
            </a:pPr>
            <a:r>
              <a:rPr lang="en-US" sz="1600" dirty="0">
                <a:latin typeface="Alexandria" pitchFamily="2" charset="-78"/>
                <a:ea typeface="Instrument Sans Semi Bold" pitchFamily="34" charset="-122"/>
                <a:cs typeface="Alexandria" pitchFamily="2" charset="-78"/>
              </a:rPr>
              <a:t>2</a:t>
            </a:r>
            <a:endParaRPr lang="en-US" sz="1600" dirty="0">
              <a:latin typeface="Alexandria" pitchFamily="2" charset="-78"/>
              <a:cs typeface="Alexandria" pitchFamily="2" charset="-78"/>
            </a:endParaRPr>
          </a:p>
        </p:txBody>
      </p:sp>
      <p:sp>
        <p:nvSpPr>
          <p:cNvPr id="17" name="Text 11">
            <a:extLst>
              <a:ext uri="{FF2B5EF4-FFF2-40B4-BE49-F238E27FC236}">
                <a16:creationId xmlns:a16="http://schemas.microsoft.com/office/drawing/2014/main" id="{FC074A8B-A2F2-C25E-21F2-B5AB0E7C8359}"/>
              </a:ext>
            </a:extLst>
          </p:cNvPr>
          <p:cNvSpPr/>
          <p:nvPr/>
        </p:nvSpPr>
        <p:spPr>
          <a:xfrm>
            <a:off x="3217667" y="1841756"/>
            <a:ext cx="2561600"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الفرص بدلاً من الأزمات</a:t>
            </a:r>
            <a:endParaRPr lang="en-US" sz="1800" b="1" dirty="0">
              <a:solidFill>
                <a:schemeClr val="accent2">
                  <a:lumMod val="75000"/>
                </a:schemeClr>
              </a:solidFill>
              <a:latin typeface="Alexandria" pitchFamily="2" charset="-78"/>
              <a:cs typeface="Alexandria" pitchFamily="2" charset="-78"/>
            </a:endParaRPr>
          </a:p>
        </p:txBody>
      </p:sp>
      <p:sp>
        <p:nvSpPr>
          <p:cNvPr id="19" name="Text 12">
            <a:extLst>
              <a:ext uri="{FF2B5EF4-FFF2-40B4-BE49-F238E27FC236}">
                <a16:creationId xmlns:a16="http://schemas.microsoft.com/office/drawing/2014/main" id="{601962E5-1F96-F58C-74B8-9DA52E78DAB5}"/>
              </a:ext>
            </a:extLst>
          </p:cNvPr>
          <p:cNvSpPr/>
          <p:nvPr/>
        </p:nvSpPr>
        <p:spPr>
          <a:xfrm>
            <a:off x="457942" y="2458541"/>
            <a:ext cx="5061943" cy="609911"/>
          </a:xfrm>
          <a:prstGeom prst="rect">
            <a:avLst/>
          </a:prstGeom>
          <a:noFill/>
          <a:ln/>
        </p:spPr>
        <p:txBody>
          <a:bodyPr wrap="square" lIns="0" tIns="0" rIns="0" bIns="0" rtlCol="0" anchor="t">
            <a:spAutoFit/>
          </a:bodyPr>
          <a:lstStyle/>
          <a:p>
            <a:pPr algn="just" rtl="1">
              <a:lnSpc>
                <a:spcPct val="150000"/>
              </a:lnSpc>
            </a:pPr>
            <a:r>
              <a:rPr lang="en-US" dirty="0">
                <a:solidFill>
                  <a:srgbClr val="1E3063"/>
                </a:solidFill>
                <a:latin typeface="Alexandria" pitchFamily="2" charset="-78"/>
                <a:ea typeface="Instrument Sans Medium" pitchFamily="34" charset="-122"/>
                <a:cs typeface="Alexandria" pitchFamily="2" charset="-78"/>
              </a:rPr>
              <a:t>يتعامل مع المشكلات بوصفها فرصًا للتحسين لا مجرد أزمات طارئة تحتاج إلى حل سريع</a:t>
            </a:r>
            <a:endParaRPr lang="en-US" dirty="0">
              <a:latin typeface="Alexandria" pitchFamily="2" charset="-78"/>
              <a:cs typeface="Alexandria" pitchFamily="2" charset="-78"/>
            </a:endParaRPr>
          </a:p>
        </p:txBody>
      </p:sp>
      <p:sp>
        <p:nvSpPr>
          <p:cNvPr id="20" name="Shape 13">
            <a:extLst>
              <a:ext uri="{FF2B5EF4-FFF2-40B4-BE49-F238E27FC236}">
                <a16:creationId xmlns:a16="http://schemas.microsoft.com/office/drawing/2014/main" id="{BFB0F2C0-F040-A404-0484-2163DFCC9F8F}"/>
              </a:ext>
            </a:extLst>
          </p:cNvPr>
          <p:cNvSpPr/>
          <p:nvPr/>
        </p:nvSpPr>
        <p:spPr>
          <a:xfrm>
            <a:off x="6170316" y="3486745"/>
            <a:ext cx="5435104" cy="1209576"/>
          </a:xfrm>
          <a:prstGeom prst="roundRect">
            <a:avLst>
              <a:gd name="adj" fmla="val 7560"/>
            </a:avLst>
          </a:prstGeom>
          <a:solidFill>
            <a:srgbClr val="FFFFFF"/>
          </a:solidFill>
          <a:ln/>
        </p:spPr>
        <p:txBody>
          <a:bodyPr>
            <a:spAutoFit/>
          </a:bodyPr>
          <a:lstStyle/>
          <a:p>
            <a:endParaRPr lang="en-US"/>
          </a:p>
        </p:txBody>
      </p:sp>
      <p:sp>
        <p:nvSpPr>
          <p:cNvPr id="21" name="Shape 14">
            <a:extLst>
              <a:ext uri="{FF2B5EF4-FFF2-40B4-BE49-F238E27FC236}">
                <a16:creationId xmlns:a16="http://schemas.microsoft.com/office/drawing/2014/main" id="{FDEA99FD-96E2-F0A8-1470-40875500E2AA}"/>
              </a:ext>
            </a:extLst>
          </p:cNvPr>
          <p:cNvSpPr/>
          <p:nvPr/>
        </p:nvSpPr>
        <p:spPr>
          <a:xfrm>
            <a:off x="6170316" y="3467695"/>
            <a:ext cx="5435104" cy="76200"/>
          </a:xfrm>
          <a:prstGeom prst="roundRect">
            <a:avLst>
              <a:gd name="adj" fmla="val 197961"/>
            </a:avLst>
          </a:prstGeom>
          <a:solidFill>
            <a:srgbClr val="84C1FA"/>
          </a:solidFill>
          <a:ln/>
        </p:spPr>
        <p:txBody>
          <a:bodyPr>
            <a:spAutoFit/>
          </a:bodyPr>
          <a:lstStyle/>
          <a:p>
            <a:endParaRPr lang="en-US"/>
          </a:p>
        </p:txBody>
      </p:sp>
      <p:sp>
        <p:nvSpPr>
          <p:cNvPr id="22" name="Shape 15">
            <a:extLst>
              <a:ext uri="{FF2B5EF4-FFF2-40B4-BE49-F238E27FC236}">
                <a16:creationId xmlns:a16="http://schemas.microsoft.com/office/drawing/2014/main" id="{F1BCAA3F-A2D0-7E37-CADB-288DFA92B6F2}"/>
              </a:ext>
            </a:extLst>
          </p:cNvPr>
          <p:cNvSpPr/>
          <p:nvPr/>
        </p:nvSpPr>
        <p:spPr>
          <a:xfrm>
            <a:off x="8636447" y="3235424"/>
            <a:ext cx="502742" cy="502742"/>
          </a:xfrm>
          <a:prstGeom prst="roundRect">
            <a:avLst>
              <a:gd name="adj" fmla="val 151569"/>
            </a:avLst>
          </a:prstGeom>
          <a:solidFill>
            <a:srgbClr val="84C1FA"/>
          </a:solidFill>
          <a:ln/>
        </p:spPr>
        <p:txBody>
          <a:bodyPr>
            <a:spAutoFit/>
          </a:bodyPr>
          <a:lstStyle/>
          <a:p>
            <a:endParaRPr lang="en-US"/>
          </a:p>
        </p:txBody>
      </p:sp>
      <p:sp>
        <p:nvSpPr>
          <p:cNvPr id="24" name="Text 16">
            <a:extLst>
              <a:ext uri="{FF2B5EF4-FFF2-40B4-BE49-F238E27FC236}">
                <a16:creationId xmlns:a16="http://schemas.microsoft.com/office/drawing/2014/main" id="{F4127C97-3425-9606-4C69-5F0AA0F46576}"/>
              </a:ext>
            </a:extLst>
          </p:cNvPr>
          <p:cNvSpPr/>
          <p:nvPr/>
        </p:nvSpPr>
        <p:spPr>
          <a:xfrm>
            <a:off x="8826726" y="3298848"/>
            <a:ext cx="120225" cy="327654"/>
          </a:xfrm>
          <a:prstGeom prst="rect">
            <a:avLst/>
          </a:prstGeom>
          <a:noFill/>
          <a:ln/>
        </p:spPr>
        <p:txBody>
          <a:bodyPr wrap="none" lIns="0" tIns="0" rIns="0" bIns="0" rtlCol="0" anchor="t">
            <a:spAutoFit/>
          </a:bodyPr>
          <a:lstStyle/>
          <a:p>
            <a:pPr algn="r" rtl="1">
              <a:lnSpc>
                <a:spcPct val="150000"/>
              </a:lnSpc>
            </a:pPr>
            <a:r>
              <a:rPr lang="en-US" sz="1600" dirty="0">
                <a:latin typeface="Alexandria" pitchFamily="2" charset="-78"/>
                <a:ea typeface="Instrument Sans Semi Bold" pitchFamily="34" charset="-122"/>
                <a:cs typeface="Alexandria" pitchFamily="2" charset="-78"/>
              </a:rPr>
              <a:t>3</a:t>
            </a:r>
            <a:endParaRPr lang="en-US" sz="1600" dirty="0">
              <a:latin typeface="Alexandria" pitchFamily="2" charset="-78"/>
              <a:cs typeface="Alexandria" pitchFamily="2" charset="-78"/>
            </a:endParaRPr>
          </a:p>
        </p:txBody>
      </p:sp>
      <p:sp>
        <p:nvSpPr>
          <p:cNvPr id="26" name="Text 17">
            <a:extLst>
              <a:ext uri="{FF2B5EF4-FFF2-40B4-BE49-F238E27FC236}">
                <a16:creationId xmlns:a16="http://schemas.microsoft.com/office/drawing/2014/main" id="{912F47D9-5B0C-DDBB-A7B6-23729CF71FC5}"/>
              </a:ext>
            </a:extLst>
          </p:cNvPr>
          <p:cNvSpPr/>
          <p:nvPr/>
        </p:nvSpPr>
        <p:spPr>
          <a:xfrm>
            <a:off x="9338090" y="3650552"/>
            <a:ext cx="2152833"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الإنصات والمشاركة</a:t>
            </a:r>
            <a:endParaRPr lang="en-US" sz="1800" b="1" dirty="0">
              <a:solidFill>
                <a:schemeClr val="accent2">
                  <a:lumMod val="75000"/>
                </a:schemeClr>
              </a:solidFill>
              <a:latin typeface="Alexandria" pitchFamily="2" charset="-78"/>
              <a:cs typeface="Alexandria" pitchFamily="2" charset="-78"/>
            </a:endParaRPr>
          </a:p>
        </p:txBody>
      </p:sp>
      <p:sp>
        <p:nvSpPr>
          <p:cNvPr id="27" name="Text 18">
            <a:extLst>
              <a:ext uri="{FF2B5EF4-FFF2-40B4-BE49-F238E27FC236}">
                <a16:creationId xmlns:a16="http://schemas.microsoft.com/office/drawing/2014/main" id="{929211DC-04E7-4B8A-CC9C-16A298BAD1F2}"/>
              </a:ext>
            </a:extLst>
          </p:cNvPr>
          <p:cNvSpPr/>
          <p:nvPr/>
        </p:nvSpPr>
        <p:spPr>
          <a:xfrm>
            <a:off x="6209028" y="4256782"/>
            <a:ext cx="5209760" cy="286745"/>
          </a:xfrm>
          <a:prstGeom prst="rect">
            <a:avLst/>
          </a:prstGeom>
          <a:noFill/>
          <a:ln/>
        </p:spPr>
        <p:txBody>
          <a:bodyPr wrap="none" lIns="0" tIns="0" rIns="0" bIns="0" rtlCol="0" anchor="t">
            <a:spAutoFit/>
          </a:bodyPr>
          <a:lstStyle/>
          <a:p>
            <a:pPr algn="just" rtl="1">
              <a:lnSpc>
                <a:spcPct val="150000"/>
              </a:lnSpc>
            </a:pPr>
            <a:r>
              <a:rPr lang="en-US" dirty="0">
                <a:solidFill>
                  <a:srgbClr val="1E3063"/>
                </a:solidFill>
                <a:latin typeface="Alexandria" pitchFamily="2" charset="-78"/>
                <a:ea typeface="Instrument Sans Medium" pitchFamily="34" charset="-122"/>
                <a:cs typeface="Alexandria" pitchFamily="2" charset="-78"/>
              </a:rPr>
              <a:t>ينصت للآخرين ويستثمر أفكارهم وخبراتهم في تطوير العمل التربوي</a:t>
            </a:r>
            <a:endParaRPr lang="en-US" dirty="0">
              <a:latin typeface="Alexandria" pitchFamily="2" charset="-78"/>
              <a:cs typeface="Alexandria" pitchFamily="2" charset="-78"/>
            </a:endParaRPr>
          </a:p>
        </p:txBody>
      </p:sp>
      <p:sp>
        <p:nvSpPr>
          <p:cNvPr id="28" name="Shape 19">
            <a:extLst>
              <a:ext uri="{FF2B5EF4-FFF2-40B4-BE49-F238E27FC236}">
                <a16:creationId xmlns:a16="http://schemas.microsoft.com/office/drawing/2014/main" id="{EEFEE0E4-B9CE-D651-68A7-1B285A96C04D}"/>
              </a:ext>
            </a:extLst>
          </p:cNvPr>
          <p:cNvSpPr/>
          <p:nvPr/>
        </p:nvSpPr>
        <p:spPr>
          <a:xfrm>
            <a:off x="586582" y="3486745"/>
            <a:ext cx="5435203" cy="1209576"/>
          </a:xfrm>
          <a:prstGeom prst="roundRect">
            <a:avLst>
              <a:gd name="adj" fmla="val 7560"/>
            </a:avLst>
          </a:prstGeom>
          <a:solidFill>
            <a:srgbClr val="FFFFFF"/>
          </a:solidFill>
          <a:ln/>
        </p:spPr>
        <p:txBody>
          <a:bodyPr>
            <a:spAutoFit/>
          </a:bodyPr>
          <a:lstStyle/>
          <a:p>
            <a:endParaRPr lang="en-US"/>
          </a:p>
        </p:txBody>
      </p:sp>
      <p:sp>
        <p:nvSpPr>
          <p:cNvPr id="29" name="Shape 20">
            <a:extLst>
              <a:ext uri="{FF2B5EF4-FFF2-40B4-BE49-F238E27FC236}">
                <a16:creationId xmlns:a16="http://schemas.microsoft.com/office/drawing/2014/main" id="{E3F590B4-BABA-4A40-8994-07EBBD82BF6F}"/>
              </a:ext>
            </a:extLst>
          </p:cNvPr>
          <p:cNvSpPr/>
          <p:nvPr/>
        </p:nvSpPr>
        <p:spPr>
          <a:xfrm>
            <a:off x="586582" y="3467695"/>
            <a:ext cx="5435203" cy="76200"/>
          </a:xfrm>
          <a:prstGeom prst="roundRect">
            <a:avLst>
              <a:gd name="adj" fmla="val 197961"/>
            </a:avLst>
          </a:prstGeom>
          <a:solidFill>
            <a:srgbClr val="84C1FA"/>
          </a:solidFill>
          <a:ln/>
        </p:spPr>
        <p:txBody>
          <a:bodyPr>
            <a:spAutoFit/>
          </a:bodyPr>
          <a:lstStyle/>
          <a:p>
            <a:endParaRPr lang="en-US"/>
          </a:p>
        </p:txBody>
      </p:sp>
      <p:sp>
        <p:nvSpPr>
          <p:cNvPr id="30" name="Shape 21">
            <a:extLst>
              <a:ext uri="{FF2B5EF4-FFF2-40B4-BE49-F238E27FC236}">
                <a16:creationId xmlns:a16="http://schemas.microsoft.com/office/drawing/2014/main" id="{A2211027-9026-9255-2221-A0E482E4D17E}"/>
              </a:ext>
            </a:extLst>
          </p:cNvPr>
          <p:cNvSpPr/>
          <p:nvPr/>
        </p:nvSpPr>
        <p:spPr>
          <a:xfrm>
            <a:off x="3052812" y="3235424"/>
            <a:ext cx="502742" cy="502742"/>
          </a:xfrm>
          <a:prstGeom prst="roundRect">
            <a:avLst>
              <a:gd name="adj" fmla="val 151569"/>
            </a:avLst>
          </a:prstGeom>
          <a:solidFill>
            <a:srgbClr val="84C1FA"/>
          </a:solidFill>
          <a:ln/>
        </p:spPr>
        <p:txBody>
          <a:bodyPr>
            <a:spAutoFit/>
          </a:bodyPr>
          <a:lstStyle/>
          <a:p>
            <a:endParaRPr lang="en-US"/>
          </a:p>
        </p:txBody>
      </p:sp>
      <p:sp>
        <p:nvSpPr>
          <p:cNvPr id="31" name="Text 22">
            <a:extLst>
              <a:ext uri="{FF2B5EF4-FFF2-40B4-BE49-F238E27FC236}">
                <a16:creationId xmlns:a16="http://schemas.microsoft.com/office/drawing/2014/main" id="{4B53CCA1-04C3-6926-07F3-61FA251ED265}"/>
              </a:ext>
            </a:extLst>
          </p:cNvPr>
          <p:cNvSpPr/>
          <p:nvPr/>
        </p:nvSpPr>
        <p:spPr>
          <a:xfrm>
            <a:off x="3242699" y="3307498"/>
            <a:ext cx="121828" cy="327654"/>
          </a:xfrm>
          <a:prstGeom prst="rect">
            <a:avLst/>
          </a:prstGeom>
          <a:noFill/>
          <a:ln/>
        </p:spPr>
        <p:txBody>
          <a:bodyPr wrap="none" lIns="0" tIns="0" rIns="0" bIns="0" rtlCol="0" anchor="t">
            <a:spAutoFit/>
          </a:bodyPr>
          <a:lstStyle/>
          <a:p>
            <a:pPr algn="r" rtl="1">
              <a:lnSpc>
                <a:spcPct val="150000"/>
              </a:lnSpc>
            </a:pPr>
            <a:r>
              <a:rPr lang="en-US" sz="1600" dirty="0">
                <a:latin typeface="Alexandria" pitchFamily="2" charset="-78"/>
                <a:ea typeface="Instrument Sans Semi Bold" pitchFamily="34" charset="-122"/>
                <a:cs typeface="Alexandria" pitchFamily="2" charset="-78"/>
              </a:rPr>
              <a:t>4</a:t>
            </a:r>
            <a:endParaRPr lang="en-US" sz="1600" dirty="0">
              <a:latin typeface="Alexandria" pitchFamily="2" charset="-78"/>
              <a:cs typeface="Alexandria" pitchFamily="2" charset="-78"/>
            </a:endParaRPr>
          </a:p>
        </p:txBody>
      </p:sp>
      <p:sp>
        <p:nvSpPr>
          <p:cNvPr id="32" name="Text 23">
            <a:extLst>
              <a:ext uri="{FF2B5EF4-FFF2-40B4-BE49-F238E27FC236}">
                <a16:creationId xmlns:a16="http://schemas.microsoft.com/office/drawing/2014/main" id="{8757DE23-1AFC-A50F-064A-D96D2D1FFEC3}"/>
              </a:ext>
            </a:extLst>
          </p:cNvPr>
          <p:cNvSpPr/>
          <p:nvPr/>
        </p:nvSpPr>
        <p:spPr>
          <a:xfrm>
            <a:off x="3686443" y="3648215"/>
            <a:ext cx="2164054"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التشجيع والتفويض</a:t>
            </a:r>
            <a:endParaRPr lang="en-US" sz="1800" b="1" dirty="0">
              <a:solidFill>
                <a:schemeClr val="accent2">
                  <a:lumMod val="75000"/>
                </a:schemeClr>
              </a:solidFill>
              <a:latin typeface="Alexandria" pitchFamily="2" charset="-78"/>
              <a:cs typeface="Alexandria" pitchFamily="2" charset="-78"/>
            </a:endParaRPr>
          </a:p>
        </p:txBody>
      </p:sp>
      <p:sp>
        <p:nvSpPr>
          <p:cNvPr id="33" name="Text 24">
            <a:extLst>
              <a:ext uri="{FF2B5EF4-FFF2-40B4-BE49-F238E27FC236}">
                <a16:creationId xmlns:a16="http://schemas.microsoft.com/office/drawing/2014/main" id="{9B45A1A0-CBAE-04AA-E4E9-A4BEB9F78BAC}"/>
              </a:ext>
            </a:extLst>
          </p:cNvPr>
          <p:cNvSpPr/>
          <p:nvPr/>
        </p:nvSpPr>
        <p:spPr>
          <a:xfrm>
            <a:off x="773212" y="4213241"/>
            <a:ext cx="4526880" cy="286745"/>
          </a:xfrm>
          <a:prstGeom prst="rect">
            <a:avLst/>
          </a:prstGeom>
          <a:noFill/>
          <a:ln/>
        </p:spPr>
        <p:txBody>
          <a:bodyPr wrap="none" lIns="0" tIns="0" rIns="0" bIns="0" rtlCol="0" anchor="t">
            <a:spAutoFit/>
          </a:bodyPr>
          <a:lstStyle/>
          <a:p>
            <a:pPr algn="just" rtl="1">
              <a:lnSpc>
                <a:spcPct val="150000"/>
              </a:lnSpc>
            </a:pPr>
            <a:r>
              <a:rPr lang="en-US" dirty="0">
                <a:solidFill>
                  <a:srgbClr val="1E3063"/>
                </a:solidFill>
                <a:latin typeface="Alexandria" pitchFamily="2" charset="-78"/>
                <a:ea typeface="Instrument Sans Medium" pitchFamily="34" charset="-122"/>
                <a:cs typeface="Alexandria" pitchFamily="2" charset="-78"/>
              </a:rPr>
              <a:t>يشجع المبادرات ويمنح الثقة ويفوض الصلاحيات للعاملين</a:t>
            </a:r>
            <a:endParaRPr lang="en-US" dirty="0">
              <a:latin typeface="Alexandria" pitchFamily="2" charset="-78"/>
              <a:cs typeface="Alexandria" pitchFamily="2" charset="-78"/>
            </a:endParaRPr>
          </a:p>
        </p:txBody>
      </p:sp>
      <p:sp>
        <p:nvSpPr>
          <p:cNvPr id="34" name="Shape 25">
            <a:extLst>
              <a:ext uri="{FF2B5EF4-FFF2-40B4-BE49-F238E27FC236}">
                <a16:creationId xmlns:a16="http://schemas.microsoft.com/office/drawing/2014/main" id="{98D515DA-7766-25E5-E61E-F4AF2BECF60D}"/>
              </a:ext>
            </a:extLst>
          </p:cNvPr>
          <p:cNvSpPr/>
          <p:nvPr/>
        </p:nvSpPr>
        <p:spPr>
          <a:xfrm>
            <a:off x="6170316" y="5096173"/>
            <a:ext cx="5435104" cy="1209576"/>
          </a:xfrm>
          <a:prstGeom prst="roundRect">
            <a:avLst>
              <a:gd name="adj" fmla="val 7560"/>
            </a:avLst>
          </a:prstGeom>
          <a:solidFill>
            <a:srgbClr val="FFFFFF"/>
          </a:solidFill>
          <a:ln/>
        </p:spPr>
        <p:txBody>
          <a:bodyPr>
            <a:spAutoFit/>
          </a:bodyPr>
          <a:lstStyle/>
          <a:p>
            <a:endParaRPr lang="en-US"/>
          </a:p>
        </p:txBody>
      </p:sp>
      <p:sp>
        <p:nvSpPr>
          <p:cNvPr id="35" name="Shape 26">
            <a:extLst>
              <a:ext uri="{FF2B5EF4-FFF2-40B4-BE49-F238E27FC236}">
                <a16:creationId xmlns:a16="http://schemas.microsoft.com/office/drawing/2014/main" id="{05E80858-58CA-5CA7-827F-31340668F6E3}"/>
              </a:ext>
            </a:extLst>
          </p:cNvPr>
          <p:cNvSpPr/>
          <p:nvPr/>
        </p:nvSpPr>
        <p:spPr>
          <a:xfrm>
            <a:off x="6170316" y="5077123"/>
            <a:ext cx="5435104" cy="76200"/>
          </a:xfrm>
          <a:prstGeom prst="roundRect">
            <a:avLst>
              <a:gd name="adj" fmla="val 197961"/>
            </a:avLst>
          </a:prstGeom>
          <a:solidFill>
            <a:srgbClr val="84C1FA"/>
          </a:solidFill>
          <a:ln/>
        </p:spPr>
        <p:txBody>
          <a:bodyPr>
            <a:spAutoFit/>
          </a:bodyPr>
          <a:lstStyle/>
          <a:p>
            <a:endParaRPr lang="en-US"/>
          </a:p>
        </p:txBody>
      </p:sp>
      <p:sp>
        <p:nvSpPr>
          <p:cNvPr id="36" name="Shape 27">
            <a:extLst>
              <a:ext uri="{FF2B5EF4-FFF2-40B4-BE49-F238E27FC236}">
                <a16:creationId xmlns:a16="http://schemas.microsoft.com/office/drawing/2014/main" id="{B8D0AC6B-7F20-04ED-B629-A6D420059D3C}"/>
              </a:ext>
            </a:extLst>
          </p:cNvPr>
          <p:cNvSpPr/>
          <p:nvPr/>
        </p:nvSpPr>
        <p:spPr>
          <a:xfrm>
            <a:off x="8636447" y="4844852"/>
            <a:ext cx="502742" cy="502742"/>
          </a:xfrm>
          <a:prstGeom prst="roundRect">
            <a:avLst>
              <a:gd name="adj" fmla="val 151569"/>
            </a:avLst>
          </a:prstGeom>
          <a:solidFill>
            <a:srgbClr val="84C1FA"/>
          </a:solidFill>
          <a:ln/>
        </p:spPr>
        <p:txBody>
          <a:bodyPr>
            <a:spAutoFit/>
          </a:bodyPr>
          <a:lstStyle/>
          <a:p>
            <a:endParaRPr lang="en-US"/>
          </a:p>
        </p:txBody>
      </p:sp>
      <p:sp>
        <p:nvSpPr>
          <p:cNvPr id="37" name="Text 28">
            <a:extLst>
              <a:ext uri="{FF2B5EF4-FFF2-40B4-BE49-F238E27FC236}">
                <a16:creationId xmlns:a16="http://schemas.microsoft.com/office/drawing/2014/main" id="{89AB229F-A2D0-0DCC-BF1F-1EFDBF2F4C90}"/>
              </a:ext>
            </a:extLst>
          </p:cNvPr>
          <p:cNvSpPr/>
          <p:nvPr/>
        </p:nvSpPr>
        <p:spPr>
          <a:xfrm>
            <a:off x="8805776" y="4908054"/>
            <a:ext cx="126637" cy="327654"/>
          </a:xfrm>
          <a:prstGeom prst="rect">
            <a:avLst/>
          </a:prstGeom>
          <a:noFill/>
          <a:ln/>
        </p:spPr>
        <p:txBody>
          <a:bodyPr wrap="none" lIns="0" tIns="0" rIns="0" bIns="0" rtlCol="0" anchor="t">
            <a:spAutoFit/>
          </a:bodyPr>
          <a:lstStyle/>
          <a:p>
            <a:pPr algn="r" rtl="1">
              <a:lnSpc>
                <a:spcPct val="150000"/>
              </a:lnSpc>
            </a:pPr>
            <a:r>
              <a:rPr lang="en-US" sz="1600" dirty="0">
                <a:latin typeface="Alexandria" pitchFamily="2" charset="-78"/>
                <a:ea typeface="Instrument Sans Semi Bold" pitchFamily="34" charset="-122"/>
                <a:cs typeface="Alexandria" pitchFamily="2" charset="-78"/>
              </a:rPr>
              <a:t>5</a:t>
            </a:r>
            <a:endParaRPr lang="en-US" sz="1600" dirty="0">
              <a:latin typeface="Alexandria" pitchFamily="2" charset="-78"/>
              <a:cs typeface="Alexandria" pitchFamily="2" charset="-78"/>
            </a:endParaRPr>
          </a:p>
        </p:txBody>
      </p:sp>
      <p:sp>
        <p:nvSpPr>
          <p:cNvPr id="38" name="Text 29">
            <a:extLst>
              <a:ext uri="{FF2B5EF4-FFF2-40B4-BE49-F238E27FC236}">
                <a16:creationId xmlns:a16="http://schemas.microsoft.com/office/drawing/2014/main" id="{60B5ABCE-E254-E608-7271-E1134D088EBB}"/>
              </a:ext>
            </a:extLst>
          </p:cNvPr>
          <p:cNvSpPr/>
          <p:nvPr/>
        </p:nvSpPr>
        <p:spPr>
          <a:xfrm>
            <a:off x="9440681" y="5300840"/>
            <a:ext cx="1978107"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التوازن المؤسسي</a:t>
            </a:r>
            <a:endParaRPr lang="en-US" sz="1800" b="1" dirty="0">
              <a:solidFill>
                <a:schemeClr val="accent2">
                  <a:lumMod val="75000"/>
                </a:schemeClr>
              </a:solidFill>
              <a:latin typeface="Alexandria" pitchFamily="2" charset="-78"/>
              <a:cs typeface="Alexandria" pitchFamily="2" charset="-78"/>
            </a:endParaRPr>
          </a:p>
        </p:txBody>
      </p:sp>
      <p:sp>
        <p:nvSpPr>
          <p:cNvPr id="39" name="Text 30">
            <a:extLst>
              <a:ext uri="{FF2B5EF4-FFF2-40B4-BE49-F238E27FC236}">
                <a16:creationId xmlns:a16="http://schemas.microsoft.com/office/drawing/2014/main" id="{9E8D4B05-EC5A-604D-6A59-C9FDEBDE1DE1}"/>
              </a:ext>
            </a:extLst>
          </p:cNvPr>
          <p:cNvSpPr/>
          <p:nvPr/>
        </p:nvSpPr>
        <p:spPr>
          <a:xfrm>
            <a:off x="5978196" y="5866209"/>
            <a:ext cx="5440592" cy="286745"/>
          </a:xfrm>
          <a:prstGeom prst="rect">
            <a:avLst/>
          </a:prstGeom>
          <a:noFill/>
          <a:ln/>
        </p:spPr>
        <p:txBody>
          <a:bodyPr wrap="none" lIns="0" tIns="0" rIns="0" bIns="0" rtlCol="0" anchor="t">
            <a:spAutoFit/>
          </a:bodyPr>
          <a:lstStyle/>
          <a:p>
            <a:pPr algn="just" rtl="1">
              <a:lnSpc>
                <a:spcPct val="150000"/>
              </a:lnSpc>
            </a:pPr>
            <a:r>
              <a:rPr lang="en-US" dirty="0">
                <a:solidFill>
                  <a:srgbClr val="1E3063"/>
                </a:solidFill>
                <a:latin typeface="Alexandria" pitchFamily="2" charset="-78"/>
                <a:ea typeface="Instrument Sans Medium" pitchFamily="34" charset="-122"/>
                <a:cs typeface="Alexandria" pitchFamily="2" charset="-78"/>
              </a:rPr>
              <a:t>يحافظ على التوازن بين التخطيط والتنفيذ والمتابعة والتقويم المستمر</a:t>
            </a:r>
            <a:endParaRPr lang="en-US" dirty="0">
              <a:latin typeface="Alexandria" pitchFamily="2" charset="-78"/>
              <a:cs typeface="Alexandria" pitchFamily="2" charset="-78"/>
            </a:endParaRPr>
          </a:p>
        </p:txBody>
      </p:sp>
      <p:sp>
        <p:nvSpPr>
          <p:cNvPr id="40" name="Shape 31">
            <a:extLst>
              <a:ext uri="{FF2B5EF4-FFF2-40B4-BE49-F238E27FC236}">
                <a16:creationId xmlns:a16="http://schemas.microsoft.com/office/drawing/2014/main" id="{1847609A-16DC-443A-F2FE-A630EC6B3AAF}"/>
              </a:ext>
            </a:extLst>
          </p:cNvPr>
          <p:cNvSpPr/>
          <p:nvPr/>
        </p:nvSpPr>
        <p:spPr>
          <a:xfrm>
            <a:off x="586582" y="5096173"/>
            <a:ext cx="5435203" cy="1209576"/>
          </a:xfrm>
          <a:prstGeom prst="roundRect">
            <a:avLst>
              <a:gd name="adj" fmla="val 7560"/>
            </a:avLst>
          </a:prstGeom>
          <a:solidFill>
            <a:srgbClr val="FFFFFF"/>
          </a:solidFill>
          <a:ln/>
        </p:spPr>
        <p:txBody>
          <a:bodyPr>
            <a:spAutoFit/>
          </a:bodyPr>
          <a:lstStyle/>
          <a:p>
            <a:endParaRPr lang="en-US"/>
          </a:p>
        </p:txBody>
      </p:sp>
      <p:sp>
        <p:nvSpPr>
          <p:cNvPr id="41" name="Shape 32">
            <a:extLst>
              <a:ext uri="{FF2B5EF4-FFF2-40B4-BE49-F238E27FC236}">
                <a16:creationId xmlns:a16="http://schemas.microsoft.com/office/drawing/2014/main" id="{5E974612-B5BB-D218-297F-F20BC451DCB0}"/>
              </a:ext>
            </a:extLst>
          </p:cNvPr>
          <p:cNvSpPr/>
          <p:nvPr/>
        </p:nvSpPr>
        <p:spPr>
          <a:xfrm>
            <a:off x="586582" y="5077123"/>
            <a:ext cx="5435203" cy="76200"/>
          </a:xfrm>
          <a:prstGeom prst="roundRect">
            <a:avLst>
              <a:gd name="adj" fmla="val 197961"/>
            </a:avLst>
          </a:prstGeom>
          <a:solidFill>
            <a:srgbClr val="84C1FA"/>
          </a:solidFill>
          <a:ln/>
        </p:spPr>
        <p:txBody>
          <a:bodyPr>
            <a:spAutoFit/>
          </a:bodyPr>
          <a:lstStyle/>
          <a:p>
            <a:endParaRPr lang="en-US"/>
          </a:p>
        </p:txBody>
      </p:sp>
      <p:sp>
        <p:nvSpPr>
          <p:cNvPr id="42" name="Shape 33">
            <a:extLst>
              <a:ext uri="{FF2B5EF4-FFF2-40B4-BE49-F238E27FC236}">
                <a16:creationId xmlns:a16="http://schemas.microsoft.com/office/drawing/2014/main" id="{C7424BB4-5A8B-945E-97AC-7A2450CAC4D2}"/>
              </a:ext>
            </a:extLst>
          </p:cNvPr>
          <p:cNvSpPr/>
          <p:nvPr/>
        </p:nvSpPr>
        <p:spPr>
          <a:xfrm>
            <a:off x="3052812" y="4844852"/>
            <a:ext cx="502742" cy="502742"/>
          </a:xfrm>
          <a:prstGeom prst="roundRect">
            <a:avLst>
              <a:gd name="adj" fmla="val 151569"/>
            </a:avLst>
          </a:prstGeom>
          <a:solidFill>
            <a:srgbClr val="84C1FA"/>
          </a:solidFill>
          <a:ln/>
        </p:spPr>
        <p:txBody>
          <a:bodyPr>
            <a:spAutoFit/>
          </a:bodyPr>
          <a:lstStyle/>
          <a:p>
            <a:endParaRPr lang="en-US"/>
          </a:p>
        </p:txBody>
      </p:sp>
      <p:sp>
        <p:nvSpPr>
          <p:cNvPr id="43" name="Text 34">
            <a:extLst>
              <a:ext uri="{FF2B5EF4-FFF2-40B4-BE49-F238E27FC236}">
                <a16:creationId xmlns:a16="http://schemas.microsoft.com/office/drawing/2014/main" id="{B9C3D58A-55B6-6B2C-E8A0-55C93E85F1F3}"/>
              </a:ext>
            </a:extLst>
          </p:cNvPr>
          <p:cNvSpPr/>
          <p:nvPr/>
        </p:nvSpPr>
        <p:spPr>
          <a:xfrm>
            <a:off x="3238692" y="4898315"/>
            <a:ext cx="129843" cy="327654"/>
          </a:xfrm>
          <a:prstGeom prst="rect">
            <a:avLst/>
          </a:prstGeom>
          <a:noFill/>
          <a:ln/>
        </p:spPr>
        <p:txBody>
          <a:bodyPr wrap="none" lIns="0" tIns="0" rIns="0" bIns="0" rtlCol="0" anchor="t">
            <a:spAutoFit/>
          </a:bodyPr>
          <a:lstStyle/>
          <a:p>
            <a:pPr algn="r" rtl="1">
              <a:lnSpc>
                <a:spcPct val="150000"/>
              </a:lnSpc>
            </a:pPr>
            <a:r>
              <a:rPr lang="en-US" sz="1600" dirty="0">
                <a:latin typeface="Alexandria" pitchFamily="2" charset="-78"/>
                <a:ea typeface="Instrument Sans Semi Bold" pitchFamily="34" charset="-122"/>
                <a:cs typeface="Alexandria" pitchFamily="2" charset="-78"/>
              </a:rPr>
              <a:t>6</a:t>
            </a:r>
            <a:endParaRPr lang="en-US" sz="1600" dirty="0">
              <a:latin typeface="Alexandria" pitchFamily="2" charset="-78"/>
              <a:cs typeface="Alexandria" pitchFamily="2" charset="-78"/>
            </a:endParaRPr>
          </a:p>
        </p:txBody>
      </p:sp>
      <p:sp>
        <p:nvSpPr>
          <p:cNvPr id="44" name="Text 35">
            <a:extLst>
              <a:ext uri="{FF2B5EF4-FFF2-40B4-BE49-F238E27FC236}">
                <a16:creationId xmlns:a16="http://schemas.microsoft.com/office/drawing/2014/main" id="{6DB07CE0-DE0C-8F25-4E84-C4616BEC9E42}"/>
              </a:ext>
            </a:extLst>
          </p:cNvPr>
          <p:cNvSpPr/>
          <p:nvPr/>
        </p:nvSpPr>
        <p:spPr>
          <a:xfrm>
            <a:off x="3983297" y="5306524"/>
            <a:ext cx="1736053"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التعلم المستمر</a:t>
            </a:r>
            <a:endParaRPr lang="en-US" sz="1800" b="1" dirty="0">
              <a:solidFill>
                <a:schemeClr val="accent2">
                  <a:lumMod val="75000"/>
                </a:schemeClr>
              </a:solidFill>
              <a:latin typeface="Alexandria" pitchFamily="2" charset="-78"/>
              <a:cs typeface="Alexandria" pitchFamily="2" charset="-78"/>
            </a:endParaRPr>
          </a:p>
        </p:txBody>
      </p:sp>
      <p:sp>
        <p:nvSpPr>
          <p:cNvPr id="45" name="Text 36">
            <a:extLst>
              <a:ext uri="{FF2B5EF4-FFF2-40B4-BE49-F238E27FC236}">
                <a16:creationId xmlns:a16="http://schemas.microsoft.com/office/drawing/2014/main" id="{7476D0BC-9C29-ACA9-B753-40ED875D6D55}"/>
              </a:ext>
            </a:extLst>
          </p:cNvPr>
          <p:cNvSpPr/>
          <p:nvPr/>
        </p:nvSpPr>
        <p:spPr>
          <a:xfrm>
            <a:off x="915261" y="5942629"/>
            <a:ext cx="4398640" cy="286745"/>
          </a:xfrm>
          <a:prstGeom prst="rect">
            <a:avLst/>
          </a:prstGeom>
          <a:noFill/>
          <a:ln/>
        </p:spPr>
        <p:txBody>
          <a:bodyPr wrap="none" lIns="0" tIns="0" rIns="0" bIns="0" rtlCol="0" anchor="t">
            <a:spAutoFit/>
          </a:bodyPr>
          <a:lstStyle/>
          <a:p>
            <a:pPr algn="just" rtl="1">
              <a:lnSpc>
                <a:spcPct val="150000"/>
              </a:lnSpc>
            </a:pPr>
            <a:r>
              <a:rPr lang="en-US" dirty="0">
                <a:solidFill>
                  <a:srgbClr val="1E3063"/>
                </a:solidFill>
                <a:latin typeface="Alexandria" pitchFamily="2" charset="-78"/>
                <a:ea typeface="Instrument Sans Medium" pitchFamily="34" charset="-122"/>
                <a:cs typeface="Alexandria" pitchFamily="2" charset="-78"/>
              </a:rPr>
              <a:t>يحرص على التعلم المستمر وتطوير ذاته وفريقه باستمرار</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2173357856"/>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25707" y="265038"/>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810423"/>
            <a:ext cx="4128422" cy="587381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42214" y="1052736"/>
            <a:ext cx="11442418" cy="54261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7" name="Text 1">
            <a:extLst>
              <a:ext uri="{FF2B5EF4-FFF2-40B4-BE49-F238E27FC236}">
                <a16:creationId xmlns:a16="http://schemas.microsoft.com/office/drawing/2014/main" id="{C1F8F171-9C4E-8DF1-1B95-4386739A3DFD}"/>
              </a:ext>
            </a:extLst>
          </p:cNvPr>
          <p:cNvSpPr/>
          <p:nvPr/>
        </p:nvSpPr>
        <p:spPr>
          <a:xfrm>
            <a:off x="3246242" y="1362048"/>
            <a:ext cx="5542947" cy="327654"/>
          </a:xfrm>
          <a:prstGeom prst="rect">
            <a:avLst/>
          </a:prstGeom>
          <a:noFill/>
          <a:ln/>
        </p:spPr>
        <p:txBody>
          <a:bodyPr wrap="squar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مهارات القائد التربوي المبدع والمبتكر </a:t>
            </a:r>
            <a:r>
              <a:rPr lang="en-US" sz="1600" dirty="0" err="1">
                <a:solidFill>
                  <a:srgbClr val="1E3063"/>
                </a:solidFill>
                <a:latin typeface="Alexandria" pitchFamily="2" charset="-78"/>
                <a:ea typeface="Instrument Sans Medium" pitchFamily="34" charset="-122"/>
                <a:cs typeface="Alexandria" pitchFamily="2" charset="-78"/>
              </a:rPr>
              <a:t>تتمثل</a:t>
            </a:r>
            <a:r>
              <a:rPr lang="en-US" sz="1600" dirty="0">
                <a:solidFill>
                  <a:srgbClr val="1E3063"/>
                </a:solidFill>
                <a:latin typeface="Alexandria" pitchFamily="2" charset="-78"/>
                <a:ea typeface="Instrument Sans Medium" pitchFamily="34" charset="-122"/>
                <a:cs typeface="Alexandria" pitchFamily="2" charset="-78"/>
              </a:rPr>
              <a:t> </a:t>
            </a:r>
            <a:r>
              <a:rPr lang="ar-SA" sz="1600" dirty="0">
                <a:solidFill>
                  <a:srgbClr val="1E3063"/>
                </a:solidFill>
                <a:latin typeface="Alexandria" pitchFamily="2" charset="-78"/>
                <a:ea typeface="Instrument Sans Medium" pitchFamily="34" charset="-122"/>
                <a:cs typeface="Alexandria" pitchFamily="2" charset="-78"/>
              </a:rPr>
              <a:t>أيضا في:</a:t>
            </a:r>
            <a:endParaRPr lang="en-US" sz="1600" dirty="0">
              <a:latin typeface="Alexandria" pitchFamily="2" charset="-78"/>
              <a:cs typeface="Alexandria" pitchFamily="2" charset="-78"/>
            </a:endParaRPr>
          </a:p>
        </p:txBody>
      </p:sp>
      <p:sp>
        <p:nvSpPr>
          <p:cNvPr id="11" name="Shape 5">
            <a:extLst>
              <a:ext uri="{FF2B5EF4-FFF2-40B4-BE49-F238E27FC236}">
                <a16:creationId xmlns:a16="http://schemas.microsoft.com/office/drawing/2014/main" id="{A4BF203F-BE2F-4BD9-7A04-DB5CBA864421}"/>
              </a:ext>
            </a:extLst>
          </p:cNvPr>
          <p:cNvSpPr/>
          <p:nvPr/>
        </p:nvSpPr>
        <p:spPr>
          <a:xfrm>
            <a:off x="3466703" y="2157809"/>
            <a:ext cx="5415359" cy="1271191"/>
          </a:xfrm>
          <a:prstGeom prst="roundRect">
            <a:avLst>
              <a:gd name="adj" fmla="val 12187"/>
            </a:avLst>
          </a:prstGeom>
          <a:solidFill>
            <a:srgbClr val="FFFFFF"/>
          </a:solidFill>
          <a:ln w="22860">
            <a:solidFill>
              <a:srgbClr val="B4CCE3"/>
            </a:solidFill>
            <a:prstDash val="solid"/>
          </a:ln>
        </p:spPr>
      </p:sp>
      <p:sp>
        <p:nvSpPr>
          <p:cNvPr id="12" name="Text 6">
            <a:extLst>
              <a:ext uri="{FF2B5EF4-FFF2-40B4-BE49-F238E27FC236}">
                <a16:creationId xmlns:a16="http://schemas.microsoft.com/office/drawing/2014/main" id="{7E3A4049-5BF4-80DF-6934-31A84FA8CFE7}"/>
              </a:ext>
            </a:extLst>
          </p:cNvPr>
          <p:cNvSpPr/>
          <p:nvPr/>
        </p:nvSpPr>
        <p:spPr>
          <a:xfrm>
            <a:off x="6539409" y="2348904"/>
            <a:ext cx="2151558" cy="268982"/>
          </a:xfrm>
          <a:prstGeom prst="rect">
            <a:avLst/>
          </a:prstGeom>
          <a:noFill/>
          <a:ln/>
        </p:spPr>
        <p:txBody>
          <a:bodyPr wrap="none" lIns="0" tIns="0" rIns="0" bIns="0" rtlCol="0" anchor="t"/>
          <a:lstStyle/>
          <a:p>
            <a:pPr algn="r" rtl="1">
              <a:lnSpc>
                <a:spcPts val="2083"/>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التفكير الإبداعي</a:t>
            </a:r>
            <a:endParaRPr lang="en-US" sz="1800" b="1" dirty="0">
              <a:solidFill>
                <a:schemeClr val="accent2">
                  <a:lumMod val="75000"/>
                </a:schemeClr>
              </a:solidFill>
              <a:latin typeface="Alexandria" pitchFamily="2" charset="-78"/>
              <a:cs typeface="Alexandria" pitchFamily="2" charset="-78"/>
            </a:endParaRPr>
          </a:p>
        </p:txBody>
      </p:sp>
      <p:sp>
        <p:nvSpPr>
          <p:cNvPr id="13" name="Text 7">
            <a:extLst>
              <a:ext uri="{FF2B5EF4-FFF2-40B4-BE49-F238E27FC236}">
                <a16:creationId xmlns:a16="http://schemas.microsoft.com/office/drawing/2014/main" id="{EBEE075D-C187-CEEB-F667-FC62CC7CC49F}"/>
              </a:ext>
            </a:extLst>
          </p:cNvPr>
          <p:cNvSpPr/>
          <p:nvPr/>
        </p:nvSpPr>
        <p:spPr>
          <a:xfrm>
            <a:off x="3657799" y="2711846"/>
            <a:ext cx="5033169" cy="526058"/>
          </a:xfrm>
          <a:prstGeom prst="rect">
            <a:avLst/>
          </a:prstGeom>
          <a:noFill/>
          <a:ln/>
        </p:spPr>
        <p:txBody>
          <a:bodyPr wrap="square" lIns="0" tIns="0" rIns="0" bIns="0" rtlCol="0" anchor="t"/>
          <a:lstStyle/>
          <a:p>
            <a:pPr algn="ctr" rtl="1">
              <a:lnSpc>
                <a:spcPts val="2042"/>
              </a:lnSpc>
            </a:pPr>
            <a:r>
              <a:rPr lang="en-US" dirty="0">
                <a:solidFill>
                  <a:srgbClr val="1E3063"/>
                </a:solidFill>
                <a:latin typeface="Alexandria" pitchFamily="2" charset="-78"/>
                <a:ea typeface="Instrument Sans Medium" pitchFamily="34" charset="-122"/>
                <a:cs typeface="Alexandria" pitchFamily="2" charset="-78"/>
              </a:rPr>
              <a:t>النظر إلى المشكلات والتحديات من زوايا متعددة، والبحث عن بدائل جديدة تتجاوز الحلول التقليدية</a:t>
            </a:r>
            <a:endParaRPr lang="en-US" dirty="0">
              <a:latin typeface="Alexandria" pitchFamily="2" charset="-78"/>
              <a:cs typeface="Alexandria" pitchFamily="2" charset="-78"/>
            </a:endParaRPr>
          </a:p>
        </p:txBody>
      </p:sp>
      <p:sp>
        <p:nvSpPr>
          <p:cNvPr id="14" name="Shape 8">
            <a:extLst>
              <a:ext uri="{FF2B5EF4-FFF2-40B4-BE49-F238E27FC236}">
                <a16:creationId xmlns:a16="http://schemas.microsoft.com/office/drawing/2014/main" id="{7FAEB032-BDBC-3C4B-47D6-954C7D9FCF60}"/>
              </a:ext>
            </a:extLst>
          </p:cNvPr>
          <p:cNvSpPr/>
          <p:nvPr/>
        </p:nvSpPr>
        <p:spPr>
          <a:xfrm>
            <a:off x="6174383" y="3627215"/>
            <a:ext cx="5415260" cy="1271191"/>
          </a:xfrm>
          <a:prstGeom prst="roundRect">
            <a:avLst>
              <a:gd name="adj" fmla="val 12187"/>
            </a:avLst>
          </a:prstGeom>
          <a:solidFill>
            <a:srgbClr val="FFFFFF"/>
          </a:solidFill>
          <a:ln w="22860">
            <a:solidFill>
              <a:srgbClr val="B4CCE3"/>
            </a:solidFill>
            <a:prstDash val="solid"/>
          </a:ln>
        </p:spPr>
      </p:sp>
      <p:sp>
        <p:nvSpPr>
          <p:cNvPr id="15" name="Text 9">
            <a:extLst>
              <a:ext uri="{FF2B5EF4-FFF2-40B4-BE49-F238E27FC236}">
                <a16:creationId xmlns:a16="http://schemas.microsoft.com/office/drawing/2014/main" id="{F208F173-91BF-2C4B-C4EE-8276CE6AAC2B}"/>
              </a:ext>
            </a:extLst>
          </p:cNvPr>
          <p:cNvSpPr/>
          <p:nvPr/>
        </p:nvSpPr>
        <p:spPr>
          <a:xfrm>
            <a:off x="9186764" y="3818310"/>
            <a:ext cx="2211784" cy="268982"/>
          </a:xfrm>
          <a:prstGeom prst="rect">
            <a:avLst/>
          </a:prstGeom>
          <a:noFill/>
          <a:ln/>
        </p:spPr>
        <p:txBody>
          <a:bodyPr wrap="none" lIns="0" tIns="0" rIns="0" bIns="0" rtlCol="0" anchor="t"/>
          <a:lstStyle/>
          <a:p>
            <a:pPr algn="r" rtl="1">
              <a:lnSpc>
                <a:spcPts val="2083"/>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حل المشكلات واتخاذ القرار</a:t>
            </a:r>
            <a:endParaRPr lang="en-US" sz="1800" b="1" dirty="0">
              <a:solidFill>
                <a:schemeClr val="accent2">
                  <a:lumMod val="75000"/>
                </a:schemeClr>
              </a:solidFill>
              <a:latin typeface="Alexandria" pitchFamily="2" charset="-78"/>
              <a:cs typeface="Alexandria" pitchFamily="2" charset="-78"/>
            </a:endParaRPr>
          </a:p>
        </p:txBody>
      </p:sp>
      <p:sp>
        <p:nvSpPr>
          <p:cNvPr id="16" name="Text 10">
            <a:extLst>
              <a:ext uri="{FF2B5EF4-FFF2-40B4-BE49-F238E27FC236}">
                <a16:creationId xmlns:a16="http://schemas.microsoft.com/office/drawing/2014/main" id="{87DAD3E9-D2E6-A1F6-68D4-DBFCA384D0C7}"/>
              </a:ext>
            </a:extLst>
          </p:cNvPr>
          <p:cNvSpPr/>
          <p:nvPr/>
        </p:nvSpPr>
        <p:spPr>
          <a:xfrm>
            <a:off x="6365479" y="4181252"/>
            <a:ext cx="5033069" cy="526058"/>
          </a:xfrm>
          <a:prstGeom prst="rect">
            <a:avLst/>
          </a:prstGeom>
          <a:noFill/>
          <a:ln/>
        </p:spPr>
        <p:txBody>
          <a:bodyPr wrap="square" lIns="0" tIns="0" rIns="0" bIns="0" rtlCol="0" anchor="t"/>
          <a:lstStyle/>
          <a:p>
            <a:pPr algn="ctr" rtl="1">
              <a:lnSpc>
                <a:spcPts val="2042"/>
              </a:lnSpc>
            </a:pPr>
            <a:r>
              <a:rPr lang="en-US" dirty="0">
                <a:solidFill>
                  <a:srgbClr val="1E3063"/>
                </a:solidFill>
                <a:latin typeface="Alexandria" pitchFamily="2" charset="-78"/>
                <a:ea typeface="Instrument Sans Medium" pitchFamily="34" charset="-122"/>
                <a:cs typeface="Alexandria" pitchFamily="2" charset="-78"/>
              </a:rPr>
              <a:t>تشخيص المشكلات بدقة، وتحليل أسبابها، واختيار الحلول الأنسب وفق المعطيات والنتائج المتوقعة</a:t>
            </a:r>
            <a:endParaRPr lang="en-US" dirty="0">
              <a:latin typeface="Alexandria" pitchFamily="2" charset="-78"/>
              <a:cs typeface="Alexandria" pitchFamily="2" charset="-78"/>
            </a:endParaRPr>
          </a:p>
        </p:txBody>
      </p:sp>
      <p:sp>
        <p:nvSpPr>
          <p:cNvPr id="17" name="Shape 11">
            <a:extLst>
              <a:ext uri="{FF2B5EF4-FFF2-40B4-BE49-F238E27FC236}">
                <a16:creationId xmlns:a16="http://schemas.microsoft.com/office/drawing/2014/main" id="{94886E32-8C8D-2116-2F93-CAD2A8DA1D68}"/>
              </a:ext>
            </a:extLst>
          </p:cNvPr>
          <p:cNvSpPr/>
          <p:nvPr/>
        </p:nvSpPr>
        <p:spPr>
          <a:xfrm>
            <a:off x="602357" y="3627215"/>
            <a:ext cx="5415359" cy="1271191"/>
          </a:xfrm>
          <a:prstGeom prst="roundRect">
            <a:avLst>
              <a:gd name="adj" fmla="val 12187"/>
            </a:avLst>
          </a:prstGeom>
          <a:solidFill>
            <a:srgbClr val="FFFFFF"/>
          </a:solidFill>
          <a:ln w="22860">
            <a:solidFill>
              <a:srgbClr val="B4CCE3"/>
            </a:solidFill>
            <a:prstDash val="solid"/>
          </a:ln>
        </p:spPr>
      </p:sp>
      <p:sp>
        <p:nvSpPr>
          <p:cNvPr id="19" name="Text 12">
            <a:extLst>
              <a:ext uri="{FF2B5EF4-FFF2-40B4-BE49-F238E27FC236}">
                <a16:creationId xmlns:a16="http://schemas.microsoft.com/office/drawing/2014/main" id="{5BA9B98F-EC64-0959-9900-89BECD8230E3}"/>
              </a:ext>
            </a:extLst>
          </p:cNvPr>
          <p:cNvSpPr/>
          <p:nvPr/>
        </p:nvSpPr>
        <p:spPr>
          <a:xfrm>
            <a:off x="3675063" y="3818310"/>
            <a:ext cx="2151558" cy="268982"/>
          </a:xfrm>
          <a:prstGeom prst="rect">
            <a:avLst/>
          </a:prstGeom>
          <a:noFill/>
          <a:ln/>
        </p:spPr>
        <p:txBody>
          <a:bodyPr wrap="none" lIns="0" tIns="0" rIns="0" bIns="0" rtlCol="0" anchor="t"/>
          <a:lstStyle/>
          <a:p>
            <a:pPr algn="r" rtl="1">
              <a:lnSpc>
                <a:spcPts val="2083"/>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التواصل الفعال</a:t>
            </a:r>
            <a:endParaRPr lang="en-US" sz="1800" b="1" dirty="0">
              <a:solidFill>
                <a:schemeClr val="accent2">
                  <a:lumMod val="75000"/>
                </a:schemeClr>
              </a:solidFill>
              <a:latin typeface="Alexandria" pitchFamily="2" charset="-78"/>
              <a:cs typeface="Alexandria" pitchFamily="2" charset="-78"/>
            </a:endParaRPr>
          </a:p>
        </p:txBody>
      </p:sp>
      <p:sp>
        <p:nvSpPr>
          <p:cNvPr id="20" name="Text 13">
            <a:extLst>
              <a:ext uri="{FF2B5EF4-FFF2-40B4-BE49-F238E27FC236}">
                <a16:creationId xmlns:a16="http://schemas.microsoft.com/office/drawing/2014/main" id="{C288646D-4B1B-E6E2-4C5C-BA505BCE986C}"/>
              </a:ext>
            </a:extLst>
          </p:cNvPr>
          <p:cNvSpPr/>
          <p:nvPr/>
        </p:nvSpPr>
        <p:spPr>
          <a:xfrm>
            <a:off x="793453" y="4181252"/>
            <a:ext cx="5033169" cy="526058"/>
          </a:xfrm>
          <a:prstGeom prst="rect">
            <a:avLst/>
          </a:prstGeom>
          <a:noFill/>
          <a:ln/>
        </p:spPr>
        <p:txBody>
          <a:bodyPr wrap="square" lIns="0" tIns="0" rIns="0" bIns="0" rtlCol="0" anchor="t"/>
          <a:lstStyle/>
          <a:p>
            <a:pPr algn="ctr" rtl="1">
              <a:lnSpc>
                <a:spcPts val="2042"/>
              </a:lnSpc>
            </a:pPr>
            <a:r>
              <a:rPr lang="en-US" dirty="0">
                <a:solidFill>
                  <a:srgbClr val="1E3063"/>
                </a:solidFill>
                <a:latin typeface="Alexandria" pitchFamily="2" charset="-78"/>
                <a:ea typeface="Instrument Sans Medium" pitchFamily="34" charset="-122"/>
                <a:cs typeface="Alexandria" pitchFamily="2" charset="-78"/>
              </a:rPr>
              <a:t>حسن الإنصات، ووضوح الرسالة، والقدرة على الإقناع، وبناء علاقات مهنية قائمة على الثقة والاحترام</a:t>
            </a:r>
            <a:endParaRPr lang="en-US" dirty="0">
              <a:latin typeface="Alexandria" pitchFamily="2" charset="-78"/>
              <a:cs typeface="Alexandria" pitchFamily="2" charset="-78"/>
            </a:endParaRPr>
          </a:p>
        </p:txBody>
      </p:sp>
      <p:sp>
        <p:nvSpPr>
          <p:cNvPr id="21" name="Shape 14">
            <a:extLst>
              <a:ext uri="{FF2B5EF4-FFF2-40B4-BE49-F238E27FC236}">
                <a16:creationId xmlns:a16="http://schemas.microsoft.com/office/drawing/2014/main" id="{AC06DB43-4B25-A058-668B-6CC8C41A6690}"/>
              </a:ext>
            </a:extLst>
          </p:cNvPr>
          <p:cNvSpPr/>
          <p:nvPr/>
        </p:nvSpPr>
        <p:spPr>
          <a:xfrm>
            <a:off x="6174383" y="5055072"/>
            <a:ext cx="5415260" cy="1271191"/>
          </a:xfrm>
          <a:prstGeom prst="roundRect">
            <a:avLst>
              <a:gd name="adj" fmla="val 12187"/>
            </a:avLst>
          </a:prstGeom>
          <a:solidFill>
            <a:srgbClr val="FFFFFF"/>
          </a:solidFill>
          <a:ln w="22860">
            <a:solidFill>
              <a:srgbClr val="B4CCE3"/>
            </a:solidFill>
            <a:prstDash val="solid"/>
          </a:ln>
        </p:spPr>
      </p:sp>
      <p:sp>
        <p:nvSpPr>
          <p:cNvPr id="22" name="Text 15">
            <a:extLst>
              <a:ext uri="{FF2B5EF4-FFF2-40B4-BE49-F238E27FC236}">
                <a16:creationId xmlns:a16="http://schemas.microsoft.com/office/drawing/2014/main" id="{ED60AB22-92AD-DA2C-A088-13A242887EB9}"/>
              </a:ext>
            </a:extLst>
          </p:cNvPr>
          <p:cNvSpPr/>
          <p:nvPr/>
        </p:nvSpPr>
        <p:spPr>
          <a:xfrm>
            <a:off x="9246989" y="5246167"/>
            <a:ext cx="2151558" cy="268982"/>
          </a:xfrm>
          <a:prstGeom prst="rect">
            <a:avLst/>
          </a:prstGeom>
          <a:noFill/>
          <a:ln/>
        </p:spPr>
        <p:txBody>
          <a:bodyPr wrap="none" lIns="0" tIns="0" rIns="0" bIns="0" rtlCol="0" anchor="t"/>
          <a:lstStyle/>
          <a:p>
            <a:pPr algn="r" rtl="1">
              <a:lnSpc>
                <a:spcPts val="2083"/>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المرونة والتكيف</a:t>
            </a:r>
            <a:endParaRPr lang="en-US" sz="1800" b="1" dirty="0">
              <a:solidFill>
                <a:schemeClr val="accent2">
                  <a:lumMod val="75000"/>
                </a:schemeClr>
              </a:solidFill>
              <a:latin typeface="Alexandria" pitchFamily="2" charset="-78"/>
              <a:cs typeface="Alexandria" pitchFamily="2" charset="-78"/>
            </a:endParaRPr>
          </a:p>
        </p:txBody>
      </p:sp>
      <p:sp>
        <p:nvSpPr>
          <p:cNvPr id="24" name="Text 16">
            <a:extLst>
              <a:ext uri="{FF2B5EF4-FFF2-40B4-BE49-F238E27FC236}">
                <a16:creationId xmlns:a16="http://schemas.microsoft.com/office/drawing/2014/main" id="{557BBD49-50FD-BED8-F66E-88E1F1AF1894}"/>
              </a:ext>
            </a:extLst>
          </p:cNvPr>
          <p:cNvSpPr/>
          <p:nvPr/>
        </p:nvSpPr>
        <p:spPr>
          <a:xfrm>
            <a:off x="6365479" y="5609110"/>
            <a:ext cx="5033069" cy="526058"/>
          </a:xfrm>
          <a:prstGeom prst="rect">
            <a:avLst/>
          </a:prstGeom>
          <a:noFill/>
          <a:ln/>
        </p:spPr>
        <p:txBody>
          <a:bodyPr wrap="square" lIns="0" tIns="0" rIns="0" bIns="0" rtlCol="0" anchor="t"/>
          <a:lstStyle/>
          <a:p>
            <a:pPr algn="ctr" rtl="1">
              <a:lnSpc>
                <a:spcPts val="2042"/>
              </a:lnSpc>
            </a:pPr>
            <a:r>
              <a:rPr lang="en-US" dirty="0">
                <a:solidFill>
                  <a:srgbClr val="1E3063"/>
                </a:solidFill>
                <a:latin typeface="Alexandria" pitchFamily="2" charset="-78"/>
                <a:ea typeface="Instrument Sans Medium" pitchFamily="34" charset="-122"/>
                <a:cs typeface="Alexandria" pitchFamily="2" charset="-78"/>
              </a:rPr>
              <a:t>الاستجابة للمتغيرات والتحديات بطريقة متزنة، والقدرة على تعديل الأساليب والخطط بحسب المواقف</a:t>
            </a:r>
            <a:endParaRPr lang="en-US" dirty="0">
              <a:latin typeface="Alexandria" pitchFamily="2" charset="-78"/>
              <a:cs typeface="Alexandria" pitchFamily="2" charset="-78"/>
            </a:endParaRPr>
          </a:p>
        </p:txBody>
      </p:sp>
      <p:sp>
        <p:nvSpPr>
          <p:cNvPr id="26" name="Shape 17">
            <a:extLst>
              <a:ext uri="{FF2B5EF4-FFF2-40B4-BE49-F238E27FC236}">
                <a16:creationId xmlns:a16="http://schemas.microsoft.com/office/drawing/2014/main" id="{115B5639-258E-1A87-73E5-13F126C52415}"/>
              </a:ext>
            </a:extLst>
          </p:cNvPr>
          <p:cNvSpPr/>
          <p:nvPr/>
        </p:nvSpPr>
        <p:spPr>
          <a:xfrm>
            <a:off x="602357" y="5055072"/>
            <a:ext cx="5415359" cy="1271191"/>
          </a:xfrm>
          <a:prstGeom prst="roundRect">
            <a:avLst>
              <a:gd name="adj" fmla="val 12187"/>
            </a:avLst>
          </a:prstGeom>
          <a:solidFill>
            <a:srgbClr val="FFFFFF"/>
          </a:solidFill>
          <a:ln w="22860">
            <a:solidFill>
              <a:srgbClr val="B4CCE3"/>
            </a:solidFill>
            <a:prstDash val="solid"/>
          </a:ln>
        </p:spPr>
      </p:sp>
      <p:sp>
        <p:nvSpPr>
          <p:cNvPr id="27" name="Text 18">
            <a:extLst>
              <a:ext uri="{FF2B5EF4-FFF2-40B4-BE49-F238E27FC236}">
                <a16:creationId xmlns:a16="http://schemas.microsoft.com/office/drawing/2014/main" id="{BE805C13-FF7A-C69E-142E-DB85A1B34326}"/>
              </a:ext>
            </a:extLst>
          </p:cNvPr>
          <p:cNvSpPr/>
          <p:nvPr/>
        </p:nvSpPr>
        <p:spPr>
          <a:xfrm>
            <a:off x="3675063" y="5246167"/>
            <a:ext cx="2151558" cy="268982"/>
          </a:xfrm>
          <a:prstGeom prst="rect">
            <a:avLst/>
          </a:prstGeom>
          <a:noFill/>
          <a:ln/>
        </p:spPr>
        <p:txBody>
          <a:bodyPr wrap="none" lIns="0" tIns="0" rIns="0" bIns="0" rtlCol="0" anchor="t"/>
          <a:lstStyle/>
          <a:p>
            <a:pPr algn="r" rtl="1">
              <a:lnSpc>
                <a:spcPts val="2083"/>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قيادة التغيير</a:t>
            </a:r>
            <a:endParaRPr lang="en-US" sz="1800" b="1" dirty="0">
              <a:solidFill>
                <a:schemeClr val="accent2">
                  <a:lumMod val="75000"/>
                </a:schemeClr>
              </a:solidFill>
              <a:latin typeface="Alexandria" pitchFamily="2" charset="-78"/>
              <a:cs typeface="Alexandria" pitchFamily="2" charset="-78"/>
            </a:endParaRPr>
          </a:p>
        </p:txBody>
      </p:sp>
      <p:sp>
        <p:nvSpPr>
          <p:cNvPr id="28" name="Text 19">
            <a:extLst>
              <a:ext uri="{FF2B5EF4-FFF2-40B4-BE49-F238E27FC236}">
                <a16:creationId xmlns:a16="http://schemas.microsoft.com/office/drawing/2014/main" id="{E0C7EC89-4811-329E-9C7F-B2DD529D68CF}"/>
              </a:ext>
            </a:extLst>
          </p:cNvPr>
          <p:cNvSpPr/>
          <p:nvPr/>
        </p:nvSpPr>
        <p:spPr>
          <a:xfrm>
            <a:off x="793453" y="5609110"/>
            <a:ext cx="5033169" cy="526058"/>
          </a:xfrm>
          <a:prstGeom prst="rect">
            <a:avLst/>
          </a:prstGeom>
          <a:noFill/>
          <a:ln/>
        </p:spPr>
        <p:txBody>
          <a:bodyPr wrap="square" lIns="0" tIns="0" rIns="0" bIns="0" rtlCol="0" anchor="t"/>
          <a:lstStyle/>
          <a:p>
            <a:pPr algn="ctr" rtl="1">
              <a:lnSpc>
                <a:spcPts val="2042"/>
              </a:lnSpc>
            </a:pPr>
            <a:r>
              <a:rPr lang="en-US" dirty="0">
                <a:solidFill>
                  <a:srgbClr val="1E3063"/>
                </a:solidFill>
                <a:latin typeface="Alexandria" pitchFamily="2" charset="-78"/>
                <a:ea typeface="Instrument Sans Medium" pitchFamily="34" charset="-122"/>
                <a:cs typeface="Alexandria" pitchFamily="2" charset="-78"/>
              </a:rPr>
              <a:t>تهيئة العاملين للتطوير، وإدارة التغيير بشكل تدريجي ومنظم، والتعامل مع مقاومته بوعي وحكمة</a:t>
            </a:r>
            <a:endParaRPr lang="en-US" dirty="0">
              <a:latin typeface="Alexandria" pitchFamily="2" charset="-78"/>
              <a:cs typeface="Alexandria" pitchFamily="2" charset="-78"/>
            </a:endParaRPr>
          </a:p>
        </p:txBody>
      </p:sp>
      <p:sp>
        <p:nvSpPr>
          <p:cNvPr id="29" name="Text 0">
            <a:extLst>
              <a:ext uri="{FF2B5EF4-FFF2-40B4-BE49-F238E27FC236}">
                <a16:creationId xmlns:a16="http://schemas.microsoft.com/office/drawing/2014/main" id="{DF90B59D-DDF2-6101-B17B-D4F7F8BB6E1B}"/>
              </a:ext>
            </a:extLst>
          </p:cNvPr>
          <p:cNvSpPr/>
          <p:nvPr/>
        </p:nvSpPr>
        <p:spPr>
          <a:xfrm>
            <a:off x="2525707" y="253434"/>
            <a:ext cx="7426713" cy="491545"/>
          </a:xfrm>
          <a:prstGeom prst="rect">
            <a:avLst/>
          </a:prstGeom>
          <a:noFill/>
          <a:ln/>
        </p:spPr>
        <p:txBody>
          <a:bodyPr wrap="none" lIns="0" tIns="0" rIns="0" bIns="0" rtlCol="0" anchor="t">
            <a:spAutoFit/>
          </a:bodyPr>
          <a:lstStyle/>
          <a:p>
            <a:pPr algn="r" rtl="1">
              <a:lnSpc>
                <a:spcPct val="150000"/>
              </a:lnSpc>
            </a:pPr>
            <a:r>
              <a:rPr lang="ar-SA" sz="2400" b="1" dirty="0">
                <a:solidFill>
                  <a:srgbClr val="00B0F0"/>
                </a:solidFill>
                <a:latin typeface="Alexandria" pitchFamily="2" charset="-78"/>
                <a:ea typeface="Instrument Sans Semi Bold" pitchFamily="34" charset="-122"/>
                <a:cs typeface="Alexandria" pitchFamily="2" charset="-78"/>
              </a:rPr>
              <a:t>تابع: ملامح ومهارات القائد التربوي المبدع والمبتكر</a:t>
            </a:r>
            <a:endParaRPr lang="ar-SA" sz="2400" b="1"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3934931680"/>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09426" y="468693"/>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810423"/>
            <a:ext cx="4128422" cy="587381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42214" y="1052736"/>
            <a:ext cx="11442418" cy="54261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50A02809-5C26-3483-EDA4-580F96A88350}"/>
              </a:ext>
            </a:extLst>
          </p:cNvPr>
          <p:cNvSpPr/>
          <p:nvPr/>
        </p:nvSpPr>
        <p:spPr>
          <a:xfrm>
            <a:off x="2913526" y="1333111"/>
            <a:ext cx="7878760" cy="409599"/>
          </a:xfrm>
          <a:prstGeom prst="rect">
            <a:avLst/>
          </a:prstGeom>
          <a:noFill/>
          <a:ln/>
        </p:spPr>
        <p:txBody>
          <a:bodyPr wrap="none" lIns="0" tIns="0" rIns="0" bIns="0" rtlCol="0" anchor="t">
            <a:spAutoFit/>
          </a:bodyPr>
          <a:lstStyle/>
          <a:p>
            <a:pPr algn="r" rtl="1">
              <a:lnSpc>
                <a:spcPct val="150000"/>
              </a:lnSpc>
            </a:pPr>
            <a:r>
              <a:rPr lang="ar-SA" sz="2000" b="1" dirty="0">
                <a:solidFill>
                  <a:srgbClr val="00B0F0"/>
                </a:solidFill>
                <a:latin typeface="Alexandria" pitchFamily="2" charset="-78"/>
                <a:ea typeface="Instrument Sans Semi Bold" pitchFamily="34" charset="-122"/>
                <a:cs typeface="Alexandria" pitchFamily="2" charset="-78"/>
              </a:rPr>
              <a:t>من خلال ما سبق يمكن القول بأن القائد المبدع لديه القدرة على:</a:t>
            </a:r>
            <a:endParaRPr lang="ar-SA" sz="2000" b="1"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15B6BB0C-B84D-F1FF-3D6D-5CD7086BDD5B}"/>
              </a:ext>
            </a:extLst>
          </p:cNvPr>
          <p:cNvSpPr/>
          <p:nvPr/>
        </p:nvSpPr>
        <p:spPr>
          <a:xfrm>
            <a:off x="9092399" y="2089990"/>
            <a:ext cx="1785746" cy="375487"/>
          </a:xfrm>
          <a:prstGeom prst="rect">
            <a:avLst/>
          </a:prstGeom>
          <a:noFill/>
          <a:ln/>
        </p:spPr>
        <p:txBody>
          <a:bodyPr wrap="none" lIns="0" tIns="0" rIns="0" bIns="0" rtlCol="0" anchor="t">
            <a:spAutoFit/>
          </a:bodyPr>
          <a:lstStyle/>
          <a:p>
            <a:pPr algn="r" rtl="1">
              <a:lnSpc>
                <a:spcPct val="150000"/>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الإبداع الوظيفي</a:t>
            </a:r>
            <a:endParaRPr lang="en-US" sz="1833" b="1" dirty="0">
              <a:solidFill>
                <a:schemeClr val="accent2">
                  <a:lumMod val="75000"/>
                </a:schemeClr>
              </a:solidFill>
              <a:latin typeface="Alexandria" pitchFamily="2" charset="-78"/>
              <a:cs typeface="Alexandria" pitchFamily="2" charset="-78"/>
            </a:endParaRPr>
          </a:p>
        </p:txBody>
      </p:sp>
      <p:sp>
        <p:nvSpPr>
          <p:cNvPr id="9" name="Text 2">
            <a:extLst>
              <a:ext uri="{FF2B5EF4-FFF2-40B4-BE49-F238E27FC236}">
                <a16:creationId xmlns:a16="http://schemas.microsoft.com/office/drawing/2014/main" id="{43A04867-775A-374A-E139-83836928353C}"/>
              </a:ext>
            </a:extLst>
          </p:cNvPr>
          <p:cNvSpPr/>
          <p:nvPr/>
        </p:nvSpPr>
        <p:spPr>
          <a:xfrm>
            <a:off x="6364038" y="2594490"/>
            <a:ext cx="4702076" cy="635174"/>
          </a:xfrm>
          <a:prstGeom prst="rect">
            <a:avLst/>
          </a:prstGeom>
          <a:noFill/>
          <a:ln/>
        </p:spPr>
        <p:txBody>
          <a:bodyPr wrap="square" lIns="0" tIns="0" rIns="0" bIns="0" rtlCol="0" anchor="t">
            <a:spAutoFit/>
          </a:bodyPr>
          <a:lstStyle/>
          <a:p>
            <a:pPr algn="ctr" rtl="1">
              <a:lnSpc>
                <a:spcPct val="150000"/>
              </a:lnSpc>
            </a:pPr>
            <a:r>
              <a:rPr lang="en-US" sz="1458" dirty="0">
                <a:solidFill>
                  <a:srgbClr val="1E3063"/>
                </a:solidFill>
                <a:latin typeface="Alexandria" pitchFamily="2" charset="-78"/>
                <a:ea typeface="Instrument Sans Medium" pitchFamily="34" charset="-122"/>
                <a:cs typeface="Alexandria" pitchFamily="2" charset="-78"/>
              </a:rPr>
              <a:t>تطوير أساليب العمل اليومي، وتحسين الإجراءات، واستثمار الموارد بطريقة أكثر كفاءة وفاعلية</a:t>
            </a:r>
            <a:endParaRPr lang="en-US" sz="1458" dirty="0">
              <a:latin typeface="Alexandria" pitchFamily="2" charset="-78"/>
              <a:cs typeface="Alexandria" pitchFamily="2" charset="-78"/>
            </a:endParaRPr>
          </a:p>
        </p:txBody>
      </p:sp>
      <p:sp>
        <p:nvSpPr>
          <p:cNvPr id="11" name="Text 3">
            <a:extLst>
              <a:ext uri="{FF2B5EF4-FFF2-40B4-BE49-F238E27FC236}">
                <a16:creationId xmlns:a16="http://schemas.microsoft.com/office/drawing/2014/main" id="{B9891B9B-13EE-46FC-7CA5-74F9F5E80634}"/>
              </a:ext>
            </a:extLst>
          </p:cNvPr>
          <p:cNvSpPr/>
          <p:nvPr/>
        </p:nvSpPr>
        <p:spPr>
          <a:xfrm>
            <a:off x="2916412" y="2163849"/>
            <a:ext cx="2441374" cy="375487"/>
          </a:xfrm>
          <a:prstGeom prst="rect">
            <a:avLst/>
          </a:prstGeom>
          <a:noFill/>
          <a:ln/>
        </p:spPr>
        <p:txBody>
          <a:bodyPr wrap="none" lIns="0" tIns="0" rIns="0" bIns="0" rtlCol="0" anchor="t">
            <a:spAutoFit/>
          </a:bodyPr>
          <a:lstStyle/>
          <a:p>
            <a:pPr algn="r" rtl="1">
              <a:lnSpc>
                <a:spcPct val="150000"/>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التحفيز وبناء الدافعية</a:t>
            </a:r>
            <a:endParaRPr lang="en-US" sz="1833" b="1" dirty="0">
              <a:solidFill>
                <a:schemeClr val="accent2">
                  <a:lumMod val="75000"/>
                </a:schemeClr>
              </a:solidFill>
              <a:latin typeface="Alexandria" pitchFamily="2" charset="-78"/>
              <a:cs typeface="Alexandria" pitchFamily="2" charset="-78"/>
            </a:endParaRPr>
          </a:p>
        </p:txBody>
      </p:sp>
      <p:sp>
        <p:nvSpPr>
          <p:cNvPr id="12" name="Text 4">
            <a:extLst>
              <a:ext uri="{FF2B5EF4-FFF2-40B4-BE49-F238E27FC236}">
                <a16:creationId xmlns:a16="http://schemas.microsoft.com/office/drawing/2014/main" id="{A5222878-7100-DCC0-2460-3321D27B8B98}"/>
              </a:ext>
            </a:extLst>
          </p:cNvPr>
          <p:cNvSpPr/>
          <p:nvPr/>
        </p:nvSpPr>
        <p:spPr>
          <a:xfrm>
            <a:off x="927486" y="2615703"/>
            <a:ext cx="4702175" cy="635174"/>
          </a:xfrm>
          <a:prstGeom prst="rect">
            <a:avLst/>
          </a:prstGeom>
          <a:noFill/>
          <a:ln/>
        </p:spPr>
        <p:txBody>
          <a:bodyPr wrap="square" lIns="0" tIns="0" rIns="0" bIns="0" rtlCol="0" anchor="t">
            <a:spAutoFit/>
          </a:bodyPr>
          <a:lstStyle/>
          <a:p>
            <a:pPr algn="ctr" rtl="1">
              <a:lnSpc>
                <a:spcPct val="150000"/>
              </a:lnSpc>
            </a:pPr>
            <a:r>
              <a:rPr lang="en-US" sz="1458" dirty="0">
                <a:solidFill>
                  <a:srgbClr val="1E3063"/>
                </a:solidFill>
                <a:latin typeface="Alexandria" pitchFamily="2" charset="-78"/>
                <a:ea typeface="Instrument Sans Medium" pitchFamily="34" charset="-122"/>
                <a:cs typeface="Alexandria" pitchFamily="2" charset="-78"/>
              </a:rPr>
              <a:t>تشجيع المعلمين والعاملين، وتقدير جهودهم، وخلق بيئة عمل تدعم المبادرة والإنجاز</a:t>
            </a:r>
            <a:endParaRPr lang="en-US" sz="1458" dirty="0">
              <a:latin typeface="Alexandria" pitchFamily="2" charset="-78"/>
              <a:cs typeface="Alexandria" pitchFamily="2" charset="-78"/>
            </a:endParaRPr>
          </a:p>
        </p:txBody>
      </p:sp>
      <p:sp>
        <p:nvSpPr>
          <p:cNvPr id="14" name="Text 5">
            <a:extLst>
              <a:ext uri="{FF2B5EF4-FFF2-40B4-BE49-F238E27FC236}">
                <a16:creationId xmlns:a16="http://schemas.microsoft.com/office/drawing/2014/main" id="{F2D32713-23A2-0C88-F289-2DA6559A4F61}"/>
              </a:ext>
            </a:extLst>
          </p:cNvPr>
          <p:cNvSpPr/>
          <p:nvPr/>
        </p:nvSpPr>
        <p:spPr>
          <a:xfrm>
            <a:off x="7186522" y="3539872"/>
            <a:ext cx="3738204" cy="375487"/>
          </a:xfrm>
          <a:prstGeom prst="rect">
            <a:avLst/>
          </a:prstGeom>
          <a:noFill/>
          <a:ln/>
        </p:spPr>
        <p:txBody>
          <a:bodyPr wrap="none" lIns="0" tIns="0" rIns="0" bIns="0" rtlCol="0" anchor="t">
            <a:spAutoFit/>
          </a:bodyPr>
          <a:lstStyle/>
          <a:p>
            <a:pPr algn="r" rtl="1">
              <a:lnSpc>
                <a:spcPct val="150000"/>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تمكين العاملين وبناء فرق العمل</a:t>
            </a:r>
            <a:endParaRPr lang="en-US" sz="1833" b="1" dirty="0">
              <a:solidFill>
                <a:schemeClr val="accent2">
                  <a:lumMod val="75000"/>
                </a:schemeClr>
              </a:solidFill>
              <a:latin typeface="Alexandria" pitchFamily="2" charset="-78"/>
              <a:cs typeface="Alexandria" pitchFamily="2" charset="-78"/>
            </a:endParaRPr>
          </a:p>
        </p:txBody>
      </p:sp>
      <p:sp>
        <p:nvSpPr>
          <p:cNvPr id="15" name="Text 6">
            <a:extLst>
              <a:ext uri="{FF2B5EF4-FFF2-40B4-BE49-F238E27FC236}">
                <a16:creationId xmlns:a16="http://schemas.microsoft.com/office/drawing/2014/main" id="{7E44BBC7-40FD-55B8-7F1E-D01F0E783879}"/>
              </a:ext>
            </a:extLst>
          </p:cNvPr>
          <p:cNvSpPr/>
          <p:nvPr/>
        </p:nvSpPr>
        <p:spPr>
          <a:xfrm>
            <a:off x="6601320" y="4093812"/>
            <a:ext cx="4702076" cy="635174"/>
          </a:xfrm>
          <a:prstGeom prst="rect">
            <a:avLst/>
          </a:prstGeom>
          <a:noFill/>
          <a:ln/>
        </p:spPr>
        <p:txBody>
          <a:bodyPr wrap="square" lIns="0" tIns="0" rIns="0" bIns="0" rtlCol="0" anchor="t">
            <a:spAutoFit/>
          </a:bodyPr>
          <a:lstStyle/>
          <a:p>
            <a:pPr algn="ctr" rtl="1">
              <a:lnSpc>
                <a:spcPct val="150000"/>
              </a:lnSpc>
            </a:pPr>
            <a:r>
              <a:rPr lang="en-US" sz="1458" dirty="0">
                <a:solidFill>
                  <a:srgbClr val="1E3063"/>
                </a:solidFill>
                <a:latin typeface="Alexandria" pitchFamily="2" charset="-78"/>
                <a:ea typeface="Instrument Sans Medium" pitchFamily="34" charset="-122"/>
                <a:cs typeface="Alexandria" pitchFamily="2" charset="-78"/>
              </a:rPr>
              <a:t>إشراك المعلمين في المسؤولية، وتوزيع الأدوار وفق الكفايات، وتعزيز العمل التشاركي داخل المؤسسة</a:t>
            </a:r>
            <a:endParaRPr lang="en-US" sz="1458" dirty="0">
              <a:latin typeface="Alexandria" pitchFamily="2" charset="-78"/>
              <a:cs typeface="Alexandria" pitchFamily="2" charset="-78"/>
            </a:endParaRPr>
          </a:p>
        </p:txBody>
      </p:sp>
      <p:sp>
        <p:nvSpPr>
          <p:cNvPr id="17" name="Text 7">
            <a:extLst>
              <a:ext uri="{FF2B5EF4-FFF2-40B4-BE49-F238E27FC236}">
                <a16:creationId xmlns:a16="http://schemas.microsoft.com/office/drawing/2014/main" id="{2B1F7660-070D-9355-6340-5333FF285065}"/>
              </a:ext>
            </a:extLst>
          </p:cNvPr>
          <p:cNvSpPr/>
          <p:nvPr/>
        </p:nvSpPr>
        <p:spPr>
          <a:xfrm>
            <a:off x="3330396" y="3611551"/>
            <a:ext cx="2069477" cy="375487"/>
          </a:xfrm>
          <a:prstGeom prst="rect">
            <a:avLst/>
          </a:prstGeom>
          <a:noFill/>
          <a:ln/>
        </p:spPr>
        <p:txBody>
          <a:bodyPr wrap="none" lIns="0" tIns="0" rIns="0" bIns="0" rtlCol="0" anchor="t">
            <a:spAutoFit/>
          </a:bodyPr>
          <a:lstStyle/>
          <a:p>
            <a:pPr algn="r" rtl="1">
              <a:lnSpc>
                <a:spcPct val="150000"/>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التخطيط والتنظيم</a:t>
            </a:r>
            <a:endParaRPr lang="en-US" sz="1833" b="1" dirty="0">
              <a:solidFill>
                <a:schemeClr val="accent2">
                  <a:lumMod val="75000"/>
                </a:schemeClr>
              </a:solidFill>
              <a:latin typeface="Alexandria" pitchFamily="2" charset="-78"/>
              <a:cs typeface="Alexandria" pitchFamily="2" charset="-78"/>
            </a:endParaRPr>
          </a:p>
        </p:txBody>
      </p:sp>
      <p:sp>
        <p:nvSpPr>
          <p:cNvPr id="19" name="Text 8">
            <a:extLst>
              <a:ext uri="{FF2B5EF4-FFF2-40B4-BE49-F238E27FC236}">
                <a16:creationId xmlns:a16="http://schemas.microsoft.com/office/drawing/2014/main" id="{F7C03AAD-8448-2ADA-434D-AECCD05117AC}"/>
              </a:ext>
            </a:extLst>
          </p:cNvPr>
          <p:cNvSpPr/>
          <p:nvPr/>
        </p:nvSpPr>
        <p:spPr>
          <a:xfrm>
            <a:off x="927486" y="4063775"/>
            <a:ext cx="4702175" cy="635174"/>
          </a:xfrm>
          <a:prstGeom prst="rect">
            <a:avLst/>
          </a:prstGeom>
          <a:noFill/>
          <a:ln/>
        </p:spPr>
        <p:txBody>
          <a:bodyPr wrap="square" lIns="0" tIns="0" rIns="0" bIns="0" rtlCol="0" anchor="t">
            <a:spAutoFit/>
          </a:bodyPr>
          <a:lstStyle/>
          <a:p>
            <a:pPr algn="ctr" rtl="1">
              <a:lnSpc>
                <a:spcPct val="150000"/>
              </a:lnSpc>
            </a:pPr>
            <a:r>
              <a:rPr lang="en-US" sz="1458" dirty="0">
                <a:solidFill>
                  <a:srgbClr val="1E3063"/>
                </a:solidFill>
                <a:latin typeface="Alexandria" pitchFamily="2" charset="-78"/>
                <a:ea typeface="Instrument Sans Medium" pitchFamily="34" charset="-122"/>
                <a:cs typeface="Alexandria" pitchFamily="2" charset="-78"/>
              </a:rPr>
              <a:t>تحويل الأفكار والرؤى إلى خطط عملية قابلة للتنفيذ، مع وضوح الأدوار والأولويات</a:t>
            </a:r>
            <a:endParaRPr lang="en-US" sz="1458" dirty="0">
              <a:latin typeface="Alexandria" pitchFamily="2" charset="-78"/>
              <a:cs typeface="Alexandria" pitchFamily="2" charset="-78"/>
            </a:endParaRPr>
          </a:p>
        </p:txBody>
      </p:sp>
      <p:sp>
        <p:nvSpPr>
          <p:cNvPr id="21" name="Text 9">
            <a:extLst>
              <a:ext uri="{FF2B5EF4-FFF2-40B4-BE49-F238E27FC236}">
                <a16:creationId xmlns:a16="http://schemas.microsoft.com/office/drawing/2014/main" id="{FF16FBEB-5F91-A7D8-705F-27C292121984}"/>
              </a:ext>
            </a:extLst>
          </p:cNvPr>
          <p:cNvSpPr/>
          <p:nvPr/>
        </p:nvSpPr>
        <p:spPr>
          <a:xfrm>
            <a:off x="7801667" y="4987825"/>
            <a:ext cx="3085781" cy="375487"/>
          </a:xfrm>
          <a:prstGeom prst="rect">
            <a:avLst/>
          </a:prstGeom>
          <a:noFill/>
          <a:ln/>
        </p:spPr>
        <p:txBody>
          <a:bodyPr wrap="none" lIns="0" tIns="0" rIns="0" bIns="0" rtlCol="0" anchor="t">
            <a:spAutoFit/>
          </a:bodyPr>
          <a:lstStyle/>
          <a:p>
            <a:pPr algn="r" rtl="1">
              <a:lnSpc>
                <a:spcPct val="150000"/>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التقويم والتحسين المستمر</a:t>
            </a:r>
            <a:endParaRPr lang="en-US" sz="1833" b="1" dirty="0">
              <a:solidFill>
                <a:schemeClr val="accent2">
                  <a:lumMod val="75000"/>
                </a:schemeClr>
              </a:solidFill>
              <a:latin typeface="Alexandria" pitchFamily="2" charset="-78"/>
              <a:cs typeface="Alexandria" pitchFamily="2" charset="-78"/>
            </a:endParaRPr>
          </a:p>
        </p:txBody>
      </p:sp>
      <p:sp>
        <p:nvSpPr>
          <p:cNvPr id="22" name="Text 10">
            <a:extLst>
              <a:ext uri="{FF2B5EF4-FFF2-40B4-BE49-F238E27FC236}">
                <a16:creationId xmlns:a16="http://schemas.microsoft.com/office/drawing/2014/main" id="{C5B05794-8B98-7767-9976-870548222BBE}"/>
              </a:ext>
            </a:extLst>
          </p:cNvPr>
          <p:cNvSpPr/>
          <p:nvPr/>
        </p:nvSpPr>
        <p:spPr>
          <a:xfrm>
            <a:off x="6601320" y="5568319"/>
            <a:ext cx="4702076" cy="635174"/>
          </a:xfrm>
          <a:prstGeom prst="rect">
            <a:avLst/>
          </a:prstGeom>
          <a:noFill/>
          <a:ln/>
        </p:spPr>
        <p:txBody>
          <a:bodyPr wrap="square" lIns="0" tIns="0" rIns="0" bIns="0" rtlCol="0" anchor="t">
            <a:spAutoFit/>
          </a:bodyPr>
          <a:lstStyle/>
          <a:p>
            <a:pPr algn="ctr" rtl="1">
              <a:lnSpc>
                <a:spcPct val="150000"/>
              </a:lnSpc>
            </a:pPr>
            <a:r>
              <a:rPr lang="en-US" sz="1458" dirty="0">
                <a:solidFill>
                  <a:srgbClr val="1E3063"/>
                </a:solidFill>
                <a:latin typeface="Alexandria" pitchFamily="2" charset="-78"/>
                <a:ea typeface="Instrument Sans Medium" pitchFamily="34" charset="-122"/>
                <a:cs typeface="Alexandria" pitchFamily="2" charset="-78"/>
              </a:rPr>
              <a:t>متابعة الأداء، وقياس النتائج، والاستفادة من التغذية الراجعة لتطوير العمل وتحسينه باستمرار</a:t>
            </a:r>
            <a:endParaRPr lang="en-US" sz="1458" dirty="0">
              <a:latin typeface="Alexandria" pitchFamily="2" charset="-78"/>
              <a:cs typeface="Alexandria" pitchFamily="2" charset="-78"/>
            </a:endParaRPr>
          </a:p>
        </p:txBody>
      </p:sp>
      <p:sp>
        <p:nvSpPr>
          <p:cNvPr id="26" name="Text 11">
            <a:extLst>
              <a:ext uri="{FF2B5EF4-FFF2-40B4-BE49-F238E27FC236}">
                <a16:creationId xmlns:a16="http://schemas.microsoft.com/office/drawing/2014/main" id="{2280DA57-FF5D-699F-19CF-4209665D6A13}"/>
              </a:ext>
            </a:extLst>
          </p:cNvPr>
          <p:cNvSpPr/>
          <p:nvPr/>
        </p:nvSpPr>
        <p:spPr>
          <a:xfrm>
            <a:off x="1970602" y="5067984"/>
            <a:ext cx="3298981" cy="375487"/>
          </a:xfrm>
          <a:prstGeom prst="rect">
            <a:avLst/>
          </a:prstGeom>
          <a:noFill/>
          <a:ln/>
        </p:spPr>
        <p:txBody>
          <a:bodyPr wrap="none" lIns="0" tIns="0" rIns="0" bIns="0" rtlCol="0" anchor="t">
            <a:spAutoFit/>
          </a:bodyPr>
          <a:lstStyle/>
          <a:p>
            <a:pPr algn="r" rtl="1">
              <a:lnSpc>
                <a:spcPct val="150000"/>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التعلم المستمر وتطوير الذات</a:t>
            </a:r>
            <a:endParaRPr lang="en-US" sz="1833" b="1" dirty="0">
              <a:solidFill>
                <a:schemeClr val="accent2">
                  <a:lumMod val="75000"/>
                </a:schemeClr>
              </a:solidFill>
              <a:latin typeface="Alexandria" pitchFamily="2" charset="-78"/>
              <a:cs typeface="Alexandria" pitchFamily="2" charset="-78"/>
            </a:endParaRPr>
          </a:p>
        </p:txBody>
      </p:sp>
      <p:sp>
        <p:nvSpPr>
          <p:cNvPr id="27" name="Text 12">
            <a:extLst>
              <a:ext uri="{FF2B5EF4-FFF2-40B4-BE49-F238E27FC236}">
                <a16:creationId xmlns:a16="http://schemas.microsoft.com/office/drawing/2014/main" id="{DE06A2B9-C4F5-D4C2-3C0C-6AD438DD871F}"/>
              </a:ext>
            </a:extLst>
          </p:cNvPr>
          <p:cNvSpPr/>
          <p:nvPr/>
        </p:nvSpPr>
        <p:spPr>
          <a:xfrm>
            <a:off x="829733" y="5546368"/>
            <a:ext cx="4702175" cy="635174"/>
          </a:xfrm>
          <a:prstGeom prst="rect">
            <a:avLst/>
          </a:prstGeom>
          <a:noFill/>
          <a:ln/>
        </p:spPr>
        <p:txBody>
          <a:bodyPr wrap="square" lIns="0" tIns="0" rIns="0" bIns="0" rtlCol="0" anchor="t">
            <a:spAutoFit/>
          </a:bodyPr>
          <a:lstStyle/>
          <a:p>
            <a:pPr algn="ctr" rtl="1">
              <a:lnSpc>
                <a:spcPct val="150000"/>
              </a:lnSpc>
            </a:pPr>
            <a:r>
              <a:rPr lang="en-US" sz="1458" dirty="0">
                <a:solidFill>
                  <a:srgbClr val="1E3063"/>
                </a:solidFill>
                <a:latin typeface="Alexandria" pitchFamily="2" charset="-78"/>
                <a:ea typeface="Instrument Sans Medium" pitchFamily="34" charset="-122"/>
                <a:cs typeface="Alexandria" pitchFamily="2" charset="-78"/>
              </a:rPr>
              <a:t>حرص القائد على تنمية معارفه ومهاراته، والانفتاح على الخبرات الجديدة والممارسات الناجحة</a:t>
            </a:r>
            <a:endParaRPr lang="en-US" sz="1458" dirty="0">
              <a:latin typeface="Alexandria" pitchFamily="2" charset="-78"/>
              <a:cs typeface="Alexandria" pitchFamily="2" charset="-78"/>
            </a:endParaRPr>
          </a:p>
        </p:txBody>
      </p:sp>
      <p:cxnSp>
        <p:nvCxnSpPr>
          <p:cNvPr id="3" name="Straight Connector 2">
            <a:extLst>
              <a:ext uri="{FF2B5EF4-FFF2-40B4-BE49-F238E27FC236}">
                <a16:creationId xmlns:a16="http://schemas.microsoft.com/office/drawing/2014/main" id="{9E7D6B66-3965-F201-A2FA-E70896D070DC}"/>
              </a:ext>
            </a:extLst>
          </p:cNvPr>
          <p:cNvCxnSpPr/>
          <p:nvPr/>
        </p:nvCxnSpPr>
        <p:spPr>
          <a:xfrm>
            <a:off x="6096000" y="2089990"/>
            <a:ext cx="0" cy="3715274"/>
          </a:xfrm>
          <a:prstGeom prst="line">
            <a:avLst/>
          </a:prstGeom>
          <a:ln w="76200"/>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58465454"/>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09426" y="468693"/>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810423"/>
            <a:ext cx="4128422" cy="587381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42214" y="1052736"/>
            <a:ext cx="11442418" cy="54261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B4CC408F-3332-5C86-8329-082347E3918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743700" y="751720"/>
            <a:ext cx="4115200" cy="587885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Text 0">
            <a:extLst>
              <a:ext uri="{FF2B5EF4-FFF2-40B4-BE49-F238E27FC236}">
                <a16:creationId xmlns:a16="http://schemas.microsoft.com/office/drawing/2014/main" id="{1B403CCD-EF3F-A46D-BD77-A8D07C1404F0}"/>
              </a:ext>
            </a:extLst>
          </p:cNvPr>
          <p:cNvSpPr/>
          <p:nvPr/>
        </p:nvSpPr>
        <p:spPr>
          <a:xfrm>
            <a:off x="1002131" y="1772816"/>
            <a:ext cx="6134568" cy="1394036"/>
          </a:xfrm>
          <a:prstGeom prst="rect">
            <a:avLst/>
          </a:prstGeom>
          <a:noFill/>
          <a:ln/>
        </p:spPr>
        <p:txBody>
          <a:bodyPr wrap="square" lIns="0" tIns="0" rIns="0" bIns="0" rtlCol="0" anchor="t">
            <a:spAutoFit/>
          </a:bodyPr>
          <a:lstStyle/>
          <a:p>
            <a:pPr algn="ctr" rtl="1">
              <a:lnSpc>
                <a:spcPct val="150000"/>
              </a:lnSpc>
            </a:pPr>
            <a:r>
              <a:rPr lang="en-US" sz="3200" b="1" dirty="0">
                <a:solidFill>
                  <a:srgbClr val="00B0F0"/>
                </a:solidFill>
                <a:latin typeface="Alexandria" pitchFamily="2" charset="-78"/>
                <a:ea typeface="Instrument Sans Semi Bold" pitchFamily="34" charset="-122"/>
                <a:cs typeface="Alexandria" pitchFamily="2" charset="-78"/>
              </a:rPr>
              <a:t>الإبداع الوظيفي في القيادة التربوية</a:t>
            </a:r>
            <a:endParaRPr lang="en-US" sz="3200" b="1"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D84F7E46-10A0-0B56-CE6B-C61CA6F6F700}"/>
              </a:ext>
            </a:extLst>
          </p:cNvPr>
          <p:cNvSpPr/>
          <p:nvPr/>
        </p:nvSpPr>
        <p:spPr>
          <a:xfrm>
            <a:off x="685400" y="3691149"/>
            <a:ext cx="6297018" cy="1897314"/>
          </a:xfrm>
          <a:prstGeom prst="rect">
            <a:avLst/>
          </a:prstGeom>
          <a:noFill/>
          <a:ln/>
        </p:spPr>
        <p:txBody>
          <a:bodyPr wrap="square" lIns="0" tIns="0" rIns="0" bIns="0" rtlCol="0" anchor="t">
            <a:spAutoFit/>
          </a:bodyPr>
          <a:lstStyle/>
          <a:p>
            <a:pPr algn="ctr" rtl="1">
              <a:lnSpc>
                <a:spcPct val="200000"/>
              </a:lnSpc>
            </a:pPr>
            <a:r>
              <a:rPr lang="en-US" sz="1600" dirty="0">
                <a:solidFill>
                  <a:srgbClr val="1E3063"/>
                </a:solidFill>
                <a:latin typeface="Alexandria" pitchFamily="2" charset="-78"/>
                <a:ea typeface="Instrument Sans Medium" pitchFamily="34" charset="-122"/>
                <a:cs typeface="Alexandria" pitchFamily="2" charset="-78"/>
              </a:rPr>
              <a:t>قدرة القائد التربوي على توظيف الأفكار والأساليب والوسائل الجديدة بصورة فعالة داخل المؤسسة التعليمية؛ لتحسين الأداء الإداري والتعليمي، وحل المشكلات، وتطوير بيئة العمل بما يحقق أهداف المدرسة بكفاءة وجودة أعلى.</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3192778201"/>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09426" y="468693"/>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810423"/>
            <a:ext cx="4128422" cy="587381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42214" y="1052736"/>
            <a:ext cx="11442418" cy="54261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E0A619E5-DA7D-51CE-789D-EF4251037E29}"/>
              </a:ext>
            </a:extLst>
          </p:cNvPr>
          <p:cNvSpPr/>
          <p:nvPr/>
        </p:nvSpPr>
        <p:spPr>
          <a:xfrm>
            <a:off x="7454872" y="1027672"/>
            <a:ext cx="4017126" cy="573490"/>
          </a:xfrm>
          <a:prstGeom prst="rect">
            <a:avLst/>
          </a:prstGeom>
          <a:noFill/>
          <a:ln/>
        </p:spPr>
        <p:txBody>
          <a:bodyPr wrap="none" lIns="0" tIns="0" rIns="0" bIns="0" rtlCol="0" anchor="t">
            <a:spAutoFit/>
          </a:bodyPr>
          <a:lstStyle/>
          <a:p>
            <a:pPr algn="r" rtl="1">
              <a:lnSpc>
                <a:spcPct val="150000"/>
              </a:lnSpc>
            </a:pPr>
            <a:r>
              <a:rPr lang="en-US" sz="2800" b="1" dirty="0">
                <a:solidFill>
                  <a:srgbClr val="00B0F0"/>
                </a:solidFill>
                <a:latin typeface="Alexandria" pitchFamily="2" charset="-78"/>
                <a:ea typeface="Instrument Sans Semi Bold" pitchFamily="34" charset="-122"/>
                <a:cs typeface="Alexandria" pitchFamily="2" charset="-78"/>
              </a:rPr>
              <a:t>ما هو الإبداع الوظيفي؟</a:t>
            </a:r>
            <a:endParaRPr lang="en-US" sz="2800" b="1" dirty="0">
              <a:solidFill>
                <a:srgbClr val="00B0F0"/>
              </a:solidFill>
              <a:latin typeface="Alexandria" pitchFamily="2" charset="-78"/>
              <a:cs typeface="Alexandria" pitchFamily="2" charset="-78"/>
            </a:endParaRPr>
          </a:p>
        </p:txBody>
      </p:sp>
      <p:pic>
        <p:nvPicPr>
          <p:cNvPr id="7" name="Image 0" descr="preencoded.png">
            <a:extLst>
              <a:ext uri="{FF2B5EF4-FFF2-40B4-BE49-F238E27FC236}">
                <a16:creationId xmlns:a16="http://schemas.microsoft.com/office/drawing/2014/main" id="{D2D6C4A1-5366-911F-6DF6-FEFBF71CE74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53458" y="1380737"/>
            <a:ext cx="3884277" cy="216794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8" name="Text 1">
            <a:extLst>
              <a:ext uri="{FF2B5EF4-FFF2-40B4-BE49-F238E27FC236}">
                <a16:creationId xmlns:a16="http://schemas.microsoft.com/office/drawing/2014/main" id="{EC2EBBBD-6DE7-23CB-3BA1-A484FEC2E680}"/>
              </a:ext>
            </a:extLst>
          </p:cNvPr>
          <p:cNvSpPr/>
          <p:nvPr/>
        </p:nvSpPr>
        <p:spPr>
          <a:xfrm>
            <a:off x="5166010" y="1922682"/>
            <a:ext cx="6336584" cy="1066318"/>
          </a:xfrm>
          <a:prstGeom prst="rect">
            <a:avLst/>
          </a:prstGeom>
          <a:noFill/>
          <a:ln/>
        </p:spPr>
        <p:txBody>
          <a:bodyPr wrap="squar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الإبداع الوظيفي هو أن لا يكتفي القائد التربوي بالأساليب التقليدية، بل يبحث عن حلول مبتكرة وطرق حديثة في الإدارة، والتنظيم، وتحفيز المعلمين، ومعالجة المشكلات، ورفع مستوى التحصيل والإنجاز.</a:t>
            </a:r>
            <a:endParaRPr lang="en-US" sz="1600" dirty="0">
              <a:latin typeface="Alexandria" pitchFamily="2" charset="-78"/>
              <a:cs typeface="Alexandria" pitchFamily="2" charset="-78"/>
            </a:endParaRPr>
          </a:p>
        </p:txBody>
      </p:sp>
      <p:sp>
        <p:nvSpPr>
          <p:cNvPr id="9" name="Shape 2">
            <a:extLst>
              <a:ext uri="{FF2B5EF4-FFF2-40B4-BE49-F238E27FC236}">
                <a16:creationId xmlns:a16="http://schemas.microsoft.com/office/drawing/2014/main" id="{4A045755-EBD7-0E70-1CE8-EC1F761DAD2E}"/>
              </a:ext>
            </a:extLst>
          </p:cNvPr>
          <p:cNvSpPr/>
          <p:nvPr/>
        </p:nvSpPr>
        <p:spPr>
          <a:xfrm>
            <a:off x="8065986" y="3521810"/>
            <a:ext cx="3601144" cy="915094"/>
          </a:xfrm>
          <a:prstGeom prst="roundRect">
            <a:avLst>
              <a:gd name="adj" fmla="val 10349"/>
            </a:avLst>
          </a:prstGeom>
          <a:solidFill>
            <a:srgbClr val="CEE6FD"/>
          </a:solidFill>
          <a:ln/>
        </p:spPr>
      </p:sp>
      <p:sp>
        <p:nvSpPr>
          <p:cNvPr id="10" name="Shape 3">
            <a:extLst>
              <a:ext uri="{FF2B5EF4-FFF2-40B4-BE49-F238E27FC236}">
                <a16:creationId xmlns:a16="http://schemas.microsoft.com/office/drawing/2014/main" id="{BA7D56BB-069B-7858-C42E-D180775A7970}"/>
              </a:ext>
            </a:extLst>
          </p:cNvPr>
          <p:cNvSpPr/>
          <p:nvPr/>
        </p:nvSpPr>
        <p:spPr>
          <a:xfrm>
            <a:off x="11269694" y="3631059"/>
            <a:ext cx="315615" cy="315615"/>
          </a:xfrm>
          <a:prstGeom prst="roundRect">
            <a:avLst>
              <a:gd name="adj" fmla="val 24140925"/>
            </a:avLst>
          </a:prstGeom>
          <a:solidFill>
            <a:srgbClr val="84C1FA"/>
          </a:solidFill>
          <a:ln/>
        </p:spPr>
      </p:sp>
      <p:sp>
        <p:nvSpPr>
          <p:cNvPr id="12" name="Text 4">
            <a:extLst>
              <a:ext uri="{FF2B5EF4-FFF2-40B4-BE49-F238E27FC236}">
                <a16:creationId xmlns:a16="http://schemas.microsoft.com/office/drawing/2014/main" id="{D77D206C-C678-4D44-5824-2856B7871D93}"/>
              </a:ext>
            </a:extLst>
          </p:cNvPr>
          <p:cNvSpPr/>
          <p:nvPr/>
        </p:nvSpPr>
        <p:spPr>
          <a:xfrm>
            <a:off x="9009781" y="3558039"/>
            <a:ext cx="1912383" cy="327654"/>
          </a:xfrm>
          <a:prstGeom prst="rect">
            <a:avLst/>
          </a:prstGeom>
          <a:noFill/>
          <a:ln/>
        </p:spPr>
        <p:txBody>
          <a:bodyPr wrap="none" lIns="0" tIns="0" rIns="0" bIns="0" rtlCol="0" anchor="t">
            <a:spAutoFit/>
          </a:bodyPr>
          <a:lstStyle/>
          <a:p>
            <a:pPr algn="r" rtl="1">
              <a:lnSpc>
                <a:spcPct val="150000"/>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ابتكار أساليب جديدة</a:t>
            </a:r>
            <a:endParaRPr lang="en-US" sz="1600" b="1" dirty="0">
              <a:solidFill>
                <a:schemeClr val="accent2">
                  <a:lumMod val="75000"/>
                </a:schemeClr>
              </a:solidFill>
              <a:latin typeface="Alexandria" pitchFamily="2" charset="-78"/>
              <a:cs typeface="Alexandria" pitchFamily="2" charset="-78"/>
            </a:endParaRPr>
          </a:p>
        </p:txBody>
      </p:sp>
      <p:sp>
        <p:nvSpPr>
          <p:cNvPr id="13" name="Text 5">
            <a:extLst>
              <a:ext uri="{FF2B5EF4-FFF2-40B4-BE49-F238E27FC236}">
                <a16:creationId xmlns:a16="http://schemas.microsoft.com/office/drawing/2014/main" id="{247289FD-8A69-2C07-517F-3DF8B29B0C64}"/>
              </a:ext>
            </a:extLst>
          </p:cNvPr>
          <p:cNvSpPr/>
          <p:nvPr/>
        </p:nvSpPr>
        <p:spPr>
          <a:xfrm>
            <a:off x="8556435" y="3979357"/>
            <a:ext cx="2638543" cy="286745"/>
          </a:xfrm>
          <a:prstGeom prst="rect">
            <a:avLst/>
          </a:prstGeom>
          <a:noFill/>
          <a:ln/>
        </p:spPr>
        <p:txBody>
          <a:bodyPr wrap="non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في إدارة المدرسة والعمل الإداري</a:t>
            </a:r>
            <a:endParaRPr lang="en-US" dirty="0">
              <a:latin typeface="Alexandria" pitchFamily="2" charset="-78"/>
              <a:cs typeface="Alexandria" pitchFamily="2" charset="-78"/>
            </a:endParaRPr>
          </a:p>
        </p:txBody>
      </p:sp>
      <p:sp>
        <p:nvSpPr>
          <p:cNvPr id="14" name="Shape 6">
            <a:extLst>
              <a:ext uri="{FF2B5EF4-FFF2-40B4-BE49-F238E27FC236}">
                <a16:creationId xmlns:a16="http://schemas.microsoft.com/office/drawing/2014/main" id="{EBCA2B3A-AFC1-1503-9285-F563E744E918}"/>
              </a:ext>
            </a:extLst>
          </p:cNvPr>
          <p:cNvSpPr/>
          <p:nvPr/>
        </p:nvSpPr>
        <p:spPr>
          <a:xfrm>
            <a:off x="4336269" y="3704762"/>
            <a:ext cx="3601144" cy="915094"/>
          </a:xfrm>
          <a:prstGeom prst="roundRect">
            <a:avLst>
              <a:gd name="adj" fmla="val 10349"/>
            </a:avLst>
          </a:prstGeom>
          <a:solidFill>
            <a:srgbClr val="CEE6FD"/>
          </a:solidFill>
          <a:ln/>
        </p:spPr>
      </p:sp>
      <p:sp>
        <p:nvSpPr>
          <p:cNvPr id="15" name="Shape 7">
            <a:extLst>
              <a:ext uri="{FF2B5EF4-FFF2-40B4-BE49-F238E27FC236}">
                <a16:creationId xmlns:a16="http://schemas.microsoft.com/office/drawing/2014/main" id="{4CEDBA94-D984-0231-6978-7E19BE21BA0C}"/>
              </a:ext>
            </a:extLst>
          </p:cNvPr>
          <p:cNvSpPr/>
          <p:nvPr/>
        </p:nvSpPr>
        <p:spPr>
          <a:xfrm>
            <a:off x="7568126" y="3717875"/>
            <a:ext cx="315615" cy="315615"/>
          </a:xfrm>
          <a:prstGeom prst="roundRect">
            <a:avLst>
              <a:gd name="adj" fmla="val 24140925"/>
            </a:avLst>
          </a:prstGeom>
          <a:solidFill>
            <a:srgbClr val="84C1FA"/>
          </a:solidFill>
          <a:ln/>
        </p:spPr>
      </p:sp>
      <p:sp>
        <p:nvSpPr>
          <p:cNvPr id="17" name="Text 8">
            <a:extLst>
              <a:ext uri="{FF2B5EF4-FFF2-40B4-BE49-F238E27FC236}">
                <a16:creationId xmlns:a16="http://schemas.microsoft.com/office/drawing/2014/main" id="{C0588002-0F33-C2E0-BACE-14AA20831B2B}"/>
              </a:ext>
            </a:extLst>
          </p:cNvPr>
          <p:cNvSpPr/>
          <p:nvPr/>
        </p:nvSpPr>
        <p:spPr>
          <a:xfrm>
            <a:off x="5691032" y="3687187"/>
            <a:ext cx="1341713" cy="327654"/>
          </a:xfrm>
          <a:prstGeom prst="rect">
            <a:avLst/>
          </a:prstGeom>
          <a:noFill/>
          <a:ln/>
        </p:spPr>
        <p:txBody>
          <a:bodyPr wrap="none" lIns="0" tIns="0" rIns="0" bIns="0" rtlCol="0" anchor="t">
            <a:spAutoFit/>
          </a:bodyPr>
          <a:lstStyle/>
          <a:p>
            <a:pPr algn="r" rtl="1">
              <a:lnSpc>
                <a:spcPct val="150000"/>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تطوير مستمر</a:t>
            </a:r>
            <a:endParaRPr lang="en-US" sz="1600" b="1" dirty="0">
              <a:solidFill>
                <a:schemeClr val="accent2">
                  <a:lumMod val="75000"/>
                </a:schemeClr>
              </a:solidFill>
              <a:latin typeface="Alexandria" pitchFamily="2" charset="-78"/>
              <a:cs typeface="Alexandria" pitchFamily="2" charset="-78"/>
            </a:endParaRPr>
          </a:p>
        </p:txBody>
      </p:sp>
      <p:sp>
        <p:nvSpPr>
          <p:cNvPr id="19" name="Text 9">
            <a:extLst>
              <a:ext uri="{FF2B5EF4-FFF2-40B4-BE49-F238E27FC236}">
                <a16:creationId xmlns:a16="http://schemas.microsoft.com/office/drawing/2014/main" id="{095CC25E-B2D5-9520-7C12-F086E9029848}"/>
              </a:ext>
            </a:extLst>
          </p:cNvPr>
          <p:cNvSpPr/>
          <p:nvPr/>
        </p:nvSpPr>
        <p:spPr>
          <a:xfrm>
            <a:off x="5268026" y="4184053"/>
            <a:ext cx="2006960" cy="286745"/>
          </a:xfrm>
          <a:prstGeom prst="rect">
            <a:avLst/>
          </a:prstGeom>
          <a:noFill/>
          <a:ln/>
        </p:spPr>
        <p:txBody>
          <a:bodyPr wrap="non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للعمل الإداري والتعليمي</a:t>
            </a:r>
            <a:endParaRPr lang="en-US" dirty="0">
              <a:latin typeface="Alexandria" pitchFamily="2" charset="-78"/>
              <a:cs typeface="Alexandria" pitchFamily="2" charset="-78"/>
            </a:endParaRPr>
          </a:p>
        </p:txBody>
      </p:sp>
      <p:sp>
        <p:nvSpPr>
          <p:cNvPr id="20" name="Shape 10">
            <a:extLst>
              <a:ext uri="{FF2B5EF4-FFF2-40B4-BE49-F238E27FC236}">
                <a16:creationId xmlns:a16="http://schemas.microsoft.com/office/drawing/2014/main" id="{8310245E-D6E9-6AAC-2771-32368DD28A4B}"/>
              </a:ext>
            </a:extLst>
          </p:cNvPr>
          <p:cNvSpPr/>
          <p:nvPr/>
        </p:nvSpPr>
        <p:spPr>
          <a:xfrm>
            <a:off x="8075135" y="4561747"/>
            <a:ext cx="3601144" cy="915094"/>
          </a:xfrm>
          <a:prstGeom prst="roundRect">
            <a:avLst>
              <a:gd name="adj" fmla="val 10349"/>
            </a:avLst>
          </a:prstGeom>
          <a:solidFill>
            <a:srgbClr val="CEE6FD"/>
          </a:solidFill>
          <a:ln/>
        </p:spPr>
      </p:sp>
      <p:sp>
        <p:nvSpPr>
          <p:cNvPr id="21" name="Shape 11">
            <a:extLst>
              <a:ext uri="{FF2B5EF4-FFF2-40B4-BE49-F238E27FC236}">
                <a16:creationId xmlns:a16="http://schemas.microsoft.com/office/drawing/2014/main" id="{D5F37705-E674-0C30-4B6A-DB584ED82CFE}"/>
              </a:ext>
            </a:extLst>
          </p:cNvPr>
          <p:cNvSpPr/>
          <p:nvPr/>
        </p:nvSpPr>
        <p:spPr>
          <a:xfrm>
            <a:off x="11306497" y="4650176"/>
            <a:ext cx="315615" cy="315615"/>
          </a:xfrm>
          <a:prstGeom prst="roundRect">
            <a:avLst>
              <a:gd name="adj" fmla="val 24140925"/>
            </a:avLst>
          </a:prstGeom>
          <a:solidFill>
            <a:srgbClr val="84C1FA"/>
          </a:solidFill>
          <a:ln/>
        </p:spPr>
      </p:sp>
      <p:sp>
        <p:nvSpPr>
          <p:cNvPr id="24" name="Text 12">
            <a:extLst>
              <a:ext uri="{FF2B5EF4-FFF2-40B4-BE49-F238E27FC236}">
                <a16:creationId xmlns:a16="http://schemas.microsoft.com/office/drawing/2014/main" id="{811E913C-9D2A-F788-7B8F-4869803EE7B5}"/>
              </a:ext>
            </a:extLst>
          </p:cNvPr>
          <p:cNvSpPr/>
          <p:nvPr/>
        </p:nvSpPr>
        <p:spPr>
          <a:xfrm>
            <a:off x="9471893" y="4587830"/>
            <a:ext cx="1122102" cy="327654"/>
          </a:xfrm>
          <a:prstGeom prst="rect">
            <a:avLst/>
          </a:prstGeom>
          <a:noFill/>
          <a:ln/>
        </p:spPr>
        <p:txBody>
          <a:bodyPr wrap="none" lIns="0" tIns="0" rIns="0" bIns="0" rtlCol="0" anchor="t">
            <a:spAutoFit/>
          </a:bodyPr>
          <a:lstStyle/>
          <a:p>
            <a:pPr algn="r" rtl="1">
              <a:lnSpc>
                <a:spcPct val="150000"/>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قرارات مرنة</a:t>
            </a:r>
            <a:endParaRPr lang="en-US" sz="1600" b="1" dirty="0">
              <a:solidFill>
                <a:schemeClr val="accent2">
                  <a:lumMod val="75000"/>
                </a:schemeClr>
              </a:solidFill>
              <a:latin typeface="Alexandria" pitchFamily="2" charset="-78"/>
              <a:cs typeface="Alexandria" pitchFamily="2" charset="-78"/>
            </a:endParaRPr>
          </a:p>
        </p:txBody>
      </p:sp>
      <p:sp>
        <p:nvSpPr>
          <p:cNvPr id="26" name="Text 13">
            <a:extLst>
              <a:ext uri="{FF2B5EF4-FFF2-40B4-BE49-F238E27FC236}">
                <a16:creationId xmlns:a16="http://schemas.microsoft.com/office/drawing/2014/main" id="{387581D1-27DA-926C-F220-92ED71650D78}"/>
              </a:ext>
            </a:extLst>
          </p:cNvPr>
          <p:cNvSpPr/>
          <p:nvPr/>
        </p:nvSpPr>
        <p:spPr>
          <a:xfrm>
            <a:off x="9120755" y="5081654"/>
            <a:ext cx="2119170" cy="286745"/>
          </a:xfrm>
          <a:prstGeom prst="rect">
            <a:avLst/>
          </a:prstGeom>
          <a:noFill/>
          <a:ln/>
        </p:spPr>
        <p:txBody>
          <a:bodyPr wrap="non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مناسبة للمواقف المختلفة</a:t>
            </a:r>
            <a:endParaRPr lang="en-US" dirty="0">
              <a:latin typeface="Alexandria" pitchFamily="2" charset="-78"/>
              <a:cs typeface="Alexandria" pitchFamily="2" charset="-78"/>
            </a:endParaRPr>
          </a:p>
        </p:txBody>
      </p:sp>
      <p:sp>
        <p:nvSpPr>
          <p:cNvPr id="27" name="Shape 14">
            <a:extLst>
              <a:ext uri="{FF2B5EF4-FFF2-40B4-BE49-F238E27FC236}">
                <a16:creationId xmlns:a16="http://schemas.microsoft.com/office/drawing/2014/main" id="{311A3A7E-6D4C-0206-88EA-6FF012027EBE}"/>
              </a:ext>
            </a:extLst>
          </p:cNvPr>
          <p:cNvSpPr/>
          <p:nvPr/>
        </p:nvSpPr>
        <p:spPr>
          <a:xfrm>
            <a:off x="4171784" y="5452314"/>
            <a:ext cx="3601144" cy="915094"/>
          </a:xfrm>
          <a:prstGeom prst="roundRect">
            <a:avLst>
              <a:gd name="adj" fmla="val 10349"/>
            </a:avLst>
          </a:prstGeom>
          <a:solidFill>
            <a:srgbClr val="CEE6FD"/>
          </a:solidFill>
          <a:ln/>
        </p:spPr>
      </p:sp>
      <p:sp>
        <p:nvSpPr>
          <p:cNvPr id="32" name="Shape 18">
            <a:extLst>
              <a:ext uri="{FF2B5EF4-FFF2-40B4-BE49-F238E27FC236}">
                <a16:creationId xmlns:a16="http://schemas.microsoft.com/office/drawing/2014/main" id="{62BB29AF-208C-8C39-6473-FBC0D0CF8F80}"/>
              </a:ext>
            </a:extLst>
          </p:cNvPr>
          <p:cNvSpPr/>
          <p:nvPr/>
        </p:nvSpPr>
        <p:spPr>
          <a:xfrm>
            <a:off x="8085280" y="5565924"/>
            <a:ext cx="3601144" cy="915094"/>
          </a:xfrm>
          <a:prstGeom prst="roundRect">
            <a:avLst>
              <a:gd name="adj" fmla="val 10349"/>
            </a:avLst>
          </a:prstGeom>
          <a:solidFill>
            <a:srgbClr val="CEE6FD"/>
          </a:solidFill>
          <a:ln/>
        </p:spPr>
      </p:sp>
      <p:sp>
        <p:nvSpPr>
          <p:cNvPr id="33" name="Shape 19">
            <a:extLst>
              <a:ext uri="{FF2B5EF4-FFF2-40B4-BE49-F238E27FC236}">
                <a16:creationId xmlns:a16="http://schemas.microsoft.com/office/drawing/2014/main" id="{51F6AC3B-66AA-D4FD-837C-DE124BED12CE}"/>
              </a:ext>
            </a:extLst>
          </p:cNvPr>
          <p:cNvSpPr/>
          <p:nvPr/>
        </p:nvSpPr>
        <p:spPr>
          <a:xfrm>
            <a:off x="11219680" y="5649318"/>
            <a:ext cx="315615" cy="315615"/>
          </a:xfrm>
          <a:prstGeom prst="roundRect">
            <a:avLst>
              <a:gd name="adj" fmla="val 24140925"/>
            </a:avLst>
          </a:prstGeom>
          <a:solidFill>
            <a:srgbClr val="84C1FA"/>
          </a:solidFill>
          <a:ln/>
        </p:spPr>
      </p:sp>
      <p:sp>
        <p:nvSpPr>
          <p:cNvPr id="35" name="Text 20">
            <a:extLst>
              <a:ext uri="{FF2B5EF4-FFF2-40B4-BE49-F238E27FC236}">
                <a16:creationId xmlns:a16="http://schemas.microsoft.com/office/drawing/2014/main" id="{0592671B-E249-F213-51F3-D6EA2A5E7E50}"/>
              </a:ext>
            </a:extLst>
          </p:cNvPr>
          <p:cNvSpPr/>
          <p:nvPr/>
        </p:nvSpPr>
        <p:spPr>
          <a:xfrm>
            <a:off x="9454501" y="5582207"/>
            <a:ext cx="1477970" cy="327654"/>
          </a:xfrm>
          <a:prstGeom prst="rect">
            <a:avLst/>
          </a:prstGeom>
          <a:noFill/>
          <a:ln/>
        </p:spPr>
        <p:txBody>
          <a:bodyPr wrap="none" lIns="0" tIns="0" rIns="0" bIns="0" rtlCol="0" anchor="t">
            <a:spAutoFit/>
          </a:bodyPr>
          <a:lstStyle/>
          <a:p>
            <a:pPr algn="r" rtl="1">
              <a:lnSpc>
                <a:spcPct val="150000"/>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توظيف التقنية</a:t>
            </a:r>
            <a:endParaRPr lang="en-US" sz="1600" b="1" dirty="0">
              <a:solidFill>
                <a:schemeClr val="accent2">
                  <a:lumMod val="75000"/>
                </a:schemeClr>
              </a:solidFill>
              <a:latin typeface="Alexandria" pitchFamily="2" charset="-78"/>
              <a:cs typeface="Alexandria" pitchFamily="2" charset="-78"/>
            </a:endParaRPr>
          </a:p>
        </p:txBody>
      </p:sp>
      <p:sp>
        <p:nvSpPr>
          <p:cNvPr id="36" name="Text 21">
            <a:extLst>
              <a:ext uri="{FF2B5EF4-FFF2-40B4-BE49-F238E27FC236}">
                <a16:creationId xmlns:a16="http://schemas.microsoft.com/office/drawing/2014/main" id="{F55CEC82-CFD0-AE8E-E849-B74A41B4A858}"/>
              </a:ext>
            </a:extLst>
          </p:cNvPr>
          <p:cNvSpPr/>
          <p:nvPr/>
        </p:nvSpPr>
        <p:spPr>
          <a:xfrm>
            <a:off x="9287019" y="6044504"/>
            <a:ext cx="1744067" cy="286745"/>
          </a:xfrm>
          <a:prstGeom prst="rect">
            <a:avLst/>
          </a:prstGeom>
          <a:noFill/>
          <a:ln/>
        </p:spPr>
        <p:txBody>
          <a:bodyPr wrap="non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بطريقة فعالة ومنتجة</a:t>
            </a:r>
            <a:endParaRPr lang="en-US" dirty="0">
              <a:latin typeface="Alexandria" pitchFamily="2" charset="-78"/>
              <a:cs typeface="Alexandria" pitchFamily="2" charset="-78"/>
            </a:endParaRPr>
          </a:p>
        </p:txBody>
      </p:sp>
      <p:sp>
        <p:nvSpPr>
          <p:cNvPr id="37" name="Shape 22">
            <a:extLst>
              <a:ext uri="{FF2B5EF4-FFF2-40B4-BE49-F238E27FC236}">
                <a16:creationId xmlns:a16="http://schemas.microsoft.com/office/drawing/2014/main" id="{C04DF329-B6F3-EE3A-1633-FB931458C7CB}"/>
              </a:ext>
            </a:extLst>
          </p:cNvPr>
          <p:cNvSpPr/>
          <p:nvPr/>
        </p:nvSpPr>
        <p:spPr>
          <a:xfrm>
            <a:off x="386947" y="4464661"/>
            <a:ext cx="3601144" cy="915094"/>
          </a:xfrm>
          <a:prstGeom prst="roundRect">
            <a:avLst>
              <a:gd name="adj" fmla="val 10349"/>
            </a:avLst>
          </a:prstGeom>
          <a:solidFill>
            <a:srgbClr val="CEE6FD"/>
          </a:solidFill>
          <a:ln/>
        </p:spPr>
      </p:sp>
      <p:sp>
        <p:nvSpPr>
          <p:cNvPr id="38" name="Shape 23">
            <a:extLst>
              <a:ext uri="{FF2B5EF4-FFF2-40B4-BE49-F238E27FC236}">
                <a16:creationId xmlns:a16="http://schemas.microsoft.com/office/drawing/2014/main" id="{81555190-0AA9-E4D1-740E-01A8541F7231}"/>
              </a:ext>
            </a:extLst>
          </p:cNvPr>
          <p:cNvSpPr/>
          <p:nvPr/>
        </p:nvSpPr>
        <p:spPr>
          <a:xfrm>
            <a:off x="7375070" y="5514713"/>
            <a:ext cx="315615" cy="315615"/>
          </a:xfrm>
          <a:prstGeom prst="roundRect">
            <a:avLst>
              <a:gd name="adj" fmla="val 24140925"/>
            </a:avLst>
          </a:prstGeom>
          <a:solidFill>
            <a:srgbClr val="84C1FA"/>
          </a:solidFill>
          <a:ln/>
        </p:spPr>
      </p:sp>
      <p:sp>
        <p:nvSpPr>
          <p:cNvPr id="40" name="Text 24">
            <a:extLst>
              <a:ext uri="{FF2B5EF4-FFF2-40B4-BE49-F238E27FC236}">
                <a16:creationId xmlns:a16="http://schemas.microsoft.com/office/drawing/2014/main" id="{78175DF8-17A8-AC3C-B52E-5C7F662B51D1}"/>
              </a:ext>
            </a:extLst>
          </p:cNvPr>
          <p:cNvSpPr/>
          <p:nvPr/>
        </p:nvSpPr>
        <p:spPr>
          <a:xfrm>
            <a:off x="5224251" y="5593066"/>
            <a:ext cx="1678344" cy="327654"/>
          </a:xfrm>
          <a:prstGeom prst="rect">
            <a:avLst/>
          </a:prstGeom>
          <a:noFill/>
          <a:ln/>
        </p:spPr>
        <p:txBody>
          <a:bodyPr wrap="none" lIns="0" tIns="0" rIns="0" bIns="0" rtlCol="0" anchor="t">
            <a:spAutoFit/>
          </a:bodyPr>
          <a:lstStyle/>
          <a:p>
            <a:pPr algn="r" rtl="1">
              <a:lnSpc>
                <a:spcPct val="150000"/>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حلول غير تقليدية</a:t>
            </a:r>
            <a:endParaRPr lang="en-US" sz="1600" b="1" dirty="0">
              <a:solidFill>
                <a:schemeClr val="accent2">
                  <a:lumMod val="75000"/>
                </a:schemeClr>
              </a:solidFill>
              <a:latin typeface="Alexandria" pitchFamily="2" charset="-78"/>
              <a:cs typeface="Alexandria" pitchFamily="2" charset="-78"/>
            </a:endParaRPr>
          </a:p>
        </p:txBody>
      </p:sp>
      <p:sp>
        <p:nvSpPr>
          <p:cNvPr id="41" name="Text 25">
            <a:extLst>
              <a:ext uri="{FF2B5EF4-FFF2-40B4-BE49-F238E27FC236}">
                <a16:creationId xmlns:a16="http://schemas.microsoft.com/office/drawing/2014/main" id="{9D0F8EA1-39AF-96D9-2372-ED2BC9B4E3BC}"/>
              </a:ext>
            </a:extLst>
          </p:cNvPr>
          <p:cNvSpPr/>
          <p:nvPr/>
        </p:nvSpPr>
        <p:spPr>
          <a:xfrm>
            <a:off x="5303363" y="5960851"/>
            <a:ext cx="1418658" cy="286745"/>
          </a:xfrm>
          <a:prstGeom prst="rect">
            <a:avLst/>
          </a:prstGeom>
          <a:noFill/>
          <a:ln/>
        </p:spPr>
        <p:txBody>
          <a:bodyPr wrap="non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للمشكلات التربوية</a:t>
            </a:r>
            <a:endParaRPr lang="en-US" dirty="0">
              <a:latin typeface="Alexandria" pitchFamily="2" charset="-78"/>
              <a:cs typeface="Alexandria" pitchFamily="2" charset="-78"/>
            </a:endParaRPr>
          </a:p>
        </p:txBody>
      </p:sp>
      <p:sp>
        <p:nvSpPr>
          <p:cNvPr id="28" name="Shape 15">
            <a:extLst>
              <a:ext uri="{FF2B5EF4-FFF2-40B4-BE49-F238E27FC236}">
                <a16:creationId xmlns:a16="http://schemas.microsoft.com/office/drawing/2014/main" id="{3853927C-810F-39AE-C04E-D2C3E80F2FD8}"/>
              </a:ext>
            </a:extLst>
          </p:cNvPr>
          <p:cNvSpPr/>
          <p:nvPr/>
        </p:nvSpPr>
        <p:spPr>
          <a:xfrm>
            <a:off x="3568699" y="4504768"/>
            <a:ext cx="315615" cy="315615"/>
          </a:xfrm>
          <a:prstGeom prst="roundRect">
            <a:avLst>
              <a:gd name="adj" fmla="val 24140925"/>
            </a:avLst>
          </a:prstGeom>
          <a:solidFill>
            <a:srgbClr val="84C1FA"/>
          </a:solidFill>
          <a:ln/>
        </p:spPr>
      </p:sp>
      <p:sp>
        <p:nvSpPr>
          <p:cNvPr id="31" name="Text 17">
            <a:extLst>
              <a:ext uri="{FF2B5EF4-FFF2-40B4-BE49-F238E27FC236}">
                <a16:creationId xmlns:a16="http://schemas.microsoft.com/office/drawing/2014/main" id="{D754467F-BC1E-CE7F-FB68-89C3A2DB32AB}"/>
              </a:ext>
            </a:extLst>
          </p:cNvPr>
          <p:cNvSpPr/>
          <p:nvPr/>
        </p:nvSpPr>
        <p:spPr>
          <a:xfrm>
            <a:off x="853458" y="4955563"/>
            <a:ext cx="2335576" cy="286745"/>
          </a:xfrm>
          <a:prstGeom prst="rect">
            <a:avLst/>
          </a:prstGeom>
          <a:noFill/>
          <a:ln/>
        </p:spPr>
        <p:txBody>
          <a:bodyPr wrap="none" lIns="0" tIns="0" rIns="0" bIns="0" rtlCol="0" anchor="t">
            <a:spAutoFit/>
          </a:bodyPr>
          <a:lstStyle/>
          <a:p>
            <a:pPr algn="r" rtl="1">
              <a:lnSpc>
                <a:spcPct val="150000"/>
              </a:lnSpc>
            </a:pPr>
            <a:r>
              <a:rPr lang="en-US" dirty="0">
                <a:solidFill>
                  <a:srgbClr val="1E3063"/>
                </a:solidFill>
                <a:latin typeface="Alexandria" pitchFamily="2" charset="-78"/>
                <a:ea typeface="Instrument Sans Medium" pitchFamily="34" charset="-122"/>
                <a:cs typeface="Alexandria" pitchFamily="2" charset="-78"/>
              </a:rPr>
              <a:t>وتحفيز المعلمين على التجديد</a:t>
            </a:r>
            <a:endParaRPr lang="en-US" dirty="0">
              <a:latin typeface="Alexandria" pitchFamily="2" charset="-78"/>
              <a:cs typeface="Alexandria" pitchFamily="2" charset="-78"/>
            </a:endParaRPr>
          </a:p>
        </p:txBody>
      </p:sp>
      <p:sp>
        <p:nvSpPr>
          <p:cNvPr id="30" name="Text 16">
            <a:extLst>
              <a:ext uri="{FF2B5EF4-FFF2-40B4-BE49-F238E27FC236}">
                <a16:creationId xmlns:a16="http://schemas.microsoft.com/office/drawing/2014/main" id="{23B17E70-9DD4-7F0C-A9AD-BC7AAA877074}"/>
              </a:ext>
            </a:extLst>
          </p:cNvPr>
          <p:cNvSpPr/>
          <p:nvPr/>
        </p:nvSpPr>
        <p:spPr>
          <a:xfrm>
            <a:off x="1389325" y="4498748"/>
            <a:ext cx="1521249" cy="327654"/>
          </a:xfrm>
          <a:prstGeom prst="rect">
            <a:avLst/>
          </a:prstGeom>
          <a:noFill/>
          <a:ln/>
        </p:spPr>
        <p:txBody>
          <a:bodyPr wrap="none" lIns="0" tIns="0" rIns="0" bIns="0" rtlCol="0" anchor="t">
            <a:spAutoFit/>
          </a:bodyPr>
          <a:lstStyle/>
          <a:p>
            <a:pPr algn="r" rtl="1">
              <a:lnSpc>
                <a:spcPct val="150000"/>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تشجيع المبادرة</a:t>
            </a:r>
            <a:endParaRPr lang="en-US" sz="1600" b="1" dirty="0">
              <a:solidFill>
                <a:schemeClr val="accent2">
                  <a:lumMod val="75000"/>
                </a:schemeClr>
              </a:solidFill>
              <a:latin typeface="Alexandria" pitchFamily="2" charset="-78"/>
              <a:cs typeface="Alexandria" pitchFamily="2" charset="-78"/>
            </a:endParaRPr>
          </a:p>
        </p:txBody>
      </p:sp>
    </p:spTree>
    <p:extLst>
      <p:ext uri="{BB962C8B-B14F-4D97-AF65-F5344CB8AC3E}">
        <p14:creationId xmlns:p14="http://schemas.microsoft.com/office/powerpoint/2010/main" val="1967278825"/>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8" y="329122"/>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810423"/>
            <a:ext cx="4128422" cy="587381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42214" y="1052736"/>
            <a:ext cx="11442418" cy="54261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CA1268D1-F585-9C65-026A-2A72F2D032BF}"/>
              </a:ext>
            </a:extLst>
          </p:cNvPr>
          <p:cNvSpPr/>
          <p:nvPr/>
        </p:nvSpPr>
        <p:spPr>
          <a:xfrm>
            <a:off x="4208307" y="466982"/>
            <a:ext cx="3305392" cy="431913"/>
          </a:xfrm>
          <a:prstGeom prst="rect">
            <a:avLst/>
          </a:prstGeom>
          <a:noFill/>
          <a:ln/>
        </p:spPr>
        <p:txBody>
          <a:bodyPr wrap="none" lIns="0" tIns="0" rIns="0" bIns="0" rtlCol="0" anchor="t">
            <a:spAutoFit/>
          </a:bodyPr>
          <a:lstStyle/>
          <a:p>
            <a:pPr algn="r" rtl="1">
              <a:lnSpc>
                <a:spcPts val="3708"/>
              </a:lnSpc>
            </a:pPr>
            <a:r>
              <a:rPr lang="en-US" sz="2400" b="1" dirty="0">
                <a:solidFill>
                  <a:srgbClr val="00B0F0"/>
                </a:solidFill>
                <a:latin typeface="Alexandria" pitchFamily="2" charset="-78"/>
                <a:ea typeface="Instrument Sans Semi Bold" pitchFamily="34" charset="-122"/>
                <a:cs typeface="Alexandria" pitchFamily="2" charset="-78"/>
              </a:rPr>
              <a:t>عناصر الإبداع الوظيفي</a:t>
            </a:r>
            <a:endParaRPr lang="en-US" sz="24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F64C2672-6500-2192-3E69-983231995E2A}"/>
              </a:ext>
            </a:extLst>
          </p:cNvPr>
          <p:cNvSpPr/>
          <p:nvPr/>
        </p:nvSpPr>
        <p:spPr>
          <a:xfrm>
            <a:off x="712640" y="1348284"/>
            <a:ext cx="10592643" cy="207877"/>
          </a:xfrm>
          <a:prstGeom prst="rect">
            <a:avLst/>
          </a:prstGeom>
          <a:noFill/>
          <a:ln/>
        </p:spPr>
        <p:txBody>
          <a:bodyPr wrap="none" lIns="0" tIns="0" rIns="0" bIns="0" rtlCol="0" anchor="t">
            <a:spAutoFit/>
          </a:bodyPr>
          <a:lstStyle/>
          <a:p>
            <a:pPr algn="ctr" rtl="1">
              <a:lnSpc>
                <a:spcPts val="1708"/>
              </a:lnSpc>
            </a:pPr>
            <a:r>
              <a:rPr lang="en-US" dirty="0">
                <a:solidFill>
                  <a:srgbClr val="1E3063"/>
                </a:solidFill>
                <a:latin typeface="Alexandria" pitchFamily="2" charset="-78"/>
                <a:ea typeface="Instrument Sans Medium" pitchFamily="34" charset="-122"/>
                <a:cs typeface="Alexandria" pitchFamily="2" charset="-78"/>
              </a:rPr>
              <a:t>تتمثل عناصر الإبداع الوظيفي في مجموعة من القدرات والمزايا التي تمكّن القائد التربوي من الابتكار وتحقيق التميز في العمل المدرسي:</a:t>
            </a:r>
            <a:endParaRPr lang="en-US" dirty="0">
              <a:latin typeface="Alexandria" pitchFamily="2" charset="-78"/>
              <a:cs typeface="Alexandria" pitchFamily="2" charset="-78"/>
            </a:endParaRPr>
          </a:p>
        </p:txBody>
      </p:sp>
      <p:sp>
        <p:nvSpPr>
          <p:cNvPr id="9" name="Shape 3">
            <a:extLst>
              <a:ext uri="{FF2B5EF4-FFF2-40B4-BE49-F238E27FC236}">
                <a16:creationId xmlns:a16="http://schemas.microsoft.com/office/drawing/2014/main" id="{A8952B08-E246-60F9-D738-B35A0CAABFF8}"/>
              </a:ext>
            </a:extLst>
          </p:cNvPr>
          <p:cNvSpPr/>
          <p:nvPr/>
        </p:nvSpPr>
        <p:spPr>
          <a:xfrm>
            <a:off x="8094626" y="2441222"/>
            <a:ext cx="3392488" cy="338554"/>
          </a:xfrm>
          <a:prstGeom prst="rect">
            <a:avLst/>
          </a:prstGeom>
          <a:solidFill>
            <a:srgbClr val="84C1FA"/>
          </a:solidFill>
          <a:ln/>
        </p:spPr>
        <p:txBody>
          <a:bodyPr>
            <a:spAutoFit/>
          </a:bodyPr>
          <a:lstStyle/>
          <a:p>
            <a:endParaRPr lang="en-US" sz="1600"/>
          </a:p>
        </p:txBody>
      </p:sp>
      <p:sp>
        <p:nvSpPr>
          <p:cNvPr id="10" name="Text 4">
            <a:extLst>
              <a:ext uri="{FF2B5EF4-FFF2-40B4-BE49-F238E27FC236}">
                <a16:creationId xmlns:a16="http://schemas.microsoft.com/office/drawing/2014/main" id="{00638BB9-3558-9F6C-D158-F94D322FA19C}"/>
              </a:ext>
            </a:extLst>
          </p:cNvPr>
          <p:cNvSpPr/>
          <p:nvPr/>
        </p:nvSpPr>
        <p:spPr>
          <a:xfrm>
            <a:off x="10756145" y="2554729"/>
            <a:ext cx="730970" cy="230832"/>
          </a:xfrm>
          <a:prstGeom prst="rect">
            <a:avLst/>
          </a:prstGeom>
          <a:noFill/>
          <a:ln/>
        </p:spPr>
        <p:txBody>
          <a:bodyPr wrap="none" lIns="0" tIns="0" rIns="0" bIns="0" rtlCol="0" anchor="t">
            <a:spAutoFit/>
          </a:bodyPr>
          <a:lstStyle/>
          <a:p>
            <a:pPr algn="r" rtl="1">
              <a:lnSpc>
                <a:spcPts val="1833"/>
              </a:lnSpc>
            </a:pPr>
            <a:r>
              <a:rPr lang="en-US" sz="1800" dirty="0">
                <a:solidFill>
                  <a:srgbClr val="1E3063"/>
                </a:solidFill>
                <a:latin typeface="Alexandria" pitchFamily="2" charset="-78"/>
                <a:ea typeface="Instrument Sans Semi Bold" pitchFamily="34" charset="-122"/>
                <a:cs typeface="Alexandria" pitchFamily="2" charset="-78"/>
              </a:rPr>
              <a:t>الأصالة</a:t>
            </a:r>
            <a:endParaRPr lang="en-US" sz="1800" dirty="0">
              <a:latin typeface="Alexandria" pitchFamily="2" charset="-78"/>
              <a:cs typeface="Alexandria" pitchFamily="2" charset="-78"/>
            </a:endParaRPr>
          </a:p>
        </p:txBody>
      </p:sp>
      <p:sp>
        <p:nvSpPr>
          <p:cNvPr id="11" name="Text 5">
            <a:extLst>
              <a:ext uri="{FF2B5EF4-FFF2-40B4-BE49-F238E27FC236}">
                <a16:creationId xmlns:a16="http://schemas.microsoft.com/office/drawing/2014/main" id="{0F6E6FAC-4440-0205-6FAA-7EFB5D61ABEF}"/>
              </a:ext>
            </a:extLst>
          </p:cNvPr>
          <p:cNvSpPr/>
          <p:nvPr/>
        </p:nvSpPr>
        <p:spPr>
          <a:xfrm>
            <a:off x="8094626" y="2862902"/>
            <a:ext cx="3392488"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القدرة على تقديم أفكار جديدة وغير مألوفة في حل المشكلات التربوية</a:t>
            </a:r>
            <a:endParaRPr lang="en-US" dirty="0">
              <a:latin typeface="Alexandria" pitchFamily="2" charset="-78"/>
              <a:cs typeface="Alexandria" pitchFamily="2" charset="-78"/>
            </a:endParaRPr>
          </a:p>
        </p:txBody>
      </p:sp>
      <p:sp>
        <p:nvSpPr>
          <p:cNvPr id="13" name="Shape 7">
            <a:extLst>
              <a:ext uri="{FF2B5EF4-FFF2-40B4-BE49-F238E27FC236}">
                <a16:creationId xmlns:a16="http://schemas.microsoft.com/office/drawing/2014/main" id="{5FDC8064-CF5C-EF3E-0730-D0FFF42D7957}"/>
              </a:ext>
            </a:extLst>
          </p:cNvPr>
          <p:cNvSpPr/>
          <p:nvPr/>
        </p:nvSpPr>
        <p:spPr>
          <a:xfrm>
            <a:off x="815819" y="2434546"/>
            <a:ext cx="3392488" cy="338554"/>
          </a:xfrm>
          <a:prstGeom prst="rect">
            <a:avLst/>
          </a:prstGeom>
          <a:solidFill>
            <a:srgbClr val="84C1FA"/>
          </a:solidFill>
          <a:ln/>
        </p:spPr>
        <p:txBody>
          <a:bodyPr>
            <a:spAutoFit/>
          </a:bodyPr>
          <a:lstStyle/>
          <a:p>
            <a:endParaRPr lang="en-US" sz="1600"/>
          </a:p>
        </p:txBody>
      </p:sp>
      <p:sp>
        <p:nvSpPr>
          <p:cNvPr id="14" name="Text 8">
            <a:extLst>
              <a:ext uri="{FF2B5EF4-FFF2-40B4-BE49-F238E27FC236}">
                <a16:creationId xmlns:a16="http://schemas.microsoft.com/office/drawing/2014/main" id="{2D68705B-9D21-C280-5016-949238DB878B}"/>
              </a:ext>
            </a:extLst>
          </p:cNvPr>
          <p:cNvSpPr/>
          <p:nvPr/>
        </p:nvSpPr>
        <p:spPr>
          <a:xfrm>
            <a:off x="3405202" y="2548053"/>
            <a:ext cx="803105" cy="230832"/>
          </a:xfrm>
          <a:prstGeom prst="rect">
            <a:avLst/>
          </a:prstGeom>
          <a:noFill/>
          <a:ln/>
        </p:spPr>
        <p:txBody>
          <a:bodyPr wrap="none" lIns="0" tIns="0" rIns="0" bIns="0" rtlCol="0" anchor="t">
            <a:spAutoFit/>
          </a:bodyPr>
          <a:lstStyle/>
          <a:p>
            <a:pPr algn="r" rtl="1">
              <a:lnSpc>
                <a:spcPts val="1833"/>
              </a:lnSpc>
            </a:pPr>
            <a:r>
              <a:rPr lang="en-US" sz="1800" dirty="0">
                <a:solidFill>
                  <a:srgbClr val="1E3063"/>
                </a:solidFill>
                <a:latin typeface="Alexandria" pitchFamily="2" charset="-78"/>
                <a:ea typeface="Instrument Sans Semi Bold" pitchFamily="34" charset="-122"/>
                <a:cs typeface="Alexandria" pitchFamily="2" charset="-78"/>
              </a:rPr>
              <a:t>الطلاقة</a:t>
            </a:r>
            <a:endParaRPr lang="en-US" sz="1800" dirty="0">
              <a:latin typeface="Alexandria" pitchFamily="2" charset="-78"/>
              <a:cs typeface="Alexandria" pitchFamily="2" charset="-78"/>
            </a:endParaRPr>
          </a:p>
        </p:txBody>
      </p:sp>
      <p:sp>
        <p:nvSpPr>
          <p:cNvPr id="15" name="Text 9">
            <a:extLst>
              <a:ext uri="{FF2B5EF4-FFF2-40B4-BE49-F238E27FC236}">
                <a16:creationId xmlns:a16="http://schemas.microsoft.com/office/drawing/2014/main" id="{20101421-74B8-A565-78A2-F28EF229349E}"/>
              </a:ext>
            </a:extLst>
          </p:cNvPr>
          <p:cNvSpPr/>
          <p:nvPr/>
        </p:nvSpPr>
        <p:spPr>
          <a:xfrm>
            <a:off x="815819" y="2856226"/>
            <a:ext cx="3392488"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القدرة على إنتاج عدد كبير من الأفكار والحلول في وقت مناسب</a:t>
            </a:r>
            <a:endParaRPr lang="en-US" dirty="0">
              <a:latin typeface="Alexandria" pitchFamily="2" charset="-78"/>
              <a:cs typeface="Alexandria" pitchFamily="2" charset="-78"/>
            </a:endParaRPr>
          </a:p>
        </p:txBody>
      </p:sp>
      <p:sp>
        <p:nvSpPr>
          <p:cNvPr id="17" name="Shape 11">
            <a:extLst>
              <a:ext uri="{FF2B5EF4-FFF2-40B4-BE49-F238E27FC236}">
                <a16:creationId xmlns:a16="http://schemas.microsoft.com/office/drawing/2014/main" id="{DF9A8806-5402-46E2-A12E-562BCA044883}"/>
              </a:ext>
            </a:extLst>
          </p:cNvPr>
          <p:cNvSpPr/>
          <p:nvPr/>
        </p:nvSpPr>
        <p:spPr>
          <a:xfrm>
            <a:off x="4155324" y="3363840"/>
            <a:ext cx="3727823" cy="338554"/>
          </a:xfrm>
          <a:prstGeom prst="rect">
            <a:avLst/>
          </a:prstGeom>
          <a:solidFill>
            <a:srgbClr val="84C1FA"/>
          </a:solidFill>
          <a:ln/>
        </p:spPr>
        <p:txBody>
          <a:bodyPr wrap="square">
            <a:spAutoFit/>
          </a:bodyPr>
          <a:lstStyle/>
          <a:p>
            <a:endParaRPr lang="en-US" sz="1600"/>
          </a:p>
        </p:txBody>
      </p:sp>
      <p:sp>
        <p:nvSpPr>
          <p:cNvPr id="19" name="Text 12">
            <a:extLst>
              <a:ext uri="{FF2B5EF4-FFF2-40B4-BE49-F238E27FC236}">
                <a16:creationId xmlns:a16="http://schemas.microsoft.com/office/drawing/2014/main" id="{4241C2E1-4D86-8A44-711B-45AFBFE3F5C1}"/>
              </a:ext>
            </a:extLst>
          </p:cNvPr>
          <p:cNvSpPr/>
          <p:nvPr/>
        </p:nvSpPr>
        <p:spPr>
          <a:xfrm>
            <a:off x="6931006" y="3425562"/>
            <a:ext cx="732573" cy="230832"/>
          </a:xfrm>
          <a:prstGeom prst="rect">
            <a:avLst/>
          </a:prstGeom>
          <a:noFill/>
          <a:ln/>
        </p:spPr>
        <p:txBody>
          <a:bodyPr wrap="none" lIns="0" tIns="0" rIns="0" bIns="0" rtlCol="0" anchor="t">
            <a:spAutoFit/>
          </a:bodyPr>
          <a:lstStyle/>
          <a:p>
            <a:pPr algn="ctr" rtl="1">
              <a:lnSpc>
                <a:spcPts val="1833"/>
              </a:lnSpc>
            </a:pPr>
            <a:r>
              <a:rPr lang="en-US" sz="1800" dirty="0">
                <a:solidFill>
                  <a:srgbClr val="1E3063"/>
                </a:solidFill>
                <a:latin typeface="Alexandria" pitchFamily="2" charset="-78"/>
                <a:ea typeface="Instrument Sans Semi Bold" pitchFamily="34" charset="-122"/>
                <a:cs typeface="Alexandria" pitchFamily="2" charset="-78"/>
              </a:rPr>
              <a:t>المرونة</a:t>
            </a:r>
            <a:endParaRPr lang="en-US" sz="1800" dirty="0">
              <a:latin typeface="Alexandria" pitchFamily="2" charset="-78"/>
              <a:cs typeface="Alexandria" pitchFamily="2" charset="-78"/>
            </a:endParaRPr>
          </a:p>
        </p:txBody>
      </p:sp>
      <p:sp>
        <p:nvSpPr>
          <p:cNvPr id="20" name="Text 13">
            <a:extLst>
              <a:ext uri="{FF2B5EF4-FFF2-40B4-BE49-F238E27FC236}">
                <a16:creationId xmlns:a16="http://schemas.microsoft.com/office/drawing/2014/main" id="{968E1E78-DDA7-2F84-1022-A3FA66BD2513}"/>
              </a:ext>
            </a:extLst>
          </p:cNvPr>
          <p:cNvSpPr/>
          <p:nvPr/>
        </p:nvSpPr>
        <p:spPr>
          <a:xfrm>
            <a:off x="4490659" y="3785520"/>
            <a:ext cx="3392488"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القدرة على تنويع الأساليب والانتقال من فكرة إلى أخرى حسب الموقف</a:t>
            </a:r>
            <a:endParaRPr lang="en-US" dirty="0">
              <a:latin typeface="Alexandria" pitchFamily="2" charset="-78"/>
              <a:cs typeface="Alexandria" pitchFamily="2" charset="-78"/>
            </a:endParaRPr>
          </a:p>
        </p:txBody>
      </p:sp>
      <p:sp>
        <p:nvSpPr>
          <p:cNvPr id="22" name="Shape 15">
            <a:extLst>
              <a:ext uri="{FF2B5EF4-FFF2-40B4-BE49-F238E27FC236}">
                <a16:creationId xmlns:a16="http://schemas.microsoft.com/office/drawing/2014/main" id="{FB1617C7-58BC-2BE6-957E-1E2515DD3BEE}"/>
              </a:ext>
            </a:extLst>
          </p:cNvPr>
          <p:cNvSpPr/>
          <p:nvPr/>
        </p:nvSpPr>
        <p:spPr>
          <a:xfrm>
            <a:off x="7614100" y="4985888"/>
            <a:ext cx="3873014" cy="338554"/>
          </a:xfrm>
          <a:prstGeom prst="rect">
            <a:avLst/>
          </a:prstGeom>
          <a:solidFill>
            <a:srgbClr val="84C1FA"/>
          </a:solidFill>
          <a:ln/>
        </p:spPr>
        <p:txBody>
          <a:bodyPr wrap="square">
            <a:spAutoFit/>
          </a:bodyPr>
          <a:lstStyle/>
          <a:p>
            <a:endParaRPr lang="en-US" sz="1600"/>
          </a:p>
        </p:txBody>
      </p:sp>
      <p:sp>
        <p:nvSpPr>
          <p:cNvPr id="24" name="Text 16">
            <a:extLst>
              <a:ext uri="{FF2B5EF4-FFF2-40B4-BE49-F238E27FC236}">
                <a16:creationId xmlns:a16="http://schemas.microsoft.com/office/drawing/2014/main" id="{3EE4FF28-6AD2-BD62-D3A3-3290F034CF59}"/>
              </a:ext>
            </a:extLst>
          </p:cNvPr>
          <p:cNvSpPr/>
          <p:nvPr/>
        </p:nvSpPr>
        <p:spPr>
          <a:xfrm>
            <a:off x="9239123" y="5087683"/>
            <a:ext cx="2098331" cy="230832"/>
          </a:xfrm>
          <a:prstGeom prst="rect">
            <a:avLst/>
          </a:prstGeom>
          <a:noFill/>
          <a:ln/>
        </p:spPr>
        <p:txBody>
          <a:bodyPr wrap="none" lIns="0" tIns="0" rIns="0" bIns="0" rtlCol="0" anchor="t">
            <a:spAutoFit/>
          </a:bodyPr>
          <a:lstStyle/>
          <a:p>
            <a:pPr algn="r" rtl="1">
              <a:lnSpc>
                <a:spcPts val="1833"/>
              </a:lnSpc>
            </a:pPr>
            <a:r>
              <a:rPr lang="en-US" sz="1800" dirty="0">
                <a:solidFill>
                  <a:srgbClr val="1E3063"/>
                </a:solidFill>
                <a:latin typeface="Alexandria" pitchFamily="2" charset="-78"/>
                <a:ea typeface="Instrument Sans Semi Bold" pitchFamily="34" charset="-122"/>
                <a:cs typeface="Alexandria" pitchFamily="2" charset="-78"/>
              </a:rPr>
              <a:t>الحساسية للمشكلات</a:t>
            </a:r>
            <a:endParaRPr lang="en-US" sz="1800" dirty="0">
              <a:latin typeface="Alexandria" pitchFamily="2" charset="-78"/>
              <a:cs typeface="Alexandria" pitchFamily="2" charset="-78"/>
            </a:endParaRPr>
          </a:p>
        </p:txBody>
      </p:sp>
      <p:sp>
        <p:nvSpPr>
          <p:cNvPr id="26" name="Text 17">
            <a:extLst>
              <a:ext uri="{FF2B5EF4-FFF2-40B4-BE49-F238E27FC236}">
                <a16:creationId xmlns:a16="http://schemas.microsoft.com/office/drawing/2014/main" id="{2C553052-DCE7-34BF-0196-FB35C755E590}"/>
              </a:ext>
            </a:extLst>
          </p:cNvPr>
          <p:cNvSpPr/>
          <p:nvPr/>
        </p:nvSpPr>
        <p:spPr>
          <a:xfrm>
            <a:off x="7982951" y="5641770"/>
            <a:ext cx="3252173"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اكتشاف المشكلات أو ملاحظة جوانب القصور قبل تفاقمها</a:t>
            </a:r>
            <a:endParaRPr lang="en-US" dirty="0">
              <a:latin typeface="Alexandria" pitchFamily="2" charset="-78"/>
              <a:cs typeface="Alexandria" pitchFamily="2" charset="-78"/>
            </a:endParaRPr>
          </a:p>
        </p:txBody>
      </p:sp>
      <p:sp>
        <p:nvSpPr>
          <p:cNvPr id="28" name="Shape 19">
            <a:extLst>
              <a:ext uri="{FF2B5EF4-FFF2-40B4-BE49-F238E27FC236}">
                <a16:creationId xmlns:a16="http://schemas.microsoft.com/office/drawing/2014/main" id="{C0E01EA5-7FA1-4498-20D4-5CC4BBD05723}"/>
              </a:ext>
            </a:extLst>
          </p:cNvPr>
          <p:cNvSpPr/>
          <p:nvPr/>
        </p:nvSpPr>
        <p:spPr>
          <a:xfrm>
            <a:off x="551384" y="5003713"/>
            <a:ext cx="5484391" cy="338554"/>
          </a:xfrm>
          <a:prstGeom prst="rect">
            <a:avLst/>
          </a:prstGeom>
          <a:solidFill>
            <a:srgbClr val="84C1FA"/>
          </a:solidFill>
          <a:ln/>
        </p:spPr>
        <p:txBody>
          <a:bodyPr wrap="square">
            <a:spAutoFit/>
          </a:bodyPr>
          <a:lstStyle/>
          <a:p>
            <a:endParaRPr lang="en-US" sz="1600"/>
          </a:p>
        </p:txBody>
      </p:sp>
      <p:sp>
        <p:nvSpPr>
          <p:cNvPr id="29" name="Text 20">
            <a:extLst>
              <a:ext uri="{FF2B5EF4-FFF2-40B4-BE49-F238E27FC236}">
                <a16:creationId xmlns:a16="http://schemas.microsoft.com/office/drawing/2014/main" id="{9CE9BB14-624A-039C-DB44-17D652926736}"/>
              </a:ext>
            </a:extLst>
          </p:cNvPr>
          <p:cNvSpPr/>
          <p:nvPr/>
        </p:nvSpPr>
        <p:spPr>
          <a:xfrm>
            <a:off x="4547245" y="5065434"/>
            <a:ext cx="1399422" cy="230832"/>
          </a:xfrm>
          <a:prstGeom prst="rect">
            <a:avLst/>
          </a:prstGeom>
          <a:noFill/>
          <a:ln/>
        </p:spPr>
        <p:txBody>
          <a:bodyPr wrap="none" lIns="0" tIns="0" rIns="0" bIns="0" rtlCol="0" anchor="t">
            <a:spAutoFit/>
          </a:bodyPr>
          <a:lstStyle/>
          <a:p>
            <a:pPr algn="r" rtl="1">
              <a:lnSpc>
                <a:spcPts val="1833"/>
              </a:lnSpc>
            </a:pPr>
            <a:r>
              <a:rPr lang="en-US" sz="1800" dirty="0">
                <a:solidFill>
                  <a:srgbClr val="1E3063"/>
                </a:solidFill>
                <a:latin typeface="Alexandria" pitchFamily="2" charset="-78"/>
                <a:ea typeface="Instrument Sans Semi Bold" pitchFamily="34" charset="-122"/>
                <a:cs typeface="Alexandria" pitchFamily="2" charset="-78"/>
              </a:rPr>
              <a:t>التحليل والربط</a:t>
            </a:r>
            <a:endParaRPr lang="en-US" sz="1800" dirty="0">
              <a:latin typeface="Alexandria" pitchFamily="2" charset="-78"/>
              <a:cs typeface="Alexandria" pitchFamily="2" charset="-78"/>
            </a:endParaRPr>
          </a:p>
        </p:txBody>
      </p:sp>
      <p:sp>
        <p:nvSpPr>
          <p:cNvPr id="30" name="Text 21">
            <a:extLst>
              <a:ext uri="{FF2B5EF4-FFF2-40B4-BE49-F238E27FC236}">
                <a16:creationId xmlns:a16="http://schemas.microsoft.com/office/drawing/2014/main" id="{590B1AB6-773F-9EE5-8A13-A7F3AEB346ED}"/>
              </a:ext>
            </a:extLst>
          </p:cNvPr>
          <p:cNvSpPr/>
          <p:nvPr/>
        </p:nvSpPr>
        <p:spPr>
          <a:xfrm>
            <a:off x="1127448" y="5509716"/>
            <a:ext cx="3584311"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فهم المواقف وربط الأسباب بالنتائج للوصول إلى حلول مبتكرة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4292063705"/>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8" y="329122"/>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810423"/>
            <a:ext cx="4128422" cy="587381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42214" y="1052736"/>
            <a:ext cx="11442418" cy="54261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CA1268D1-F585-9C65-026A-2A72F2D032BF}"/>
              </a:ext>
            </a:extLst>
          </p:cNvPr>
          <p:cNvSpPr/>
          <p:nvPr/>
        </p:nvSpPr>
        <p:spPr>
          <a:xfrm>
            <a:off x="3490162" y="466982"/>
            <a:ext cx="4023537" cy="431913"/>
          </a:xfrm>
          <a:prstGeom prst="rect">
            <a:avLst/>
          </a:prstGeom>
          <a:noFill/>
          <a:ln/>
        </p:spPr>
        <p:txBody>
          <a:bodyPr wrap="none" lIns="0" tIns="0" rIns="0" bIns="0" rtlCol="0" anchor="t">
            <a:spAutoFit/>
          </a:bodyPr>
          <a:lstStyle/>
          <a:p>
            <a:pPr algn="r" rtl="1">
              <a:lnSpc>
                <a:spcPts val="3708"/>
              </a:lnSpc>
            </a:pPr>
            <a:r>
              <a:rPr lang="ar-SA" sz="2400" b="1" dirty="0">
                <a:solidFill>
                  <a:srgbClr val="00B0F0"/>
                </a:solidFill>
                <a:latin typeface="Alexandria" pitchFamily="2" charset="-78"/>
                <a:ea typeface="Instrument Sans Semi Bold" pitchFamily="34" charset="-122"/>
                <a:cs typeface="Alexandria" pitchFamily="2" charset="-78"/>
              </a:rPr>
              <a:t>تابع: عناصر الإبداع الوظيفي</a:t>
            </a:r>
            <a:endParaRPr lang="ar-SA" sz="24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F64C2672-6500-2192-3E69-983231995E2A}"/>
              </a:ext>
            </a:extLst>
          </p:cNvPr>
          <p:cNvSpPr/>
          <p:nvPr/>
        </p:nvSpPr>
        <p:spPr>
          <a:xfrm>
            <a:off x="936682" y="1139073"/>
            <a:ext cx="9894813" cy="696986"/>
          </a:xfrm>
          <a:prstGeom prst="rect">
            <a:avLst/>
          </a:prstGeom>
          <a:noFill/>
          <a:ln/>
        </p:spPr>
        <p:txBody>
          <a:bodyPr wrap="square" lIns="0" tIns="0" rIns="0" bIns="0" rtlCol="0" anchor="t">
            <a:spAutoFit/>
          </a:bodyPr>
          <a:lstStyle/>
          <a:p>
            <a:pPr algn="ctr" rtl="1">
              <a:lnSpc>
                <a:spcPct val="150000"/>
              </a:lnSpc>
            </a:pPr>
            <a:r>
              <a:rPr lang="ar-SA" sz="1600" dirty="0">
                <a:solidFill>
                  <a:srgbClr val="1E3063"/>
                </a:solidFill>
                <a:latin typeface="Alexandria" pitchFamily="2" charset="-78"/>
                <a:ea typeface="Instrument Sans Medium" pitchFamily="34" charset="-122"/>
                <a:cs typeface="Alexandria" pitchFamily="2" charset="-78"/>
              </a:rPr>
              <a:t>تتمثل عناصر الإبداع الوظيفي في مجموعة من القدرات والمزايا التي تمكّن القائد التربوي من الابتكار وتحقيق التميز في العمل المدرسي:</a:t>
            </a:r>
            <a:endParaRPr lang="ar-SA" sz="1600" dirty="0">
              <a:latin typeface="Alexandria" pitchFamily="2" charset="-78"/>
              <a:cs typeface="Alexandria" pitchFamily="2" charset="-78"/>
            </a:endParaRPr>
          </a:p>
        </p:txBody>
      </p:sp>
      <p:sp>
        <p:nvSpPr>
          <p:cNvPr id="31" name="Shape 22">
            <a:extLst>
              <a:ext uri="{FF2B5EF4-FFF2-40B4-BE49-F238E27FC236}">
                <a16:creationId xmlns:a16="http://schemas.microsoft.com/office/drawing/2014/main" id="{7EA97911-246F-82CA-40D3-8C9552CCFDB1}"/>
              </a:ext>
            </a:extLst>
          </p:cNvPr>
          <p:cNvSpPr/>
          <p:nvPr/>
        </p:nvSpPr>
        <p:spPr>
          <a:xfrm>
            <a:off x="8082755" y="2051236"/>
            <a:ext cx="3392488" cy="364748"/>
          </a:xfrm>
          <a:prstGeom prst="roundRect">
            <a:avLst>
              <a:gd name="adj" fmla="val 12552"/>
            </a:avLst>
          </a:prstGeom>
          <a:solidFill>
            <a:srgbClr val="84C1FA"/>
          </a:solidFill>
          <a:ln/>
        </p:spPr>
        <p:txBody>
          <a:bodyPr>
            <a:spAutoFit/>
          </a:bodyPr>
          <a:lstStyle/>
          <a:p>
            <a:endParaRPr lang="en-US" sz="1600"/>
          </a:p>
        </p:txBody>
      </p:sp>
      <p:sp>
        <p:nvSpPr>
          <p:cNvPr id="32" name="Text 23">
            <a:extLst>
              <a:ext uri="{FF2B5EF4-FFF2-40B4-BE49-F238E27FC236}">
                <a16:creationId xmlns:a16="http://schemas.microsoft.com/office/drawing/2014/main" id="{1A6C91BC-A744-E7B6-8F75-2E567A2625D7}"/>
              </a:ext>
            </a:extLst>
          </p:cNvPr>
          <p:cNvSpPr/>
          <p:nvPr/>
        </p:nvSpPr>
        <p:spPr>
          <a:xfrm>
            <a:off x="10524081" y="2138027"/>
            <a:ext cx="801502" cy="230832"/>
          </a:xfrm>
          <a:prstGeom prst="rect">
            <a:avLst/>
          </a:prstGeom>
          <a:noFill/>
          <a:ln/>
        </p:spPr>
        <p:txBody>
          <a:bodyPr wrap="none" lIns="0" tIns="0" rIns="0" bIns="0" rtlCol="0" anchor="t">
            <a:spAutoFit/>
          </a:bodyPr>
          <a:lstStyle/>
          <a:p>
            <a:pPr algn="r" rtl="1">
              <a:lnSpc>
                <a:spcPts val="1833"/>
              </a:lnSpc>
            </a:pPr>
            <a:r>
              <a:rPr lang="en-US" sz="1800" dirty="0">
                <a:solidFill>
                  <a:srgbClr val="1E3063"/>
                </a:solidFill>
                <a:latin typeface="Alexandria" pitchFamily="2" charset="-78"/>
                <a:ea typeface="Instrument Sans Semi Bold" pitchFamily="34" charset="-122"/>
                <a:cs typeface="Alexandria" pitchFamily="2" charset="-78"/>
              </a:rPr>
              <a:t>المبادرة</a:t>
            </a:r>
            <a:endParaRPr lang="en-US" sz="1800" dirty="0">
              <a:latin typeface="Alexandria" pitchFamily="2" charset="-78"/>
              <a:cs typeface="Alexandria" pitchFamily="2" charset="-78"/>
            </a:endParaRPr>
          </a:p>
        </p:txBody>
      </p:sp>
      <p:sp>
        <p:nvSpPr>
          <p:cNvPr id="33" name="Text 24">
            <a:extLst>
              <a:ext uri="{FF2B5EF4-FFF2-40B4-BE49-F238E27FC236}">
                <a16:creationId xmlns:a16="http://schemas.microsoft.com/office/drawing/2014/main" id="{2CCC8044-B124-535A-FD0F-8C227B8EB14A}"/>
              </a:ext>
            </a:extLst>
          </p:cNvPr>
          <p:cNvSpPr/>
          <p:nvPr/>
        </p:nvSpPr>
        <p:spPr>
          <a:xfrm>
            <a:off x="8252718" y="2529371"/>
            <a:ext cx="3052564" cy="434578"/>
          </a:xfrm>
          <a:prstGeom prst="rect">
            <a:avLst/>
          </a:prstGeom>
          <a:noFill/>
          <a:ln/>
        </p:spPr>
        <p:txBody>
          <a:bodyPr wrap="square" lIns="0" tIns="0" rIns="0" bIns="0" rtlCol="0" anchor="t">
            <a:spAutoFit/>
          </a:bodyPr>
          <a:lstStyle/>
          <a:p>
            <a:pPr algn="ctr" rtl="1">
              <a:lnSpc>
                <a:spcPts val="1708"/>
              </a:lnSpc>
            </a:pPr>
            <a:r>
              <a:rPr lang="en-US" dirty="0">
                <a:solidFill>
                  <a:srgbClr val="1E3063"/>
                </a:solidFill>
                <a:latin typeface="Alexandria" pitchFamily="2" charset="-78"/>
                <a:ea typeface="Instrument Sans Medium" pitchFamily="34" charset="-122"/>
                <a:cs typeface="Alexandria" pitchFamily="2" charset="-78"/>
              </a:rPr>
              <a:t>الاستعداد لطرح الأفكار الجديدة والبدء في تنفيذها دون تردد</a:t>
            </a:r>
            <a:endParaRPr lang="en-US" dirty="0">
              <a:latin typeface="Alexandria" pitchFamily="2" charset="-78"/>
              <a:cs typeface="Alexandria" pitchFamily="2" charset="-78"/>
            </a:endParaRPr>
          </a:p>
        </p:txBody>
      </p:sp>
      <p:sp>
        <p:nvSpPr>
          <p:cNvPr id="34" name="Shape 25">
            <a:extLst>
              <a:ext uri="{FF2B5EF4-FFF2-40B4-BE49-F238E27FC236}">
                <a16:creationId xmlns:a16="http://schemas.microsoft.com/office/drawing/2014/main" id="{48113ECF-27C8-199F-08FD-6BA6EC55FFED}"/>
              </a:ext>
            </a:extLst>
          </p:cNvPr>
          <p:cNvSpPr/>
          <p:nvPr/>
        </p:nvSpPr>
        <p:spPr>
          <a:xfrm>
            <a:off x="4356495" y="2721539"/>
            <a:ext cx="3392488" cy="364748"/>
          </a:xfrm>
          <a:prstGeom prst="roundRect">
            <a:avLst>
              <a:gd name="adj" fmla="val 12552"/>
            </a:avLst>
          </a:prstGeom>
          <a:solidFill>
            <a:srgbClr val="84C1FA"/>
          </a:solidFill>
          <a:ln/>
        </p:spPr>
        <p:txBody>
          <a:bodyPr>
            <a:spAutoFit/>
          </a:bodyPr>
          <a:lstStyle/>
          <a:p>
            <a:endParaRPr lang="en-US" sz="1600"/>
          </a:p>
        </p:txBody>
      </p:sp>
      <p:sp>
        <p:nvSpPr>
          <p:cNvPr id="35" name="Text 26">
            <a:extLst>
              <a:ext uri="{FF2B5EF4-FFF2-40B4-BE49-F238E27FC236}">
                <a16:creationId xmlns:a16="http://schemas.microsoft.com/office/drawing/2014/main" id="{44D56340-4E91-86AF-0E8C-BE429EFA9D03}"/>
              </a:ext>
            </a:extLst>
          </p:cNvPr>
          <p:cNvSpPr/>
          <p:nvPr/>
        </p:nvSpPr>
        <p:spPr>
          <a:xfrm>
            <a:off x="5541604" y="2859300"/>
            <a:ext cx="2037417" cy="230832"/>
          </a:xfrm>
          <a:prstGeom prst="rect">
            <a:avLst/>
          </a:prstGeom>
          <a:noFill/>
          <a:ln/>
        </p:spPr>
        <p:txBody>
          <a:bodyPr wrap="none" lIns="0" tIns="0" rIns="0" bIns="0" rtlCol="0" anchor="t">
            <a:spAutoFit/>
          </a:bodyPr>
          <a:lstStyle/>
          <a:p>
            <a:pPr algn="r" rtl="1">
              <a:lnSpc>
                <a:spcPts val="1833"/>
              </a:lnSpc>
            </a:pPr>
            <a:r>
              <a:rPr lang="en-US" sz="1800" dirty="0">
                <a:solidFill>
                  <a:srgbClr val="1E3063"/>
                </a:solidFill>
                <a:latin typeface="Alexandria" pitchFamily="2" charset="-78"/>
                <a:ea typeface="Instrument Sans Semi Bold" pitchFamily="34" charset="-122"/>
                <a:cs typeface="Alexandria" pitchFamily="2" charset="-78"/>
              </a:rPr>
              <a:t>المخاطرة المحسوبة</a:t>
            </a:r>
            <a:endParaRPr lang="en-US" sz="1800" dirty="0">
              <a:latin typeface="Alexandria" pitchFamily="2" charset="-78"/>
              <a:cs typeface="Alexandria" pitchFamily="2" charset="-78"/>
            </a:endParaRPr>
          </a:p>
        </p:txBody>
      </p:sp>
      <p:sp>
        <p:nvSpPr>
          <p:cNvPr id="36" name="Text 27">
            <a:extLst>
              <a:ext uri="{FF2B5EF4-FFF2-40B4-BE49-F238E27FC236}">
                <a16:creationId xmlns:a16="http://schemas.microsoft.com/office/drawing/2014/main" id="{1338D8C2-25C2-DD6D-1F2E-4D46B42F0079}"/>
              </a:ext>
            </a:extLst>
          </p:cNvPr>
          <p:cNvSpPr/>
          <p:nvPr/>
        </p:nvSpPr>
        <p:spPr>
          <a:xfrm>
            <a:off x="4526457" y="3199674"/>
            <a:ext cx="3052564" cy="434578"/>
          </a:xfrm>
          <a:prstGeom prst="rect">
            <a:avLst/>
          </a:prstGeom>
          <a:noFill/>
          <a:ln/>
        </p:spPr>
        <p:txBody>
          <a:bodyPr wrap="square" lIns="0" tIns="0" rIns="0" bIns="0" rtlCol="0" anchor="t">
            <a:spAutoFit/>
          </a:bodyPr>
          <a:lstStyle/>
          <a:p>
            <a:pPr algn="ctr" rtl="1">
              <a:lnSpc>
                <a:spcPts val="1708"/>
              </a:lnSpc>
            </a:pPr>
            <a:r>
              <a:rPr lang="en-US" dirty="0">
                <a:solidFill>
                  <a:srgbClr val="1E3063"/>
                </a:solidFill>
                <a:latin typeface="Alexandria" pitchFamily="2" charset="-78"/>
                <a:ea typeface="Instrument Sans Medium" pitchFamily="34" charset="-122"/>
                <a:cs typeface="Alexandria" pitchFamily="2" charset="-78"/>
              </a:rPr>
              <a:t>الجرأة في تجربة أساليب جديدة مع تقدير النتائج المتوقعة</a:t>
            </a:r>
            <a:endParaRPr lang="en-US" dirty="0">
              <a:latin typeface="Alexandria" pitchFamily="2" charset="-78"/>
              <a:cs typeface="Alexandria" pitchFamily="2" charset="-78"/>
            </a:endParaRPr>
          </a:p>
        </p:txBody>
      </p:sp>
      <p:sp>
        <p:nvSpPr>
          <p:cNvPr id="37" name="Shape 28">
            <a:extLst>
              <a:ext uri="{FF2B5EF4-FFF2-40B4-BE49-F238E27FC236}">
                <a16:creationId xmlns:a16="http://schemas.microsoft.com/office/drawing/2014/main" id="{71ACFC2E-1C86-40E0-1B0D-1890561DD75A}"/>
              </a:ext>
            </a:extLst>
          </p:cNvPr>
          <p:cNvSpPr/>
          <p:nvPr/>
        </p:nvSpPr>
        <p:spPr>
          <a:xfrm>
            <a:off x="601349" y="3665812"/>
            <a:ext cx="3727823" cy="364748"/>
          </a:xfrm>
          <a:prstGeom prst="roundRect">
            <a:avLst>
              <a:gd name="adj" fmla="val 12552"/>
            </a:avLst>
          </a:prstGeom>
          <a:solidFill>
            <a:srgbClr val="84C1FA"/>
          </a:solidFill>
          <a:ln/>
        </p:spPr>
        <p:txBody>
          <a:bodyPr wrap="square">
            <a:spAutoFit/>
          </a:bodyPr>
          <a:lstStyle/>
          <a:p>
            <a:endParaRPr lang="en-US" sz="1600"/>
          </a:p>
        </p:txBody>
      </p:sp>
      <p:sp>
        <p:nvSpPr>
          <p:cNvPr id="38" name="Text 29">
            <a:extLst>
              <a:ext uri="{FF2B5EF4-FFF2-40B4-BE49-F238E27FC236}">
                <a16:creationId xmlns:a16="http://schemas.microsoft.com/office/drawing/2014/main" id="{2EFFEE93-20F2-B535-4BBE-6F5A53568D3E}"/>
              </a:ext>
            </a:extLst>
          </p:cNvPr>
          <p:cNvSpPr/>
          <p:nvPr/>
        </p:nvSpPr>
        <p:spPr>
          <a:xfrm>
            <a:off x="3385476" y="3752603"/>
            <a:ext cx="753412" cy="230832"/>
          </a:xfrm>
          <a:prstGeom prst="rect">
            <a:avLst/>
          </a:prstGeom>
          <a:noFill/>
          <a:ln/>
        </p:spPr>
        <p:txBody>
          <a:bodyPr wrap="none" lIns="0" tIns="0" rIns="0" bIns="0" rtlCol="0" anchor="t">
            <a:spAutoFit/>
          </a:bodyPr>
          <a:lstStyle/>
          <a:p>
            <a:pPr algn="r" rtl="1">
              <a:lnSpc>
                <a:spcPts val="1833"/>
              </a:lnSpc>
            </a:pPr>
            <a:r>
              <a:rPr lang="en-US" sz="1800" dirty="0">
                <a:solidFill>
                  <a:srgbClr val="1E3063"/>
                </a:solidFill>
                <a:latin typeface="Alexandria" pitchFamily="2" charset="-78"/>
                <a:ea typeface="Instrument Sans Semi Bold" pitchFamily="34" charset="-122"/>
                <a:cs typeface="Alexandria" pitchFamily="2" charset="-78"/>
              </a:rPr>
              <a:t>المثابرة</a:t>
            </a:r>
            <a:endParaRPr lang="en-US" sz="1800" dirty="0">
              <a:latin typeface="Alexandria" pitchFamily="2" charset="-78"/>
              <a:cs typeface="Alexandria" pitchFamily="2" charset="-78"/>
            </a:endParaRPr>
          </a:p>
        </p:txBody>
      </p:sp>
      <p:sp>
        <p:nvSpPr>
          <p:cNvPr id="39" name="Text 30">
            <a:extLst>
              <a:ext uri="{FF2B5EF4-FFF2-40B4-BE49-F238E27FC236}">
                <a16:creationId xmlns:a16="http://schemas.microsoft.com/office/drawing/2014/main" id="{161B0DB8-EF16-2FD6-DBA6-F5B59422563B}"/>
              </a:ext>
            </a:extLst>
          </p:cNvPr>
          <p:cNvSpPr/>
          <p:nvPr/>
        </p:nvSpPr>
        <p:spPr>
          <a:xfrm>
            <a:off x="936682" y="4143947"/>
            <a:ext cx="3222527" cy="425886"/>
          </a:xfrm>
          <a:prstGeom prst="rect">
            <a:avLst/>
          </a:prstGeom>
          <a:noFill/>
          <a:ln/>
        </p:spPr>
        <p:txBody>
          <a:bodyPr wrap="square" lIns="0" tIns="0" rIns="0" bIns="0" rtlCol="0" anchor="t">
            <a:spAutoFit/>
          </a:bodyPr>
          <a:lstStyle/>
          <a:p>
            <a:pPr algn="ctr" rtl="1">
              <a:lnSpc>
                <a:spcPts val="1708"/>
              </a:lnSpc>
            </a:pPr>
            <a:r>
              <a:rPr lang="en-US" dirty="0">
                <a:solidFill>
                  <a:srgbClr val="1E3063"/>
                </a:solidFill>
                <a:latin typeface="Alexandria" pitchFamily="2" charset="-78"/>
                <a:ea typeface="Instrument Sans Medium" pitchFamily="34" charset="-122"/>
                <a:cs typeface="Alexandria" pitchFamily="2" charset="-78"/>
              </a:rPr>
              <a:t>الاستمرار في تطوير الفكرة وتحسينها حتى تنجح</a:t>
            </a:r>
            <a:endParaRPr lang="en-US" dirty="0">
              <a:latin typeface="Alexandria" pitchFamily="2" charset="-78"/>
              <a:cs typeface="Alexandria" pitchFamily="2" charset="-78"/>
            </a:endParaRPr>
          </a:p>
        </p:txBody>
      </p:sp>
      <p:sp>
        <p:nvSpPr>
          <p:cNvPr id="40" name="Shape 31">
            <a:extLst>
              <a:ext uri="{FF2B5EF4-FFF2-40B4-BE49-F238E27FC236}">
                <a16:creationId xmlns:a16="http://schemas.microsoft.com/office/drawing/2014/main" id="{FCDA1793-EC3A-91AE-8F76-445305945C66}"/>
              </a:ext>
            </a:extLst>
          </p:cNvPr>
          <p:cNvSpPr/>
          <p:nvPr/>
        </p:nvSpPr>
        <p:spPr>
          <a:xfrm>
            <a:off x="7714809" y="5012449"/>
            <a:ext cx="3422135" cy="318439"/>
          </a:xfrm>
          <a:prstGeom prst="roundRect">
            <a:avLst>
              <a:gd name="adj" fmla="val 15703"/>
            </a:avLst>
          </a:prstGeom>
          <a:solidFill>
            <a:srgbClr val="84C1FA"/>
          </a:solidFill>
          <a:ln/>
        </p:spPr>
        <p:txBody>
          <a:bodyPr wrap="square">
            <a:spAutoFit/>
          </a:bodyPr>
          <a:lstStyle/>
          <a:p>
            <a:endParaRPr lang="en-US" sz="1600"/>
          </a:p>
        </p:txBody>
      </p:sp>
      <p:sp>
        <p:nvSpPr>
          <p:cNvPr id="41" name="Text 32">
            <a:extLst>
              <a:ext uri="{FF2B5EF4-FFF2-40B4-BE49-F238E27FC236}">
                <a16:creationId xmlns:a16="http://schemas.microsoft.com/office/drawing/2014/main" id="{9C79BD42-1F3E-3579-C5CF-D15B2DA6F5D1}"/>
              </a:ext>
            </a:extLst>
          </p:cNvPr>
          <p:cNvSpPr/>
          <p:nvPr/>
        </p:nvSpPr>
        <p:spPr>
          <a:xfrm>
            <a:off x="9379251" y="5100056"/>
            <a:ext cx="1417056" cy="230832"/>
          </a:xfrm>
          <a:prstGeom prst="rect">
            <a:avLst/>
          </a:prstGeom>
          <a:noFill/>
          <a:ln/>
        </p:spPr>
        <p:txBody>
          <a:bodyPr wrap="none" lIns="0" tIns="0" rIns="0" bIns="0" rtlCol="0" anchor="t">
            <a:spAutoFit/>
          </a:bodyPr>
          <a:lstStyle/>
          <a:p>
            <a:pPr algn="r" rtl="1">
              <a:lnSpc>
                <a:spcPts val="1833"/>
              </a:lnSpc>
            </a:pPr>
            <a:r>
              <a:rPr lang="en-US" sz="1800" dirty="0">
                <a:solidFill>
                  <a:srgbClr val="1E3063"/>
                </a:solidFill>
                <a:latin typeface="Alexandria" pitchFamily="2" charset="-78"/>
                <a:ea typeface="Instrument Sans Semi Bold" pitchFamily="34" charset="-122"/>
                <a:cs typeface="Alexandria" pitchFamily="2" charset="-78"/>
              </a:rPr>
              <a:t>حل المشكلات</a:t>
            </a:r>
            <a:endParaRPr lang="en-US" sz="1800" dirty="0">
              <a:latin typeface="Alexandria" pitchFamily="2" charset="-78"/>
              <a:cs typeface="Alexandria" pitchFamily="2" charset="-78"/>
            </a:endParaRPr>
          </a:p>
        </p:txBody>
      </p:sp>
      <p:sp>
        <p:nvSpPr>
          <p:cNvPr id="42" name="Text 33">
            <a:extLst>
              <a:ext uri="{FF2B5EF4-FFF2-40B4-BE49-F238E27FC236}">
                <a16:creationId xmlns:a16="http://schemas.microsoft.com/office/drawing/2014/main" id="{D50D2D8F-45D4-79D7-9821-FF9797BDF4B5}"/>
              </a:ext>
            </a:extLst>
          </p:cNvPr>
          <p:cNvSpPr/>
          <p:nvPr/>
        </p:nvSpPr>
        <p:spPr>
          <a:xfrm>
            <a:off x="8303926" y="5490584"/>
            <a:ext cx="2663056" cy="425886"/>
          </a:xfrm>
          <a:prstGeom prst="rect">
            <a:avLst/>
          </a:prstGeom>
          <a:noFill/>
          <a:ln/>
        </p:spPr>
        <p:txBody>
          <a:bodyPr wrap="square" lIns="0" tIns="0" rIns="0" bIns="0" rtlCol="0" anchor="t">
            <a:spAutoFit/>
          </a:bodyPr>
          <a:lstStyle/>
          <a:p>
            <a:pPr algn="ctr" rtl="1">
              <a:lnSpc>
                <a:spcPts val="1708"/>
              </a:lnSpc>
            </a:pPr>
            <a:r>
              <a:rPr lang="en-US" dirty="0">
                <a:solidFill>
                  <a:srgbClr val="1E3063"/>
                </a:solidFill>
                <a:latin typeface="Alexandria" pitchFamily="2" charset="-78"/>
                <a:ea typeface="Instrument Sans Medium" pitchFamily="34" charset="-122"/>
                <a:cs typeface="Alexandria" pitchFamily="2" charset="-78"/>
              </a:rPr>
              <a:t>استخدام التفكير الإبداعي لإيجاد حلول فعالة وغير تقليدية</a:t>
            </a:r>
            <a:endParaRPr lang="en-US" dirty="0">
              <a:latin typeface="Alexandria" pitchFamily="2" charset="-78"/>
              <a:cs typeface="Alexandria" pitchFamily="2" charset="-78"/>
            </a:endParaRPr>
          </a:p>
        </p:txBody>
      </p:sp>
      <p:sp>
        <p:nvSpPr>
          <p:cNvPr id="43" name="Shape 34">
            <a:extLst>
              <a:ext uri="{FF2B5EF4-FFF2-40B4-BE49-F238E27FC236}">
                <a16:creationId xmlns:a16="http://schemas.microsoft.com/office/drawing/2014/main" id="{96D3AD55-23A4-69A1-941C-F0440B7BE718}"/>
              </a:ext>
            </a:extLst>
          </p:cNvPr>
          <p:cNvSpPr/>
          <p:nvPr/>
        </p:nvSpPr>
        <p:spPr>
          <a:xfrm>
            <a:off x="890948" y="5188044"/>
            <a:ext cx="5604941" cy="371296"/>
          </a:xfrm>
          <a:prstGeom prst="roundRect">
            <a:avLst>
              <a:gd name="adj" fmla="val 15703"/>
            </a:avLst>
          </a:prstGeom>
          <a:solidFill>
            <a:srgbClr val="84C1FA"/>
          </a:solidFill>
          <a:ln/>
        </p:spPr>
        <p:txBody>
          <a:bodyPr wrap="square">
            <a:spAutoFit/>
          </a:bodyPr>
          <a:lstStyle/>
          <a:p>
            <a:endParaRPr lang="en-US" sz="1600"/>
          </a:p>
        </p:txBody>
      </p:sp>
      <p:sp>
        <p:nvSpPr>
          <p:cNvPr id="44" name="Text 35">
            <a:extLst>
              <a:ext uri="{FF2B5EF4-FFF2-40B4-BE49-F238E27FC236}">
                <a16:creationId xmlns:a16="http://schemas.microsoft.com/office/drawing/2014/main" id="{A4CA351B-E6FF-CFB9-340E-F619B0C6EEAC}"/>
              </a:ext>
            </a:extLst>
          </p:cNvPr>
          <p:cNvSpPr/>
          <p:nvPr/>
        </p:nvSpPr>
        <p:spPr>
          <a:xfrm>
            <a:off x="4576030" y="5302080"/>
            <a:ext cx="1657506" cy="230832"/>
          </a:xfrm>
          <a:prstGeom prst="rect">
            <a:avLst/>
          </a:prstGeom>
          <a:noFill/>
          <a:ln/>
        </p:spPr>
        <p:txBody>
          <a:bodyPr wrap="none" lIns="0" tIns="0" rIns="0" bIns="0" rtlCol="0" anchor="t">
            <a:spAutoFit/>
          </a:bodyPr>
          <a:lstStyle/>
          <a:p>
            <a:pPr algn="r" rtl="1">
              <a:lnSpc>
                <a:spcPts val="1833"/>
              </a:lnSpc>
            </a:pPr>
            <a:r>
              <a:rPr lang="en-US" sz="1800" dirty="0">
                <a:solidFill>
                  <a:srgbClr val="1E3063"/>
                </a:solidFill>
                <a:latin typeface="Alexandria" pitchFamily="2" charset="-78"/>
                <a:ea typeface="Instrument Sans Semi Bold" pitchFamily="34" charset="-122"/>
                <a:cs typeface="Alexandria" pitchFamily="2" charset="-78"/>
              </a:rPr>
              <a:t>التطوير المستمر</a:t>
            </a:r>
            <a:endParaRPr lang="en-US" sz="1800" dirty="0">
              <a:latin typeface="Alexandria" pitchFamily="2" charset="-78"/>
              <a:cs typeface="Alexandria" pitchFamily="2" charset="-78"/>
            </a:endParaRPr>
          </a:p>
        </p:txBody>
      </p:sp>
      <p:sp>
        <p:nvSpPr>
          <p:cNvPr id="45" name="Text 36">
            <a:extLst>
              <a:ext uri="{FF2B5EF4-FFF2-40B4-BE49-F238E27FC236}">
                <a16:creationId xmlns:a16="http://schemas.microsoft.com/office/drawing/2014/main" id="{FCAB9C9A-D1D3-63A7-AA0C-83EEA415C491}"/>
              </a:ext>
            </a:extLst>
          </p:cNvPr>
          <p:cNvSpPr/>
          <p:nvPr/>
        </p:nvSpPr>
        <p:spPr>
          <a:xfrm>
            <a:off x="3886197" y="5692608"/>
            <a:ext cx="2319180" cy="425886"/>
          </a:xfrm>
          <a:prstGeom prst="rect">
            <a:avLst/>
          </a:prstGeom>
          <a:noFill/>
          <a:ln/>
        </p:spPr>
        <p:txBody>
          <a:bodyPr wrap="square" lIns="0" tIns="0" rIns="0" bIns="0" rtlCol="0" anchor="t">
            <a:spAutoFit/>
          </a:bodyPr>
          <a:lstStyle/>
          <a:p>
            <a:pPr algn="ctr" rtl="1">
              <a:lnSpc>
                <a:spcPts val="1708"/>
              </a:lnSpc>
            </a:pPr>
            <a:r>
              <a:rPr lang="en-US" dirty="0">
                <a:solidFill>
                  <a:srgbClr val="1E3063"/>
                </a:solidFill>
                <a:latin typeface="Alexandria" pitchFamily="2" charset="-78"/>
                <a:ea typeface="Instrument Sans Medium" pitchFamily="34" charset="-122"/>
                <a:cs typeface="Alexandria" pitchFamily="2" charset="-78"/>
              </a:rPr>
              <a:t>السعي إلى تحسين العمل والإجراءات والأداء بشكل دائم</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634929561"/>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09426" y="468693"/>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810423"/>
            <a:ext cx="4128422" cy="587381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42214" y="1052736"/>
            <a:ext cx="11442418" cy="54261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DA8F3586-7B90-5D96-95F0-96C064AE4670}"/>
              </a:ext>
            </a:extLst>
          </p:cNvPr>
          <p:cNvSpPr/>
          <p:nvPr/>
        </p:nvSpPr>
        <p:spPr>
          <a:xfrm>
            <a:off x="7830466" y="1226691"/>
            <a:ext cx="3731792" cy="573490"/>
          </a:xfrm>
          <a:prstGeom prst="rect">
            <a:avLst/>
          </a:prstGeom>
          <a:noFill/>
          <a:ln/>
        </p:spPr>
        <p:txBody>
          <a:bodyPr wrap="none" lIns="0" tIns="0" rIns="0" bIns="0" rtlCol="0" anchor="t">
            <a:spAutoFit/>
          </a:bodyPr>
          <a:lstStyle/>
          <a:p>
            <a:pPr algn="r" rtl="1">
              <a:lnSpc>
                <a:spcPct val="150000"/>
              </a:lnSpc>
            </a:pPr>
            <a:r>
              <a:rPr lang="ar-SA" sz="2800" b="1" dirty="0">
                <a:solidFill>
                  <a:srgbClr val="00B0F0"/>
                </a:solidFill>
                <a:latin typeface="Alexandria" pitchFamily="2" charset="-78"/>
                <a:ea typeface="Instrument Sans Semi Bold" pitchFamily="34" charset="-122"/>
                <a:cs typeface="Alexandria" pitchFamily="2" charset="-78"/>
              </a:rPr>
              <a:t>أنواع الإبداع الوظيفي:</a:t>
            </a:r>
            <a:endParaRPr lang="ar-SA" sz="28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15615DA9-623E-B53B-ED44-933EA7FE2F0C}"/>
              </a:ext>
            </a:extLst>
          </p:cNvPr>
          <p:cNvSpPr/>
          <p:nvPr/>
        </p:nvSpPr>
        <p:spPr>
          <a:xfrm>
            <a:off x="3122204" y="1964903"/>
            <a:ext cx="7192675" cy="327654"/>
          </a:xfrm>
          <a:prstGeom prst="rect">
            <a:avLst/>
          </a:prstGeom>
          <a:noFill/>
          <a:ln/>
        </p:spPr>
        <p:txBody>
          <a:bodyPr wrap="non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يمكن تصنيف الإبداع الوظيفي إلى عدة أنواع وفقًا لطبيعته ومصدره، ومن أبرزها:</a:t>
            </a:r>
            <a:endParaRPr lang="en-US" sz="1600" dirty="0">
              <a:latin typeface="Alexandria" pitchFamily="2" charset="-78"/>
              <a:cs typeface="Alexandria" pitchFamily="2" charset="-78"/>
            </a:endParaRPr>
          </a:p>
        </p:txBody>
      </p:sp>
      <p:sp>
        <p:nvSpPr>
          <p:cNvPr id="8" name="Text 2">
            <a:extLst>
              <a:ext uri="{FF2B5EF4-FFF2-40B4-BE49-F238E27FC236}">
                <a16:creationId xmlns:a16="http://schemas.microsoft.com/office/drawing/2014/main" id="{BC1DD751-34A2-851D-C583-FDFD08EC4A0C}"/>
              </a:ext>
            </a:extLst>
          </p:cNvPr>
          <p:cNvSpPr/>
          <p:nvPr/>
        </p:nvSpPr>
        <p:spPr>
          <a:xfrm>
            <a:off x="2266986" y="2685430"/>
            <a:ext cx="2183291" cy="452240"/>
          </a:xfrm>
          <a:prstGeom prst="rect">
            <a:avLst/>
          </a:prstGeom>
          <a:noFill/>
          <a:ln/>
        </p:spPr>
        <p:txBody>
          <a:bodyPr wrap="none" lIns="0" tIns="0" rIns="0" bIns="0" rtlCol="0" anchor="t">
            <a:spAutoFit/>
          </a:bodyPr>
          <a:lstStyle/>
          <a:p>
            <a:pPr algn="r" rtl="1">
              <a:lnSpc>
                <a:spcPct val="150000"/>
              </a:lnSpc>
            </a:pPr>
            <a:r>
              <a:rPr lang="en-US" sz="2208" b="1" dirty="0">
                <a:solidFill>
                  <a:srgbClr val="00B0F0"/>
                </a:solidFill>
                <a:latin typeface="Alexandria" pitchFamily="2" charset="-78"/>
                <a:ea typeface="Instrument Sans Semi Bold" pitchFamily="34" charset="-122"/>
                <a:cs typeface="Alexandria" pitchFamily="2" charset="-78"/>
              </a:rPr>
              <a:t>من حيث المجال</a:t>
            </a:r>
            <a:endParaRPr lang="en-US" sz="2208" b="1" dirty="0">
              <a:solidFill>
                <a:srgbClr val="00B0F0"/>
              </a:solidFill>
              <a:latin typeface="Alexandria" pitchFamily="2" charset="-78"/>
              <a:cs typeface="Alexandria" pitchFamily="2" charset="-78"/>
            </a:endParaRPr>
          </a:p>
        </p:txBody>
      </p:sp>
      <p:sp>
        <p:nvSpPr>
          <p:cNvPr id="9" name="Shape 3">
            <a:extLst>
              <a:ext uri="{FF2B5EF4-FFF2-40B4-BE49-F238E27FC236}">
                <a16:creationId xmlns:a16="http://schemas.microsoft.com/office/drawing/2014/main" id="{ED14DB6D-C0A7-D396-3A11-6EBB29A98B53}"/>
              </a:ext>
            </a:extLst>
          </p:cNvPr>
          <p:cNvSpPr/>
          <p:nvPr/>
        </p:nvSpPr>
        <p:spPr>
          <a:xfrm>
            <a:off x="3389708" y="3466455"/>
            <a:ext cx="2507457" cy="2122785"/>
          </a:xfrm>
          <a:prstGeom prst="roundRect">
            <a:avLst>
              <a:gd name="adj" fmla="val 8014"/>
            </a:avLst>
          </a:prstGeom>
          <a:solidFill>
            <a:schemeClr val="accent6">
              <a:lumMod val="40000"/>
              <a:lumOff val="60000"/>
            </a:schemeClr>
          </a:solidFill>
          <a:ln w="30480">
            <a:solidFill>
              <a:srgbClr val="B4CCE3"/>
            </a:solidFill>
            <a:prstDash val="solid"/>
          </a:ln>
        </p:spPr>
        <p:txBody>
          <a:bodyPr>
            <a:spAutoFit/>
          </a:bodyPr>
          <a:lstStyle/>
          <a:p>
            <a:endParaRPr lang="en-US"/>
          </a:p>
        </p:txBody>
      </p:sp>
      <p:sp>
        <p:nvSpPr>
          <p:cNvPr id="10" name="Text 4">
            <a:extLst>
              <a:ext uri="{FF2B5EF4-FFF2-40B4-BE49-F238E27FC236}">
                <a16:creationId xmlns:a16="http://schemas.microsoft.com/office/drawing/2014/main" id="{1FBFE8F3-5E73-76FE-3341-6D3236E1C1BE}"/>
              </a:ext>
            </a:extLst>
          </p:cNvPr>
          <p:cNvSpPr/>
          <p:nvPr/>
        </p:nvSpPr>
        <p:spPr>
          <a:xfrm>
            <a:off x="3782410" y="3587690"/>
            <a:ext cx="1551707" cy="375487"/>
          </a:xfrm>
          <a:prstGeom prst="rect">
            <a:avLst/>
          </a:prstGeom>
          <a:noFill/>
          <a:ln/>
        </p:spPr>
        <p:txBody>
          <a:bodyPr wrap="none" lIns="0" tIns="0" rIns="0" bIns="0" rtlCol="0" anchor="t">
            <a:spAutoFit/>
          </a:bodyPr>
          <a:lstStyle/>
          <a:p>
            <a:pPr algn="ctr" rtl="1">
              <a:lnSpc>
                <a:spcPct val="150000"/>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الإبداع الإداري</a:t>
            </a:r>
            <a:endParaRPr lang="en-US" sz="1833" b="1" dirty="0">
              <a:solidFill>
                <a:schemeClr val="accent2">
                  <a:lumMod val="75000"/>
                </a:schemeClr>
              </a:solidFill>
              <a:latin typeface="Alexandria" pitchFamily="2" charset="-78"/>
              <a:cs typeface="Alexandria" pitchFamily="2" charset="-78"/>
            </a:endParaRPr>
          </a:p>
        </p:txBody>
      </p:sp>
      <p:sp>
        <p:nvSpPr>
          <p:cNvPr id="11" name="Text 5">
            <a:extLst>
              <a:ext uri="{FF2B5EF4-FFF2-40B4-BE49-F238E27FC236}">
                <a16:creationId xmlns:a16="http://schemas.microsoft.com/office/drawing/2014/main" id="{E716F463-1B98-1A79-74A0-D63C81C8EBC9}"/>
              </a:ext>
            </a:extLst>
          </p:cNvPr>
          <p:cNvSpPr/>
          <p:nvPr/>
        </p:nvSpPr>
        <p:spPr>
          <a:xfrm>
            <a:off x="3500758" y="4165153"/>
            <a:ext cx="2293045" cy="1308307"/>
          </a:xfrm>
          <a:prstGeom prst="rect">
            <a:avLst/>
          </a:prstGeom>
          <a:noFill/>
          <a:ln/>
        </p:spPr>
        <p:txBody>
          <a:bodyPr wrap="square" lIns="0" tIns="0" rIns="0" bIns="0" rtlCol="0" anchor="t">
            <a:spAutoFit/>
          </a:bodyPr>
          <a:lstStyle/>
          <a:p>
            <a:pPr algn="ctr" rtl="1">
              <a:lnSpc>
                <a:spcPct val="150000"/>
              </a:lnSpc>
            </a:pPr>
            <a:r>
              <a:rPr lang="en-US" sz="1458" dirty="0">
                <a:solidFill>
                  <a:srgbClr val="1E3063"/>
                </a:solidFill>
                <a:latin typeface="Alexandria" pitchFamily="2" charset="-78"/>
                <a:ea typeface="Instrument Sans Medium" pitchFamily="34" charset="-122"/>
                <a:cs typeface="Alexandria" pitchFamily="2" charset="-78"/>
              </a:rPr>
              <a:t>تطوير الهياكل التنظيمية، وأساليب الإدارة، وإجراءات العمل، والسياسات المرتبطة بتحسين كفاءة المؤسسة.</a:t>
            </a:r>
            <a:endParaRPr lang="en-US" sz="1458" dirty="0">
              <a:latin typeface="Alexandria" pitchFamily="2" charset="-78"/>
              <a:cs typeface="Alexandria" pitchFamily="2" charset="-78"/>
            </a:endParaRPr>
          </a:p>
        </p:txBody>
      </p:sp>
      <p:sp>
        <p:nvSpPr>
          <p:cNvPr id="12" name="Shape 6">
            <a:extLst>
              <a:ext uri="{FF2B5EF4-FFF2-40B4-BE49-F238E27FC236}">
                <a16:creationId xmlns:a16="http://schemas.microsoft.com/office/drawing/2014/main" id="{116A1BE5-2B43-9CBD-310A-F1915A742451}"/>
              </a:ext>
            </a:extLst>
          </p:cNvPr>
          <p:cNvSpPr/>
          <p:nvPr/>
        </p:nvSpPr>
        <p:spPr>
          <a:xfrm>
            <a:off x="693241" y="3466455"/>
            <a:ext cx="2507457" cy="2122785"/>
          </a:xfrm>
          <a:prstGeom prst="roundRect">
            <a:avLst>
              <a:gd name="adj" fmla="val 8014"/>
            </a:avLst>
          </a:prstGeom>
          <a:solidFill>
            <a:schemeClr val="accent6">
              <a:lumMod val="40000"/>
              <a:lumOff val="60000"/>
            </a:schemeClr>
          </a:solidFill>
          <a:ln w="30480">
            <a:solidFill>
              <a:srgbClr val="B4CCE3"/>
            </a:solidFill>
            <a:prstDash val="solid"/>
          </a:ln>
        </p:spPr>
        <p:txBody>
          <a:bodyPr>
            <a:spAutoFit/>
          </a:bodyPr>
          <a:lstStyle/>
          <a:p>
            <a:endParaRPr lang="en-US"/>
          </a:p>
        </p:txBody>
      </p:sp>
      <p:sp>
        <p:nvSpPr>
          <p:cNvPr id="13" name="Text 7">
            <a:extLst>
              <a:ext uri="{FF2B5EF4-FFF2-40B4-BE49-F238E27FC236}">
                <a16:creationId xmlns:a16="http://schemas.microsoft.com/office/drawing/2014/main" id="{D121AB46-9BE6-0234-B220-C2282DDCBA14}"/>
              </a:ext>
            </a:extLst>
          </p:cNvPr>
          <p:cNvSpPr/>
          <p:nvPr/>
        </p:nvSpPr>
        <p:spPr>
          <a:xfrm>
            <a:off x="666485" y="3620537"/>
            <a:ext cx="2489464" cy="375487"/>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الإبداع الفني أو التقني</a:t>
            </a:r>
            <a:endParaRPr lang="en-US" sz="1800" b="1" dirty="0">
              <a:solidFill>
                <a:schemeClr val="accent2">
                  <a:lumMod val="75000"/>
                </a:schemeClr>
              </a:solidFill>
              <a:latin typeface="Alexandria" pitchFamily="2" charset="-78"/>
              <a:cs typeface="Alexandria" pitchFamily="2" charset="-78"/>
            </a:endParaRPr>
          </a:p>
        </p:txBody>
      </p:sp>
      <p:sp>
        <p:nvSpPr>
          <p:cNvPr id="14" name="Text 8">
            <a:extLst>
              <a:ext uri="{FF2B5EF4-FFF2-40B4-BE49-F238E27FC236}">
                <a16:creationId xmlns:a16="http://schemas.microsoft.com/office/drawing/2014/main" id="{062D139B-5ECB-4F04-3241-D2A1444AEB4D}"/>
              </a:ext>
            </a:extLst>
          </p:cNvPr>
          <p:cNvSpPr/>
          <p:nvPr/>
        </p:nvSpPr>
        <p:spPr>
          <a:xfrm>
            <a:off x="693241" y="4165153"/>
            <a:ext cx="2489464" cy="1308307"/>
          </a:xfrm>
          <a:prstGeom prst="rect">
            <a:avLst/>
          </a:prstGeom>
          <a:noFill/>
          <a:ln/>
        </p:spPr>
        <p:txBody>
          <a:bodyPr wrap="square" lIns="0" tIns="0" rIns="0" bIns="0" rtlCol="0" anchor="t">
            <a:spAutoFit/>
          </a:bodyPr>
          <a:lstStyle/>
          <a:p>
            <a:pPr algn="ctr" rtl="1">
              <a:lnSpc>
                <a:spcPct val="150000"/>
              </a:lnSpc>
            </a:pPr>
            <a:r>
              <a:rPr lang="en-US" sz="1458" dirty="0">
                <a:solidFill>
                  <a:srgbClr val="1E3063"/>
                </a:solidFill>
                <a:latin typeface="Alexandria" pitchFamily="2" charset="-78"/>
                <a:ea typeface="Instrument Sans Medium" pitchFamily="34" charset="-122"/>
                <a:cs typeface="Alexandria" pitchFamily="2" charset="-78"/>
              </a:rPr>
              <a:t>تطوير المنتجات أو الخدمات أو الأدوات أو التقنيات المستخدمة في العمل، بما يسهم في رفع جودة الأداء.</a:t>
            </a:r>
            <a:endParaRPr lang="en-US" sz="1458" dirty="0">
              <a:latin typeface="Alexandria" pitchFamily="2" charset="-78"/>
              <a:cs typeface="Alexandria" pitchFamily="2" charset="-78"/>
            </a:endParaRPr>
          </a:p>
        </p:txBody>
      </p:sp>
      <p:sp>
        <p:nvSpPr>
          <p:cNvPr id="15" name="Text 9">
            <a:extLst>
              <a:ext uri="{FF2B5EF4-FFF2-40B4-BE49-F238E27FC236}">
                <a16:creationId xmlns:a16="http://schemas.microsoft.com/office/drawing/2014/main" id="{9BBB74AB-CAE0-A182-BE9F-298B4D90ADA6}"/>
              </a:ext>
            </a:extLst>
          </p:cNvPr>
          <p:cNvSpPr/>
          <p:nvPr/>
        </p:nvSpPr>
        <p:spPr>
          <a:xfrm>
            <a:off x="7883147" y="2702011"/>
            <a:ext cx="2263440" cy="452240"/>
          </a:xfrm>
          <a:prstGeom prst="rect">
            <a:avLst/>
          </a:prstGeom>
          <a:noFill/>
          <a:ln/>
        </p:spPr>
        <p:txBody>
          <a:bodyPr wrap="none" lIns="0" tIns="0" rIns="0" bIns="0" rtlCol="0" anchor="t">
            <a:spAutoFit/>
          </a:bodyPr>
          <a:lstStyle/>
          <a:p>
            <a:pPr algn="ctr" rtl="1">
              <a:lnSpc>
                <a:spcPct val="150000"/>
              </a:lnSpc>
            </a:pPr>
            <a:r>
              <a:rPr lang="en-US" sz="2208" b="1" dirty="0">
                <a:solidFill>
                  <a:srgbClr val="00B0F0"/>
                </a:solidFill>
                <a:latin typeface="Alexandria" pitchFamily="2" charset="-78"/>
                <a:ea typeface="Instrument Sans Semi Bold" pitchFamily="34" charset="-122"/>
                <a:cs typeface="Alexandria" pitchFamily="2" charset="-78"/>
              </a:rPr>
              <a:t>من حيث المصدر</a:t>
            </a:r>
            <a:endParaRPr lang="en-US" sz="2208" b="1" dirty="0">
              <a:solidFill>
                <a:srgbClr val="00B0F0"/>
              </a:solidFill>
              <a:latin typeface="Alexandria" pitchFamily="2" charset="-78"/>
              <a:cs typeface="Alexandria" pitchFamily="2" charset="-78"/>
            </a:endParaRPr>
          </a:p>
        </p:txBody>
      </p:sp>
      <p:sp>
        <p:nvSpPr>
          <p:cNvPr id="16" name="Shape 10">
            <a:extLst>
              <a:ext uri="{FF2B5EF4-FFF2-40B4-BE49-F238E27FC236}">
                <a16:creationId xmlns:a16="http://schemas.microsoft.com/office/drawing/2014/main" id="{B41BF8B0-A5A3-8487-0D18-953EFED36E1A}"/>
              </a:ext>
            </a:extLst>
          </p:cNvPr>
          <p:cNvSpPr/>
          <p:nvPr/>
        </p:nvSpPr>
        <p:spPr>
          <a:xfrm>
            <a:off x="9061151" y="3466455"/>
            <a:ext cx="2507457" cy="2122785"/>
          </a:xfrm>
          <a:prstGeom prst="roundRect">
            <a:avLst>
              <a:gd name="adj" fmla="val 8014"/>
            </a:avLst>
          </a:prstGeom>
          <a:solidFill>
            <a:srgbClr val="D4E9F7"/>
          </a:solidFill>
          <a:ln w="30480">
            <a:solidFill>
              <a:srgbClr val="B4CCE3"/>
            </a:solidFill>
            <a:prstDash val="solid"/>
          </a:ln>
        </p:spPr>
        <p:txBody>
          <a:bodyPr>
            <a:spAutoFit/>
          </a:bodyPr>
          <a:lstStyle/>
          <a:p>
            <a:endParaRPr lang="en-US"/>
          </a:p>
        </p:txBody>
      </p:sp>
      <p:sp>
        <p:nvSpPr>
          <p:cNvPr id="17" name="Text 11">
            <a:extLst>
              <a:ext uri="{FF2B5EF4-FFF2-40B4-BE49-F238E27FC236}">
                <a16:creationId xmlns:a16="http://schemas.microsoft.com/office/drawing/2014/main" id="{1678EBC1-7C73-1E37-9226-75EFE64E443E}"/>
              </a:ext>
            </a:extLst>
          </p:cNvPr>
          <p:cNvSpPr/>
          <p:nvPr/>
        </p:nvSpPr>
        <p:spPr>
          <a:xfrm>
            <a:off x="9711299" y="3648430"/>
            <a:ext cx="1277594" cy="375487"/>
          </a:xfrm>
          <a:prstGeom prst="rect">
            <a:avLst/>
          </a:prstGeom>
          <a:noFill/>
          <a:ln/>
        </p:spPr>
        <p:txBody>
          <a:bodyPr wrap="none" lIns="0" tIns="0" rIns="0" bIns="0" rtlCol="0" anchor="t">
            <a:spAutoFit/>
          </a:bodyPr>
          <a:lstStyle/>
          <a:p>
            <a:pPr algn="ctr" rtl="1">
              <a:lnSpc>
                <a:spcPct val="150000"/>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إبداع داخلي</a:t>
            </a:r>
            <a:endParaRPr lang="en-US" sz="1833" b="1" dirty="0">
              <a:solidFill>
                <a:schemeClr val="accent2">
                  <a:lumMod val="75000"/>
                </a:schemeClr>
              </a:solidFill>
              <a:latin typeface="Alexandria" pitchFamily="2" charset="-78"/>
              <a:cs typeface="Alexandria" pitchFamily="2" charset="-78"/>
            </a:endParaRPr>
          </a:p>
        </p:txBody>
      </p:sp>
      <p:sp>
        <p:nvSpPr>
          <p:cNvPr id="19" name="Text 12">
            <a:extLst>
              <a:ext uri="{FF2B5EF4-FFF2-40B4-BE49-F238E27FC236}">
                <a16:creationId xmlns:a16="http://schemas.microsoft.com/office/drawing/2014/main" id="{96BEECA3-B6E9-EC35-D044-AFA99C2DA852}"/>
              </a:ext>
            </a:extLst>
          </p:cNvPr>
          <p:cNvSpPr/>
          <p:nvPr/>
        </p:nvSpPr>
        <p:spPr>
          <a:xfrm>
            <a:off x="9291820" y="4293079"/>
            <a:ext cx="2078633" cy="971741"/>
          </a:xfrm>
          <a:prstGeom prst="rect">
            <a:avLst/>
          </a:prstGeom>
          <a:noFill/>
          <a:ln/>
        </p:spPr>
        <p:txBody>
          <a:bodyPr wrap="square" lIns="0" tIns="0" rIns="0" bIns="0" rtlCol="0" anchor="t">
            <a:spAutoFit/>
          </a:bodyPr>
          <a:lstStyle/>
          <a:p>
            <a:pPr algn="ctr" rtl="1">
              <a:lnSpc>
                <a:spcPct val="150000"/>
              </a:lnSpc>
            </a:pPr>
            <a:r>
              <a:rPr lang="en-US" sz="1458" dirty="0">
                <a:solidFill>
                  <a:srgbClr val="1E3063"/>
                </a:solidFill>
                <a:latin typeface="Alexandria" pitchFamily="2" charset="-78"/>
                <a:ea typeface="Instrument Sans Medium" pitchFamily="34" charset="-122"/>
                <a:cs typeface="Alexandria" pitchFamily="2" charset="-78"/>
              </a:rPr>
              <a:t>ينشأ داخل المؤسسة من خلال أفكار العاملين ومبادراتهم وخبراتهم.</a:t>
            </a:r>
            <a:endParaRPr lang="en-US" sz="1458" dirty="0">
              <a:latin typeface="Alexandria" pitchFamily="2" charset="-78"/>
              <a:cs typeface="Alexandria" pitchFamily="2" charset="-78"/>
            </a:endParaRPr>
          </a:p>
        </p:txBody>
      </p:sp>
      <p:sp>
        <p:nvSpPr>
          <p:cNvPr id="20" name="Shape 13">
            <a:extLst>
              <a:ext uri="{FF2B5EF4-FFF2-40B4-BE49-F238E27FC236}">
                <a16:creationId xmlns:a16="http://schemas.microsoft.com/office/drawing/2014/main" id="{50FCFEC4-15A2-FB51-22D0-AD6A3C232BD0}"/>
              </a:ext>
            </a:extLst>
          </p:cNvPr>
          <p:cNvSpPr/>
          <p:nvPr/>
        </p:nvSpPr>
        <p:spPr>
          <a:xfrm>
            <a:off x="6300588" y="3450836"/>
            <a:ext cx="2507457" cy="2122785"/>
          </a:xfrm>
          <a:prstGeom prst="roundRect">
            <a:avLst>
              <a:gd name="adj" fmla="val 8014"/>
            </a:avLst>
          </a:prstGeom>
          <a:solidFill>
            <a:srgbClr val="D4E9F7"/>
          </a:solidFill>
          <a:ln w="30480">
            <a:solidFill>
              <a:srgbClr val="B4CCE3"/>
            </a:solidFill>
            <a:prstDash val="solid"/>
          </a:ln>
        </p:spPr>
        <p:txBody>
          <a:bodyPr>
            <a:spAutoFit/>
          </a:bodyPr>
          <a:lstStyle/>
          <a:p>
            <a:endParaRPr lang="en-US"/>
          </a:p>
        </p:txBody>
      </p:sp>
      <p:sp>
        <p:nvSpPr>
          <p:cNvPr id="21" name="Text 14">
            <a:extLst>
              <a:ext uri="{FF2B5EF4-FFF2-40B4-BE49-F238E27FC236}">
                <a16:creationId xmlns:a16="http://schemas.microsoft.com/office/drawing/2014/main" id="{DE8B2029-2ECC-CDC3-238D-449DBB62DF79}"/>
              </a:ext>
            </a:extLst>
          </p:cNvPr>
          <p:cNvSpPr/>
          <p:nvPr/>
        </p:nvSpPr>
        <p:spPr>
          <a:xfrm>
            <a:off x="6974866" y="3619611"/>
            <a:ext cx="1284006" cy="375487"/>
          </a:xfrm>
          <a:prstGeom prst="rect">
            <a:avLst/>
          </a:prstGeom>
          <a:noFill/>
          <a:ln/>
        </p:spPr>
        <p:txBody>
          <a:bodyPr wrap="none" lIns="0" tIns="0" rIns="0" bIns="0" rtlCol="0" anchor="t">
            <a:spAutoFit/>
          </a:bodyPr>
          <a:lstStyle/>
          <a:p>
            <a:pPr algn="ctr" rtl="1">
              <a:lnSpc>
                <a:spcPct val="150000"/>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إبداع خارجي</a:t>
            </a:r>
            <a:endParaRPr lang="en-US" sz="1833" b="1" dirty="0">
              <a:solidFill>
                <a:schemeClr val="accent2">
                  <a:lumMod val="75000"/>
                </a:schemeClr>
              </a:solidFill>
              <a:latin typeface="Alexandria" pitchFamily="2" charset="-78"/>
              <a:cs typeface="Alexandria" pitchFamily="2" charset="-78"/>
            </a:endParaRPr>
          </a:p>
        </p:txBody>
      </p:sp>
      <p:sp>
        <p:nvSpPr>
          <p:cNvPr id="22" name="Text 15">
            <a:extLst>
              <a:ext uri="{FF2B5EF4-FFF2-40B4-BE49-F238E27FC236}">
                <a16:creationId xmlns:a16="http://schemas.microsoft.com/office/drawing/2014/main" id="{B6F8EDB6-6A15-E4FE-A580-5048C2D7EFD0}"/>
              </a:ext>
            </a:extLst>
          </p:cNvPr>
          <p:cNvSpPr/>
          <p:nvPr/>
        </p:nvSpPr>
        <p:spPr>
          <a:xfrm>
            <a:off x="6406591" y="4165153"/>
            <a:ext cx="2427624" cy="1308307"/>
          </a:xfrm>
          <a:prstGeom prst="rect">
            <a:avLst/>
          </a:prstGeom>
          <a:noFill/>
          <a:ln/>
        </p:spPr>
        <p:txBody>
          <a:bodyPr wrap="square" lIns="0" tIns="0" rIns="0" bIns="0" rtlCol="0" anchor="t">
            <a:spAutoFit/>
          </a:bodyPr>
          <a:lstStyle/>
          <a:p>
            <a:pPr algn="ctr" rtl="1">
              <a:lnSpc>
                <a:spcPct val="150000"/>
              </a:lnSpc>
            </a:pPr>
            <a:r>
              <a:rPr lang="en-US" sz="1458" dirty="0">
                <a:solidFill>
                  <a:srgbClr val="1E3063"/>
                </a:solidFill>
                <a:latin typeface="Alexandria" pitchFamily="2" charset="-78"/>
                <a:ea typeface="Instrument Sans Medium" pitchFamily="34" charset="-122"/>
                <a:cs typeface="Alexandria" pitchFamily="2" charset="-78"/>
              </a:rPr>
              <a:t>نقل وتبني أفكار أو ممارسات أو تجارب ناجحة من خارج المؤسسة وتكييفها بما يتناسب مع بيئتها.</a:t>
            </a:r>
            <a:endParaRPr lang="en-US" sz="1458" dirty="0">
              <a:latin typeface="Alexandria" pitchFamily="2" charset="-78"/>
              <a:cs typeface="Alexandria" pitchFamily="2" charset="-78"/>
            </a:endParaRPr>
          </a:p>
        </p:txBody>
      </p:sp>
    </p:spTree>
    <p:extLst>
      <p:ext uri="{BB962C8B-B14F-4D97-AF65-F5344CB8AC3E}">
        <p14:creationId xmlns:p14="http://schemas.microsoft.com/office/powerpoint/2010/main" val="1403908115"/>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09426" y="468693"/>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810423"/>
            <a:ext cx="4128422" cy="587381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93258" y="1155869"/>
            <a:ext cx="11442418" cy="5323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C17AD4B0-1620-633F-1FD0-E0068C5BF56D}"/>
              </a:ext>
            </a:extLst>
          </p:cNvPr>
          <p:cNvSpPr/>
          <p:nvPr/>
        </p:nvSpPr>
        <p:spPr>
          <a:xfrm>
            <a:off x="3690829" y="588961"/>
            <a:ext cx="3486532" cy="374205"/>
          </a:xfrm>
          <a:prstGeom prst="rect">
            <a:avLst/>
          </a:prstGeom>
          <a:noFill/>
          <a:ln/>
        </p:spPr>
        <p:txBody>
          <a:bodyPr wrap="none" lIns="0" tIns="0" rIns="0" bIns="0" rtlCol="0" anchor="t">
            <a:spAutoFit/>
          </a:bodyPr>
          <a:lstStyle/>
          <a:p>
            <a:pPr algn="r" rtl="1">
              <a:lnSpc>
                <a:spcPts val="3083"/>
              </a:lnSpc>
            </a:pPr>
            <a:r>
              <a:rPr lang="ar-SA" sz="2400" b="1" dirty="0">
                <a:solidFill>
                  <a:srgbClr val="00B0F0"/>
                </a:solidFill>
                <a:latin typeface="Alexandria" pitchFamily="2" charset="-78"/>
                <a:ea typeface="Instrument Sans Semi Bold" pitchFamily="34" charset="-122"/>
                <a:cs typeface="Alexandria" pitchFamily="2" charset="-78"/>
              </a:rPr>
              <a:t>مصادر الإبداع الوظيفي:</a:t>
            </a:r>
            <a:endParaRPr lang="ar-SA" sz="24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EBA506AD-B494-4A98-9AF3-06D01A90692B}"/>
              </a:ext>
            </a:extLst>
          </p:cNvPr>
          <p:cNvSpPr/>
          <p:nvPr/>
        </p:nvSpPr>
        <p:spPr>
          <a:xfrm>
            <a:off x="1168695" y="1252211"/>
            <a:ext cx="9658347" cy="696986"/>
          </a:xfrm>
          <a:prstGeom prst="rect">
            <a:avLst/>
          </a:prstGeom>
          <a:noFill/>
          <a:ln/>
        </p:spPr>
        <p:txBody>
          <a:bodyPr wrap="square" lIns="0" tIns="0" rIns="0" bIns="0" rtlCol="0" anchor="t">
            <a:spAutoFit/>
          </a:bodyPr>
          <a:lstStyle/>
          <a:p>
            <a:pPr algn="ctr" rtl="1">
              <a:lnSpc>
                <a:spcPct val="150000"/>
              </a:lnSpc>
            </a:pPr>
            <a:r>
              <a:rPr lang="en-US" sz="1600" b="1" dirty="0">
                <a:solidFill>
                  <a:srgbClr val="1E3063"/>
                </a:solidFill>
                <a:latin typeface="Alexandria" pitchFamily="2" charset="-78"/>
                <a:ea typeface="Instrument Sans Medium" pitchFamily="34" charset="-122"/>
                <a:cs typeface="Alexandria" pitchFamily="2" charset="-78"/>
              </a:rPr>
              <a:t>ينشأ الإبداع الوظيفي نتيجة تفاعل مجموعة من المصادر والعوامل التي تدفع المؤسسة إلى التطوير والتجديد:</a:t>
            </a:r>
            <a:endParaRPr lang="en-US" sz="1600" b="1" dirty="0">
              <a:latin typeface="Alexandria" pitchFamily="2" charset="-78"/>
              <a:cs typeface="Alexandria" pitchFamily="2" charset="-78"/>
            </a:endParaRPr>
          </a:p>
        </p:txBody>
      </p:sp>
      <p:sp>
        <p:nvSpPr>
          <p:cNvPr id="9" name="Text 3">
            <a:extLst>
              <a:ext uri="{FF2B5EF4-FFF2-40B4-BE49-F238E27FC236}">
                <a16:creationId xmlns:a16="http://schemas.microsoft.com/office/drawing/2014/main" id="{495D893C-F259-174A-EF8D-BED2610B371E}"/>
              </a:ext>
            </a:extLst>
          </p:cNvPr>
          <p:cNvSpPr/>
          <p:nvPr/>
        </p:nvSpPr>
        <p:spPr>
          <a:xfrm>
            <a:off x="11070573" y="2078236"/>
            <a:ext cx="134652" cy="233013"/>
          </a:xfrm>
          <a:prstGeom prst="rect">
            <a:avLst/>
          </a:prstGeom>
          <a:noFill/>
          <a:ln/>
        </p:spPr>
        <p:txBody>
          <a:bodyPr wrap="none" lIns="0" tIns="0" rIns="0" bIns="0" rtlCol="0" anchor="t">
            <a:spAutoFit/>
          </a:bodyPr>
          <a:lstStyle/>
          <a:p>
            <a:pPr algn="ctr" rtl="1">
              <a:lnSpc>
                <a:spcPts val="1458"/>
              </a:lnSpc>
            </a:pPr>
            <a:r>
              <a:rPr lang="en-US" sz="2800" dirty="0">
                <a:solidFill>
                  <a:srgbClr val="1E3063"/>
                </a:solidFill>
                <a:latin typeface="Alexandria" pitchFamily="2" charset="-78"/>
                <a:ea typeface="Instrument Sans Semi Bold" pitchFamily="34" charset="-122"/>
                <a:cs typeface="Alexandria" pitchFamily="2" charset="-78"/>
              </a:rPr>
              <a:t>1</a:t>
            </a:r>
            <a:endParaRPr lang="en-US" sz="2800" dirty="0">
              <a:latin typeface="Alexandria" pitchFamily="2" charset="-78"/>
              <a:cs typeface="Alexandria" pitchFamily="2" charset="-78"/>
            </a:endParaRPr>
          </a:p>
        </p:txBody>
      </p:sp>
      <p:sp>
        <p:nvSpPr>
          <p:cNvPr id="10" name="Text 4">
            <a:extLst>
              <a:ext uri="{FF2B5EF4-FFF2-40B4-BE49-F238E27FC236}">
                <a16:creationId xmlns:a16="http://schemas.microsoft.com/office/drawing/2014/main" id="{67B5F2B0-B698-0D92-93A3-87DBB3CC12E3}"/>
              </a:ext>
            </a:extLst>
          </p:cNvPr>
          <p:cNvSpPr/>
          <p:nvPr/>
        </p:nvSpPr>
        <p:spPr>
          <a:xfrm>
            <a:off x="9206406" y="2011422"/>
            <a:ext cx="1620636" cy="194925"/>
          </a:xfrm>
          <a:prstGeom prst="rect">
            <a:avLst/>
          </a:prstGeom>
          <a:noFill/>
          <a:ln/>
        </p:spPr>
        <p:txBody>
          <a:bodyPr wrap="none" lIns="0" tIns="0" rIns="0" bIns="0" rtlCol="0" anchor="t">
            <a:spAutoFit/>
          </a:bodyPr>
          <a:lstStyle/>
          <a:p>
            <a:pPr algn="ctr" rtl="1">
              <a:lnSpc>
                <a:spcPts val="1542"/>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المعرفة الجديدة</a:t>
            </a:r>
            <a:endParaRPr lang="en-US" sz="1600" b="1" dirty="0">
              <a:solidFill>
                <a:schemeClr val="accent2">
                  <a:lumMod val="75000"/>
                </a:schemeClr>
              </a:solidFill>
              <a:latin typeface="Alexandria" pitchFamily="2" charset="-78"/>
              <a:cs typeface="Alexandria" pitchFamily="2" charset="-78"/>
            </a:endParaRPr>
          </a:p>
        </p:txBody>
      </p:sp>
      <p:sp>
        <p:nvSpPr>
          <p:cNvPr id="11" name="Text 5">
            <a:extLst>
              <a:ext uri="{FF2B5EF4-FFF2-40B4-BE49-F238E27FC236}">
                <a16:creationId xmlns:a16="http://schemas.microsoft.com/office/drawing/2014/main" id="{DFA17024-7608-1831-227F-7D928B63A636}"/>
              </a:ext>
            </a:extLst>
          </p:cNvPr>
          <p:cNvSpPr/>
          <p:nvPr/>
        </p:nvSpPr>
        <p:spPr>
          <a:xfrm>
            <a:off x="7642156" y="2272338"/>
            <a:ext cx="3806600" cy="696986"/>
          </a:xfrm>
          <a:prstGeom prst="rect">
            <a:avLst/>
          </a:prstGeom>
          <a:noFill/>
          <a:ln/>
        </p:spPr>
        <p:txBody>
          <a:bodyPr wrap="squar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تفتح المجال أمام أفكار وأساليب جديدة في الأداء والعمل</a:t>
            </a:r>
            <a:endParaRPr lang="en-US" sz="1600" dirty="0">
              <a:latin typeface="Alexandria" pitchFamily="2" charset="-78"/>
              <a:cs typeface="Alexandria" pitchFamily="2" charset="-78"/>
            </a:endParaRPr>
          </a:p>
        </p:txBody>
      </p:sp>
      <p:sp>
        <p:nvSpPr>
          <p:cNvPr id="13" name="Text 7">
            <a:extLst>
              <a:ext uri="{FF2B5EF4-FFF2-40B4-BE49-F238E27FC236}">
                <a16:creationId xmlns:a16="http://schemas.microsoft.com/office/drawing/2014/main" id="{525210EF-9EFD-67D6-19C4-3CC1E9E63770}"/>
              </a:ext>
            </a:extLst>
          </p:cNvPr>
          <p:cNvSpPr/>
          <p:nvPr/>
        </p:nvSpPr>
        <p:spPr>
          <a:xfrm>
            <a:off x="8092421" y="3579516"/>
            <a:ext cx="209994" cy="233013"/>
          </a:xfrm>
          <a:prstGeom prst="rect">
            <a:avLst/>
          </a:prstGeom>
          <a:noFill/>
          <a:ln/>
        </p:spPr>
        <p:txBody>
          <a:bodyPr wrap="none" lIns="0" tIns="0" rIns="0" bIns="0" rtlCol="0" anchor="t">
            <a:spAutoFit/>
          </a:bodyPr>
          <a:lstStyle/>
          <a:p>
            <a:pPr algn="ctr" rtl="1">
              <a:lnSpc>
                <a:spcPts val="1458"/>
              </a:lnSpc>
            </a:pPr>
            <a:r>
              <a:rPr lang="en-US" sz="2800" dirty="0">
                <a:solidFill>
                  <a:srgbClr val="1E3063"/>
                </a:solidFill>
                <a:latin typeface="Alexandria" pitchFamily="2" charset="-78"/>
                <a:ea typeface="Instrument Sans Semi Bold" pitchFamily="34" charset="-122"/>
                <a:cs typeface="Alexandria" pitchFamily="2" charset="-78"/>
              </a:rPr>
              <a:t>2</a:t>
            </a:r>
            <a:endParaRPr lang="en-US" sz="2800" dirty="0">
              <a:latin typeface="Alexandria" pitchFamily="2" charset="-78"/>
              <a:cs typeface="Alexandria" pitchFamily="2" charset="-78"/>
            </a:endParaRPr>
          </a:p>
        </p:txBody>
      </p:sp>
      <p:sp>
        <p:nvSpPr>
          <p:cNvPr id="14" name="Text 8">
            <a:extLst>
              <a:ext uri="{FF2B5EF4-FFF2-40B4-BE49-F238E27FC236}">
                <a16:creationId xmlns:a16="http://schemas.microsoft.com/office/drawing/2014/main" id="{00B057DC-FD11-3873-6EBF-D0CF78EE0818}"/>
              </a:ext>
            </a:extLst>
          </p:cNvPr>
          <p:cNvSpPr/>
          <p:nvPr/>
        </p:nvSpPr>
        <p:spPr>
          <a:xfrm>
            <a:off x="5237010" y="3393535"/>
            <a:ext cx="2632131" cy="194925"/>
          </a:xfrm>
          <a:prstGeom prst="rect">
            <a:avLst/>
          </a:prstGeom>
          <a:noFill/>
          <a:ln/>
        </p:spPr>
        <p:txBody>
          <a:bodyPr wrap="none" lIns="0" tIns="0" rIns="0" bIns="0" rtlCol="0" anchor="t">
            <a:spAutoFit/>
          </a:bodyPr>
          <a:lstStyle/>
          <a:p>
            <a:pPr algn="r" rtl="1">
              <a:lnSpc>
                <a:spcPts val="1542"/>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التغيرات في الإدراك والقيم</a:t>
            </a:r>
            <a:endParaRPr lang="en-US" sz="1600" b="1" dirty="0">
              <a:solidFill>
                <a:schemeClr val="accent2">
                  <a:lumMod val="75000"/>
                </a:schemeClr>
              </a:solidFill>
              <a:latin typeface="Alexandria" pitchFamily="2" charset="-78"/>
              <a:cs typeface="Alexandria" pitchFamily="2" charset="-78"/>
            </a:endParaRPr>
          </a:p>
        </p:txBody>
      </p:sp>
      <p:sp>
        <p:nvSpPr>
          <p:cNvPr id="15" name="Text 9">
            <a:extLst>
              <a:ext uri="{FF2B5EF4-FFF2-40B4-BE49-F238E27FC236}">
                <a16:creationId xmlns:a16="http://schemas.microsoft.com/office/drawing/2014/main" id="{817BFBED-F514-F4DE-1D5F-CC459B8E1FFC}"/>
              </a:ext>
            </a:extLst>
          </p:cNvPr>
          <p:cNvSpPr/>
          <p:nvPr/>
        </p:nvSpPr>
        <p:spPr>
          <a:xfrm>
            <a:off x="4655840" y="3668118"/>
            <a:ext cx="3574401" cy="696986"/>
          </a:xfrm>
          <a:prstGeom prst="rect">
            <a:avLst/>
          </a:prstGeom>
          <a:noFill/>
          <a:ln/>
        </p:spPr>
        <p:txBody>
          <a:bodyPr wrap="squar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التحولات في طريقة التفكير تؤدي إلى ظهور حلول مبتكرة</a:t>
            </a:r>
            <a:endParaRPr lang="en-US" sz="1600" dirty="0">
              <a:latin typeface="Alexandria" pitchFamily="2" charset="-78"/>
              <a:cs typeface="Alexandria" pitchFamily="2" charset="-78"/>
            </a:endParaRPr>
          </a:p>
        </p:txBody>
      </p:sp>
      <p:sp>
        <p:nvSpPr>
          <p:cNvPr id="17" name="Text 11">
            <a:extLst>
              <a:ext uri="{FF2B5EF4-FFF2-40B4-BE49-F238E27FC236}">
                <a16:creationId xmlns:a16="http://schemas.microsoft.com/office/drawing/2014/main" id="{4765C8BD-4D9D-8A01-4EC6-F20D8E4C8F86}"/>
              </a:ext>
            </a:extLst>
          </p:cNvPr>
          <p:cNvSpPr/>
          <p:nvPr/>
        </p:nvSpPr>
        <p:spPr>
          <a:xfrm>
            <a:off x="4248915" y="4647180"/>
            <a:ext cx="211597" cy="233013"/>
          </a:xfrm>
          <a:prstGeom prst="rect">
            <a:avLst/>
          </a:prstGeom>
          <a:noFill/>
          <a:ln/>
        </p:spPr>
        <p:txBody>
          <a:bodyPr wrap="none" lIns="0" tIns="0" rIns="0" bIns="0" rtlCol="0" anchor="t">
            <a:spAutoFit/>
          </a:bodyPr>
          <a:lstStyle/>
          <a:p>
            <a:pPr algn="ctr" rtl="1">
              <a:lnSpc>
                <a:spcPts val="1458"/>
              </a:lnSpc>
            </a:pPr>
            <a:r>
              <a:rPr lang="en-US" sz="2800" dirty="0">
                <a:solidFill>
                  <a:srgbClr val="1E3063"/>
                </a:solidFill>
                <a:latin typeface="Alexandria" pitchFamily="2" charset="-78"/>
                <a:ea typeface="Instrument Sans Semi Bold" pitchFamily="34" charset="-122"/>
                <a:cs typeface="Alexandria" pitchFamily="2" charset="-78"/>
              </a:rPr>
              <a:t>3</a:t>
            </a:r>
            <a:endParaRPr lang="en-US" sz="2800" dirty="0">
              <a:latin typeface="Alexandria" pitchFamily="2" charset="-78"/>
              <a:cs typeface="Alexandria" pitchFamily="2" charset="-78"/>
            </a:endParaRPr>
          </a:p>
        </p:txBody>
      </p:sp>
      <p:sp>
        <p:nvSpPr>
          <p:cNvPr id="19" name="Text 12">
            <a:extLst>
              <a:ext uri="{FF2B5EF4-FFF2-40B4-BE49-F238E27FC236}">
                <a16:creationId xmlns:a16="http://schemas.microsoft.com/office/drawing/2014/main" id="{DA87FCCB-3F68-0637-2BE7-BBFEB4C89FAE}"/>
              </a:ext>
            </a:extLst>
          </p:cNvPr>
          <p:cNvSpPr/>
          <p:nvPr/>
        </p:nvSpPr>
        <p:spPr>
          <a:xfrm>
            <a:off x="1857764" y="4550570"/>
            <a:ext cx="2149627" cy="194925"/>
          </a:xfrm>
          <a:prstGeom prst="rect">
            <a:avLst/>
          </a:prstGeom>
          <a:noFill/>
          <a:ln/>
        </p:spPr>
        <p:txBody>
          <a:bodyPr wrap="none" lIns="0" tIns="0" rIns="0" bIns="0" rtlCol="0" anchor="t">
            <a:spAutoFit/>
          </a:bodyPr>
          <a:lstStyle/>
          <a:p>
            <a:pPr algn="r" rtl="1">
              <a:lnSpc>
                <a:spcPts val="1542"/>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التغيرات الديموغرافية</a:t>
            </a:r>
            <a:endParaRPr lang="en-US" sz="1600" b="1" dirty="0">
              <a:solidFill>
                <a:schemeClr val="accent2">
                  <a:lumMod val="75000"/>
                </a:schemeClr>
              </a:solidFill>
              <a:latin typeface="Alexandria" pitchFamily="2" charset="-78"/>
              <a:cs typeface="Alexandria" pitchFamily="2" charset="-78"/>
            </a:endParaRPr>
          </a:p>
        </p:txBody>
      </p:sp>
      <p:sp>
        <p:nvSpPr>
          <p:cNvPr id="20" name="Text 13">
            <a:extLst>
              <a:ext uri="{FF2B5EF4-FFF2-40B4-BE49-F238E27FC236}">
                <a16:creationId xmlns:a16="http://schemas.microsoft.com/office/drawing/2014/main" id="{39EC2A28-585C-78AD-33E8-2BF233A0FD3F}"/>
              </a:ext>
            </a:extLst>
          </p:cNvPr>
          <p:cNvSpPr/>
          <p:nvPr/>
        </p:nvSpPr>
        <p:spPr>
          <a:xfrm>
            <a:off x="1199456" y="4892254"/>
            <a:ext cx="3146331" cy="696986"/>
          </a:xfrm>
          <a:prstGeom prst="rect">
            <a:avLst/>
          </a:prstGeom>
          <a:noFill/>
          <a:ln/>
        </p:spPr>
        <p:txBody>
          <a:bodyPr wrap="squar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التحولات في خصائص العاملين تساهم في فرص جديدة للإبداع</a:t>
            </a:r>
            <a:endParaRPr lang="en-US" sz="1600" dirty="0">
              <a:latin typeface="Alexandria" pitchFamily="2" charset="-78"/>
              <a:cs typeface="Alexandria" pitchFamily="2" charset="-78"/>
            </a:endParaRPr>
          </a:p>
        </p:txBody>
      </p:sp>
      <p:sp>
        <p:nvSpPr>
          <p:cNvPr id="22" name="Text 15">
            <a:extLst>
              <a:ext uri="{FF2B5EF4-FFF2-40B4-BE49-F238E27FC236}">
                <a16:creationId xmlns:a16="http://schemas.microsoft.com/office/drawing/2014/main" id="{C75C6B72-C832-8130-6113-ABD33D13E585}"/>
              </a:ext>
            </a:extLst>
          </p:cNvPr>
          <p:cNvSpPr/>
          <p:nvPr/>
        </p:nvSpPr>
        <p:spPr>
          <a:xfrm>
            <a:off x="10765115" y="5575814"/>
            <a:ext cx="214802" cy="233013"/>
          </a:xfrm>
          <a:prstGeom prst="rect">
            <a:avLst/>
          </a:prstGeom>
          <a:noFill/>
          <a:ln/>
        </p:spPr>
        <p:txBody>
          <a:bodyPr wrap="none" lIns="0" tIns="0" rIns="0" bIns="0" rtlCol="0" anchor="t">
            <a:spAutoFit/>
          </a:bodyPr>
          <a:lstStyle/>
          <a:p>
            <a:pPr algn="ctr" rtl="1">
              <a:lnSpc>
                <a:spcPts val="1458"/>
              </a:lnSpc>
            </a:pPr>
            <a:r>
              <a:rPr lang="en-US" sz="2800" dirty="0">
                <a:solidFill>
                  <a:srgbClr val="1E3063"/>
                </a:solidFill>
                <a:latin typeface="Alexandria" pitchFamily="2" charset="-78"/>
                <a:ea typeface="Instrument Sans Semi Bold" pitchFamily="34" charset="-122"/>
                <a:cs typeface="Alexandria" pitchFamily="2" charset="-78"/>
              </a:rPr>
              <a:t>4</a:t>
            </a:r>
            <a:endParaRPr lang="en-US" sz="2800" dirty="0">
              <a:latin typeface="Alexandria" pitchFamily="2" charset="-78"/>
              <a:cs typeface="Alexandria" pitchFamily="2" charset="-78"/>
            </a:endParaRPr>
          </a:p>
        </p:txBody>
      </p:sp>
      <p:sp>
        <p:nvSpPr>
          <p:cNvPr id="24" name="Text 16">
            <a:extLst>
              <a:ext uri="{FF2B5EF4-FFF2-40B4-BE49-F238E27FC236}">
                <a16:creationId xmlns:a16="http://schemas.microsoft.com/office/drawing/2014/main" id="{EA641D8E-0727-4A2F-CE5D-30D9BE618711}"/>
              </a:ext>
            </a:extLst>
          </p:cNvPr>
          <p:cNvSpPr/>
          <p:nvPr/>
        </p:nvSpPr>
        <p:spPr>
          <a:xfrm>
            <a:off x="7622898" y="5432613"/>
            <a:ext cx="2931893" cy="194925"/>
          </a:xfrm>
          <a:prstGeom prst="rect">
            <a:avLst/>
          </a:prstGeom>
          <a:noFill/>
          <a:ln/>
        </p:spPr>
        <p:txBody>
          <a:bodyPr wrap="none" lIns="0" tIns="0" rIns="0" bIns="0" rtlCol="0" anchor="t">
            <a:spAutoFit/>
          </a:bodyPr>
          <a:lstStyle/>
          <a:p>
            <a:pPr algn="r" rtl="1">
              <a:lnSpc>
                <a:spcPts val="1542"/>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التغير في بنية العمل والسوق</a:t>
            </a:r>
            <a:endParaRPr lang="en-US" sz="1600" b="1" dirty="0">
              <a:solidFill>
                <a:schemeClr val="accent2">
                  <a:lumMod val="75000"/>
                </a:schemeClr>
              </a:solidFill>
              <a:latin typeface="Alexandria" pitchFamily="2" charset="-78"/>
              <a:cs typeface="Alexandria" pitchFamily="2" charset="-78"/>
            </a:endParaRPr>
          </a:p>
        </p:txBody>
      </p:sp>
      <p:sp>
        <p:nvSpPr>
          <p:cNvPr id="26" name="Text 17">
            <a:extLst>
              <a:ext uri="{FF2B5EF4-FFF2-40B4-BE49-F238E27FC236}">
                <a16:creationId xmlns:a16="http://schemas.microsoft.com/office/drawing/2014/main" id="{28D2905B-D208-5F54-B19C-E2A663BBE6A2}"/>
              </a:ext>
            </a:extLst>
          </p:cNvPr>
          <p:cNvSpPr/>
          <p:nvPr/>
        </p:nvSpPr>
        <p:spPr>
          <a:xfrm>
            <a:off x="7950980" y="5692321"/>
            <a:ext cx="2656186" cy="696986"/>
          </a:xfrm>
          <a:prstGeom prst="rect">
            <a:avLst/>
          </a:prstGeom>
          <a:noFill/>
          <a:ln/>
        </p:spPr>
        <p:txBody>
          <a:bodyPr wrap="squar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فرض تطور السوق على تبني ممارسات جديدة</a:t>
            </a:r>
            <a:endParaRPr lang="en-US" sz="1600" dirty="0">
              <a:latin typeface="Alexandria" pitchFamily="2" charset="-78"/>
              <a:cs typeface="Alexandria" pitchFamily="2" charset="-78"/>
            </a:endParaRPr>
          </a:p>
        </p:txBody>
      </p:sp>
      <p:sp>
        <p:nvSpPr>
          <p:cNvPr id="32" name="Text 23">
            <a:extLst>
              <a:ext uri="{FF2B5EF4-FFF2-40B4-BE49-F238E27FC236}">
                <a16:creationId xmlns:a16="http://schemas.microsoft.com/office/drawing/2014/main" id="{082814B2-27D6-937B-442B-544D2721FC09}"/>
              </a:ext>
            </a:extLst>
          </p:cNvPr>
          <p:cNvSpPr/>
          <p:nvPr/>
        </p:nvSpPr>
        <p:spPr>
          <a:xfrm>
            <a:off x="11137867" y="5238849"/>
            <a:ext cx="65" cy="233013"/>
          </a:xfrm>
          <a:prstGeom prst="rect">
            <a:avLst/>
          </a:prstGeom>
          <a:noFill/>
          <a:ln/>
        </p:spPr>
        <p:txBody>
          <a:bodyPr wrap="none" lIns="0" tIns="0" rIns="0" bIns="0" rtlCol="0" anchor="t">
            <a:spAutoFit/>
          </a:bodyPr>
          <a:lstStyle/>
          <a:p>
            <a:pPr algn="ctr" rtl="1">
              <a:lnSpc>
                <a:spcPts val="1458"/>
              </a:lnSpc>
            </a:pPr>
            <a:endParaRPr lang="en-US" sz="2800" dirty="0">
              <a:latin typeface="Alexandria" pitchFamily="2" charset="-78"/>
              <a:cs typeface="Alexandria" pitchFamily="2" charset="-78"/>
            </a:endParaRPr>
          </a:p>
        </p:txBody>
      </p:sp>
      <p:sp>
        <p:nvSpPr>
          <p:cNvPr id="36" name="Text 27">
            <a:extLst>
              <a:ext uri="{FF2B5EF4-FFF2-40B4-BE49-F238E27FC236}">
                <a16:creationId xmlns:a16="http://schemas.microsoft.com/office/drawing/2014/main" id="{004D3E01-C85B-C29F-AAB1-B63C35D205B2}"/>
              </a:ext>
            </a:extLst>
          </p:cNvPr>
          <p:cNvSpPr/>
          <p:nvPr/>
        </p:nvSpPr>
        <p:spPr>
          <a:xfrm>
            <a:off x="11137867" y="5870972"/>
            <a:ext cx="64" cy="233013"/>
          </a:xfrm>
          <a:prstGeom prst="rect">
            <a:avLst/>
          </a:prstGeom>
          <a:noFill/>
          <a:ln/>
        </p:spPr>
        <p:txBody>
          <a:bodyPr wrap="none" lIns="0" tIns="0" rIns="0" bIns="0" rtlCol="0" anchor="t">
            <a:spAutoFit/>
          </a:bodyPr>
          <a:lstStyle/>
          <a:p>
            <a:pPr algn="ctr" rtl="1">
              <a:lnSpc>
                <a:spcPts val="1458"/>
              </a:lnSpc>
            </a:pPr>
            <a:endParaRPr lang="en-US" sz="2800" dirty="0">
              <a:latin typeface="Alexandria" pitchFamily="2" charset="-78"/>
              <a:cs typeface="Alexandria" pitchFamily="2" charset="-78"/>
            </a:endParaRPr>
          </a:p>
        </p:txBody>
      </p:sp>
    </p:spTree>
    <p:extLst>
      <p:ext uri="{BB962C8B-B14F-4D97-AF65-F5344CB8AC3E}">
        <p14:creationId xmlns:p14="http://schemas.microsoft.com/office/powerpoint/2010/main" val="2700866390"/>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09426" y="468693"/>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810423"/>
            <a:ext cx="4128422" cy="587381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452399" y="1007248"/>
            <a:ext cx="11442418" cy="53230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C17AD4B0-1620-633F-1FD0-E0068C5BF56D}"/>
              </a:ext>
            </a:extLst>
          </p:cNvPr>
          <p:cNvSpPr/>
          <p:nvPr/>
        </p:nvSpPr>
        <p:spPr>
          <a:xfrm>
            <a:off x="3215680" y="610754"/>
            <a:ext cx="4204677" cy="374205"/>
          </a:xfrm>
          <a:prstGeom prst="rect">
            <a:avLst/>
          </a:prstGeom>
          <a:noFill/>
          <a:ln/>
        </p:spPr>
        <p:txBody>
          <a:bodyPr wrap="none" lIns="0" tIns="0" rIns="0" bIns="0" rtlCol="0" anchor="t">
            <a:spAutoFit/>
          </a:bodyPr>
          <a:lstStyle/>
          <a:p>
            <a:pPr algn="r" rtl="1">
              <a:lnSpc>
                <a:spcPts val="3083"/>
              </a:lnSpc>
            </a:pPr>
            <a:r>
              <a:rPr lang="ar-SA" sz="2400" b="1" dirty="0">
                <a:solidFill>
                  <a:srgbClr val="00B0F0"/>
                </a:solidFill>
                <a:latin typeface="Alexandria" pitchFamily="2" charset="-78"/>
                <a:ea typeface="Instrument Sans Semi Bold" pitchFamily="34" charset="-122"/>
                <a:cs typeface="Alexandria" pitchFamily="2" charset="-78"/>
              </a:rPr>
              <a:t>تابع: مصادر الإبداع الوظيفي:</a:t>
            </a:r>
            <a:endParaRPr lang="ar-SA" sz="24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EBA506AD-B494-4A98-9AF3-06D01A90692B}"/>
              </a:ext>
            </a:extLst>
          </p:cNvPr>
          <p:cNvSpPr/>
          <p:nvPr/>
        </p:nvSpPr>
        <p:spPr>
          <a:xfrm>
            <a:off x="1168695" y="1252211"/>
            <a:ext cx="9658347" cy="696986"/>
          </a:xfrm>
          <a:prstGeom prst="rect">
            <a:avLst/>
          </a:prstGeom>
          <a:noFill/>
          <a:ln/>
        </p:spPr>
        <p:txBody>
          <a:bodyPr wrap="square" lIns="0" tIns="0" rIns="0" bIns="0" rtlCol="0" anchor="t">
            <a:spAutoFit/>
          </a:bodyPr>
          <a:lstStyle/>
          <a:p>
            <a:pPr algn="ctr" rtl="1">
              <a:lnSpc>
                <a:spcPct val="150000"/>
              </a:lnSpc>
            </a:pPr>
            <a:r>
              <a:rPr lang="en-US" sz="1600" b="1" dirty="0">
                <a:solidFill>
                  <a:srgbClr val="1E3063"/>
                </a:solidFill>
                <a:latin typeface="Alexandria" pitchFamily="2" charset="-78"/>
                <a:ea typeface="Instrument Sans Medium" pitchFamily="34" charset="-122"/>
                <a:cs typeface="Alexandria" pitchFamily="2" charset="-78"/>
              </a:rPr>
              <a:t>ينشأ الإبداع الوظيفي نتيجة تفاعل مجموعة من المصادر والعوامل التي تدفع المؤسسة إلى التطوير والتجديد:</a:t>
            </a:r>
            <a:endParaRPr lang="en-US" sz="1600" b="1" dirty="0">
              <a:latin typeface="Alexandria" pitchFamily="2" charset="-78"/>
              <a:cs typeface="Alexandria" pitchFamily="2" charset="-78"/>
            </a:endParaRPr>
          </a:p>
        </p:txBody>
      </p:sp>
      <p:sp>
        <p:nvSpPr>
          <p:cNvPr id="9" name="Text 3">
            <a:extLst>
              <a:ext uri="{FF2B5EF4-FFF2-40B4-BE49-F238E27FC236}">
                <a16:creationId xmlns:a16="http://schemas.microsoft.com/office/drawing/2014/main" id="{495D893C-F259-174A-EF8D-BED2610B371E}"/>
              </a:ext>
            </a:extLst>
          </p:cNvPr>
          <p:cNvSpPr/>
          <p:nvPr/>
        </p:nvSpPr>
        <p:spPr>
          <a:xfrm>
            <a:off x="11137866" y="2078236"/>
            <a:ext cx="65" cy="233013"/>
          </a:xfrm>
          <a:prstGeom prst="rect">
            <a:avLst/>
          </a:prstGeom>
          <a:noFill/>
          <a:ln/>
        </p:spPr>
        <p:txBody>
          <a:bodyPr wrap="none" lIns="0" tIns="0" rIns="0" bIns="0" rtlCol="0" anchor="t">
            <a:spAutoFit/>
          </a:bodyPr>
          <a:lstStyle/>
          <a:p>
            <a:pPr algn="ctr" rtl="1">
              <a:lnSpc>
                <a:spcPts val="1458"/>
              </a:lnSpc>
            </a:pPr>
            <a:endParaRPr lang="en-US" sz="2800" dirty="0">
              <a:latin typeface="Alexandria" pitchFamily="2" charset="-78"/>
              <a:cs typeface="Alexandria" pitchFamily="2" charset="-78"/>
            </a:endParaRPr>
          </a:p>
        </p:txBody>
      </p:sp>
      <p:sp>
        <p:nvSpPr>
          <p:cNvPr id="22" name="Text 15">
            <a:extLst>
              <a:ext uri="{FF2B5EF4-FFF2-40B4-BE49-F238E27FC236}">
                <a16:creationId xmlns:a16="http://schemas.microsoft.com/office/drawing/2014/main" id="{C75C6B72-C832-8130-6113-ABD33D13E585}"/>
              </a:ext>
            </a:extLst>
          </p:cNvPr>
          <p:cNvSpPr/>
          <p:nvPr/>
        </p:nvSpPr>
        <p:spPr>
          <a:xfrm>
            <a:off x="10872483" y="5575814"/>
            <a:ext cx="65" cy="233013"/>
          </a:xfrm>
          <a:prstGeom prst="rect">
            <a:avLst/>
          </a:prstGeom>
          <a:noFill/>
          <a:ln/>
        </p:spPr>
        <p:txBody>
          <a:bodyPr wrap="none" lIns="0" tIns="0" rIns="0" bIns="0" rtlCol="0" anchor="t">
            <a:spAutoFit/>
          </a:bodyPr>
          <a:lstStyle/>
          <a:p>
            <a:pPr algn="ctr" rtl="1">
              <a:lnSpc>
                <a:spcPts val="1458"/>
              </a:lnSpc>
            </a:pPr>
            <a:endParaRPr lang="en-US" sz="2800" dirty="0">
              <a:latin typeface="Alexandria" pitchFamily="2" charset="-78"/>
              <a:cs typeface="Alexandria" pitchFamily="2" charset="-78"/>
            </a:endParaRPr>
          </a:p>
        </p:txBody>
      </p:sp>
      <p:sp>
        <p:nvSpPr>
          <p:cNvPr id="32" name="Text 23">
            <a:extLst>
              <a:ext uri="{FF2B5EF4-FFF2-40B4-BE49-F238E27FC236}">
                <a16:creationId xmlns:a16="http://schemas.microsoft.com/office/drawing/2014/main" id="{082814B2-27D6-937B-442B-544D2721FC09}"/>
              </a:ext>
            </a:extLst>
          </p:cNvPr>
          <p:cNvSpPr/>
          <p:nvPr/>
        </p:nvSpPr>
        <p:spPr>
          <a:xfrm>
            <a:off x="11137867" y="5238849"/>
            <a:ext cx="65" cy="233013"/>
          </a:xfrm>
          <a:prstGeom prst="rect">
            <a:avLst/>
          </a:prstGeom>
          <a:noFill/>
          <a:ln/>
        </p:spPr>
        <p:txBody>
          <a:bodyPr wrap="none" lIns="0" tIns="0" rIns="0" bIns="0" rtlCol="0" anchor="t">
            <a:spAutoFit/>
          </a:bodyPr>
          <a:lstStyle/>
          <a:p>
            <a:pPr algn="ctr" rtl="1">
              <a:lnSpc>
                <a:spcPts val="1458"/>
              </a:lnSpc>
            </a:pPr>
            <a:endParaRPr lang="en-US" sz="2800" dirty="0">
              <a:latin typeface="Alexandria" pitchFamily="2" charset="-78"/>
              <a:cs typeface="Alexandria" pitchFamily="2" charset="-78"/>
            </a:endParaRPr>
          </a:p>
        </p:txBody>
      </p:sp>
      <p:sp>
        <p:nvSpPr>
          <p:cNvPr id="36" name="Text 27">
            <a:extLst>
              <a:ext uri="{FF2B5EF4-FFF2-40B4-BE49-F238E27FC236}">
                <a16:creationId xmlns:a16="http://schemas.microsoft.com/office/drawing/2014/main" id="{004D3E01-C85B-C29F-AAB1-B63C35D205B2}"/>
              </a:ext>
            </a:extLst>
          </p:cNvPr>
          <p:cNvSpPr/>
          <p:nvPr/>
        </p:nvSpPr>
        <p:spPr>
          <a:xfrm>
            <a:off x="11137867" y="5870972"/>
            <a:ext cx="64" cy="233013"/>
          </a:xfrm>
          <a:prstGeom prst="rect">
            <a:avLst/>
          </a:prstGeom>
          <a:noFill/>
          <a:ln/>
        </p:spPr>
        <p:txBody>
          <a:bodyPr wrap="none" lIns="0" tIns="0" rIns="0" bIns="0" rtlCol="0" anchor="t">
            <a:spAutoFit/>
          </a:bodyPr>
          <a:lstStyle/>
          <a:p>
            <a:pPr algn="ctr" rtl="1">
              <a:lnSpc>
                <a:spcPts val="1458"/>
              </a:lnSpc>
            </a:pPr>
            <a:endParaRPr lang="en-US" sz="2800" dirty="0">
              <a:latin typeface="Alexandria" pitchFamily="2" charset="-78"/>
              <a:cs typeface="Alexandria" pitchFamily="2" charset="-78"/>
            </a:endParaRPr>
          </a:p>
        </p:txBody>
      </p:sp>
      <p:sp>
        <p:nvSpPr>
          <p:cNvPr id="27" name="Text 19">
            <a:extLst>
              <a:ext uri="{FF2B5EF4-FFF2-40B4-BE49-F238E27FC236}">
                <a16:creationId xmlns:a16="http://schemas.microsoft.com/office/drawing/2014/main" id="{84E18BCE-C773-918E-DAB7-8443353D7AA6}"/>
              </a:ext>
            </a:extLst>
          </p:cNvPr>
          <p:cNvSpPr/>
          <p:nvPr/>
        </p:nvSpPr>
        <p:spPr>
          <a:xfrm>
            <a:off x="11063866" y="2058781"/>
            <a:ext cx="221214" cy="233013"/>
          </a:xfrm>
          <a:prstGeom prst="rect">
            <a:avLst/>
          </a:prstGeom>
          <a:noFill/>
          <a:ln/>
        </p:spPr>
        <p:txBody>
          <a:bodyPr wrap="none" lIns="0" tIns="0" rIns="0" bIns="0" rtlCol="0" anchor="t">
            <a:spAutoFit/>
          </a:bodyPr>
          <a:lstStyle/>
          <a:p>
            <a:pPr algn="ctr" rtl="1">
              <a:lnSpc>
                <a:spcPts val="1458"/>
              </a:lnSpc>
            </a:pPr>
            <a:r>
              <a:rPr lang="en-US" sz="2800" dirty="0">
                <a:solidFill>
                  <a:srgbClr val="1E3063"/>
                </a:solidFill>
                <a:latin typeface="Alexandria" pitchFamily="2" charset="-78"/>
                <a:ea typeface="Instrument Sans Semi Bold" pitchFamily="34" charset="-122"/>
                <a:cs typeface="Alexandria" pitchFamily="2" charset="-78"/>
              </a:rPr>
              <a:t>5</a:t>
            </a:r>
            <a:endParaRPr lang="en-US" sz="2800" dirty="0">
              <a:latin typeface="Alexandria" pitchFamily="2" charset="-78"/>
              <a:cs typeface="Alexandria" pitchFamily="2" charset="-78"/>
            </a:endParaRPr>
          </a:p>
        </p:txBody>
      </p:sp>
      <p:sp>
        <p:nvSpPr>
          <p:cNvPr id="28" name="Text 23">
            <a:extLst>
              <a:ext uri="{FF2B5EF4-FFF2-40B4-BE49-F238E27FC236}">
                <a16:creationId xmlns:a16="http://schemas.microsoft.com/office/drawing/2014/main" id="{B79A8F72-67E0-3445-0C1C-C229AC208266}"/>
              </a:ext>
            </a:extLst>
          </p:cNvPr>
          <p:cNvSpPr/>
          <p:nvPr/>
        </p:nvSpPr>
        <p:spPr>
          <a:xfrm>
            <a:off x="8169317" y="3551611"/>
            <a:ext cx="227626" cy="233013"/>
          </a:xfrm>
          <a:prstGeom prst="rect">
            <a:avLst/>
          </a:prstGeom>
          <a:noFill/>
          <a:ln/>
        </p:spPr>
        <p:txBody>
          <a:bodyPr wrap="none" lIns="0" tIns="0" rIns="0" bIns="0" rtlCol="0" anchor="t">
            <a:spAutoFit/>
          </a:bodyPr>
          <a:lstStyle/>
          <a:p>
            <a:pPr algn="ctr" rtl="1">
              <a:lnSpc>
                <a:spcPts val="1458"/>
              </a:lnSpc>
            </a:pPr>
            <a:r>
              <a:rPr lang="en-US" sz="2800" dirty="0">
                <a:solidFill>
                  <a:srgbClr val="1E3063"/>
                </a:solidFill>
                <a:latin typeface="Alexandria" pitchFamily="2" charset="-78"/>
                <a:ea typeface="Instrument Sans Semi Bold" pitchFamily="34" charset="-122"/>
                <a:cs typeface="Alexandria" pitchFamily="2" charset="-78"/>
              </a:rPr>
              <a:t>6</a:t>
            </a:r>
            <a:endParaRPr lang="en-US" sz="2800" dirty="0">
              <a:latin typeface="Alexandria" pitchFamily="2" charset="-78"/>
              <a:cs typeface="Alexandria" pitchFamily="2" charset="-78"/>
            </a:endParaRPr>
          </a:p>
        </p:txBody>
      </p:sp>
      <p:sp>
        <p:nvSpPr>
          <p:cNvPr id="29" name="Text 27">
            <a:extLst>
              <a:ext uri="{FF2B5EF4-FFF2-40B4-BE49-F238E27FC236}">
                <a16:creationId xmlns:a16="http://schemas.microsoft.com/office/drawing/2014/main" id="{A4B2C9E7-8DBA-D4C3-A1C9-CA77B08C83AE}"/>
              </a:ext>
            </a:extLst>
          </p:cNvPr>
          <p:cNvSpPr/>
          <p:nvPr/>
        </p:nvSpPr>
        <p:spPr>
          <a:xfrm>
            <a:off x="4423329" y="5297062"/>
            <a:ext cx="205185" cy="233013"/>
          </a:xfrm>
          <a:prstGeom prst="rect">
            <a:avLst/>
          </a:prstGeom>
          <a:noFill/>
          <a:ln/>
        </p:spPr>
        <p:txBody>
          <a:bodyPr wrap="none" lIns="0" tIns="0" rIns="0" bIns="0" rtlCol="0" anchor="t">
            <a:spAutoFit/>
          </a:bodyPr>
          <a:lstStyle/>
          <a:p>
            <a:pPr algn="ctr" rtl="1">
              <a:lnSpc>
                <a:spcPts val="1458"/>
              </a:lnSpc>
            </a:pPr>
            <a:r>
              <a:rPr lang="en-US" sz="2800" dirty="0">
                <a:solidFill>
                  <a:srgbClr val="1E3063"/>
                </a:solidFill>
                <a:latin typeface="Alexandria" pitchFamily="2" charset="-78"/>
                <a:ea typeface="Instrument Sans Semi Bold" pitchFamily="34" charset="-122"/>
                <a:cs typeface="Alexandria" pitchFamily="2" charset="-78"/>
              </a:rPr>
              <a:t>7</a:t>
            </a:r>
            <a:endParaRPr lang="en-US" sz="2800" dirty="0">
              <a:latin typeface="Alexandria" pitchFamily="2" charset="-78"/>
              <a:cs typeface="Alexandria" pitchFamily="2" charset="-78"/>
            </a:endParaRPr>
          </a:p>
        </p:txBody>
      </p:sp>
      <p:sp>
        <p:nvSpPr>
          <p:cNvPr id="30" name="Text 20">
            <a:extLst>
              <a:ext uri="{FF2B5EF4-FFF2-40B4-BE49-F238E27FC236}">
                <a16:creationId xmlns:a16="http://schemas.microsoft.com/office/drawing/2014/main" id="{5635A49C-DCFA-9785-7517-6D11C70BD233}"/>
              </a:ext>
            </a:extLst>
          </p:cNvPr>
          <p:cNvSpPr/>
          <p:nvPr/>
        </p:nvSpPr>
        <p:spPr>
          <a:xfrm>
            <a:off x="9180321" y="2013309"/>
            <a:ext cx="1534074" cy="194925"/>
          </a:xfrm>
          <a:prstGeom prst="rect">
            <a:avLst/>
          </a:prstGeom>
          <a:noFill/>
          <a:ln/>
        </p:spPr>
        <p:txBody>
          <a:bodyPr wrap="none" lIns="0" tIns="0" rIns="0" bIns="0" rtlCol="0" anchor="t">
            <a:spAutoFit/>
          </a:bodyPr>
          <a:lstStyle/>
          <a:p>
            <a:pPr algn="ctr" rtl="1">
              <a:lnSpc>
                <a:spcPts val="1542"/>
              </a:lnSpc>
            </a:pPr>
            <a:r>
              <a:rPr lang="en-US" sz="1600" b="1" dirty="0">
                <a:solidFill>
                  <a:schemeClr val="accent2">
                    <a:lumMod val="75000"/>
                  </a:schemeClr>
                </a:solidFill>
                <a:latin typeface="Alexandria" pitchFamily="2" charset="-78"/>
                <a:cs typeface="Alexandria" pitchFamily="2" charset="-78"/>
              </a:rPr>
              <a:t>تطوير العمليات</a:t>
            </a:r>
          </a:p>
        </p:txBody>
      </p:sp>
      <p:sp>
        <p:nvSpPr>
          <p:cNvPr id="31" name="Text 21">
            <a:extLst>
              <a:ext uri="{FF2B5EF4-FFF2-40B4-BE49-F238E27FC236}">
                <a16:creationId xmlns:a16="http://schemas.microsoft.com/office/drawing/2014/main" id="{E950BAA2-DE91-6CE1-8D95-0A74ADF05C58}"/>
              </a:ext>
            </a:extLst>
          </p:cNvPr>
          <p:cNvSpPr/>
          <p:nvPr/>
        </p:nvSpPr>
        <p:spPr>
          <a:xfrm>
            <a:off x="8510074" y="2330704"/>
            <a:ext cx="3190994" cy="696986"/>
          </a:xfrm>
          <a:prstGeom prst="rect">
            <a:avLst/>
          </a:prstGeom>
          <a:noFill/>
          <a:ln/>
        </p:spPr>
        <p:txBody>
          <a:bodyPr wrap="squar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الحاجة إلى تحسين الإجراءات واختصار الوقت ورفع الجودة</a:t>
            </a:r>
            <a:endParaRPr lang="en-US" sz="1600" dirty="0">
              <a:latin typeface="Alexandria" pitchFamily="2" charset="-78"/>
              <a:cs typeface="Alexandria" pitchFamily="2" charset="-78"/>
            </a:endParaRPr>
          </a:p>
        </p:txBody>
      </p:sp>
      <p:sp>
        <p:nvSpPr>
          <p:cNvPr id="33" name="Text 24">
            <a:extLst>
              <a:ext uri="{FF2B5EF4-FFF2-40B4-BE49-F238E27FC236}">
                <a16:creationId xmlns:a16="http://schemas.microsoft.com/office/drawing/2014/main" id="{9A77CB2E-65D8-29E2-4527-2ADF077DCAC9}"/>
              </a:ext>
            </a:extLst>
          </p:cNvPr>
          <p:cNvSpPr/>
          <p:nvPr/>
        </p:nvSpPr>
        <p:spPr>
          <a:xfrm>
            <a:off x="5093922" y="3410439"/>
            <a:ext cx="2789225" cy="194925"/>
          </a:xfrm>
          <a:prstGeom prst="rect">
            <a:avLst/>
          </a:prstGeom>
          <a:noFill/>
          <a:ln/>
        </p:spPr>
        <p:txBody>
          <a:bodyPr wrap="none" lIns="0" tIns="0" rIns="0" bIns="0" rtlCol="0" anchor="t">
            <a:spAutoFit/>
          </a:bodyPr>
          <a:lstStyle/>
          <a:p>
            <a:pPr algn="r" rtl="1">
              <a:lnSpc>
                <a:spcPts val="1542"/>
              </a:lnSpc>
            </a:pPr>
            <a:r>
              <a:rPr lang="en-US" sz="1600" b="1" dirty="0">
                <a:solidFill>
                  <a:schemeClr val="accent2">
                    <a:lumMod val="75000"/>
                  </a:schemeClr>
                </a:solidFill>
                <a:latin typeface="Alexandria" pitchFamily="2" charset="-78"/>
                <a:cs typeface="Alexandria" pitchFamily="2" charset="-78"/>
              </a:rPr>
              <a:t>النجاح أو الفشل غير المتوقع</a:t>
            </a:r>
          </a:p>
        </p:txBody>
      </p:sp>
      <p:sp>
        <p:nvSpPr>
          <p:cNvPr id="34" name="Text 25">
            <a:extLst>
              <a:ext uri="{FF2B5EF4-FFF2-40B4-BE49-F238E27FC236}">
                <a16:creationId xmlns:a16="http://schemas.microsoft.com/office/drawing/2014/main" id="{04EC6596-7BBA-C623-FBCB-4B93FDF75D80}"/>
              </a:ext>
            </a:extLst>
          </p:cNvPr>
          <p:cNvSpPr/>
          <p:nvPr/>
        </p:nvSpPr>
        <p:spPr>
          <a:xfrm>
            <a:off x="4512644" y="3862277"/>
            <a:ext cx="3919444" cy="696986"/>
          </a:xfrm>
          <a:prstGeom prst="rect">
            <a:avLst/>
          </a:prstGeom>
          <a:noFill/>
          <a:ln/>
        </p:spPr>
        <p:txBody>
          <a:bodyPr wrap="squar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قد تكشف النتائج عن فرص جديدة أو خلل يستدعي إعادة التفكير</a:t>
            </a:r>
            <a:endParaRPr lang="en-US" sz="1600" dirty="0">
              <a:latin typeface="Alexandria" pitchFamily="2" charset="-78"/>
              <a:cs typeface="Alexandria" pitchFamily="2" charset="-78"/>
            </a:endParaRPr>
          </a:p>
        </p:txBody>
      </p:sp>
      <p:sp>
        <p:nvSpPr>
          <p:cNvPr id="37" name="Text 28">
            <a:extLst>
              <a:ext uri="{FF2B5EF4-FFF2-40B4-BE49-F238E27FC236}">
                <a16:creationId xmlns:a16="http://schemas.microsoft.com/office/drawing/2014/main" id="{4623E620-3CF4-F204-B45D-6521DD746420}"/>
              </a:ext>
            </a:extLst>
          </p:cNvPr>
          <p:cNvSpPr/>
          <p:nvPr/>
        </p:nvSpPr>
        <p:spPr>
          <a:xfrm>
            <a:off x="2084390" y="4709369"/>
            <a:ext cx="1234312" cy="194925"/>
          </a:xfrm>
          <a:prstGeom prst="rect">
            <a:avLst/>
          </a:prstGeom>
          <a:noFill/>
          <a:ln/>
        </p:spPr>
        <p:txBody>
          <a:bodyPr wrap="none" lIns="0" tIns="0" rIns="0" bIns="0" rtlCol="0" anchor="t">
            <a:spAutoFit/>
          </a:bodyPr>
          <a:lstStyle/>
          <a:p>
            <a:pPr algn="r" rtl="1">
              <a:lnSpc>
                <a:spcPts val="1542"/>
              </a:lnSpc>
            </a:pPr>
            <a:r>
              <a:rPr lang="en-US" sz="1600" b="1" dirty="0">
                <a:solidFill>
                  <a:schemeClr val="accent2">
                    <a:lumMod val="75000"/>
                  </a:schemeClr>
                </a:solidFill>
                <a:latin typeface="Alexandria" pitchFamily="2" charset="-78"/>
                <a:cs typeface="Alexandria" pitchFamily="2" charset="-78"/>
              </a:rPr>
              <a:t>عدم التوافق</a:t>
            </a:r>
          </a:p>
        </p:txBody>
      </p:sp>
      <p:sp>
        <p:nvSpPr>
          <p:cNvPr id="38" name="Text 29">
            <a:extLst>
              <a:ext uri="{FF2B5EF4-FFF2-40B4-BE49-F238E27FC236}">
                <a16:creationId xmlns:a16="http://schemas.microsoft.com/office/drawing/2014/main" id="{CE0CE09B-44DA-303C-1381-A1A5E3C01E25}"/>
              </a:ext>
            </a:extLst>
          </p:cNvPr>
          <p:cNvSpPr/>
          <p:nvPr/>
        </p:nvSpPr>
        <p:spPr>
          <a:xfrm>
            <a:off x="1022933" y="5031898"/>
            <a:ext cx="3357226" cy="696986"/>
          </a:xfrm>
          <a:prstGeom prst="rect">
            <a:avLst/>
          </a:prstGeom>
          <a:noFill/>
          <a:ln/>
        </p:spPr>
        <p:txBody>
          <a:bodyPr wrap="square" lIns="0" tIns="0" rIns="0" bIns="0" rtlCol="0" anchor="t">
            <a:spAutoFit/>
          </a:bodyPr>
          <a:lstStyle/>
          <a:p>
            <a:pPr algn="ctr" rtl="1">
              <a:lnSpc>
                <a:spcPct val="150000"/>
              </a:lnSpc>
            </a:pPr>
            <a:r>
              <a:rPr lang="en-US" sz="1600" dirty="0">
                <a:solidFill>
                  <a:srgbClr val="1E3063"/>
                </a:solidFill>
                <a:latin typeface="Alexandria" pitchFamily="2" charset="-78"/>
                <a:cs typeface="Alexandria" pitchFamily="2" charset="-78"/>
              </a:rPr>
              <a:t>الإدراك وجود فجوة بين الوضع القائم والمأمول يدفع للإبداع</a:t>
            </a:r>
          </a:p>
        </p:txBody>
      </p:sp>
    </p:spTree>
    <p:extLst>
      <p:ext uri="{BB962C8B-B14F-4D97-AF65-F5344CB8AC3E}">
        <p14:creationId xmlns:p14="http://schemas.microsoft.com/office/powerpoint/2010/main" val="3658435009"/>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09426" y="468693"/>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810423"/>
            <a:ext cx="4128422" cy="587381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42214" y="1052736"/>
            <a:ext cx="11442418" cy="54261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B02503C2-5083-3880-522A-E9248F1C631F}"/>
              </a:ext>
            </a:extLst>
          </p:cNvPr>
          <p:cNvSpPr/>
          <p:nvPr/>
        </p:nvSpPr>
        <p:spPr>
          <a:xfrm>
            <a:off x="3670705" y="495743"/>
            <a:ext cx="3531416" cy="441531"/>
          </a:xfrm>
          <a:prstGeom prst="rect">
            <a:avLst/>
          </a:prstGeom>
          <a:noFill/>
          <a:ln/>
        </p:spPr>
        <p:txBody>
          <a:bodyPr wrap="none" lIns="0" tIns="0" rIns="0" bIns="0" rtlCol="0" anchor="t">
            <a:spAutoFit/>
          </a:bodyPr>
          <a:lstStyle/>
          <a:p>
            <a:pPr algn="r" rtl="1">
              <a:lnSpc>
                <a:spcPts val="3750"/>
              </a:lnSpc>
            </a:pPr>
            <a:r>
              <a:rPr lang="en-US" sz="2400" b="1" dirty="0">
                <a:solidFill>
                  <a:srgbClr val="00B0F0"/>
                </a:solidFill>
                <a:latin typeface="Alexandria" pitchFamily="2" charset="-78"/>
                <a:ea typeface="Instrument Sans Semi Bold" pitchFamily="34" charset="-122"/>
                <a:cs typeface="Alexandria" pitchFamily="2" charset="-78"/>
              </a:rPr>
              <a:t>مجالات الإبداع الوظيفي</a:t>
            </a:r>
            <a:endParaRPr lang="en-US" sz="24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F2E79FF5-2A63-AD00-5A28-03AB21B38D24}"/>
              </a:ext>
            </a:extLst>
          </p:cNvPr>
          <p:cNvSpPr/>
          <p:nvPr/>
        </p:nvSpPr>
        <p:spPr>
          <a:xfrm>
            <a:off x="2774061" y="1361703"/>
            <a:ext cx="6578724" cy="230832"/>
          </a:xfrm>
          <a:prstGeom prst="rect">
            <a:avLst/>
          </a:prstGeom>
          <a:noFill/>
          <a:ln/>
        </p:spPr>
        <p:txBody>
          <a:bodyPr wrap="none" lIns="0" tIns="0" rIns="0" bIns="0" rtlCol="0" anchor="t">
            <a:spAutoFit/>
          </a:bodyPr>
          <a:lstStyle/>
          <a:p>
            <a:pPr algn="ctr" rtl="1">
              <a:lnSpc>
                <a:spcPts val="1750"/>
              </a:lnSpc>
            </a:pPr>
            <a:r>
              <a:rPr lang="en-US" sz="1600" dirty="0">
                <a:solidFill>
                  <a:srgbClr val="1E3063"/>
                </a:solidFill>
                <a:latin typeface="Alexandria" pitchFamily="2" charset="-78"/>
                <a:ea typeface="Instrument Sans Medium" pitchFamily="34" charset="-122"/>
                <a:cs typeface="Alexandria" pitchFamily="2" charset="-78"/>
              </a:rPr>
              <a:t>تتجلى الإنجازات الإبداعية داخل المؤسسة في عدد من المجالات الأساسية:</a:t>
            </a:r>
            <a:endParaRPr lang="en-US" sz="1600" dirty="0">
              <a:latin typeface="Alexandria" pitchFamily="2" charset="-78"/>
              <a:cs typeface="Alexandria" pitchFamily="2" charset="-78"/>
            </a:endParaRPr>
          </a:p>
        </p:txBody>
      </p:sp>
      <p:sp>
        <p:nvSpPr>
          <p:cNvPr id="8" name="Shape 2">
            <a:extLst>
              <a:ext uri="{FF2B5EF4-FFF2-40B4-BE49-F238E27FC236}">
                <a16:creationId xmlns:a16="http://schemas.microsoft.com/office/drawing/2014/main" id="{2F9066C8-E0AE-DBB5-1015-5254D059004F}"/>
              </a:ext>
            </a:extLst>
          </p:cNvPr>
          <p:cNvSpPr/>
          <p:nvPr/>
        </p:nvSpPr>
        <p:spPr>
          <a:xfrm>
            <a:off x="6158508" y="2170832"/>
            <a:ext cx="5006578" cy="153591"/>
          </a:xfrm>
          <a:prstGeom prst="roundRect">
            <a:avLst>
              <a:gd name="adj" fmla="val 90010"/>
            </a:avLst>
          </a:prstGeom>
          <a:solidFill>
            <a:srgbClr val="CEE6FD"/>
          </a:solidFill>
          <a:ln/>
        </p:spPr>
        <p:txBody>
          <a:bodyPr>
            <a:spAutoFit/>
          </a:bodyPr>
          <a:lstStyle/>
          <a:p>
            <a:endParaRPr lang="en-US"/>
          </a:p>
        </p:txBody>
      </p:sp>
      <p:sp>
        <p:nvSpPr>
          <p:cNvPr id="9" name="Shape 3">
            <a:extLst>
              <a:ext uri="{FF2B5EF4-FFF2-40B4-BE49-F238E27FC236}">
                <a16:creationId xmlns:a16="http://schemas.microsoft.com/office/drawing/2014/main" id="{0898B010-2B32-6CC1-B922-E353CDBDEF6F}"/>
              </a:ext>
            </a:extLst>
          </p:cNvPr>
          <p:cNvSpPr/>
          <p:nvPr/>
        </p:nvSpPr>
        <p:spPr>
          <a:xfrm>
            <a:off x="10934700" y="2017242"/>
            <a:ext cx="460772" cy="460772"/>
          </a:xfrm>
          <a:prstGeom prst="roundRect">
            <a:avLst>
              <a:gd name="adj" fmla="val 82687"/>
            </a:avLst>
          </a:prstGeom>
          <a:solidFill>
            <a:srgbClr val="CEE6FD"/>
          </a:solidFill>
          <a:ln/>
        </p:spPr>
        <p:txBody>
          <a:bodyPr>
            <a:spAutoFit/>
          </a:bodyPr>
          <a:lstStyle/>
          <a:p>
            <a:endParaRPr lang="en-US"/>
          </a:p>
        </p:txBody>
      </p:sp>
      <p:sp>
        <p:nvSpPr>
          <p:cNvPr id="11" name="Text 4">
            <a:extLst>
              <a:ext uri="{FF2B5EF4-FFF2-40B4-BE49-F238E27FC236}">
                <a16:creationId xmlns:a16="http://schemas.microsoft.com/office/drawing/2014/main" id="{10F07A3F-32E9-6669-AD49-93F406D3606E}"/>
              </a:ext>
            </a:extLst>
          </p:cNvPr>
          <p:cNvSpPr/>
          <p:nvPr/>
        </p:nvSpPr>
        <p:spPr>
          <a:xfrm>
            <a:off x="8164130" y="2456332"/>
            <a:ext cx="2755563" cy="243656"/>
          </a:xfrm>
          <a:prstGeom prst="rect">
            <a:avLst/>
          </a:prstGeom>
          <a:noFill/>
          <a:ln/>
        </p:spPr>
        <p:txBody>
          <a:bodyPr wrap="none" lIns="0" tIns="0" rIns="0" bIns="0" rtlCol="0" anchor="t">
            <a:spAutoFit/>
          </a:bodyPr>
          <a:lstStyle/>
          <a:p>
            <a:pPr algn="r" rtl="1">
              <a:lnSpc>
                <a:spcPts val="1875"/>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تصميم هيكل تنظيمي جديد</a:t>
            </a:r>
            <a:endParaRPr lang="en-US" sz="1600" b="1" dirty="0">
              <a:solidFill>
                <a:schemeClr val="accent2">
                  <a:lumMod val="75000"/>
                </a:schemeClr>
              </a:solidFill>
              <a:latin typeface="Alexandria" pitchFamily="2" charset="-78"/>
              <a:cs typeface="Alexandria" pitchFamily="2" charset="-78"/>
            </a:endParaRPr>
          </a:p>
        </p:txBody>
      </p:sp>
      <p:sp>
        <p:nvSpPr>
          <p:cNvPr id="12" name="Text 5">
            <a:extLst>
              <a:ext uri="{FF2B5EF4-FFF2-40B4-BE49-F238E27FC236}">
                <a16:creationId xmlns:a16="http://schemas.microsoft.com/office/drawing/2014/main" id="{BF3781E7-864B-3C81-19FE-B0E2AF11A531}"/>
              </a:ext>
            </a:extLst>
          </p:cNvPr>
          <p:cNvSpPr/>
          <p:nvPr/>
        </p:nvSpPr>
        <p:spPr>
          <a:xfrm>
            <a:off x="6311999" y="2917553"/>
            <a:ext cx="4929882"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إعادة تنظيم العلاقات والأدوار والوحدات الإدارية بما يحقق كفاءة أعلى ومرونة أكبر في العمل.</a:t>
            </a:r>
            <a:endParaRPr lang="en-US" dirty="0">
              <a:latin typeface="Alexandria" pitchFamily="2" charset="-78"/>
              <a:cs typeface="Alexandria" pitchFamily="2" charset="-78"/>
            </a:endParaRPr>
          </a:p>
        </p:txBody>
      </p:sp>
      <p:sp>
        <p:nvSpPr>
          <p:cNvPr id="13" name="Shape 6">
            <a:extLst>
              <a:ext uri="{FF2B5EF4-FFF2-40B4-BE49-F238E27FC236}">
                <a16:creationId xmlns:a16="http://schemas.microsoft.com/office/drawing/2014/main" id="{57921142-1531-8A1E-5BF4-C5496EE6A9BB}"/>
              </a:ext>
            </a:extLst>
          </p:cNvPr>
          <p:cNvSpPr/>
          <p:nvPr/>
        </p:nvSpPr>
        <p:spPr>
          <a:xfrm>
            <a:off x="796628" y="1940446"/>
            <a:ext cx="5006578" cy="153591"/>
          </a:xfrm>
          <a:prstGeom prst="roundRect">
            <a:avLst>
              <a:gd name="adj" fmla="val 90010"/>
            </a:avLst>
          </a:prstGeom>
          <a:solidFill>
            <a:srgbClr val="CEE6FD"/>
          </a:solidFill>
          <a:ln/>
        </p:spPr>
        <p:txBody>
          <a:bodyPr>
            <a:spAutoFit/>
          </a:bodyPr>
          <a:lstStyle/>
          <a:p>
            <a:endParaRPr lang="en-US"/>
          </a:p>
        </p:txBody>
      </p:sp>
      <p:sp>
        <p:nvSpPr>
          <p:cNvPr id="14" name="Shape 7">
            <a:extLst>
              <a:ext uri="{FF2B5EF4-FFF2-40B4-BE49-F238E27FC236}">
                <a16:creationId xmlns:a16="http://schemas.microsoft.com/office/drawing/2014/main" id="{37EA921F-0E28-96EE-43CF-E0C562B0C8BC}"/>
              </a:ext>
            </a:extLst>
          </p:cNvPr>
          <p:cNvSpPr/>
          <p:nvPr/>
        </p:nvSpPr>
        <p:spPr>
          <a:xfrm>
            <a:off x="5572819" y="1786855"/>
            <a:ext cx="460772" cy="460772"/>
          </a:xfrm>
          <a:prstGeom prst="roundRect">
            <a:avLst>
              <a:gd name="adj" fmla="val 82687"/>
            </a:avLst>
          </a:prstGeom>
          <a:solidFill>
            <a:srgbClr val="CEE6FD"/>
          </a:solidFill>
          <a:ln/>
        </p:spPr>
        <p:txBody>
          <a:bodyPr>
            <a:spAutoFit/>
          </a:bodyPr>
          <a:lstStyle/>
          <a:p>
            <a:endParaRPr lang="en-US"/>
          </a:p>
        </p:txBody>
      </p:sp>
      <p:sp>
        <p:nvSpPr>
          <p:cNvPr id="16" name="Text 8">
            <a:extLst>
              <a:ext uri="{FF2B5EF4-FFF2-40B4-BE49-F238E27FC236}">
                <a16:creationId xmlns:a16="http://schemas.microsoft.com/office/drawing/2014/main" id="{52CF9849-0334-08A7-7683-B16A8E234FD7}"/>
              </a:ext>
            </a:extLst>
          </p:cNvPr>
          <p:cNvSpPr/>
          <p:nvPr/>
        </p:nvSpPr>
        <p:spPr>
          <a:xfrm>
            <a:off x="3076348" y="2372445"/>
            <a:ext cx="2803653" cy="243656"/>
          </a:xfrm>
          <a:prstGeom prst="rect">
            <a:avLst/>
          </a:prstGeom>
          <a:noFill/>
          <a:ln/>
        </p:spPr>
        <p:txBody>
          <a:bodyPr wrap="none" lIns="0" tIns="0" rIns="0" bIns="0" rtlCol="0" anchor="t">
            <a:spAutoFit/>
          </a:bodyPr>
          <a:lstStyle/>
          <a:p>
            <a:pPr algn="r" rtl="1">
              <a:lnSpc>
                <a:spcPts val="1875"/>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استخدام أساليب عمل جديدة</a:t>
            </a:r>
            <a:endParaRPr lang="en-US" sz="1600" b="1" dirty="0">
              <a:solidFill>
                <a:schemeClr val="accent2">
                  <a:lumMod val="75000"/>
                </a:schemeClr>
              </a:solidFill>
              <a:latin typeface="Alexandria" pitchFamily="2" charset="-78"/>
              <a:cs typeface="Alexandria" pitchFamily="2" charset="-78"/>
            </a:endParaRPr>
          </a:p>
        </p:txBody>
      </p:sp>
      <p:sp>
        <p:nvSpPr>
          <p:cNvPr id="17" name="Text 9">
            <a:extLst>
              <a:ext uri="{FF2B5EF4-FFF2-40B4-BE49-F238E27FC236}">
                <a16:creationId xmlns:a16="http://schemas.microsoft.com/office/drawing/2014/main" id="{1A732A04-3C21-4FE9-5CBA-A506372B2A0E}"/>
              </a:ext>
            </a:extLst>
          </p:cNvPr>
          <p:cNvSpPr/>
          <p:nvPr/>
        </p:nvSpPr>
        <p:spPr>
          <a:xfrm>
            <a:off x="851073" y="2842633"/>
            <a:ext cx="4929882"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تبني إجراءات أو تقنيات أو ممارسات حديثة تسهم في تطوير الأداء ورفع مستوى الإنتاجية.</a:t>
            </a:r>
            <a:endParaRPr lang="en-US" dirty="0">
              <a:latin typeface="Alexandria" pitchFamily="2" charset="-78"/>
              <a:cs typeface="Alexandria" pitchFamily="2" charset="-78"/>
            </a:endParaRPr>
          </a:p>
        </p:txBody>
      </p:sp>
      <p:sp>
        <p:nvSpPr>
          <p:cNvPr id="19" name="Shape 10">
            <a:extLst>
              <a:ext uri="{FF2B5EF4-FFF2-40B4-BE49-F238E27FC236}">
                <a16:creationId xmlns:a16="http://schemas.microsoft.com/office/drawing/2014/main" id="{2FC541DA-A79D-73EB-6789-8658F07004AB}"/>
              </a:ext>
            </a:extLst>
          </p:cNvPr>
          <p:cNvSpPr/>
          <p:nvPr/>
        </p:nvSpPr>
        <p:spPr>
          <a:xfrm>
            <a:off x="6158508" y="4025230"/>
            <a:ext cx="5006578" cy="153591"/>
          </a:xfrm>
          <a:prstGeom prst="roundRect">
            <a:avLst>
              <a:gd name="adj" fmla="val 90010"/>
            </a:avLst>
          </a:prstGeom>
          <a:solidFill>
            <a:srgbClr val="CEE6FD"/>
          </a:solidFill>
          <a:ln/>
        </p:spPr>
        <p:txBody>
          <a:bodyPr>
            <a:spAutoFit/>
          </a:bodyPr>
          <a:lstStyle/>
          <a:p>
            <a:endParaRPr lang="en-US"/>
          </a:p>
        </p:txBody>
      </p:sp>
      <p:sp>
        <p:nvSpPr>
          <p:cNvPr id="20" name="Shape 11">
            <a:extLst>
              <a:ext uri="{FF2B5EF4-FFF2-40B4-BE49-F238E27FC236}">
                <a16:creationId xmlns:a16="http://schemas.microsoft.com/office/drawing/2014/main" id="{EC732310-B4B7-BBA6-F676-BAFDAB8DE0F6}"/>
              </a:ext>
            </a:extLst>
          </p:cNvPr>
          <p:cNvSpPr/>
          <p:nvPr/>
        </p:nvSpPr>
        <p:spPr>
          <a:xfrm>
            <a:off x="10934700" y="3871640"/>
            <a:ext cx="460772" cy="460772"/>
          </a:xfrm>
          <a:prstGeom prst="roundRect">
            <a:avLst>
              <a:gd name="adj" fmla="val 82687"/>
            </a:avLst>
          </a:prstGeom>
          <a:solidFill>
            <a:srgbClr val="CEE6FD"/>
          </a:solidFill>
          <a:ln/>
        </p:spPr>
        <p:txBody>
          <a:bodyPr>
            <a:spAutoFit/>
          </a:bodyPr>
          <a:lstStyle/>
          <a:p>
            <a:endParaRPr lang="en-US"/>
          </a:p>
        </p:txBody>
      </p:sp>
      <p:sp>
        <p:nvSpPr>
          <p:cNvPr id="22" name="Text 12">
            <a:extLst>
              <a:ext uri="{FF2B5EF4-FFF2-40B4-BE49-F238E27FC236}">
                <a16:creationId xmlns:a16="http://schemas.microsoft.com/office/drawing/2014/main" id="{07B40C21-3783-72CB-399F-8EE51F277D55}"/>
              </a:ext>
            </a:extLst>
          </p:cNvPr>
          <p:cNvSpPr/>
          <p:nvPr/>
        </p:nvSpPr>
        <p:spPr>
          <a:xfrm>
            <a:off x="9492350" y="4434409"/>
            <a:ext cx="1731244" cy="243656"/>
          </a:xfrm>
          <a:prstGeom prst="rect">
            <a:avLst/>
          </a:prstGeom>
          <a:noFill/>
          <a:ln/>
        </p:spPr>
        <p:txBody>
          <a:bodyPr wrap="none" lIns="0" tIns="0" rIns="0" bIns="0" rtlCol="0" anchor="t">
            <a:spAutoFit/>
          </a:bodyPr>
          <a:lstStyle/>
          <a:p>
            <a:pPr algn="r" rtl="1">
              <a:lnSpc>
                <a:spcPts val="1875"/>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إيجاد فرص جديدة</a:t>
            </a:r>
            <a:endParaRPr lang="en-US" sz="1600" b="1" dirty="0">
              <a:solidFill>
                <a:schemeClr val="accent2">
                  <a:lumMod val="75000"/>
                </a:schemeClr>
              </a:solidFill>
              <a:latin typeface="Alexandria" pitchFamily="2" charset="-78"/>
              <a:cs typeface="Alexandria" pitchFamily="2" charset="-78"/>
            </a:endParaRPr>
          </a:p>
        </p:txBody>
      </p:sp>
      <p:sp>
        <p:nvSpPr>
          <p:cNvPr id="24" name="Text 13">
            <a:extLst>
              <a:ext uri="{FF2B5EF4-FFF2-40B4-BE49-F238E27FC236}">
                <a16:creationId xmlns:a16="http://schemas.microsoft.com/office/drawing/2014/main" id="{2F9D7EB0-1CA4-46DC-E93C-80FFFE020130}"/>
              </a:ext>
            </a:extLst>
          </p:cNvPr>
          <p:cNvSpPr/>
          <p:nvPr/>
        </p:nvSpPr>
        <p:spPr>
          <a:xfrm>
            <a:off x="6311999" y="4771951"/>
            <a:ext cx="4929882"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اكتشاف مجالات أو خدمات أو منتجات جديدة، أو التوسع في أسواق وفرص لم تكن مستثمرة سابقًا.</a:t>
            </a:r>
            <a:endParaRPr lang="en-US" dirty="0">
              <a:latin typeface="Alexandria" pitchFamily="2" charset="-78"/>
              <a:cs typeface="Alexandria" pitchFamily="2" charset="-78"/>
            </a:endParaRPr>
          </a:p>
        </p:txBody>
      </p:sp>
      <p:sp>
        <p:nvSpPr>
          <p:cNvPr id="26" name="Shape 14">
            <a:extLst>
              <a:ext uri="{FF2B5EF4-FFF2-40B4-BE49-F238E27FC236}">
                <a16:creationId xmlns:a16="http://schemas.microsoft.com/office/drawing/2014/main" id="{34AC2593-78D7-A3BD-0C6D-FD734BBBFFFB}"/>
              </a:ext>
            </a:extLst>
          </p:cNvPr>
          <p:cNvSpPr/>
          <p:nvPr/>
        </p:nvSpPr>
        <p:spPr>
          <a:xfrm>
            <a:off x="796628" y="3794845"/>
            <a:ext cx="5006578" cy="153591"/>
          </a:xfrm>
          <a:prstGeom prst="roundRect">
            <a:avLst>
              <a:gd name="adj" fmla="val 90010"/>
            </a:avLst>
          </a:prstGeom>
          <a:solidFill>
            <a:srgbClr val="CEE6FD"/>
          </a:solidFill>
          <a:ln/>
        </p:spPr>
        <p:txBody>
          <a:bodyPr>
            <a:spAutoFit/>
          </a:bodyPr>
          <a:lstStyle/>
          <a:p>
            <a:endParaRPr lang="en-US"/>
          </a:p>
        </p:txBody>
      </p:sp>
      <p:sp>
        <p:nvSpPr>
          <p:cNvPr id="27" name="Shape 15">
            <a:extLst>
              <a:ext uri="{FF2B5EF4-FFF2-40B4-BE49-F238E27FC236}">
                <a16:creationId xmlns:a16="http://schemas.microsoft.com/office/drawing/2014/main" id="{BD0BA29C-FDF7-5542-00FD-36BE38FE1B87}"/>
              </a:ext>
            </a:extLst>
          </p:cNvPr>
          <p:cNvSpPr/>
          <p:nvPr/>
        </p:nvSpPr>
        <p:spPr>
          <a:xfrm>
            <a:off x="5572819" y="3641254"/>
            <a:ext cx="460772" cy="460772"/>
          </a:xfrm>
          <a:prstGeom prst="roundRect">
            <a:avLst>
              <a:gd name="adj" fmla="val 82687"/>
            </a:avLst>
          </a:prstGeom>
          <a:solidFill>
            <a:srgbClr val="CEE6FD"/>
          </a:solidFill>
          <a:ln/>
        </p:spPr>
        <p:txBody>
          <a:bodyPr>
            <a:spAutoFit/>
          </a:bodyPr>
          <a:lstStyle/>
          <a:p>
            <a:endParaRPr lang="en-US"/>
          </a:p>
        </p:txBody>
      </p:sp>
      <p:sp>
        <p:nvSpPr>
          <p:cNvPr id="29" name="Text 16">
            <a:extLst>
              <a:ext uri="{FF2B5EF4-FFF2-40B4-BE49-F238E27FC236}">
                <a16:creationId xmlns:a16="http://schemas.microsoft.com/office/drawing/2014/main" id="{5A9D867A-1EBD-C007-38C6-E68FB051BCBA}"/>
              </a:ext>
            </a:extLst>
          </p:cNvPr>
          <p:cNvSpPr/>
          <p:nvPr/>
        </p:nvSpPr>
        <p:spPr>
          <a:xfrm>
            <a:off x="3680681" y="4226843"/>
            <a:ext cx="2199320" cy="243656"/>
          </a:xfrm>
          <a:prstGeom prst="rect">
            <a:avLst/>
          </a:prstGeom>
          <a:noFill/>
          <a:ln/>
        </p:spPr>
        <p:txBody>
          <a:bodyPr wrap="none" lIns="0" tIns="0" rIns="0" bIns="0" rtlCol="0" anchor="t">
            <a:spAutoFit/>
          </a:bodyPr>
          <a:lstStyle/>
          <a:p>
            <a:pPr algn="r" rtl="1">
              <a:lnSpc>
                <a:spcPts val="1875"/>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تفعيل سياسات جديدة</a:t>
            </a:r>
            <a:endParaRPr lang="en-US" sz="1600" b="1" dirty="0">
              <a:solidFill>
                <a:schemeClr val="accent2">
                  <a:lumMod val="75000"/>
                </a:schemeClr>
              </a:solidFill>
              <a:latin typeface="Alexandria" pitchFamily="2" charset="-78"/>
              <a:cs typeface="Alexandria" pitchFamily="2" charset="-78"/>
            </a:endParaRPr>
          </a:p>
        </p:txBody>
      </p:sp>
      <p:sp>
        <p:nvSpPr>
          <p:cNvPr id="30" name="Text 17">
            <a:extLst>
              <a:ext uri="{FF2B5EF4-FFF2-40B4-BE49-F238E27FC236}">
                <a16:creationId xmlns:a16="http://schemas.microsoft.com/office/drawing/2014/main" id="{AED67F05-CA51-03FC-3EB5-EEDCBCF27E42}"/>
              </a:ext>
            </a:extLst>
          </p:cNvPr>
          <p:cNvSpPr/>
          <p:nvPr/>
        </p:nvSpPr>
        <p:spPr>
          <a:xfrm>
            <a:off x="876686" y="4748959"/>
            <a:ext cx="4929882"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تبني سياسات أو توجهات تنظيمية جديدة تستجيب للمتغيرات وتدعم تحقيق أهداف المؤسسة.</a:t>
            </a:r>
            <a:endParaRPr lang="en-US" dirty="0">
              <a:latin typeface="Alexandria" pitchFamily="2" charset="-78"/>
              <a:cs typeface="Alexandria" pitchFamily="2" charset="-78"/>
            </a:endParaRPr>
          </a:p>
        </p:txBody>
      </p:sp>
      <p:sp>
        <p:nvSpPr>
          <p:cNvPr id="31" name="Text 18">
            <a:extLst>
              <a:ext uri="{FF2B5EF4-FFF2-40B4-BE49-F238E27FC236}">
                <a16:creationId xmlns:a16="http://schemas.microsoft.com/office/drawing/2014/main" id="{7D71FD9B-B01E-B522-6A10-77770CF74B6F}"/>
              </a:ext>
            </a:extLst>
          </p:cNvPr>
          <p:cNvSpPr/>
          <p:nvPr/>
        </p:nvSpPr>
        <p:spPr>
          <a:xfrm>
            <a:off x="798776" y="5756131"/>
            <a:ext cx="10368558"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القائد المبدع لا يقتصر دوره على إدارة العمل اليومي، بل يمتد إلى بناء بيئة تنظيمية داعمة للإبداع والتجديد. العلاقة بين القائد المبدع والإبداع الوظيفي علاقة تكامل وتأثير متبادل، تسهم في رفع كفاءة الأداء وتحقيق التميز المؤسسي.</a:t>
            </a:r>
            <a:endParaRPr lang="en-US" dirty="0">
              <a:latin typeface="Alexandria" pitchFamily="2" charset="-78"/>
              <a:cs typeface="Alexandria" pitchFamily="2" charset="-78"/>
            </a:endParaRPr>
          </a:p>
        </p:txBody>
      </p:sp>
      <p:sp>
        <p:nvSpPr>
          <p:cNvPr id="32" name="Shape 19">
            <a:extLst>
              <a:ext uri="{FF2B5EF4-FFF2-40B4-BE49-F238E27FC236}">
                <a16:creationId xmlns:a16="http://schemas.microsoft.com/office/drawing/2014/main" id="{1B7E2712-D501-001D-95CE-5CA321D3F647}"/>
              </a:ext>
            </a:extLst>
          </p:cNvPr>
          <p:cNvSpPr/>
          <p:nvPr/>
        </p:nvSpPr>
        <p:spPr>
          <a:xfrm>
            <a:off x="11213923" y="5696762"/>
            <a:ext cx="115194" cy="726083"/>
          </a:xfrm>
          <a:prstGeom prst="rect">
            <a:avLst/>
          </a:prstGeom>
          <a:solidFill>
            <a:srgbClr val="00B0F0"/>
          </a:solidFill>
          <a:ln w="57150">
            <a:noFill/>
          </a:ln>
        </p:spPr>
        <p:txBody>
          <a:bodyPr wrap="square">
            <a:spAutoFit/>
          </a:bodyPr>
          <a:lstStyle/>
          <a:p>
            <a:endParaRPr lang="en-US"/>
          </a:p>
        </p:txBody>
      </p:sp>
    </p:spTree>
    <p:extLst>
      <p:ext uri="{BB962C8B-B14F-4D97-AF65-F5344CB8AC3E}">
        <p14:creationId xmlns:p14="http://schemas.microsoft.com/office/powerpoint/2010/main" val="3767414093"/>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21554" y="289704"/>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810423"/>
            <a:ext cx="4128422" cy="587381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42214" y="1052736"/>
            <a:ext cx="11442418" cy="54261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ADE3F2F6-0201-F403-A35B-667E1D5D6547}"/>
              </a:ext>
            </a:extLst>
          </p:cNvPr>
          <p:cNvSpPr/>
          <p:nvPr/>
        </p:nvSpPr>
        <p:spPr>
          <a:xfrm>
            <a:off x="3845810" y="441410"/>
            <a:ext cx="3770263" cy="374205"/>
          </a:xfrm>
          <a:prstGeom prst="rect">
            <a:avLst/>
          </a:prstGeom>
          <a:noFill/>
          <a:ln/>
        </p:spPr>
        <p:txBody>
          <a:bodyPr wrap="none" lIns="0" tIns="0" rIns="0" bIns="0" rtlCol="0" anchor="t">
            <a:spAutoFit/>
          </a:bodyPr>
          <a:lstStyle/>
          <a:p>
            <a:pPr algn="r" rtl="1">
              <a:lnSpc>
                <a:spcPts val="3083"/>
              </a:lnSpc>
            </a:pPr>
            <a:r>
              <a:rPr lang="en-US" sz="2400" b="1" dirty="0">
                <a:solidFill>
                  <a:srgbClr val="00B0F0"/>
                </a:solidFill>
                <a:latin typeface="Alexandria" pitchFamily="2" charset="-78"/>
                <a:ea typeface="Instrument Sans Semi Bold" pitchFamily="34" charset="-122"/>
                <a:cs typeface="Alexandria" pitchFamily="2" charset="-78"/>
              </a:rPr>
              <a:t>متطلبات الإبداع الوظيفي</a:t>
            </a:r>
            <a:endParaRPr lang="en-US" sz="24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D34E46B0-659B-A641-B6B7-D3428C1E0790}"/>
              </a:ext>
            </a:extLst>
          </p:cNvPr>
          <p:cNvSpPr/>
          <p:nvPr/>
        </p:nvSpPr>
        <p:spPr>
          <a:xfrm>
            <a:off x="1411047" y="1362903"/>
            <a:ext cx="9304752" cy="696986"/>
          </a:xfrm>
          <a:prstGeom prst="rect">
            <a:avLst/>
          </a:prstGeom>
          <a:noFill/>
          <a:ln/>
        </p:spPr>
        <p:txBody>
          <a:bodyPr wrap="squar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متطلبات الإبداع الوظيفي هي الشروط والظروف التي تساعده على ممارسة دوره بصورة مبتكرة وفعالة داخل المؤسسة التعليمية:</a:t>
            </a:r>
            <a:endParaRPr lang="en-US" sz="1600" dirty="0">
              <a:latin typeface="Alexandria" pitchFamily="2" charset="-78"/>
              <a:cs typeface="Alexandria" pitchFamily="2" charset="-78"/>
            </a:endParaRPr>
          </a:p>
        </p:txBody>
      </p:sp>
      <p:sp>
        <p:nvSpPr>
          <p:cNvPr id="11" name="Text 4">
            <a:extLst>
              <a:ext uri="{FF2B5EF4-FFF2-40B4-BE49-F238E27FC236}">
                <a16:creationId xmlns:a16="http://schemas.microsoft.com/office/drawing/2014/main" id="{A11C1FB7-6A30-67A4-B2CB-CC081BD210E1}"/>
              </a:ext>
            </a:extLst>
          </p:cNvPr>
          <p:cNvSpPr/>
          <p:nvPr/>
        </p:nvSpPr>
        <p:spPr>
          <a:xfrm>
            <a:off x="8421272" y="2487591"/>
            <a:ext cx="2008563" cy="194925"/>
          </a:xfrm>
          <a:prstGeom prst="rect">
            <a:avLst/>
          </a:prstGeom>
          <a:noFill/>
          <a:ln/>
        </p:spPr>
        <p:txBody>
          <a:bodyPr wrap="none" lIns="0" tIns="0" rIns="0" bIns="0" rtlCol="0" anchor="t">
            <a:spAutoFit/>
          </a:bodyPr>
          <a:lstStyle/>
          <a:p>
            <a:pPr algn="r" rtl="1">
              <a:lnSpc>
                <a:spcPts val="1542"/>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بيئة تنظيمية داعمة</a:t>
            </a:r>
            <a:endParaRPr lang="en-US" sz="1600" b="1" dirty="0">
              <a:solidFill>
                <a:schemeClr val="accent2">
                  <a:lumMod val="75000"/>
                </a:schemeClr>
              </a:solidFill>
              <a:latin typeface="Alexandria" pitchFamily="2" charset="-78"/>
              <a:cs typeface="Alexandria" pitchFamily="2" charset="-78"/>
            </a:endParaRPr>
          </a:p>
        </p:txBody>
      </p:sp>
      <p:sp>
        <p:nvSpPr>
          <p:cNvPr id="12" name="Text 5">
            <a:extLst>
              <a:ext uri="{FF2B5EF4-FFF2-40B4-BE49-F238E27FC236}">
                <a16:creationId xmlns:a16="http://schemas.microsoft.com/office/drawing/2014/main" id="{C814FE9C-00E3-F3F6-8438-390437ECD965}"/>
              </a:ext>
            </a:extLst>
          </p:cNvPr>
          <p:cNvSpPr/>
          <p:nvPr/>
        </p:nvSpPr>
        <p:spPr>
          <a:xfrm>
            <a:off x="2710517" y="2831956"/>
            <a:ext cx="7747314" cy="169405"/>
          </a:xfrm>
          <a:prstGeom prst="rect">
            <a:avLst/>
          </a:prstGeom>
          <a:noFill/>
          <a:ln/>
        </p:spPr>
        <p:txBody>
          <a:bodyPr wrap="none" lIns="0" tIns="0" rIns="0" bIns="0" rtlCol="0" anchor="t">
            <a:spAutoFit/>
          </a:bodyPr>
          <a:lstStyle/>
          <a:p>
            <a:pPr algn="ctr" rtl="1">
              <a:lnSpc>
                <a:spcPts val="1292"/>
              </a:lnSpc>
            </a:pPr>
            <a:r>
              <a:rPr lang="en-US" dirty="0">
                <a:solidFill>
                  <a:srgbClr val="1E3063"/>
                </a:solidFill>
                <a:latin typeface="Alexandria" pitchFamily="2" charset="-78"/>
                <a:ea typeface="Instrument Sans Medium" pitchFamily="34" charset="-122"/>
                <a:cs typeface="Alexandria" pitchFamily="2" charset="-78"/>
              </a:rPr>
              <a:t>وجود مناخ مدرسي يشجع على التجديد، ويمنح القائد حرية التفكير والتجريب بعيدًا عن الجمود الإداري</a:t>
            </a:r>
            <a:endParaRPr lang="en-US" dirty="0">
              <a:latin typeface="Alexandria" pitchFamily="2" charset="-78"/>
              <a:cs typeface="Alexandria" pitchFamily="2" charset="-78"/>
            </a:endParaRPr>
          </a:p>
        </p:txBody>
      </p:sp>
      <p:sp>
        <p:nvSpPr>
          <p:cNvPr id="16" name="Text 8">
            <a:extLst>
              <a:ext uri="{FF2B5EF4-FFF2-40B4-BE49-F238E27FC236}">
                <a16:creationId xmlns:a16="http://schemas.microsoft.com/office/drawing/2014/main" id="{8AC84932-22BB-C469-4D15-5D24790243F9}"/>
              </a:ext>
            </a:extLst>
          </p:cNvPr>
          <p:cNvSpPr/>
          <p:nvPr/>
        </p:nvSpPr>
        <p:spPr>
          <a:xfrm>
            <a:off x="7917957" y="3876450"/>
            <a:ext cx="2510303" cy="194925"/>
          </a:xfrm>
          <a:prstGeom prst="rect">
            <a:avLst/>
          </a:prstGeom>
          <a:noFill/>
          <a:ln/>
        </p:spPr>
        <p:txBody>
          <a:bodyPr wrap="none" lIns="0" tIns="0" rIns="0" bIns="0" rtlCol="0" anchor="t">
            <a:spAutoFit/>
          </a:bodyPr>
          <a:lstStyle/>
          <a:p>
            <a:pPr algn="r" rtl="1">
              <a:lnSpc>
                <a:spcPts val="1542"/>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الدعم الإداري والمؤسسي</a:t>
            </a:r>
            <a:endParaRPr lang="en-US" sz="1600" b="1" dirty="0">
              <a:solidFill>
                <a:schemeClr val="accent2">
                  <a:lumMod val="75000"/>
                </a:schemeClr>
              </a:solidFill>
              <a:latin typeface="Alexandria" pitchFamily="2" charset="-78"/>
              <a:cs typeface="Alexandria" pitchFamily="2" charset="-78"/>
            </a:endParaRPr>
          </a:p>
        </p:txBody>
      </p:sp>
      <p:sp>
        <p:nvSpPr>
          <p:cNvPr id="17" name="Text 9">
            <a:extLst>
              <a:ext uri="{FF2B5EF4-FFF2-40B4-BE49-F238E27FC236}">
                <a16:creationId xmlns:a16="http://schemas.microsoft.com/office/drawing/2014/main" id="{579571BE-99E5-D5D1-567F-BC6B37B6D5A7}"/>
              </a:ext>
            </a:extLst>
          </p:cNvPr>
          <p:cNvSpPr/>
          <p:nvPr/>
        </p:nvSpPr>
        <p:spPr>
          <a:xfrm>
            <a:off x="3192168" y="4208057"/>
            <a:ext cx="7312899" cy="169405"/>
          </a:xfrm>
          <a:prstGeom prst="rect">
            <a:avLst/>
          </a:prstGeom>
          <a:noFill/>
          <a:ln/>
        </p:spPr>
        <p:txBody>
          <a:bodyPr wrap="none" lIns="0" tIns="0" rIns="0" bIns="0" rtlCol="0" anchor="t">
            <a:spAutoFit/>
          </a:bodyPr>
          <a:lstStyle/>
          <a:p>
            <a:pPr algn="r" rtl="1">
              <a:lnSpc>
                <a:spcPts val="1292"/>
              </a:lnSpc>
            </a:pPr>
            <a:r>
              <a:rPr lang="en-US" dirty="0">
                <a:solidFill>
                  <a:srgbClr val="1E3063"/>
                </a:solidFill>
                <a:latin typeface="Alexandria" pitchFamily="2" charset="-78"/>
                <a:ea typeface="Instrument Sans Medium" pitchFamily="34" charset="-122"/>
                <a:cs typeface="Alexandria" pitchFamily="2" charset="-78"/>
              </a:rPr>
              <a:t>مساندة الجهات العليا للقائد التربوي، وتوفير الصلاحيات اللازمة له لاتخاذ القرارات وتطوير العمل</a:t>
            </a:r>
            <a:endParaRPr lang="en-US" dirty="0">
              <a:latin typeface="Alexandria" pitchFamily="2" charset="-78"/>
              <a:cs typeface="Alexandria" pitchFamily="2" charset="-78"/>
            </a:endParaRPr>
          </a:p>
        </p:txBody>
      </p:sp>
      <p:sp>
        <p:nvSpPr>
          <p:cNvPr id="22" name="Text 12">
            <a:extLst>
              <a:ext uri="{FF2B5EF4-FFF2-40B4-BE49-F238E27FC236}">
                <a16:creationId xmlns:a16="http://schemas.microsoft.com/office/drawing/2014/main" id="{38AD1471-6AA1-31EF-E010-1BA628B4F33F}"/>
              </a:ext>
            </a:extLst>
          </p:cNvPr>
          <p:cNvSpPr/>
          <p:nvPr/>
        </p:nvSpPr>
        <p:spPr>
          <a:xfrm>
            <a:off x="8174827" y="5445224"/>
            <a:ext cx="2338781" cy="194925"/>
          </a:xfrm>
          <a:prstGeom prst="rect">
            <a:avLst/>
          </a:prstGeom>
          <a:noFill/>
          <a:ln/>
        </p:spPr>
        <p:txBody>
          <a:bodyPr wrap="none" lIns="0" tIns="0" rIns="0" bIns="0" rtlCol="0" anchor="t">
            <a:spAutoFit/>
          </a:bodyPr>
          <a:lstStyle/>
          <a:p>
            <a:pPr algn="r" rtl="1">
              <a:lnSpc>
                <a:spcPts val="1542"/>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توافر الموارد والإمكانات</a:t>
            </a:r>
            <a:endParaRPr lang="en-US" sz="1600" b="1" dirty="0">
              <a:solidFill>
                <a:schemeClr val="accent2">
                  <a:lumMod val="75000"/>
                </a:schemeClr>
              </a:solidFill>
              <a:latin typeface="Alexandria" pitchFamily="2" charset="-78"/>
              <a:cs typeface="Alexandria" pitchFamily="2" charset="-78"/>
            </a:endParaRPr>
          </a:p>
        </p:txBody>
      </p:sp>
      <p:sp>
        <p:nvSpPr>
          <p:cNvPr id="24" name="Text 13">
            <a:extLst>
              <a:ext uri="{FF2B5EF4-FFF2-40B4-BE49-F238E27FC236}">
                <a16:creationId xmlns:a16="http://schemas.microsoft.com/office/drawing/2014/main" id="{C22C44A2-2253-2A78-034F-745CA0ECC76B}"/>
              </a:ext>
            </a:extLst>
          </p:cNvPr>
          <p:cNvSpPr/>
          <p:nvPr/>
        </p:nvSpPr>
        <p:spPr>
          <a:xfrm>
            <a:off x="3067551" y="5764840"/>
            <a:ext cx="7457170" cy="169405"/>
          </a:xfrm>
          <a:prstGeom prst="rect">
            <a:avLst/>
          </a:prstGeom>
          <a:noFill/>
          <a:ln/>
        </p:spPr>
        <p:txBody>
          <a:bodyPr wrap="none" lIns="0" tIns="0" rIns="0" bIns="0" rtlCol="0" anchor="t">
            <a:spAutoFit/>
          </a:bodyPr>
          <a:lstStyle/>
          <a:p>
            <a:pPr algn="r" rtl="1">
              <a:lnSpc>
                <a:spcPts val="1292"/>
              </a:lnSpc>
            </a:pPr>
            <a:r>
              <a:rPr lang="en-US" dirty="0">
                <a:solidFill>
                  <a:srgbClr val="1E3063"/>
                </a:solidFill>
                <a:latin typeface="Alexandria" pitchFamily="2" charset="-78"/>
                <a:ea typeface="Instrument Sans Medium" pitchFamily="34" charset="-122"/>
                <a:cs typeface="Alexandria" pitchFamily="2" charset="-78"/>
              </a:rPr>
              <a:t>مثل الموارد البشرية، والتقنية، والمالية، التي تساعد على تنفيذ الأفكار الجديدة وتحويلها إلى واقع</a:t>
            </a:r>
            <a:endParaRPr lang="en-US" dirty="0">
              <a:latin typeface="Alexandria" pitchFamily="2" charset="-78"/>
              <a:cs typeface="Alexandria" pitchFamily="2" charset="-78"/>
            </a:endParaRPr>
          </a:p>
        </p:txBody>
      </p:sp>
      <p:sp>
        <p:nvSpPr>
          <p:cNvPr id="41" name="Shape 14">
            <a:extLst>
              <a:ext uri="{FF2B5EF4-FFF2-40B4-BE49-F238E27FC236}">
                <a16:creationId xmlns:a16="http://schemas.microsoft.com/office/drawing/2014/main" id="{B65DC750-C86F-2CCC-DEEE-5C4FC79A527D}"/>
              </a:ext>
            </a:extLst>
          </p:cNvPr>
          <p:cNvSpPr/>
          <p:nvPr/>
        </p:nvSpPr>
        <p:spPr>
          <a:xfrm>
            <a:off x="10799638" y="5220628"/>
            <a:ext cx="130780" cy="898783"/>
          </a:xfrm>
          <a:prstGeom prst="roundRect">
            <a:avLst>
              <a:gd name="adj" fmla="val 199765"/>
            </a:avLst>
          </a:prstGeom>
          <a:solidFill>
            <a:srgbClr val="84C1FA"/>
          </a:solidFill>
          <a:ln/>
        </p:spPr>
      </p:sp>
      <p:sp>
        <p:nvSpPr>
          <p:cNvPr id="42" name="Shape 14">
            <a:extLst>
              <a:ext uri="{FF2B5EF4-FFF2-40B4-BE49-F238E27FC236}">
                <a16:creationId xmlns:a16="http://schemas.microsoft.com/office/drawing/2014/main" id="{72681D1E-DCFC-7F0E-2FDD-2219A0F9E6CF}"/>
              </a:ext>
            </a:extLst>
          </p:cNvPr>
          <p:cNvSpPr/>
          <p:nvPr/>
        </p:nvSpPr>
        <p:spPr>
          <a:xfrm>
            <a:off x="10773645" y="3747332"/>
            <a:ext cx="130780" cy="898783"/>
          </a:xfrm>
          <a:prstGeom prst="roundRect">
            <a:avLst>
              <a:gd name="adj" fmla="val 199765"/>
            </a:avLst>
          </a:prstGeom>
          <a:solidFill>
            <a:srgbClr val="84C1FA"/>
          </a:solidFill>
          <a:ln/>
        </p:spPr>
      </p:sp>
      <p:sp>
        <p:nvSpPr>
          <p:cNvPr id="43" name="Shape 14">
            <a:extLst>
              <a:ext uri="{FF2B5EF4-FFF2-40B4-BE49-F238E27FC236}">
                <a16:creationId xmlns:a16="http://schemas.microsoft.com/office/drawing/2014/main" id="{F4F00179-0160-C377-6486-6942C869E732}"/>
              </a:ext>
            </a:extLst>
          </p:cNvPr>
          <p:cNvSpPr/>
          <p:nvPr/>
        </p:nvSpPr>
        <p:spPr>
          <a:xfrm>
            <a:off x="10703441" y="2299604"/>
            <a:ext cx="130780" cy="898783"/>
          </a:xfrm>
          <a:prstGeom prst="roundRect">
            <a:avLst>
              <a:gd name="adj" fmla="val 199765"/>
            </a:avLst>
          </a:prstGeom>
          <a:solidFill>
            <a:srgbClr val="84C1FA"/>
          </a:solidFill>
          <a:ln/>
        </p:spPr>
      </p:sp>
    </p:spTree>
    <p:extLst>
      <p:ext uri="{BB962C8B-B14F-4D97-AF65-F5344CB8AC3E}">
        <p14:creationId xmlns:p14="http://schemas.microsoft.com/office/powerpoint/2010/main" val="3561920142"/>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21554" y="289704"/>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810423"/>
            <a:ext cx="4128422" cy="587381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42214" y="929523"/>
            <a:ext cx="11442418" cy="54261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ADE3F2F6-0201-F403-A35B-667E1D5D6547}"/>
              </a:ext>
            </a:extLst>
          </p:cNvPr>
          <p:cNvSpPr/>
          <p:nvPr/>
        </p:nvSpPr>
        <p:spPr>
          <a:xfrm>
            <a:off x="3127665" y="441410"/>
            <a:ext cx="4488408" cy="374205"/>
          </a:xfrm>
          <a:prstGeom prst="rect">
            <a:avLst/>
          </a:prstGeom>
          <a:noFill/>
          <a:ln/>
        </p:spPr>
        <p:txBody>
          <a:bodyPr wrap="none" lIns="0" tIns="0" rIns="0" bIns="0" rtlCol="0" anchor="t">
            <a:spAutoFit/>
          </a:bodyPr>
          <a:lstStyle/>
          <a:p>
            <a:pPr algn="r" rtl="1">
              <a:lnSpc>
                <a:spcPts val="3083"/>
              </a:lnSpc>
            </a:pPr>
            <a:r>
              <a:rPr lang="ar-SA" sz="2400" b="1" dirty="0">
                <a:solidFill>
                  <a:srgbClr val="00B0F0"/>
                </a:solidFill>
                <a:latin typeface="Alexandria" pitchFamily="2" charset="-78"/>
                <a:ea typeface="Instrument Sans Semi Bold" pitchFamily="34" charset="-122"/>
                <a:cs typeface="Alexandria" pitchFamily="2" charset="-78"/>
              </a:rPr>
              <a:t>تابع: متطلبات الإبداع الوظيفي</a:t>
            </a:r>
            <a:endParaRPr lang="ar-SA" sz="24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D34E46B0-659B-A641-B6B7-D3428C1E0790}"/>
              </a:ext>
            </a:extLst>
          </p:cNvPr>
          <p:cNvSpPr/>
          <p:nvPr/>
        </p:nvSpPr>
        <p:spPr>
          <a:xfrm>
            <a:off x="1411047" y="1362903"/>
            <a:ext cx="9304752" cy="696986"/>
          </a:xfrm>
          <a:prstGeom prst="rect">
            <a:avLst/>
          </a:prstGeom>
          <a:noFill/>
          <a:ln/>
        </p:spPr>
        <p:txBody>
          <a:bodyPr wrap="squar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متطلبات الإبداع الوظيفي هي الشروط والظروف التي تساعده على ممارسة دوره بصورة مبتكرة وفعالة داخل المؤسسة التعليمية:</a:t>
            </a:r>
            <a:endParaRPr lang="en-US" sz="1600" dirty="0">
              <a:latin typeface="Alexandria" pitchFamily="2" charset="-78"/>
              <a:cs typeface="Alexandria" pitchFamily="2" charset="-78"/>
            </a:endParaRPr>
          </a:p>
        </p:txBody>
      </p:sp>
      <p:sp>
        <p:nvSpPr>
          <p:cNvPr id="41" name="Shape 14">
            <a:extLst>
              <a:ext uri="{FF2B5EF4-FFF2-40B4-BE49-F238E27FC236}">
                <a16:creationId xmlns:a16="http://schemas.microsoft.com/office/drawing/2014/main" id="{B65DC750-C86F-2CCC-DEEE-5C4FC79A527D}"/>
              </a:ext>
            </a:extLst>
          </p:cNvPr>
          <p:cNvSpPr/>
          <p:nvPr/>
        </p:nvSpPr>
        <p:spPr>
          <a:xfrm>
            <a:off x="10799638" y="5220628"/>
            <a:ext cx="130780" cy="898783"/>
          </a:xfrm>
          <a:prstGeom prst="roundRect">
            <a:avLst>
              <a:gd name="adj" fmla="val 199765"/>
            </a:avLst>
          </a:prstGeom>
          <a:solidFill>
            <a:srgbClr val="84C1FA"/>
          </a:solidFill>
          <a:ln/>
        </p:spPr>
      </p:sp>
      <p:sp>
        <p:nvSpPr>
          <p:cNvPr id="42" name="Shape 14">
            <a:extLst>
              <a:ext uri="{FF2B5EF4-FFF2-40B4-BE49-F238E27FC236}">
                <a16:creationId xmlns:a16="http://schemas.microsoft.com/office/drawing/2014/main" id="{72681D1E-DCFC-7F0E-2FDD-2219A0F9E6CF}"/>
              </a:ext>
            </a:extLst>
          </p:cNvPr>
          <p:cNvSpPr/>
          <p:nvPr/>
        </p:nvSpPr>
        <p:spPr>
          <a:xfrm>
            <a:off x="10773645" y="3747332"/>
            <a:ext cx="130780" cy="898783"/>
          </a:xfrm>
          <a:prstGeom prst="roundRect">
            <a:avLst>
              <a:gd name="adj" fmla="val 199765"/>
            </a:avLst>
          </a:prstGeom>
          <a:solidFill>
            <a:srgbClr val="84C1FA"/>
          </a:solidFill>
          <a:ln/>
        </p:spPr>
      </p:sp>
      <p:sp>
        <p:nvSpPr>
          <p:cNvPr id="43" name="Shape 14">
            <a:extLst>
              <a:ext uri="{FF2B5EF4-FFF2-40B4-BE49-F238E27FC236}">
                <a16:creationId xmlns:a16="http://schemas.microsoft.com/office/drawing/2014/main" id="{F4F00179-0160-C377-6486-6942C869E732}"/>
              </a:ext>
            </a:extLst>
          </p:cNvPr>
          <p:cNvSpPr/>
          <p:nvPr/>
        </p:nvSpPr>
        <p:spPr>
          <a:xfrm>
            <a:off x="10703441" y="2299604"/>
            <a:ext cx="130780" cy="898783"/>
          </a:xfrm>
          <a:prstGeom prst="roundRect">
            <a:avLst>
              <a:gd name="adj" fmla="val 199765"/>
            </a:avLst>
          </a:prstGeom>
          <a:solidFill>
            <a:srgbClr val="84C1FA"/>
          </a:solidFill>
          <a:ln/>
        </p:spPr>
      </p:sp>
      <p:sp>
        <p:nvSpPr>
          <p:cNvPr id="19" name="Text 16">
            <a:extLst>
              <a:ext uri="{FF2B5EF4-FFF2-40B4-BE49-F238E27FC236}">
                <a16:creationId xmlns:a16="http://schemas.microsoft.com/office/drawing/2014/main" id="{321FC884-B68A-3B82-2F4E-CA0847704A7E}"/>
              </a:ext>
            </a:extLst>
          </p:cNvPr>
          <p:cNvSpPr/>
          <p:nvPr/>
        </p:nvSpPr>
        <p:spPr>
          <a:xfrm>
            <a:off x="8721300" y="2474298"/>
            <a:ext cx="1641475" cy="194925"/>
          </a:xfrm>
          <a:prstGeom prst="rect">
            <a:avLst/>
          </a:prstGeom>
          <a:noFill/>
          <a:ln/>
        </p:spPr>
        <p:txBody>
          <a:bodyPr wrap="none" lIns="0" tIns="0" rIns="0" bIns="0" rtlCol="0" anchor="t">
            <a:spAutoFit/>
          </a:bodyPr>
          <a:lstStyle/>
          <a:p>
            <a:pPr algn="r" rtl="1">
              <a:lnSpc>
                <a:spcPts val="1542"/>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التدريب المستمر</a:t>
            </a:r>
            <a:endParaRPr lang="en-US" sz="1600" b="1" dirty="0">
              <a:solidFill>
                <a:schemeClr val="accent2">
                  <a:lumMod val="75000"/>
                </a:schemeClr>
              </a:solidFill>
              <a:latin typeface="Alexandria" pitchFamily="2" charset="-78"/>
              <a:cs typeface="Alexandria" pitchFamily="2" charset="-78"/>
            </a:endParaRPr>
          </a:p>
        </p:txBody>
      </p:sp>
      <p:sp>
        <p:nvSpPr>
          <p:cNvPr id="20" name="Text 17">
            <a:extLst>
              <a:ext uri="{FF2B5EF4-FFF2-40B4-BE49-F238E27FC236}">
                <a16:creationId xmlns:a16="http://schemas.microsoft.com/office/drawing/2014/main" id="{58F09EA8-3A76-62A5-BA9E-E61848C73A02}"/>
              </a:ext>
            </a:extLst>
          </p:cNvPr>
          <p:cNvSpPr/>
          <p:nvPr/>
        </p:nvSpPr>
        <p:spPr>
          <a:xfrm>
            <a:off x="3401559" y="2909886"/>
            <a:ext cx="7062831" cy="169405"/>
          </a:xfrm>
          <a:prstGeom prst="rect">
            <a:avLst/>
          </a:prstGeom>
          <a:noFill/>
          <a:ln/>
        </p:spPr>
        <p:txBody>
          <a:bodyPr wrap="none" lIns="0" tIns="0" rIns="0" bIns="0" rtlCol="0" anchor="t">
            <a:spAutoFit/>
          </a:bodyPr>
          <a:lstStyle/>
          <a:p>
            <a:pPr algn="r" rtl="1">
              <a:lnSpc>
                <a:spcPts val="1292"/>
              </a:lnSpc>
            </a:pPr>
            <a:r>
              <a:rPr lang="en-US" dirty="0">
                <a:solidFill>
                  <a:srgbClr val="1E3063"/>
                </a:solidFill>
                <a:latin typeface="Alexandria" pitchFamily="2" charset="-78"/>
                <a:ea typeface="Instrument Sans Medium" pitchFamily="34" charset="-122"/>
                <a:cs typeface="Alexandria" pitchFamily="2" charset="-78"/>
              </a:rPr>
              <a:t>إتاحة برامج تدريبية في مجالات القيادة، والإدارة، والتقنية، وحل المشكلات، والتفكير الإبداعي</a:t>
            </a:r>
            <a:endParaRPr lang="en-US" dirty="0">
              <a:latin typeface="Alexandria" pitchFamily="2" charset="-78"/>
              <a:cs typeface="Alexandria" pitchFamily="2" charset="-78"/>
            </a:endParaRPr>
          </a:p>
        </p:txBody>
      </p:sp>
      <p:sp>
        <p:nvSpPr>
          <p:cNvPr id="21" name="Text 20">
            <a:extLst>
              <a:ext uri="{FF2B5EF4-FFF2-40B4-BE49-F238E27FC236}">
                <a16:creationId xmlns:a16="http://schemas.microsoft.com/office/drawing/2014/main" id="{3FC5DD99-8917-929E-2C27-2F5DEFACB809}"/>
              </a:ext>
            </a:extLst>
          </p:cNvPr>
          <p:cNvSpPr/>
          <p:nvPr/>
        </p:nvSpPr>
        <p:spPr>
          <a:xfrm>
            <a:off x="8534316" y="3933056"/>
            <a:ext cx="1979709" cy="194925"/>
          </a:xfrm>
          <a:prstGeom prst="rect">
            <a:avLst/>
          </a:prstGeom>
          <a:noFill/>
          <a:ln/>
        </p:spPr>
        <p:txBody>
          <a:bodyPr wrap="none" lIns="0" tIns="0" rIns="0" bIns="0" rtlCol="0" anchor="t">
            <a:spAutoFit/>
          </a:bodyPr>
          <a:lstStyle/>
          <a:p>
            <a:pPr algn="r" rtl="1">
              <a:lnSpc>
                <a:spcPts val="1542"/>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المرونة في الأنظمة</a:t>
            </a:r>
            <a:endParaRPr lang="en-US" sz="1600" b="1" dirty="0">
              <a:solidFill>
                <a:schemeClr val="accent2">
                  <a:lumMod val="75000"/>
                </a:schemeClr>
              </a:solidFill>
              <a:latin typeface="Alexandria" pitchFamily="2" charset="-78"/>
              <a:cs typeface="Alexandria" pitchFamily="2" charset="-78"/>
            </a:endParaRPr>
          </a:p>
        </p:txBody>
      </p:sp>
      <p:sp>
        <p:nvSpPr>
          <p:cNvPr id="26" name="Text 21">
            <a:extLst>
              <a:ext uri="{FF2B5EF4-FFF2-40B4-BE49-F238E27FC236}">
                <a16:creationId xmlns:a16="http://schemas.microsoft.com/office/drawing/2014/main" id="{6C5C923C-8619-B7E2-30B9-1E2121BEC5E2}"/>
              </a:ext>
            </a:extLst>
          </p:cNvPr>
          <p:cNvSpPr/>
          <p:nvPr/>
        </p:nvSpPr>
        <p:spPr>
          <a:xfrm>
            <a:off x="3287688" y="4264081"/>
            <a:ext cx="7226337" cy="169405"/>
          </a:xfrm>
          <a:prstGeom prst="rect">
            <a:avLst/>
          </a:prstGeom>
          <a:noFill/>
          <a:ln/>
        </p:spPr>
        <p:txBody>
          <a:bodyPr wrap="none" lIns="0" tIns="0" rIns="0" bIns="0" rtlCol="0" anchor="t">
            <a:spAutoFit/>
          </a:bodyPr>
          <a:lstStyle/>
          <a:p>
            <a:pPr algn="r" rtl="1">
              <a:lnSpc>
                <a:spcPts val="1292"/>
              </a:lnSpc>
            </a:pPr>
            <a:r>
              <a:rPr lang="en-US" dirty="0">
                <a:solidFill>
                  <a:srgbClr val="1E3063"/>
                </a:solidFill>
                <a:latin typeface="Alexandria" pitchFamily="2" charset="-78"/>
                <a:ea typeface="Instrument Sans Medium" pitchFamily="34" charset="-122"/>
                <a:cs typeface="Alexandria" pitchFamily="2" charset="-78"/>
              </a:rPr>
              <a:t>تقليل التعقيد والروتين، وإتاحة مساحة لتعديل الأساليب بما يتناسب مع حاجات العمل التربوي</a:t>
            </a:r>
            <a:endParaRPr lang="en-US" dirty="0">
              <a:latin typeface="Alexandria" pitchFamily="2" charset="-78"/>
              <a:cs typeface="Alexandria" pitchFamily="2" charset="-78"/>
            </a:endParaRPr>
          </a:p>
        </p:txBody>
      </p:sp>
      <p:sp>
        <p:nvSpPr>
          <p:cNvPr id="27" name="Text 24">
            <a:extLst>
              <a:ext uri="{FF2B5EF4-FFF2-40B4-BE49-F238E27FC236}">
                <a16:creationId xmlns:a16="http://schemas.microsoft.com/office/drawing/2014/main" id="{D4F82748-9FC8-92C2-C91A-CFA4B97D9468}"/>
              </a:ext>
            </a:extLst>
          </p:cNvPr>
          <p:cNvSpPr/>
          <p:nvPr/>
        </p:nvSpPr>
        <p:spPr>
          <a:xfrm>
            <a:off x="9045950" y="5539780"/>
            <a:ext cx="1521249" cy="194925"/>
          </a:xfrm>
          <a:prstGeom prst="rect">
            <a:avLst/>
          </a:prstGeom>
          <a:noFill/>
          <a:ln/>
        </p:spPr>
        <p:txBody>
          <a:bodyPr wrap="none" lIns="0" tIns="0" rIns="0" bIns="0" rtlCol="0" anchor="t">
            <a:spAutoFit/>
          </a:bodyPr>
          <a:lstStyle/>
          <a:p>
            <a:pPr algn="r" rtl="1">
              <a:lnSpc>
                <a:spcPts val="1542"/>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تشجيع المبادرة</a:t>
            </a:r>
            <a:endParaRPr lang="en-US" sz="1600" b="1" dirty="0">
              <a:solidFill>
                <a:schemeClr val="accent2">
                  <a:lumMod val="75000"/>
                </a:schemeClr>
              </a:solidFill>
              <a:latin typeface="Alexandria" pitchFamily="2" charset="-78"/>
              <a:cs typeface="Alexandria" pitchFamily="2" charset="-78"/>
            </a:endParaRPr>
          </a:p>
        </p:txBody>
      </p:sp>
      <p:sp>
        <p:nvSpPr>
          <p:cNvPr id="28" name="Text 25">
            <a:extLst>
              <a:ext uri="{FF2B5EF4-FFF2-40B4-BE49-F238E27FC236}">
                <a16:creationId xmlns:a16="http://schemas.microsoft.com/office/drawing/2014/main" id="{F89B5798-9818-74AB-0B83-0D5923E7C772}"/>
              </a:ext>
            </a:extLst>
          </p:cNvPr>
          <p:cNvSpPr/>
          <p:nvPr/>
        </p:nvSpPr>
        <p:spPr>
          <a:xfrm>
            <a:off x="3670170" y="5831743"/>
            <a:ext cx="6902531" cy="169405"/>
          </a:xfrm>
          <a:prstGeom prst="rect">
            <a:avLst/>
          </a:prstGeom>
          <a:noFill/>
          <a:ln/>
        </p:spPr>
        <p:txBody>
          <a:bodyPr wrap="none" lIns="0" tIns="0" rIns="0" bIns="0" rtlCol="0" anchor="t">
            <a:spAutoFit/>
          </a:bodyPr>
          <a:lstStyle/>
          <a:p>
            <a:pPr algn="ctr" rtl="1">
              <a:lnSpc>
                <a:spcPts val="1292"/>
              </a:lnSpc>
            </a:pPr>
            <a:r>
              <a:rPr lang="en-US" dirty="0">
                <a:solidFill>
                  <a:srgbClr val="1E3063"/>
                </a:solidFill>
                <a:latin typeface="Alexandria" pitchFamily="2" charset="-78"/>
                <a:ea typeface="Instrument Sans Medium" pitchFamily="34" charset="-122"/>
                <a:cs typeface="Alexandria" pitchFamily="2" charset="-78"/>
              </a:rPr>
              <a:t>دعم الأفكار الجديدة، وتقدير الجهود الإبداعية، وتحفيز القائد على طرح الحلول غير التقليدية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268851472"/>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71605" y="271009"/>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a:latin typeface="Alexandria" pitchFamily="2" charset="-78"/>
              <a:cs typeface="Alexandria" pitchFamily="2" charset="-78"/>
            </a:endParaRPr>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810423"/>
            <a:ext cx="4128422" cy="587381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latin typeface="Alexandria" pitchFamily="2" charset="-78"/>
              <a:cs typeface="Alexandria" pitchFamily="2" charset="-78"/>
            </a:endParaRPr>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262548" y="1074223"/>
            <a:ext cx="11442418" cy="54261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32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D5BEF2EC-CF5A-19E6-E3A3-18BF9426B58B}"/>
              </a:ext>
            </a:extLst>
          </p:cNvPr>
          <p:cNvSpPr/>
          <p:nvPr/>
        </p:nvSpPr>
        <p:spPr>
          <a:xfrm>
            <a:off x="2761016" y="409053"/>
            <a:ext cx="6160341" cy="364587"/>
          </a:xfrm>
          <a:prstGeom prst="rect">
            <a:avLst/>
          </a:prstGeom>
          <a:noFill/>
          <a:ln/>
        </p:spPr>
        <p:txBody>
          <a:bodyPr wrap="none" lIns="0" tIns="0" rIns="0" bIns="0" rtlCol="0" anchor="t">
            <a:spAutoFit/>
          </a:bodyPr>
          <a:lstStyle/>
          <a:p>
            <a:pPr algn="r" rtl="1">
              <a:lnSpc>
                <a:spcPts val="3000"/>
              </a:lnSpc>
            </a:pPr>
            <a:r>
              <a:rPr lang="ar-SA" sz="2400" b="1" dirty="0">
                <a:solidFill>
                  <a:srgbClr val="00B0F0"/>
                </a:solidFill>
                <a:latin typeface="Alexandria" pitchFamily="2" charset="-78"/>
                <a:ea typeface="Instrument Sans Semi Bold" pitchFamily="34" charset="-122"/>
                <a:cs typeface="Alexandria" pitchFamily="2" charset="-78"/>
              </a:rPr>
              <a:t>متطلبات إضافية لتحقيق الإبداع الوظيفي</a:t>
            </a:r>
            <a:endParaRPr lang="ar-SA" sz="2400" b="1" dirty="0">
              <a:solidFill>
                <a:srgbClr val="00B0F0"/>
              </a:solidFill>
              <a:latin typeface="Alexandria" pitchFamily="2" charset="-78"/>
              <a:cs typeface="Alexandria" pitchFamily="2" charset="-78"/>
            </a:endParaRPr>
          </a:p>
        </p:txBody>
      </p:sp>
      <p:sp>
        <p:nvSpPr>
          <p:cNvPr id="8" name="Shape 1">
            <a:extLst>
              <a:ext uri="{FF2B5EF4-FFF2-40B4-BE49-F238E27FC236}">
                <a16:creationId xmlns:a16="http://schemas.microsoft.com/office/drawing/2014/main" id="{BC965220-816E-699D-9B54-992148DECB5E}"/>
              </a:ext>
            </a:extLst>
          </p:cNvPr>
          <p:cNvSpPr/>
          <p:nvPr/>
        </p:nvSpPr>
        <p:spPr>
          <a:xfrm>
            <a:off x="7773838" y="1691556"/>
            <a:ext cx="2786658" cy="1045071"/>
          </a:xfrm>
          <a:prstGeom prst="roundRect">
            <a:avLst>
              <a:gd name="adj" fmla="val 5833"/>
            </a:avLst>
          </a:prstGeom>
          <a:solidFill>
            <a:srgbClr val="FFFFFF"/>
          </a:solidFill>
          <a:ln/>
        </p:spPr>
      </p:sp>
      <p:sp>
        <p:nvSpPr>
          <p:cNvPr id="9" name="Shape 2">
            <a:extLst>
              <a:ext uri="{FF2B5EF4-FFF2-40B4-BE49-F238E27FC236}">
                <a16:creationId xmlns:a16="http://schemas.microsoft.com/office/drawing/2014/main" id="{D3A7854F-9837-C9EA-9D8A-E216DBF4F7B9}"/>
              </a:ext>
            </a:extLst>
          </p:cNvPr>
          <p:cNvSpPr/>
          <p:nvPr/>
        </p:nvSpPr>
        <p:spPr>
          <a:xfrm>
            <a:off x="8421910" y="1369294"/>
            <a:ext cx="2786658" cy="50800"/>
          </a:xfrm>
          <a:prstGeom prst="roundRect">
            <a:avLst>
              <a:gd name="adj" fmla="val 218799"/>
            </a:avLst>
          </a:prstGeom>
          <a:solidFill>
            <a:srgbClr val="84C1FA"/>
          </a:solidFill>
          <a:ln/>
        </p:spPr>
      </p:sp>
      <p:sp>
        <p:nvSpPr>
          <p:cNvPr id="10" name="Shape 3">
            <a:extLst>
              <a:ext uri="{FF2B5EF4-FFF2-40B4-BE49-F238E27FC236}">
                <a16:creationId xmlns:a16="http://schemas.microsoft.com/office/drawing/2014/main" id="{69701C57-8D80-5D59-C1B6-CE9AF0E6F9F3}"/>
              </a:ext>
            </a:extLst>
          </p:cNvPr>
          <p:cNvSpPr/>
          <p:nvPr/>
        </p:nvSpPr>
        <p:spPr>
          <a:xfrm>
            <a:off x="9629998" y="1196752"/>
            <a:ext cx="370483" cy="370483"/>
          </a:xfrm>
          <a:prstGeom prst="roundRect">
            <a:avLst>
              <a:gd name="adj" fmla="val 205678"/>
            </a:avLst>
          </a:prstGeom>
          <a:solidFill>
            <a:srgbClr val="84C1FA"/>
          </a:solidFill>
          <a:ln/>
        </p:spPr>
      </p:sp>
      <p:sp>
        <p:nvSpPr>
          <p:cNvPr id="11" name="Text 4">
            <a:extLst>
              <a:ext uri="{FF2B5EF4-FFF2-40B4-BE49-F238E27FC236}">
                <a16:creationId xmlns:a16="http://schemas.microsoft.com/office/drawing/2014/main" id="{94F27944-AFEB-0DD7-D08D-D3108130F360}"/>
              </a:ext>
            </a:extLst>
          </p:cNvPr>
          <p:cNvSpPr/>
          <p:nvPr/>
        </p:nvSpPr>
        <p:spPr>
          <a:xfrm>
            <a:off x="9741223" y="1289323"/>
            <a:ext cx="148133" cy="185242"/>
          </a:xfrm>
          <a:prstGeom prst="rect">
            <a:avLst/>
          </a:prstGeom>
          <a:noFill/>
          <a:ln/>
        </p:spPr>
        <p:txBody>
          <a:bodyPr wrap="none" lIns="0" tIns="0" rIns="0" bIns="0" rtlCol="0" anchor="t"/>
          <a:lstStyle/>
          <a:p>
            <a:pPr algn="r" rtl="1">
              <a:lnSpc>
                <a:spcPts val="1542"/>
              </a:lnSpc>
            </a:pPr>
            <a:r>
              <a:rPr lang="en-US" sz="2000" dirty="0">
                <a:latin typeface="Alexandria" pitchFamily="2" charset="-78"/>
                <a:ea typeface="Instrument Sans Semi Bold" pitchFamily="34" charset="-122"/>
                <a:cs typeface="Alexandria" pitchFamily="2" charset="-78"/>
              </a:rPr>
              <a:t>1</a:t>
            </a:r>
            <a:endParaRPr lang="en-US" sz="2000" dirty="0">
              <a:latin typeface="Alexandria" pitchFamily="2" charset="-78"/>
              <a:cs typeface="Alexandria" pitchFamily="2" charset="-78"/>
            </a:endParaRPr>
          </a:p>
        </p:txBody>
      </p:sp>
      <p:sp>
        <p:nvSpPr>
          <p:cNvPr id="12" name="Text 5">
            <a:extLst>
              <a:ext uri="{FF2B5EF4-FFF2-40B4-BE49-F238E27FC236}">
                <a16:creationId xmlns:a16="http://schemas.microsoft.com/office/drawing/2014/main" id="{808F4847-B95A-C838-E92D-6FEEC534A73D}"/>
              </a:ext>
            </a:extLst>
          </p:cNvPr>
          <p:cNvSpPr/>
          <p:nvPr/>
        </p:nvSpPr>
        <p:spPr>
          <a:xfrm>
            <a:off x="9175830" y="1769636"/>
            <a:ext cx="1894749" cy="194925"/>
          </a:xfrm>
          <a:prstGeom prst="rect">
            <a:avLst/>
          </a:prstGeom>
          <a:noFill/>
          <a:ln/>
        </p:spPr>
        <p:txBody>
          <a:bodyPr wrap="none" lIns="0" tIns="0" rIns="0" bIns="0" rtlCol="0" anchor="t">
            <a:spAutoFit/>
          </a:bodyPr>
          <a:lstStyle/>
          <a:p>
            <a:pPr algn="r" rtl="1">
              <a:lnSpc>
                <a:spcPts val="1500"/>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نظام حوافز مناسب</a:t>
            </a:r>
            <a:endParaRPr lang="en-US" sz="1600" b="1" dirty="0">
              <a:solidFill>
                <a:schemeClr val="accent2">
                  <a:lumMod val="75000"/>
                </a:schemeClr>
              </a:solidFill>
              <a:latin typeface="Alexandria" pitchFamily="2" charset="-78"/>
              <a:cs typeface="Alexandria" pitchFamily="2" charset="-78"/>
            </a:endParaRPr>
          </a:p>
        </p:txBody>
      </p:sp>
      <p:sp>
        <p:nvSpPr>
          <p:cNvPr id="13" name="Text 6">
            <a:extLst>
              <a:ext uri="{FF2B5EF4-FFF2-40B4-BE49-F238E27FC236}">
                <a16:creationId xmlns:a16="http://schemas.microsoft.com/office/drawing/2014/main" id="{BBE8C8D7-A936-2E0B-32D1-5883FF2D12D3}"/>
              </a:ext>
            </a:extLst>
          </p:cNvPr>
          <p:cNvSpPr/>
          <p:nvPr/>
        </p:nvSpPr>
        <p:spPr>
          <a:xfrm>
            <a:off x="8604921" y="2073674"/>
            <a:ext cx="2699644"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توفير حوافز مادية أو معنوية تعزز الدافعية نحو الإبداع والتطوير</a:t>
            </a:r>
            <a:endParaRPr lang="en-US" dirty="0">
              <a:latin typeface="Alexandria" pitchFamily="2" charset="-78"/>
              <a:cs typeface="Alexandria" pitchFamily="2" charset="-78"/>
            </a:endParaRPr>
          </a:p>
        </p:txBody>
      </p:sp>
      <p:sp>
        <p:nvSpPr>
          <p:cNvPr id="14" name="Shape 7">
            <a:extLst>
              <a:ext uri="{FF2B5EF4-FFF2-40B4-BE49-F238E27FC236}">
                <a16:creationId xmlns:a16="http://schemas.microsoft.com/office/drawing/2014/main" id="{0A92B85E-6ACA-B34F-F3DC-D73E61D3C06C}"/>
              </a:ext>
            </a:extLst>
          </p:cNvPr>
          <p:cNvSpPr/>
          <p:nvPr/>
        </p:nvSpPr>
        <p:spPr>
          <a:xfrm>
            <a:off x="7773838" y="3002533"/>
            <a:ext cx="2786658" cy="1045071"/>
          </a:xfrm>
          <a:prstGeom prst="roundRect">
            <a:avLst>
              <a:gd name="adj" fmla="val 5833"/>
            </a:avLst>
          </a:prstGeom>
          <a:solidFill>
            <a:srgbClr val="FFFFFF"/>
          </a:solidFill>
          <a:ln/>
        </p:spPr>
      </p:sp>
      <p:grpSp>
        <p:nvGrpSpPr>
          <p:cNvPr id="3" name="Group 2">
            <a:extLst>
              <a:ext uri="{FF2B5EF4-FFF2-40B4-BE49-F238E27FC236}">
                <a16:creationId xmlns:a16="http://schemas.microsoft.com/office/drawing/2014/main" id="{FA91794C-F1F8-96F7-DCDD-31D66B13D261}"/>
              </a:ext>
            </a:extLst>
          </p:cNvPr>
          <p:cNvGrpSpPr/>
          <p:nvPr/>
        </p:nvGrpSpPr>
        <p:grpSpPr>
          <a:xfrm>
            <a:off x="8493918" y="2914501"/>
            <a:ext cx="2786658" cy="370483"/>
            <a:chOff x="8421910" y="2770859"/>
            <a:chExt cx="2786658" cy="370483"/>
          </a:xfrm>
        </p:grpSpPr>
        <p:sp>
          <p:nvSpPr>
            <p:cNvPr id="15" name="Shape 8">
              <a:extLst>
                <a:ext uri="{FF2B5EF4-FFF2-40B4-BE49-F238E27FC236}">
                  <a16:creationId xmlns:a16="http://schemas.microsoft.com/office/drawing/2014/main" id="{153DB52C-797B-45EC-AE32-1410E50B9BC1}"/>
                </a:ext>
              </a:extLst>
            </p:cNvPr>
            <p:cNvSpPr/>
            <p:nvPr/>
          </p:nvSpPr>
          <p:spPr>
            <a:xfrm>
              <a:off x="8421910" y="2943400"/>
              <a:ext cx="2786658" cy="50800"/>
            </a:xfrm>
            <a:prstGeom prst="roundRect">
              <a:avLst>
                <a:gd name="adj" fmla="val 218799"/>
              </a:avLst>
            </a:prstGeom>
            <a:solidFill>
              <a:srgbClr val="84C1FA"/>
            </a:solidFill>
            <a:ln/>
          </p:spPr>
        </p:sp>
        <p:sp>
          <p:nvSpPr>
            <p:cNvPr id="16" name="Shape 9">
              <a:extLst>
                <a:ext uri="{FF2B5EF4-FFF2-40B4-BE49-F238E27FC236}">
                  <a16:creationId xmlns:a16="http://schemas.microsoft.com/office/drawing/2014/main" id="{1796FED0-787F-54A9-E812-93B148A4A4F2}"/>
                </a:ext>
              </a:extLst>
            </p:cNvPr>
            <p:cNvSpPr/>
            <p:nvPr/>
          </p:nvSpPr>
          <p:spPr>
            <a:xfrm>
              <a:off x="9629998" y="2770859"/>
              <a:ext cx="370483" cy="370483"/>
            </a:xfrm>
            <a:prstGeom prst="roundRect">
              <a:avLst>
                <a:gd name="adj" fmla="val 205678"/>
              </a:avLst>
            </a:prstGeom>
            <a:solidFill>
              <a:srgbClr val="84C1FA"/>
            </a:solidFill>
            <a:ln/>
          </p:spPr>
        </p:sp>
        <p:sp>
          <p:nvSpPr>
            <p:cNvPr id="17" name="Text 10">
              <a:extLst>
                <a:ext uri="{FF2B5EF4-FFF2-40B4-BE49-F238E27FC236}">
                  <a16:creationId xmlns:a16="http://schemas.microsoft.com/office/drawing/2014/main" id="{E6D5D76F-846E-C0F0-859A-B9996A0B1835}"/>
                </a:ext>
              </a:extLst>
            </p:cNvPr>
            <p:cNvSpPr/>
            <p:nvPr/>
          </p:nvSpPr>
          <p:spPr>
            <a:xfrm>
              <a:off x="9741223" y="2863429"/>
              <a:ext cx="148133" cy="185242"/>
            </a:xfrm>
            <a:prstGeom prst="rect">
              <a:avLst/>
            </a:prstGeom>
            <a:noFill/>
            <a:ln/>
          </p:spPr>
          <p:txBody>
            <a:bodyPr wrap="none" lIns="0" tIns="0" rIns="0" bIns="0" rtlCol="0" anchor="t"/>
            <a:lstStyle/>
            <a:p>
              <a:pPr algn="r" rtl="1">
                <a:lnSpc>
                  <a:spcPts val="1542"/>
                </a:lnSpc>
              </a:pPr>
              <a:r>
                <a:rPr lang="en-US" sz="2000" dirty="0">
                  <a:latin typeface="Alexandria" pitchFamily="2" charset="-78"/>
                  <a:ea typeface="Instrument Sans Semi Bold" pitchFamily="34" charset="-122"/>
                  <a:cs typeface="Alexandria" pitchFamily="2" charset="-78"/>
                </a:rPr>
                <a:t>2</a:t>
              </a:r>
              <a:endParaRPr lang="en-US" sz="2000" dirty="0">
                <a:latin typeface="Alexandria" pitchFamily="2" charset="-78"/>
                <a:cs typeface="Alexandria" pitchFamily="2" charset="-78"/>
              </a:endParaRPr>
            </a:p>
          </p:txBody>
        </p:sp>
      </p:grpSp>
      <p:sp>
        <p:nvSpPr>
          <p:cNvPr id="19" name="Text 11">
            <a:extLst>
              <a:ext uri="{FF2B5EF4-FFF2-40B4-BE49-F238E27FC236}">
                <a16:creationId xmlns:a16="http://schemas.microsoft.com/office/drawing/2014/main" id="{7537BFA5-A411-1EF8-4857-56B1B701A639}"/>
              </a:ext>
            </a:extLst>
          </p:cNvPr>
          <p:cNvSpPr/>
          <p:nvPr/>
        </p:nvSpPr>
        <p:spPr>
          <a:xfrm>
            <a:off x="9175830" y="3450011"/>
            <a:ext cx="1293624" cy="194925"/>
          </a:xfrm>
          <a:prstGeom prst="rect">
            <a:avLst/>
          </a:prstGeom>
          <a:noFill/>
          <a:ln/>
        </p:spPr>
        <p:txBody>
          <a:bodyPr wrap="none" lIns="0" tIns="0" rIns="0" bIns="0" rtlCol="0" anchor="t">
            <a:spAutoFit/>
          </a:bodyPr>
          <a:lstStyle/>
          <a:p>
            <a:pPr algn="ctr" rtl="1">
              <a:lnSpc>
                <a:spcPts val="1500"/>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ثقافة إيجابية</a:t>
            </a:r>
            <a:endParaRPr lang="en-US" sz="1600" b="1" dirty="0">
              <a:solidFill>
                <a:schemeClr val="accent2">
                  <a:lumMod val="75000"/>
                </a:schemeClr>
              </a:solidFill>
              <a:latin typeface="Alexandria" pitchFamily="2" charset="-78"/>
              <a:cs typeface="Alexandria" pitchFamily="2" charset="-78"/>
            </a:endParaRPr>
          </a:p>
        </p:txBody>
      </p:sp>
      <p:sp>
        <p:nvSpPr>
          <p:cNvPr id="20" name="Text 12">
            <a:extLst>
              <a:ext uri="{FF2B5EF4-FFF2-40B4-BE49-F238E27FC236}">
                <a16:creationId xmlns:a16="http://schemas.microsoft.com/office/drawing/2014/main" id="{E956A5B2-9CBF-27F6-28F7-49A3109F3D5A}"/>
              </a:ext>
            </a:extLst>
          </p:cNvPr>
          <p:cNvSpPr/>
          <p:nvPr/>
        </p:nvSpPr>
        <p:spPr>
          <a:xfrm>
            <a:off x="8404435" y="3860805"/>
            <a:ext cx="2836414"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نشر قيم التعاون، والثقة، والتجديد، وتقبل التغيير داخل المدرسة</a:t>
            </a:r>
            <a:endParaRPr lang="en-US" dirty="0">
              <a:latin typeface="Alexandria" pitchFamily="2" charset="-78"/>
              <a:cs typeface="Alexandria" pitchFamily="2" charset="-78"/>
            </a:endParaRPr>
          </a:p>
        </p:txBody>
      </p:sp>
      <p:sp>
        <p:nvSpPr>
          <p:cNvPr id="21" name="Shape 13">
            <a:extLst>
              <a:ext uri="{FF2B5EF4-FFF2-40B4-BE49-F238E27FC236}">
                <a16:creationId xmlns:a16="http://schemas.microsoft.com/office/drawing/2014/main" id="{3C17522E-BDD9-7584-3B29-A3F65D9E7557}"/>
              </a:ext>
            </a:extLst>
          </p:cNvPr>
          <p:cNvSpPr/>
          <p:nvPr/>
        </p:nvSpPr>
        <p:spPr>
          <a:xfrm>
            <a:off x="7773838" y="4490077"/>
            <a:ext cx="2786658" cy="868504"/>
          </a:xfrm>
          <a:prstGeom prst="roundRect">
            <a:avLst>
              <a:gd name="adj" fmla="val 5833"/>
            </a:avLst>
          </a:prstGeom>
          <a:solidFill>
            <a:srgbClr val="FFFFFF"/>
          </a:solidFill>
          <a:ln/>
        </p:spPr>
      </p:sp>
      <p:grpSp>
        <p:nvGrpSpPr>
          <p:cNvPr id="2" name="Group 1">
            <a:extLst>
              <a:ext uri="{FF2B5EF4-FFF2-40B4-BE49-F238E27FC236}">
                <a16:creationId xmlns:a16="http://schemas.microsoft.com/office/drawing/2014/main" id="{9802552E-1AA4-942C-12E6-406B34E4BCAA}"/>
              </a:ext>
            </a:extLst>
          </p:cNvPr>
          <p:cNvGrpSpPr/>
          <p:nvPr/>
        </p:nvGrpSpPr>
        <p:grpSpPr>
          <a:xfrm>
            <a:off x="8349902" y="4869160"/>
            <a:ext cx="2786658" cy="370483"/>
            <a:chOff x="8349902" y="4993119"/>
            <a:chExt cx="2786658" cy="370483"/>
          </a:xfrm>
        </p:grpSpPr>
        <p:sp>
          <p:nvSpPr>
            <p:cNvPr id="22" name="Shape 14">
              <a:extLst>
                <a:ext uri="{FF2B5EF4-FFF2-40B4-BE49-F238E27FC236}">
                  <a16:creationId xmlns:a16="http://schemas.microsoft.com/office/drawing/2014/main" id="{0140E6D9-F164-4913-93B0-96E2BD0B3AF4}"/>
                </a:ext>
              </a:extLst>
            </p:cNvPr>
            <p:cNvSpPr/>
            <p:nvPr/>
          </p:nvSpPr>
          <p:spPr>
            <a:xfrm>
              <a:off x="8349902" y="5165660"/>
              <a:ext cx="2786658" cy="50800"/>
            </a:xfrm>
            <a:prstGeom prst="roundRect">
              <a:avLst>
                <a:gd name="adj" fmla="val 218799"/>
              </a:avLst>
            </a:prstGeom>
            <a:solidFill>
              <a:srgbClr val="84C1FA"/>
            </a:solidFill>
            <a:ln/>
          </p:spPr>
        </p:sp>
        <p:sp>
          <p:nvSpPr>
            <p:cNvPr id="24" name="Shape 15">
              <a:extLst>
                <a:ext uri="{FF2B5EF4-FFF2-40B4-BE49-F238E27FC236}">
                  <a16:creationId xmlns:a16="http://schemas.microsoft.com/office/drawing/2014/main" id="{B0FC42FA-2229-8685-7E69-8AE8E6E8C776}"/>
                </a:ext>
              </a:extLst>
            </p:cNvPr>
            <p:cNvSpPr/>
            <p:nvPr/>
          </p:nvSpPr>
          <p:spPr>
            <a:xfrm>
              <a:off x="9557990" y="4993119"/>
              <a:ext cx="370483" cy="370483"/>
            </a:xfrm>
            <a:prstGeom prst="roundRect">
              <a:avLst>
                <a:gd name="adj" fmla="val 205678"/>
              </a:avLst>
            </a:prstGeom>
            <a:solidFill>
              <a:srgbClr val="84C1FA"/>
            </a:solidFill>
            <a:ln/>
          </p:spPr>
        </p:sp>
        <p:sp>
          <p:nvSpPr>
            <p:cNvPr id="26" name="Text 16">
              <a:extLst>
                <a:ext uri="{FF2B5EF4-FFF2-40B4-BE49-F238E27FC236}">
                  <a16:creationId xmlns:a16="http://schemas.microsoft.com/office/drawing/2014/main" id="{61DF5182-62F5-4CBA-D59E-74F2E5F6B3F3}"/>
                </a:ext>
              </a:extLst>
            </p:cNvPr>
            <p:cNvSpPr/>
            <p:nvPr/>
          </p:nvSpPr>
          <p:spPr>
            <a:xfrm>
              <a:off x="9669215" y="5085690"/>
              <a:ext cx="148133" cy="185242"/>
            </a:xfrm>
            <a:prstGeom prst="rect">
              <a:avLst/>
            </a:prstGeom>
            <a:noFill/>
            <a:ln/>
          </p:spPr>
          <p:txBody>
            <a:bodyPr wrap="none" lIns="0" tIns="0" rIns="0" bIns="0" rtlCol="0" anchor="t"/>
            <a:lstStyle/>
            <a:p>
              <a:pPr algn="r" rtl="1">
                <a:lnSpc>
                  <a:spcPts val="1542"/>
                </a:lnSpc>
              </a:pPr>
              <a:r>
                <a:rPr lang="en-US" sz="2000" dirty="0">
                  <a:latin typeface="Alexandria" pitchFamily="2" charset="-78"/>
                  <a:ea typeface="Instrument Sans Semi Bold" pitchFamily="34" charset="-122"/>
                  <a:cs typeface="Alexandria" pitchFamily="2" charset="-78"/>
                </a:rPr>
                <a:t>3</a:t>
              </a:r>
              <a:endParaRPr lang="en-US" sz="2000" dirty="0">
                <a:latin typeface="Alexandria" pitchFamily="2" charset="-78"/>
                <a:cs typeface="Alexandria" pitchFamily="2" charset="-78"/>
              </a:endParaRPr>
            </a:p>
          </p:txBody>
        </p:sp>
      </p:grpSp>
      <p:sp>
        <p:nvSpPr>
          <p:cNvPr id="27" name="Text 17">
            <a:extLst>
              <a:ext uri="{FF2B5EF4-FFF2-40B4-BE49-F238E27FC236}">
                <a16:creationId xmlns:a16="http://schemas.microsoft.com/office/drawing/2014/main" id="{578F55FD-F542-3C34-7609-B8508CC76789}"/>
              </a:ext>
            </a:extLst>
          </p:cNvPr>
          <p:cNvSpPr/>
          <p:nvPr/>
        </p:nvSpPr>
        <p:spPr>
          <a:xfrm>
            <a:off x="8794159" y="5349395"/>
            <a:ext cx="1527661" cy="194925"/>
          </a:xfrm>
          <a:prstGeom prst="rect">
            <a:avLst/>
          </a:prstGeom>
          <a:noFill/>
          <a:ln/>
        </p:spPr>
        <p:txBody>
          <a:bodyPr wrap="none" lIns="0" tIns="0" rIns="0" bIns="0" rtlCol="0" anchor="t">
            <a:spAutoFit/>
          </a:bodyPr>
          <a:lstStyle/>
          <a:p>
            <a:pPr algn="ctr" rtl="1">
              <a:lnSpc>
                <a:spcPts val="1500"/>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العمل الجماعي</a:t>
            </a:r>
            <a:endParaRPr lang="en-US" sz="1600" b="1" dirty="0">
              <a:solidFill>
                <a:schemeClr val="accent2">
                  <a:lumMod val="75000"/>
                </a:schemeClr>
              </a:solidFill>
              <a:latin typeface="Alexandria" pitchFamily="2" charset="-78"/>
              <a:cs typeface="Alexandria" pitchFamily="2" charset="-78"/>
            </a:endParaRPr>
          </a:p>
        </p:txBody>
      </p:sp>
      <p:sp>
        <p:nvSpPr>
          <p:cNvPr id="28" name="Text 18">
            <a:extLst>
              <a:ext uri="{FF2B5EF4-FFF2-40B4-BE49-F238E27FC236}">
                <a16:creationId xmlns:a16="http://schemas.microsoft.com/office/drawing/2014/main" id="{336139E3-3392-B756-48EE-A1A18C006AF3}"/>
              </a:ext>
            </a:extLst>
          </p:cNvPr>
          <p:cNvSpPr/>
          <p:nvPr/>
        </p:nvSpPr>
        <p:spPr>
          <a:xfrm>
            <a:off x="8029966" y="5757241"/>
            <a:ext cx="3178602"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تعزيز الإبداع من خلال الحوار، والمشاركة، والاستفادة من خبرات المعلمين</a:t>
            </a:r>
            <a:endParaRPr lang="en-US" dirty="0">
              <a:latin typeface="Alexandria" pitchFamily="2" charset="-78"/>
              <a:cs typeface="Alexandria" pitchFamily="2" charset="-78"/>
            </a:endParaRPr>
          </a:p>
        </p:txBody>
      </p:sp>
      <p:sp>
        <p:nvSpPr>
          <p:cNvPr id="31" name="Text 21">
            <a:extLst>
              <a:ext uri="{FF2B5EF4-FFF2-40B4-BE49-F238E27FC236}">
                <a16:creationId xmlns:a16="http://schemas.microsoft.com/office/drawing/2014/main" id="{DE836565-6D66-99F9-B3E8-FE8058AF66B0}"/>
              </a:ext>
            </a:extLst>
          </p:cNvPr>
          <p:cNvSpPr/>
          <p:nvPr/>
        </p:nvSpPr>
        <p:spPr>
          <a:xfrm>
            <a:off x="1106050" y="1792467"/>
            <a:ext cx="2672205" cy="201337"/>
          </a:xfrm>
          <a:prstGeom prst="rect">
            <a:avLst/>
          </a:prstGeom>
          <a:noFill/>
          <a:ln/>
        </p:spPr>
        <p:txBody>
          <a:bodyPr wrap="none" lIns="0" tIns="0" rIns="0" bIns="0" rtlCol="0" anchor="t">
            <a:spAutoFit/>
          </a:bodyPr>
          <a:lstStyle/>
          <a:p>
            <a:pPr algn="ctr" rtl="1">
              <a:lnSpc>
                <a:spcPts val="1500"/>
              </a:lnSpc>
            </a:pPr>
            <a:r>
              <a:rPr lang="ar-SA" sz="1800" b="1" dirty="0">
                <a:solidFill>
                  <a:schemeClr val="accent2">
                    <a:lumMod val="75000"/>
                  </a:schemeClr>
                </a:solidFill>
                <a:latin typeface="Alexandria" pitchFamily="2" charset="-78"/>
                <a:ea typeface="Instrument Sans Semi Bold" pitchFamily="34" charset="-122"/>
                <a:cs typeface="Alexandria" pitchFamily="2" charset="-78"/>
              </a:rPr>
              <a:t>استخدام التقنية الحديثة</a:t>
            </a:r>
            <a:endParaRPr lang="ar-SA" sz="1800" b="1" dirty="0">
              <a:solidFill>
                <a:schemeClr val="accent2">
                  <a:lumMod val="75000"/>
                </a:schemeClr>
              </a:solidFill>
              <a:latin typeface="Alexandria" pitchFamily="2" charset="-78"/>
              <a:cs typeface="Alexandria" pitchFamily="2" charset="-78"/>
            </a:endParaRPr>
          </a:p>
        </p:txBody>
      </p:sp>
      <p:sp>
        <p:nvSpPr>
          <p:cNvPr id="32" name="Text 22">
            <a:extLst>
              <a:ext uri="{FF2B5EF4-FFF2-40B4-BE49-F238E27FC236}">
                <a16:creationId xmlns:a16="http://schemas.microsoft.com/office/drawing/2014/main" id="{A2E0701E-763B-C57A-4E3E-E1989AECB0AF}"/>
              </a:ext>
            </a:extLst>
          </p:cNvPr>
          <p:cNvSpPr/>
          <p:nvPr/>
        </p:nvSpPr>
        <p:spPr>
          <a:xfrm>
            <a:off x="987327" y="2089288"/>
            <a:ext cx="2840433"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توظيف الوسائل التقنية في الإدارة والتواصل والتخطيط والمتابعة</a:t>
            </a:r>
            <a:endParaRPr lang="en-US" dirty="0">
              <a:latin typeface="Alexandria" pitchFamily="2" charset="-78"/>
              <a:cs typeface="Alexandria" pitchFamily="2" charset="-78"/>
            </a:endParaRPr>
          </a:p>
        </p:txBody>
      </p:sp>
      <p:sp>
        <p:nvSpPr>
          <p:cNvPr id="35" name="Text 25">
            <a:extLst>
              <a:ext uri="{FF2B5EF4-FFF2-40B4-BE49-F238E27FC236}">
                <a16:creationId xmlns:a16="http://schemas.microsoft.com/office/drawing/2014/main" id="{93F2D2D2-8B79-5ED1-9796-34994E135544}"/>
              </a:ext>
            </a:extLst>
          </p:cNvPr>
          <p:cNvSpPr/>
          <p:nvPr/>
        </p:nvSpPr>
        <p:spPr>
          <a:xfrm>
            <a:off x="1688116" y="3445612"/>
            <a:ext cx="1280800" cy="201337"/>
          </a:xfrm>
          <a:prstGeom prst="rect">
            <a:avLst/>
          </a:prstGeom>
          <a:noFill/>
          <a:ln/>
        </p:spPr>
        <p:txBody>
          <a:bodyPr wrap="none" lIns="0" tIns="0" rIns="0" bIns="0" rtlCol="0" anchor="t">
            <a:spAutoFit/>
          </a:bodyPr>
          <a:lstStyle/>
          <a:p>
            <a:pPr algn="ctr" rtl="1">
              <a:lnSpc>
                <a:spcPts val="15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حرية التعبير</a:t>
            </a:r>
            <a:endParaRPr lang="en-US" sz="1800" b="1" dirty="0">
              <a:solidFill>
                <a:schemeClr val="accent2">
                  <a:lumMod val="75000"/>
                </a:schemeClr>
              </a:solidFill>
              <a:latin typeface="Alexandria" pitchFamily="2" charset="-78"/>
              <a:cs typeface="Alexandria" pitchFamily="2" charset="-78"/>
            </a:endParaRPr>
          </a:p>
        </p:txBody>
      </p:sp>
      <p:sp>
        <p:nvSpPr>
          <p:cNvPr id="36" name="Text 26">
            <a:extLst>
              <a:ext uri="{FF2B5EF4-FFF2-40B4-BE49-F238E27FC236}">
                <a16:creationId xmlns:a16="http://schemas.microsoft.com/office/drawing/2014/main" id="{3CC1D34E-072D-ECBC-D753-7802E7FF0010}"/>
              </a:ext>
            </a:extLst>
          </p:cNvPr>
          <p:cNvSpPr/>
          <p:nvPr/>
        </p:nvSpPr>
        <p:spPr>
          <a:xfrm>
            <a:off x="379984" y="3830372"/>
            <a:ext cx="3664750"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إتاحة الفرصة للقائد لعرض آرائه ومقترحاته دون خوف</a:t>
            </a:r>
            <a:endParaRPr lang="en-US" dirty="0">
              <a:latin typeface="Alexandria" pitchFamily="2" charset="-78"/>
              <a:cs typeface="Alexandria" pitchFamily="2" charset="-78"/>
            </a:endParaRPr>
          </a:p>
        </p:txBody>
      </p:sp>
      <p:sp>
        <p:nvSpPr>
          <p:cNvPr id="39" name="Text 29">
            <a:extLst>
              <a:ext uri="{FF2B5EF4-FFF2-40B4-BE49-F238E27FC236}">
                <a16:creationId xmlns:a16="http://schemas.microsoft.com/office/drawing/2014/main" id="{79DC9197-75E0-7AEE-3C1E-0DFF4E797D8D}"/>
              </a:ext>
            </a:extLst>
          </p:cNvPr>
          <p:cNvSpPr/>
          <p:nvPr/>
        </p:nvSpPr>
        <p:spPr>
          <a:xfrm>
            <a:off x="1631504" y="5293688"/>
            <a:ext cx="1269578" cy="201337"/>
          </a:xfrm>
          <a:prstGeom prst="rect">
            <a:avLst/>
          </a:prstGeom>
          <a:noFill/>
          <a:ln/>
        </p:spPr>
        <p:txBody>
          <a:bodyPr wrap="none" lIns="0" tIns="0" rIns="0" bIns="0" rtlCol="0" anchor="t">
            <a:spAutoFit/>
          </a:bodyPr>
          <a:lstStyle/>
          <a:p>
            <a:pPr algn="ctr" rtl="1">
              <a:lnSpc>
                <a:spcPts val="15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إدارة التغيير</a:t>
            </a:r>
            <a:endParaRPr lang="en-US" sz="1800" b="1" dirty="0">
              <a:solidFill>
                <a:schemeClr val="accent2">
                  <a:lumMod val="75000"/>
                </a:schemeClr>
              </a:solidFill>
              <a:latin typeface="Alexandria" pitchFamily="2" charset="-78"/>
              <a:cs typeface="Alexandria" pitchFamily="2" charset="-78"/>
            </a:endParaRPr>
          </a:p>
        </p:txBody>
      </p:sp>
      <p:sp>
        <p:nvSpPr>
          <p:cNvPr id="40" name="Text 30">
            <a:extLst>
              <a:ext uri="{FF2B5EF4-FFF2-40B4-BE49-F238E27FC236}">
                <a16:creationId xmlns:a16="http://schemas.microsoft.com/office/drawing/2014/main" id="{4A77FCB4-039C-5B97-D8CC-FD396D29744E}"/>
              </a:ext>
            </a:extLst>
          </p:cNvPr>
          <p:cNvSpPr/>
          <p:nvPr/>
        </p:nvSpPr>
        <p:spPr>
          <a:xfrm>
            <a:off x="386727" y="5627401"/>
            <a:ext cx="3303549"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الاستعداد لتبني أساليب حديثة وتهيئة العاملين للتجديد</a:t>
            </a:r>
            <a:endParaRPr lang="en-US" dirty="0">
              <a:latin typeface="Alexandria" pitchFamily="2" charset="-78"/>
              <a:cs typeface="Alexandria" pitchFamily="2" charset="-78"/>
            </a:endParaRPr>
          </a:p>
        </p:txBody>
      </p:sp>
      <p:sp>
        <p:nvSpPr>
          <p:cNvPr id="41" name="Shape 2">
            <a:extLst>
              <a:ext uri="{FF2B5EF4-FFF2-40B4-BE49-F238E27FC236}">
                <a16:creationId xmlns:a16="http://schemas.microsoft.com/office/drawing/2014/main" id="{1CEDE78F-7BB4-49B7-22B5-56C74F26EE3D}"/>
              </a:ext>
            </a:extLst>
          </p:cNvPr>
          <p:cNvSpPr/>
          <p:nvPr/>
        </p:nvSpPr>
        <p:spPr>
          <a:xfrm>
            <a:off x="1199456" y="1369294"/>
            <a:ext cx="2786658" cy="50800"/>
          </a:xfrm>
          <a:prstGeom prst="roundRect">
            <a:avLst>
              <a:gd name="adj" fmla="val 218799"/>
            </a:avLst>
          </a:prstGeom>
          <a:solidFill>
            <a:srgbClr val="84C1FA"/>
          </a:solidFill>
          <a:ln/>
        </p:spPr>
      </p:sp>
      <p:sp>
        <p:nvSpPr>
          <p:cNvPr id="42" name="Shape 3">
            <a:extLst>
              <a:ext uri="{FF2B5EF4-FFF2-40B4-BE49-F238E27FC236}">
                <a16:creationId xmlns:a16="http://schemas.microsoft.com/office/drawing/2014/main" id="{620FE37C-DFDB-117E-4D66-B80A9761E409}"/>
              </a:ext>
            </a:extLst>
          </p:cNvPr>
          <p:cNvSpPr/>
          <p:nvPr/>
        </p:nvSpPr>
        <p:spPr>
          <a:xfrm>
            <a:off x="2407544" y="1196752"/>
            <a:ext cx="370483" cy="370483"/>
          </a:xfrm>
          <a:prstGeom prst="roundRect">
            <a:avLst>
              <a:gd name="adj" fmla="val 205678"/>
            </a:avLst>
          </a:prstGeom>
          <a:solidFill>
            <a:srgbClr val="84C1FA"/>
          </a:solidFill>
          <a:ln/>
        </p:spPr>
      </p:sp>
      <p:sp>
        <p:nvSpPr>
          <p:cNvPr id="43" name="Text 4">
            <a:extLst>
              <a:ext uri="{FF2B5EF4-FFF2-40B4-BE49-F238E27FC236}">
                <a16:creationId xmlns:a16="http://schemas.microsoft.com/office/drawing/2014/main" id="{3EADE188-654D-FFBE-36B7-7EBBECBF001A}"/>
              </a:ext>
            </a:extLst>
          </p:cNvPr>
          <p:cNvSpPr/>
          <p:nvPr/>
        </p:nvSpPr>
        <p:spPr>
          <a:xfrm>
            <a:off x="2518769" y="1289323"/>
            <a:ext cx="148133" cy="185242"/>
          </a:xfrm>
          <a:prstGeom prst="rect">
            <a:avLst/>
          </a:prstGeom>
          <a:noFill/>
          <a:ln/>
        </p:spPr>
        <p:txBody>
          <a:bodyPr wrap="none" lIns="0" tIns="0" rIns="0" bIns="0" rtlCol="0" anchor="t"/>
          <a:lstStyle/>
          <a:p>
            <a:pPr algn="r" rtl="1">
              <a:lnSpc>
                <a:spcPts val="1542"/>
              </a:lnSpc>
            </a:pPr>
            <a:r>
              <a:rPr lang="ar-SA" sz="2000" dirty="0">
                <a:latin typeface="Alexandria" pitchFamily="2" charset="-78"/>
                <a:ea typeface="Instrument Sans Semi Bold" pitchFamily="34" charset="-122"/>
                <a:cs typeface="Alexandria" pitchFamily="2" charset="-78"/>
              </a:rPr>
              <a:t>4</a:t>
            </a:r>
            <a:endParaRPr lang="en-US" sz="2000" dirty="0">
              <a:latin typeface="Alexandria" pitchFamily="2" charset="-78"/>
              <a:cs typeface="Alexandria" pitchFamily="2" charset="-78"/>
            </a:endParaRPr>
          </a:p>
        </p:txBody>
      </p:sp>
      <p:grpSp>
        <p:nvGrpSpPr>
          <p:cNvPr id="4" name="Group 3">
            <a:extLst>
              <a:ext uri="{FF2B5EF4-FFF2-40B4-BE49-F238E27FC236}">
                <a16:creationId xmlns:a16="http://schemas.microsoft.com/office/drawing/2014/main" id="{2B3BA8BB-BAFB-2098-F6CB-01269B902D6B}"/>
              </a:ext>
            </a:extLst>
          </p:cNvPr>
          <p:cNvGrpSpPr/>
          <p:nvPr/>
        </p:nvGrpSpPr>
        <p:grpSpPr>
          <a:xfrm>
            <a:off x="911424" y="2842493"/>
            <a:ext cx="2786658" cy="370483"/>
            <a:chOff x="911424" y="2770485"/>
            <a:chExt cx="2786658" cy="370483"/>
          </a:xfrm>
        </p:grpSpPr>
        <p:sp>
          <p:nvSpPr>
            <p:cNvPr id="44" name="Shape 8">
              <a:extLst>
                <a:ext uri="{FF2B5EF4-FFF2-40B4-BE49-F238E27FC236}">
                  <a16:creationId xmlns:a16="http://schemas.microsoft.com/office/drawing/2014/main" id="{F37DAD90-D77D-60A9-A308-C9CEA3331234}"/>
                </a:ext>
              </a:extLst>
            </p:cNvPr>
            <p:cNvSpPr/>
            <p:nvPr/>
          </p:nvSpPr>
          <p:spPr>
            <a:xfrm>
              <a:off x="911424" y="2943026"/>
              <a:ext cx="2786658" cy="50800"/>
            </a:xfrm>
            <a:prstGeom prst="roundRect">
              <a:avLst>
                <a:gd name="adj" fmla="val 218799"/>
              </a:avLst>
            </a:prstGeom>
            <a:solidFill>
              <a:srgbClr val="84C1FA"/>
            </a:solidFill>
            <a:ln/>
          </p:spPr>
        </p:sp>
        <p:sp>
          <p:nvSpPr>
            <p:cNvPr id="45" name="Shape 9">
              <a:extLst>
                <a:ext uri="{FF2B5EF4-FFF2-40B4-BE49-F238E27FC236}">
                  <a16:creationId xmlns:a16="http://schemas.microsoft.com/office/drawing/2014/main" id="{985A560F-858E-1CFC-B705-91BBBCBC7E3B}"/>
                </a:ext>
              </a:extLst>
            </p:cNvPr>
            <p:cNvSpPr/>
            <p:nvPr/>
          </p:nvSpPr>
          <p:spPr>
            <a:xfrm>
              <a:off x="2119512" y="2770485"/>
              <a:ext cx="370483" cy="370483"/>
            </a:xfrm>
            <a:prstGeom prst="roundRect">
              <a:avLst>
                <a:gd name="adj" fmla="val 205678"/>
              </a:avLst>
            </a:prstGeom>
            <a:solidFill>
              <a:srgbClr val="84C1FA"/>
            </a:solidFill>
            <a:ln/>
          </p:spPr>
        </p:sp>
        <p:sp>
          <p:nvSpPr>
            <p:cNvPr id="46" name="Text 10">
              <a:extLst>
                <a:ext uri="{FF2B5EF4-FFF2-40B4-BE49-F238E27FC236}">
                  <a16:creationId xmlns:a16="http://schemas.microsoft.com/office/drawing/2014/main" id="{90737C17-B655-1EF2-AB3B-F9C35DD77293}"/>
                </a:ext>
              </a:extLst>
            </p:cNvPr>
            <p:cNvSpPr/>
            <p:nvPr/>
          </p:nvSpPr>
          <p:spPr>
            <a:xfrm>
              <a:off x="2230737" y="2863055"/>
              <a:ext cx="148133" cy="185242"/>
            </a:xfrm>
            <a:prstGeom prst="rect">
              <a:avLst/>
            </a:prstGeom>
            <a:noFill/>
            <a:ln/>
          </p:spPr>
          <p:txBody>
            <a:bodyPr wrap="none" lIns="0" tIns="0" rIns="0" bIns="0" rtlCol="0" anchor="t"/>
            <a:lstStyle/>
            <a:p>
              <a:pPr algn="r" rtl="1">
                <a:lnSpc>
                  <a:spcPts val="1542"/>
                </a:lnSpc>
              </a:pPr>
              <a:r>
                <a:rPr lang="ar-SA" sz="2000" dirty="0">
                  <a:latin typeface="Alexandria" pitchFamily="2" charset="-78"/>
                  <a:ea typeface="Instrument Sans Semi Bold" pitchFamily="34" charset="-122"/>
                  <a:cs typeface="Alexandria" pitchFamily="2" charset="-78"/>
                </a:rPr>
                <a:t>5</a:t>
              </a:r>
              <a:endParaRPr lang="en-US" sz="2000" dirty="0">
                <a:latin typeface="Alexandria" pitchFamily="2" charset="-78"/>
                <a:cs typeface="Alexandria" pitchFamily="2" charset="-78"/>
              </a:endParaRPr>
            </a:p>
          </p:txBody>
        </p:sp>
      </p:grpSp>
      <p:sp>
        <p:nvSpPr>
          <p:cNvPr id="47" name="Shape 14">
            <a:extLst>
              <a:ext uri="{FF2B5EF4-FFF2-40B4-BE49-F238E27FC236}">
                <a16:creationId xmlns:a16="http://schemas.microsoft.com/office/drawing/2014/main" id="{B1AB5AAB-E858-E084-80CC-7B589D448BE7}"/>
              </a:ext>
            </a:extLst>
          </p:cNvPr>
          <p:cNvSpPr/>
          <p:nvPr/>
        </p:nvSpPr>
        <p:spPr>
          <a:xfrm>
            <a:off x="861070" y="4950086"/>
            <a:ext cx="2786658" cy="50800"/>
          </a:xfrm>
          <a:prstGeom prst="roundRect">
            <a:avLst>
              <a:gd name="adj" fmla="val 218799"/>
            </a:avLst>
          </a:prstGeom>
          <a:solidFill>
            <a:srgbClr val="84C1FA"/>
          </a:solidFill>
          <a:ln/>
        </p:spPr>
      </p:sp>
      <p:sp>
        <p:nvSpPr>
          <p:cNvPr id="48" name="Shape 15">
            <a:extLst>
              <a:ext uri="{FF2B5EF4-FFF2-40B4-BE49-F238E27FC236}">
                <a16:creationId xmlns:a16="http://schemas.microsoft.com/office/drawing/2014/main" id="{4D339096-A901-7A42-5AC8-5594E2B964E8}"/>
              </a:ext>
            </a:extLst>
          </p:cNvPr>
          <p:cNvSpPr/>
          <p:nvPr/>
        </p:nvSpPr>
        <p:spPr>
          <a:xfrm>
            <a:off x="2069158" y="4777545"/>
            <a:ext cx="370483" cy="370483"/>
          </a:xfrm>
          <a:prstGeom prst="roundRect">
            <a:avLst>
              <a:gd name="adj" fmla="val 205678"/>
            </a:avLst>
          </a:prstGeom>
          <a:solidFill>
            <a:srgbClr val="84C1FA"/>
          </a:solidFill>
          <a:ln/>
        </p:spPr>
      </p:sp>
      <p:sp>
        <p:nvSpPr>
          <p:cNvPr id="49" name="Text 16">
            <a:extLst>
              <a:ext uri="{FF2B5EF4-FFF2-40B4-BE49-F238E27FC236}">
                <a16:creationId xmlns:a16="http://schemas.microsoft.com/office/drawing/2014/main" id="{DA86035E-2F27-E0D1-CD8D-F5F35A00062A}"/>
              </a:ext>
            </a:extLst>
          </p:cNvPr>
          <p:cNvSpPr/>
          <p:nvPr/>
        </p:nvSpPr>
        <p:spPr>
          <a:xfrm>
            <a:off x="2180383" y="4870116"/>
            <a:ext cx="148133" cy="185242"/>
          </a:xfrm>
          <a:prstGeom prst="rect">
            <a:avLst/>
          </a:prstGeom>
          <a:noFill/>
          <a:ln/>
        </p:spPr>
        <p:txBody>
          <a:bodyPr wrap="none" lIns="0" tIns="0" rIns="0" bIns="0" rtlCol="0" anchor="t"/>
          <a:lstStyle/>
          <a:p>
            <a:pPr algn="r" rtl="1">
              <a:lnSpc>
                <a:spcPts val="1542"/>
              </a:lnSpc>
            </a:pPr>
            <a:r>
              <a:rPr lang="ar-SA" sz="2000" dirty="0">
                <a:latin typeface="Alexandria" pitchFamily="2" charset="-78"/>
                <a:ea typeface="Instrument Sans Semi Bold" pitchFamily="34" charset="-122"/>
                <a:cs typeface="Alexandria" pitchFamily="2" charset="-78"/>
              </a:rPr>
              <a:t>6</a:t>
            </a:r>
            <a:endParaRPr lang="en-US" sz="2000" dirty="0">
              <a:latin typeface="Alexandria" pitchFamily="2" charset="-78"/>
              <a:cs typeface="Alexandria" pitchFamily="2" charset="-78"/>
            </a:endParaRPr>
          </a:p>
        </p:txBody>
      </p:sp>
      <p:pic>
        <p:nvPicPr>
          <p:cNvPr id="51" name="Picture 50">
            <a:extLst>
              <a:ext uri="{FF2B5EF4-FFF2-40B4-BE49-F238E27FC236}">
                <a16:creationId xmlns:a16="http://schemas.microsoft.com/office/drawing/2014/main" id="{1CF97EEF-7B7B-E8C7-83E0-7C7713CCC78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192370" y="2578736"/>
            <a:ext cx="3863602" cy="229042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75640254"/>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12296" y="234223"/>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810423"/>
            <a:ext cx="4128422" cy="587381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42214" y="1052736"/>
            <a:ext cx="11442418" cy="54261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77A8C187-24D9-09FC-50F3-23F369E3EBFA}"/>
              </a:ext>
            </a:extLst>
          </p:cNvPr>
          <p:cNvSpPr/>
          <p:nvPr/>
        </p:nvSpPr>
        <p:spPr>
          <a:xfrm>
            <a:off x="4148473" y="308042"/>
            <a:ext cx="3706143" cy="518475"/>
          </a:xfrm>
          <a:prstGeom prst="rect">
            <a:avLst/>
          </a:prstGeom>
          <a:noFill/>
          <a:ln/>
        </p:spPr>
        <p:txBody>
          <a:bodyPr wrap="none" lIns="0" tIns="0" rIns="0" bIns="0" rtlCol="0" anchor="t">
            <a:spAutoFit/>
          </a:bodyPr>
          <a:lstStyle/>
          <a:p>
            <a:pPr algn="r" rtl="1">
              <a:lnSpc>
                <a:spcPts val="4625"/>
              </a:lnSpc>
            </a:pPr>
            <a:r>
              <a:rPr lang="en-US" sz="2400" b="1" dirty="0">
                <a:solidFill>
                  <a:srgbClr val="00B0F0"/>
                </a:solidFill>
                <a:latin typeface="Alexandria" pitchFamily="2" charset="-78"/>
                <a:ea typeface="Instrument Sans Semi Bold" pitchFamily="34" charset="-122"/>
                <a:cs typeface="Alexandria" pitchFamily="2" charset="-78"/>
              </a:rPr>
              <a:t>معوقات الإبداع الوظيفي</a:t>
            </a:r>
            <a:endParaRPr lang="en-US" sz="24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F9EA244C-9E20-84FF-8B37-C57515CEF90D}"/>
              </a:ext>
            </a:extLst>
          </p:cNvPr>
          <p:cNvSpPr/>
          <p:nvPr/>
        </p:nvSpPr>
        <p:spPr>
          <a:xfrm>
            <a:off x="1925874" y="1257226"/>
            <a:ext cx="8529363" cy="635174"/>
          </a:xfrm>
          <a:prstGeom prst="rect">
            <a:avLst/>
          </a:prstGeom>
          <a:noFill/>
          <a:ln/>
        </p:spPr>
        <p:txBody>
          <a:bodyPr wrap="square" lIns="0" tIns="0" rIns="0" bIns="0" rtlCol="0" anchor="t">
            <a:spAutoFit/>
          </a:bodyPr>
          <a:lstStyle/>
          <a:p>
            <a:pPr algn="ctr" rtl="1">
              <a:lnSpc>
                <a:spcPct val="150000"/>
              </a:lnSpc>
            </a:pPr>
            <a:r>
              <a:rPr lang="en-US" sz="1458" dirty="0">
                <a:solidFill>
                  <a:srgbClr val="1E3063"/>
                </a:solidFill>
                <a:latin typeface="Alexandria" pitchFamily="2" charset="-78"/>
                <a:ea typeface="Instrument Sans Medium" pitchFamily="34" charset="-122"/>
                <a:cs typeface="Alexandria" pitchFamily="2" charset="-78"/>
              </a:rPr>
              <a:t>معوقات الإبداع الوظيفي هي العوامل التي تحدّ من قدرة الفرد أو المؤسسة على إنتاج الأفكار الجديدة وتطبيقها في العمل:</a:t>
            </a:r>
            <a:endParaRPr lang="en-US" sz="1458" dirty="0">
              <a:latin typeface="Alexandria" pitchFamily="2" charset="-78"/>
              <a:cs typeface="Alexandria" pitchFamily="2" charset="-78"/>
            </a:endParaRPr>
          </a:p>
        </p:txBody>
      </p:sp>
      <p:sp>
        <p:nvSpPr>
          <p:cNvPr id="8" name="Shape 2">
            <a:extLst>
              <a:ext uri="{FF2B5EF4-FFF2-40B4-BE49-F238E27FC236}">
                <a16:creationId xmlns:a16="http://schemas.microsoft.com/office/drawing/2014/main" id="{7EC10E71-914A-662D-CAE4-2B2FCEB63F2E}"/>
              </a:ext>
            </a:extLst>
          </p:cNvPr>
          <p:cNvSpPr/>
          <p:nvPr/>
        </p:nvSpPr>
        <p:spPr>
          <a:xfrm>
            <a:off x="6190556" y="2217489"/>
            <a:ext cx="5339953" cy="1391543"/>
          </a:xfrm>
          <a:prstGeom prst="roundRect">
            <a:avLst>
              <a:gd name="adj" fmla="val 12225"/>
            </a:avLst>
          </a:prstGeom>
          <a:solidFill>
            <a:srgbClr val="D4E9F7"/>
          </a:solidFill>
          <a:ln/>
        </p:spPr>
      </p:sp>
      <p:sp>
        <p:nvSpPr>
          <p:cNvPr id="9" name="Text 3">
            <a:extLst>
              <a:ext uri="{FF2B5EF4-FFF2-40B4-BE49-F238E27FC236}">
                <a16:creationId xmlns:a16="http://schemas.microsoft.com/office/drawing/2014/main" id="{D92E0F74-507F-7A14-7C98-25DC78CC2157}"/>
              </a:ext>
            </a:extLst>
          </p:cNvPr>
          <p:cNvSpPr/>
          <p:nvPr/>
        </p:nvSpPr>
        <p:spPr>
          <a:xfrm>
            <a:off x="8978801" y="2406500"/>
            <a:ext cx="2362696" cy="295275"/>
          </a:xfrm>
          <a:prstGeom prst="rect">
            <a:avLst/>
          </a:prstGeom>
          <a:noFill/>
          <a:ln/>
        </p:spPr>
        <p:txBody>
          <a:bodyPr wrap="none" lIns="0" tIns="0" rIns="0" bIns="0" rtlCol="0" anchor="t"/>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الروتين والجمود الإداري</a:t>
            </a:r>
            <a:endParaRPr lang="en-US" sz="1833" b="1" dirty="0">
              <a:solidFill>
                <a:schemeClr val="accent2">
                  <a:lumMod val="75000"/>
                </a:schemeClr>
              </a:solidFill>
              <a:latin typeface="Alexandria" pitchFamily="2" charset="-78"/>
              <a:cs typeface="Alexandria" pitchFamily="2" charset="-78"/>
            </a:endParaRPr>
          </a:p>
        </p:txBody>
      </p:sp>
      <p:sp>
        <p:nvSpPr>
          <p:cNvPr id="10" name="Text 4">
            <a:extLst>
              <a:ext uri="{FF2B5EF4-FFF2-40B4-BE49-F238E27FC236}">
                <a16:creationId xmlns:a16="http://schemas.microsoft.com/office/drawing/2014/main" id="{108D8B8A-CA0D-7E30-1A6B-AEF09C6C2A0B}"/>
              </a:ext>
            </a:extLst>
          </p:cNvPr>
          <p:cNvSpPr/>
          <p:nvPr/>
        </p:nvSpPr>
        <p:spPr>
          <a:xfrm>
            <a:off x="6379568" y="2815182"/>
            <a:ext cx="4961930" cy="604838"/>
          </a:xfrm>
          <a:prstGeom prst="rect">
            <a:avLst/>
          </a:prstGeom>
          <a:noFill/>
          <a:ln/>
        </p:spPr>
        <p:txBody>
          <a:bodyPr wrap="square" lIns="0" tIns="0" rIns="0" bIns="0" rtlCol="0" anchor="t"/>
          <a:lstStyle/>
          <a:p>
            <a:pPr algn="ctr" rtl="1">
              <a:lnSpc>
                <a:spcPts val="2375"/>
              </a:lnSpc>
            </a:pPr>
            <a:r>
              <a:rPr lang="en-US" sz="1458" dirty="0">
                <a:solidFill>
                  <a:schemeClr val="tx1"/>
                </a:solidFill>
                <a:latin typeface="Alexandria" pitchFamily="2" charset="-78"/>
                <a:ea typeface="Instrument Sans Medium" pitchFamily="34" charset="-122"/>
                <a:cs typeface="Alexandria" pitchFamily="2" charset="-78"/>
              </a:rPr>
              <a:t>الالتزام المفرط بالإجراءات التقليدية مما يضعف فرص التجديد والتطوير</a:t>
            </a:r>
            <a:endParaRPr lang="en-US" sz="1458" dirty="0">
              <a:solidFill>
                <a:schemeClr val="tx1"/>
              </a:solidFill>
              <a:latin typeface="Alexandria" pitchFamily="2" charset="-78"/>
              <a:cs typeface="Alexandria" pitchFamily="2" charset="-78"/>
            </a:endParaRPr>
          </a:p>
        </p:txBody>
      </p:sp>
      <p:sp>
        <p:nvSpPr>
          <p:cNvPr id="11" name="Shape 5">
            <a:extLst>
              <a:ext uri="{FF2B5EF4-FFF2-40B4-BE49-F238E27FC236}">
                <a16:creationId xmlns:a16="http://schemas.microsoft.com/office/drawing/2014/main" id="{2A0010F3-4ED4-B3AE-3738-4DA22A0DB1D7}"/>
              </a:ext>
            </a:extLst>
          </p:cNvPr>
          <p:cNvSpPr/>
          <p:nvPr/>
        </p:nvSpPr>
        <p:spPr>
          <a:xfrm>
            <a:off x="660268" y="2176074"/>
            <a:ext cx="5340053" cy="1391543"/>
          </a:xfrm>
          <a:prstGeom prst="roundRect">
            <a:avLst>
              <a:gd name="adj" fmla="val 12225"/>
            </a:avLst>
          </a:prstGeom>
          <a:solidFill>
            <a:srgbClr val="D4E9F7"/>
          </a:solidFill>
          <a:ln/>
        </p:spPr>
      </p:sp>
      <p:sp>
        <p:nvSpPr>
          <p:cNvPr id="12" name="Text 6">
            <a:extLst>
              <a:ext uri="{FF2B5EF4-FFF2-40B4-BE49-F238E27FC236}">
                <a16:creationId xmlns:a16="http://schemas.microsoft.com/office/drawing/2014/main" id="{BD97612B-D02E-8A7F-13D9-4EBE90AEE44E}"/>
              </a:ext>
            </a:extLst>
          </p:cNvPr>
          <p:cNvSpPr/>
          <p:nvPr/>
        </p:nvSpPr>
        <p:spPr>
          <a:xfrm>
            <a:off x="3449836" y="2406500"/>
            <a:ext cx="2362696" cy="295275"/>
          </a:xfrm>
          <a:prstGeom prst="rect">
            <a:avLst/>
          </a:prstGeom>
          <a:noFill/>
          <a:ln/>
        </p:spPr>
        <p:txBody>
          <a:bodyPr wrap="none" lIns="0" tIns="0" rIns="0" bIns="0" rtlCol="0" anchor="t"/>
          <a:lstStyle/>
          <a:p>
            <a:pPr algn="r" rtl="1">
              <a:lnSpc>
                <a:spcPts val="2292"/>
              </a:lnSpc>
            </a:pPr>
            <a:r>
              <a:rPr lang="en-US" sz="1833" b="1" dirty="0">
                <a:solidFill>
                  <a:schemeClr val="accent2">
                    <a:lumMod val="75000"/>
                  </a:schemeClr>
                </a:solidFill>
                <a:latin typeface="Alexandria" pitchFamily="2" charset="-78"/>
                <a:cs typeface="Alexandria" pitchFamily="2" charset="-78"/>
              </a:rPr>
              <a:t>المركزية الشديدة</a:t>
            </a:r>
          </a:p>
        </p:txBody>
      </p:sp>
      <p:sp>
        <p:nvSpPr>
          <p:cNvPr id="13" name="Text 7">
            <a:extLst>
              <a:ext uri="{FF2B5EF4-FFF2-40B4-BE49-F238E27FC236}">
                <a16:creationId xmlns:a16="http://schemas.microsoft.com/office/drawing/2014/main" id="{67397ADD-A02F-3654-2C10-304611145EE4}"/>
              </a:ext>
            </a:extLst>
          </p:cNvPr>
          <p:cNvSpPr/>
          <p:nvPr/>
        </p:nvSpPr>
        <p:spPr>
          <a:xfrm>
            <a:off x="850504" y="2815182"/>
            <a:ext cx="4962029" cy="604838"/>
          </a:xfrm>
          <a:prstGeom prst="rect">
            <a:avLst/>
          </a:prstGeom>
          <a:noFill/>
          <a:ln/>
        </p:spPr>
        <p:txBody>
          <a:bodyPr wrap="square" lIns="0" tIns="0" rIns="0" bIns="0" rtlCol="0" anchor="t"/>
          <a:lstStyle/>
          <a:p>
            <a:pPr algn="ctr" rtl="1">
              <a:lnSpc>
                <a:spcPts val="2375"/>
              </a:lnSpc>
            </a:pPr>
            <a:r>
              <a:rPr lang="en-US" sz="1458" dirty="0">
                <a:solidFill>
                  <a:schemeClr val="tx1"/>
                </a:solidFill>
                <a:latin typeface="Alexandria" pitchFamily="2" charset="-78"/>
                <a:cs typeface="Alexandria" pitchFamily="2" charset="-78"/>
              </a:rPr>
              <a:t>احتكار القرار في مستويات إدارية عليا، وعدم منح العاملين مساحة للمبادرة</a:t>
            </a:r>
          </a:p>
        </p:txBody>
      </p:sp>
      <p:sp>
        <p:nvSpPr>
          <p:cNvPr id="14" name="Shape 8">
            <a:extLst>
              <a:ext uri="{FF2B5EF4-FFF2-40B4-BE49-F238E27FC236}">
                <a16:creationId xmlns:a16="http://schemas.microsoft.com/office/drawing/2014/main" id="{00F163BD-0207-B169-A722-C77F2FCFACC8}"/>
              </a:ext>
            </a:extLst>
          </p:cNvPr>
          <p:cNvSpPr/>
          <p:nvPr/>
        </p:nvSpPr>
        <p:spPr>
          <a:xfrm>
            <a:off x="6190556" y="3798044"/>
            <a:ext cx="5339953" cy="1089124"/>
          </a:xfrm>
          <a:prstGeom prst="roundRect">
            <a:avLst>
              <a:gd name="adj" fmla="val 15620"/>
            </a:avLst>
          </a:prstGeom>
          <a:solidFill>
            <a:srgbClr val="D4E9F7"/>
          </a:solidFill>
          <a:ln/>
        </p:spPr>
      </p:sp>
      <p:sp>
        <p:nvSpPr>
          <p:cNvPr id="15" name="Text 9">
            <a:extLst>
              <a:ext uri="{FF2B5EF4-FFF2-40B4-BE49-F238E27FC236}">
                <a16:creationId xmlns:a16="http://schemas.microsoft.com/office/drawing/2014/main" id="{E9951E8F-8BCD-0C9F-121A-39E222E3B721}"/>
              </a:ext>
            </a:extLst>
          </p:cNvPr>
          <p:cNvSpPr/>
          <p:nvPr/>
        </p:nvSpPr>
        <p:spPr>
          <a:xfrm>
            <a:off x="8978801" y="3987055"/>
            <a:ext cx="2362696" cy="295275"/>
          </a:xfrm>
          <a:prstGeom prst="rect">
            <a:avLst/>
          </a:prstGeom>
          <a:noFill/>
          <a:ln/>
        </p:spPr>
        <p:txBody>
          <a:bodyPr wrap="none" lIns="0" tIns="0" rIns="0" bIns="0" rtlCol="0" anchor="t"/>
          <a:lstStyle/>
          <a:p>
            <a:pPr algn="r" rtl="1">
              <a:lnSpc>
                <a:spcPts val="2292"/>
              </a:lnSpc>
            </a:pPr>
            <a:r>
              <a:rPr lang="en-US" sz="1833" b="1" dirty="0">
                <a:solidFill>
                  <a:schemeClr val="accent2">
                    <a:lumMod val="75000"/>
                  </a:schemeClr>
                </a:solidFill>
                <a:latin typeface="Alexandria" pitchFamily="2" charset="-78"/>
                <a:cs typeface="Alexandria" pitchFamily="2" charset="-78"/>
              </a:rPr>
              <a:t>ضعف الحوافز</a:t>
            </a:r>
          </a:p>
        </p:txBody>
      </p:sp>
      <p:sp>
        <p:nvSpPr>
          <p:cNvPr id="16" name="Text 10">
            <a:extLst>
              <a:ext uri="{FF2B5EF4-FFF2-40B4-BE49-F238E27FC236}">
                <a16:creationId xmlns:a16="http://schemas.microsoft.com/office/drawing/2014/main" id="{E9BA22C9-F6DD-486E-402F-9408E2AC21CA}"/>
              </a:ext>
            </a:extLst>
          </p:cNvPr>
          <p:cNvSpPr/>
          <p:nvPr/>
        </p:nvSpPr>
        <p:spPr>
          <a:xfrm>
            <a:off x="6379568" y="4395738"/>
            <a:ext cx="4961930" cy="302419"/>
          </a:xfrm>
          <a:prstGeom prst="rect">
            <a:avLst/>
          </a:prstGeom>
          <a:noFill/>
          <a:ln/>
        </p:spPr>
        <p:txBody>
          <a:bodyPr wrap="none" lIns="0" tIns="0" rIns="0" bIns="0" rtlCol="0" anchor="t"/>
          <a:lstStyle/>
          <a:p>
            <a:pPr algn="ctr" rtl="1">
              <a:lnSpc>
                <a:spcPts val="2375"/>
              </a:lnSpc>
            </a:pPr>
            <a:r>
              <a:rPr lang="en-US" sz="1458" dirty="0">
                <a:solidFill>
                  <a:schemeClr val="tx1"/>
                </a:solidFill>
                <a:latin typeface="Alexandria" pitchFamily="2" charset="-78"/>
                <a:ea typeface="Instrument Sans Medium" pitchFamily="34" charset="-122"/>
                <a:cs typeface="Alexandria" pitchFamily="2" charset="-78"/>
              </a:rPr>
              <a:t>غياب المكافآت المادية أو المعنوية يقلل الدافعية نحو الابتكار</a:t>
            </a:r>
            <a:endParaRPr lang="en-US" sz="1458" dirty="0">
              <a:solidFill>
                <a:schemeClr val="tx1"/>
              </a:solidFill>
              <a:latin typeface="Alexandria" pitchFamily="2" charset="-78"/>
              <a:cs typeface="Alexandria" pitchFamily="2" charset="-78"/>
            </a:endParaRPr>
          </a:p>
        </p:txBody>
      </p:sp>
      <p:sp>
        <p:nvSpPr>
          <p:cNvPr id="17" name="Shape 11">
            <a:extLst>
              <a:ext uri="{FF2B5EF4-FFF2-40B4-BE49-F238E27FC236}">
                <a16:creationId xmlns:a16="http://schemas.microsoft.com/office/drawing/2014/main" id="{20590D75-470A-0BB8-D30E-5B3DFDEE258B}"/>
              </a:ext>
            </a:extLst>
          </p:cNvPr>
          <p:cNvSpPr/>
          <p:nvPr/>
        </p:nvSpPr>
        <p:spPr>
          <a:xfrm>
            <a:off x="711085" y="3787590"/>
            <a:ext cx="5340053" cy="1089124"/>
          </a:xfrm>
          <a:prstGeom prst="roundRect">
            <a:avLst>
              <a:gd name="adj" fmla="val 15620"/>
            </a:avLst>
          </a:prstGeom>
          <a:solidFill>
            <a:srgbClr val="D4E9F7"/>
          </a:solidFill>
          <a:ln/>
        </p:spPr>
      </p:sp>
      <p:sp>
        <p:nvSpPr>
          <p:cNvPr id="19" name="Text 12">
            <a:extLst>
              <a:ext uri="{FF2B5EF4-FFF2-40B4-BE49-F238E27FC236}">
                <a16:creationId xmlns:a16="http://schemas.microsoft.com/office/drawing/2014/main" id="{D6D65BAC-3853-FDCD-4F73-576CA19B61D2}"/>
              </a:ext>
            </a:extLst>
          </p:cNvPr>
          <p:cNvSpPr/>
          <p:nvPr/>
        </p:nvSpPr>
        <p:spPr>
          <a:xfrm>
            <a:off x="3449836" y="3987055"/>
            <a:ext cx="2362696" cy="295275"/>
          </a:xfrm>
          <a:prstGeom prst="rect">
            <a:avLst/>
          </a:prstGeom>
          <a:noFill/>
          <a:ln/>
        </p:spPr>
        <p:txBody>
          <a:bodyPr wrap="none" lIns="0" tIns="0" rIns="0" bIns="0" rtlCol="0" anchor="t"/>
          <a:lstStyle/>
          <a:p>
            <a:pPr algn="r" rtl="1">
              <a:lnSpc>
                <a:spcPts val="2292"/>
              </a:lnSpc>
            </a:pPr>
            <a:r>
              <a:rPr lang="en-US" sz="1833" b="1" dirty="0">
                <a:solidFill>
                  <a:schemeClr val="accent2">
                    <a:lumMod val="75000"/>
                  </a:schemeClr>
                </a:solidFill>
                <a:latin typeface="Alexandria" pitchFamily="2" charset="-78"/>
                <a:cs typeface="Alexandria" pitchFamily="2" charset="-78"/>
              </a:rPr>
              <a:t>الخوف من الفشل</a:t>
            </a:r>
          </a:p>
        </p:txBody>
      </p:sp>
      <p:sp>
        <p:nvSpPr>
          <p:cNvPr id="20" name="Text 13">
            <a:extLst>
              <a:ext uri="{FF2B5EF4-FFF2-40B4-BE49-F238E27FC236}">
                <a16:creationId xmlns:a16="http://schemas.microsoft.com/office/drawing/2014/main" id="{B5DA1755-1CF1-B461-2DCC-2A4DCFAA578A}"/>
              </a:ext>
            </a:extLst>
          </p:cNvPr>
          <p:cNvSpPr/>
          <p:nvPr/>
        </p:nvSpPr>
        <p:spPr>
          <a:xfrm>
            <a:off x="850504" y="4395738"/>
            <a:ext cx="4962029" cy="302419"/>
          </a:xfrm>
          <a:prstGeom prst="rect">
            <a:avLst/>
          </a:prstGeom>
          <a:noFill/>
          <a:ln/>
        </p:spPr>
        <p:txBody>
          <a:bodyPr wrap="none" lIns="0" tIns="0" rIns="0" bIns="0" rtlCol="0" anchor="t"/>
          <a:lstStyle/>
          <a:p>
            <a:pPr algn="ctr" rtl="1">
              <a:lnSpc>
                <a:spcPts val="2375"/>
              </a:lnSpc>
            </a:pPr>
            <a:r>
              <a:rPr lang="en-US" sz="1458" dirty="0">
                <a:solidFill>
                  <a:schemeClr val="tx1"/>
                </a:solidFill>
                <a:latin typeface="Alexandria" pitchFamily="2" charset="-78"/>
                <a:cs typeface="Alexandria" pitchFamily="2" charset="-78"/>
              </a:rPr>
              <a:t>تردّد الأفراد في طرح الأفكار الجديدة خشية الرفض أو المساءلة</a:t>
            </a:r>
          </a:p>
        </p:txBody>
      </p:sp>
      <p:sp>
        <p:nvSpPr>
          <p:cNvPr id="21" name="Shape 14">
            <a:extLst>
              <a:ext uri="{FF2B5EF4-FFF2-40B4-BE49-F238E27FC236}">
                <a16:creationId xmlns:a16="http://schemas.microsoft.com/office/drawing/2014/main" id="{C095B561-8549-D14D-A53C-7530CD80BA23}"/>
              </a:ext>
            </a:extLst>
          </p:cNvPr>
          <p:cNvSpPr/>
          <p:nvPr/>
        </p:nvSpPr>
        <p:spPr>
          <a:xfrm>
            <a:off x="6190556" y="5076180"/>
            <a:ext cx="5339953" cy="1089124"/>
          </a:xfrm>
          <a:prstGeom prst="roundRect">
            <a:avLst>
              <a:gd name="adj" fmla="val 15620"/>
            </a:avLst>
          </a:prstGeom>
          <a:solidFill>
            <a:srgbClr val="D4E9F7"/>
          </a:solidFill>
          <a:ln/>
        </p:spPr>
      </p:sp>
      <p:sp>
        <p:nvSpPr>
          <p:cNvPr id="22" name="Text 15">
            <a:extLst>
              <a:ext uri="{FF2B5EF4-FFF2-40B4-BE49-F238E27FC236}">
                <a16:creationId xmlns:a16="http://schemas.microsoft.com/office/drawing/2014/main" id="{68D50C26-B4A8-2AFF-3943-2B9174EE6E75}"/>
              </a:ext>
            </a:extLst>
          </p:cNvPr>
          <p:cNvSpPr/>
          <p:nvPr/>
        </p:nvSpPr>
        <p:spPr>
          <a:xfrm>
            <a:off x="8978801" y="5265191"/>
            <a:ext cx="2362696" cy="295275"/>
          </a:xfrm>
          <a:prstGeom prst="rect">
            <a:avLst/>
          </a:prstGeom>
          <a:noFill/>
          <a:ln/>
        </p:spPr>
        <p:txBody>
          <a:bodyPr wrap="none" lIns="0" tIns="0" rIns="0" bIns="0" rtlCol="0" anchor="t"/>
          <a:lstStyle/>
          <a:p>
            <a:pPr algn="r" rtl="1">
              <a:lnSpc>
                <a:spcPts val="2292"/>
              </a:lnSpc>
            </a:pPr>
            <a:r>
              <a:rPr lang="en-US" sz="1833" b="1" dirty="0">
                <a:solidFill>
                  <a:schemeClr val="accent2">
                    <a:lumMod val="75000"/>
                  </a:schemeClr>
                </a:solidFill>
                <a:latin typeface="Alexandria" pitchFamily="2" charset="-78"/>
                <a:cs typeface="Alexandria" pitchFamily="2" charset="-78"/>
              </a:rPr>
              <a:t>مقاومة التغيير</a:t>
            </a:r>
          </a:p>
        </p:txBody>
      </p:sp>
      <p:sp>
        <p:nvSpPr>
          <p:cNvPr id="24" name="Text 16">
            <a:extLst>
              <a:ext uri="{FF2B5EF4-FFF2-40B4-BE49-F238E27FC236}">
                <a16:creationId xmlns:a16="http://schemas.microsoft.com/office/drawing/2014/main" id="{C94D91D2-B4A9-7BD3-B213-2DF238DE607E}"/>
              </a:ext>
            </a:extLst>
          </p:cNvPr>
          <p:cNvSpPr/>
          <p:nvPr/>
        </p:nvSpPr>
        <p:spPr>
          <a:xfrm>
            <a:off x="6379568" y="5673873"/>
            <a:ext cx="4961930" cy="302419"/>
          </a:xfrm>
          <a:prstGeom prst="rect">
            <a:avLst/>
          </a:prstGeom>
          <a:noFill/>
          <a:ln/>
        </p:spPr>
        <p:txBody>
          <a:bodyPr wrap="none" lIns="0" tIns="0" rIns="0" bIns="0" rtlCol="0" anchor="t"/>
          <a:lstStyle/>
          <a:p>
            <a:pPr algn="ctr" rtl="1">
              <a:lnSpc>
                <a:spcPts val="2375"/>
              </a:lnSpc>
            </a:pPr>
            <a:r>
              <a:rPr lang="en-US" sz="1458" dirty="0">
                <a:solidFill>
                  <a:schemeClr val="tx1"/>
                </a:solidFill>
                <a:latin typeface="Alexandria" pitchFamily="2" charset="-78"/>
                <a:ea typeface="Instrument Sans Medium" pitchFamily="34" charset="-122"/>
                <a:cs typeface="Alexandria" pitchFamily="2" charset="-78"/>
              </a:rPr>
              <a:t>تمسك بعض الأفراد بالأساليب القديمة ورفضهم للأساليب الحديثة</a:t>
            </a:r>
            <a:endParaRPr lang="en-US" sz="1458" dirty="0">
              <a:solidFill>
                <a:schemeClr val="tx1"/>
              </a:solidFill>
              <a:latin typeface="Alexandria" pitchFamily="2" charset="-78"/>
              <a:cs typeface="Alexandria" pitchFamily="2" charset="-78"/>
            </a:endParaRPr>
          </a:p>
        </p:txBody>
      </p:sp>
      <p:sp>
        <p:nvSpPr>
          <p:cNvPr id="26" name="Shape 17">
            <a:extLst>
              <a:ext uri="{FF2B5EF4-FFF2-40B4-BE49-F238E27FC236}">
                <a16:creationId xmlns:a16="http://schemas.microsoft.com/office/drawing/2014/main" id="{3B2EAAC6-3439-918C-8F24-555322631316}"/>
              </a:ext>
            </a:extLst>
          </p:cNvPr>
          <p:cNvSpPr/>
          <p:nvPr/>
        </p:nvSpPr>
        <p:spPr>
          <a:xfrm>
            <a:off x="661492" y="5076180"/>
            <a:ext cx="5340053" cy="1089124"/>
          </a:xfrm>
          <a:prstGeom prst="roundRect">
            <a:avLst>
              <a:gd name="adj" fmla="val 15620"/>
            </a:avLst>
          </a:prstGeom>
          <a:solidFill>
            <a:srgbClr val="D4E9F7"/>
          </a:solidFill>
          <a:ln/>
        </p:spPr>
      </p:sp>
      <p:sp>
        <p:nvSpPr>
          <p:cNvPr id="27" name="Text 18">
            <a:extLst>
              <a:ext uri="{FF2B5EF4-FFF2-40B4-BE49-F238E27FC236}">
                <a16:creationId xmlns:a16="http://schemas.microsoft.com/office/drawing/2014/main" id="{5A80FDDB-1AA5-0F1F-B786-28D97EEB4149}"/>
              </a:ext>
            </a:extLst>
          </p:cNvPr>
          <p:cNvSpPr/>
          <p:nvPr/>
        </p:nvSpPr>
        <p:spPr>
          <a:xfrm>
            <a:off x="3449836" y="5265191"/>
            <a:ext cx="2362696" cy="295275"/>
          </a:xfrm>
          <a:prstGeom prst="rect">
            <a:avLst/>
          </a:prstGeom>
          <a:noFill/>
          <a:ln/>
        </p:spPr>
        <p:txBody>
          <a:bodyPr wrap="none" lIns="0" tIns="0" rIns="0" bIns="0" rtlCol="0" anchor="t"/>
          <a:lstStyle/>
          <a:p>
            <a:pPr algn="r" rtl="1">
              <a:lnSpc>
                <a:spcPts val="2292"/>
              </a:lnSpc>
            </a:pPr>
            <a:r>
              <a:rPr lang="en-US" sz="1833" b="1" dirty="0">
                <a:solidFill>
                  <a:schemeClr val="accent2">
                    <a:lumMod val="75000"/>
                  </a:schemeClr>
                </a:solidFill>
                <a:latin typeface="Alexandria" pitchFamily="2" charset="-78"/>
                <a:cs typeface="Alexandria" pitchFamily="2" charset="-78"/>
              </a:rPr>
              <a:t>قلة التدريب</a:t>
            </a:r>
          </a:p>
        </p:txBody>
      </p:sp>
      <p:sp>
        <p:nvSpPr>
          <p:cNvPr id="28" name="Text 19">
            <a:extLst>
              <a:ext uri="{FF2B5EF4-FFF2-40B4-BE49-F238E27FC236}">
                <a16:creationId xmlns:a16="http://schemas.microsoft.com/office/drawing/2014/main" id="{CF38B234-7348-6072-1E9F-76A54950FC33}"/>
              </a:ext>
            </a:extLst>
          </p:cNvPr>
          <p:cNvSpPr/>
          <p:nvPr/>
        </p:nvSpPr>
        <p:spPr>
          <a:xfrm>
            <a:off x="850504" y="5673873"/>
            <a:ext cx="4962029" cy="302419"/>
          </a:xfrm>
          <a:prstGeom prst="rect">
            <a:avLst/>
          </a:prstGeom>
          <a:noFill/>
          <a:ln/>
        </p:spPr>
        <p:txBody>
          <a:bodyPr wrap="none" lIns="0" tIns="0" rIns="0" bIns="0" rtlCol="0" anchor="t"/>
          <a:lstStyle/>
          <a:p>
            <a:pPr algn="ctr" rtl="1">
              <a:lnSpc>
                <a:spcPts val="2375"/>
              </a:lnSpc>
            </a:pPr>
            <a:r>
              <a:rPr lang="en-US" sz="1458" dirty="0">
                <a:solidFill>
                  <a:schemeClr val="tx1"/>
                </a:solidFill>
                <a:latin typeface="Alexandria" pitchFamily="2" charset="-78"/>
                <a:cs typeface="Alexandria" pitchFamily="2" charset="-78"/>
              </a:rPr>
              <a:t>ضعف برامج التنمية المهنية التي تنمّي مهارات التفكير الإبداعي</a:t>
            </a:r>
          </a:p>
        </p:txBody>
      </p:sp>
    </p:spTree>
    <p:extLst>
      <p:ext uri="{BB962C8B-B14F-4D97-AF65-F5344CB8AC3E}">
        <p14:creationId xmlns:p14="http://schemas.microsoft.com/office/powerpoint/2010/main" val="4105952099"/>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09426" y="468693"/>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810423"/>
            <a:ext cx="4128422" cy="587381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42214" y="1052736"/>
            <a:ext cx="11442418" cy="54261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DBE3B5CF-9942-F118-52D4-94CC9EE6390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91400" y="315416"/>
            <a:ext cx="4800600" cy="6858000"/>
          </a:xfrm>
          <a:prstGeom prst="rect">
            <a:avLst/>
          </a:prstGeom>
        </p:spPr>
      </p:pic>
      <p:sp>
        <p:nvSpPr>
          <p:cNvPr id="9" name="Text 1">
            <a:extLst>
              <a:ext uri="{FF2B5EF4-FFF2-40B4-BE49-F238E27FC236}">
                <a16:creationId xmlns:a16="http://schemas.microsoft.com/office/drawing/2014/main" id="{3D755BE9-D472-5DB7-86E0-050B5357C14D}"/>
              </a:ext>
            </a:extLst>
          </p:cNvPr>
          <p:cNvSpPr/>
          <p:nvPr/>
        </p:nvSpPr>
        <p:spPr>
          <a:xfrm>
            <a:off x="1521324" y="1125809"/>
            <a:ext cx="5160067" cy="531171"/>
          </a:xfrm>
          <a:prstGeom prst="rect">
            <a:avLst/>
          </a:prstGeom>
          <a:noFill/>
          <a:ln/>
        </p:spPr>
        <p:txBody>
          <a:bodyPr wrap="none" lIns="0" tIns="0" rIns="0" bIns="0" rtlCol="0" anchor="t">
            <a:spAutoFit/>
          </a:bodyPr>
          <a:lstStyle/>
          <a:p>
            <a:pPr algn="ctr" rtl="1">
              <a:lnSpc>
                <a:spcPts val="4625"/>
              </a:lnSpc>
            </a:pPr>
            <a:r>
              <a:rPr lang="ar-SA" sz="2800" b="1" dirty="0">
                <a:solidFill>
                  <a:srgbClr val="00B0F0"/>
                </a:solidFill>
                <a:latin typeface="Alexandria" pitchFamily="2" charset="-78"/>
                <a:ea typeface="Instrument Sans Semi Bold" pitchFamily="34" charset="-122"/>
                <a:cs typeface="Alexandria" pitchFamily="2" charset="-78"/>
              </a:rPr>
              <a:t>تابع: معوقات الإبداع الوظيفي</a:t>
            </a:r>
          </a:p>
        </p:txBody>
      </p:sp>
      <p:sp>
        <p:nvSpPr>
          <p:cNvPr id="10" name="Shape 2">
            <a:extLst>
              <a:ext uri="{FF2B5EF4-FFF2-40B4-BE49-F238E27FC236}">
                <a16:creationId xmlns:a16="http://schemas.microsoft.com/office/drawing/2014/main" id="{823B52A5-A6F0-C62B-3680-846933470183}"/>
              </a:ext>
            </a:extLst>
          </p:cNvPr>
          <p:cNvSpPr/>
          <p:nvPr/>
        </p:nvSpPr>
        <p:spPr>
          <a:xfrm>
            <a:off x="3484959" y="2122487"/>
            <a:ext cx="94457" cy="94457"/>
          </a:xfrm>
          <a:prstGeom prst="roundRect">
            <a:avLst>
              <a:gd name="adj" fmla="val 403360"/>
            </a:avLst>
          </a:prstGeom>
          <a:solidFill>
            <a:srgbClr val="84C1FA"/>
          </a:solidFill>
          <a:ln/>
        </p:spPr>
      </p:sp>
      <p:sp>
        <p:nvSpPr>
          <p:cNvPr id="11" name="Text 3">
            <a:extLst>
              <a:ext uri="{FF2B5EF4-FFF2-40B4-BE49-F238E27FC236}">
                <a16:creationId xmlns:a16="http://schemas.microsoft.com/office/drawing/2014/main" id="{4FBED140-DD01-9942-CCC8-7FC5E57A0172}"/>
              </a:ext>
            </a:extLst>
          </p:cNvPr>
          <p:cNvSpPr/>
          <p:nvPr/>
        </p:nvSpPr>
        <p:spPr>
          <a:xfrm>
            <a:off x="933252" y="2022078"/>
            <a:ext cx="2362696" cy="295275"/>
          </a:xfrm>
          <a:prstGeom prst="rect">
            <a:avLst/>
          </a:prstGeom>
          <a:noFill/>
          <a:ln/>
        </p:spPr>
        <p:txBody>
          <a:bodyPr wrap="none" lIns="0" tIns="0" rIns="0" bIns="0" rtlCol="0" anchor="t"/>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نقص الموارد والإمكانات</a:t>
            </a:r>
            <a:endParaRPr lang="en-US" sz="1833" b="1" dirty="0">
              <a:solidFill>
                <a:schemeClr val="accent2">
                  <a:lumMod val="75000"/>
                </a:schemeClr>
              </a:solidFill>
              <a:latin typeface="Alexandria" pitchFamily="2" charset="-78"/>
              <a:cs typeface="Alexandria" pitchFamily="2" charset="-78"/>
            </a:endParaRPr>
          </a:p>
        </p:txBody>
      </p:sp>
      <p:sp>
        <p:nvSpPr>
          <p:cNvPr id="12" name="Text 4">
            <a:extLst>
              <a:ext uri="{FF2B5EF4-FFF2-40B4-BE49-F238E27FC236}">
                <a16:creationId xmlns:a16="http://schemas.microsoft.com/office/drawing/2014/main" id="{1F3265FA-8A96-213D-E00E-655D93D8063E}"/>
              </a:ext>
            </a:extLst>
          </p:cNvPr>
          <p:cNvSpPr/>
          <p:nvPr/>
        </p:nvSpPr>
        <p:spPr>
          <a:xfrm>
            <a:off x="661492" y="2506365"/>
            <a:ext cx="2634457" cy="604838"/>
          </a:xfrm>
          <a:prstGeom prst="rect">
            <a:avLst/>
          </a:prstGeom>
          <a:noFill/>
          <a:ln/>
        </p:spPr>
        <p:txBody>
          <a:bodyPr wrap="square" lIns="0" tIns="0" rIns="0" bIns="0" rtlCol="0" anchor="t"/>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ضعف الميزانية أو قلة الوسائل التقنية والبشرية اللازمة</a:t>
            </a:r>
            <a:endParaRPr lang="en-US" sz="1458" dirty="0">
              <a:latin typeface="Alexandria" pitchFamily="2" charset="-78"/>
              <a:cs typeface="Alexandria" pitchFamily="2" charset="-78"/>
            </a:endParaRPr>
          </a:p>
        </p:txBody>
      </p:sp>
      <p:sp>
        <p:nvSpPr>
          <p:cNvPr id="13" name="Shape 5">
            <a:extLst>
              <a:ext uri="{FF2B5EF4-FFF2-40B4-BE49-F238E27FC236}">
                <a16:creationId xmlns:a16="http://schemas.microsoft.com/office/drawing/2014/main" id="{D452BECD-CF3A-D920-BA3E-151F761CC652}"/>
              </a:ext>
            </a:extLst>
          </p:cNvPr>
          <p:cNvSpPr/>
          <p:nvPr/>
        </p:nvSpPr>
        <p:spPr>
          <a:xfrm>
            <a:off x="3484959" y="3589635"/>
            <a:ext cx="94457" cy="94457"/>
          </a:xfrm>
          <a:prstGeom prst="roundRect">
            <a:avLst>
              <a:gd name="adj" fmla="val 403360"/>
            </a:avLst>
          </a:prstGeom>
          <a:solidFill>
            <a:srgbClr val="84C1FA"/>
          </a:solidFill>
          <a:ln/>
        </p:spPr>
      </p:sp>
      <p:sp>
        <p:nvSpPr>
          <p:cNvPr id="14" name="Text 6">
            <a:extLst>
              <a:ext uri="{FF2B5EF4-FFF2-40B4-BE49-F238E27FC236}">
                <a16:creationId xmlns:a16="http://schemas.microsoft.com/office/drawing/2014/main" id="{B25D781F-031F-C076-5F05-76377F717592}"/>
              </a:ext>
            </a:extLst>
          </p:cNvPr>
          <p:cNvSpPr/>
          <p:nvPr/>
        </p:nvSpPr>
        <p:spPr>
          <a:xfrm>
            <a:off x="933252" y="3489225"/>
            <a:ext cx="2362696" cy="295275"/>
          </a:xfrm>
          <a:prstGeom prst="rect">
            <a:avLst/>
          </a:prstGeom>
          <a:noFill/>
          <a:ln/>
        </p:spPr>
        <p:txBody>
          <a:bodyPr wrap="none" lIns="0" tIns="0" rIns="0" bIns="0" rtlCol="0" anchor="t"/>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ضغط العمل وكثرة الأعباء</a:t>
            </a:r>
            <a:endParaRPr lang="en-US" sz="1833" b="1" dirty="0">
              <a:solidFill>
                <a:schemeClr val="accent2">
                  <a:lumMod val="75000"/>
                </a:schemeClr>
              </a:solidFill>
              <a:latin typeface="Alexandria" pitchFamily="2" charset="-78"/>
              <a:cs typeface="Alexandria" pitchFamily="2" charset="-78"/>
            </a:endParaRPr>
          </a:p>
        </p:txBody>
      </p:sp>
      <p:sp>
        <p:nvSpPr>
          <p:cNvPr id="15" name="Text 7">
            <a:extLst>
              <a:ext uri="{FF2B5EF4-FFF2-40B4-BE49-F238E27FC236}">
                <a16:creationId xmlns:a16="http://schemas.microsoft.com/office/drawing/2014/main" id="{BD925EB3-23D4-5374-423A-146C106E19DC}"/>
              </a:ext>
            </a:extLst>
          </p:cNvPr>
          <p:cNvSpPr/>
          <p:nvPr/>
        </p:nvSpPr>
        <p:spPr>
          <a:xfrm>
            <a:off x="661492" y="3973512"/>
            <a:ext cx="2634457" cy="604838"/>
          </a:xfrm>
          <a:prstGeom prst="rect">
            <a:avLst/>
          </a:prstGeom>
          <a:noFill/>
          <a:ln/>
        </p:spPr>
        <p:txBody>
          <a:bodyPr wrap="square" lIns="0" tIns="0" rIns="0" bIns="0" rtlCol="0" anchor="t"/>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الانشغال بالأعمال اليومية يحد من الوقت المخصص للتفكير</a:t>
            </a:r>
            <a:endParaRPr lang="en-US" sz="1458" dirty="0">
              <a:latin typeface="Alexandria" pitchFamily="2" charset="-78"/>
              <a:cs typeface="Alexandria" pitchFamily="2" charset="-78"/>
            </a:endParaRPr>
          </a:p>
        </p:txBody>
      </p:sp>
      <p:sp>
        <p:nvSpPr>
          <p:cNvPr id="16" name="Shape 8">
            <a:extLst>
              <a:ext uri="{FF2B5EF4-FFF2-40B4-BE49-F238E27FC236}">
                <a16:creationId xmlns:a16="http://schemas.microsoft.com/office/drawing/2014/main" id="{BB5E3128-20D3-C186-F3AB-B7FD48D164B0}"/>
              </a:ext>
            </a:extLst>
          </p:cNvPr>
          <p:cNvSpPr/>
          <p:nvPr/>
        </p:nvSpPr>
        <p:spPr>
          <a:xfrm>
            <a:off x="3484959" y="5056783"/>
            <a:ext cx="94457" cy="94457"/>
          </a:xfrm>
          <a:prstGeom prst="roundRect">
            <a:avLst>
              <a:gd name="adj" fmla="val 403360"/>
            </a:avLst>
          </a:prstGeom>
          <a:solidFill>
            <a:srgbClr val="84C1FA"/>
          </a:solidFill>
          <a:ln/>
        </p:spPr>
      </p:sp>
      <p:sp>
        <p:nvSpPr>
          <p:cNvPr id="17" name="Text 9">
            <a:extLst>
              <a:ext uri="{FF2B5EF4-FFF2-40B4-BE49-F238E27FC236}">
                <a16:creationId xmlns:a16="http://schemas.microsoft.com/office/drawing/2014/main" id="{7A8D28AA-BA4A-A04A-D397-DB137A066B1B}"/>
              </a:ext>
            </a:extLst>
          </p:cNvPr>
          <p:cNvSpPr/>
          <p:nvPr/>
        </p:nvSpPr>
        <p:spPr>
          <a:xfrm>
            <a:off x="661492" y="4956373"/>
            <a:ext cx="2634457" cy="590550"/>
          </a:xfrm>
          <a:prstGeom prst="rect">
            <a:avLst/>
          </a:prstGeom>
          <a:noFill/>
          <a:ln/>
        </p:spPr>
        <p:txBody>
          <a:bodyPr wrap="square" lIns="0" tIns="0" rIns="0" bIns="0" rtlCol="0" anchor="t"/>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ضعف الثقة بين الإدارة والعاملين</a:t>
            </a:r>
            <a:endParaRPr lang="en-US" sz="1833" b="1" dirty="0">
              <a:solidFill>
                <a:schemeClr val="accent2">
                  <a:lumMod val="75000"/>
                </a:schemeClr>
              </a:solidFill>
              <a:latin typeface="Alexandria" pitchFamily="2" charset="-78"/>
              <a:cs typeface="Alexandria" pitchFamily="2" charset="-78"/>
            </a:endParaRPr>
          </a:p>
        </p:txBody>
      </p:sp>
      <p:sp>
        <p:nvSpPr>
          <p:cNvPr id="19" name="Text 10">
            <a:extLst>
              <a:ext uri="{FF2B5EF4-FFF2-40B4-BE49-F238E27FC236}">
                <a16:creationId xmlns:a16="http://schemas.microsoft.com/office/drawing/2014/main" id="{78A04283-845B-B9DC-0D5B-B9B40B43F649}"/>
              </a:ext>
            </a:extLst>
          </p:cNvPr>
          <p:cNvSpPr/>
          <p:nvPr/>
        </p:nvSpPr>
        <p:spPr>
          <a:xfrm>
            <a:off x="661492" y="5735935"/>
            <a:ext cx="2634457" cy="604838"/>
          </a:xfrm>
          <a:prstGeom prst="rect">
            <a:avLst/>
          </a:prstGeom>
          <a:noFill/>
          <a:ln/>
        </p:spPr>
        <p:txBody>
          <a:bodyPr wrap="square" lIns="0" tIns="0" rIns="0" bIns="0" rtlCol="0" anchor="t"/>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عندما تسود بيئة من الشك أو التسلط، تقل المبادرة</a:t>
            </a:r>
            <a:endParaRPr lang="en-US" sz="1458" dirty="0">
              <a:latin typeface="Alexandria" pitchFamily="2" charset="-78"/>
              <a:cs typeface="Alexandria" pitchFamily="2" charset="-78"/>
            </a:endParaRPr>
          </a:p>
        </p:txBody>
      </p:sp>
      <p:sp>
        <p:nvSpPr>
          <p:cNvPr id="20" name="Shape 11">
            <a:extLst>
              <a:ext uri="{FF2B5EF4-FFF2-40B4-BE49-F238E27FC236}">
                <a16:creationId xmlns:a16="http://schemas.microsoft.com/office/drawing/2014/main" id="{5F242BC1-F026-8C7E-F06C-19B5614246B3}"/>
              </a:ext>
            </a:extLst>
          </p:cNvPr>
          <p:cNvSpPr/>
          <p:nvPr/>
        </p:nvSpPr>
        <p:spPr>
          <a:xfrm>
            <a:off x="6870402" y="2122487"/>
            <a:ext cx="94457" cy="94457"/>
          </a:xfrm>
          <a:prstGeom prst="roundRect">
            <a:avLst>
              <a:gd name="adj" fmla="val 403360"/>
            </a:avLst>
          </a:prstGeom>
          <a:solidFill>
            <a:srgbClr val="84C1FA"/>
          </a:solidFill>
          <a:ln/>
        </p:spPr>
      </p:sp>
      <p:sp>
        <p:nvSpPr>
          <p:cNvPr id="21" name="Text 12">
            <a:extLst>
              <a:ext uri="{FF2B5EF4-FFF2-40B4-BE49-F238E27FC236}">
                <a16:creationId xmlns:a16="http://schemas.microsoft.com/office/drawing/2014/main" id="{78940D99-5087-C8FF-A230-3FAB1EF6884E}"/>
              </a:ext>
            </a:extLst>
          </p:cNvPr>
          <p:cNvSpPr/>
          <p:nvPr/>
        </p:nvSpPr>
        <p:spPr>
          <a:xfrm>
            <a:off x="4318695" y="2022078"/>
            <a:ext cx="2362696" cy="295275"/>
          </a:xfrm>
          <a:prstGeom prst="rect">
            <a:avLst/>
          </a:prstGeom>
          <a:noFill/>
          <a:ln/>
        </p:spPr>
        <p:txBody>
          <a:bodyPr wrap="none" lIns="0" tIns="0" rIns="0" bIns="0" rtlCol="0" anchor="t"/>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غياب الحرية في التعبير</a:t>
            </a:r>
            <a:endParaRPr lang="en-US" sz="1833" b="1" dirty="0">
              <a:solidFill>
                <a:schemeClr val="accent2">
                  <a:lumMod val="75000"/>
                </a:schemeClr>
              </a:solidFill>
              <a:latin typeface="Alexandria" pitchFamily="2" charset="-78"/>
              <a:cs typeface="Alexandria" pitchFamily="2" charset="-78"/>
            </a:endParaRPr>
          </a:p>
        </p:txBody>
      </p:sp>
      <p:sp>
        <p:nvSpPr>
          <p:cNvPr id="22" name="Text 13">
            <a:extLst>
              <a:ext uri="{FF2B5EF4-FFF2-40B4-BE49-F238E27FC236}">
                <a16:creationId xmlns:a16="http://schemas.microsoft.com/office/drawing/2014/main" id="{014A75D0-5706-097A-F118-325066AAE4BA}"/>
              </a:ext>
            </a:extLst>
          </p:cNvPr>
          <p:cNvSpPr/>
          <p:nvPr/>
        </p:nvSpPr>
        <p:spPr>
          <a:xfrm>
            <a:off x="4046934" y="2506365"/>
            <a:ext cx="2634457" cy="604838"/>
          </a:xfrm>
          <a:prstGeom prst="rect">
            <a:avLst/>
          </a:prstGeom>
          <a:noFill/>
          <a:ln/>
        </p:spPr>
        <p:txBody>
          <a:bodyPr wrap="square" lIns="0" tIns="0" rIns="0" bIns="0" rtlCol="0" anchor="t"/>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عدم إتاحة الفرصة للعاملين لعرض آرائهم بحرية</a:t>
            </a:r>
            <a:endParaRPr lang="en-US" sz="1458" dirty="0">
              <a:latin typeface="Alexandria" pitchFamily="2" charset="-78"/>
              <a:cs typeface="Alexandria" pitchFamily="2" charset="-78"/>
            </a:endParaRPr>
          </a:p>
        </p:txBody>
      </p:sp>
      <p:sp>
        <p:nvSpPr>
          <p:cNvPr id="24" name="Shape 14">
            <a:extLst>
              <a:ext uri="{FF2B5EF4-FFF2-40B4-BE49-F238E27FC236}">
                <a16:creationId xmlns:a16="http://schemas.microsoft.com/office/drawing/2014/main" id="{EBB73E4A-5C16-4350-6A93-03D567FCBC13}"/>
              </a:ext>
            </a:extLst>
          </p:cNvPr>
          <p:cNvSpPr/>
          <p:nvPr/>
        </p:nvSpPr>
        <p:spPr>
          <a:xfrm>
            <a:off x="6870402" y="3589635"/>
            <a:ext cx="94457" cy="94457"/>
          </a:xfrm>
          <a:prstGeom prst="roundRect">
            <a:avLst>
              <a:gd name="adj" fmla="val 403360"/>
            </a:avLst>
          </a:prstGeom>
          <a:solidFill>
            <a:srgbClr val="84C1FA"/>
          </a:solidFill>
          <a:ln/>
        </p:spPr>
      </p:sp>
      <p:sp>
        <p:nvSpPr>
          <p:cNvPr id="26" name="Text 15">
            <a:extLst>
              <a:ext uri="{FF2B5EF4-FFF2-40B4-BE49-F238E27FC236}">
                <a16:creationId xmlns:a16="http://schemas.microsoft.com/office/drawing/2014/main" id="{F54243FD-8B5F-2588-2BC5-3936682334F2}"/>
              </a:ext>
            </a:extLst>
          </p:cNvPr>
          <p:cNvSpPr/>
          <p:nvPr/>
        </p:nvSpPr>
        <p:spPr>
          <a:xfrm>
            <a:off x="4318695" y="3489225"/>
            <a:ext cx="2362696" cy="295275"/>
          </a:xfrm>
          <a:prstGeom prst="rect">
            <a:avLst/>
          </a:prstGeom>
          <a:noFill/>
          <a:ln/>
        </p:spPr>
        <p:txBody>
          <a:bodyPr wrap="none" lIns="0" tIns="0" rIns="0" bIns="0" rtlCol="0" anchor="t"/>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ضعف القيادة الداعمة</a:t>
            </a:r>
            <a:endParaRPr lang="en-US" sz="1833" b="1" dirty="0">
              <a:solidFill>
                <a:schemeClr val="accent2">
                  <a:lumMod val="75000"/>
                </a:schemeClr>
              </a:solidFill>
              <a:latin typeface="Alexandria" pitchFamily="2" charset="-78"/>
              <a:cs typeface="Alexandria" pitchFamily="2" charset="-78"/>
            </a:endParaRPr>
          </a:p>
        </p:txBody>
      </p:sp>
      <p:sp>
        <p:nvSpPr>
          <p:cNvPr id="27" name="Text 16">
            <a:extLst>
              <a:ext uri="{FF2B5EF4-FFF2-40B4-BE49-F238E27FC236}">
                <a16:creationId xmlns:a16="http://schemas.microsoft.com/office/drawing/2014/main" id="{1A5E018A-B2F9-D01B-FE5D-BF77054E4F3F}"/>
              </a:ext>
            </a:extLst>
          </p:cNvPr>
          <p:cNvSpPr/>
          <p:nvPr/>
        </p:nvSpPr>
        <p:spPr>
          <a:xfrm>
            <a:off x="4046934" y="3973512"/>
            <a:ext cx="2634457" cy="604838"/>
          </a:xfrm>
          <a:prstGeom prst="rect">
            <a:avLst/>
          </a:prstGeom>
          <a:noFill/>
          <a:ln/>
        </p:spPr>
        <p:txBody>
          <a:bodyPr wrap="square" lIns="0" tIns="0" rIns="0" bIns="0" rtlCol="0" anchor="t"/>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حين لا يشجع القائد الأفكار الجديدة أو لا يتقبل المبادرات</a:t>
            </a:r>
            <a:endParaRPr lang="en-US" sz="1458" dirty="0">
              <a:latin typeface="Alexandria" pitchFamily="2" charset="-78"/>
              <a:cs typeface="Alexandria" pitchFamily="2" charset="-78"/>
            </a:endParaRPr>
          </a:p>
        </p:txBody>
      </p:sp>
      <p:sp>
        <p:nvSpPr>
          <p:cNvPr id="28" name="Shape 17">
            <a:extLst>
              <a:ext uri="{FF2B5EF4-FFF2-40B4-BE49-F238E27FC236}">
                <a16:creationId xmlns:a16="http://schemas.microsoft.com/office/drawing/2014/main" id="{A9583C91-DD4B-09A9-BCCC-BB59ABFBD2D8}"/>
              </a:ext>
            </a:extLst>
          </p:cNvPr>
          <p:cNvSpPr/>
          <p:nvPr/>
        </p:nvSpPr>
        <p:spPr>
          <a:xfrm>
            <a:off x="6870402" y="5056783"/>
            <a:ext cx="94457" cy="94457"/>
          </a:xfrm>
          <a:prstGeom prst="roundRect">
            <a:avLst>
              <a:gd name="adj" fmla="val 403360"/>
            </a:avLst>
          </a:prstGeom>
          <a:solidFill>
            <a:srgbClr val="84C1FA"/>
          </a:solidFill>
          <a:ln/>
        </p:spPr>
      </p:sp>
      <p:sp>
        <p:nvSpPr>
          <p:cNvPr id="29" name="Text 18">
            <a:extLst>
              <a:ext uri="{FF2B5EF4-FFF2-40B4-BE49-F238E27FC236}">
                <a16:creationId xmlns:a16="http://schemas.microsoft.com/office/drawing/2014/main" id="{0F04EC92-A31F-9D2D-4DB3-DB5040F99F70}"/>
              </a:ext>
            </a:extLst>
          </p:cNvPr>
          <p:cNvSpPr/>
          <p:nvPr/>
        </p:nvSpPr>
        <p:spPr>
          <a:xfrm>
            <a:off x="4318695" y="4956373"/>
            <a:ext cx="2362696" cy="295275"/>
          </a:xfrm>
          <a:prstGeom prst="rect">
            <a:avLst/>
          </a:prstGeom>
          <a:noFill/>
          <a:ln/>
        </p:spPr>
        <p:txBody>
          <a:bodyPr wrap="none" lIns="0" tIns="0" rIns="0" bIns="0" rtlCol="0" anchor="t"/>
          <a:lstStyle/>
          <a:p>
            <a:pPr algn="r" rtl="1">
              <a:lnSpc>
                <a:spcPts val="2292"/>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الثقافة التنظيمية السلبية</a:t>
            </a:r>
            <a:endParaRPr lang="en-US" sz="1833" b="1" dirty="0">
              <a:solidFill>
                <a:schemeClr val="accent2">
                  <a:lumMod val="75000"/>
                </a:schemeClr>
              </a:solidFill>
              <a:latin typeface="Alexandria" pitchFamily="2" charset="-78"/>
              <a:cs typeface="Alexandria" pitchFamily="2" charset="-78"/>
            </a:endParaRPr>
          </a:p>
        </p:txBody>
      </p:sp>
      <p:sp>
        <p:nvSpPr>
          <p:cNvPr id="30" name="Text 19">
            <a:extLst>
              <a:ext uri="{FF2B5EF4-FFF2-40B4-BE49-F238E27FC236}">
                <a16:creationId xmlns:a16="http://schemas.microsoft.com/office/drawing/2014/main" id="{725F1B4B-AE72-BB48-ED2C-72CE2A2E11DE}"/>
              </a:ext>
            </a:extLst>
          </p:cNvPr>
          <p:cNvSpPr/>
          <p:nvPr/>
        </p:nvSpPr>
        <p:spPr>
          <a:xfrm>
            <a:off x="4046934" y="5440660"/>
            <a:ext cx="2634457" cy="604838"/>
          </a:xfrm>
          <a:prstGeom prst="rect">
            <a:avLst/>
          </a:prstGeom>
          <a:noFill/>
          <a:ln/>
        </p:spPr>
        <p:txBody>
          <a:bodyPr wrap="square" lIns="0" tIns="0" rIns="0" bIns="0" rtlCol="0" anchor="t"/>
          <a:lstStyle/>
          <a:p>
            <a:pPr algn="ctr" rtl="1">
              <a:lnSpc>
                <a:spcPts val="2375"/>
              </a:lnSpc>
            </a:pPr>
            <a:r>
              <a:rPr lang="en-US" sz="1458" dirty="0">
                <a:solidFill>
                  <a:srgbClr val="1E3063"/>
                </a:solidFill>
                <a:latin typeface="Alexandria" pitchFamily="2" charset="-78"/>
                <a:ea typeface="Instrument Sans Medium" pitchFamily="34" charset="-122"/>
                <a:cs typeface="Alexandria" pitchFamily="2" charset="-78"/>
              </a:rPr>
              <a:t>انتشار الإحباط، أو عدم التعاون، أو التقليل من قيمة الأفكار</a:t>
            </a:r>
            <a:endParaRPr lang="en-US" sz="1458" dirty="0">
              <a:latin typeface="Alexandria" pitchFamily="2" charset="-78"/>
              <a:cs typeface="Alexandria" pitchFamily="2" charset="-78"/>
            </a:endParaRPr>
          </a:p>
        </p:txBody>
      </p:sp>
      <p:pic>
        <p:nvPicPr>
          <p:cNvPr id="31" name="Picture 30">
            <a:extLst>
              <a:ext uri="{FF2B5EF4-FFF2-40B4-BE49-F238E27FC236}">
                <a16:creationId xmlns:a16="http://schemas.microsoft.com/office/drawing/2014/main" id="{C07D9D28-1FD8-9B73-9823-C9A05138CED7}"/>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1160" r="8798" b="1203"/>
          <a:stretch/>
        </p:blipFill>
        <p:spPr>
          <a:xfrm>
            <a:off x="7633358" y="908720"/>
            <a:ext cx="4261459" cy="565431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4279519669"/>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09426" y="468693"/>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810423"/>
            <a:ext cx="4128422" cy="587381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42214" y="1052736"/>
            <a:ext cx="11442418" cy="54261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D616DFBC-CC8F-7A20-AA0A-2CD5F2A50F6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7920" y="937710"/>
            <a:ext cx="4128422" cy="574653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Text 0">
            <a:extLst>
              <a:ext uri="{FF2B5EF4-FFF2-40B4-BE49-F238E27FC236}">
                <a16:creationId xmlns:a16="http://schemas.microsoft.com/office/drawing/2014/main" id="{11D82A50-D5EC-CED7-BDCE-1E0C06108F11}"/>
              </a:ext>
            </a:extLst>
          </p:cNvPr>
          <p:cNvSpPr/>
          <p:nvPr/>
        </p:nvSpPr>
        <p:spPr>
          <a:xfrm>
            <a:off x="4031661" y="2074822"/>
            <a:ext cx="7498849" cy="973408"/>
          </a:xfrm>
          <a:prstGeom prst="rect">
            <a:avLst/>
          </a:prstGeom>
          <a:noFill/>
          <a:ln/>
        </p:spPr>
        <p:txBody>
          <a:bodyPr wrap="none" lIns="0" tIns="0" rIns="0" bIns="0" rtlCol="0" anchor="t">
            <a:spAutoFit/>
          </a:bodyPr>
          <a:lstStyle/>
          <a:p>
            <a:pPr algn="r" rtl="1">
              <a:lnSpc>
                <a:spcPct val="200000"/>
              </a:lnSpc>
            </a:pPr>
            <a:r>
              <a:rPr lang="ar-SA" sz="3708" b="1" dirty="0">
                <a:solidFill>
                  <a:srgbClr val="00B0F0"/>
                </a:solidFill>
                <a:latin typeface="Alexandria" pitchFamily="2" charset="-78"/>
                <a:ea typeface="Instrument Sans Semi Bold" pitchFamily="34" charset="-122"/>
                <a:cs typeface="Alexandria" pitchFamily="2" charset="-78"/>
              </a:rPr>
              <a:t>الإبداع الوظيفي وعلاقته بالقيادة</a:t>
            </a:r>
            <a:endParaRPr lang="ar-SA" sz="3708" b="1" dirty="0">
              <a:solidFill>
                <a:srgbClr val="00B0F0"/>
              </a:solidFill>
              <a:latin typeface="Alexandria" pitchFamily="2" charset="-78"/>
              <a:cs typeface="Alexandria" pitchFamily="2" charset="-78"/>
            </a:endParaRPr>
          </a:p>
        </p:txBody>
      </p:sp>
      <p:sp>
        <p:nvSpPr>
          <p:cNvPr id="8" name="Text 1">
            <a:extLst>
              <a:ext uri="{FF2B5EF4-FFF2-40B4-BE49-F238E27FC236}">
                <a16:creationId xmlns:a16="http://schemas.microsoft.com/office/drawing/2014/main" id="{BA281ED6-E17C-4482-1F7B-F58D978FA7E5}"/>
              </a:ext>
            </a:extLst>
          </p:cNvPr>
          <p:cNvSpPr/>
          <p:nvPr/>
        </p:nvSpPr>
        <p:spPr>
          <a:xfrm>
            <a:off x="5233492" y="3412431"/>
            <a:ext cx="6297018" cy="1728871"/>
          </a:xfrm>
          <a:prstGeom prst="rect">
            <a:avLst/>
          </a:prstGeom>
          <a:noFill/>
          <a:ln/>
        </p:spPr>
        <p:txBody>
          <a:bodyPr wrap="square" lIns="0" tIns="0" rIns="0" bIns="0" rtlCol="0" anchor="t">
            <a:spAutoFit/>
          </a:bodyPr>
          <a:lstStyle/>
          <a:p>
            <a:pPr algn="ctr" rtl="1">
              <a:lnSpc>
                <a:spcPct val="200000"/>
              </a:lnSpc>
            </a:pPr>
            <a:r>
              <a:rPr lang="ar-SA" sz="1458" dirty="0">
                <a:solidFill>
                  <a:srgbClr val="1E3063"/>
                </a:solidFill>
                <a:latin typeface="Alexandria" pitchFamily="2" charset="-78"/>
                <a:ea typeface="Instrument Sans Medium" pitchFamily="34" charset="-122"/>
                <a:cs typeface="Alexandria" pitchFamily="2" charset="-78"/>
              </a:rPr>
              <a:t>الإبداع الوظيفي يرتبط بالقيادة ارتباطًا وثيقًا؛ لأن القيادة تعد من أهم العوامل المؤثرة في ظهور الإبداع داخل بيئة العمل أو ضعفه. فالقيادة الواعية، المرنة، والمشجعة للتطوير تزيد من فرص العاملين في تقديم أفكار جديدة ومبادرات مبتكرة.</a:t>
            </a:r>
            <a:endParaRPr lang="ar-SA" sz="1458" dirty="0">
              <a:latin typeface="Alexandria" pitchFamily="2" charset="-78"/>
              <a:cs typeface="Alexandria" pitchFamily="2" charset="-78"/>
            </a:endParaRPr>
          </a:p>
        </p:txBody>
      </p:sp>
    </p:spTree>
    <p:extLst>
      <p:ext uri="{BB962C8B-B14F-4D97-AF65-F5344CB8AC3E}">
        <p14:creationId xmlns:p14="http://schemas.microsoft.com/office/powerpoint/2010/main" val="1403214312"/>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09426" y="468693"/>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810423"/>
            <a:ext cx="4128422" cy="587381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42214" y="1052736"/>
            <a:ext cx="11442418" cy="54261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213804E2-81B0-EA6C-F6A8-A7E47D315C35}"/>
              </a:ext>
            </a:extLst>
          </p:cNvPr>
          <p:cNvSpPr/>
          <p:nvPr/>
        </p:nvSpPr>
        <p:spPr>
          <a:xfrm>
            <a:off x="6328764" y="1405037"/>
            <a:ext cx="5201745" cy="491545"/>
          </a:xfrm>
          <a:prstGeom prst="rect">
            <a:avLst/>
          </a:prstGeom>
          <a:noFill/>
          <a:ln/>
        </p:spPr>
        <p:txBody>
          <a:bodyPr wrap="none" lIns="0" tIns="0" rIns="0" bIns="0" rtlCol="0" anchor="t">
            <a:spAutoFit/>
          </a:bodyPr>
          <a:lstStyle/>
          <a:p>
            <a:pPr algn="r" rtl="1">
              <a:lnSpc>
                <a:spcPct val="150000"/>
              </a:lnSpc>
            </a:pPr>
            <a:r>
              <a:rPr lang="ar-SA" sz="2400" b="1" dirty="0">
                <a:solidFill>
                  <a:srgbClr val="00B0F0"/>
                </a:solidFill>
                <a:latin typeface="Alexandria" pitchFamily="2" charset="-78"/>
                <a:ea typeface="Instrument Sans Semi Bold" pitchFamily="34" charset="-122"/>
                <a:cs typeface="Alexandria" pitchFamily="2" charset="-78"/>
              </a:rPr>
              <a:t>مظاهر العلاقة بين الإبداع والقيادة:</a:t>
            </a:r>
            <a:endParaRPr lang="ar-SA" sz="24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85A3CDBE-329B-7855-62EE-FDA6A8AFA292}"/>
              </a:ext>
            </a:extLst>
          </p:cNvPr>
          <p:cNvSpPr/>
          <p:nvPr/>
        </p:nvSpPr>
        <p:spPr>
          <a:xfrm>
            <a:off x="11341497" y="2373709"/>
            <a:ext cx="201978" cy="298608"/>
          </a:xfrm>
          <a:prstGeom prst="rect">
            <a:avLst/>
          </a:prstGeom>
          <a:noFill/>
          <a:ln/>
        </p:spPr>
        <p:txBody>
          <a:bodyPr wrap="none" lIns="0" tIns="0" rIns="0" bIns="0" rtlCol="0" anchor="t">
            <a:spAutoFit/>
          </a:bodyPr>
          <a:lstStyle/>
          <a:p>
            <a:pPr rtl="1">
              <a:lnSpc>
                <a:spcPct val="150000"/>
              </a:lnSpc>
            </a:pPr>
            <a:r>
              <a:rPr lang="en-US" sz="1458" dirty="0">
                <a:solidFill>
                  <a:srgbClr val="1E3063"/>
                </a:solidFill>
                <a:latin typeface="Alexandria" pitchFamily="2" charset="-78"/>
                <a:ea typeface="Instrument Sans Light" pitchFamily="34" charset="-122"/>
                <a:cs typeface="Alexandria" pitchFamily="2" charset="-78"/>
              </a:rPr>
              <a:t>01</a:t>
            </a:r>
            <a:endParaRPr lang="en-US" sz="1458" dirty="0">
              <a:latin typeface="Alexandria" pitchFamily="2" charset="-78"/>
              <a:cs typeface="Alexandria" pitchFamily="2" charset="-78"/>
            </a:endParaRPr>
          </a:p>
        </p:txBody>
      </p:sp>
      <p:sp>
        <p:nvSpPr>
          <p:cNvPr id="8" name="Shape 2">
            <a:extLst>
              <a:ext uri="{FF2B5EF4-FFF2-40B4-BE49-F238E27FC236}">
                <a16:creationId xmlns:a16="http://schemas.microsoft.com/office/drawing/2014/main" id="{1D745EE7-2BAD-2D36-1D32-373B1C38E771}"/>
              </a:ext>
            </a:extLst>
          </p:cNvPr>
          <p:cNvSpPr/>
          <p:nvPr/>
        </p:nvSpPr>
        <p:spPr>
          <a:xfrm>
            <a:off x="8033543" y="2669580"/>
            <a:ext cx="3496965" cy="25400"/>
          </a:xfrm>
          <a:prstGeom prst="rect">
            <a:avLst/>
          </a:prstGeom>
          <a:solidFill>
            <a:srgbClr val="84C1FA"/>
          </a:solidFill>
          <a:ln/>
        </p:spPr>
        <p:txBody>
          <a:bodyPr>
            <a:spAutoFit/>
          </a:bodyPr>
          <a:lstStyle/>
          <a:p>
            <a:endParaRPr lang="en-US"/>
          </a:p>
        </p:txBody>
      </p:sp>
      <p:sp>
        <p:nvSpPr>
          <p:cNvPr id="9" name="Text 3">
            <a:extLst>
              <a:ext uri="{FF2B5EF4-FFF2-40B4-BE49-F238E27FC236}">
                <a16:creationId xmlns:a16="http://schemas.microsoft.com/office/drawing/2014/main" id="{F82298A1-7BEB-2D9A-B38E-E5A2A92392D5}"/>
              </a:ext>
            </a:extLst>
          </p:cNvPr>
          <p:cNvSpPr/>
          <p:nvPr/>
        </p:nvSpPr>
        <p:spPr>
          <a:xfrm>
            <a:off x="8515260" y="2814836"/>
            <a:ext cx="3015249" cy="375487"/>
          </a:xfrm>
          <a:prstGeom prst="rect">
            <a:avLst/>
          </a:prstGeom>
          <a:noFill/>
          <a:ln/>
        </p:spPr>
        <p:txBody>
          <a:bodyPr wrap="none" lIns="0" tIns="0" rIns="0" bIns="0" rtlCol="0" anchor="t">
            <a:spAutoFit/>
          </a:bodyPr>
          <a:lstStyle/>
          <a:p>
            <a:pPr algn="ctr" rtl="1">
              <a:lnSpc>
                <a:spcPct val="150000"/>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القيادة الداعمة تعزز الإبداع</a:t>
            </a:r>
            <a:endParaRPr lang="en-US" sz="1833" b="1" dirty="0">
              <a:solidFill>
                <a:schemeClr val="accent2">
                  <a:lumMod val="75000"/>
                </a:schemeClr>
              </a:solidFill>
              <a:latin typeface="Alexandria" pitchFamily="2" charset="-78"/>
              <a:cs typeface="Alexandria" pitchFamily="2" charset="-78"/>
            </a:endParaRPr>
          </a:p>
        </p:txBody>
      </p:sp>
      <p:sp>
        <p:nvSpPr>
          <p:cNvPr id="10" name="Text 4">
            <a:extLst>
              <a:ext uri="{FF2B5EF4-FFF2-40B4-BE49-F238E27FC236}">
                <a16:creationId xmlns:a16="http://schemas.microsoft.com/office/drawing/2014/main" id="{97EB4E94-A5BD-226C-7AA5-EFA468E51BA1}"/>
              </a:ext>
            </a:extLst>
          </p:cNvPr>
          <p:cNvSpPr/>
          <p:nvPr/>
        </p:nvSpPr>
        <p:spPr>
          <a:xfrm>
            <a:off x="8328248" y="3223519"/>
            <a:ext cx="3202260" cy="635174"/>
          </a:xfrm>
          <a:prstGeom prst="rect">
            <a:avLst/>
          </a:prstGeom>
          <a:noFill/>
          <a:ln/>
        </p:spPr>
        <p:txBody>
          <a:bodyPr wrap="square" lIns="0" tIns="0" rIns="0" bIns="0" rtlCol="0" anchor="t">
            <a:spAutoFit/>
          </a:bodyPr>
          <a:lstStyle/>
          <a:p>
            <a:pPr algn="ctr" rtl="1">
              <a:lnSpc>
                <a:spcPct val="150000"/>
              </a:lnSpc>
            </a:pPr>
            <a:r>
              <a:rPr lang="en-US" sz="1458" dirty="0">
                <a:solidFill>
                  <a:srgbClr val="1E3063"/>
                </a:solidFill>
                <a:latin typeface="Alexandria" pitchFamily="2" charset="-78"/>
                <a:ea typeface="Instrument Sans Medium" pitchFamily="34" charset="-122"/>
                <a:cs typeface="Alexandria" pitchFamily="2" charset="-78"/>
              </a:rPr>
              <a:t>من خلال التشجيع والتحفيز وتقدير الأفكار الجديدة</a:t>
            </a:r>
            <a:endParaRPr lang="en-US" sz="1458" dirty="0">
              <a:latin typeface="Alexandria" pitchFamily="2" charset="-78"/>
              <a:cs typeface="Alexandria" pitchFamily="2" charset="-78"/>
            </a:endParaRPr>
          </a:p>
        </p:txBody>
      </p:sp>
      <p:sp>
        <p:nvSpPr>
          <p:cNvPr id="11" name="Text 5">
            <a:extLst>
              <a:ext uri="{FF2B5EF4-FFF2-40B4-BE49-F238E27FC236}">
                <a16:creationId xmlns:a16="http://schemas.microsoft.com/office/drawing/2014/main" id="{A3304493-3C37-28D4-5E7A-88F85172CFB4}"/>
              </a:ext>
            </a:extLst>
          </p:cNvPr>
          <p:cNvSpPr/>
          <p:nvPr/>
        </p:nvSpPr>
        <p:spPr>
          <a:xfrm>
            <a:off x="7655520" y="2373709"/>
            <a:ext cx="240450" cy="298608"/>
          </a:xfrm>
          <a:prstGeom prst="rect">
            <a:avLst/>
          </a:prstGeom>
          <a:noFill/>
          <a:ln/>
        </p:spPr>
        <p:txBody>
          <a:bodyPr wrap="none" lIns="0" tIns="0" rIns="0" bIns="0" rtlCol="0" anchor="t">
            <a:spAutoFit/>
          </a:bodyPr>
          <a:lstStyle/>
          <a:p>
            <a:pPr rtl="1">
              <a:lnSpc>
                <a:spcPct val="150000"/>
              </a:lnSpc>
            </a:pPr>
            <a:r>
              <a:rPr lang="en-US" sz="1458" dirty="0">
                <a:solidFill>
                  <a:srgbClr val="1E3063"/>
                </a:solidFill>
                <a:latin typeface="Alexandria" pitchFamily="2" charset="-78"/>
                <a:ea typeface="Instrument Sans Light" pitchFamily="34" charset="-122"/>
                <a:cs typeface="Alexandria" pitchFamily="2" charset="-78"/>
              </a:rPr>
              <a:t>02</a:t>
            </a:r>
            <a:endParaRPr lang="en-US" sz="1458" dirty="0">
              <a:latin typeface="Alexandria" pitchFamily="2" charset="-78"/>
              <a:cs typeface="Alexandria" pitchFamily="2" charset="-78"/>
            </a:endParaRPr>
          </a:p>
        </p:txBody>
      </p:sp>
      <p:sp>
        <p:nvSpPr>
          <p:cNvPr id="12" name="Shape 6">
            <a:extLst>
              <a:ext uri="{FF2B5EF4-FFF2-40B4-BE49-F238E27FC236}">
                <a16:creationId xmlns:a16="http://schemas.microsoft.com/office/drawing/2014/main" id="{F8FD12F8-6040-6025-A054-0D3007340C78}"/>
              </a:ext>
            </a:extLst>
          </p:cNvPr>
          <p:cNvSpPr/>
          <p:nvPr/>
        </p:nvSpPr>
        <p:spPr>
          <a:xfrm>
            <a:off x="4347568" y="2669580"/>
            <a:ext cx="3496965" cy="25400"/>
          </a:xfrm>
          <a:prstGeom prst="rect">
            <a:avLst/>
          </a:prstGeom>
          <a:solidFill>
            <a:srgbClr val="84C1FA"/>
          </a:solidFill>
          <a:ln/>
        </p:spPr>
        <p:txBody>
          <a:bodyPr>
            <a:spAutoFit/>
          </a:bodyPr>
          <a:lstStyle/>
          <a:p>
            <a:endParaRPr lang="en-US"/>
          </a:p>
        </p:txBody>
      </p:sp>
      <p:sp>
        <p:nvSpPr>
          <p:cNvPr id="13" name="Text 7">
            <a:extLst>
              <a:ext uri="{FF2B5EF4-FFF2-40B4-BE49-F238E27FC236}">
                <a16:creationId xmlns:a16="http://schemas.microsoft.com/office/drawing/2014/main" id="{1DF3208B-510C-DD81-56DD-006F61489BF0}"/>
              </a:ext>
            </a:extLst>
          </p:cNvPr>
          <p:cNvSpPr/>
          <p:nvPr/>
        </p:nvSpPr>
        <p:spPr>
          <a:xfrm>
            <a:off x="4323199" y="2814836"/>
            <a:ext cx="3730188" cy="375487"/>
          </a:xfrm>
          <a:prstGeom prst="rect">
            <a:avLst/>
          </a:prstGeom>
          <a:noFill/>
          <a:ln/>
        </p:spPr>
        <p:txBody>
          <a:bodyPr wrap="none" lIns="0" tIns="0" rIns="0" bIns="0" rtlCol="0" anchor="t">
            <a:spAutoFit/>
          </a:bodyPr>
          <a:lstStyle/>
          <a:p>
            <a:pPr algn="ctr" rtl="1">
              <a:lnSpc>
                <a:spcPct val="150000"/>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القيادة المرنة تساعد على التطوير</a:t>
            </a:r>
            <a:endParaRPr lang="en-US" sz="1833" b="1" dirty="0">
              <a:solidFill>
                <a:schemeClr val="accent2">
                  <a:lumMod val="75000"/>
                </a:schemeClr>
              </a:solidFill>
              <a:latin typeface="Alexandria" pitchFamily="2" charset="-78"/>
              <a:cs typeface="Alexandria" pitchFamily="2" charset="-78"/>
            </a:endParaRPr>
          </a:p>
        </p:txBody>
      </p:sp>
      <p:sp>
        <p:nvSpPr>
          <p:cNvPr id="14" name="Text 8">
            <a:extLst>
              <a:ext uri="{FF2B5EF4-FFF2-40B4-BE49-F238E27FC236}">
                <a16:creationId xmlns:a16="http://schemas.microsoft.com/office/drawing/2014/main" id="{C4422749-F979-3C0F-622F-B079C4024FBC}"/>
              </a:ext>
            </a:extLst>
          </p:cNvPr>
          <p:cNvSpPr/>
          <p:nvPr/>
        </p:nvSpPr>
        <p:spPr>
          <a:xfrm>
            <a:off x="4727847" y="3223519"/>
            <a:ext cx="3116685" cy="635174"/>
          </a:xfrm>
          <a:prstGeom prst="rect">
            <a:avLst/>
          </a:prstGeom>
          <a:noFill/>
          <a:ln/>
        </p:spPr>
        <p:txBody>
          <a:bodyPr wrap="square" lIns="0" tIns="0" rIns="0" bIns="0" rtlCol="0" anchor="t">
            <a:spAutoFit/>
          </a:bodyPr>
          <a:lstStyle/>
          <a:p>
            <a:pPr algn="ctr" rtl="1">
              <a:lnSpc>
                <a:spcPct val="150000"/>
              </a:lnSpc>
            </a:pPr>
            <a:r>
              <a:rPr lang="en-US" sz="1458" dirty="0">
                <a:solidFill>
                  <a:srgbClr val="1E3063"/>
                </a:solidFill>
                <a:latin typeface="Alexandria" pitchFamily="2" charset="-78"/>
                <a:ea typeface="Instrument Sans Medium" pitchFamily="34" charset="-122"/>
                <a:cs typeface="Alexandria" pitchFamily="2" charset="-78"/>
              </a:rPr>
              <a:t>لأنها تتقبل التغيير وتبحث عن حلول غير تقليدية</a:t>
            </a:r>
            <a:endParaRPr lang="en-US" sz="1458" dirty="0">
              <a:latin typeface="Alexandria" pitchFamily="2" charset="-78"/>
              <a:cs typeface="Alexandria" pitchFamily="2" charset="-78"/>
            </a:endParaRPr>
          </a:p>
        </p:txBody>
      </p:sp>
      <p:sp>
        <p:nvSpPr>
          <p:cNvPr id="15" name="Text 9">
            <a:extLst>
              <a:ext uri="{FF2B5EF4-FFF2-40B4-BE49-F238E27FC236}">
                <a16:creationId xmlns:a16="http://schemas.microsoft.com/office/drawing/2014/main" id="{0873D02A-0DBF-F971-703E-3B5D54360CBD}"/>
              </a:ext>
            </a:extLst>
          </p:cNvPr>
          <p:cNvSpPr/>
          <p:nvPr/>
        </p:nvSpPr>
        <p:spPr>
          <a:xfrm>
            <a:off x="3969544" y="2373709"/>
            <a:ext cx="242054" cy="298608"/>
          </a:xfrm>
          <a:prstGeom prst="rect">
            <a:avLst/>
          </a:prstGeom>
          <a:noFill/>
          <a:ln/>
        </p:spPr>
        <p:txBody>
          <a:bodyPr wrap="none" lIns="0" tIns="0" rIns="0" bIns="0" rtlCol="0" anchor="t">
            <a:spAutoFit/>
          </a:bodyPr>
          <a:lstStyle/>
          <a:p>
            <a:pPr rtl="1">
              <a:lnSpc>
                <a:spcPct val="150000"/>
              </a:lnSpc>
            </a:pPr>
            <a:r>
              <a:rPr lang="en-US" sz="1458" dirty="0">
                <a:solidFill>
                  <a:srgbClr val="1E3063"/>
                </a:solidFill>
                <a:latin typeface="Alexandria" pitchFamily="2" charset="-78"/>
                <a:ea typeface="Instrument Sans Light" pitchFamily="34" charset="-122"/>
                <a:cs typeface="Alexandria" pitchFamily="2" charset="-78"/>
              </a:rPr>
              <a:t>03</a:t>
            </a:r>
            <a:endParaRPr lang="en-US" sz="1458" dirty="0">
              <a:latin typeface="Alexandria" pitchFamily="2" charset="-78"/>
              <a:cs typeface="Alexandria" pitchFamily="2" charset="-78"/>
            </a:endParaRPr>
          </a:p>
        </p:txBody>
      </p:sp>
      <p:sp>
        <p:nvSpPr>
          <p:cNvPr id="16" name="Shape 10">
            <a:extLst>
              <a:ext uri="{FF2B5EF4-FFF2-40B4-BE49-F238E27FC236}">
                <a16:creationId xmlns:a16="http://schemas.microsoft.com/office/drawing/2014/main" id="{689F7C9E-1F4E-5947-6CC0-C129E97A72E5}"/>
              </a:ext>
            </a:extLst>
          </p:cNvPr>
          <p:cNvSpPr/>
          <p:nvPr/>
        </p:nvSpPr>
        <p:spPr>
          <a:xfrm>
            <a:off x="661591" y="2669580"/>
            <a:ext cx="3496965" cy="25400"/>
          </a:xfrm>
          <a:prstGeom prst="rect">
            <a:avLst/>
          </a:prstGeom>
          <a:solidFill>
            <a:srgbClr val="84C1FA"/>
          </a:solidFill>
          <a:ln/>
        </p:spPr>
        <p:txBody>
          <a:bodyPr>
            <a:spAutoFit/>
          </a:bodyPr>
          <a:lstStyle/>
          <a:p>
            <a:endParaRPr lang="en-US"/>
          </a:p>
        </p:txBody>
      </p:sp>
      <p:sp>
        <p:nvSpPr>
          <p:cNvPr id="17" name="Text 11">
            <a:extLst>
              <a:ext uri="{FF2B5EF4-FFF2-40B4-BE49-F238E27FC236}">
                <a16:creationId xmlns:a16="http://schemas.microsoft.com/office/drawing/2014/main" id="{780ABF9C-08BA-EE33-1A36-18953330D589}"/>
              </a:ext>
            </a:extLst>
          </p:cNvPr>
          <p:cNvSpPr/>
          <p:nvPr/>
        </p:nvSpPr>
        <p:spPr>
          <a:xfrm>
            <a:off x="362900" y="2760174"/>
            <a:ext cx="3755836" cy="375487"/>
          </a:xfrm>
          <a:prstGeom prst="rect">
            <a:avLst/>
          </a:prstGeom>
          <a:noFill/>
          <a:ln/>
        </p:spPr>
        <p:txBody>
          <a:bodyPr wrap="none" lIns="0" tIns="0" rIns="0" bIns="0" rtlCol="0" anchor="t">
            <a:spAutoFit/>
          </a:bodyPr>
          <a:lstStyle/>
          <a:p>
            <a:pPr algn="ctr" rtl="1">
              <a:lnSpc>
                <a:spcPct val="150000"/>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القيادة الفعالة تنمي روح المبادرة</a:t>
            </a:r>
            <a:endParaRPr lang="en-US" sz="1833" b="1" dirty="0">
              <a:solidFill>
                <a:schemeClr val="accent2">
                  <a:lumMod val="75000"/>
                </a:schemeClr>
              </a:solidFill>
              <a:latin typeface="Alexandria" pitchFamily="2" charset="-78"/>
              <a:cs typeface="Alexandria" pitchFamily="2" charset="-78"/>
            </a:endParaRPr>
          </a:p>
        </p:txBody>
      </p:sp>
      <p:sp>
        <p:nvSpPr>
          <p:cNvPr id="19" name="Text 12">
            <a:extLst>
              <a:ext uri="{FF2B5EF4-FFF2-40B4-BE49-F238E27FC236}">
                <a16:creationId xmlns:a16="http://schemas.microsoft.com/office/drawing/2014/main" id="{A2F33591-36CF-66D0-A117-3F2E43147A09}"/>
              </a:ext>
            </a:extLst>
          </p:cNvPr>
          <p:cNvSpPr/>
          <p:nvPr/>
        </p:nvSpPr>
        <p:spPr>
          <a:xfrm>
            <a:off x="661591" y="3223519"/>
            <a:ext cx="3496965" cy="635174"/>
          </a:xfrm>
          <a:prstGeom prst="rect">
            <a:avLst/>
          </a:prstGeom>
          <a:noFill/>
          <a:ln/>
        </p:spPr>
        <p:txBody>
          <a:bodyPr wrap="square" lIns="0" tIns="0" rIns="0" bIns="0" rtlCol="0" anchor="t">
            <a:spAutoFit/>
          </a:bodyPr>
          <a:lstStyle/>
          <a:p>
            <a:pPr algn="ctr" rtl="1">
              <a:lnSpc>
                <a:spcPct val="150000"/>
              </a:lnSpc>
            </a:pPr>
            <a:r>
              <a:rPr lang="en-US" sz="1458" dirty="0">
                <a:solidFill>
                  <a:srgbClr val="1E3063"/>
                </a:solidFill>
                <a:latin typeface="Alexandria" pitchFamily="2" charset="-78"/>
                <a:ea typeface="Instrument Sans Medium" pitchFamily="34" charset="-122"/>
                <a:cs typeface="Alexandria" pitchFamily="2" charset="-78"/>
              </a:rPr>
              <a:t>عبر إشراك العاملين في اتخاذ القرار وتحمل المسؤولية</a:t>
            </a:r>
            <a:endParaRPr lang="en-US" sz="1458" dirty="0">
              <a:latin typeface="Alexandria" pitchFamily="2" charset="-78"/>
              <a:cs typeface="Alexandria" pitchFamily="2" charset="-78"/>
            </a:endParaRPr>
          </a:p>
        </p:txBody>
      </p:sp>
      <p:sp>
        <p:nvSpPr>
          <p:cNvPr id="20" name="Text 13">
            <a:extLst>
              <a:ext uri="{FF2B5EF4-FFF2-40B4-BE49-F238E27FC236}">
                <a16:creationId xmlns:a16="http://schemas.microsoft.com/office/drawing/2014/main" id="{141C031A-1EC7-4312-4697-083D010818DE}"/>
              </a:ext>
            </a:extLst>
          </p:cNvPr>
          <p:cNvSpPr/>
          <p:nvPr/>
        </p:nvSpPr>
        <p:spPr>
          <a:xfrm>
            <a:off x="11341497" y="4159052"/>
            <a:ext cx="243656" cy="298608"/>
          </a:xfrm>
          <a:prstGeom prst="rect">
            <a:avLst/>
          </a:prstGeom>
          <a:noFill/>
          <a:ln/>
        </p:spPr>
        <p:txBody>
          <a:bodyPr wrap="none" lIns="0" tIns="0" rIns="0" bIns="0" rtlCol="0" anchor="t">
            <a:spAutoFit/>
          </a:bodyPr>
          <a:lstStyle/>
          <a:p>
            <a:pPr rtl="1">
              <a:lnSpc>
                <a:spcPct val="150000"/>
              </a:lnSpc>
            </a:pPr>
            <a:r>
              <a:rPr lang="en-US" sz="1458" dirty="0">
                <a:solidFill>
                  <a:srgbClr val="1E3063"/>
                </a:solidFill>
                <a:latin typeface="Alexandria" pitchFamily="2" charset="-78"/>
                <a:ea typeface="Instrument Sans Light" pitchFamily="34" charset="-122"/>
                <a:cs typeface="Alexandria" pitchFamily="2" charset="-78"/>
              </a:rPr>
              <a:t>04</a:t>
            </a:r>
            <a:endParaRPr lang="en-US" sz="1458" dirty="0">
              <a:latin typeface="Alexandria" pitchFamily="2" charset="-78"/>
              <a:cs typeface="Alexandria" pitchFamily="2" charset="-78"/>
            </a:endParaRPr>
          </a:p>
        </p:txBody>
      </p:sp>
      <p:sp>
        <p:nvSpPr>
          <p:cNvPr id="21" name="Shape 14">
            <a:extLst>
              <a:ext uri="{FF2B5EF4-FFF2-40B4-BE49-F238E27FC236}">
                <a16:creationId xmlns:a16="http://schemas.microsoft.com/office/drawing/2014/main" id="{76A64EF9-3740-D852-629E-8983D503EC63}"/>
              </a:ext>
            </a:extLst>
          </p:cNvPr>
          <p:cNvSpPr/>
          <p:nvPr/>
        </p:nvSpPr>
        <p:spPr>
          <a:xfrm>
            <a:off x="6190556" y="4454922"/>
            <a:ext cx="5339953" cy="25400"/>
          </a:xfrm>
          <a:prstGeom prst="rect">
            <a:avLst/>
          </a:prstGeom>
          <a:solidFill>
            <a:srgbClr val="84C1FA"/>
          </a:solidFill>
          <a:ln/>
        </p:spPr>
        <p:txBody>
          <a:bodyPr>
            <a:spAutoFit/>
          </a:bodyPr>
          <a:lstStyle/>
          <a:p>
            <a:endParaRPr lang="en-US"/>
          </a:p>
        </p:txBody>
      </p:sp>
      <p:sp>
        <p:nvSpPr>
          <p:cNvPr id="22" name="Text 15">
            <a:extLst>
              <a:ext uri="{FF2B5EF4-FFF2-40B4-BE49-F238E27FC236}">
                <a16:creationId xmlns:a16="http://schemas.microsoft.com/office/drawing/2014/main" id="{15E1821B-3D9A-8D0C-53B4-0BB77065E530}"/>
              </a:ext>
            </a:extLst>
          </p:cNvPr>
          <p:cNvSpPr/>
          <p:nvPr/>
        </p:nvSpPr>
        <p:spPr>
          <a:xfrm>
            <a:off x="7603151" y="4600178"/>
            <a:ext cx="3927358" cy="375487"/>
          </a:xfrm>
          <a:prstGeom prst="rect">
            <a:avLst/>
          </a:prstGeom>
          <a:noFill/>
          <a:ln/>
        </p:spPr>
        <p:txBody>
          <a:bodyPr wrap="none" lIns="0" tIns="0" rIns="0" bIns="0" rtlCol="0" anchor="t">
            <a:spAutoFit/>
          </a:bodyPr>
          <a:lstStyle/>
          <a:p>
            <a:pPr algn="r" rtl="1">
              <a:lnSpc>
                <a:spcPct val="150000"/>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القيادة المبدعة تعد نموذجًا يحتذى</a:t>
            </a:r>
            <a:endParaRPr lang="en-US" sz="1833" b="1" dirty="0">
              <a:solidFill>
                <a:schemeClr val="accent2">
                  <a:lumMod val="75000"/>
                </a:schemeClr>
              </a:solidFill>
              <a:latin typeface="Alexandria" pitchFamily="2" charset="-78"/>
              <a:cs typeface="Alexandria" pitchFamily="2" charset="-78"/>
            </a:endParaRPr>
          </a:p>
        </p:txBody>
      </p:sp>
      <p:sp>
        <p:nvSpPr>
          <p:cNvPr id="24" name="Text 16">
            <a:extLst>
              <a:ext uri="{FF2B5EF4-FFF2-40B4-BE49-F238E27FC236}">
                <a16:creationId xmlns:a16="http://schemas.microsoft.com/office/drawing/2014/main" id="{853B97E2-205E-81AC-7936-3D910F6343FB}"/>
              </a:ext>
            </a:extLst>
          </p:cNvPr>
          <p:cNvSpPr/>
          <p:nvPr/>
        </p:nvSpPr>
        <p:spPr>
          <a:xfrm>
            <a:off x="7775745" y="5181008"/>
            <a:ext cx="3614772" cy="298608"/>
          </a:xfrm>
          <a:prstGeom prst="rect">
            <a:avLst/>
          </a:prstGeom>
          <a:noFill/>
          <a:ln/>
        </p:spPr>
        <p:txBody>
          <a:bodyPr wrap="none" lIns="0" tIns="0" rIns="0" bIns="0" rtlCol="0" anchor="t">
            <a:spAutoFit/>
          </a:bodyPr>
          <a:lstStyle/>
          <a:p>
            <a:pPr algn="r" rtl="1">
              <a:lnSpc>
                <a:spcPct val="150000"/>
              </a:lnSpc>
            </a:pPr>
            <a:r>
              <a:rPr lang="en-US" sz="1458" dirty="0">
                <a:solidFill>
                  <a:srgbClr val="1E3063"/>
                </a:solidFill>
                <a:latin typeface="Alexandria" pitchFamily="2" charset="-78"/>
                <a:ea typeface="Instrument Sans Medium" pitchFamily="34" charset="-122"/>
                <a:cs typeface="Alexandria" pitchFamily="2" charset="-78"/>
              </a:rPr>
              <a:t>فالقائد المبدع ينقل روح الإبداع إلى العاملين</a:t>
            </a:r>
            <a:endParaRPr lang="en-US" sz="1458" dirty="0">
              <a:latin typeface="Alexandria" pitchFamily="2" charset="-78"/>
              <a:cs typeface="Alexandria" pitchFamily="2" charset="-78"/>
            </a:endParaRPr>
          </a:p>
        </p:txBody>
      </p:sp>
      <p:sp>
        <p:nvSpPr>
          <p:cNvPr id="26" name="Text 17">
            <a:extLst>
              <a:ext uri="{FF2B5EF4-FFF2-40B4-BE49-F238E27FC236}">
                <a16:creationId xmlns:a16="http://schemas.microsoft.com/office/drawing/2014/main" id="{885BD6DD-A3C5-C937-B6A7-42AE2A157365}"/>
              </a:ext>
            </a:extLst>
          </p:cNvPr>
          <p:cNvSpPr/>
          <p:nvPr/>
        </p:nvSpPr>
        <p:spPr>
          <a:xfrm>
            <a:off x="5812532" y="4159052"/>
            <a:ext cx="246862" cy="298608"/>
          </a:xfrm>
          <a:prstGeom prst="rect">
            <a:avLst/>
          </a:prstGeom>
          <a:noFill/>
          <a:ln/>
        </p:spPr>
        <p:txBody>
          <a:bodyPr wrap="none" lIns="0" tIns="0" rIns="0" bIns="0" rtlCol="0" anchor="t">
            <a:spAutoFit/>
          </a:bodyPr>
          <a:lstStyle/>
          <a:p>
            <a:pPr rtl="1">
              <a:lnSpc>
                <a:spcPct val="150000"/>
              </a:lnSpc>
            </a:pPr>
            <a:r>
              <a:rPr lang="en-US" sz="1458" dirty="0">
                <a:solidFill>
                  <a:srgbClr val="1E3063"/>
                </a:solidFill>
                <a:latin typeface="Alexandria" pitchFamily="2" charset="-78"/>
                <a:ea typeface="Instrument Sans Light" pitchFamily="34" charset="-122"/>
                <a:cs typeface="Alexandria" pitchFamily="2" charset="-78"/>
              </a:rPr>
              <a:t>05</a:t>
            </a:r>
            <a:endParaRPr lang="en-US" sz="1458" dirty="0">
              <a:latin typeface="Alexandria" pitchFamily="2" charset="-78"/>
              <a:cs typeface="Alexandria" pitchFamily="2" charset="-78"/>
            </a:endParaRPr>
          </a:p>
        </p:txBody>
      </p:sp>
      <p:sp>
        <p:nvSpPr>
          <p:cNvPr id="27" name="Shape 18">
            <a:extLst>
              <a:ext uri="{FF2B5EF4-FFF2-40B4-BE49-F238E27FC236}">
                <a16:creationId xmlns:a16="http://schemas.microsoft.com/office/drawing/2014/main" id="{E97845FC-EB45-BBE3-A4A4-2E2296B9088B}"/>
              </a:ext>
            </a:extLst>
          </p:cNvPr>
          <p:cNvSpPr/>
          <p:nvPr/>
        </p:nvSpPr>
        <p:spPr>
          <a:xfrm>
            <a:off x="661591" y="4454922"/>
            <a:ext cx="5339953" cy="25400"/>
          </a:xfrm>
          <a:prstGeom prst="rect">
            <a:avLst/>
          </a:prstGeom>
          <a:solidFill>
            <a:srgbClr val="84C1FA"/>
          </a:solidFill>
          <a:ln/>
        </p:spPr>
        <p:txBody>
          <a:bodyPr>
            <a:spAutoFit/>
          </a:bodyPr>
          <a:lstStyle/>
          <a:p>
            <a:endParaRPr lang="en-US"/>
          </a:p>
        </p:txBody>
      </p:sp>
      <p:sp>
        <p:nvSpPr>
          <p:cNvPr id="28" name="Text 19">
            <a:extLst>
              <a:ext uri="{FF2B5EF4-FFF2-40B4-BE49-F238E27FC236}">
                <a16:creationId xmlns:a16="http://schemas.microsoft.com/office/drawing/2014/main" id="{A1048B8E-8427-E1F0-913E-BE29657939D3}"/>
              </a:ext>
            </a:extLst>
          </p:cNvPr>
          <p:cNvSpPr/>
          <p:nvPr/>
        </p:nvSpPr>
        <p:spPr>
          <a:xfrm>
            <a:off x="2503791" y="4600178"/>
            <a:ext cx="3638817" cy="375487"/>
          </a:xfrm>
          <a:prstGeom prst="rect">
            <a:avLst/>
          </a:prstGeom>
          <a:noFill/>
          <a:ln/>
        </p:spPr>
        <p:txBody>
          <a:bodyPr wrap="none" lIns="0" tIns="0" rIns="0" bIns="0" rtlCol="0" anchor="t">
            <a:spAutoFit/>
          </a:bodyPr>
          <a:lstStyle/>
          <a:p>
            <a:pPr algn="ctr" rtl="1">
              <a:lnSpc>
                <a:spcPct val="150000"/>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القيادة تؤثر في المناخ التنظيمي</a:t>
            </a:r>
            <a:endParaRPr lang="en-US" sz="1833" b="1" dirty="0">
              <a:solidFill>
                <a:schemeClr val="accent2">
                  <a:lumMod val="75000"/>
                </a:schemeClr>
              </a:solidFill>
              <a:latin typeface="Alexandria" pitchFamily="2" charset="-78"/>
              <a:cs typeface="Alexandria" pitchFamily="2" charset="-78"/>
            </a:endParaRPr>
          </a:p>
        </p:txBody>
      </p:sp>
      <p:sp>
        <p:nvSpPr>
          <p:cNvPr id="29" name="Text 20">
            <a:extLst>
              <a:ext uri="{FF2B5EF4-FFF2-40B4-BE49-F238E27FC236}">
                <a16:creationId xmlns:a16="http://schemas.microsoft.com/office/drawing/2014/main" id="{3245E4CC-6F20-889C-8CCC-F6E062C16F25}"/>
              </a:ext>
            </a:extLst>
          </p:cNvPr>
          <p:cNvSpPr/>
          <p:nvPr/>
        </p:nvSpPr>
        <p:spPr>
          <a:xfrm>
            <a:off x="797428" y="5181008"/>
            <a:ext cx="4956485" cy="298608"/>
          </a:xfrm>
          <a:prstGeom prst="rect">
            <a:avLst/>
          </a:prstGeom>
          <a:noFill/>
          <a:ln/>
        </p:spPr>
        <p:txBody>
          <a:bodyPr wrap="none" lIns="0" tIns="0" rIns="0" bIns="0" rtlCol="0" anchor="t">
            <a:spAutoFit/>
          </a:bodyPr>
          <a:lstStyle/>
          <a:p>
            <a:pPr algn="r" rtl="1">
              <a:lnSpc>
                <a:spcPct val="150000"/>
              </a:lnSpc>
            </a:pPr>
            <a:r>
              <a:rPr lang="en-US" sz="1458" dirty="0">
                <a:solidFill>
                  <a:srgbClr val="1E3063"/>
                </a:solidFill>
                <a:latin typeface="Alexandria" pitchFamily="2" charset="-78"/>
                <a:ea typeface="Instrument Sans Medium" pitchFamily="34" charset="-122"/>
                <a:cs typeface="Alexandria" pitchFamily="2" charset="-78"/>
              </a:rPr>
              <a:t>فإذا كان المناخ قائمًا على الثقة والتعاون زاد الإبداع الوظيفي</a:t>
            </a:r>
            <a:endParaRPr lang="en-US" sz="1458" dirty="0">
              <a:latin typeface="Alexandria" pitchFamily="2" charset="-78"/>
              <a:cs typeface="Alexandria" pitchFamily="2" charset="-78"/>
            </a:endParaRPr>
          </a:p>
        </p:txBody>
      </p:sp>
    </p:spTree>
    <p:extLst>
      <p:ext uri="{BB962C8B-B14F-4D97-AF65-F5344CB8AC3E}">
        <p14:creationId xmlns:p14="http://schemas.microsoft.com/office/powerpoint/2010/main" val="3747478617"/>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09426" y="468693"/>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810423"/>
            <a:ext cx="4128422" cy="587381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42214" y="1052736"/>
            <a:ext cx="11442418" cy="54261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8" name="Text 0">
            <a:extLst>
              <a:ext uri="{FF2B5EF4-FFF2-40B4-BE49-F238E27FC236}">
                <a16:creationId xmlns:a16="http://schemas.microsoft.com/office/drawing/2014/main" id="{80FA4F19-FA71-0B55-09DD-6DF88078A56A}"/>
              </a:ext>
            </a:extLst>
          </p:cNvPr>
          <p:cNvSpPr/>
          <p:nvPr/>
        </p:nvSpPr>
        <p:spPr>
          <a:xfrm>
            <a:off x="7477465" y="1229108"/>
            <a:ext cx="3856825" cy="369332"/>
          </a:xfrm>
          <a:prstGeom prst="rect">
            <a:avLst/>
          </a:prstGeom>
          <a:noFill/>
          <a:ln/>
        </p:spPr>
        <p:txBody>
          <a:bodyPr wrap="none" lIns="0" tIns="0" rIns="0" bIns="0" rtlCol="0" anchor="t">
            <a:spAutoFit/>
          </a:bodyPr>
          <a:lstStyle/>
          <a:p>
            <a:pPr algn="r" rtl="1"/>
            <a:r>
              <a:rPr lang="ar-SA" sz="2400" b="1" dirty="0">
                <a:solidFill>
                  <a:srgbClr val="00B0F0"/>
                </a:solidFill>
                <a:latin typeface="Alexandria" pitchFamily="2" charset="-78"/>
                <a:ea typeface="Instrument Sans Semi Bold" pitchFamily="34" charset="-122"/>
                <a:cs typeface="Alexandria" pitchFamily="2" charset="-78"/>
              </a:rPr>
              <a:t>دور القائد في تعزيز الإبداع:</a:t>
            </a:r>
            <a:endParaRPr lang="ar-SA" sz="2400" b="1" dirty="0">
              <a:solidFill>
                <a:srgbClr val="00B0F0"/>
              </a:solidFill>
              <a:latin typeface="Alexandria" pitchFamily="2" charset="-78"/>
              <a:cs typeface="Alexandria" pitchFamily="2" charset="-78"/>
            </a:endParaRPr>
          </a:p>
        </p:txBody>
      </p:sp>
      <p:sp>
        <p:nvSpPr>
          <p:cNvPr id="9" name="Shape 1">
            <a:extLst>
              <a:ext uri="{FF2B5EF4-FFF2-40B4-BE49-F238E27FC236}">
                <a16:creationId xmlns:a16="http://schemas.microsoft.com/office/drawing/2014/main" id="{9E0315B2-7380-7B85-BCB1-9D1673587027}"/>
              </a:ext>
            </a:extLst>
          </p:cNvPr>
          <p:cNvSpPr/>
          <p:nvPr/>
        </p:nvSpPr>
        <p:spPr>
          <a:xfrm>
            <a:off x="6152456" y="1727845"/>
            <a:ext cx="5339953" cy="1845171"/>
          </a:xfrm>
          <a:prstGeom prst="roundRect">
            <a:avLst>
              <a:gd name="adj" fmla="val 9220"/>
            </a:avLst>
          </a:prstGeom>
          <a:solidFill>
            <a:srgbClr val="CEE6FD"/>
          </a:solidFill>
          <a:ln/>
        </p:spPr>
        <p:txBody>
          <a:bodyPr>
            <a:spAutoFit/>
          </a:bodyPr>
          <a:lstStyle/>
          <a:p>
            <a:endParaRPr lang="en-US"/>
          </a:p>
        </p:txBody>
      </p:sp>
      <p:sp>
        <p:nvSpPr>
          <p:cNvPr id="10" name="Shape 2">
            <a:extLst>
              <a:ext uri="{FF2B5EF4-FFF2-40B4-BE49-F238E27FC236}">
                <a16:creationId xmlns:a16="http://schemas.microsoft.com/office/drawing/2014/main" id="{DA844F22-B821-A5F3-5ADD-4C02EA308FEE}"/>
              </a:ext>
            </a:extLst>
          </p:cNvPr>
          <p:cNvSpPr/>
          <p:nvPr/>
        </p:nvSpPr>
        <p:spPr>
          <a:xfrm>
            <a:off x="10736362" y="1916856"/>
            <a:ext cx="567035" cy="567035"/>
          </a:xfrm>
          <a:prstGeom prst="roundRect">
            <a:avLst>
              <a:gd name="adj" fmla="val 13436980"/>
            </a:avLst>
          </a:prstGeom>
          <a:solidFill>
            <a:srgbClr val="84C1FA"/>
          </a:solidFill>
          <a:ln/>
        </p:spPr>
        <p:txBody>
          <a:bodyPr>
            <a:spAutoFit/>
          </a:bodyPr>
          <a:lstStyle/>
          <a:p>
            <a:endParaRPr lang="en-US"/>
          </a:p>
        </p:txBody>
      </p:sp>
      <p:sp>
        <p:nvSpPr>
          <p:cNvPr id="12" name="Text 3">
            <a:extLst>
              <a:ext uri="{FF2B5EF4-FFF2-40B4-BE49-F238E27FC236}">
                <a16:creationId xmlns:a16="http://schemas.microsoft.com/office/drawing/2014/main" id="{90F8498F-F481-B353-E587-394BF9E0468A}"/>
              </a:ext>
            </a:extLst>
          </p:cNvPr>
          <p:cNvSpPr/>
          <p:nvPr/>
        </p:nvSpPr>
        <p:spPr>
          <a:xfrm>
            <a:off x="8735870" y="2078962"/>
            <a:ext cx="1444306" cy="307777"/>
          </a:xfrm>
          <a:prstGeom prst="rect">
            <a:avLst/>
          </a:prstGeom>
          <a:noFill/>
          <a:ln/>
        </p:spPr>
        <p:txBody>
          <a:bodyPr wrap="none" lIns="0" tIns="0" rIns="0" bIns="0" rtlCol="0" anchor="t">
            <a:spAutoFit/>
          </a:bodyPr>
          <a:lstStyle/>
          <a:p>
            <a:pPr algn="r" rtl="1"/>
            <a:r>
              <a:rPr lang="en-US" sz="2000" b="1" dirty="0">
                <a:solidFill>
                  <a:schemeClr val="accent2">
                    <a:lumMod val="75000"/>
                  </a:schemeClr>
                </a:solidFill>
                <a:latin typeface="Alexandria" pitchFamily="2" charset="-78"/>
                <a:ea typeface="Instrument Sans Semi Bold" pitchFamily="34" charset="-122"/>
                <a:cs typeface="Alexandria" pitchFamily="2" charset="-78"/>
              </a:rPr>
              <a:t>تهيئة البيئة</a:t>
            </a:r>
            <a:endParaRPr lang="en-US" sz="2000" b="1" dirty="0">
              <a:solidFill>
                <a:schemeClr val="accent2">
                  <a:lumMod val="75000"/>
                </a:schemeClr>
              </a:solidFill>
              <a:latin typeface="Alexandria" pitchFamily="2" charset="-78"/>
              <a:cs typeface="Alexandria" pitchFamily="2" charset="-78"/>
            </a:endParaRPr>
          </a:p>
        </p:txBody>
      </p:sp>
      <p:sp>
        <p:nvSpPr>
          <p:cNvPr id="13" name="Text 4">
            <a:extLst>
              <a:ext uri="{FF2B5EF4-FFF2-40B4-BE49-F238E27FC236}">
                <a16:creationId xmlns:a16="http://schemas.microsoft.com/office/drawing/2014/main" id="{565D473A-902A-10F2-EEC5-07807F8CDB4C}"/>
              </a:ext>
            </a:extLst>
          </p:cNvPr>
          <p:cNvSpPr/>
          <p:nvPr/>
        </p:nvSpPr>
        <p:spPr>
          <a:xfrm>
            <a:off x="6407508" y="2743033"/>
            <a:ext cx="4656724" cy="246221"/>
          </a:xfrm>
          <a:prstGeom prst="rect">
            <a:avLst/>
          </a:prstGeom>
          <a:noFill/>
          <a:ln/>
        </p:spPr>
        <p:txBody>
          <a:bodyPr wrap="none" lIns="0" tIns="0" rIns="0" bIns="0" rtlCol="0" anchor="t">
            <a:spAutoFit/>
          </a:bodyPr>
          <a:lstStyle/>
          <a:p>
            <a:pPr algn="ctr" rtl="1"/>
            <a:r>
              <a:rPr lang="en-US" sz="1600" dirty="0">
                <a:solidFill>
                  <a:srgbClr val="1E3063"/>
                </a:solidFill>
                <a:latin typeface="Alexandria" pitchFamily="2" charset="-78"/>
                <a:ea typeface="Instrument Sans Medium" pitchFamily="34" charset="-122"/>
                <a:cs typeface="Alexandria" pitchFamily="2" charset="-78"/>
              </a:rPr>
              <a:t>يخلق القائد بيئة عمل مشجعة على الابتكار والتجريب</a:t>
            </a:r>
            <a:endParaRPr lang="en-US" sz="1600" dirty="0">
              <a:latin typeface="Alexandria" pitchFamily="2" charset="-78"/>
              <a:cs typeface="Alexandria" pitchFamily="2" charset="-78"/>
            </a:endParaRPr>
          </a:p>
        </p:txBody>
      </p:sp>
      <p:sp>
        <p:nvSpPr>
          <p:cNvPr id="14" name="Shape 5">
            <a:extLst>
              <a:ext uri="{FF2B5EF4-FFF2-40B4-BE49-F238E27FC236}">
                <a16:creationId xmlns:a16="http://schemas.microsoft.com/office/drawing/2014/main" id="{D0D020FF-DC8D-5027-320B-FBA2BAC932A3}"/>
              </a:ext>
            </a:extLst>
          </p:cNvPr>
          <p:cNvSpPr/>
          <p:nvPr/>
        </p:nvSpPr>
        <p:spPr>
          <a:xfrm>
            <a:off x="623392" y="1727845"/>
            <a:ext cx="5340053" cy="1845171"/>
          </a:xfrm>
          <a:prstGeom prst="roundRect">
            <a:avLst>
              <a:gd name="adj" fmla="val 9220"/>
            </a:avLst>
          </a:prstGeom>
          <a:solidFill>
            <a:srgbClr val="CEE6FD"/>
          </a:solidFill>
          <a:ln/>
        </p:spPr>
        <p:txBody>
          <a:bodyPr>
            <a:spAutoFit/>
          </a:bodyPr>
          <a:lstStyle/>
          <a:p>
            <a:endParaRPr lang="en-US"/>
          </a:p>
        </p:txBody>
      </p:sp>
      <p:sp>
        <p:nvSpPr>
          <p:cNvPr id="15" name="Shape 6">
            <a:extLst>
              <a:ext uri="{FF2B5EF4-FFF2-40B4-BE49-F238E27FC236}">
                <a16:creationId xmlns:a16="http://schemas.microsoft.com/office/drawing/2014/main" id="{7E00312A-C759-DE9D-86CA-66F9AC8E46AC}"/>
              </a:ext>
            </a:extLst>
          </p:cNvPr>
          <p:cNvSpPr/>
          <p:nvPr/>
        </p:nvSpPr>
        <p:spPr>
          <a:xfrm>
            <a:off x="5207397" y="1916856"/>
            <a:ext cx="567035" cy="567035"/>
          </a:xfrm>
          <a:prstGeom prst="roundRect">
            <a:avLst>
              <a:gd name="adj" fmla="val 13436980"/>
            </a:avLst>
          </a:prstGeom>
          <a:solidFill>
            <a:srgbClr val="84C1FA"/>
          </a:solidFill>
          <a:ln/>
        </p:spPr>
        <p:txBody>
          <a:bodyPr>
            <a:spAutoFit/>
          </a:bodyPr>
          <a:lstStyle/>
          <a:p>
            <a:endParaRPr lang="en-US"/>
          </a:p>
        </p:txBody>
      </p:sp>
      <p:sp>
        <p:nvSpPr>
          <p:cNvPr id="17" name="Text 7">
            <a:extLst>
              <a:ext uri="{FF2B5EF4-FFF2-40B4-BE49-F238E27FC236}">
                <a16:creationId xmlns:a16="http://schemas.microsoft.com/office/drawing/2014/main" id="{8A7B8D3C-B25B-7DFF-85F1-C7D7D3276E27}"/>
              </a:ext>
            </a:extLst>
          </p:cNvPr>
          <p:cNvSpPr/>
          <p:nvPr/>
        </p:nvSpPr>
        <p:spPr>
          <a:xfrm>
            <a:off x="2283403" y="2020043"/>
            <a:ext cx="2175275" cy="307777"/>
          </a:xfrm>
          <a:prstGeom prst="rect">
            <a:avLst/>
          </a:prstGeom>
          <a:noFill/>
          <a:ln/>
        </p:spPr>
        <p:txBody>
          <a:bodyPr wrap="none" lIns="0" tIns="0" rIns="0" bIns="0" rtlCol="0" anchor="t">
            <a:spAutoFit/>
          </a:bodyPr>
          <a:lstStyle/>
          <a:p>
            <a:pPr algn="r" rtl="1"/>
            <a:r>
              <a:rPr lang="en-US" sz="2000" b="1" dirty="0">
                <a:solidFill>
                  <a:schemeClr val="accent2">
                    <a:lumMod val="75000"/>
                  </a:schemeClr>
                </a:solidFill>
                <a:latin typeface="Alexandria" pitchFamily="2" charset="-78"/>
                <a:ea typeface="Instrument Sans Semi Bold" pitchFamily="34" charset="-122"/>
                <a:cs typeface="Alexandria" pitchFamily="2" charset="-78"/>
              </a:rPr>
              <a:t>الثقة والصلاحيات</a:t>
            </a:r>
            <a:endParaRPr lang="en-US" sz="2000" b="1" dirty="0">
              <a:solidFill>
                <a:schemeClr val="accent2">
                  <a:lumMod val="75000"/>
                </a:schemeClr>
              </a:solidFill>
              <a:latin typeface="Alexandria" pitchFamily="2" charset="-78"/>
              <a:cs typeface="Alexandria" pitchFamily="2" charset="-78"/>
            </a:endParaRPr>
          </a:p>
        </p:txBody>
      </p:sp>
      <p:sp>
        <p:nvSpPr>
          <p:cNvPr id="19" name="Text 8">
            <a:extLst>
              <a:ext uri="{FF2B5EF4-FFF2-40B4-BE49-F238E27FC236}">
                <a16:creationId xmlns:a16="http://schemas.microsoft.com/office/drawing/2014/main" id="{16A8BEC2-4080-B03E-7395-9C188101BB54}"/>
              </a:ext>
            </a:extLst>
          </p:cNvPr>
          <p:cNvSpPr/>
          <p:nvPr/>
        </p:nvSpPr>
        <p:spPr>
          <a:xfrm>
            <a:off x="1074684" y="2704213"/>
            <a:ext cx="4646664" cy="696986"/>
          </a:xfrm>
          <a:prstGeom prst="rect">
            <a:avLst/>
          </a:prstGeom>
          <a:noFill/>
          <a:ln/>
        </p:spPr>
        <p:txBody>
          <a:bodyPr wrap="squar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يمنح العاملين الثقة والصلاحيات المناسبة لاتخاذ القرارات</a:t>
            </a:r>
            <a:endParaRPr lang="en-US" sz="1600" dirty="0">
              <a:latin typeface="Alexandria" pitchFamily="2" charset="-78"/>
              <a:cs typeface="Alexandria" pitchFamily="2" charset="-78"/>
            </a:endParaRPr>
          </a:p>
        </p:txBody>
      </p:sp>
      <p:sp>
        <p:nvSpPr>
          <p:cNvPr id="20" name="Shape 9">
            <a:extLst>
              <a:ext uri="{FF2B5EF4-FFF2-40B4-BE49-F238E27FC236}">
                <a16:creationId xmlns:a16="http://schemas.microsoft.com/office/drawing/2014/main" id="{8D08892B-2BD2-5DCD-A966-905789ABE47D}"/>
              </a:ext>
            </a:extLst>
          </p:cNvPr>
          <p:cNvSpPr/>
          <p:nvPr/>
        </p:nvSpPr>
        <p:spPr>
          <a:xfrm>
            <a:off x="6152356" y="3789040"/>
            <a:ext cx="5340053" cy="1510507"/>
          </a:xfrm>
          <a:prstGeom prst="roundRect">
            <a:avLst>
              <a:gd name="adj" fmla="val 9220"/>
            </a:avLst>
          </a:prstGeom>
          <a:solidFill>
            <a:srgbClr val="CEE6FD"/>
          </a:solidFill>
          <a:ln/>
        </p:spPr>
        <p:txBody>
          <a:bodyPr wrap="square">
            <a:spAutoFit/>
          </a:bodyPr>
          <a:lstStyle/>
          <a:p>
            <a:endParaRPr lang="en-US"/>
          </a:p>
        </p:txBody>
      </p:sp>
      <p:sp>
        <p:nvSpPr>
          <p:cNvPr id="21" name="Shape 10">
            <a:extLst>
              <a:ext uri="{FF2B5EF4-FFF2-40B4-BE49-F238E27FC236}">
                <a16:creationId xmlns:a16="http://schemas.microsoft.com/office/drawing/2014/main" id="{62C0D89F-0C52-E91A-4A3B-E42758728562}"/>
              </a:ext>
            </a:extLst>
          </p:cNvPr>
          <p:cNvSpPr/>
          <p:nvPr/>
        </p:nvSpPr>
        <p:spPr>
          <a:xfrm>
            <a:off x="10736362" y="3978052"/>
            <a:ext cx="567035" cy="567035"/>
          </a:xfrm>
          <a:prstGeom prst="roundRect">
            <a:avLst>
              <a:gd name="adj" fmla="val 13436980"/>
            </a:avLst>
          </a:prstGeom>
          <a:solidFill>
            <a:srgbClr val="84C1FA"/>
          </a:solidFill>
          <a:ln/>
        </p:spPr>
        <p:txBody>
          <a:bodyPr>
            <a:spAutoFit/>
          </a:bodyPr>
          <a:lstStyle/>
          <a:p>
            <a:endParaRPr lang="en-US"/>
          </a:p>
        </p:txBody>
      </p:sp>
      <p:sp>
        <p:nvSpPr>
          <p:cNvPr id="24" name="Text 11">
            <a:extLst>
              <a:ext uri="{FF2B5EF4-FFF2-40B4-BE49-F238E27FC236}">
                <a16:creationId xmlns:a16="http://schemas.microsoft.com/office/drawing/2014/main" id="{302D9E65-3A1D-CF39-DBB6-D3F41B659837}"/>
              </a:ext>
            </a:extLst>
          </p:cNvPr>
          <p:cNvSpPr/>
          <p:nvPr/>
        </p:nvSpPr>
        <p:spPr>
          <a:xfrm>
            <a:off x="8490611" y="4107581"/>
            <a:ext cx="1764907" cy="307777"/>
          </a:xfrm>
          <a:prstGeom prst="rect">
            <a:avLst/>
          </a:prstGeom>
          <a:noFill/>
          <a:ln/>
        </p:spPr>
        <p:txBody>
          <a:bodyPr wrap="none" lIns="0" tIns="0" rIns="0" bIns="0" rtlCol="0" anchor="t">
            <a:spAutoFit/>
          </a:bodyPr>
          <a:lstStyle/>
          <a:p>
            <a:pPr algn="ctr" rtl="1"/>
            <a:r>
              <a:rPr lang="en-US" sz="2000" b="1" dirty="0">
                <a:solidFill>
                  <a:schemeClr val="accent2">
                    <a:lumMod val="75000"/>
                  </a:schemeClr>
                </a:solidFill>
                <a:latin typeface="Alexandria" pitchFamily="2" charset="-78"/>
                <a:ea typeface="Instrument Sans Semi Bold" pitchFamily="34" charset="-122"/>
                <a:cs typeface="Alexandria" pitchFamily="2" charset="-78"/>
              </a:rPr>
              <a:t>التحفيز والدعم</a:t>
            </a:r>
            <a:endParaRPr lang="en-US" sz="2000" b="1" dirty="0">
              <a:solidFill>
                <a:schemeClr val="accent2">
                  <a:lumMod val="75000"/>
                </a:schemeClr>
              </a:solidFill>
              <a:latin typeface="Alexandria" pitchFamily="2" charset="-78"/>
              <a:cs typeface="Alexandria" pitchFamily="2" charset="-78"/>
            </a:endParaRPr>
          </a:p>
        </p:txBody>
      </p:sp>
      <p:sp>
        <p:nvSpPr>
          <p:cNvPr id="26" name="Text 12">
            <a:extLst>
              <a:ext uri="{FF2B5EF4-FFF2-40B4-BE49-F238E27FC236}">
                <a16:creationId xmlns:a16="http://schemas.microsoft.com/office/drawing/2014/main" id="{C6AFB4C8-00EA-A245-4965-17B08E955AE3}"/>
              </a:ext>
            </a:extLst>
          </p:cNvPr>
          <p:cNvSpPr/>
          <p:nvPr/>
        </p:nvSpPr>
        <p:spPr>
          <a:xfrm>
            <a:off x="6347199" y="4543995"/>
            <a:ext cx="4672680" cy="696986"/>
          </a:xfrm>
          <a:prstGeom prst="rect">
            <a:avLst/>
          </a:prstGeom>
          <a:noFill/>
          <a:ln/>
        </p:spPr>
        <p:txBody>
          <a:bodyPr wrap="squar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يحفزهم على طرح الأفكار الجديدة ويدعم التجريب والتطوير</a:t>
            </a:r>
            <a:endParaRPr lang="en-US" sz="1600" dirty="0">
              <a:latin typeface="Alexandria" pitchFamily="2" charset="-78"/>
              <a:cs typeface="Alexandria" pitchFamily="2" charset="-78"/>
            </a:endParaRPr>
          </a:p>
        </p:txBody>
      </p:sp>
      <p:sp>
        <p:nvSpPr>
          <p:cNvPr id="27" name="Shape 13">
            <a:extLst>
              <a:ext uri="{FF2B5EF4-FFF2-40B4-BE49-F238E27FC236}">
                <a16:creationId xmlns:a16="http://schemas.microsoft.com/office/drawing/2014/main" id="{61209E60-58A0-0901-F0C8-1A7B75B01BE0}"/>
              </a:ext>
            </a:extLst>
          </p:cNvPr>
          <p:cNvSpPr/>
          <p:nvPr/>
        </p:nvSpPr>
        <p:spPr>
          <a:xfrm>
            <a:off x="623392" y="3861048"/>
            <a:ext cx="5302027" cy="1379867"/>
          </a:xfrm>
          <a:prstGeom prst="roundRect">
            <a:avLst>
              <a:gd name="adj" fmla="val 9220"/>
            </a:avLst>
          </a:prstGeom>
          <a:solidFill>
            <a:srgbClr val="CEE6FD"/>
          </a:solidFill>
          <a:ln/>
        </p:spPr>
        <p:txBody>
          <a:bodyPr wrap="square">
            <a:spAutoFit/>
          </a:bodyPr>
          <a:lstStyle/>
          <a:p>
            <a:endParaRPr lang="en-US"/>
          </a:p>
        </p:txBody>
      </p:sp>
      <p:sp>
        <p:nvSpPr>
          <p:cNvPr id="28" name="Shape 14">
            <a:extLst>
              <a:ext uri="{FF2B5EF4-FFF2-40B4-BE49-F238E27FC236}">
                <a16:creationId xmlns:a16="http://schemas.microsoft.com/office/drawing/2014/main" id="{5EFA4C5E-7C99-2C68-43BE-FD9A3700A0FF}"/>
              </a:ext>
            </a:extLst>
          </p:cNvPr>
          <p:cNvSpPr/>
          <p:nvPr/>
        </p:nvSpPr>
        <p:spPr>
          <a:xfrm>
            <a:off x="5207397" y="4050060"/>
            <a:ext cx="567035" cy="567035"/>
          </a:xfrm>
          <a:prstGeom prst="roundRect">
            <a:avLst>
              <a:gd name="adj" fmla="val 13436980"/>
            </a:avLst>
          </a:prstGeom>
          <a:solidFill>
            <a:srgbClr val="84C1FA"/>
          </a:solidFill>
          <a:ln/>
        </p:spPr>
        <p:txBody>
          <a:bodyPr>
            <a:spAutoFit/>
          </a:bodyPr>
          <a:lstStyle/>
          <a:p>
            <a:endParaRPr lang="en-US"/>
          </a:p>
        </p:txBody>
      </p:sp>
      <p:sp>
        <p:nvSpPr>
          <p:cNvPr id="30" name="Text 15">
            <a:extLst>
              <a:ext uri="{FF2B5EF4-FFF2-40B4-BE49-F238E27FC236}">
                <a16:creationId xmlns:a16="http://schemas.microsoft.com/office/drawing/2014/main" id="{80BE8BDF-78C4-685C-5772-29CDC53FA14D}"/>
              </a:ext>
            </a:extLst>
          </p:cNvPr>
          <p:cNvSpPr/>
          <p:nvPr/>
        </p:nvSpPr>
        <p:spPr>
          <a:xfrm>
            <a:off x="3541759" y="4150801"/>
            <a:ext cx="916919" cy="307777"/>
          </a:xfrm>
          <a:prstGeom prst="rect">
            <a:avLst/>
          </a:prstGeom>
          <a:noFill/>
          <a:ln/>
        </p:spPr>
        <p:txBody>
          <a:bodyPr wrap="none" lIns="0" tIns="0" rIns="0" bIns="0" rtlCol="0" anchor="t">
            <a:spAutoFit/>
          </a:bodyPr>
          <a:lstStyle/>
          <a:p>
            <a:pPr algn="r" rtl="1"/>
            <a:r>
              <a:rPr lang="en-US" sz="2000" b="1" dirty="0">
                <a:solidFill>
                  <a:schemeClr val="accent2">
                    <a:lumMod val="75000"/>
                  </a:schemeClr>
                </a:solidFill>
                <a:latin typeface="Alexandria" pitchFamily="2" charset="-78"/>
                <a:ea typeface="Instrument Sans Semi Bold" pitchFamily="34" charset="-122"/>
                <a:cs typeface="Alexandria" pitchFamily="2" charset="-78"/>
              </a:rPr>
              <a:t>التوجيه</a:t>
            </a:r>
            <a:endParaRPr lang="en-US" sz="2000" b="1" dirty="0">
              <a:solidFill>
                <a:schemeClr val="accent2">
                  <a:lumMod val="75000"/>
                </a:schemeClr>
              </a:solidFill>
              <a:latin typeface="Alexandria" pitchFamily="2" charset="-78"/>
              <a:cs typeface="Alexandria" pitchFamily="2" charset="-78"/>
            </a:endParaRPr>
          </a:p>
        </p:txBody>
      </p:sp>
      <p:sp>
        <p:nvSpPr>
          <p:cNvPr id="31" name="Text 16">
            <a:extLst>
              <a:ext uri="{FF2B5EF4-FFF2-40B4-BE49-F238E27FC236}">
                <a16:creationId xmlns:a16="http://schemas.microsoft.com/office/drawing/2014/main" id="{41C7A98C-9836-7C21-6BC6-F707AFA58D09}"/>
              </a:ext>
            </a:extLst>
          </p:cNvPr>
          <p:cNvSpPr/>
          <p:nvPr/>
        </p:nvSpPr>
        <p:spPr>
          <a:xfrm>
            <a:off x="801904" y="4682783"/>
            <a:ext cx="4890762" cy="246221"/>
          </a:xfrm>
          <a:prstGeom prst="rect">
            <a:avLst/>
          </a:prstGeom>
          <a:noFill/>
          <a:ln/>
        </p:spPr>
        <p:txBody>
          <a:bodyPr wrap="none" lIns="0" tIns="0" rIns="0" bIns="0" rtlCol="0" anchor="t">
            <a:spAutoFit/>
          </a:bodyPr>
          <a:lstStyle/>
          <a:p>
            <a:pPr algn="ctr" rtl="1"/>
            <a:r>
              <a:rPr lang="en-US" sz="1600" dirty="0">
                <a:solidFill>
                  <a:srgbClr val="1E3063"/>
                </a:solidFill>
                <a:latin typeface="Alexandria" pitchFamily="2" charset="-78"/>
                <a:ea typeface="Instrument Sans Medium" pitchFamily="34" charset="-122"/>
                <a:cs typeface="Alexandria" pitchFamily="2" charset="-78"/>
              </a:rPr>
              <a:t>يوّجه الطاقات الفردية والجماعية نحو أهداف المؤسسة</a:t>
            </a:r>
            <a:endParaRPr lang="en-US" sz="1600" dirty="0">
              <a:latin typeface="Alexandria" pitchFamily="2" charset="-78"/>
              <a:cs typeface="Alexandria" pitchFamily="2" charset="-78"/>
            </a:endParaRPr>
          </a:p>
        </p:txBody>
      </p:sp>
      <p:sp>
        <p:nvSpPr>
          <p:cNvPr id="32" name="Text 17">
            <a:extLst>
              <a:ext uri="{FF2B5EF4-FFF2-40B4-BE49-F238E27FC236}">
                <a16:creationId xmlns:a16="http://schemas.microsoft.com/office/drawing/2014/main" id="{558C8A9F-E105-810F-C920-220156E01DBD}"/>
              </a:ext>
            </a:extLst>
          </p:cNvPr>
          <p:cNvSpPr/>
          <p:nvPr/>
        </p:nvSpPr>
        <p:spPr>
          <a:xfrm>
            <a:off x="434379" y="5647377"/>
            <a:ext cx="10869018" cy="696986"/>
          </a:xfrm>
          <a:prstGeom prst="rect">
            <a:avLst/>
          </a:prstGeom>
          <a:noFill/>
          <a:ln/>
        </p:spPr>
        <p:txBody>
          <a:bodyPr wrap="squar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القيادة ليست مجرد إصدار أوامر، بل هي قدرة على استثمار قدرات العاملين وتنمية إمكاناتهم الإبداعية. القيادة الديموقراطية المرنة تزيد الإبداع، بينما القيادة التسلطية الجامدة تحد من المبادرة.</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252059076"/>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09426" y="468693"/>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810423"/>
            <a:ext cx="4128422" cy="587381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42214" y="1052736"/>
            <a:ext cx="11442418" cy="54261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69666AD1-2418-3C09-37F7-78E7EB37536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484876" y="869967"/>
            <a:ext cx="4393232" cy="572283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Text 0">
            <a:extLst>
              <a:ext uri="{FF2B5EF4-FFF2-40B4-BE49-F238E27FC236}">
                <a16:creationId xmlns:a16="http://schemas.microsoft.com/office/drawing/2014/main" id="{2ED3B390-7D9F-87F0-88BC-C937D044360A}"/>
              </a:ext>
            </a:extLst>
          </p:cNvPr>
          <p:cNvSpPr/>
          <p:nvPr/>
        </p:nvSpPr>
        <p:spPr>
          <a:xfrm>
            <a:off x="3646198" y="1252236"/>
            <a:ext cx="3372718" cy="573490"/>
          </a:xfrm>
          <a:prstGeom prst="rect">
            <a:avLst/>
          </a:prstGeom>
          <a:noFill/>
          <a:ln/>
        </p:spPr>
        <p:txBody>
          <a:bodyPr wrap="none" lIns="0" tIns="0" rIns="0" bIns="0" rtlCol="0" anchor="t">
            <a:spAutoFit/>
          </a:bodyPr>
          <a:lstStyle/>
          <a:p>
            <a:pPr algn="r" rtl="1">
              <a:lnSpc>
                <a:spcPct val="150000"/>
              </a:lnSpc>
            </a:pPr>
            <a:r>
              <a:rPr lang="ar-SA" sz="2800" b="1" dirty="0">
                <a:solidFill>
                  <a:srgbClr val="00B0F0"/>
                </a:solidFill>
                <a:latin typeface="Alexandria" pitchFamily="2" charset="-78"/>
                <a:ea typeface="Instrument Sans Semi Bold" pitchFamily="34" charset="-122"/>
                <a:cs typeface="Alexandria" pitchFamily="2" charset="-78"/>
              </a:rPr>
              <a:t>عوامل تعزيز الإبداع:</a:t>
            </a:r>
            <a:endParaRPr lang="ar-SA" sz="2800" b="1" dirty="0">
              <a:solidFill>
                <a:srgbClr val="00B0F0"/>
              </a:solidFill>
              <a:latin typeface="Alexandria" pitchFamily="2" charset="-78"/>
              <a:cs typeface="Alexandria" pitchFamily="2" charset="-78"/>
            </a:endParaRPr>
          </a:p>
        </p:txBody>
      </p:sp>
      <p:sp>
        <p:nvSpPr>
          <p:cNvPr id="9" name="Text 1">
            <a:extLst>
              <a:ext uri="{FF2B5EF4-FFF2-40B4-BE49-F238E27FC236}">
                <a16:creationId xmlns:a16="http://schemas.microsoft.com/office/drawing/2014/main" id="{F6A03F4C-BAE2-8A21-050E-5E418F2EC5FA}"/>
              </a:ext>
            </a:extLst>
          </p:cNvPr>
          <p:cNvSpPr/>
          <p:nvPr/>
        </p:nvSpPr>
        <p:spPr>
          <a:xfrm>
            <a:off x="4108043" y="2223308"/>
            <a:ext cx="2531142"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القيادة المحفزة للإبداع</a:t>
            </a:r>
            <a:endParaRPr lang="en-US" sz="1800" b="1" dirty="0">
              <a:solidFill>
                <a:schemeClr val="accent2">
                  <a:lumMod val="75000"/>
                </a:schemeClr>
              </a:solidFill>
              <a:latin typeface="Alexandria" pitchFamily="2" charset="-78"/>
              <a:cs typeface="Alexandria" pitchFamily="2" charset="-78"/>
            </a:endParaRPr>
          </a:p>
        </p:txBody>
      </p:sp>
      <p:sp>
        <p:nvSpPr>
          <p:cNvPr id="10" name="Text 2">
            <a:extLst>
              <a:ext uri="{FF2B5EF4-FFF2-40B4-BE49-F238E27FC236}">
                <a16:creationId xmlns:a16="http://schemas.microsoft.com/office/drawing/2014/main" id="{0ED8F982-0BC7-27FE-589E-D57592E20894}"/>
              </a:ext>
            </a:extLst>
          </p:cNvPr>
          <p:cNvSpPr/>
          <p:nvPr/>
        </p:nvSpPr>
        <p:spPr>
          <a:xfrm>
            <a:off x="640437" y="2643557"/>
            <a:ext cx="6561684"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تشجيع المبادرات، وتقبل الأفكار الجديدة، وتوفير التغذية الراجعة، وتعزيز الثقة لدى العاملين.</a:t>
            </a:r>
            <a:endParaRPr lang="en-US" dirty="0">
              <a:latin typeface="Alexandria" pitchFamily="2" charset="-78"/>
              <a:cs typeface="Alexandria" pitchFamily="2" charset="-78"/>
            </a:endParaRPr>
          </a:p>
        </p:txBody>
      </p:sp>
      <p:sp>
        <p:nvSpPr>
          <p:cNvPr id="12" name="Text 3">
            <a:extLst>
              <a:ext uri="{FF2B5EF4-FFF2-40B4-BE49-F238E27FC236}">
                <a16:creationId xmlns:a16="http://schemas.microsoft.com/office/drawing/2014/main" id="{650AD7CD-2F79-1377-41C6-4C7829AF40A0}"/>
              </a:ext>
            </a:extLst>
          </p:cNvPr>
          <p:cNvSpPr/>
          <p:nvPr/>
        </p:nvSpPr>
        <p:spPr>
          <a:xfrm>
            <a:off x="4238319" y="3523156"/>
            <a:ext cx="2276264" cy="368691"/>
          </a:xfrm>
          <a:prstGeom prst="rect">
            <a:avLst/>
          </a:prstGeom>
          <a:noFill/>
          <a:ln/>
        </p:spPr>
        <p:txBody>
          <a:bodyPr wrap="none" lIns="0" tIns="0" rIns="0" bIns="0" rtlCol="0" anchor="t">
            <a:spAutoFit/>
          </a:bodyPr>
          <a:lstStyle/>
          <a:p>
            <a:pPr algn="ct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فرق العمل والتعاون</a:t>
            </a:r>
            <a:endParaRPr lang="en-US" sz="1800" b="1" dirty="0">
              <a:solidFill>
                <a:schemeClr val="accent2">
                  <a:lumMod val="75000"/>
                </a:schemeClr>
              </a:solidFill>
              <a:latin typeface="Alexandria" pitchFamily="2" charset="-78"/>
              <a:cs typeface="Alexandria" pitchFamily="2" charset="-78"/>
            </a:endParaRPr>
          </a:p>
        </p:txBody>
      </p:sp>
      <p:sp>
        <p:nvSpPr>
          <p:cNvPr id="13" name="Text 4">
            <a:extLst>
              <a:ext uri="{FF2B5EF4-FFF2-40B4-BE49-F238E27FC236}">
                <a16:creationId xmlns:a16="http://schemas.microsoft.com/office/drawing/2014/main" id="{0B4904F3-95CA-0E99-DBA9-38BFCB2CF599}"/>
              </a:ext>
            </a:extLst>
          </p:cNvPr>
          <p:cNvSpPr/>
          <p:nvPr/>
        </p:nvSpPr>
        <p:spPr>
          <a:xfrm>
            <a:off x="690220" y="4046829"/>
            <a:ext cx="6462118"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يزداد الإبداع في بيئات العمل التي تشجع على العمل الجماعي وتبادل الخبرات؛ لأن التفاعل بين الأفراد يولّد حلولًا أكثر تنوعًا.</a:t>
            </a:r>
            <a:endParaRPr lang="en-US" dirty="0">
              <a:latin typeface="Alexandria" pitchFamily="2" charset="-78"/>
              <a:cs typeface="Alexandria" pitchFamily="2" charset="-78"/>
            </a:endParaRPr>
          </a:p>
        </p:txBody>
      </p:sp>
      <p:sp>
        <p:nvSpPr>
          <p:cNvPr id="15" name="Text 5">
            <a:extLst>
              <a:ext uri="{FF2B5EF4-FFF2-40B4-BE49-F238E27FC236}">
                <a16:creationId xmlns:a16="http://schemas.microsoft.com/office/drawing/2014/main" id="{809E5CDC-BC93-9B72-3024-786D6C6506E6}"/>
              </a:ext>
            </a:extLst>
          </p:cNvPr>
          <p:cNvSpPr/>
          <p:nvPr/>
        </p:nvSpPr>
        <p:spPr>
          <a:xfrm>
            <a:off x="4214584" y="5124928"/>
            <a:ext cx="2279471" cy="368691"/>
          </a:xfrm>
          <a:prstGeom prst="rect">
            <a:avLst/>
          </a:prstGeom>
          <a:noFill/>
          <a:ln/>
        </p:spPr>
        <p:txBody>
          <a:bodyPr wrap="none" lIns="0" tIns="0" rIns="0" bIns="0" rtlCol="0" anchor="t">
            <a:spAutoFit/>
          </a:bodyPr>
          <a:lstStyle/>
          <a:p>
            <a:pPr algn="r" rtl="1">
              <a:lnSpc>
                <a:spcPct val="150000"/>
              </a:lnSpc>
            </a:pPr>
            <a:r>
              <a:rPr lang="en-US" sz="1800" b="1" dirty="0">
                <a:solidFill>
                  <a:schemeClr val="accent2">
                    <a:lumMod val="75000"/>
                  </a:schemeClr>
                </a:solidFill>
                <a:latin typeface="Alexandria" pitchFamily="2" charset="-78"/>
                <a:ea typeface="Instrument Sans Semi Bold" pitchFamily="34" charset="-122"/>
                <a:cs typeface="Alexandria" pitchFamily="2" charset="-78"/>
              </a:rPr>
              <a:t>نظم الحوافز والتقدير</a:t>
            </a:r>
            <a:endParaRPr lang="en-US" sz="1800" b="1" dirty="0">
              <a:solidFill>
                <a:schemeClr val="accent2">
                  <a:lumMod val="75000"/>
                </a:schemeClr>
              </a:solidFill>
              <a:latin typeface="Alexandria" pitchFamily="2" charset="-78"/>
              <a:cs typeface="Alexandria" pitchFamily="2" charset="-78"/>
            </a:endParaRPr>
          </a:p>
        </p:txBody>
      </p:sp>
      <p:sp>
        <p:nvSpPr>
          <p:cNvPr id="16" name="Text 6">
            <a:extLst>
              <a:ext uri="{FF2B5EF4-FFF2-40B4-BE49-F238E27FC236}">
                <a16:creationId xmlns:a16="http://schemas.microsoft.com/office/drawing/2014/main" id="{C1B225B1-E8E2-5CC6-E2D1-E6E75BA8EBED}"/>
              </a:ext>
            </a:extLst>
          </p:cNvPr>
          <p:cNvSpPr/>
          <p:nvPr/>
        </p:nvSpPr>
        <p:spPr>
          <a:xfrm>
            <a:off x="599913" y="5681309"/>
            <a:ext cx="6462118" cy="609911"/>
          </a:xfrm>
          <a:prstGeom prst="rect">
            <a:avLst/>
          </a:prstGeom>
          <a:noFill/>
          <a:ln/>
        </p:spPr>
        <p:txBody>
          <a:bodyPr wrap="square" lIns="0" tIns="0" rIns="0" bIns="0" rtlCol="0" anchor="t">
            <a:spAutoFit/>
          </a:bodyPr>
          <a:lstStyle/>
          <a:p>
            <a:pPr algn="ctr" rtl="1">
              <a:lnSpc>
                <a:spcPct val="150000"/>
              </a:lnSpc>
            </a:pPr>
            <a:r>
              <a:rPr lang="en-US" dirty="0">
                <a:solidFill>
                  <a:srgbClr val="1E3063"/>
                </a:solidFill>
                <a:latin typeface="Alexandria" pitchFamily="2" charset="-78"/>
                <a:ea typeface="Instrument Sans Medium" pitchFamily="34" charset="-122"/>
                <a:cs typeface="Alexandria" pitchFamily="2" charset="-78"/>
              </a:rPr>
              <a:t>يسهم توفير الحوافز المادية والمعنوية في رفع دافعية العاملين نحو الإبداع، كما يعزز تقدير الإنجاز روح المبادرة.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2114863279"/>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09426" y="468693"/>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810423"/>
            <a:ext cx="4128422" cy="587381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42214" y="1052736"/>
            <a:ext cx="11442418" cy="54261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6DCCDAA0-50CC-4832-9775-603E6BF82E51}"/>
              </a:ext>
            </a:extLst>
          </p:cNvPr>
          <p:cNvSpPr/>
          <p:nvPr/>
        </p:nvSpPr>
        <p:spPr>
          <a:xfrm>
            <a:off x="4902477" y="1266018"/>
            <a:ext cx="6349495" cy="573490"/>
          </a:xfrm>
          <a:prstGeom prst="rect">
            <a:avLst/>
          </a:prstGeom>
          <a:noFill/>
          <a:ln/>
        </p:spPr>
        <p:txBody>
          <a:bodyPr wrap="none" lIns="0" tIns="0" rIns="0" bIns="0" rtlCol="0" anchor="t">
            <a:spAutoFit/>
          </a:bodyPr>
          <a:lstStyle/>
          <a:p>
            <a:pPr algn="r" rtl="1">
              <a:lnSpc>
                <a:spcPct val="150000"/>
              </a:lnSpc>
            </a:pPr>
            <a:r>
              <a:rPr lang="ar-SA" sz="2800" b="1" dirty="0">
                <a:solidFill>
                  <a:srgbClr val="00B0F0"/>
                </a:solidFill>
                <a:latin typeface="Alexandria" pitchFamily="2" charset="-78"/>
                <a:ea typeface="Instrument Sans Semi Bold" pitchFamily="34" charset="-122"/>
                <a:cs typeface="Alexandria" pitchFamily="2" charset="-78"/>
              </a:rPr>
              <a:t>دور البيئة التنظيمية في تعزيز الإبداع:</a:t>
            </a:r>
            <a:endParaRPr lang="ar-SA" sz="28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A1741E09-CB61-2138-7CF8-9AB6C494DC23}"/>
              </a:ext>
            </a:extLst>
          </p:cNvPr>
          <p:cNvSpPr/>
          <p:nvPr/>
        </p:nvSpPr>
        <p:spPr>
          <a:xfrm>
            <a:off x="876002" y="2060245"/>
            <a:ext cx="10521676" cy="635174"/>
          </a:xfrm>
          <a:prstGeom prst="rect">
            <a:avLst/>
          </a:prstGeom>
          <a:noFill/>
          <a:ln/>
        </p:spPr>
        <p:txBody>
          <a:bodyPr wrap="square" lIns="0" tIns="0" rIns="0" bIns="0" rtlCol="0" anchor="t">
            <a:spAutoFit/>
          </a:bodyPr>
          <a:lstStyle/>
          <a:p>
            <a:pPr algn="ctr" rtl="1">
              <a:lnSpc>
                <a:spcPct val="150000"/>
              </a:lnSpc>
            </a:pPr>
            <a:r>
              <a:rPr lang="en-US" sz="1458" dirty="0">
                <a:solidFill>
                  <a:srgbClr val="1E3063"/>
                </a:solidFill>
                <a:latin typeface="Alexandria" pitchFamily="2" charset="-78"/>
                <a:ea typeface="Instrument Sans Medium" pitchFamily="34" charset="-122"/>
                <a:cs typeface="Alexandria" pitchFamily="2" charset="-78"/>
              </a:rPr>
              <a:t>تؤدي البيئة التنظيمية دورًا محوريًا في تنمية الإبداع الوظيفي؛ إذ إن توفر مناخ إداري مرن وداعم يسهم في إطلاق الطاقات الإبداعية للعاملين، ويشجعهم على تقديم أفكار جديدة تسهم في تطوير الأداء المؤسسي.</a:t>
            </a:r>
            <a:endParaRPr lang="en-US" sz="1458" dirty="0">
              <a:latin typeface="Alexandria" pitchFamily="2" charset="-78"/>
              <a:cs typeface="Alexandria" pitchFamily="2" charset="-78"/>
            </a:endParaRPr>
          </a:p>
        </p:txBody>
      </p:sp>
      <p:sp>
        <p:nvSpPr>
          <p:cNvPr id="8" name="Shape 2">
            <a:extLst>
              <a:ext uri="{FF2B5EF4-FFF2-40B4-BE49-F238E27FC236}">
                <a16:creationId xmlns:a16="http://schemas.microsoft.com/office/drawing/2014/main" id="{CA6B5345-E46D-516C-30A5-1907360E8820}"/>
              </a:ext>
            </a:extLst>
          </p:cNvPr>
          <p:cNvSpPr/>
          <p:nvPr/>
        </p:nvSpPr>
        <p:spPr>
          <a:xfrm>
            <a:off x="8033543" y="3298429"/>
            <a:ext cx="3496965" cy="2047181"/>
          </a:xfrm>
          <a:prstGeom prst="roundRect">
            <a:avLst>
              <a:gd name="adj" fmla="val 5956"/>
            </a:avLst>
          </a:prstGeom>
          <a:solidFill>
            <a:srgbClr val="FFFFFF"/>
          </a:solidFill>
          <a:ln w="30480">
            <a:solidFill>
              <a:srgbClr val="84C1FA"/>
            </a:solidFill>
            <a:prstDash val="solid"/>
          </a:ln>
        </p:spPr>
        <p:txBody>
          <a:bodyPr>
            <a:spAutoFit/>
          </a:bodyPr>
          <a:lstStyle/>
          <a:p>
            <a:endParaRPr lang="en-US"/>
          </a:p>
        </p:txBody>
      </p:sp>
      <p:sp>
        <p:nvSpPr>
          <p:cNvPr id="9" name="Shape 3">
            <a:extLst>
              <a:ext uri="{FF2B5EF4-FFF2-40B4-BE49-F238E27FC236}">
                <a16:creationId xmlns:a16="http://schemas.microsoft.com/office/drawing/2014/main" id="{515A800D-4646-B4FA-4CEC-70D647FF677C}"/>
              </a:ext>
            </a:extLst>
          </p:cNvPr>
          <p:cNvSpPr/>
          <p:nvPr/>
        </p:nvSpPr>
        <p:spPr>
          <a:xfrm>
            <a:off x="11454308" y="3298429"/>
            <a:ext cx="101600" cy="2047181"/>
          </a:xfrm>
          <a:prstGeom prst="roundRect">
            <a:avLst>
              <a:gd name="adj" fmla="val 167442"/>
            </a:avLst>
          </a:prstGeom>
          <a:solidFill>
            <a:srgbClr val="84C1FA"/>
          </a:solidFill>
          <a:ln/>
        </p:spPr>
        <p:txBody>
          <a:bodyPr>
            <a:spAutoFit/>
          </a:bodyPr>
          <a:lstStyle/>
          <a:p>
            <a:endParaRPr lang="en-US"/>
          </a:p>
        </p:txBody>
      </p:sp>
      <p:sp>
        <p:nvSpPr>
          <p:cNvPr id="10" name="Text 4">
            <a:extLst>
              <a:ext uri="{FF2B5EF4-FFF2-40B4-BE49-F238E27FC236}">
                <a16:creationId xmlns:a16="http://schemas.microsoft.com/office/drawing/2014/main" id="{ABD1BB1A-19B5-FF0F-56E0-C8AC7382D731}"/>
              </a:ext>
            </a:extLst>
          </p:cNvPr>
          <p:cNvSpPr/>
          <p:nvPr/>
        </p:nvSpPr>
        <p:spPr>
          <a:xfrm>
            <a:off x="8621945" y="3450310"/>
            <a:ext cx="2643352" cy="375487"/>
          </a:xfrm>
          <a:prstGeom prst="rect">
            <a:avLst/>
          </a:prstGeom>
          <a:noFill/>
          <a:ln/>
        </p:spPr>
        <p:txBody>
          <a:bodyPr wrap="none" lIns="0" tIns="0" rIns="0" bIns="0" rtlCol="0" anchor="t">
            <a:spAutoFit/>
          </a:bodyPr>
          <a:lstStyle/>
          <a:p>
            <a:pPr algn="r" rtl="1">
              <a:lnSpc>
                <a:spcPct val="150000"/>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الهيكل التنظيمي المرن</a:t>
            </a:r>
            <a:endParaRPr lang="en-US" sz="1833" b="1" dirty="0">
              <a:solidFill>
                <a:schemeClr val="accent2">
                  <a:lumMod val="75000"/>
                </a:schemeClr>
              </a:solidFill>
              <a:latin typeface="Alexandria" pitchFamily="2" charset="-78"/>
              <a:cs typeface="Alexandria" pitchFamily="2" charset="-78"/>
            </a:endParaRPr>
          </a:p>
        </p:txBody>
      </p:sp>
      <p:sp>
        <p:nvSpPr>
          <p:cNvPr id="11" name="Text 5">
            <a:extLst>
              <a:ext uri="{FF2B5EF4-FFF2-40B4-BE49-F238E27FC236}">
                <a16:creationId xmlns:a16="http://schemas.microsoft.com/office/drawing/2014/main" id="{FE43BDB1-FFC9-A467-DF7B-630C9437B1C9}"/>
              </a:ext>
            </a:extLst>
          </p:cNvPr>
          <p:cNvSpPr/>
          <p:nvPr/>
        </p:nvSpPr>
        <p:spPr>
          <a:xfrm>
            <a:off x="8247956" y="3921522"/>
            <a:ext cx="2991942" cy="1308307"/>
          </a:xfrm>
          <a:prstGeom prst="rect">
            <a:avLst/>
          </a:prstGeom>
          <a:noFill/>
          <a:ln/>
        </p:spPr>
        <p:txBody>
          <a:bodyPr wrap="square" lIns="0" tIns="0" rIns="0" bIns="0" rtlCol="0" anchor="t">
            <a:spAutoFit/>
          </a:bodyPr>
          <a:lstStyle/>
          <a:p>
            <a:pPr algn="ctr" rtl="1">
              <a:lnSpc>
                <a:spcPct val="150000"/>
              </a:lnSpc>
            </a:pPr>
            <a:r>
              <a:rPr lang="en-US" sz="1458" dirty="0">
                <a:solidFill>
                  <a:srgbClr val="1E3063"/>
                </a:solidFill>
                <a:latin typeface="Alexandria" pitchFamily="2" charset="-78"/>
                <a:ea typeface="Instrument Sans Medium" pitchFamily="34" charset="-122"/>
                <a:cs typeface="Alexandria" pitchFamily="2" charset="-78"/>
              </a:rPr>
              <a:t>يساعد تقليل التعقيد الإداري وتيسير الاتصال بين الوحدات على سرعة تبادل المعلومات، مما يدعم فرص الابتكار والتجديد.</a:t>
            </a:r>
            <a:endParaRPr lang="en-US" sz="1458" dirty="0">
              <a:latin typeface="Alexandria" pitchFamily="2" charset="-78"/>
              <a:cs typeface="Alexandria" pitchFamily="2" charset="-78"/>
            </a:endParaRPr>
          </a:p>
        </p:txBody>
      </p:sp>
      <p:sp>
        <p:nvSpPr>
          <p:cNvPr id="12" name="Shape 6">
            <a:extLst>
              <a:ext uri="{FF2B5EF4-FFF2-40B4-BE49-F238E27FC236}">
                <a16:creationId xmlns:a16="http://schemas.microsoft.com/office/drawing/2014/main" id="{5E7739DF-19FD-54B0-E288-C6BDE7A4BAC8}"/>
              </a:ext>
            </a:extLst>
          </p:cNvPr>
          <p:cNvSpPr/>
          <p:nvPr/>
        </p:nvSpPr>
        <p:spPr>
          <a:xfrm>
            <a:off x="4347568" y="3298429"/>
            <a:ext cx="3496965" cy="2047181"/>
          </a:xfrm>
          <a:prstGeom prst="roundRect">
            <a:avLst>
              <a:gd name="adj" fmla="val 5956"/>
            </a:avLst>
          </a:prstGeom>
          <a:solidFill>
            <a:srgbClr val="FFFFFF"/>
          </a:solidFill>
          <a:ln w="30480">
            <a:solidFill>
              <a:srgbClr val="0540AD"/>
            </a:solidFill>
            <a:prstDash val="solid"/>
          </a:ln>
        </p:spPr>
        <p:txBody>
          <a:bodyPr>
            <a:spAutoFit/>
          </a:bodyPr>
          <a:lstStyle/>
          <a:p>
            <a:endParaRPr lang="en-US"/>
          </a:p>
        </p:txBody>
      </p:sp>
      <p:sp>
        <p:nvSpPr>
          <p:cNvPr id="13" name="Shape 7">
            <a:extLst>
              <a:ext uri="{FF2B5EF4-FFF2-40B4-BE49-F238E27FC236}">
                <a16:creationId xmlns:a16="http://schemas.microsoft.com/office/drawing/2014/main" id="{C59756E5-D002-43EC-B3C5-7F504534320C}"/>
              </a:ext>
            </a:extLst>
          </p:cNvPr>
          <p:cNvSpPr/>
          <p:nvPr/>
        </p:nvSpPr>
        <p:spPr>
          <a:xfrm>
            <a:off x="7768332" y="3298429"/>
            <a:ext cx="101600" cy="2047181"/>
          </a:xfrm>
          <a:prstGeom prst="roundRect">
            <a:avLst>
              <a:gd name="adj" fmla="val 167442"/>
            </a:avLst>
          </a:prstGeom>
          <a:solidFill>
            <a:srgbClr val="0540AD"/>
          </a:solidFill>
          <a:ln/>
        </p:spPr>
        <p:txBody>
          <a:bodyPr>
            <a:spAutoFit/>
          </a:bodyPr>
          <a:lstStyle/>
          <a:p>
            <a:endParaRPr lang="en-US"/>
          </a:p>
        </p:txBody>
      </p:sp>
      <p:sp>
        <p:nvSpPr>
          <p:cNvPr id="14" name="Text 8">
            <a:extLst>
              <a:ext uri="{FF2B5EF4-FFF2-40B4-BE49-F238E27FC236}">
                <a16:creationId xmlns:a16="http://schemas.microsoft.com/office/drawing/2014/main" id="{DD35F9DF-135D-517F-2E83-9CEE02FE0604}"/>
              </a:ext>
            </a:extLst>
          </p:cNvPr>
          <p:cNvSpPr/>
          <p:nvPr/>
        </p:nvSpPr>
        <p:spPr>
          <a:xfrm>
            <a:off x="5702567" y="3441895"/>
            <a:ext cx="1837041" cy="375487"/>
          </a:xfrm>
          <a:prstGeom prst="rect">
            <a:avLst/>
          </a:prstGeom>
          <a:noFill/>
          <a:ln/>
        </p:spPr>
        <p:txBody>
          <a:bodyPr wrap="none" lIns="0" tIns="0" rIns="0" bIns="0" rtlCol="0" anchor="t">
            <a:spAutoFit/>
          </a:bodyPr>
          <a:lstStyle/>
          <a:p>
            <a:pPr algn="r" rtl="1">
              <a:lnSpc>
                <a:spcPct val="150000"/>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الاستقرار الإداري</a:t>
            </a:r>
            <a:endParaRPr lang="en-US" sz="1833" b="1" dirty="0">
              <a:solidFill>
                <a:schemeClr val="accent2">
                  <a:lumMod val="75000"/>
                </a:schemeClr>
              </a:solidFill>
              <a:latin typeface="Alexandria" pitchFamily="2" charset="-78"/>
              <a:cs typeface="Alexandria" pitchFamily="2" charset="-78"/>
            </a:endParaRPr>
          </a:p>
        </p:txBody>
      </p:sp>
      <p:sp>
        <p:nvSpPr>
          <p:cNvPr id="15" name="Text 9">
            <a:extLst>
              <a:ext uri="{FF2B5EF4-FFF2-40B4-BE49-F238E27FC236}">
                <a16:creationId xmlns:a16="http://schemas.microsoft.com/office/drawing/2014/main" id="{6B7B0476-3D8F-2D23-32CA-AF87A0CB80FD}"/>
              </a:ext>
            </a:extLst>
          </p:cNvPr>
          <p:cNvSpPr/>
          <p:nvPr/>
        </p:nvSpPr>
        <p:spPr>
          <a:xfrm>
            <a:off x="4561979" y="3921522"/>
            <a:ext cx="2991942" cy="1308307"/>
          </a:xfrm>
          <a:prstGeom prst="rect">
            <a:avLst/>
          </a:prstGeom>
          <a:noFill/>
          <a:ln/>
        </p:spPr>
        <p:txBody>
          <a:bodyPr wrap="square" lIns="0" tIns="0" rIns="0" bIns="0" rtlCol="0" anchor="t">
            <a:spAutoFit/>
          </a:bodyPr>
          <a:lstStyle/>
          <a:p>
            <a:pPr algn="ctr" rtl="1">
              <a:lnSpc>
                <a:spcPct val="150000"/>
              </a:lnSpc>
            </a:pPr>
            <a:r>
              <a:rPr lang="en-US" sz="1458" dirty="0">
                <a:solidFill>
                  <a:srgbClr val="1E3063"/>
                </a:solidFill>
                <a:latin typeface="Alexandria" pitchFamily="2" charset="-78"/>
                <a:ea typeface="Instrument Sans Medium" pitchFamily="34" charset="-122"/>
                <a:cs typeface="Alexandria" pitchFamily="2" charset="-78"/>
              </a:rPr>
              <a:t>يسهم الاستقرار في القيادة والإدارة في توفير بيئة آمنة تدعم العمل المتواصل، وتمنح العاملين الوقت الكافي لتطوير أفكارهم.</a:t>
            </a:r>
            <a:endParaRPr lang="en-US" sz="1458" dirty="0">
              <a:latin typeface="Alexandria" pitchFamily="2" charset="-78"/>
              <a:cs typeface="Alexandria" pitchFamily="2" charset="-78"/>
            </a:endParaRPr>
          </a:p>
        </p:txBody>
      </p:sp>
      <p:sp>
        <p:nvSpPr>
          <p:cNvPr id="16" name="Shape 10">
            <a:extLst>
              <a:ext uri="{FF2B5EF4-FFF2-40B4-BE49-F238E27FC236}">
                <a16:creationId xmlns:a16="http://schemas.microsoft.com/office/drawing/2014/main" id="{B9F6CA50-6A9B-1F82-B294-2D4124A37E9B}"/>
              </a:ext>
            </a:extLst>
          </p:cNvPr>
          <p:cNvSpPr/>
          <p:nvPr/>
        </p:nvSpPr>
        <p:spPr>
          <a:xfrm>
            <a:off x="661591" y="3298429"/>
            <a:ext cx="3496965" cy="2047181"/>
          </a:xfrm>
          <a:prstGeom prst="roundRect">
            <a:avLst>
              <a:gd name="adj" fmla="val 5956"/>
            </a:avLst>
          </a:prstGeom>
          <a:solidFill>
            <a:srgbClr val="FFFFFF"/>
          </a:solidFill>
          <a:ln w="30480">
            <a:solidFill>
              <a:srgbClr val="921653"/>
            </a:solidFill>
            <a:prstDash val="solid"/>
          </a:ln>
        </p:spPr>
        <p:txBody>
          <a:bodyPr>
            <a:spAutoFit/>
          </a:bodyPr>
          <a:lstStyle/>
          <a:p>
            <a:endParaRPr lang="en-US"/>
          </a:p>
        </p:txBody>
      </p:sp>
      <p:sp>
        <p:nvSpPr>
          <p:cNvPr id="17" name="Shape 11">
            <a:extLst>
              <a:ext uri="{FF2B5EF4-FFF2-40B4-BE49-F238E27FC236}">
                <a16:creationId xmlns:a16="http://schemas.microsoft.com/office/drawing/2014/main" id="{2FAB23DC-45D0-43D1-7010-D26BF7517709}"/>
              </a:ext>
            </a:extLst>
          </p:cNvPr>
          <p:cNvSpPr/>
          <p:nvPr/>
        </p:nvSpPr>
        <p:spPr>
          <a:xfrm>
            <a:off x="4082356" y="3298429"/>
            <a:ext cx="101600" cy="2047181"/>
          </a:xfrm>
          <a:prstGeom prst="roundRect">
            <a:avLst>
              <a:gd name="adj" fmla="val 167442"/>
            </a:avLst>
          </a:prstGeom>
          <a:solidFill>
            <a:srgbClr val="921653"/>
          </a:solidFill>
          <a:ln/>
        </p:spPr>
        <p:txBody>
          <a:bodyPr>
            <a:spAutoFit/>
          </a:bodyPr>
          <a:lstStyle/>
          <a:p>
            <a:endParaRPr lang="en-US"/>
          </a:p>
        </p:txBody>
      </p:sp>
      <p:sp>
        <p:nvSpPr>
          <p:cNvPr id="19" name="Text 12">
            <a:extLst>
              <a:ext uri="{FF2B5EF4-FFF2-40B4-BE49-F238E27FC236}">
                <a16:creationId xmlns:a16="http://schemas.microsoft.com/office/drawing/2014/main" id="{5353A355-64FE-3F4E-5F70-74A9B996D1EF}"/>
              </a:ext>
            </a:extLst>
          </p:cNvPr>
          <p:cNvSpPr/>
          <p:nvPr/>
        </p:nvSpPr>
        <p:spPr>
          <a:xfrm>
            <a:off x="873534" y="3512840"/>
            <a:ext cx="2994410" cy="375487"/>
          </a:xfrm>
          <a:prstGeom prst="rect">
            <a:avLst/>
          </a:prstGeom>
          <a:noFill/>
          <a:ln/>
        </p:spPr>
        <p:txBody>
          <a:bodyPr wrap="none" lIns="0" tIns="0" rIns="0" bIns="0" rtlCol="0" anchor="t">
            <a:spAutoFit/>
          </a:bodyPr>
          <a:lstStyle/>
          <a:p>
            <a:pPr algn="r" rtl="1">
              <a:lnSpc>
                <a:spcPct val="150000"/>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الثقافة التنظيمية الداعمة</a:t>
            </a:r>
            <a:endParaRPr lang="en-US" sz="1833" b="1" dirty="0">
              <a:solidFill>
                <a:schemeClr val="accent2">
                  <a:lumMod val="75000"/>
                </a:schemeClr>
              </a:solidFill>
              <a:latin typeface="Alexandria" pitchFamily="2" charset="-78"/>
              <a:cs typeface="Alexandria" pitchFamily="2" charset="-78"/>
            </a:endParaRPr>
          </a:p>
        </p:txBody>
      </p:sp>
      <p:sp>
        <p:nvSpPr>
          <p:cNvPr id="20" name="Text 13">
            <a:extLst>
              <a:ext uri="{FF2B5EF4-FFF2-40B4-BE49-F238E27FC236}">
                <a16:creationId xmlns:a16="http://schemas.microsoft.com/office/drawing/2014/main" id="{09DA7129-503B-478B-FC27-EBC3FE58D4A1}"/>
              </a:ext>
            </a:extLst>
          </p:cNvPr>
          <p:cNvSpPr/>
          <p:nvPr/>
        </p:nvSpPr>
        <p:spPr>
          <a:xfrm>
            <a:off x="876002" y="3921522"/>
            <a:ext cx="2991942" cy="1308307"/>
          </a:xfrm>
          <a:prstGeom prst="rect">
            <a:avLst/>
          </a:prstGeom>
          <a:noFill/>
          <a:ln/>
        </p:spPr>
        <p:txBody>
          <a:bodyPr wrap="square" lIns="0" tIns="0" rIns="0" bIns="0" rtlCol="0" anchor="t">
            <a:spAutoFit/>
          </a:bodyPr>
          <a:lstStyle/>
          <a:p>
            <a:pPr algn="ctr" rtl="1">
              <a:lnSpc>
                <a:spcPct val="150000"/>
              </a:lnSpc>
            </a:pPr>
            <a:r>
              <a:rPr lang="en-US" sz="1458" dirty="0">
                <a:solidFill>
                  <a:srgbClr val="1E3063"/>
                </a:solidFill>
                <a:latin typeface="Alexandria" pitchFamily="2" charset="-78"/>
                <a:ea typeface="Instrument Sans Medium" pitchFamily="34" charset="-122"/>
                <a:cs typeface="Alexandria" pitchFamily="2" charset="-78"/>
              </a:rPr>
              <a:t>تعزز الثقافة المؤسسية التي تقوم على الثقة، والتعاون، وتشجيع المبادرة، روح الإبداع وتدفع الأفراد نحو التجديد.</a:t>
            </a:r>
            <a:endParaRPr lang="en-US" sz="1458" dirty="0">
              <a:latin typeface="Alexandria" pitchFamily="2" charset="-78"/>
              <a:cs typeface="Alexandria" pitchFamily="2" charset="-78"/>
            </a:endParaRPr>
          </a:p>
        </p:txBody>
      </p:sp>
    </p:spTree>
    <p:extLst>
      <p:ext uri="{BB962C8B-B14F-4D97-AF65-F5344CB8AC3E}">
        <p14:creationId xmlns:p14="http://schemas.microsoft.com/office/powerpoint/2010/main" val="1175478279"/>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09426" y="468693"/>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810423"/>
            <a:ext cx="4128422" cy="587381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42214" y="1052736"/>
            <a:ext cx="11442418" cy="54261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A91E7592-3B32-7CD6-931E-D60F9F69FB3F}"/>
              </a:ext>
            </a:extLst>
          </p:cNvPr>
          <p:cNvSpPr/>
          <p:nvPr/>
        </p:nvSpPr>
        <p:spPr>
          <a:xfrm>
            <a:off x="5390756" y="1096182"/>
            <a:ext cx="5889433" cy="491545"/>
          </a:xfrm>
          <a:prstGeom prst="rect">
            <a:avLst/>
          </a:prstGeom>
          <a:noFill/>
          <a:ln/>
        </p:spPr>
        <p:txBody>
          <a:bodyPr wrap="none" lIns="0" tIns="0" rIns="0" bIns="0" rtlCol="0" anchor="t">
            <a:spAutoFit/>
          </a:bodyPr>
          <a:lstStyle/>
          <a:p>
            <a:pPr algn="r" rtl="1">
              <a:lnSpc>
                <a:spcPct val="150000"/>
              </a:lnSpc>
            </a:pPr>
            <a:r>
              <a:rPr lang="ar-SA" sz="2400" b="1" dirty="0">
                <a:solidFill>
                  <a:srgbClr val="00B0F0"/>
                </a:solidFill>
                <a:latin typeface="Alexandria" pitchFamily="2" charset="-78"/>
                <a:ea typeface="Instrument Sans Semi Bold" pitchFamily="34" charset="-122"/>
                <a:cs typeface="Alexandria" pitchFamily="2" charset="-78"/>
              </a:rPr>
              <a:t>مقومات الإبداع الوظيفي للقائد التربوي:</a:t>
            </a:r>
            <a:endParaRPr lang="ar-SA" sz="24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E23C6187-4CB7-F0D7-54E0-601C51501AE7}"/>
              </a:ext>
            </a:extLst>
          </p:cNvPr>
          <p:cNvSpPr/>
          <p:nvPr/>
        </p:nvSpPr>
        <p:spPr>
          <a:xfrm>
            <a:off x="1400003" y="1773517"/>
            <a:ext cx="9391994" cy="298608"/>
          </a:xfrm>
          <a:prstGeom prst="rect">
            <a:avLst/>
          </a:prstGeom>
          <a:noFill/>
          <a:ln/>
        </p:spPr>
        <p:txBody>
          <a:bodyPr wrap="none" lIns="0" tIns="0" rIns="0" bIns="0" rtlCol="0" anchor="t">
            <a:spAutoFit/>
          </a:bodyPr>
          <a:lstStyle/>
          <a:p>
            <a:pPr algn="r" rtl="1">
              <a:lnSpc>
                <a:spcPct val="150000"/>
              </a:lnSpc>
            </a:pPr>
            <a:r>
              <a:rPr lang="en-US" sz="1458" dirty="0">
                <a:solidFill>
                  <a:srgbClr val="1E3063"/>
                </a:solidFill>
                <a:latin typeface="Alexandria" pitchFamily="2" charset="-78"/>
                <a:ea typeface="Instrument Sans Medium" pitchFamily="34" charset="-122"/>
                <a:cs typeface="Alexandria" pitchFamily="2" charset="-78"/>
              </a:rPr>
              <a:t>مقومات الإبداع الوظيفي تتمثل في مجموعة من الأسس والقدرات التي تساعده على الابتكار وتطوير العمل التربوي:</a:t>
            </a:r>
            <a:endParaRPr lang="en-US" sz="1458" dirty="0">
              <a:latin typeface="Alexandria" pitchFamily="2" charset="-78"/>
              <a:cs typeface="Alexandria" pitchFamily="2" charset="-78"/>
            </a:endParaRPr>
          </a:p>
        </p:txBody>
      </p:sp>
      <p:sp>
        <p:nvSpPr>
          <p:cNvPr id="9" name="Text 2">
            <a:extLst>
              <a:ext uri="{FF2B5EF4-FFF2-40B4-BE49-F238E27FC236}">
                <a16:creationId xmlns:a16="http://schemas.microsoft.com/office/drawing/2014/main" id="{5D3CDDA6-CE5A-BA47-70F4-40EBB2FFB6BB}"/>
              </a:ext>
            </a:extLst>
          </p:cNvPr>
          <p:cNvSpPr/>
          <p:nvPr/>
        </p:nvSpPr>
        <p:spPr>
          <a:xfrm>
            <a:off x="7994605" y="2241230"/>
            <a:ext cx="2843728" cy="375487"/>
          </a:xfrm>
          <a:prstGeom prst="rect">
            <a:avLst/>
          </a:prstGeom>
          <a:noFill/>
          <a:ln/>
        </p:spPr>
        <p:txBody>
          <a:bodyPr wrap="none" lIns="0" tIns="0" rIns="0" bIns="0" rtlCol="0" anchor="t">
            <a:spAutoFit/>
          </a:bodyPr>
          <a:lstStyle/>
          <a:p>
            <a:pPr algn="r" rtl="1">
              <a:lnSpc>
                <a:spcPct val="150000"/>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الكفاية العلمية والمهنية</a:t>
            </a:r>
            <a:endParaRPr lang="en-US" sz="1833" b="1" dirty="0">
              <a:solidFill>
                <a:schemeClr val="accent2">
                  <a:lumMod val="75000"/>
                </a:schemeClr>
              </a:solidFill>
              <a:latin typeface="Alexandria" pitchFamily="2" charset="-78"/>
              <a:cs typeface="Alexandria" pitchFamily="2" charset="-78"/>
            </a:endParaRPr>
          </a:p>
        </p:txBody>
      </p:sp>
      <p:sp>
        <p:nvSpPr>
          <p:cNvPr id="10" name="Text 3">
            <a:extLst>
              <a:ext uri="{FF2B5EF4-FFF2-40B4-BE49-F238E27FC236}">
                <a16:creationId xmlns:a16="http://schemas.microsoft.com/office/drawing/2014/main" id="{0D1B3051-6DB3-796D-5FEE-5B8798CF8AC8}"/>
              </a:ext>
            </a:extLst>
          </p:cNvPr>
          <p:cNvSpPr/>
          <p:nvPr/>
        </p:nvSpPr>
        <p:spPr>
          <a:xfrm>
            <a:off x="6240016" y="2616717"/>
            <a:ext cx="4607619" cy="635174"/>
          </a:xfrm>
          <a:prstGeom prst="rect">
            <a:avLst/>
          </a:prstGeom>
          <a:noFill/>
          <a:ln/>
        </p:spPr>
        <p:txBody>
          <a:bodyPr wrap="square" lIns="0" tIns="0" rIns="0" bIns="0" rtlCol="0" anchor="t">
            <a:spAutoFit/>
          </a:bodyPr>
          <a:lstStyle/>
          <a:p>
            <a:pPr algn="r" rtl="1">
              <a:lnSpc>
                <a:spcPct val="150000"/>
              </a:lnSpc>
            </a:pPr>
            <a:r>
              <a:rPr lang="en-US" sz="1458" dirty="0">
                <a:solidFill>
                  <a:srgbClr val="1E3063"/>
                </a:solidFill>
                <a:latin typeface="Alexandria" pitchFamily="2" charset="-78"/>
                <a:ea typeface="Instrument Sans Medium" pitchFamily="34" charset="-122"/>
                <a:cs typeface="Alexandria" pitchFamily="2" charset="-78"/>
              </a:rPr>
              <a:t>امتلاك القائد التربوي معرفة تربوية وإدارية جيدة، وخبرة تمكّنه من فهم المشكلات والتعامل معها بوعي</a:t>
            </a:r>
            <a:endParaRPr lang="en-US" sz="1458" dirty="0">
              <a:latin typeface="Alexandria" pitchFamily="2" charset="-78"/>
              <a:cs typeface="Alexandria" pitchFamily="2" charset="-78"/>
            </a:endParaRPr>
          </a:p>
        </p:txBody>
      </p:sp>
      <p:sp>
        <p:nvSpPr>
          <p:cNvPr id="15" name="Text 6">
            <a:extLst>
              <a:ext uri="{FF2B5EF4-FFF2-40B4-BE49-F238E27FC236}">
                <a16:creationId xmlns:a16="http://schemas.microsoft.com/office/drawing/2014/main" id="{614DB495-8D90-45EE-6077-3CEEA7680CAD}"/>
              </a:ext>
            </a:extLst>
          </p:cNvPr>
          <p:cNvSpPr/>
          <p:nvPr/>
        </p:nvSpPr>
        <p:spPr>
          <a:xfrm>
            <a:off x="6801344" y="3969069"/>
            <a:ext cx="2040623" cy="375487"/>
          </a:xfrm>
          <a:prstGeom prst="rect">
            <a:avLst/>
          </a:prstGeom>
          <a:noFill/>
          <a:ln/>
        </p:spPr>
        <p:txBody>
          <a:bodyPr wrap="none" lIns="0" tIns="0" rIns="0" bIns="0" rtlCol="0" anchor="t">
            <a:spAutoFit/>
          </a:bodyPr>
          <a:lstStyle/>
          <a:p>
            <a:pPr algn="r" rtl="1">
              <a:lnSpc>
                <a:spcPct val="150000"/>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الرؤية المستقبلية</a:t>
            </a:r>
            <a:endParaRPr lang="en-US" sz="1833" b="1" dirty="0">
              <a:solidFill>
                <a:schemeClr val="accent2">
                  <a:lumMod val="75000"/>
                </a:schemeClr>
              </a:solidFill>
              <a:latin typeface="Alexandria" pitchFamily="2" charset="-78"/>
              <a:cs typeface="Alexandria" pitchFamily="2" charset="-78"/>
            </a:endParaRPr>
          </a:p>
        </p:txBody>
      </p:sp>
      <p:sp>
        <p:nvSpPr>
          <p:cNvPr id="16" name="Text 7">
            <a:extLst>
              <a:ext uri="{FF2B5EF4-FFF2-40B4-BE49-F238E27FC236}">
                <a16:creationId xmlns:a16="http://schemas.microsoft.com/office/drawing/2014/main" id="{71871A29-F405-6063-441E-8A67FB9E2052}"/>
              </a:ext>
            </a:extLst>
          </p:cNvPr>
          <p:cNvSpPr/>
          <p:nvPr/>
        </p:nvSpPr>
        <p:spPr>
          <a:xfrm>
            <a:off x="4223792" y="4474471"/>
            <a:ext cx="4607619" cy="635174"/>
          </a:xfrm>
          <a:prstGeom prst="rect">
            <a:avLst/>
          </a:prstGeom>
          <a:noFill/>
          <a:ln/>
        </p:spPr>
        <p:txBody>
          <a:bodyPr wrap="square" lIns="0" tIns="0" rIns="0" bIns="0" rtlCol="0" anchor="t">
            <a:spAutoFit/>
          </a:bodyPr>
          <a:lstStyle/>
          <a:p>
            <a:pPr algn="r" rtl="1">
              <a:lnSpc>
                <a:spcPct val="150000"/>
              </a:lnSpc>
            </a:pPr>
            <a:r>
              <a:rPr lang="en-US" sz="1458" dirty="0">
                <a:solidFill>
                  <a:srgbClr val="1E3063"/>
                </a:solidFill>
                <a:latin typeface="Alexandria" pitchFamily="2" charset="-78"/>
                <a:ea typeface="Instrument Sans Medium" pitchFamily="34" charset="-122"/>
                <a:cs typeface="Alexandria" pitchFamily="2" charset="-78"/>
              </a:rPr>
              <a:t>وجود تصور واضح لتطوير المدرسة، والقدرة على استشراف الاحتياجات والتحديات المستقبلية</a:t>
            </a:r>
            <a:endParaRPr lang="en-US" sz="1458" dirty="0">
              <a:latin typeface="Alexandria" pitchFamily="2" charset="-78"/>
              <a:cs typeface="Alexandria" pitchFamily="2" charset="-78"/>
            </a:endParaRPr>
          </a:p>
        </p:txBody>
      </p:sp>
      <p:sp>
        <p:nvSpPr>
          <p:cNvPr id="22" name="Text 10">
            <a:extLst>
              <a:ext uri="{FF2B5EF4-FFF2-40B4-BE49-F238E27FC236}">
                <a16:creationId xmlns:a16="http://schemas.microsoft.com/office/drawing/2014/main" id="{60772477-B61F-108B-A4CD-1C50204ED743}"/>
              </a:ext>
            </a:extLst>
          </p:cNvPr>
          <p:cNvSpPr/>
          <p:nvPr/>
        </p:nvSpPr>
        <p:spPr>
          <a:xfrm>
            <a:off x="3290488" y="5298009"/>
            <a:ext cx="1731243" cy="375487"/>
          </a:xfrm>
          <a:prstGeom prst="rect">
            <a:avLst/>
          </a:prstGeom>
          <a:noFill/>
          <a:ln/>
        </p:spPr>
        <p:txBody>
          <a:bodyPr wrap="none" lIns="0" tIns="0" rIns="0" bIns="0" rtlCol="0" anchor="t">
            <a:spAutoFit/>
          </a:bodyPr>
          <a:lstStyle/>
          <a:p>
            <a:pPr algn="r" rtl="1">
              <a:lnSpc>
                <a:spcPct val="150000"/>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الدافعية للإنجاز</a:t>
            </a:r>
            <a:endParaRPr lang="en-US" sz="1833" b="1" dirty="0">
              <a:solidFill>
                <a:schemeClr val="accent2">
                  <a:lumMod val="75000"/>
                </a:schemeClr>
              </a:solidFill>
              <a:latin typeface="Alexandria" pitchFamily="2" charset="-78"/>
              <a:cs typeface="Alexandria" pitchFamily="2" charset="-78"/>
            </a:endParaRPr>
          </a:p>
        </p:txBody>
      </p:sp>
      <p:sp>
        <p:nvSpPr>
          <p:cNvPr id="24" name="Text 11">
            <a:extLst>
              <a:ext uri="{FF2B5EF4-FFF2-40B4-BE49-F238E27FC236}">
                <a16:creationId xmlns:a16="http://schemas.microsoft.com/office/drawing/2014/main" id="{1B876105-C18B-EB91-ED3A-E75109C81C72}"/>
              </a:ext>
            </a:extLst>
          </p:cNvPr>
          <p:cNvSpPr/>
          <p:nvPr/>
        </p:nvSpPr>
        <p:spPr>
          <a:xfrm>
            <a:off x="414111" y="5706690"/>
            <a:ext cx="4607619" cy="635174"/>
          </a:xfrm>
          <a:prstGeom prst="rect">
            <a:avLst/>
          </a:prstGeom>
          <a:noFill/>
          <a:ln/>
        </p:spPr>
        <p:txBody>
          <a:bodyPr wrap="square" lIns="0" tIns="0" rIns="0" bIns="0" rtlCol="0" anchor="t">
            <a:spAutoFit/>
          </a:bodyPr>
          <a:lstStyle/>
          <a:p>
            <a:pPr algn="r" rtl="1">
              <a:lnSpc>
                <a:spcPct val="150000"/>
              </a:lnSpc>
            </a:pPr>
            <a:r>
              <a:rPr lang="en-US" sz="1458" dirty="0">
                <a:solidFill>
                  <a:srgbClr val="1E3063"/>
                </a:solidFill>
                <a:latin typeface="Alexandria" pitchFamily="2" charset="-78"/>
                <a:ea typeface="Instrument Sans Medium" pitchFamily="34" charset="-122"/>
                <a:cs typeface="Alexandria" pitchFamily="2" charset="-78"/>
              </a:rPr>
              <a:t>وجود رغبة داخلية قوية لتحسين الأداء المدرسي ورفع جودة العملية التعليمية</a:t>
            </a:r>
            <a:endParaRPr lang="en-US" sz="1458" dirty="0">
              <a:latin typeface="Alexandria" pitchFamily="2" charset="-78"/>
              <a:cs typeface="Alexandria" pitchFamily="2" charset="-78"/>
            </a:endParaRPr>
          </a:p>
        </p:txBody>
      </p:sp>
    </p:spTree>
    <p:extLst>
      <p:ext uri="{BB962C8B-B14F-4D97-AF65-F5344CB8AC3E}">
        <p14:creationId xmlns:p14="http://schemas.microsoft.com/office/powerpoint/2010/main" val="234704352"/>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09426" y="468693"/>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810423"/>
            <a:ext cx="4128422" cy="587381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42214" y="1052736"/>
            <a:ext cx="11442418" cy="54261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A91E7592-3B32-7CD6-931E-D60F9F69FB3F}"/>
              </a:ext>
            </a:extLst>
          </p:cNvPr>
          <p:cNvSpPr/>
          <p:nvPr/>
        </p:nvSpPr>
        <p:spPr>
          <a:xfrm>
            <a:off x="4672610" y="1096182"/>
            <a:ext cx="6607579" cy="491545"/>
          </a:xfrm>
          <a:prstGeom prst="rect">
            <a:avLst/>
          </a:prstGeom>
          <a:noFill/>
          <a:ln/>
        </p:spPr>
        <p:txBody>
          <a:bodyPr wrap="none" lIns="0" tIns="0" rIns="0" bIns="0" rtlCol="0" anchor="t">
            <a:spAutoFit/>
          </a:bodyPr>
          <a:lstStyle/>
          <a:p>
            <a:pPr algn="r" rtl="1">
              <a:lnSpc>
                <a:spcPct val="150000"/>
              </a:lnSpc>
            </a:pPr>
            <a:r>
              <a:rPr lang="ar-SA" sz="2400" b="1" dirty="0">
                <a:solidFill>
                  <a:srgbClr val="00B0F0"/>
                </a:solidFill>
                <a:latin typeface="Alexandria" pitchFamily="2" charset="-78"/>
                <a:ea typeface="Instrument Sans Semi Bold" pitchFamily="34" charset="-122"/>
                <a:cs typeface="Alexandria" pitchFamily="2" charset="-78"/>
              </a:rPr>
              <a:t>تابع: مقومات الإبداع الوظيفي للقائد التربوي:</a:t>
            </a:r>
            <a:endParaRPr lang="ar-SA" sz="2400" b="1" dirty="0">
              <a:solidFill>
                <a:srgbClr val="00B0F0"/>
              </a:solidFill>
              <a:latin typeface="Alexandria" pitchFamily="2" charset="-78"/>
              <a:cs typeface="Alexandria" pitchFamily="2" charset="-78"/>
            </a:endParaRPr>
          </a:p>
        </p:txBody>
      </p:sp>
      <p:sp>
        <p:nvSpPr>
          <p:cNvPr id="7" name="Text 1">
            <a:extLst>
              <a:ext uri="{FF2B5EF4-FFF2-40B4-BE49-F238E27FC236}">
                <a16:creationId xmlns:a16="http://schemas.microsoft.com/office/drawing/2014/main" id="{E23C6187-4CB7-F0D7-54E0-601C51501AE7}"/>
              </a:ext>
            </a:extLst>
          </p:cNvPr>
          <p:cNvSpPr/>
          <p:nvPr/>
        </p:nvSpPr>
        <p:spPr>
          <a:xfrm>
            <a:off x="1367426" y="1847686"/>
            <a:ext cx="9391994" cy="298608"/>
          </a:xfrm>
          <a:prstGeom prst="rect">
            <a:avLst/>
          </a:prstGeom>
          <a:noFill/>
          <a:ln/>
        </p:spPr>
        <p:txBody>
          <a:bodyPr wrap="none" lIns="0" tIns="0" rIns="0" bIns="0" rtlCol="0" anchor="t">
            <a:spAutoFit/>
          </a:bodyPr>
          <a:lstStyle/>
          <a:p>
            <a:pPr algn="r" rtl="1">
              <a:lnSpc>
                <a:spcPct val="150000"/>
              </a:lnSpc>
            </a:pPr>
            <a:r>
              <a:rPr lang="en-US" sz="1458" dirty="0">
                <a:solidFill>
                  <a:srgbClr val="1E3063"/>
                </a:solidFill>
                <a:latin typeface="Alexandria" pitchFamily="2" charset="-78"/>
                <a:ea typeface="Instrument Sans Medium" pitchFamily="34" charset="-122"/>
                <a:cs typeface="Alexandria" pitchFamily="2" charset="-78"/>
              </a:rPr>
              <a:t>مقومات الإبداع الوظيفي تتمثل في مجموعة من الأسس والقدرات التي تساعده على الابتكار وتطوير العمل التربوي:</a:t>
            </a:r>
            <a:endParaRPr lang="en-US" sz="1458" dirty="0">
              <a:latin typeface="Alexandria" pitchFamily="2" charset="-78"/>
              <a:cs typeface="Alexandria" pitchFamily="2" charset="-78"/>
            </a:endParaRPr>
          </a:p>
        </p:txBody>
      </p:sp>
      <p:sp>
        <p:nvSpPr>
          <p:cNvPr id="12" name="Text 4">
            <a:extLst>
              <a:ext uri="{FF2B5EF4-FFF2-40B4-BE49-F238E27FC236}">
                <a16:creationId xmlns:a16="http://schemas.microsoft.com/office/drawing/2014/main" id="{B5D65CC9-CF00-0C6D-3526-B3720EABC9CF}"/>
              </a:ext>
            </a:extLst>
          </p:cNvPr>
          <p:cNvSpPr/>
          <p:nvPr/>
        </p:nvSpPr>
        <p:spPr>
          <a:xfrm>
            <a:off x="8214397" y="2521366"/>
            <a:ext cx="3015249" cy="375487"/>
          </a:xfrm>
          <a:prstGeom prst="rect">
            <a:avLst/>
          </a:prstGeom>
          <a:noFill/>
          <a:ln/>
        </p:spPr>
        <p:txBody>
          <a:bodyPr wrap="none" lIns="0" tIns="0" rIns="0" bIns="0" rtlCol="0" anchor="t">
            <a:spAutoFit/>
          </a:bodyPr>
          <a:lstStyle/>
          <a:p>
            <a:pPr algn="r" rtl="1">
              <a:lnSpc>
                <a:spcPct val="150000"/>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القدرة على التفكير الإبداعي</a:t>
            </a:r>
            <a:endParaRPr lang="en-US" sz="1833" b="1" dirty="0">
              <a:solidFill>
                <a:schemeClr val="accent2">
                  <a:lumMod val="75000"/>
                </a:schemeClr>
              </a:solidFill>
              <a:latin typeface="Alexandria" pitchFamily="2" charset="-78"/>
              <a:cs typeface="Alexandria" pitchFamily="2" charset="-78"/>
            </a:endParaRPr>
          </a:p>
        </p:txBody>
      </p:sp>
      <p:sp>
        <p:nvSpPr>
          <p:cNvPr id="13" name="Text 5">
            <a:extLst>
              <a:ext uri="{FF2B5EF4-FFF2-40B4-BE49-F238E27FC236}">
                <a16:creationId xmlns:a16="http://schemas.microsoft.com/office/drawing/2014/main" id="{88046472-A44F-F3B6-5551-837B002C3AD0}"/>
              </a:ext>
            </a:extLst>
          </p:cNvPr>
          <p:cNvSpPr/>
          <p:nvPr/>
        </p:nvSpPr>
        <p:spPr>
          <a:xfrm>
            <a:off x="6757251" y="2971131"/>
            <a:ext cx="4607719" cy="635174"/>
          </a:xfrm>
          <a:prstGeom prst="rect">
            <a:avLst/>
          </a:prstGeom>
          <a:noFill/>
          <a:ln/>
        </p:spPr>
        <p:txBody>
          <a:bodyPr wrap="square" lIns="0" tIns="0" rIns="0" bIns="0" rtlCol="0" anchor="t">
            <a:spAutoFit/>
          </a:bodyPr>
          <a:lstStyle/>
          <a:p>
            <a:pPr algn="r" rtl="1">
              <a:lnSpc>
                <a:spcPct val="150000"/>
              </a:lnSpc>
            </a:pPr>
            <a:r>
              <a:rPr lang="en-US" sz="1458" dirty="0">
                <a:solidFill>
                  <a:srgbClr val="1E3063"/>
                </a:solidFill>
                <a:latin typeface="Alexandria" pitchFamily="2" charset="-78"/>
                <a:ea typeface="Instrument Sans Medium" pitchFamily="34" charset="-122"/>
                <a:cs typeface="Alexandria" pitchFamily="2" charset="-78"/>
              </a:rPr>
              <a:t>تتضمن الأصالة، والطلاقة، والمرونة، والقدرة على توليد أفكار جديدة ومفيدة في العمل المدرسي</a:t>
            </a:r>
            <a:endParaRPr lang="en-US" sz="1458" dirty="0">
              <a:latin typeface="Alexandria" pitchFamily="2" charset="-78"/>
              <a:cs typeface="Alexandria" pitchFamily="2" charset="-78"/>
            </a:endParaRPr>
          </a:p>
        </p:txBody>
      </p:sp>
      <p:sp>
        <p:nvSpPr>
          <p:cNvPr id="19" name="Text 8">
            <a:extLst>
              <a:ext uri="{FF2B5EF4-FFF2-40B4-BE49-F238E27FC236}">
                <a16:creationId xmlns:a16="http://schemas.microsoft.com/office/drawing/2014/main" id="{351C1B09-6081-EBA4-8415-09ACDE17F9A0}"/>
              </a:ext>
            </a:extLst>
          </p:cNvPr>
          <p:cNvSpPr/>
          <p:nvPr/>
        </p:nvSpPr>
        <p:spPr>
          <a:xfrm>
            <a:off x="6037393" y="4016149"/>
            <a:ext cx="1535677" cy="375487"/>
          </a:xfrm>
          <a:prstGeom prst="rect">
            <a:avLst/>
          </a:prstGeom>
          <a:noFill/>
          <a:ln/>
        </p:spPr>
        <p:txBody>
          <a:bodyPr wrap="none" lIns="0" tIns="0" rIns="0" bIns="0" rtlCol="0" anchor="t">
            <a:spAutoFit/>
          </a:bodyPr>
          <a:lstStyle/>
          <a:p>
            <a:pPr algn="r" rtl="1">
              <a:lnSpc>
                <a:spcPct val="150000"/>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الثقة بالنفس</a:t>
            </a:r>
            <a:endParaRPr lang="en-US" sz="1833" b="1" dirty="0">
              <a:solidFill>
                <a:schemeClr val="accent2">
                  <a:lumMod val="75000"/>
                </a:schemeClr>
              </a:solidFill>
              <a:latin typeface="Alexandria" pitchFamily="2" charset="-78"/>
              <a:cs typeface="Alexandria" pitchFamily="2" charset="-78"/>
            </a:endParaRPr>
          </a:p>
        </p:txBody>
      </p:sp>
      <p:sp>
        <p:nvSpPr>
          <p:cNvPr id="20" name="Text 9">
            <a:extLst>
              <a:ext uri="{FF2B5EF4-FFF2-40B4-BE49-F238E27FC236}">
                <a16:creationId xmlns:a16="http://schemas.microsoft.com/office/drawing/2014/main" id="{0074FE93-8CDA-A672-1CCB-14C76106A629}"/>
              </a:ext>
            </a:extLst>
          </p:cNvPr>
          <p:cNvSpPr/>
          <p:nvPr/>
        </p:nvSpPr>
        <p:spPr>
          <a:xfrm>
            <a:off x="2965351" y="4424832"/>
            <a:ext cx="4607719" cy="635174"/>
          </a:xfrm>
          <a:prstGeom prst="rect">
            <a:avLst/>
          </a:prstGeom>
          <a:noFill/>
          <a:ln/>
        </p:spPr>
        <p:txBody>
          <a:bodyPr wrap="square" lIns="0" tIns="0" rIns="0" bIns="0" rtlCol="0" anchor="t">
            <a:spAutoFit/>
          </a:bodyPr>
          <a:lstStyle/>
          <a:p>
            <a:pPr algn="r" rtl="1">
              <a:lnSpc>
                <a:spcPct val="150000"/>
              </a:lnSpc>
            </a:pPr>
            <a:r>
              <a:rPr lang="en-US" sz="1458" dirty="0">
                <a:solidFill>
                  <a:srgbClr val="1E3063"/>
                </a:solidFill>
                <a:latin typeface="Alexandria" pitchFamily="2" charset="-78"/>
                <a:ea typeface="Instrument Sans Medium" pitchFamily="34" charset="-122"/>
                <a:cs typeface="Alexandria" pitchFamily="2" charset="-78"/>
              </a:rPr>
              <a:t>التي تمنحه الجرأة في اتخاذ المبادرات وتجربة الأساليب الجديدة دون تردد</a:t>
            </a:r>
            <a:endParaRPr lang="en-US" sz="1458" dirty="0">
              <a:latin typeface="Alexandria" pitchFamily="2" charset="-78"/>
              <a:cs typeface="Alexandria" pitchFamily="2" charset="-78"/>
            </a:endParaRPr>
          </a:p>
        </p:txBody>
      </p:sp>
      <p:sp>
        <p:nvSpPr>
          <p:cNvPr id="27" name="Text 12">
            <a:extLst>
              <a:ext uri="{FF2B5EF4-FFF2-40B4-BE49-F238E27FC236}">
                <a16:creationId xmlns:a16="http://schemas.microsoft.com/office/drawing/2014/main" id="{F6E29098-0080-D386-5CDE-96C0A2E46843}"/>
              </a:ext>
            </a:extLst>
          </p:cNvPr>
          <p:cNvSpPr/>
          <p:nvPr/>
        </p:nvSpPr>
        <p:spPr>
          <a:xfrm>
            <a:off x="2388614" y="5247531"/>
            <a:ext cx="2880597" cy="375487"/>
          </a:xfrm>
          <a:prstGeom prst="rect">
            <a:avLst/>
          </a:prstGeom>
          <a:noFill/>
          <a:ln/>
        </p:spPr>
        <p:txBody>
          <a:bodyPr wrap="none" lIns="0" tIns="0" rIns="0" bIns="0" rtlCol="0" anchor="t">
            <a:spAutoFit/>
          </a:bodyPr>
          <a:lstStyle/>
          <a:p>
            <a:pPr algn="r" rtl="1">
              <a:lnSpc>
                <a:spcPct val="150000"/>
              </a:lnSpc>
            </a:pPr>
            <a:r>
              <a:rPr lang="en-US" sz="1833" b="1" dirty="0">
                <a:solidFill>
                  <a:schemeClr val="accent2">
                    <a:lumMod val="75000"/>
                  </a:schemeClr>
                </a:solidFill>
                <a:latin typeface="Alexandria" pitchFamily="2" charset="-78"/>
                <a:ea typeface="Instrument Sans Semi Bold" pitchFamily="34" charset="-122"/>
                <a:cs typeface="Alexandria" pitchFamily="2" charset="-78"/>
              </a:rPr>
              <a:t>القدرة على حل المشكلات</a:t>
            </a:r>
            <a:endParaRPr lang="en-US" sz="1833" b="1" dirty="0">
              <a:solidFill>
                <a:schemeClr val="accent2">
                  <a:lumMod val="75000"/>
                </a:schemeClr>
              </a:solidFill>
              <a:latin typeface="Alexandria" pitchFamily="2" charset="-78"/>
              <a:cs typeface="Alexandria" pitchFamily="2" charset="-78"/>
            </a:endParaRPr>
          </a:p>
        </p:txBody>
      </p:sp>
      <p:sp>
        <p:nvSpPr>
          <p:cNvPr id="28" name="Text 13">
            <a:extLst>
              <a:ext uri="{FF2B5EF4-FFF2-40B4-BE49-F238E27FC236}">
                <a16:creationId xmlns:a16="http://schemas.microsoft.com/office/drawing/2014/main" id="{8565AC2A-F7A4-A396-3B46-A30328F66E2D}"/>
              </a:ext>
            </a:extLst>
          </p:cNvPr>
          <p:cNvSpPr/>
          <p:nvPr/>
        </p:nvSpPr>
        <p:spPr>
          <a:xfrm>
            <a:off x="661492" y="5656212"/>
            <a:ext cx="4607719" cy="635174"/>
          </a:xfrm>
          <a:prstGeom prst="rect">
            <a:avLst/>
          </a:prstGeom>
          <a:noFill/>
          <a:ln/>
        </p:spPr>
        <p:txBody>
          <a:bodyPr wrap="square" lIns="0" tIns="0" rIns="0" bIns="0" rtlCol="0" anchor="t">
            <a:spAutoFit/>
          </a:bodyPr>
          <a:lstStyle/>
          <a:p>
            <a:pPr algn="r" rtl="1">
              <a:lnSpc>
                <a:spcPct val="150000"/>
              </a:lnSpc>
            </a:pPr>
            <a:r>
              <a:rPr lang="en-US" sz="1458" dirty="0">
                <a:solidFill>
                  <a:srgbClr val="1E3063"/>
                </a:solidFill>
                <a:latin typeface="Alexandria" pitchFamily="2" charset="-78"/>
                <a:ea typeface="Instrument Sans Medium" pitchFamily="34" charset="-122"/>
                <a:cs typeface="Alexandria" pitchFamily="2" charset="-78"/>
              </a:rPr>
              <a:t>من خلال تحليل المواقف التربوية واختيار حلول مبتكرة بدلاً من الاكتفاء بالحلول التقليدية</a:t>
            </a:r>
            <a:endParaRPr lang="en-US" sz="1458" dirty="0">
              <a:latin typeface="Alexandria" pitchFamily="2" charset="-78"/>
              <a:cs typeface="Alexandria" pitchFamily="2" charset="-78"/>
            </a:endParaRPr>
          </a:p>
        </p:txBody>
      </p:sp>
    </p:spTree>
    <p:extLst>
      <p:ext uri="{BB962C8B-B14F-4D97-AF65-F5344CB8AC3E}">
        <p14:creationId xmlns:p14="http://schemas.microsoft.com/office/powerpoint/2010/main" val="1334525367"/>
      </p:ext>
    </p:extLst>
  </p:cSld>
  <p:clrMapOvr>
    <a:masterClrMapping/>
  </p:clrMapOvr>
  <p:extLst mod="1">
    <p:ext uri="{E180D4A7-C9FB-4DFB-919C-405C955672EB}">
      <p14:showEvtLst xmlns:p14="http://schemas.microsoft.com/office/powerpoint/2010/main">
        <p14:playEvt time="1" objId="8"/>
        <p14:stopEvt time="49673" objId="8"/>
      </p14:showEvt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09426" y="468693"/>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810423"/>
            <a:ext cx="4128422" cy="587381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74791" y="1076102"/>
            <a:ext cx="11442418" cy="54261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01567A2C-C497-7A8A-4F3B-C4C566BC45A0}"/>
              </a:ext>
            </a:extLst>
          </p:cNvPr>
          <p:cNvSpPr/>
          <p:nvPr/>
        </p:nvSpPr>
        <p:spPr>
          <a:xfrm>
            <a:off x="3708251" y="1162298"/>
            <a:ext cx="7707238" cy="483081"/>
          </a:xfrm>
          <a:prstGeom prst="rect">
            <a:avLst/>
          </a:prstGeom>
          <a:noFill/>
          <a:ln/>
        </p:spPr>
        <p:txBody>
          <a:bodyPr wrap="none" lIns="0" tIns="0" rIns="0" bIns="0" rtlCol="0" anchor="t">
            <a:spAutoFit/>
          </a:bodyPr>
          <a:lstStyle/>
          <a:p>
            <a:pPr algn="r" rtl="1">
              <a:lnSpc>
                <a:spcPts val="4125"/>
              </a:lnSpc>
            </a:pPr>
            <a:r>
              <a:rPr lang="ar-SA" sz="2800" b="1" dirty="0">
                <a:solidFill>
                  <a:srgbClr val="00B0F0"/>
                </a:solidFill>
                <a:latin typeface="Alexandria" pitchFamily="2" charset="-78"/>
                <a:ea typeface="Instrument Sans Semi Bold" pitchFamily="34" charset="-122"/>
                <a:cs typeface="Alexandria" pitchFamily="2" charset="-78"/>
              </a:rPr>
              <a:t>تابع: مقومات الإبداع الوظيفي للقائد التربوي:</a:t>
            </a:r>
            <a:endParaRPr lang="ar-SA" sz="2800" b="1" dirty="0">
              <a:solidFill>
                <a:srgbClr val="00B0F0"/>
              </a:solidFill>
              <a:latin typeface="Alexandria" pitchFamily="2" charset="-78"/>
              <a:cs typeface="Alexandria" pitchFamily="2" charset="-78"/>
            </a:endParaRPr>
          </a:p>
        </p:txBody>
      </p:sp>
      <p:sp>
        <p:nvSpPr>
          <p:cNvPr id="7" name="Shape 1">
            <a:extLst>
              <a:ext uri="{FF2B5EF4-FFF2-40B4-BE49-F238E27FC236}">
                <a16:creationId xmlns:a16="http://schemas.microsoft.com/office/drawing/2014/main" id="{2A245F2B-3AD8-E62C-B616-A75BAEBFE55D}"/>
              </a:ext>
            </a:extLst>
          </p:cNvPr>
          <p:cNvSpPr/>
          <p:nvPr/>
        </p:nvSpPr>
        <p:spPr>
          <a:xfrm>
            <a:off x="6850713" y="2245163"/>
            <a:ext cx="396313" cy="383686"/>
          </a:xfrm>
          <a:prstGeom prst="roundRect">
            <a:avLst>
              <a:gd name="adj" fmla="val 40005"/>
            </a:avLst>
          </a:prstGeom>
          <a:solidFill>
            <a:srgbClr val="CEE6FD"/>
          </a:solidFill>
          <a:ln/>
        </p:spPr>
        <p:txBody>
          <a:bodyPr wrap="square">
            <a:spAutoFit/>
          </a:bodyPr>
          <a:lstStyle/>
          <a:p>
            <a:endParaRPr lang="en-US"/>
          </a:p>
        </p:txBody>
      </p:sp>
      <p:sp>
        <p:nvSpPr>
          <p:cNvPr id="8" name="Text 2">
            <a:extLst>
              <a:ext uri="{FF2B5EF4-FFF2-40B4-BE49-F238E27FC236}">
                <a16:creationId xmlns:a16="http://schemas.microsoft.com/office/drawing/2014/main" id="{E513EE43-AD1C-64A7-5C66-B876DEE97EAA}"/>
              </a:ext>
            </a:extLst>
          </p:cNvPr>
          <p:cNvSpPr/>
          <p:nvPr/>
        </p:nvSpPr>
        <p:spPr>
          <a:xfrm>
            <a:off x="4601060" y="2245163"/>
            <a:ext cx="2058353" cy="243849"/>
          </a:xfrm>
          <a:prstGeom prst="rect">
            <a:avLst/>
          </a:prstGeom>
          <a:noFill/>
          <a:ln/>
        </p:spPr>
        <p:txBody>
          <a:bodyPr wrap="square" lIns="0" tIns="0" rIns="0" bIns="0" rtlCol="0" anchor="t">
            <a:spAutoFit/>
          </a:bodyPr>
          <a:lstStyle/>
          <a:p>
            <a:pPr algn="r" rtl="1">
              <a:lnSpc>
                <a:spcPts val="2042"/>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المرونة في التعامل</a:t>
            </a:r>
            <a:endParaRPr lang="en-US" sz="1625" b="1" dirty="0">
              <a:solidFill>
                <a:schemeClr val="accent2">
                  <a:lumMod val="75000"/>
                </a:schemeClr>
              </a:solidFill>
              <a:latin typeface="Alexandria" pitchFamily="2" charset="-78"/>
              <a:cs typeface="Alexandria" pitchFamily="2" charset="-78"/>
            </a:endParaRPr>
          </a:p>
        </p:txBody>
      </p:sp>
      <p:sp>
        <p:nvSpPr>
          <p:cNvPr id="9" name="Text 3">
            <a:extLst>
              <a:ext uri="{FF2B5EF4-FFF2-40B4-BE49-F238E27FC236}">
                <a16:creationId xmlns:a16="http://schemas.microsoft.com/office/drawing/2014/main" id="{3AE21CF2-26BD-9105-8049-F6221304021D}"/>
              </a:ext>
            </a:extLst>
          </p:cNvPr>
          <p:cNvSpPr/>
          <p:nvPr/>
        </p:nvSpPr>
        <p:spPr>
          <a:xfrm>
            <a:off x="623392" y="2663755"/>
            <a:ext cx="6036022" cy="562975"/>
          </a:xfrm>
          <a:prstGeom prst="rect">
            <a:avLst/>
          </a:prstGeom>
          <a:noFill/>
          <a:ln/>
        </p:spPr>
        <p:txBody>
          <a:bodyPr wrap="square" lIns="0" tIns="0" rIns="0" bIns="0" rtlCol="0" anchor="t">
            <a:spAutoFit/>
          </a:bodyPr>
          <a:lstStyle/>
          <a:p>
            <a:pPr algn="ctr" rtl="1">
              <a:lnSpc>
                <a:spcPct val="150000"/>
              </a:lnSpc>
            </a:pPr>
            <a:r>
              <a:rPr lang="en-US" sz="1292" dirty="0">
                <a:solidFill>
                  <a:srgbClr val="1E3063"/>
                </a:solidFill>
                <a:latin typeface="Alexandria" pitchFamily="2" charset="-78"/>
                <a:ea typeface="Instrument Sans Medium" pitchFamily="34" charset="-122"/>
                <a:cs typeface="Alexandria" pitchFamily="2" charset="-78"/>
              </a:rPr>
              <a:t>القدرة على التكيف مع المتغيرات، وتقبّل الآراء المختلفة، وتغيير الأساليب حسب الموقف</a:t>
            </a:r>
            <a:endParaRPr lang="en-US" sz="1292" dirty="0">
              <a:latin typeface="Alexandria" pitchFamily="2" charset="-78"/>
              <a:cs typeface="Alexandria" pitchFamily="2" charset="-78"/>
            </a:endParaRPr>
          </a:p>
        </p:txBody>
      </p:sp>
      <p:sp>
        <p:nvSpPr>
          <p:cNvPr id="10" name="Shape 4">
            <a:extLst>
              <a:ext uri="{FF2B5EF4-FFF2-40B4-BE49-F238E27FC236}">
                <a16:creationId xmlns:a16="http://schemas.microsoft.com/office/drawing/2014/main" id="{B4876A21-A27B-E201-A092-5AFC1CE2902D}"/>
              </a:ext>
            </a:extLst>
          </p:cNvPr>
          <p:cNvSpPr/>
          <p:nvPr/>
        </p:nvSpPr>
        <p:spPr>
          <a:xfrm>
            <a:off x="6887866" y="3851000"/>
            <a:ext cx="380504" cy="380504"/>
          </a:xfrm>
          <a:prstGeom prst="roundRect">
            <a:avLst>
              <a:gd name="adj" fmla="val 40005"/>
            </a:avLst>
          </a:prstGeom>
          <a:solidFill>
            <a:srgbClr val="CEE6FD"/>
          </a:solidFill>
          <a:ln/>
        </p:spPr>
      </p:sp>
      <p:sp>
        <p:nvSpPr>
          <p:cNvPr id="11" name="Text 5">
            <a:extLst>
              <a:ext uri="{FF2B5EF4-FFF2-40B4-BE49-F238E27FC236}">
                <a16:creationId xmlns:a16="http://schemas.microsoft.com/office/drawing/2014/main" id="{14FFA581-5040-6AF1-6842-98F0BB9E10E4}"/>
              </a:ext>
            </a:extLst>
          </p:cNvPr>
          <p:cNvSpPr/>
          <p:nvPr/>
        </p:nvSpPr>
        <p:spPr>
          <a:xfrm>
            <a:off x="4622404" y="3909042"/>
            <a:ext cx="2114153" cy="264219"/>
          </a:xfrm>
          <a:prstGeom prst="rect">
            <a:avLst/>
          </a:prstGeom>
          <a:noFill/>
          <a:ln/>
        </p:spPr>
        <p:txBody>
          <a:bodyPr wrap="none" lIns="0" tIns="0" rIns="0" bIns="0" rtlCol="0" anchor="t"/>
          <a:lstStyle/>
          <a:p>
            <a:pPr algn="r" rtl="1">
              <a:lnSpc>
                <a:spcPts val="2042"/>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اتخاذ القرار الفعّال</a:t>
            </a:r>
            <a:endParaRPr lang="en-US" sz="1625" b="1" dirty="0">
              <a:solidFill>
                <a:schemeClr val="accent2">
                  <a:lumMod val="75000"/>
                </a:schemeClr>
              </a:solidFill>
              <a:latin typeface="Alexandria" pitchFamily="2" charset="-78"/>
              <a:cs typeface="Alexandria" pitchFamily="2" charset="-78"/>
            </a:endParaRPr>
          </a:p>
        </p:txBody>
      </p:sp>
      <p:sp>
        <p:nvSpPr>
          <p:cNvPr id="12" name="Text 6">
            <a:extLst>
              <a:ext uri="{FF2B5EF4-FFF2-40B4-BE49-F238E27FC236}">
                <a16:creationId xmlns:a16="http://schemas.microsoft.com/office/drawing/2014/main" id="{767CA922-164F-41E3-57F4-C759EE9E018B}"/>
              </a:ext>
            </a:extLst>
          </p:cNvPr>
          <p:cNvSpPr/>
          <p:nvPr/>
        </p:nvSpPr>
        <p:spPr>
          <a:xfrm>
            <a:off x="473598" y="4324569"/>
            <a:ext cx="6262960" cy="489814"/>
          </a:xfrm>
          <a:prstGeom prst="rect">
            <a:avLst/>
          </a:prstGeom>
          <a:noFill/>
          <a:ln/>
        </p:spPr>
        <p:txBody>
          <a:bodyPr wrap="square" lIns="0" tIns="0" rIns="0" bIns="0" rtlCol="0" anchor="t">
            <a:spAutoFit/>
          </a:bodyPr>
          <a:lstStyle/>
          <a:p>
            <a:pPr algn="ctr" rtl="1">
              <a:lnSpc>
                <a:spcPts val="2000"/>
              </a:lnSpc>
            </a:pPr>
            <a:r>
              <a:rPr lang="en-US" sz="1292" dirty="0">
                <a:solidFill>
                  <a:srgbClr val="1E3063"/>
                </a:solidFill>
                <a:latin typeface="Alexandria" pitchFamily="2" charset="-78"/>
                <a:ea typeface="Instrument Sans Medium" pitchFamily="34" charset="-122"/>
                <a:cs typeface="Alexandria" pitchFamily="2" charset="-78"/>
              </a:rPr>
              <a:t>امتلاك مهارة اختيار البدائل المناسبة في الوقت المناسب بما يخدم مصلحة المؤسسة التعليمية</a:t>
            </a:r>
            <a:endParaRPr lang="en-US" sz="1292" dirty="0">
              <a:latin typeface="Alexandria" pitchFamily="2" charset="-78"/>
              <a:cs typeface="Alexandria" pitchFamily="2" charset="-78"/>
            </a:endParaRPr>
          </a:p>
        </p:txBody>
      </p:sp>
      <p:sp>
        <p:nvSpPr>
          <p:cNvPr id="13" name="Shape 7">
            <a:extLst>
              <a:ext uri="{FF2B5EF4-FFF2-40B4-BE49-F238E27FC236}">
                <a16:creationId xmlns:a16="http://schemas.microsoft.com/office/drawing/2014/main" id="{63DE24D7-48B0-8E56-409A-95269AAAD4C2}"/>
              </a:ext>
            </a:extLst>
          </p:cNvPr>
          <p:cNvSpPr/>
          <p:nvPr/>
        </p:nvSpPr>
        <p:spPr>
          <a:xfrm>
            <a:off x="6810723" y="5459636"/>
            <a:ext cx="380504" cy="380504"/>
          </a:xfrm>
          <a:prstGeom prst="roundRect">
            <a:avLst>
              <a:gd name="adj" fmla="val 40005"/>
            </a:avLst>
          </a:prstGeom>
          <a:solidFill>
            <a:srgbClr val="CEE6FD"/>
          </a:solidFill>
          <a:ln/>
        </p:spPr>
      </p:sp>
      <p:sp>
        <p:nvSpPr>
          <p:cNvPr id="14" name="Text 8">
            <a:extLst>
              <a:ext uri="{FF2B5EF4-FFF2-40B4-BE49-F238E27FC236}">
                <a16:creationId xmlns:a16="http://schemas.microsoft.com/office/drawing/2014/main" id="{99ADA1F1-8E83-2E46-48D6-3741D33F58AD}"/>
              </a:ext>
            </a:extLst>
          </p:cNvPr>
          <p:cNvSpPr/>
          <p:nvPr/>
        </p:nvSpPr>
        <p:spPr>
          <a:xfrm>
            <a:off x="4545261" y="5517679"/>
            <a:ext cx="2114153" cy="264219"/>
          </a:xfrm>
          <a:prstGeom prst="rect">
            <a:avLst/>
          </a:prstGeom>
          <a:noFill/>
          <a:ln/>
        </p:spPr>
        <p:txBody>
          <a:bodyPr wrap="none" lIns="0" tIns="0" rIns="0" bIns="0" rtlCol="0" anchor="t"/>
          <a:lstStyle/>
          <a:p>
            <a:pPr algn="r" rtl="1">
              <a:lnSpc>
                <a:spcPts val="2042"/>
              </a:lnSpc>
            </a:pPr>
            <a:r>
              <a:rPr lang="en-US" sz="1625" b="1" dirty="0">
                <a:solidFill>
                  <a:schemeClr val="accent2">
                    <a:lumMod val="75000"/>
                  </a:schemeClr>
                </a:solidFill>
                <a:latin typeface="Alexandria" pitchFamily="2" charset="-78"/>
                <a:ea typeface="Instrument Sans Semi Bold" pitchFamily="34" charset="-122"/>
                <a:cs typeface="Alexandria" pitchFamily="2" charset="-78"/>
              </a:rPr>
              <a:t>تشجيع العمل الجماعي</a:t>
            </a:r>
            <a:endParaRPr lang="en-US" sz="1625" b="1" dirty="0">
              <a:solidFill>
                <a:schemeClr val="accent2">
                  <a:lumMod val="75000"/>
                </a:schemeClr>
              </a:solidFill>
              <a:latin typeface="Alexandria" pitchFamily="2" charset="-78"/>
              <a:cs typeface="Alexandria" pitchFamily="2" charset="-78"/>
            </a:endParaRPr>
          </a:p>
        </p:txBody>
      </p:sp>
      <p:sp>
        <p:nvSpPr>
          <p:cNvPr id="15" name="Text 9">
            <a:extLst>
              <a:ext uri="{FF2B5EF4-FFF2-40B4-BE49-F238E27FC236}">
                <a16:creationId xmlns:a16="http://schemas.microsoft.com/office/drawing/2014/main" id="{10F5F126-BD4E-31F3-18A4-7F43054D1E04}"/>
              </a:ext>
            </a:extLst>
          </p:cNvPr>
          <p:cNvSpPr/>
          <p:nvPr/>
        </p:nvSpPr>
        <p:spPr>
          <a:xfrm>
            <a:off x="180431" y="5933207"/>
            <a:ext cx="6478984" cy="256382"/>
          </a:xfrm>
          <a:prstGeom prst="rect">
            <a:avLst/>
          </a:prstGeom>
          <a:noFill/>
          <a:ln/>
        </p:spPr>
        <p:txBody>
          <a:bodyPr wrap="none" lIns="0" tIns="0" rIns="0" bIns="0" rtlCol="0" anchor="t"/>
          <a:lstStyle/>
          <a:p>
            <a:pPr algn="r" rtl="1">
              <a:lnSpc>
                <a:spcPts val="2000"/>
              </a:lnSpc>
            </a:pPr>
            <a:r>
              <a:rPr lang="en-US" sz="1292" dirty="0">
                <a:solidFill>
                  <a:srgbClr val="1E3063"/>
                </a:solidFill>
                <a:latin typeface="Alexandria" pitchFamily="2" charset="-78"/>
                <a:ea typeface="Instrument Sans Medium" pitchFamily="34" charset="-122"/>
                <a:cs typeface="Alexandria" pitchFamily="2" charset="-78"/>
              </a:rPr>
              <a:t>لأن الإبداع لا ينمو في بيئة فردية منعزلة، بل يحتاج إلى التعاون وتبادل الأفكار</a:t>
            </a:r>
            <a:endParaRPr lang="en-US" sz="1292" dirty="0">
              <a:latin typeface="Alexandria" pitchFamily="2" charset="-78"/>
              <a:cs typeface="Alexandria" pitchFamily="2" charset="-78"/>
            </a:endParaRPr>
          </a:p>
        </p:txBody>
      </p:sp>
      <p:pic>
        <p:nvPicPr>
          <p:cNvPr id="2" name="Picture 1">
            <a:extLst>
              <a:ext uri="{FF2B5EF4-FFF2-40B4-BE49-F238E27FC236}">
                <a16:creationId xmlns:a16="http://schemas.microsoft.com/office/drawing/2014/main" id="{1ABCBCF7-0914-EE8C-CF24-8B163D304C0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38946" y="2271667"/>
            <a:ext cx="3159188" cy="176318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1" name="Shape 14">
            <a:extLst>
              <a:ext uri="{FF2B5EF4-FFF2-40B4-BE49-F238E27FC236}">
                <a16:creationId xmlns:a16="http://schemas.microsoft.com/office/drawing/2014/main" id="{E7C4ED1E-47BC-802B-3305-23E9B89F662A}"/>
              </a:ext>
            </a:extLst>
          </p:cNvPr>
          <p:cNvSpPr/>
          <p:nvPr/>
        </p:nvSpPr>
        <p:spPr>
          <a:xfrm>
            <a:off x="7960290" y="4324569"/>
            <a:ext cx="53637" cy="1922614"/>
          </a:xfrm>
          <a:prstGeom prst="roundRect">
            <a:avLst>
              <a:gd name="adj" fmla="val 199765"/>
            </a:avLst>
          </a:prstGeom>
          <a:solidFill>
            <a:srgbClr val="84C1FA"/>
          </a:solidFill>
          <a:ln/>
        </p:spPr>
      </p:sp>
    </p:spTree>
    <p:extLst>
      <p:ext uri="{BB962C8B-B14F-4D97-AF65-F5344CB8AC3E}">
        <p14:creationId xmlns:p14="http://schemas.microsoft.com/office/powerpoint/2010/main" val="4173509596"/>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09426" y="468693"/>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810423"/>
            <a:ext cx="4128422" cy="587381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42214" y="1052736"/>
            <a:ext cx="11442418" cy="54261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6" name="Text 0">
            <a:extLst>
              <a:ext uri="{FF2B5EF4-FFF2-40B4-BE49-F238E27FC236}">
                <a16:creationId xmlns:a16="http://schemas.microsoft.com/office/drawing/2014/main" id="{01567A2C-C497-7A8A-4F3B-C4C566BC45A0}"/>
              </a:ext>
            </a:extLst>
          </p:cNvPr>
          <p:cNvSpPr/>
          <p:nvPr/>
        </p:nvSpPr>
        <p:spPr>
          <a:xfrm>
            <a:off x="5240721" y="1162298"/>
            <a:ext cx="6174768" cy="483081"/>
          </a:xfrm>
          <a:prstGeom prst="rect">
            <a:avLst/>
          </a:prstGeom>
          <a:noFill/>
          <a:ln/>
        </p:spPr>
        <p:txBody>
          <a:bodyPr wrap="none" lIns="0" tIns="0" rIns="0" bIns="0" rtlCol="0" anchor="t">
            <a:spAutoFit/>
          </a:bodyPr>
          <a:lstStyle/>
          <a:p>
            <a:pPr algn="r" rtl="1">
              <a:lnSpc>
                <a:spcPts val="4125"/>
              </a:lnSpc>
            </a:pPr>
            <a:r>
              <a:rPr lang="ar-SA" sz="2800" b="1" dirty="0">
                <a:solidFill>
                  <a:srgbClr val="00B0F0"/>
                </a:solidFill>
                <a:latin typeface="Alexandria" pitchFamily="2" charset="-78"/>
                <a:ea typeface="Instrument Sans Semi Bold" pitchFamily="34" charset="-122"/>
                <a:cs typeface="Alexandria" pitchFamily="2" charset="-78"/>
              </a:rPr>
              <a:t>تابع: مقومات إضافية للقائد المبدع:</a:t>
            </a:r>
            <a:endParaRPr lang="ar-SA" sz="2800" b="1" dirty="0">
              <a:solidFill>
                <a:srgbClr val="00B0F0"/>
              </a:solidFill>
              <a:latin typeface="Alexandria" pitchFamily="2" charset="-78"/>
              <a:cs typeface="Alexandria" pitchFamily="2" charset="-78"/>
            </a:endParaRPr>
          </a:p>
        </p:txBody>
      </p:sp>
      <p:sp>
        <p:nvSpPr>
          <p:cNvPr id="16" name="Shape 10">
            <a:extLst>
              <a:ext uri="{FF2B5EF4-FFF2-40B4-BE49-F238E27FC236}">
                <a16:creationId xmlns:a16="http://schemas.microsoft.com/office/drawing/2014/main" id="{400BA2EC-DA16-58DF-3150-CC5522F242CF}"/>
              </a:ext>
            </a:extLst>
          </p:cNvPr>
          <p:cNvSpPr/>
          <p:nvPr/>
        </p:nvSpPr>
        <p:spPr>
          <a:xfrm>
            <a:off x="6985108" y="2374348"/>
            <a:ext cx="380504" cy="380504"/>
          </a:xfrm>
          <a:prstGeom prst="roundRect">
            <a:avLst>
              <a:gd name="adj" fmla="val 40005"/>
            </a:avLst>
          </a:prstGeom>
          <a:solidFill>
            <a:srgbClr val="CEE6FD"/>
          </a:solidFill>
          <a:ln/>
        </p:spPr>
      </p:sp>
      <p:sp>
        <p:nvSpPr>
          <p:cNvPr id="17" name="Text 11">
            <a:extLst>
              <a:ext uri="{FF2B5EF4-FFF2-40B4-BE49-F238E27FC236}">
                <a16:creationId xmlns:a16="http://schemas.microsoft.com/office/drawing/2014/main" id="{70E54B39-895B-7561-FB8F-AFC64415FBF0}"/>
              </a:ext>
            </a:extLst>
          </p:cNvPr>
          <p:cNvSpPr/>
          <p:nvPr/>
        </p:nvSpPr>
        <p:spPr>
          <a:xfrm>
            <a:off x="4719646" y="2432390"/>
            <a:ext cx="2114153" cy="264219"/>
          </a:xfrm>
          <a:prstGeom prst="rect">
            <a:avLst/>
          </a:prstGeom>
          <a:noFill/>
          <a:ln/>
        </p:spPr>
        <p:txBody>
          <a:bodyPr wrap="none" lIns="0" tIns="0" rIns="0" bIns="0" rtlCol="0" anchor="t"/>
          <a:lstStyle/>
          <a:p>
            <a:pPr algn="r" rtl="1">
              <a:lnSpc>
                <a:spcPts val="2042"/>
              </a:lnSpc>
            </a:pPr>
            <a:r>
              <a:rPr lang="ar-SA" sz="1625" b="1" dirty="0">
                <a:solidFill>
                  <a:schemeClr val="accent2">
                    <a:lumMod val="75000"/>
                  </a:schemeClr>
                </a:solidFill>
                <a:latin typeface="Alexandria" pitchFamily="2" charset="-78"/>
                <a:ea typeface="Instrument Sans Semi Bold" pitchFamily="34" charset="-122"/>
                <a:cs typeface="Alexandria" pitchFamily="2" charset="-78"/>
              </a:rPr>
              <a:t>المهارات الإنسانية:</a:t>
            </a:r>
            <a:endParaRPr lang="ar-SA" sz="1625" b="1" dirty="0">
              <a:solidFill>
                <a:schemeClr val="accent2">
                  <a:lumMod val="75000"/>
                </a:schemeClr>
              </a:solidFill>
              <a:latin typeface="Alexandria" pitchFamily="2" charset="-78"/>
              <a:cs typeface="Alexandria" pitchFamily="2" charset="-78"/>
            </a:endParaRPr>
          </a:p>
        </p:txBody>
      </p:sp>
      <p:sp>
        <p:nvSpPr>
          <p:cNvPr id="19" name="Text 12">
            <a:extLst>
              <a:ext uri="{FF2B5EF4-FFF2-40B4-BE49-F238E27FC236}">
                <a16:creationId xmlns:a16="http://schemas.microsoft.com/office/drawing/2014/main" id="{568FC7C4-0432-8B04-CF16-6CA6878F69EF}"/>
              </a:ext>
            </a:extLst>
          </p:cNvPr>
          <p:cNvSpPr/>
          <p:nvPr/>
        </p:nvSpPr>
        <p:spPr>
          <a:xfrm>
            <a:off x="354816" y="2847918"/>
            <a:ext cx="6478984" cy="256382"/>
          </a:xfrm>
          <a:prstGeom prst="rect">
            <a:avLst/>
          </a:prstGeom>
          <a:noFill/>
          <a:ln/>
        </p:spPr>
        <p:txBody>
          <a:bodyPr wrap="none" lIns="0" tIns="0" rIns="0" bIns="0" rtlCol="0" anchor="t"/>
          <a:lstStyle/>
          <a:p>
            <a:pPr algn="r" rtl="1">
              <a:lnSpc>
                <a:spcPts val="2000"/>
              </a:lnSpc>
            </a:pPr>
            <a:r>
              <a:rPr lang="en-US" sz="1292" dirty="0">
                <a:solidFill>
                  <a:srgbClr val="1E3063"/>
                </a:solidFill>
                <a:latin typeface="Alexandria" pitchFamily="2" charset="-78"/>
                <a:ea typeface="Instrument Sans Medium" pitchFamily="34" charset="-122"/>
                <a:cs typeface="Alexandria" pitchFamily="2" charset="-78"/>
              </a:rPr>
              <a:t>مثل حسن التواصل، والقدرة على الإقناع، وبناء العلاقات الإيجابية مع المعلمين والطلاب</a:t>
            </a:r>
            <a:endParaRPr lang="en-US" sz="1292" dirty="0">
              <a:latin typeface="Alexandria" pitchFamily="2" charset="-78"/>
              <a:cs typeface="Alexandria" pitchFamily="2" charset="-78"/>
            </a:endParaRPr>
          </a:p>
        </p:txBody>
      </p:sp>
      <p:sp>
        <p:nvSpPr>
          <p:cNvPr id="22" name="Shape 14">
            <a:extLst>
              <a:ext uri="{FF2B5EF4-FFF2-40B4-BE49-F238E27FC236}">
                <a16:creationId xmlns:a16="http://schemas.microsoft.com/office/drawing/2014/main" id="{30EA76F6-6829-DBEE-DDF1-9E449261A1D8}"/>
              </a:ext>
            </a:extLst>
          </p:cNvPr>
          <p:cNvSpPr/>
          <p:nvPr/>
        </p:nvSpPr>
        <p:spPr>
          <a:xfrm>
            <a:off x="7968208" y="3963204"/>
            <a:ext cx="45719" cy="2283979"/>
          </a:xfrm>
          <a:prstGeom prst="roundRect">
            <a:avLst>
              <a:gd name="adj" fmla="val 199765"/>
            </a:avLst>
          </a:prstGeom>
          <a:solidFill>
            <a:srgbClr val="84C1FA"/>
          </a:solidFill>
          <a:ln/>
        </p:spPr>
      </p:sp>
      <p:pic>
        <p:nvPicPr>
          <p:cNvPr id="2" name="Picture 1">
            <a:extLst>
              <a:ext uri="{FF2B5EF4-FFF2-40B4-BE49-F238E27FC236}">
                <a16:creationId xmlns:a16="http://schemas.microsoft.com/office/drawing/2014/main" id="{1ABCBCF7-0914-EE8C-CF24-8B163D304C0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851586" y="1936792"/>
            <a:ext cx="3159188" cy="176318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1" name="Shape 10">
            <a:extLst>
              <a:ext uri="{FF2B5EF4-FFF2-40B4-BE49-F238E27FC236}">
                <a16:creationId xmlns:a16="http://schemas.microsoft.com/office/drawing/2014/main" id="{FEDEF039-BAB7-CBF7-C784-61C4FF7B69D7}"/>
              </a:ext>
            </a:extLst>
          </p:cNvPr>
          <p:cNvSpPr/>
          <p:nvPr/>
        </p:nvSpPr>
        <p:spPr>
          <a:xfrm>
            <a:off x="7137508" y="3933056"/>
            <a:ext cx="380504" cy="380504"/>
          </a:xfrm>
          <a:prstGeom prst="roundRect">
            <a:avLst>
              <a:gd name="adj" fmla="val 40005"/>
            </a:avLst>
          </a:prstGeom>
          <a:solidFill>
            <a:srgbClr val="CEE6FD"/>
          </a:solidFill>
          <a:ln/>
        </p:spPr>
      </p:sp>
      <p:sp>
        <p:nvSpPr>
          <p:cNvPr id="32" name="Text 11">
            <a:extLst>
              <a:ext uri="{FF2B5EF4-FFF2-40B4-BE49-F238E27FC236}">
                <a16:creationId xmlns:a16="http://schemas.microsoft.com/office/drawing/2014/main" id="{EE2FEE0E-4BFC-0661-AEEF-0BA39858A435}"/>
              </a:ext>
            </a:extLst>
          </p:cNvPr>
          <p:cNvSpPr/>
          <p:nvPr/>
        </p:nvSpPr>
        <p:spPr>
          <a:xfrm>
            <a:off x="4872046" y="3991098"/>
            <a:ext cx="2114153" cy="264219"/>
          </a:xfrm>
          <a:prstGeom prst="rect">
            <a:avLst/>
          </a:prstGeom>
          <a:noFill/>
          <a:ln/>
        </p:spPr>
        <p:txBody>
          <a:bodyPr wrap="none" lIns="0" tIns="0" rIns="0" bIns="0" rtlCol="0" anchor="t"/>
          <a:lstStyle/>
          <a:p>
            <a:pPr algn="r" rtl="1">
              <a:lnSpc>
                <a:spcPts val="2042"/>
              </a:lnSpc>
            </a:pPr>
            <a:r>
              <a:rPr lang="ar-SA" sz="1625" b="1" dirty="0">
                <a:solidFill>
                  <a:schemeClr val="accent2">
                    <a:lumMod val="75000"/>
                  </a:schemeClr>
                </a:solidFill>
                <a:latin typeface="Alexandria" pitchFamily="2" charset="-78"/>
                <a:ea typeface="Instrument Sans Semi Bold" pitchFamily="34" charset="-122"/>
                <a:cs typeface="Alexandria" pitchFamily="2" charset="-78"/>
              </a:rPr>
              <a:t>تقبل التغيير:</a:t>
            </a:r>
            <a:endParaRPr lang="en-US" sz="1625" b="1" dirty="0">
              <a:solidFill>
                <a:schemeClr val="accent2">
                  <a:lumMod val="75000"/>
                </a:schemeClr>
              </a:solidFill>
              <a:latin typeface="Alexandria" pitchFamily="2" charset="-78"/>
              <a:cs typeface="Alexandria" pitchFamily="2" charset="-78"/>
            </a:endParaRPr>
          </a:p>
        </p:txBody>
      </p:sp>
      <p:sp>
        <p:nvSpPr>
          <p:cNvPr id="33" name="Text 12">
            <a:extLst>
              <a:ext uri="{FF2B5EF4-FFF2-40B4-BE49-F238E27FC236}">
                <a16:creationId xmlns:a16="http://schemas.microsoft.com/office/drawing/2014/main" id="{0D56480F-BF6F-B712-1FE8-7BC7BE34DEA7}"/>
              </a:ext>
            </a:extLst>
          </p:cNvPr>
          <p:cNvSpPr/>
          <p:nvPr/>
        </p:nvSpPr>
        <p:spPr>
          <a:xfrm>
            <a:off x="507216" y="4406626"/>
            <a:ext cx="6478984" cy="256382"/>
          </a:xfrm>
          <a:prstGeom prst="rect">
            <a:avLst/>
          </a:prstGeom>
          <a:noFill/>
          <a:ln/>
        </p:spPr>
        <p:txBody>
          <a:bodyPr wrap="none" lIns="0" tIns="0" rIns="0" bIns="0" rtlCol="0" anchor="t"/>
          <a:lstStyle/>
          <a:p>
            <a:pPr algn="r" rtl="1">
              <a:lnSpc>
                <a:spcPts val="2000"/>
              </a:lnSpc>
            </a:pPr>
            <a:r>
              <a:rPr lang="ar-SA" sz="1292" dirty="0">
                <a:solidFill>
                  <a:srgbClr val="1E3063"/>
                </a:solidFill>
                <a:latin typeface="Alexandria" pitchFamily="2" charset="-78"/>
                <a:ea typeface="Instrument Sans Medium" pitchFamily="34" charset="-122"/>
                <a:cs typeface="Alexandria" pitchFamily="2" charset="-78"/>
              </a:rPr>
              <a:t>الاستعداد لتجريب أساليب جديدة مع دراسة نتائجها</a:t>
            </a:r>
          </a:p>
        </p:txBody>
      </p:sp>
      <p:sp>
        <p:nvSpPr>
          <p:cNvPr id="34" name="Shape 10">
            <a:extLst>
              <a:ext uri="{FF2B5EF4-FFF2-40B4-BE49-F238E27FC236}">
                <a16:creationId xmlns:a16="http://schemas.microsoft.com/office/drawing/2014/main" id="{474F09A5-6E1F-FD11-CC2E-A156630E4921}"/>
              </a:ext>
            </a:extLst>
          </p:cNvPr>
          <p:cNvSpPr/>
          <p:nvPr/>
        </p:nvSpPr>
        <p:spPr>
          <a:xfrm>
            <a:off x="7253684" y="5517232"/>
            <a:ext cx="380504" cy="380504"/>
          </a:xfrm>
          <a:prstGeom prst="roundRect">
            <a:avLst>
              <a:gd name="adj" fmla="val 40005"/>
            </a:avLst>
          </a:prstGeom>
          <a:solidFill>
            <a:srgbClr val="CEE6FD"/>
          </a:solidFill>
          <a:ln/>
        </p:spPr>
      </p:sp>
      <p:sp>
        <p:nvSpPr>
          <p:cNvPr id="35" name="Text 11">
            <a:extLst>
              <a:ext uri="{FF2B5EF4-FFF2-40B4-BE49-F238E27FC236}">
                <a16:creationId xmlns:a16="http://schemas.microsoft.com/office/drawing/2014/main" id="{4F9693F5-9BA3-FAC2-68D8-2BA3DDA52E4F}"/>
              </a:ext>
            </a:extLst>
          </p:cNvPr>
          <p:cNvSpPr/>
          <p:nvPr/>
        </p:nvSpPr>
        <p:spPr>
          <a:xfrm>
            <a:off x="4988222" y="5575274"/>
            <a:ext cx="2114153" cy="264219"/>
          </a:xfrm>
          <a:prstGeom prst="rect">
            <a:avLst/>
          </a:prstGeom>
          <a:noFill/>
          <a:ln/>
        </p:spPr>
        <p:txBody>
          <a:bodyPr wrap="none" lIns="0" tIns="0" rIns="0" bIns="0" rtlCol="0" anchor="t"/>
          <a:lstStyle/>
          <a:p>
            <a:pPr algn="r" rtl="1">
              <a:lnSpc>
                <a:spcPts val="2042"/>
              </a:lnSpc>
            </a:pPr>
            <a:r>
              <a:rPr lang="ar-SA" sz="1625" b="1" dirty="0">
                <a:solidFill>
                  <a:schemeClr val="accent2">
                    <a:lumMod val="75000"/>
                  </a:schemeClr>
                </a:solidFill>
                <a:latin typeface="Alexandria" pitchFamily="2" charset="-78"/>
                <a:ea typeface="Instrument Sans Semi Bold" pitchFamily="34" charset="-122"/>
                <a:cs typeface="Alexandria" pitchFamily="2" charset="-78"/>
              </a:rPr>
              <a:t>بيئة داعمة:</a:t>
            </a:r>
            <a:endParaRPr lang="en-US" sz="1625" b="1" dirty="0">
              <a:solidFill>
                <a:schemeClr val="accent2">
                  <a:lumMod val="75000"/>
                </a:schemeClr>
              </a:solidFill>
              <a:latin typeface="Alexandria" pitchFamily="2" charset="-78"/>
              <a:cs typeface="Alexandria" pitchFamily="2" charset="-78"/>
            </a:endParaRPr>
          </a:p>
        </p:txBody>
      </p:sp>
      <p:sp>
        <p:nvSpPr>
          <p:cNvPr id="36" name="Text 12">
            <a:extLst>
              <a:ext uri="{FF2B5EF4-FFF2-40B4-BE49-F238E27FC236}">
                <a16:creationId xmlns:a16="http://schemas.microsoft.com/office/drawing/2014/main" id="{EA1BDC5D-D339-9ED7-9C81-E449B622F27B}"/>
              </a:ext>
            </a:extLst>
          </p:cNvPr>
          <p:cNvSpPr/>
          <p:nvPr/>
        </p:nvSpPr>
        <p:spPr>
          <a:xfrm>
            <a:off x="623392" y="5990802"/>
            <a:ext cx="6478984" cy="256382"/>
          </a:xfrm>
          <a:prstGeom prst="rect">
            <a:avLst/>
          </a:prstGeom>
          <a:noFill/>
          <a:ln/>
        </p:spPr>
        <p:txBody>
          <a:bodyPr wrap="none" lIns="0" tIns="0" rIns="0" bIns="0" rtlCol="0" anchor="t"/>
          <a:lstStyle/>
          <a:p>
            <a:pPr algn="r" rtl="1">
              <a:lnSpc>
                <a:spcPts val="2000"/>
              </a:lnSpc>
            </a:pPr>
            <a:r>
              <a:rPr lang="ar-SA" sz="1292" dirty="0">
                <a:solidFill>
                  <a:srgbClr val="1E3063"/>
                </a:solidFill>
                <a:latin typeface="Alexandria" pitchFamily="2" charset="-78"/>
                <a:ea typeface="Instrument Sans Medium" pitchFamily="34" charset="-122"/>
                <a:cs typeface="Alexandria" pitchFamily="2" charset="-78"/>
              </a:rPr>
              <a:t>مناخ مدرسي يشجّع المبادرات ويمنح الحرية</a:t>
            </a:r>
          </a:p>
        </p:txBody>
      </p:sp>
    </p:spTree>
    <p:extLst>
      <p:ext uri="{BB962C8B-B14F-4D97-AF65-F5344CB8AC3E}">
        <p14:creationId xmlns:p14="http://schemas.microsoft.com/office/powerpoint/2010/main" val="3392974948"/>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8" y="356229"/>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810423"/>
            <a:ext cx="4128422" cy="587381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42214" y="1052736"/>
            <a:ext cx="11442418" cy="54261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7" name="Image 0" descr="preencoded.png">
            <a:extLst>
              <a:ext uri="{FF2B5EF4-FFF2-40B4-BE49-F238E27FC236}">
                <a16:creationId xmlns:a16="http://schemas.microsoft.com/office/drawing/2014/main" id="{20682BD7-09BA-F958-5967-DBCFE4F2CFF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25440" y="2118963"/>
            <a:ext cx="4694417" cy="262007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8" name="Text 1">
            <a:extLst>
              <a:ext uri="{FF2B5EF4-FFF2-40B4-BE49-F238E27FC236}">
                <a16:creationId xmlns:a16="http://schemas.microsoft.com/office/drawing/2014/main" id="{BFA85760-61EA-FB62-FC97-97D9811C05F8}"/>
              </a:ext>
            </a:extLst>
          </p:cNvPr>
          <p:cNvSpPr/>
          <p:nvPr/>
        </p:nvSpPr>
        <p:spPr>
          <a:xfrm>
            <a:off x="5608025" y="1304884"/>
            <a:ext cx="5745163" cy="491545"/>
          </a:xfrm>
          <a:prstGeom prst="rect">
            <a:avLst/>
          </a:prstGeom>
          <a:noFill/>
          <a:ln/>
        </p:spPr>
        <p:txBody>
          <a:bodyPr wrap="none" lIns="0" tIns="0" rIns="0" bIns="0" rtlCol="0" anchor="t">
            <a:spAutoFit/>
          </a:bodyPr>
          <a:lstStyle/>
          <a:p>
            <a:pPr algn="r" rtl="1">
              <a:lnSpc>
                <a:spcPct val="150000"/>
              </a:lnSpc>
            </a:pPr>
            <a:r>
              <a:rPr lang="ar-SA" sz="2400" b="1" dirty="0">
                <a:solidFill>
                  <a:srgbClr val="00B0F0"/>
                </a:solidFill>
                <a:latin typeface="Alexandria" pitchFamily="2" charset="-78"/>
                <a:ea typeface="Instrument Sans Semi Bold" pitchFamily="34" charset="-122"/>
                <a:cs typeface="Alexandria" pitchFamily="2" charset="-78"/>
              </a:rPr>
              <a:t>علاقة الإبداع الوظيفي بالرضا الوظيفي:</a:t>
            </a:r>
            <a:endParaRPr lang="ar-SA" sz="2400" b="1" dirty="0">
              <a:solidFill>
                <a:srgbClr val="00B0F0"/>
              </a:solidFill>
              <a:latin typeface="Alexandria" pitchFamily="2" charset="-78"/>
              <a:cs typeface="Alexandria" pitchFamily="2" charset="-78"/>
            </a:endParaRPr>
          </a:p>
        </p:txBody>
      </p:sp>
      <p:sp>
        <p:nvSpPr>
          <p:cNvPr id="9" name="Text 2">
            <a:extLst>
              <a:ext uri="{FF2B5EF4-FFF2-40B4-BE49-F238E27FC236}">
                <a16:creationId xmlns:a16="http://schemas.microsoft.com/office/drawing/2014/main" id="{FA48560D-1DC1-7E02-E8A6-0745EFD6FF30}"/>
              </a:ext>
            </a:extLst>
          </p:cNvPr>
          <p:cNvSpPr/>
          <p:nvPr/>
        </p:nvSpPr>
        <p:spPr>
          <a:xfrm>
            <a:off x="6143821" y="2563261"/>
            <a:ext cx="5124789" cy="2134559"/>
          </a:xfrm>
          <a:prstGeom prst="rect">
            <a:avLst/>
          </a:prstGeom>
          <a:noFill/>
          <a:ln/>
        </p:spPr>
        <p:txBody>
          <a:bodyPr wrap="square" lIns="0" tIns="0" rIns="0" bIns="0" rtlCol="0" anchor="t">
            <a:spAutoFit/>
          </a:bodyPr>
          <a:lstStyle/>
          <a:p>
            <a:pPr algn="ctr" rtl="1">
              <a:lnSpc>
                <a:spcPct val="200000"/>
              </a:lnSpc>
            </a:pPr>
            <a:r>
              <a:rPr lang="en-US" sz="1800" dirty="0">
                <a:solidFill>
                  <a:srgbClr val="1E3063"/>
                </a:solidFill>
                <a:latin typeface="Alexandria" pitchFamily="2" charset="-78"/>
                <a:ea typeface="Instrument Sans Medium" pitchFamily="34" charset="-122"/>
                <a:cs typeface="Alexandria" pitchFamily="2" charset="-78"/>
              </a:rPr>
              <a:t>توجد </a:t>
            </a:r>
            <a:r>
              <a:rPr lang="en-US" sz="1800" b="1" dirty="0">
                <a:solidFill>
                  <a:srgbClr val="1E3063"/>
                </a:solidFill>
                <a:latin typeface="Alexandria" pitchFamily="2" charset="-78"/>
                <a:ea typeface="Instrument Sans Medium" pitchFamily="34" charset="-122"/>
                <a:cs typeface="Alexandria" pitchFamily="2" charset="-78"/>
              </a:rPr>
              <a:t>علاقة إيجابية </a:t>
            </a:r>
            <a:r>
              <a:rPr lang="en-US" sz="1800" dirty="0">
                <a:solidFill>
                  <a:srgbClr val="1E3063"/>
                </a:solidFill>
                <a:latin typeface="Alexandria" pitchFamily="2" charset="-78"/>
                <a:ea typeface="Instrument Sans Medium" pitchFamily="34" charset="-122"/>
                <a:cs typeface="Alexandria" pitchFamily="2" charset="-78"/>
              </a:rPr>
              <a:t>بين الإبداع الوظيفي والرضا الوظيفي؛ إذ إن شعور الموظف بالتقدير، والدعم، والإنصاف، ووجود بيئة عمل مشجعة، يزيد من دافعيته نحو الابتكار.</a:t>
            </a:r>
            <a:endParaRPr lang="en-US" sz="1800" dirty="0">
              <a:latin typeface="Alexandria" pitchFamily="2" charset="-78"/>
              <a:cs typeface="Alexandria" pitchFamily="2" charset="-78"/>
            </a:endParaRPr>
          </a:p>
        </p:txBody>
      </p:sp>
      <p:sp>
        <p:nvSpPr>
          <p:cNvPr id="10" name="Text 3">
            <a:extLst>
              <a:ext uri="{FF2B5EF4-FFF2-40B4-BE49-F238E27FC236}">
                <a16:creationId xmlns:a16="http://schemas.microsoft.com/office/drawing/2014/main" id="{7B77F168-5CF9-54DA-465F-947B939CEEF8}"/>
              </a:ext>
            </a:extLst>
          </p:cNvPr>
          <p:cNvSpPr/>
          <p:nvPr/>
        </p:nvSpPr>
        <p:spPr>
          <a:xfrm>
            <a:off x="623392" y="5184425"/>
            <a:ext cx="10267234" cy="368691"/>
          </a:xfrm>
          <a:prstGeom prst="rect">
            <a:avLst/>
          </a:prstGeom>
          <a:noFill/>
          <a:ln/>
        </p:spPr>
        <p:txBody>
          <a:bodyPr wrap="none" lIns="0" tIns="0" rIns="0" bIns="0" rtlCol="0" anchor="t">
            <a:spAutoFit/>
          </a:bodyPr>
          <a:lstStyle/>
          <a:p>
            <a:pPr algn="r" rtl="1">
              <a:lnSpc>
                <a:spcPct val="150000"/>
              </a:lnSpc>
            </a:pPr>
            <a:r>
              <a:rPr lang="en-US" sz="1800" dirty="0">
                <a:solidFill>
                  <a:srgbClr val="1E3063"/>
                </a:solidFill>
                <a:latin typeface="Alexandria" pitchFamily="2" charset="-78"/>
                <a:ea typeface="Instrument Sans Medium" pitchFamily="34" charset="-122"/>
                <a:cs typeface="Alexandria" pitchFamily="2" charset="-78"/>
              </a:rPr>
              <a:t>فكلما ارتفع مستوى الرضا الوظيفي، زادت رغبة العامل في تطوير أدائه والمساهمة في تحسين العمل.</a:t>
            </a:r>
            <a:endParaRPr lang="en-US" sz="1800" dirty="0">
              <a:latin typeface="Alexandria" pitchFamily="2" charset="-78"/>
              <a:cs typeface="Alexandria" pitchFamily="2" charset="-78"/>
            </a:endParaRPr>
          </a:p>
        </p:txBody>
      </p:sp>
    </p:spTree>
    <p:extLst>
      <p:ext uri="{BB962C8B-B14F-4D97-AF65-F5344CB8AC3E}">
        <p14:creationId xmlns:p14="http://schemas.microsoft.com/office/powerpoint/2010/main" val="928945972"/>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626178" y="356229"/>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810423"/>
            <a:ext cx="4128422" cy="587381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42214" y="1052736"/>
            <a:ext cx="11442418" cy="54261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11" name="Image 1" descr="preencoded.png">
            <a:extLst>
              <a:ext uri="{FF2B5EF4-FFF2-40B4-BE49-F238E27FC236}">
                <a16:creationId xmlns:a16="http://schemas.microsoft.com/office/drawing/2014/main" id="{C093BD01-0B42-3986-C179-0A1B09CED1E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415480" y="2211771"/>
            <a:ext cx="3312368" cy="243445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2" name="Text 4">
            <a:extLst>
              <a:ext uri="{FF2B5EF4-FFF2-40B4-BE49-F238E27FC236}">
                <a16:creationId xmlns:a16="http://schemas.microsoft.com/office/drawing/2014/main" id="{A87BF68A-68F2-D274-15DD-43EAF6409771}"/>
              </a:ext>
            </a:extLst>
          </p:cNvPr>
          <p:cNvSpPr/>
          <p:nvPr/>
        </p:nvSpPr>
        <p:spPr>
          <a:xfrm>
            <a:off x="4007768" y="1323131"/>
            <a:ext cx="7306487" cy="573490"/>
          </a:xfrm>
          <a:prstGeom prst="rect">
            <a:avLst/>
          </a:prstGeom>
          <a:noFill/>
          <a:ln/>
        </p:spPr>
        <p:txBody>
          <a:bodyPr wrap="none" lIns="0" tIns="0" rIns="0" bIns="0" rtlCol="0" anchor="t">
            <a:spAutoFit/>
          </a:bodyPr>
          <a:lstStyle/>
          <a:p>
            <a:pPr algn="r" rtl="1">
              <a:lnSpc>
                <a:spcPct val="150000"/>
              </a:lnSpc>
            </a:pPr>
            <a:r>
              <a:rPr lang="ar-SA" sz="2800" b="1" dirty="0">
                <a:solidFill>
                  <a:srgbClr val="00B0F0"/>
                </a:solidFill>
                <a:latin typeface="Alexandria" pitchFamily="2" charset="-78"/>
                <a:ea typeface="Instrument Sans Semi Bold" pitchFamily="34" charset="-122"/>
                <a:cs typeface="Alexandria" pitchFamily="2" charset="-78"/>
              </a:rPr>
              <a:t>علاقة الإبداع الوظيفي بالتطوير  التنظيمي:</a:t>
            </a:r>
            <a:endParaRPr lang="ar-SA" sz="2800" b="1" dirty="0">
              <a:solidFill>
                <a:srgbClr val="00B0F0"/>
              </a:solidFill>
              <a:latin typeface="Alexandria" pitchFamily="2" charset="-78"/>
              <a:cs typeface="Alexandria" pitchFamily="2" charset="-78"/>
            </a:endParaRPr>
          </a:p>
        </p:txBody>
      </p:sp>
      <p:sp>
        <p:nvSpPr>
          <p:cNvPr id="13" name="Text 5">
            <a:extLst>
              <a:ext uri="{FF2B5EF4-FFF2-40B4-BE49-F238E27FC236}">
                <a16:creationId xmlns:a16="http://schemas.microsoft.com/office/drawing/2014/main" id="{EC751246-9EAB-35F4-ED6D-7A18B4268C56}"/>
              </a:ext>
            </a:extLst>
          </p:cNvPr>
          <p:cNvSpPr/>
          <p:nvPr/>
        </p:nvSpPr>
        <p:spPr>
          <a:xfrm>
            <a:off x="5303912" y="2281326"/>
            <a:ext cx="5904656" cy="2688557"/>
          </a:xfrm>
          <a:prstGeom prst="rect">
            <a:avLst/>
          </a:prstGeom>
          <a:noFill/>
          <a:ln/>
        </p:spPr>
        <p:txBody>
          <a:bodyPr wrap="square" lIns="0" tIns="0" rIns="0" bIns="0" rtlCol="0" anchor="t">
            <a:spAutoFit/>
          </a:bodyPr>
          <a:lstStyle/>
          <a:p>
            <a:pPr algn="ctr" rtl="1">
              <a:lnSpc>
                <a:spcPct val="200000"/>
              </a:lnSpc>
            </a:pPr>
            <a:r>
              <a:rPr lang="ar-SA" sz="1800" dirty="0">
                <a:solidFill>
                  <a:srgbClr val="1E3063"/>
                </a:solidFill>
                <a:latin typeface="Alexandria" pitchFamily="2" charset="-78"/>
                <a:ea typeface="Instrument Sans Medium" pitchFamily="34" charset="-122"/>
                <a:cs typeface="Alexandria" pitchFamily="2" charset="-78"/>
              </a:rPr>
              <a:t>يسهم الإبداع الوظيفي في تحقيق التطوير التنظيمي من خلال:</a:t>
            </a:r>
          </a:p>
          <a:p>
            <a:pPr marL="285750" indent="-285750" algn="r" rtl="1">
              <a:lnSpc>
                <a:spcPct val="200000"/>
              </a:lnSpc>
              <a:buClr>
                <a:srgbClr val="00B0F0"/>
              </a:buClr>
              <a:buFont typeface="Wingdings" panose="05000000000000000000" pitchFamily="2" charset="2"/>
              <a:buChar char="v"/>
            </a:pPr>
            <a:r>
              <a:rPr lang="ar-SA" sz="1800" dirty="0">
                <a:solidFill>
                  <a:srgbClr val="1E3063"/>
                </a:solidFill>
                <a:latin typeface="Alexandria" pitchFamily="2" charset="-78"/>
                <a:ea typeface="Instrument Sans Medium" pitchFamily="34" charset="-122"/>
                <a:cs typeface="Alexandria" pitchFamily="2" charset="-78"/>
              </a:rPr>
              <a:t> تحديث الأنظمة والإجراءات،</a:t>
            </a:r>
          </a:p>
          <a:p>
            <a:pPr marL="285750" indent="-285750" algn="r" rtl="1">
              <a:lnSpc>
                <a:spcPct val="200000"/>
              </a:lnSpc>
              <a:buClr>
                <a:srgbClr val="00B0F0"/>
              </a:buClr>
              <a:buFont typeface="Wingdings" panose="05000000000000000000" pitchFamily="2" charset="2"/>
              <a:buChar char="v"/>
            </a:pPr>
            <a:r>
              <a:rPr lang="ar-SA" sz="1800" dirty="0">
                <a:solidFill>
                  <a:srgbClr val="1E3063"/>
                </a:solidFill>
                <a:latin typeface="Alexandria" pitchFamily="2" charset="-78"/>
                <a:ea typeface="Instrument Sans Medium" pitchFamily="34" charset="-122"/>
                <a:cs typeface="Alexandria" pitchFamily="2" charset="-78"/>
              </a:rPr>
              <a:t>تبني أساليب عمل أكثر كفاءة، </a:t>
            </a:r>
          </a:p>
          <a:p>
            <a:pPr marL="285750" indent="-285750" algn="r" rtl="1">
              <a:lnSpc>
                <a:spcPct val="200000"/>
              </a:lnSpc>
              <a:buClr>
                <a:srgbClr val="00B0F0"/>
              </a:buClr>
              <a:buFont typeface="Wingdings" panose="05000000000000000000" pitchFamily="2" charset="2"/>
              <a:buChar char="v"/>
            </a:pPr>
            <a:r>
              <a:rPr lang="ar-SA" sz="1800" dirty="0">
                <a:solidFill>
                  <a:srgbClr val="1E3063"/>
                </a:solidFill>
                <a:latin typeface="Alexandria" pitchFamily="2" charset="-78"/>
                <a:ea typeface="Instrument Sans Medium" pitchFamily="34" charset="-122"/>
                <a:cs typeface="Alexandria" pitchFamily="2" charset="-78"/>
              </a:rPr>
              <a:t>تحسين الأداء المؤسسي بصورة مستمرة</a:t>
            </a:r>
            <a:r>
              <a:rPr lang="en-US" sz="1800" dirty="0">
                <a:solidFill>
                  <a:srgbClr val="1E3063"/>
                </a:solidFill>
                <a:latin typeface="Alexandria" pitchFamily="2" charset="-78"/>
                <a:ea typeface="Instrument Sans Medium" pitchFamily="34" charset="-122"/>
                <a:cs typeface="Alexandria" pitchFamily="2" charset="-78"/>
              </a:rPr>
              <a:t>.</a:t>
            </a:r>
            <a:endParaRPr lang="en-US" sz="1800" dirty="0">
              <a:latin typeface="Alexandria" pitchFamily="2" charset="-78"/>
              <a:cs typeface="Alexandria" pitchFamily="2" charset="-78"/>
            </a:endParaRPr>
          </a:p>
        </p:txBody>
      </p:sp>
      <p:sp>
        <p:nvSpPr>
          <p:cNvPr id="14" name="Text 6">
            <a:extLst>
              <a:ext uri="{FF2B5EF4-FFF2-40B4-BE49-F238E27FC236}">
                <a16:creationId xmlns:a16="http://schemas.microsoft.com/office/drawing/2014/main" id="{0FC1D120-3A38-99A4-EBD1-0C6ED9FA5448}"/>
              </a:ext>
            </a:extLst>
          </p:cNvPr>
          <p:cNvSpPr/>
          <p:nvPr/>
        </p:nvSpPr>
        <p:spPr>
          <a:xfrm>
            <a:off x="1631504" y="5349636"/>
            <a:ext cx="9217024" cy="784189"/>
          </a:xfrm>
          <a:prstGeom prst="rect">
            <a:avLst/>
          </a:prstGeom>
          <a:noFill/>
          <a:ln/>
        </p:spPr>
        <p:txBody>
          <a:bodyPr wrap="square" lIns="0" tIns="0" rIns="0" bIns="0" rtlCol="0" anchor="t">
            <a:spAutoFit/>
          </a:bodyPr>
          <a:lstStyle/>
          <a:p>
            <a:pPr algn="ctr" rtl="1">
              <a:lnSpc>
                <a:spcPct val="150000"/>
              </a:lnSpc>
            </a:pPr>
            <a:r>
              <a:rPr lang="en-US" sz="1800" dirty="0">
                <a:solidFill>
                  <a:srgbClr val="1E3063"/>
                </a:solidFill>
                <a:latin typeface="Alexandria" pitchFamily="2" charset="-78"/>
                <a:ea typeface="Instrument Sans Medium" pitchFamily="34" charset="-122"/>
                <a:cs typeface="Alexandria" pitchFamily="2" charset="-78"/>
              </a:rPr>
              <a:t>فالأفكار الإبداعية تساعد المؤسسة على التكيف مع المتغيرات، ومعالجة المشكلات بطرق حديثة، ورفع جودة الخدمات والنتائج.</a:t>
            </a:r>
            <a:endParaRPr lang="en-US" sz="1800" dirty="0">
              <a:latin typeface="Alexandria" pitchFamily="2" charset="-78"/>
              <a:cs typeface="Alexandria" pitchFamily="2" charset="-78"/>
            </a:endParaRPr>
          </a:p>
        </p:txBody>
      </p:sp>
    </p:spTree>
    <p:extLst>
      <p:ext uri="{BB962C8B-B14F-4D97-AF65-F5344CB8AC3E}">
        <p14:creationId xmlns:p14="http://schemas.microsoft.com/office/powerpoint/2010/main" val="4174883455"/>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81510" y="362033"/>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810423"/>
            <a:ext cx="4128422" cy="587381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42214" y="1052736"/>
            <a:ext cx="11442418" cy="54261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pic>
        <p:nvPicPr>
          <p:cNvPr id="6" name="Image 0" descr="preencoded.png">
            <a:extLst>
              <a:ext uri="{FF2B5EF4-FFF2-40B4-BE49-F238E27FC236}">
                <a16:creationId xmlns:a16="http://schemas.microsoft.com/office/drawing/2014/main" id="{1132CA02-C683-70DF-6782-4AEF4A876BD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699082" y="785190"/>
            <a:ext cx="4146999" cy="582809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7" name="Text 0">
            <a:extLst>
              <a:ext uri="{FF2B5EF4-FFF2-40B4-BE49-F238E27FC236}">
                <a16:creationId xmlns:a16="http://schemas.microsoft.com/office/drawing/2014/main" id="{EDC1D2EB-24AC-CE45-9D11-D399AEFDDCAF}"/>
              </a:ext>
            </a:extLst>
          </p:cNvPr>
          <p:cNvSpPr/>
          <p:nvPr/>
        </p:nvSpPr>
        <p:spPr>
          <a:xfrm>
            <a:off x="2828085" y="407417"/>
            <a:ext cx="4528484" cy="499239"/>
          </a:xfrm>
          <a:prstGeom prst="rect">
            <a:avLst/>
          </a:prstGeom>
          <a:noFill/>
          <a:ln/>
        </p:spPr>
        <p:txBody>
          <a:bodyPr wrap="none" lIns="0" tIns="0" rIns="0" bIns="0" rtlCol="0" anchor="t">
            <a:spAutoFit/>
          </a:bodyPr>
          <a:lstStyle/>
          <a:p>
            <a:pPr algn="r" rtl="1">
              <a:lnSpc>
                <a:spcPts val="4375"/>
              </a:lnSpc>
            </a:pPr>
            <a:r>
              <a:rPr lang="en-US" sz="2400" b="1" dirty="0">
                <a:solidFill>
                  <a:srgbClr val="00B0F0"/>
                </a:solidFill>
                <a:latin typeface="Alexandria" pitchFamily="2" charset="-78"/>
                <a:ea typeface="Instrument Sans Semi Bold" pitchFamily="34" charset="-122"/>
                <a:cs typeface="Alexandria" pitchFamily="2" charset="-78"/>
              </a:rPr>
              <a:t>الإبداع الوظيفي في اتخاذ القرار</a:t>
            </a:r>
            <a:endParaRPr lang="en-US" sz="2400" b="1" dirty="0">
              <a:solidFill>
                <a:srgbClr val="00B0F0"/>
              </a:solidFill>
              <a:latin typeface="Alexandria" pitchFamily="2" charset="-78"/>
              <a:cs typeface="Alexandria" pitchFamily="2" charset="-78"/>
            </a:endParaRPr>
          </a:p>
        </p:txBody>
      </p:sp>
      <p:pic>
        <p:nvPicPr>
          <p:cNvPr id="8" name="Image 1" descr="preencoded.png">
            <a:extLst>
              <a:ext uri="{FF2B5EF4-FFF2-40B4-BE49-F238E27FC236}">
                <a16:creationId xmlns:a16="http://schemas.microsoft.com/office/drawing/2014/main" id="{6B8D5ABF-585B-8E16-95A9-7FB6299A378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103343" y="1320503"/>
            <a:ext cx="892175" cy="1070669"/>
          </a:xfrm>
          <a:prstGeom prst="rect">
            <a:avLst/>
          </a:prstGeom>
        </p:spPr>
      </p:pic>
      <p:sp>
        <p:nvSpPr>
          <p:cNvPr id="9" name="Text 1">
            <a:extLst>
              <a:ext uri="{FF2B5EF4-FFF2-40B4-BE49-F238E27FC236}">
                <a16:creationId xmlns:a16="http://schemas.microsoft.com/office/drawing/2014/main" id="{363233BE-6D6F-0843-12CE-86564EF72349}"/>
              </a:ext>
            </a:extLst>
          </p:cNvPr>
          <p:cNvSpPr/>
          <p:nvPr/>
        </p:nvSpPr>
        <p:spPr>
          <a:xfrm>
            <a:off x="4250213" y="1498898"/>
            <a:ext cx="1684756" cy="262251"/>
          </a:xfrm>
          <a:prstGeom prst="rect">
            <a:avLst/>
          </a:prstGeom>
          <a:noFill/>
          <a:ln/>
        </p:spPr>
        <p:txBody>
          <a:bodyPr wrap="none" lIns="0" tIns="0" rIns="0" bIns="0" rtlCol="0" anchor="t">
            <a:spAutoFit/>
          </a:bodyPr>
          <a:lstStyle/>
          <a:p>
            <a:pPr algn="r" rtl="1">
              <a:lnSpc>
                <a:spcPts val="2167"/>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البحث عن البدائل</a:t>
            </a:r>
            <a:endParaRPr lang="en-US" sz="1600" b="1" dirty="0">
              <a:solidFill>
                <a:schemeClr val="accent2">
                  <a:lumMod val="75000"/>
                </a:schemeClr>
              </a:solidFill>
              <a:latin typeface="Alexandria" pitchFamily="2" charset="-78"/>
              <a:cs typeface="Alexandria" pitchFamily="2" charset="-78"/>
            </a:endParaRPr>
          </a:p>
        </p:txBody>
      </p:sp>
      <p:sp>
        <p:nvSpPr>
          <p:cNvPr id="10" name="Text 2">
            <a:extLst>
              <a:ext uri="{FF2B5EF4-FFF2-40B4-BE49-F238E27FC236}">
                <a16:creationId xmlns:a16="http://schemas.microsoft.com/office/drawing/2014/main" id="{7F5212C9-F7B5-FDEE-0111-8CF1179F8859}"/>
              </a:ext>
            </a:extLst>
          </p:cNvPr>
          <p:cNvSpPr/>
          <p:nvPr/>
        </p:nvSpPr>
        <p:spPr>
          <a:xfrm>
            <a:off x="1949902" y="1878707"/>
            <a:ext cx="3985066" cy="262251"/>
          </a:xfrm>
          <a:prstGeom prst="rect">
            <a:avLst/>
          </a:prstGeom>
          <a:noFill/>
          <a:ln/>
        </p:spPr>
        <p:txBody>
          <a:bodyPr wrap="none" lIns="0" tIns="0" rIns="0" bIns="0" rtlCol="0" anchor="t">
            <a:spAutoFit/>
          </a:bodyPr>
          <a:lstStyle/>
          <a:p>
            <a:pPr algn="r" rtl="1">
              <a:lnSpc>
                <a:spcPts val="2167"/>
              </a:lnSpc>
            </a:pPr>
            <a:r>
              <a:rPr lang="en-US" sz="1600" dirty="0">
                <a:solidFill>
                  <a:srgbClr val="1E3063"/>
                </a:solidFill>
                <a:latin typeface="Alexandria" pitchFamily="2" charset="-78"/>
                <a:ea typeface="Instrument Sans Medium" pitchFamily="34" charset="-122"/>
                <a:cs typeface="Alexandria" pitchFamily="2" charset="-78"/>
              </a:rPr>
              <a:t>القدرة على البحث عن بدائل جديدة ومتعددة</a:t>
            </a:r>
            <a:endParaRPr lang="en-US" sz="1600" dirty="0">
              <a:latin typeface="Alexandria" pitchFamily="2" charset="-78"/>
              <a:cs typeface="Alexandria" pitchFamily="2" charset="-78"/>
            </a:endParaRPr>
          </a:p>
        </p:txBody>
      </p:sp>
      <p:pic>
        <p:nvPicPr>
          <p:cNvPr id="11" name="Image 2" descr="preencoded.png">
            <a:extLst>
              <a:ext uri="{FF2B5EF4-FFF2-40B4-BE49-F238E27FC236}">
                <a16:creationId xmlns:a16="http://schemas.microsoft.com/office/drawing/2014/main" id="{11818E88-2E80-1717-40B9-634D0BBC374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103343" y="2391172"/>
            <a:ext cx="892175" cy="1070669"/>
          </a:xfrm>
          <a:prstGeom prst="rect">
            <a:avLst/>
          </a:prstGeom>
        </p:spPr>
      </p:pic>
      <p:sp>
        <p:nvSpPr>
          <p:cNvPr id="12" name="Text 3">
            <a:extLst>
              <a:ext uri="{FF2B5EF4-FFF2-40B4-BE49-F238E27FC236}">
                <a16:creationId xmlns:a16="http://schemas.microsoft.com/office/drawing/2014/main" id="{29B3F758-DF82-B462-D5AE-1242788243D5}"/>
              </a:ext>
            </a:extLst>
          </p:cNvPr>
          <p:cNvSpPr/>
          <p:nvPr/>
        </p:nvSpPr>
        <p:spPr>
          <a:xfrm>
            <a:off x="4593256" y="2569568"/>
            <a:ext cx="1341713" cy="262251"/>
          </a:xfrm>
          <a:prstGeom prst="rect">
            <a:avLst/>
          </a:prstGeom>
          <a:noFill/>
          <a:ln/>
        </p:spPr>
        <p:txBody>
          <a:bodyPr wrap="none" lIns="0" tIns="0" rIns="0" bIns="0" rtlCol="0" anchor="t">
            <a:spAutoFit/>
          </a:bodyPr>
          <a:lstStyle/>
          <a:p>
            <a:pPr algn="r" rtl="1">
              <a:lnSpc>
                <a:spcPts val="2167"/>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التحليل المرن</a:t>
            </a:r>
            <a:endParaRPr lang="en-US" sz="1600" b="1" dirty="0">
              <a:solidFill>
                <a:schemeClr val="accent2">
                  <a:lumMod val="75000"/>
                </a:schemeClr>
              </a:solidFill>
              <a:latin typeface="Alexandria" pitchFamily="2" charset="-78"/>
              <a:cs typeface="Alexandria" pitchFamily="2" charset="-78"/>
            </a:endParaRPr>
          </a:p>
        </p:txBody>
      </p:sp>
      <p:sp>
        <p:nvSpPr>
          <p:cNvPr id="13" name="Text 4">
            <a:extLst>
              <a:ext uri="{FF2B5EF4-FFF2-40B4-BE49-F238E27FC236}">
                <a16:creationId xmlns:a16="http://schemas.microsoft.com/office/drawing/2014/main" id="{36AF9AC0-451C-6980-F3E9-1FCF187F26BA}"/>
              </a:ext>
            </a:extLst>
          </p:cNvPr>
          <p:cNvSpPr/>
          <p:nvPr/>
        </p:nvSpPr>
        <p:spPr>
          <a:xfrm>
            <a:off x="2225618" y="2949377"/>
            <a:ext cx="3709350" cy="262251"/>
          </a:xfrm>
          <a:prstGeom prst="rect">
            <a:avLst/>
          </a:prstGeom>
          <a:noFill/>
          <a:ln/>
        </p:spPr>
        <p:txBody>
          <a:bodyPr wrap="none" lIns="0" tIns="0" rIns="0" bIns="0" rtlCol="0" anchor="t">
            <a:spAutoFit/>
          </a:bodyPr>
          <a:lstStyle/>
          <a:p>
            <a:pPr algn="r" rtl="1">
              <a:lnSpc>
                <a:spcPts val="2167"/>
              </a:lnSpc>
            </a:pPr>
            <a:r>
              <a:rPr lang="en-US" sz="1600" dirty="0">
                <a:solidFill>
                  <a:srgbClr val="1E3063"/>
                </a:solidFill>
                <a:latin typeface="Alexandria" pitchFamily="2" charset="-78"/>
                <a:ea typeface="Instrument Sans Medium" pitchFamily="34" charset="-122"/>
                <a:cs typeface="Alexandria" pitchFamily="2" charset="-78"/>
              </a:rPr>
              <a:t>تحليل المواقف بمرونة وتفكير غير تقليدي</a:t>
            </a:r>
            <a:endParaRPr lang="en-US" sz="1600" dirty="0">
              <a:latin typeface="Alexandria" pitchFamily="2" charset="-78"/>
              <a:cs typeface="Alexandria" pitchFamily="2" charset="-78"/>
            </a:endParaRPr>
          </a:p>
        </p:txBody>
      </p:sp>
      <p:pic>
        <p:nvPicPr>
          <p:cNvPr id="14" name="Image 3" descr="preencoded.png">
            <a:extLst>
              <a:ext uri="{FF2B5EF4-FFF2-40B4-BE49-F238E27FC236}">
                <a16:creationId xmlns:a16="http://schemas.microsoft.com/office/drawing/2014/main" id="{6C253679-1EAB-A48C-90A8-BB755CE57DE6}"/>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103343" y="3461842"/>
            <a:ext cx="892175" cy="1070669"/>
          </a:xfrm>
          <a:prstGeom prst="rect">
            <a:avLst/>
          </a:prstGeom>
        </p:spPr>
      </p:pic>
      <p:sp>
        <p:nvSpPr>
          <p:cNvPr id="15" name="Text 5">
            <a:extLst>
              <a:ext uri="{FF2B5EF4-FFF2-40B4-BE49-F238E27FC236}">
                <a16:creationId xmlns:a16="http://schemas.microsoft.com/office/drawing/2014/main" id="{12FC37D2-471F-01DB-E949-B8850623DAEF}"/>
              </a:ext>
            </a:extLst>
          </p:cNvPr>
          <p:cNvSpPr/>
          <p:nvPr/>
        </p:nvSpPr>
        <p:spPr>
          <a:xfrm>
            <a:off x="4689436" y="3640237"/>
            <a:ext cx="1245533" cy="262251"/>
          </a:xfrm>
          <a:prstGeom prst="rect">
            <a:avLst/>
          </a:prstGeom>
          <a:noFill/>
          <a:ln/>
        </p:spPr>
        <p:txBody>
          <a:bodyPr wrap="none" lIns="0" tIns="0" rIns="0" bIns="0" rtlCol="0" anchor="t">
            <a:spAutoFit/>
          </a:bodyPr>
          <a:lstStyle/>
          <a:p>
            <a:pPr algn="r" rtl="1">
              <a:lnSpc>
                <a:spcPts val="2167"/>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حلول مبتكرة</a:t>
            </a:r>
            <a:endParaRPr lang="en-US" sz="1600" b="1" dirty="0">
              <a:solidFill>
                <a:schemeClr val="accent2">
                  <a:lumMod val="75000"/>
                </a:schemeClr>
              </a:solidFill>
              <a:latin typeface="Alexandria" pitchFamily="2" charset="-78"/>
              <a:cs typeface="Alexandria" pitchFamily="2" charset="-78"/>
            </a:endParaRPr>
          </a:p>
        </p:txBody>
      </p:sp>
      <p:sp>
        <p:nvSpPr>
          <p:cNvPr id="16" name="Text 6">
            <a:extLst>
              <a:ext uri="{FF2B5EF4-FFF2-40B4-BE49-F238E27FC236}">
                <a16:creationId xmlns:a16="http://schemas.microsoft.com/office/drawing/2014/main" id="{2DBEEFA0-ED03-3B4C-F44A-31C615CFD437}"/>
              </a:ext>
            </a:extLst>
          </p:cNvPr>
          <p:cNvSpPr/>
          <p:nvPr/>
        </p:nvSpPr>
        <p:spPr>
          <a:xfrm>
            <a:off x="2333020" y="4020046"/>
            <a:ext cx="3601948" cy="262251"/>
          </a:xfrm>
          <a:prstGeom prst="rect">
            <a:avLst/>
          </a:prstGeom>
          <a:noFill/>
          <a:ln/>
        </p:spPr>
        <p:txBody>
          <a:bodyPr wrap="none" lIns="0" tIns="0" rIns="0" bIns="0" rtlCol="0" anchor="t">
            <a:spAutoFit/>
          </a:bodyPr>
          <a:lstStyle/>
          <a:p>
            <a:pPr algn="r" rtl="1">
              <a:lnSpc>
                <a:spcPts val="2167"/>
              </a:lnSpc>
            </a:pPr>
            <a:r>
              <a:rPr lang="en-US" sz="1600" dirty="0">
                <a:solidFill>
                  <a:srgbClr val="1E3063"/>
                </a:solidFill>
                <a:latin typeface="Alexandria" pitchFamily="2" charset="-78"/>
                <a:ea typeface="Instrument Sans Medium" pitchFamily="34" charset="-122"/>
                <a:cs typeface="Alexandria" pitchFamily="2" charset="-78"/>
              </a:rPr>
              <a:t>التوصل إلى حلول غير تقليدية للمشكلات</a:t>
            </a:r>
            <a:endParaRPr lang="en-US" sz="1600" dirty="0">
              <a:latin typeface="Alexandria" pitchFamily="2" charset="-78"/>
              <a:cs typeface="Alexandria" pitchFamily="2" charset="-78"/>
            </a:endParaRPr>
          </a:p>
        </p:txBody>
      </p:sp>
      <p:pic>
        <p:nvPicPr>
          <p:cNvPr id="17" name="Image 4" descr="preencoded.png">
            <a:extLst>
              <a:ext uri="{FF2B5EF4-FFF2-40B4-BE49-F238E27FC236}">
                <a16:creationId xmlns:a16="http://schemas.microsoft.com/office/drawing/2014/main" id="{8AAC342E-E929-BF6E-7835-3C63D940AB05}"/>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103343" y="4532511"/>
            <a:ext cx="892175" cy="1070669"/>
          </a:xfrm>
          <a:prstGeom prst="rect">
            <a:avLst/>
          </a:prstGeom>
        </p:spPr>
      </p:pic>
      <p:sp>
        <p:nvSpPr>
          <p:cNvPr id="19" name="Text 7">
            <a:extLst>
              <a:ext uri="{FF2B5EF4-FFF2-40B4-BE49-F238E27FC236}">
                <a16:creationId xmlns:a16="http://schemas.microsoft.com/office/drawing/2014/main" id="{E1075CED-118B-B6ED-ADCA-26F0F32CAD6E}"/>
              </a:ext>
            </a:extLst>
          </p:cNvPr>
          <p:cNvSpPr/>
          <p:nvPr/>
        </p:nvSpPr>
        <p:spPr>
          <a:xfrm>
            <a:off x="5204000" y="4710907"/>
            <a:ext cx="730969" cy="262251"/>
          </a:xfrm>
          <a:prstGeom prst="rect">
            <a:avLst/>
          </a:prstGeom>
          <a:noFill/>
          <a:ln/>
        </p:spPr>
        <p:txBody>
          <a:bodyPr wrap="none" lIns="0" tIns="0" rIns="0" bIns="0" rtlCol="0" anchor="t">
            <a:spAutoFit/>
          </a:bodyPr>
          <a:lstStyle/>
          <a:p>
            <a:pPr algn="r" rtl="1">
              <a:lnSpc>
                <a:spcPts val="2167"/>
              </a:lnSpc>
            </a:pPr>
            <a:r>
              <a:rPr lang="en-US" sz="1600" b="1" dirty="0">
                <a:solidFill>
                  <a:schemeClr val="accent2">
                    <a:lumMod val="75000"/>
                  </a:schemeClr>
                </a:solidFill>
                <a:latin typeface="Alexandria" pitchFamily="2" charset="-78"/>
                <a:ea typeface="Instrument Sans Semi Bold" pitchFamily="34" charset="-122"/>
                <a:cs typeface="Alexandria" pitchFamily="2" charset="-78"/>
              </a:rPr>
              <a:t>الكفاءة</a:t>
            </a:r>
            <a:endParaRPr lang="en-US" sz="1600" b="1" dirty="0">
              <a:solidFill>
                <a:schemeClr val="accent2">
                  <a:lumMod val="75000"/>
                </a:schemeClr>
              </a:solidFill>
              <a:latin typeface="Alexandria" pitchFamily="2" charset="-78"/>
              <a:cs typeface="Alexandria" pitchFamily="2" charset="-78"/>
            </a:endParaRPr>
          </a:p>
        </p:txBody>
      </p:sp>
      <p:sp>
        <p:nvSpPr>
          <p:cNvPr id="20" name="Text 8">
            <a:extLst>
              <a:ext uri="{FF2B5EF4-FFF2-40B4-BE49-F238E27FC236}">
                <a16:creationId xmlns:a16="http://schemas.microsoft.com/office/drawing/2014/main" id="{0A72FE87-5A84-DD18-EA1D-C46AF5017F46}"/>
              </a:ext>
            </a:extLst>
          </p:cNvPr>
          <p:cNvSpPr/>
          <p:nvPr/>
        </p:nvSpPr>
        <p:spPr>
          <a:xfrm>
            <a:off x="3379781" y="5090716"/>
            <a:ext cx="2555187" cy="262251"/>
          </a:xfrm>
          <a:prstGeom prst="rect">
            <a:avLst/>
          </a:prstGeom>
          <a:noFill/>
          <a:ln/>
        </p:spPr>
        <p:txBody>
          <a:bodyPr wrap="none" lIns="0" tIns="0" rIns="0" bIns="0" rtlCol="0" anchor="t">
            <a:spAutoFit/>
          </a:bodyPr>
          <a:lstStyle/>
          <a:p>
            <a:pPr algn="r" rtl="1">
              <a:lnSpc>
                <a:spcPts val="2167"/>
              </a:lnSpc>
            </a:pPr>
            <a:r>
              <a:rPr lang="en-US" sz="1600" dirty="0">
                <a:solidFill>
                  <a:srgbClr val="1E3063"/>
                </a:solidFill>
                <a:latin typeface="Alexandria" pitchFamily="2" charset="-78"/>
                <a:ea typeface="Instrument Sans Medium" pitchFamily="34" charset="-122"/>
                <a:cs typeface="Alexandria" pitchFamily="2" charset="-78"/>
              </a:rPr>
              <a:t>تحقيق الأهداف بكفاءة أعلى</a:t>
            </a:r>
            <a:endParaRPr lang="en-US" sz="1600" dirty="0">
              <a:latin typeface="Alexandria" pitchFamily="2" charset="-78"/>
              <a:cs typeface="Alexandria" pitchFamily="2" charset="-78"/>
            </a:endParaRPr>
          </a:p>
        </p:txBody>
      </p:sp>
      <p:sp>
        <p:nvSpPr>
          <p:cNvPr id="21" name="Text 9">
            <a:extLst>
              <a:ext uri="{FF2B5EF4-FFF2-40B4-BE49-F238E27FC236}">
                <a16:creationId xmlns:a16="http://schemas.microsoft.com/office/drawing/2014/main" id="{B07740F0-398F-54CD-2E6E-4BC42F3DDEC6}"/>
              </a:ext>
            </a:extLst>
          </p:cNvPr>
          <p:cNvSpPr/>
          <p:nvPr/>
        </p:nvSpPr>
        <p:spPr>
          <a:xfrm>
            <a:off x="683252" y="5641166"/>
            <a:ext cx="7067761" cy="696986"/>
          </a:xfrm>
          <a:prstGeom prst="rect">
            <a:avLst/>
          </a:prstGeom>
          <a:noFill/>
          <a:ln/>
        </p:spPr>
        <p:txBody>
          <a:bodyPr wrap="square" lIns="0" tIns="0" rIns="0" bIns="0" rtlCol="0" anchor="t">
            <a:spAutoFit/>
          </a:bodyPr>
          <a:lstStyle/>
          <a:p>
            <a:pPr algn="ctr" rtl="1">
              <a:lnSpc>
                <a:spcPct val="150000"/>
              </a:lnSpc>
            </a:pPr>
            <a:r>
              <a:rPr lang="en-US" sz="1600" dirty="0">
                <a:solidFill>
                  <a:srgbClr val="1E3063"/>
                </a:solidFill>
                <a:latin typeface="Alexandria" pitchFamily="2" charset="-78"/>
                <a:ea typeface="Instrument Sans Medium" pitchFamily="34" charset="-122"/>
                <a:cs typeface="Alexandria" pitchFamily="2" charset="-78"/>
              </a:rPr>
              <a:t>صناعة القرار الإبداعي تعتمد على توليد بدائل متنوعة، وموازنة نتائجها، ثم اختيار الأنسب منها بما يحقق أهداف العمل بكفاءة أعلى.</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501707415"/>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flipV="1">
            <a:off x="2503825" y="419401"/>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155869"/>
            <a:ext cx="4128422" cy="55283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SA"/>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335360" y="1310489"/>
            <a:ext cx="11553856" cy="51843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SA" sz="2000" dirty="0"/>
              <a:t>يعتمد التفكير المنطقي الرشيد على مجموعة من المعايير التي تضمن سلامة التحليل وجودة الحكم، من أهمها:</a:t>
            </a: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D2169BC-EAD7-C239-A09E-4B899E45907F}"/>
              </a:ext>
            </a:extLst>
          </p:cNvPr>
          <p:cNvSpPr/>
          <p:nvPr/>
        </p:nvSpPr>
        <p:spPr>
          <a:xfrm>
            <a:off x="3232897" y="379854"/>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SA" sz="2400" b="1" dirty="0">
                <a:solidFill>
                  <a:srgbClr val="00B0F0"/>
                </a:solidFill>
                <a:latin typeface="Alexandria" pitchFamily="2" charset="-78"/>
                <a:cs typeface="Alexandria" pitchFamily="2" charset="-78"/>
              </a:rPr>
              <a:t>خاتمة</a:t>
            </a:r>
          </a:p>
        </p:txBody>
      </p:sp>
      <p:sp>
        <p:nvSpPr>
          <p:cNvPr id="2" name="TextBox 1">
            <a:extLst>
              <a:ext uri="{FF2B5EF4-FFF2-40B4-BE49-F238E27FC236}">
                <a16:creationId xmlns:a16="http://schemas.microsoft.com/office/drawing/2014/main" id="{729DA766-4543-A42C-BDD9-CA227836AC68}"/>
              </a:ext>
            </a:extLst>
          </p:cNvPr>
          <p:cNvSpPr txBox="1"/>
          <p:nvPr/>
        </p:nvSpPr>
        <p:spPr>
          <a:xfrm>
            <a:off x="740234" y="2070591"/>
            <a:ext cx="10744108" cy="3682418"/>
          </a:xfrm>
          <a:prstGeom prst="rect">
            <a:avLst/>
          </a:prstGeom>
          <a:noFill/>
        </p:spPr>
        <p:txBody>
          <a:bodyPr wrap="square" rtlCol="1">
            <a:spAutoFit/>
          </a:bodyPr>
          <a:lstStyle>
            <a:defPPr marR="0" lvl="0" algn="l" rtl="0">
              <a:lnSpc>
                <a:spcPct val="100000"/>
              </a:lnSpc>
              <a:spcBef>
                <a:spcPts val="0"/>
              </a:spcBef>
              <a:spcAft>
                <a:spcPts val="0"/>
              </a:spcAft>
            </a:defPPr>
            <a:lvl1pPr algn="r" rtl="1">
              <a:lnSpc>
                <a:spcPct val="200000"/>
              </a:lnSpc>
              <a:buClr>
                <a:srgbClr val="00B0F0"/>
              </a:buClr>
              <a:defRPr sz="1600" kern="1200">
                <a:solidFill>
                  <a:schemeClr val="tx1"/>
                </a:solidFill>
                <a:latin typeface="Alexandria" pitchFamily="2" charset="-78"/>
                <a:ea typeface="+mn-ea"/>
                <a:cs typeface="Alexandria" pitchFamily="2" charset="-78"/>
              </a:defRPr>
            </a:lvl1pPr>
          </a:lstStyle>
          <a:p>
            <a:pPr algn="just">
              <a:lnSpc>
                <a:spcPct val="250000"/>
              </a:lnSpc>
            </a:pPr>
            <a:r>
              <a:rPr lang="ar-SA" dirty="0"/>
              <a:t>في الختام، تُعد </a:t>
            </a:r>
            <a:r>
              <a:rPr lang="ar-SA" b="1" dirty="0"/>
              <a:t>مهارات القائد المبتكر والمبدع </a:t>
            </a:r>
            <a:r>
              <a:rPr lang="ar-SA" dirty="0"/>
              <a:t>من الركائز الأساسية في نجاح المؤسسة وتطورها؛ لأنها تسهم في تحفيز العاملين، وتشجيع المبادرات، وتبني الأفكار الجديدة، وتوجيه الجهود نحو التحسين المستمر. فالقائد المبدع لا يقتصر دوره على إدارة العمل اليومي، بل يمتد إلى بناء بيئة تنظيمية داعمة للإبداع والتجديد.</a:t>
            </a:r>
          </a:p>
          <a:p>
            <a:pPr algn="just">
              <a:lnSpc>
                <a:spcPct val="250000"/>
              </a:lnSpc>
            </a:pPr>
            <a:r>
              <a:rPr lang="ar-SA" dirty="0"/>
              <a:t>كما يرتبط </a:t>
            </a:r>
            <a:r>
              <a:rPr lang="ar-SA" b="1" dirty="0"/>
              <a:t>الإبداع الوظيفي </a:t>
            </a:r>
            <a:r>
              <a:rPr lang="ar-SA" dirty="0"/>
              <a:t>ارتباطًا وثيقًا بمهارات القائد؛ إذ إن امتلاك القائد للمرونة، وحسن اتخاذ القرار، والقدرة على حل المشكلات، والتواصل الفعّال، يعزز من فرص ظهور الأفكار المبتكرة داخل المؤسسة. ومن هنا، فإن العلاقة بين القائد المبدع والإبداع الوظيفي علاقة تكامل وتأثير متبادل، تسهم في رفع كفاءة الأداء وتحقيق التميز المؤسسي.</a:t>
            </a:r>
            <a:endParaRPr lang="ar-SA" sz="1800" dirty="0"/>
          </a:p>
        </p:txBody>
      </p:sp>
    </p:spTree>
    <p:extLst>
      <p:ext uri="{BB962C8B-B14F-4D97-AF65-F5344CB8AC3E}">
        <p14:creationId xmlns:p14="http://schemas.microsoft.com/office/powerpoint/2010/main" val="2455842187"/>
      </p:ext>
    </p:extLst>
  </p:cSld>
  <p:clrMapOvr>
    <a:masterClrMapping/>
  </p:clrMapOvr>
  <p:extLst>
    <p:ext uri="{E180D4A7-C9FB-4DFB-919C-405C955672EB}">
      <p14:showEvtLst xmlns:p14="http://schemas.microsoft.com/office/powerpoint/2010/main">
        <p14:playEvt time="1" objId="8"/>
        <p14:stopEvt time="49673" objId="8"/>
      </p14:showEvtLst>
    </p:ext>
  </p:extLs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screen">
            <a:grayscl/>
            <a:extLst>
              <a:ext uri="{28A0092B-C50C-407E-A947-70E740481C1C}">
                <a14:useLocalDpi xmlns:a14="http://schemas.microsoft.com/office/drawing/2010/main"/>
              </a:ext>
            </a:extLst>
          </a:blip>
          <a:stretch>
            <a:fillRect/>
          </a:stretch>
        </p:blipFill>
        <p:spPr>
          <a:xfrm>
            <a:off x="-158198" y="27843"/>
            <a:ext cx="12350198"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pic>
        <p:nvPicPr>
          <p:cNvPr id="13" name="Graphic 12"/>
          <p:cNvPicPr>
            <a:picLocks noChangeAspect="1"/>
          </p:cNvPicPr>
          <p:nvPr/>
        </p:nvPicPr>
        <p:blipFill>
          <a:blip r:embed="rId3" cstate="screen">
            <a:extLst>
              <a:ext uri="{28A0092B-C50C-407E-A947-70E740481C1C}">
                <a14:useLocalDpi xmlns:a14="http://schemas.microsoft.com/office/drawing/2010/main"/>
              </a:ex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Alexandria" pitchFamily="2" charset="-78"/>
              <a:ea typeface="+mn-ea"/>
              <a:cs typeface="+mn-cs"/>
              <a:sym typeface="Arial"/>
            </a:endParaRPr>
          </a:p>
        </p:txBody>
      </p:sp>
      <p:pic>
        <p:nvPicPr>
          <p:cNvPr id="22" name="Graphic 21"/>
          <p:cNvPicPr>
            <a:picLocks noChangeAspect="1"/>
          </p:cNvPicPr>
          <p:nvPr/>
        </p:nvPicPr>
        <p:blipFill rotWithShape="1">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a:fillRect/>
          </a:stretch>
        </p:blipFill>
        <p:spPr>
          <a:xfrm>
            <a:off x="9425810" y="203200"/>
            <a:ext cx="2580006" cy="1204686"/>
          </a:xfrm>
          <a:prstGeom prst="rect">
            <a:avLst/>
          </a:prstGeom>
        </p:spPr>
      </p:pic>
      <p:sp>
        <p:nvSpPr>
          <p:cNvPr id="3" name="TextBox 2">
            <a:extLst>
              <a:ext uri="{FF2B5EF4-FFF2-40B4-BE49-F238E27FC236}">
                <a16:creationId xmlns:a16="http://schemas.microsoft.com/office/drawing/2014/main" id="{C60F922B-9017-4012-364A-3E05CD1C1D19}"/>
              </a:ext>
            </a:extLst>
          </p:cNvPr>
          <p:cNvSpPr txBox="1"/>
          <p:nvPr/>
        </p:nvSpPr>
        <p:spPr>
          <a:xfrm>
            <a:off x="623392" y="54187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spTree>
    <p:extLst>
      <p:ext uri="{BB962C8B-B14F-4D97-AF65-F5344CB8AC3E}">
        <p14:creationId xmlns:p14="http://schemas.microsoft.com/office/powerpoint/2010/main" val="2563876055"/>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50ABA5A-DC78-4AF7-8E1B-743888095B72}">
  <ds:schemaRefs>
    <ds:schemaRef ds:uri="http://schemas.microsoft.com/sharepoint/v3/contenttype/forms"/>
  </ds:schemaRefs>
</ds:datastoreItem>
</file>

<file path=customXml/itemProps2.xml><?xml version="1.0" encoding="utf-8"?>
<ds:datastoreItem xmlns:ds="http://schemas.openxmlformats.org/officeDocument/2006/customXml" ds:itemID="{4C087099-7757-4AD4-A373-96C2F25C6D7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C5A0AB4-5E19-4D83-8409-59CEDDE018F8}">
  <ds:schemaRefs>
    <ds:schemaRef ds:uri="d13aca44-ef33-4cf4-9980-7f0b00e6eeb9"/>
    <ds:schemaRef ds:uri="49100919-8a76-4266-be0c-7dc583902cb4"/>
    <ds:schemaRef ds:uri="http://schemas.openxmlformats.org/package/2006/metadata/core-properties"/>
    <ds:schemaRef ds:uri="http://schemas.microsoft.com/office/2006/documentManagement/types"/>
    <ds:schemaRef ds:uri="http://purl.org/dc/terms/"/>
    <ds:schemaRef ds:uri="http://purl.org/dc/dcmitype/"/>
    <ds:schemaRef ds:uri="http://schemas.microsoft.com/office/infopath/2007/PartnerControls"/>
    <ds:schemaRef ds:uri="http://schemas.microsoft.com/office/2006/metadata/properties"/>
    <ds:schemaRef ds:uri="http://www.w3.org/XML/1998/namespac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41292</TotalTime>
  <Words>2847</Words>
  <Application>Microsoft Office PowerPoint</Application>
  <PresentationFormat>Widescreen</PresentationFormat>
  <Paragraphs>371</Paragraphs>
  <Slides>41</Slides>
  <Notes>1</Notes>
  <HiddenSlides>0</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41</vt:i4>
      </vt:variant>
    </vt:vector>
  </HeadingPairs>
  <TitlesOfParts>
    <vt:vector size="54" baseType="lpstr">
      <vt:lpstr>Alexandria</vt:lpstr>
      <vt:lpstr>Arial</vt:lpstr>
      <vt:lpstr>Calibri</vt:lpstr>
      <vt:lpstr>Calibri Light</vt:lpstr>
      <vt:lpstr>Century Gothic</vt:lpstr>
      <vt:lpstr>Instrument Sans Light</vt:lpstr>
      <vt:lpstr>Instrument Sans Medium</vt:lpstr>
      <vt:lpstr>Instrument Sans Semi Bold</vt:lpstr>
      <vt:lpstr>Roboto Light</vt:lpstr>
      <vt:lpstr>Times New Roman</vt:lpstr>
      <vt:lpstr>Wingdings</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Dr.Rehab El-shafie</dc:creator>
  <cp:lastModifiedBy>Dr. Nour Affour</cp:lastModifiedBy>
  <cp:revision>452</cp:revision>
  <dcterms:created xsi:type="dcterms:W3CDTF">2023-04-29T09:08:23Z</dcterms:created>
  <dcterms:modified xsi:type="dcterms:W3CDTF">2026-03-12T13:36:16Z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