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480" r:id="rId2"/>
    <p:sldId id="490" r:id="rId3"/>
    <p:sldId id="568" r:id="rId4"/>
    <p:sldId id="609" r:id="rId5"/>
    <p:sldId id="610" r:id="rId6"/>
    <p:sldId id="611" r:id="rId7"/>
    <p:sldId id="612" r:id="rId8"/>
    <p:sldId id="586" r:id="rId9"/>
    <p:sldId id="614" r:id="rId10"/>
    <p:sldId id="615" r:id="rId11"/>
    <p:sldId id="616" r:id="rId12"/>
    <p:sldId id="617" r:id="rId13"/>
    <p:sldId id="618" r:id="rId14"/>
    <p:sldId id="619" r:id="rId15"/>
    <p:sldId id="620" r:id="rId16"/>
    <p:sldId id="622" r:id="rId17"/>
    <p:sldId id="621" r:id="rId18"/>
    <p:sldId id="623" r:id="rId19"/>
    <p:sldId id="624" r:id="rId20"/>
    <p:sldId id="625" r:id="rId21"/>
    <p:sldId id="626" r:id="rId22"/>
    <p:sldId id="627" r:id="rId23"/>
    <p:sldId id="628" r:id="rId24"/>
    <p:sldId id="629" r:id="rId25"/>
    <p:sldId id="630" r:id="rId26"/>
    <p:sldId id="613" r:id="rId27"/>
    <p:sldId id="631" r:id="rId28"/>
    <p:sldId id="608" r:id="rId29"/>
    <p:sldId id="632" r:id="rId30"/>
    <p:sldId id="633" r:id="rId31"/>
    <p:sldId id="634" r:id="rId32"/>
    <p:sldId id="635" r:id="rId33"/>
    <p:sldId id="642" r:id="rId34"/>
    <p:sldId id="636" r:id="rId35"/>
    <p:sldId id="637" r:id="rId36"/>
    <p:sldId id="638" r:id="rId37"/>
    <p:sldId id="639" r:id="rId38"/>
    <p:sldId id="641" r:id="rId39"/>
    <p:sldId id="550" r:id="rId40"/>
    <p:sldId id="349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0"/>
            <p14:sldId id="568"/>
            <p14:sldId id="609"/>
            <p14:sldId id="610"/>
            <p14:sldId id="611"/>
            <p14:sldId id="612"/>
            <p14:sldId id="586"/>
            <p14:sldId id="614"/>
            <p14:sldId id="615"/>
            <p14:sldId id="616"/>
            <p14:sldId id="617"/>
            <p14:sldId id="618"/>
            <p14:sldId id="619"/>
            <p14:sldId id="620"/>
            <p14:sldId id="622"/>
            <p14:sldId id="621"/>
            <p14:sldId id="623"/>
            <p14:sldId id="624"/>
            <p14:sldId id="625"/>
            <p14:sldId id="626"/>
            <p14:sldId id="627"/>
            <p14:sldId id="628"/>
            <p14:sldId id="629"/>
            <p14:sldId id="630"/>
            <p14:sldId id="613"/>
            <p14:sldId id="631"/>
            <p14:sldId id="608"/>
            <p14:sldId id="632"/>
            <p14:sldId id="633"/>
            <p14:sldId id="634"/>
            <p14:sldId id="635"/>
            <p14:sldId id="642"/>
            <p14:sldId id="636"/>
            <p14:sldId id="637"/>
            <p14:sldId id="638"/>
            <p14:sldId id="639"/>
            <p14:sldId id="641"/>
            <p14:sldId id="550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C748"/>
    <a:srgbClr val="000000"/>
    <a:srgbClr val="669BBC"/>
    <a:srgbClr val="2D3956"/>
    <a:srgbClr val="8E5A6D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543" autoAdjust="0"/>
    <p:restoredTop sz="93738" autoAdjust="0"/>
  </p:normalViewPr>
  <p:slideViewPr>
    <p:cSldViewPr snapToGrid="0">
      <p:cViewPr varScale="1">
        <p:scale>
          <a:sx n="91" d="100"/>
          <a:sy n="91" d="100"/>
        </p:scale>
        <p:origin x="70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869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902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>
            <a:lvl1pPr marL="228600" indent="-228600">
              <a:buFont typeface="Wingdings" panose="05000000000000000000" pitchFamily="2" charset="2"/>
              <a:buChar char="v"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8658888" cy="1281113"/>
          </a:xfrm>
          <a:prstGeom prst="rect">
            <a:avLst/>
          </a:prstGeom>
        </p:spPr>
        <p:txBody>
          <a:bodyPr vert="horz" lIns="45720" tIns="0" rIns="45720" bIns="0" anchor="b" anchorCtr="0">
            <a:normAutofit fontScale="97500"/>
          </a:bodyPr>
          <a:lstStyle/>
          <a:p>
            <a:pPr marL="0" marR="0" lvl="0" indent="0" fontAlgn="auto">
              <a:lnSpc>
                <a:spcPct val="100000"/>
              </a:lnSpc>
              <a:spcAft>
                <a:spcPts val="0"/>
              </a:spcAft>
              <a:buClrTx/>
              <a:buSzTx/>
              <a:buFontTx/>
              <a:tabLst/>
            </a:pPr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8658888" cy="4351338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74000">
                <a:schemeClr val="accent3">
                  <a:lumMod val="45000"/>
                  <a:lumOff val="55000"/>
                </a:schemeClr>
              </a:gs>
              <a:gs pos="83000">
                <a:schemeClr val="accent3">
                  <a:lumMod val="45000"/>
                  <a:lumOff val="55000"/>
                </a:schemeClr>
              </a:gs>
              <a:gs pos="100000">
                <a:schemeClr val="accent3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88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BA58F7-397B-7DE5-A7C3-7859BEFC12FC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27134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 userDrawn="1"/>
        </p:nvSpPr>
        <p:spPr>
          <a:xfrm>
            <a:off x="3859544" y="641344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5" r:id="rId13"/>
    <p:sldLayoutId id="214748366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en-US" sz="3800" b="1" i="0" u="none" strike="noStrike" kern="1200" cap="all" spc="0" normalizeH="0" baseline="0" dirty="0">
          <a:ln w="500">
            <a:solidFill>
              <a:srgbClr val="B13F9A">
                <a:shade val="20000"/>
                <a:satMod val="120000"/>
              </a:srgbClr>
            </a:solidFill>
          </a:ln>
          <a:gradFill>
            <a:gsLst>
              <a:gs pos="0">
                <a:srgbClr val="F9B639">
                  <a:tint val="13000"/>
                </a:srgbClr>
              </a:gs>
              <a:gs pos="10000">
                <a:srgbClr val="F9B639">
                  <a:tint val="20000"/>
                </a:srgbClr>
              </a:gs>
              <a:gs pos="49000">
                <a:srgbClr val="F9B639">
                  <a:tint val="70000"/>
                </a:srgbClr>
              </a:gs>
              <a:gs pos="50000">
                <a:srgbClr val="F9B639">
                  <a:tint val="97000"/>
                </a:srgbClr>
              </a:gs>
              <a:gs pos="100000">
                <a:srgbClr val="F9B639">
                  <a:tint val="20000"/>
                </a:srgbClr>
              </a:gs>
            </a:gsLst>
            <a:lin ang="5400000" scaled="1"/>
          </a:gradFill>
          <a:effectLst/>
          <a:uLnTx/>
          <a:uFillTx/>
          <a:latin typeface="Trebuchet MS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27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svg"/><Relationship Id="rId9" Type="http://schemas.openxmlformats.org/officeDocument/2006/relationships/image" Target="../media/image2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9385F0-2536-01DB-C486-D6A29656E6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150" y="-44450"/>
            <a:ext cx="12311979" cy="6858000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67966" y="3225009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</a:t>
            </a:r>
            <a:r>
              <a:rPr lang="en-US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Yasser </a:t>
            </a:r>
            <a:r>
              <a:rPr lang="en-US" sz="2400" dirty="0" err="1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Abdelhamid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08644" y="2424037"/>
            <a:ext cx="46522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Machine Learning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-153908" y="5843657"/>
            <a:ext cx="2335794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ar-EG" sz="2800" b="1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2800" b="1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8545" y="198943"/>
            <a:ext cx="2876694" cy="1357799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0697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DS 620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Machine Learning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5"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039051" y="1259065"/>
            <a:ext cx="411389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 cap="all" dirty="0" smtClean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  <a:latin typeface="Trebuchet MS"/>
                <a:ea typeface="+mj-ea"/>
                <a:cs typeface="+mj-cs"/>
              </a:rPr>
              <a:t>Outline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3598250" y="1936173"/>
            <a:ext cx="8040594" cy="455921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888446" y="2093911"/>
            <a:ext cx="7614932" cy="440148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 smtClean="0">
                <a:solidFill>
                  <a:prstClr val="black"/>
                </a:solidFill>
                <a:latin typeface="Trebuchet MS"/>
              </a:rPr>
              <a:t>Classification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 smtClean="0">
                <a:solidFill>
                  <a:prstClr val="black"/>
                </a:solidFill>
                <a:latin typeface="Trebuchet MS"/>
              </a:rPr>
              <a:t>Naïve Bayes </a:t>
            </a:r>
            <a:r>
              <a:rPr lang="en-US" sz="1600" dirty="0" smtClean="0">
                <a:solidFill>
                  <a:prstClr val="black"/>
                </a:solidFill>
                <a:latin typeface="Trebuchet MS"/>
              </a:rPr>
              <a:t>Algorithm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 smtClean="0">
                <a:solidFill>
                  <a:prstClr val="black"/>
                </a:solidFill>
                <a:latin typeface="Trebuchet MS"/>
              </a:rPr>
              <a:t>Measuring accuracy</a:t>
            </a: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 smtClean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endParaRPr lang="en-GB" sz="1600" b="1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b="1" dirty="0" smtClean="0"/>
              <a:t>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890456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classification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755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classification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u="sng" dirty="0"/>
              <a:t>Classification</a:t>
            </a:r>
            <a:r>
              <a:rPr lang="en-US" sz="3200" dirty="0"/>
              <a:t> is the process of dividing up objects so that each is assigned to one of a number of </a:t>
            </a:r>
            <a:r>
              <a:rPr lang="en-US" sz="3200" b="1" u="sng" dirty="0"/>
              <a:t>mutually exclusive </a:t>
            </a:r>
            <a:r>
              <a:rPr lang="en-US" sz="3200" dirty="0"/>
              <a:t>and </a:t>
            </a:r>
            <a:r>
              <a:rPr lang="en-US" sz="3200" b="1" u="sng" dirty="0"/>
              <a:t>exhaustive</a:t>
            </a:r>
            <a:r>
              <a:rPr lang="en-US" sz="3200" dirty="0"/>
              <a:t> categories known as </a:t>
            </a:r>
            <a:r>
              <a:rPr lang="en-US" sz="3200" b="1" u="sng" dirty="0"/>
              <a:t>classes</a:t>
            </a:r>
            <a:r>
              <a:rPr lang="en-US" sz="3200" dirty="0"/>
              <a:t>.</a:t>
            </a:r>
          </a:p>
          <a:p>
            <a:r>
              <a:rPr lang="en-US" sz="3200" dirty="0"/>
              <a:t>Examples:</a:t>
            </a:r>
          </a:p>
          <a:p>
            <a:pPr lvl="1"/>
            <a:r>
              <a:rPr lang="en-US" sz="2800" dirty="0"/>
              <a:t>Buying a product.</a:t>
            </a:r>
          </a:p>
          <a:p>
            <a:pPr lvl="1"/>
            <a:r>
              <a:rPr lang="en-US" sz="2800" dirty="0"/>
              <a:t>Having a disease.</a:t>
            </a:r>
          </a:p>
          <a:p>
            <a:pPr lvl="1"/>
            <a:r>
              <a:rPr lang="en-US" sz="2800" dirty="0"/>
              <a:t>Stock price.</a:t>
            </a:r>
          </a:p>
          <a:p>
            <a:pPr lvl="1"/>
            <a:r>
              <a:rPr lang="en-US" sz="2800" dirty="0"/>
              <a:t>…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377181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Mutually exclusive classes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Mutually exclusive classes, in the context of classification, refer to classes or categories that do not overlap or have any elements in common. </a:t>
            </a:r>
            <a:endParaRPr lang="en-US" sz="3200" dirty="0" smtClean="0"/>
          </a:p>
          <a:p>
            <a:r>
              <a:rPr lang="en-US" sz="3200" dirty="0" smtClean="0"/>
              <a:t>If two </a:t>
            </a:r>
            <a:r>
              <a:rPr lang="en-US" sz="3200" dirty="0"/>
              <a:t>classes are mutually exclusive, it means that an instance can only belong to one class and cannot belong to multiple classes simultaneously.</a:t>
            </a:r>
          </a:p>
        </p:txBody>
      </p:sp>
    </p:spTree>
    <p:extLst>
      <p:ext uri="{BB962C8B-B14F-4D97-AF65-F5344CB8AC3E}">
        <p14:creationId xmlns:p14="http://schemas.microsoft.com/office/powerpoint/2010/main" val="923793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Exhaustive classes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Exhaustive classes refer </a:t>
            </a:r>
            <a:r>
              <a:rPr lang="en-US" dirty="0"/>
              <a:t>to a situation where all possible categories or classes are considered and included in the classification scheme. </a:t>
            </a:r>
            <a:endParaRPr lang="en-US" dirty="0" smtClean="0"/>
          </a:p>
          <a:p>
            <a:r>
              <a:rPr lang="en-US" dirty="0" smtClean="0"/>
              <a:t>It </a:t>
            </a:r>
            <a:r>
              <a:rPr lang="en-US" dirty="0"/>
              <a:t>means that every instance or observation must be assigned to one of the predefined categories without any instance being left unclassified.</a:t>
            </a:r>
          </a:p>
        </p:txBody>
      </p:sp>
    </p:spTree>
    <p:extLst>
      <p:ext uri="{BB962C8B-B14F-4D97-AF65-F5344CB8AC3E}">
        <p14:creationId xmlns:p14="http://schemas.microsoft.com/office/powerpoint/2010/main" val="1763292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naïve Bayes Classifiers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713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Naïve </a:t>
            </a:r>
            <a:r>
              <a:rPr lang="en-US" dirty="0" err="1" smtClean="0"/>
              <a:t>bayes</a:t>
            </a:r>
            <a:r>
              <a:rPr lang="en-US" dirty="0" smtClean="0"/>
              <a:t> classification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Naive Bayes is a classification algorithm that is based on Bayes' theorem. </a:t>
            </a:r>
            <a:endParaRPr lang="en-US" sz="3200" dirty="0" smtClean="0"/>
          </a:p>
          <a:p>
            <a:r>
              <a:rPr lang="en-US" sz="3200" dirty="0" smtClean="0"/>
              <a:t>It </a:t>
            </a:r>
            <a:r>
              <a:rPr lang="en-US" sz="3200" dirty="0"/>
              <a:t>is a simple yet effective probabilistic algorithm widely used for text classification, spam filtering, sentiment analysis, and other machine learning tasks.</a:t>
            </a:r>
          </a:p>
        </p:txBody>
      </p:sp>
    </p:spTree>
    <p:extLst>
      <p:ext uri="{BB962C8B-B14F-4D97-AF65-F5344CB8AC3E}">
        <p14:creationId xmlns:p14="http://schemas.microsoft.com/office/powerpoint/2010/main" val="4145924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Basics of Probability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Given a dataset that consists of </a:t>
            </a:r>
            <a:r>
              <a:rPr lang="en-US" sz="3600" b="1" dirty="0"/>
              <a:t>n</a:t>
            </a:r>
            <a:r>
              <a:rPr lang="en-US" sz="3600" dirty="0"/>
              <a:t> instances.</a:t>
            </a:r>
          </a:p>
          <a:p>
            <a:r>
              <a:rPr lang="en-US" sz="3600" dirty="0"/>
              <a:t>P(E) is the probability of an event </a:t>
            </a:r>
            <a:r>
              <a:rPr lang="en-US" sz="3600" b="1" dirty="0"/>
              <a:t>E</a:t>
            </a:r>
            <a:r>
              <a:rPr lang="en-US" sz="3600" dirty="0"/>
              <a:t> that has occurred </a:t>
            </a:r>
            <a:r>
              <a:rPr lang="en-US" sz="3600" b="1" dirty="0"/>
              <a:t>n(E)</a:t>
            </a:r>
            <a:r>
              <a:rPr lang="en-US" sz="3600" dirty="0"/>
              <a:t> times, is calculated as follows:</a:t>
            </a:r>
          </a:p>
          <a:p>
            <a:endParaRPr lang="en-US" sz="3600" dirty="0" smtClean="0"/>
          </a:p>
          <a:p>
            <a:endParaRPr lang="en-US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3973" y="4487917"/>
            <a:ext cx="258318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932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Conditional and joint probability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3200" dirty="0" smtClean="0"/>
          </a:p>
          <a:p>
            <a:r>
              <a:rPr lang="en-US" sz="3200" dirty="0"/>
              <a:t>Conditional probability = </a:t>
            </a:r>
          </a:p>
          <a:p>
            <a:endParaRPr lang="en-US" sz="3200" dirty="0" smtClean="0"/>
          </a:p>
          <a:p>
            <a:endParaRPr lang="en-US" sz="3200" dirty="0"/>
          </a:p>
          <a:p>
            <a:endParaRPr lang="en-US" sz="3200" dirty="0" smtClean="0"/>
          </a:p>
          <a:p>
            <a:r>
              <a:rPr lang="en-US" sz="3200" dirty="0"/>
              <a:t>Joint probability = </a:t>
            </a:r>
          </a:p>
          <a:p>
            <a:endParaRPr lang="en-US" sz="3200" dirty="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5813139" y="2262558"/>
            <a:ext cx="2419350" cy="806450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 rotWithShape="1">
          <a:blip r:embed="rId3"/>
          <a:srcRect t="1" r="2542" b="10828"/>
          <a:stretch/>
        </p:blipFill>
        <p:spPr>
          <a:xfrm>
            <a:off x="5484772" y="4682187"/>
            <a:ext cx="2747717" cy="379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688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266793" cy="4351338"/>
          </a:xfrm>
        </p:spPr>
        <p:txBody>
          <a:bodyPr>
            <a:normAutofit/>
          </a:bodyPr>
          <a:lstStyle/>
          <a:p>
            <a:r>
              <a:rPr lang="en-US" dirty="0"/>
              <a:t>Let’s have the shown dataset of Alexandria train arrival time.</a:t>
            </a:r>
          </a:p>
          <a:p>
            <a:r>
              <a:rPr lang="en-US" dirty="0"/>
              <a:t>Possible events (classes) are:</a:t>
            </a:r>
          </a:p>
          <a:p>
            <a:pPr lvl="1"/>
            <a:r>
              <a:rPr lang="en-US" sz="2000" dirty="0"/>
              <a:t>E1 = cancelled	= 0.05</a:t>
            </a:r>
          </a:p>
          <a:p>
            <a:pPr lvl="1"/>
            <a:r>
              <a:rPr lang="en-US" sz="2000" dirty="0"/>
              <a:t>E2 = very late  	= 0.10</a:t>
            </a:r>
          </a:p>
          <a:p>
            <a:pPr lvl="1"/>
            <a:r>
              <a:rPr lang="en-US" sz="2000" dirty="0"/>
              <a:t>E3 = late         	= 0.15</a:t>
            </a:r>
          </a:p>
          <a:p>
            <a:pPr lvl="1"/>
            <a:r>
              <a:rPr lang="en-US" sz="2000" dirty="0"/>
              <a:t>E4 = on-time	</a:t>
            </a:r>
            <a:r>
              <a:rPr lang="en-US" sz="2000" dirty="0" smtClean="0"/>
              <a:t>= </a:t>
            </a:r>
            <a:r>
              <a:rPr lang="en-US" sz="2000" dirty="0"/>
              <a:t>0.70</a:t>
            </a:r>
          </a:p>
          <a:p>
            <a:endParaRPr lang="en-US" dirty="0"/>
          </a:p>
          <a:p>
            <a:endParaRPr lang="en-US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889" y="1643063"/>
            <a:ext cx="3712541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562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266793" cy="4351338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How </a:t>
            </a:r>
            <a:r>
              <a:rPr lang="en-US" dirty="0"/>
              <a:t>should we use probabilities to find the most likely classification for an unseen instance such as the one below?</a:t>
            </a:r>
          </a:p>
          <a:p>
            <a:endParaRPr lang="en-US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889" y="1643063"/>
            <a:ext cx="3712541" cy="45339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4415" y="4033345"/>
            <a:ext cx="5729353" cy="370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716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easy way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699234" cy="4351338"/>
          </a:xfrm>
        </p:spPr>
        <p:txBody>
          <a:bodyPr>
            <a:normAutofit/>
          </a:bodyPr>
          <a:lstStyle/>
          <a:p>
            <a:r>
              <a:rPr lang="en-US" sz="3200" dirty="0"/>
              <a:t>Using only the </a:t>
            </a:r>
            <a:r>
              <a:rPr lang="en-US" sz="3200" b="1" dirty="0"/>
              <a:t>frequency</a:t>
            </a:r>
            <a:r>
              <a:rPr lang="en-US" sz="3200" dirty="0"/>
              <a:t> of classes, we can expect that the train will arrive on time.</a:t>
            </a:r>
          </a:p>
          <a:p>
            <a:endParaRPr lang="en-US" sz="3200" dirty="0"/>
          </a:p>
          <a:p>
            <a:r>
              <a:rPr lang="en-US" sz="3200" dirty="0"/>
              <a:t>Is that satisfying?</a:t>
            </a:r>
          </a:p>
          <a:p>
            <a:endParaRPr lang="en-US" sz="32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3983" y="1512532"/>
            <a:ext cx="3968623" cy="484663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Rectangle 4"/>
          <p:cNvSpPr/>
          <p:nvPr/>
        </p:nvSpPr>
        <p:spPr>
          <a:xfrm>
            <a:off x="6942083" y="1613654"/>
            <a:ext cx="2971800" cy="4724400"/>
          </a:xfrm>
          <a:prstGeom prst="rect">
            <a:avLst/>
          </a:prstGeom>
          <a:solidFill>
            <a:schemeClr val="accent1">
              <a:alpha val="7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113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conditional probability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983014" cy="4351338"/>
          </a:xfrm>
        </p:spPr>
        <p:txBody>
          <a:bodyPr>
            <a:normAutofit/>
          </a:bodyPr>
          <a:lstStyle/>
          <a:p>
            <a:r>
              <a:rPr lang="en-US" sz="3600" dirty="0"/>
              <a:t>What is the probability of the train being </a:t>
            </a:r>
            <a:r>
              <a:rPr lang="en-US" sz="3600" b="1" u="sng" dirty="0"/>
              <a:t>on time if we know that the season is winter?</a:t>
            </a:r>
          </a:p>
          <a:p>
            <a:endParaRPr lang="en-US" sz="3600" dirty="0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3690" y="1475797"/>
            <a:ext cx="3663344" cy="484663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331789" y="1576919"/>
            <a:ext cx="838200" cy="4724400"/>
          </a:xfrm>
          <a:prstGeom prst="rect">
            <a:avLst/>
          </a:prstGeom>
          <a:solidFill>
            <a:schemeClr val="accent1">
              <a:alpha val="7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8855789" y="1581510"/>
            <a:ext cx="1219200" cy="4724400"/>
          </a:xfrm>
          <a:prstGeom prst="rect">
            <a:avLst/>
          </a:prstGeom>
          <a:solidFill>
            <a:schemeClr val="accent1">
              <a:alpha val="7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199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conditional probability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109138" cy="4351338"/>
          </a:xfrm>
        </p:spPr>
        <p:txBody>
          <a:bodyPr/>
          <a:lstStyle/>
          <a:p>
            <a:r>
              <a:rPr lang="en-US" dirty="0"/>
              <a:t>We can calculate this as the number of times class = </a:t>
            </a:r>
            <a:r>
              <a:rPr lang="en-US" b="1" dirty="0"/>
              <a:t>on time (A) </a:t>
            </a:r>
            <a:r>
              <a:rPr lang="en-US" dirty="0"/>
              <a:t>and season = </a:t>
            </a:r>
            <a:r>
              <a:rPr lang="en-US" b="1" dirty="0"/>
              <a:t>winter</a:t>
            </a:r>
            <a:r>
              <a:rPr lang="en-US" dirty="0"/>
              <a:t> (in the same instance), </a:t>
            </a:r>
          </a:p>
          <a:p>
            <a:r>
              <a:rPr lang="en-US" dirty="0"/>
              <a:t>Divide it by the number of times the season is winter</a:t>
            </a:r>
            <a:r>
              <a:rPr lang="en-US" b="1" dirty="0"/>
              <a:t>(B)</a:t>
            </a:r>
            <a:r>
              <a:rPr lang="en-US" dirty="0"/>
              <a:t>, which  is  2/6 = 0.33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/>
              <a:t>P(class = on time | season = winter).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0118" y="1507329"/>
            <a:ext cx="3663344" cy="484663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258217" y="1608451"/>
            <a:ext cx="838200" cy="4724400"/>
          </a:xfrm>
          <a:prstGeom prst="rect">
            <a:avLst/>
          </a:prstGeom>
          <a:solidFill>
            <a:schemeClr val="accent1">
              <a:alpha val="7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8782217" y="1613042"/>
            <a:ext cx="1219200" cy="4724400"/>
          </a:xfrm>
          <a:prstGeom prst="rect">
            <a:avLst/>
          </a:prstGeom>
          <a:solidFill>
            <a:schemeClr val="accent1">
              <a:alpha val="7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0649" y="4388068"/>
            <a:ext cx="1833418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926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prior probability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Probability that is estimated before any other information is available is called </a:t>
            </a:r>
            <a:r>
              <a:rPr lang="en-US" sz="4000" b="1" dirty="0"/>
              <a:t>prior probability.</a:t>
            </a:r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373103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Posterior probability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The probability that we can calculate for the classification after we have obtained an information is called </a:t>
            </a:r>
            <a:r>
              <a:rPr lang="en-US" sz="3600" b="1" dirty="0"/>
              <a:t>posterior probability</a:t>
            </a:r>
            <a:r>
              <a:rPr lang="en-US" sz="3600" dirty="0"/>
              <a:t>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668435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Most Likely classification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(</a:t>
            </a:r>
            <a:r>
              <a:rPr lang="en-US" dirty="0"/>
              <a:t>single attribute)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is the </a:t>
            </a:r>
            <a:r>
              <a:rPr lang="en-US" b="1" dirty="0"/>
              <a:t>most likely classification </a:t>
            </a:r>
            <a:r>
              <a:rPr lang="en-US" dirty="0"/>
              <a:t>of an instance given that </a:t>
            </a:r>
            <a:r>
              <a:rPr lang="en-US" b="1" u="sng" dirty="0"/>
              <a:t>rain = heavy</a:t>
            </a:r>
            <a:r>
              <a:rPr lang="en-US" dirty="0"/>
              <a:t>?</a:t>
            </a:r>
          </a:p>
          <a:p>
            <a:r>
              <a:rPr lang="en-US" dirty="0" smtClean="0"/>
              <a:t>We calculate the posterior probability for each class and select the highest probability.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917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Most Likely classification </a:t>
            </a:r>
            <a:br>
              <a:rPr lang="en-US" dirty="0"/>
            </a:br>
            <a:r>
              <a:rPr lang="en-US" dirty="0"/>
              <a:t>(single attribute)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739759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P(class = on time | rain = heavy) = 1/5 = 0.2</a:t>
            </a:r>
          </a:p>
          <a:p>
            <a:pPr marL="0" indent="0">
              <a:buNone/>
            </a:pPr>
            <a:r>
              <a:rPr lang="en-US" dirty="0"/>
              <a:t>P(class = late | rain = heavy) = 1/5 = 0.2</a:t>
            </a:r>
          </a:p>
          <a:p>
            <a:pPr marL="0" indent="0">
              <a:buNone/>
            </a:pPr>
            <a:r>
              <a:rPr lang="en-US" b="1" dirty="0"/>
              <a:t>P(class = very late | rain = heavy) = 2/5 = 0.4</a:t>
            </a:r>
          </a:p>
          <a:p>
            <a:pPr marL="0" indent="0">
              <a:buNone/>
            </a:pPr>
            <a:r>
              <a:rPr lang="en-US" dirty="0"/>
              <a:t>P(class = cancelled | rain = heavy) = 1/5 = 0.2</a:t>
            </a:r>
          </a:p>
          <a:p>
            <a:r>
              <a:rPr lang="en-US" dirty="0"/>
              <a:t>So we can conclude that the most likely class is “</a:t>
            </a:r>
            <a:r>
              <a:rPr lang="en-US" b="1" dirty="0"/>
              <a:t>very late</a:t>
            </a:r>
            <a:r>
              <a:rPr lang="en-US" dirty="0"/>
              <a:t>”.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8752" y="1643063"/>
            <a:ext cx="3712541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731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Naïve Bayes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The Naïve Bayes algorithm gives us a way of combining the prior probability and conditional probabilities in a single formula, which </a:t>
            </a:r>
            <a:r>
              <a:rPr lang="en-US" sz="3600" b="1" dirty="0"/>
              <a:t>we can use to calculate the probability of each of the possible classifications in turn</a:t>
            </a:r>
            <a:r>
              <a:rPr lang="en-US" sz="3600" dirty="0"/>
              <a:t>. 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047465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Naïve Bayes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Having done this we choose the classification with the </a:t>
            </a:r>
            <a:r>
              <a:rPr lang="en-US" sz="3600" b="1" dirty="0"/>
              <a:t>largest value</a:t>
            </a:r>
            <a:r>
              <a:rPr lang="en-US" sz="3600" dirty="0"/>
              <a:t>.</a:t>
            </a:r>
          </a:p>
          <a:p>
            <a:r>
              <a:rPr lang="en-US" sz="3600" dirty="0"/>
              <a:t> The meaning of the word |”Naïve” is that the effect of the value of one attribute on the probability of a given classification is </a:t>
            </a:r>
            <a:r>
              <a:rPr lang="en-US" sz="3600" b="1" dirty="0"/>
              <a:t>independent </a:t>
            </a:r>
            <a:r>
              <a:rPr lang="en-US" sz="3600" dirty="0"/>
              <a:t>of the values of the other </a:t>
            </a:r>
            <a:r>
              <a:rPr lang="en-US" sz="3600" dirty="0" smtClean="0"/>
              <a:t>attributes.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810301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Naïve Bayes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Given that                                 </a:t>
            </a:r>
          </a:p>
          <a:p>
            <a:r>
              <a:rPr lang="en-US" dirty="0"/>
              <a:t> </a:t>
            </a:r>
          </a:p>
          <a:p>
            <a:r>
              <a:rPr lang="en-US" dirty="0"/>
              <a:t>Using symmetry rule P (A, B ) = P (B, A)</a:t>
            </a:r>
          </a:p>
          <a:p>
            <a:r>
              <a:rPr lang="en-US" dirty="0"/>
              <a:t>Then </a:t>
            </a:r>
          </a:p>
          <a:p>
            <a:r>
              <a:rPr lang="en-US" dirty="0"/>
              <a:t>We can conclude with Bayes theorem which is: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i.e. </a:t>
            </a:r>
          </a:p>
          <a:p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2908278" y="1910255"/>
            <a:ext cx="3135630" cy="37973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9810" y="2289985"/>
            <a:ext cx="3164098" cy="3779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23782" y="3389781"/>
            <a:ext cx="3804234" cy="3779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79810" y="4232126"/>
            <a:ext cx="3142351" cy="93484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25446" y="5166975"/>
            <a:ext cx="4196715" cy="923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043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Naïve Bayes 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Given a set of </a:t>
            </a:r>
            <a:r>
              <a:rPr lang="en-US" sz="3600" b="1" dirty="0"/>
              <a:t>k</a:t>
            </a:r>
            <a:r>
              <a:rPr lang="en-US" sz="3600" dirty="0"/>
              <a:t> mutually exclusive and exhaustive classifications c</a:t>
            </a:r>
            <a:r>
              <a:rPr lang="en-US" sz="3600" baseline="-25000" dirty="0"/>
              <a:t>1</a:t>
            </a:r>
            <a:r>
              <a:rPr lang="en-US" sz="3600" dirty="0"/>
              <a:t>, c</a:t>
            </a:r>
            <a:r>
              <a:rPr lang="en-US" sz="3600" baseline="-25000" dirty="0"/>
              <a:t>2</a:t>
            </a:r>
            <a:r>
              <a:rPr lang="en-US" sz="3600" dirty="0"/>
              <a:t>, . . . ,</a:t>
            </a:r>
            <a:r>
              <a:rPr lang="en-US" sz="3600" dirty="0" err="1"/>
              <a:t>c</a:t>
            </a:r>
            <a:r>
              <a:rPr lang="en-US" sz="3600" baseline="-25000" dirty="0" err="1"/>
              <a:t>k</a:t>
            </a:r>
            <a:r>
              <a:rPr lang="en-US" sz="3600" dirty="0"/>
              <a:t>,</a:t>
            </a:r>
          </a:p>
          <a:p>
            <a:r>
              <a:rPr lang="en-US" sz="3600" dirty="0"/>
              <a:t>Each class c</a:t>
            </a:r>
            <a:r>
              <a:rPr lang="en-US" sz="3600" baseline="-25000" dirty="0"/>
              <a:t>i</a:t>
            </a:r>
            <a:r>
              <a:rPr lang="en-US" sz="3600" dirty="0"/>
              <a:t> has prior probability P(c</a:t>
            </a:r>
            <a:r>
              <a:rPr lang="en-US" sz="3600" baseline="-25000" dirty="0"/>
              <a:t>i</a:t>
            </a:r>
            <a:r>
              <a:rPr lang="en-US" sz="3600" dirty="0" smtClean="0"/>
              <a:t>),</a:t>
            </a:r>
            <a:r>
              <a:rPr lang="en-US" sz="3600" dirty="0"/>
              <a:t> and</a:t>
            </a:r>
          </a:p>
          <a:p>
            <a:r>
              <a:rPr lang="en-US" sz="3600" dirty="0" smtClean="0"/>
              <a:t>Given </a:t>
            </a:r>
            <a:r>
              <a:rPr lang="en-US" sz="3600" b="1" dirty="0" smtClean="0"/>
              <a:t>n</a:t>
            </a:r>
            <a:r>
              <a:rPr lang="en-US" sz="3600" dirty="0" smtClean="0"/>
              <a:t> </a:t>
            </a:r>
            <a:r>
              <a:rPr lang="en-US" sz="3600" dirty="0"/>
              <a:t>attributes </a:t>
            </a:r>
            <a:r>
              <a:rPr lang="en-US" sz="3600" b="1" dirty="0"/>
              <a:t>a</a:t>
            </a:r>
            <a:r>
              <a:rPr lang="en-US" sz="3600" b="1" baseline="-25000" dirty="0"/>
              <a:t>1</a:t>
            </a:r>
            <a:r>
              <a:rPr lang="en-US" sz="3600" b="1" dirty="0"/>
              <a:t>, a</a:t>
            </a:r>
            <a:r>
              <a:rPr lang="en-US" sz="3600" b="1" baseline="-25000" dirty="0"/>
              <a:t>2</a:t>
            </a:r>
            <a:r>
              <a:rPr lang="en-US" sz="3600" b="1" dirty="0"/>
              <a:t>, . . . , a</a:t>
            </a:r>
            <a:r>
              <a:rPr lang="en-US" sz="3600" b="1" baseline="-25000" dirty="0"/>
              <a:t>n</a:t>
            </a:r>
            <a:r>
              <a:rPr lang="en-US" sz="3600" b="1" dirty="0"/>
              <a:t> </a:t>
            </a:r>
            <a:r>
              <a:rPr lang="en-US" sz="3600" dirty="0"/>
              <a:t>which for a given instance have values </a:t>
            </a:r>
            <a:r>
              <a:rPr lang="en-US" sz="3600" b="1" dirty="0"/>
              <a:t>v</a:t>
            </a:r>
            <a:r>
              <a:rPr lang="en-US" sz="3600" b="1" baseline="-25000" dirty="0"/>
              <a:t>1</a:t>
            </a:r>
            <a:r>
              <a:rPr lang="en-US" sz="3600" b="1" dirty="0"/>
              <a:t>, v</a:t>
            </a:r>
            <a:r>
              <a:rPr lang="en-US" sz="3600" b="1" baseline="-25000" dirty="0"/>
              <a:t>2</a:t>
            </a:r>
            <a:r>
              <a:rPr lang="en-US" sz="3600" b="1" dirty="0"/>
              <a:t>,. . . , </a:t>
            </a:r>
            <a:r>
              <a:rPr lang="en-US" sz="3600" b="1" dirty="0" err="1"/>
              <a:t>v</a:t>
            </a:r>
            <a:r>
              <a:rPr lang="en-US" sz="3600" b="1" baseline="-25000" dirty="0" err="1"/>
              <a:t>n</a:t>
            </a:r>
            <a:r>
              <a:rPr lang="en-US" sz="3600" dirty="0"/>
              <a:t> respectively.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094194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Naïve Bayes 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The posterior probability of class c</a:t>
            </a:r>
            <a:r>
              <a:rPr lang="en-US" sz="3600" b="1" baseline="-25000" dirty="0"/>
              <a:t>i</a:t>
            </a:r>
            <a:r>
              <a:rPr lang="en-US" sz="3600" dirty="0"/>
              <a:t> occurring for the specified instance can be shown to be proportional to:</a:t>
            </a:r>
          </a:p>
          <a:p>
            <a:endParaRPr lang="en-US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1242" y="3864659"/>
            <a:ext cx="7006629" cy="612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818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Naïve Bayes 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Making the assumption that the attributes are </a:t>
            </a:r>
            <a:r>
              <a:rPr lang="en-US" sz="3200" b="1" dirty="0" smtClean="0"/>
              <a:t>independent</a:t>
            </a:r>
            <a:r>
              <a:rPr lang="en-US" sz="3200" dirty="0" smtClean="0"/>
              <a:t>, the value of this expression can be calculated using the product:</a:t>
            </a:r>
          </a:p>
          <a:p>
            <a:endParaRPr lang="en-US" sz="3200" dirty="0" smtClean="0"/>
          </a:p>
          <a:p>
            <a:r>
              <a:rPr lang="en-US" sz="3200" dirty="0"/>
              <a:t>Which </a:t>
            </a:r>
            <a:r>
              <a:rPr lang="en-US" sz="3200" dirty="0" smtClean="0"/>
              <a:t>is</a:t>
            </a:r>
          </a:p>
          <a:p>
            <a:r>
              <a:rPr lang="en-US" sz="3200" dirty="0"/>
              <a:t>We calculate this product for each value of </a:t>
            </a:r>
            <a:r>
              <a:rPr lang="en-US" sz="3200" b="1" dirty="0" err="1"/>
              <a:t>i</a:t>
            </a:r>
            <a:r>
              <a:rPr lang="en-US" sz="3200" b="1" dirty="0"/>
              <a:t> from 1 to k </a:t>
            </a:r>
            <a:r>
              <a:rPr lang="en-US" sz="3200" dirty="0"/>
              <a:t>and choose the classification that has the largest value.</a:t>
            </a:r>
          </a:p>
          <a:p>
            <a:endParaRPr lang="en-US" sz="3200" dirty="0" smtClean="0"/>
          </a:p>
          <a:p>
            <a:endParaRPr lang="en-US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1572" y="3323377"/>
            <a:ext cx="6562725" cy="4000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31" y="3807195"/>
            <a:ext cx="4673600" cy="76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728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4603" y="798266"/>
            <a:ext cx="4546082" cy="5544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96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2338" y="967882"/>
            <a:ext cx="6781800" cy="5372483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317937" y="1692165"/>
            <a:ext cx="838199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Day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241738" y="3063765"/>
            <a:ext cx="914399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Season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241738" y="4435365"/>
            <a:ext cx="7620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Wind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41738" y="5183043"/>
            <a:ext cx="7620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Rain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680139" y="320565"/>
            <a:ext cx="51816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Classes</a:t>
            </a:r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>
            <a:off x="1308537" y="5883165"/>
            <a:ext cx="6629401" cy="381000"/>
          </a:xfrm>
          <a:prstGeom prst="rect">
            <a:avLst/>
          </a:prstGeom>
          <a:solidFill>
            <a:schemeClr val="accent4">
              <a:lumMod val="40000"/>
              <a:lumOff val="60000"/>
              <a:alpha val="37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2738" y="1662612"/>
            <a:ext cx="3616930" cy="4411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694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4118" y="323083"/>
            <a:ext cx="8658888" cy="1281113"/>
          </a:xfrm>
        </p:spPr>
        <p:txBody>
          <a:bodyPr/>
          <a:lstStyle/>
          <a:p>
            <a:r>
              <a:rPr lang="en-US" sz="4000" dirty="0"/>
              <a:t>predicted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117" y="1783583"/>
            <a:ext cx="5457497" cy="4351338"/>
          </a:xfrm>
        </p:spPr>
        <p:txBody>
          <a:bodyPr>
            <a:normAutofit/>
          </a:bodyPr>
          <a:lstStyle/>
          <a:p>
            <a:r>
              <a:rPr lang="en-US" sz="3200" dirty="0"/>
              <a:t>What is the predicted class of the following instance?</a:t>
            </a:r>
          </a:p>
          <a:p>
            <a:endParaRPr lang="en-US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033" y="3246344"/>
            <a:ext cx="4314825" cy="4762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540" y="1497688"/>
            <a:ext cx="3951889" cy="4819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353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4118" y="323083"/>
            <a:ext cx="8658888" cy="1281113"/>
          </a:xfrm>
        </p:spPr>
        <p:txBody>
          <a:bodyPr/>
          <a:lstStyle/>
          <a:p>
            <a:r>
              <a:rPr lang="en-US" sz="4000" dirty="0"/>
              <a:t>predicted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117" y="1783583"/>
            <a:ext cx="5457497" cy="4351338"/>
          </a:xfrm>
        </p:spPr>
        <p:txBody>
          <a:bodyPr>
            <a:normAutofit/>
          </a:bodyPr>
          <a:lstStyle/>
          <a:p>
            <a:r>
              <a:rPr lang="en-US" sz="2400" dirty="0"/>
              <a:t>class = on time</a:t>
            </a:r>
          </a:p>
          <a:p>
            <a:pPr lvl="1"/>
            <a:r>
              <a:rPr lang="en-US" sz="2000" dirty="0"/>
              <a:t>0.70 × 0.64 × 0.14 × 0.29 × 0.07 = 0.0013</a:t>
            </a:r>
          </a:p>
          <a:p>
            <a:r>
              <a:rPr lang="en-US" sz="2400" dirty="0"/>
              <a:t>class = late</a:t>
            </a:r>
          </a:p>
          <a:p>
            <a:pPr lvl="1"/>
            <a:r>
              <a:rPr lang="en-US" sz="2000" dirty="0"/>
              <a:t>0.10 × 0.50 × 1.00 × 0.50 × 0.50 = 0.0125</a:t>
            </a:r>
          </a:p>
          <a:p>
            <a:r>
              <a:rPr lang="en-US" sz="2400" dirty="0"/>
              <a:t>class = very late</a:t>
            </a:r>
          </a:p>
          <a:p>
            <a:pPr lvl="1"/>
            <a:r>
              <a:rPr lang="en-US" sz="2000" dirty="0"/>
              <a:t>0.15 × 1.00 × 0.67 × 0.33 × 0.67 = 0.0222</a:t>
            </a:r>
          </a:p>
          <a:p>
            <a:r>
              <a:rPr lang="en-US" sz="2400" dirty="0"/>
              <a:t>class = cancelled</a:t>
            </a:r>
          </a:p>
          <a:p>
            <a:pPr lvl="1"/>
            <a:r>
              <a:rPr lang="en-US" sz="2000" dirty="0"/>
              <a:t>0.05 × 0.00 × 0.00 × 1.00 × 1.00 = 0.0000</a:t>
            </a:r>
          </a:p>
          <a:p>
            <a:r>
              <a:rPr lang="en-US" sz="2400" dirty="0"/>
              <a:t>The largest value is for class = very late.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2540" y="1497688"/>
            <a:ext cx="3951889" cy="4819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985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Measuring accuracy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466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Separate Training and Test 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Data is split into two parts called a </a:t>
            </a:r>
            <a:r>
              <a:rPr lang="en-US" b="1" i="1" dirty="0"/>
              <a:t>training set </a:t>
            </a:r>
            <a:r>
              <a:rPr lang="en-US" dirty="0"/>
              <a:t>and a </a:t>
            </a:r>
            <a:r>
              <a:rPr lang="en-US" b="1" i="1" dirty="0"/>
              <a:t>test set .</a:t>
            </a:r>
            <a:endParaRPr lang="en-US" i="1" dirty="0"/>
          </a:p>
          <a:p>
            <a:r>
              <a:rPr lang="en-US" dirty="0"/>
              <a:t>Training set is used to construct a classifier.</a:t>
            </a:r>
          </a:p>
          <a:p>
            <a:r>
              <a:rPr lang="en-US" dirty="0"/>
              <a:t>The classifier is then used to predict the classification for the instances in the test set.</a:t>
            </a:r>
          </a:p>
          <a:p>
            <a:r>
              <a:rPr lang="en-US" b="1" i="1" dirty="0"/>
              <a:t>Predictive accuracy </a:t>
            </a:r>
            <a:r>
              <a:rPr lang="en-US" dirty="0"/>
              <a:t>of the classifier for the test set is </a:t>
            </a:r>
            <a:r>
              <a:rPr lang="en-US" i="1" dirty="0"/>
              <a:t>p </a:t>
            </a:r>
            <a:r>
              <a:rPr lang="en-US" dirty="0"/>
              <a:t>= </a:t>
            </a:r>
            <a:r>
              <a:rPr lang="en-US" i="1" dirty="0"/>
              <a:t>C/N</a:t>
            </a:r>
            <a:r>
              <a:rPr lang="en-US" dirty="0"/>
              <a:t>. where </a:t>
            </a:r>
            <a:r>
              <a:rPr lang="en-US" i="1" dirty="0"/>
              <a:t>C</a:t>
            </a:r>
            <a:r>
              <a:rPr lang="en-US" dirty="0"/>
              <a:t> is the correctly classified cases and </a:t>
            </a:r>
            <a:r>
              <a:rPr lang="en-US" i="1" dirty="0"/>
              <a:t>N</a:t>
            </a:r>
            <a:r>
              <a:rPr lang="en-US" dirty="0"/>
              <a:t> is the total number of test cases.</a:t>
            </a:r>
          </a:p>
          <a:p>
            <a:r>
              <a:rPr lang="en-US" dirty="0"/>
              <a:t>This can be used as an estimate of classifier’s performance on any unseen dataset.</a:t>
            </a:r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5164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Predictive Accuracy</a:t>
            </a:r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dirty="0"/>
                  <a:t>To measure the efficiency of the classifier, predictive classifier is commonly used:</a:t>
                </a:r>
              </a:p>
              <a:p>
                <a:endParaRPr lang="en-US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i="1">
                          <a:latin typeface="Cambria Math" panose="02040503050406030204" pitchFamily="18" charset="0"/>
                        </a:rPr>
                        <m:t>𝐴𝑐𝑐𝑢𝑟𝑎𝑐𝑦</m:t>
                      </m:r>
                      <m:r>
                        <a:rPr lang="en-US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US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𝐶𝑜𝑟𝑟𝑒𝑐𝑡𝑙𝑦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𝑐𝑙𝑎𝑠𝑠𝑖𝑓𝑖𝑒𝑑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𝑖𝑛𝑠𝑡𝑎𝑛𝑐𝑒𝑠</m:t>
                          </m:r>
                        </m:num>
                        <m:den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𝑛𝑢𝑚𝑏𝑒𝑟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𝑜𝑓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𝑡𝑒𝑠𝑡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i="1">
                              <a:latin typeface="Cambria Math" panose="02040503050406030204" pitchFamily="18" charset="0"/>
                            </a:rPr>
                            <m:t>𝑐𝑎𝑠𝑒𝑠</m:t>
                          </m:r>
                        </m:den>
                      </m:f>
                    </m:oMath>
                  </m:oMathPara>
                </a14:m>
                <a:endParaRPr lang="en-US" dirty="0"/>
              </a:p>
              <a:p>
                <a:endParaRPr lang="en-US" dirty="0"/>
              </a:p>
              <a:p>
                <a:r>
                  <a:rPr lang="en-US" dirty="0"/>
                  <a:t>Either by using hold-out set method or using k-fold cross validation method.</a:t>
                </a:r>
              </a:p>
              <a:p>
                <a:endParaRPr lang="en-US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68" t="-2241" r="-232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13978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Predictive Accuracy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Accuracy </a:t>
            </a:r>
            <a:r>
              <a:rPr lang="en-US" sz="3200" dirty="0"/>
              <a:t>measure may not be efficient in some applications where classes are imbalanced. </a:t>
            </a:r>
          </a:p>
          <a:p>
            <a:r>
              <a:rPr lang="en-US" sz="3200" dirty="0"/>
              <a:t>Example: </a:t>
            </a:r>
          </a:p>
          <a:p>
            <a:pPr lvl="1"/>
            <a:r>
              <a:rPr lang="en-US" sz="2800" dirty="0"/>
              <a:t>In Credit card fraud detection, 99% of the instances are classified as non-fraudulent, and only 1% are classified as fraudulent. </a:t>
            </a:r>
            <a:endParaRPr lang="en-US" sz="2800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905632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Confusion matrix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028" y="1825625"/>
            <a:ext cx="4083269" cy="4351338"/>
          </a:xfrm>
        </p:spPr>
        <p:txBody>
          <a:bodyPr>
            <a:normAutofit/>
          </a:bodyPr>
          <a:lstStyle/>
          <a:p>
            <a:r>
              <a:rPr lang="en-GB" sz="2400" dirty="0"/>
              <a:t>A confusion matrix is an N x N matrix that describes the classification errors in detail, compared to the actual classes.</a:t>
            </a:r>
          </a:p>
          <a:p>
            <a:r>
              <a:rPr lang="en-GB" sz="2400" dirty="0"/>
              <a:t>N is the number of classes in the target attribute.</a:t>
            </a:r>
          </a:p>
          <a:p>
            <a:pPr marL="0" indent="0">
              <a:buNone/>
            </a:pPr>
            <a:r>
              <a:rPr lang="en-GB" sz="2400" dirty="0"/>
              <a:t>The following table displays a 2x2 confusion matrix for two classes </a:t>
            </a:r>
            <a:r>
              <a:rPr lang="en-US" sz="2400" dirty="0"/>
              <a:t>(Positive and Negative)</a:t>
            </a:r>
            <a:endParaRPr lang="en-GB" sz="2400" dirty="0"/>
          </a:p>
          <a:p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6442" y="3452843"/>
            <a:ext cx="7268181" cy="2724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607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Confusion matrix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4164724" cy="4351338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Accuracy </a:t>
            </a:r>
            <a:r>
              <a:rPr lang="en-GB" dirty="0"/>
              <a:t>: The proportion of correct classifications from the overall number of </a:t>
            </a:r>
            <a:r>
              <a:rPr lang="en-US" dirty="0"/>
              <a:t>cases.</a:t>
            </a:r>
          </a:p>
          <a:p>
            <a:r>
              <a:rPr lang="en-GB" b="1" dirty="0"/>
              <a:t>Positive Predictive Value or Precision </a:t>
            </a:r>
            <a:r>
              <a:rPr lang="en-GB" dirty="0"/>
              <a:t>: the proportion of positive cases that were </a:t>
            </a:r>
            <a:r>
              <a:rPr lang="en-US" dirty="0"/>
              <a:t>correctly identified.</a:t>
            </a:r>
          </a:p>
          <a:p>
            <a:r>
              <a:rPr lang="en-GB" b="1" dirty="0"/>
              <a:t>Negative Predictive Value </a:t>
            </a:r>
            <a:r>
              <a:rPr lang="en-GB" dirty="0"/>
              <a:t>: the proportion of negative cases that were correctly </a:t>
            </a:r>
            <a:r>
              <a:rPr lang="en-US" dirty="0"/>
              <a:t>identified.</a:t>
            </a:r>
          </a:p>
          <a:p>
            <a:r>
              <a:rPr lang="en-GB" b="1" dirty="0"/>
              <a:t>Sensitivity or Recall </a:t>
            </a:r>
            <a:r>
              <a:rPr lang="en-GB" dirty="0"/>
              <a:t>: the proportion of actual positive cases which are correctly </a:t>
            </a:r>
            <a:r>
              <a:rPr lang="en-US" dirty="0"/>
              <a:t>identified.</a:t>
            </a:r>
          </a:p>
          <a:p>
            <a:r>
              <a:rPr lang="en-GB" b="1" dirty="0"/>
              <a:t>Specificity </a:t>
            </a:r>
            <a:r>
              <a:rPr lang="en-GB" dirty="0"/>
              <a:t>: the proportion of actual negative cases which are correctly identified.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497" y="3661597"/>
            <a:ext cx="6711212" cy="2515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009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precision and recall measures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4837386" cy="4351338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TP ( True Positive): </a:t>
            </a:r>
            <a:r>
              <a:rPr lang="en-GB" dirty="0"/>
              <a:t>The number of </a:t>
            </a:r>
            <a:r>
              <a:rPr lang="en-GB" dirty="0">
                <a:solidFill>
                  <a:srgbClr val="00B050"/>
                </a:solidFill>
              </a:rPr>
              <a:t>correct</a:t>
            </a:r>
            <a:r>
              <a:rPr lang="en-GB" dirty="0"/>
              <a:t> classifications of the positive examples</a:t>
            </a:r>
          </a:p>
          <a:p>
            <a:r>
              <a:rPr lang="en-GB" b="1" dirty="0"/>
              <a:t>FN (False Negative): </a:t>
            </a:r>
            <a:r>
              <a:rPr lang="en-GB" dirty="0"/>
              <a:t>The number of </a:t>
            </a:r>
            <a:r>
              <a:rPr lang="en-GB" dirty="0">
                <a:solidFill>
                  <a:srgbClr val="FF0000"/>
                </a:solidFill>
              </a:rPr>
              <a:t>incorrect</a:t>
            </a:r>
            <a:r>
              <a:rPr lang="en-GB" dirty="0"/>
              <a:t> classifications of the positive examples.</a:t>
            </a:r>
          </a:p>
          <a:p>
            <a:r>
              <a:rPr lang="en-GB" b="1" dirty="0"/>
              <a:t>FP(False Positive):</a:t>
            </a:r>
            <a:r>
              <a:rPr lang="en-GB" dirty="0"/>
              <a:t>The number of </a:t>
            </a:r>
            <a:r>
              <a:rPr lang="en-GB" dirty="0">
                <a:solidFill>
                  <a:srgbClr val="FF0000"/>
                </a:solidFill>
              </a:rPr>
              <a:t>incorrect</a:t>
            </a:r>
            <a:r>
              <a:rPr lang="en-GB" dirty="0"/>
              <a:t> classifications of the negative examples.</a:t>
            </a:r>
          </a:p>
          <a:p>
            <a:r>
              <a:rPr lang="en-GB" b="1" dirty="0"/>
              <a:t>TN(True Negative): </a:t>
            </a:r>
            <a:r>
              <a:rPr lang="en-GB" dirty="0"/>
              <a:t>The number of </a:t>
            </a:r>
            <a:r>
              <a:rPr lang="en-GB" dirty="0">
                <a:solidFill>
                  <a:srgbClr val="00B050"/>
                </a:solidFill>
              </a:rPr>
              <a:t>correct</a:t>
            </a:r>
            <a:r>
              <a:rPr lang="en-GB" dirty="0"/>
              <a:t> classifications of the negative examples.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4696" y="3215481"/>
            <a:ext cx="5972175" cy="157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488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precision and recall measures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200" y="1825625"/>
                <a:ext cx="5289331" cy="435133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000" i="1">
                          <a:latin typeface="Cambria Math" panose="02040503050406030204" pitchFamily="18" charset="0"/>
                        </a:rPr>
                        <m:t>𝑃𝑟𝑒𝑐𝑖𝑠𝑖𝑜𝑛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𝑇𝑃</m:t>
                          </m:r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𝑇𝑃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𝐹𝑃</m:t>
                          </m:r>
                        </m:den>
                      </m:f>
                      <m:r>
                        <a:rPr lang="en-US" sz="2000" i="1">
                          <a:latin typeface="Cambria Math" panose="02040503050406030204" pitchFamily="18" charset="0"/>
                        </a:rPr>
                        <m:t>      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𝑅𝑒𝑐𝑎𝑙𝑙</m:t>
                      </m:r>
                      <m:r>
                        <a:rPr lang="en-US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𝑇𝑃</m:t>
                          </m:r>
                        </m:num>
                        <m:den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𝑇𝑃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sz="2000" i="1">
                              <a:latin typeface="Cambria Math" panose="02040503050406030204" pitchFamily="18" charset="0"/>
                            </a:rPr>
                            <m:t>𝐹𝑁</m:t>
                          </m:r>
                        </m:den>
                      </m:f>
                    </m:oMath>
                  </m:oMathPara>
                </a14:m>
                <a:endParaRPr lang="en-US" sz="2000" dirty="0"/>
              </a:p>
              <a:p>
                <a:endParaRPr lang="en-US" sz="2000" dirty="0"/>
              </a:p>
              <a:p>
                <a:r>
                  <a:rPr lang="en-US" sz="2000" dirty="0"/>
                  <a:t>Precision: is the </a:t>
                </a:r>
                <a:r>
                  <a:rPr lang="en-GB" sz="2000" dirty="0"/>
                  <a:t>number </a:t>
                </a:r>
                <a:r>
                  <a:rPr lang="en-GB" sz="2000" dirty="0"/>
                  <a:t>of correctly classified positive examples divided by </a:t>
                </a:r>
                <a:r>
                  <a:rPr lang="en-GB" sz="2000" dirty="0"/>
                  <a:t>the </a:t>
                </a:r>
                <a:r>
                  <a:rPr lang="en-GB" sz="2000" dirty="0">
                    <a:solidFill>
                      <a:srgbClr val="0070C0"/>
                    </a:solidFill>
                  </a:rPr>
                  <a:t>total </a:t>
                </a:r>
                <a:r>
                  <a:rPr lang="en-GB" sz="2000" dirty="0">
                    <a:solidFill>
                      <a:srgbClr val="0070C0"/>
                    </a:solidFill>
                  </a:rPr>
                  <a:t>number of examples that are classified as positive</a:t>
                </a:r>
                <a:r>
                  <a:rPr lang="en-GB" sz="2000" dirty="0">
                    <a:solidFill>
                      <a:srgbClr val="0070C0"/>
                    </a:solidFill>
                  </a:rPr>
                  <a:t>.</a:t>
                </a:r>
              </a:p>
              <a:p>
                <a:r>
                  <a:rPr lang="en-GB" sz="2000" dirty="0"/>
                  <a:t>Recall: </a:t>
                </a:r>
                <a:r>
                  <a:rPr lang="en-GB" sz="2000" dirty="0"/>
                  <a:t>is the number of correctly classified positive </a:t>
                </a:r>
                <a:r>
                  <a:rPr lang="en-GB" sz="2000" dirty="0"/>
                  <a:t>examples divided </a:t>
                </a:r>
                <a:r>
                  <a:rPr lang="en-GB" sz="2000" dirty="0"/>
                  <a:t>by the </a:t>
                </a:r>
                <a:r>
                  <a:rPr lang="en-GB" sz="2000" dirty="0">
                    <a:solidFill>
                      <a:srgbClr val="0070C0"/>
                    </a:solidFill>
                  </a:rPr>
                  <a:t>total number of actual positive examples in </a:t>
                </a:r>
                <a:r>
                  <a:rPr lang="en-GB" sz="2000" dirty="0">
                    <a:solidFill>
                      <a:srgbClr val="0070C0"/>
                    </a:solidFill>
                  </a:rPr>
                  <a:t>the </a:t>
                </a:r>
                <a:r>
                  <a:rPr lang="en-US" sz="2000" dirty="0">
                    <a:solidFill>
                      <a:srgbClr val="0070C0"/>
                    </a:solidFill>
                  </a:rPr>
                  <a:t>test </a:t>
                </a:r>
                <a:r>
                  <a:rPr lang="en-US" sz="2000" dirty="0">
                    <a:solidFill>
                      <a:srgbClr val="0070C0"/>
                    </a:solidFill>
                  </a:rPr>
                  <a:t>set.</a:t>
                </a:r>
              </a:p>
              <a:p>
                <a:endParaRPr lang="en-US" sz="20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825625"/>
                <a:ext cx="5289331" cy="4351338"/>
              </a:xfrm>
              <a:blipFill>
                <a:blip r:embed="rId2"/>
                <a:stretch>
                  <a:fillRect l="-1038" r="-46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7531" y="2984938"/>
            <a:ext cx="5972175" cy="157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946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F1-Score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F1 score </a:t>
                </a:r>
                <a:r>
                  <a:rPr lang="en-GB" dirty="0"/>
                  <a:t>combines </a:t>
                </a:r>
                <a:r>
                  <a:rPr lang="en-GB" dirty="0"/>
                  <a:t>precision and recall into one </a:t>
                </a:r>
                <a:r>
                  <a:rPr lang="en-GB" dirty="0"/>
                  <a:t>measure.</a:t>
                </a:r>
              </a:p>
              <a:p>
                <a:endParaRPr lang="en-US" dirty="0"/>
              </a:p>
              <a:p>
                <a:pPr marL="246888" lvl="1" indent="0">
                  <a:buNone/>
                </a:pPr>
                <a:r>
                  <a:rPr lang="en-US" dirty="0"/>
                  <a:t>			</a:t>
                </a:r>
                <a:r>
                  <a:rPr lang="en-US" sz="4000" dirty="0"/>
                  <a:t>F</a:t>
                </a:r>
                <a:r>
                  <a:rPr lang="en-US" sz="4000" baseline="-25000" dirty="0"/>
                  <a:t>1</a:t>
                </a:r>
                <a:r>
                  <a:rPr lang="en-US" sz="40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4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4000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US" sz="4000" i="1">
                            <a:latin typeface="Cambria Math" panose="02040503050406030204" pitchFamily="18" charset="0"/>
                          </a:rPr>
                          <m:t>𝑝𝑟</m:t>
                        </m:r>
                      </m:num>
                      <m:den>
                        <m:r>
                          <a:rPr lang="en-US" sz="4000" i="1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US" sz="4000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4000" i="1">
                            <a:latin typeface="Cambria Math" panose="02040503050406030204" pitchFamily="18" charset="0"/>
                          </a:rPr>
                          <m:t>𝑟</m:t>
                        </m:r>
                      </m:den>
                    </m:f>
                  </m:oMath>
                </a14:m>
                <a:r>
                  <a:rPr lang="en-US" sz="4000" dirty="0"/>
                  <a:t> </a:t>
                </a:r>
              </a:p>
              <a:p>
                <a:r>
                  <a:rPr lang="en-GB" dirty="0"/>
                  <a:t>For F</a:t>
                </a:r>
                <a:r>
                  <a:rPr lang="en-GB" baseline="-25000" dirty="0"/>
                  <a:t>1</a:t>
                </a:r>
                <a:r>
                  <a:rPr lang="en-GB" dirty="0"/>
                  <a:t>-value to be large, both </a:t>
                </a:r>
                <a:r>
                  <a:rPr lang="en-GB" i="1" dirty="0"/>
                  <a:t>p </a:t>
                </a:r>
                <a:r>
                  <a:rPr lang="en-GB" dirty="0"/>
                  <a:t>and </a:t>
                </a:r>
                <a:r>
                  <a:rPr lang="en-GB" i="1" dirty="0"/>
                  <a:t>r </a:t>
                </a:r>
                <a:r>
                  <a:rPr lang="en-GB" dirty="0"/>
                  <a:t>must </a:t>
                </a:r>
                <a:r>
                  <a:rPr lang="en-GB" dirty="0"/>
                  <a:t>be large.</a:t>
                </a:r>
                <a:endParaRPr lang="en-US" dirty="0"/>
              </a:p>
              <a:p>
                <a:endParaRPr lang="en-US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68" t="-224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57885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039051" y="1259065"/>
            <a:ext cx="411389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 cap="all" dirty="0" err="1" smtClean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  <a:latin typeface="Trebuchet MS"/>
                <a:ea typeface="+mj-ea"/>
                <a:cs typeface="+mj-cs"/>
              </a:rPr>
              <a:t>SUmmary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3598250" y="1936174"/>
            <a:ext cx="8040594" cy="434218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888446" y="2093911"/>
            <a:ext cx="7614932" cy="41298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>
                <a:solidFill>
                  <a:prstClr val="black"/>
                </a:solidFill>
                <a:latin typeface="Trebuchet MS"/>
              </a:rPr>
              <a:t>Classification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>
                <a:solidFill>
                  <a:prstClr val="black"/>
                </a:solidFill>
                <a:latin typeface="Trebuchet MS"/>
              </a:rPr>
              <a:t>Naïve Bayes Algorithm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>
                <a:solidFill>
                  <a:prstClr val="black"/>
                </a:solidFill>
                <a:latin typeface="Trebuchet MS"/>
              </a:rPr>
              <a:t>Measuring </a:t>
            </a:r>
            <a:r>
              <a:rPr lang="en-US" sz="1600" dirty="0" smtClean="0">
                <a:solidFill>
                  <a:prstClr val="black"/>
                </a:solidFill>
                <a:latin typeface="Trebuchet MS"/>
              </a:rPr>
              <a:t>accuracy</a:t>
            </a: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200" dirty="0" smtClean="0">
                <a:solidFill>
                  <a:prstClr val="black"/>
                </a:solidFill>
                <a:latin typeface="Trebuchet MS"/>
              </a:rPr>
              <a:t>Predictive accuracy</a:t>
            </a: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200" dirty="0" smtClean="0">
                <a:solidFill>
                  <a:prstClr val="black"/>
                </a:solidFill>
                <a:latin typeface="Trebuchet MS"/>
              </a:rPr>
              <a:t>Confusion matrix</a:t>
            </a: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200" dirty="0" smtClean="0">
                <a:solidFill>
                  <a:prstClr val="black"/>
                </a:solidFill>
                <a:latin typeface="Trebuchet MS"/>
              </a:rPr>
              <a:t>Precision and recall</a:t>
            </a: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200" dirty="0" smtClean="0">
                <a:solidFill>
                  <a:prstClr val="black"/>
                </a:solidFill>
                <a:latin typeface="Trebuchet MS"/>
              </a:rPr>
              <a:t>F1 score</a:t>
            </a: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200" dirty="0">
              <a:solidFill>
                <a:prstClr val="black"/>
              </a:solidFill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034252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367466" y="485415"/>
            <a:ext cx="2758843" cy="7530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1B20AF-04F0-22A2-15B6-B1C1AE520C9F}"/>
              </a:ext>
            </a:extLst>
          </p:cNvPr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dpi="0" rotWithShape="1">
            <a:blip r:embed="rId9"/>
            <a:srcRect/>
            <a:tile tx="0" ty="-381000" sx="99000" sy="98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extLst mod="1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3982</TotalTime>
  <Words>1417</Words>
  <Application>Microsoft Office PowerPoint</Application>
  <PresentationFormat>Widescreen</PresentationFormat>
  <Paragraphs>189</Paragraphs>
  <Slides>40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Arial</vt:lpstr>
      <vt:lpstr>Calibri</vt:lpstr>
      <vt:lpstr>Cambria Math</vt:lpstr>
      <vt:lpstr>Times New Roman</vt:lpstr>
      <vt:lpstr>Trebuchet MS</vt:lpstr>
      <vt:lpstr>Wingdings</vt:lpstr>
      <vt:lpstr>Wingdings 2</vt:lpstr>
      <vt:lpstr>Office Theme</vt:lpstr>
      <vt:lpstr>PowerPoint Presentation</vt:lpstr>
      <vt:lpstr>PowerPoint Presentation</vt:lpstr>
      <vt:lpstr>classification</vt:lpstr>
      <vt:lpstr>classification</vt:lpstr>
      <vt:lpstr>Mutually exclusive classes</vt:lpstr>
      <vt:lpstr>Exhaustive classes</vt:lpstr>
      <vt:lpstr>naïve Bayes Classifiers</vt:lpstr>
      <vt:lpstr>Naïve bayes classification</vt:lpstr>
      <vt:lpstr>Basics of Probability theory</vt:lpstr>
      <vt:lpstr>Conditional and joint probability</vt:lpstr>
      <vt:lpstr>Example</vt:lpstr>
      <vt:lpstr>Example</vt:lpstr>
      <vt:lpstr>The easy way</vt:lpstr>
      <vt:lpstr>conditional probability</vt:lpstr>
      <vt:lpstr>conditional probability</vt:lpstr>
      <vt:lpstr>prior probability</vt:lpstr>
      <vt:lpstr>Posterior probability</vt:lpstr>
      <vt:lpstr>Most Likely classification  (single attribute)</vt:lpstr>
      <vt:lpstr>Most Likely classification  (single attribute)</vt:lpstr>
      <vt:lpstr>Naïve Bayes theorem</vt:lpstr>
      <vt:lpstr>Naïve Bayes theorem</vt:lpstr>
      <vt:lpstr>Naïve Bayes theorem</vt:lpstr>
      <vt:lpstr>Naïve Bayes Classification</vt:lpstr>
      <vt:lpstr>Naïve Bayes Classification</vt:lpstr>
      <vt:lpstr>Naïve Bayes Classification</vt:lpstr>
      <vt:lpstr>PowerPoint Presentation</vt:lpstr>
      <vt:lpstr>PowerPoint Presentation</vt:lpstr>
      <vt:lpstr>predicted class</vt:lpstr>
      <vt:lpstr>predicted class</vt:lpstr>
      <vt:lpstr>Measuring accuracy</vt:lpstr>
      <vt:lpstr>Separate Training and Test Sets</vt:lpstr>
      <vt:lpstr>Predictive Accuracy</vt:lpstr>
      <vt:lpstr>Predictive Accuracy</vt:lpstr>
      <vt:lpstr>Confusion matrix</vt:lpstr>
      <vt:lpstr>Confusion matrix</vt:lpstr>
      <vt:lpstr>precision and recall measures</vt:lpstr>
      <vt:lpstr>precision and recall measures</vt:lpstr>
      <vt:lpstr>F1-Score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Yasser Abdelfattah</cp:lastModifiedBy>
  <cp:revision>245</cp:revision>
  <dcterms:created xsi:type="dcterms:W3CDTF">2023-04-29T09:08:23Z</dcterms:created>
  <dcterms:modified xsi:type="dcterms:W3CDTF">2023-11-09T12:56:23Z</dcterms:modified>
</cp:coreProperties>
</file>