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21"/>
  </p:notesMasterIdLst>
  <p:sldIdLst>
    <p:sldId id="502" r:id="rId5"/>
    <p:sldId id="503" r:id="rId6"/>
    <p:sldId id="501" r:id="rId7"/>
    <p:sldId id="354" r:id="rId8"/>
    <p:sldId id="353" r:id="rId9"/>
    <p:sldId id="355" r:id="rId10"/>
    <p:sldId id="352" r:id="rId11"/>
    <p:sldId id="666" r:id="rId12"/>
    <p:sldId id="366" r:id="rId13"/>
    <p:sldId id="367" r:id="rId14"/>
    <p:sldId id="365" r:id="rId15"/>
    <p:sldId id="371" r:id="rId16"/>
    <p:sldId id="369" r:id="rId17"/>
    <p:sldId id="360" r:id="rId18"/>
    <p:sldId id="665" r:id="rId19"/>
    <p:sldId id="349" r:id="rId20"/>
  </p:sldIdLst>
  <p:sldSz cx="12192000" cy="6858000"/>
  <p:notesSz cx="6858000" cy="9144000"/>
  <p:embeddedFontLst>
    <p:embeddedFont>
      <p:font typeface="A Jannat LT" panose="01000000000000000000" pitchFamily="2" charset="-78"/>
      <p:regular r:id="rId22"/>
      <p:bold r:id="rId23"/>
    </p:embeddedFont>
    <p:embeddedFont>
      <p:font typeface="Alexandria" pitchFamily="2" charset="-78"/>
      <p:regular r:id="rId24"/>
      <p:bold r:id="rId25"/>
    </p:embeddedFont>
    <p:embeddedFont>
      <p:font typeface="Alexandria Light" pitchFamily="2" charset="-78"/>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54"/>
            <p14:sldId id="353"/>
            <p14:sldId id="355"/>
            <p14:sldId id="352"/>
            <p14:sldId id="666"/>
            <p14:sldId id="366"/>
            <p14:sldId id="367"/>
            <p14:sldId id="365"/>
            <p14:sldId id="371"/>
            <p14:sldId id="369"/>
            <p14:sldId id="360"/>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AB9072-DCB3-4F1C-B413-DCDCA672818A}" v="33" dt="2024-09-24T19:25:08.5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59804" autoAdjust="0"/>
  </p:normalViewPr>
  <p:slideViewPr>
    <p:cSldViewPr snapToGrid="0">
      <p:cViewPr varScale="1">
        <p:scale>
          <a:sx n="54" d="100"/>
          <a:sy n="54" d="100"/>
        </p:scale>
        <p:origin x="148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Anim">
        <pc:chgData name="ِAwatef B" userId="4c3a533462edbdd8" providerId="LiveId" clId="{48AB9072-DCB3-4F1C-B413-DCDCA672818A}" dt="2024-09-24T19:23:08.529" v="126"/>
        <pc:sldMkLst>
          <pc:docMk/>
          <pc:sldMk cId="3209221492" sldId="501"/>
        </pc:sldMkLst>
      </pc:sldChg>
      <pc:sldChg chg="modSp mod modAnim">
        <pc:chgData name="ِAwatef B" userId="4c3a533462edbdd8" providerId="LiveId" clId="{48AB9072-DCB3-4F1C-B413-DCDCA672818A}" dt="2024-09-24T19:25:50.751" v="143" actId="20577"/>
        <pc:sldMkLst>
          <pc:docMk/>
          <pc:sldMk cId="0" sldId="502"/>
        </pc:sldMkLst>
        <pc:spChg chg="mod">
          <ac:chgData name="ِAwatef B" userId="4c3a533462edbdd8" providerId="LiveId" clId="{48AB9072-DCB3-4F1C-B413-DCDCA672818A}" dt="2024-09-24T19:25:28.390" v="132" actId="403"/>
          <ac:spMkLst>
            <pc:docMk/>
            <pc:sldMk cId="0" sldId="502"/>
            <ac:spMk id="31" creationId="{00000000-0000-0000-0000-000000000000}"/>
          </ac:spMkLst>
        </pc:spChg>
        <pc:spChg chg="mod">
          <ac:chgData name="ِAwatef B" userId="4c3a533462edbdd8" providerId="LiveId" clId="{48AB9072-DCB3-4F1C-B413-DCDCA672818A}" dt="2024-09-24T19:25:43.039" v="133" actId="20577"/>
          <ac:spMkLst>
            <pc:docMk/>
            <pc:sldMk cId="0" sldId="502"/>
            <ac:spMk id="34" creationId="{00000000-0000-0000-0000-000000000000}"/>
          </ac:spMkLst>
        </pc:spChg>
        <pc:spChg chg="mod">
          <ac:chgData name="ِAwatef B" userId="4c3a533462edbdd8" providerId="LiveId" clId="{48AB9072-DCB3-4F1C-B413-DCDCA672818A}" dt="2024-09-24T19:25:50.751" v="143" actId="20577"/>
          <ac:spMkLst>
            <pc:docMk/>
            <pc:sldMk cId="0" sldId="502"/>
            <ac:spMk id="46" creationId="{00000000-0000-0000-0000-000000000000}"/>
          </ac:spMkLst>
        </pc:spChg>
      </pc:sldChg>
      <pc:sldChg chg="modSp mod modAnim">
        <pc:chgData name="ِAwatef B" userId="4c3a533462edbdd8" providerId="LiveId" clId="{48AB9072-DCB3-4F1C-B413-DCDCA672818A}" dt="2024-09-24T19:24:56.284" v="129" actId="1038"/>
        <pc:sldMkLst>
          <pc:docMk/>
          <pc:sldMk cId="363843668" sldId="503"/>
        </pc:sldMkLst>
        <pc:spChg chg="mod">
          <ac:chgData name="ِAwatef B" userId="4c3a533462edbdd8" providerId="LiveId" clId="{48AB9072-DCB3-4F1C-B413-DCDCA672818A}" dt="2024-09-24T18:40:53.977" v="1" actId="1076"/>
          <ac:spMkLst>
            <pc:docMk/>
            <pc:sldMk cId="363843668" sldId="503"/>
            <ac:spMk id="34" creationId="{00000000-0000-0000-0000-000000000000}"/>
          </ac:spMkLst>
        </pc:spChg>
        <pc:picChg chg="mod">
          <ac:chgData name="ِAwatef B" userId="4c3a533462edbdd8" providerId="LiveId" clId="{48AB9072-DCB3-4F1C-B413-DCDCA672818A}" dt="2024-09-24T19:24:56.284" v="129" actId="1038"/>
          <ac:picMkLst>
            <pc:docMk/>
            <pc:sldMk cId="363843668" sldId="503"/>
            <ac:picMk id="3" creationId="{BAB24E15-9E98-4FCC-90DD-FCA0AAFFDBC0}"/>
          </ac:picMkLst>
        </pc:picChg>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modSp add mod">
        <pc:chgData name="ِAwatef B" userId="4c3a533462edbdd8" providerId="LiveId" clId="{8294E606-16BD-4C34-94FF-0012CC1AB1E0}" dt="2024-09-21T11:30:16.914" v="164" actId="1076"/>
        <pc:sldMkLst>
          <pc:docMk/>
          <pc:sldMk cId="3209221492" sldId="501"/>
        </pc:sldMkLst>
        <pc:spChg chg="mod">
          <ac:chgData name="ِAwatef B" userId="4c3a533462edbdd8" providerId="LiveId" clId="{8294E606-16BD-4C34-94FF-0012CC1AB1E0}" dt="2024-09-21T11:30:16.914" v="164" actId="1076"/>
          <ac:spMkLst>
            <pc:docMk/>
            <pc:sldMk cId="3209221492" sldId="501"/>
            <ac:spMk id="9" creationId="{00000000-0000-0000-0000-000000000000}"/>
          </ac:spMkLst>
        </pc:spChg>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lnSpc>
                <a:spcPct val="150000"/>
              </a:lnSpc>
              <a:spcAft>
                <a:spcPts val="1000"/>
              </a:spcAft>
              <a:buClr>
                <a:srgbClr val="000000"/>
              </a:buClr>
              <a:buFont typeface="Arial"/>
              <a:buNone/>
            </a:pP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625444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85659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5891135" y="4786391"/>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438046" y="1397812"/>
            <a:ext cx="3161443"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a:t>
            </a:r>
            <a:endParaRPr lang="en-US" sz="2000" b="1" dirty="0">
              <a:solidFill>
                <a:schemeClr val="bg1"/>
              </a:solidFill>
              <a:latin typeface="Alexandria" charset="0"/>
              <a:cs typeface="Alexandria" charset="0"/>
            </a:endParaRPr>
          </a:p>
        </p:txBody>
      </p:sp>
      <p:sp>
        <p:nvSpPr>
          <p:cNvPr id="46" name="TextBox 45"/>
          <p:cNvSpPr txBox="1"/>
          <p:nvPr/>
        </p:nvSpPr>
        <p:spPr>
          <a:xfrm>
            <a:off x="6595946" y="3487765"/>
            <a:ext cx="2845651" cy="747705"/>
          </a:xfrm>
          <a:prstGeom prst="rect">
            <a:avLst/>
          </a:prstGeom>
          <a:noFill/>
        </p:spPr>
        <p:txBody>
          <a:bodyPr wrap="none" rtlCol="0">
            <a:spAutoFit/>
          </a:bodyPr>
          <a:lstStyle/>
          <a:p>
            <a:pPr algn="ctr" rtl="1">
              <a:lnSpc>
                <a:spcPct val="150000"/>
              </a:lnSpc>
            </a:pPr>
            <a:r>
              <a:rPr lang="ar-SA" sz="3200" b="1">
                <a:solidFill>
                  <a:schemeClr val="accent5">
                    <a:lumMod val="75000"/>
                  </a:schemeClr>
                </a:solidFill>
                <a:latin typeface="Alexandria" charset="0"/>
                <a:cs typeface="Alexandria" charset="0"/>
              </a:rPr>
              <a:t>التـــــــــعريفية</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mc:AlternateContent xmlns:mc="http://schemas.openxmlformats.org/markup-compatibility/2006" xmlns:p14="http://schemas.microsoft.com/office/powerpoint/2010/main">
    <mc:Choice Requires="p14">
      <p:transition spd="slow" p14:dur="2000" advTm="69807"/>
    </mc:Choice>
    <mc:Fallback xmlns="">
      <p:transition spd="slow" advTm="698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8061" y="2188688"/>
            <a:ext cx="4046219" cy="44125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438178" y="813961"/>
            <a:ext cx="4199808"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bg1"/>
                </a:solidFill>
                <a:latin typeface="Alexandria" charset="0"/>
                <a:cs typeface="Alexandria" charset="0"/>
              </a:rPr>
              <a:t>محاور المحاضـــــــــــــرة</a:t>
            </a:r>
            <a:endParaRPr lang="en-US" sz="2400" b="1" dirty="0">
              <a:solidFill>
                <a:schemeClr val="bg1"/>
              </a:solidFill>
              <a:latin typeface="Alexandria" charset="0"/>
              <a:cs typeface="Alexandria" charset="0"/>
            </a:endParaRPr>
          </a:p>
        </p:txBody>
      </p:sp>
      <p:sp>
        <p:nvSpPr>
          <p:cNvPr id="46" name="TextBox 45"/>
          <p:cNvSpPr txBox="1"/>
          <p:nvPr/>
        </p:nvSpPr>
        <p:spPr>
          <a:xfrm>
            <a:off x="4046220" y="2033940"/>
            <a:ext cx="7407105" cy="3079561"/>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معلومات عن المقرر.</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وصف المقرر.</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أهداف المقرر </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محتوى المقرر.</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مختصر عن موضوعات المقرر.</a:t>
            </a:r>
          </a:p>
        </p:txBody>
      </p:sp>
      <p:sp>
        <p:nvSpPr>
          <p:cNvPr id="14" name="Oval 13"/>
          <p:cNvSpPr/>
          <p:nvPr/>
        </p:nvSpPr>
        <p:spPr>
          <a:xfrm>
            <a:off x="608061" y="2519636"/>
            <a:ext cx="3839730" cy="406645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mc:AlternateContent xmlns:mc="http://schemas.openxmlformats.org/markup-compatibility/2006" xmlns:p14="http://schemas.microsoft.com/office/powerpoint/2010/main">
    <mc:Choice Requires="p14">
      <p:transition spd="slow" p14:dur="2000" advTm="62693"/>
    </mc:Choice>
    <mc:Fallback xmlns="">
      <p:transition spd="slow" advTm="62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إدارة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الوصف – الأهداف – المحتوى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23;p2">
            <a:extLst>
              <a:ext uri="{FF2B5EF4-FFF2-40B4-BE49-F238E27FC236}">
                <a16:creationId xmlns:a16="http://schemas.microsoft.com/office/drawing/2014/main" id="{E4DC683A-2BC6-30CB-BC85-33552E4615F2}"/>
              </a:ext>
            </a:extLst>
          </p:cNvPr>
          <p:cNvSpPr txBox="1"/>
          <p:nvPr/>
        </p:nvSpPr>
        <p:spPr>
          <a:xfrm>
            <a:off x="4090737" y="1355388"/>
            <a:ext cx="3899996" cy="652446"/>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2800" dirty="0" err="1">
                <a:solidFill>
                  <a:srgbClr val="0070C0"/>
                </a:solidFill>
                <a:latin typeface="Alexandria" pitchFamily="2" charset="-78"/>
                <a:cs typeface="Alexandria" pitchFamily="2" charset="-78"/>
                <a:sym typeface="Arial"/>
              </a:rPr>
              <a:t>وص</a:t>
            </a:r>
            <a:r>
              <a:rPr lang="ar-SA" sz="2800" dirty="0">
                <a:solidFill>
                  <a:srgbClr val="0070C0"/>
                </a:solidFill>
                <a:latin typeface="Alexandria" pitchFamily="2" charset="-78"/>
                <a:cs typeface="Alexandria" pitchFamily="2" charset="-78"/>
                <a:sym typeface="Arial"/>
              </a:rPr>
              <a:t>ـــــــــ</a:t>
            </a:r>
            <a:r>
              <a:rPr lang="ar-EG" sz="2800" dirty="0">
                <a:solidFill>
                  <a:srgbClr val="0070C0"/>
                </a:solidFill>
                <a:latin typeface="Alexandria" pitchFamily="2" charset="-78"/>
                <a:cs typeface="Alexandria" pitchFamily="2" charset="-78"/>
                <a:sym typeface="Arial"/>
              </a:rPr>
              <a:t>ف المقرر</a:t>
            </a:r>
          </a:p>
        </p:txBody>
      </p:sp>
      <p:graphicFrame>
        <p:nvGraphicFramePr>
          <p:cNvPr id="5" name="Table 4">
            <a:extLst>
              <a:ext uri="{FF2B5EF4-FFF2-40B4-BE49-F238E27FC236}">
                <a16:creationId xmlns:a16="http://schemas.microsoft.com/office/drawing/2014/main" id="{1330DD9E-0294-95BF-F1A0-0E79A5C8614E}"/>
              </a:ext>
            </a:extLst>
          </p:cNvPr>
          <p:cNvGraphicFramePr>
            <a:graphicFrameLocks noGrp="1"/>
          </p:cNvGraphicFramePr>
          <p:nvPr>
            <p:extLst>
              <p:ext uri="{D42A27DB-BD31-4B8C-83A1-F6EECF244321}">
                <p14:modId xmlns:p14="http://schemas.microsoft.com/office/powerpoint/2010/main" val="920871200"/>
              </p:ext>
            </p:extLst>
          </p:nvPr>
        </p:nvGraphicFramePr>
        <p:xfrm>
          <a:off x="772551" y="2461408"/>
          <a:ext cx="10142706" cy="3254254"/>
        </p:xfrm>
        <a:graphic>
          <a:graphicData uri="http://schemas.openxmlformats.org/drawingml/2006/table">
            <a:tbl>
              <a:tblPr firstRow="1" firstCol="1" lastRow="1" lastCol="1" bandRow="1" bandCol="1"/>
              <a:tblGrid>
                <a:gridCol w="10142706">
                  <a:extLst>
                    <a:ext uri="{9D8B030D-6E8A-4147-A177-3AD203B41FA5}">
                      <a16:colId xmlns:a16="http://schemas.microsoft.com/office/drawing/2014/main" val="3939573133"/>
                    </a:ext>
                  </a:extLst>
                </a:gridCol>
              </a:tblGrid>
              <a:tr h="325425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rtl="1">
                        <a:lnSpc>
                          <a:spcPct val="150000"/>
                        </a:lnSpc>
                        <a:spcBef>
                          <a:spcPts val="1200"/>
                        </a:spcBef>
                        <a:spcAft>
                          <a:spcPts val="600"/>
                        </a:spcAft>
                      </a:pPr>
                      <a:r>
                        <a:rPr lang="ar-SA" sz="2400" b="0" dirty="0">
                          <a:solidFill>
                            <a:schemeClr val="tx1"/>
                          </a:solidFill>
                          <a:effectLst/>
                          <a:latin typeface="Alexandria" pitchFamily="2" charset="-78"/>
                          <a:cs typeface="Alexandria" pitchFamily="2" charset="-78"/>
                        </a:rPr>
                        <a:t>هو أحد مقررات قسم القيادة التربوية وتهدف هذه المادة إلى تعرف دور القيادة في عملية التغير سواء كان الثقافي أو الاجتماعي أو الاقتصادي في المجتمعات وماهية هذا التغير وأهميته، وأنواعه ومراحله، ونظرياته، وخصائصه، والمشكلات الناتجة عنه، بالإضافة للتعرف إلى متطلبات قيادة التغيير, كما ستتناول </a:t>
                      </a:r>
                      <a:r>
                        <a:rPr lang="ar-JO" sz="2400" b="0" dirty="0">
                          <a:solidFill>
                            <a:schemeClr val="tx1"/>
                          </a:solidFill>
                          <a:effectLst/>
                          <a:latin typeface="Alexandria" pitchFamily="2" charset="-78"/>
                          <a:cs typeface="Alexandria" pitchFamily="2" charset="-78"/>
                        </a:rPr>
                        <a:t>نظريات واستراتيجيات التغيير, ودور التغيرات في السلوك التنظيمي وإدارة الإبداع وإدارة الصراع.</a:t>
                      </a:r>
                      <a:endParaRPr lang="en-GB" sz="2400" b="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lnL w="12700" cmpd="sng">
                      <a:solidFill>
                        <a:srgbClr val="FFFFFF"/>
                      </a:solidFill>
                    </a:lnL>
                    <a:lnR w="12700" cmpd="sng">
                      <a:solidFill>
                        <a:srgbClr val="FFFFFF"/>
                      </a:solidFill>
                    </a:lnR>
                    <a:lnT w="38100" cmpd="sng">
                      <a:solidFill>
                        <a:srgbClr val="FFFFFF"/>
                      </a:solidFill>
                    </a:lnT>
                    <a:lnB w="38100" cmpd="sng">
                      <a:solidFill>
                        <a:srgbClr val="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68977607"/>
                  </a:ext>
                </a:extLst>
              </a:tr>
            </a:tbl>
          </a:graphicData>
        </a:graphic>
      </p:graphicFrame>
      <p:pic>
        <p:nvPicPr>
          <p:cNvPr id="7" name="Graphic 21">
            <a:extLst>
              <a:ext uri="{FF2B5EF4-FFF2-40B4-BE49-F238E27FC236}">
                <a16:creationId xmlns:a16="http://schemas.microsoft.com/office/drawing/2014/main" id="{8E5C0E1A-8788-ED49-9F0C-E0B8EF6594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6271" y="204173"/>
            <a:ext cx="2305141" cy="1076343"/>
          </a:xfrm>
          <a:prstGeom prst="rect">
            <a:avLst/>
          </a:prstGeom>
        </p:spPr>
      </p:pic>
    </p:spTree>
    <p:extLst>
      <p:ext uri="{BB962C8B-B14F-4D97-AF65-F5344CB8AC3E}">
        <p14:creationId xmlns:p14="http://schemas.microsoft.com/office/powerpoint/2010/main" val="3146013342"/>
      </p:ext>
    </p:extLst>
  </p:cSld>
  <p:clrMapOvr>
    <a:masterClrMapping/>
  </p:clrMapOvr>
  <mc:AlternateContent xmlns:mc="http://schemas.openxmlformats.org/markup-compatibility/2006" xmlns:p14="http://schemas.microsoft.com/office/powerpoint/2010/main">
    <mc:Choice Requires="p14">
      <p:transition p14:dur="10" advTm="65679"/>
    </mc:Choice>
    <mc:Fallback xmlns="">
      <p:transition advTm="6567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3010" y="892382"/>
            <a:ext cx="11040894" cy="5805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23;p2">
            <a:extLst>
              <a:ext uri="{FF2B5EF4-FFF2-40B4-BE49-F238E27FC236}">
                <a16:creationId xmlns:a16="http://schemas.microsoft.com/office/drawing/2014/main" id="{F08471AE-BD69-BBE4-A12F-801CE602687C}"/>
              </a:ext>
            </a:extLst>
          </p:cNvPr>
          <p:cNvSpPr txBox="1"/>
          <p:nvPr/>
        </p:nvSpPr>
        <p:spPr>
          <a:xfrm>
            <a:off x="4547697" y="159913"/>
            <a:ext cx="3223606" cy="732468"/>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3200" b="1" dirty="0">
                <a:solidFill>
                  <a:srgbClr val="0070C0"/>
                </a:solidFill>
                <a:latin typeface="Alexandria" pitchFamily="2" charset="-78"/>
                <a:cs typeface="Alexandria" pitchFamily="2" charset="-78"/>
                <a:sym typeface="Arial"/>
              </a:rPr>
              <a:t>أهداف المقرر</a:t>
            </a:r>
          </a:p>
        </p:txBody>
      </p:sp>
      <p:graphicFrame>
        <p:nvGraphicFramePr>
          <p:cNvPr id="5" name="Table 4">
            <a:extLst>
              <a:ext uri="{FF2B5EF4-FFF2-40B4-BE49-F238E27FC236}">
                <a16:creationId xmlns:a16="http://schemas.microsoft.com/office/drawing/2014/main" id="{AD4536DA-7494-2BDC-05FE-2CCA60665EB4}"/>
              </a:ext>
            </a:extLst>
          </p:cNvPr>
          <p:cNvGraphicFramePr>
            <a:graphicFrameLocks noGrp="1"/>
          </p:cNvGraphicFramePr>
          <p:nvPr>
            <p:extLst>
              <p:ext uri="{D42A27DB-BD31-4B8C-83A1-F6EECF244321}">
                <p14:modId xmlns:p14="http://schemas.microsoft.com/office/powerpoint/2010/main" val="1205007117"/>
              </p:ext>
            </p:extLst>
          </p:nvPr>
        </p:nvGraphicFramePr>
        <p:xfrm>
          <a:off x="613610" y="960615"/>
          <a:ext cx="10556986" cy="5668264"/>
        </p:xfrm>
        <a:graphic>
          <a:graphicData uri="http://schemas.openxmlformats.org/drawingml/2006/table">
            <a:tbl>
              <a:tblPr rtl="1" firstRow="1" firstCol="1" bandRow="1"/>
              <a:tblGrid>
                <a:gridCol w="10556986">
                  <a:extLst>
                    <a:ext uri="{9D8B030D-6E8A-4147-A177-3AD203B41FA5}">
                      <a16:colId xmlns:a16="http://schemas.microsoft.com/office/drawing/2014/main" val="258359649"/>
                    </a:ext>
                  </a:extLst>
                </a:gridCol>
              </a:tblGrid>
              <a:tr h="3775405">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2200" b="0" dirty="0">
                          <a:solidFill>
                            <a:srgbClr val="0070C0"/>
                          </a:solidFill>
                          <a:effectLst/>
                          <a:latin typeface="A Jannat LT" panose="01000000000000000000" pitchFamily="2" charset="-78"/>
                          <a:cs typeface="A Jannat LT" panose="01000000000000000000" pitchFamily="2" charset="-78"/>
                        </a:rPr>
                        <a:t>الأهداف ونتاجات التعلم:</a:t>
                      </a:r>
                      <a:endParaRPr lang="en-GB" sz="2200" b="0" dirty="0">
                        <a:solidFill>
                          <a:srgbClr val="0070C0"/>
                        </a:solidFill>
                        <a:effectLst/>
                        <a:latin typeface="A Jannat LT" panose="01000000000000000000" pitchFamily="2" charset="-78"/>
                        <a:cs typeface="A Jannat LT" panose="01000000000000000000" pitchFamily="2" charset="-78"/>
                      </a:endParaRPr>
                    </a:p>
                    <a:p>
                      <a:pPr algn="just" rtl="1">
                        <a:lnSpc>
                          <a:spcPct val="115000"/>
                        </a:lnSpc>
                      </a:pPr>
                      <a:r>
                        <a:rPr lang="ar-SA" sz="2200" b="0" dirty="0">
                          <a:solidFill>
                            <a:schemeClr val="tx1"/>
                          </a:solidFill>
                          <a:effectLst/>
                          <a:latin typeface="A Jannat LT" panose="01000000000000000000" pitchFamily="2" charset="-78"/>
                          <a:cs typeface="A Jannat LT" panose="01000000000000000000" pitchFamily="2" charset="-78"/>
                        </a:rPr>
                        <a:t>يتوقع من الطالب بعد الانتهاء من دراسة هذا المساق أن يكون قادراً على تحقيق الأهداف التالية: </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r" rtl="1">
                        <a:lnSpc>
                          <a:spcPct val="115000"/>
                        </a:lnSpc>
                        <a:spcAft>
                          <a:spcPts val="8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التعرف إلى مفهوم قيادة التغير.</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r" rtl="1">
                        <a:lnSpc>
                          <a:spcPct val="115000"/>
                        </a:lnSpc>
                        <a:spcAft>
                          <a:spcPts val="8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التعرف إلى الثقافة المجتمعية والتغيير الاجتماعي.</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r" rtl="1">
                        <a:lnSpc>
                          <a:spcPct val="115000"/>
                        </a:lnSpc>
                        <a:spcAft>
                          <a:spcPts val="8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التعرف إلى متطلبات إدارة الإبداع في ضوء التغيرات.</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r" rtl="1">
                        <a:lnSpc>
                          <a:spcPct val="115000"/>
                        </a:lnSpc>
                        <a:spcAft>
                          <a:spcPts val="8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إدراك كيفية إدارة الصراع من خلال قيادة التغيير. </a:t>
                      </a:r>
                      <a:endParaRPr lang="en-GB" sz="2200" b="0" dirty="0">
                        <a:solidFill>
                          <a:schemeClr val="tx1"/>
                        </a:solidFill>
                        <a:effectLst/>
                        <a:latin typeface="A Jannat LT" panose="01000000000000000000" pitchFamily="2" charset="-78"/>
                        <a:cs typeface="A Jannat LT" panose="01000000000000000000" pitchFamily="2" charset="-78"/>
                      </a:endParaRPr>
                    </a:p>
                    <a:p>
                      <a:pPr marL="408940" algn="r" rtl="1">
                        <a:lnSpc>
                          <a:spcPct val="115000"/>
                        </a:lnSpc>
                        <a:spcAft>
                          <a:spcPts val="800"/>
                        </a:spcAft>
                      </a:pPr>
                      <a:r>
                        <a:rPr lang="ar-SA" sz="2200" b="0" dirty="0">
                          <a:solidFill>
                            <a:schemeClr val="tx1"/>
                          </a:solidFill>
                          <a:effectLst/>
                          <a:latin typeface="A Jannat LT" panose="01000000000000000000" pitchFamily="2" charset="-78"/>
                          <a:cs typeface="A Jannat LT" panose="01000000000000000000" pitchFamily="2" charset="-78"/>
                        </a:rPr>
                        <a:t>ب. نتاجات التعلم</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اكتساب جوانب التغيرات في الثقافة المجتمعية.</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EG" sz="2200" b="0" dirty="0">
                          <a:solidFill>
                            <a:schemeClr val="tx1"/>
                          </a:solidFill>
                          <a:effectLst/>
                          <a:latin typeface="A Jannat LT" panose="01000000000000000000" pitchFamily="2" charset="-78"/>
                          <a:cs typeface="A Jannat LT" panose="01000000000000000000" pitchFamily="2" charset="-78"/>
                        </a:rPr>
                        <a:t>تقييم ودمج أسلوب القيادة بالتغيرات.</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EG" sz="2200" b="0" dirty="0">
                          <a:solidFill>
                            <a:schemeClr val="tx1"/>
                          </a:solidFill>
                          <a:effectLst/>
                          <a:latin typeface="A Jannat LT" panose="01000000000000000000" pitchFamily="2" charset="-78"/>
                          <a:cs typeface="A Jannat LT" panose="01000000000000000000" pitchFamily="2" charset="-78"/>
                        </a:rPr>
                        <a:t>تحديد العوائق وردود الفعل بشأن التغيير وإدارة الصراع من خلال القيادة.</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تحديد دور وأهمية قيادة التغيرات في السلوك التنظيمي.</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القدرة علي تحسين التعليم وزيادة كفاءته الإبداعية من خلال قيادة التغيير .</a:t>
                      </a:r>
                      <a:endParaRPr lang="en-GB" sz="2200" b="0" dirty="0">
                        <a:solidFill>
                          <a:schemeClr val="tx1"/>
                        </a:solidFill>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980344820"/>
                  </a:ext>
                </a:extLst>
              </a:tr>
            </a:tbl>
          </a:graphicData>
        </a:graphic>
      </p:graphicFrame>
      <p:pic>
        <p:nvPicPr>
          <p:cNvPr id="7" name="Graphic 21">
            <a:extLst>
              <a:ext uri="{FF2B5EF4-FFF2-40B4-BE49-F238E27FC236}">
                <a16:creationId xmlns:a16="http://schemas.microsoft.com/office/drawing/2014/main" id="{448E5007-48D0-AD82-38D5-9FC89D7D16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3326" y="2808259"/>
            <a:ext cx="3334309" cy="1556894"/>
          </a:xfrm>
          <a:prstGeom prst="rect">
            <a:avLst/>
          </a:prstGeom>
        </p:spPr>
      </p:pic>
    </p:spTree>
    <p:extLst>
      <p:ext uri="{BB962C8B-B14F-4D97-AF65-F5344CB8AC3E}">
        <p14:creationId xmlns:p14="http://schemas.microsoft.com/office/powerpoint/2010/main" val="1031071746"/>
      </p:ext>
    </p:extLst>
  </p:cSld>
  <p:clrMapOvr>
    <a:masterClrMapping/>
  </p:clrMapOvr>
  <mc:AlternateContent xmlns:mc="http://schemas.openxmlformats.org/markup-compatibility/2006" xmlns:p14="http://schemas.microsoft.com/office/powerpoint/2010/main">
    <mc:Choice Requires="p14">
      <p:transition p14:dur="10" advTm="82496"/>
    </mc:Choice>
    <mc:Fallback xmlns="">
      <p:transition advTm="824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115602"/>
            <a:ext cx="11040894" cy="52857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Google Shape;123;p2">
            <a:extLst>
              <a:ext uri="{FF2B5EF4-FFF2-40B4-BE49-F238E27FC236}">
                <a16:creationId xmlns:a16="http://schemas.microsoft.com/office/drawing/2014/main" id="{078C7AF5-8182-1E5B-060D-51261DBDDAA2}"/>
              </a:ext>
            </a:extLst>
          </p:cNvPr>
          <p:cNvSpPr txBox="1"/>
          <p:nvPr/>
        </p:nvSpPr>
        <p:spPr>
          <a:xfrm>
            <a:off x="4306707" y="288174"/>
            <a:ext cx="3578585" cy="732468"/>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3200" b="1" dirty="0">
                <a:solidFill>
                  <a:srgbClr val="0070C0"/>
                </a:solidFill>
                <a:latin typeface="A Jannat LT" panose="01000000000000000000" pitchFamily="2" charset="-78"/>
                <a:cs typeface="A Jannat LT" panose="01000000000000000000" pitchFamily="2" charset="-78"/>
                <a:sym typeface="Arial"/>
              </a:rPr>
              <a:t>موضوعات  المقرر</a:t>
            </a:r>
          </a:p>
        </p:txBody>
      </p:sp>
      <p:graphicFrame>
        <p:nvGraphicFramePr>
          <p:cNvPr id="5" name="Table 4">
            <a:extLst>
              <a:ext uri="{FF2B5EF4-FFF2-40B4-BE49-F238E27FC236}">
                <a16:creationId xmlns:a16="http://schemas.microsoft.com/office/drawing/2014/main" id="{69E9E522-6C2F-9EC4-755F-DF9338A19AC9}"/>
              </a:ext>
            </a:extLst>
          </p:cNvPr>
          <p:cNvGraphicFramePr>
            <a:graphicFrameLocks noGrp="1"/>
          </p:cNvGraphicFramePr>
          <p:nvPr>
            <p:extLst>
              <p:ext uri="{D42A27DB-BD31-4B8C-83A1-F6EECF244321}">
                <p14:modId xmlns:p14="http://schemas.microsoft.com/office/powerpoint/2010/main" val="1080324221"/>
              </p:ext>
            </p:extLst>
          </p:nvPr>
        </p:nvGraphicFramePr>
        <p:xfrm>
          <a:off x="651754" y="1249130"/>
          <a:ext cx="10428050" cy="5029200"/>
        </p:xfrm>
        <a:graphic>
          <a:graphicData uri="http://schemas.openxmlformats.org/drawingml/2006/table">
            <a:tbl>
              <a:tblPr rtl="1" firstRow="1" firstCol="1" bandRow="1"/>
              <a:tblGrid>
                <a:gridCol w="467951">
                  <a:extLst>
                    <a:ext uri="{9D8B030D-6E8A-4147-A177-3AD203B41FA5}">
                      <a16:colId xmlns:a16="http://schemas.microsoft.com/office/drawing/2014/main" val="676834749"/>
                    </a:ext>
                  </a:extLst>
                </a:gridCol>
                <a:gridCol w="9960099">
                  <a:extLst>
                    <a:ext uri="{9D8B030D-6E8A-4147-A177-3AD203B41FA5}">
                      <a16:colId xmlns:a16="http://schemas.microsoft.com/office/drawing/2014/main" val="2511549316"/>
                    </a:ext>
                  </a:extLst>
                </a:gridCol>
              </a:tblGrid>
              <a:tr h="30589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rtl="1">
                        <a:lnSpc>
                          <a:spcPct val="150000"/>
                        </a:lnSpc>
                      </a:pPr>
                      <a:endParaRPr lang="en-GB" sz="200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rtl="1">
                        <a:lnSpc>
                          <a:spcPct val="150000"/>
                        </a:lnSpc>
                      </a:pPr>
                      <a:r>
                        <a:rPr lang="ar-SA" sz="2000" b="0" dirty="0">
                          <a:effectLst/>
                          <a:latin typeface="A Jannat LT" panose="01000000000000000000" pitchFamily="2" charset="-78"/>
                          <a:cs typeface="A Jannat LT" panose="01000000000000000000" pitchFamily="2" charset="-78"/>
                        </a:rPr>
                        <a:t>الموضوع</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443807196"/>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just" rtl="1">
                        <a:lnSpc>
                          <a:spcPct val="150000"/>
                        </a:lnSpc>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1</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457200" algn="just" rtl="1">
                        <a:lnSpc>
                          <a:spcPct val="150000"/>
                        </a:lnSpc>
                        <a:spcAft>
                          <a:spcPts val="800"/>
                        </a:spcAft>
                      </a:pPr>
                      <a:r>
                        <a:rPr lang="ar-JO" sz="2000" b="0">
                          <a:effectLst/>
                          <a:latin typeface="A Jannat LT" panose="01000000000000000000" pitchFamily="2" charset="-78"/>
                          <a:cs typeface="A Jannat LT" panose="01000000000000000000" pitchFamily="2" charset="-78"/>
                        </a:rPr>
                        <a:t>مفهوم التغيير وأهميته </a:t>
                      </a:r>
                      <a:endParaRPr lang="en-GB" sz="2000" b="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875109485"/>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2</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قيادة التغيير وإدارة الجودة الشاملة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709597574"/>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3</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SA" sz="2000" b="0" dirty="0">
                          <a:effectLst/>
                          <a:latin typeface="A Jannat LT" panose="01000000000000000000" pitchFamily="2" charset="-78"/>
                          <a:cs typeface="A Jannat LT" panose="01000000000000000000" pitchFamily="2" charset="-78"/>
                        </a:rPr>
                        <a:t>الثقافة المجتمعية والتغيير الاجتماعي</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3977620165"/>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4</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إجراءات عملية التغيير والتخطيط له</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220563940"/>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5</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SA" sz="2000" b="0" dirty="0">
                          <a:effectLst/>
                          <a:latin typeface="A Jannat LT" panose="01000000000000000000" pitchFamily="2" charset="-78"/>
                          <a:cs typeface="A Jannat LT" panose="01000000000000000000" pitchFamily="2" charset="-78"/>
                        </a:rPr>
                        <a:t>قيادة التغيير والتربية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194956943"/>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tabLst>
                          <a:tab pos="38735" algn="l"/>
                        </a:tabLst>
                      </a:pPr>
                      <a:r>
                        <a:rPr lang="ar-EG" sz="2000" dirty="0">
                          <a:effectLst/>
                          <a:latin typeface="A Jannat LT" panose="01000000000000000000" pitchFamily="2" charset="-78"/>
                          <a:ea typeface="Calibri" panose="020F0502020204030204" pitchFamily="34" charset="0"/>
                          <a:cs typeface="A Jannat LT" panose="01000000000000000000" pitchFamily="2" charset="-78"/>
                        </a:rPr>
                        <a:t>6</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SA" sz="2000" b="0">
                          <a:effectLst/>
                          <a:latin typeface="A Jannat LT" panose="01000000000000000000" pitchFamily="2" charset="-78"/>
                          <a:cs typeface="A Jannat LT" panose="01000000000000000000" pitchFamily="2" charset="-78"/>
                        </a:rPr>
                        <a:t>أنماط التغيير ومجالاته</a:t>
                      </a:r>
                      <a:r>
                        <a:rPr lang="ar-JO" sz="2000" b="0">
                          <a:effectLst/>
                          <a:latin typeface="A Jannat LT" panose="01000000000000000000" pitchFamily="2" charset="-78"/>
                          <a:cs typeface="A Jannat LT" panose="01000000000000000000" pitchFamily="2" charset="-78"/>
                        </a:rPr>
                        <a:t> وأنواعه</a:t>
                      </a:r>
                      <a:endParaRPr lang="en-GB" sz="2000" b="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1136654901"/>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buFont typeface="+mj-lt"/>
                        <a:buNone/>
                        <a:tabLst>
                          <a:tab pos="38735" algn="l"/>
                        </a:tabLst>
                      </a:pPr>
                      <a:r>
                        <a:rPr lang="ar-EG" sz="2000" dirty="0">
                          <a:effectLst/>
                          <a:latin typeface="A Jannat LT" panose="01000000000000000000" pitchFamily="2" charset="-78"/>
                          <a:ea typeface="Calibri" panose="020F0502020204030204" pitchFamily="34" charset="0"/>
                          <a:cs typeface="A Jannat LT" panose="01000000000000000000" pitchFamily="2" charset="-78"/>
                        </a:rPr>
                        <a:t>7</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457200" algn="r" rtl="1">
                        <a:lnSpc>
                          <a:spcPct val="150000"/>
                        </a:lnSpc>
                        <a:spcAft>
                          <a:spcPts val="800"/>
                        </a:spcAft>
                        <a:tabLst>
                          <a:tab pos="38735" algn="l"/>
                        </a:tabLst>
                      </a:pPr>
                      <a:r>
                        <a:rPr lang="ar-JO" sz="2000" b="0" dirty="0">
                          <a:effectLst/>
                          <a:latin typeface="A Jannat LT" panose="01000000000000000000" pitchFamily="2" charset="-78"/>
                          <a:cs typeface="A Jannat LT" panose="01000000000000000000" pitchFamily="2" charset="-78"/>
                        </a:rPr>
                        <a:t>نظريات واستراتيجيات التغيير</a:t>
                      </a:r>
                      <a:endParaRPr lang="en-GB" sz="2000" b="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239715739"/>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just"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8</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50000"/>
                        </a:lnSpc>
                      </a:pPr>
                      <a:r>
                        <a:rPr lang="ar-JO" sz="2000" b="0" dirty="0">
                          <a:effectLst/>
                          <a:latin typeface="A Jannat LT" panose="01000000000000000000" pitchFamily="2" charset="-78"/>
                          <a:cs typeface="A Jannat LT" panose="01000000000000000000" pitchFamily="2" charset="-78"/>
                        </a:rPr>
                        <a:t>قيادة التغيير والسلوك التنظيمي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4246372107"/>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9</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قيادة التغيير </a:t>
                      </a:r>
                      <a:r>
                        <a:rPr lang="ar-SA" sz="2000" b="0" dirty="0">
                          <a:effectLst/>
                          <a:latin typeface="A Jannat LT" panose="01000000000000000000" pitchFamily="2" charset="-78"/>
                          <a:cs typeface="A Jannat LT" panose="01000000000000000000" pitchFamily="2" charset="-78"/>
                        </a:rPr>
                        <a:t>وإدارة الإبداع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1285815548"/>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10</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قيادة التغيير وإدارة الصراع التنظيمي</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30793494"/>
                  </a:ext>
                </a:extLst>
              </a:tr>
              <a:tr h="30589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50000"/>
                        </a:lnSpc>
                      </a:pPr>
                      <a:r>
                        <a:rPr lang="ar-EG" sz="2000" dirty="0">
                          <a:effectLst/>
                          <a:latin typeface="A Jannat LT" panose="01000000000000000000" pitchFamily="2" charset="-78"/>
                          <a:ea typeface="Times New Roman" panose="02020603050405020304" pitchFamily="18" charset="0"/>
                          <a:cs typeface="A Jannat LT" panose="01000000000000000000" pitchFamily="2" charset="-78"/>
                        </a:rPr>
                        <a:t>11</a:t>
                      </a:r>
                      <a:endParaRPr lang="en-GB" sz="200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الامتحان النهائي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409014897"/>
                  </a:ext>
                </a:extLst>
              </a:tr>
            </a:tbl>
          </a:graphicData>
        </a:graphic>
      </p:graphicFrame>
      <p:pic>
        <p:nvPicPr>
          <p:cNvPr id="7" name="Graphic 21">
            <a:extLst>
              <a:ext uri="{FF2B5EF4-FFF2-40B4-BE49-F238E27FC236}">
                <a16:creationId xmlns:a16="http://schemas.microsoft.com/office/drawing/2014/main" id="{972BCAD3-A1BF-3E59-A3D3-638CAB5D6E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3830365"/>
      </p:ext>
    </p:extLst>
  </p:cSld>
  <p:clrMapOvr>
    <a:masterClrMapping/>
  </p:clrMapOvr>
  <mc:AlternateContent xmlns:mc="http://schemas.openxmlformats.org/markup-compatibility/2006" xmlns:p14="http://schemas.microsoft.com/office/powerpoint/2010/main">
    <mc:Choice Requires="p14">
      <p:transition p14:dur="10" advTm="87073"/>
    </mc:Choice>
    <mc:Fallback xmlns="">
      <p:transition advTm="870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1"/>
            <a:ext cx="11040894" cy="46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Google Shape;123;p2">
            <a:extLst>
              <a:ext uri="{FF2B5EF4-FFF2-40B4-BE49-F238E27FC236}">
                <a16:creationId xmlns:a16="http://schemas.microsoft.com/office/drawing/2014/main" id="{CE04FD82-7E99-6E0D-1BE8-9579504DAF2B}"/>
              </a:ext>
            </a:extLst>
          </p:cNvPr>
          <p:cNvSpPr txBox="1"/>
          <p:nvPr/>
        </p:nvSpPr>
        <p:spPr>
          <a:xfrm>
            <a:off x="4426893" y="1355327"/>
            <a:ext cx="2965320" cy="652446"/>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SA" sz="2800" b="1">
                <a:solidFill>
                  <a:srgbClr val="0070C0"/>
                </a:solidFill>
                <a:latin typeface="Alexandria" pitchFamily="2" charset="-78"/>
                <a:cs typeface="Alexandria" pitchFamily="2" charset="-78"/>
                <a:sym typeface="Arial"/>
              </a:rPr>
              <a:t>أنشطة المقرر</a:t>
            </a:r>
            <a:endParaRPr lang="ar-EG" sz="2800" b="1" dirty="0">
              <a:solidFill>
                <a:srgbClr val="0070C0"/>
              </a:solidFill>
              <a:latin typeface="Alexandria" pitchFamily="2" charset="-78"/>
              <a:cs typeface="Alexandria" pitchFamily="2" charset="-78"/>
              <a:sym typeface="Arial"/>
            </a:endParaRPr>
          </a:p>
        </p:txBody>
      </p:sp>
      <p:graphicFrame>
        <p:nvGraphicFramePr>
          <p:cNvPr id="5" name="Table 4">
            <a:extLst>
              <a:ext uri="{FF2B5EF4-FFF2-40B4-BE49-F238E27FC236}">
                <a16:creationId xmlns:a16="http://schemas.microsoft.com/office/drawing/2014/main" id="{29B58EF9-2AFF-D0E0-B7A4-F1A206D860E8}"/>
              </a:ext>
            </a:extLst>
          </p:cNvPr>
          <p:cNvGraphicFramePr>
            <a:graphicFrameLocks noGrp="1"/>
          </p:cNvGraphicFramePr>
          <p:nvPr>
            <p:extLst>
              <p:ext uri="{D42A27DB-BD31-4B8C-83A1-F6EECF244321}">
                <p14:modId xmlns:p14="http://schemas.microsoft.com/office/powerpoint/2010/main" val="3879595104"/>
              </p:ext>
            </p:extLst>
          </p:nvPr>
        </p:nvGraphicFramePr>
        <p:xfrm>
          <a:off x="947441" y="2186418"/>
          <a:ext cx="10424117" cy="3375499"/>
        </p:xfrm>
        <a:graphic>
          <a:graphicData uri="http://schemas.openxmlformats.org/drawingml/2006/table">
            <a:tbl>
              <a:tblPr/>
              <a:tblGrid>
                <a:gridCol w="10424117">
                  <a:extLst>
                    <a:ext uri="{9D8B030D-6E8A-4147-A177-3AD203B41FA5}">
                      <a16:colId xmlns:a16="http://schemas.microsoft.com/office/drawing/2014/main" val="3095615134"/>
                    </a:ext>
                  </a:extLst>
                </a:gridCol>
              </a:tblGrid>
              <a:tr h="337549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rtl="1">
                        <a:lnSpc>
                          <a:spcPct val="200000"/>
                        </a:lnSpc>
                        <a:spcBef>
                          <a:spcPts val="200"/>
                        </a:spcBef>
                        <a:spcAft>
                          <a:spcPts val="200"/>
                        </a:spcAft>
                        <a:tabLst>
                          <a:tab pos="365760" algn="l"/>
                          <a:tab pos="731520" algn="l"/>
                          <a:tab pos="1097280" algn="l"/>
                          <a:tab pos="1463040" algn="l"/>
                          <a:tab pos="3036570" algn="l"/>
                        </a:tabLst>
                      </a:pPr>
                      <a:r>
                        <a:rPr lang="ar-JO" sz="2000" dirty="0">
                          <a:effectLst/>
                          <a:latin typeface="Alexandria" pitchFamily="2" charset="-78"/>
                          <a:cs typeface="Alexandria" pitchFamily="2" charset="-78"/>
                        </a:rPr>
                        <a:t>يتم تحقيق نتاجات التعلم المستهدفة من خلال النشاطات والاستراتيجيات التدريسية التالية:</a:t>
                      </a:r>
                      <a:endParaRPr lang="en-GB" sz="2000" dirty="0">
                        <a:effectLst/>
                        <a:latin typeface="Alexandria" pitchFamily="2" charset="-78"/>
                        <a:cs typeface="Alexandria" pitchFamily="2" charset="-78"/>
                      </a:endParaRPr>
                    </a:p>
                    <a:p>
                      <a:pPr algn="ctr" rtl="1">
                        <a:lnSpc>
                          <a:spcPct val="200000"/>
                        </a:lnSpc>
                        <a:spcBef>
                          <a:spcPts val="200"/>
                        </a:spcBef>
                        <a:spcAft>
                          <a:spcPts val="200"/>
                        </a:spcAft>
                        <a:tabLst>
                          <a:tab pos="365760" algn="l"/>
                          <a:tab pos="731520" algn="l"/>
                          <a:tab pos="1097280" algn="l"/>
                          <a:tab pos="1463040" algn="l"/>
                          <a:tab pos="3036570" algn="l"/>
                        </a:tabLst>
                      </a:pPr>
                      <a:r>
                        <a:rPr lang="ar-SA" sz="2000" dirty="0">
                          <a:effectLst/>
                          <a:latin typeface="Alexandria" pitchFamily="2" charset="-78"/>
                          <a:cs typeface="Alexandria" pitchFamily="2" charset="-78"/>
                        </a:rPr>
                        <a:t>- </a:t>
                      </a:r>
                      <a:r>
                        <a:rPr lang="ar-JO" sz="2000" dirty="0">
                          <a:effectLst/>
                          <a:latin typeface="Alexandria" pitchFamily="2" charset="-78"/>
                          <a:cs typeface="Alexandria" pitchFamily="2" charset="-78"/>
                        </a:rPr>
                        <a:t>المحاضرات. </a:t>
                      </a:r>
                      <a:endParaRPr lang="en-GB" sz="2000" dirty="0">
                        <a:effectLst/>
                        <a:latin typeface="Alexandria" pitchFamily="2" charset="-78"/>
                        <a:cs typeface="Alexandria" pitchFamily="2" charset="-78"/>
                      </a:endParaRPr>
                    </a:p>
                    <a:p>
                      <a:pPr algn="ctr" rtl="1">
                        <a:lnSpc>
                          <a:spcPct val="200000"/>
                        </a:lnSpc>
                        <a:spcBef>
                          <a:spcPts val="200"/>
                        </a:spcBef>
                        <a:spcAft>
                          <a:spcPts val="200"/>
                        </a:spcAft>
                        <a:tabLst>
                          <a:tab pos="365760" algn="l"/>
                          <a:tab pos="731520" algn="l"/>
                          <a:tab pos="1097280" algn="l"/>
                          <a:tab pos="1463040" algn="l"/>
                          <a:tab pos="3036570" algn="l"/>
                        </a:tabLst>
                      </a:pPr>
                      <a:r>
                        <a:rPr lang="ar-SA" sz="2000" dirty="0">
                          <a:effectLst/>
                          <a:latin typeface="Alexandria" pitchFamily="2" charset="-78"/>
                          <a:cs typeface="Alexandria" pitchFamily="2" charset="-78"/>
                        </a:rPr>
                        <a:t>- </a:t>
                      </a:r>
                      <a:r>
                        <a:rPr lang="ar-JO" sz="2000" dirty="0">
                          <a:effectLst/>
                          <a:latin typeface="Alexandria" pitchFamily="2" charset="-78"/>
                          <a:cs typeface="Alexandria" pitchFamily="2" charset="-78"/>
                        </a:rPr>
                        <a:t>اختبارات قصيرة. </a:t>
                      </a:r>
                      <a:endParaRPr lang="en-GB" sz="2000" dirty="0">
                        <a:effectLst/>
                        <a:latin typeface="Alexandria" pitchFamily="2" charset="-78"/>
                        <a:cs typeface="Alexandria" pitchFamily="2" charset="-78"/>
                      </a:endParaRPr>
                    </a:p>
                    <a:p>
                      <a:pPr algn="ctr" rtl="1">
                        <a:lnSpc>
                          <a:spcPct val="200000"/>
                        </a:lnSpc>
                        <a:spcBef>
                          <a:spcPts val="200"/>
                        </a:spcBef>
                        <a:spcAft>
                          <a:spcPts val="200"/>
                        </a:spcAft>
                        <a:tabLst>
                          <a:tab pos="365760" algn="l"/>
                          <a:tab pos="731520" algn="l"/>
                          <a:tab pos="1097280" algn="l"/>
                          <a:tab pos="1463040" algn="l"/>
                          <a:tab pos="3036570" algn="l"/>
                        </a:tabLst>
                      </a:pPr>
                      <a:r>
                        <a:rPr lang="ar-SA" sz="2000" dirty="0">
                          <a:effectLst/>
                          <a:latin typeface="Alexandria" pitchFamily="2" charset="-78"/>
                          <a:cs typeface="Alexandria" pitchFamily="2" charset="-78"/>
                        </a:rPr>
                        <a:t>- </a:t>
                      </a:r>
                      <a:r>
                        <a:rPr lang="ar-JO" sz="2000" dirty="0">
                          <a:effectLst/>
                          <a:latin typeface="Alexandria" pitchFamily="2" charset="-78"/>
                          <a:cs typeface="Alexandria" pitchFamily="2" charset="-78"/>
                        </a:rPr>
                        <a:t>الامتحان النهائي.  </a:t>
                      </a:r>
                      <a:endParaRPr lang="en-GB" sz="2000" dirty="0">
                        <a:effectLst/>
                        <a:latin typeface="Alexandria" pitchFamily="2" charset="-78"/>
                        <a:ea typeface="Times New Roman" panose="02020603050405020304" pitchFamily="18" charset="0"/>
                        <a:cs typeface="Alexandria" pitchFamily="2"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147150276"/>
                  </a:ext>
                </a:extLst>
              </a:tr>
            </a:tbl>
          </a:graphicData>
        </a:graphic>
      </p:graphicFrame>
      <p:pic>
        <p:nvPicPr>
          <p:cNvPr id="7" name="Graphic 21">
            <a:extLst>
              <a:ext uri="{FF2B5EF4-FFF2-40B4-BE49-F238E27FC236}">
                <a16:creationId xmlns:a16="http://schemas.microsoft.com/office/drawing/2014/main" id="{501FDFC5-F20F-8710-CE34-45814F08C7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113620"/>
            <a:ext cx="3433003" cy="1602978"/>
          </a:xfrm>
          <a:prstGeom prst="rect">
            <a:avLst/>
          </a:prstGeom>
        </p:spPr>
      </p:pic>
      <p:sp>
        <p:nvSpPr>
          <p:cNvPr id="9" name="Oval 17">
            <a:extLst>
              <a:ext uri="{FF2B5EF4-FFF2-40B4-BE49-F238E27FC236}">
                <a16:creationId xmlns:a16="http://schemas.microsoft.com/office/drawing/2014/main" id="{E743C8D8-E4B4-E999-ACA7-AF837DF8AC52}"/>
              </a:ext>
            </a:extLst>
          </p:cNvPr>
          <p:cNvSpPr/>
          <p:nvPr/>
        </p:nvSpPr>
        <p:spPr>
          <a:xfrm>
            <a:off x="608062" y="3874168"/>
            <a:ext cx="2893128" cy="27270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A94FFB68-9AC8-C5B7-2328-A7A8950ED5FD}"/>
              </a:ext>
            </a:extLst>
          </p:cNvPr>
          <p:cNvSpPr/>
          <p:nvPr/>
        </p:nvSpPr>
        <p:spPr>
          <a:xfrm>
            <a:off x="608061" y="4072930"/>
            <a:ext cx="2745484" cy="251316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Tree>
    <p:extLst>
      <p:ext uri="{BB962C8B-B14F-4D97-AF65-F5344CB8AC3E}">
        <p14:creationId xmlns:p14="http://schemas.microsoft.com/office/powerpoint/2010/main" val="1607961907"/>
      </p:ext>
    </p:extLst>
  </p:cSld>
  <p:clrMapOvr>
    <a:masterClrMapping/>
  </p:clrMapOvr>
  <mc:AlternateContent xmlns:mc="http://schemas.openxmlformats.org/markup-compatibility/2006" xmlns:p14="http://schemas.microsoft.com/office/powerpoint/2010/main">
    <mc:Choice Requires="p14">
      <p:transition p14:dur="10" advTm="27176"/>
    </mc:Choice>
    <mc:Fallback xmlns="">
      <p:transition advTm="2717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1"/>
            <a:ext cx="11040894" cy="46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Google Shape;123;p2">
            <a:extLst>
              <a:ext uri="{FF2B5EF4-FFF2-40B4-BE49-F238E27FC236}">
                <a16:creationId xmlns:a16="http://schemas.microsoft.com/office/drawing/2014/main" id="{CE04FD82-7E99-6E0D-1BE8-9579504DAF2B}"/>
              </a:ext>
            </a:extLst>
          </p:cNvPr>
          <p:cNvSpPr txBox="1"/>
          <p:nvPr/>
        </p:nvSpPr>
        <p:spPr>
          <a:xfrm>
            <a:off x="3720146" y="2982744"/>
            <a:ext cx="5453377" cy="892512"/>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SA" sz="4000" b="1" dirty="0">
                <a:solidFill>
                  <a:srgbClr val="0070C0"/>
                </a:solidFill>
                <a:latin typeface="Alexandria" pitchFamily="2" charset="-78"/>
                <a:cs typeface="Alexandria" pitchFamily="2" charset="-78"/>
                <a:sym typeface="Arial"/>
              </a:rPr>
              <a:t>مفهوم التغيير </a:t>
            </a:r>
            <a:endParaRPr lang="ar-EG" sz="4000" b="1" dirty="0">
              <a:solidFill>
                <a:srgbClr val="0070C0"/>
              </a:solidFill>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501FDFC5-F20F-8710-CE34-45814F08C7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113620"/>
            <a:ext cx="3433003" cy="1602978"/>
          </a:xfrm>
          <a:prstGeom prst="rect">
            <a:avLst/>
          </a:prstGeom>
        </p:spPr>
      </p:pic>
      <p:sp>
        <p:nvSpPr>
          <p:cNvPr id="9" name="Oval 17">
            <a:extLst>
              <a:ext uri="{FF2B5EF4-FFF2-40B4-BE49-F238E27FC236}">
                <a16:creationId xmlns:a16="http://schemas.microsoft.com/office/drawing/2014/main" id="{E743C8D8-E4B4-E999-ACA7-AF837DF8AC52}"/>
              </a:ext>
            </a:extLst>
          </p:cNvPr>
          <p:cNvSpPr/>
          <p:nvPr/>
        </p:nvSpPr>
        <p:spPr>
          <a:xfrm>
            <a:off x="608062" y="3874168"/>
            <a:ext cx="2893128" cy="27270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A94FFB68-9AC8-C5B7-2328-A7A8950ED5FD}"/>
              </a:ext>
            </a:extLst>
          </p:cNvPr>
          <p:cNvSpPr/>
          <p:nvPr/>
        </p:nvSpPr>
        <p:spPr>
          <a:xfrm>
            <a:off x="608061" y="4072930"/>
            <a:ext cx="2745484" cy="251316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Tree>
    <p:extLst>
      <p:ext uri="{BB962C8B-B14F-4D97-AF65-F5344CB8AC3E}">
        <p14:creationId xmlns:p14="http://schemas.microsoft.com/office/powerpoint/2010/main" val="1373294245"/>
      </p:ext>
    </p:extLst>
  </p:cSld>
  <p:clrMapOvr>
    <a:masterClrMapping/>
  </p:clrMapOvr>
  <mc:AlternateContent xmlns:mc="http://schemas.openxmlformats.org/markup-compatibility/2006" xmlns:p14="http://schemas.microsoft.com/office/powerpoint/2010/main">
    <mc:Choice Requires="p14">
      <p:transition p14:dur="10" advTm="27176"/>
    </mc:Choice>
    <mc:Fallback xmlns="">
      <p:transition advTm="2717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مستطيل 4">
            <a:extLst>
              <a:ext uri="{FF2B5EF4-FFF2-40B4-BE49-F238E27FC236}">
                <a16:creationId xmlns:a16="http://schemas.microsoft.com/office/drawing/2014/main" id="{C8D40486-4EFE-5E6B-4682-0D224E9AE658}"/>
              </a:ext>
            </a:extLst>
          </p:cNvPr>
          <p:cNvSpPr/>
          <p:nvPr/>
        </p:nvSpPr>
        <p:spPr>
          <a:xfrm>
            <a:off x="453939" y="1624062"/>
            <a:ext cx="10839965" cy="4246612"/>
          </a:xfrm>
          <a:prstGeom prst="rect">
            <a:avLst/>
          </a:prstGeom>
        </p:spPr>
        <p:txBody>
          <a:bodyPr wrap="square">
            <a:spAutoFit/>
          </a:bodyPr>
          <a:lstStyle/>
          <a:p>
            <a:pPr algn="just" rtl="1">
              <a:lnSpc>
                <a:spcPct val="150000"/>
              </a:lnSpc>
              <a:buClr>
                <a:srgbClr val="000000"/>
              </a:buClr>
              <a:buFont typeface="Arial"/>
              <a:buNone/>
            </a:pPr>
            <a:r>
              <a:rPr lang="ar-SA" sz="2000" b="1" kern="0" dirty="0">
                <a:solidFill>
                  <a:srgbClr val="0070C0"/>
                </a:solidFill>
                <a:latin typeface="Alexandria Light" pitchFamily="2" charset="-78"/>
                <a:ea typeface="Times New Roman" panose="02020603050405020304" pitchFamily="18" charset="0"/>
                <a:cs typeface="Alexandria Light" pitchFamily="2" charset="-78"/>
                <a:sym typeface="Arial"/>
              </a:rPr>
              <a:t>مفهوم التغيير:</a:t>
            </a:r>
            <a:endParaRPr lang="ar-SA" sz="2000" b="1" kern="0" dirty="0">
              <a:solidFill>
                <a:srgbClr val="0070C0"/>
              </a:solidFill>
              <a:latin typeface="Alexandria Light" pitchFamily="2" charset="-78"/>
              <a:ea typeface="Calibri" panose="020F0502020204030204" pitchFamily="34" charset="0"/>
              <a:cs typeface="Alexandria Light" pitchFamily="2" charset="-78"/>
              <a:sym typeface="Arial"/>
            </a:endParaRPr>
          </a:p>
          <a:p>
            <a:pPr algn="just" rtl="1">
              <a:lnSpc>
                <a:spcPct val="150000"/>
              </a:lnSpc>
              <a:buClr>
                <a:srgbClr val="000000"/>
              </a:buClr>
            </a:pPr>
            <a:r>
              <a:rPr lang="ar-SA" b="0" i="0" dirty="0">
                <a:solidFill>
                  <a:srgbClr val="333333"/>
                </a:solidFill>
                <a:effectLst/>
                <a:latin typeface="Alexandria Light" pitchFamily="2" charset="-78"/>
                <a:cs typeface="Alexandria Light" pitchFamily="2" charset="-78"/>
              </a:rPr>
              <a:t>هو مفهوم مشتق من الفعل الثلاثي (غيّرَ) بمعنى بدل الشيء، أو انتقل من حال إلى آخر، ويُعرف أيضاً بأنه عملية تنتج عنها مجموعة من الأشياء، أو الأحداث الجديدة، والتي تستقر مكان أشياء قديمة، ومن تعريفاته الأخرى الاستجابة لمجموعة من العوامل المؤثرة على شيء ما، وتؤدّي إلى تغييره من حالته الراهنة إلى حالة أكثر تقدماً، وتطوراً. إنّ فكرة التغيير مرتبطة بالعديد من المجالات في الحياة؛ فالإنسان يسعى إلى تحقيق التغيير بشكل دائم، سواءً في ملابسهِ، أو أثاث منزله، أو طعامه، أو غيرها من الأمور الأخرى، لذلك يعدّ التغيير جزءاً من حياة الإنسان، وإن لم يطبّقه بشكل فعلي أو بناءً على إدراك مسبق فيه، فقد يحدث التغيير بالاعتماد على تصرفات لا إرادية، مثل: تغيير الفرد للطريق الذي يذهب منه يومياً للعمل، أو تبديل مكان الأثاث في غرفة الجلوس، وغيرها من التصرفات الأخرى التي ترتبط بشكلٍ مباشر بمفهوم وفكرة التغيير.</a:t>
            </a:r>
            <a:endParaRPr lang="ar-SA" dirty="0">
              <a:latin typeface="Alexandria Light" pitchFamily="2" charset="-78"/>
              <a:cs typeface="Alexandria Light" pitchFamily="2" charset="-78"/>
            </a:endParaRPr>
          </a:p>
          <a:p>
            <a:pPr algn="just" rtl="1">
              <a:lnSpc>
                <a:spcPct val="150000"/>
              </a:lnSpc>
              <a:buClr>
                <a:srgbClr val="000000"/>
              </a:buClr>
              <a:buFont typeface="Arial"/>
              <a:buNone/>
            </a:pP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6" name="Google Shape;110;p1">
            <a:extLst>
              <a:ext uri="{FF2B5EF4-FFF2-40B4-BE49-F238E27FC236}">
                <a16:creationId xmlns:a16="http://schemas.microsoft.com/office/drawing/2014/main" id="{0C26DB99-5F58-1B5A-E417-3C58D3659D47}"/>
              </a:ext>
            </a:extLst>
          </p:cNvPr>
          <p:cNvSpPr/>
          <p:nvPr/>
        </p:nvSpPr>
        <p:spPr>
          <a:xfrm>
            <a:off x="598322" y="636397"/>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70DC14E3-6D94-2F32-DA8E-86189418A6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41428"/>
            <a:ext cx="3433003" cy="1602978"/>
          </a:xfrm>
          <a:prstGeom prst="rect">
            <a:avLst/>
          </a:prstGeom>
        </p:spPr>
      </p:pic>
    </p:spTree>
    <p:extLst>
      <p:ext uri="{BB962C8B-B14F-4D97-AF65-F5344CB8AC3E}">
        <p14:creationId xmlns:p14="http://schemas.microsoft.com/office/powerpoint/2010/main" val="585648859"/>
      </p:ext>
    </p:extLst>
  </p:cSld>
  <p:clrMapOvr>
    <a:masterClrMapping/>
  </p:clrMapOvr>
  <mc:AlternateContent xmlns:mc="http://schemas.openxmlformats.org/markup-compatibility/2006" xmlns:p14="http://schemas.microsoft.com/office/powerpoint/2010/main">
    <mc:Choice Requires="p14">
      <p:transition p14:dur="10" advTm="191799"/>
    </mc:Choice>
    <mc:Fallback xmlns="">
      <p:transition advTm="19179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367317"/>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مستطيل 4">
            <a:extLst>
              <a:ext uri="{FF2B5EF4-FFF2-40B4-BE49-F238E27FC236}">
                <a16:creationId xmlns:a16="http://schemas.microsoft.com/office/drawing/2014/main" id="{A35F3F23-7F7D-C1B8-8895-377E92DB3E62}"/>
              </a:ext>
            </a:extLst>
          </p:cNvPr>
          <p:cNvSpPr/>
          <p:nvPr/>
        </p:nvSpPr>
        <p:spPr>
          <a:xfrm>
            <a:off x="888999" y="1403522"/>
            <a:ext cx="10414001" cy="4462760"/>
          </a:xfrm>
          <a:prstGeom prst="rect">
            <a:avLst/>
          </a:prstGeom>
        </p:spPr>
        <p:txBody>
          <a:bodyPr wrap="square">
            <a:spAutoFit/>
          </a:bodyPr>
          <a:lstStyle/>
          <a:p>
            <a:pPr algn="just" rtl="1">
              <a:buClr>
                <a:srgbClr val="000000"/>
              </a:buClr>
              <a:buFont typeface="Arial"/>
              <a:buNone/>
            </a:pPr>
            <a:r>
              <a:rPr lang="ar-SA" sz="3200" b="1" kern="0" dirty="0">
                <a:solidFill>
                  <a:srgbClr val="000000"/>
                </a:solidFill>
                <a:ea typeface="Times New Roman" panose="02020603050405020304" pitchFamily="18" charset="0"/>
                <a:cs typeface="Simplified Arabic" panose="02020603050405020304" pitchFamily="18" charset="-78"/>
                <a:sym typeface="Arial"/>
              </a:rPr>
              <a:t>أسباب التغيير:</a:t>
            </a:r>
            <a:endParaRPr lang="ar-EG" sz="28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الأزمة : </a:t>
            </a:r>
            <a:r>
              <a:rPr lang="ar-SA" sz="2800" kern="0" dirty="0">
                <a:solidFill>
                  <a:srgbClr val="000000"/>
                </a:solidFill>
                <a:ea typeface="Times New Roman" panose="02020603050405020304" pitchFamily="18" charset="0"/>
                <a:cs typeface="Simplified Arabic" panose="02020603050405020304" pitchFamily="18" charset="-78"/>
                <a:sym typeface="Arial"/>
              </a:rPr>
              <a:t>بمعنى إدراك أن الأمور يجب أن تتحرك من مكانها وتتغير.</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 الرؤية </a:t>
            </a:r>
            <a:r>
              <a:rPr lang="ar-SA" sz="2800" kern="0" dirty="0">
                <a:solidFill>
                  <a:srgbClr val="000000"/>
                </a:solidFill>
                <a:ea typeface="Times New Roman" panose="02020603050405020304" pitchFamily="18" charset="0"/>
                <a:cs typeface="Simplified Arabic" panose="02020603050405020304" pitchFamily="18" charset="-78"/>
                <a:sym typeface="Arial"/>
              </a:rPr>
              <a:t>: الصورة الواضحة للمستقبل الممكن الوصول إليه بالتغيير.</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الفرصة </a:t>
            </a:r>
            <a:r>
              <a:rPr lang="ar-SA" sz="2800" kern="0" dirty="0">
                <a:solidFill>
                  <a:srgbClr val="000000"/>
                </a:solidFill>
                <a:ea typeface="Times New Roman" panose="02020603050405020304" pitchFamily="18" charset="0"/>
                <a:cs typeface="Simplified Arabic" panose="02020603050405020304" pitchFamily="18" charset="-78"/>
                <a:sym typeface="Arial"/>
              </a:rPr>
              <a:t>: بمعنى التنبؤ بأن التغيير سيكون إلى الأفضل وبالتالي لا يجب ترك هذه الفرصة من أيدينا.</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C0C0C0"/>
                </a:highlight>
                <a:ea typeface="Times New Roman" panose="02020603050405020304" pitchFamily="18" charset="0"/>
                <a:cs typeface="Simplified Arabic" panose="02020603050405020304" pitchFamily="18" charset="-78"/>
                <a:sym typeface="Arial"/>
              </a:rPr>
              <a:t> التهديد </a:t>
            </a:r>
            <a:r>
              <a:rPr lang="ar-SA" sz="2800" kern="0" dirty="0">
                <a:solidFill>
                  <a:srgbClr val="000000"/>
                </a:solidFill>
                <a:ea typeface="Times New Roman" panose="02020603050405020304" pitchFamily="18" charset="0"/>
                <a:cs typeface="Simplified Arabic" panose="02020603050405020304" pitchFamily="18" charset="-78"/>
                <a:sym typeface="Arial"/>
              </a:rPr>
              <a:t>: أي التنبؤ بحدوث شيء في المستقبل سيؤثر سلباً على المنشأة واستمراريتها </a:t>
            </a:r>
            <a:endParaRPr lang="en-GB" sz="2800" kern="100" dirty="0">
              <a:solidFill>
                <a:srgbClr val="000000"/>
              </a:solidFill>
              <a:ea typeface="Calibri" panose="020F0502020204030204" pitchFamily="34" charset="0"/>
              <a:cs typeface="Arial" panose="020B0604020202020204" pitchFamily="34" charset="0"/>
              <a:sym typeface="Arial"/>
            </a:endParaRPr>
          </a:p>
        </p:txBody>
      </p:sp>
      <p:sp>
        <p:nvSpPr>
          <p:cNvPr id="6" name="Google Shape;110;p1">
            <a:extLst>
              <a:ext uri="{FF2B5EF4-FFF2-40B4-BE49-F238E27FC236}">
                <a16:creationId xmlns:a16="http://schemas.microsoft.com/office/drawing/2014/main" id="{E1478BB7-2546-563D-17E2-5657EEE3E4BB}"/>
              </a:ext>
            </a:extLst>
          </p:cNvPr>
          <p:cNvSpPr/>
          <p:nvPr/>
        </p:nvSpPr>
        <p:spPr>
          <a:xfrm>
            <a:off x="598322" y="636397"/>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DF8547B5-34BE-4221-C6AC-2D899E2A5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41428"/>
            <a:ext cx="3433003" cy="1602978"/>
          </a:xfrm>
          <a:prstGeom prst="rect">
            <a:avLst/>
          </a:prstGeom>
        </p:spPr>
      </p:pic>
    </p:spTree>
    <p:extLst>
      <p:ext uri="{BB962C8B-B14F-4D97-AF65-F5344CB8AC3E}">
        <p14:creationId xmlns:p14="http://schemas.microsoft.com/office/powerpoint/2010/main" val="1829833019"/>
      </p:ext>
    </p:extLst>
  </p:cSld>
  <p:clrMapOvr>
    <a:masterClrMapping/>
  </p:clrMapOvr>
  <mc:AlternateContent xmlns:mc="http://schemas.openxmlformats.org/markup-compatibility/2006" xmlns:p14="http://schemas.microsoft.com/office/powerpoint/2010/main">
    <mc:Choice Requires="p14">
      <p:transition p14:dur="10" advTm="54055"/>
    </mc:Choice>
    <mc:Fallback xmlns="">
      <p:transition advTm="5405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مستطيل 4">
            <a:extLst>
              <a:ext uri="{FF2B5EF4-FFF2-40B4-BE49-F238E27FC236}">
                <a16:creationId xmlns:a16="http://schemas.microsoft.com/office/drawing/2014/main" id="{F6EF9F2B-6EF1-D19F-3329-99A32E814574}"/>
              </a:ext>
            </a:extLst>
          </p:cNvPr>
          <p:cNvSpPr/>
          <p:nvPr/>
        </p:nvSpPr>
        <p:spPr>
          <a:xfrm>
            <a:off x="567019" y="1341645"/>
            <a:ext cx="10826886" cy="4656916"/>
          </a:xfrm>
          <a:prstGeom prst="rect">
            <a:avLst/>
          </a:prstGeom>
        </p:spPr>
        <p:txBody>
          <a:bodyPr wrap="square">
            <a:spAutoFit/>
          </a:bodyPr>
          <a:lstStyle/>
          <a:p>
            <a:pPr algn="r" rtl="1">
              <a:lnSpc>
                <a:spcPct val="150000"/>
              </a:lnSpc>
              <a:buClr>
                <a:srgbClr val="000000"/>
              </a:buClr>
              <a:buFont typeface="Arial"/>
              <a:buNone/>
            </a:pPr>
            <a:r>
              <a:rPr lang="ar-SA" sz="2000" b="1" kern="0" dirty="0">
                <a:solidFill>
                  <a:srgbClr val="0070C0"/>
                </a:solidFill>
                <a:latin typeface="Alexandria Light" pitchFamily="2" charset="-78"/>
                <a:ea typeface="Times New Roman" panose="02020603050405020304" pitchFamily="18" charset="0"/>
                <a:cs typeface="Alexandria Light" pitchFamily="2" charset="-78"/>
                <a:sym typeface="Arial"/>
              </a:rPr>
              <a:t>أهداف التغيير:</a:t>
            </a:r>
            <a:endParaRPr lang="en-GB" sz="2000" kern="100" dirty="0">
              <a:solidFill>
                <a:srgbClr val="0070C0"/>
              </a:solidFill>
              <a:latin typeface="Alexandria Light" pitchFamily="2" charset="-78"/>
              <a:ea typeface="Calibri" panose="020F0502020204030204" pitchFamily="34" charset="0"/>
              <a:cs typeface="Alexandria Light" pitchFamily="2" charset="-78"/>
              <a:sym typeface="Arial"/>
            </a:endParaRPr>
          </a:p>
          <a:p>
            <a:pPr algn="r" rtl="1">
              <a:lnSpc>
                <a:spcPct val="150000"/>
              </a:lnSpc>
              <a:buClr>
                <a:srgbClr val="000000"/>
              </a:buClr>
              <a:buFont typeface="Arial"/>
              <a:buNone/>
            </a:pP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ويمكن تلخيص تلك الأهداف على النحو التالي:</a:t>
            </a: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(1) إرساء قواعد الثقة بين الأفراد المكونين للجماعات وبين الجماعات المتفرعة في جميع أرجاء المنظمة وعلى جميع مستوياتها التنظيمية.</a:t>
            </a: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(2) خلق مناخ مفتوح لحل المشكلات في جميع أرجاء المنظمة، حيث تواجه المشكلات وتوضح اختلافات الرأي بصراحة ووضوح سواء بين الجماعة الواحدة أو بين الجماعات بعضها وبعض ـ ليحل هذا المناخ محل الاتجاه الخاص بإخفاء المشكلات أو تحميلها للآخرين.</a:t>
            </a: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(3) تحديد مسئولية اتخاذ القرارات وحل المشكلات، بحيث تكون أقرب ما يمكن لمصادر المعلومات وللجهات المباشرة المختصة بقدر الإمكان، وذلك بدلاً من تركيزها في وظيفة معينة أو عند مستوى إداري معين.</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2D52E64C-B591-51A9-6417-69B040E04070}"/>
              </a:ext>
            </a:extLst>
          </p:cNvPr>
          <p:cNvSpPr/>
          <p:nvPr/>
        </p:nvSpPr>
        <p:spPr>
          <a:xfrm>
            <a:off x="598322" y="636397"/>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C9D6EFBE-86D1-F389-3793-81C7B1605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41428"/>
            <a:ext cx="3433003" cy="1602978"/>
          </a:xfrm>
          <a:prstGeom prst="rect">
            <a:avLst/>
          </a:prstGeom>
        </p:spPr>
      </p:pic>
    </p:spTree>
    <p:extLst>
      <p:ext uri="{BB962C8B-B14F-4D97-AF65-F5344CB8AC3E}">
        <p14:creationId xmlns:p14="http://schemas.microsoft.com/office/powerpoint/2010/main" val="1744593742"/>
      </p:ext>
    </p:extLst>
  </p:cSld>
  <p:clrMapOvr>
    <a:masterClrMapping/>
  </p:clrMapOvr>
  <mc:AlternateContent xmlns:mc="http://schemas.openxmlformats.org/markup-compatibility/2006" xmlns:p14="http://schemas.microsoft.com/office/powerpoint/2010/main">
    <mc:Choice Requires="p14">
      <p:transition p14:dur="10" advTm="88949"/>
    </mc:Choice>
    <mc:Fallback xmlns="">
      <p:transition advTm="8894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756410A4-B60F-1C9B-C9FD-4860B3F958A8}"/>
              </a:ext>
            </a:extLst>
          </p:cNvPr>
          <p:cNvSpPr txBox="1"/>
          <p:nvPr/>
        </p:nvSpPr>
        <p:spPr>
          <a:xfrm>
            <a:off x="733083" y="2128150"/>
            <a:ext cx="10696917" cy="2374048"/>
          </a:xfrm>
          <a:prstGeom prst="rect">
            <a:avLst/>
          </a:prstGeom>
          <a:noFill/>
        </p:spPr>
        <p:txBody>
          <a:bodyPr wrap="square">
            <a:spAutoFit/>
          </a:bodyPr>
          <a:lstStyle/>
          <a:p>
            <a:pPr indent="449580" algn="just" rtl="1">
              <a:lnSpc>
                <a:spcPct val="150000"/>
              </a:lnSpc>
              <a:spcAft>
                <a:spcPts val="1000"/>
              </a:spcAft>
              <a:buClr>
                <a:srgbClr val="000000"/>
              </a:buClr>
              <a:buFont typeface="Arial"/>
              <a:buNone/>
            </a:pPr>
            <a:r>
              <a:rPr lang="ar-EG" sz="2400" kern="0" dirty="0">
                <a:solidFill>
                  <a:srgbClr val="0070C0"/>
                </a:solidFill>
                <a:latin typeface="Alexandria Light" pitchFamily="2" charset="-78"/>
                <a:ea typeface="Calibri" panose="020F0502020204030204" pitchFamily="34" charset="0"/>
                <a:cs typeface="Alexandria Light" pitchFamily="2" charset="-78"/>
                <a:sym typeface="Arial"/>
              </a:rPr>
              <a:t>قيادة التغيير </a:t>
            </a:r>
          </a:p>
          <a:p>
            <a:pPr indent="449580" algn="just" rtl="1">
              <a:lnSpc>
                <a:spcPct val="150000"/>
              </a:lnSpc>
              <a:spcAft>
                <a:spcPts val="1000"/>
              </a:spcAft>
              <a:buClr>
                <a:srgbClr val="000000"/>
              </a:buClr>
              <a:buFont typeface="Arial"/>
              <a:buNone/>
            </a:pPr>
            <a:r>
              <a:rPr lang="ar-EG" sz="2400" kern="0" dirty="0">
                <a:solidFill>
                  <a:srgbClr val="000000"/>
                </a:solidFill>
                <a:latin typeface="Alexandria Light" pitchFamily="2" charset="-78"/>
                <a:ea typeface="Calibri" panose="020F0502020204030204" pitchFamily="34" charset="0"/>
                <a:cs typeface="Alexandria Light" pitchFamily="2" charset="-78"/>
                <a:sym typeface="Arial"/>
              </a:rPr>
              <a:t>التغير في مجال المنظمات </a:t>
            </a:r>
            <a:r>
              <a:rPr lang="ar-SA" sz="2400" kern="0" dirty="0">
                <a:solidFill>
                  <a:srgbClr val="000000"/>
                </a:solidFill>
                <a:latin typeface="Alexandria Light" pitchFamily="2" charset="-78"/>
                <a:ea typeface="Calibri" panose="020F0502020204030204" pitchFamily="34" charset="0"/>
                <a:cs typeface="Alexandria Light" pitchFamily="2" charset="-78"/>
                <a:sym typeface="Arial"/>
              </a:rPr>
              <a:t>يعتبر تغييرا من حال إلى آخر، أي من الجانب الإداري فهو يعني التحرك من الوضع الحالي إلى وضع مستقبلي أكثر كفاءة وفعالية وهذا من أجل التفاعل مع البيئة بهدف المحافظة على المركز التنافسي وتطويره.</a:t>
            </a:r>
            <a:endParaRPr lang="en-GB" sz="24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9" name="Google Shape;110;p1">
            <a:extLst>
              <a:ext uri="{FF2B5EF4-FFF2-40B4-BE49-F238E27FC236}">
                <a16:creationId xmlns:a16="http://schemas.microsoft.com/office/drawing/2014/main" id="{19AD7F14-CAFC-FEFA-4CDD-398D1D5C9BC1}"/>
              </a:ext>
            </a:extLst>
          </p:cNvPr>
          <p:cNvSpPr/>
          <p:nvPr/>
        </p:nvSpPr>
        <p:spPr>
          <a:xfrm>
            <a:off x="598322" y="636397"/>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10" name="Graphic 21">
            <a:extLst>
              <a:ext uri="{FF2B5EF4-FFF2-40B4-BE49-F238E27FC236}">
                <a16:creationId xmlns:a16="http://schemas.microsoft.com/office/drawing/2014/main" id="{652B3CC4-0577-2461-2B57-983EED8DB2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41428"/>
            <a:ext cx="3433003" cy="1602978"/>
          </a:xfrm>
          <a:prstGeom prst="rect">
            <a:avLst/>
          </a:prstGeom>
        </p:spPr>
      </p:pic>
    </p:spTree>
    <p:extLst>
      <p:ext uri="{BB962C8B-B14F-4D97-AF65-F5344CB8AC3E}">
        <p14:creationId xmlns:p14="http://schemas.microsoft.com/office/powerpoint/2010/main" val="3762986838"/>
      </p:ext>
    </p:extLst>
  </p:cSld>
  <p:clrMapOvr>
    <a:masterClrMapping/>
  </p:clrMapOvr>
  <mc:AlternateContent xmlns:mc="http://schemas.openxmlformats.org/markup-compatibility/2006" xmlns:p14="http://schemas.microsoft.com/office/powerpoint/2010/main">
    <mc:Choice Requires="p14">
      <p:transition p14:dur="10" advTm="51617"/>
    </mc:Choice>
    <mc:Fallback xmlns="">
      <p:transition advTm="5161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E0EE423D-16DB-E27D-2751-5178A862F4BE}"/>
              </a:ext>
            </a:extLst>
          </p:cNvPr>
          <p:cNvSpPr txBox="1"/>
          <p:nvPr/>
        </p:nvSpPr>
        <p:spPr>
          <a:xfrm>
            <a:off x="652969" y="1488837"/>
            <a:ext cx="10513168" cy="4585166"/>
          </a:xfrm>
          <a:prstGeom prst="rect">
            <a:avLst/>
          </a:prstGeom>
          <a:noFill/>
        </p:spPr>
        <p:txBody>
          <a:bodyPr wrap="square">
            <a:spAutoFit/>
          </a:bodyPr>
          <a:lstStyle/>
          <a:p>
            <a:pPr algn="just" rtl="1">
              <a:lnSpc>
                <a:spcPct val="150000"/>
              </a:lnSpc>
              <a:spcAft>
                <a:spcPts val="1000"/>
              </a:spcAft>
              <a:buClr>
                <a:srgbClr val="000000"/>
              </a:buClr>
              <a:buFont typeface="Arial"/>
              <a:buNone/>
            </a:pPr>
            <a:r>
              <a:rPr lang="ar-DZ" b="1" kern="0" dirty="0">
                <a:solidFill>
                  <a:srgbClr val="0070C0"/>
                </a:solidFill>
                <a:latin typeface="Alexandria Light" pitchFamily="2" charset="-78"/>
                <a:ea typeface="Calibri" panose="020F0502020204030204" pitchFamily="34" charset="0"/>
                <a:cs typeface="Alexandria Light" pitchFamily="2" charset="-78"/>
                <a:sym typeface="Arial"/>
              </a:rPr>
              <a:t>إدارة الجودة الشاملة : </a:t>
            </a:r>
            <a:endParaRPr lang="en-GB" kern="100" dirty="0">
              <a:solidFill>
                <a:srgbClr val="0070C0"/>
              </a:solidFill>
              <a:latin typeface="Alexandria Light" pitchFamily="2" charset="-78"/>
              <a:ea typeface="Calibri" panose="020F0502020204030204" pitchFamily="34" charset="0"/>
              <a:cs typeface="Alexandria Light" pitchFamily="2" charset="-78"/>
              <a:sym typeface="Arial"/>
            </a:endParaRPr>
          </a:p>
          <a:p>
            <a:pPr algn="just" rtl="1">
              <a:lnSpc>
                <a:spcPct val="150000"/>
              </a:lnSpc>
              <a:spcAft>
                <a:spcPts val="1000"/>
              </a:spcAft>
              <a:buClr>
                <a:srgbClr val="000000"/>
              </a:buClr>
              <a:buFont typeface="Arial"/>
              <a:buNone/>
            </a:pPr>
            <a:r>
              <a:rPr lang="ar-DZ" kern="0" dirty="0">
                <a:solidFill>
                  <a:srgbClr val="000000"/>
                </a:solidFill>
                <a:latin typeface="Alexandria Light" pitchFamily="2" charset="-78"/>
                <a:ea typeface="Calibri" panose="020F0502020204030204" pitchFamily="34" charset="0"/>
                <a:cs typeface="Alexandria Light" pitchFamily="2" charset="-78"/>
                <a:sym typeface="Arial"/>
              </a:rPr>
              <a:t>يعد مفهوم إدارة الجودة الشاملة من مفاهيم الإدارة الحديثة التي تقوم على مجموعة المبادئ والأفكار التي يمكن لأي منظمة أن تطبقها من أجل تحسين أدائها  وفي ظل زيادة عدد المنظمات على اختلاف أنواعها, فقد أصبح لزاما على المنظمات العمل على استكمال مقومات ونظم الجودة وإحداث تغيير تنظيمي  داخلها لكي تحظى بالقبول العالمي حسب معايير الجودة المتفق عليها دوليا وتستطيع بالتالي السير باتجاه تيار العولمة الذي لن يقبل  إلا</a:t>
            </a:r>
            <a:r>
              <a:rPr lang="ar-SA" kern="0" dirty="0">
                <a:solidFill>
                  <a:srgbClr val="000000"/>
                </a:solidFill>
                <a:latin typeface="Alexandria Light" pitchFamily="2" charset="-78"/>
                <a:ea typeface="Calibri" panose="020F0502020204030204" pitchFamily="34" charset="0"/>
                <a:cs typeface="Alexandria Light" pitchFamily="2" charset="-78"/>
                <a:sym typeface="Arial"/>
              </a:rPr>
              <a:t> </a:t>
            </a:r>
            <a:r>
              <a:rPr lang="ar-DZ" kern="0" dirty="0">
                <a:solidFill>
                  <a:srgbClr val="000000"/>
                </a:solidFill>
                <a:latin typeface="Alexandria Light" pitchFamily="2" charset="-78"/>
                <a:ea typeface="Calibri" panose="020F0502020204030204" pitchFamily="34" charset="0"/>
                <a:cs typeface="Alexandria Light" pitchFamily="2" charset="-78"/>
                <a:sym typeface="Arial"/>
              </a:rPr>
              <a:t>المنظمات التي تتميز بالجودة في منتجاتها وخدماتها, </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lnSpc>
                <a:spcPct val="150000"/>
              </a:lnSpc>
              <a:spcAft>
                <a:spcPts val="1000"/>
              </a:spcAft>
              <a:buClr>
                <a:srgbClr val="000000"/>
              </a:buClr>
              <a:buFont typeface="Arial"/>
              <a:buNone/>
            </a:pPr>
            <a:r>
              <a:rPr lang="ar-DZ" b="1" kern="0" dirty="0">
                <a:solidFill>
                  <a:srgbClr val="0070C0"/>
                </a:solidFill>
                <a:latin typeface="Alexandria Light" pitchFamily="2" charset="-78"/>
                <a:ea typeface="Calibri" panose="020F0502020204030204" pitchFamily="34" charset="0"/>
                <a:cs typeface="Alexandria Light" pitchFamily="2" charset="-78"/>
                <a:sym typeface="Arial"/>
              </a:rPr>
              <a:t>مفهوم إدارة الجودة الشاملة:</a:t>
            </a:r>
            <a:endParaRPr lang="en-GB" kern="100" dirty="0">
              <a:solidFill>
                <a:srgbClr val="0070C0"/>
              </a:solidFill>
              <a:latin typeface="Alexandria Light" pitchFamily="2" charset="-78"/>
              <a:ea typeface="Calibri" panose="020F0502020204030204" pitchFamily="34" charset="0"/>
              <a:cs typeface="Alexandria Light" pitchFamily="2" charset="-78"/>
              <a:sym typeface="Arial"/>
            </a:endParaRPr>
          </a:p>
          <a:p>
            <a:pPr algn="r">
              <a:lnSpc>
                <a:spcPct val="150000"/>
              </a:lnSpc>
              <a:spcAft>
                <a:spcPts val="800"/>
              </a:spcAft>
              <a:buClr>
                <a:srgbClr val="000000"/>
              </a:buClr>
              <a:buFont typeface="Arial"/>
              <a:buNone/>
            </a:pPr>
            <a:r>
              <a:rPr lang="ar-DZ" kern="0" dirty="0">
                <a:solidFill>
                  <a:srgbClr val="000000"/>
                </a:solidFill>
                <a:latin typeface="Alexandria Light" pitchFamily="2" charset="-78"/>
                <a:ea typeface="Calibri" panose="020F0502020204030204" pitchFamily="34" charset="0"/>
                <a:cs typeface="Alexandria Light" pitchFamily="2" charset="-78"/>
                <a:sym typeface="Arial"/>
              </a:rPr>
              <a:t>على الرغم من تعدد تعاريف مصطلح إدارة الجودة الشاملة وذلك نتيجة الاستخدام والتطبيق المستمر, إلا أن هناك قاسما مشتركا يجمع بينهما هو تحري حاجات ورغبات وتوقعات الأفراد والتوافق معها من خلال الجهود والتطوير المستمر على مستوى المؤسسة ككل. </a:t>
            </a:r>
            <a:r>
              <a:rPr lang="ar-DZ" kern="100" dirty="0">
                <a:solidFill>
                  <a:srgbClr val="000000"/>
                </a:solidFill>
                <a:latin typeface="Alexandria Light" pitchFamily="2" charset="-78"/>
                <a:ea typeface="Calibri" panose="020F0502020204030204" pitchFamily="34" charset="0"/>
                <a:cs typeface="Alexandria Light" pitchFamily="2" charset="-78"/>
                <a:sym typeface="Arial"/>
              </a:rPr>
              <a:t> </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9" name="Google Shape;110;p1">
            <a:extLst>
              <a:ext uri="{FF2B5EF4-FFF2-40B4-BE49-F238E27FC236}">
                <a16:creationId xmlns:a16="http://schemas.microsoft.com/office/drawing/2014/main" id="{26A7354B-363E-0D2F-A26A-C063A8DFCF2B}"/>
              </a:ext>
            </a:extLst>
          </p:cNvPr>
          <p:cNvSpPr/>
          <p:nvPr/>
        </p:nvSpPr>
        <p:spPr>
          <a:xfrm>
            <a:off x="598322" y="588269"/>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10" name="Graphic 21">
            <a:extLst>
              <a:ext uri="{FF2B5EF4-FFF2-40B4-BE49-F238E27FC236}">
                <a16:creationId xmlns:a16="http://schemas.microsoft.com/office/drawing/2014/main" id="{84A4BB8D-4AFE-EF69-D5E7-2F672F4343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89556"/>
            <a:ext cx="3433003" cy="1602978"/>
          </a:xfrm>
          <a:prstGeom prst="rect">
            <a:avLst/>
          </a:prstGeom>
        </p:spPr>
      </p:pic>
    </p:spTree>
    <p:extLst>
      <p:ext uri="{BB962C8B-B14F-4D97-AF65-F5344CB8AC3E}">
        <p14:creationId xmlns:p14="http://schemas.microsoft.com/office/powerpoint/2010/main" val="2914397152"/>
      </p:ext>
    </p:extLst>
  </p:cSld>
  <p:clrMapOvr>
    <a:masterClrMapping/>
  </p:clrMapOvr>
  <mc:AlternateContent xmlns:mc="http://schemas.openxmlformats.org/markup-compatibility/2006" xmlns:p14="http://schemas.microsoft.com/office/powerpoint/2010/main">
    <mc:Choice Requires="p14">
      <p:transition p14:dur="10" advTm="98734"/>
    </mc:Choice>
    <mc:Fallback xmlns="">
      <p:transition advTm="9873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143BBCD6-A7B8-AF29-6C6E-CA2F1D583B8A}"/>
              </a:ext>
            </a:extLst>
          </p:cNvPr>
          <p:cNvSpPr txBox="1"/>
          <p:nvPr/>
        </p:nvSpPr>
        <p:spPr>
          <a:xfrm>
            <a:off x="596759" y="1599471"/>
            <a:ext cx="10625587" cy="5015797"/>
          </a:xfrm>
          <a:prstGeom prst="rect">
            <a:avLst/>
          </a:prstGeom>
          <a:noFill/>
        </p:spPr>
        <p:txBody>
          <a:bodyPr wrap="square">
            <a:spAutoFit/>
          </a:bodyPr>
          <a:lstStyle/>
          <a:p>
            <a:pPr algn="just" rtl="1" fontAlgn="base">
              <a:lnSpc>
                <a:spcPct val="150000"/>
              </a:lnSpc>
              <a:buClr>
                <a:srgbClr val="000000"/>
              </a:buClr>
              <a:buFont typeface="Arial"/>
              <a:buNone/>
            </a:pPr>
            <a:r>
              <a:rPr lang="ar-EG" sz="2400" kern="0" dirty="0">
                <a:solidFill>
                  <a:srgbClr val="0070C0"/>
                </a:solidFill>
                <a:latin typeface="Alexandria Light" pitchFamily="2" charset="-78"/>
                <a:cs typeface="Alexandria Light" pitchFamily="2" charset="-78"/>
                <a:sym typeface="Arial"/>
              </a:rPr>
              <a:t>إدارة  الصراع:                                                              </a:t>
            </a:r>
          </a:p>
          <a:p>
            <a:pPr algn="just" rtl="1" fontAlgn="base">
              <a:lnSpc>
                <a:spcPct val="150000"/>
              </a:lnSpc>
              <a:buClr>
                <a:srgbClr val="000000"/>
              </a:buClr>
              <a:buFont typeface="Arial"/>
              <a:buNone/>
            </a:pPr>
            <a:r>
              <a:rPr lang="ar-EG" sz="2400" kern="0" dirty="0">
                <a:solidFill>
                  <a:srgbClr val="333333"/>
                </a:solidFill>
                <a:latin typeface="Alexandria Light" pitchFamily="2" charset="-78"/>
                <a:cs typeface="Alexandria Light" pitchFamily="2" charset="-78"/>
                <a:sym typeface="Arial"/>
              </a:rPr>
              <a:t>    الصراع جزء من حياتنا اليومية في الواقع هو يحث حتى في أفضل العلاقات ويمكن أن يثور في شكل جدل مع صديق او خلاف مع رئيس العمل حول أفضل طريقة للقيام بمهمة ما او سوء تفاهم بين افراد الأسرة وعندما يواجه الناس موقفا مولدا للصراع فان منهم من يلجئون الى السلوك العدواني ومنهم من يستشيطون غضبا من داخلهم لكن يبقون هادئين ويعاقبون الشخص المتسبب في غضبهم بصمتهم لا يمكننا ان نتجنب الصراع ابدا لكن يمكننا ان نتعامل معه بنجاح.                     </a:t>
            </a:r>
          </a:p>
          <a:p>
            <a:pPr algn="just" rtl="1" fontAlgn="base">
              <a:lnSpc>
                <a:spcPct val="150000"/>
              </a:lnSpc>
              <a:buClr>
                <a:srgbClr val="000000"/>
              </a:buClr>
              <a:buFont typeface="Arial"/>
              <a:buNone/>
            </a:pPr>
            <a:r>
              <a:rPr lang="ar-EG" sz="2400" kern="0" dirty="0">
                <a:solidFill>
                  <a:srgbClr val="333333"/>
                </a:solidFill>
                <a:latin typeface="Alexandria Light" pitchFamily="2" charset="-78"/>
                <a:cs typeface="Alexandria Light" pitchFamily="2" charset="-78"/>
                <a:sym typeface="Arial"/>
              </a:rPr>
              <a:t> .                      </a:t>
            </a:r>
          </a:p>
          <a:p>
            <a:pPr algn="just" rtl="1" fontAlgn="base">
              <a:lnSpc>
                <a:spcPct val="150000"/>
              </a:lnSpc>
              <a:buClr>
                <a:srgbClr val="000000"/>
              </a:buClr>
              <a:buFont typeface="Arial"/>
              <a:buNone/>
            </a:pPr>
            <a:endParaRPr lang="ar-EG" sz="2400" kern="0" dirty="0">
              <a:solidFill>
                <a:srgbClr val="333333"/>
              </a:solidFill>
              <a:latin typeface="Alexandria Light" pitchFamily="2" charset="-78"/>
              <a:cs typeface="Alexandria Light" pitchFamily="2" charset="-78"/>
              <a:sym typeface="Arial"/>
            </a:endParaRPr>
          </a:p>
        </p:txBody>
      </p:sp>
      <p:sp>
        <p:nvSpPr>
          <p:cNvPr id="6" name="Google Shape;110;p1">
            <a:extLst>
              <a:ext uri="{FF2B5EF4-FFF2-40B4-BE49-F238E27FC236}">
                <a16:creationId xmlns:a16="http://schemas.microsoft.com/office/drawing/2014/main" id="{0661DC37-D9C7-07E1-B8CE-8FDD06AAAA4F}"/>
              </a:ext>
            </a:extLst>
          </p:cNvPr>
          <p:cNvSpPr/>
          <p:nvPr/>
        </p:nvSpPr>
        <p:spPr>
          <a:xfrm>
            <a:off x="574258" y="588269"/>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039DE807-5823-6CB8-41E8-CAB57D18F1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04724" y="-89556"/>
            <a:ext cx="3433003" cy="1602978"/>
          </a:xfrm>
          <a:prstGeom prst="rect">
            <a:avLst/>
          </a:prstGeom>
        </p:spPr>
      </p:pic>
    </p:spTree>
    <p:extLst>
      <p:ext uri="{BB962C8B-B14F-4D97-AF65-F5344CB8AC3E}">
        <p14:creationId xmlns:p14="http://schemas.microsoft.com/office/powerpoint/2010/main" val="1787478300"/>
      </p:ext>
    </p:extLst>
  </p:cSld>
  <p:clrMapOvr>
    <a:masterClrMapping/>
  </p:clrMapOvr>
  <mc:AlternateContent xmlns:mc="http://schemas.openxmlformats.org/markup-compatibility/2006" xmlns:p14="http://schemas.microsoft.com/office/powerpoint/2010/main">
    <mc:Choice Requires="p14">
      <p:transition p14:dur="10" advTm="63201"/>
    </mc:Choice>
    <mc:Fallback xmlns="">
      <p:transition advTm="6320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mc:AlternateContent xmlns:mc="http://schemas.openxmlformats.org/markup-compatibility/2006" xmlns:p14="http://schemas.microsoft.com/office/powerpoint/2010/main">
    <mc:Choice Requires="p14">
      <p:transition spd="slow" p14:dur="2000" advTm="23674"/>
    </mc:Choice>
    <mc:Fallback xmlns="">
      <p:transition spd="slow" advTm="2367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82"/>
    </mc:Choice>
    <mc:Fallback xmlns="">
      <p:transition spd="slow" advTm="75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BC0FCB-3F13-4990-A29B-BABBDE9774F7}"/>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688354b5-287c-4cda-825e-1d7935aea40e"/>
    <ds:schemaRef ds:uri="aca13214-df29-4e3c-a050-857c0bf7bd8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2719</TotalTime>
  <Words>994</Words>
  <Application>Microsoft Office PowerPoint</Application>
  <PresentationFormat>شاشة عريضة</PresentationFormat>
  <Paragraphs>119</Paragraphs>
  <Slides>16</Slides>
  <Notes>7</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16</vt:i4>
      </vt:variant>
    </vt:vector>
  </HeadingPairs>
  <TitlesOfParts>
    <vt:vector size="26" baseType="lpstr">
      <vt:lpstr>Wingdings</vt:lpstr>
      <vt:lpstr>Times New Roman</vt:lpstr>
      <vt:lpstr>A Jannat LT</vt:lpstr>
      <vt:lpstr>Calibri Light</vt:lpstr>
      <vt:lpstr>Symbol</vt:lpstr>
      <vt:lpstr>Alexandria</vt:lpstr>
      <vt:lpstr>Arial</vt:lpstr>
      <vt:lpstr>Calibri</vt:lpstr>
      <vt:lpstr>Alexandria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38</cp:revision>
  <dcterms:created xsi:type="dcterms:W3CDTF">2023-04-29T09:08:00Z</dcterms:created>
  <dcterms:modified xsi:type="dcterms:W3CDTF">2024-09-24T19:29:46Z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