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Default Extension="svg" ContentType="image/sv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480" r:id="rId2"/>
    <p:sldId id="303" r:id="rId3"/>
    <p:sldId id="271" r:id="rId4"/>
    <p:sldId id="313" r:id="rId5"/>
    <p:sldId id="276" r:id="rId6"/>
    <p:sldId id="481" r:id="rId7"/>
    <p:sldId id="482" r:id="rId8"/>
    <p:sldId id="256" r:id="rId9"/>
    <p:sldId id="483" r:id="rId10"/>
    <p:sldId id="484" r:id="rId11"/>
    <p:sldId id="485" r:id="rId12"/>
    <p:sldId id="487" r:id="rId13"/>
    <p:sldId id="488" r:id="rId14"/>
    <p:sldId id="490" r:id="rId15"/>
    <p:sldId id="492" r:id="rId16"/>
    <p:sldId id="486" r:id="rId17"/>
    <p:sldId id="494" r:id="rId18"/>
    <p:sldId id="306"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Default Section" id="{73925AE7-E9D8-48BC-A988-41815CE32A48}">
          <p14:sldIdLst>
            <p14:sldId id="480"/>
            <p14:sldId id="303"/>
            <p14:sldId id="271"/>
            <p14:sldId id="313"/>
            <p14:sldId id="276"/>
            <p14:sldId id="256"/>
            <p14:sldId id="306"/>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3738" autoAdjust="0"/>
  </p:normalViewPr>
  <p:slideViewPr>
    <p:cSldViewPr snapToGrid="0">
      <p:cViewPr varScale="1">
        <p:scale>
          <a:sx n="62" d="100"/>
          <a:sy n="62" d="100"/>
        </p:scale>
        <p:origin x="-774" y="-8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5/12/2023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xmlns=""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xmlns=""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xmlns=""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4</a:t>
            </a:fld>
            <a:endParaRPr lang="en-US"/>
          </a:p>
        </p:txBody>
      </p:sp>
    </p:spTree>
    <p:extLst>
      <p:ext uri="{BB962C8B-B14F-4D97-AF65-F5344CB8AC3E}">
        <p14:creationId xmlns:p14="http://schemas.microsoft.com/office/powerpoint/2010/main" xmlns=""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pPr/>
              <a:t>5/12/2023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pPr/>
              <a:t>5/12/2023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pPr/>
              <a:t>5/12/2023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pPr/>
              <a:t>5/12/2023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pPr/>
              <a:t>5/12/2023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pPr/>
              <a:t>5/12/2023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pPr/>
              <a:t>5/12/2023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pPr/>
              <a:t>5/12/2023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pPr/>
              <a:t>5/12/2023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pPr/>
              <a:t>5/12/2023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pPr/>
              <a:t>5/12/2023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xmlns=""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xmlns=""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xmlns=""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cstate="print">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5/12/2023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notesSlide" Target="../notesSlides/notesSlide2.xml"/><Relationship Id="rId7" Type="http://schemas.openxmlformats.org/officeDocument/2006/relationships/image" Target="../media/image4.png"/><Relationship Id="rId2" Type="http://schemas.openxmlformats.org/officeDocument/2006/relationships/slideLayout" Target="../slideLayouts/slideLayout13.xml"/><Relationship Id="rId1" Type="http://schemas.openxmlformats.org/officeDocument/2006/relationships/audio" Target="file:///D:\&#1605;&#1581;&#1575;&#1590;&#1585;&#1575;&#1578;%20&#1575;&#1604;&#1584;&#1603;&#1610;&#1577;\&#1605;&#1581;&#1575;&#1590;&#1585;&#1577;%20&#1578;&#1593;&#1585;&#1610;&#1601;&#1610;&#1577;\1.wma" TargetMode="External"/><Relationship Id="rId6" Type="http://schemas.openxmlformats.org/officeDocument/2006/relationships/image" Target="../media/image8.svg"/><Relationship Id="rId11" Type="http://schemas.openxmlformats.org/officeDocument/2006/relationships/image" Target="../media/image8.png"/><Relationship Id="rId5" Type="http://schemas.openxmlformats.org/officeDocument/2006/relationships/image" Target="../media/image6.png"/><Relationship Id="rId10" Type="http://schemas.openxmlformats.org/officeDocument/2006/relationships/image" Target="../media/image10.sv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slideLayout" Target="../slideLayouts/slideLayout14.xml"/><Relationship Id="rId1" Type="http://schemas.openxmlformats.org/officeDocument/2006/relationships/audio" Target="file:///D:\&#1605;&#1581;&#1575;&#1590;&#1585;&#1575;&#1578;%20&#1575;&#1604;&#1584;&#1603;&#1610;&#1577;\&#1605;&#1581;&#1575;&#1590;&#1585;&#1577;%20&#1578;&#1593;&#1585;&#1610;&#1601;&#1610;&#1577;\2.wma" TargetMode="External"/><Relationship Id="rId6" Type="http://schemas.openxmlformats.org/officeDocument/2006/relationships/image" Target="../media/image6.png"/><Relationship Id="rId5" Type="http://schemas.openxmlformats.org/officeDocument/2006/relationships/image" Target="../media/image13.svg"/><Relationship Id="rId10" Type="http://schemas.openxmlformats.org/officeDocument/2006/relationships/image" Target="../media/image12.png"/><Relationship Id="rId4" Type="http://schemas.openxmlformats.org/officeDocument/2006/relationships/image" Target="../media/image9.png"/><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3.xml"/><Relationship Id="rId7" Type="http://schemas.openxmlformats.org/officeDocument/2006/relationships/image" Target="../media/image13.svg"/><Relationship Id="rId2" Type="http://schemas.openxmlformats.org/officeDocument/2006/relationships/slideLayout" Target="../slideLayouts/slideLayout15.xml"/><Relationship Id="rId1" Type="http://schemas.openxmlformats.org/officeDocument/2006/relationships/audio" Target="file:///D:\&#1605;&#1581;&#1575;&#1590;&#1585;&#1575;&#1578;%20&#1575;&#1604;&#1584;&#1603;&#1610;&#1577;\&#1605;&#1581;&#1575;&#1590;&#1585;&#1577;%20&#1578;&#1593;&#1585;&#1610;&#1601;&#1610;&#1577;\3.wma" TargetMode="External"/><Relationship Id="rId6"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14.png"/><Relationship Id="rId4" Type="http://schemas.openxmlformats.org/officeDocument/2006/relationships/image" Target="../media/image13.jpeg"/><Relationship Id="rId9" Type="http://schemas.openxmlformats.org/officeDocument/2006/relationships/image" Target="../media/image8.svg"/></Relationships>
</file>

<file path=ppt/slides/_rels/slide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slideLayout" Target="../slideLayouts/slideLayout16.xml"/><Relationship Id="rId1" Type="http://schemas.openxmlformats.org/officeDocument/2006/relationships/audio" Target="file:///C:\Users\ALL\Desktop\4.wma" TargetMode="Externa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slideLayout" Target="../slideLayouts/slideLayout16.xml"/><Relationship Id="rId1" Type="http://schemas.openxmlformats.org/officeDocument/2006/relationships/audio" Target="file:///C:\Users\ALL\Desktop\5.wma" TargetMode="Externa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16.xml"/><Relationship Id="rId1" Type="http://schemas.openxmlformats.org/officeDocument/2006/relationships/audio" Target="file:///C:\Users\ALL\Desktop\6.wma" TargetMode="Externa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slideLayout" Target="../slideLayouts/slideLayout1.xml"/><Relationship Id="rId1" Type="http://schemas.openxmlformats.org/officeDocument/2006/relationships/audio" Target="file:///C:\Users\ALL\Desktop\7.wma" TargetMode="External"/><Relationship Id="rId6" Type="http://schemas.openxmlformats.org/officeDocument/2006/relationships/image" Target="../media/image6.png"/><Relationship Id="rId5" Type="http://schemas.openxmlformats.org/officeDocument/2006/relationships/image" Target="../media/image13.sv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slideLayout" Target="../slideLayouts/slideLayout1.xml"/><Relationship Id="rId1" Type="http://schemas.openxmlformats.org/officeDocument/2006/relationships/audio" Target="file:///C:\Users\ALL\Desktop\8.wma" TargetMode="External"/><Relationship Id="rId6" Type="http://schemas.openxmlformats.org/officeDocument/2006/relationships/image" Target="../media/image6.png"/><Relationship Id="rId5" Type="http://schemas.openxmlformats.org/officeDocument/2006/relationships/image" Target="../media/image13.sv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slideLayout" Target="../slideLayouts/slideLayout1.xml"/><Relationship Id="rId1" Type="http://schemas.openxmlformats.org/officeDocument/2006/relationships/audio" Target="file:///C:\Users\ALL\Desktop\9.wma" TargetMode="External"/><Relationship Id="rId6" Type="http://schemas.openxmlformats.org/officeDocument/2006/relationships/image" Target="../media/image6.png"/><Relationship Id="rId5" Type="http://schemas.openxmlformats.org/officeDocument/2006/relationships/image" Target="../media/image13.sv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slideLayout" Target="../slideLayouts/slideLayout1.xml"/><Relationship Id="rId1" Type="http://schemas.openxmlformats.org/officeDocument/2006/relationships/audio" Target="file:///C:\Users\ALL\Desktop\10.wma" TargetMode="External"/><Relationship Id="rId6" Type="http://schemas.openxmlformats.org/officeDocument/2006/relationships/image" Target="../media/image6.png"/><Relationship Id="rId5" Type="http://schemas.openxmlformats.org/officeDocument/2006/relationships/image" Target="../media/image13.sv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slideLayout" Target="../slideLayouts/slideLayout1.xml"/><Relationship Id="rId1" Type="http://schemas.openxmlformats.org/officeDocument/2006/relationships/audio" Target="file:///C:\Users\ALL\Desktop\11.wma" TargetMode="External"/><Relationship Id="rId6" Type="http://schemas.openxmlformats.org/officeDocument/2006/relationships/image" Target="../media/image6.png"/><Relationship Id="rId5" Type="http://schemas.openxmlformats.org/officeDocument/2006/relationships/image" Target="../media/image13.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slideLayout" Target="../slideLayouts/slideLayout1.xml"/><Relationship Id="rId1" Type="http://schemas.openxmlformats.org/officeDocument/2006/relationships/audio" Target="file:///C:\Users\ALL\Desktop\12.wma" TargetMode="External"/><Relationship Id="rId6" Type="http://schemas.openxmlformats.org/officeDocument/2006/relationships/image" Target="../media/image6.png"/><Relationship Id="rId5" Type="http://schemas.openxmlformats.org/officeDocument/2006/relationships/image" Target="../media/image13.sv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slideLayout" Target="../slideLayouts/slideLayout1.xml"/><Relationship Id="rId1" Type="http://schemas.openxmlformats.org/officeDocument/2006/relationships/audio" Target="file:///C:\Users\ALL\Desktop\13.wma" TargetMode="External"/><Relationship Id="rId6" Type="http://schemas.openxmlformats.org/officeDocument/2006/relationships/image" Target="../media/image6.png"/><Relationship Id="rId5" Type="http://schemas.openxmlformats.org/officeDocument/2006/relationships/image" Target="../media/image13.sv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slideLayout" Target="../slideLayouts/slideLayout1.xml"/><Relationship Id="rId1" Type="http://schemas.openxmlformats.org/officeDocument/2006/relationships/audio" Target="file:///C:\Users\ALL\Desktop\14.wma" TargetMode="External"/><Relationship Id="rId6" Type="http://schemas.openxmlformats.org/officeDocument/2006/relationships/image" Target="../media/image6.png"/><Relationship Id="rId5" Type="http://schemas.openxmlformats.org/officeDocument/2006/relationships/image" Target="../media/image13.sv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slideLayout" Target="../slideLayouts/slideLayout1.xml"/><Relationship Id="rId1" Type="http://schemas.openxmlformats.org/officeDocument/2006/relationships/audio" Target="file:///C:\Users\ALL\Desktop\15.wma" TargetMode="External"/><Relationship Id="rId6" Type="http://schemas.openxmlformats.org/officeDocument/2006/relationships/image" Target="../media/image6.png"/><Relationship Id="rId5" Type="http://schemas.openxmlformats.org/officeDocument/2006/relationships/image" Target="../media/image13.sv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slideLayout" Target="../slideLayouts/slideLayout1.xml"/><Relationship Id="rId1" Type="http://schemas.openxmlformats.org/officeDocument/2006/relationships/audio" Target="file:///C:\Users\ALL\Desktop\16.wma" TargetMode="External"/><Relationship Id="rId6" Type="http://schemas.openxmlformats.org/officeDocument/2006/relationships/image" Target="../media/image6.png"/><Relationship Id="rId5" Type="http://schemas.openxmlformats.org/officeDocument/2006/relationships/image" Target="../media/image13.sv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2.jpeg"/><Relationship Id="rId7" Type="http://schemas.openxmlformats.org/officeDocument/2006/relationships/image" Target="../media/image9.png"/><Relationship Id="rId2" Type="http://schemas.openxmlformats.org/officeDocument/2006/relationships/slideLayout" Target="../slideLayouts/slideLayout18.xml"/><Relationship Id="rId1" Type="http://schemas.openxmlformats.org/officeDocument/2006/relationships/audio" Target="file:///C:\Users\ALL\Desktop\17.wma" TargetMode="External"/><Relationship Id="rId6" Type="http://schemas.openxmlformats.org/officeDocument/2006/relationships/image" Target="../media/image17.svg"/><Relationship Id="rId11" Type="http://schemas.openxmlformats.org/officeDocument/2006/relationships/image" Target="../media/image21.png"/><Relationship Id="rId5" Type="http://schemas.openxmlformats.org/officeDocument/2006/relationships/image" Target="../media/image23.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5.png"/><Relationship Id="rId7" Type="http://schemas.openxmlformats.org/officeDocument/2006/relationships/image" Target="../media/image26.png"/><Relationship Id="rId2" Type="http://schemas.openxmlformats.org/officeDocument/2006/relationships/image" Target="../media/image24.jpeg"/><Relationship Id="rId1" Type="http://schemas.openxmlformats.org/officeDocument/2006/relationships/slideLayout" Target="../slideLayouts/slideLayout17.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7101841" y="4347975"/>
            <a:ext cx="4191000" cy="769441"/>
          </a:xfrm>
          <a:prstGeom prst="rect">
            <a:avLst/>
          </a:prstGeom>
          <a:noFill/>
        </p:spPr>
        <p:txBody>
          <a:bodyPr wrap="square" rtlCol="0">
            <a:spAutoFit/>
          </a:bodyPr>
          <a:lstStyle/>
          <a:p>
            <a:r>
              <a:rPr lang="ar-JO" sz="4400" b="1" dirty="0" smtClean="0">
                <a:latin typeface="Tajawal Medium" panose="00000600000000000000" pitchFamily="2" charset="-78"/>
                <a:cs typeface="Tajawal Medium" panose="00000600000000000000" pitchFamily="2" charset="-78"/>
              </a:rPr>
              <a:t>إعداد</a:t>
            </a:r>
            <a:r>
              <a:rPr lang="ar-JO" sz="4400" dirty="0" smtClean="0">
                <a:latin typeface="Tajawal Medium" panose="00000600000000000000" pitchFamily="2" charset="-78"/>
                <a:cs typeface="Tajawal Medium" panose="00000600000000000000" pitchFamily="2" charset="-78"/>
              </a:rPr>
              <a:t>: </a:t>
            </a:r>
            <a:r>
              <a:rPr lang="ar-JO" sz="4400" dirty="0" err="1" smtClean="0">
                <a:latin typeface="Tajawal Medium" panose="00000600000000000000" pitchFamily="2" charset="-78"/>
                <a:cs typeface="Tajawal Medium" panose="00000600000000000000" pitchFamily="2" charset="-78"/>
              </a:rPr>
              <a:t>د</a:t>
            </a:r>
            <a:r>
              <a:rPr lang="ar-JO" sz="4400" dirty="0" smtClean="0">
                <a:latin typeface="Tajawal Medium" panose="00000600000000000000" pitchFamily="2" charset="-78"/>
                <a:cs typeface="Tajawal Medium" panose="00000600000000000000" pitchFamily="2" charset="-78"/>
              </a:rPr>
              <a:t>. </a:t>
            </a:r>
            <a:r>
              <a:rPr lang="ar-JO" sz="4400" dirty="0" err="1" smtClean="0">
                <a:latin typeface="Tajawal Medium" panose="00000600000000000000" pitchFamily="2" charset="-78"/>
                <a:cs typeface="Tajawal Medium" panose="00000600000000000000" pitchFamily="2" charset="-78"/>
              </a:rPr>
              <a:t>الاء</a:t>
            </a:r>
            <a:r>
              <a:rPr lang="ar-JO" sz="4400" dirty="0" smtClean="0">
                <a:latin typeface="Tajawal Medium" panose="00000600000000000000" pitchFamily="2" charset="-78"/>
                <a:cs typeface="Tajawal Medium" panose="00000600000000000000" pitchFamily="2" charset="-78"/>
              </a:rPr>
              <a:t> طارق </a:t>
            </a:r>
            <a:r>
              <a:rPr lang="ar-JO" sz="4400" dirty="0" err="1" smtClean="0">
                <a:latin typeface="Tajawal Medium" panose="00000600000000000000" pitchFamily="2" charset="-78"/>
                <a:cs typeface="Tajawal Medium" panose="00000600000000000000" pitchFamily="2" charset="-78"/>
              </a:rPr>
              <a:t>الضمرات</a:t>
            </a:r>
            <a:endParaRPr lang="en-US" sz="4400" dirty="0">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7267146" y="2317357"/>
            <a:ext cx="3720894" cy="1200329"/>
          </a:xfrm>
          <a:prstGeom prst="rect">
            <a:avLst/>
          </a:prstGeom>
          <a:noFill/>
        </p:spPr>
        <p:txBody>
          <a:bodyPr wrap="square" rtlCol="0">
            <a:spAutoFit/>
          </a:bodyPr>
          <a:lstStyle/>
          <a:p>
            <a:r>
              <a:rPr lang="ar-JO" sz="7200" b="1" dirty="0" smtClean="0">
                <a:solidFill>
                  <a:srgbClr val="8E5A6D"/>
                </a:solidFill>
                <a:latin typeface="Tajawal Medium" panose="00000600000000000000" pitchFamily="2" charset="-78"/>
                <a:cs typeface="Tajawal Medium" panose="00000600000000000000" pitchFamily="2" charset="-78"/>
              </a:rPr>
              <a:t>أساليب البحث</a:t>
            </a:r>
            <a:endParaRPr lang="en-US" sz="72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xmlns=""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8590220" y="3437712"/>
            <a:ext cx="1022844" cy="400110"/>
          </a:xfrm>
          <a:prstGeom prst="rect">
            <a:avLst/>
          </a:prstGeom>
          <a:noFill/>
        </p:spPr>
        <p:txBody>
          <a:bodyPr wrap="none" rtlCol="0">
            <a:spAutoFit/>
          </a:bodyPr>
          <a:lstStyle/>
          <a:p>
            <a:r>
              <a:rPr lang="en-US" sz="2000" dirty="0" smtClean="0"/>
              <a:t>RSC 701</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cstate="print">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xmlns=""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xmlns=""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2164375" cy="769441"/>
          </a:xfrm>
          <a:prstGeom prst="rect">
            <a:avLst/>
          </a:prstGeom>
          <a:noFill/>
        </p:spPr>
        <p:txBody>
          <a:bodyPr wrap="none" rtlCol="0">
            <a:spAutoFit/>
          </a:bodyPr>
          <a:lstStyle/>
          <a:p>
            <a:r>
              <a:rPr lang="ar-JO" sz="4400" b="1" dirty="0" smtClean="0">
                <a:solidFill>
                  <a:schemeClr val="bg1"/>
                </a:solidFill>
                <a:latin typeface="Tajawal Medium" panose="00000600000000000000" pitchFamily="2" charset="-78"/>
                <a:cs typeface="Tajawal Medium" panose="00000600000000000000" pitchFamily="2" charset="-78"/>
              </a:rPr>
              <a:t>أساليب البحث</a:t>
            </a:r>
            <a:endParaRPr lang="en-US" sz="4400" b="1" dirty="0">
              <a:solidFill>
                <a:schemeClr val="bg1"/>
              </a:solidFill>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smtClean="0">
                <a:solidFill>
                  <a:schemeClr val="tx1"/>
                </a:solidFill>
                <a:latin typeface="Tajawal Medium" panose="00000600000000000000" pitchFamily="2" charset="-78"/>
                <a:cs typeface="Tajawal Medium" panose="00000600000000000000" pitchFamily="2" charset="-78"/>
              </a:rPr>
              <a:t>المحاضرة التعريفية</a:t>
            </a:r>
            <a:endParaRPr lang="en-US" sz="2800" b="1" dirty="0">
              <a:solidFill>
                <a:schemeClr val="tx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43704" y="4787312"/>
            <a:ext cx="1022844" cy="400110"/>
          </a:xfrm>
          <a:prstGeom prst="rect">
            <a:avLst/>
          </a:prstGeom>
          <a:solidFill>
            <a:schemeClr val="bg1"/>
          </a:solidFill>
        </p:spPr>
        <p:txBody>
          <a:bodyPr wrap="none" rtlCol="0">
            <a:spAutoFit/>
          </a:bodyPr>
          <a:lstStyle/>
          <a:p>
            <a:r>
              <a:rPr lang="en-US" sz="2000" dirty="0" smtClean="0"/>
              <a:t>RSC 701</a:t>
            </a:r>
            <a:endParaRPr lang="en-US" sz="2000" dirty="0">
              <a:solidFill>
                <a:srgbClr val="FAC74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ar-JO" sz="2800" b="1" dirty="0" smtClean="0">
                <a:solidFill>
                  <a:srgbClr val="2D3956"/>
                </a:solidFill>
                <a:latin typeface="Tajawal Medium" panose="00000600000000000000" pitchFamily="2" charset="-78"/>
                <a:cs typeface="Tajawal Medium" panose="00000600000000000000" pitchFamily="2" charset="-78"/>
              </a:rPr>
              <a:t>د. </a:t>
            </a:r>
            <a:r>
              <a:rPr lang="ar-JO" sz="2800" b="1" dirty="0" err="1" smtClean="0">
                <a:solidFill>
                  <a:srgbClr val="2D3956"/>
                </a:solidFill>
                <a:latin typeface="Tajawal Medium" panose="00000600000000000000" pitchFamily="2" charset="-78"/>
                <a:cs typeface="Tajawal Medium" panose="00000600000000000000" pitchFamily="2" charset="-78"/>
              </a:rPr>
              <a:t>الاء</a:t>
            </a:r>
            <a:r>
              <a:rPr lang="ar-JO" sz="2800" b="1" dirty="0" smtClean="0">
                <a:solidFill>
                  <a:srgbClr val="2D3956"/>
                </a:solidFill>
                <a:latin typeface="Tajawal Medium" panose="00000600000000000000" pitchFamily="2" charset="-78"/>
                <a:cs typeface="Tajawal Medium" panose="00000600000000000000" pitchFamily="2" charset="-78"/>
              </a:rPr>
              <a:t> طارق </a:t>
            </a:r>
            <a:r>
              <a:rPr lang="ar-JO" sz="2800" b="1" dirty="0" err="1" smtClean="0">
                <a:solidFill>
                  <a:srgbClr val="2D3956"/>
                </a:solidFill>
                <a:latin typeface="Tajawal Medium" panose="00000600000000000000" pitchFamily="2" charset="-78"/>
                <a:cs typeface="Tajawal Medium" panose="00000600000000000000" pitchFamily="2" charset="-78"/>
              </a:rPr>
              <a:t>الضمرات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5" cstate="print">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7" cstate="print">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9" cstate="print">
            <a:extLst>
              <a:ext uri="{96DAC541-7B7A-43D3-8B79-37D633B846F1}">
                <asvg:svgBlip xmlns:asvg="http://schemas.microsoft.com/office/drawing/2016/SVG/main" xmlns="" r:embed="rId10"/>
              </a:ext>
            </a:extLst>
          </a:blip>
          <a:stretch>
            <a:fillRect/>
          </a:stretch>
        </p:blipFill>
        <p:spPr>
          <a:xfrm>
            <a:off x="9175057" y="248508"/>
            <a:ext cx="2649477" cy="1166001"/>
          </a:xfrm>
          <a:prstGeom prst="rect">
            <a:avLst/>
          </a:prstGeom>
        </p:spPr>
      </p:pic>
      <p:pic>
        <p:nvPicPr>
          <p:cNvPr id="14" name="1.wma">
            <a:hlinkClick r:id="" action="ppaction://media"/>
          </p:cNvPr>
          <p:cNvPicPr>
            <a:picLocks noRot="1" noChangeAspect="1"/>
          </p:cNvPicPr>
          <p:nvPr>
            <a:audioFile r:link="rId1"/>
          </p:nvPr>
        </p:nvPicPr>
        <p:blipFill>
          <a:blip r:embed="rId11"/>
          <a:stretch>
            <a:fillRect/>
          </a:stretch>
        </p:blipFill>
        <p:spPr>
          <a:xfrm>
            <a:off x="365760" y="4358640"/>
            <a:ext cx="990600" cy="990600"/>
          </a:xfrm>
          <a:prstGeom prst="rect">
            <a:avLst/>
          </a:prstGeom>
        </p:spPr>
      </p:pic>
    </p:spTree>
    <p:extLst>
      <p:ext uri="{BB962C8B-B14F-4D97-AF65-F5344CB8AC3E}">
        <p14:creationId xmlns:p14="http://schemas.microsoft.com/office/powerpoint/2010/main" xmlns="" val="70163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219"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625A65B4-F2A8-05FC-5604-83D2080647B6}"/>
              </a:ext>
            </a:extLst>
          </p:cNvPr>
          <p:cNvSpPr/>
          <p:nvPr/>
        </p:nvSpPr>
        <p:spPr>
          <a:xfrm>
            <a:off x="2626179" y="500900"/>
            <a:ext cx="930674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a:extLst>
              <a:ext uri="{28A0092B-C50C-407E-A947-70E740481C1C}">
                <a14:useLocalDpi xmlns:a14="http://schemas.microsoft.com/office/drawing/2010/main" xmlns=""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xmlns="" id="{FFBC9732-D32E-DCF9-3982-D4B68F971747}"/>
              </a:ext>
            </a:extLst>
          </p:cNvPr>
          <p:cNvSpPr/>
          <p:nvPr/>
        </p:nvSpPr>
        <p:spPr>
          <a:xfrm>
            <a:off x="2804160" y="6055124"/>
            <a:ext cx="6202680" cy="584775"/>
          </a:xfrm>
          <a:prstGeom prst="rect">
            <a:avLst/>
          </a:prstGeom>
        </p:spPr>
        <p:txBody>
          <a:bodyPr wrap="square">
            <a:spAutoFit/>
          </a:bodyPr>
          <a:lstStyle/>
          <a:p>
            <a:r>
              <a:rPr lang="en-GB" sz="1600" dirty="0" err="1" smtClean="0"/>
              <a:t>Trochim</a:t>
            </a:r>
            <a:r>
              <a:rPr lang="en-GB" sz="1600" dirty="0" smtClean="0"/>
              <a:t>, W., Donnelly, J.P. and </a:t>
            </a:r>
            <a:r>
              <a:rPr lang="en-GB" sz="1600" dirty="0" err="1" smtClean="0"/>
              <a:t>Arora</a:t>
            </a:r>
            <a:r>
              <a:rPr lang="en-GB" sz="1600" dirty="0" smtClean="0"/>
              <a:t>, K. (2015) Research Methods: The Essential Knowledge Base. Nelson Education, </a:t>
            </a:r>
            <a:r>
              <a:rPr lang="en-GB" sz="1600" dirty="0" err="1" smtClean="0"/>
              <a:t>Cengage</a:t>
            </a:r>
            <a:r>
              <a:rPr lang="en-GB" sz="1600" dirty="0" smtClean="0"/>
              <a:t> Learning, Boston.</a:t>
            </a:r>
            <a:endParaRPr lang="en-US" sz="1600" dirty="0"/>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9227419" y="0"/>
            <a:ext cx="1627369" cy="584775"/>
          </a:xfrm>
          <a:prstGeom prst="rect">
            <a:avLst/>
          </a:prstGeom>
          <a:noFill/>
        </p:spPr>
        <p:txBody>
          <a:bodyPr wrap="none" rtlCol="0">
            <a:spAutoFit/>
          </a:bodyPr>
          <a:lstStyle/>
          <a:p>
            <a:r>
              <a:rPr lang="ar-JO" sz="3200" b="1" dirty="0" smtClean="0">
                <a:solidFill>
                  <a:srgbClr val="8E5A6D"/>
                </a:solidFill>
                <a:latin typeface="Tajawal Medium" panose="00000600000000000000" pitchFamily="2" charset="-78"/>
                <a:cs typeface="Tajawal Medium" panose="00000600000000000000" pitchFamily="2" charset="-78"/>
              </a:rPr>
              <a:t>أساليب البحث</a:t>
            </a:r>
            <a:endParaRPr lang="en-US" sz="32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23" name="صورة 22" descr="unnamed (1).jpg"/>
          <p:cNvPicPr>
            <a:picLocks noChangeAspect="1"/>
          </p:cNvPicPr>
          <p:nvPr/>
        </p:nvPicPr>
        <p:blipFill>
          <a:blip r:embed="rId8"/>
          <a:stretch>
            <a:fillRect/>
          </a:stretch>
        </p:blipFill>
        <p:spPr>
          <a:xfrm>
            <a:off x="312671" y="1049983"/>
            <a:ext cx="5016074" cy="4998720"/>
          </a:xfrm>
          <a:prstGeom prst="rect">
            <a:avLst/>
          </a:prstGeom>
        </p:spPr>
      </p:pic>
      <p:pic>
        <p:nvPicPr>
          <p:cNvPr id="28" name="صورة 27" descr="unnamed (2).jpg"/>
          <p:cNvPicPr>
            <a:picLocks noChangeAspect="1"/>
          </p:cNvPicPr>
          <p:nvPr/>
        </p:nvPicPr>
        <p:blipFill>
          <a:blip r:embed="rId9"/>
          <a:stretch>
            <a:fillRect/>
          </a:stretch>
        </p:blipFill>
        <p:spPr>
          <a:xfrm>
            <a:off x="6726292" y="1028141"/>
            <a:ext cx="4819650" cy="4980623"/>
          </a:xfrm>
          <a:prstGeom prst="rect">
            <a:avLst/>
          </a:prstGeom>
        </p:spPr>
      </p:pic>
      <p:pic>
        <p:nvPicPr>
          <p:cNvPr id="29" name="2.wma">
            <a:hlinkClick r:id="" action="ppaction://media"/>
          </p:cNvPr>
          <p:cNvPicPr>
            <a:picLocks noRot="1" noChangeAspect="1"/>
          </p:cNvPicPr>
          <p:nvPr>
            <a:audioFile r:link="rId1"/>
          </p:nvPr>
        </p:nvPicPr>
        <p:blipFill>
          <a:blip r:embed="rId10"/>
          <a:stretch>
            <a:fillRect/>
          </a:stretch>
        </p:blipFill>
        <p:spPr>
          <a:xfrm>
            <a:off x="5638800" y="2727960"/>
            <a:ext cx="944880" cy="944880"/>
          </a:xfrm>
          <a:prstGeom prst="rect">
            <a:avLst/>
          </a:prstGeom>
        </p:spPr>
      </p:pic>
    </p:spTree>
    <p:extLst>
      <p:ext uri="{BB962C8B-B14F-4D97-AF65-F5344CB8AC3E}">
        <p14:creationId xmlns:p14="http://schemas.microsoft.com/office/powerpoint/2010/main" xmlns=""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0046"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xmlns=""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6258979" y="1428193"/>
            <a:ext cx="4113898" cy="769441"/>
          </a:xfrm>
          <a:prstGeom prst="rect">
            <a:avLst/>
          </a:prstGeom>
          <a:noFill/>
        </p:spPr>
        <p:txBody>
          <a:bodyPr wrap="square" rtlCol="0">
            <a:spAutoFit/>
          </a:bodyPr>
          <a:lstStyle/>
          <a:p>
            <a:pPr algn="r" rtl="1"/>
            <a:r>
              <a:rPr lang="ar-JO" sz="4400" b="1" dirty="0" smtClean="0">
                <a:solidFill>
                  <a:srgbClr val="2D3956"/>
                </a:solidFill>
                <a:latin typeface="Tajawal Medium" panose="00000600000000000000" pitchFamily="2" charset="-78"/>
                <a:cs typeface="Tajawal Medium" panose="00000600000000000000" pitchFamily="2" charset="-78"/>
              </a:rPr>
              <a:t>وصف المادة</a:t>
            </a:r>
            <a:endParaRPr lang="en-US" sz="44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5">
            <a:extLst>
              <a:ext uri="{28A0092B-C50C-407E-A947-70E740481C1C}">
                <a14:useLocalDpi xmlns:a14="http://schemas.microsoft.com/office/drawing/2010/main" xmlns=""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323987"/>
          </a:xfrm>
          <a:prstGeom prst="rect">
            <a:avLst/>
          </a:prstGeom>
          <a:noFill/>
        </p:spPr>
        <p:txBody>
          <a:bodyPr wrap="square" rtlCol="0">
            <a:spAutoFit/>
          </a:bodyPr>
          <a:lstStyle/>
          <a:p>
            <a:pPr indent="457200" algn="just" rtl="1"/>
            <a:r>
              <a:rPr lang="ar-SA" sz="3200" dirty="0" smtClean="0"/>
              <a:t>يتناول هذا المساق التعريف بالمبادئ العامة في البحث العلمي وماهيته, كما يتناول أنواع مناهج البحث العلمي ومعوقاتها, ويسعى هذا المقرر إلى توضيح عناصر كتابة الأبحاث العلمية وكيفية تحديد المشكلة ووضع البدائل وتحديد الأدوات اللازمة لجمع البيانات, والتمييز بين المنهج الكمي والنوعي, بالإضافة لاكتساب مهارات عرض ونقد الأبحاث العلمية.</a:t>
            </a:r>
            <a:endParaRPr lang="en-US" sz="3200"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8" cstate="print">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pic>
        <p:nvPicPr>
          <p:cNvPr id="15" name="3.wma">
            <a:hlinkClick r:id="" action="ppaction://media"/>
          </p:cNvPr>
          <p:cNvPicPr>
            <a:picLocks noRot="1" noChangeAspect="1"/>
          </p:cNvPicPr>
          <p:nvPr>
            <a:audioFile r:link="rId1"/>
          </p:nvPr>
        </p:nvPicPr>
        <p:blipFill>
          <a:blip r:embed="rId10"/>
          <a:stretch>
            <a:fillRect/>
          </a:stretch>
        </p:blipFill>
        <p:spPr>
          <a:xfrm>
            <a:off x="1630680" y="4572000"/>
            <a:ext cx="899160" cy="792480"/>
          </a:xfrm>
          <a:prstGeom prst="rect">
            <a:avLst/>
          </a:prstGeom>
        </p:spPr>
      </p:pic>
    </p:spTree>
    <p:extLst>
      <p:ext uri="{BB962C8B-B14F-4D97-AF65-F5344CB8AC3E}">
        <p14:creationId xmlns:p14="http://schemas.microsoft.com/office/powerpoint/2010/main" xmlns="" val="256940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758"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529805" y="174645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4150218" y="727144"/>
            <a:ext cx="3902032" cy="1015663"/>
          </a:xfrm>
          <a:prstGeom prst="rect">
            <a:avLst/>
          </a:prstGeom>
          <a:noFill/>
        </p:spPr>
        <p:txBody>
          <a:bodyPr wrap="square" rtlCol="0">
            <a:spAutoFit/>
          </a:bodyPr>
          <a:lstStyle/>
          <a:p>
            <a:pPr algn="ctr"/>
            <a:r>
              <a:rPr lang="ar-JO" sz="6000" b="1" dirty="0" smtClean="0">
                <a:solidFill>
                  <a:schemeClr val="bg1"/>
                </a:solidFill>
                <a:latin typeface="Tajawal Medium" panose="00000600000000000000" pitchFamily="2" charset="-78"/>
                <a:cs typeface="Tajawal Medium" panose="00000600000000000000" pitchFamily="2" charset="-78"/>
              </a:rPr>
              <a:t>الأهداف</a:t>
            </a:r>
            <a:endParaRPr lang="en-US" sz="60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706880" y="2019690"/>
            <a:ext cx="8976360" cy="4401205"/>
          </a:xfrm>
          <a:prstGeom prst="rect">
            <a:avLst/>
          </a:prstGeom>
          <a:noFill/>
        </p:spPr>
        <p:txBody>
          <a:bodyPr wrap="square" rtlCol="0">
            <a:spAutoFit/>
          </a:bodyPr>
          <a:lstStyle/>
          <a:p>
            <a:pPr algn="r" rtl="1"/>
            <a:r>
              <a:rPr lang="ar-SA" sz="2800" dirty="0" smtClean="0"/>
              <a:t>يتوقع من الطالب بعد الانتهاء من دراسة هذا المساق أن يكون قادراً على تحقيق الأهداف التالية: </a:t>
            </a:r>
            <a:endParaRPr lang="en-US" sz="2800" dirty="0" smtClean="0"/>
          </a:p>
          <a:p>
            <a:pPr lvl="0" algn="r" rtl="1">
              <a:buFont typeface="Wingdings" pitchFamily="2" charset="2"/>
              <a:buChar char="v"/>
            </a:pPr>
            <a:r>
              <a:rPr lang="ar-SA" sz="2800" dirty="0" smtClean="0"/>
              <a:t>إدراك مفهوم البحث العلمي. </a:t>
            </a:r>
            <a:endParaRPr lang="en-US" sz="2800" dirty="0" smtClean="0"/>
          </a:p>
          <a:p>
            <a:pPr lvl="0" algn="r" rtl="1">
              <a:buFont typeface="Wingdings" pitchFamily="2" charset="2"/>
              <a:buChar char="v"/>
            </a:pPr>
            <a:r>
              <a:rPr lang="ar-SA" sz="2800" dirty="0" smtClean="0"/>
              <a:t>التعرف على أخلاقيات البحث العلمي.</a:t>
            </a:r>
            <a:endParaRPr lang="en-US" sz="2800" dirty="0" smtClean="0"/>
          </a:p>
          <a:p>
            <a:pPr lvl="0" algn="r" rtl="1">
              <a:buFont typeface="Wingdings" pitchFamily="2" charset="2"/>
              <a:buChar char="v"/>
            </a:pPr>
            <a:r>
              <a:rPr lang="ar-SA" sz="2800" dirty="0" smtClean="0"/>
              <a:t>تطوير قدرات ومهارات الطلبة في تحديد المشكلة البحثية. </a:t>
            </a:r>
            <a:endParaRPr lang="en-US" sz="2800" dirty="0" smtClean="0"/>
          </a:p>
          <a:p>
            <a:pPr lvl="0" algn="r" rtl="1">
              <a:buFont typeface="Wingdings" pitchFamily="2" charset="2"/>
              <a:buChar char="v"/>
            </a:pPr>
            <a:r>
              <a:rPr lang="ar-SA" sz="2800" dirty="0" smtClean="0"/>
              <a:t>المقارنة بين أدوات جمع البيانات في البحوث التربوية.</a:t>
            </a:r>
            <a:endParaRPr lang="en-US" sz="2800" dirty="0" smtClean="0"/>
          </a:p>
          <a:p>
            <a:pPr lvl="0" algn="r" rtl="1">
              <a:buFont typeface="Wingdings" pitchFamily="2" charset="2"/>
              <a:buChar char="v"/>
            </a:pPr>
            <a:r>
              <a:rPr lang="ar-SA" sz="2800" dirty="0" smtClean="0"/>
              <a:t>التمييز بين المنهج الكمي والنوعي. </a:t>
            </a:r>
            <a:endParaRPr lang="en-US" sz="2800" dirty="0" smtClean="0"/>
          </a:p>
          <a:p>
            <a:pPr lvl="0" algn="r" rtl="1">
              <a:buFont typeface="Wingdings" pitchFamily="2" charset="2"/>
              <a:buChar char="v"/>
            </a:pPr>
            <a:r>
              <a:rPr lang="ar-SA" sz="2800" dirty="0" smtClean="0"/>
              <a:t>إعداد الخطط البحثية في مجالات تخصصهم.</a:t>
            </a:r>
            <a:endParaRPr lang="en-US" sz="2800" dirty="0" smtClean="0"/>
          </a:p>
          <a:p>
            <a:pPr algn="r" rtl="1"/>
            <a:endParaRPr lang="en-US" sz="2800" dirty="0">
              <a:solidFill>
                <a:srgbClr val="2D3956"/>
              </a:solidFill>
              <a:latin typeface="Tajawal ExtraBold" panose="00000800000000000000" pitchFamily="2" charset="-78"/>
              <a:cs typeface="Tajawal ExtraBold" panose="00000800000000000000" pitchFamily="2" charset="-78"/>
            </a:endParaRPr>
          </a:p>
          <a:p>
            <a:pPr algn="r" rtl="1"/>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3" cstate="print">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5" cstate="print">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7" cstate="print">
            <a:extLst>
              <a:ext uri="{96DAC541-7B7A-43D3-8B79-37D633B846F1}">
                <asvg:svgBlip xmlns:asvg="http://schemas.microsoft.com/office/drawing/2016/SVG/main" xmlns="" r:embed="rId8"/>
              </a:ext>
            </a:extLst>
          </a:blip>
          <a:stretch>
            <a:fillRect/>
          </a:stretch>
        </p:blipFill>
        <p:spPr>
          <a:xfrm>
            <a:off x="9175057" y="248508"/>
            <a:ext cx="2649477" cy="1166001"/>
          </a:xfrm>
          <a:prstGeom prst="rect">
            <a:avLst/>
          </a:prstGeom>
        </p:spPr>
      </p:pic>
      <p:pic>
        <p:nvPicPr>
          <p:cNvPr id="13" name="4.wma">
            <a:hlinkClick r:id="" action="ppaction://media"/>
          </p:cNvPr>
          <p:cNvPicPr>
            <a:picLocks noRot="1" noChangeAspect="1"/>
          </p:cNvPicPr>
          <p:nvPr>
            <a:audioFile r:link="rId1"/>
          </p:nvPr>
        </p:nvPicPr>
        <p:blipFill>
          <a:blip r:embed="rId9"/>
          <a:stretch>
            <a:fillRect/>
          </a:stretch>
        </p:blipFill>
        <p:spPr>
          <a:xfrm>
            <a:off x="335280" y="4572000"/>
            <a:ext cx="1112520" cy="1112520"/>
          </a:xfrm>
          <a:prstGeom prst="rect">
            <a:avLst/>
          </a:prstGeom>
        </p:spPr>
      </p:pic>
    </p:spTree>
    <p:extLst>
      <p:ext uri="{BB962C8B-B14F-4D97-AF65-F5344CB8AC3E}">
        <p14:creationId xmlns:p14="http://schemas.microsoft.com/office/powerpoint/2010/main" xmlns="" val="97926172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602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529805" y="18683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4150218" y="727144"/>
            <a:ext cx="3902032" cy="1015663"/>
          </a:xfrm>
          <a:prstGeom prst="rect">
            <a:avLst/>
          </a:prstGeom>
          <a:noFill/>
        </p:spPr>
        <p:txBody>
          <a:bodyPr wrap="square" rtlCol="0">
            <a:spAutoFit/>
          </a:bodyPr>
          <a:lstStyle/>
          <a:p>
            <a:pPr algn="ctr"/>
            <a:r>
              <a:rPr lang="ar-JO" sz="6000" b="1" dirty="0" err="1" smtClean="0">
                <a:solidFill>
                  <a:schemeClr val="bg1"/>
                </a:solidFill>
                <a:latin typeface="Tajawal Medium" panose="00000600000000000000" pitchFamily="2" charset="-78"/>
                <a:cs typeface="Tajawal Medium" panose="00000600000000000000" pitchFamily="2" charset="-78"/>
              </a:rPr>
              <a:t>نتاجات</a:t>
            </a:r>
            <a:r>
              <a:rPr lang="ar-JO" sz="6000" b="1" dirty="0" smtClean="0">
                <a:solidFill>
                  <a:schemeClr val="bg1"/>
                </a:solidFill>
                <a:latin typeface="Tajawal Medium" panose="00000600000000000000" pitchFamily="2" charset="-78"/>
                <a:cs typeface="Tajawal Medium" panose="00000600000000000000" pitchFamily="2" charset="-78"/>
              </a:rPr>
              <a:t> التعلم</a:t>
            </a:r>
            <a:endParaRPr lang="en-US" sz="60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706880" y="2112332"/>
            <a:ext cx="8976360" cy="4562788"/>
          </a:xfrm>
          <a:prstGeom prst="rect">
            <a:avLst/>
          </a:prstGeom>
          <a:noFill/>
        </p:spPr>
        <p:txBody>
          <a:bodyPr wrap="square" rtlCol="0">
            <a:spAutoFit/>
          </a:bodyPr>
          <a:lstStyle/>
          <a:p>
            <a:pPr lvl="0" algn="just" rtl="1">
              <a:lnSpc>
                <a:spcPct val="150000"/>
              </a:lnSpc>
              <a:buFont typeface="Wingdings" pitchFamily="2" charset="2"/>
              <a:buChar char="ü"/>
            </a:pPr>
            <a:r>
              <a:rPr lang="ar-SA" sz="2800" dirty="0" smtClean="0"/>
              <a:t>إجراء بحث بشكل مستقل عن أي موضوع يتم تحديده. </a:t>
            </a:r>
            <a:endParaRPr lang="en-US" sz="2800" dirty="0" smtClean="0"/>
          </a:p>
          <a:p>
            <a:pPr lvl="0" algn="just" rtl="1">
              <a:lnSpc>
                <a:spcPct val="150000"/>
              </a:lnSpc>
              <a:buFont typeface="Wingdings" pitchFamily="2" charset="2"/>
              <a:buChar char="ü"/>
            </a:pPr>
            <a:r>
              <a:rPr lang="ar-SA" sz="2800" dirty="0" smtClean="0"/>
              <a:t>تصميم وتقييم طبيعة البحث  وصلاحيته. </a:t>
            </a:r>
            <a:endParaRPr lang="en-US" sz="2800" dirty="0" smtClean="0"/>
          </a:p>
          <a:p>
            <a:pPr lvl="0" algn="just" rtl="1">
              <a:lnSpc>
                <a:spcPct val="150000"/>
              </a:lnSpc>
              <a:buFont typeface="Wingdings" pitchFamily="2" charset="2"/>
              <a:buChar char="ü"/>
            </a:pPr>
            <a:r>
              <a:rPr lang="ar-SA" sz="2800" dirty="0" smtClean="0"/>
              <a:t>استخدام طرق أبحاث وأدوات مختلفة  وتطبيقها على البحث. </a:t>
            </a:r>
            <a:endParaRPr lang="en-US" sz="2800" dirty="0" smtClean="0"/>
          </a:p>
          <a:p>
            <a:pPr lvl="0" algn="just" rtl="1">
              <a:lnSpc>
                <a:spcPct val="150000"/>
              </a:lnSpc>
              <a:buFont typeface="Wingdings" pitchFamily="2" charset="2"/>
              <a:buChar char="ü"/>
            </a:pPr>
            <a:r>
              <a:rPr lang="ar-SA" sz="2800" dirty="0" smtClean="0"/>
              <a:t>الجمع، التحليل، النقل، التصميم لكل من المعلومات الكمية والكيفية. </a:t>
            </a:r>
            <a:endParaRPr lang="en-US" sz="2800" dirty="0" smtClean="0"/>
          </a:p>
          <a:p>
            <a:pPr lvl="0" algn="just" rtl="1">
              <a:lnSpc>
                <a:spcPct val="150000"/>
              </a:lnSpc>
              <a:buFont typeface="Wingdings" pitchFamily="2" charset="2"/>
              <a:buChar char="ü"/>
            </a:pPr>
            <a:r>
              <a:rPr lang="ar-SA" sz="2800" dirty="0" smtClean="0"/>
              <a:t>التعرف على أهمية الاعتبارات الأخلاقية أثناء عمل مشروع البحث. </a:t>
            </a:r>
            <a:endParaRPr lang="en-US" sz="2800" dirty="0" smtClean="0"/>
          </a:p>
          <a:p>
            <a:pPr algn="just" rtl="1">
              <a:lnSpc>
                <a:spcPct val="150000"/>
              </a:lnSpc>
              <a:buFont typeface="Wingdings" pitchFamily="2" charset="2"/>
              <a:buChar char="ü"/>
            </a:pPr>
            <a:endParaRPr lang="en-US" sz="2800" dirty="0">
              <a:solidFill>
                <a:srgbClr val="2D3956"/>
              </a:solidFill>
              <a:latin typeface="Tajawal ExtraBold" panose="00000800000000000000" pitchFamily="2" charset="-78"/>
              <a:cs typeface="Tajawal ExtraBold" panose="00000800000000000000" pitchFamily="2" charset="-78"/>
            </a:endParaRPr>
          </a:p>
          <a:p>
            <a:pPr algn="just" rtl="1">
              <a:lnSpc>
                <a:spcPct val="150000"/>
              </a:lnSpc>
              <a:buFont typeface="Wingdings" pitchFamily="2" charset="2"/>
              <a:buChar char="ü"/>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3" cstate="print">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5" cstate="print">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7" cstate="print">
            <a:extLst>
              <a:ext uri="{96DAC541-7B7A-43D3-8B79-37D633B846F1}">
                <asvg:svgBlip xmlns:asvg="http://schemas.microsoft.com/office/drawing/2016/SVG/main" xmlns="" r:embed="rId8"/>
              </a:ext>
            </a:extLst>
          </a:blip>
          <a:stretch>
            <a:fillRect/>
          </a:stretch>
        </p:blipFill>
        <p:spPr>
          <a:xfrm>
            <a:off x="9175057" y="248508"/>
            <a:ext cx="2649477" cy="1166001"/>
          </a:xfrm>
          <a:prstGeom prst="rect">
            <a:avLst/>
          </a:prstGeom>
        </p:spPr>
      </p:pic>
      <p:pic>
        <p:nvPicPr>
          <p:cNvPr id="9" name="5.wma">
            <a:hlinkClick r:id="" action="ppaction://media"/>
          </p:cNvPr>
          <p:cNvPicPr>
            <a:picLocks noRot="1" noChangeAspect="1"/>
          </p:cNvPicPr>
          <p:nvPr>
            <a:audioFile r:link="rId1"/>
          </p:nvPr>
        </p:nvPicPr>
        <p:blipFill>
          <a:blip r:embed="rId9"/>
          <a:stretch>
            <a:fillRect/>
          </a:stretch>
        </p:blipFill>
        <p:spPr>
          <a:xfrm>
            <a:off x="365760" y="4709160"/>
            <a:ext cx="1188720" cy="1188720"/>
          </a:xfrm>
          <a:prstGeom prst="rect">
            <a:avLst/>
          </a:prstGeom>
        </p:spPr>
      </p:pic>
    </p:spTree>
    <p:extLst>
      <p:ext uri="{BB962C8B-B14F-4D97-AF65-F5344CB8AC3E}">
        <p14:creationId xmlns:p14="http://schemas.microsoft.com/office/powerpoint/2010/main" xmlns="" val="97926172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625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صورة 3" descr="unnamed (1).jpg"/>
          <p:cNvPicPr>
            <a:picLocks noGrp="1" noChangeAspect="1"/>
          </p:cNvPicPr>
          <p:nvPr>
            <p:ph type="pic" sz="quarter" idx="11"/>
          </p:nvPr>
        </p:nvPicPr>
        <p:blipFill>
          <a:blip r:embed="rId3"/>
          <a:srcRect l="1736" r="1736"/>
          <a:stretch>
            <a:fillRect/>
          </a:stretch>
        </p:blipFill>
        <p:spPr/>
      </p:pic>
      <p:sp>
        <p:nvSpPr>
          <p:cNvPr id="3" name="مربع نص 2"/>
          <p:cNvSpPr txBox="1"/>
          <p:nvPr/>
        </p:nvSpPr>
        <p:spPr>
          <a:xfrm>
            <a:off x="762000" y="1752600"/>
            <a:ext cx="5730240" cy="1323439"/>
          </a:xfrm>
          <a:prstGeom prst="rect">
            <a:avLst/>
          </a:prstGeom>
          <a:noFill/>
        </p:spPr>
        <p:txBody>
          <a:bodyPr wrap="square" rtlCol="1">
            <a:spAutoFit/>
          </a:bodyPr>
          <a:lstStyle/>
          <a:p>
            <a:pPr algn="ctr" rtl="1"/>
            <a:r>
              <a:rPr lang="ar-SA" sz="4000" b="1" dirty="0" smtClean="0"/>
              <a:t>محتوى المادة الدراسية والجدول الزمني لها</a:t>
            </a:r>
            <a:endParaRPr lang="ar-JO" sz="4000" b="1" dirty="0"/>
          </a:p>
        </p:txBody>
      </p:sp>
      <p:pic>
        <p:nvPicPr>
          <p:cNvPr id="5" name="6.wma">
            <a:hlinkClick r:id="" action="ppaction://media"/>
          </p:cNvPr>
          <p:cNvPicPr>
            <a:picLocks noRot="1" noChangeAspect="1"/>
          </p:cNvPicPr>
          <p:nvPr>
            <a:audioFile r:link="rId1"/>
          </p:nvPr>
        </p:nvPicPr>
        <p:blipFill>
          <a:blip r:embed="rId4"/>
          <a:stretch>
            <a:fillRect/>
          </a:stretch>
        </p:blipFill>
        <p:spPr>
          <a:xfrm>
            <a:off x="548640" y="5029200"/>
            <a:ext cx="1219200" cy="12192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79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3">
            <a:extLst>
              <a:ext uri="{28A0092B-C50C-407E-A947-70E740481C1C}">
                <a14:useLocalDpi xmlns:a14="http://schemas.microsoft.com/office/drawing/2010/main" xmlns=""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xmlns="" id="{FE1BA4EE-2B88-B99F-6A81-884E42CCA968}"/>
              </a:ext>
            </a:extLst>
          </p:cNvPr>
          <p:cNvSpPr/>
          <p:nvPr/>
        </p:nvSpPr>
        <p:spPr>
          <a:xfrm>
            <a:off x="1211542" y="1376632"/>
            <a:ext cx="101727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402080" y="2164080"/>
            <a:ext cx="8930640" cy="2400657"/>
          </a:xfrm>
          <a:prstGeom prst="rect">
            <a:avLst/>
          </a:prstGeom>
          <a:noFill/>
        </p:spPr>
        <p:txBody>
          <a:bodyPr wrap="square" rtlCol="0">
            <a:spAutoFit/>
          </a:bodyPr>
          <a:lstStyle/>
          <a:p>
            <a:pPr algn="r" rtl="1"/>
            <a:r>
              <a:rPr lang="ar-JO" sz="4400" b="1" i="1" dirty="0" smtClean="0">
                <a:solidFill>
                  <a:srgbClr val="2D3956"/>
                </a:solidFill>
                <a:latin typeface="Tajawal ExtraBold" panose="00000800000000000000" pitchFamily="2" charset="-78"/>
              </a:rPr>
              <a:t>المحاضرة الأولى:</a:t>
            </a:r>
            <a:endParaRPr lang="ar-JO" sz="4400" dirty="0" smtClean="0">
              <a:solidFill>
                <a:srgbClr val="2D3956"/>
              </a:solidFill>
              <a:latin typeface="Tajawal ExtraBold" panose="00000800000000000000" pitchFamily="2" charset="-78"/>
            </a:endParaRPr>
          </a:p>
          <a:p>
            <a:pPr algn="r" rtl="1"/>
            <a:r>
              <a:rPr lang="ar-JO" sz="4400" dirty="0" smtClean="0"/>
              <a:t>أساسيات </a:t>
            </a:r>
            <a:r>
              <a:rPr lang="ar-JO" sz="4400" dirty="0" smtClean="0"/>
              <a:t>البحث العلمي(المفهوم </a:t>
            </a:r>
            <a:r>
              <a:rPr lang="ar-JO" sz="4400" dirty="0" smtClean="0"/>
              <a:t>والأهمية وخصائصه </a:t>
            </a:r>
            <a:r>
              <a:rPr lang="ar-JO" sz="4400" dirty="0" smtClean="0"/>
              <a:t>وأهدافه).</a:t>
            </a:r>
            <a:endParaRPr lang="en-US" sz="4400" dirty="0">
              <a:solidFill>
                <a:srgbClr val="2D3956"/>
              </a:solidFill>
              <a:latin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9" name="7.wma">
            <a:hlinkClick r:id="" action="ppaction://media"/>
          </p:cNvPr>
          <p:cNvPicPr>
            <a:picLocks noRot="1" noChangeAspect="1"/>
          </p:cNvPicPr>
          <p:nvPr>
            <a:audioFile r:link="rId1"/>
          </p:nvPr>
        </p:nvPicPr>
        <p:blipFill>
          <a:blip r:embed="rId8"/>
          <a:stretch>
            <a:fillRect/>
          </a:stretch>
        </p:blipFill>
        <p:spPr>
          <a:xfrm>
            <a:off x="0" y="4480560"/>
            <a:ext cx="1310640" cy="1310640"/>
          </a:xfrm>
          <a:prstGeom prst="rect">
            <a:avLst/>
          </a:prstGeom>
        </p:spPr>
      </p:pic>
    </p:spTree>
    <p:extLst>
      <p:ext uri="{BB962C8B-B14F-4D97-AF65-F5344CB8AC3E}">
        <p14:creationId xmlns:p14="http://schemas.microsoft.com/office/powerpoint/2010/main" xmlns="" val="343439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281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3">
            <a:extLst>
              <a:ext uri="{28A0092B-C50C-407E-A947-70E740481C1C}">
                <a14:useLocalDpi xmlns:a14="http://schemas.microsoft.com/office/drawing/2010/main" xmlns=""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xmlns="" id="{FE1BA4EE-2B88-B99F-6A81-884E42CCA968}"/>
              </a:ext>
            </a:extLst>
          </p:cNvPr>
          <p:cNvSpPr/>
          <p:nvPr/>
        </p:nvSpPr>
        <p:spPr>
          <a:xfrm>
            <a:off x="1333462" y="1315672"/>
            <a:ext cx="101727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86840" y="1965960"/>
            <a:ext cx="8930640" cy="2039020"/>
          </a:xfrm>
          <a:prstGeom prst="rect">
            <a:avLst/>
          </a:prstGeom>
          <a:noFill/>
        </p:spPr>
        <p:txBody>
          <a:bodyPr wrap="square" rtlCol="0">
            <a:spAutoFit/>
          </a:bodyPr>
          <a:lstStyle/>
          <a:p>
            <a:pPr algn="r" rtl="1">
              <a:lnSpc>
                <a:spcPct val="150000"/>
              </a:lnSpc>
            </a:pPr>
            <a:r>
              <a:rPr lang="ar-JO" sz="4400" b="1" i="1" dirty="0" smtClean="0">
                <a:solidFill>
                  <a:srgbClr val="2D3956"/>
                </a:solidFill>
                <a:latin typeface="Tajawal ExtraBold" panose="00000800000000000000" pitchFamily="2" charset="-78"/>
              </a:rPr>
              <a:t>المحاضرة الثانية:</a:t>
            </a:r>
            <a:endParaRPr lang="ar-JO" sz="4400" dirty="0" smtClean="0">
              <a:solidFill>
                <a:srgbClr val="2D3956"/>
              </a:solidFill>
              <a:latin typeface="Tajawal ExtraBold" panose="00000800000000000000" pitchFamily="2" charset="-78"/>
            </a:endParaRPr>
          </a:p>
          <a:p>
            <a:pPr algn="r" rtl="1">
              <a:lnSpc>
                <a:spcPct val="150000"/>
              </a:lnSpc>
            </a:pPr>
            <a:r>
              <a:rPr lang="ar-JO" sz="4400" dirty="0" smtClean="0"/>
              <a:t>أخلاقيات البحث العلمي</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8" name="8.wma">
            <a:hlinkClick r:id="" action="ppaction://media"/>
          </p:cNvPr>
          <p:cNvPicPr>
            <a:picLocks noRot="1" noChangeAspect="1"/>
          </p:cNvPicPr>
          <p:nvPr>
            <a:audioFile r:link="rId1"/>
          </p:nvPr>
        </p:nvPicPr>
        <p:blipFill>
          <a:blip r:embed="rId8"/>
          <a:stretch>
            <a:fillRect/>
          </a:stretch>
        </p:blipFill>
        <p:spPr>
          <a:xfrm>
            <a:off x="259080" y="4587240"/>
            <a:ext cx="1021080" cy="1021080"/>
          </a:xfrm>
          <a:prstGeom prst="rect">
            <a:avLst/>
          </a:prstGeom>
        </p:spPr>
      </p:pic>
    </p:spTree>
    <p:extLst>
      <p:ext uri="{BB962C8B-B14F-4D97-AF65-F5344CB8AC3E}">
        <p14:creationId xmlns:p14="http://schemas.microsoft.com/office/powerpoint/2010/main" xmlns="" val="343439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018"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3">
            <a:extLst>
              <a:ext uri="{28A0092B-C50C-407E-A947-70E740481C1C}">
                <a14:useLocalDpi xmlns:a14="http://schemas.microsoft.com/office/drawing/2010/main" xmlns=""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xmlns="" id="{FE1BA4EE-2B88-B99F-6A81-884E42CCA968}"/>
              </a:ext>
            </a:extLst>
          </p:cNvPr>
          <p:cNvSpPr/>
          <p:nvPr/>
        </p:nvSpPr>
        <p:spPr>
          <a:xfrm>
            <a:off x="1211542" y="1376632"/>
            <a:ext cx="101727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402080" y="2164080"/>
            <a:ext cx="8930640" cy="1785104"/>
          </a:xfrm>
          <a:prstGeom prst="rect">
            <a:avLst/>
          </a:prstGeom>
          <a:noFill/>
        </p:spPr>
        <p:txBody>
          <a:bodyPr wrap="square" rtlCol="0">
            <a:spAutoFit/>
          </a:bodyPr>
          <a:lstStyle/>
          <a:p>
            <a:pPr algn="r" rtl="1"/>
            <a:r>
              <a:rPr lang="ar-JO" sz="4400" b="1" i="1" dirty="0" smtClean="0">
                <a:solidFill>
                  <a:srgbClr val="2D3956"/>
                </a:solidFill>
                <a:latin typeface="Tajawal ExtraBold" panose="00000800000000000000" pitchFamily="2" charset="-78"/>
              </a:rPr>
              <a:t>المحاضرة الثالثة:</a:t>
            </a:r>
            <a:endParaRPr lang="ar-JO" sz="4400" dirty="0" smtClean="0">
              <a:solidFill>
                <a:srgbClr val="2D3956"/>
              </a:solidFill>
              <a:latin typeface="Tajawal ExtraBold" panose="00000800000000000000" pitchFamily="2" charset="-78"/>
            </a:endParaRPr>
          </a:p>
          <a:p>
            <a:pPr algn="r" rtl="1">
              <a:lnSpc>
                <a:spcPct val="150000"/>
              </a:lnSpc>
            </a:pPr>
            <a:r>
              <a:rPr lang="ar-JO" sz="4400" dirty="0" smtClean="0"/>
              <a:t>خطة البحث العلمي وعناصرها</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8" name="9.wma">
            <a:hlinkClick r:id="" action="ppaction://media"/>
          </p:cNvPr>
          <p:cNvPicPr>
            <a:picLocks noRot="1" noChangeAspect="1"/>
          </p:cNvPicPr>
          <p:nvPr>
            <a:audioFile r:link="rId1"/>
          </p:nvPr>
        </p:nvPicPr>
        <p:blipFill>
          <a:blip r:embed="rId8"/>
          <a:stretch>
            <a:fillRect/>
          </a:stretch>
        </p:blipFill>
        <p:spPr>
          <a:xfrm>
            <a:off x="228600" y="3886200"/>
            <a:ext cx="1036320" cy="1036320"/>
          </a:xfrm>
          <a:prstGeom prst="rect">
            <a:avLst/>
          </a:prstGeom>
        </p:spPr>
      </p:pic>
    </p:spTree>
    <p:extLst>
      <p:ext uri="{BB962C8B-B14F-4D97-AF65-F5344CB8AC3E}">
        <p14:creationId xmlns:p14="http://schemas.microsoft.com/office/powerpoint/2010/main" xmlns="" val="343439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43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3">
            <a:extLst>
              <a:ext uri="{28A0092B-C50C-407E-A947-70E740481C1C}">
                <a14:useLocalDpi xmlns:a14="http://schemas.microsoft.com/office/drawing/2010/main" xmlns=""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xmlns="" id="{FE1BA4EE-2B88-B99F-6A81-884E42CCA968}"/>
              </a:ext>
            </a:extLst>
          </p:cNvPr>
          <p:cNvSpPr/>
          <p:nvPr/>
        </p:nvSpPr>
        <p:spPr>
          <a:xfrm>
            <a:off x="1211542" y="1376632"/>
            <a:ext cx="101727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402080" y="2164080"/>
            <a:ext cx="9189720" cy="3139321"/>
          </a:xfrm>
          <a:prstGeom prst="rect">
            <a:avLst/>
          </a:prstGeom>
          <a:noFill/>
        </p:spPr>
        <p:txBody>
          <a:bodyPr wrap="square" rtlCol="0">
            <a:spAutoFit/>
          </a:bodyPr>
          <a:lstStyle/>
          <a:p>
            <a:pPr algn="r" rtl="1">
              <a:lnSpc>
                <a:spcPct val="150000"/>
              </a:lnSpc>
            </a:pPr>
            <a:r>
              <a:rPr lang="ar-JO" sz="4400" b="1" i="1" dirty="0" smtClean="0">
                <a:solidFill>
                  <a:srgbClr val="2D3956"/>
                </a:solidFill>
                <a:latin typeface="Tajawal ExtraBold" panose="00000800000000000000" pitchFamily="2" charset="-78"/>
              </a:rPr>
              <a:t>المحاضرة الرابعة:</a:t>
            </a:r>
            <a:endParaRPr lang="ar-JO" sz="4400" dirty="0" smtClean="0">
              <a:solidFill>
                <a:srgbClr val="2D3956"/>
              </a:solidFill>
              <a:latin typeface="Tajawal ExtraBold" panose="00000800000000000000" pitchFamily="2" charset="-78"/>
            </a:endParaRPr>
          </a:p>
          <a:p>
            <a:pPr algn="r" rtl="1">
              <a:lnSpc>
                <a:spcPct val="150000"/>
              </a:lnSpc>
            </a:pPr>
            <a:r>
              <a:rPr lang="ar-JO" sz="4400" dirty="0" smtClean="0"/>
              <a:t>مراجعة الأدبيات واستخدام قواعد البيانات والتوثيق </a:t>
            </a:r>
            <a:r>
              <a:rPr lang="ar-JO" sz="4400" dirty="0" smtClean="0"/>
              <a:t>العلمي.</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8" name="10.wma">
            <a:hlinkClick r:id="" action="ppaction://media"/>
          </p:cNvPr>
          <p:cNvPicPr>
            <a:picLocks noRot="1" noChangeAspect="1"/>
          </p:cNvPicPr>
          <p:nvPr>
            <a:audioFile r:link="rId1"/>
          </p:nvPr>
        </p:nvPicPr>
        <p:blipFill>
          <a:blip r:embed="rId8"/>
          <a:stretch>
            <a:fillRect/>
          </a:stretch>
        </p:blipFill>
        <p:spPr>
          <a:xfrm>
            <a:off x="335280" y="3230880"/>
            <a:ext cx="746760" cy="746760"/>
          </a:xfrm>
          <a:prstGeom prst="rect">
            <a:avLst/>
          </a:prstGeom>
        </p:spPr>
      </p:pic>
    </p:spTree>
    <p:extLst>
      <p:ext uri="{BB962C8B-B14F-4D97-AF65-F5344CB8AC3E}">
        <p14:creationId xmlns:p14="http://schemas.microsoft.com/office/powerpoint/2010/main" xmlns="" val="343439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864"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3">
            <a:extLst>
              <a:ext uri="{28A0092B-C50C-407E-A947-70E740481C1C}">
                <a14:useLocalDpi xmlns:a14="http://schemas.microsoft.com/office/drawing/2010/main" xmlns=""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xmlns="" id="{FE1BA4EE-2B88-B99F-6A81-884E42CCA968}"/>
              </a:ext>
            </a:extLst>
          </p:cNvPr>
          <p:cNvSpPr/>
          <p:nvPr/>
        </p:nvSpPr>
        <p:spPr>
          <a:xfrm>
            <a:off x="1211542" y="1376632"/>
            <a:ext cx="101727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402080" y="2164080"/>
            <a:ext cx="8930640" cy="2039020"/>
          </a:xfrm>
          <a:prstGeom prst="rect">
            <a:avLst/>
          </a:prstGeom>
          <a:noFill/>
        </p:spPr>
        <p:txBody>
          <a:bodyPr wrap="square" rtlCol="0">
            <a:spAutoFit/>
          </a:bodyPr>
          <a:lstStyle/>
          <a:p>
            <a:pPr algn="r" rtl="1">
              <a:lnSpc>
                <a:spcPct val="150000"/>
              </a:lnSpc>
            </a:pPr>
            <a:r>
              <a:rPr lang="ar-JO" sz="4400" b="1" i="1" dirty="0" smtClean="0">
                <a:solidFill>
                  <a:srgbClr val="2D3956"/>
                </a:solidFill>
                <a:latin typeface="Tajawal ExtraBold" panose="00000800000000000000" pitchFamily="2" charset="-78"/>
              </a:rPr>
              <a:t>المحاضرة الخامسة:</a:t>
            </a:r>
            <a:endParaRPr lang="ar-JO" sz="4400" dirty="0" smtClean="0">
              <a:solidFill>
                <a:srgbClr val="2D3956"/>
              </a:solidFill>
              <a:latin typeface="Tajawal ExtraBold" panose="00000800000000000000" pitchFamily="2" charset="-78"/>
            </a:endParaRPr>
          </a:p>
          <a:p>
            <a:pPr algn="r" rtl="1">
              <a:lnSpc>
                <a:spcPct val="150000"/>
              </a:lnSpc>
            </a:pPr>
            <a:r>
              <a:rPr lang="ar-JO" sz="4400" dirty="0" smtClean="0"/>
              <a:t>فرضيات البحث العلمي وأنواعه وكيفية </a:t>
            </a:r>
            <a:r>
              <a:rPr lang="ar-JO" sz="4400" dirty="0" smtClean="0"/>
              <a:t>صياغتها.</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9" name="11.wma">
            <a:hlinkClick r:id="" action="ppaction://media"/>
          </p:cNvPr>
          <p:cNvPicPr>
            <a:picLocks noRot="1" noChangeAspect="1"/>
          </p:cNvPicPr>
          <p:nvPr>
            <a:audioFile r:link="rId1"/>
          </p:nvPr>
        </p:nvPicPr>
        <p:blipFill>
          <a:blip r:embed="rId8"/>
          <a:stretch>
            <a:fillRect/>
          </a:stretch>
        </p:blipFill>
        <p:spPr>
          <a:xfrm>
            <a:off x="0" y="3444240"/>
            <a:ext cx="1264920" cy="1264920"/>
          </a:xfrm>
          <a:prstGeom prst="rect">
            <a:avLst/>
          </a:prstGeom>
        </p:spPr>
      </p:pic>
    </p:spTree>
    <p:extLst>
      <p:ext uri="{BB962C8B-B14F-4D97-AF65-F5344CB8AC3E}">
        <p14:creationId xmlns:p14="http://schemas.microsoft.com/office/powerpoint/2010/main" xmlns="" val="343439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387"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3">
            <a:extLst>
              <a:ext uri="{28A0092B-C50C-407E-A947-70E740481C1C}">
                <a14:useLocalDpi xmlns:a14="http://schemas.microsoft.com/office/drawing/2010/main" xmlns=""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xmlns="" id="{FE1BA4EE-2B88-B99F-6A81-884E42CCA968}"/>
              </a:ext>
            </a:extLst>
          </p:cNvPr>
          <p:cNvSpPr/>
          <p:nvPr/>
        </p:nvSpPr>
        <p:spPr>
          <a:xfrm>
            <a:off x="1211542" y="1376632"/>
            <a:ext cx="101727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447800" y="1615440"/>
            <a:ext cx="9677400" cy="4154984"/>
          </a:xfrm>
          <a:prstGeom prst="rect">
            <a:avLst/>
          </a:prstGeom>
          <a:noFill/>
        </p:spPr>
        <p:txBody>
          <a:bodyPr wrap="square" rtlCol="0">
            <a:spAutoFit/>
          </a:bodyPr>
          <a:lstStyle/>
          <a:p>
            <a:pPr algn="just" rtl="1">
              <a:lnSpc>
                <a:spcPct val="150000"/>
              </a:lnSpc>
            </a:pPr>
            <a:r>
              <a:rPr lang="ar-JO" sz="4400" b="1" i="1" dirty="0" smtClean="0">
                <a:solidFill>
                  <a:srgbClr val="2D3956"/>
                </a:solidFill>
                <a:latin typeface="Tajawal ExtraBold" panose="00000800000000000000" pitchFamily="2" charset="-78"/>
              </a:rPr>
              <a:t>المحاضرة السادسة:</a:t>
            </a:r>
            <a:endParaRPr lang="ar-JO" sz="4400" dirty="0" smtClean="0">
              <a:solidFill>
                <a:srgbClr val="2D3956"/>
              </a:solidFill>
              <a:latin typeface="Tajawal ExtraBold" panose="00000800000000000000" pitchFamily="2" charset="-78"/>
            </a:endParaRPr>
          </a:p>
          <a:p>
            <a:pPr algn="just" rtl="1">
              <a:lnSpc>
                <a:spcPct val="150000"/>
              </a:lnSpc>
            </a:pPr>
            <a:r>
              <a:rPr lang="ar-JO" sz="4400" dirty="0" smtClean="0"/>
              <a:t>أنواع البحوث التربوية أسس </a:t>
            </a:r>
            <a:r>
              <a:rPr lang="ar-JO" sz="4400" dirty="0" smtClean="0"/>
              <a:t>تصنيفها (البحوث </a:t>
            </a:r>
            <a:r>
              <a:rPr lang="ar-JO" sz="4400" dirty="0" smtClean="0"/>
              <a:t>الاستقرائية </a:t>
            </a:r>
            <a:r>
              <a:rPr lang="ar-JO" sz="4400" dirty="0" err="1" smtClean="0"/>
              <a:t>والارتباطية</a:t>
            </a:r>
            <a:r>
              <a:rPr lang="ar-JO" sz="4400" dirty="0" smtClean="0"/>
              <a:t>, البحوث الكمية والنوعية, البحوث الأساسية</a:t>
            </a:r>
            <a:r>
              <a:rPr lang="ar-JO" sz="4400" dirty="0" smtClean="0"/>
              <a:t>).</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8" name="12.wma">
            <a:hlinkClick r:id="" action="ppaction://media"/>
          </p:cNvPr>
          <p:cNvPicPr>
            <a:picLocks noRot="1" noChangeAspect="1"/>
          </p:cNvPicPr>
          <p:nvPr>
            <a:audioFile r:link="rId1"/>
          </p:nvPr>
        </p:nvPicPr>
        <p:blipFill>
          <a:blip r:embed="rId8"/>
          <a:stretch>
            <a:fillRect/>
          </a:stretch>
        </p:blipFill>
        <p:spPr>
          <a:xfrm>
            <a:off x="198120" y="4206240"/>
            <a:ext cx="868680" cy="868680"/>
          </a:xfrm>
          <a:prstGeom prst="rect">
            <a:avLst/>
          </a:prstGeom>
        </p:spPr>
      </p:pic>
    </p:spTree>
    <p:extLst>
      <p:ext uri="{BB962C8B-B14F-4D97-AF65-F5344CB8AC3E}">
        <p14:creationId xmlns:p14="http://schemas.microsoft.com/office/powerpoint/2010/main" xmlns="" val="343439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49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3">
            <a:extLst>
              <a:ext uri="{28A0092B-C50C-407E-A947-70E740481C1C}">
                <a14:useLocalDpi xmlns:a14="http://schemas.microsoft.com/office/drawing/2010/main" xmlns=""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xmlns="" id="{FE1BA4EE-2B88-B99F-6A81-884E42CCA968}"/>
              </a:ext>
            </a:extLst>
          </p:cNvPr>
          <p:cNvSpPr/>
          <p:nvPr/>
        </p:nvSpPr>
        <p:spPr>
          <a:xfrm>
            <a:off x="1211542" y="1376632"/>
            <a:ext cx="101727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402080" y="2164080"/>
            <a:ext cx="9296400" cy="2800767"/>
          </a:xfrm>
          <a:prstGeom prst="rect">
            <a:avLst/>
          </a:prstGeom>
          <a:noFill/>
        </p:spPr>
        <p:txBody>
          <a:bodyPr wrap="square" rtlCol="0">
            <a:spAutoFit/>
          </a:bodyPr>
          <a:lstStyle/>
          <a:p>
            <a:pPr algn="just" rtl="1"/>
            <a:r>
              <a:rPr lang="ar-JO" sz="4400" b="1" i="1" dirty="0" smtClean="0">
                <a:solidFill>
                  <a:srgbClr val="2D3956"/>
                </a:solidFill>
                <a:latin typeface="Tajawal ExtraBold" panose="00000800000000000000" pitchFamily="2" charset="-78"/>
              </a:rPr>
              <a:t>المحاضرة السابعة:</a:t>
            </a:r>
            <a:endParaRPr lang="ar-JO" sz="4400" dirty="0" smtClean="0">
              <a:solidFill>
                <a:srgbClr val="2D3956"/>
              </a:solidFill>
              <a:latin typeface="Tajawal ExtraBold" panose="00000800000000000000" pitchFamily="2" charset="-78"/>
            </a:endParaRPr>
          </a:p>
          <a:p>
            <a:pPr algn="just" rtl="1"/>
            <a:r>
              <a:rPr lang="ar-JO" sz="4400" dirty="0" smtClean="0"/>
              <a:t>أنواع البحوث التربوية أسس تصنيفها( البحوث التاريخية, الوصفية والمسحية, البحوث التجريبية, الدراسات التطويرية</a:t>
            </a:r>
            <a:r>
              <a:rPr lang="ar-JO" sz="4400" dirty="0" smtClean="0"/>
              <a:t>).</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8" name="13.wma">
            <a:hlinkClick r:id="" action="ppaction://media"/>
          </p:cNvPr>
          <p:cNvPicPr>
            <a:picLocks noRot="1" noChangeAspect="1"/>
          </p:cNvPicPr>
          <p:nvPr>
            <a:audioFile r:link="rId1"/>
          </p:nvPr>
        </p:nvPicPr>
        <p:blipFill>
          <a:blip r:embed="rId8"/>
          <a:stretch>
            <a:fillRect/>
          </a:stretch>
        </p:blipFill>
        <p:spPr>
          <a:xfrm>
            <a:off x="274320" y="4282440"/>
            <a:ext cx="838200" cy="838200"/>
          </a:xfrm>
          <a:prstGeom prst="rect">
            <a:avLst/>
          </a:prstGeom>
        </p:spPr>
      </p:pic>
    </p:spTree>
    <p:extLst>
      <p:ext uri="{BB962C8B-B14F-4D97-AF65-F5344CB8AC3E}">
        <p14:creationId xmlns:p14="http://schemas.microsoft.com/office/powerpoint/2010/main" xmlns="" val="343439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19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3">
            <a:extLst>
              <a:ext uri="{28A0092B-C50C-407E-A947-70E740481C1C}">
                <a14:useLocalDpi xmlns:a14="http://schemas.microsoft.com/office/drawing/2010/main" xmlns=""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xmlns="" id="{FE1BA4EE-2B88-B99F-6A81-884E42CCA968}"/>
              </a:ext>
            </a:extLst>
          </p:cNvPr>
          <p:cNvSpPr/>
          <p:nvPr/>
        </p:nvSpPr>
        <p:spPr>
          <a:xfrm>
            <a:off x="1211542" y="1376632"/>
            <a:ext cx="101727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402080" y="2164080"/>
            <a:ext cx="9326880" cy="2800767"/>
          </a:xfrm>
          <a:prstGeom prst="rect">
            <a:avLst/>
          </a:prstGeom>
          <a:noFill/>
        </p:spPr>
        <p:txBody>
          <a:bodyPr wrap="square" rtlCol="0">
            <a:spAutoFit/>
          </a:bodyPr>
          <a:lstStyle/>
          <a:p>
            <a:pPr algn="r" rtl="1"/>
            <a:r>
              <a:rPr lang="ar-JO" sz="4400" b="1" i="1" dirty="0" smtClean="0">
                <a:solidFill>
                  <a:srgbClr val="2D3956"/>
                </a:solidFill>
                <a:latin typeface="Tajawal ExtraBold" panose="00000800000000000000" pitchFamily="2" charset="-78"/>
              </a:rPr>
              <a:t>المحاضرة الثامنة:</a:t>
            </a:r>
            <a:endParaRPr lang="ar-JO" sz="4400" dirty="0" smtClean="0">
              <a:solidFill>
                <a:srgbClr val="2D3956"/>
              </a:solidFill>
              <a:latin typeface="Tajawal ExtraBold" panose="00000800000000000000" pitchFamily="2" charset="-78"/>
            </a:endParaRPr>
          </a:p>
          <a:p>
            <a:pPr algn="justLow" rtl="1"/>
            <a:r>
              <a:rPr lang="ar-JO" sz="4400" dirty="0" smtClean="0"/>
              <a:t>المتغيرات في البحوث العلمية(المتغير التابع, المتغير المستقل, المتغير المعدل, الدور الوسيط,  المتغير الدخيل, الخ</a:t>
            </a:r>
            <a:r>
              <a:rPr lang="ar-JO" sz="4400" dirty="0" smtClean="0"/>
              <a:t>).</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8" name="14.wma">
            <a:hlinkClick r:id="" action="ppaction://media"/>
          </p:cNvPr>
          <p:cNvPicPr>
            <a:picLocks noRot="1" noChangeAspect="1"/>
          </p:cNvPicPr>
          <p:nvPr>
            <a:audioFile r:link="rId1"/>
          </p:nvPr>
        </p:nvPicPr>
        <p:blipFill>
          <a:blip r:embed="rId8"/>
          <a:stretch>
            <a:fillRect/>
          </a:stretch>
        </p:blipFill>
        <p:spPr>
          <a:xfrm>
            <a:off x="182880" y="4099560"/>
            <a:ext cx="1097280" cy="1325880"/>
          </a:xfrm>
          <a:prstGeom prst="rect">
            <a:avLst/>
          </a:prstGeom>
        </p:spPr>
      </p:pic>
    </p:spTree>
    <p:extLst>
      <p:ext uri="{BB962C8B-B14F-4D97-AF65-F5344CB8AC3E}">
        <p14:creationId xmlns:p14="http://schemas.microsoft.com/office/powerpoint/2010/main" xmlns="" val="343439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95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3">
            <a:extLst>
              <a:ext uri="{28A0092B-C50C-407E-A947-70E740481C1C}">
                <a14:useLocalDpi xmlns:a14="http://schemas.microsoft.com/office/drawing/2010/main" xmlns=""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xmlns="" id="{FE1BA4EE-2B88-B99F-6A81-884E42CCA968}"/>
              </a:ext>
            </a:extLst>
          </p:cNvPr>
          <p:cNvSpPr/>
          <p:nvPr/>
        </p:nvSpPr>
        <p:spPr>
          <a:xfrm>
            <a:off x="1211542" y="1376632"/>
            <a:ext cx="101727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402080" y="2164080"/>
            <a:ext cx="8930640" cy="2039020"/>
          </a:xfrm>
          <a:prstGeom prst="rect">
            <a:avLst/>
          </a:prstGeom>
          <a:noFill/>
        </p:spPr>
        <p:txBody>
          <a:bodyPr wrap="square" rtlCol="0">
            <a:spAutoFit/>
          </a:bodyPr>
          <a:lstStyle/>
          <a:p>
            <a:pPr algn="r" rtl="1">
              <a:lnSpc>
                <a:spcPct val="150000"/>
              </a:lnSpc>
            </a:pPr>
            <a:r>
              <a:rPr lang="ar-JO" sz="4400" b="1" i="1" dirty="0" smtClean="0">
                <a:solidFill>
                  <a:srgbClr val="2D3956"/>
                </a:solidFill>
                <a:latin typeface="Tajawal ExtraBold" panose="00000800000000000000" pitchFamily="2" charset="-78"/>
              </a:rPr>
              <a:t>المحاضرة التاسعة:</a:t>
            </a:r>
            <a:endParaRPr lang="ar-JO" sz="4400" dirty="0" smtClean="0">
              <a:solidFill>
                <a:srgbClr val="2D3956"/>
              </a:solidFill>
              <a:latin typeface="Tajawal ExtraBold" panose="00000800000000000000" pitchFamily="2" charset="-78"/>
            </a:endParaRPr>
          </a:p>
          <a:p>
            <a:pPr algn="r" rtl="1">
              <a:lnSpc>
                <a:spcPct val="150000"/>
              </a:lnSpc>
            </a:pPr>
            <a:r>
              <a:rPr lang="ar-SA" sz="4400" dirty="0" smtClean="0"/>
              <a:t>أساليب وأدوات جمع </a:t>
            </a:r>
            <a:r>
              <a:rPr lang="ar-SA" sz="4400" dirty="0" smtClean="0"/>
              <a:t>المعلومات</a:t>
            </a:r>
            <a:r>
              <a:rPr lang="ar-JO" sz="4400" dirty="0" smtClean="0"/>
              <a:t>.</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8" name="15.wma">
            <a:hlinkClick r:id="" action="ppaction://media"/>
          </p:cNvPr>
          <p:cNvPicPr>
            <a:picLocks noRot="1" noChangeAspect="1"/>
          </p:cNvPicPr>
          <p:nvPr>
            <a:audioFile r:link="rId1"/>
          </p:nvPr>
        </p:nvPicPr>
        <p:blipFill>
          <a:blip r:embed="rId8"/>
          <a:stretch>
            <a:fillRect/>
          </a:stretch>
        </p:blipFill>
        <p:spPr>
          <a:xfrm>
            <a:off x="182880" y="4251960"/>
            <a:ext cx="990600" cy="990600"/>
          </a:xfrm>
          <a:prstGeom prst="rect">
            <a:avLst/>
          </a:prstGeom>
        </p:spPr>
      </p:pic>
    </p:spTree>
    <p:extLst>
      <p:ext uri="{BB962C8B-B14F-4D97-AF65-F5344CB8AC3E}">
        <p14:creationId xmlns:p14="http://schemas.microsoft.com/office/powerpoint/2010/main" xmlns="" val="343439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565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3">
            <a:extLst>
              <a:ext uri="{28A0092B-C50C-407E-A947-70E740481C1C}">
                <a14:useLocalDpi xmlns:a14="http://schemas.microsoft.com/office/drawing/2010/main" xmlns=""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xmlns="" id="{FE1BA4EE-2B88-B99F-6A81-884E42CCA968}"/>
              </a:ext>
            </a:extLst>
          </p:cNvPr>
          <p:cNvSpPr/>
          <p:nvPr/>
        </p:nvSpPr>
        <p:spPr>
          <a:xfrm>
            <a:off x="1211542" y="1376632"/>
            <a:ext cx="101727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402080" y="2164080"/>
            <a:ext cx="8930640" cy="2123658"/>
          </a:xfrm>
          <a:prstGeom prst="rect">
            <a:avLst/>
          </a:prstGeom>
          <a:noFill/>
        </p:spPr>
        <p:txBody>
          <a:bodyPr wrap="square" rtlCol="0">
            <a:spAutoFit/>
          </a:bodyPr>
          <a:lstStyle/>
          <a:p>
            <a:pPr algn="r" rtl="1">
              <a:lnSpc>
                <a:spcPct val="150000"/>
              </a:lnSpc>
            </a:pPr>
            <a:r>
              <a:rPr lang="ar-JO" sz="4400" b="1" i="1" dirty="0" smtClean="0">
                <a:solidFill>
                  <a:srgbClr val="2D3956"/>
                </a:solidFill>
                <a:latin typeface="Tajawal ExtraBold" panose="00000800000000000000" pitchFamily="2" charset="-78"/>
              </a:rPr>
              <a:t>المحاضرة العاشرة:</a:t>
            </a:r>
            <a:endParaRPr lang="ar-JO" sz="4400" dirty="0" smtClean="0">
              <a:solidFill>
                <a:srgbClr val="2D3956"/>
              </a:solidFill>
              <a:latin typeface="Tajawal ExtraBold" panose="00000800000000000000" pitchFamily="2" charset="-78"/>
            </a:endParaRPr>
          </a:p>
          <a:p>
            <a:pPr algn="r" rtl="1">
              <a:lnSpc>
                <a:spcPct val="150000"/>
              </a:lnSpc>
            </a:pPr>
            <a:r>
              <a:rPr lang="ar-JO" sz="4400" dirty="0" smtClean="0"/>
              <a:t>إعداد البحوث ومناقشة </a:t>
            </a:r>
            <a:r>
              <a:rPr lang="ar-JO" sz="4400" dirty="0" smtClean="0"/>
              <a:t>النتائج.</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8" name="16.wma">
            <a:hlinkClick r:id="" action="ppaction://media"/>
          </p:cNvPr>
          <p:cNvPicPr>
            <a:picLocks noRot="1" noChangeAspect="1"/>
          </p:cNvPicPr>
          <p:nvPr>
            <a:audioFile r:link="rId1"/>
          </p:nvPr>
        </p:nvPicPr>
        <p:blipFill>
          <a:blip r:embed="rId8"/>
          <a:stretch>
            <a:fillRect/>
          </a:stretch>
        </p:blipFill>
        <p:spPr>
          <a:xfrm>
            <a:off x="274320" y="3992880"/>
            <a:ext cx="716280" cy="716280"/>
          </a:xfrm>
          <a:prstGeom prst="rect">
            <a:avLst/>
          </a:prstGeom>
        </p:spPr>
      </p:pic>
    </p:spTree>
    <p:extLst>
      <p:ext uri="{BB962C8B-B14F-4D97-AF65-F5344CB8AC3E}">
        <p14:creationId xmlns:p14="http://schemas.microsoft.com/office/powerpoint/2010/main" xmlns="" val="343439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291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426720" y="2103120"/>
            <a:ext cx="7025640" cy="370912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xmlns="" val="0"/>
              </a:ext>
            </a:extLst>
          </a:blip>
          <a:srcRect t="12315" b="12315"/>
          <a:stretch/>
        </p:blipFill>
        <p:spPr>
          <a:xfrm>
            <a:off x="7665720" y="3150280"/>
            <a:ext cx="3895346" cy="2495550"/>
          </a:xfrm>
        </p:spPr>
      </p:pic>
      <p:sp>
        <p:nvSpPr>
          <p:cNvPr id="6" name="Rectangle 5">
            <a:extLst>
              <a:ext uri="{FF2B5EF4-FFF2-40B4-BE49-F238E27FC236}">
                <a16:creationId xmlns:a16="http://schemas.microsoft.com/office/drawing/2014/main" xmlns="" id="{0AC2650A-C51A-9ACB-723B-68D89C868D01}"/>
              </a:ext>
            </a:extLst>
          </p:cNvPr>
          <p:cNvSpPr/>
          <p:nvPr/>
        </p:nvSpPr>
        <p:spPr>
          <a:xfrm>
            <a:off x="624840" y="2235286"/>
            <a:ext cx="6614160" cy="2862322"/>
          </a:xfrm>
          <a:prstGeom prst="rect">
            <a:avLst/>
          </a:prstGeom>
        </p:spPr>
        <p:txBody>
          <a:bodyPr wrap="square">
            <a:spAutoFit/>
          </a:bodyPr>
          <a:lstStyle/>
          <a:p>
            <a:pPr algn="r" rtl="1"/>
            <a:r>
              <a:rPr lang="ar-JO" sz="3600" dirty="0" smtClean="0">
                <a:solidFill>
                  <a:schemeClr val="bg1"/>
                </a:solidFill>
              </a:rPr>
              <a:t>يتم تحقيق </a:t>
            </a:r>
            <a:r>
              <a:rPr lang="ar-JO" sz="3600" dirty="0" err="1" smtClean="0">
                <a:solidFill>
                  <a:schemeClr val="bg1"/>
                </a:solidFill>
              </a:rPr>
              <a:t>نتاجات</a:t>
            </a:r>
            <a:r>
              <a:rPr lang="ar-JO" sz="3600" dirty="0" smtClean="0">
                <a:solidFill>
                  <a:schemeClr val="bg1"/>
                </a:solidFill>
              </a:rPr>
              <a:t> التعلم المستهدفة من خلال النشاطات والاستراتيجيات التدريسية التالية:</a:t>
            </a:r>
            <a:endParaRPr lang="en-US" sz="3600" dirty="0" smtClean="0">
              <a:solidFill>
                <a:schemeClr val="bg1"/>
              </a:solidFill>
            </a:endParaRPr>
          </a:p>
          <a:p>
            <a:pPr algn="r" rtl="1">
              <a:buFont typeface="Wingdings" pitchFamily="2" charset="2"/>
              <a:buChar char="ü"/>
            </a:pPr>
            <a:r>
              <a:rPr lang="ar-JO" sz="3600" dirty="0" smtClean="0"/>
              <a:t>المحاضرات. </a:t>
            </a:r>
            <a:endParaRPr lang="en-US" sz="3600" dirty="0" smtClean="0"/>
          </a:p>
          <a:p>
            <a:pPr algn="r" rtl="1">
              <a:buFont typeface="Wingdings" pitchFamily="2" charset="2"/>
              <a:buChar char="ü"/>
            </a:pPr>
            <a:r>
              <a:rPr lang="ar-JO" sz="3600" dirty="0" smtClean="0"/>
              <a:t>اختبارات قصيرة. </a:t>
            </a:r>
            <a:endParaRPr lang="en-US" sz="3600" dirty="0" smtClean="0"/>
          </a:p>
          <a:p>
            <a:pPr algn="r" rtl="1">
              <a:buFont typeface="Wingdings" pitchFamily="2" charset="2"/>
              <a:buChar char="ü"/>
            </a:pPr>
            <a:r>
              <a:rPr lang="ar-SA" sz="3600" dirty="0" smtClean="0"/>
              <a:t>الامتحان النهائي. </a:t>
            </a:r>
            <a:endParaRPr lang="en-US" sz="3600" dirty="0">
              <a:solidFill>
                <a:schemeClr val="bg1"/>
              </a:solidFill>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6507480" y="1085911"/>
            <a:ext cx="4565906" cy="523220"/>
          </a:xfrm>
          <a:prstGeom prst="rect">
            <a:avLst/>
          </a:prstGeom>
          <a:noFill/>
        </p:spPr>
        <p:txBody>
          <a:bodyPr wrap="square" rtlCol="0">
            <a:spAutoFit/>
          </a:bodyPr>
          <a:lstStyle/>
          <a:p>
            <a:pPr lvl="0" algn="r" rtl="1"/>
            <a:r>
              <a:rPr lang="ar-JO" sz="2800" b="1" dirty="0" smtClean="0"/>
              <a:t>النشاطات</a:t>
            </a:r>
            <a:r>
              <a:rPr lang="ar-SA" sz="2800" b="1" dirty="0" smtClean="0"/>
              <a:t> والاستراتيجيات التدريسية</a:t>
            </a:r>
            <a:endParaRPr lang="en-US" sz="2800" b="1" dirty="0"/>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xmlns="" id="{1AA9ED9C-DF1B-B035-D2EF-1F612766F00F}"/>
              </a:ext>
            </a:extLst>
          </p:cNvPr>
          <p:cNvPicPr>
            <a:picLocks noChangeAspect="1"/>
          </p:cNvPicPr>
          <p:nvPr/>
        </p:nvPicPr>
        <p:blipFill>
          <a:blip r:embed="rId4">
            <a:extLst>
              <a:ext uri="{28A0092B-C50C-407E-A947-70E740481C1C}">
                <a14:useLocalDpi xmlns:a14="http://schemas.microsoft.com/office/drawing/2010/main" xmlns=""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xmlns="" id="{7233D040-6FA4-2E5E-D560-449F9497F7FD}"/>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xmlns="" id="{8D8D2E0B-635C-AB80-336C-3A6DEA4EF6BC}"/>
              </a:ext>
            </a:extLst>
          </p:cNvPr>
          <p:cNvPicPr>
            <a:picLocks noChangeAspect="1"/>
          </p:cNvPicPr>
          <p:nvPr/>
        </p:nvPicPr>
        <p:blipFill>
          <a:blip r:embed="rId7" cstate="print">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xmlns="" id="{303FF488-B6EE-3706-3C57-3034AEEEFE3F}"/>
              </a:ext>
            </a:extLst>
          </p:cNvPr>
          <p:cNvPicPr>
            <a:picLocks noChangeAspect="1"/>
          </p:cNvPicPr>
          <p:nvPr/>
        </p:nvPicPr>
        <p:blipFill>
          <a:blip r:embed="rId9" cstate="print">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15" name="17.wma">
            <a:hlinkClick r:id="" action="ppaction://media"/>
          </p:cNvPr>
          <p:cNvPicPr>
            <a:picLocks noRot="1" noChangeAspect="1"/>
          </p:cNvPicPr>
          <p:nvPr>
            <a:audioFile r:link="rId1"/>
          </p:nvPr>
        </p:nvPicPr>
        <p:blipFill>
          <a:blip r:embed="rId11"/>
          <a:stretch>
            <a:fillRect/>
          </a:stretch>
        </p:blipFill>
        <p:spPr>
          <a:xfrm>
            <a:off x="594360" y="4831080"/>
            <a:ext cx="670560" cy="670560"/>
          </a:xfrm>
          <a:prstGeom prst="rect">
            <a:avLst/>
          </a:prstGeom>
        </p:spPr>
      </p:pic>
    </p:spTree>
    <p:extLst>
      <p:ext uri="{BB962C8B-B14F-4D97-AF65-F5344CB8AC3E}">
        <p14:creationId xmlns:p14="http://schemas.microsoft.com/office/powerpoint/2010/main" xmlns="" val="15207848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675"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xmlns=""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1252566" y="5387035"/>
            <a:ext cx="4524565" cy="1323439"/>
          </a:xfrm>
          <a:prstGeom prst="rect">
            <a:avLst/>
          </a:prstGeom>
          <a:noFill/>
        </p:spPr>
        <p:txBody>
          <a:bodyPr wrap="square" rtlCol="0">
            <a:spAutoFit/>
          </a:bodyPr>
          <a:lstStyle/>
          <a:p>
            <a:r>
              <a:rPr lang="en-US" sz="80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cstate="print">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5" cstate="print">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cstate="print">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xmlns=""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1420</TotalTime>
  <Words>383</Words>
  <Application>Microsoft Office PowerPoint</Application>
  <PresentationFormat>مخصص</PresentationFormat>
  <Paragraphs>58</Paragraphs>
  <Slides>19</Slides>
  <Notes>3</Notes>
  <HiddenSlides>0</HiddenSlides>
  <MMClips>17</MMClips>
  <ScaleCrop>false</ScaleCrop>
  <HeadingPairs>
    <vt:vector size="4" baseType="variant">
      <vt:variant>
        <vt:lpstr>سمة</vt:lpstr>
      </vt:variant>
      <vt:variant>
        <vt:i4>1</vt:i4>
      </vt:variant>
      <vt:variant>
        <vt:lpstr>عناوين الشرائح</vt:lpstr>
      </vt:variant>
      <vt:variant>
        <vt:i4>19</vt:i4>
      </vt:variant>
    </vt:vector>
  </HeadingPairs>
  <TitlesOfParts>
    <vt:vector size="20" baseType="lpstr">
      <vt:lpstr>Office Theme</vt:lpstr>
      <vt:lpstr>الشريحة 1</vt:lpstr>
      <vt:lpstr>الشريحة 2</vt:lpstr>
      <vt:lpstr>الشريحة 3</vt:lpstr>
      <vt:lpstr>الشريحة 4</vt:lpstr>
      <vt:lpstr>الشريحة 5</vt:lpstr>
      <vt:lpstr>الشريحة 6</vt:lpstr>
      <vt:lpstr>الشريحة 7</vt:lpstr>
      <vt:lpstr>الشريحة 8</vt:lpstr>
      <vt:lpstr>الشريحة 9</vt:lpstr>
      <vt:lpstr>الشريحة 10</vt:lpstr>
      <vt:lpstr>الشريحة 11</vt:lpstr>
      <vt:lpstr>الشريحة 12</vt:lpstr>
      <vt:lpstr>الشريحة 13</vt:lpstr>
      <vt:lpstr>الشريحة 14</vt:lpstr>
      <vt:lpstr>الشريحة 15</vt:lpstr>
      <vt:lpstr>الشريحة 16</vt:lpstr>
      <vt:lpstr>الشريحة 17</vt:lpstr>
      <vt:lpstr>الشريحة 18</vt:lpstr>
      <vt:lpstr>الشريحة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ALL</cp:lastModifiedBy>
  <cp:revision>31</cp:revision>
  <dcterms:created xsi:type="dcterms:W3CDTF">2023-04-29T09:08:23Z</dcterms:created>
  <dcterms:modified xsi:type="dcterms:W3CDTF">2023-05-13T08:34:01Z</dcterms:modified>
</cp:coreProperties>
</file>