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480" r:id="rId2"/>
    <p:sldId id="303" r:id="rId3"/>
    <p:sldId id="271" r:id="rId4"/>
    <p:sldId id="313" r:id="rId5"/>
    <p:sldId id="276" r:id="rId6"/>
    <p:sldId id="482" r:id="rId7"/>
    <p:sldId id="256" r:id="rId8"/>
    <p:sldId id="483" r:id="rId9"/>
    <p:sldId id="349" r:id="rId10"/>
    <p:sldId id="48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2"/>
            <p14:sldId id="256"/>
            <p14:sldId id="483"/>
            <p14:sldId id="349"/>
            <p14:sldId id="4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98" autoAdjust="0"/>
  </p:normalViewPr>
  <p:slideViewPr>
    <p:cSldViewPr snapToGrid="0">
      <p:cViewPr varScale="1">
        <p:scale>
          <a:sx n="60" d="100"/>
          <a:sy n="60" d="100"/>
        </p:scale>
        <p:origin x="1116"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2.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382383" cy="861774"/>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000" b="1" dirty="0">
                <a:latin typeface="Calibri" panose="020F0502020204030204" pitchFamily="34" charset="0"/>
              </a:rPr>
              <a:t>Introduction to HRM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235531"/>
          </a:xfrm>
          <a:prstGeom prst="rect">
            <a:avLst/>
          </a:prstGeom>
          <a:noFill/>
        </p:spPr>
        <p:txBody>
          <a:bodyPr wrap="square">
            <a:spAutoFit/>
          </a:bodyPr>
          <a:lstStyle/>
          <a:p>
            <a:r>
              <a:rPr lang="en-US" altLang="en-US" sz="1600" dirty="0">
                <a:solidFill>
                  <a:schemeClr val="bg1"/>
                </a:solidFill>
                <a:latin typeface="Arial" panose="020B0604020202020204" pitchFamily="34" charset="0"/>
              </a:rPr>
              <a:t>The purpose of this chapter is to explain what human resource management is, and why it’s important to all managers. </a:t>
            </a:r>
          </a:p>
          <a:p>
            <a:pPr>
              <a:lnSpc>
                <a:spcPct val="120000"/>
              </a:lnSpc>
            </a:pP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579486" cy="954107"/>
          </a:xfrm>
          <a:prstGeom prst="rect">
            <a:avLst/>
          </a:prstGeom>
          <a:noFill/>
        </p:spPr>
        <p:txBody>
          <a:bodyPr wrap="square" rtlCol="0">
            <a:spAutoFit/>
          </a:bodyPr>
          <a:lstStyle/>
          <a:p>
            <a:pPr>
              <a:spcBef>
                <a:spcPct val="50000"/>
              </a:spcBef>
            </a:pPr>
            <a:r>
              <a:rPr lang="en-GB" altLang="en-US" sz="2800" b="1" dirty="0">
                <a:solidFill>
                  <a:schemeClr val="bg1"/>
                </a:solidFill>
                <a:latin typeface="Calibri" panose="020F0502020204030204" pitchFamily="34" charset="0"/>
              </a:rPr>
              <a:t>Introduction to Human Resource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course: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This course provides students with critical understanding of the nature of human resource management (HRM) and the conditions which enables the applications of HRM concepts, values, practices, and its varying contexts of application. You will appreciate the challenges associated with the transferability of management practices across organizations, sectors, and cultures.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b="1" dirty="0">
                <a:solidFill>
                  <a:schemeClr val="bg1"/>
                </a:solidFill>
                <a:latin typeface="Times New Roman" panose="02020603050405020304" pitchFamily="18" charset="0"/>
                <a:cs typeface="Times New Roman" panose="02020603050405020304" pitchFamily="18" charset="0"/>
              </a:rPr>
              <a:t>Credit Hours: </a:t>
            </a:r>
            <a:r>
              <a:rPr lang="en-US" sz="2400" dirty="0">
                <a:solidFill>
                  <a:schemeClr val="bg1"/>
                </a:solidFill>
                <a:latin typeface="Times New Roman" panose="02020603050405020304" pitchFamily="18" charset="0"/>
                <a:cs typeface="Times New Roman" panose="02020603050405020304" pitchFamily="18" charset="0"/>
              </a:rPr>
              <a:t>3 credit hours </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693319"/>
          </a:xfrm>
          <a:prstGeom prst="rect">
            <a:avLst/>
          </a:prstGeom>
          <a:noFill/>
        </p:spPr>
        <p:txBody>
          <a:bodyPr wrap="square" rtlCol="0">
            <a:spAutoFit/>
          </a:bodyPr>
          <a:lstStyle/>
          <a:p>
            <a:pPr marL="342900" marR="0" lvl="0" indent="-342900" rtl="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Critical understanding of the nature of HRM in terms of its emergence, philosophy, and values.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Knowledge of various theories and models of managing people.</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Critical understanding of the applicability of theories and models in different organizational, cultural, and institutional contexts.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Ability to provide line managers with advice regarding the implications of theories and models.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Ability to provide line managers on how to modify HR practices to fit organization’s contexts.</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Topics: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r>
              <a:rPr lang="en-US" sz="1600" b="1" dirty="0">
                <a:solidFill>
                  <a:schemeClr val="bg1"/>
                </a:solidFill>
                <a:latin typeface="Times New Roman" panose="02020603050405020304" pitchFamily="18" charset="0"/>
                <a:cs typeface="Times New Roman" panose="02020603050405020304" pitchFamily="18" charset="0"/>
              </a:rPr>
              <a:t>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Introduction: HRM</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HRM Strategy and Analysis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Job Analysis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Employee Recruitment</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Selecting Employees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Training &amp; Developing Employees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Career Development</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Performance Management </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Compensation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3307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2246769"/>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 main material and reference for this course will be mainly based 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err="1">
                <a:solidFill>
                  <a:srgbClr val="2D3956"/>
                </a:solidFill>
                <a:latin typeface="Times New Roman" panose="02020603050405020304" pitchFamily="18" charset="0"/>
                <a:cs typeface="Times New Roman" panose="02020603050405020304" pitchFamily="18" charset="0"/>
              </a:rPr>
              <a:t>Dessler</a:t>
            </a:r>
            <a:r>
              <a:rPr lang="en-US" sz="2400" dirty="0">
                <a:solidFill>
                  <a:srgbClr val="2D3956"/>
                </a:solidFill>
                <a:latin typeface="Times New Roman" panose="02020603050405020304" pitchFamily="18" charset="0"/>
                <a:cs typeface="Times New Roman" panose="02020603050405020304" pitchFamily="18" charset="0"/>
              </a:rPr>
              <a:t>, G. (2011). Human resource management. twelfth edition. Pearson International Edition.</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2B6E6-FA5F-6FB5-5256-0152159DB6A7}"/>
              </a:ext>
            </a:extLst>
          </p:cNvPr>
          <p:cNvSpPr>
            <a:spLocks noGrp="1"/>
          </p:cNvSpPr>
          <p:nvPr>
            <p:ph type="title"/>
          </p:nvPr>
        </p:nvSpPr>
        <p:spPr>
          <a:xfrm>
            <a:off x="1347536" y="365125"/>
            <a:ext cx="7907983" cy="1325563"/>
          </a:xfrm>
        </p:spPr>
        <p:txBody>
          <a:bodyPr/>
          <a:lstStyle/>
          <a:p>
            <a:r>
              <a:rPr lang="en-US" b="1" dirty="0">
                <a:solidFill>
                  <a:schemeClr val="bg1"/>
                </a:solidFill>
              </a:rPr>
              <a:t>Textbook:</a:t>
            </a:r>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2B6E6-FA5F-6FB5-5256-0152159DB6A7}"/>
              </a:ext>
            </a:extLst>
          </p:cNvPr>
          <p:cNvSpPr>
            <a:spLocks noGrp="1"/>
          </p:cNvSpPr>
          <p:nvPr>
            <p:ph type="title"/>
          </p:nvPr>
        </p:nvSpPr>
        <p:spPr>
          <a:xfrm>
            <a:off x="1347536" y="365125"/>
            <a:ext cx="7907983" cy="1325563"/>
          </a:xfrm>
        </p:spPr>
        <p:txBody>
          <a:bodyPr/>
          <a:lstStyle/>
          <a:p>
            <a:pPr algn="ctr"/>
            <a:r>
              <a:rPr lang="ar-OM" dirty="0">
                <a:solidFill>
                  <a:schemeClr val="bg1"/>
                </a:solidFill>
              </a:rPr>
              <a:t>توزيع الدرجات </a:t>
            </a:r>
            <a:endParaRPr lang="en-US" b="1" dirty="0">
              <a:solidFill>
                <a:schemeClr val="bg1"/>
              </a:solidFill>
            </a:endParaRPr>
          </a:p>
        </p:txBody>
      </p:sp>
      <p:pic>
        <p:nvPicPr>
          <p:cNvPr id="7" name="Picture 6">
            <a:extLst>
              <a:ext uri="{FF2B5EF4-FFF2-40B4-BE49-F238E27FC236}">
                <a16:creationId xmlns:a16="http://schemas.microsoft.com/office/drawing/2014/main" id="{F81C931E-8BD3-EECB-4AAE-A04660B57A62}"/>
              </a:ext>
            </a:extLst>
          </p:cNvPr>
          <p:cNvPicPr>
            <a:picLocks noChangeAspect="1"/>
          </p:cNvPicPr>
          <p:nvPr/>
        </p:nvPicPr>
        <p:blipFill>
          <a:blip r:embed="rId3"/>
          <a:stretch>
            <a:fillRect/>
          </a:stretch>
        </p:blipFill>
        <p:spPr>
          <a:xfrm>
            <a:off x="3093622" y="1545058"/>
            <a:ext cx="5700497" cy="2644337"/>
          </a:xfrm>
          <a:prstGeom prst="rect">
            <a:avLst/>
          </a:prstGeom>
        </p:spPr>
      </p:pic>
      <p:pic>
        <p:nvPicPr>
          <p:cNvPr id="9" name="Picture 8">
            <a:extLst>
              <a:ext uri="{FF2B5EF4-FFF2-40B4-BE49-F238E27FC236}">
                <a16:creationId xmlns:a16="http://schemas.microsoft.com/office/drawing/2014/main" id="{3142C95A-1B78-DF3B-9F48-E057FA756C89}"/>
              </a:ext>
            </a:extLst>
          </p:cNvPr>
          <p:cNvPicPr>
            <a:picLocks noChangeAspect="1"/>
          </p:cNvPicPr>
          <p:nvPr/>
        </p:nvPicPr>
        <p:blipFill>
          <a:blip r:embed="rId4"/>
          <a:stretch>
            <a:fillRect/>
          </a:stretch>
        </p:blipFill>
        <p:spPr>
          <a:xfrm>
            <a:off x="2069432" y="4155120"/>
            <a:ext cx="6698081" cy="2047875"/>
          </a:xfrm>
          <a:prstGeom prst="rect">
            <a:avLst/>
          </a:prstGeom>
        </p:spPr>
      </p:pic>
    </p:spTree>
    <p:extLst>
      <p:ext uri="{BB962C8B-B14F-4D97-AF65-F5344CB8AC3E}">
        <p14:creationId xmlns:p14="http://schemas.microsoft.com/office/powerpoint/2010/main" val="3525256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3AD3DB6-EA9E-446D-9FCD-F22EAC186F65}"/>
</file>

<file path=customXml/itemProps2.xml><?xml version="1.0" encoding="utf-8"?>
<ds:datastoreItem xmlns:ds="http://schemas.openxmlformats.org/officeDocument/2006/customXml" ds:itemID="{A57DD4E5-E2CC-42B0-AEB5-CEDC6EA9453F}"/>
</file>

<file path=docProps/app.xml><?xml version="1.0" encoding="utf-8"?>
<Properties xmlns="http://schemas.openxmlformats.org/officeDocument/2006/extended-properties" xmlns:vt="http://schemas.openxmlformats.org/officeDocument/2006/docPropsVTypes">
  <TotalTime>739</TotalTime>
  <Words>320</Words>
  <Application>Microsoft Office PowerPoint</Application>
  <PresentationFormat>Widescreen</PresentationFormat>
  <Paragraphs>55</Paragraphs>
  <Slides>10</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Textbook:</vt:lpstr>
      <vt:lpstr>توزيع الدرجات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Anas M. Bashayreh</cp:lastModifiedBy>
  <cp:revision>21</cp:revision>
  <dcterms:created xsi:type="dcterms:W3CDTF">2023-04-29T09:08:23Z</dcterms:created>
  <dcterms:modified xsi:type="dcterms:W3CDTF">2023-09-23T07:59:04Z</dcterms:modified>
</cp:coreProperties>
</file>