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321" r:id="rId5"/>
    <p:sldId id="322" r:id="rId6"/>
    <p:sldId id="323" r:id="rId7"/>
    <p:sldId id="324" r:id="rId8"/>
    <p:sldId id="325" r:id="rId9"/>
    <p:sldId id="314" r:id="rId10"/>
    <p:sldId id="260" r:id="rId11"/>
    <p:sldId id="261" r:id="rId12"/>
    <p:sldId id="305" r:id="rId13"/>
    <p:sldId id="306" r:id="rId14"/>
    <p:sldId id="326" r:id="rId15"/>
    <p:sldId id="30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70" d="100"/>
          <a:sy n="70" d="100"/>
        </p:scale>
        <p:origin x="73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9.jp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6.emf"/><Relationship Id="rId7" Type="http://schemas.openxmlformats.org/officeDocument/2006/relationships/image" Target="../media/image20.jp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2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2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467009"/>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Orientation Lecture</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6D324B64-3262-8E66-CB38-C3813E81D2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0752" y="4751815"/>
            <a:ext cx="1967765" cy="1967765"/>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170923" y="-27434"/>
            <a:ext cx="3146296" cy="6912868"/>
          </a:xfrm>
          <a:prstGeom prst="rect">
            <a:avLst/>
          </a:prstGeom>
        </p:spPr>
      </p:pic>
      <p:pic>
        <p:nvPicPr>
          <p:cNvPr id="10" name="Picture 9"/>
          <p:cNvPicPr>
            <a:picLocks noChangeAspect="1"/>
          </p:cNvPicPr>
          <p:nvPr/>
        </p:nvPicPr>
        <p:blipFill>
          <a:blip r:embed="rId6"/>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r>
              <a:rPr lang="en-US" sz="3200" dirty="0">
                <a:solidFill>
                  <a:schemeClr val="bg1"/>
                </a:solidFill>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874007" y="1633537"/>
            <a:ext cx="7214850" cy="4092211"/>
          </a:xfrm>
          <a:prstGeom prst="rect">
            <a:avLst/>
          </a:prstGeom>
        </p:spPr>
        <p:txBody>
          <a:bodyPr wrap="square">
            <a:spAutoFit/>
          </a:bodyPr>
          <a:lstStyle/>
          <a:p>
            <a:pPr lvl="0" algn="just">
              <a:lnSpc>
                <a:spcPct val="150000"/>
              </a:lnSpc>
            </a:pPr>
            <a:r>
              <a:rPr lang="en-US" sz="2200" dirty="0">
                <a:latin typeface="Tajawal Medium" panose="00000600000000000000" pitchFamily="2" charset="-78"/>
                <a:cs typeface="Tajawal Medium" panose="00000600000000000000" pitchFamily="2" charset="-78"/>
              </a:rPr>
              <a:t>I. Course Description.</a:t>
            </a:r>
          </a:p>
          <a:p>
            <a:pPr lvl="0" algn="just">
              <a:lnSpc>
                <a:spcPct val="150000"/>
              </a:lnSpc>
            </a:pPr>
            <a:r>
              <a:rPr lang="en-US" sz="2200" dirty="0">
                <a:latin typeface="Tajawal Medium" panose="00000600000000000000" pitchFamily="2" charset="-78"/>
                <a:cs typeface="Tajawal Medium" panose="00000600000000000000" pitchFamily="2" charset="-78"/>
              </a:rPr>
              <a:t>II. Course Objectives.</a:t>
            </a:r>
          </a:p>
          <a:p>
            <a:pPr lvl="0" algn="just">
              <a:lnSpc>
                <a:spcPct val="150000"/>
              </a:lnSpc>
            </a:pPr>
            <a:r>
              <a:rPr lang="en-US" sz="2200" dirty="0">
                <a:latin typeface="Tajawal Medium" panose="00000600000000000000" pitchFamily="2" charset="-78"/>
                <a:cs typeface="Tajawal Medium" panose="00000600000000000000" pitchFamily="2" charset="-78"/>
              </a:rPr>
              <a:t>III. Learning Outcomes.</a:t>
            </a:r>
          </a:p>
          <a:p>
            <a:pPr lvl="0" algn="just">
              <a:lnSpc>
                <a:spcPct val="150000"/>
              </a:lnSpc>
            </a:pPr>
            <a:r>
              <a:rPr lang="en-US" sz="2200" dirty="0">
                <a:latin typeface="Tajawal Medium" panose="00000600000000000000" pitchFamily="2" charset="-78"/>
                <a:cs typeface="Tajawal Medium" panose="00000600000000000000" pitchFamily="2" charset="-78"/>
              </a:rPr>
              <a:t>IV. Student Assessment.</a:t>
            </a:r>
          </a:p>
          <a:p>
            <a:pPr lvl="0" algn="just">
              <a:lnSpc>
                <a:spcPct val="150000"/>
              </a:lnSpc>
            </a:pPr>
            <a:r>
              <a:rPr lang="en-US" sz="2200" dirty="0">
                <a:latin typeface="Tajawal Medium" panose="00000600000000000000" pitchFamily="2" charset="-78"/>
                <a:cs typeface="Tajawal Medium" panose="00000600000000000000" pitchFamily="2" charset="-78"/>
              </a:rPr>
              <a:t>V. Topics.</a:t>
            </a:r>
          </a:p>
          <a:p>
            <a:pPr lvl="0" algn="just">
              <a:lnSpc>
                <a:spcPct val="150000"/>
              </a:lnSpc>
            </a:pPr>
            <a:r>
              <a:rPr lang="en-US" sz="2200" dirty="0">
                <a:latin typeface="Tajawal Medium" panose="00000600000000000000" pitchFamily="2" charset="-78"/>
                <a:cs typeface="Tajawal Medium" panose="00000600000000000000" pitchFamily="2" charset="-78"/>
              </a:rPr>
              <a:t>VI. The Emergence of  the Digital Environment.</a:t>
            </a:r>
          </a:p>
          <a:p>
            <a:pPr lvl="0" algn="just">
              <a:lnSpc>
                <a:spcPct val="150000"/>
              </a:lnSpc>
            </a:pPr>
            <a:r>
              <a:rPr lang="en-US" sz="2200" dirty="0">
                <a:latin typeface="Tajawal Medium" panose="00000600000000000000" pitchFamily="2" charset="-78"/>
                <a:cs typeface="Tajawal Medium" panose="00000600000000000000" pitchFamily="2" charset="-78"/>
              </a:rPr>
              <a:t>VII. The Global Digital Population .</a:t>
            </a:r>
          </a:p>
          <a:p>
            <a:pPr lvl="0" algn="just">
              <a:lnSpc>
                <a:spcPct val="150000"/>
              </a:lnSpc>
            </a:pPr>
            <a:r>
              <a:rPr lang="en-US" sz="2200" dirty="0">
                <a:latin typeface="Tajawal Medium" panose="00000600000000000000" pitchFamily="2" charset="-78"/>
                <a:cs typeface="Tajawal Medium" panose="00000600000000000000" pitchFamily="2" charset="-78"/>
              </a:rPr>
              <a:t>VIII.  Conclusion. </a:t>
            </a:r>
          </a:p>
        </p:txBody>
      </p:sp>
      <p:pic>
        <p:nvPicPr>
          <p:cNvPr id="5" name="Picture 4">
            <a:extLst>
              <a:ext uri="{FF2B5EF4-FFF2-40B4-BE49-F238E27FC236}">
                <a16:creationId xmlns:a16="http://schemas.microsoft.com/office/drawing/2014/main" id="{1B300333-D33D-6914-67EC-3AFFFABB145F}"/>
              </a:ext>
            </a:extLst>
          </p:cNvPr>
          <p:cNvPicPr>
            <a:picLocks noChangeAspect="1"/>
          </p:cNvPicPr>
          <p:nvPr/>
        </p:nvPicPr>
        <p:blipFill rotWithShape="1">
          <a:blip r:embed="rId7"/>
          <a:srcRect t="26191" b="14394"/>
          <a:stretch/>
        </p:blipFill>
        <p:spPr>
          <a:xfrm>
            <a:off x="445225" y="5869954"/>
            <a:ext cx="1375825" cy="817449"/>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480431" y="-27434"/>
            <a:ext cx="1836788" cy="6912868"/>
          </a:xfrm>
          <a:prstGeom prst="rect">
            <a:avLst/>
          </a:prstGeom>
        </p:spPr>
      </p:pic>
      <p:pic>
        <p:nvPicPr>
          <p:cNvPr id="10" name="Picture 9"/>
          <p:cNvPicPr>
            <a:picLocks noChangeAspect="1"/>
          </p:cNvPicPr>
          <p:nvPr/>
        </p:nvPicPr>
        <p:blipFill>
          <a:blip r:embed="rId6"/>
          <a:stretch>
            <a:fillRect/>
          </a:stretch>
        </p:blipFill>
        <p:spPr>
          <a:xfrm>
            <a:off x="10123093" y="554566"/>
            <a:ext cx="2064824"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638368" cy="584775"/>
          </a:xfrm>
          <a:prstGeom prst="rect">
            <a:avLst/>
          </a:prstGeom>
        </p:spPr>
        <p:txBody>
          <a:bodyPr wrap="none">
            <a:spAutoFit/>
          </a:bodyPr>
          <a:lstStyle/>
          <a:p>
            <a:pPr lvl="0"/>
            <a:r>
              <a:rPr lang="en-US" sz="3200" dirty="0">
                <a:solidFill>
                  <a:prstClr val="white"/>
                </a:solidFill>
              </a:rPr>
              <a:t>I. Course Description</a:t>
            </a:r>
          </a:p>
        </p:txBody>
      </p:sp>
      <p:sp>
        <p:nvSpPr>
          <p:cNvPr id="11" name="Rectangle 10">
            <a:extLst>
              <a:ext uri="{FF2B5EF4-FFF2-40B4-BE49-F238E27FC236}">
                <a16:creationId xmlns:a16="http://schemas.microsoft.com/office/drawing/2014/main" id="{3026445F-B28D-450C-9BE6-127EA7591461}"/>
              </a:ext>
            </a:extLst>
          </p:cNvPr>
          <p:cNvSpPr/>
          <p:nvPr/>
        </p:nvSpPr>
        <p:spPr>
          <a:xfrm>
            <a:off x="778296" y="1547576"/>
            <a:ext cx="9006636" cy="4154984"/>
          </a:xfrm>
          <a:prstGeom prst="rect">
            <a:avLst/>
          </a:prstGeom>
        </p:spPr>
        <p:txBody>
          <a:bodyPr wrap="square">
            <a:spAutoFit/>
          </a:bodyPr>
          <a:lstStyle/>
          <a:p>
            <a:pPr lvl="0" algn="just"/>
            <a:r>
              <a:rPr lang="en-US" sz="2400" dirty="0">
                <a:solidFill>
                  <a:prstClr val="black"/>
                </a:solidFill>
                <a:latin typeface="Tajawal Medium" panose="00000600000000000000" pitchFamily="2" charset="-78"/>
                <a:cs typeface="Tajawal Medium" panose="00000600000000000000" pitchFamily="2" charset="-78"/>
              </a:rPr>
              <a:t>     In this course, students are introduced to the large and rich world of digital media. It provides a strong starting point for understanding digital media’s social and political significance to our culture and the culture of others—drawing on an emergent and increasingly rich set of empirical and theoretical studies on the role and development of digital media in contemporary societies. Touching on the core points behind the discipline, the course addresses a wide range of topics. These include media economics, online cooperation, open source, social media, software production, globalization, brands, marketing, the cultural industry, labor, and consumption.</a:t>
            </a:r>
          </a:p>
        </p:txBody>
      </p:sp>
      <p:pic>
        <p:nvPicPr>
          <p:cNvPr id="5" name="Picture 4">
            <a:extLst>
              <a:ext uri="{FF2B5EF4-FFF2-40B4-BE49-F238E27FC236}">
                <a16:creationId xmlns:a16="http://schemas.microsoft.com/office/drawing/2014/main" id="{6ACF35BB-BE8D-4929-9530-694F43966C2B}"/>
              </a:ext>
            </a:extLst>
          </p:cNvPr>
          <p:cNvPicPr>
            <a:picLocks noChangeAspect="1"/>
          </p:cNvPicPr>
          <p:nvPr/>
        </p:nvPicPr>
        <p:blipFill rotWithShape="1">
          <a:blip r:embed="rId7"/>
          <a:srcRect b="10578"/>
          <a:stretch/>
        </p:blipFill>
        <p:spPr>
          <a:xfrm>
            <a:off x="9963691" y="487485"/>
            <a:ext cx="2224226" cy="1916785"/>
          </a:xfrm>
          <a:prstGeom prst="rect">
            <a:avLst/>
          </a:prstGeom>
        </p:spPr>
      </p:pic>
      <p:pic>
        <p:nvPicPr>
          <p:cNvPr id="6" name="Picture 5">
            <a:extLst>
              <a:ext uri="{FF2B5EF4-FFF2-40B4-BE49-F238E27FC236}">
                <a16:creationId xmlns:a16="http://schemas.microsoft.com/office/drawing/2014/main" id="{1FB76274-1067-2A21-C270-F45B686A3967}"/>
              </a:ext>
            </a:extLst>
          </p:cNvPr>
          <p:cNvPicPr>
            <a:picLocks noChangeAspect="1"/>
          </p:cNvPicPr>
          <p:nvPr/>
        </p:nvPicPr>
        <p:blipFill>
          <a:blip r:embed="rId8"/>
          <a:stretch>
            <a:fillRect/>
          </a:stretch>
        </p:blipFill>
        <p:spPr>
          <a:xfrm>
            <a:off x="444230" y="5894966"/>
            <a:ext cx="1377815" cy="816935"/>
          </a:xfrm>
          <a:prstGeom prst="rect">
            <a:avLst/>
          </a:prstGeom>
        </p:spPr>
      </p:pic>
    </p:spTree>
    <p:extLst>
      <p:ext uri="{BB962C8B-B14F-4D97-AF65-F5344CB8AC3E}">
        <p14:creationId xmlns:p14="http://schemas.microsoft.com/office/powerpoint/2010/main" val="164407007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480431" y="-27434"/>
            <a:ext cx="1836788" cy="6912868"/>
          </a:xfrm>
          <a:prstGeom prst="rect">
            <a:avLst/>
          </a:prstGeom>
        </p:spPr>
      </p:pic>
      <p:pic>
        <p:nvPicPr>
          <p:cNvPr id="10" name="Picture 9"/>
          <p:cNvPicPr>
            <a:picLocks noChangeAspect="1"/>
          </p:cNvPicPr>
          <p:nvPr/>
        </p:nvPicPr>
        <p:blipFill>
          <a:blip r:embed="rId6"/>
          <a:stretch>
            <a:fillRect/>
          </a:stretch>
        </p:blipFill>
        <p:spPr>
          <a:xfrm>
            <a:off x="10123093" y="554566"/>
            <a:ext cx="2064824"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248005"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II. Learning Objectives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id="{3026445F-B28D-450C-9BE6-127EA7591461}"/>
              </a:ext>
            </a:extLst>
          </p:cNvPr>
          <p:cNvSpPr/>
          <p:nvPr/>
        </p:nvSpPr>
        <p:spPr>
          <a:xfrm>
            <a:off x="631557" y="1711076"/>
            <a:ext cx="9006636" cy="3901837"/>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    This course aims to provide the students with a critical understanding of the new media environment and a comprehensive knowledge of the theories and practices of digital media. In addition, the students will be equipped with the specialized skills needed to produce multimedia content in the rapidly growing field of digital media in the Arab world and globally.</a:t>
            </a:r>
          </a:p>
        </p:txBody>
      </p:sp>
      <p:pic>
        <p:nvPicPr>
          <p:cNvPr id="5" name="Picture 4">
            <a:extLst>
              <a:ext uri="{FF2B5EF4-FFF2-40B4-BE49-F238E27FC236}">
                <a16:creationId xmlns:a16="http://schemas.microsoft.com/office/drawing/2014/main" id="{355489AA-5043-46DA-B0CB-4BD15F7BAB3F}"/>
              </a:ext>
            </a:extLst>
          </p:cNvPr>
          <p:cNvPicPr>
            <a:picLocks noChangeAspect="1"/>
          </p:cNvPicPr>
          <p:nvPr/>
        </p:nvPicPr>
        <p:blipFill>
          <a:blip r:embed="rId7"/>
          <a:stretch>
            <a:fillRect/>
          </a:stretch>
        </p:blipFill>
        <p:spPr>
          <a:xfrm>
            <a:off x="9995531" y="292956"/>
            <a:ext cx="2200275" cy="1943100"/>
          </a:xfrm>
          <a:prstGeom prst="rect">
            <a:avLst/>
          </a:prstGeom>
        </p:spPr>
      </p:pic>
      <p:pic>
        <p:nvPicPr>
          <p:cNvPr id="6" name="Picture 5">
            <a:extLst>
              <a:ext uri="{FF2B5EF4-FFF2-40B4-BE49-F238E27FC236}">
                <a16:creationId xmlns:a16="http://schemas.microsoft.com/office/drawing/2014/main" id="{AFA6A3E4-7273-AB73-0F54-22151C7C3574}"/>
              </a:ext>
            </a:extLst>
          </p:cNvPr>
          <p:cNvPicPr>
            <a:picLocks noChangeAspect="1"/>
          </p:cNvPicPr>
          <p:nvPr/>
        </p:nvPicPr>
        <p:blipFill>
          <a:blip r:embed="rId8"/>
          <a:stretch>
            <a:fillRect/>
          </a:stretch>
        </p:blipFill>
        <p:spPr>
          <a:xfrm>
            <a:off x="414404" y="5894966"/>
            <a:ext cx="1377815" cy="816935"/>
          </a:xfrm>
          <a:prstGeom prst="rect">
            <a:avLst/>
          </a:prstGeom>
        </p:spPr>
      </p:pic>
    </p:spTree>
    <p:extLst>
      <p:ext uri="{BB962C8B-B14F-4D97-AF65-F5344CB8AC3E}">
        <p14:creationId xmlns:p14="http://schemas.microsoft.com/office/powerpoint/2010/main" val="1573935354"/>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15849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3793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480431" y="-27434"/>
            <a:ext cx="1836788" cy="6912868"/>
          </a:xfrm>
          <a:prstGeom prst="rect">
            <a:avLst/>
          </a:prstGeom>
        </p:spPr>
      </p:pic>
      <p:pic>
        <p:nvPicPr>
          <p:cNvPr id="10" name="Picture 9"/>
          <p:cNvPicPr>
            <a:picLocks noChangeAspect="1"/>
          </p:cNvPicPr>
          <p:nvPr/>
        </p:nvPicPr>
        <p:blipFill>
          <a:blip r:embed="rId6"/>
          <a:stretch>
            <a:fillRect/>
          </a:stretch>
        </p:blipFill>
        <p:spPr>
          <a:xfrm>
            <a:off x="10286755" y="554566"/>
            <a:ext cx="1901162"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3297698"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III. Learning Outcomes</a:t>
            </a:r>
          </a:p>
        </p:txBody>
      </p:sp>
      <p:sp>
        <p:nvSpPr>
          <p:cNvPr id="11" name="Rectangle 10">
            <a:extLst>
              <a:ext uri="{FF2B5EF4-FFF2-40B4-BE49-F238E27FC236}">
                <a16:creationId xmlns:a16="http://schemas.microsoft.com/office/drawing/2014/main" id="{3026445F-B28D-450C-9BE6-127EA7591461}"/>
              </a:ext>
            </a:extLst>
          </p:cNvPr>
          <p:cNvSpPr/>
          <p:nvPr/>
        </p:nvSpPr>
        <p:spPr>
          <a:xfrm>
            <a:off x="369067" y="1533826"/>
            <a:ext cx="9839752" cy="4651979"/>
          </a:xfrm>
          <a:prstGeom prst="rect">
            <a:avLst/>
          </a:prstGeom>
        </p:spPr>
        <p:txBody>
          <a:bodyPr wrap="square">
            <a:spAutoFit/>
          </a:bodyPr>
          <a:lstStyle/>
          <a:p>
            <a:pPr lvl="0" algn="just">
              <a:lnSpc>
                <a:spcPct val="150000"/>
              </a:lnSpc>
            </a:pPr>
            <a:r>
              <a:rPr lang="en-US" sz="2000" u="sng" dirty="0">
                <a:solidFill>
                  <a:prstClr val="black"/>
                </a:solidFill>
                <a:latin typeface="Tajawal Medium" panose="00000600000000000000" pitchFamily="2" charset="-78"/>
                <a:cs typeface="Tajawal Medium" panose="00000600000000000000" pitchFamily="2" charset="-78"/>
              </a:rPr>
              <a:t>At the conclusion of this course, students should be able to demonstrate the following:</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•Explain the key concepts of digital media, and its development and characteristics. </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•Identify the difference between new and old media.</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•List the features of digital media.</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•Understand how the digital media work.</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•Describe the opportunities, risks and barriers for digital media environment.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•Recognize the effects of the digital media in contemporary societies. </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•Understand the professional standards of the digital media content.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•Analyze and evaluate the digital media content.</a:t>
            </a:r>
          </a:p>
          <a:p>
            <a:pPr lvl="0" algn="just">
              <a:lnSpc>
                <a:spcPct val="150000"/>
              </a:lnSpc>
            </a:pPr>
            <a:r>
              <a:rPr lang="en-US" sz="2000" dirty="0">
                <a:solidFill>
                  <a:prstClr val="black"/>
                </a:solidFill>
                <a:latin typeface="Tajawal Medium" panose="00000600000000000000" pitchFamily="2" charset="-78"/>
                <a:cs typeface="Tajawal Medium" panose="00000600000000000000" pitchFamily="2" charset="-78"/>
              </a:rPr>
              <a:t>•Become a skilled digital media specialist.</a:t>
            </a:r>
          </a:p>
        </p:txBody>
      </p:sp>
      <p:pic>
        <p:nvPicPr>
          <p:cNvPr id="20" name="Picture 19">
            <a:extLst>
              <a:ext uri="{FF2B5EF4-FFF2-40B4-BE49-F238E27FC236}">
                <a16:creationId xmlns:a16="http://schemas.microsoft.com/office/drawing/2014/main" id="{1ADA61B1-F9CF-4B5D-8831-0A38F13873D3}"/>
              </a:ext>
            </a:extLst>
          </p:cNvPr>
          <p:cNvPicPr>
            <a:picLocks noChangeAspect="1"/>
          </p:cNvPicPr>
          <p:nvPr/>
        </p:nvPicPr>
        <p:blipFill rotWithShape="1">
          <a:blip r:embed="rId7"/>
          <a:srcRect b="10053"/>
          <a:stretch/>
        </p:blipFill>
        <p:spPr>
          <a:xfrm>
            <a:off x="10115550" y="225723"/>
            <a:ext cx="2076450" cy="1979099"/>
          </a:xfrm>
          <a:prstGeom prst="rect">
            <a:avLst/>
          </a:prstGeom>
        </p:spPr>
      </p:pic>
      <p:pic>
        <p:nvPicPr>
          <p:cNvPr id="5" name="Picture 4">
            <a:extLst>
              <a:ext uri="{FF2B5EF4-FFF2-40B4-BE49-F238E27FC236}">
                <a16:creationId xmlns:a16="http://schemas.microsoft.com/office/drawing/2014/main" id="{88BBDFD4-62C1-57E0-E7B4-444D125C4B4E}"/>
              </a:ext>
            </a:extLst>
          </p:cNvPr>
          <p:cNvPicPr>
            <a:picLocks noChangeAspect="1"/>
          </p:cNvPicPr>
          <p:nvPr/>
        </p:nvPicPr>
        <p:blipFill>
          <a:blip r:embed="rId8"/>
          <a:stretch>
            <a:fillRect/>
          </a:stretch>
        </p:blipFill>
        <p:spPr>
          <a:xfrm>
            <a:off x="97854" y="6200188"/>
            <a:ext cx="1089502" cy="645988"/>
          </a:xfrm>
          <a:prstGeom prst="rect">
            <a:avLst/>
          </a:prstGeom>
        </p:spPr>
      </p:pic>
    </p:spTree>
    <p:extLst>
      <p:ext uri="{BB962C8B-B14F-4D97-AF65-F5344CB8AC3E}">
        <p14:creationId xmlns:p14="http://schemas.microsoft.com/office/powerpoint/2010/main" val="3012722718"/>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52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170923" y="-27434"/>
            <a:ext cx="3146296" cy="6912868"/>
          </a:xfrm>
          <a:prstGeom prst="rect">
            <a:avLst/>
          </a:prstGeom>
        </p:spPr>
      </p:pic>
      <p:pic>
        <p:nvPicPr>
          <p:cNvPr id="10" name="Picture 9"/>
          <p:cNvPicPr>
            <a:picLocks noChangeAspect="1"/>
          </p:cNvPicPr>
          <p:nvPr/>
        </p:nvPicPr>
        <p:blipFill>
          <a:blip r:embed="rId6"/>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3707105" cy="523220"/>
          </a:xfrm>
          <a:prstGeom prst="rect">
            <a:avLst/>
          </a:prstGeom>
        </p:spPr>
        <p:txBody>
          <a:bodyPr wrap="none">
            <a:spAutoFit/>
          </a:bodyPr>
          <a:lstStyle/>
          <a:p>
            <a:pPr lvl="0"/>
            <a:r>
              <a:rPr lang="en-US" sz="2800" dirty="0">
                <a:solidFill>
                  <a:prstClr val="white"/>
                </a:solidFill>
              </a:rPr>
              <a:t>IV. Students Assessment</a:t>
            </a:r>
          </a:p>
        </p:txBody>
      </p:sp>
      <p:sp>
        <p:nvSpPr>
          <p:cNvPr id="11" name="Rectangle 10">
            <a:extLst>
              <a:ext uri="{FF2B5EF4-FFF2-40B4-BE49-F238E27FC236}">
                <a16:creationId xmlns:a16="http://schemas.microsoft.com/office/drawing/2014/main" id="{3026445F-B28D-450C-9BE6-127EA7591461}"/>
              </a:ext>
            </a:extLst>
          </p:cNvPr>
          <p:cNvSpPr/>
          <p:nvPr/>
        </p:nvSpPr>
        <p:spPr>
          <a:xfrm>
            <a:off x="874007" y="1633537"/>
            <a:ext cx="7214850" cy="658835"/>
          </a:xfrm>
          <a:prstGeom prst="rect">
            <a:avLst/>
          </a:prstGeom>
        </p:spPr>
        <p:txBody>
          <a:bodyPr wrap="square">
            <a:spAutoFit/>
          </a:bodyPr>
          <a:lstStyle/>
          <a:p>
            <a:pPr marL="342900" lvl="0" indent="-342900" algn="just">
              <a:lnSpc>
                <a:spcPct val="150000"/>
              </a:lnSpc>
              <a:buFont typeface="Arial" panose="020B0604020202020204" pitchFamily="34" charset="0"/>
              <a:buChar char="•"/>
            </a:pPr>
            <a:r>
              <a:rPr lang="en-US" sz="2800" dirty="0">
                <a:solidFill>
                  <a:prstClr val="black"/>
                </a:solidFill>
                <a:latin typeface="Tajawal Medium" panose="00000600000000000000" pitchFamily="2" charset="-78"/>
                <a:cs typeface="Tajawal Medium" panose="00000600000000000000" pitchFamily="2" charset="-78"/>
              </a:rPr>
              <a:t>Weekly Tests.</a:t>
            </a:r>
          </a:p>
        </p:txBody>
      </p:sp>
      <p:pic>
        <p:nvPicPr>
          <p:cNvPr id="5" name="Picture 4">
            <a:extLst>
              <a:ext uri="{FF2B5EF4-FFF2-40B4-BE49-F238E27FC236}">
                <a16:creationId xmlns:a16="http://schemas.microsoft.com/office/drawing/2014/main" id="{44E5669D-2B79-4E82-BC48-8DDD1ADF3334}"/>
              </a:ext>
            </a:extLst>
          </p:cNvPr>
          <p:cNvPicPr>
            <a:picLocks noChangeAspect="1"/>
          </p:cNvPicPr>
          <p:nvPr/>
        </p:nvPicPr>
        <p:blipFill>
          <a:blip r:embed="rId7"/>
          <a:stretch>
            <a:fillRect/>
          </a:stretch>
        </p:blipFill>
        <p:spPr>
          <a:xfrm>
            <a:off x="2108012" y="2730983"/>
            <a:ext cx="4661462" cy="3161754"/>
          </a:xfrm>
          <a:prstGeom prst="rect">
            <a:avLst/>
          </a:prstGeom>
        </p:spPr>
      </p:pic>
      <p:pic>
        <p:nvPicPr>
          <p:cNvPr id="6" name="Picture 5">
            <a:extLst>
              <a:ext uri="{FF2B5EF4-FFF2-40B4-BE49-F238E27FC236}">
                <a16:creationId xmlns:a16="http://schemas.microsoft.com/office/drawing/2014/main" id="{39FB2013-F6BC-7198-01C8-29BC857763A4}"/>
              </a:ext>
            </a:extLst>
          </p:cNvPr>
          <p:cNvPicPr>
            <a:picLocks noChangeAspect="1"/>
          </p:cNvPicPr>
          <p:nvPr/>
        </p:nvPicPr>
        <p:blipFill>
          <a:blip r:embed="rId8"/>
          <a:stretch>
            <a:fillRect/>
          </a:stretch>
        </p:blipFill>
        <p:spPr>
          <a:xfrm>
            <a:off x="371668" y="5650174"/>
            <a:ext cx="1596851" cy="946806"/>
          </a:xfrm>
          <a:prstGeom prst="rect">
            <a:avLst/>
          </a:prstGeom>
        </p:spPr>
      </p:pic>
    </p:spTree>
    <p:extLst>
      <p:ext uri="{BB962C8B-B14F-4D97-AF65-F5344CB8AC3E}">
        <p14:creationId xmlns:p14="http://schemas.microsoft.com/office/powerpoint/2010/main" val="405491273"/>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62272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170923" y="-27434"/>
            <a:ext cx="3146296" cy="6912868"/>
          </a:xfrm>
          <a:prstGeom prst="rect">
            <a:avLst/>
          </a:prstGeom>
        </p:spPr>
      </p:pic>
      <p:pic>
        <p:nvPicPr>
          <p:cNvPr id="10" name="Picture 9"/>
          <p:cNvPicPr>
            <a:picLocks noChangeAspect="1"/>
          </p:cNvPicPr>
          <p:nvPr/>
        </p:nvPicPr>
        <p:blipFill>
          <a:blip r:embed="rId6"/>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4111703" cy="523220"/>
          </a:xfrm>
          <a:prstGeom prst="rect">
            <a:avLst/>
          </a:prstGeom>
        </p:spPr>
        <p:txBody>
          <a:bodyPr wrap="none">
            <a:spAutoFit/>
          </a:bodyPr>
          <a:lstStyle/>
          <a:p>
            <a:pPr lvl="0"/>
            <a:r>
              <a:rPr lang="en-US" sz="2800" dirty="0">
                <a:solidFill>
                  <a:prstClr val="white"/>
                </a:solidFill>
              </a:rPr>
              <a:t> Weekly Discussion Session</a:t>
            </a:r>
          </a:p>
        </p:txBody>
      </p:sp>
      <p:pic>
        <p:nvPicPr>
          <p:cNvPr id="6" name="Picture 5">
            <a:extLst>
              <a:ext uri="{FF2B5EF4-FFF2-40B4-BE49-F238E27FC236}">
                <a16:creationId xmlns:a16="http://schemas.microsoft.com/office/drawing/2014/main" id="{01B14A01-FBDA-4087-AC32-6FAEFA64A785}"/>
              </a:ext>
            </a:extLst>
          </p:cNvPr>
          <p:cNvPicPr>
            <a:picLocks noChangeAspect="1"/>
          </p:cNvPicPr>
          <p:nvPr/>
        </p:nvPicPr>
        <p:blipFill>
          <a:blip r:embed="rId7"/>
          <a:stretch>
            <a:fillRect/>
          </a:stretch>
        </p:blipFill>
        <p:spPr>
          <a:xfrm>
            <a:off x="2083801" y="2022578"/>
            <a:ext cx="5462489" cy="3481118"/>
          </a:xfrm>
          <a:prstGeom prst="rect">
            <a:avLst/>
          </a:prstGeom>
        </p:spPr>
      </p:pic>
      <p:pic>
        <p:nvPicPr>
          <p:cNvPr id="5" name="Picture 4">
            <a:extLst>
              <a:ext uri="{FF2B5EF4-FFF2-40B4-BE49-F238E27FC236}">
                <a16:creationId xmlns:a16="http://schemas.microsoft.com/office/drawing/2014/main" id="{B021446F-283E-B3A0-DA87-E7342AA68546}"/>
              </a:ext>
            </a:extLst>
          </p:cNvPr>
          <p:cNvPicPr>
            <a:picLocks noChangeAspect="1"/>
          </p:cNvPicPr>
          <p:nvPr/>
        </p:nvPicPr>
        <p:blipFill>
          <a:blip r:embed="rId8"/>
          <a:stretch>
            <a:fillRect/>
          </a:stretch>
        </p:blipFill>
        <p:spPr>
          <a:xfrm>
            <a:off x="414404" y="5677470"/>
            <a:ext cx="1550815" cy="919510"/>
          </a:xfrm>
          <a:prstGeom prst="rect">
            <a:avLst/>
          </a:prstGeom>
        </p:spPr>
      </p:pic>
    </p:spTree>
    <p:extLst>
      <p:ext uri="{BB962C8B-B14F-4D97-AF65-F5344CB8AC3E}">
        <p14:creationId xmlns:p14="http://schemas.microsoft.com/office/powerpoint/2010/main" val="150712863"/>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170923" y="-27434"/>
            <a:ext cx="3146296" cy="6912868"/>
          </a:xfrm>
          <a:prstGeom prst="rect">
            <a:avLst/>
          </a:prstGeom>
        </p:spPr>
      </p:pic>
      <p:pic>
        <p:nvPicPr>
          <p:cNvPr id="10" name="Picture 9"/>
          <p:cNvPicPr>
            <a:picLocks noChangeAspect="1"/>
          </p:cNvPicPr>
          <p:nvPr/>
        </p:nvPicPr>
        <p:blipFill>
          <a:blip r:embed="rId6"/>
          <a:stretch>
            <a:fillRect/>
          </a:stretch>
        </p:blipFill>
        <p:spPr>
          <a:xfrm>
            <a:off x="8723207" y="554566"/>
            <a:ext cx="346471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597873" cy="584775"/>
          </a:xfrm>
          <a:prstGeom prst="rect">
            <a:avLst/>
          </a:prstGeom>
        </p:spPr>
        <p:txBody>
          <a:bodyPr wrap="none">
            <a:spAutoFit/>
          </a:bodyPr>
          <a:lstStyle/>
          <a:p>
            <a:pPr lvl="0"/>
            <a:r>
              <a:rPr lang="en-US" sz="3200" dirty="0">
                <a:solidFill>
                  <a:prstClr val="white"/>
                </a:solidFill>
              </a:rPr>
              <a:t>V. Topics</a:t>
            </a:r>
          </a:p>
        </p:txBody>
      </p:sp>
      <p:sp>
        <p:nvSpPr>
          <p:cNvPr id="11" name="Rectangle 10">
            <a:extLst>
              <a:ext uri="{FF2B5EF4-FFF2-40B4-BE49-F238E27FC236}">
                <a16:creationId xmlns:a16="http://schemas.microsoft.com/office/drawing/2014/main" id="{3026445F-B28D-450C-9BE6-127EA7591461}"/>
              </a:ext>
            </a:extLst>
          </p:cNvPr>
          <p:cNvSpPr/>
          <p:nvPr/>
        </p:nvSpPr>
        <p:spPr>
          <a:xfrm>
            <a:off x="679597" y="1800498"/>
            <a:ext cx="5419959" cy="3347840"/>
          </a:xfrm>
          <a:prstGeom prst="rect">
            <a:avLst/>
          </a:prstGeom>
        </p:spPr>
        <p:txBody>
          <a:bodyPr wrap="square">
            <a:spAutoFit/>
          </a:bodyPr>
          <a:lstStyle/>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Digital Environment.</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New and Old Media.</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Digital Media Characteristics.</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Infrastructures and Platforms.</a:t>
            </a:r>
          </a:p>
          <a:p>
            <a:pPr marL="342900" lvl="0" indent="-342900" algn="just">
              <a:lnSpc>
                <a:spcPct val="150000"/>
              </a:lnSpc>
              <a:buFont typeface="Arial" panose="020B0604020202020204" pitchFamily="34" charset="0"/>
              <a:buChar char="•"/>
            </a:pPr>
            <a:r>
              <a:rPr lang="en-US" sz="2400" dirty="0">
                <a:solidFill>
                  <a:prstClr val="black"/>
                </a:solidFill>
                <a:latin typeface="Tajawal Medium" panose="00000600000000000000" pitchFamily="2" charset="-78"/>
                <a:cs typeface="Tajawal Medium" panose="00000600000000000000" pitchFamily="2" charset="-78"/>
              </a:rPr>
              <a:t>The effects of the digital media in contemporary societies.</a:t>
            </a:r>
          </a:p>
        </p:txBody>
      </p:sp>
      <p:pic>
        <p:nvPicPr>
          <p:cNvPr id="5" name="Picture 4">
            <a:extLst>
              <a:ext uri="{FF2B5EF4-FFF2-40B4-BE49-F238E27FC236}">
                <a16:creationId xmlns:a16="http://schemas.microsoft.com/office/drawing/2014/main" id="{5BEC25E6-BBE9-3FB8-3107-8591FD0C6139}"/>
              </a:ext>
            </a:extLst>
          </p:cNvPr>
          <p:cNvPicPr>
            <a:picLocks noChangeAspect="1"/>
          </p:cNvPicPr>
          <p:nvPr/>
        </p:nvPicPr>
        <p:blipFill>
          <a:blip r:embed="rId7"/>
          <a:stretch>
            <a:fillRect/>
          </a:stretch>
        </p:blipFill>
        <p:spPr>
          <a:xfrm>
            <a:off x="444230" y="5655093"/>
            <a:ext cx="1534695" cy="909952"/>
          </a:xfrm>
          <a:prstGeom prst="rect">
            <a:avLst/>
          </a:prstGeom>
        </p:spPr>
      </p:pic>
    </p:spTree>
    <p:extLst>
      <p:ext uri="{BB962C8B-B14F-4D97-AF65-F5344CB8AC3E}">
        <p14:creationId xmlns:p14="http://schemas.microsoft.com/office/powerpoint/2010/main" val="959319200"/>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85061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73468" y="516666"/>
            <a:ext cx="6494384"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9510" y="292956"/>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26927" y="554566"/>
            <a:ext cx="2660989" cy="5748868"/>
          </a:xfrm>
          <a:prstGeom prst="rect">
            <a:avLst/>
          </a:prstGeom>
        </p:spPr>
      </p:pic>
      <p:sp>
        <p:nvSpPr>
          <p:cNvPr id="19" name="TextBox 18"/>
          <p:cNvSpPr txBox="1"/>
          <p:nvPr/>
        </p:nvSpPr>
        <p:spPr>
          <a:xfrm>
            <a:off x="63829" y="1493409"/>
            <a:ext cx="9260156" cy="4455835"/>
          </a:xfrm>
          <a:prstGeom prst="rect">
            <a:avLst/>
          </a:prstGeom>
          <a:noFill/>
        </p:spPr>
        <p:txBody>
          <a:bodyPr wrap="square" rtlCol="0">
            <a:spAutoFit/>
          </a:bodyPr>
          <a:lstStyle/>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evolution of </a:t>
            </a:r>
            <a:r>
              <a:rPr lang="en-US" sz="2400" b="1" dirty="0">
                <a:solidFill>
                  <a:srgbClr val="C00000"/>
                </a:solidFill>
                <a:latin typeface="Tajawal ExtraBold" panose="00000800000000000000" pitchFamily="2" charset="-78"/>
                <a:cs typeface="Tajawal ExtraBold" panose="00000800000000000000" pitchFamily="2" charset="-78"/>
              </a:rPr>
              <a:t>computers</a:t>
            </a:r>
            <a:r>
              <a:rPr lang="en-US" sz="2400" dirty="0">
                <a:solidFill>
                  <a:srgbClr val="0A1F61"/>
                </a:solidFill>
                <a:latin typeface="Tajawal ExtraBold" panose="00000800000000000000" pitchFamily="2" charset="-78"/>
                <a:cs typeface="Tajawal ExtraBold" panose="00000800000000000000" pitchFamily="2" charset="-78"/>
              </a:rPr>
              <a:t> is part of the history of the information society, which began centuries ago with the idea that information about social and economic facts could be collected, stored, and calculated.</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spread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has grown steadily since the </a:t>
            </a:r>
            <a:r>
              <a:rPr lang="en-US" sz="2400" b="1" dirty="0">
                <a:solidFill>
                  <a:srgbClr val="C00000"/>
                </a:solidFill>
                <a:latin typeface="Tajawal ExtraBold" panose="00000800000000000000" pitchFamily="2" charset="-78"/>
                <a:cs typeface="Tajawal ExtraBold" panose="00000800000000000000" pitchFamily="2" charset="-78"/>
              </a:rPr>
              <a:t>1980s</a:t>
            </a:r>
            <a:r>
              <a:rPr lang="en-US" sz="2400" dirty="0">
                <a:solidFill>
                  <a:srgbClr val="0A1F61"/>
                </a:solidFill>
                <a:latin typeface="Tajawal ExtraBold" panose="00000800000000000000" pitchFamily="2" charset="-78"/>
                <a:cs typeface="Tajawal ExtraBold" panose="00000800000000000000" pitchFamily="2" charset="-78"/>
              </a:rPr>
              <a:t>.</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Since then, we have seen the diffusion of (relatively) cheap and easy‐to‐use </a:t>
            </a:r>
            <a:r>
              <a:rPr lang="en-US" sz="2400" b="1" dirty="0">
                <a:solidFill>
                  <a:srgbClr val="0A1F61"/>
                </a:solidFill>
                <a:latin typeface="Tajawal ExtraBold" panose="00000800000000000000" pitchFamily="2" charset="-78"/>
                <a:cs typeface="Tajawal ExtraBold" panose="00000800000000000000" pitchFamily="2" charset="-78"/>
              </a:rPr>
              <a:t>personal computers</a:t>
            </a:r>
            <a:r>
              <a:rPr lang="en-US" sz="2400" dirty="0">
                <a:solidFill>
                  <a:srgbClr val="0A1F61"/>
                </a:solidFill>
                <a:latin typeface="Tajawal ExtraBold" panose="00000800000000000000" pitchFamily="2" charset="-78"/>
                <a:cs typeface="Tajawal ExtraBold" panose="00000800000000000000" pitchFamily="2" charset="-78"/>
              </a:rPr>
              <a:t>, themselves an effect of the evolution of microprocessor technology.</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03313" y="1190832"/>
            <a:ext cx="2354509" cy="1701132"/>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01129" y="3442718"/>
            <a:ext cx="2655091" cy="939855"/>
          </a:xfrm>
          <a:prstGeom prst="rect">
            <a:avLst/>
          </a:prstGeom>
        </p:spPr>
      </p:pic>
      <p:pic>
        <p:nvPicPr>
          <p:cNvPr id="5" name="Picture 4">
            <a:extLst>
              <a:ext uri="{FF2B5EF4-FFF2-40B4-BE49-F238E27FC236}">
                <a16:creationId xmlns:a16="http://schemas.microsoft.com/office/drawing/2014/main" id="{9399B0E8-9C3B-605D-41A9-C180C3F4C09C}"/>
              </a:ext>
            </a:extLst>
          </p:cNvPr>
          <p:cNvPicPr>
            <a:picLocks noChangeAspect="1"/>
          </p:cNvPicPr>
          <p:nvPr/>
        </p:nvPicPr>
        <p:blipFill>
          <a:blip r:embed="rId9"/>
          <a:stretch>
            <a:fillRect/>
          </a:stretch>
        </p:blipFill>
        <p:spPr>
          <a:xfrm>
            <a:off x="314364" y="6008172"/>
            <a:ext cx="1377815" cy="816935"/>
          </a:xfrm>
          <a:prstGeom prst="rect">
            <a:avLst/>
          </a:prstGeom>
        </p:spPr>
      </p:pic>
    </p:spTree>
    <p:extLst>
      <p:ext uri="{BB962C8B-B14F-4D97-AF65-F5344CB8AC3E}">
        <p14:creationId xmlns:p14="http://schemas.microsoft.com/office/powerpoint/2010/main" val="2198934176"/>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303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4987" y="494279"/>
            <a:ext cx="676909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p>
        </p:txBody>
      </p:sp>
      <p:sp>
        <p:nvSpPr>
          <p:cNvPr id="8" name="TextBox 7"/>
          <p:cNvSpPr txBox="1"/>
          <p:nvPr/>
        </p:nvSpPr>
        <p:spPr>
          <a:xfrm>
            <a:off x="70817" y="354507"/>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57756" y="543490"/>
            <a:ext cx="2834244" cy="5748868"/>
          </a:xfrm>
          <a:prstGeom prst="rect">
            <a:avLst/>
          </a:prstGeom>
        </p:spPr>
      </p:pic>
      <p:sp>
        <p:nvSpPr>
          <p:cNvPr id="19" name="TextBox 18"/>
          <p:cNvSpPr txBox="1"/>
          <p:nvPr/>
        </p:nvSpPr>
        <p:spPr>
          <a:xfrm>
            <a:off x="300868" y="1639566"/>
            <a:ext cx="8728900" cy="4154984"/>
          </a:xfrm>
          <a:prstGeom prst="rect">
            <a:avLst/>
          </a:prstGeom>
          <a:noFill/>
        </p:spPr>
        <p:txBody>
          <a:bodyPr wrap="square" rtlCol="0">
            <a:spAutoFit/>
          </a:bodyPr>
          <a:lstStyle/>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scholars  have suggested that we have witnessed the birth of a new </a:t>
            </a:r>
            <a:r>
              <a:rPr lang="en-US" sz="2400" b="1" dirty="0">
                <a:solidFill>
                  <a:srgbClr val="24A9E1"/>
                </a:solidFill>
                <a:latin typeface="Tajawal ExtraBold" panose="00000800000000000000" pitchFamily="2" charset="-78"/>
                <a:cs typeface="Tajawal ExtraBold" panose="00000800000000000000" pitchFamily="2" charset="-78"/>
              </a:rPr>
              <a:t>digital environment</a:t>
            </a:r>
            <a:r>
              <a:rPr lang="en-US" sz="2400" dirty="0">
                <a:solidFill>
                  <a:srgbClr val="0A1F61"/>
                </a:solidFill>
                <a:latin typeface="Tajawal ExtraBold" panose="00000800000000000000" pitchFamily="2" charset="-78"/>
                <a:cs typeface="Tajawal ExtraBold" panose="00000800000000000000" pitchFamily="2" charset="-78"/>
              </a:rPr>
              <a:t>.</a:t>
            </a:r>
          </a:p>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Through the mass diffusion of personal computers, smartphones, tablets and other mobile technologies, in the last two decades digital media have entered into the </a:t>
            </a:r>
            <a:r>
              <a:rPr lang="en-US" sz="2400" b="1" dirty="0">
                <a:solidFill>
                  <a:srgbClr val="C00000"/>
                </a:solidFill>
                <a:latin typeface="Tajawal ExtraBold" panose="00000800000000000000" pitchFamily="2" charset="-78"/>
                <a:cs typeface="Tajawal ExtraBold" panose="00000800000000000000" pitchFamily="2" charset="-78"/>
              </a:rPr>
              <a:t>daily life</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of ordinary people.</a:t>
            </a:r>
          </a:p>
          <a:p>
            <a:pPr marL="285750" indent="-285750" algn="just">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 Furthermore, the billions of microprocessors and computers diffused worldwide are used in a wide range of </a:t>
            </a:r>
            <a:r>
              <a:rPr lang="en-US" sz="2400" b="1" dirty="0">
                <a:solidFill>
                  <a:srgbClr val="C00000"/>
                </a:solidFill>
                <a:latin typeface="Tajawal ExtraBold" panose="00000800000000000000" pitchFamily="2" charset="-78"/>
                <a:cs typeface="Tajawal ExtraBold" panose="00000800000000000000" pitchFamily="2" charset="-78"/>
              </a:rPr>
              <a:t>human activities</a:t>
            </a:r>
            <a:r>
              <a:rPr lang="en-US" sz="2400" dirty="0">
                <a:solidFill>
                  <a:srgbClr val="0A1F61"/>
                </a:solidFill>
                <a:latin typeface="Tajawal ExtraBold" panose="00000800000000000000" pitchFamily="2" charset="-78"/>
                <a:cs typeface="Tajawal ExtraBold" panose="00000800000000000000" pitchFamily="2" charset="-78"/>
              </a:rPr>
              <a:t>, from agriculture to industrial production, services, entertainment, and education.</a:t>
            </a:r>
          </a:p>
          <a:p>
            <a:pPr marL="285750" indent="-285750" algn="ctr">
              <a:buFont typeface="Arial" pitchFamily="34" charset="0"/>
              <a:buChar char="•"/>
            </a:pPr>
            <a:r>
              <a:rPr lang="en-US" sz="2400" b="1" dirty="0">
                <a:solidFill>
                  <a:srgbClr val="C00000"/>
                </a:solidFill>
                <a:latin typeface="Tajawal ExtraBold" panose="00000800000000000000" pitchFamily="2" charset="-78"/>
                <a:cs typeface="Tajawal ExtraBold" panose="00000800000000000000" pitchFamily="2" charset="-78"/>
              </a:rPr>
              <a:t>Digital media have become part of everyday life.</a:t>
            </a:r>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93687" y="1633538"/>
            <a:ext cx="2762381" cy="2794103"/>
          </a:xfrm>
          <a:prstGeom prst="rect">
            <a:avLst/>
          </a:prstGeom>
        </p:spPr>
      </p:pic>
      <p:pic>
        <p:nvPicPr>
          <p:cNvPr id="5" name="Picture 4">
            <a:extLst>
              <a:ext uri="{FF2B5EF4-FFF2-40B4-BE49-F238E27FC236}">
                <a16:creationId xmlns:a16="http://schemas.microsoft.com/office/drawing/2014/main" id="{93221724-3832-C293-038E-311E61066C1B}"/>
              </a:ext>
            </a:extLst>
          </p:cNvPr>
          <p:cNvPicPr>
            <a:picLocks noChangeAspect="1"/>
          </p:cNvPicPr>
          <p:nvPr/>
        </p:nvPicPr>
        <p:blipFill>
          <a:blip r:embed="rId8"/>
          <a:stretch>
            <a:fillRect/>
          </a:stretch>
        </p:blipFill>
        <p:spPr>
          <a:xfrm>
            <a:off x="300868" y="5895248"/>
            <a:ext cx="1377815" cy="816935"/>
          </a:xfrm>
          <a:prstGeom prst="rect">
            <a:avLst/>
          </a:prstGeom>
        </p:spPr>
      </p:pic>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34822"/>
    </mc:Choice>
    <mc:Fallback xmlns="">
      <p:transition spd="slow" advTm="1348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6140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2061" y="555952"/>
            <a:ext cx="693278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 The Emergence of  the Digital Environment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0817" y="26356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223443" y="1287902"/>
            <a:ext cx="3013317" cy="5016917"/>
          </a:xfrm>
          <a:prstGeom prst="rect">
            <a:avLst/>
          </a:prstGeom>
        </p:spPr>
      </p:pic>
      <p:sp>
        <p:nvSpPr>
          <p:cNvPr id="19" name="TextBox 18"/>
          <p:cNvSpPr txBox="1"/>
          <p:nvPr/>
        </p:nvSpPr>
        <p:spPr>
          <a:xfrm>
            <a:off x="435885" y="1826436"/>
            <a:ext cx="8023015" cy="3347840"/>
          </a:xfrm>
          <a:prstGeom prst="rect">
            <a:avLst/>
          </a:prstGeom>
          <a:noFill/>
        </p:spPr>
        <p:txBody>
          <a:bodyPr wrap="square" rtlCol="0">
            <a:spAutoFit/>
          </a:bodyPr>
          <a:lstStyle/>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Technologies have complex histories that weave together social, cultural, and political factors with technical and material possibilities.</a:t>
            </a:r>
          </a:p>
          <a:p>
            <a:pPr marL="285750" lvl="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We must analyze </a:t>
            </a:r>
            <a:r>
              <a:rPr lang="en-US" sz="2400" b="1" dirty="0">
                <a:solidFill>
                  <a:srgbClr val="0A1F61"/>
                </a:solidFill>
                <a:latin typeface="Tajawal ExtraBold" panose="00000800000000000000" pitchFamily="2" charset="-78"/>
                <a:cs typeface="Tajawal ExtraBold" panose="00000800000000000000" pitchFamily="2" charset="-78"/>
              </a:rPr>
              <a:t>the social, cultural, and economic contexts </a:t>
            </a:r>
            <a:r>
              <a:rPr lang="en-US" sz="2400" dirty="0">
                <a:solidFill>
                  <a:srgbClr val="0A1F61"/>
                </a:solidFill>
                <a:latin typeface="Tajawal ExtraBold" panose="00000800000000000000" pitchFamily="2" charset="-78"/>
                <a:cs typeface="Tajawal ExtraBold" panose="00000800000000000000" pitchFamily="2" charset="-78"/>
              </a:rPr>
              <a:t>within which digital media have emerged. </a:t>
            </a:r>
          </a:p>
          <a:p>
            <a:pPr marL="285750" indent="-285750" algn="just">
              <a:lnSpc>
                <a:spcPct val="150000"/>
              </a:lnSpc>
              <a:buFont typeface="Arial"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Digital media studies is considered </a:t>
            </a:r>
            <a:r>
              <a:rPr lang="en-US" sz="2400" b="1" dirty="0">
                <a:solidFill>
                  <a:srgbClr val="C00000"/>
                </a:solidFill>
                <a:latin typeface="Tajawal ExtraBold" panose="00000800000000000000" pitchFamily="2" charset="-78"/>
                <a:cs typeface="Tajawal ExtraBold" panose="00000800000000000000" pitchFamily="2" charset="-78"/>
              </a:rPr>
              <a:t>interdisciplinary</a:t>
            </a:r>
            <a:r>
              <a:rPr lang="en-US" sz="2400" dirty="0">
                <a:solidFill>
                  <a:schemeClr val="accent2"/>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74133" y="5762816"/>
            <a:ext cx="6962773" cy="941558"/>
          </a:xfrm>
          <a:prstGeom prst="rect">
            <a:avLst/>
          </a:prstGeom>
          <a:ln w="38100">
            <a:solidFill>
              <a:schemeClr val="accent1"/>
            </a:solidFill>
          </a:ln>
        </p:spPr>
      </p:pic>
      <p:pic>
        <p:nvPicPr>
          <p:cNvPr id="11" name="Picture 10"/>
          <p:cNvPicPr>
            <a:picLocks noChangeAspect="1"/>
          </p:cNvPicPr>
          <p:nvPr/>
        </p:nvPicPr>
        <p:blipFill rotWithShape="1">
          <a:blip r:embed="rId8">
            <a:extLst>
              <a:ext uri="{28A0092B-C50C-407E-A947-70E740481C1C}">
                <a14:useLocalDpi xmlns:a14="http://schemas.microsoft.com/office/drawing/2010/main" val="0"/>
              </a:ext>
            </a:extLst>
          </a:blip>
          <a:srcRect l="11406" r="11127"/>
          <a:stretch/>
        </p:blipFill>
        <p:spPr>
          <a:xfrm>
            <a:off x="8764172" y="1240710"/>
            <a:ext cx="3472588" cy="3469120"/>
          </a:xfrm>
          <a:prstGeom prst="rect">
            <a:avLst/>
          </a:prstGeom>
          <a:ln>
            <a:solidFill>
              <a:schemeClr val="accent1"/>
            </a:solidFill>
          </a:ln>
        </p:spPr>
      </p:pic>
      <p:pic>
        <p:nvPicPr>
          <p:cNvPr id="5" name="Picture 4">
            <a:extLst>
              <a:ext uri="{FF2B5EF4-FFF2-40B4-BE49-F238E27FC236}">
                <a16:creationId xmlns:a16="http://schemas.microsoft.com/office/drawing/2014/main" id="{1B6E7713-D59A-3865-057C-A2BEEC84A6F6}"/>
              </a:ext>
            </a:extLst>
          </p:cNvPr>
          <p:cNvPicPr>
            <a:picLocks noChangeAspect="1"/>
          </p:cNvPicPr>
          <p:nvPr/>
        </p:nvPicPr>
        <p:blipFill>
          <a:blip r:embed="rId9"/>
          <a:stretch>
            <a:fillRect/>
          </a:stretch>
        </p:blipFill>
        <p:spPr>
          <a:xfrm>
            <a:off x="70817" y="5976377"/>
            <a:ext cx="1377815" cy="816935"/>
          </a:xfrm>
          <a:prstGeom prst="rect">
            <a:avLst/>
          </a:prstGeom>
        </p:spPr>
      </p:pic>
    </p:spTree>
    <p:extLst>
      <p:ext uri="{BB962C8B-B14F-4D97-AF65-F5344CB8AC3E}">
        <p14:creationId xmlns:p14="http://schemas.microsoft.com/office/powerpoint/2010/main" val="920507083"/>
      </p:ext>
    </p:extLst>
  </p:cSld>
  <p:clrMapOvr>
    <a:masterClrMapping/>
  </p:clrMapOvr>
  <mc:AlternateContent xmlns:mc="http://schemas.openxmlformats.org/markup-compatibility/2006" xmlns:p14="http://schemas.microsoft.com/office/powerpoint/2010/main">
    <mc:Choice Requires="p14">
      <p:transition spd="slow" p14:dur="2000" advTm="91447"/>
    </mc:Choice>
    <mc:Fallback xmlns="">
      <p:transition spd="slow" advTm="9144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6" y="123157"/>
            <a:ext cx="7030686" cy="58076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59927" y="190970"/>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2022" y="685155"/>
            <a:ext cx="3179850" cy="5748868"/>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68778" y="757937"/>
            <a:ext cx="9958092" cy="5601428"/>
          </a:xfrm>
          <a:prstGeom prst="rect">
            <a:avLst/>
          </a:prstGeom>
        </p:spPr>
      </p:pic>
      <p:sp>
        <p:nvSpPr>
          <p:cNvPr id="12" name="TextBox 11"/>
          <p:cNvSpPr txBox="1"/>
          <p:nvPr/>
        </p:nvSpPr>
        <p:spPr>
          <a:xfrm>
            <a:off x="3673261" y="6373023"/>
            <a:ext cx="5222963" cy="400110"/>
          </a:xfrm>
          <a:prstGeom prst="rect">
            <a:avLst/>
          </a:prstGeom>
          <a:noFill/>
        </p:spPr>
        <p:txBody>
          <a:bodyPr wrap="square" rtlCol="0">
            <a:spAutoFit/>
          </a:bodyPr>
          <a:lstStyle/>
          <a:p>
            <a:pPr algn="ctr"/>
            <a:r>
              <a:rPr lang="en-US" sz="2000" b="1" dirty="0">
                <a:solidFill>
                  <a:srgbClr val="C00000"/>
                </a:solidFill>
              </a:rPr>
              <a:t>Source</a:t>
            </a:r>
            <a:r>
              <a:rPr lang="en-US" sz="2000" b="1" dirty="0">
                <a:solidFill>
                  <a:srgbClr val="0070C0"/>
                </a:solidFill>
              </a:rPr>
              <a:t>: </a:t>
            </a:r>
            <a:r>
              <a:rPr lang="en-US" sz="2000" b="1" u="sng" dirty="0">
                <a:solidFill>
                  <a:srgbClr val="0070C0"/>
                </a:solidFill>
              </a:rPr>
              <a:t>https://wearesocial.com </a:t>
            </a:r>
          </a:p>
        </p:txBody>
      </p:sp>
      <p:sp>
        <p:nvSpPr>
          <p:cNvPr id="18" name="TextBox 17">
            <a:extLst>
              <a:ext uri="{FF2B5EF4-FFF2-40B4-BE49-F238E27FC236}">
                <a16:creationId xmlns:a16="http://schemas.microsoft.com/office/drawing/2014/main" id="{09D3410B-BEFA-4026-B845-B901B400DCF3}"/>
              </a:ext>
            </a:extLst>
          </p:cNvPr>
          <p:cNvSpPr txBox="1"/>
          <p:nvPr/>
        </p:nvSpPr>
        <p:spPr>
          <a:xfrm>
            <a:off x="2532063" y="182705"/>
            <a:ext cx="50222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VII. The Global Digital Population  </a:t>
            </a:r>
          </a:p>
        </p:txBody>
      </p:sp>
      <p:pic>
        <p:nvPicPr>
          <p:cNvPr id="5" name="Picture 4">
            <a:extLst>
              <a:ext uri="{FF2B5EF4-FFF2-40B4-BE49-F238E27FC236}">
                <a16:creationId xmlns:a16="http://schemas.microsoft.com/office/drawing/2014/main" id="{47F44473-B4DC-8404-2533-9D700BB605FF}"/>
              </a:ext>
            </a:extLst>
          </p:cNvPr>
          <p:cNvPicPr>
            <a:picLocks noChangeAspect="1"/>
          </p:cNvPicPr>
          <p:nvPr/>
        </p:nvPicPr>
        <p:blipFill>
          <a:blip r:embed="rId8"/>
          <a:stretch>
            <a:fillRect/>
          </a:stretch>
        </p:blipFill>
        <p:spPr>
          <a:xfrm>
            <a:off x="104868" y="5949244"/>
            <a:ext cx="1377815" cy="816935"/>
          </a:xfrm>
          <a:prstGeom prst="rect">
            <a:avLst/>
          </a:prstGeom>
        </p:spPr>
      </p:pic>
    </p:spTree>
    <p:extLst>
      <p:ext uri="{BB962C8B-B14F-4D97-AF65-F5344CB8AC3E}">
        <p14:creationId xmlns:p14="http://schemas.microsoft.com/office/powerpoint/2010/main" val="2718047907"/>
      </p:ext>
    </p:extLst>
  </p:cSld>
  <p:clrMapOvr>
    <a:masterClrMapping/>
  </p:clrMapOvr>
  <mc:AlternateContent xmlns:mc="http://schemas.openxmlformats.org/markup-compatibility/2006" xmlns:p14="http://schemas.microsoft.com/office/powerpoint/2010/main">
    <mc:Choice Requires="p14">
      <p:transition spd="slow" p14:dur="2000" advTm="18575"/>
    </mc:Choice>
    <mc:Fallback xmlns="">
      <p:transition spd="slow" advTm="1857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676" y="202712"/>
            <a:ext cx="6784796" cy="61878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40713" y="260297"/>
            <a:ext cx="536317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VII. The Global Digital Population  </a:t>
            </a:r>
          </a:p>
        </p:txBody>
      </p:sp>
      <p:sp>
        <p:nvSpPr>
          <p:cNvPr id="8" name="TextBox 7"/>
          <p:cNvSpPr txBox="1"/>
          <p:nvPr/>
        </p:nvSpPr>
        <p:spPr>
          <a:xfrm>
            <a:off x="54257" y="241095"/>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4795" y="673125"/>
            <a:ext cx="3179850" cy="5748868"/>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99488" y="876299"/>
            <a:ext cx="9695903" cy="5458793"/>
          </a:xfrm>
          <a:prstGeom prst="rect">
            <a:avLst/>
          </a:prstGeom>
        </p:spPr>
      </p:pic>
      <p:sp>
        <p:nvSpPr>
          <p:cNvPr id="15" name="TextBox 14">
            <a:extLst>
              <a:ext uri="{FF2B5EF4-FFF2-40B4-BE49-F238E27FC236}">
                <a16:creationId xmlns:a16="http://schemas.microsoft.com/office/drawing/2014/main" id="{AFDF553D-9D80-448B-BAB8-BF7F301954D2}"/>
              </a:ext>
            </a:extLst>
          </p:cNvPr>
          <p:cNvSpPr txBox="1"/>
          <p:nvPr/>
        </p:nvSpPr>
        <p:spPr>
          <a:xfrm>
            <a:off x="3296958" y="6335092"/>
            <a:ext cx="5222963" cy="400110"/>
          </a:xfrm>
          <a:prstGeom prst="rect">
            <a:avLst/>
          </a:prstGeom>
          <a:noFill/>
        </p:spPr>
        <p:txBody>
          <a:bodyPr wrap="square" rtlCol="0">
            <a:spAutoFit/>
          </a:bodyPr>
          <a:lstStyle/>
          <a:p>
            <a:pPr algn="ctr"/>
            <a:r>
              <a:rPr lang="en-US" sz="2000" b="1" dirty="0">
                <a:solidFill>
                  <a:srgbClr val="C00000"/>
                </a:solidFill>
              </a:rPr>
              <a:t>Source</a:t>
            </a:r>
            <a:r>
              <a:rPr lang="en-US" sz="2000" b="1" dirty="0">
                <a:solidFill>
                  <a:srgbClr val="0070C0"/>
                </a:solidFill>
              </a:rPr>
              <a:t>: </a:t>
            </a:r>
            <a:r>
              <a:rPr lang="en-US" sz="2000" b="1" u="sng" dirty="0">
                <a:solidFill>
                  <a:srgbClr val="0070C0"/>
                </a:solidFill>
              </a:rPr>
              <a:t>https://wearesocial.com </a:t>
            </a:r>
          </a:p>
        </p:txBody>
      </p:sp>
      <p:pic>
        <p:nvPicPr>
          <p:cNvPr id="6" name="Picture 5">
            <a:extLst>
              <a:ext uri="{FF2B5EF4-FFF2-40B4-BE49-F238E27FC236}">
                <a16:creationId xmlns:a16="http://schemas.microsoft.com/office/drawing/2014/main" id="{59BDB2DD-75A5-125A-5717-3BC22CE4A195}"/>
              </a:ext>
            </a:extLst>
          </p:cNvPr>
          <p:cNvPicPr>
            <a:picLocks noChangeAspect="1"/>
          </p:cNvPicPr>
          <p:nvPr/>
        </p:nvPicPr>
        <p:blipFill>
          <a:blip r:embed="rId8"/>
          <a:stretch>
            <a:fillRect/>
          </a:stretch>
        </p:blipFill>
        <p:spPr>
          <a:xfrm>
            <a:off x="95156" y="5949244"/>
            <a:ext cx="1377815" cy="816935"/>
          </a:xfrm>
          <a:prstGeom prst="rect">
            <a:avLst/>
          </a:prstGeom>
        </p:spPr>
      </p:pic>
    </p:spTree>
    <p:extLst>
      <p:ext uri="{BB962C8B-B14F-4D97-AF65-F5344CB8AC3E}">
        <p14:creationId xmlns:p14="http://schemas.microsoft.com/office/powerpoint/2010/main" val="2553153806"/>
      </p:ext>
    </p:extLst>
  </p:cSld>
  <p:clrMapOvr>
    <a:masterClrMapping/>
  </p:clrMapOvr>
  <mc:AlternateContent xmlns:mc="http://schemas.openxmlformats.org/markup-compatibility/2006" xmlns:p14="http://schemas.microsoft.com/office/powerpoint/2010/main">
    <mc:Choice Requires="p14">
      <p:transition spd="slow" p14:dur="2000" advTm="19119"/>
    </mc:Choice>
    <mc:Fallback xmlns="">
      <p:transition spd="slow" advTm="191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49627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954432" y="-27434"/>
            <a:ext cx="2362787" cy="6912868"/>
          </a:xfrm>
          <a:prstGeom prst="rect">
            <a:avLst/>
          </a:prstGeom>
        </p:spPr>
      </p:pic>
      <p:pic>
        <p:nvPicPr>
          <p:cNvPr id="10" name="Picture 9"/>
          <p:cNvPicPr>
            <a:picLocks noChangeAspect="1"/>
          </p:cNvPicPr>
          <p:nvPr/>
        </p:nvPicPr>
        <p:blipFill>
          <a:blip r:embed="rId6"/>
          <a:stretch>
            <a:fillRect/>
          </a:stretch>
        </p:blipFill>
        <p:spPr>
          <a:xfrm>
            <a:off x="9717767" y="554566"/>
            <a:ext cx="247015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539969" y="523788"/>
            <a:ext cx="2340705" cy="461665"/>
          </a:xfrm>
          <a:prstGeom prst="rect">
            <a:avLst/>
          </a:prstGeom>
        </p:spPr>
        <p:txBody>
          <a:bodyPr wrap="none">
            <a:spAutoFit/>
          </a:bodyPr>
          <a:lstStyle/>
          <a:p>
            <a:pPr lvl="0"/>
            <a:r>
              <a:rPr lang="en-US" sz="2400" dirty="0">
                <a:solidFill>
                  <a:prstClr val="white"/>
                </a:solidFill>
                <a:latin typeface="Tajawal Medium" panose="00000600000000000000" pitchFamily="2" charset="-78"/>
                <a:cs typeface="Tajawal Medium" panose="00000600000000000000" pitchFamily="2" charset="-78"/>
              </a:rPr>
              <a:t>VIII. Conclusion</a:t>
            </a:r>
          </a:p>
        </p:txBody>
      </p:sp>
      <p:sp>
        <p:nvSpPr>
          <p:cNvPr id="11" name="Rectangle 10">
            <a:extLst>
              <a:ext uri="{FF2B5EF4-FFF2-40B4-BE49-F238E27FC236}">
                <a16:creationId xmlns:a16="http://schemas.microsoft.com/office/drawing/2014/main" id="{3026445F-B28D-450C-9BE6-127EA7591461}"/>
              </a:ext>
            </a:extLst>
          </p:cNvPr>
          <p:cNvSpPr/>
          <p:nvPr/>
        </p:nvSpPr>
        <p:spPr>
          <a:xfrm>
            <a:off x="456374" y="1908411"/>
            <a:ext cx="8821932" cy="2793842"/>
          </a:xfrm>
          <a:prstGeom prst="rect">
            <a:avLst/>
          </a:prstGeom>
        </p:spPr>
        <p:txBody>
          <a:bodyPr wrap="square">
            <a:spAutoFit/>
          </a:bodyPr>
          <a:lstStyle/>
          <a:p>
            <a:pPr marL="457200" lvl="0" indent="-457200" algn="just">
              <a:lnSpc>
                <a:spcPct val="150000"/>
              </a:lnSpc>
              <a:buFont typeface="Arial" pitchFamily="34" charset="0"/>
              <a:buChar char="•"/>
            </a:pPr>
            <a:r>
              <a:rPr lang="en-US" sz="2400" b="1" dirty="0">
                <a:solidFill>
                  <a:srgbClr val="C00000"/>
                </a:solidFill>
                <a:latin typeface="Tajawal Medium" panose="00000600000000000000" pitchFamily="2" charset="-78"/>
                <a:cs typeface="Tajawal Medium" panose="00000600000000000000" pitchFamily="2" charset="-78"/>
              </a:rPr>
              <a:t>Digital media </a:t>
            </a:r>
            <a:r>
              <a:rPr lang="en-US" sz="2400" dirty="0">
                <a:latin typeface="Tajawal Medium" panose="00000600000000000000" pitchFamily="2" charset="-78"/>
                <a:cs typeface="Tajawal Medium" panose="00000600000000000000" pitchFamily="2" charset="-78"/>
              </a:rPr>
              <a:t>have become part of everyday life.</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We have witnessed the birth of a new </a:t>
            </a:r>
            <a:r>
              <a:rPr lang="en-US" sz="2400" b="1" dirty="0">
                <a:solidFill>
                  <a:srgbClr val="C00000"/>
                </a:solidFill>
                <a:latin typeface="Tajawal Medium" panose="00000600000000000000" pitchFamily="2" charset="-78"/>
                <a:cs typeface="Tajawal Medium" panose="00000600000000000000" pitchFamily="2" charset="-78"/>
              </a:rPr>
              <a:t>digital environment</a:t>
            </a:r>
            <a:r>
              <a:rPr lang="en-US" sz="24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Digital media Studies is considered </a:t>
            </a:r>
            <a:r>
              <a:rPr lang="en-US" sz="2400" b="1" dirty="0">
                <a:solidFill>
                  <a:srgbClr val="C00000"/>
                </a:solidFill>
                <a:latin typeface="Tajawal Medium" panose="00000600000000000000" pitchFamily="2" charset="-78"/>
                <a:cs typeface="Tajawal Medium" panose="00000600000000000000" pitchFamily="2" charset="-78"/>
              </a:rPr>
              <a:t>interdisciplinary</a:t>
            </a:r>
            <a:r>
              <a:rPr lang="en-US" sz="2400" dirty="0">
                <a:latin typeface="Tajawal Medium" panose="00000600000000000000" pitchFamily="2" charset="-78"/>
                <a:cs typeface="Tajawal Medium" panose="00000600000000000000" pitchFamily="2" charset="-78"/>
              </a:rPr>
              <a:t> .</a:t>
            </a:r>
          </a:p>
          <a:p>
            <a:pPr marL="457200" lvl="0" indent="-457200" algn="just">
              <a:lnSpc>
                <a:spcPct val="150000"/>
              </a:lnSpc>
              <a:buFont typeface="Arial" pitchFamily="34" charset="0"/>
              <a:buChar char="•"/>
            </a:pPr>
            <a:r>
              <a:rPr lang="en-US" sz="2400" dirty="0">
                <a:latin typeface="Tajawal Medium" panose="00000600000000000000" pitchFamily="2" charset="-78"/>
                <a:cs typeface="Tajawal Medium" panose="00000600000000000000" pitchFamily="2" charset="-78"/>
              </a:rPr>
              <a:t> There are now </a:t>
            </a:r>
            <a:r>
              <a:rPr lang="en-US" sz="2400" b="1" dirty="0">
                <a:solidFill>
                  <a:srgbClr val="C00000"/>
                </a:solidFill>
                <a:latin typeface="Tajawal Medium" panose="00000600000000000000" pitchFamily="2" charset="-78"/>
                <a:cs typeface="Tajawal Medium" panose="00000600000000000000" pitchFamily="2" charset="-78"/>
              </a:rPr>
              <a:t>more than 4 billion </a:t>
            </a:r>
            <a:r>
              <a:rPr lang="en-US" sz="2400" dirty="0">
                <a:latin typeface="Tajawal Medium" panose="00000600000000000000" pitchFamily="2" charset="-78"/>
                <a:cs typeface="Tajawal Medium" panose="00000600000000000000" pitchFamily="2" charset="-78"/>
              </a:rPr>
              <a:t>internet users around the globe.</a:t>
            </a:r>
          </a:p>
        </p:txBody>
      </p:sp>
      <p:pic>
        <p:nvPicPr>
          <p:cNvPr id="5" name="Picture 4">
            <a:extLst>
              <a:ext uri="{FF2B5EF4-FFF2-40B4-BE49-F238E27FC236}">
                <a16:creationId xmlns:a16="http://schemas.microsoft.com/office/drawing/2014/main" id="{9571984F-021C-4547-B7AA-295D288B4361}"/>
              </a:ext>
            </a:extLst>
          </p:cNvPr>
          <p:cNvPicPr>
            <a:picLocks noChangeAspect="1"/>
          </p:cNvPicPr>
          <p:nvPr/>
        </p:nvPicPr>
        <p:blipFill>
          <a:blip r:embed="rId7"/>
          <a:stretch>
            <a:fillRect/>
          </a:stretch>
        </p:blipFill>
        <p:spPr>
          <a:xfrm>
            <a:off x="9040326" y="86092"/>
            <a:ext cx="3155656" cy="2103770"/>
          </a:xfrm>
          <a:prstGeom prst="rect">
            <a:avLst/>
          </a:prstGeom>
        </p:spPr>
      </p:pic>
      <p:pic>
        <p:nvPicPr>
          <p:cNvPr id="6" name="Picture 5">
            <a:extLst>
              <a:ext uri="{FF2B5EF4-FFF2-40B4-BE49-F238E27FC236}">
                <a16:creationId xmlns:a16="http://schemas.microsoft.com/office/drawing/2014/main" id="{FDF1D83F-31F1-75ED-F69F-A733F1345949}"/>
              </a:ext>
            </a:extLst>
          </p:cNvPr>
          <p:cNvPicPr>
            <a:picLocks noChangeAspect="1"/>
          </p:cNvPicPr>
          <p:nvPr/>
        </p:nvPicPr>
        <p:blipFill>
          <a:blip r:embed="rId8"/>
          <a:stretch>
            <a:fillRect/>
          </a:stretch>
        </p:blipFill>
        <p:spPr>
          <a:xfrm>
            <a:off x="589245" y="5894966"/>
            <a:ext cx="1377815" cy="816935"/>
          </a:xfrm>
          <a:prstGeom prst="rect">
            <a:avLst/>
          </a:prstGeom>
        </p:spPr>
      </p:pic>
    </p:spTree>
    <p:extLst>
      <p:ext uri="{BB962C8B-B14F-4D97-AF65-F5344CB8AC3E}">
        <p14:creationId xmlns:p14="http://schemas.microsoft.com/office/powerpoint/2010/main" val="1885354222"/>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158045" y="-10291"/>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514630"/>
            <a:ext cx="6714451" cy="1972334"/>
          </a:xfrm>
          <a:prstGeom prst="rect">
            <a:avLst/>
          </a:prstGeom>
        </p:spPr>
      </p:pic>
      <p:pic>
        <p:nvPicPr>
          <p:cNvPr id="13" name="Picture 12"/>
          <p:cNvPicPr>
            <a:picLocks noChangeAspect="1"/>
          </p:cNvPicPr>
          <p:nvPr/>
        </p:nvPicPr>
        <p:blipFill>
          <a:blip r:embed="rId4"/>
          <a:stretch>
            <a:fillRect/>
          </a:stretch>
        </p:blipFill>
        <p:spPr>
          <a:xfrm>
            <a:off x="6433777" y="3001595"/>
            <a:ext cx="5882401" cy="1369442"/>
          </a:xfrm>
          <a:prstGeom prst="rect">
            <a:avLst/>
          </a:prstGeom>
        </p:spPr>
      </p:pic>
      <p:sp>
        <p:nvSpPr>
          <p:cNvPr id="14" name="TextBox 13"/>
          <p:cNvSpPr txBox="1"/>
          <p:nvPr/>
        </p:nvSpPr>
        <p:spPr>
          <a:xfrm>
            <a:off x="385037" y="1028736"/>
            <a:ext cx="5346335" cy="707886"/>
          </a:xfrm>
          <a:prstGeom prst="rect">
            <a:avLst/>
          </a:prstGeom>
          <a:noFill/>
        </p:spPr>
        <p:txBody>
          <a:bodyPr wrap="none" rtlCol="0">
            <a:spAutoFit/>
          </a:bodyPr>
          <a:lstStyle/>
          <a:p>
            <a:r>
              <a:rPr lang="en-US" sz="4000" dirty="0">
                <a:solidFill>
                  <a:prstClr val="white"/>
                </a:solidFill>
                <a:latin typeface="Tajawal Medium" panose="00000600000000000000" pitchFamily="2" charset="-78"/>
                <a:cs typeface="Tajawal Medium" panose="00000600000000000000" pitchFamily="2" charset="-78"/>
              </a:rPr>
              <a:t>Thank you for listening</a:t>
            </a:r>
            <a:endParaRPr lang="en-US" sz="40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23C483A2-D5DC-F57A-41C4-7FB0ABBCE8AF}"/>
              </a:ext>
            </a:extLst>
          </p:cNvPr>
          <p:cNvPicPr>
            <a:picLocks noChangeAspect="1"/>
          </p:cNvPicPr>
          <p:nvPr/>
        </p:nvPicPr>
        <p:blipFill>
          <a:blip r:embed="rId5"/>
          <a:stretch>
            <a:fillRect/>
          </a:stretch>
        </p:blipFill>
        <p:spPr>
          <a:xfrm>
            <a:off x="880796" y="5066158"/>
            <a:ext cx="2574058" cy="1526212"/>
          </a:xfrm>
          <a:prstGeom prst="rect">
            <a:avLst/>
          </a:prstGeom>
        </p:spPr>
      </p:pic>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8">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AD91EC3-F748-4CBC-ACE1-C4DB90688A97}">
  <we:reference id="5733da26-d76c-4235-96f3-f5be55c60e14" version="1.0.0.0" store="EXCatalog" storeType="EXCatalog"/>
  <we:alternateReferences>
    <we:reference id="WA200001937" version="1.0.0.0"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1822</TotalTime>
  <Words>737</Words>
  <Application>Microsoft Office PowerPoint</Application>
  <PresentationFormat>Widescreen</PresentationFormat>
  <Paragraphs>76</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ShereenKedwany</cp:lastModifiedBy>
  <cp:revision>480</cp:revision>
  <dcterms:created xsi:type="dcterms:W3CDTF">2021-08-03T13:03:26Z</dcterms:created>
  <dcterms:modified xsi:type="dcterms:W3CDTF">2024-05-13T21:44:17Z</dcterms:modified>
</cp:coreProperties>
</file>