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8" r:id="rId7"/>
    <p:sldId id="558" r:id="rId8"/>
    <p:sldId id="495" r:id="rId9"/>
    <p:sldId id="554" r:id="rId10"/>
    <p:sldId id="605" r:id="rId11"/>
    <p:sldId id="589" r:id="rId12"/>
    <p:sldId id="596" r:id="rId13"/>
    <p:sldId id="563" r:id="rId14"/>
    <p:sldId id="580" r:id="rId15"/>
    <p:sldId id="501" r:id="rId16"/>
    <p:sldId id="597" r:id="rId17"/>
    <p:sldId id="565" r:id="rId18"/>
    <p:sldId id="599" r:id="rId19"/>
    <p:sldId id="566" r:id="rId20"/>
    <p:sldId id="601" r:id="rId21"/>
    <p:sldId id="600" r:id="rId22"/>
    <p:sldId id="598" r:id="rId23"/>
    <p:sldId id="570" r:id="rId24"/>
    <p:sldId id="306" r:id="rId25"/>
    <p:sldId id="581" r:id="rId26"/>
    <p:sldId id="496" r:id="rId27"/>
    <p:sldId id="587" r:id="rId28"/>
    <p:sldId id="602" r:id="rId29"/>
    <p:sldId id="582" r:id="rId30"/>
    <p:sldId id="592" r:id="rId31"/>
    <p:sldId id="594" r:id="rId32"/>
    <p:sldId id="514" r:id="rId33"/>
    <p:sldId id="498" r:id="rId34"/>
    <p:sldId id="507" r:id="rId35"/>
    <p:sldId id="513" r:id="rId36"/>
    <p:sldId id="499" r:id="rId37"/>
    <p:sldId id="603" r:id="rId38"/>
    <p:sldId id="604" r:id="rId39"/>
    <p:sldId id="552" r:id="rId40"/>
    <p:sldId id="606" r:id="rId41"/>
    <p:sldId id="536" r:id="rId42"/>
    <p:sldId id="57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58"/>
            <p14:sldId id="495"/>
            <p14:sldId id="554"/>
            <p14:sldId id="605"/>
            <p14:sldId id="589"/>
            <p14:sldId id="596"/>
            <p14:sldId id="563"/>
            <p14:sldId id="580"/>
            <p14:sldId id="501"/>
            <p14:sldId id="597"/>
            <p14:sldId id="565"/>
            <p14:sldId id="599"/>
            <p14:sldId id="566"/>
            <p14:sldId id="601"/>
            <p14:sldId id="600"/>
            <p14:sldId id="598"/>
            <p14:sldId id="570"/>
            <p14:sldId id="306"/>
            <p14:sldId id="581"/>
            <p14:sldId id="496"/>
            <p14:sldId id="587"/>
            <p14:sldId id="602"/>
            <p14:sldId id="582"/>
            <p14:sldId id="592"/>
            <p14:sldId id="594"/>
            <p14:sldId id="514"/>
            <p14:sldId id="498"/>
            <p14:sldId id="507"/>
            <p14:sldId id="513"/>
            <p14:sldId id="499"/>
            <p14:sldId id="603"/>
            <p14:sldId id="604"/>
            <p14:sldId id="552"/>
            <p14:sldId id="606"/>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56" autoAdjust="0"/>
    <p:restoredTop sz="92529" autoAdjust="0"/>
  </p:normalViewPr>
  <p:slideViewPr>
    <p:cSldViewPr snapToGrid="0">
      <p:cViewPr varScale="1">
        <p:scale>
          <a:sx n="69" d="100"/>
          <a:sy n="69" d="100"/>
        </p:scale>
        <p:origin x="94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6E9D07-B8E3-4E6B-92F4-4B23412E1FBD}"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4472D4CB-9578-45C9-A64E-D18E8C2CBC6F}">
      <dgm:prSet phldrT="[Text]"/>
      <dgm:spPr/>
      <dgm:t>
        <a:bodyPr/>
        <a:lstStyle/>
        <a:p>
          <a:r>
            <a:rPr lang="ar-JO" dirty="0"/>
            <a:t>تصنيفات وأقسام البيئة التنظيمية</a:t>
          </a:r>
          <a:endParaRPr lang="en-US" dirty="0"/>
        </a:p>
      </dgm:t>
    </dgm:pt>
    <dgm:pt modelId="{9127114B-4850-4321-92BB-10EDD44781B1}" type="parTrans" cxnId="{91439425-BFB7-4F16-B839-FFD3A04B967B}">
      <dgm:prSet/>
      <dgm:spPr/>
      <dgm:t>
        <a:bodyPr/>
        <a:lstStyle/>
        <a:p>
          <a:endParaRPr lang="en-US"/>
        </a:p>
      </dgm:t>
    </dgm:pt>
    <dgm:pt modelId="{F2B47D7D-8EE1-4115-9A19-C586C993D144}" type="sibTrans" cxnId="{91439425-BFB7-4F16-B839-FFD3A04B967B}">
      <dgm:prSet/>
      <dgm:spPr/>
      <dgm:t>
        <a:bodyPr/>
        <a:lstStyle/>
        <a:p>
          <a:endParaRPr lang="en-US"/>
        </a:p>
      </dgm:t>
    </dgm:pt>
    <dgm:pt modelId="{A12C773E-F2A6-425D-825F-8F3CCD101260}">
      <dgm:prSet phldrT="[Text]"/>
      <dgm:spPr/>
      <dgm:t>
        <a:bodyPr/>
        <a:lstStyle/>
        <a:p>
          <a:r>
            <a:rPr lang="ar-JO" dirty="0"/>
            <a:t>البيئة الداخلية والخارجية</a:t>
          </a:r>
          <a:endParaRPr lang="en-US" dirty="0"/>
        </a:p>
      </dgm:t>
    </dgm:pt>
    <dgm:pt modelId="{58D4C65F-5BFA-47BD-B8FE-57337C86E451}" type="parTrans" cxnId="{6EA8DA97-E2C8-4E49-A03B-8BF19BF7A9E8}">
      <dgm:prSet/>
      <dgm:spPr/>
      <dgm:t>
        <a:bodyPr/>
        <a:lstStyle/>
        <a:p>
          <a:endParaRPr lang="en-US"/>
        </a:p>
      </dgm:t>
    </dgm:pt>
    <dgm:pt modelId="{94174DAC-95D2-4BC3-BFA0-998D36377068}" type="sibTrans" cxnId="{6EA8DA97-E2C8-4E49-A03B-8BF19BF7A9E8}">
      <dgm:prSet/>
      <dgm:spPr/>
      <dgm:t>
        <a:bodyPr/>
        <a:lstStyle/>
        <a:p>
          <a:endParaRPr lang="en-US"/>
        </a:p>
      </dgm:t>
    </dgm:pt>
    <dgm:pt modelId="{0BB1D631-2B7C-49EB-B79D-24D867C304BB}">
      <dgm:prSet phldrT="[Text]"/>
      <dgm:spPr/>
      <dgm:t>
        <a:bodyPr/>
        <a:lstStyle/>
        <a:p>
          <a:r>
            <a:rPr lang="ar-JO" dirty="0"/>
            <a:t>البيئة العامة والخاصة</a:t>
          </a:r>
          <a:endParaRPr lang="en-US" dirty="0"/>
        </a:p>
      </dgm:t>
    </dgm:pt>
    <dgm:pt modelId="{DF033F48-F2FB-4A14-9BD5-6C85E8704AC5}" type="parTrans" cxnId="{85327E54-506C-4610-AD36-716B48670EDC}">
      <dgm:prSet/>
      <dgm:spPr/>
      <dgm:t>
        <a:bodyPr/>
        <a:lstStyle/>
        <a:p>
          <a:endParaRPr lang="en-US"/>
        </a:p>
      </dgm:t>
    </dgm:pt>
    <dgm:pt modelId="{574D7974-D9CF-4AF2-A5F9-5C64EFC6EA97}" type="sibTrans" cxnId="{85327E54-506C-4610-AD36-716B48670EDC}">
      <dgm:prSet/>
      <dgm:spPr/>
      <dgm:t>
        <a:bodyPr/>
        <a:lstStyle/>
        <a:p>
          <a:endParaRPr lang="en-US"/>
        </a:p>
      </dgm:t>
    </dgm:pt>
    <dgm:pt modelId="{DA00B78A-5AFB-4D9A-BA97-7E53DED38E60}" type="pres">
      <dgm:prSet presAssocID="{776E9D07-B8E3-4E6B-92F4-4B23412E1FBD}" presName="hierChild1" presStyleCnt="0">
        <dgm:presLayoutVars>
          <dgm:chPref val="1"/>
          <dgm:dir/>
          <dgm:animOne val="branch"/>
          <dgm:animLvl val="lvl"/>
          <dgm:resizeHandles/>
        </dgm:presLayoutVars>
      </dgm:prSet>
      <dgm:spPr/>
      <dgm:t>
        <a:bodyPr/>
        <a:lstStyle/>
        <a:p>
          <a:endParaRPr lang="en-US"/>
        </a:p>
      </dgm:t>
    </dgm:pt>
    <dgm:pt modelId="{5BBA10E7-D404-487D-AC06-9C334765C077}" type="pres">
      <dgm:prSet presAssocID="{4472D4CB-9578-45C9-A64E-D18E8C2CBC6F}" presName="hierRoot1" presStyleCnt="0"/>
      <dgm:spPr/>
    </dgm:pt>
    <dgm:pt modelId="{C72E8A27-5B86-44B8-88E5-92DE98C0A919}" type="pres">
      <dgm:prSet presAssocID="{4472D4CB-9578-45C9-A64E-D18E8C2CBC6F}" presName="composite" presStyleCnt="0"/>
      <dgm:spPr/>
    </dgm:pt>
    <dgm:pt modelId="{35B45FBF-11AF-4FB8-9EA4-1009C5F3A199}" type="pres">
      <dgm:prSet presAssocID="{4472D4CB-9578-45C9-A64E-D18E8C2CBC6F}" presName="background" presStyleLbl="node0" presStyleIdx="0" presStyleCnt="1"/>
      <dgm:spPr/>
    </dgm:pt>
    <dgm:pt modelId="{C2D27457-8606-4D71-B1C1-F01E2A06C448}" type="pres">
      <dgm:prSet presAssocID="{4472D4CB-9578-45C9-A64E-D18E8C2CBC6F}" presName="text" presStyleLbl="fgAcc0" presStyleIdx="0" presStyleCnt="1" custScaleX="150905">
        <dgm:presLayoutVars>
          <dgm:chPref val="3"/>
        </dgm:presLayoutVars>
      </dgm:prSet>
      <dgm:spPr/>
      <dgm:t>
        <a:bodyPr/>
        <a:lstStyle/>
        <a:p>
          <a:endParaRPr lang="en-US"/>
        </a:p>
      </dgm:t>
    </dgm:pt>
    <dgm:pt modelId="{7B721E6C-4F97-46FA-BEC2-583F0960ACFF}" type="pres">
      <dgm:prSet presAssocID="{4472D4CB-9578-45C9-A64E-D18E8C2CBC6F}" presName="hierChild2" presStyleCnt="0"/>
      <dgm:spPr/>
    </dgm:pt>
    <dgm:pt modelId="{1C45725E-D1E0-4CE5-94AE-35AE339FDBF4}" type="pres">
      <dgm:prSet presAssocID="{58D4C65F-5BFA-47BD-B8FE-57337C86E451}" presName="Name10" presStyleLbl="parChTrans1D2" presStyleIdx="0" presStyleCnt="2"/>
      <dgm:spPr/>
      <dgm:t>
        <a:bodyPr/>
        <a:lstStyle/>
        <a:p>
          <a:endParaRPr lang="en-US"/>
        </a:p>
      </dgm:t>
    </dgm:pt>
    <dgm:pt modelId="{93D69F7B-D76F-4416-99C6-78B290E45A1A}" type="pres">
      <dgm:prSet presAssocID="{A12C773E-F2A6-425D-825F-8F3CCD101260}" presName="hierRoot2" presStyleCnt="0"/>
      <dgm:spPr/>
    </dgm:pt>
    <dgm:pt modelId="{A26EF0F2-A53D-4BF6-8219-846A154DB549}" type="pres">
      <dgm:prSet presAssocID="{A12C773E-F2A6-425D-825F-8F3CCD101260}" presName="composite2" presStyleCnt="0"/>
      <dgm:spPr/>
    </dgm:pt>
    <dgm:pt modelId="{40DDFEC5-7D04-44F7-AD85-C4A194EC2F62}" type="pres">
      <dgm:prSet presAssocID="{A12C773E-F2A6-425D-825F-8F3CCD101260}" presName="background2" presStyleLbl="node2" presStyleIdx="0" presStyleCnt="2"/>
      <dgm:spPr/>
    </dgm:pt>
    <dgm:pt modelId="{F9996E54-7729-43AC-8245-96B8F5D8F300}" type="pres">
      <dgm:prSet presAssocID="{A12C773E-F2A6-425D-825F-8F3CCD101260}" presName="text2" presStyleLbl="fgAcc2" presStyleIdx="0" presStyleCnt="2">
        <dgm:presLayoutVars>
          <dgm:chPref val="3"/>
        </dgm:presLayoutVars>
      </dgm:prSet>
      <dgm:spPr/>
      <dgm:t>
        <a:bodyPr/>
        <a:lstStyle/>
        <a:p>
          <a:endParaRPr lang="en-US"/>
        </a:p>
      </dgm:t>
    </dgm:pt>
    <dgm:pt modelId="{0123FB51-B25A-4ABE-984C-723421276F49}" type="pres">
      <dgm:prSet presAssocID="{A12C773E-F2A6-425D-825F-8F3CCD101260}" presName="hierChild3" presStyleCnt="0"/>
      <dgm:spPr/>
    </dgm:pt>
    <dgm:pt modelId="{213F83F2-1E63-41C1-916D-A64FF67A65AA}" type="pres">
      <dgm:prSet presAssocID="{DF033F48-F2FB-4A14-9BD5-6C85E8704AC5}" presName="Name10" presStyleLbl="parChTrans1D2" presStyleIdx="1" presStyleCnt="2"/>
      <dgm:spPr/>
      <dgm:t>
        <a:bodyPr/>
        <a:lstStyle/>
        <a:p>
          <a:endParaRPr lang="en-US"/>
        </a:p>
      </dgm:t>
    </dgm:pt>
    <dgm:pt modelId="{AAEF5B9B-CD9B-4AE8-8610-5DABCD799DC3}" type="pres">
      <dgm:prSet presAssocID="{0BB1D631-2B7C-49EB-B79D-24D867C304BB}" presName="hierRoot2" presStyleCnt="0"/>
      <dgm:spPr/>
    </dgm:pt>
    <dgm:pt modelId="{3BD50770-AB13-4851-B45C-C0F668F3188A}" type="pres">
      <dgm:prSet presAssocID="{0BB1D631-2B7C-49EB-B79D-24D867C304BB}" presName="composite2" presStyleCnt="0"/>
      <dgm:spPr/>
    </dgm:pt>
    <dgm:pt modelId="{ED85325A-A2BA-4301-B49E-2D4EC3AE8C33}" type="pres">
      <dgm:prSet presAssocID="{0BB1D631-2B7C-49EB-B79D-24D867C304BB}" presName="background2" presStyleLbl="node2" presStyleIdx="1" presStyleCnt="2"/>
      <dgm:spPr/>
    </dgm:pt>
    <dgm:pt modelId="{DAE5BF02-31B7-4D9F-B187-A0C7DA18F186}" type="pres">
      <dgm:prSet presAssocID="{0BB1D631-2B7C-49EB-B79D-24D867C304BB}" presName="text2" presStyleLbl="fgAcc2" presStyleIdx="1" presStyleCnt="2">
        <dgm:presLayoutVars>
          <dgm:chPref val="3"/>
        </dgm:presLayoutVars>
      </dgm:prSet>
      <dgm:spPr/>
      <dgm:t>
        <a:bodyPr/>
        <a:lstStyle/>
        <a:p>
          <a:endParaRPr lang="en-US"/>
        </a:p>
      </dgm:t>
    </dgm:pt>
    <dgm:pt modelId="{9056CB1D-78E8-48CD-97E4-859DC1C8A3EA}" type="pres">
      <dgm:prSet presAssocID="{0BB1D631-2B7C-49EB-B79D-24D867C304BB}" presName="hierChild3" presStyleCnt="0"/>
      <dgm:spPr/>
    </dgm:pt>
  </dgm:ptLst>
  <dgm:cxnLst>
    <dgm:cxn modelId="{85327E54-506C-4610-AD36-716B48670EDC}" srcId="{4472D4CB-9578-45C9-A64E-D18E8C2CBC6F}" destId="{0BB1D631-2B7C-49EB-B79D-24D867C304BB}" srcOrd="1" destOrd="0" parTransId="{DF033F48-F2FB-4A14-9BD5-6C85E8704AC5}" sibTransId="{574D7974-D9CF-4AF2-A5F9-5C64EFC6EA97}"/>
    <dgm:cxn modelId="{91439425-BFB7-4F16-B839-FFD3A04B967B}" srcId="{776E9D07-B8E3-4E6B-92F4-4B23412E1FBD}" destId="{4472D4CB-9578-45C9-A64E-D18E8C2CBC6F}" srcOrd="0" destOrd="0" parTransId="{9127114B-4850-4321-92BB-10EDD44781B1}" sibTransId="{F2B47D7D-8EE1-4115-9A19-C586C993D144}"/>
    <dgm:cxn modelId="{6C62F2C6-08EB-4A1D-A91F-EA13AD5A19A8}" type="presOf" srcId="{776E9D07-B8E3-4E6B-92F4-4B23412E1FBD}" destId="{DA00B78A-5AFB-4D9A-BA97-7E53DED38E60}" srcOrd="0" destOrd="0" presId="urn:microsoft.com/office/officeart/2005/8/layout/hierarchy1"/>
    <dgm:cxn modelId="{BAF2D338-9884-428F-9489-BB1657B58A0E}" type="presOf" srcId="{4472D4CB-9578-45C9-A64E-D18E8C2CBC6F}" destId="{C2D27457-8606-4D71-B1C1-F01E2A06C448}" srcOrd="0" destOrd="0" presId="urn:microsoft.com/office/officeart/2005/8/layout/hierarchy1"/>
    <dgm:cxn modelId="{06AABBE9-8EDC-4F8D-82F6-D7B5FC458945}" type="presOf" srcId="{A12C773E-F2A6-425D-825F-8F3CCD101260}" destId="{F9996E54-7729-43AC-8245-96B8F5D8F300}" srcOrd="0" destOrd="0" presId="urn:microsoft.com/office/officeart/2005/8/layout/hierarchy1"/>
    <dgm:cxn modelId="{6EA8DA97-E2C8-4E49-A03B-8BF19BF7A9E8}" srcId="{4472D4CB-9578-45C9-A64E-D18E8C2CBC6F}" destId="{A12C773E-F2A6-425D-825F-8F3CCD101260}" srcOrd="0" destOrd="0" parTransId="{58D4C65F-5BFA-47BD-B8FE-57337C86E451}" sibTransId="{94174DAC-95D2-4BC3-BFA0-998D36377068}"/>
    <dgm:cxn modelId="{215DD707-F4C1-47F3-BAD5-0F0C89CCBDC3}" type="presOf" srcId="{58D4C65F-5BFA-47BD-B8FE-57337C86E451}" destId="{1C45725E-D1E0-4CE5-94AE-35AE339FDBF4}" srcOrd="0" destOrd="0" presId="urn:microsoft.com/office/officeart/2005/8/layout/hierarchy1"/>
    <dgm:cxn modelId="{EFC945A2-D96D-4921-8ADA-213D72ED66D1}" type="presOf" srcId="{0BB1D631-2B7C-49EB-B79D-24D867C304BB}" destId="{DAE5BF02-31B7-4D9F-B187-A0C7DA18F186}" srcOrd="0" destOrd="0" presId="urn:microsoft.com/office/officeart/2005/8/layout/hierarchy1"/>
    <dgm:cxn modelId="{499015AB-58A1-465B-8C05-F55FA5E4B8D2}" type="presOf" srcId="{DF033F48-F2FB-4A14-9BD5-6C85E8704AC5}" destId="{213F83F2-1E63-41C1-916D-A64FF67A65AA}" srcOrd="0" destOrd="0" presId="urn:microsoft.com/office/officeart/2005/8/layout/hierarchy1"/>
    <dgm:cxn modelId="{2D71508F-C2A0-4F14-BDBE-E7D0ACEDF5A0}" type="presParOf" srcId="{DA00B78A-5AFB-4D9A-BA97-7E53DED38E60}" destId="{5BBA10E7-D404-487D-AC06-9C334765C077}" srcOrd="0" destOrd="0" presId="urn:microsoft.com/office/officeart/2005/8/layout/hierarchy1"/>
    <dgm:cxn modelId="{AAC0B92D-3DA6-4759-919C-F079D91681C7}" type="presParOf" srcId="{5BBA10E7-D404-487D-AC06-9C334765C077}" destId="{C72E8A27-5B86-44B8-88E5-92DE98C0A919}" srcOrd="0" destOrd="0" presId="urn:microsoft.com/office/officeart/2005/8/layout/hierarchy1"/>
    <dgm:cxn modelId="{12A298EB-3F06-4C08-90C4-AFEA9329E6B7}" type="presParOf" srcId="{C72E8A27-5B86-44B8-88E5-92DE98C0A919}" destId="{35B45FBF-11AF-4FB8-9EA4-1009C5F3A199}" srcOrd="0" destOrd="0" presId="urn:microsoft.com/office/officeart/2005/8/layout/hierarchy1"/>
    <dgm:cxn modelId="{CBD0F0C6-BFD9-415B-9447-53B6AC99E2F6}" type="presParOf" srcId="{C72E8A27-5B86-44B8-88E5-92DE98C0A919}" destId="{C2D27457-8606-4D71-B1C1-F01E2A06C448}" srcOrd="1" destOrd="0" presId="urn:microsoft.com/office/officeart/2005/8/layout/hierarchy1"/>
    <dgm:cxn modelId="{420CC0CD-A5A4-4D05-B548-6D487A1A9DD1}" type="presParOf" srcId="{5BBA10E7-D404-487D-AC06-9C334765C077}" destId="{7B721E6C-4F97-46FA-BEC2-583F0960ACFF}" srcOrd="1" destOrd="0" presId="urn:microsoft.com/office/officeart/2005/8/layout/hierarchy1"/>
    <dgm:cxn modelId="{D8ECE67B-A48F-48D8-B61E-E555FF56F1EB}" type="presParOf" srcId="{7B721E6C-4F97-46FA-BEC2-583F0960ACFF}" destId="{1C45725E-D1E0-4CE5-94AE-35AE339FDBF4}" srcOrd="0" destOrd="0" presId="urn:microsoft.com/office/officeart/2005/8/layout/hierarchy1"/>
    <dgm:cxn modelId="{11F0F195-FA3F-4D20-9045-75DFFC06147D}" type="presParOf" srcId="{7B721E6C-4F97-46FA-BEC2-583F0960ACFF}" destId="{93D69F7B-D76F-4416-99C6-78B290E45A1A}" srcOrd="1" destOrd="0" presId="urn:microsoft.com/office/officeart/2005/8/layout/hierarchy1"/>
    <dgm:cxn modelId="{B34A6F64-0F2D-48DE-BE70-4ACADD4E4BF3}" type="presParOf" srcId="{93D69F7B-D76F-4416-99C6-78B290E45A1A}" destId="{A26EF0F2-A53D-4BF6-8219-846A154DB549}" srcOrd="0" destOrd="0" presId="urn:microsoft.com/office/officeart/2005/8/layout/hierarchy1"/>
    <dgm:cxn modelId="{23D3F3CE-16A2-4A99-AF57-5E24A2AC61BD}" type="presParOf" srcId="{A26EF0F2-A53D-4BF6-8219-846A154DB549}" destId="{40DDFEC5-7D04-44F7-AD85-C4A194EC2F62}" srcOrd="0" destOrd="0" presId="urn:microsoft.com/office/officeart/2005/8/layout/hierarchy1"/>
    <dgm:cxn modelId="{3FAB9663-6D0D-4A4D-8E6D-05350F41BECE}" type="presParOf" srcId="{A26EF0F2-A53D-4BF6-8219-846A154DB549}" destId="{F9996E54-7729-43AC-8245-96B8F5D8F300}" srcOrd="1" destOrd="0" presId="urn:microsoft.com/office/officeart/2005/8/layout/hierarchy1"/>
    <dgm:cxn modelId="{E0C7DA86-E23C-48FA-BFDF-8EB453B3084E}" type="presParOf" srcId="{93D69F7B-D76F-4416-99C6-78B290E45A1A}" destId="{0123FB51-B25A-4ABE-984C-723421276F49}" srcOrd="1" destOrd="0" presId="urn:microsoft.com/office/officeart/2005/8/layout/hierarchy1"/>
    <dgm:cxn modelId="{7AE3BA0D-AF43-437A-967D-FC6810DA0BF0}" type="presParOf" srcId="{7B721E6C-4F97-46FA-BEC2-583F0960ACFF}" destId="{213F83F2-1E63-41C1-916D-A64FF67A65AA}" srcOrd="2" destOrd="0" presId="urn:microsoft.com/office/officeart/2005/8/layout/hierarchy1"/>
    <dgm:cxn modelId="{5E2658F0-9A69-4C7C-9F71-1927AE216EC4}" type="presParOf" srcId="{7B721E6C-4F97-46FA-BEC2-583F0960ACFF}" destId="{AAEF5B9B-CD9B-4AE8-8610-5DABCD799DC3}" srcOrd="3" destOrd="0" presId="urn:microsoft.com/office/officeart/2005/8/layout/hierarchy1"/>
    <dgm:cxn modelId="{B8C10844-360C-483E-8046-EB0B3C6287E1}" type="presParOf" srcId="{AAEF5B9B-CD9B-4AE8-8610-5DABCD799DC3}" destId="{3BD50770-AB13-4851-B45C-C0F668F3188A}" srcOrd="0" destOrd="0" presId="urn:microsoft.com/office/officeart/2005/8/layout/hierarchy1"/>
    <dgm:cxn modelId="{51A75B39-BC6F-4CCC-BC26-2DCEF5D064A4}" type="presParOf" srcId="{3BD50770-AB13-4851-B45C-C0F668F3188A}" destId="{ED85325A-A2BA-4301-B49E-2D4EC3AE8C33}" srcOrd="0" destOrd="0" presId="urn:microsoft.com/office/officeart/2005/8/layout/hierarchy1"/>
    <dgm:cxn modelId="{7DFE65E8-5237-4D89-AFAF-203BAB9DA1B5}" type="presParOf" srcId="{3BD50770-AB13-4851-B45C-C0F668F3188A}" destId="{DAE5BF02-31B7-4D9F-B187-A0C7DA18F186}" srcOrd="1" destOrd="0" presId="urn:microsoft.com/office/officeart/2005/8/layout/hierarchy1"/>
    <dgm:cxn modelId="{A492E38E-DC3B-4B77-93AE-3F05B181FEA1}" type="presParOf" srcId="{AAEF5B9B-CD9B-4AE8-8610-5DABCD799DC3}" destId="{9056CB1D-78E8-48CD-97E4-859DC1C8A3E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3F83F2-1E63-41C1-916D-A64FF67A65AA}">
      <dsp:nvSpPr>
        <dsp:cNvPr id="0" name=""/>
        <dsp:cNvSpPr/>
      </dsp:nvSpPr>
      <dsp:spPr>
        <a:xfrm>
          <a:off x="5080696" y="1034934"/>
          <a:ext cx="994323" cy="473207"/>
        </a:xfrm>
        <a:custGeom>
          <a:avLst/>
          <a:gdLst/>
          <a:ahLst/>
          <a:cxnLst/>
          <a:rect l="0" t="0" r="0" b="0"/>
          <a:pathLst>
            <a:path>
              <a:moveTo>
                <a:pt x="0" y="0"/>
              </a:moveTo>
              <a:lnTo>
                <a:pt x="0" y="322477"/>
              </a:lnTo>
              <a:lnTo>
                <a:pt x="994323" y="322477"/>
              </a:lnTo>
              <a:lnTo>
                <a:pt x="994323" y="4732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C45725E-D1E0-4CE5-94AE-35AE339FDBF4}">
      <dsp:nvSpPr>
        <dsp:cNvPr id="0" name=""/>
        <dsp:cNvSpPr/>
      </dsp:nvSpPr>
      <dsp:spPr>
        <a:xfrm>
          <a:off x="4086373" y="1034934"/>
          <a:ext cx="994323" cy="473207"/>
        </a:xfrm>
        <a:custGeom>
          <a:avLst/>
          <a:gdLst/>
          <a:ahLst/>
          <a:cxnLst/>
          <a:rect l="0" t="0" r="0" b="0"/>
          <a:pathLst>
            <a:path>
              <a:moveTo>
                <a:pt x="994323" y="0"/>
              </a:moveTo>
              <a:lnTo>
                <a:pt x="994323" y="322477"/>
              </a:lnTo>
              <a:lnTo>
                <a:pt x="0" y="322477"/>
              </a:lnTo>
              <a:lnTo>
                <a:pt x="0" y="4732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B45FBF-11AF-4FB8-9EA4-1009C5F3A199}">
      <dsp:nvSpPr>
        <dsp:cNvPr id="0" name=""/>
        <dsp:cNvSpPr/>
      </dsp:nvSpPr>
      <dsp:spPr>
        <a:xfrm>
          <a:off x="3853027" y="1741"/>
          <a:ext cx="2455338" cy="10331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D27457-8606-4D71-B1C1-F01E2A06C448}">
      <dsp:nvSpPr>
        <dsp:cNvPr id="0" name=""/>
        <dsp:cNvSpPr/>
      </dsp:nvSpPr>
      <dsp:spPr>
        <a:xfrm>
          <a:off x="4033814" y="173488"/>
          <a:ext cx="2455338" cy="10331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ar-JO" sz="2600" kern="1200" dirty="0"/>
            <a:t>تصنيفات وأقسام البيئة التنظيمية</a:t>
          </a:r>
          <a:endParaRPr lang="en-US" sz="2600" kern="1200" dirty="0"/>
        </a:p>
      </dsp:txBody>
      <dsp:txXfrm>
        <a:off x="4064075" y="203749"/>
        <a:ext cx="2394816" cy="972670"/>
      </dsp:txXfrm>
    </dsp:sp>
    <dsp:sp modelId="{40DDFEC5-7D04-44F7-AD85-C4A194EC2F62}">
      <dsp:nvSpPr>
        <dsp:cNvPr id="0" name=""/>
        <dsp:cNvSpPr/>
      </dsp:nvSpPr>
      <dsp:spPr>
        <a:xfrm>
          <a:off x="3272835" y="1508141"/>
          <a:ext cx="1627075" cy="10331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996E54-7729-43AC-8245-96B8F5D8F300}">
      <dsp:nvSpPr>
        <dsp:cNvPr id="0" name=""/>
        <dsp:cNvSpPr/>
      </dsp:nvSpPr>
      <dsp:spPr>
        <a:xfrm>
          <a:off x="3453621" y="1679888"/>
          <a:ext cx="1627075" cy="10331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ar-JO" sz="2600" kern="1200" dirty="0"/>
            <a:t>البيئة الداخلية والخارجية</a:t>
          </a:r>
          <a:endParaRPr lang="en-US" sz="2600" kern="1200" dirty="0"/>
        </a:p>
      </dsp:txBody>
      <dsp:txXfrm>
        <a:off x="3483882" y="1710149"/>
        <a:ext cx="1566553" cy="972670"/>
      </dsp:txXfrm>
    </dsp:sp>
    <dsp:sp modelId="{ED85325A-A2BA-4301-B49E-2D4EC3AE8C33}">
      <dsp:nvSpPr>
        <dsp:cNvPr id="0" name=""/>
        <dsp:cNvSpPr/>
      </dsp:nvSpPr>
      <dsp:spPr>
        <a:xfrm>
          <a:off x="5261483" y="1508141"/>
          <a:ext cx="1627075" cy="10331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E5BF02-31B7-4D9F-B187-A0C7DA18F186}">
      <dsp:nvSpPr>
        <dsp:cNvPr id="0" name=""/>
        <dsp:cNvSpPr/>
      </dsp:nvSpPr>
      <dsp:spPr>
        <a:xfrm>
          <a:off x="5442269" y="1679888"/>
          <a:ext cx="1627075" cy="10331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ar-JO" sz="2600" kern="1200" dirty="0"/>
            <a:t>البيئة العامة والخاصة</a:t>
          </a:r>
          <a:endParaRPr lang="en-US" sz="2600" kern="1200" dirty="0"/>
        </a:p>
      </dsp:txBody>
      <dsp:txXfrm>
        <a:off x="5472530" y="1710149"/>
        <a:ext cx="1566553" cy="97267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356266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2818612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246558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872404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16070165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558C7B-1DAA-8650-5A35-42EAD78AB3B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552123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558C7B-1DAA-8650-5A35-42EAD78AB3B1}"/>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8684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215978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1934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9.jpeg"/></Relationships>
</file>

<file path=ppt/slides/_rels/slide38.xml.rels><?xml version="1.0" encoding="UTF-8" standalone="yes"?>
<Relationships xmlns="http://schemas.openxmlformats.org/package/2006/relationships"><Relationship Id="rId3" Type="http://schemas.openxmlformats.org/officeDocument/2006/relationships/hyperlink" Target="https://mawdoo3.com/%D9%85%D9%81%D9%87%D9%88%D9%85_%D8%A7%D9%84%D8%A8%D9%8A%D8%A6%D8%A9_%D8%A7%D9%84%D8%AA%D9%86%D8%B8%D9%8A%D9%85%D9%8A%D8%A9" TargetMode="External"/><Relationship Id="rId2" Type="http://schemas.openxmlformats.org/officeDocument/2006/relationships/hyperlink" Target="https://mawdoo3.com/%D9%85%D8%A7_%D9%87%D9%8A_%D8%A7%D9%84%D8%A8%D9%8A%D8%A6%D8%A9#.D8.AA.D8.B9.D8.B1.D9.8A.D9.81_.D8.A7.D9.84.D8.A8.D9.8A.D8.A6.D8.A9_.D8.A7.D8.B5.D8.B7.D9.84.D8.A7.D8.AD.D8.A7.D9.8B" TargetMode="Externa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s://bod.com.sa/%D9%85%D9%81%D9%87%D9%88%D9%85-%D8%A8%D9%8A%D8%A6%D8%A9-%D8%A7%D9%84%D9%85%D9%86%D8%B8%D9%85%D8%A9/"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ejaba.com/question/%D9%85%D8%A7-%D9%87%D9%8A-%D8%A3%D9%87%D9%85%D9%8A%D8%A9-%D8%AA%D8%AD%D9%84%D9%8A%D9%84-%D8%A7%D9%84%D8%A8%D9%8A%D8%A6%D8%A9-%D8%A7%D9%84%D8%AA%D9%86%D8%B8%D9%8A%D9%85%D9%8A%D8%A9" TargetMode="External"/><Relationship Id="rId2" Type="http://schemas.openxmlformats.org/officeDocument/2006/relationships/hyperlink" Target="https://www.business4lions.com/%D8%A7%D9%84%D8%A8%D9%8A%D8%A6%D8%A9-%D8%A7%D9%84%D8%AA%D9%86%D8%B8%D9%8A%D9%85%D9%8A%D8%A9/" TargetMode="Externa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s://businessyield.com/ar/bs-business/organizational-environment/"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Segoe UI" panose="020B0502040204020203" pitchFamily="34" charset="0"/>
                <a:cs typeface="Segoe UI" panose="020B0502040204020203" pitchFamily="34" charset="0"/>
              </a:rPr>
              <a:t>communication and </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en-US" altLang="en-US" sz="3200" b="1" dirty="0">
                <a:solidFill>
                  <a:srgbClr val="00B0F0"/>
                </a:solidFill>
                <a:latin typeface="Segoe UI" panose="020B0502040204020203" pitchFamily="34" charset="0"/>
                <a:cs typeface="Segoe UI" panose="020B0502040204020203" pitchFamily="34" charset="0"/>
              </a:rPr>
              <a:t>Leadership</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endParaRPr lang="en-US" altLang="en-US" sz="32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Segoe UI" panose="020B0502040204020203" pitchFamily="34" charset="0"/>
              <a:cs typeface="Segoe UI" panose="020B0502040204020203" pitchFamily="34" charset="0"/>
            </a:endParaRPr>
          </a:p>
          <a:p>
            <a:pPr algn="ctr"/>
            <a:r>
              <a:rPr lang="en-US" sz="2400" dirty="0">
                <a:latin typeface="Segoe UI" panose="020B0502040204020203" pitchFamily="34" charset="0"/>
                <a:cs typeface="Segoe UI" panose="020B0502040204020203" pitchFamily="34" charset="0"/>
              </a:rPr>
              <a:t>Prepared by Dr. Eman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367336"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العاشرة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Segoe UI" panose="020B0502040204020203" pitchFamily="34" charset="0"/>
              <a:cs typeface="Segoe UI" panose="020B0502040204020203" pitchFamily="34"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Segoe UI" panose="020B0502040204020203" pitchFamily="34" charset="0"/>
                <a:cs typeface="Segoe UI" panose="020B0502040204020203" pitchFamily="34" charset="0"/>
              </a:rPr>
              <a:t>المحاضرة العاشرة:</a:t>
            </a:r>
          </a:p>
          <a:p>
            <a:pPr algn="ctr"/>
            <a:r>
              <a:rPr lang="ar-JO" sz="2800" b="1" dirty="0">
                <a:solidFill>
                  <a:schemeClr val="tx1"/>
                </a:solidFill>
                <a:latin typeface="Segoe UI" panose="020B0502040204020203" pitchFamily="34" charset="0"/>
                <a:cs typeface="Segoe UI" panose="020B0502040204020203" pitchFamily="34" charset="0"/>
              </a:rPr>
              <a:t>البيئة التنظيمية</a:t>
            </a:r>
            <a:endParaRPr lang="en-US" sz="1600" dirty="0">
              <a:solidFill>
                <a:schemeClr val="tx1"/>
              </a:solidFill>
              <a:effectLst/>
              <a:latin typeface="Segoe UI" panose="020B0502040204020203" pitchFamily="34" charset="0"/>
              <a:ea typeface="Arial" panose="020B0604020202020204" pitchFamily="34" charset="0"/>
              <a:cs typeface="Segoe UI" panose="020B0502040204020203" pitchFamily="34" charset="0"/>
            </a:endParaRPr>
          </a:p>
          <a:p>
            <a:pPr algn="ctr"/>
            <a:endParaRPr lang="en-US" sz="28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Segoe UI" panose="020B0502040204020203" pitchFamily="34" charset="0"/>
                <a:cs typeface="Segoe UI" panose="020B0502040204020203" pitchFamily="34" charset="0"/>
              </a:rPr>
              <a:t>communication and leadership</a:t>
            </a:r>
            <a:endParaRPr lang="ar-JO" altLang="en-US" sz="3200" b="1" dirty="0">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10</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4092"/>
    </mc:Choice>
    <mc:Fallback xmlns="">
      <p:transition spd="slow" advTm="4409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Segoe UI" panose="020B0502040204020203" pitchFamily="34" charset="0"/>
                <a:cs typeface="Segoe UI" panose="020B0502040204020203" pitchFamily="34" charset="0"/>
              </a:rPr>
              <a:t>مادة الاتصالات والقيادة </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هي إحدى مقررات برنامج</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ماجستير القيادة التربوية</a:t>
            </a:r>
            <a:endParaRPr lang="en-US" sz="1600" b="1" dirty="0">
              <a:solidFill>
                <a:schemeClr val="bg1"/>
              </a:solidFill>
              <a:latin typeface="Segoe UI" panose="020B0502040204020203" pitchFamily="34" charset="0"/>
              <a:cs typeface="Segoe UI" panose="020B0502040204020203" pitchFamily="34" charset="0"/>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99226"/>
    </mc:Choice>
    <mc:Fallback xmlns="">
      <p:transition spd="slow" advTm="9922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الولاء والولاء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عناصر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خصائص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مراحل وأبعاد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أسباب ضعف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العوامل المساعدة على نمو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إيجابيات وسلبيات الولاء التنظيمي</a:t>
            </a: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3359465065"/>
      </p:ext>
    </p:extLst>
  </p:cSld>
  <p:clrMapOvr>
    <a:masterClrMapping/>
  </p:clrMapOvr>
  <mc:AlternateContent xmlns:mc="http://schemas.openxmlformats.org/markup-compatibility/2006" xmlns:p14="http://schemas.microsoft.com/office/powerpoint/2010/main">
    <mc:Choice Requires="p14">
      <p:transition spd="slow" p14:dur="2000" advTm="85490"/>
    </mc:Choice>
    <mc:Fallback xmlns="">
      <p:transition spd="slow" advTm="854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Segoe UI" panose="020B0502040204020203" pitchFamily="34" charset="0"/>
                <a:cs typeface="Segoe UI" panose="020B0502040204020203" pitchFamily="34" charset="0"/>
              </a:rPr>
              <a:t>محتوى المادة الدراسية والجدول الزمني</a:t>
            </a:r>
            <a:endParaRPr lang="en-US" sz="2000"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xmlns="" id="{3F4FE775-3F97-DE5A-EB30-8652EDB5B522}"/>
              </a:ext>
            </a:extLst>
          </p:cNvPr>
          <p:cNvGraphicFramePr>
            <a:graphicFrameLocks noGrp="1"/>
          </p:cNvGraphicFramePr>
          <p:nvPr>
            <p:extLst>
              <p:ext uri="{D42A27DB-BD31-4B8C-83A1-F6EECF244321}">
                <p14:modId xmlns:p14="http://schemas.microsoft.com/office/powerpoint/2010/main" val="3509643541"/>
              </p:ext>
            </p:extLst>
          </p:nvPr>
        </p:nvGraphicFramePr>
        <p:xfrm>
          <a:off x="2485572" y="1356534"/>
          <a:ext cx="7985783" cy="497766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413272">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المحاضرة</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1</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والقيادة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JO" sz="18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2</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a:effectLst/>
                          <a:latin typeface="Segoe UI" panose="020B0502040204020203" pitchFamily="34" charset="0"/>
                          <a:ea typeface="Simplified Arabic" panose="02020603050405020304" pitchFamily="18" charset="-78"/>
                          <a:cs typeface="Segoe UI" panose="020B0502040204020203" pitchFamily="34" charset="0"/>
                        </a:rPr>
                        <a:t> </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Segoe UI" panose="020B0502040204020203" pitchFamily="34" charset="0"/>
                          <a:ea typeface="+mn-ea"/>
                          <a:cs typeface="Segoe UI" panose="020B0502040204020203" pitchFamily="34" charset="0"/>
                        </a:rPr>
                        <a:t>/</a:t>
                      </a:r>
                      <a:r>
                        <a:rPr lang="ar-SA" sz="1800" b="1" kern="1200" dirty="0">
                          <a:solidFill>
                            <a:schemeClr val="dk1"/>
                          </a:solidFill>
                          <a:effectLst/>
                          <a:latin typeface="Segoe UI" panose="020B0502040204020203" pitchFamily="34" charset="0"/>
                          <a:ea typeface="+mn-ea"/>
                          <a:cs typeface="Segoe UI" panose="020B0502040204020203" pitchFamily="34" charset="0"/>
                        </a:rPr>
                        <a:t> </a:t>
                      </a:r>
                      <a:endParaRPr lang="en-US" sz="18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3</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التنظيم الإداري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latin typeface="Segoe UI" panose="020B0502040204020203" pitchFamily="34" charset="0"/>
                          <a:cs typeface="Segoe UI" panose="020B0502040204020203" pitchFamily="34" charset="0"/>
                        </a:rPr>
                        <a:t>/</a:t>
                      </a:r>
                      <a:r>
                        <a:rPr lang="ar-SA" sz="2400" b="1" dirty="0">
                          <a:effectLst/>
                          <a:latin typeface="Segoe UI" panose="020B0502040204020203" pitchFamily="34" charset="0"/>
                          <a:cs typeface="Segoe UI" panose="020B0502040204020203" pitchFamily="34" charset="0"/>
                        </a:rPr>
                        <a:t> </a:t>
                      </a:r>
                      <a:endParaRPr lang="en-US" sz="14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4</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التطوير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Segoe UI" panose="020B0502040204020203" pitchFamily="34" charset="0"/>
                          <a:ea typeface="+mn-ea"/>
                          <a:cs typeface="Segoe UI" panose="020B0502040204020203" pitchFamily="34" charset="0"/>
                        </a:rPr>
                        <a:t>/</a:t>
                      </a:r>
                      <a:r>
                        <a:rPr lang="ar-SA" sz="2400" b="1" kern="1200" dirty="0">
                          <a:solidFill>
                            <a:schemeClr val="dk1"/>
                          </a:solidFill>
                          <a:effectLst/>
                          <a:latin typeface="Segoe UI" panose="020B0502040204020203" pitchFamily="34" charset="0"/>
                          <a:ea typeface="+mn-ea"/>
                          <a:cs typeface="Segoe UI" panose="020B0502040204020203" pitchFamily="34" charset="0"/>
                        </a:rPr>
                        <a:t> </a:t>
                      </a:r>
                      <a:endParaRPr lang="en-US" sz="24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5 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SA" sz="20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6 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 </a:t>
                      </a:r>
                      <a:r>
                        <a:rPr kumimoji="0" lang="ar-SA" sz="20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53857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7 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lvl="0" indent="0" algn="ctr" defTabSz="914400" rtl="1" eaLnBrk="1" fontAlgn="auto" latinLnBrk="0" hangingPunct="1">
                        <a:lnSpc>
                          <a:spcPct val="115000"/>
                        </a:lnSpc>
                        <a:spcBef>
                          <a:spcPts val="0"/>
                        </a:spcBef>
                        <a:spcAft>
                          <a:spcPts val="0"/>
                        </a:spcAft>
                        <a:buClrTx/>
                        <a:buSzTx/>
                        <a:buFontTx/>
                        <a:buNone/>
                        <a:tabLst/>
                        <a:defRPr/>
                      </a:pPr>
                      <a:r>
                        <a:rPr lang="ar-SA" sz="1400" dirty="0">
                          <a:effectLst/>
                          <a:latin typeface="Segoe UI" panose="020B0502040204020203" pitchFamily="34" charset="0"/>
                          <a:cs typeface="Segoe UI" panose="020B0502040204020203" pitchFamily="34" charset="0"/>
                        </a:rPr>
                        <a:t> </a:t>
                      </a:r>
                      <a:r>
                        <a:rPr lang="ar-SA" sz="2000" b="1" dirty="0">
                          <a:effectLst/>
                          <a:latin typeface="Segoe UI" panose="020B0502040204020203" pitchFamily="34" charset="0"/>
                          <a:cs typeface="Segoe UI" panose="020B0502040204020203" pitchFamily="34" charset="0"/>
                        </a:rPr>
                        <a:t> /</a:t>
                      </a:r>
                    </a:p>
                    <a:p>
                      <a:pPr marL="0" marR="0" lvl="0" indent="0" algn="ctr" defTabSz="914400" rtl="1" eaLnBrk="1" fontAlgn="auto" latinLnBrk="0" hangingPunct="1">
                        <a:lnSpc>
                          <a:spcPct val="115000"/>
                        </a:lnSpc>
                        <a:spcBef>
                          <a:spcPts val="0"/>
                        </a:spcBef>
                        <a:spcAft>
                          <a:spcPts val="0"/>
                        </a:spcAft>
                        <a:buClrTx/>
                        <a:buSzTx/>
                        <a:buFontTx/>
                        <a:buNone/>
                        <a:tabLst/>
                        <a:defRPr/>
                      </a:pP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8 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JO" sz="24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9</a:t>
                      </a:r>
                      <a:r>
                        <a:rPr lang="ar-SA" sz="1400" dirty="0">
                          <a:solidFill>
                            <a:schemeClr val="bg1"/>
                          </a:solidFill>
                          <a:effectLst/>
                          <a:latin typeface="Segoe UI" panose="020B0502040204020203" pitchFamily="34" charset="0"/>
                          <a:cs typeface="Segoe UI" panose="020B0502040204020203" pitchFamily="34" charset="0"/>
                        </a:rPr>
                        <a:t>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JO" sz="1600" dirty="0">
                          <a:effectLst/>
                          <a:latin typeface="Segoe UI" panose="020B0502040204020203" pitchFamily="34" charset="0"/>
                          <a:ea typeface="Simplified Arabic" panose="02020603050405020304" pitchFamily="18" charset="-78"/>
                          <a:cs typeface="Segoe UI" panose="020B0502040204020203" pitchFamily="34" charset="0"/>
                        </a:rPr>
                        <a:t>الانتماء أو الولاء</a:t>
                      </a:r>
                      <a:r>
                        <a:rPr lang="ar-SA" sz="1600" dirty="0">
                          <a:effectLst/>
                          <a:latin typeface="Segoe UI" panose="020B0502040204020203" pitchFamily="34" charset="0"/>
                          <a:ea typeface="Simplified Arabic" panose="02020603050405020304" pitchFamily="18" charset="-78"/>
                          <a:cs typeface="Segoe UI" panose="020B0502040204020203" pitchFamily="34" charset="0"/>
                        </a:rPr>
                        <a:t>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kumimoji="0" lang="ar-JO" sz="24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10 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البيئة التنظيمي</a:t>
                      </a:r>
                      <a:r>
                        <a:rPr lang="ar-JO" sz="1600" dirty="0">
                          <a:effectLst/>
                          <a:latin typeface="Segoe UI" panose="020B0502040204020203" pitchFamily="34" charset="0"/>
                          <a:ea typeface="Simplified Arabic" panose="02020603050405020304" pitchFamily="18" charset="-78"/>
                          <a:cs typeface="Segoe UI" panose="020B0502040204020203" pitchFamily="34" charset="0"/>
                        </a:rPr>
                        <a:t>ة</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kumimoji="0" lang="ar-JO" sz="24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345987">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39195"/>
    </mc:Choice>
    <mc:Fallback xmlns="">
      <p:transition spd="slow" advTm="13919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09E0218-0BDE-D955-04E5-A8F2DEDD8E96}"/>
              </a:ext>
            </a:extLst>
          </p:cNvPr>
          <p:cNvSpPr txBox="1"/>
          <p:nvPr/>
        </p:nvSpPr>
        <p:spPr>
          <a:xfrm>
            <a:off x="9264625" y="1438632"/>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xmlns="" id="{3DC493B7-3193-86AB-F79A-F3A703F183F7}"/>
              </a:ext>
            </a:extLst>
          </p:cNvPr>
          <p:cNvSpPr txBox="1"/>
          <p:nvPr/>
        </p:nvSpPr>
        <p:spPr>
          <a:xfrm>
            <a:off x="614516" y="1932068"/>
            <a:ext cx="10962968" cy="3797706"/>
          </a:xfrm>
          <a:prstGeom prst="rect">
            <a:avLst/>
          </a:prstGeom>
          <a:noFill/>
        </p:spPr>
        <p:txBody>
          <a:bodyPr wrap="square" rtlCol="0">
            <a:spAutoFit/>
          </a:bodyPr>
          <a:lstStyle/>
          <a:p>
            <a:pPr algn="just" rtl="1">
              <a:lnSpc>
                <a:spcPct val="250000"/>
              </a:lnSpc>
              <a:spcAft>
                <a:spcPts val="800"/>
              </a:spcAft>
            </a:pPr>
            <a:r>
              <a:rPr lang="ar-JO" sz="1600" dirty="0">
                <a:solidFill>
                  <a:srgbClr val="000000"/>
                </a:solidFill>
                <a:latin typeface="Segoe UI" panose="020B0502040204020203" pitchFamily="34" charset="0"/>
                <a:cs typeface="Segoe UI" panose="020B0502040204020203" pitchFamily="34" charset="0"/>
              </a:rPr>
              <a:t>    تشكل البيئة التي توجد فيها المنظمة سواء أكانت داخلية ام خارجية  أهميّة كبرى، فالفرد يقضي وقتاً طويلاً فيها يقدر بحوالي ثلث يومه، كما أنها تلعب دوراً أساسياً في الحفاظ على الموظفين ودفعهم على الالتزم بعملهم، إضافةً لذلك فهي المجال التي تحدث فيه الإثارة والتفاعل لكل قسم، و هي كل ما يحيط بالإنسان أو بالمنظمة من طبيعة ومجموعات بشرية ونظم بشرية وعلاقات شخصية ،  لذلك يجب على القيادة أن تعي بأهمية إيجاد بيئة غنية بالمحفزات للعمل واسثمار البيئة الداخلية والخارجية للتركيز على نقاط القوة والتقليل من نقاط الضعف للمنظمة حتى تحقق الميزة التنافسية لها محليًا وإقليميًا وعالميًا. .</a:t>
            </a:r>
          </a:p>
          <a:p>
            <a:pPr algn="just" rtl="1">
              <a:lnSpc>
                <a:spcPct val="200000"/>
              </a:lnSpc>
              <a:spcAft>
                <a:spcPts val="800"/>
              </a:spcAft>
            </a:pPr>
            <a:r>
              <a:rPr lang="ar-JO" sz="2000" b="1" dirty="0">
                <a:solidFill>
                  <a:srgbClr val="00B0F0"/>
                </a:solidFill>
                <a:latin typeface="Segoe UI" panose="020B0502040204020203" pitchFamily="34" charset="0"/>
                <a:cs typeface="Segoe UI" panose="020B0502040204020203" pitchFamily="34" charset="0"/>
              </a:rPr>
              <a:t>فما المقصود بالبيئة التنظيمية؟</a:t>
            </a:r>
            <a:endParaRPr lang="en-US" sz="2400" b="1" dirty="0">
              <a:solidFill>
                <a:srgbClr val="00B0F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02619"/>
    </mc:Choice>
    <mc:Fallback xmlns="">
      <p:transition advTm="10261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205189" y="895607"/>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العاشرة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البيئة والمنظمة والبيئة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تصنيفات وأقسام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خصائص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تحليل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التأثير المتبادل بين البيئة والمنظمة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أشكال بيئة المنظمة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البيئة التنظيمية والثقافة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المتغيرات التي تؤثر في البيئة التنظيمية</a:t>
            </a: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5" name="Picture 4">
            <a:extLst>
              <a:ext uri="{FF2B5EF4-FFF2-40B4-BE49-F238E27FC236}">
                <a16:creationId xmlns:a16="http://schemas.microsoft.com/office/drawing/2014/main" xmlns="" id="{B59B9F24-0531-B565-2FD8-2C834E3418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1144" y="2690812"/>
            <a:ext cx="3105150" cy="3190134"/>
          </a:xfrm>
          <a:prstGeom prst="rect">
            <a:avLst/>
          </a:prstGeom>
        </p:spPr>
      </p:pic>
    </p:spTree>
    <p:extLst>
      <p:ext uri="{BB962C8B-B14F-4D97-AF65-F5344CB8AC3E}">
        <p14:creationId xmlns:p14="http://schemas.microsoft.com/office/powerpoint/2010/main" val="4143130573"/>
      </p:ext>
    </p:extLst>
  </p:cSld>
  <p:clrMapOvr>
    <a:masterClrMapping/>
  </p:clrMapOvr>
  <mc:AlternateContent xmlns:mc="http://schemas.openxmlformats.org/markup-compatibility/2006" xmlns:p14="http://schemas.microsoft.com/office/powerpoint/2010/main">
    <mc:Choice Requires="p14">
      <p:transition spd="slow" p14:dur="2000" advTm="72082"/>
    </mc:Choice>
    <mc:Fallback xmlns="">
      <p:transition spd="slow" advTm="7208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xmlns="" id="{3DC493B7-3193-86AB-F79A-F3A703F183F7}"/>
              </a:ext>
            </a:extLst>
          </p:cNvPr>
          <p:cNvSpPr txBox="1"/>
          <p:nvPr/>
        </p:nvSpPr>
        <p:spPr>
          <a:xfrm>
            <a:off x="614516" y="1558148"/>
            <a:ext cx="10962968" cy="4431341"/>
          </a:xfrm>
          <a:prstGeom prst="rect">
            <a:avLst/>
          </a:prstGeom>
          <a:noFill/>
        </p:spPr>
        <p:txBody>
          <a:bodyPr wrap="square" rtlCol="0">
            <a:spAutoFit/>
          </a:bodyPr>
          <a:lstStyle/>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     </a:t>
            </a:r>
            <a:r>
              <a:rPr lang="ar-JO" dirty="0">
                <a:solidFill>
                  <a:srgbClr val="00B0F0"/>
                </a:solidFill>
                <a:latin typeface="Segoe UI" panose="020B0502040204020203" pitchFamily="34" charset="0"/>
                <a:cs typeface="Segoe UI" panose="020B0502040204020203" pitchFamily="34" charset="0"/>
              </a:rPr>
              <a:t>البيئة التنظيمية</a:t>
            </a:r>
          </a:p>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  أصبح من الواضح اليوم أن المنافسة بين المنظمات على اختلاف مجالات عملها أصبحت قائمة على مدى قدرتها  على إيجاد</a:t>
            </a:r>
          </a:p>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الرضا الوظيفي والولاء التنظيمي للفرد داخل منظمته على اختلاف مستواه في الهيكل التنظيمي ، لذلك تحرص المنظمات وقيادتها الواعية علىتوفير بيئة داعمة وتحقيق التشاركية الحقيقة وفتح قنوات الاتصال بكافة اتجاهاته ومستوياته في المنظمة </a:t>
            </a:r>
          </a:p>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لتحقيق أهدافها وكذلك توحد اهدافها مع أهداف العاملين فيها .</a:t>
            </a:r>
          </a:p>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ومع تطورالمفاهيم الإدارية الحديثة أولت المنظمات موضوع البيئة التنظيمية أو بيئة المنظمة أهتمامًا عظيمًا. لأن البيئة التنظيمية تعد من المتغيرات التي تميز المنظمات عن بعضها البعض  وتسهم في بناء سمعتها وتميزها في مجالها فالخصائص المميزة لها تؤدي دور فعال في نجاحها أو ضعفها.</a:t>
            </a:r>
            <a:endParaRPr lang="en-US" sz="1600" dirty="0">
              <a:solidFill>
                <a:srgbClr val="00000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6330906"/>
      </p:ext>
    </p:extLst>
  </p:cSld>
  <p:clrMapOvr>
    <a:masterClrMapping/>
  </p:clrMapOvr>
  <mc:AlternateContent xmlns:mc="http://schemas.openxmlformats.org/markup-compatibility/2006" xmlns:p14="http://schemas.microsoft.com/office/powerpoint/2010/main">
    <mc:Choice Requires="p14">
      <p:transition p14:dur="10" advTm="109153"/>
    </mc:Choice>
    <mc:Fallback xmlns="">
      <p:transition advTm="10915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6B9398-8C19-80AA-D150-728C73CBB1B5}"/>
              </a:ext>
            </a:extLst>
          </p:cNvPr>
          <p:cNvSpPr/>
          <p:nvPr/>
        </p:nvSpPr>
        <p:spPr>
          <a:xfrm>
            <a:off x="311175" y="1237843"/>
            <a:ext cx="11413793" cy="5054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xmlns="" id="{3DC493B7-3193-86AB-F79A-F3A703F183F7}"/>
              </a:ext>
            </a:extLst>
          </p:cNvPr>
          <p:cNvSpPr txBox="1"/>
          <p:nvPr/>
        </p:nvSpPr>
        <p:spPr>
          <a:xfrm>
            <a:off x="614515" y="1455555"/>
            <a:ext cx="10962968" cy="4164602"/>
          </a:xfrm>
          <a:prstGeom prst="rect">
            <a:avLst/>
          </a:prstGeom>
          <a:noFill/>
        </p:spPr>
        <p:txBody>
          <a:bodyPr wrap="square" rtlCol="0">
            <a:spAutoFit/>
          </a:bodyPr>
          <a:lstStyle/>
          <a:p>
            <a:pPr algn="just" rtl="1">
              <a:lnSpc>
                <a:spcPct val="200000"/>
              </a:lnSpc>
              <a:spcAft>
                <a:spcPts val="800"/>
              </a:spcAft>
            </a:pPr>
            <a:r>
              <a:rPr lang="ar-JO" sz="1600" b="1" u="sng" dirty="0">
                <a:solidFill>
                  <a:srgbClr val="000000"/>
                </a:solidFill>
                <a:latin typeface="Segoe UI" panose="020B0502040204020203" pitchFamily="34" charset="0"/>
                <a:cs typeface="Segoe UI" panose="020B0502040204020203" pitchFamily="34" charset="0"/>
              </a:rPr>
              <a:t>البيئة في اللغة </a:t>
            </a:r>
            <a:r>
              <a:rPr lang="ar-JO" sz="1600" u="sng"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مشتقة من الفعل (بوأ) و (تبوأ) أي نزل وأقام. والتبوء: التمكن والاستقرار والبيئة: المنزل. والبيئة بمعناها اللغوي الواسع تعني الموضع الذي يرجع إليه الإنسان، فيتخذ فيه منزله ومعيشته، ولعل ارتباط البيئة بالمنزل أو الدار له دلالته الواضحة حيث تعني في أحد جوانبها تعلق قلب المخلوق بالدار  وسكنه إليها.</a:t>
            </a:r>
          </a:p>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 </a:t>
            </a:r>
            <a:r>
              <a:rPr lang="ar-JO" sz="1600" b="1" u="sng" dirty="0">
                <a:solidFill>
                  <a:srgbClr val="000000"/>
                </a:solidFill>
                <a:latin typeface="Segoe UI" panose="020B0502040204020203" pitchFamily="34" charset="0"/>
                <a:cs typeface="Segoe UI" panose="020B0502040204020203" pitchFamily="34" charset="0"/>
              </a:rPr>
              <a:t>التعريف بالبيئة  اصطلاحًا: </a:t>
            </a:r>
            <a:r>
              <a:rPr lang="ar-JO" sz="1600" dirty="0">
                <a:solidFill>
                  <a:srgbClr val="000000"/>
                </a:solidFill>
                <a:latin typeface="Segoe UI" panose="020B0502040204020203" pitchFamily="34" charset="0"/>
                <a:cs typeface="Segoe UI" panose="020B0502040204020203" pitchFamily="34" charset="0"/>
              </a:rPr>
              <a:t>كل ما يحيط بالإنسان من ماء وهواء ويابسة وفضاء خارجي، وكل ما تحتويه هذه الأوساط من جماد ونبات وحيوان وأشكال مختلفة من طاقة ونظم وعمليات طبيعية وأنشطة بشرية..</a:t>
            </a:r>
          </a:p>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البيئة في مفهومها العام تعني الوسط، أو الإطار الذي يعيش ويسكن فيه الإنسان، ويؤثر فيه ويتأثر به، ويحصل منه على مقومات الحياة من غذاء، ومأوىً، وغيرها، كما تُعرَف البيئة بأنّها مجموعة الظروف الطبيعية التي تحيط بالإنسان من ماء، وهواء، ونباتات، وكائنات حية مختلفة، وأرض بما في ذلك المنشآت التي يقيمها الإنسان في محيطه</a:t>
            </a:r>
            <a:r>
              <a:rPr lang="en-US" sz="1600" dirty="0">
                <a:solidFill>
                  <a:srgbClr val="000000"/>
                </a:solidFill>
                <a:latin typeface="Segoe UI" panose="020B0502040204020203" pitchFamily="34" charset="0"/>
                <a:cs typeface="Segoe UI" panose="020B0502040204020203" pitchFamily="34" charset="0"/>
              </a:rPr>
              <a:t>.</a:t>
            </a:r>
            <a:r>
              <a:rPr lang="ar-JO" sz="1600" dirty="0">
                <a:solidFill>
                  <a:srgbClr val="000000"/>
                </a:solidFill>
                <a:latin typeface="Segoe UI" panose="020B0502040204020203" pitchFamily="34" charset="0"/>
                <a:cs typeface="Segoe UI" panose="020B0502040204020203" pitchFamily="34" charset="0"/>
              </a:rPr>
              <a:t>.</a:t>
            </a:r>
            <a:endParaRPr lang="en-US" sz="1600" dirty="0">
              <a:solidFill>
                <a:srgbClr val="00000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4C5CEC74-D988-EF54-C2E6-F8371FC9EA83}"/>
              </a:ext>
            </a:extLst>
          </p:cNvPr>
          <p:cNvSpPr txBox="1"/>
          <p:nvPr/>
        </p:nvSpPr>
        <p:spPr>
          <a:xfrm>
            <a:off x="3667593" y="591512"/>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البيئة</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79512866"/>
      </p:ext>
    </p:extLst>
  </p:cSld>
  <p:clrMapOvr>
    <a:masterClrMapping/>
  </p:clrMapOvr>
  <mc:AlternateContent xmlns:mc="http://schemas.openxmlformats.org/markup-compatibility/2006" xmlns:p14="http://schemas.microsoft.com/office/powerpoint/2010/main">
    <mc:Choice Requires="p14">
      <p:transition p14:dur="10" advTm="164068"/>
    </mc:Choice>
    <mc:Fallback xmlns="">
      <p:transition advTm="1640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مفهوم المنظمة:</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تعريف المنظمة</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المنظمة </a:t>
            </a:r>
            <a:r>
              <a:rPr lang="en-US" sz="1600" dirty="0">
                <a:solidFill>
                  <a:schemeClr val="tx1"/>
                </a:solidFill>
                <a:latin typeface="Segoe UI" panose="020B0502040204020203" pitchFamily="34" charset="0"/>
                <a:cs typeface="Segoe UI" panose="020B0502040204020203" pitchFamily="34" charset="0"/>
              </a:rPr>
              <a:t>Organization </a:t>
            </a:r>
            <a:r>
              <a:rPr lang="ar-JO" sz="1600" dirty="0">
                <a:solidFill>
                  <a:schemeClr val="tx1"/>
                </a:solidFill>
                <a:latin typeface="Segoe UI" panose="020B0502040204020203" pitchFamily="34" charset="0"/>
                <a:cs typeface="Segoe UI" panose="020B0502040204020203" pitchFamily="34" charset="0"/>
              </a:rPr>
              <a:t> هي وحدة إجتماعية هادفة ذات تكوين إنساني منظم ومنسق بإرادة و وعى يتفاعل فيها الأفراد والجماعات ضمن حدود معينة نسبياً من أجل تحقيق أهداف مشتركة تخدم البيئة الخارجية المحيطة بها؛ كما تعرف المنظمة بأنها وحدة اجتماعية تتكون من مجموعة الأفراد الذين يعملون معاً لتحقيق مجموعة الأهداف المنشودة بعلاقات اجتماعية داخل المنظمة بهدف تحقيق الأهداف المسطرة (الأهداف التنظيمية)).</a:t>
            </a:r>
          </a:p>
        </p:txBody>
      </p:sp>
      <p:pic>
        <p:nvPicPr>
          <p:cNvPr id="5" name="Graphic 21">
            <a:extLst>
              <a:ext uri="{FF2B5EF4-FFF2-40B4-BE49-F238E27FC236}">
                <a16:creationId xmlns:a16="http://schemas.microsoft.com/office/drawing/2014/main" xmlns=""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المنظمة</a:t>
            </a:r>
          </a:p>
          <a:p>
            <a:endParaRPr lang="en-US" dirty="0">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3BBD3F6F-407E-74FA-3713-C7C9FCBAA5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368" y="1762275"/>
            <a:ext cx="2762250" cy="1201642"/>
          </a:xfrm>
          <a:prstGeom prst="rect">
            <a:avLst/>
          </a:prstGeom>
        </p:spPr>
      </p:pic>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82221"/>
    </mc:Choice>
    <mc:Fallback xmlns="">
      <p:transition spd="slow" advTm="8222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4262"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تعريف البيئة التنظيمية اصطلاحًا:</a:t>
            </a:r>
            <a:r>
              <a:rPr lang="ar-JO" sz="1600" b="1" dirty="0">
                <a:solidFill>
                  <a:schemeClr val="tx1"/>
                </a:solidFill>
                <a:latin typeface="Segoe UI" panose="020B0502040204020203" pitchFamily="34" charset="0"/>
                <a:cs typeface="Segoe UI" panose="020B0502040204020203" pitchFamily="34" charset="0"/>
              </a:rPr>
              <a:t>   </a:t>
            </a:r>
            <a:endParaRPr lang="ar-JO" sz="1600" dirty="0">
              <a:solidFill>
                <a:schemeClr val="tx1"/>
              </a:solidFill>
              <a:latin typeface="Segoe UI" panose="020B0502040204020203" pitchFamily="34" charset="0"/>
              <a:cs typeface="Segoe UI" panose="020B0502040204020203" pitchFamily="34" charset="0"/>
            </a:endParaRP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البيئة التنظيمية </a:t>
            </a:r>
            <a:r>
              <a:rPr lang="en-US" sz="1600" dirty="0">
                <a:solidFill>
                  <a:schemeClr val="tx1"/>
                </a:solidFill>
                <a:latin typeface="Segoe UI" panose="020B0502040204020203" pitchFamily="34" charset="0"/>
                <a:cs typeface="Segoe UI" panose="020B0502040204020203" pitchFamily="34" charset="0"/>
              </a:rPr>
              <a:t>Organizational Environment </a:t>
            </a:r>
            <a:r>
              <a:rPr lang="ar-JO" sz="1600" dirty="0">
                <a:solidFill>
                  <a:schemeClr val="tx1"/>
                </a:solidFill>
                <a:latin typeface="Segoe UI" panose="020B0502040204020203" pitchFamily="34" charset="0"/>
                <a:cs typeface="Segoe UI" panose="020B0502040204020203" pitchFamily="34" charset="0"/>
              </a:rPr>
              <a:t>هي البيئة التي توجد  فيها المنظمة، وتتكون من مجموعة من العوامل الخارجية والداخلية المحيطة بالمنظمة والتي تؤثر على الأداء والعمليات والموارد. والعوامل الداخلية مثل الموظفين والموارد، والعوامل الخارجية مثل العملاء والمنافسين.</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وتعرف بأنها مجموعة من القوى والمتغيرات الداخلية والخارجية والتي  يتم التحكم فيها من طرف هيئة الإشراف على  المؤسسة . كما يمكن القول أن البيئة هي مجموعة من المتغيرات الاقتصادية والاجتماعية والسياسية التي تؤثر على المؤسسة . لضمان بقائها واستمرارها وقدرتها على المنافسة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البيئة التنظيمية</a:t>
            </a:r>
          </a:p>
          <a:p>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C847297F-81AC-E6B6-1332-F7D30E9C24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5042" y="1614244"/>
            <a:ext cx="2762250" cy="1104572"/>
          </a:xfrm>
          <a:prstGeom prst="rect">
            <a:avLst/>
          </a:prstGeom>
        </p:spPr>
      </p:pic>
    </p:spTree>
    <p:extLst>
      <p:ext uri="{BB962C8B-B14F-4D97-AF65-F5344CB8AC3E}">
        <p14:creationId xmlns:p14="http://schemas.microsoft.com/office/powerpoint/2010/main" val="1592132060"/>
      </p:ext>
    </p:extLst>
  </p:cSld>
  <p:clrMapOvr>
    <a:masterClrMapping/>
  </p:clrMapOvr>
  <mc:AlternateContent xmlns:mc="http://schemas.openxmlformats.org/markup-compatibility/2006" xmlns:p14="http://schemas.microsoft.com/office/powerpoint/2010/main">
    <mc:Choice Requires="p14">
      <p:transition spd="slow" p14:dur="2000" advTm="142116"/>
    </mc:Choice>
    <mc:Fallback xmlns="">
      <p:transition spd="slow" advTm="14211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تعريف البيئة التنظيمية </a:t>
            </a:r>
            <a:r>
              <a:rPr lang="en-US" sz="1600" dirty="0">
                <a:solidFill>
                  <a:schemeClr val="tx1"/>
                </a:solidFill>
                <a:latin typeface="Segoe UI" panose="020B0502040204020203" pitchFamily="34" charset="0"/>
                <a:cs typeface="Segoe UI" panose="020B0502040204020203" pitchFamily="34" charset="0"/>
              </a:rPr>
              <a:t>Organizational environment </a:t>
            </a: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تُعرَّف البيئة التنظيمية على أنّها كلُّ ما يُحيطُ بالمنظمة من مؤسساتٍ وقوى وكذلك كل ما يتم في المنظمة من عمليات داخلية  تُؤثر بشكلٍ مباشر على أدائها، والعمليات التي تُجريها، بالإضافة إلى الموارد الخاصة بها، ويُمكن ملاحظة مدى التأثير من خلال متابعة مدى التغيير في أداء المنظمة وتبعاته؛ تبعاً للقوى والمؤسسات المحيطة بها، وتختلف المنظمات من حيث بيئة النشاط فيها.</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إنّ بعض المنظمات تُواجه بيئةً ثابتةً مع تغييرات بسيطة في القوى المحيطة، بينما تُسيطر على البعض الآخر بيئةٌ ديناميكية نشطة، وقد تُؤثر بيئة النشاط أيضاً على وجود المنافسين الجدد، وتجدر الإشارة إلى أنّ البيئة التنظيمية تضمُّ جميع العناصر التي تقع خارج حدود المنظمة، وقد تُؤثر هذه العناصر على المنظمة ككل أو على جزءٍ منها.</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 </a:t>
            </a:r>
          </a:p>
          <a:p>
            <a:pPr marL="285750" indent="-285750" algn="r" rtl="1">
              <a:lnSpc>
                <a:spcPct val="200000"/>
              </a:lnSpc>
              <a:buFont typeface="Wingdings" panose="05000000000000000000" pitchFamily="2" charset="2"/>
              <a:buChar char="ü"/>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5227519"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مفهوم   البيئة التنظيمية</a:t>
            </a:r>
          </a:p>
          <a:p>
            <a:pPr algn="r" rtl="1"/>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19272"/>
    </mc:Choice>
    <mc:Fallback xmlns="">
      <p:transition spd="slow" advTm="1192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تعريف البيئة التنظيمية</a:t>
            </a:r>
          </a:p>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تعرف ﺑﻴﺌﺔ المنظمة بأنها كل نقاط القوة  والضعف للمنظمة والظروف و الفرص والتهديدات التي تحيط بها من الداخل وتؤثر عليها، التي قد تكون من الأشخاص و العلاقات الذين لهم دور كبير في عمل المنظّمة وقد تتكون إمّا مورد أو عميل أو منافس أو موزّع أو أداة من ضمن أدوات المنظمة، وكذلك يوجد لكل بيئة ﻣﻦ بيئات اﻟﻤﻨظﻤﺔ عناصر و أشكال و خصائص خاصة بها وكل هذه العناصر البيئية يجب أن يتم بواسطة تنظيم ومعرفة تامّة بها لتشكل بيئة اﻟﺒﻴﺌﺔ التنظيمية  المتكاملة للمنظّمة. </a:t>
            </a:r>
          </a:p>
          <a:p>
            <a:pPr marL="285750" indent="-285750" algn="r" rtl="1">
              <a:lnSpc>
                <a:spcPct val="200000"/>
              </a:lnSpc>
              <a:buFont typeface="Wingdings" panose="05000000000000000000" pitchFamily="2" charset="2"/>
              <a:buChar char="ü"/>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5227519"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مفهوم   البيئة التنظيمية</a:t>
            </a:r>
          </a:p>
          <a:p>
            <a:pPr algn="r" rtl="1"/>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9297AD83-6AC1-D795-B5CE-DC967BDE42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337" y="1734207"/>
            <a:ext cx="2371725" cy="1345712"/>
          </a:xfrm>
          <a:prstGeom prst="rect">
            <a:avLst/>
          </a:prstGeom>
        </p:spPr>
      </p:pic>
    </p:spTree>
    <p:extLst>
      <p:ext uri="{BB962C8B-B14F-4D97-AF65-F5344CB8AC3E}">
        <p14:creationId xmlns:p14="http://schemas.microsoft.com/office/powerpoint/2010/main" val="1754904175"/>
      </p:ext>
    </p:extLst>
  </p:cSld>
  <p:clrMapOvr>
    <a:masterClrMapping/>
  </p:clrMapOvr>
  <mc:AlternateContent xmlns:mc="http://schemas.openxmlformats.org/markup-compatibility/2006" xmlns:p14="http://schemas.microsoft.com/office/powerpoint/2010/main">
    <mc:Choice Requires="p14">
      <p:transition spd="slow" p14:dur="2000" advTm="72889"/>
    </mc:Choice>
    <mc:Fallback xmlns="">
      <p:transition spd="slow" advTm="7288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وتأسيسًا على ما سبق فإن البيئة التنظيمية تحمل في معانيها عدة أمور منها:</a:t>
            </a:r>
          </a:p>
          <a:p>
            <a:pPr marL="342900" indent="-342900" algn="just"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كل نقاط القوة والظروف التي تحيط بالمنظّمة من الداخل والخارج.</a:t>
            </a:r>
          </a:p>
          <a:p>
            <a:pPr marL="342900" indent="-342900" algn="just"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وكل الفرص والتهديدات التي تشمل محيطها وبيئتها الداخلية.</a:t>
            </a:r>
          </a:p>
          <a:p>
            <a:pPr marL="342900" indent="-342900" algn="just"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مجموعة من المتغيرات الاقتصادية والاجتماعية والسياسية التي تؤثر على المؤسسة </a:t>
            </a:r>
          </a:p>
          <a:p>
            <a:pPr marL="342900" indent="-342900" algn="just"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البيئة التنظيمية تتكون من مجموعة من العوامل الخارجية والداخلية المحيطة بالمنظمة والتي تؤثر على الأداء</a:t>
            </a:r>
          </a:p>
          <a:p>
            <a:pPr marL="342900" indent="-342900" algn="just"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تضم البيئة التنظيمية : الملاك والمساهمون أعضاء المدراء الموظفون الثقافة التنظيمية الموارد التنظيمية</a:t>
            </a:r>
          </a:p>
          <a:p>
            <a:pPr marL="342900" indent="-342900" algn="just"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كما تضم المنافسة والحالة السياسية والاقتصادية والاجتماعية للبيئة التي توجد فيها المنظمة.</a:t>
            </a:r>
          </a:p>
          <a:p>
            <a:pPr algn="just"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البيئة التنظيمية</a:t>
            </a:r>
          </a:p>
          <a:p>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3DCFDA02-D6CA-8ECA-D680-767BF7023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031" y="1515396"/>
            <a:ext cx="1920507" cy="2075838"/>
          </a:xfrm>
          <a:prstGeom prst="rect">
            <a:avLst/>
          </a:prstGeom>
        </p:spPr>
      </p:pic>
      <p:sp>
        <p:nvSpPr>
          <p:cNvPr id="7" name="TextBox 6">
            <a:extLst>
              <a:ext uri="{FF2B5EF4-FFF2-40B4-BE49-F238E27FC236}">
                <a16:creationId xmlns:a16="http://schemas.microsoft.com/office/drawing/2014/main" xmlns="" id="{C9285E45-4E8A-D7AC-8B97-472893D7C60A}"/>
              </a:ext>
            </a:extLst>
          </p:cNvPr>
          <p:cNvSpPr txBox="1"/>
          <p:nvPr/>
        </p:nvSpPr>
        <p:spPr>
          <a:xfrm>
            <a:off x="640903" y="1639805"/>
            <a:ext cx="2000259" cy="421316"/>
          </a:xfrm>
          <a:prstGeom prst="rect">
            <a:avLst/>
          </a:prstGeom>
          <a:solidFill>
            <a:schemeClr val="bg1"/>
          </a:solidFill>
        </p:spPr>
        <p:txBody>
          <a:bodyPr wrap="square" rtlCol="0">
            <a:spAutoFit/>
          </a:bodyPr>
          <a:lstStyle/>
          <a:p>
            <a:endParaRPr lang="en-US"/>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55919"/>
    </mc:Choice>
    <mc:Fallback xmlns="">
      <p:transition spd="slow" advTm="15591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تصنف البيئة التنظيمية إلى مجموعة من الأصناف أو الأقسام ومنها:</a:t>
            </a: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a:t>
            </a:r>
          </a:p>
          <a:p>
            <a:pPr algn="just" rtl="1">
              <a:lnSpc>
                <a:spcPct val="200000"/>
              </a:lnSpc>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تصنيفات وأقسام البيئة التنظيمية</a:t>
            </a:r>
          </a:p>
          <a:p>
            <a:endParaRPr lang="en-US" dirty="0">
              <a:latin typeface="Segoe UI" panose="020B0502040204020203" pitchFamily="34" charset="0"/>
              <a:cs typeface="Segoe UI" panose="020B0502040204020203" pitchFamily="34" charset="0"/>
            </a:endParaRPr>
          </a:p>
        </p:txBody>
      </p:sp>
      <p:sp>
        <p:nvSpPr>
          <p:cNvPr id="7" name="TextBox 6">
            <a:extLst>
              <a:ext uri="{FF2B5EF4-FFF2-40B4-BE49-F238E27FC236}">
                <a16:creationId xmlns:a16="http://schemas.microsoft.com/office/drawing/2014/main" xmlns="" id="{C9285E45-4E8A-D7AC-8B97-472893D7C60A}"/>
              </a:ext>
            </a:extLst>
          </p:cNvPr>
          <p:cNvSpPr txBox="1"/>
          <p:nvPr/>
        </p:nvSpPr>
        <p:spPr>
          <a:xfrm>
            <a:off x="705671" y="1765119"/>
            <a:ext cx="2000259" cy="421316"/>
          </a:xfrm>
          <a:prstGeom prst="rect">
            <a:avLst/>
          </a:prstGeom>
          <a:solidFill>
            <a:schemeClr val="bg1"/>
          </a:solidFill>
        </p:spPr>
        <p:txBody>
          <a:bodyPr wrap="square" rtlCol="0">
            <a:spAutoFit/>
          </a:bodyPr>
          <a:lstStyle/>
          <a:p>
            <a:endParaRPr lang="en-US"/>
          </a:p>
        </p:txBody>
      </p:sp>
      <p:graphicFrame>
        <p:nvGraphicFramePr>
          <p:cNvPr id="8" name="Diagram 7">
            <a:extLst>
              <a:ext uri="{FF2B5EF4-FFF2-40B4-BE49-F238E27FC236}">
                <a16:creationId xmlns:a16="http://schemas.microsoft.com/office/drawing/2014/main" xmlns="" id="{AA9B9490-6906-A86D-AFAA-21AACD60FE39}"/>
              </a:ext>
            </a:extLst>
          </p:cNvPr>
          <p:cNvGraphicFramePr/>
          <p:nvPr>
            <p:extLst>
              <p:ext uri="{D42A27DB-BD31-4B8C-83A1-F6EECF244321}">
                <p14:modId xmlns:p14="http://schemas.microsoft.com/office/powerpoint/2010/main" val="3826326322"/>
              </p:ext>
            </p:extLst>
          </p:nvPr>
        </p:nvGraphicFramePr>
        <p:xfrm>
          <a:off x="1103586" y="3023824"/>
          <a:ext cx="10342180" cy="2714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9508385"/>
      </p:ext>
    </p:extLst>
  </p:cSld>
  <p:clrMapOvr>
    <a:masterClrMapping/>
  </p:clrMapOvr>
  <mc:AlternateContent xmlns:mc="http://schemas.openxmlformats.org/markup-compatibility/2006" xmlns:p14="http://schemas.microsoft.com/office/powerpoint/2010/main">
    <mc:Choice Requires="p14">
      <p:transition spd="slow" p14:dur="2000" advTm="48770"/>
    </mc:Choice>
    <mc:Fallback xmlns="">
      <p:transition spd="slow" advTm="487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أولاً :</a:t>
            </a:r>
            <a:r>
              <a:rPr lang="en-US" dirty="0">
                <a:solidFill>
                  <a:schemeClr val="tx1"/>
                </a:solidFill>
                <a:latin typeface="Segoe UI" panose="020B0502040204020203" pitchFamily="34" charset="0"/>
                <a:cs typeface="Segoe UI" panose="020B0502040204020203" pitchFamily="34" charset="0"/>
              </a:rPr>
              <a:t> </a:t>
            </a:r>
            <a:r>
              <a:rPr lang="ar-JO" dirty="0">
                <a:solidFill>
                  <a:schemeClr val="tx1"/>
                </a:solidFill>
                <a:latin typeface="Segoe UI" panose="020B0502040204020203" pitchFamily="34" charset="0"/>
                <a:cs typeface="Segoe UI" panose="020B0502040204020203" pitchFamily="34" charset="0"/>
              </a:rPr>
              <a:t>البيئة العامة: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وهي الإطار الجغرافي الذي تعمل فيه جميع المنظمات بما فيها المنظمة المعنية. وبالتالي فإن تأثير هذه البيئة العامة ينسحب علي كل هذه المنظمات ومن بين مكونات هذه البيئة :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 القيم الثقافية ،والاجتماعية ،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 والظروف السياسية ، والقانونية ، والاقتصادية ،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 والظروف التعليمية ، والتكنولوجية إلى جانب التضاريس و المناخ وماشابه ذلك.</a:t>
            </a:r>
          </a:p>
        </p:txBody>
      </p:sp>
      <p:pic>
        <p:nvPicPr>
          <p:cNvPr id="5" name="Graphic 21">
            <a:extLst>
              <a:ext uri="{FF2B5EF4-FFF2-40B4-BE49-F238E27FC236}">
                <a16:creationId xmlns:a16="http://schemas.microsoft.com/office/drawing/2014/main" xmlns=""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9CD28B9-364A-CFD4-4094-A5EEB962485F}"/>
              </a:ext>
            </a:extLst>
          </p:cNvPr>
          <p:cNvSpPr txBox="1"/>
          <p:nvPr/>
        </p:nvSpPr>
        <p:spPr>
          <a:xfrm>
            <a:off x="1907628" y="827801"/>
            <a:ext cx="7598979"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أقسام البيئة التنظيمية (البيئة العامة والخاصة)</a:t>
            </a:r>
          </a:p>
          <a:p>
            <a:pPr algn="r" rtl="1"/>
            <a:endParaRPr lang="ar-JO"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244F1BB7-A805-A58F-FFE9-EA26A37B25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547" y="1603176"/>
            <a:ext cx="3105150" cy="968777"/>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241390"/>
    </mc:Choice>
    <mc:Fallback xmlns="">
      <p:transition spd="slow" advTm="2413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ثانيًا :</a:t>
            </a:r>
            <a:r>
              <a:rPr lang="en-US" dirty="0">
                <a:solidFill>
                  <a:schemeClr val="tx1"/>
                </a:solidFill>
                <a:latin typeface="Segoe UI" panose="020B0502040204020203" pitchFamily="34" charset="0"/>
                <a:cs typeface="Segoe UI" panose="020B0502040204020203" pitchFamily="34" charset="0"/>
              </a:rPr>
              <a:t> </a:t>
            </a:r>
            <a:r>
              <a:rPr lang="ar-JO" dirty="0">
                <a:solidFill>
                  <a:schemeClr val="tx1"/>
                </a:solidFill>
                <a:latin typeface="Segoe UI" panose="020B0502040204020203" pitchFamily="34" charset="0"/>
                <a:cs typeface="Segoe UI" panose="020B0502040204020203" pitchFamily="34" charset="0"/>
              </a:rPr>
              <a:t>البيئة الخاصة: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فهي التي تعيش داخل شبكة المنظمة المعنية </a:t>
            </a:r>
            <a:r>
              <a:rPr lang="ar-JO" u="sng" dirty="0">
                <a:solidFill>
                  <a:schemeClr val="tx1"/>
                </a:solidFill>
                <a:latin typeface="Segoe UI" panose="020B0502040204020203" pitchFamily="34" charset="0"/>
                <a:cs typeface="Segoe UI" panose="020B0502040204020203" pitchFamily="34" charset="0"/>
              </a:rPr>
              <a:t>وتوضح علاقتها مع المنظمات والجهات الأخرى ذات</a:t>
            </a:r>
          </a:p>
          <a:p>
            <a:pPr algn="just" rtl="1">
              <a:lnSpc>
                <a:spcPct val="200000"/>
              </a:lnSpc>
            </a:pPr>
            <a:r>
              <a:rPr lang="ar-JO" u="sng" dirty="0">
                <a:solidFill>
                  <a:schemeClr val="tx1"/>
                </a:solidFill>
                <a:latin typeface="Segoe UI" panose="020B0502040204020203" pitchFamily="34" charset="0"/>
                <a:cs typeface="Segoe UI" panose="020B0502040204020203" pitchFamily="34" charset="0"/>
              </a:rPr>
              <a:t>التأثير المباشر على عمل المنظمة.</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ويقع ضمن هذه البيئة :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المجهزون والموزعون والوكالات أو المنظمات الحكومية ذات العلاقة ،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والمنافسون الذين يجب أن تتفاعل معهم المنظمة.</a:t>
            </a:r>
          </a:p>
        </p:txBody>
      </p:sp>
      <p:pic>
        <p:nvPicPr>
          <p:cNvPr id="5" name="Graphic 21">
            <a:extLst>
              <a:ext uri="{FF2B5EF4-FFF2-40B4-BE49-F238E27FC236}">
                <a16:creationId xmlns:a16="http://schemas.microsoft.com/office/drawing/2014/main" xmlns=""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9CD28B9-364A-CFD4-4094-A5EEB962485F}"/>
              </a:ext>
            </a:extLst>
          </p:cNvPr>
          <p:cNvSpPr txBox="1"/>
          <p:nvPr/>
        </p:nvSpPr>
        <p:spPr>
          <a:xfrm>
            <a:off x="1907628" y="827801"/>
            <a:ext cx="7598979"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أقسام البيئة التنظيمية (البيئة العامة والخاصة)</a:t>
            </a:r>
          </a:p>
          <a:p>
            <a:pPr algn="r" rtl="1"/>
            <a:endParaRPr lang="ar-JO"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746364920"/>
      </p:ext>
    </p:extLst>
  </p:cSld>
  <p:clrMapOvr>
    <a:masterClrMapping/>
  </p:clrMapOvr>
  <mc:AlternateContent xmlns:mc="http://schemas.openxmlformats.org/markup-compatibility/2006" xmlns:p14="http://schemas.microsoft.com/office/powerpoint/2010/main">
    <mc:Choice Requires="p14">
      <p:transition spd="slow" p14:dur="2000" advTm="217904"/>
    </mc:Choice>
    <mc:Fallback xmlns="">
      <p:transition spd="slow" advTm="2179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sz="1600" b="1" dirty="0">
                <a:solidFill>
                  <a:schemeClr val="tx1"/>
                </a:solidFill>
                <a:latin typeface="Segoe UI" panose="020B0502040204020203" pitchFamily="34" charset="0"/>
                <a:cs typeface="Segoe UI" panose="020B0502040204020203" pitchFamily="34" charset="0"/>
              </a:rPr>
              <a:t>أولُا: البيئة التنظيمية الداخلية</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 تشتمل البيئة التنظيمية الداخلية على عناصر محصورة </a:t>
            </a:r>
            <a:r>
              <a:rPr lang="ar-JO" sz="1600" u="sng" dirty="0">
                <a:solidFill>
                  <a:schemeClr val="tx1"/>
                </a:solidFill>
                <a:latin typeface="Segoe UI" panose="020B0502040204020203" pitchFamily="34" charset="0"/>
                <a:cs typeface="Segoe UI" panose="020B0502040204020203" pitchFamily="34" charset="0"/>
              </a:rPr>
              <a:t>داخل حدود المنظمة</a:t>
            </a:r>
            <a:r>
              <a:rPr lang="ar-JO" sz="1600" dirty="0">
                <a:solidFill>
                  <a:schemeClr val="tx1"/>
                </a:solidFill>
                <a:latin typeface="Segoe UI" panose="020B0502040204020203" pitchFamily="34" charset="0"/>
                <a:cs typeface="Segoe UI" panose="020B0502040204020203" pitchFamily="34" charset="0"/>
              </a:rPr>
              <a:t>، تتمثَّل بمجموعة الظروف والقوى الموجودة ضمن نطاق صلاحياتها، وتضمُّ مجموعةً من العوامل المؤثرة وهي: موارد المنظمة، ومالكيها والمساهمين فيها، ومجلس الإدارة، ورؤية المنظمة، وشهرتها التجارية.</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الموارد المادية: هي الأصول المادية لمنظمة ما، على سبيل المثال، المصانع، والمباني، والآلات، والمعدات، وما إلى ذلك، والتي تُستخدم لتحويل المدخلات إلى مخرجات.</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الموارد المالية: تتكون من رأس المال والأموال التي تشكل جزءًا من المنظمة، وتخصص الشركات الأموال لتلك الأنشطة التي تقدم أقصى إنتاج من خلال تكبد أقل تكلفة؛ ومن ثم فإن الهدف هو التخصيص الأمثل للموارد</a:t>
            </a: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9CD28B9-364A-CFD4-4094-A5EEB962485F}"/>
              </a:ext>
            </a:extLst>
          </p:cNvPr>
          <p:cNvSpPr txBox="1"/>
          <p:nvPr/>
        </p:nvSpPr>
        <p:spPr>
          <a:xfrm>
            <a:off x="1907628" y="827801"/>
            <a:ext cx="7598979"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أقسام البيئة التنظيمية (البيئة الداخلية)</a:t>
            </a:r>
          </a:p>
          <a:p>
            <a:pPr algn="r" rtl="1"/>
            <a:endParaRPr lang="ar-JO"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321253163"/>
      </p:ext>
    </p:extLst>
  </p:cSld>
  <p:clrMapOvr>
    <a:masterClrMapping/>
  </p:clrMapOvr>
  <mc:AlternateContent xmlns:mc="http://schemas.openxmlformats.org/markup-compatibility/2006" xmlns:p14="http://schemas.microsoft.com/office/powerpoint/2010/main">
    <mc:Choice Requires="p14">
      <p:transition spd="slow" p14:dur="2000" advTm="124052"/>
    </mc:Choice>
    <mc:Fallback xmlns="">
      <p:transition spd="slow" advTm="12405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الموارد البشرية: كل من يعمل في المنظمة ويمتلك المهارات والخبرات اللازمة للقيام بمهام العمل؛ وتتخذ الموارد البشرية القرارات التشغيلية والإدارية المتعلقة بالمنظمة.</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الموارد التكنولوجية: المعرفة التقنية التي يتم توظيفها أثناء تصنيع منتجات وخدمات المنظمة.</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الثقافة التنظيمية : تشير ثقافة الشركة أو ما يسمى بالثقافة التنظيمية إلى قيم ومعتقدات وسلوك المنظمة التي توضح الطريقة التي يتواصل بها الموظفون والإدارة ويديرون الشؤون الخارجية.</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الرؤية والرسالة والأهداف : تشير الرؤية إلى الصورة العامة لما تريد المنظمة تحقيقها، بينما توضح رسالة المنظمة غرض المنظمة وسبب وجودها. </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تشير الأهداف إلى الإنجازات الأساسية، والتي من المقرر تحقيقها خلال فترة زمنية محددة، مع الموارد المتاحة</a:t>
            </a:r>
          </a:p>
        </p:txBody>
      </p:sp>
      <p:pic>
        <p:nvPicPr>
          <p:cNvPr id="5" name="Graphic 21">
            <a:extLst>
              <a:ext uri="{FF2B5EF4-FFF2-40B4-BE49-F238E27FC236}">
                <a16:creationId xmlns:a16="http://schemas.microsoft.com/office/drawing/2014/main" xmlns=""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9CD28B9-364A-CFD4-4094-A5EEB962485F}"/>
              </a:ext>
            </a:extLst>
          </p:cNvPr>
          <p:cNvSpPr txBox="1"/>
          <p:nvPr/>
        </p:nvSpPr>
        <p:spPr>
          <a:xfrm>
            <a:off x="2788617" y="827801"/>
            <a:ext cx="5796276" cy="923330"/>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أقسام البيئة التنظيمية: ( الداخلية)</a:t>
            </a:r>
          </a:p>
          <a:p>
            <a:pPr algn="r" rtl="1"/>
            <a:endParaRPr lang="ar-JO" dirty="0">
              <a:solidFill>
                <a:srgbClr val="00B0F0"/>
              </a:solidFill>
              <a:latin typeface="Segoe UI" panose="020B0502040204020203" pitchFamily="34" charset="0"/>
              <a:cs typeface="Segoe UI" panose="020B0502040204020203" pitchFamily="34" charset="0"/>
            </a:endParaRPr>
          </a:p>
          <a:p>
            <a:pPr algn="r" rtl="1"/>
            <a:endParaRPr lang="ar-JO"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35792200"/>
      </p:ext>
    </p:extLst>
  </p:cSld>
  <p:clrMapOvr>
    <a:masterClrMapping/>
  </p:clrMapOvr>
  <mc:AlternateContent xmlns:mc="http://schemas.openxmlformats.org/markup-compatibility/2006" xmlns:p14="http://schemas.microsoft.com/office/powerpoint/2010/main">
    <mc:Choice Requires="p14">
      <p:transition spd="slow" p14:dur="2000" advTm="125487"/>
    </mc:Choice>
    <mc:Fallback xmlns="">
      <p:transition spd="slow" advTm="12548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B25C1CC-FAD9-FB38-0082-A78E0A260B3D}"/>
              </a:ext>
            </a:extLst>
          </p:cNvPr>
          <p:cNvSpPr/>
          <p:nvPr/>
        </p:nvSpPr>
        <p:spPr>
          <a:xfrm>
            <a:off x="488731" y="1382283"/>
            <a:ext cx="10777239" cy="4734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highlight>
                  <a:srgbClr val="FFFFFF"/>
                </a:highlight>
                <a:latin typeface="Segoe UI" panose="020B0502040204020203" pitchFamily="34" charset="0"/>
                <a:cs typeface="Segoe UI" panose="020B0502040204020203" pitchFamily="34" charset="0"/>
              </a:rPr>
              <a:t>ثانيًا: البيئة التنظيمية الخارجية </a:t>
            </a:r>
          </a:p>
          <a:p>
            <a:pPr algn="just" rtl="1">
              <a:lnSpc>
                <a:spcPct val="200000"/>
              </a:lnSpc>
            </a:pPr>
            <a:r>
              <a:rPr lang="ar-JO" dirty="0">
                <a:solidFill>
                  <a:schemeClr val="tx1"/>
                </a:solidFill>
                <a:highlight>
                  <a:srgbClr val="FFFFFF"/>
                </a:highlight>
                <a:latin typeface="Segoe UI" panose="020B0502040204020203" pitchFamily="34" charset="0"/>
                <a:cs typeface="Segoe UI" panose="020B0502040204020203" pitchFamily="34" charset="0"/>
              </a:rPr>
              <a:t>تُعرَّف البيئة التنظيمية الخارجية على أنّها جميع العوامل والقطاعات التي قد تُؤثر على كامل المنظمة أو على جزءٍ منها؛ والتي تكون موجودةً خارج حدود هذه المنظمة وخارج نطاق صلاحياتها، ومن أبرز هذه القطاعات.</a:t>
            </a:r>
          </a:p>
          <a:p>
            <a:pPr algn="just" rtl="1">
              <a:lnSpc>
                <a:spcPct val="200000"/>
              </a:lnSpc>
            </a:pPr>
            <a:r>
              <a:rPr lang="ar-JO" dirty="0">
                <a:solidFill>
                  <a:schemeClr val="tx1"/>
                </a:solidFill>
                <a:highlight>
                  <a:srgbClr val="FFFFFF"/>
                </a:highlight>
                <a:latin typeface="Segoe UI" panose="020B0502040204020203" pitchFamily="34" charset="0"/>
                <a:cs typeface="Segoe UI" panose="020B0502040204020203" pitchFamily="34" charset="0"/>
              </a:rPr>
              <a:t>-المواد الخام : -مزوديّ المنظمة بالمواد الخام تحت هذا البند، سواء أكانوا أفراداً أم منظماتٍ أخرى. </a:t>
            </a:r>
          </a:p>
          <a:p>
            <a:pPr algn="just" rtl="1">
              <a:lnSpc>
                <a:spcPct val="200000"/>
              </a:lnSpc>
            </a:pPr>
            <a:r>
              <a:rPr lang="ar-JO" dirty="0">
                <a:solidFill>
                  <a:schemeClr val="tx1"/>
                </a:solidFill>
                <a:highlight>
                  <a:srgbClr val="FFFFFF"/>
                </a:highlight>
                <a:latin typeface="Segoe UI" panose="020B0502040204020203" pitchFamily="34" charset="0"/>
                <a:cs typeface="Segoe UI" panose="020B0502040204020203" pitchFamily="34" charset="0"/>
              </a:rPr>
              <a:t>الموارد البشرية  -ترتبط الموارد البشرية بكلِّ من يزوِّد المنظمة بالقوى العاملة</a:t>
            </a:r>
          </a:p>
          <a:p>
            <a:pPr algn="just" rtl="1">
              <a:lnSpc>
                <a:spcPct val="200000"/>
              </a:lnSpc>
            </a:pPr>
            <a:endParaRPr lang="ar-JO" sz="1600" dirty="0">
              <a:solidFill>
                <a:schemeClr val="tx1"/>
              </a:solidFill>
              <a:highlight>
                <a:srgbClr val="FFFFFF"/>
              </a:highlight>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EFD1527-8336-234A-21D2-AEC770FF73A3}"/>
              </a:ext>
            </a:extLst>
          </p:cNvPr>
          <p:cNvSpPr txBox="1"/>
          <p:nvPr/>
        </p:nvSpPr>
        <p:spPr>
          <a:xfrm>
            <a:off x="3253130" y="757266"/>
            <a:ext cx="6011495"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أقسام البيئة التنظيمية (  الخارجية)</a:t>
            </a:r>
          </a:p>
          <a:p>
            <a:pPr algn="r" rtl="1"/>
            <a:endParaRPr lang="ar-JO"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98777"/>
    </mc:Choice>
    <mc:Fallback xmlns="">
      <p:transition spd="slow" advTm="9877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65" y="100278"/>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أقسام البيئة التنظيمية (الخارجية)</a:t>
            </a:r>
            <a:endParaRPr lang="en-US" sz="2000" dirty="0">
              <a:solidFill>
                <a:srgbClr val="00B0F0"/>
              </a:solidFill>
              <a:latin typeface="Segoe UI" panose="020B0502040204020203" pitchFamily="34" charset="0"/>
              <a:cs typeface="Segoe UI" panose="020B0502040204020203" pitchFamily="34" charset="0"/>
            </a:endParaRPr>
          </a:p>
        </p:txBody>
      </p:sp>
      <p:sp>
        <p:nvSpPr>
          <p:cNvPr id="15" name="TextBox 14">
            <a:extLst>
              <a:ext uri="{FF2B5EF4-FFF2-40B4-BE49-F238E27FC236}">
                <a16:creationId xmlns:a16="http://schemas.microsoft.com/office/drawing/2014/main" xmlns="" id="{65037DF1-D33B-3621-58C9-E2C15FCC5169}"/>
              </a:ext>
            </a:extLst>
          </p:cNvPr>
          <p:cNvSpPr txBox="1"/>
          <p:nvPr/>
        </p:nvSpPr>
        <p:spPr>
          <a:xfrm>
            <a:off x="467194" y="1266558"/>
            <a:ext cx="11257613" cy="4944302"/>
          </a:xfrm>
          <a:prstGeom prst="rect">
            <a:avLst/>
          </a:prstGeom>
          <a:solidFill>
            <a:schemeClr val="bg1"/>
          </a:solidFill>
        </p:spPr>
        <p:txBody>
          <a:bodyPr wrap="square" rtlCol="0">
            <a:spAutoFit/>
          </a:bodyPr>
          <a:lstStyle/>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الموارد المالية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يندرج تحتها كلُّ ما يتعلَّق بالموارد المالية للمنظمة، مثل: المؤسسات التي تمدُّ المنظمة بالموارد المالية، والشروط والأدوات المتعلقة بالموارد المالية،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العملاء</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 يندرج تحت هذا البند المستهلكون الذين يقومون بشراء الخدمات والسلع التي تقدِّمها المنظمة.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الوضع الاقتصادي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يتمثل بالوضع الاقتصادي للإقليم الذي تُمارِس فيه المنظمة نشاطاتها التجارية من بيعٍ للسلع والخدمات، كما يُشير إلى معدل التضخم والكساد الاقتصادي، ومعدل البطالة، والسياسات الاقتصادية المتبعة في تلك المنطقة.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الوضع السياسي : تتأثر المنظمة بحالة الاستقرار السياسي، والتشريعات السياسية للدولة.</a:t>
            </a:r>
          </a:p>
          <a:p>
            <a:pPr algn="just" rtl="1">
              <a:lnSpc>
                <a:spcPct val="200000"/>
              </a:lnSpc>
            </a:pPr>
            <a:endParaRPr lang="ar-JO" sz="1600" dirty="0">
              <a:latin typeface="Segoe UI" panose="020B0502040204020203" pitchFamily="34" charset="0"/>
              <a:ea typeface="Simplified Arabic" panose="02020603050405020304" pitchFamily="18" charset="-78"/>
              <a:cs typeface="Segoe UI" panose="020B0502040204020203" pitchFamily="34" charset="0"/>
            </a:endParaRPr>
          </a:p>
        </p:txBody>
      </p:sp>
      <p:pic>
        <p:nvPicPr>
          <p:cNvPr id="2" name="Picture 1">
            <a:extLst>
              <a:ext uri="{FF2B5EF4-FFF2-40B4-BE49-F238E27FC236}">
                <a16:creationId xmlns:a16="http://schemas.microsoft.com/office/drawing/2014/main" xmlns="" id="{0002204C-6453-8936-78A1-747859BCA8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076" y="2799365"/>
            <a:ext cx="2962275" cy="771525"/>
          </a:xfrm>
          <a:prstGeom prst="rect">
            <a:avLst/>
          </a:prstGeom>
        </p:spPr>
      </p:pic>
    </p:spTree>
  </p:cSld>
  <p:clrMapOvr>
    <a:masterClrMapping/>
  </p:clrMapOvr>
  <p:transition spd="slow" advTm="11798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B69E360-E1CF-B8E4-509D-F4E6DF3691BB}"/>
              </a:ext>
            </a:extLst>
          </p:cNvPr>
          <p:cNvSpPr/>
          <p:nvPr/>
        </p:nvSpPr>
        <p:spPr>
          <a:xfrm>
            <a:off x="573373" y="1455302"/>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Segoe UI" panose="020B0502040204020203" pitchFamily="34" charset="0"/>
                <a:cs typeface="Segoe UI" panose="020B0502040204020203" pitchFamily="34" charset="0"/>
              </a:rPr>
              <a:t>ثقافة المجتمع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تتأثر المنظمة بأخلاقيات وقيم وعادات المجتمع الذي تُوجد فيه.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الديموغرافيا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تتأثر المنظمة بعامل الديموغرافيا بجميع أبعاده. وهي الدراسة الكمية للسكان المتصلة بالحجم والتركيب والتطور.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البيئة الطبيعية</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 تُؤثر الظروف الطبيعية لمنطقة وجود المنظمة على نشاطها، وكذلك التغيرات المناخية، والطقس.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البيئة الدولية</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 يتأثر نشاط المنظمة بالمجتمع الدولي بجميع عناصره ومنظماته. </a:t>
            </a:r>
          </a:p>
        </p:txBody>
      </p:sp>
      <p:pic>
        <p:nvPicPr>
          <p:cNvPr id="5" name="Graphic 21">
            <a:extLst>
              <a:ext uri="{FF2B5EF4-FFF2-40B4-BE49-F238E27FC236}">
                <a16:creationId xmlns:a16="http://schemas.microsoft.com/office/drawing/2014/main" xmlns=""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68FA8D3-7B25-6B21-AE1A-9114E6F5638D}"/>
              </a:ext>
            </a:extLst>
          </p:cNvPr>
          <p:cNvSpPr txBox="1"/>
          <p:nvPr/>
        </p:nvSpPr>
        <p:spPr>
          <a:xfrm>
            <a:off x="2070717" y="797666"/>
            <a:ext cx="5796276"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أقسام البيئة التنظيمية ( الخارجية)</a:t>
            </a:r>
          </a:p>
        </p:txBody>
      </p:sp>
      <p:pic>
        <p:nvPicPr>
          <p:cNvPr id="7" name="Picture 6">
            <a:extLst>
              <a:ext uri="{FF2B5EF4-FFF2-40B4-BE49-F238E27FC236}">
                <a16:creationId xmlns:a16="http://schemas.microsoft.com/office/drawing/2014/main" xmlns="" id="{14268EB3-0302-C5D6-7DDA-5F98539D2A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997" y="1669455"/>
            <a:ext cx="3105150" cy="1476375"/>
          </a:xfrm>
          <a:prstGeom prst="rect">
            <a:avLst/>
          </a:prstGeom>
        </p:spPr>
      </p:pic>
    </p:spTree>
    <p:extLst>
      <p:ext uri="{BB962C8B-B14F-4D97-AF65-F5344CB8AC3E}">
        <p14:creationId xmlns:p14="http://schemas.microsoft.com/office/powerpoint/2010/main" val="388759026"/>
      </p:ext>
    </p:extLst>
  </p:cSld>
  <p:clrMapOvr>
    <a:masterClrMapping/>
  </p:clrMapOvr>
  <mc:AlternateContent xmlns:mc="http://schemas.openxmlformats.org/markup-compatibility/2006" xmlns:p14="http://schemas.microsoft.com/office/powerpoint/2010/main">
    <mc:Choice Requires="p14">
      <p:transition spd="slow" p14:dur="2000" advTm="97733"/>
    </mc:Choice>
    <mc:Fallback xmlns="">
      <p:transition spd="slow" advTm="9773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4816703"/>
          </a:xfrm>
          <a:prstGeom prst="rect">
            <a:avLst/>
          </a:prstGeom>
          <a:solidFill>
            <a:schemeClr val="bg1"/>
          </a:solidFill>
          <a:ln w="57150">
            <a:solidFill>
              <a:srgbClr val="00B0F0"/>
            </a:solidFill>
          </a:ln>
        </p:spPr>
        <p:txBody>
          <a:bodyPr wrap="square">
            <a:spAutoFit/>
          </a:bodyPr>
          <a:lstStyle/>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1- </a:t>
            </a:r>
            <a:r>
              <a:rPr lang="ar-JO" sz="1700" dirty="0">
                <a:solidFill>
                  <a:srgbClr val="000000"/>
                </a:solidFill>
                <a:latin typeface="Segoe UI" panose="020B0502040204020203" pitchFamily="34" charset="0"/>
                <a:cs typeface="Segoe UI" panose="020B0502040204020203" pitchFamily="34" charset="0"/>
              </a:rPr>
              <a:t>حدود البيئة: </a:t>
            </a:r>
          </a:p>
          <a:p>
            <a:pPr algn="r" rtl="1">
              <a:lnSpc>
                <a:spcPct val="200000"/>
              </a:lnSpc>
            </a:pPr>
            <a:r>
              <a:rPr lang="ar-JO" sz="1700" dirty="0">
                <a:solidFill>
                  <a:srgbClr val="000000"/>
                </a:solidFill>
                <a:latin typeface="Segoe UI" panose="020B0502040204020203" pitchFamily="34" charset="0"/>
                <a:cs typeface="Segoe UI" panose="020B0502040204020203" pitchFamily="34" charset="0"/>
              </a:rPr>
              <a:t>إن كل ما يقع داخل حدود المنظّمة وخارجها يقع ضمن إطار دراسة بيئة المنظّمة و مقدمة الأعمال.</a:t>
            </a:r>
          </a:p>
          <a:p>
            <a:pPr algn="r" rtl="1">
              <a:lnSpc>
                <a:spcPct val="200000"/>
              </a:lnSpc>
            </a:pPr>
            <a:r>
              <a:rPr lang="ar-JO" sz="1700" dirty="0">
                <a:solidFill>
                  <a:srgbClr val="000000"/>
                </a:solidFill>
                <a:latin typeface="Segoe UI" panose="020B0502040204020203" pitchFamily="34" charset="0"/>
                <a:cs typeface="Segoe UI" panose="020B0502040204020203" pitchFamily="34" charset="0"/>
              </a:rPr>
              <a:t>2- خضوع المنظّمة لآثار البيئة: </a:t>
            </a:r>
          </a:p>
          <a:p>
            <a:pPr algn="r" rtl="1">
              <a:lnSpc>
                <a:spcPct val="200000"/>
              </a:lnSpc>
            </a:pPr>
            <a:r>
              <a:rPr lang="ar-JO" sz="1700" dirty="0">
                <a:solidFill>
                  <a:srgbClr val="000000"/>
                </a:solidFill>
                <a:latin typeface="Segoe UI" panose="020B0502040204020203" pitchFamily="34" charset="0"/>
                <a:cs typeface="Segoe UI" panose="020B0502040204020203" pitchFamily="34" charset="0"/>
              </a:rPr>
              <a:t>لا يمكن لأي منظّمة أن تعيش بمعزل عن البيئة؛ لأنها تخضع لمؤثراتها وتساعد في تحديد مستويات الأداء والنمو وتترك بعض الآثار على البيئة.</a:t>
            </a:r>
          </a:p>
          <a:p>
            <a:pPr algn="r" rtl="1">
              <a:lnSpc>
                <a:spcPct val="200000"/>
              </a:lnSpc>
            </a:pPr>
            <a:r>
              <a:rPr lang="ar-JO" sz="1700" dirty="0">
                <a:solidFill>
                  <a:srgbClr val="000000"/>
                </a:solidFill>
                <a:latin typeface="Segoe UI" panose="020B0502040204020203" pitchFamily="34" charset="0"/>
                <a:cs typeface="Segoe UI" panose="020B0502040204020203" pitchFamily="34" charset="0"/>
              </a:rPr>
              <a:t>3- التفرد: </a:t>
            </a:r>
          </a:p>
          <a:p>
            <a:pPr algn="r" rtl="1">
              <a:lnSpc>
                <a:spcPct val="200000"/>
              </a:lnSpc>
            </a:pPr>
            <a:r>
              <a:rPr lang="ar-JO" sz="1700" dirty="0">
                <a:solidFill>
                  <a:srgbClr val="000000"/>
                </a:solidFill>
                <a:latin typeface="Segoe UI" panose="020B0502040204020203" pitchFamily="34" charset="0"/>
                <a:cs typeface="Segoe UI" panose="020B0502040204020203" pitchFamily="34" charset="0"/>
              </a:rPr>
              <a:t>بيئة عمل كل منظّمة تختلف عن بيئة عمل المنظّمات الأخرى، بالرغم أنها تشترك في العديد من الخصائص إلا أن درجة تأثير هذه الخصائص تختلف من منظّمة إلى أخرى.</a:t>
            </a:r>
          </a:p>
          <a:p>
            <a:pPr algn="r" rtl="1">
              <a:lnSpc>
                <a:spcPct val="200000"/>
              </a:lnSpc>
            </a:pPr>
            <a:endParaRPr lang="ar-JO" sz="1700" dirty="0">
              <a:solidFill>
                <a:srgbClr val="000000"/>
              </a:solidFill>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xmlns="" id="{42D4322B-478F-1FAD-7456-771162D56658}"/>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خصائص البيئة التنظيمية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37995"/>
    </mc:Choice>
    <mc:Fallback xmlns="">
      <p:transition spd="slow" advTm="13799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rgbClr val="000000"/>
              </a:solidFill>
              <a:latin typeface="Segoe UI" panose="020B0502040204020203" pitchFamily="34" charset="0"/>
              <a:cs typeface="Segoe UI" panose="020B0502040204020203" pitchFamily="34" charset="0"/>
            </a:endParaRPr>
          </a:p>
          <a:p>
            <a:pPr algn="r" rtl="1">
              <a:lnSpc>
                <a:spcPct val="200000"/>
              </a:lnSpc>
            </a:pPr>
            <a:r>
              <a:rPr lang="ar-JO" sz="1700" dirty="0">
                <a:solidFill>
                  <a:srgbClr val="000000"/>
                </a:solidFill>
                <a:latin typeface="Segoe UI" panose="020B0502040204020203" pitchFamily="34" charset="0"/>
                <a:cs typeface="Segoe UI" panose="020B0502040204020203" pitchFamily="34" charset="0"/>
              </a:rPr>
              <a:t>4- تغير البيئة: </a:t>
            </a:r>
          </a:p>
          <a:p>
            <a:pPr algn="r" rtl="1">
              <a:lnSpc>
                <a:spcPct val="200000"/>
              </a:lnSpc>
            </a:pPr>
            <a:r>
              <a:rPr lang="ar-JO" sz="1700" dirty="0">
                <a:solidFill>
                  <a:srgbClr val="000000"/>
                </a:solidFill>
                <a:latin typeface="Segoe UI" panose="020B0502040204020203" pitchFamily="34" charset="0"/>
                <a:cs typeface="Segoe UI" panose="020B0502040204020203" pitchFamily="34" charset="0"/>
              </a:rPr>
              <a:t>ويرتبط بطبيعة الحياة حيث تحكم كل منظّمة عوامل متقبلة لا تكون ثابته، وأن قسم منها يمكن قياسه وقسم الثاني لا يمكن قياسه، لذلك توجب على القيادة معرفة كل ما يخص طبيعة الحياة و العوامل التي تؤثر على سلوك الموظفين </a:t>
            </a:r>
          </a:p>
          <a:p>
            <a:pPr algn="r" rtl="1">
              <a:lnSpc>
                <a:spcPct val="200000"/>
              </a:lnSpc>
            </a:pPr>
            <a:r>
              <a:rPr lang="ar-JO" sz="1700" dirty="0">
                <a:solidFill>
                  <a:srgbClr val="000000"/>
                </a:solidFill>
                <a:latin typeface="Segoe UI" panose="020B0502040204020203" pitchFamily="34" charset="0"/>
                <a:cs typeface="Segoe UI" panose="020B0502040204020203" pitchFamily="34" charset="0"/>
              </a:rPr>
              <a:t>5- فعالية آثار بيئة اﻟﻌﻤﻞ: </a:t>
            </a:r>
          </a:p>
          <a:p>
            <a:pPr algn="r" rtl="1">
              <a:lnSpc>
                <a:spcPct val="200000"/>
              </a:lnSpc>
            </a:pPr>
            <a:r>
              <a:rPr lang="ar-JO" sz="1700" dirty="0">
                <a:solidFill>
                  <a:srgbClr val="000000"/>
                </a:solidFill>
                <a:latin typeface="Segoe UI" panose="020B0502040204020203" pitchFamily="34" charset="0"/>
                <a:cs typeface="Segoe UI" panose="020B0502040204020203" pitchFamily="34" charset="0"/>
              </a:rPr>
              <a:t>و هي من العناصر المهمة وتختلف من منظّمة أعمال إلى أخرى في اكتشاف وتحليل عوامل البيئة التي تؤثر عليها، فنجاح المنظّمات يعتمد اعتماد كلي على قدرتها على التحليل العميق والكفوء للبيئة الداخلية والخارجية؛ من أجل وضع اليد على العوامل ذات الفعل المؤثر على نشاطها في الوقت المناسب.</a:t>
            </a:r>
            <a:endParaRPr lang="ar-YE" sz="1700" dirty="0">
              <a:solidFill>
                <a:srgbClr val="000000"/>
              </a:solidFill>
              <a:latin typeface="Segoe UI" panose="020B0502040204020203" pitchFamily="34" charset="0"/>
              <a:cs typeface="Segoe UI" panose="020B0502040204020203" pitchFamily="34" charset="0"/>
            </a:endParaRPr>
          </a:p>
          <a:p>
            <a:pPr algn="r" rtl="1">
              <a:lnSpc>
                <a:spcPct val="200000"/>
              </a:lnSpc>
            </a:pPr>
            <a:endParaRPr lang="ar-JO" sz="1600" dirty="0">
              <a:solidFill>
                <a:srgbClr val="000000"/>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خصائص البيئة التنظيمية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457083105"/>
      </p:ext>
    </p:extLst>
  </p:cSld>
  <p:clrMapOvr>
    <a:masterClrMapping/>
  </p:clrMapOvr>
  <mc:AlternateContent xmlns:mc="http://schemas.openxmlformats.org/markup-compatibility/2006" xmlns:p14="http://schemas.microsoft.com/office/powerpoint/2010/main">
    <mc:Choice Requires="p14">
      <p:transition spd="slow" p14:dur="2000" advTm="135029"/>
    </mc:Choice>
    <mc:Fallback xmlns="">
      <p:transition spd="slow" advTm="13502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YE" dirty="0">
                <a:solidFill>
                  <a:schemeClr val="tx1"/>
                </a:solidFill>
                <a:latin typeface="Segoe UI" panose="020B0502040204020203" pitchFamily="34" charset="0"/>
                <a:cs typeface="Segoe UI" panose="020B0502040204020203" pitchFamily="34" charset="0"/>
              </a:rPr>
              <a:t>6</a:t>
            </a:r>
            <a:r>
              <a:rPr lang="ar-YE" sz="1700" dirty="0">
                <a:solidFill>
                  <a:srgbClr val="000000"/>
                </a:solidFill>
                <a:latin typeface="Segoe UI" panose="020B0502040204020203" pitchFamily="34" charset="0"/>
                <a:cs typeface="Segoe UI" panose="020B0502040204020203" pitchFamily="34" charset="0"/>
              </a:rPr>
              <a:t>- صعوبة التحكم بمتغيرات البيئة والموارد المتواجدة داخلها: </a:t>
            </a:r>
            <a:endParaRPr lang="ar-JO" sz="1700" dirty="0">
              <a:solidFill>
                <a:srgbClr val="000000"/>
              </a:solidFill>
              <a:latin typeface="Segoe UI" panose="020B0502040204020203" pitchFamily="34" charset="0"/>
              <a:cs typeface="Segoe UI" panose="020B0502040204020203" pitchFamily="34" charset="0"/>
            </a:endParaRPr>
          </a:p>
          <a:p>
            <a:pPr algn="r" rtl="1">
              <a:lnSpc>
                <a:spcPct val="200000"/>
              </a:lnSpc>
            </a:pPr>
            <a:r>
              <a:rPr lang="ar-YE" sz="1700" dirty="0">
                <a:solidFill>
                  <a:srgbClr val="000000"/>
                </a:solidFill>
                <a:latin typeface="Segoe UI" panose="020B0502040204020203" pitchFamily="34" charset="0"/>
                <a:cs typeface="Segoe UI" panose="020B0502040204020203" pitchFamily="34" charset="0"/>
              </a:rPr>
              <a:t>و تعتبر من التهديدات القوية خيث ان التغيرات التي تحيط بالمنظّمة من الصعب التحكم فيها، إذ  أنه  ما يحكم بيئة عمل المنظّمة هي متغيرات اجتماعية واقتصادية من الصعوبة في الكثير من الأحيان إحكام السيطرة عليها، </a:t>
            </a:r>
          </a:p>
          <a:p>
            <a:pPr algn="r" rtl="1">
              <a:lnSpc>
                <a:spcPct val="200000"/>
              </a:lnSpc>
            </a:pPr>
            <a:r>
              <a:rPr lang="ar-YE" sz="1700" dirty="0">
                <a:solidFill>
                  <a:srgbClr val="000000"/>
                </a:solidFill>
                <a:latin typeface="Segoe UI" panose="020B0502040204020203" pitchFamily="34" charset="0"/>
                <a:cs typeface="Segoe UI" panose="020B0502040204020203" pitchFamily="34" charset="0"/>
              </a:rPr>
              <a:t>7- التأثير المتداخل للمتغيرات: </a:t>
            </a:r>
            <a:endParaRPr lang="ar-JO" sz="1700" dirty="0">
              <a:solidFill>
                <a:srgbClr val="000000"/>
              </a:solidFill>
              <a:latin typeface="Segoe UI" panose="020B0502040204020203" pitchFamily="34" charset="0"/>
              <a:cs typeface="Segoe UI" panose="020B0502040204020203" pitchFamily="34" charset="0"/>
            </a:endParaRPr>
          </a:p>
          <a:p>
            <a:pPr algn="r" rtl="1">
              <a:lnSpc>
                <a:spcPct val="200000"/>
              </a:lnSpc>
            </a:pPr>
            <a:r>
              <a:rPr lang="ar-YE" sz="1700" dirty="0">
                <a:solidFill>
                  <a:srgbClr val="000000"/>
                </a:solidFill>
                <a:latin typeface="Segoe UI" panose="020B0502040204020203" pitchFamily="34" charset="0"/>
                <a:cs typeface="Segoe UI" panose="020B0502040204020203" pitchFamily="34" charset="0"/>
              </a:rPr>
              <a:t>إن المتغيرات التي تؤثر على بيئة المنظّمة تعرف بانها ذات أثار متداخلة كل يؤثر ويتأثر بالمتغيرات الأخرى. والعوامل الاجتماعية تؤثر و تساعد على السياسة العامة بالبيئة التنظيمية الكلية وتتأثر بها والعوامل الاقتصادية تؤثر وتتأثر بها أيضًا.</a:t>
            </a: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خصائص البيئة التنظيمية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919104743"/>
      </p:ext>
    </p:extLst>
  </p:cSld>
  <p:clrMapOvr>
    <a:masterClrMapping/>
  </p:clrMapOvr>
  <mc:AlternateContent xmlns:mc="http://schemas.openxmlformats.org/markup-compatibility/2006" xmlns:p14="http://schemas.microsoft.com/office/powerpoint/2010/main">
    <mc:Choice Requires="p14">
      <p:transition spd="slow" p14:dur="2000" advTm="114346"/>
    </mc:Choice>
    <mc:Fallback xmlns="">
      <p:transition spd="slow" advTm="11434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4596771"/>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1100" dirty="0">
              <a:solidFill>
                <a:srgbClr val="000000"/>
              </a:solidFill>
              <a:latin typeface="Segoe UI" panose="020B0502040204020203" pitchFamily="34" charset="0"/>
              <a:cs typeface="Segoe UI" panose="020B0502040204020203" pitchFamily="34" charset="0"/>
            </a:endParaRP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تحليل البيئة التنظيمية يعتبر أمرًا مهمًا لأي منظمة أو شركة حيث يتيح لها فهم العوامل الخارجية التي تؤثر عليها وعلى أدائها. ويمكن أن تكون الأهمية على النحو التالي:</a:t>
            </a: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1- تمكن المنظمة من تحديد فرص النمو والتوسع وتحديد المخاطر المحتملة وكيفية التعامل معها.</a:t>
            </a: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2- يساعد على فهم الأسواق وتوقع التغيرات في السوق وضمان أن المنتج أو الخدمة المقدمة للعملاء تلبي احتياجاتهم.</a:t>
            </a: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3- يساعد على تحديد المنافسة والتعرف على أفضل الممارسات في الصناعة وكيفية التنافسية .</a:t>
            </a:r>
          </a:p>
          <a:p>
            <a:pPr algn="r" rtl="1">
              <a:lnSpc>
                <a:spcPct val="200000"/>
              </a:lnSpc>
            </a:pPr>
            <a:endParaRPr lang="ar-JO" dirty="0">
              <a:solidFill>
                <a:srgbClr val="000000"/>
              </a:solidFill>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88FDDD77-3CF3-FE0E-BB6A-2DA011828F96}"/>
              </a:ext>
            </a:extLst>
          </p:cNvPr>
          <p:cNvSpPr txBox="1"/>
          <p:nvPr/>
        </p:nvSpPr>
        <p:spPr>
          <a:xfrm>
            <a:off x="3972911" y="820366"/>
            <a:ext cx="4635061"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أهمية تحليل البيئة التنظيمية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788302839"/>
      </p:ext>
    </p:extLst>
  </p:cSld>
  <p:clrMapOvr>
    <a:masterClrMapping/>
  </p:clrMapOvr>
  <mc:AlternateContent xmlns:mc="http://schemas.openxmlformats.org/markup-compatibility/2006" xmlns:p14="http://schemas.microsoft.com/office/powerpoint/2010/main">
    <mc:Choice Requires="p14">
      <p:transition spd="slow" p14:dur="2000" advTm="109285"/>
    </mc:Choice>
    <mc:Fallback xmlns="">
      <p:transition spd="slow" advTm="10928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dirty="0">
              <a:solidFill>
                <a:srgbClr val="000000"/>
              </a:solidFill>
              <a:latin typeface="Segoe UI" panose="020B0502040204020203" pitchFamily="34" charset="0"/>
              <a:cs typeface="Segoe UI" panose="020B0502040204020203" pitchFamily="34" charset="0"/>
            </a:endParaRPr>
          </a:p>
          <a:p>
            <a:pPr algn="r" rtl="1">
              <a:lnSpc>
                <a:spcPct val="200000"/>
              </a:lnSpc>
            </a:pPr>
            <a:r>
              <a:rPr lang="ar-JO" dirty="0">
                <a:solidFill>
                  <a:srgbClr val="000000"/>
                </a:solidFill>
                <a:latin typeface="Segoe UI" panose="020B0502040204020203" pitchFamily="34" charset="0"/>
                <a:cs typeface="Segoe UI" panose="020B0502040204020203" pitchFamily="34" charset="0"/>
              </a:rPr>
              <a:t>4</a:t>
            </a:r>
            <a:r>
              <a:rPr lang="ar-JO" sz="2000" dirty="0">
                <a:solidFill>
                  <a:srgbClr val="000000"/>
                </a:solidFill>
                <a:latin typeface="Segoe UI" panose="020B0502040204020203" pitchFamily="34" charset="0"/>
                <a:cs typeface="Segoe UI" panose="020B0502040204020203" pitchFamily="34" charset="0"/>
              </a:rPr>
              <a:t>- تحليل البيئة التنظيمية يعد أحد أهم الخطوات للابتكار والتكيف مع التحولات الاجتماعية والاقتصادية والتكنولوجية المتغيرة.</a:t>
            </a: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5- كما يساعد على تحديد التحديات التي تواجه المنظمة وكيفية التعامل معها، سواء كانت هذه التحديات من خارج المؤسسة، مثل التغيرات في السياسات الحكومية أو القوانين، أو داخل المؤسسة، مثل تحديث العمليات أو تحسين الجودة وزيادة الكفاءة.</a:t>
            </a: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6- تحليل البيئة التنظيمية يعزز الصورة الكاملة للعمل ويساعد على تحديث الرؤية والمهمة والوضع الحالي وتحديثها من وقت لآخر.</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 </a:t>
            </a:r>
            <a:endParaRPr lang="en-US" sz="14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B9C552A6-A42C-DB96-B3F1-2F64E7156BF7}"/>
              </a:ext>
            </a:extLst>
          </p:cNvPr>
          <p:cNvSpPr txBox="1"/>
          <p:nvPr/>
        </p:nvSpPr>
        <p:spPr>
          <a:xfrm>
            <a:off x="3972911" y="820366"/>
            <a:ext cx="4430110"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أهمية تحليل البيئة التنظيمية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502062526"/>
      </p:ext>
    </p:extLst>
  </p:cSld>
  <p:clrMapOvr>
    <a:masterClrMapping/>
  </p:clrMapOvr>
  <mc:AlternateContent xmlns:mc="http://schemas.openxmlformats.org/markup-compatibility/2006" xmlns:p14="http://schemas.microsoft.com/office/powerpoint/2010/main">
    <mc:Choice Requires="p14">
      <p:transition spd="slow" p14:dur="2000" advTm="68634"/>
    </mc:Choice>
    <mc:Fallback xmlns="">
      <p:transition spd="slow" advTm="686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rgbClr val="000000"/>
                </a:solidFill>
                <a:latin typeface="Segoe UI" panose="020B0502040204020203" pitchFamily="34" charset="0"/>
                <a:cs typeface="Segoe UI" panose="020B0502040204020203" pitchFamily="34" charset="0"/>
              </a:rPr>
              <a:t>أولاً : تأثير البيئة في المنظمة :</a:t>
            </a:r>
          </a:p>
          <a:p>
            <a:pPr algn="just" rtl="1">
              <a:lnSpc>
                <a:spcPct val="250000"/>
              </a:lnSpc>
            </a:pPr>
            <a:r>
              <a:rPr lang="ar-JO" sz="1600" dirty="0">
                <a:solidFill>
                  <a:srgbClr val="000000"/>
                </a:solidFill>
                <a:latin typeface="Segoe UI" panose="020B0502040204020203" pitchFamily="34" charset="0"/>
                <a:cs typeface="Segoe UI" panose="020B0502040204020203" pitchFamily="34" charset="0"/>
              </a:rPr>
              <a:t>حيث تؤثر العوامل أو الظروف البيئية في المنظمة بأسلوبين</a:t>
            </a:r>
          </a:p>
          <a:p>
            <a:pPr algn="just" rtl="1">
              <a:lnSpc>
                <a:spcPct val="250000"/>
              </a:lnSpc>
            </a:pPr>
            <a:r>
              <a:rPr lang="ar-JO" sz="1600" dirty="0">
                <a:solidFill>
                  <a:srgbClr val="000000"/>
                </a:solidFill>
                <a:latin typeface="Segoe UI" panose="020B0502040204020203" pitchFamily="34" charset="0"/>
                <a:cs typeface="Segoe UI" panose="020B0502040204020203" pitchFamily="34" charset="0"/>
              </a:rPr>
              <a:t> الأول: أن هذه العوامل تفرض أو تضع حدوداً معينة لعمل المنظمة.</a:t>
            </a:r>
          </a:p>
          <a:p>
            <a:pPr algn="just" rtl="1">
              <a:lnSpc>
                <a:spcPct val="250000"/>
              </a:lnSpc>
            </a:pPr>
            <a:r>
              <a:rPr lang="ar-JO" sz="1600" dirty="0">
                <a:solidFill>
                  <a:srgbClr val="000000"/>
                </a:solidFill>
                <a:latin typeface="Segoe UI" panose="020B0502040204020203" pitchFamily="34" charset="0"/>
                <a:cs typeface="Segoe UI" panose="020B0502040204020203" pitchFamily="34" charset="0"/>
              </a:rPr>
              <a:t> أما الثاني : فإن الظروف البيئية تقدم للمظمة فرصاً للتحدي ، فالبيئة قد تحدد سلوكيات المنظمة. مثال</a:t>
            </a:r>
            <a:r>
              <a:rPr lang="en-US"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ذلك المصانع ذات الأصوات العالية والمزعجة قد تجد نفسها في موقف حرج إذا ما اختارت مناطق سكنية هادئة</a:t>
            </a:r>
            <a:r>
              <a:rPr lang="en-US"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كمكان للعمل.</a:t>
            </a:r>
            <a:r>
              <a:rPr lang="en-US"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ومنهنا</a:t>
            </a:r>
            <a:r>
              <a:rPr lang="en-US"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جاءت أهمية امتلاك المديرين لمقاييس معينة هدفها السيطرة على البيئات الاقتصادية والاجتماعية والفنية.</a:t>
            </a:r>
            <a:r>
              <a:rPr lang="en-US"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ولتحقيق ذلك لابد من استخدام المهارات الإدارية في مجالات اتخاذ القرارات والتخطيط والتنبؤ والعمل لاستمرار</a:t>
            </a:r>
            <a:r>
              <a:rPr lang="en-US"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الابتكارات والإبداعات ذات العلاقة بتطوير أنشطة المنظمة ووضعها في موقف أحسن.</a:t>
            </a: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6D8E9D4-CE2E-410D-07E5-9306B13D46AA}"/>
              </a:ext>
            </a:extLst>
          </p:cNvPr>
          <p:cNvSpPr txBox="1"/>
          <p:nvPr/>
        </p:nvSpPr>
        <p:spPr>
          <a:xfrm>
            <a:off x="2485572" y="820366"/>
            <a:ext cx="5901683"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التأثير المتبادل بين البيئة والمنظمة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93393688"/>
      </p:ext>
    </p:extLst>
  </p:cSld>
  <p:clrMapOvr>
    <a:masterClrMapping/>
  </p:clrMapOvr>
  <mc:AlternateContent xmlns:mc="http://schemas.openxmlformats.org/markup-compatibility/2006" xmlns:p14="http://schemas.microsoft.com/office/powerpoint/2010/main">
    <mc:Choice Requires="p14">
      <p:transition spd="slow" p14:dur="2000" advTm="93500"/>
    </mc:Choice>
    <mc:Fallback xmlns="">
      <p:transition spd="slow" advTm="935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72686" y="1734020"/>
            <a:ext cx="11161297" cy="4442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YE" dirty="0">
                <a:solidFill>
                  <a:srgbClr val="000000"/>
                </a:solidFill>
                <a:latin typeface="Segoe UI" panose="020B0502040204020203" pitchFamily="34" charset="0"/>
                <a:cs typeface="Segoe UI" panose="020B0502040204020203" pitchFamily="34" charset="0"/>
              </a:rPr>
              <a:t>ثانياً : تأثير المنظمة في البيئة:</a:t>
            </a:r>
          </a:p>
          <a:p>
            <a:pPr algn="just" rtl="1">
              <a:lnSpc>
                <a:spcPct val="200000"/>
              </a:lnSpc>
            </a:pPr>
            <a:r>
              <a:rPr lang="ar-YE" dirty="0">
                <a:solidFill>
                  <a:srgbClr val="000000"/>
                </a:solidFill>
                <a:latin typeface="Segoe UI" panose="020B0502040204020203" pitchFamily="34" charset="0"/>
                <a:cs typeface="Segoe UI" panose="020B0502040204020203" pitchFamily="34" charset="0"/>
              </a:rPr>
              <a:t>قد يكون تأثير المنظمة في البيئة لا يقل أهمية عن تأثير الأخيرة في المنظمة ، فالتأثيرات فيما بين الطرفين متبادلة وفي تغير</a:t>
            </a:r>
            <a:r>
              <a:rPr lang="ar-JO" dirty="0">
                <a:solidFill>
                  <a:srgbClr val="000000"/>
                </a:solidFill>
                <a:latin typeface="Segoe UI" panose="020B0502040204020203" pitchFamily="34" charset="0"/>
                <a:cs typeface="Segoe UI" panose="020B0502040204020203" pitchFamily="34" charset="0"/>
              </a:rPr>
              <a:t> </a:t>
            </a:r>
            <a:r>
              <a:rPr lang="ar-YE" dirty="0">
                <a:solidFill>
                  <a:srgbClr val="000000"/>
                </a:solidFill>
                <a:latin typeface="Segoe UI" panose="020B0502040204020203" pitchFamily="34" charset="0"/>
                <a:cs typeface="Segoe UI" panose="020B0502040204020203" pitchFamily="34" charset="0"/>
              </a:rPr>
              <a:t>فحينما توجد المنشأة في بيئة معينة فإن كل السلع والخدمات والنقود والمتغيرات الأخرى المنسابة عبر مخرجاتها تؤثر</a:t>
            </a:r>
            <a:r>
              <a:rPr lang="ar-JO" dirty="0">
                <a:solidFill>
                  <a:srgbClr val="000000"/>
                </a:solidFill>
                <a:latin typeface="Segoe UI" panose="020B0502040204020203" pitchFamily="34" charset="0"/>
                <a:cs typeface="Segoe UI" panose="020B0502040204020203" pitchFamily="34" charset="0"/>
              </a:rPr>
              <a:t> </a:t>
            </a:r>
            <a:r>
              <a:rPr lang="ar-YE" dirty="0">
                <a:solidFill>
                  <a:srgbClr val="000000"/>
                </a:solidFill>
                <a:latin typeface="Segoe UI" panose="020B0502040204020203" pitchFamily="34" charset="0"/>
                <a:cs typeface="Segoe UI" panose="020B0502040204020203" pitchFamily="34" charset="0"/>
              </a:rPr>
              <a:t>في البيئة</a:t>
            </a:r>
            <a:r>
              <a:rPr lang="ar-JO" dirty="0">
                <a:solidFill>
                  <a:srgbClr val="000000"/>
                </a:solidFill>
                <a:latin typeface="Segoe UI" panose="020B0502040204020203" pitchFamily="34" charset="0"/>
                <a:cs typeface="Segoe UI" panose="020B0502040204020203" pitchFamily="34" charset="0"/>
              </a:rPr>
              <a:t> </a:t>
            </a:r>
            <a:r>
              <a:rPr lang="ar-YE" dirty="0">
                <a:solidFill>
                  <a:srgbClr val="000000"/>
                </a:solidFill>
                <a:latin typeface="Segoe UI" panose="020B0502040204020203" pitchFamily="34" charset="0"/>
                <a:cs typeface="Segoe UI" panose="020B0502040204020203" pitchFamily="34" charset="0"/>
              </a:rPr>
              <a:t>وتخلق</a:t>
            </a:r>
            <a:r>
              <a:rPr lang="ar-JO" dirty="0">
                <a:solidFill>
                  <a:srgbClr val="000000"/>
                </a:solidFill>
                <a:latin typeface="Segoe UI" panose="020B0502040204020203" pitchFamily="34" charset="0"/>
                <a:cs typeface="Segoe UI" panose="020B0502040204020203" pitchFamily="34" charset="0"/>
              </a:rPr>
              <a:t> </a:t>
            </a:r>
            <a:r>
              <a:rPr lang="ar-YE" dirty="0">
                <a:solidFill>
                  <a:srgbClr val="000000"/>
                </a:solidFill>
                <a:latin typeface="Segoe UI" panose="020B0502040204020203" pitchFamily="34" charset="0"/>
                <a:cs typeface="Segoe UI" panose="020B0502040204020203" pitchFamily="34" charset="0"/>
              </a:rPr>
              <a:t>حالات معينة من التوازن أو عدم التوازن فيها.</a:t>
            </a:r>
          </a:p>
          <a:p>
            <a:pPr algn="just" rtl="1">
              <a:lnSpc>
                <a:spcPct val="200000"/>
              </a:lnSpc>
            </a:pPr>
            <a:r>
              <a:rPr lang="ar-YE" dirty="0">
                <a:solidFill>
                  <a:srgbClr val="000000"/>
                </a:solidFill>
                <a:latin typeface="Segoe UI" panose="020B0502040204020203" pitchFamily="34" charset="0"/>
                <a:cs typeface="Segoe UI" panose="020B0502040204020203" pitchFamily="34" charset="0"/>
              </a:rPr>
              <a:t>وفي السنوات الأخيرة أصبح الاهتمام بفكرة التأثير المتبادل يحتل مكان الصدارة في الكتابات الإدارية والفنية الحديثة</a:t>
            </a:r>
          </a:p>
          <a:p>
            <a:pPr algn="just" rtl="1">
              <a:lnSpc>
                <a:spcPct val="200000"/>
              </a:lnSpc>
            </a:pPr>
            <a:r>
              <a:rPr lang="ar-YE" dirty="0">
                <a:solidFill>
                  <a:srgbClr val="000000"/>
                </a:solidFill>
                <a:latin typeface="Segoe UI" panose="020B0502040204020203" pitchFamily="34" charset="0"/>
                <a:cs typeface="Segoe UI" panose="020B0502040204020203" pitchFamily="34" charset="0"/>
              </a:rPr>
              <a:t>ولاسيما تلك المهتمة بقضايا تفسير السلوك التنظيمي وقضايا التلوث البيئي.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4" name="TextBox 3">
            <a:extLst>
              <a:ext uri="{FF2B5EF4-FFF2-40B4-BE49-F238E27FC236}">
                <a16:creationId xmlns:a16="http://schemas.microsoft.com/office/drawing/2014/main" xmlns="" id="{C2B25DC8-D152-3996-A741-526FD5A5E13C}"/>
              </a:ext>
            </a:extLst>
          </p:cNvPr>
          <p:cNvSpPr txBox="1"/>
          <p:nvPr/>
        </p:nvSpPr>
        <p:spPr>
          <a:xfrm>
            <a:off x="2485572" y="820366"/>
            <a:ext cx="5901683"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التأثير المتبادل بين البيئة والمنظمة</a:t>
            </a:r>
            <a:endParaRPr lang="en-US" sz="2000" dirty="0">
              <a:solidFill>
                <a:srgbClr val="00B0F0"/>
              </a:solidFill>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6DFA2D75-4BDF-2798-9DC3-5000D923D9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8017" y="1798627"/>
            <a:ext cx="2858939" cy="963074"/>
          </a:xfrm>
          <a:prstGeom prst="rect">
            <a:avLst/>
          </a:prstGeom>
        </p:spPr>
      </p:pic>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61584"/>
    </mc:Choice>
    <mc:Fallback xmlns="">
      <p:transition spd="slow" advTm="615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xmlns="" id="{BFAA4048-2D7E-3F87-5B11-AF49A4E5E4A2}"/>
              </a:ext>
            </a:extLst>
          </p:cNvPr>
          <p:cNvSpPr/>
          <p:nvPr/>
        </p:nvSpPr>
        <p:spPr>
          <a:xfrm>
            <a:off x="504496" y="1331318"/>
            <a:ext cx="11209283" cy="496131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dirty="0">
                <a:solidFill>
                  <a:schemeClr val="tx1"/>
                </a:solidFill>
                <a:latin typeface="Segoe UI" panose="020B0502040204020203" pitchFamily="34" charset="0"/>
                <a:cs typeface="Segoe UI" panose="020B0502040204020203" pitchFamily="34" charset="0"/>
              </a:rPr>
              <a:t>استراتيجيات المنظمة في التعامل مع البيئة</a:t>
            </a:r>
          </a:p>
          <a:p>
            <a:pPr algn="r" rtl="1">
              <a:lnSpc>
                <a:spcPct val="150000"/>
              </a:lnSpc>
            </a:pPr>
            <a:r>
              <a:rPr lang="ar-JO" dirty="0">
                <a:solidFill>
                  <a:schemeClr val="tx1"/>
                </a:solidFill>
                <a:latin typeface="Segoe UI" panose="020B0502040204020203" pitchFamily="34" charset="0"/>
                <a:cs typeface="Segoe UI" panose="020B0502040204020203" pitchFamily="34" charset="0"/>
              </a:rPr>
              <a:t> تستجيب المنظمة لبيئتها بأسلوبين هما :</a:t>
            </a:r>
          </a:p>
          <a:p>
            <a:pPr algn="r" rtl="1">
              <a:lnSpc>
                <a:spcPct val="150000"/>
              </a:lnSpc>
            </a:pPr>
            <a:r>
              <a:rPr lang="ar-JO" dirty="0">
                <a:solidFill>
                  <a:schemeClr val="tx1"/>
                </a:solidFill>
                <a:latin typeface="Segoe UI" panose="020B0502040204020203" pitchFamily="34" charset="0"/>
                <a:cs typeface="Segoe UI" panose="020B0502040204020203" pitchFamily="34" charset="0"/>
              </a:rPr>
              <a:t> 1) التكيف للبيئة: أي تحاول المنظمة تكييف نفسها لتنسجم سياساتها الإدارية مع متطلبات الظروف البيئية.</a:t>
            </a:r>
          </a:p>
          <a:p>
            <a:pPr algn="r" rtl="1">
              <a:lnSpc>
                <a:spcPct val="150000"/>
              </a:lnSpc>
            </a:pPr>
            <a:r>
              <a:rPr lang="ar-JO" dirty="0">
                <a:solidFill>
                  <a:schemeClr val="tx1"/>
                </a:solidFill>
                <a:latin typeface="Segoe UI" panose="020B0502040204020203" pitchFamily="34" charset="0"/>
                <a:cs typeface="Segoe UI" panose="020B0502040204020203" pitchFamily="34" charset="0"/>
              </a:rPr>
              <a:t> 2) تغيير البيئة : وتكييفها لصالح أهدافها الأساسية. وتلعب المنظمات التي تتبع الأسلوب الأخير دوراً بارزاً في التأثير في البيئة.</a:t>
            </a:r>
          </a:p>
          <a:p>
            <a:pPr algn="r" rtl="1">
              <a:lnSpc>
                <a:spcPct val="150000"/>
              </a:lnSpc>
            </a:pPr>
            <a:r>
              <a:rPr lang="ar-JO" dirty="0">
                <a:solidFill>
                  <a:schemeClr val="tx1"/>
                </a:solidFill>
                <a:latin typeface="Segoe UI" panose="020B0502040204020203" pitchFamily="34" charset="0"/>
                <a:cs typeface="Segoe UI" panose="020B0502040204020203" pitchFamily="34" charset="0"/>
              </a:rPr>
              <a:t>وهناك عدة أساليب بإمكان المنظمة استخدامها في ذلك، وتستطيع المنظمة استخدام واحد أو أكثر منها حسب الظروف التي تعمل فيها. ومن هذه الأساليب أو الاستراتيجيات :</a:t>
            </a:r>
          </a:p>
          <a:p>
            <a:pPr algn="r" rtl="1">
              <a:lnSpc>
                <a:spcPct val="150000"/>
              </a:lnSpc>
            </a:pPr>
            <a:r>
              <a:rPr lang="ar-JO" dirty="0">
                <a:solidFill>
                  <a:schemeClr val="tx1"/>
                </a:solidFill>
                <a:latin typeface="Segoe UI" panose="020B0502040204020203" pitchFamily="34" charset="0"/>
                <a:cs typeface="Segoe UI" panose="020B0502040204020203" pitchFamily="34" charset="0"/>
              </a:rPr>
              <a:t>1- الانسحاب                                    2-  التكيف العملي أو الفعلي.</a:t>
            </a:r>
          </a:p>
          <a:p>
            <a:pPr algn="r" rtl="1">
              <a:lnSpc>
                <a:spcPct val="150000"/>
              </a:lnSpc>
            </a:pPr>
            <a:r>
              <a:rPr lang="ar-JO" dirty="0">
                <a:solidFill>
                  <a:schemeClr val="tx1"/>
                </a:solidFill>
                <a:latin typeface="Segoe UI" panose="020B0502040204020203" pitchFamily="34" charset="0"/>
                <a:cs typeface="Segoe UI" panose="020B0502040204020203" pitchFamily="34" charset="0"/>
              </a:rPr>
              <a:t>3-  إشتراك عناصر خارجية في المنظمة.                     4-  المساومة.                       .5- التجمعات.</a:t>
            </a:r>
            <a:endParaRPr lang="en-US"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53209"/>
    </mc:Choice>
    <mc:Fallback xmlns="">
      <p:transition spd="slow" advTm="15320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Segoe UI" panose="020B0502040204020203" pitchFamily="34" charset="0"/>
                <a:cs typeface="Segoe UI" panose="020B0502040204020203" pitchFamily="34" charset="0"/>
              </a:rPr>
              <a:t>أشكال بيئة المنظمة: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أ – البيئة الهادئة العشوائية: هى بيئة غير متغيرة نسبياً والتغيير الحاصل فيها بطيء وغير متنبأ مما يؤثر على سير  الأعمال العامة  ﻟﻠﻤﻨﻈﻤﺔ  أو الشركة.</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ب – البيئة الهادئة التجميعية: و  المقصود هنا ان التغير بها بطيء وتهديداتها قائمة ، كذلك غالباً تكون الفرصة أمام المنظمة أكبر من البيئة السابقة مع إتباع نموذج فعال في العمل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ج – البيئة القلقلة: البيئة هنا معقدة بها عدة منافسين يتجهون إلى غاية واحدة</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د – البيئة الهائجة: وهي أكثر البيئات حركة وتغير </a:t>
            </a:r>
            <a:r>
              <a:rPr lang="ar-SA" dirty="0" smtClean="0">
                <a:solidFill>
                  <a:schemeClr val="tx1"/>
                </a:solidFill>
                <a:latin typeface="Segoe UI" panose="020B0502040204020203" pitchFamily="34" charset="0"/>
                <a:cs typeface="Segoe UI" panose="020B0502040204020203" pitchFamily="34" charset="0"/>
              </a:rPr>
              <a:t>و</a:t>
            </a:r>
            <a:r>
              <a:rPr lang="ar-JO" dirty="0" smtClean="0">
                <a:solidFill>
                  <a:schemeClr val="tx1"/>
                </a:solidFill>
                <a:latin typeface="Segoe UI" panose="020B0502040204020203" pitchFamily="34" charset="0"/>
                <a:cs typeface="Segoe UI" panose="020B0502040204020203" pitchFamily="34" charset="0"/>
              </a:rPr>
              <a:t>بها </a:t>
            </a:r>
            <a:r>
              <a:rPr lang="ar-JO" dirty="0">
                <a:solidFill>
                  <a:schemeClr val="tx1"/>
                </a:solidFill>
                <a:latin typeface="Segoe UI" panose="020B0502040204020203" pitchFamily="34" charset="0"/>
                <a:cs typeface="Segoe UI" panose="020B0502040204020203" pitchFamily="34" charset="0"/>
              </a:rPr>
              <a:t>عنصر عدم التأكد عالي جداً لأن التغيير مستمر والمتغيرات متداخلة . لذا فإنها تتحرك معاً وتسبب التغيرات وهذه التغيرات جوهرية وكبيرة ويصعب التنبؤ بها </a:t>
            </a:r>
            <a:endParaRPr lang="ar-YE"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7DD2214-34A1-0C9A-9FBC-62DBB14527D1}"/>
              </a:ext>
            </a:extLst>
          </p:cNvPr>
          <p:cNvSpPr txBox="1"/>
          <p:nvPr/>
        </p:nvSpPr>
        <p:spPr>
          <a:xfrm>
            <a:off x="3128974" y="919181"/>
            <a:ext cx="582989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أشكال بيئة المنظمة</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05454"/>
    </mc:Choice>
    <mc:Fallback xmlns="">
      <p:transition spd="slow" advTm="10545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88276" y="1656937"/>
            <a:ext cx="10573579" cy="4209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003E61"/>
              </a:solidFill>
              <a:latin typeface="Segoe UI" panose="020B0502040204020203" pitchFamily="34" charset="0"/>
              <a:cs typeface="Segoe UI" panose="020B0502040204020203" pitchFamily="34" charset="0"/>
            </a:endParaRPr>
          </a:p>
          <a:p>
            <a:pPr algn="r" rtl="1">
              <a:lnSpc>
                <a:spcPct val="150000"/>
              </a:lnSpc>
            </a:pPr>
            <a:r>
              <a:rPr lang="ar-JO" sz="1700" dirty="0">
                <a:solidFill>
                  <a:schemeClr val="tx1"/>
                </a:solidFill>
                <a:latin typeface="Segoe UI" panose="020B0502040204020203" pitchFamily="34" charset="0"/>
                <a:cs typeface="Segoe UI" panose="020B0502040204020203" pitchFamily="34" charset="0"/>
              </a:rPr>
              <a:t>الثقافة التنظيمية هي عامل داخلي مهم يمكن أن يؤثر على البيئة التنظيمية ويؤثر على أداء ونجاح المنظمة. يمكن أن يكون للثقافة التنظيمية الجيدة تأثير إيجابي على إنتاجية الموظفين وتحفيزهم وسلوكهم ، مما يؤدي إلى تحسين نتائج المنظمة. فيما يلي بعض الأمثلة عن كيفية تأثير الثقافة التنظيمية على بيئة العمل:</a:t>
            </a:r>
            <a:r>
              <a:rPr lang="ar-JO" sz="1700" i="0" dirty="0">
                <a:solidFill>
                  <a:srgbClr val="003E61"/>
                </a:solidFill>
                <a:effectLst/>
                <a:latin typeface="Segoe UI" panose="020B0502040204020203" pitchFamily="34" charset="0"/>
                <a:cs typeface="Segoe UI" panose="020B0502040204020203" pitchFamily="34" charset="0"/>
              </a:rPr>
              <a:t>.</a:t>
            </a:r>
          </a:p>
          <a:p>
            <a:pPr marL="342900" indent="-342900" algn="r" rtl="1">
              <a:lnSpc>
                <a:spcPct val="150000"/>
              </a:lnSpc>
              <a:buFont typeface="+mj-lt"/>
              <a:buAutoNum type="arabicPeriod"/>
            </a:pPr>
            <a:r>
              <a:rPr lang="ar-JO" sz="1700" dirty="0">
                <a:solidFill>
                  <a:schemeClr val="tx1"/>
                </a:solidFill>
                <a:latin typeface="Segoe UI" panose="020B0502040204020203" pitchFamily="34" charset="0"/>
                <a:cs typeface="Segoe UI" panose="020B0502040204020203" pitchFamily="34" charset="0"/>
              </a:rPr>
              <a:t>الاتصال: </a:t>
            </a:r>
          </a:p>
          <a:p>
            <a:pPr algn="r" rtl="1">
              <a:lnSpc>
                <a:spcPct val="150000"/>
              </a:lnSpc>
            </a:pPr>
            <a:r>
              <a:rPr lang="ar-JO" sz="1700" dirty="0">
                <a:solidFill>
                  <a:schemeClr val="tx1"/>
                </a:solidFill>
                <a:latin typeface="Segoe UI" panose="020B0502040204020203" pitchFamily="34" charset="0"/>
                <a:cs typeface="Segoe UI" panose="020B0502040204020203" pitchFamily="34" charset="0"/>
              </a:rPr>
              <a:t> </a:t>
            </a:r>
            <a:r>
              <a:rPr lang="ar-YE" sz="1700" dirty="0">
                <a:solidFill>
                  <a:schemeClr val="tx1"/>
                </a:solidFill>
                <a:latin typeface="Segoe UI" panose="020B0502040204020203" pitchFamily="34" charset="0"/>
                <a:cs typeface="Segoe UI" panose="020B0502040204020203" pitchFamily="34" charset="0"/>
              </a:rPr>
              <a:t>يمكن إنتاج بيئة عمل يشعر فيها الناس بالراحة عند مشاركة أفكارهم من خلال ثقافة تقدر التواصل الصادق والمفتوح. نتيجة لذلك ، قد يكون هناك المزيد من التعاون ، وتحسين حل المشكلات ، وتعزيز روابط الفريق.</a:t>
            </a:r>
          </a:p>
          <a:p>
            <a:pPr marL="342900" indent="-342900" algn="r" rtl="1">
              <a:lnSpc>
                <a:spcPct val="150000"/>
              </a:lnSpc>
              <a:buFont typeface="+mj-lt"/>
              <a:buAutoNum type="arabicPeriod"/>
            </a:pPr>
            <a:r>
              <a:rPr lang="ar-YE" sz="1700" dirty="0">
                <a:solidFill>
                  <a:schemeClr val="tx1"/>
                </a:solidFill>
                <a:latin typeface="Segoe UI" panose="020B0502040204020203" pitchFamily="34" charset="0"/>
                <a:cs typeface="Segoe UI" panose="020B0502040204020203" pitchFamily="34" charset="0"/>
              </a:rPr>
              <a:t>الابتكار: </a:t>
            </a:r>
            <a:endParaRPr lang="ar-JO" sz="1700" dirty="0">
              <a:solidFill>
                <a:schemeClr val="tx1"/>
              </a:solidFill>
              <a:latin typeface="Segoe UI" panose="020B0502040204020203" pitchFamily="34" charset="0"/>
              <a:cs typeface="Segoe UI" panose="020B0502040204020203" pitchFamily="34" charset="0"/>
            </a:endParaRPr>
          </a:p>
          <a:p>
            <a:pPr algn="r" rtl="1">
              <a:lnSpc>
                <a:spcPct val="150000"/>
              </a:lnSpc>
            </a:pPr>
            <a:r>
              <a:rPr lang="ar-YE" sz="1700" dirty="0">
                <a:solidFill>
                  <a:schemeClr val="tx1"/>
                </a:solidFill>
                <a:latin typeface="Segoe UI" panose="020B0502040204020203" pitchFamily="34" charset="0"/>
                <a:cs typeface="Segoe UI" panose="020B0502040204020203" pitchFamily="34" charset="0"/>
              </a:rPr>
              <a:t>يمكن للثقافة التي تتبنى التجريب والمخاطرة أن تعزز الإبداع وتحفز الموظفين على إنشاء حلول أو منتجات أصلية ومتطورة. يمكن أن يمنح هذا العمل ميزة تنافسية ويساعده على البقاء في الصدارة.</a:t>
            </a:r>
            <a:endParaRPr lang="en-US" sz="17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5490A3F0-2C59-C12C-1CDF-82C3061BAB59}"/>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البيئة التنظيمية والثقافة</a:t>
            </a:r>
          </a:p>
        </p:txBody>
      </p:sp>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9912"/>
    </mc:Choice>
    <mc:Fallback xmlns="">
      <p:transition spd="slow" advTm="1099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التنوع والتضمين: </a:t>
            </a: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يمكن إنشاء بيئة عمل يشعر فيها الموظفون بالتقدير والاحترام بغض النظر عن خلفيتهم أو هويتهم من خلال ثقافة تشجع التنوع والشمول. قد يؤدي ذلك إلى زيادة مشاركة الموظفين وحكم أفضل وسمعة أفضل للشركة.</a:t>
            </a:r>
          </a:p>
          <a:p>
            <a:pPr algn="r" rtl="1">
              <a:lnSpc>
                <a:spcPct val="200000"/>
              </a:lnSpc>
            </a:pPr>
            <a:r>
              <a:rPr lang="ar-JO" sz="1700" dirty="0">
                <a:solidFill>
                  <a:schemeClr val="tx1"/>
                </a:solidFill>
                <a:latin typeface="Segoe UI" panose="020B0502040204020203" pitchFamily="34" charset="0"/>
                <a:cs typeface="Segoe UI" panose="020B0502040204020203" pitchFamily="34" charset="0"/>
              </a:rPr>
              <a:t>توازن الحياة مع العمل: </a:t>
            </a:r>
          </a:p>
          <a:p>
            <a:pPr marL="0" marR="0" algn="r" rtl="1">
              <a:lnSpc>
                <a:spcPct val="15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إن جو مكان العمل الذي يشجع التوازن بين العمل والحياة يمكن أن يجعل الموظفين يشعرون بالاحترام والدعم في حياتهم الشخصية والمهنية. يمكن أن ينتج عن ذلك زيادة سعادة الموظف ، وتحسين معدلات الاحتفاظ به ، وزيادة ثقافة مكان العمل.</a:t>
            </a:r>
          </a:p>
          <a:p>
            <a:pPr marL="0" marR="0" algn="r" rtl="1">
              <a:lnSpc>
                <a:spcPct val="15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يمكن أن يكون للثقافة التنظيمية تأثير كبير على مكان العمل وتأثير كبير على أداء المنظمة ونجاحها. يمكن للمنظمات تطوير فريق عمل أكثر تفاعلًا وتحفيزًا من خلال تعزيز ثقافة ممتعة وداعمة ، مما يؤدي إلى تحسين النتائج وزيادة النجاح</a:t>
            </a: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E33EB99-6703-3516-D0E1-058E4A31F731}"/>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البيئة التنظيمية والثقافة</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85772"/>
    </mc:Choice>
    <mc:Fallback xmlns="">
      <p:transition spd="slow" advTm="857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endParaRPr lang="ar-JO" sz="1700" dirty="0">
              <a:solidFill>
                <a:schemeClr val="tx1"/>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المتغيرات الأساسية: </a:t>
            </a: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وتتمثل في القوانين والتشريعات واللوائح التي تؤثر في العلاقات التنظيمية بين وحدات المنظمة، </a:t>
            </a: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المتغيرات الإدارية: </a:t>
            </a:r>
          </a:p>
          <a:p>
            <a:pPr algn="r" rtl="1">
              <a:lnSpc>
                <a:spcPct val="200000"/>
              </a:lnSpc>
            </a:pPr>
            <a:r>
              <a:rPr lang="ar-JO" sz="1700" dirty="0">
                <a:solidFill>
                  <a:schemeClr val="tx1"/>
                </a:solidFill>
                <a:latin typeface="Segoe UI" panose="020B0502040204020203" pitchFamily="34" charset="0"/>
                <a:cs typeface="Segoe UI" panose="020B0502040204020203" pitchFamily="34" charset="0"/>
              </a:rPr>
              <a:t>وتتمثل في طبيعة الهيكل الإداري للمنظمة  وأسلوب إدارته، وكيفية التدخل الحكومي في قراراتها.</a:t>
            </a: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المتغيرات التنظيمية: </a:t>
            </a:r>
          </a:p>
          <a:p>
            <a:pPr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وتتمثل في علاقات السلطة وطبيعة القيم والمعتقدات الثقافية والدينية السائدة في المنظمة ودورها تجاه هذه المنظومة من العلاقات والمعتقدات.</a:t>
            </a:r>
          </a:p>
          <a:p>
            <a:pPr marL="0" marR="0" algn="r" rtl="1">
              <a:lnSpc>
                <a:spcPct val="150000"/>
              </a:lnSpc>
              <a:spcBef>
                <a:spcPts val="0"/>
              </a:spcBef>
              <a:spcAft>
                <a:spcPts val="0"/>
              </a:spcAft>
            </a:pP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E33EB99-6703-3516-D0E1-058E4A31F731}"/>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المتغيرات التي تؤثر في البيئة</a:t>
            </a:r>
          </a:p>
        </p:txBody>
      </p:sp>
    </p:spTree>
    <p:extLst>
      <p:ext uri="{BB962C8B-B14F-4D97-AF65-F5344CB8AC3E}">
        <p14:creationId xmlns:p14="http://schemas.microsoft.com/office/powerpoint/2010/main" val="155613271"/>
      </p:ext>
    </p:extLst>
  </p:cSld>
  <p:clrMapOvr>
    <a:masterClrMapping/>
  </p:clrMapOvr>
  <mc:AlternateContent xmlns:mc="http://schemas.openxmlformats.org/markup-compatibility/2006" xmlns:p14="http://schemas.microsoft.com/office/powerpoint/2010/main">
    <mc:Choice Requires="p14">
      <p:transition spd="slow" p14:dur="2000" advTm="66542"/>
    </mc:Choice>
    <mc:Fallback xmlns="">
      <p:transition spd="slow" advTm="6654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endParaRPr lang="ar-JO" sz="1700" dirty="0">
              <a:solidFill>
                <a:schemeClr val="tx1"/>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المتغيرات التكنولوجية: </a:t>
            </a: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وتتمثل في مجموعة الأجهزة والمعدات والأدوات والوسائل المادية التي تستخدم في سرعة الإنجاز، ودقة الإنجاز، وتقليل الهدر، ومن ثم تتحقق جودة أداء أعمال المنظمة.</a:t>
            </a: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المتغيرات السكانية: </a:t>
            </a:r>
          </a:p>
          <a:p>
            <a:pPr algn="r" rtl="1">
              <a:lnSpc>
                <a:spcPct val="200000"/>
              </a:lnSpc>
            </a:pPr>
            <a:r>
              <a:rPr lang="ar-JO" sz="1700" dirty="0">
                <a:solidFill>
                  <a:schemeClr val="tx1"/>
                </a:solidFill>
                <a:latin typeface="Segoe UI" panose="020B0502040204020203" pitchFamily="34" charset="0"/>
                <a:cs typeface="Segoe UI" panose="020B0502040204020203" pitchFamily="34" charset="0"/>
              </a:rPr>
              <a:t>وتتمثل في الظروف البشرية والهيكل السكاني بالمجتمع وطريقة تركيبه من حيث العمر، الجنس، الحالة التعليمية، الحالة الصحية، وانعكاساتها على أعمال المنظمة.</a:t>
            </a:r>
          </a:p>
          <a:p>
            <a:pPr marL="0"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المتغيرات الجغرافية: </a:t>
            </a:r>
          </a:p>
          <a:p>
            <a:pPr marR="0" algn="r" rtl="1">
              <a:lnSpc>
                <a:spcPct val="200000"/>
              </a:lnSpc>
              <a:spcBef>
                <a:spcPts val="0"/>
              </a:spcBef>
              <a:spcAft>
                <a:spcPts val="0"/>
              </a:spcAft>
            </a:pPr>
            <a:r>
              <a:rPr lang="ar-JO" sz="1700" dirty="0">
                <a:solidFill>
                  <a:schemeClr val="tx1"/>
                </a:solidFill>
                <a:latin typeface="Segoe UI" panose="020B0502040204020203" pitchFamily="34" charset="0"/>
                <a:cs typeface="Segoe UI" panose="020B0502040204020203" pitchFamily="34" charset="0"/>
              </a:rPr>
              <a:t>وتتمثل في الظروف الطبيعية والمكانية، المحيطة بالمنظمة  وعلاقاتها بالمؤسسات الأخرى الموجودة في المجتمع .</a:t>
            </a:r>
          </a:p>
          <a:p>
            <a:pPr marL="0" marR="0" algn="r" rtl="1">
              <a:lnSpc>
                <a:spcPct val="150000"/>
              </a:lnSpc>
              <a:spcBef>
                <a:spcPts val="0"/>
              </a:spcBef>
              <a:spcAft>
                <a:spcPts val="0"/>
              </a:spcAft>
            </a:pP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E33EB99-6703-3516-D0E1-058E4A31F731}"/>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المتغيرات التي تؤثر في البيئة التنظيمية</a:t>
            </a:r>
          </a:p>
        </p:txBody>
      </p:sp>
      <p:pic>
        <p:nvPicPr>
          <p:cNvPr id="6" name="Picture 5">
            <a:extLst>
              <a:ext uri="{FF2B5EF4-FFF2-40B4-BE49-F238E27FC236}">
                <a16:creationId xmlns:a16="http://schemas.microsoft.com/office/drawing/2014/main" xmlns="" id="{D4EFD546-55DB-1A3C-8635-04A71BC724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053" y="2755681"/>
            <a:ext cx="1892519" cy="917684"/>
          </a:xfrm>
          <a:prstGeom prst="rect">
            <a:avLst/>
          </a:prstGeom>
        </p:spPr>
      </p:pic>
    </p:spTree>
    <p:extLst>
      <p:ext uri="{BB962C8B-B14F-4D97-AF65-F5344CB8AC3E}">
        <p14:creationId xmlns:p14="http://schemas.microsoft.com/office/powerpoint/2010/main" val="2325997730"/>
      </p:ext>
    </p:extLst>
  </p:cSld>
  <p:clrMapOvr>
    <a:masterClrMapping/>
  </p:clrMapOvr>
  <mc:AlternateContent xmlns:mc="http://schemas.openxmlformats.org/markup-compatibility/2006" xmlns:p14="http://schemas.microsoft.com/office/powerpoint/2010/main">
    <mc:Choice Requires="p14">
      <p:transition spd="slow" p14:dur="2000" advTm="71542"/>
    </mc:Choice>
    <mc:Fallback xmlns="">
      <p:transition spd="slow" advTm="7154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Segoe UI" panose="020B0502040204020203" pitchFamily="34" charset="0"/>
                <a:cs typeface="Segoe UI" panose="020B0502040204020203" pitchFamily="34" charset="0"/>
              </a:rPr>
              <a:t>خاتمة</a:t>
            </a:r>
            <a:endParaRPr lang="ar-JO" sz="2000" b="0" i="0" dirty="0">
              <a:solidFill>
                <a:schemeClr val="tx1"/>
              </a:solidFill>
              <a:effectLst/>
              <a:latin typeface="Segoe UI" panose="020B0502040204020203" pitchFamily="34" charset="0"/>
              <a:cs typeface="Segoe UI" panose="020B0502040204020203" pitchFamily="34" charset="0"/>
            </a:endParaRPr>
          </a:p>
          <a:p>
            <a:pPr algn="r">
              <a:lnSpc>
                <a:spcPct val="200000"/>
              </a:lnSpc>
            </a:pPr>
            <a:r>
              <a:rPr lang="ar-JO" dirty="0">
                <a:solidFill>
                  <a:srgbClr val="333333"/>
                </a:solidFill>
                <a:latin typeface="Segoe UI" panose="020B0502040204020203" pitchFamily="34" charset="0"/>
                <a:cs typeface="Segoe UI" panose="020B0502040204020203" pitchFamily="34" charset="0"/>
              </a:rPr>
              <a:t>     اتسع مفهوم الإدارة العصرية في الوقت الحاضر بحيث تعددت مهامها وتنوعت أهدافها حتى أصبحت تركز على البيئة المحيطة بالمؤسسة سواء كانت خدمية أو إنتاجية ومن هنا توجه النظر نحو بيئة المؤسسة العصرية سواء كانت بيئة داخلية أو بيئة خارجية مع الأخذ في الاعتبار أن البيئة الداخلية تشمل البيئة التنظيمية وما تحتويه من مسئوليات وصلاحيات للعاملين بالمؤسسة بالإضافة إلى مناخ العمل ونمط الإدارة السائد فيها.</a:t>
            </a:r>
          </a:p>
          <a:p>
            <a:pPr algn="r">
              <a:lnSpc>
                <a:spcPct val="200000"/>
              </a:lnSpc>
            </a:pPr>
            <a:r>
              <a:rPr lang="ar-JO" dirty="0">
                <a:solidFill>
                  <a:srgbClr val="333333"/>
                </a:solidFill>
                <a:latin typeface="Segoe UI" panose="020B0502040204020203" pitchFamily="34" charset="0"/>
                <a:cs typeface="Segoe UI" panose="020B0502040204020203" pitchFamily="34" charset="0"/>
              </a:rPr>
              <a:t>ولاشك أن العاملين الذين يحققون النجاح لديهم إيمان بقوة الالتزام، معنى ذلك أن سر النجاح يكمن في السعي نحو النجاح دون توقف لتحقيق هدف معين، ويجب الإشارة إلى أهمية الدور الذي تقوم به القيادة لتحليل البيئة الداخلية والخارجية لاستثمار الفرص وعوامل القوة لتحقيق التنفسية ونجاحها.</a:t>
            </a:r>
            <a:endParaRPr lang="ar-YE" sz="1600" b="1"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15711"/>
    </mc:Choice>
    <mc:Fallback xmlns="">
      <p:transition spd="slow" advTm="11571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205189" y="895607"/>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العاشرة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البيئة والمنظمة والبيئة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تصنيفات وأقسام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خصائص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تحليل البيئة التنظيمية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التأثير المتبادل بين البيئة والمنظمة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أشكال بيئة المنظمة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البيئة التنظيمية والثقافة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المتغيرات التي تؤثر في البيئة التنظيمية</a:t>
            </a: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5" name="Picture 4">
            <a:extLst>
              <a:ext uri="{FF2B5EF4-FFF2-40B4-BE49-F238E27FC236}">
                <a16:creationId xmlns:a16="http://schemas.microsoft.com/office/drawing/2014/main" xmlns="" id="{B59B9F24-0531-B565-2FD8-2C834E3418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1148" y="2690812"/>
            <a:ext cx="3105150" cy="3190134"/>
          </a:xfrm>
          <a:prstGeom prst="rect">
            <a:avLst/>
          </a:prstGeom>
        </p:spPr>
      </p:pic>
    </p:spTree>
    <p:extLst>
      <p:ext uri="{BB962C8B-B14F-4D97-AF65-F5344CB8AC3E}">
        <p14:creationId xmlns:p14="http://schemas.microsoft.com/office/powerpoint/2010/main" val="4154602609"/>
      </p:ext>
    </p:extLst>
  </p:cSld>
  <p:clrMapOvr>
    <a:masterClrMapping/>
  </p:clrMapOvr>
  <mc:AlternateContent xmlns:mc="http://schemas.openxmlformats.org/markup-compatibility/2006" xmlns:p14="http://schemas.microsoft.com/office/powerpoint/2010/main">
    <mc:Choice Requires="p14">
      <p:transition spd="slow" p14:dur="2000" advTm="64401"/>
    </mc:Choice>
    <mc:Fallback xmlns="">
      <p:transition spd="slow" advTm="6440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r>
              <a:rPr lang="ar-JO" sz="2000" b="1" dirty="0">
                <a:solidFill>
                  <a:srgbClr val="00B0F0"/>
                </a:solidFill>
                <a:latin typeface="Segoe UI" panose="020B0502040204020203" pitchFamily="34" charset="0"/>
                <a:cs typeface="Segoe UI" panose="020B0502040204020203" pitchFamily="34" charset="0"/>
              </a:rPr>
              <a:t>المراجع</a:t>
            </a:r>
            <a:r>
              <a:rPr lang="ar-YE" sz="1800" b="0" i="0" dirty="0">
                <a:solidFill>
                  <a:srgbClr val="333333"/>
                </a:solidFill>
                <a:effectLst/>
                <a:latin typeface="Segoe UI" panose="020B0502040204020203" pitchFamily="34" charset="0"/>
                <a:cs typeface="Segoe UI" panose="020B0502040204020203" pitchFamily="34" charset="0"/>
              </a:rPr>
              <a:t>.</a:t>
            </a:r>
            <a:endParaRPr lang="ar-JO" sz="1800" b="0" i="0" dirty="0">
              <a:solidFill>
                <a:srgbClr val="333333"/>
              </a:solidFill>
              <a:effectLst/>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مروان، محمد (2021) ما هي البيئة</a:t>
            </a:r>
          </a:p>
          <a:p>
            <a:pPr algn="r" rtl="1"/>
            <a:r>
              <a:rPr lang="en-US" sz="1600" dirty="0">
                <a:solidFill>
                  <a:schemeClr val="tx1"/>
                </a:solidFill>
                <a:latin typeface="Segoe UI" panose="020B0502040204020203" pitchFamily="34" charset="0"/>
                <a:cs typeface="Segoe UI" panose="020B0502040204020203" pitchFamily="34" charset="0"/>
                <a:hlinkClick r:id="rId2"/>
              </a:rPr>
              <a:t>https://mawdoo3.com/%D9%85%D8%A7_%D9%87%D9%8A_%D8%A7%D9%84%D8%A8%D9%8A%D8%A6%D8%A9#.D8.AA.D8.B9.D8.B1.D9.8A.D9.81_.D8.A7.D9.84.D8.A8.D9.8A.D8.A6.D8.A9_.D8.A7.D8.B5.D8.B7.D9.84.D8.A7.D8.AD.D8.A7.D9.8B</a:t>
            </a:r>
            <a:endParaRPr lang="ar-JO" sz="1600" dirty="0">
              <a:solidFill>
                <a:schemeClr val="tx1"/>
              </a:solidFill>
              <a:latin typeface="Segoe UI" panose="020B0502040204020203" pitchFamily="34" charset="0"/>
              <a:cs typeface="Segoe UI" panose="020B0502040204020203" pitchFamily="34" charset="0"/>
            </a:endParaRP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قاسم، سوسن(2021) مفهوم البيئة التنظيمية </a:t>
            </a:r>
          </a:p>
          <a:p>
            <a:pPr algn="r" rtl="1"/>
            <a:r>
              <a:rPr lang="en-US" sz="1600" dirty="0">
                <a:solidFill>
                  <a:schemeClr val="tx1"/>
                </a:solidFill>
                <a:latin typeface="Segoe UI" panose="020B0502040204020203" pitchFamily="34" charset="0"/>
                <a:cs typeface="Segoe UI" panose="020B0502040204020203" pitchFamily="34" charset="0"/>
                <a:hlinkClick r:id="rId3"/>
              </a:rPr>
              <a:t>https://mawdoo3.com/%D9%85%D9%81%D9%87%D9%88%D9%85_%D8%A7%D9%84%D8%A8%D9%8A%D8%A6%D8%A9_%D8%A7%D9%84%D8%AA%D9%86%D8%B8%D9%8A%D9%85%D9%8A%D8%A9</a:t>
            </a:r>
            <a:endParaRPr lang="ar-JO"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مفهوم بيئة المنظمة</a:t>
            </a: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en-US" sz="1600" dirty="0">
                <a:solidFill>
                  <a:schemeClr val="tx1"/>
                </a:solidFill>
                <a:latin typeface="Segoe UI" panose="020B0502040204020203" pitchFamily="34" charset="0"/>
                <a:cs typeface="Segoe UI" panose="020B0502040204020203" pitchFamily="34" charset="0"/>
                <a:hlinkClick r:id="rId4"/>
              </a:rPr>
              <a:t>https://bod.com.sa/%D9%85%D9%81%D9%87%D9%88%D9%85-%D8%A8%D9%8A%D8%A6%D8%A9-%D8%A7%D9%84%D9%85%D9%86%D8%B8%D9%85%D8%A9/</a:t>
            </a:r>
            <a:endParaRPr lang="ar-JO" sz="1600" dirty="0">
              <a:solidFill>
                <a:schemeClr val="tx1"/>
              </a:solidFill>
              <a:latin typeface="Segoe UI" panose="020B0502040204020203" pitchFamily="34" charset="0"/>
              <a:cs typeface="Segoe UI" panose="020B0502040204020203" pitchFamily="34" charset="0"/>
            </a:endParaRPr>
          </a:p>
          <a:p>
            <a:pPr algn="r" rtl="1"/>
            <a:endParaRPr lang="ar-JO" sz="1600" dirty="0">
              <a:solidFill>
                <a:schemeClr val="tx1"/>
              </a:solidFill>
              <a:latin typeface="Segoe UI" panose="020B0502040204020203" pitchFamily="34" charset="0"/>
              <a:cs typeface="Segoe UI" panose="020B0502040204020203" pitchFamily="34" charset="0"/>
            </a:endParaRPr>
          </a:p>
          <a:p>
            <a:pPr algn="r" rtl="1"/>
            <a:endParaRPr lang="ar-JO" sz="16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35052"/>
    </mc:Choice>
    <mc:Fallback xmlns="">
      <p:transition spd="slow" advTm="3505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B519ABC-0A30-FC46-0F0B-A1E3987BFD15}"/>
              </a:ext>
            </a:extLst>
          </p:cNvPr>
          <p:cNvSpPr/>
          <p:nvPr/>
        </p:nvSpPr>
        <p:spPr>
          <a:xfrm>
            <a:off x="1012611" y="1155869"/>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r>
              <a:rPr lang="ar-JO" sz="2000" b="1" dirty="0">
                <a:solidFill>
                  <a:srgbClr val="00B0F0"/>
                </a:solidFill>
                <a:latin typeface="Segoe UI" panose="020B0502040204020203" pitchFamily="34" charset="0"/>
                <a:cs typeface="Segoe UI" panose="020B0502040204020203" pitchFamily="34" charset="0"/>
              </a:rPr>
              <a:t>المراجع</a:t>
            </a:r>
          </a:p>
          <a:p>
            <a:pPr algn="r"/>
            <a:r>
              <a:rPr lang="ar-JO" dirty="0">
                <a:solidFill>
                  <a:schemeClr val="tx1"/>
                </a:solidFill>
                <a:latin typeface="Segoe UI" panose="020B0502040204020203" pitchFamily="34" charset="0"/>
                <a:cs typeface="Segoe UI" panose="020B0502040204020203" pitchFamily="34" charset="0"/>
              </a:rPr>
              <a:t>البيئة التنظيمية</a:t>
            </a:r>
          </a:p>
          <a:p>
            <a:pPr algn="r" rtl="1"/>
            <a:r>
              <a:rPr lang="en-US" sz="1600" dirty="0">
                <a:solidFill>
                  <a:schemeClr val="tx1"/>
                </a:solidFill>
                <a:latin typeface="Segoe UI" panose="020B0502040204020203" pitchFamily="34" charset="0"/>
                <a:cs typeface="Segoe UI" panose="020B0502040204020203" pitchFamily="34" charset="0"/>
                <a:hlinkClick r:id="rId2"/>
              </a:rPr>
              <a:t>https://www.business4lions.com/%D8%A7%D9%84%D8%A8%D9%8A%D8%A6%D8%A9-%D8%A7%D9%84%D8%AA%D9%86%D8%B8%D9%8A%D9%85%D9%8A%D8%A9</a:t>
            </a:r>
          </a:p>
          <a:p>
            <a:pPr algn="r" rtl="1"/>
            <a:r>
              <a:rPr lang="en-US" sz="1600" dirty="0">
                <a:solidFill>
                  <a:schemeClr val="tx1"/>
                </a:solidFill>
                <a:latin typeface="Segoe UI" panose="020B0502040204020203" pitchFamily="34" charset="0"/>
                <a:cs typeface="Segoe UI" panose="020B0502040204020203" pitchFamily="34" charset="0"/>
                <a:hlinkClick r:id="rId2"/>
              </a:rPr>
              <a:t>/</a:t>
            </a:r>
            <a:endParaRPr lang="ar-JO" sz="1600" dirty="0">
              <a:solidFill>
                <a:schemeClr val="tx1"/>
              </a:solidFill>
              <a:latin typeface="Segoe UI" panose="020B0502040204020203" pitchFamily="34" charset="0"/>
              <a:cs typeface="Segoe UI" panose="020B0502040204020203" pitchFamily="34" charset="0"/>
            </a:endParaRPr>
          </a:p>
          <a:p>
            <a:pPr algn="r" rtl="1"/>
            <a:r>
              <a:rPr lang="en-US" b="1" dirty="0">
                <a:solidFill>
                  <a:schemeClr val="accent5">
                    <a:lumMod val="75000"/>
                  </a:schemeClr>
                </a:solidFill>
                <a:latin typeface="Segoe UI" panose="020B0502040204020203" pitchFamily="34" charset="0"/>
                <a:cs typeface="Segoe UI" panose="020B0502040204020203" pitchFamily="34" charset="0"/>
                <a:hlinkClick r:id="rId3"/>
              </a:rPr>
              <a:t>https://www.ejaba.com/question/%D9%85%D8%A7-%D9%87%D9%8A-%D8%A3%D9%87%D9%85%D9%8A%D8%A9-%D8%AA%D8%AD%D9%84%D9%8A%D9%84-%D8%A7%D9%84%D8%A8%D9%8A%D8%A6%D8%A9-%D8%A7%D9%84%D8%AA%D9%86%D8%B8%D9%8A%D9%85%D9%8A%D8%A9</a:t>
            </a:r>
            <a:endParaRPr lang="ar-JO" b="1" dirty="0">
              <a:solidFill>
                <a:schemeClr val="accent5">
                  <a:lumMod val="75000"/>
                </a:schemeClr>
              </a:solidFill>
              <a:latin typeface="Segoe UI" panose="020B0502040204020203" pitchFamily="34" charset="0"/>
              <a:cs typeface="Segoe UI" panose="020B0502040204020203" pitchFamily="34" charset="0"/>
            </a:endParaRPr>
          </a:p>
          <a:p>
            <a:pPr algn="r" rtl="1"/>
            <a:endParaRPr lang="ar-JO" b="1" dirty="0">
              <a:solidFill>
                <a:schemeClr val="accent5">
                  <a:lumMod val="75000"/>
                </a:schemeClr>
              </a:solidFill>
              <a:latin typeface="Segoe UI" panose="020B0502040204020203" pitchFamily="34" charset="0"/>
              <a:cs typeface="Segoe UI" panose="020B0502040204020203" pitchFamily="34" charset="0"/>
            </a:endParaRPr>
          </a:p>
          <a:p>
            <a:pPr algn="r" rtl="1"/>
            <a:r>
              <a:rPr lang="ar-JO" b="1" dirty="0">
                <a:solidFill>
                  <a:schemeClr val="accent5">
                    <a:lumMod val="75000"/>
                  </a:schemeClr>
                </a:solidFill>
                <a:latin typeface="Segoe UI" panose="020B0502040204020203" pitchFamily="34" charset="0"/>
                <a:cs typeface="Segoe UI" panose="020B0502040204020203" pitchFamily="34" charset="0"/>
              </a:rPr>
              <a:t>السلام، فريد (2023) ما هي البيئة التنظيمية </a:t>
            </a:r>
            <a:r>
              <a:rPr lang="en-US" b="1" dirty="0">
                <a:solidFill>
                  <a:schemeClr val="accent5">
                    <a:lumMod val="75000"/>
                  </a:schemeClr>
                </a:solidFill>
                <a:latin typeface="Segoe UI" panose="020B0502040204020203" pitchFamily="34" charset="0"/>
                <a:cs typeface="Segoe UI" panose="020B0502040204020203" pitchFamily="34" charset="0"/>
                <a:hlinkClick r:id="rId4"/>
              </a:rPr>
              <a:t>https://businessyield.com/ar/bs-business/organizational-environment/</a:t>
            </a:r>
            <a:endParaRPr lang="ar-JO" b="1" dirty="0">
              <a:solidFill>
                <a:schemeClr val="accent5">
                  <a:lumMod val="75000"/>
                </a:schemeClr>
              </a:solidFill>
              <a:latin typeface="Segoe UI" panose="020B0502040204020203" pitchFamily="34" charset="0"/>
              <a:cs typeface="Segoe UI" panose="020B0502040204020203" pitchFamily="34" charset="0"/>
            </a:endParaRPr>
          </a:p>
          <a:p>
            <a:pPr algn="r" rtl="1"/>
            <a:r>
              <a:rPr lang="ar-JO" b="1" dirty="0">
                <a:solidFill>
                  <a:schemeClr val="accent5">
                    <a:lumMod val="75000"/>
                  </a:schemeClr>
                </a:solidFill>
                <a:latin typeface="Segoe UI" panose="020B0502040204020203" pitchFamily="34" charset="0"/>
                <a:cs typeface="Segoe UI" panose="020B0502040204020203" pitchFamily="34" charset="0"/>
              </a:rPr>
              <a:t>سمير، محمد، وصادق، فاطمة (2018) تأثير البيئة التنظيمية على أداء العاملين بالمؤسسة التعليمية </a:t>
            </a:r>
          </a:p>
          <a:p>
            <a:pPr algn="r" rtl="1"/>
            <a:r>
              <a:rPr lang="ar-JO" b="1" dirty="0">
                <a:solidFill>
                  <a:schemeClr val="accent5">
                    <a:lumMod val="75000"/>
                  </a:schemeClr>
                </a:solidFill>
                <a:latin typeface="Segoe UI" panose="020B0502040204020203" pitchFamily="34" charset="0"/>
                <a:cs typeface="Segoe UI" panose="020B0502040204020203" pitchFamily="34" charset="0"/>
              </a:rPr>
              <a:t>"دراســــــــة تحليليــــــــة. مجلة كلية التربية ببنها. العدد (116) ج (6)</a:t>
            </a:r>
          </a:p>
          <a:p>
            <a:pPr algn="r" rtl="1"/>
            <a:endParaRPr lang="ar-JO" b="1" dirty="0">
              <a:solidFill>
                <a:schemeClr val="accent5">
                  <a:lumMod val="75000"/>
                </a:schemeClr>
              </a:solidFill>
              <a:latin typeface="Segoe UI" panose="020B0502040204020203" pitchFamily="34" charset="0"/>
              <a:cs typeface="Segoe UI" panose="020B0502040204020203" pitchFamily="34" charset="0"/>
            </a:endParaRPr>
          </a:p>
          <a:p>
            <a:pPr algn="r" rtl="1"/>
            <a:endParaRPr lang="ar-JO" b="1" dirty="0">
              <a:solidFill>
                <a:schemeClr val="accent5">
                  <a:lumMod val="75000"/>
                </a:schemeClr>
              </a:solidFill>
              <a:latin typeface="Segoe UI" panose="020B0502040204020203" pitchFamily="34" charset="0"/>
              <a:cs typeface="Segoe UI" panose="020B0502040204020203" pitchFamily="34" charset="0"/>
            </a:endParaRPr>
          </a:p>
          <a:p>
            <a:pPr algn="r" rtl="1"/>
            <a:endParaRPr lang="ar-JO" b="1" dirty="0">
              <a:solidFill>
                <a:schemeClr val="accent5">
                  <a:lumMod val="75000"/>
                </a:schemeClr>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EC3B6B09-86FE-7C45-A816-B1B095D734E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63628"/>
    </mc:Choice>
    <mc:Fallback xmlns="">
      <p:transition spd="slow" advTm="6362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3864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Segoe UI" panose="020B0502040204020203" pitchFamily="34" charset="0"/>
                <a:cs typeface="Segoe UI" panose="020B0502040204020203" pitchFamily="34" charset="0"/>
              </a:rPr>
              <a:t>الاتصال والقيادة</a:t>
            </a:r>
            <a:endParaRPr lang="id-ID" dirty="0">
              <a:solidFill>
                <a:schemeClr val="bg1"/>
              </a:solidFill>
              <a:latin typeface="Segoe UI" panose="020B0502040204020203" pitchFamily="34" charset="0"/>
              <a:cs typeface="Segoe UI" panose="020B0502040204020203" pitchFamily="34" charset="0"/>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1748"/>
    </mc:Choice>
    <mc:Fallback xmlns="">
      <p:transition spd="slow" advTm="11174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6917B0E-2593-474C-BAC8-C277FF92401C}">
  <ds:schemaRefs>
    <ds:schemaRef ds:uri="http://schemas.microsoft.com/sharepoint/v3/contenttype/forms"/>
  </ds:schemaRefs>
</ds:datastoreItem>
</file>

<file path=customXml/itemProps2.xml><?xml version="1.0" encoding="utf-8"?>
<ds:datastoreItem xmlns:ds="http://schemas.openxmlformats.org/officeDocument/2006/customXml" ds:itemID="{60C72496-2D48-415E-AB7C-19588C248D03}">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17BFFBAA-FECE-4074-93D9-D579C994F825}">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5466</TotalTime>
  <Words>3233</Words>
  <Application>Microsoft Office PowerPoint</Application>
  <PresentationFormat>Widescreen</PresentationFormat>
  <Paragraphs>324</Paragraphs>
  <Slides>40</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Alexandria Black</vt:lpstr>
      <vt:lpstr>Alexandria Light</vt:lpstr>
      <vt:lpstr>Alexandria SemiBold</vt:lpstr>
      <vt:lpstr>Arial</vt:lpstr>
      <vt:lpstr>Calibri</vt:lpstr>
      <vt:lpstr>Calibri Light</vt:lpstr>
      <vt:lpstr>Segoe UI</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997</cp:revision>
  <dcterms:created xsi:type="dcterms:W3CDTF">2023-04-29T09:08:00Z</dcterms:created>
  <dcterms:modified xsi:type="dcterms:W3CDTF">2026-04-14T16:41:32Z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