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59" r:id="rId6"/>
    <p:sldId id="260" r:id="rId7"/>
    <p:sldId id="265" r:id="rId8"/>
    <p:sldId id="264" r:id="rId9"/>
    <p:sldId id="261" r:id="rId10"/>
    <p:sldId id="262" r:id="rId11"/>
    <p:sldId id="263" r:id="rId12"/>
    <p:sldId id="266" r:id="rId13"/>
    <p:sldId id="267" r:id="rId14"/>
    <p:sldId id="269" r:id="rId15"/>
    <p:sldId id="268" r:id="rId16"/>
    <p:sldId id="270" r:id="rId17"/>
    <p:sldId id="271" r:id="rId18"/>
    <p:sldId id="273" r:id="rId19"/>
    <p:sldId id="300" r:id="rId20"/>
    <p:sldId id="272" r:id="rId21"/>
    <p:sldId id="481" r:id="rId22"/>
    <p:sldId id="274" r:id="rId23"/>
    <p:sldId id="275" r:id="rId24"/>
    <p:sldId id="276" r:id="rId25"/>
    <p:sldId id="277" r:id="rId26"/>
    <p:sldId id="278" r:id="rId27"/>
    <p:sldId id="279" r:id="rId28"/>
    <p:sldId id="280" r:id="rId29"/>
    <p:sldId id="281" r:id="rId30"/>
    <p:sldId id="283" r:id="rId31"/>
    <p:sldId id="284" r:id="rId32"/>
    <p:sldId id="286" r:id="rId33"/>
    <p:sldId id="287" r:id="rId34"/>
    <p:sldId id="289" r:id="rId35"/>
    <p:sldId id="290" r:id="rId36"/>
    <p:sldId id="288" r:id="rId37"/>
    <p:sldId id="291" r:id="rId38"/>
    <p:sldId id="292" r:id="rId39"/>
    <p:sldId id="282" r:id="rId40"/>
    <p:sldId id="293" r:id="rId41"/>
    <p:sldId id="294" r:id="rId42"/>
    <p:sldId id="299" r:id="rId43"/>
    <p:sldId id="295" r:id="rId44"/>
    <p:sldId id="296" r:id="rId45"/>
    <p:sldId id="297" r:id="rId46"/>
    <p:sldId id="29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9"/>
            <p14:sldId id="260"/>
            <p14:sldId id="265"/>
            <p14:sldId id="264"/>
            <p14:sldId id="261"/>
            <p14:sldId id="262"/>
            <p14:sldId id="263"/>
            <p14:sldId id="266"/>
            <p14:sldId id="267"/>
            <p14:sldId id="269"/>
            <p14:sldId id="268"/>
            <p14:sldId id="270"/>
            <p14:sldId id="271"/>
            <p14:sldId id="273"/>
            <p14:sldId id="300"/>
            <p14:sldId id="272"/>
            <p14:sldId id="481"/>
            <p14:sldId id="274"/>
            <p14:sldId id="275"/>
            <p14:sldId id="276"/>
            <p14:sldId id="277"/>
            <p14:sldId id="278"/>
            <p14:sldId id="279"/>
            <p14:sldId id="280"/>
            <p14:sldId id="281"/>
            <p14:sldId id="283"/>
            <p14:sldId id="284"/>
            <p14:sldId id="286"/>
            <p14:sldId id="287"/>
            <p14:sldId id="289"/>
            <p14:sldId id="290"/>
            <p14:sldId id="288"/>
            <p14:sldId id="291"/>
            <p14:sldId id="292"/>
            <p14:sldId id="282"/>
            <p14:sldId id="293"/>
            <p14:sldId id="294"/>
            <p14:sldId id="299"/>
            <p14:sldId id="295"/>
            <p14:sldId id="296"/>
            <p14:sldId id="297"/>
            <p14:sldId id="298"/>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36"/>
    <p:restoredTop sz="93720" autoAdjust="0"/>
  </p:normalViewPr>
  <p:slideViewPr>
    <p:cSldViewPr snapToGrid="0">
      <p:cViewPr>
        <p:scale>
          <a:sx n="74" d="100"/>
          <a:sy n="74" d="100"/>
        </p:scale>
        <p:origin x="-92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dgm:spPr/>
      <dgm:t>
        <a:bodyPr/>
        <a:lstStyle/>
        <a:p>
          <a:pPr>
            <a:lnSpc>
              <a:spcPct val="100000"/>
            </a:lnSpc>
          </a:pPr>
          <a:r>
            <a:rPr lang="en-US" b="1"/>
            <a:t>Define the Marketing Information System (MIS)</a:t>
          </a:r>
          <a:endParaRPr lang="en-US"/>
        </a:p>
      </dgm:t>
    </dgm:pt>
    <dgm:pt modelId="{D381913F-EB44-4B9E-9DFC-458CD475CBF9}" type="parTrans" cxnId="{675E2744-D35D-4BFD-9074-BB1F2B80C7F4}">
      <dgm:prSet/>
      <dgm:spPr/>
      <dgm:t>
        <a:bodyPr/>
        <a:lstStyle/>
        <a:p>
          <a:endParaRPr lang="en-US"/>
        </a:p>
      </dgm:t>
    </dgm:pt>
    <dgm:pt modelId="{A98BEF66-025A-42EA-A4D6-4F86486ABA50}" type="sibTrans" cxnId="{675E2744-D35D-4BFD-9074-BB1F2B80C7F4}">
      <dgm:prSet/>
      <dgm:spPr/>
      <dgm:t>
        <a:bodyPr/>
        <a:lstStyle/>
        <a:p>
          <a:pPr>
            <a:lnSpc>
              <a:spcPct val="100000"/>
            </a:lnSpc>
          </a:pPr>
          <a:endParaRPr lang="en-US"/>
        </a:p>
      </dgm:t>
    </dgm:pt>
    <dgm:pt modelId="{75492B0C-709C-4B18-BF54-F61875415178}">
      <dgm:prSet/>
      <dgm:spPr/>
      <dgm:t>
        <a:bodyPr/>
        <a:lstStyle/>
        <a:p>
          <a:pPr>
            <a:lnSpc>
              <a:spcPct val="100000"/>
            </a:lnSpc>
          </a:pPr>
          <a:r>
            <a:rPr lang="en-US" b="1"/>
            <a:t>Importance of MIS</a:t>
          </a:r>
          <a:endParaRPr lang="en-US"/>
        </a:p>
      </dgm:t>
    </dgm:pt>
    <dgm:pt modelId="{21F04B74-71A0-4442-A150-78EA892085CF}" type="parTrans" cxnId="{B5E5D175-4D91-494A-B995-B4B99D38E1BB}">
      <dgm:prSet/>
      <dgm:spPr/>
      <dgm:t>
        <a:bodyPr/>
        <a:lstStyle/>
        <a:p>
          <a:endParaRPr lang="en-US"/>
        </a:p>
      </dgm:t>
    </dgm:pt>
    <dgm:pt modelId="{25664616-2A9B-4D8B-ABC1-7618DB4C764C}" type="sibTrans" cxnId="{B5E5D175-4D91-494A-B995-B4B99D38E1BB}">
      <dgm:prSet/>
      <dgm:spPr/>
      <dgm:t>
        <a:bodyPr/>
        <a:lstStyle/>
        <a:p>
          <a:pPr>
            <a:lnSpc>
              <a:spcPct val="100000"/>
            </a:lnSpc>
          </a:pPr>
          <a:endParaRPr lang="en-US"/>
        </a:p>
      </dgm:t>
    </dgm:pt>
    <dgm:pt modelId="{C916A27A-5B08-4133-AC2D-8AA39C75EB3A}">
      <dgm:prSet/>
      <dgm:spPr/>
      <dgm:t>
        <a:bodyPr/>
        <a:lstStyle/>
        <a:p>
          <a:pPr>
            <a:lnSpc>
              <a:spcPct val="100000"/>
            </a:lnSpc>
          </a:pPr>
          <a:r>
            <a:rPr lang="en-US" b="1"/>
            <a:t>Steps in the marketing research process</a:t>
          </a:r>
          <a:endParaRPr lang="en-US"/>
        </a:p>
      </dgm:t>
    </dgm:pt>
    <dgm:pt modelId="{A069B0AC-AAA6-4F8A-901A-F81514D2D9C3}" type="parTrans" cxnId="{63717616-DF9C-4408-B7C1-6E071D5AA927}">
      <dgm:prSet/>
      <dgm:spPr/>
      <dgm:t>
        <a:bodyPr/>
        <a:lstStyle/>
        <a:p>
          <a:endParaRPr lang="en-US"/>
        </a:p>
      </dgm:t>
    </dgm:pt>
    <dgm:pt modelId="{B4E9DF77-72F2-42B2-BD23-F7006A8C640C}" type="sibTrans" cxnId="{63717616-DF9C-4408-B7C1-6E071D5AA927}">
      <dgm:prSet/>
      <dgm:spPr/>
      <dgm:t>
        <a:bodyPr/>
        <a:lstStyle/>
        <a:p>
          <a:pPr>
            <a:lnSpc>
              <a:spcPct val="100000"/>
            </a:lnSpc>
          </a:pPr>
          <a:endParaRPr lang="en-US"/>
        </a:p>
      </dgm:t>
    </dgm:pt>
    <dgm:pt modelId="{57F3D0C7-E645-48B7-B951-6969CCCF54C7}">
      <dgm:prSet/>
      <dgm:spPr/>
      <dgm:t>
        <a:bodyPr/>
        <a:lstStyle/>
        <a:p>
          <a:pPr>
            <a:lnSpc>
              <a:spcPct val="100000"/>
            </a:lnSpc>
          </a:pPr>
          <a:r>
            <a:rPr lang="en-US" b="1"/>
            <a:t>Analyze and use marketing information</a:t>
          </a:r>
          <a:endParaRPr lang="en-US"/>
        </a:p>
      </dgm:t>
    </dgm:pt>
    <dgm:pt modelId="{F0566AE9-1D57-4934-9BAA-90FB68B49C6C}" type="parTrans" cxnId="{736CC187-F636-4CA5-B01A-6AA78942E86C}">
      <dgm:prSet/>
      <dgm:spPr/>
      <dgm:t>
        <a:bodyPr/>
        <a:lstStyle/>
        <a:p>
          <a:endParaRPr lang="en-US"/>
        </a:p>
      </dgm:t>
    </dgm:pt>
    <dgm:pt modelId="{3237D64D-17F9-4907-B60E-770C238240AF}" type="sibTrans" cxnId="{736CC187-F636-4CA5-B01A-6AA78942E86C}">
      <dgm:prSet/>
      <dgm:spPr/>
      <dgm:t>
        <a:bodyPr/>
        <a:lstStyle/>
        <a:p>
          <a:pPr>
            <a:lnSpc>
              <a:spcPct val="100000"/>
            </a:lnSpc>
          </a:pPr>
          <a:endParaRPr lang="en-US"/>
        </a:p>
      </dgm:t>
    </dgm:pt>
    <dgm:pt modelId="{4211D64E-6090-49F0-8471-06655BBE7373}" type="pres">
      <dgm:prSet presAssocID="{6B885024-C9DC-485D-882E-DF701109C649}" presName="root" presStyleCnt="0">
        <dgm:presLayoutVars>
          <dgm:dir/>
          <dgm:resizeHandles val="exact"/>
        </dgm:presLayoutVars>
      </dgm:prSet>
      <dgm:spPr/>
      <dgm:t>
        <a:bodyPr/>
        <a:lstStyle/>
        <a:p>
          <a:pPr rtl="1"/>
          <a:endParaRPr lang="ar-SA"/>
        </a:p>
      </dgm:t>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pPr rtl="1"/>
          <a:endParaRPr lang="ar-SA"/>
        </a:p>
      </dgm:t>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t>
        <a:bodyPr/>
        <a:lstStyle/>
        <a:p>
          <a:pPr rtl="1"/>
          <a:endParaRPr lang="ar-SA"/>
        </a:p>
      </dgm:t>
    </dgm:pt>
    <dgm:pt modelId="{40B982E4-1813-4281-B1EB-68338CEC1DF0}" type="pres">
      <dgm:prSet presAssocID="{A98BEF66-025A-42EA-A4D6-4F86486ABA50}" presName="sibTrans" presStyleLbl="sibTrans2D1" presStyleIdx="0" presStyleCnt="0"/>
      <dgm:spPr/>
      <dgm:t>
        <a:bodyPr/>
        <a:lstStyle/>
        <a:p>
          <a:pPr rtl="1"/>
          <a:endParaRPr lang="ar-SA"/>
        </a:p>
      </dgm:t>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pPr rtl="1"/>
          <a:endParaRPr lang="ar-SA"/>
        </a:p>
      </dgm:t>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t>
        <a:bodyPr/>
        <a:lstStyle/>
        <a:p>
          <a:pPr rtl="1"/>
          <a:endParaRPr lang="ar-SA"/>
        </a:p>
      </dgm:t>
    </dgm:pt>
    <dgm:pt modelId="{451FAFC0-5075-4CF5-B20F-51CC5D5536E3}" type="pres">
      <dgm:prSet presAssocID="{25664616-2A9B-4D8B-ABC1-7618DB4C764C}" presName="sibTrans" presStyleLbl="sibTrans2D1" presStyleIdx="0" presStyleCnt="0"/>
      <dgm:spPr/>
      <dgm:t>
        <a:bodyPr/>
        <a:lstStyle/>
        <a:p>
          <a:pPr rtl="1"/>
          <a:endParaRPr lang="ar-SA"/>
        </a:p>
      </dgm:t>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pPr rtl="1"/>
          <a:endParaRPr lang="ar-SA"/>
        </a:p>
      </dgm:t>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t>
        <a:bodyPr/>
        <a:lstStyle/>
        <a:p>
          <a:pPr rtl="1"/>
          <a:endParaRPr lang="ar-SA"/>
        </a:p>
      </dgm:t>
    </dgm:pt>
    <dgm:pt modelId="{C5F75C5A-0424-4872-B46E-022D51EF1BC0}" type="pres">
      <dgm:prSet presAssocID="{B4E9DF77-72F2-42B2-BD23-F7006A8C640C}" presName="sibTrans" presStyleLbl="sibTrans2D1" presStyleIdx="0" presStyleCnt="0"/>
      <dgm:spPr/>
      <dgm:t>
        <a:bodyPr/>
        <a:lstStyle/>
        <a:p>
          <a:pPr rtl="1"/>
          <a:endParaRPr lang="ar-SA"/>
        </a:p>
      </dgm:t>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t>
        <a:bodyPr/>
        <a:lstStyle/>
        <a:p>
          <a:pPr rtl="1"/>
          <a:endParaRPr lang="ar-SA"/>
        </a:p>
      </dgm:t>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t>
        <a:bodyPr/>
        <a:lstStyle/>
        <a:p>
          <a:pPr rtl="1"/>
          <a:endParaRPr lang="ar-SA"/>
        </a:p>
      </dgm:t>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C669F9E-F98B-460B-A6CF-AF537E04478B}" type="presOf" srcId="{25664616-2A9B-4D8B-ABC1-7618DB4C764C}" destId="{451FAFC0-5075-4CF5-B20F-51CC5D5536E3}" srcOrd="0" destOrd="0" presId="urn:microsoft.com/office/officeart/2018/2/layout/IconCircleList"/>
    <dgm:cxn modelId="{E41C7992-E8B8-47E7-BDF3-B9F490D38EE3}" type="presOf" srcId="{A98BEF66-025A-42EA-A4D6-4F86486ABA50}" destId="{40B982E4-1813-4281-B1EB-68338CEC1DF0}"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a:solidFill>
                <a:schemeClr val="bg1"/>
              </a:solidFill>
            </a:rPr>
            <a:t>Gain fresh deep insights into what customers want in order to create value for customers and develop a competitive advantage. </a:t>
          </a:r>
        </a:p>
      </dgm:t>
    </dgm:pt>
    <dgm:pt modelId="{6BAF851F-42B5-4A0E-AC90-DF10196C891B}" type="parTrans" cxnId="{C920395D-8A33-4700-AD33-545435BA6C44}">
      <dgm:prSet/>
      <dgm:spPr/>
      <dgm:t>
        <a:bodyPr/>
        <a:lstStyle/>
        <a:p>
          <a:endParaRPr lang="en-US" sz="1800" b="1">
            <a:solidFill>
              <a:schemeClr val="bg1"/>
            </a:solidFill>
          </a:endParaRPr>
        </a:p>
      </dgm:t>
    </dgm:pt>
    <dgm:pt modelId="{6C882789-8113-47F4-AD23-6822720F56F0}" type="sibTrans" cxnId="{C920395D-8A33-4700-AD33-545435BA6C44}">
      <dgm:prSet/>
      <dgm:spPr/>
      <dgm:t>
        <a:bodyPr/>
        <a:lstStyle/>
        <a:p>
          <a:endParaRPr lang="en-US" sz="1800" b="1">
            <a:solidFill>
              <a:schemeClr val="bg1"/>
            </a:solidFill>
          </a:endParaRPr>
        </a:p>
      </dgm:t>
    </dgm:pt>
    <dgm:pt modelId="{72787C9F-D39A-4253-B54E-7DB42EA1F805}">
      <dgm:prSet custT="1"/>
      <dgm:spPr/>
      <dgm:t>
        <a:bodyPr/>
        <a:lstStyle/>
        <a:p>
          <a:r>
            <a:rPr lang="en-US" sz="1600" b="1">
              <a:solidFill>
                <a:schemeClr val="bg1"/>
              </a:solidFill>
            </a:rPr>
            <a:t>Effectively manage marketing information from a wide range of sources.</a:t>
          </a:r>
          <a:endParaRPr lang="en-US" sz="1600" b="1" dirty="0">
            <a:solidFill>
              <a:schemeClr val="bg1"/>
            </a:solidFill>
          </a:endParaRPr>
        </a:p>
      </dgm:t>
    </dgm:pt>
    <dgm:pt modelId="{B57DC06A-19A4-4691-9420-BDE05F1F8491}" type="parTrans" cxnId="{7C26826A-4763-447C-A7D7-11A35DB6B2B2}">
      <dgm:prSet/>
      <dgm:spPr/>
      <dgm:t>
        <a:bodyPr/>
        <a:lstStyle/>
        <a:p>
          <a:endParaRPr lang="en-US" sz="1800" b="1">
            <a:solidFill>
              <a:schemeClr val="bg1"/>
            </a:solidFill>
          </a:endParaRPr>
        </a:p>
      </dgm:t>
    </dgm:pt>
    <dgm:pt modelId="{CC2D081D-0501-4F79-BCEE-6BEEB57BA72A}" type="sibTrans" cxnId="{7C26826A-4763-447C-A7D7-11A35DB6B2B2}">
      <dgm:prSet/>
      <dgm:spPr/>
      <dgm:t>
        <a:bodyPr/>
        <a:lstStyle/>
        <a:p>
          <a:endParaRPr lang="en-US" sz="1800" b="1">
            <a:solidFill>
              <a:schemeClr val="bg1"/>
            </a:solidFill>
          </a:endParaRPr>
        </a:p>
      </dgm:t>
    </dgm:pt>
    <dgm:pt modelId="{BA5DFB6A-8654-4B7B-8163-9C3AC6E85871}">
      <dgm:prSet custT="1"/>
      <dgm:spPr/>
      <dgm:t>
        <a:bodyPr/>
        <a:lstStyle/>
        <a:p>
          <a:r>
            <a:rPr lang="en-US" sz="1600" b="1" dirty="0">
              <a:solidFill>
                <a:schemeClr val="bg1"/>
              </a:solidFill>
            </a:rPr>
            <a:t>Help make marketing decisions in a rational manner.</a:t>
          </a:r>
        </a:p>
      </dgm:t>
    </dgm:pt>
    <dgm:pt modelId="{90F1834B-C6CE-4339-A71F-54BB018CFABB}" type="parTrans" cxnId="{931EFEEE-26B8-4E1F-8441-A0EC8F79558A}">
      <dgm:prSet/>
      <dgm:spPr/>
      <dgm:t>
        <a:bodyPr/>
        <a:lstStyle/>
        <a:p>
          <a:endParaRPr lang="en-US" sz="1800" b="1">
            <a:solidFill>
              <a:schemeClr val="bg1"/>
            </a:solidFill>
          </a:endParaRPr>
        </a:p>
      </dgm:t>
    </dgm:pt>
    <dgm:pt modelId="{9851DBA3-954B-4EA4-AFF0-2050D1667ACC}" type="sibTrans" cxnId="{931EFEEE-26B8-4E1F-8441-A0EC8F79558A}">
      <dgm:prSet/>
      <dgm:spPr/>
      <dgm:t>
        <a:bodyPr/>
        <a:lstStyle/>
        <a:p>
          <a:endParaRPr lang="en-US" sz="1800" b="1">
            <a:solidFill>
              <a:schemeClr val="bg1"/>
            </a:solidFill>
          </a:endParaRPr>
        </a:p>
      </dgm:t>
    </dgm:pt>
    <dgm:pt modelId="{7B07BE06-D81E-4324-906C-9A9C20D54D5F}">
      <dgm:prSet custT="1"/>
      <dgm:spPr/>
      <dgm:t>
        <a:bodyPr/>
        <a:lstStyle/>
        <a:p>
          <a:r>
            <a:rPr lang="en-US" sz="1600" b="1">
              <a:solidFill>
                <a:schemeClr val="bg1"/>
              </a:solidFill>
            </a:rPr>
            <a:t>help decision makers identify different alternatives and choose the best alternative</a:t>
          </a:r>
        </a:p>
      </dgm:t>
    </dgm:pt>
    <dgm:pt modelId="{07254F9D-147B-4ECF-B83C-3C7D8F7B2016}" type="parTrans" cxnId="{6F9CB6D5-9E71-4161-973A-E840AA68E08B}">
      <dgm:prSet/>
      <dgm:spPr/>
      <dgm:t>
        <a:bodyPr/>
        <a:lstStyle/>
        <a:p>
          <a:endParaRPr lang="en-US" sz="1800" b="1">
            <a:solidFill>
              <a:schemeClr val="bg1"/>
            </a:solidFill>
          </a:endParaRPr>
        </a:p>
      </dgm:t>
    </dgm:pt>
    <dgm:pt modelId="{89BF1030-1275-4C57-82FC-A488677477AA}" type="sibTrans" cxnId="{6F9CB6D5-9E71-4161-973A-E840AA68E08B}">
      <dgm:prSet/>
      <dgm:spPr/>
      <dgm:t>
        <a:bodyPr/>
        <a:lstStyle/>
        <a:p>
          <a:endParaRPr lang="en-US" sz="1800" b="1">
            <a:solidFill>
              <a:schemeClr val="bg1"/>
            </a:solidFill>
          </a:endParaRPr>
        </a:p>
      </dgm:t>
    </dgm:pt>
    <dgm:pt modelId="{056867DD-B7A2-4A8C-A700-5039264393AA}">
      <dgm:prSet custT="1"/>
      <dgm:spPr/>
      <dgm:t>
        <a:bodyPr/>
        <a:lstStyle/>
        <a:p>
          <a:r>
            <a:rPr lang="en-US" sz="1600" b="1">
              <a:solidFill>
                <a:schemeClr val="bg1"/>
              </a:solidFill>
            </a:rPr>
            <a:t>Helps the marketing department to do the right strategic planning</a:t>
          </a:r>
          <a:br>
            <a:rPr lang="en-US" sz="1600" b="1">
              <a:solidFill>
                <a:schemeClr val="bg1"/>
              </a:solidFill>
            </a:rPr>
          </a:br>
          <a:r>
            <a:rPr lang="en-US" sz="1600" b="1">
              <a:solidFill>
                <a:schemeClr val="bg1"/>
              </a:solidFill>
            </a:rPr>
            <a:t>Fast-track marketing activities and processes.</a:t>
          </a:r>
        </a:p>
      </dgm:t>
    </dgm:pt>
    <dgm:pt modelId="{8C10E357-F84C-428B-9F95-E97A44E9E7DC}" type="parTrans" cxnId="{84A43255-23F5-468F-8AEB-4C5BAE26AA55}">
      <dgm:prSet/>
      <dgm:spPr/>
      <dgm:t>
        <a:bodyPr/>
        <a:lstStyle/>
        <a:p>
          <a:endParaRPr lang="en-US" sz="1800" b="1">
            <a:solidFill>
              <a:schemeClr val="bg1"/>
            </a:solidFill>
          </a:endParaRPr>
        </a:p>
      </dgm:t>
    </dgm:pt>
    <dgm:pt modelId="{31BDF448-47D0-4C9B-B8C3-B88D05DC73D3}" type="sibTrans" cxnId="{84A43255-23F5-468F-8AEB-4C5BAE26AA55}">
      <dgm:prSet/>
      <dgm:spPr/>
      <dgm:t>
        <a:bodyPr/>
        <a:lstStyle/>
        <a:p>
          <a:endParaRPr lang="en-US" sz="1800" b="1">
            <a:solidFill>
              <a:schemeClr val="bg1"/>
            </a:solidFill>
          </a:endParaRPr>
        </a:p>
      </dgm:t>
    </dgm:pt>
    <dgm:pt modelId="{6E85E85D-DACC-4523-AAB0-62E53E410183}">
      <dgm:prSet custT="1"/>
      <dgm:spPr/>
      <dgm:t>
        <a:bodyPr/>
        <a:lstStyle/>
        <a:p>
          <a:r>
            <a:rPr lang="en-US" sz="1600" b="1">
              <a:solidFill>
                <a:schemeClr val="bg1"/>
              </a:solidFill>
            </a:rPr>
            <a:t>Provide other departments with the necessary information on the quantity, quality and sizes of products required on the market</a:t>
          </a:r>
        </a:p>
      </dgm:t>
    </dgm:pt>
    <dgm:pt modelId="{3A12B581-6597-4107-A42F-75CC0C35DAC0}" type="parTrans" cxnId="{EA774F97-1663-4D1C-9D35-ADFD48144827}">
      <dgm:prSet/>
      <dgm:spPr/>
      <dgm:t>
        <a:bodyPr/>
        <a:lstStyle/>
        <a:p>
          <a:endParaRPr lang="en-US" sz="1800" b="1">
            <a:solidFill>
              <a:schemeClr val="bg1"/>
            </a:solidFill>
          </a:endParaRPr>
        </a:p>
      </dgm:t>
    </dgm:pt>
    <dgm:pt modelId="{B885B781-76BA-4481-A938-5D39975D17C3}" type="sibTrans" cxnId="{EA774F97-1663-4D1C-9D35-ADFD48144827}">
      <dgm:prSet/>
      <dgm:spPr/>
      <dgm:t>
        <a:bodyPr/>
        <a:lstStyle/>
        <a:p>
          <a:endParaRPr lang="en-US" sz="1800" b="1">
            <a:solidFill>
              <a:schemeClr val="bg1"/>
            </a:solidFill>
          </a:endParaRPr>
        </a:p>
      </dgm:t>
    </dgm:pt>
    <dgm:pt modelId="{F4601EE1-B132-45BF-9F7C-F02580A5A009}">
      <dgm:prSet custT="1"/>
      <dgm:spPr/>
      <dgm:t>
        <a:bodyPr/>
        <a:lstStyle/>
        <a:p>
          <a:r>
            <a:rPr lang="en-US" sz="1600" b="1">
              <a:solidFill>
                <a:schemeClr val="bg1"/>
              </a:solidFill>
            </a:rPr>
            <a:t>Helps plan new products.</a:t>
          </a:r>
        </a:p>
      </dgm:t>
    </dgm:pt>
    <dgm:pt modelId="{E4E73AB7-D5A0-4F6F-A0EA-5EBD288747C9}" type="parTrans" cxnId="{AD6F2D2B-E81F-4071-A778-13574FB66A2E}">
      <dgm:prSet/>
      <dgm:spPr/>
      <dgm:t>
        <a:bodyPr/>
        <a:lstStyle/>
        <a:p>
          <a:endParaRPr lang="en-US" sz="1800" b="1">
            <a:solidFill>
              <a:schemeClr val="bg1"/>
            </a:solidFill>
          </a:endParaRPr>
        </a:p>
      </dgm:t>
    </dgm:pt>
    <dgm:pt modelId="{72821F52-3BD8-4A2C-ABBF-9D70F4814750}" type="sibTrans" cxnId="{AD6F2D2B-E81F-4071-A778-13574FB66A2E}">
      <dgm:prSet/>
      <dgm:spPr/>
      <dgm:t>
        <a:bodyPr/>
        <a:lstStyle/>
        <a:p>
          <a:endParaRPr lang="en-US" sz="1800" b="1">
            <a:solidFill>
              <a:schemeClr val="bg1"/>
            </a:solidFill>
          </a:endParaRPr>
        </a:p>
      </dgm:t>
    </dgm:pt>
    <dgm:pt modelId="{159384F5-D62B-4F66-9EE8-3958D021B5F0}">
      <dgm:prSet custT="1"/>
      <dgm:spPr/>
      <dgm:t>
        <a:bodyPr/>
        <a:lstStyle/>
        <a:p>
          <a:r>
            <a:rPr lang="en-US" sz="1600" b="1">
              <a:solidFill>
                <a:schemeClr val="bg1"/>
              </a:solidFill>
            </a:rPr>
            <a:t>Assists the organization in determining the appropriate price that will achieve profitability and satisfy the client.</a:t>
          </a:r>
        </a:p>
      </dgm:t>
    </dgm:pt>
    <dgm:pt modelId="{DE3E7AB7-1AA0-47C8-9BA7-23E20FACE5B4}" type="parTrans" cxnId="{C607559E-7A65-4B14-9624-120D4015ACA6}">
      <dgm:prSet/>
      <dgm:spPr/>
      <dgm:t>
        <a:bodyPr/>
        <a:lstStyle/>
        <a:p>
          <a:endParaRPr lang="en-US" sz="1800" b="1">
            <a:solidFill>
              <a:schemeClr val="bg1"/>
            </a:solidFill>
          </a:endParaRPr>
        </a:p>
      </dgm:t>
    </dgm:pt>
    <dgm:pt modelId="{531B669B-4965-4CA5-AF5B-4C3624C24BF5}" type="sibTrans" cxnId="{C607559E-7A65-4B14-9624-120D4015ACA6}">
      <dgm:prSet/>
      <dgm:spPr/>
      <dgm:t>
        <a:bodyPr/>
        <a:lstStyle/>
        <a:p>
          <a:endParaRPr lang="en-US" sz="18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t>
        <a:bodyPr/>
        <a:lstStyle/>
        <a:p>
          <a:pPr rtl="1"/>
          <a:endParaRPr lang="ar-SA"/>
        </a:p>
      </dgm:t>
    </dgm:pt>
    <dgm:pt modelId="{C4F481E0-F086-4D27-8F85-DD815BB9F36E}" type="pres">
      <dgm:prSet presAssocID="{09945C9E-D825-40D2-91CD-23F861F951E9}" presName="node" presStyleLbl="node1" presStyleIdx="0" presStyleCnt="8">
        <dgm:presLayoutVars>
          <dgm:bulletEnabled val="1"/>
        </dgm:presLayoutVars>
      </dgm:prSet>
      <dgm:spPr/>
      <dgm:t>
        <a:bodyPr/>
        <a:lstStyle/>
        <a:p>
          <a:pPr rtl="1"/>
          <a:endParaRPr lang="ar-SA"/>
        </a:p>
      </dgm:t>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dgm:presLayoutVars>
          <dgm:bulletEnabled val="1"/>
        </dgm:presLayoutVars>
      </dgm:prSet>
      <dgm:spPr/>
      <dgm:t>
        <a:bodyPr/>
        <a:lstStyle/>
        <a:p>
          <a:pPr rtl="1"/>
          <a:endParaRPr lang="ar-SA"/>
        </a:p>
      </dgm:t>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dgm:presLayoutVars>
          <dgm:bulletEnabled val="1"/>
        </dgm:presLayoutVars>
      </dgm:prSet>
      <dgm:spPr/>
      <dgm:t>
        <a:bodyPr/>
        <a:lstStyle/>
        <a:p>
          <a:pPr rtl="1"/>
          <a:endParaRPr lang="ar-SA"/>
        </a:p>
      </dgm:t>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dgm:presLayoutVars>
          <dgm:bulletEnabled val="1"/>
        </dgm:presLayoutVars>
      </dgm:prSet>
      <dgm:spPr/>
      <dgm:t>
        <a:bodyPr/>
        <a:lstStyle/>
        <a:p>
          <a:pPr rtl="1"/>
          <a:endParaRPr lang="ar-SA"/>
        </a:p>
      </dgm:t>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dgm:presLayoutVars>
          <dgm:bulletEnabled val="1"/>
        </dgm:presLayoutVars>
      </dgm:prSet>
      <dgm:spPr/>
      <dgm:t>
        <a:bodyPr/>
        <a:lstStyle/>
        <a:p>
          <a:pPr rtl="1"/>
          <a:endParaRPr lang="ar-SA"/>
        </a:p>
      </dgm:t>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dgm:presLayoutVars>
          <dgm:bulletEnabled val="1"/>
        </dgm:presLayoutVars>
      </dgm:prSet>
      <dgm:spPr/>
      <dgm:t>
        <a:bodyPr/>
        <a:lstStyle/>
        <a:p>
          <a:pPr rtl="1"/>
          <a:endParaRPr lang="ar-SA"/>
        </a:p>
      </dgm:t>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dgm:presLayoutVars>
          <dgm:bulletEnabled val="1"/>
        </dgm:presLayoutVars>
      </dgm:prSet>
      <dgm:spPr/>
      <dgm:t>
        <a:bodyPr/>
        <a:lstStyle/>
        <a:p>
          <a:pPr rtl="1"/>
          <a:endParaRPr lang="ar-SA"/>
        </a:p>
      </dgm:t>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dgm:presLayoutVars>
          <dgm:bulletEnabled val="1"/>
        </dgm:presLayoutVars>
      </dgm:prSet>
      <dgm:spPr/>
      <dgm:t>
        <a:bodyPr/>
        <a:lstStyle/>
        <a:p>
          <a:pPr rtl="1"/>
          <a:endParaRPr lang="ar-SA"/>
        </a:p>
      </dgm:t>
    </dgm:pt>
  </dgm:ptLst>
  <dgm:cxnLst>
    <dgm:cxn modelId="{0C3BA615-9999-48C6-9B14-479521E88C1A}" type="presOf" srcId="{159384F5-D62B-4F66-9EE8-3958D021B5F0}" destId="{9E4EF6AD-652E-4540-968E-BEE6262DB425}"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C920395D-8A33-4700-AD33-545435BA6C44}" srcId="{35BF75AD-8B24-4F8C-A9FF-DA1FDE12009C}" destId="{09945C9E-D825-40D2-91CD-23F861F951E9}" srcOrd="0" destOrd="0" parTransId="{6BAF851F-42B5-4A0E-AC90-DF10196C891B}" sibTransId="{6C882789-8113-47F4-AD23-6822720F56F0}"/>
    <dgm:cxn modelId="{931EFEEE-26B8-4E1F-8441-A0EC8F79558A}" srcId="{35BF75AD-8B24-4F8C-A9FF-DA1FDE12009C}" destId="{BA5DFB6A-8654-4B7B-8163-9C3AC6E85871}" srcOrd="2" destOrd="0" parTransId="{90F1834B-C6CE-4339-A71F-54BB018CFABB}" sibTransId="{9851DBA3-954B-4EA4-AFF0-2050D1667ACC}"/>
    <dgm:cxn modelId="{4C44C431-25F4-4FA4-AD32-C6B3E5BA7BFE}" type="presOf" srcId="{BA5DFB6A-8654-4B7B-8163-9C3AC6E85871}" destId="{2D9F5707-18EE-4F6F-BDF1-0AAFA4F7FB51}"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84A43255-23F5-468F-8AEB-4C5BAE26AA55}" srcId="{35BF75AD-8B24-4F8C-A9FF-DA1FDE12009C}" destId="{056867DD-B7A2-4A8C-A700-5039264393AA}" srcOrd="4" destOrd="0" parTransId="{8C10E357-F84C-428B-9F95-E97A44E9E7DC}" sibTransId="{31BDF448-47D0-4C9B-B8C3-B88D05DC73D3}"/>
    <dgm:cxn modelId="{EA774F97-1663-4D1C-9D35-ADFD48144827}" srcId="{35BF75AD-8B24-4F8C-A9FF-DA1FDE12009C}" destId="{6E85E85D-DACC-4523-AAB0-62E53E410183}" srcOrd="5" destOrd="0" parTransId="{3A12B581-6597-4107-A42F-75CC0C35DAC0}" sibTransId="{B885B781-76BA-4481-A938-5D39975D17C3}"/>
    <dgm:cxn modelId="{E96D8CDE-D3A8-4AE3-BCF0-E5405F05E992}" type="presOf" srcId="{056867DD-B7A2-4A8C-A700-5039264393AA}" destId="{58F985FE-EACA-43FD-A6D8-D63721B69EA6}" srcOrd="0" destOrd="0" presId="urn:microsoft.com/office/officeart/2005/8/layout/default"/>
    <dgm:cxn modelId="{A674248E-8D1C-40B6-B561-6CCBD2FAEE82}" type="presOf" srcId="{72787C9F-D39A-4253-B54E-7DB42EA1F805}" destId="{D1C6BC01-606E-4E42-9614-10DE87E8065D}"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5DEDF12E-544C-4F51-8C34-748D94BB14FB}" type="presOf" srcId="{35BF75AD-8B24-4F8C-A9FF-DA1FDE12009C}" destId="{5D94591C-894A-4CB1-95CA-91A09FD901E8}" srcOrd="0" destOrd="0" presId="urn:microsoft.com/office/officeart/2005/8/layout/default"/>
    <dgm:cxn modelId="{AA6CCB9C-39D9-4D8C-B67F-296145CCD58E}" type="presOf" srcId="{7B07BE06-D81E-4324-906C-9A9C20D54D5F}" destId="{CCBB7B6E-4DD2-4381-B06E-02D0F64A0962}" srcOrd="0" destOrd="0" presId="urn:microsoft.com/office/officeart/2005/8/layout/default"/>
    <dgm:cxn modelId="{4E16C9F4-8809-4DB5-9D89-C4C50D4C277B}" type="presOf" srcId="{6E85E85D-DACC-4523-AAB0-62E53E410183}" destId="{CA38A055-2547-4372-B49F-2EEAA4D82B91}" srcOrd="0" destOrd="0" presId="urn:microsoft.com/office/officeart/2005/8/layout/default"/>
    <dgm:cxn modelId="{7C26826A-4763-447C-A7D7-11A35DB6B2B2}" srcId="{35BF75AD-8B24-4F8C-A9FF-DA1FDE12009C}" destId="{72787C9F-D39A-4253-B54E-7DB42EA1F805}" srcOrd="1" destOrd="0" parTransId="{B57DC06A-19A4-4691-9420-BDE05F1F8491}" sibTransId="{CC2D081D-0501-4F79-BCEE-6BEEB57BA72A}"/>
    <dgm:cxn modelId="{130D34A0-ECEC-4C8D-9491-ADC2DE37DEEE}" type="presOf" srcId="{09945C9E-D825-40D2-91CD-23F861F951E9}" destId="{C4F481E0-F086-4D27-8F85-DD815BB9F36E}"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ED1FFBE-248A-45DD-97D4-161D66B8D4DC}">
      <dgm:prSet/>
      <dgm:spPr/>
      <dgm:t>
        <a:bodyPr/>
        <a:lstStyle/>
        <a:p>
          <a:r>
            <a:rPr lang="en-US"/>
            <a:t>Observation</a:t>
          </a:r>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a:t>Surveys</a:t>
          </a:r>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a:t>experiments.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t>
        <a:bodyPr/>
        <a:lstStyle/>
        <a:p>
          <a:pPr rtl="1"/>
          <a:endParaRPr lang="ar-SA"/>
        </a:p>
      </dgm:t>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t>
        <a:bodyPr/>
        <a:lstStyle/>
        <a:p>
          <a:pPr rtl="1"/>
          <a:endParaRPr lang="ar-SA"/>
        </a:p>
      </dgm:t>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t>
        <a:bodyPr/>
        <a:lstStyle/>
        <a:p>
          <a:pPr rtl="1"/>
          <a:endParaRPr lang="ar-SA"/>
        </a:p>
      </dgm:t>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t>
        <a:bodyPr/>
        <a:lstStyle/>
        <a:p>
          <a:pPr rtl="1"/>
          <a:endParaRPr lang="ar-SA"/>
        </a:p>
      </dgm:t>
    </dgm:pt>
    <dgm:pt modelId="{C6F92454-671B-4403-B8A3-03F62C1EE237}" type="pres">
      <dgm:prSet presAssocID="{A02C7596-7D36-4998-80EE-60653D134CB7}" presName="hierChild2" presStyleCnt="0"/>
      <dgm:spPr/>
    </dgm:pt>
  </dgm:ptLst>
  <dgm:cxnLst>
    <dgm:cxn modelId="{20781FED-7A9B-4F53-A599-68211C8F532E}" srcId="{B7B2BEA0-C3C1-40A8-B7C7-71C98B74690F}" destId="{E0A0A4EC-6774-43DA-AE9E-EE4673BAC01E}" srcOrd="1" destOrd="0" parTransId="{70EBDACE-C9FF-4996-8165-6434A9E1CC93}" sibTransId="{51E755C7-0894-4AD3-8A64-9862307BD77F}"/>
    <dgm:cxn modelId="{8A27A151-8D9A-40BE-9924-51EF7413B476}" srcId="{B7B2BEA0-C3C1-40A8-B7C7-71C98B74690F}" destId="{2ED1FFBE-248A-45DD-97D4-161D66B8D4DC}" srcOrd="0" destOrd="0" parTransId="{1BEF71E9-9300-4D93-B7D2-5FDB1396D0FF}" sibTransId="{329BD8A5-BA58-4CC9-9C90-2E6675AB462C}"/>
    <dgm:cxn modelId="{C92C8728-51F6-453A-B96F-8D160D31F998}" type="presOf" srcId="{A02C7596-7D36-4998-80EE-60653D134CB7}" destId="{A2A0AEF8-97EC-4471-9696-16B419C9798A}" srcOrd="0" destOrd="0" presId="urn:microsoft.com/office/officeart/2005/8/layout/hierarchy1"/>
    <dgm:cxn modelId="{8AB62A8B-C9DB-4B3E-B259-0458AA6FFF62}" srcId="{B7B2BEA0-C3C1-40A8-B7C7-71C98B74690F}" destId="{A02C7596-7D36-4998-80EE-60653D134CB7}" srcOrd="2" destOrd="0" parTransId="{1A08D2DF-3E0B-4ED9-B1FF-27D05B4EA47D}" sibTransId="{D7897DDD-5660-4B6B-8CE8-77F8289B054F}"/>
    <dgm:cxn modelId="{F697E933-7337-41CF-9569-57C4899816A1}" type="presOf" srcId="{E0A0A4EC-6774-43DA-AE9E-EE4673BAC01E}" destId="{CEE1B173-9A9F-4C98-90A9-F687A1DDBC1F}"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4544EEC2-2B9B-47E2-A85D-34F0DE10F400}" type="presOf" srcId="{B7B2BEA0-C3C1-40A8-B7C7-71C98B74690F}" destId="{72D2F3BA-7D76-4B07-BA00-98CA465A8587}" srcOrd="0" destOrd="0" presId="urn:microsoft.com/office/officeart/2005/8/layout/hierarchy1"/>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150037"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341878" y="210720"/>
          <a:ext cx="529847" cy="529847"/>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59323"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44550">
            <a:lnSpc>
              <a:spcPct val="100000"/>
            </a:lnSpc>
            <a:spcBef>
              <a:spcPct val="0"/>
            </a:spcBef>
            <a:spcAft>
              <a:spcPct val="35000"/>
            </a:spcAft>
          </a:pPr>
          <a:r>
            <a:rPr lang="en-US" sz="1900" b="1" kern="1200"/>
            <a:t>Define the Marketing Information System (MIS)</a:t>
          </a:r>
          <a:endParaRPr lang="en-US" sz="1900" kern="1200"/>
        </a:p>
      </dsp:txBody>
      <dsp:txXfrm>
        <a:off x="1259323" y="18879"/>
        <a:ext cx="2153320" cy="913529"/>
      </dsp:txXfrm>
    </dsp:sp>
    <dsp:sp modelId="{98E2FA86-89D7-4CCB-9591-E5B77D461AE2}">
      <dsp:nvSpPr>
        <dsp:cNvPr id="0" name=""/>
        <dsp:cNvSpPr/>
      </dsp:nvSpPr>
      <dsp:spPr>
        <a:xfrm>
          <a:off x="3787843"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3979684" y="210720"/>
          <a:ext cx="529847" cy="529847"/>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4897129"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44550">
            <a:lnSpc>
              <a:spcPct val="100000"/>
            </a:lnSpc>
            <a:spcBef>
              <a:spcPct val="0"/>
            </a:spcBef>
            <a:spcAft>
              <a:spcPct val="35000"/>
            </a:spcAft>
          </a:pPr>
          <a:r>
            <a:rPr lang="en-US" sz="1900" b="1" kern="1200"/>
            <a:t>Importance of MIS</a:t>
          </a:r>
          <a:endParaRPr lang="en-US" sz="1900" kern="1200"/>
        </a:p>
      </dsp:txBody>
      <dsp:txXfrm>
        <a:off x="4897129" y="18879"/>
        <a:ext cx="2153320" cy="913529"/>
      </dsp:txXfrm>
    </dsp:sp>
    <dsp:sp modelId="{3009DA8E-A669-4664-B105-F5BB1FE76E67}">
      <dsp:nvSpPr>
        <dsp:cNvPr id="0" name=""/>
        <dsp:cNvSpPr/>
      </dsp:nvSpPr>
      <dsp:spPr>
        <a:xfrm>
          <a:off x="150037"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341878" y="1506201"/>
          <a:ext cx="529847" cy="529847"/>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59323"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44550">
            <a:lnSpc>
              <a:spcPct val="100000"/>
            </a:lnSpc>
            <a:spcBef>
              <a:spcPct val="0"/>
            </a:spcBef>
            <a:spcAft>
              <a:spcPct val="35000"/>
            </a:spcAft>
          </a:pPr>
          <a:r>
            <a:rPr lang="en-US" sz="1900" b="1" kern="1200"/>
            <a:t>Steps in the marketing research process</a:t>
          </a:r>
          <a:endParaRPr lang="en-US" sz="1900" kern="1200"/>
        </a:p>
      </dsp:txBody>
      <dsp:txXfrm>
        <a:off x="1259323" y="1314359"/>
        <a:ext cx="2153320" cy="913529"/>
      </dsp:txXfrm>
    </dsp:sp>
    <dsp:sp modelId="{FE2B28B8-6AA1-46D3-9058-CC34EC041F0B}">
      <dsp:nvSpPr>
        <dsp:cNvPr id="0" name=""/>
        <dsp:cNvSpPr/>
      </dsp:nvSpPr>
      <dsp:spPr>
        <a:xfrm>
          <a:off x="3787843"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3979684" y="1506201"/>
          <a:ext cx="529847" cy="529847"/>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4897129"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44550">
            <a:lnSpc>
              <a:spcPct val="100000"/>
            </a:lnSpc>
            <a:spcBef>
              <a:spcPct val="0"/>
            </a:spcBef>
            <a:spcAft>
              <a:spcPct val="35000"/>
            </a:spcAft>
          </a:pPr>
          <a:r>
            <a:rPr lang="en-US" sz="1900" b="1" kern="1200"/>
            <a:t>Analyze and use marketing information</a:t>
          </a:r>
          <a:endParaRPr lang="en-US" sz="1900" kern="1200"/>
        </a:p>
      </dsp:txBody>
      <dsp:txXfrm>
        <a:off x="4897129" y="1314359"/>
        <a:ext cx="2153320" cy="9135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3080" y="587032"/>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Gain fresh deep insights into what customers want in order to create value for customers and develop a competitive advantage. </a:t>
          </a:r>
        </a:p>
      </dsp:txBody>
      <dsp:txXfrm>
        <a:off x="3080" y="587032"/>
        <a:ext cx="2444055" cy="1466433"/>
      </dsp:txXfrm>
    </dsp:sp>
    <dsp:sp modelId="{D1C6BC01-606E-4E42-9614-10DE87E8065D}">
      <dsp:nvSpPr>
        <dsp:cNvPr id="0" name=""/>
        <dsp:cNvSpPr/>
      </dsp:nvSpPr>
      <dsp:spPr>
        <a:xfrm>
          <a:off x="2691541" y="587032"/>
          <a:ext cx="2444055" cy="1466433"/>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Effectively manage marketing information from a wide range of sources.</a:t>
          </a:r>
          <a:endParaRPr lang="en-US" sz="1600" b="1" kern="1200" dirty="0">
            <a:solidFill>
              <a:schemeClr val="bg1"/>
            </a:solidFill>
          </a:endParaRPr>
        </a:p>
      </dsp:txBody>
      <dsp:txXfrm>
        <a:off x="2691541" y="587032"/>
        <a:ext cx="2444055" cy="1466433"/>
      </dsp:txXfrm>
    </dsp:sp>
    <dsp:sp modelId="{2D9F5707-18EE-4F6F-BDF1-0AAFA4F7FB51}">
      <dsp:nvSpPr>
        <dsp:cNvPr id="0" name=""/>
        <dsp:cNvSpPr/>
      </dsp:nvSpPr>
      <dsp:spPr>
        <a:xfrm>
          <a:off x="5380002" y="587032"/>
          <a:ext cx="2444055" cy="1466433"/>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a:solidFill>
                <a:schemeClr val="bg1"/>
              </a:solidFill>
            </a:rPr>
            <a:t>Help make marketing decisions in a rational manner.</a:t>
          </a:r>
        </a:p>
      </dsp:txBody>
      <dsp:txXfrm>
        <a:off x="5380002" y="587032"/>
        <a:ext cx="2444055" cy="1466433"/>
      </dsp:txXfrm>
    </dsp:sp>
    <dsp:sp modelId="{CCBB7B6E-4DD2-4381-B06E-02D0F64A0962}">
      <dsp:nvSpPr>
        <dsp:cNvPr id="0" name=""/>
        <dsp:cNvSpPr/>
      </dsp:nvSpPr>
      <dsp:spPr>
        <a:xfrm>
          <a:off x="8068463" y="587032"/>
          <a:ext cx="2444055" cy="1466433"/>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help decision makers identify different alternatives and choose the best alternative</a:t>
          </a:r>
        </a:p>
      </dsp:txBody>
      <dsp:txXfrm>
        <a:off x="8068463" y="587032"/>
        <a:ext cx="2444055" cy="1466433"/>
      </dsp:txXfrm>
    </dsp:sp>
    <dsp:sp modelId="{58F985FE-EACA-43FD-A6D8-D63721B69EA6}">
      <dsp:nvSpPr>
        <dsp:cNvPr id="0" name=""/>
        <dsp:cNvSpPr/>
      </dsp:nvSpPr>
      <dsp:spPr>
        <a:xfrm>
          <a:off x="3080" y="2297871"/>
          <a:ext cx="2444055" cy="1466433"/>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Helps the marketing department to do the right strategic planning</a:t>
          </a:r>
          <a:br>
            <a:rPr lang="en-US" sz="1600" b="1" kern="1200">
              <a:solidFill>
                <a:schemeClr val="bg1"/>
              </a:solidFill>
            </a:rPr>
          </a:br>
          <a:r>
            <a:rPr lang="en-US" sz="1600" b="1" kern="1200">
              <a:solidFill>
                <a:schemeClr val="bg1"/>
              </a:solidFill>
            </a:rPr>
            <a:t>Fast-track marketing activities and processes.</a:t>
          </a:r>
        </a:p>
      </dsp:txBody>
      <dsp:txXfrm>
        <a:off x="3080" y="2297871"/>
        <a:ext cx="2444055" cy="1466433"/>
      </dsp:txXfrm>
    </dsp:sp>
    <dsp:sp modelId="{CA38A055-2547-4372-B49F-2EEAA4D82B91}">
      <dsp:nvSpPr>
        <dsp:cNvPr id="0" name=""/>
        <dsp:cNvSpPr/>
      </dsp:nvSpPr>
      <dsp:spPr>
        <a:xfrm>
          <a:off x="2691541" y="2297871"/>
          <a:ext cx="2444055" cy="1466433"/>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Provide other departments with the necessary information on the quantity, quality and sizes of products required on the market</a:t>
          </a:r>
        </a:p>
      </dsp:txBody>
      <dsp:txXfrm>
        <a:off x="2691541" y="2297871"/>
        <a:ext cx="2444055" cy="1466433"/>
      </dsp:txXfrm>
    </dsp:sp>
    <dsp:sp modelId="{060E1CCF-1741-4564-A2EC-ED57CF8D7577}">
      <dsp:nvSpPr>
        <dsp:cNvPr id="0" name=""/>
        <dsp:cNvSpPr/>
      </dsp:nvSpPr>
      <dsp:spPr>
        <a:xfrm>
          <a:off x="5380002" y="2297871"/>
          <a:ext cx="2444055" cy="1466433"/>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Helps plan new products.</a:t>
          </a:r>
        </a:p>
      </dsp:txBody>
      <dsp:txXfrm>
        <a:off x="5380002" y="2297871"/>
        <a:ext cx="2444055" cy="1466433"/>
      </dsp:txXfrm>
    </dsp:sp>
    <dsp:sp modelId="{9E4EF6AD-652E-4540-968E-BEE6262DB425}">
      <dsp:nvSpPr>
        <dsp:cNvPr id="0" name=""/>
        <dsp:cNvSpPr/>
      </dsp:nvSpPr>
      <dsp:spPr>
        <a:xfrm>
          <a:off x="8068463" y="2297871"/>
          <a:ext cx="2444055" cy="1466433"/>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a:solidFill>
                <a:schemeClr val="bg1"/>
              </a:solidFill>
            </a:rPr>
            <a:t>Assists the organization in determining the appropriate price that will achieve profitability and satisfy the client.</a:t>
          </a:r>
        </a:p>
      </dsp:txBody>
      <dsp:txXfrm>
        <a:off x="806846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E4AA9-9418-4B2B-8C5A-B89E973C4208}">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04BC3-B893-4C17-8D4F-34A6F753F6B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lvl="0" algn="ctr" defTabSz="1644650">
            <a:lnSpc>
              <a:spcPct val="90000"/>
            </a:lnSpc>
            <a:spcBef>
              <a:spcPct val="0"/>
            </a:spcBef>
            <a:spcAft>
              <a:spcPct val="35000"/>
            </a:spcAft>
          </a:pPr>
          <a:r>
            <a:rPr lang="en-US" sz="3700" kern="1200"/>
            <a:t>Observation</a:t>
          </a:r>
        </a:p>
      </dsp:txBody>
      <dsp:txXfrm>
        <a:off x="383617" y="1447754"/>
        <a:ext cx="2847502" cy="1768010"/>
      </dsp:txXfrm>
    </dsp:sp>
    <dsp:sp modelId="{E0C91558-580E-4417-89FD-710E14E700E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B173-9A9F-4C98-90A9-F687A1DDBC1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lvl="0" algn="ctr" defTabSz="1644650">
            <a:lnSpc>
              <a:spcPct val="90000"/>
            </a:lnSpc>
            <a:spcBef>
              <a:spcPct val="0"/>
            </a:spcBef>
            <a:spcAft>
              <a:spcPct val="35000"/>
            </a:spcAft>
          </a:pPr>
          <a:r>
            <a:rPr lang="en-US" sz="3700" kern="1200"/>
            <a:t>Surveys</a:t>
          </a:r>
        </a:p>
      </dsp:txBody>
      <dsp:txXfrm>
        <a:off x="3998355" y="1447754"/>
        <a:ext cx="2847502" cy="1768010"/>
      </dsp:txXfrm>
    </dsp:sp>
    <dsp:sp modelId="{FCB7415E-2B6D-4E1D-8AC3-2CDD4422094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0AEF8-97EC-4471-9696-16B419C9798A}">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lvl="0" algn="ctr" defTabSz="1644650">
            <a:lnSpc>
              <a:spcPct val="90000"/>
            </a:lnSpc>
            <a:spcBef>
              <a:spcPct val="0"/>
            </a:spcBef>
            <a:spcAft>
              <a:spcPct val="35000"/>
            </a:spcAft>
          </a:pPr>
          <a:r>
            <a:rPr lang="en-US" sz="3700" kern="1200"/>
            <a:t>experiments. </a:t>
          </a:r>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749723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1812152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4272522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23</a:t>
            </a:fld>
            <a:endParaRPr lang="en-US" dirty="0"/>
          </a:p>
        </p:txBody>
      </p:sp>
    </p:spTree>
    <p:extLst>
      <p:ext uri="{BB962C8B-B14F-4D97-AF65-F5344CB8AC3E}">
        <p14:creationId xmlns:p14="http://schemas.microsoft.com/office/powerpoint/2010/main" val="108472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27</a:t>
            </a:fld>
            <a:endParaRPr lang="en-US" dirty="0"/>
          </a:p>
        </p:txBody>
      </p:sp>
    </p:spTree>
    <p:extLst>
      <p:ext uri="{BB962C8B-B14F-4D97-AF65-F5344CB8AC3E}">
        <p14:creationId xmlns:p14="http://schemas.microsoft.com/office/powerpoint/2010/main" val="3885800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2268010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37</a:t>
            </a:fld>
            <a:endParaRPr lang="en-US" dirty="0"/>
          </a:p>
        </p:txBody>
      </p:sp>
    </p:spTree>
    <p:extLst>
      <p:ext uri="{BB962C8B-B14F-4D97-AF65-F5344CB8AC3E}">
        <p14:creationId xmlns:p14="http://schemas.microsoft.com/office/powerpoint/2010/main" val="3657410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2960120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42</a:t>
            </a:fld>
            <a:endParaRPr lang="en-US" dirty="0"/>
          </a:p>
        </p:txBody>
      </p:sp>
    </p:spTree>
    <p:extLst>
      <p:ext uri="{BB962C8B-B14F-4D97-AF65-F5344CB8AC3E}">
        <p14:creationId xmlns:p14="http://schemas.microsoft.com/office/powerpoint/2010/main" val="732688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3" Type="http://schemas.openxmlformats.org/officeDocument/2006/relationships/image" Target="../media/image4.png"/><Relationship Id="rId18" Type="http://schemas.microsoft.com/office/2007/relationships/diagramDrawing" Target="../diagrams/drawing1.xml"/><Relationship Id="rId12" Type="http://schemas.openxmlformats.org/officeDocument/2006/relationships/image" Target="../media/image110.png"/><Relationship Id="rId17" Type="http://schemas.openxmlformats.org/officeDocument/2006/relationships/diagramColors" Target="../diagrams/colors1.xml"/><Relationship Id="rId2" Type="http://schemas.openxmlformats.org/officeDocument/2006/relationships/customXml" Target="../ink/ink1.xml"/><Relationship Id="rId16" Type="http://schemas.openxmlformats.org/officeDocument/2006/relationships/diagramQuickStyle" Target="../diagrams/quickStyle1.xml"/><Relationship Id="rId1" Type="http://schemas.openxmlformats.org/officeDocument/2006/relationships/slideLayout" Target="../slideLayouts/slideLayout7.xml"/><Relationship Id="rId15" Type="http://schemas.openxmlformats.org/officeDocument/2006/relationships/diagramLayout" Target="../diagrams/layout1.xml"/><Relationship Id="rId1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249250" y="-268287"/>
            <a:ext cx="7882550" cy="75580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925" y="537192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Thana Ahmed</a:t>
            </a:r>
          </a:p>
        </p:txBody>
      </p:sp>
      <p:sp>
        <p:nvSpPr>
          <p:cNvPr id="31" name="TextBox 30"/>
          <p:cNvSpPr txBox="1"/>
          <p:nvPr/>
        </p:nvSpPr>
        <p:spPr>
          <a:xfrm>
            <a:off x="304032" y="2233328"/>
            <a:ext cx="4614250" cy="2554545"/>
          </a:xfrm>
          <a:prstGeom prst="rect">
            <a:avLst/>
          </a:prstGeom>
          <a:noFill/>
        </p:spPr>
        <p:txBody>
          <a:bodyPr wrap="square" rtlCol="0">
            <a:spAutoFit/>
          </a:bodyPr>
          <a:lstStyle/>
          <a:p>
            <a:r>
              <a:rPr lang="en-US" sz="4000" b="1" dirty="0">
                <a:solidFill>
                  <a:srgbClr val="203E5F"/>
                </a:solidFill>
                <a:latin typeface="Times New Roman" panose="02020603050405020304" pitchFamily="18" charset="0"/>
                <a:cs typeface="Times New Roman" panose="02020603050405020304" pitchFamily="18" charset="0"/>
              </a:rPr>
              <a:t>MANAGING MARKETING INFORMATION </a:t>
            </a:r>
          </a:p>
          <a:p>
            <a:endParaRPr lang="en-US" sz="4000" b="1" dirty="0">
              <a:solidFill>
                <a:srgbClr val="203E5F"/>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31819" y="5918054"/>
            <a:ext cx="3516608" cy="529167"/>
          </a:xfrm>
          <a:prstGeom prst="round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028" name="Picture 4" descr="Unveiling the Power of Marketing Information Systems: Transforming Data  into Strategic Insights - CIO Look Leaders">
            <a:extLst>
              <a:ext uri="{FF2B5EF4-FFF2-40B4-BE49-F238E27FC236}">
                <a16:creationId xmlns:a16="http://schemas.microsoft.com/office/drawing/2014/main" xmlns="" id="{AD08A503-4483-881E-007E-4A59006BBD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5356" y="125413"/>
            <a:ext cx="7581344" cy="6897687"/>
          </a:xfrm>
          <a:prstGeom prst="ellipse">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43490"/>
            <a:ext cx="12192000" cy="707886"/>
          </a:xfrm>
          <a:prstGeom prst="rect">
            <a:avLst/>
          </a:prstGeom>
          <a:solidFill>
            <a:srgbClr val="203E5F"/>
          </a:solid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       CONTENT</a:t>
            </a:r>
            <a:endParaRPr lang="en-US" sz="4000" b="1"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xmlns=""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2" name="Picture 1">
            <a:extLst>
              <a:ext uri="{FF2B5EF4-FFF2-40B4-BE49-F238E27FC236}">
                <a16:creationId xmlns:a16="http://schemas.microsoft.com/office/drawing/2014/main" xmlns="" id="{42139D3C-0415-41B4-A1A4-B75BCC2D159F}"/>
              </a:ext>
            </a:extLst>
          </p:cNvPr>
          <p:cNvPicPr>
            <a:picLocks noChangeAspect="1"/>
          </p:cNvPicPr>
          <p:nvPr/>
        </p:nvPicPr>
        <p:blipFill>
          <a:blip r:embed="rId13"/>
          <a:stretch>
            <a:fillRect/>
          </a:stretch>
        </p:blipFill>
        <p:spPr>
          <a:xfrm>
            <a:off x="8069956" y="2305795"/>
            <a:ext cx="3850987" cy="2246409"/>
          </a:xfrm>
          <a:prstGeom prst="rect">
            <a:avLst/>
          </a:prstGeom>
          <a:ln>
            <a:noFill/>
          </a:ln>
          <a:effectLst>
            <a:softEdge rad="112500"/>
          </a:effectLst>
        </p:spPr>
      </p:pic>
      <p:graphicFrame>
        <p:nvGraphicFramePr>
          <p:cNvPr id="23" name="TextBox 8">
            <a:extLst>
              <a:ext uri="{FF2B5EF4-FFF2-40B4-BE49-F238E27FC236}">
                <a16:creationId xmlns:a16="http://schemas.microsoft.com/office/drawing/2014/main" xmlns="" id="{1594ACAB-19D0-4700-A2D4-A3B037A38F69}"/>
              </a:ext>
            </a:extLst>
          </p:cNvPr>
          <p:cNvGraphicFramePr/>
          <p:nvPr/>
        </p:nvGraphicFramePr>
        <p:xfrm>
          <a:off x="1014365" y="2204822"/>
          <a:ext cx="7200487" cy="224676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CD210F-9305-49E7-BE06-17D11AB77928}"/>
              </a:ext>
            </a:extLst>
          </p:cNvPr>
          <p:cNvSpPr>
            <a:spLocks noGrp="1"/>
          </p:cNvSpPr>
          <p:nvPr>
            <p:ph type="title"/>
          </p:nvPr>
        </p:nvSpPr>
        <p:spPr>
          <a:xfrm>
            <a:off x="0" y="383459"/>
            <a:ext cx="12191999" cy="884904"/>
          </a:xfrm>
          <a:solidFill>
            <a:srgbClr val="203E5F"/>
          </a:solidFill>
        </p:spPr>
        <p:txBody>
          <a:bodyPr>
            <a:normAutofit/>
          </a:bodyPr>
          <a:lstStyle/>
          <a:p>
            <a:r>
              <a:rPr lang="en-US" sz="3600" dirty="0">
                <a:solidFill>
                  <a:schemeClr val="bg1"/>
                </a:solidFill>
              </a:rPr>
              <a:t>             Defining Marketing Information System (MIS)</a:t>
            </a:r>
          </a:p>
        </p:txBody>
      </p:sp>
      <p:sp>
        <p:nvSpPr>
          <p:cNvPr id="3" name="Content Placeholder 2">
            <a:extLst>
              <a:ext uri="{FF2B5EF4-FFF2-40B4-BE49-F238E27FC236}">
                <a16:creationId xmlns:a16="http://schemas.microsoft.com/office/drawing/2014/main" xmlns="" id="{B4B564E6-BC85-4798-A0DA-0C4D020755C6}"/>
              </a:ext>
            </a:extLst>
          </p:cNvPr>
          <p:cNvSpPr>
            <a:spLocks noGrp="1"/>
          </p:cNvSpPr>
          <p:nvPr>
            <p:ph idx="1"/>
          </p:nvPr>
        </p:nvSpPr>
        <p:spPr>
          <a:xfrm>
            <a:off x="5456902" y="2002606"/>
            <a:ext cx="5896897" cy="4351338"/>
          </a:xfrm>
        </p:spPr>
        <p:txBody>
          <a:bodyPr/>
          <a:lstStyle/>
          <a:p>
            <a:pPr marL="0" inden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p>
        </p:txBody>
      </p:sp>
      <p:sp>
        <p:nvSpPr>
          <p:cNvPr id="5" name="TextBox 4">
            <a:extLst>
              <a:ext uri="{FF2B5EF4-FFF2-40B4-BE49-F238E27FC236}">
                <a16:creationId xmlns:a16="http://schemas.microsoft.com/office/drawing/2014/main" xmlns="" id="{924E2446-A233-4D47-848D-426E94EF0E25}"/>
              </a:ext>
            </a:extLst>
          </p:cNvPr>
          <p:cNvSpPr txBox="1"/>
          <p:nvPr/>
        </p:nvSpPr>
        <p:spPr>
          <a:xfrm>
            <a:off x="486698" y="1722387"/>
            <a:ext cx="4439263" cy="1077218"/>
          </a:xfrm>
          <a:prstGeom prst="rect">
            <a:avLst/>
          </a:prstGeom>
          <a:noFill/>
        </p:spPr>
        <p:txBody>
          <a:bodyPr wrap="square">
            <a:spAutoFit/>
          </a:bodyPr>
          <a:lstStyle/>
          <a:p>
            <a:pPr algn="ctr"/>
            <a:r>
              <a:rPr lang="en-US" sz="3200" b="1" dirty="0">
                <a:solidFill>
                  <a:srgbClr val="0A1F61"/>
                </a:solidFill>
              </a:rPr>
              <a:t>Marketing Information System (MIS)</a:t>
            </a:r>
          </a:p>
        </p:txBody>
      </p:sp>
      <p:cxnSp>
        <p:nvCxnSpPr>
          <p:cNvPr id="7" name="Straight Connector 6">
            <a:extLst>
              <a:ext uri="{FF2B5EF4-FFF2-40B4-BE49-F238E27FC236}">
                <a16:creationId xmlns:a16="http://schemas.microsoft.com/office/drawing/2014/main" xmlns="" id="{1A5D37EA-3E69-4636-9171-4C0352D53B86}"/>
              </a:ext>
            </a:extLst>
          </p:cNvPr>
          <p:cNvCxnSpPr/>
          <p:nvPr/>
        </p:nvCxnSpPr>
        <p:spPr>
          <a:xfrm>
            <a:off x="4925961" y="1722387"/>
            <a:ext cx="0" cy="3631278"/>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xmlns="" id="{4FB01DD2-F7FF-4976-8AD0-860FA0E37B22}"/>
              </a:ext>
            </a:extLst>
          </p:cNvPr>
          <p:cNvPicPr>
            <a:picLocks noChangeAspect="1"/>
          </p:cNvPicPr>
          <p:nvPr/>
        </p:nvPicPr>
        <p:blipFill rotWithShape="1">
          <a:blip r:embed="rId2"/>
          <a:srcRect b="6635"/>
          <a:stretch/>
        </p:blipFill>
        <p:spPr>
          <a:xfrm>
            <a:off x="736600" y="3066381"/>
            <a:ext cx="3556811" cy="3182019"/>
          </a:xfrm>
          <a:prstGeom prst="rect">
            <a:avLst/>
          </a:prstGeom>
        </p:spPr>
      </p:pic>
    </p:spTree>
    <p:extLst>
      <p:ext uri="{BB962C8B-B14F-4D97-AF65-F5344CB8AC3E}">
        <p14:creationId xmlns:p14="http://schemas.microsoft.com/office/powerpoint/2010/main" val="363834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6CD349-825B-4392-8B5B-97DEDB1A60FF}"/>
              </a:ext>
            </a:extLst>
          </p:cNvPr>
          <p:cNvSpPr>
            <a:spLocks noGrp="1"/>
          </p:cNvSpPr>
          <p:nvPr>
            <p:ph type="title"/>
          </p:nvPr>
        </p:nvSpPr>
        <p:spPr>
          <a:xfrm>
            <a:off x="0" y="759805"/>
            <a:ext cx="12192000" cy="1325563"/>
          </a:xfrm>
          <a:solidFill>
            <a:srgbClr val="203E5F"/>
          </a:solidFill>
        </p:spPr>
        <p:txBody>
          <a:bodyPr>
            <a:normAutofit/>
          </a:bodyPr>
          <a:lstStyle/>
          <a:p>
            <a:pPr algn="ctr"/>
            <a:r>
              <a:rPr lang="en-US" sz="4000" dirty="0">
                <a:solidFill>
                  <a:srgbClr val="FFFFFF"/>
                </a:solidFill>
              </a:rPr>
              <a:t>Marketing Information System</a:t>
            </a:r>
          </a:p>
        </p:txBody>
      </p:sp>
      <p:sp>
        <p:nvSpPr>
          <p:cNvPr id="3" name="Content Placeholder 2">
            <a:extLst>
              <a:ext uri="{FF2B5EF4-FFF2-40B4-BE49-F238E27FC236}">
                <a16:creationId xmlns:a16="http://schemas.microsoft.com/office/drawing/2014/main" xmlns="" id="{25194A1C-0A16-427C-B2FD-3B24C1B6E9F0}"/>
              </a:ext>
            </a:extLst>
          </p:cNvPr>
          <p:cNvSpPr>
            <a:spLocks noGrp="1"/>
          </p:cNvSpPr>
          <p:nvPr>
            <p:ph idx="1"/>
          </p:nvPr>
        </p:nvSpPr>
        <p:spPr>
          <a:xfrm>
            <a:off x="1047280" y="3117851"/>
            <a:ext cx="4931651" cy="3563159"/>
          </a:xfrm>
        </p:spPr>
        <p:txBody>
          <a:bodyPr>
            <a:normAutofit/>
          </a:bodyPr>
          <a:lstStyle/>
          <a:p>
            <a:pPr marL="0" inden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p>
        </p:txBody>
      </p:sp>
      <p:pic>
        <p:nvPicPr>
          <p:cNvPr id="4" name="Picture 3">
            <a:extLst>
              <a:ext uri="{FF2B5EF4-FFF2-40B4-BE49-F238E27FC236}">
                <a16:creationId xmlns:a16="http://schemas.microsoft.com/office/drawing/2014/main" xmlns="" id="{2FC42721-CCFC-4537-A9B9-0E371EC60B47}"/>
              </a:ext>
            </a:extLst>
          </p:cNvPr>
          <p:cNvPicPr>
            <a:picLocks noChangeAspect="1"/>
          </p:cNvPicPr>
          <p:nvPr/>
        </p:nvPicPr>
        <p:blipFill rotWithShape="1">
          <a:blip r:embed="rId2"/>
          <a:srcRect l="12288" r="22621" b="-1"/>
          <a:stretch/>
        </p:blipFill>
        <p:spPr>
          <a:xfrm>
            <a:off x="6098892" y="2492376"/>
            <a:ext cx="4802404" cy="3563372"/>
          </a:xfrm>
          <a:prstGeom prst="rect">
            <a:avLst/>
          </a:prstGeom>
          <a:ln>
            <a:noFill/>
          </a:ln>
          <a:effectLst>
            <a:softEdge rad="112500"/>
          </a:effectLst>
        </p:spPr>
      </p:pic>
    </p:spTree>
    <p:extLst>
      <p:ext uri="{BB962C8B-B14F-4D97-AF65-F5344CB8AC3E}">
        <p14:creationId xmlns:p14="http://schemas.microsoft.com/office/powerpoint/2010/main" val="240582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D689C6-DAFB-4014-BB6E-FDF8AC8DEE4C}"/>
              </a:ext>
            </a:extLst>
          </p:cNvPr>
          <p:cNvSpPr>
            <a:spLocks noGrp="1"/>
          </p:cNvSpPr>
          <p:nvPr>
            <p:ph type="title"/>
          </p:nvPr>
        </p:nvSpPr>
        <p:spPr>
          <a:xfrm>
            <a:off x="481029" y="1899605"/>
            <a:ext cx="6764264" cy="3204134"/>
          </a:xfrm>
        </p:spPr>
        <p:txBody>
          <a:bodyPr vert="horz" lIns="91440" tIns="45720" rIns="91440" bIns="45720" rtlCol="0" anchor="b">
            <a:normAutofit/>
          </a:body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br>
              <a:rPr lang="en-US" sz="3200" b="1" dirty="0"/>
            </a:br>
            <a:r>
              <a:rPr lang="en-US" sz="3200" b="1" dirty="0"/>
              <a:t>                                                                         </a:t>
            </a:r>
            <a:r>
              <a:rPr lang="en-US" sz="1800" dirty="0"/>
              <a:t>Armstrong, Kotler &amp; </a:t>
            </a:r>
            <a:r>
              <a:rPr lang="en-US" sz="1800" dirty="0" err="1"/>
              <a:t>Opresnik</a:t>
            </a:r>
            <a:r>
              <a:rPr lang="en-US" sz="1800" dirty="0"/>
              <a:t> (2017)</a:t>
            </a:r>
            <a:endParaRPr lang="en-US" sz="3200" b="1" dirty="0"/>
          </a:p>
        </p:txBody>
      </p:sp>
      <p:pic>
        <p:nvPicPr>
          <p:cNvPr id="4" name="Picture 3">
            <a:extLst>
              <a:ext uri="{FF2B5EF4-FFF2-40B4-BE49-F238E27FC236}">
                <a16:creationId xmlns:a16="http://schemas.microsoft.com/office/drawing/2014/main" xmlns="" id="{2BD801C6-33F0-4308-8A05-2864AA2402DC}"/>
              </a:ext>
            </a:extLst>
          </p:cNvPr>
          <p:cNvPicPr>
            <a:picLocks noChangeAspect="1"/>
          </p:cNvPicPr>
          <p:nvPr/>
        </p:nvPicPr>
        <p:blipFill>
          <a:blip r:embed="rId2"/>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79950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4140FD-7F3D-4197-9C01-42032B763EC7}"/>
              </a:ext>
            </a:extLst>
          </p:cNvPr>
          <p:cNvSpPr>
            <a:spLocks noGrp="1"/>
          </p:cNvSpPr>
          <p:nvPr>
            <p:ph type="title"/>
          </p:nvPr>
        </p:nvSpPr>
        <p:spPr>
          <a:xfrm>
            <a:off x="0" y="603968"/>
            <a:ext cx="12192000" cy="1058094"/>
          </a:xfrm>
          <a:solidFill>
            <a:srgbClr val="203E5F"/>
          </a:solidFill>
        </p:spPr>
        <p:txBody>
          <a:bodyPr>
            <a:normAutofit/>
          </a:bodyPr>
          <a:lstStyle/>
          <a:p>
            <a:pPr algn="ctr"/>
            <a:r>
              <a:rPr lang="en-US" sz="3600" dirty="0">
                <a:solidFill>
                  <a:schemeClr val="bg1"/>
                </a:solidFill>
              </a:rPr>
              <a:t>Importance of Marketing Information System (MIS)</a:t>
            </a:r>
          </a:p>
        </p:txBody>
      </p:sp>
      <p:graphicFrame>
        <p:nvGraphicFramePr>
          <p:cNvPr id="5" name="Content Placeholder 2">
            <a:extLst>
              <a:ext uri="{FF2B5EF4-FFF2-40B4-BE49-F238E27FC236}">
                <a16:creationId xmlns:a16="http://schemas.microsoft.com/office/drawing/2014/main" xmlns="" id="{29AB861B-070E-46F2-A349-9EEF633B695E}"/>
              </a:ext>
            </a:extLst>
          </p:cNvPr>
          <p:cNvGraphicFramePr>
            <a:graphicFrameLocks noGrp="1"/>
          </p:cNvGraphicFramePr>
          <p:nvPr>
            <p:ph idx="1"/>
          </p:nvPr>
        </p:nvGraphicFramePr>
        <p:xfrm>
          <a:off x="838200" y="147166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299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E10C17-AFB0-4A1A-A2F9-813D56CC7000}"/>
              </a:ext>
            </a:extLst>
          </p:cNvPr>
          <p:cNvSpPr>
            <a:spLocks noGrp="1"/>
          </p:cNvSpPr>
          <p:nvPr>
            <p:ph type="title"/>
          </p:nvPr>
        </p:nvSpPr>
        <p:spPr>
          <a:xfrm>
            <a:off x="0" y="360172"/>
            <a:ext cx="12192000" cy="950386"/>
          </a:xfrm>
          <a:solidFill>
            <a:srgbClr val="203E5F"/>
          </a:solidFill>
        </p:spPr>
        <p:txBody>
          <a:bodyPr>
            <a:normAutofit/>
          </a:bodyPr>
          <a:lstStyle/>
          <a:p>
            <a:pPr algn="ctr"/>
            <a:r>
              <a:rPr lang="en-US" sz="3200" dirty="0">
                <a:solidFill>
                  <a:schemeClr val="bg1"/>
                </a:solidFill>
                <a:sym typeface="Calibri"/>
              </a:rPr>
              <a:t>Factors leading to interest in marketing information systems</a:t>
            </a:r>
            <a:endParaRPr lang="en-US" sz="3200" dirty="0">
              <a:solidFill>
                <a:schemeClr val="bg1"/>
              </a:solidFill>
            </a:endParaRPr>
          </a:p>
        </p:txBody>
      </p:sp>
      <p:sp>
        <p:nvSpPr>
          <p:cNvPr id="3" name="Content Placeholder 2">
            <a:extLst>
              <a:ext uri="{FF2B5EF4-FFF2-40B4-BE49-F238E27FC236}">
                <a16:creationId xmlns:a16="http://schemas.microsoft.com/office/drawing/2014/main" xmlns="" id="{5ECA8909-59D5-4927-BA7B-67240C48AF8E}"/>
              </a:ext>
            </a:extLst>
          </p:cNvPr>
          <p:cNvSpPr>
            <a:spLocks noGrp="1"/>
          </p:cNvSpPr>
          <p:nvPr>
            <p:ph idx="1"/>
          </p:nvPr>
        </p:nvSpPr>
        <p:spPr>
          <a:xfrm>
            <a:off x="1653363" y="2176272"/>
            <a:ext cx="9367204" cy="4041648"/>
          </a:xfrm>
        </p:spPr>
        <p:txBody>
          <a:bodyPr anchor="t">
            <a:normAutofit/>
          </a:bodyPr>
          <a:lstStyle/>
          <a:p>
            <a:pPr marL="228600" lvl="0" indent="-228600" rtl="0">
              <a:spcBef>
                <a:spcPts val="0"/>
              </a:spcBef>
              <a:spcAft>
                <a:spcPts val="0"/>
              </a:spcAft>
              <a:buClr>
                <a:schemeClr val="dk1"/>
              </a:buClr>
              <a:buSzPts val="2400"/>
              <a:buChar char="•"/>
            </a:pPr>
            <a:r>
              <a:rPr lang="en-US" sz="2000" b="1" dirty="0"/>
              <a:t>The emergence of an uncertain environment. </a:t>
            </a:r>
            <a:endParaRPr lang="en-US" sz="2000" dirty="0"/>
          </a:p>
          <a:p>
            <a:pPr marL="228600" lvl="0" indent="-228600" rtl="0">
              <a:spcBef>
                <a:spcPts val="1000"/>
              </a:spcBef>
              <a:spcAft>
                <a:spcPts val="0"/>
              </a:spcAft>
              <a:buClr>
                <a:schemeClr val="dk1"/>
              </a:buClr>
              <a:buSzPts val="2400"/>
              <a:buChar char="•"/>
            </a:pPr>
            <a:r>
              <a:rPr lang="en-US" sz="2000" b="1" dirty="0"/>
              <a:t>The transition of organizations from domestic to global markets.</a:t>
            </a:r>
            <a:endParaRPr lang="en-US" sz="2000" dirty="0"/>
          </a:p>
          <a:p>
            <a:pPr marL="228600" lvl="0" indent="-228600" rtl="0">
              <a:spcBef>
                <a:spcPts val="1000"/>
              </a:spcBef>
              <a:spcAft>
                <a:spcPts val="0"/>
              </a:spcAft>
              <a:buClr>
                <a:schemeClr val="dk1"/>
              </a:buClr>
              <a:buSzPts val="2400"/>
              <a:buChar char="•"/>
            </a:pPr>
            <a:r>
              <a:rPr lang="en-US" sz="2000" b="1" dirty="0"/>
              <a:t>Going from satisfying buyers' needs to satisfying clients' needs and desires</a:t>
            </a:r>
            <a:endParaRPr lang="en-US" sz="2000" dirty="0"/>
          </a:p>
          <a:p>
            <a:pPr marL="228600" lvl="0" indent="-228600" rtl="0">
              <a:spcBef>
                <a:spcPts val="1000"/>
              </a:spcBef>
              <a:spcAft>
                <a:spcPts val="0"/>
              </a:spcAft>
              <a:buClr>
                <a:schemeClr val="dk1"/>
              </a:buClr>
              <a:buSzPts val="2400"/>
              <a:buChar char="•"/>
            </a:pPr>
            <a:r>
              <a:rPr lang="en-US" sz="2000" b="1" dirty="0"/>
              <a:t>Switching from price competition to non-price competition that needs information</a:t>
            </a:r>
            <a:endParaRPr lang="en-US" sz="2000" dirty="0"/>
          </a:p>
          <a:p>
            <a:pPr marL="228600" lvl="0" indent="-228600" rtl="0">
              <a:spcBef>
                <a:spcPts val="1000"/>
              </a:spcBef>
              <a:spcAft>
                <a:spcPts val="0"/>
              </a:spcAft>
              <a:buClr>
                <a:schemeClr val="dk1"/>
              </a:buClr>
              <a:buSzPts val="2400"/>
              <a:buChar char="•"/>
            </a:pPr>
            <a:r>
              <a:rPr lang="en-US" sz="2000" b="1" dirty="0"/>
              <a:t>The environment based on information, computers and ever-renewed knowledge.</a:t>
            </a:r>
            <a:endParaRPr lang="en-US" sz="2000" dirty="0"/>
          </a:p>
          <a:p>
            <a:pPr marL="228600" lvl="0" indent="-228600" rtl="0">
              <a:spcBef>
                <a:spcPts val="1000"/>
              </a:spcBef>
              <a:spcAft>
                <a:spcPts val="0"/>
              </a:spcAft>
              <a:buClr>
                <a:schemeClr val="dk1"/>
              </a:buClr>
              <a:buSzPts val="2400"/>
              <a:buChar char="•"/>
            </a:pPr>
            <a:r>
              <a:rPr lang="en-US" sz="2000" b="1" dirty="0"/>
              <a:t>The emergence of the Internet revolution and technology offering diverse marketing information.</a:t>
            </a:r>
            <a:endParaRPr lang="en-US" sz="2000" dirty="0"/>
          </a:p>
          <a:p>
            <a:pPr marL="228600" lvl="0" indent="-228600" rtl="0">
              <a:spcBef>
                <a:spcPts val="1000"/>
              </a:spcBef>
              <a:spcAft>
                <a:spcPts val="0"/>
              </a:spcAft>
              <a:buClr>
                <a:schemeClr val="dk1"/>
              </a:buClr>
              <a:buSzPts val="2400"/>
              <a:buChar char="•"/>
            </a:pPr>
            <a:r>
              <a:rPr lang="en-US" sz="2000" b="1" dirty="0"/>
              <a:t>The modern orientation of contemporary organizations to design and build information systems based on modern technology (</a:t>
            </a:r>
          </a:p>
          <a:p>
            <a:endParaRPr lang="en-US" sz="2000" dirty="0"/>
          </a:p>
        </p:txBody>
      </p:sp>
    </p:spTree>
    <p:extLst>
      <p:ext uri="{BB962C8B-B14F-4D97-AF65-F5344CB8AC3E}">
        <p14:creationId xmlns:p14="http://schemas.microsoft.com/office/powerpoint/2010/main" val="172771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442A73-7F6B-4DFD-B7A9-C5D1E34E28AE}"/>
              </a:ext>
            </a:extLst>
          </p:cNvPr>
          <p:cNvSpPr>
            <a:spLocks noGrp="1"/>
          </p:cNvSpPr>
          <p:nvPr>
            <p:ph type="title"/>
          </p:nvPr>
        </p:nvSpPr>
        <p:spPr>
          <a:xfrm>
            <a:off x="0" y="353962"/>
            <a:ext cx="12192000" cy="929148"/>
          </a:xfrm>
          <a:solidFill>
            <a:srgbClr val="203E5F"/>
          </a:solidFill>
        </p:spPr>
        <p:txBody>
          <a:bodyPr/>
          <a:lstStyle/>
          <a:p>
            <a:pPr algn="ctr"/>
            <a:r>
              <a:rPr lang="en-US" dirty="0">
                <a:solidFill>
                  <a:schemeClr val="bg1"/>
                </a:solidFill>
              </a:rPr>
              <a:t>The Marketing Information System</a:t>
            </a:r>
          </a:p>
        </p:txBody>
      </p:sp>
      <p:pic>
        <p:nvPicPr>
          <p:cNvPr id="5" name="Picture 4">
            <a:extLst>
              <a:ext uri="{FF2B5EF4-FFF2-40B4-BE49-F238E27FC236}">
                <a16:creationId xmlns:a16="http://schemas.microsoft.com/office/drawing/2014/main" xmlns="" id="{0B98BBFC-5987-4076-9A5A-D2AC65E346F4}"/>
              </a:ext>
            </a:extLst>
          </p:cNvPr>
          <p:cNvPicPr>
            <a:picLocks noChangeAspect="1"/>
          </p:cNvPicPr>
          <p:nvPr/>
        </p:nvPicPr>
        <p:blipFill>
          <a:blip r:embed="rId2"/>
          <a:stretch>
            <a:fillRect/>
          </a:stretch>
        </p:blipFill>
        <p:spPr>
          <a:xfrm>
            <a:off x="1150374" y="1828800"/>
            <a:ext cx="10382865" cy="4041058"/>
          </a:xfrm>
          <a:prstGeom prst="rect">
            <a:avLst/>
          </a:prstGeom>
        </p:spPr>
      </p:pic>
    </p:spTree>
    <p:extLst>
      <p:ext uri="{BB962C8B-B14F-4D97-AF65-F5344CB8AC3E}">
        <p14:creationId xmlns:p14="http://schemas.microsoft.com/office/powerpoint/2010/main" val="299609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7D1FA2-A5FD-48F4-87EA-D933F67A9C2F}"/>
              </a:ext>
            </a:extLst>
          </p:cNvPr>
          <p:cNvSpPr>
            <a:spLocks noGrp="1"/>
          </p:cNvSpPr>
          <p:nvPr>
            <p:ph type="title"/>
          </p:nvPr>
        </p:nvSpPr>
        <p:spPr>
          <a:xfrm>
            <a:off x="0" y="457199"/>
            <a:ext cx="12192000" cy="825911"/>
          </a:xfrm>
          <a:solidFill>
            <a:srgbClr val="203E5F"/>
          </a:solidFill>
        </p:spPr>
        <p:txBody>
          <a:bodyPr>
            <a:normAutofit/>
          </a:bodyPr>
          <a:lstStyle/>
          <a:p>
            <a:pPr algn="ctr"/>
            <a:r>
              <a:rPr lang="en-US" dirty="0">
                <a:solidFill>
                  <a:schemeClr val="bg1"/>
                </a:solidFill>
              </a:rPr>
              <a:t>Assessing marketing information needs</a:t>
            </a:r>
          </a:p>
        </p:txBody>
      </p:sp>
      <p:sp>
        <p:nvSpPr>
          <p:cNvPr id="3" name="Content Placeholder 2">
            <a:extLst>
              <a:ext uri="{FF2B5EF4-FFF2-40B4-BE49-F238E27FC236}">
                <a16:creationId xmlns:a16="http://schemas.microsoft.com/office/drawing/2014/main" xmlns="" id="{404E42FF-E286-4104-A02D-D23268EABB29}"/>
              </a:ext>
            </a:extLst>
          </p:cNvPr>
          <p:cNvSpPr>
            <a:spLocks noGrp="1"/>
          </p:cNvSpPr>
          <p:nvPr>
            <p:ph idx="1"/>
          </p:nvPr>
        </p:nvSpPr>
        <p:spPr>
          <a:xfrm>
            <a:off x="1295400" y="1707638"/>
            <a:ext cx="10515600" cy="4351338"/>
          </a:xfrm>
        </p:spPr>
        <p:txBody>
          <a:bodyPr>
            <a:normAutofit fontScale="92500" lnSpcReduction="10000"/>
          </a:body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p>
          <a:p>
            <a:endParaRPr lang="en-US" dirty="0"/>
          </a:p>
        </p:txBody>
      </p:sp>
    </p:spTree>
    <p:extLst>
      <p:ext uri="{BB962C8B-B14F-4D97-AF65-F5344CB8AC3E}">
        <p14:creationId xmlns:p14="http://schemas.microsoft.com/office/powerpoint/2010/main" val="2353424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7D1FA2-A5FD-48F4-87EA-D933F67A9C2F}"/>
              </a:ext>
            </a:extLst>
          </p:cNvPr>
          <p:cNvSpPr>
            <a:spLocks noGrp="1"/>
          </p:cNvSpPr>
          <p:nvPr>
            <p:ph type="title"/>
          </p:nvPr>
        </p:nvSpPr>
        <p:spPr>
          <a:xfrm>
            <a:off x="0" y="488429"/>
            <a:ext cx="6258454" cy="832621"/>
          </a:xfrm>
          <a:solidFill>
            <a:srgbClr val="203E5F"/>
          </a:solidFill>
        </p:spPr>
        <p:txBody>
          <a:bodyPr>
            <a:noAutofit/>
          </a:bodyPr>
          <a:lstStyle/>
          <a:p>
            <a:pPr algn="ctr"/>
            <a:r>
              <a:rPr lang="en-US" sz="2800" dirty="0">
                <a:solidFill>
                  <a:schemeClr val="bg1"/>
                </a:solidFill>
              </a:rPr>
              <a:t>Developing marketing information</a:t>
            </a:r>
          </a:p>
        </p:txBody>
      </p:sp>
      <p:sp>
        <p:nvSpPr>
          <p:cNvPr id="3" name="Content Placeholder 2">
            <a:extLst>
              <a:ext uri="{FF2B5EF4-FFF2-40B4-BE49-F238E27FC236}">
                <a16:creationId xmlns:a16="http://schemas.microsoft.com/office/drawing/2014/main" xmlns="" id="{404E42FF-E286-4104-A02D-D23268EABB29}"/>
              </a:ext>
            </a:extLst>
          </p:cNvPr>
          <p:cNvSpPr>
            <a:spLocks noGrp="1"/>
          </p:cNvSpPr>
          <p:nvPr>
            <p:ph idx="1"/>
          </p:nvPr>
        </p:nvSpPr>
        <p:spPr>
          <a:xfrm>
            <a:off x="460880" y="2221004"/>
            <a:ext cx="5229329" cy="3628495"/>
          </a:xfrm>
        </p:spPr>
        <p:txBody>
          <a:bodyPr>
            <a:normAutofit/>
          </a:bodyPr>
          <a:lstStyle/>
          <a:p>
            <a:r>
              <a:rPr lang="en-US" dirty="0"/>
              <a:t>Marketers can obtain the needed information from 3 sources</a:t>
            </a:r>
          </a:p>
          <a:p>
            <a:pPr lvl="1"/>
            <a:r>
              <a:rPr lang="en-US" sz="2800" dirty="0"/>
              <a:t>Internal data </a:t>
            </a:r>
          </a:p>
          <a:p>
            <a:pPr lvl="1"/>
            <a:r>
              <a:rPr lang="en-US" sz="2800" dirty="0"/>
              <a:t>marketing intelligence </a:t>
            </a:r>
          </a:p>
          <a:p>
            <a:pPr lvl="1"/>
            <a:r>
              <a:rPr lang="en-US" sz="2800" dirty="0"/>
              <a:t>marketing research </a:t>
            </a:r>
          </a:p>
          <a:p>
            <a:pPr lvl="1"/>
            <a:endParaRPr lang="en-US" sz="2800" dirty="0"/>
          </a:p>
        </p:txBody>
      </p:sp>
      <p:pic>
        <p:nvPicPr>
          <p:cNvPr id="4" name="Picture 3">
            <a:extLst>
              <a:ext uri="{FF2B5EF4-FFF2-40B4-BE49-F238E27FC236}">
                <a16:creationId xmlns:a16="http://schemas.microsoft.com/office/drawing/2014/main" xmlns="" id="{3AC6807B-79B2-4C84-A8DD-7E592A8E445E}"/>
              </a:ext>
            </a:extLst>
          </p:cNvPr>
          <p:cNvPicPr>
            <a:picLocks noChangeAspect="1"/>
          </p:cNvPicPr>
          <p:nvPr/>
        </p:nvPicPr>
        <p:blipFill>
          <a:blip r:embed="rId2"/>
          <a:stretch>
            <a:fillRect/>
          </a:stretch>
        </p:blipFill>
        <p:spPr>
          <a:xfrm>
            <a:off x="6420908" y="509482"/>
            <a:ext cx="2364317" cy="2364317"/>
          </a:xfrm>
          <a:prstGeom prst="rect">
            <a:avLst/>
          </a:prstGeom>
        </p:spPr>
      </p:pic>
      <p:pic>
        <p:nvPicPr>
          <p:cNvPr id="5" name="Picture 4">
            <a:extLst>
              <a:ext uri="{FF2B5EF4-FFF2-40B4-BE49-F238E27FC236}">
                <a16:creationId xmlns:a16="http://schemas.microsoft.com/office/drawing/2014/main" xmlns="" id="{947BCCC3-7CA7-46BA-8092-CB3BF8F6E39D}"/>
              </a:ext>
            </a:extLst>
          </p:cNvPr>
          <p:cNvPicPr>
            <a:picLocks noChangeAspect="1"/>
          </p:cNvPicPr>
          <p:nvPr/>
        </p:nvPicPr>
        <p:blipFill>
          <a:blip r:embed="rId3"/>
          <a:stretch>
            <a:fillRect/>
          </a:stretch>
        </p:blipFill>
        <p:spPr>
          <a:xfrm>
            <a:off x="9502775" y="881863"/>
            <a:ext cx="2364317" cy="1619556"/>
          </a:xfrm>
          <a:prstGeom prst="rect">
            <a:avLst/>
          </a:prstGeom>
        </p:spPr>
      </p:pic>
      <p:pic>
        <p:nvPicPr>
          <p:cNvPr id="6" name="Picture 5">
            <a:extLst>
              <a:ext uri="{FF2B5EF4-FFF2-40B4-BE49-F238E27FC236}">
                <a16:creationId xmlns:a16="http://schemas.microsoft.com/office/drawing/2014/main" xmlns="" id="{B48184BD-C58E-45F1-AAC1-99A6CF7A3BE7}"/>
              </a:ext>
            </a:extLst>
          </p:cNvPr>
          <p:cNvPicPr>
            <a:picLocks noChangeAspect="1"/>
          </p:cNvPicPr>
          <p:nvPr/>
        </p:nvPicPr>
        <p:blipFill>
          <a:blip r:embed="rId4"/>
          <a:stretch>
            <a:fillRect/>
          </a:stretch>
        </p:blipFill>
        <p:spPr>
          <a:xfrm>
            <a:off x="6709741" y="3796452"/>
            <a:ext cx="4868517" cy="2559898"/>
          </a:xfrm>
          <a:prstGeom prst="rect">
            <a:avLst/>
          </a:prstGeom>
        </p:spPr>
      </p:pic>
      <p:cxnSp>
        <p:nvCxnSpPr>
          <p:cNvPr id="8" name="Straight Connector 7">
            <a:extLst>
              <a:ext uri="{FF2B5EF4-FFF2-40B4-BE49-F238E27FC236}">
                <a16:creationId xmlns:a16="http://schemas.microsoft.com/office/drawing/2014/main" xmlns="" id="{F3FE663E-A253-E39C-3000-8216E3EB8B79}"/>
              </a:ext>
            </a:extLst>
          </p:cNvPr>
          <p:cNvCxnSpPr/>
          <p:nvPr/>
        </p:nvCxnSpPr>
        <p:spPr>
          <a:xfrm>
            <a:off x="6293908" y="0"/>
            <a:ext cx="0" cy="6858000"/>
          </a:xfrm>
          <a:prstGeom prst="line">
            <a:avLst/>
          </a:prstGeom>
          <a:ln w="76200">
            <a:solidFill>
              <a:srgbClr val="203E5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1642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BAF2DA-EAF4-478E-9F11-FDB531D8655B}"/>
              </a:ext>
            </a:extLst>
          </p:cNvPr>
          <p:cNvSpPr>
            <a:spLocks noGrp="1"/>
          </p:cNvSpPr>
          <p:nvPr>
            <p:ph type="title"/>
          </p:nvPr>
        </p:nvSpPr>
        <p:spPr>
          <a:xfrm>
            <a:off x="0" y="259324"/>
            <a:ext cx="12192000" cy="840658"/>
          </a:xfrm>
          <a:solidFill>
            <a:srgbClr val="203E5F"/>
          </a:solidFill>
        </p:spPr>
        <p:txBody>
          <a:bodyPr>
            <a:normAutofit/>
          </a:bodyPr>
          <a:lstStyle/>
          <a:p>
            <a:pPr algn="ctr"/>
            <a:r>
              <a:rPr lang="en-US" dirty="0">
                <a:solidFill>
                  <a:schemeClr val="bg1"/>
                </a:solidFill>
              </a:rPr>
              <a:t>Developing marketing information</a:t>
            </a:r>
          </a:p>
        </p:txBody>
      </p:sp>
      <p:sp>
        <p:nvSpPr>
          <p:cNvPr id="3" name="Content Placeholder 2">
            <a:extLst>
              <a:ext uri="{FF2B5EF4-FFF2-40B4-BE49-F238E27FC236}">
                <a16:creationId xmlns:a16="http://schemas.microsoft.com/office/drawing/2014/main" xmlns="" id="{7A204794-430E-45DF-BE42-081960999FFA}"/>
              </a:ext>
            </a:extLst>
          </p:cNvPr>
          <p:cNvSpPr>
            <a:spLocks noGrp="1"/>
          </p:cNvSpPr>
          <p:nvPr>
            <p:ph idx="1"/>
          </p:nvPr>
        </p:nvSpPr>
        <p:spPr>
          <a:xfrm>
            <a:off x="625330" y="1571440"/>
            <a:ext cx="8430179" cy="4754880"/>
          </a:xfrm>
        </p:spPr>
        <p:txBody>
          <a:bodyPr>
            <a:normAutofit fontScale="92500" lnSpcReduction="10000"/>
          </a:bodyPr>
          <a:lstStyle/>
          <a:p>
            <a:pPr marL="514350" indent="-514350">
              <a:buFont typeface="+mj-lt"/>
              <a:buAutoNum type="arabicPeriod"/>
            </a:pPr>
            <a:r>
              <a:rPr lang="en-US" sz="2400" b="1" dirty="0">
                <a:solidFill>
                  <a:schemeClr val="tx2"/>
                </a:solidFill>
              </a:rPr>
              <a:t>INTERNAL DATA:</a:t>
            </a:r>
          </a:p>
          <a:p>
            <a:pPr marL="0" indent="0">
              <a:buNone/>
            </a:pP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endParaRPr lang="en-US" dirty="0"/>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p>
        </p:txBody>
      </p:sp>
      <p:pic>
        <p:nvPicPr>
          <p:cNvPr id="4" name="Picture 3">
            <a:extLst>
              <a:ext uri="{FF2B5EF4-FFF2-40B4-BE49-F238E27FC236}">
                <a16:creationId xmlns:a16="http://schemas.microsoft.com/office/drawing/2014/main" xmlns="" id="{E3B5BBBF-EF15-48A1-B8F5-65ED11D2785A}"/>
              </a:ext>
            </a:extLst>
          </p:cNvPr>
          <p:cNvPicPr>
            <a:picLocks noChangeAspect="1"/>
          </p:cNvPicPr>
          <p:nvPr/>
        </p:nvPicPr>
        <p:blipFill rotWithShape="1">
          <a:blip r:embed="rId2"/>
          <a:srcRect l="12407" r="4657"/>
          <a:stretch/>
        </p:blipFill>
        <p:spPr>
          <a:xfrm>
            <a:off x="9212142" y="1836174"/>
            <a:ext cx="2856114" cy="4225413"/>
          </a:xfrm>
          <a:prstGeom prst="rect">
            <a:avLst/>
          </a:prstGeom>
          <a:effectLst/>
        </p:spPr>
      </p:pic>
    </p:spTree>
    <p:extLst>
      <p:ext uri="{BB962C8B-B14F-4D97-AF65-F5344CB8AC3E}">
        <p14:creationId xmlns:p14="http://schemas.microsoft.com/office/powerpoint/2010/main" val="1564244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BAF2DA-EAF4-478E-9F11-FDB531D8655B}"/>
              </a:ext>
            </a:extLst>
          </p:cNvPr>
          <p:cNvSpPr>
            <a:spLocks noGrp="1"/>
          </p:cNvSpPr>
          <p:nvPr>
            <p:ph type="title"/>
          </p:nvPr>
        </p:nvSpPr>
        <p:spPr>
          <a:xfrm>
            <a:off x="2287101" y="239763"/>
            <a:ext cx="9170158" cy="1325563"/>
          </a:xfrm>
        </p:spPr>
        <p:txBody>
          <a:bodyPr>
            <a:normAutofit/>
          </a:bodyPr>
          <a:lstStyle/>
          <a:p>
            <a:r>
              <a:rPr lang="en-US" sz="3600"/>
              <a:t>Developing marketing information</a:t>
            </a:r>
            <a:endParaRPr lang="en-US" sz="3600" dirty="0"/>
          </a:p>
        </p:txBody>
      </p:sp>
      <p:sp>
        <p:nvSpPr>
          <p:cNvPr id="3" name="Content Placeholder 2">
            <a:extLst>
              <a:ext uri="{FF2B5EF4-FFF2-40B4-BE49-F238E27FC236}">
                <a16:creationId xmlns:a16="http://schemas.microsoft.com/office/drawing/2014/main" xmlns="" id="{7A204794-430E-45DF-BE42-081960999FFA}"/>
              </a:ext>
            </a:extLst>
          </p:cNvPr>
          <p:cNvSpPr>
            <a:spLocks noGrp="1"/>
          </p:cNvSpPr>
          <p:nvPr>
            <p:ph idx="1"/>
          </p:nvPr>
        </p:nvSpPr>
        <p:spPr>
          <a:xfrm>
            <a:off x="838200" y="1825625"/>
            <a:ext cx="7878097" cy="4351338"/>
          </a:xfrm>
        </p:spPr>
        <p:txBody>
          <a:bodyPr>
            <a:normAutofit/>
          </a:body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endParaRPr lang="en-US" sz="1800" dirty="0"/>
          </a:p>
        </p:txBody>
      </p:sp>
      <p:pic>
        <p:nvPicPr>
          <p:cNvPr id="5" name="Picture 4">
            <a:extLst>
              <a:ext uri="{FF2B5EF4-FFF2-40B4-BE49-F238E27FC236}">
                <a16:creationId xmlns:a16="http://schemas.microsoft.com/office/drawing/2014/main" xmlns="" id="{812C7B74-FC6F-4153-8E43-DA9A08380014}"/>
              </a:ext>
            </a:extLst>
          </p:cNvPr>
          <p:cNvPicPr>
            <a:picLocks noChangeAspect="1"/>
          </p:cNvPicPr>
          <p:nvPr/>
        </p:nvPicPr>
        <p:blipFill>
          <a:blip r:embed="rId2"/>
          <a:stretch>
            <a:fillRect/>
          </a:stretch>
        </p:blipFill>
        <p:spPr>
          <a:xfrm>
            <a:off x="8562513" y="2615867"/>
            <a:ext cx="3267075" cy="3268739"/>
          </a:xfrm>
          <a:prstGeom prst="rect">
            <a:avLst/>
          </a:prstGeom>
          <a:ln>
            <a:noFill/>
          </a:ln>
          <a:effectLst>
            <a:softEdge rad="112500"/>
          </a:effectLst>
        </p:spPr>
      </p:pic>
    </p:spTree>
    <p:extLst>
      <p:ext uri="{BB962C8B-B14F-4D97-AF65-F5344CB8AC3E}">
        <p14:creationId xmlns:p14="http://schemas.microsoft.com/office/powerpoint/2010/main" val="391992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xmlns="" id="{5586A281-7E2A-4A1F-9637-8A5CCCFD7462}"/>
              </a:ext>
            </a:extLst>
          </p:cNvPr>
          <p:cNvSpPr>
            <a:spLocks noGrp="1"/>
          </p:cNvSpPr>
          <p:nvPr>
            <p:ph idx="1"/>
          </p:nvPr>
        </p:nvSpPr>
        <p:spPr>
          <a:xfrm>
            <a:off x="838200" y="1751883"/>
            <a:ext cx="7738448" cy="4351338"/>
          </a:xfrm>
        </p:spPr>
        <p:txBody>
          <a:bodyPr>
            <a:normAutofit fontScale="92500"/>
          </a:body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analysis of 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p>
        </p:txBody>
      </p:sp>
      <p:pic>
        <p:nvPicPr>
          <p:cNvPr id="4" name="Picture 3">
            <a:extLst>
              <a:ext uri="{FF2B5EF4-FFF2-40B4-BE49-F238E27FC236}">
                <a16:creationId xmlns:a16="http://schemas.microsoft.com/office/drawing/2014/main" xmlns="" id="{E5525E6A-7159-4001-84DA-FCA77771E629}"/>
              </a:ext>
            </a:extLst>
          </p:cNvPr>
          <p:cNvPicPr>
            <a:picLocks noChangeAspect="1"/>
          </p:cNvPicPr>
          <p:nvPr/>
        </p:nvPicPr>
        <p:blipFill>
          <a:blip r:embed="rId2"/>
          <a:stretch>
            <a:fillRect/>
          </a:stretch>
        </p:blipFill>
        <p:spPr>
          <a:xfrm>
            <a:off x="8576648" y="1751883"/>
            <a:ext cx="3163068" cy="3690272"/>
          </a:xfrm>
          <a:prstGeom prst="rect">
            <a:avLst/>
          </a:prstGeom>
          <a:ln>
            <a:noFill/>
          </a:ln>
          <a:effectLst>
            <a:softEdge rad="112500"/>
          </a:effectLst>
        </p:spPr>
      </p:pic>
    </p:spTree>
    <p:extLst>
      <p:ext uri="{BB962C8B-B14F-4D97-AF65-F5344CB8AC3E}">
        <p14:creationId xmlns:p14="http://schemas.microsoft.com/office/powerpoint/2010/main" val="360044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BC3C686A-F402-439E-8AFD-E4AAD903F850}"/>
              </a:ext>
            </a:extLst>
          </p:cNvPr>
          <p:cNvPicPr>
            <a:picLocks noChangeAspect="1"/>
          </p:cNvPicPr>
          <p:nvPr/>
        </p:nvPicPr>
        <p:blipFill>
          <a:blip r:embed="rId2"/>
          <a:stretch>
            <a:fillRect/>
          </a:stretch>
        </p:blipFill>
        <p:spPr>
          <a:xfrm>
            <a:off x="7639884" y="1482725"/>
            <a:ext cx="4271245" cy="4189106"/>
          </a:xfrm>
          <a:prstGeom prst="ellipse">
            <a:avLst/>
          </a:prstGeom>
        </p:spPr>
      </p:pic>
      <p:sp>
        <p:nvSpPr>
          <p:cNvPr id="2" name="Title 1">
            <a:extLst>
              <a:ext uri="{FF2B5EF4-FFF2-40B4-BE49-F238E27FC236}">
                <a16:creationId xmlns:a16="http://schemas.microsoft.com/office/drawing/2014/main" xmlns=""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xmlns="" id="{5586A281-7E2A-4A1F-9637-8A5CCCFD7462}"/>
              </a:ext>
            </a:extLst>
          </p:cNvPr>
          <p:cNvSpPr>
            <a:spLocks noGrp="1"/>
          </p:cNvSpPr>
          <p:nvPr>
            <p:ph idx="1"/>
          </p:nvPr>
        </p:nvSpPr>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r>
              <a:rPr lang="en-US" b="1" dirty="0"/>
              <a:t>Marketing intelligence techniques :</a:t>
            </a:r>
          </a:p>
          <a:p>
            <a:pPr lvl="1"/>
            <a:r>
              <a:rPr lang="en-US" dirty="0"/>
              <a:t>observing consumers first-hand </a:t>
            </a:r>
          </a:p>
          <a:p>
            <a:pPr lvl="1"/>
            <a:r>
              <a:rPr lang="en-US" dirty="0"/>
              <a:t>quizzing the company's own employees </a:t>
            </a:r>
          </a:p>
          <a:p>
            <a:pPr lvl="1"/>
            <a:r>
              <a:rPr lang="en-US" dirty="0"/>
              <a:t>benchmarking competitors' products </a:t>
            </a:r>
          </a:p>
          <a:p>
            <a:pPr lvl="1"/>
            <a:r>
              <a:rPr lang="en-US" dirty="0"/>
              <a:t>online research </a:t>
            </a:r>
          </a:p>
          <a:p>
            <a:pPr lvl="1"/>
            <a:r>
              <a:rPr lang="en-US" dirty="0"/>
              <a:t>monitoring social media buzz </a:t>
            </a:r>
          </a:p>
          <a:p>
            <a:pPr lvl="1"/>
            <a:r>
              <a:rPr lang="en-US" dirty="0"/>
              <a:t>Asking suppliers, resellers and key customers</a:t>
            </a:r>
          </a:p>
          <a:p>
            <a:pPr lvl="1"/>
            <a:endParaRPr lang="en-US" dirty="0"/>
          </a:p>
          <a:p>
            <a:endParaRPr lang="en-US" b="1" dirty="0">
              <a:solidFill>
                <a:srgbClr val="0A1F61"/>
              </a:solidFill>
            </a:endParaRPr>
          </a:p>
        </p:txBody>
      </p:sp>
    </p:spTree>
    <p:extLst>
      <p:ext uri="{BB962C8B-B14F-4D97-AF65-F5344CB8AC3E}">
        <p14:creationId xmlns:p14="http://schemas.microsoft.com/office/powerpoint/2010/main" val="3720383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1D44F0-4215-4AD2-9992-CD8D16882F47}"/>
              </a:ext>
            </a:extLst>
          </p:cNvPr>
          <p:cNvSpPr>
            <a:spLocks noGrp="1"/>
          </p:cNvSpPr>
          <p:nvPr>
            <p:ph type="title"/>
          </p:nvPr>
        </p:nvSpPr>
        <p:spPr>
          <a:xfrm>
            <a:off x="2183642" y="361873"/>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xmlns="" id="{5586A281-7E2A-4A1F-9637-8A5CCCFD7462}"/>
              </a:ext>
            </a:extLst>
          </p:cNvPr>
          <p:cNvSpPr>
            <a:spLocks noGrp="1"/>
          </p:cNvSpPr>
          <p:nvPr>
            <p:ph idx="1"/>
          </p:nvPr>
        </p:nvSpPr>
        <p:spPr>
          <a:xfrm>
            <a:off x="838200" y="1825625"/>
            <a:ext cx="6845711" cy="4351338"/>
          </a:xfrm>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p>
          <a:p>
            <a:pPr lvl="1"/>
            <a:endParaRPr lang="en-US" dirty="0"/>
          </a:p>
          <a:p>
            <a:endParaRPr lang="en-US" b="1" dirty="0">
              <a:solidFill>
                <a:srgbClr val="0A1F61"/>
              </a:solidFill>
            </a:endParaRPr>
          </a:p>
        </p:txBody>
      </p:sp>
      <p:pic>
        <p:nvPicPr>
          <p:cNvPr id="6" name="Picture 5">
            <a:extLst>
              <a:ext uri="{FF2B5EF4-FFF2-40B4-BE49-F238E27FC236}">
                <a16:creationId xmlns:a16="http://schemas.microsoft.com/office/drawing/2014/main" xmlns="" id="{DCEC53F7-C743-430E-B1F2-FCFAF6ACB052}"/>
              </a:ext>
            </a:extLst>
          </p:cNvPr>
          <p:cNvPicPr>
            <a:picLocks noChangeAspect="1"/>
          </p:cNvPicPr>
          <p:nvPr/>
        </p:nvPicPr>
        <p:blipFill>
          <a:blip r:embed="rId2"/>
          <a:stretch>
            <a:fillRect/>
          </a:stretch>
        </p:blipFill>
        <p:spPr>
          <a:xfrm>
            <a:off x="7683911" y="2116650"/>
            <a:ext cx="3940796" cy="3769288"/>
          </a:xfrm>
          <a:prstGeom prst="rect">
            <a:avLst/>
          </a:prstGeom>
          <a:ln>
            <a:noFill/>
          </a:ln>
          <a:effectLst>
            <a:softEdge rad="112500"/>
          </a:effectLst>
        </p:spPr>
      </p:pic>
    </p:spTree>
    <p:extLst>
      <p:ext uri="{BB962C8B-B14F-4D97-AF65-F5344CB8AC3E}">
        <p14:creationId xmlns:p14="http://schemas.microsoft.com/office/powerpoint/2010/main" val="636510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159C3B-6BD6-4C59-A2C8-C7A4A2F1DB98}"/>
              </a:ext>
            </a:extLst>
          </p:cNvPr>
          <p:cNvSpPr>
            <a:spLocks noGrp="1"/>
          </p:cNvSpPr>
          <p:nvPr>
            <p:ph type="title"/>
          </p:nvPr>
        </p:nvSpPr>
        <p:spPr>
          <a:xfrm>
            <a:off x="524256" y="516804"/>
            <a:ext cx="6594189" cy="1625210"/>
          </a:xfrm>
        </p:spPr>
        <p:txBody>
          <a:bodyPr>
            <a:normAutofit/>
          </a:bodyPr>
          <a:lstStyle/>
          <a:p>
            <a:r>
              <a:rPr lang="en-US" dirty="0">
                <a:solidFill>
                  <a:srgbClr val="203E5F"/>
                </a:solidFill>
              </a:rPr>
              <a:t>Example</a:t>
            </a:r>
          </a:p>
        </p:txBody>
      </p:sp>
      <p:pic>
        <p:nvPicPr>
          <p:cNvPr id="4" name="Picture 3">
            <a:extLst>
              <a:ext uri="{FF2B5EF4-FFF2-40B4-BE49-F238E27FC236}">
                <a16:creationId xmlns:a16="http://schemas.microsoft.com/office/drawing/2014/main" xmlns="" id="{FE9AC1C7-7866-45EB-BCEA-079810476975}"/>
              </a:ext>
            </a:extLst>
          </p:cNvPr>
          <p:cNvPicPr>
            <a:picLocks noChangeAspect="1"/>
          </p:cNvPicPr>
          <p:nvPr/>
        </p:nvPicPr>
        <p:blipFill>
          <a:blip r:embed="rId2"/>
          <a:stretch>
            <a:fillRect/>
          </a:stretch>
        </p:blipFill>
        <p:spPr>
          <a:xfrm>
            <a:off x="566744" y="2032000"/>
            <a:ext cx="6579910" cy="3657751"/>
          </a:xfrm>
          <a:prstGeom prst="rect">
            <a:avLst/>
          </a:prstGeom>
        </p:spPr>
      </p:pic>
      <p:sp>
        <p:nvSpPr>
          <p:cNvPr id="3" name="Content Placeholder 2">
            <a:extLst>
              <a:ext uri="{FF2B5EF4-FFF2-40B4-BE49-F238E27FC236}">
                <a16:creationId xmlns:a16="http://schemas.microsoft.com/office/drawing/2014/main" xmlns="" id="{DB7C3834-E0C4-4AD4-BC5E-9714ED5747E5}"/>
              </a:ext>
            </a:extLst>
          </p:cNvPr>
          <p:cNvSpPr>
            <a:spLocks noGrp="1"/>
          </p:cNvSpPr>
          <p:nvPr>
            <p:ph idx="1"/>
          </p:nvPr>
        </p:nvSpPr>
        <p:spPr>
          <a:xfrm>
            <a:off x="7737219" y="1329409"/>
            <a:ext cx="3474423" cy="4852362"/>
          </a:xfrm>
        </p:spPr>
        <p:txBody>
          <a:bodyPr anchor="ctr">
            <a:normAutofit/>
          </a:bodyPr>
          <a:lstStyle/>
          <a:p>
            <a:pPr marL="0" indent="0">
              <a:buNone/>
            </a:pPr>
            <a:r>
              <a:rPr lang="en-US" dirty="0"/>
              <a:t>Amazon's competitive intelligence arm routinely purchases merchandise from competing sites to analyze and compare their assortment speed and surface quality </a:t>
            </a:r>
          </a:p>
        </p:txBody>
      </p:sp>
    </p:spTree>
    <p:extLst>
      <p:ext uri="{BB962C8B-B14F-4D97-AF65-F5344CB8AC3E}">
        <p14:creationId xmlns:p14="http://schemas.microsoft.com/office/powerpoint/2010/main" val="2198751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alesforce Marketing Cloud_ Command Center Demo _ Salesforce">
            <a:hlinkClick r:id="" action="ppaction://media"/>
            <a:extLst>
              <a:ext uri="{FF2B5EF4-FFF2-40B4-BE49-F238E27FC236}">
                <a16:creationId xmlns:a16="http://schemas.microsoft.com/office/drawing/2014/main" xmlns="" id="{25F8139D-88D5-4083-815E-8191167F3A3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77012" y="480060"/>
            <a:ext cx="11237976" cy="5897880"/>
          </a:xfrm>
          <a:prstGeom prst="rect">
            <a:avLst/>
          </a:prstGeom>
        </p:spPr>
      </p:pic>
    </p:spTree>
    <p:extLst>
      <p:ext uri="{BB962C8B-B14F-4D97-AF65-F5344CB8AC3E}">
        <p14:creationId xmlns:p14="http://schemas.microsoft.com/office/powerpoint/2010/main" val="9624838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landscape with trees and mountains&#10;&#10;Description automatically generated">
            <a:extLst>
              <a:ext uri="{FF2B5EF4-FFF2-40B4-BE49-F238E27FC236}">
                <a16:creationId xmlns:a16="http://schemas.microsoft.com/office/drawing/2014/main" xmlns="" id="{DAD49ABF-B7DA-0A19-03C3-A1D929CD768E}"/>
              </a:ext>
            </a:extLst>
          </p:cNvPr>
          <p:cNvPicPr>
            <a:picLocks noChangeAspect="1"/>
          </p:cNvPicPr>
          <p:nvPr/>
        </p:nvPicPr>
        <p:blipFill rotWithShape="1">
          <a:blip r:embed="rId2">
            <a:extLst>
              <a:ext uri="{28A0092B-C50C-407E-A947-70E740481C1C}">
                <a14:useLocalDpi xmlns:a14="http://schemas.microsoft.com/office/drawing/2010/main" val="0"/>
              </a:ext>
            </a:extLst>
          </a:blip>
          <a:srcRect r="7538"/>
          <a:stretch/>
        </p:blipFill>
        <p:spPr>
          <a:xfrm>
            <a:off x="20" y="1282"/>
            <a:ext cx="12191980" cy="6856718"/>
          </a:xfrm>
          <a:prstGeom prst="rect">
            <a:avLst/>
          </a:prstGeom>
        </p:spPr>
      </p:pic>
    </p:spTree>
    <p:extLst>
      <p:ext uri="{BB962C8B-B14F-4D97-AF65-F5344CB8AC3E}">
        <p14:creationId xmlns:p14="http://schemas.microsoft.com/office/powerpoint/2010/main" val="1408722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002D66D-CD68-40DB-8352-CECC3629BB81}"/>
              </a:ext>
            </a:extLst>
          </p:cNvPr>
          <p:cNvSpPr>
            <a:spLocks noGrp="1"/>
          </p:cNvSpPr>
          <p:nvPr>
            <p:ph idx="1"/>
          </p:nvPr>
        </p:nvSpPr>
        <p:spPr>
          <a:xfrm>
            <a:off x="838200" y="1695500"/>
            <a:ext cx="6978445" cy="4351338"/>
          </a:xfrm>
        </p:spPr>
        <p:txBody>
          <a:bodyPr>
            <a:normAutofit fontScale="92500"/>
          </a:body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p>
        </p:txBody>
      </p:sp>
      <p:pic>
        <p:nvPicPr>
          <p:cNvPr id="4" name="Picture 3">
            <a:extLst>
              <a:ext uri="{FF2B5EF4-FFF2-40B4-BE49-F238E27FC236}">
                <a16:creationId xmlns:a16="http://schemas.microsoft.com/office/drawing/2014/main" xmlns="" id="{30C60EFD-04ED-41DE-A2BA-3962D3D51A73}"/>
              </a:ext>
            </a:extLst>
          </p:cNvPr>
          <p:cNvPicPr>
            <a:picLocks noChangeAspect="1"/>
          </p:cNvPicPr>
          <p:nvPr/>
        </p:nvPicPr>
        <p:blipFill>
          <a:blip r:embed="rId2"/>
          <a:stretch>
            <a:fillRect/>
          </a:stretch>
        </p:blipFill>
        <p:spPr>
          <a:xfrm>
            <a:off x="7695782" y="2197509"/>
            <a:ext cx="4213628" cy="3849329"/>
          </a:xfrm>
          <a:prstGeom prst="rect">
            <a:avLst/>
          </a:prstGeom>
        </p:spPr>
      </p:pic>
      <p:sp>
        <p:nvSpPr>
          <p:cNvPr id="7" name="Title 1">
            <a:extLst>
              <a:ext uri="{FF2B5EF4-FFF2-40B4-BE49-F238E27FC236}">
                <a16:creationId xmlns:a16="http://schemas.microsoft.com/office/drawing/2014/main" xmlns="" id="{933B6635-D7DD-46C4-94A3-5E150C55127F}"/>
              </a:ext>
            </a:extLst>
          </p:cNvPr>
          <p:cNvSpPr>
            <a:spLocks noGrp="1"/>
          </p:cNvSpPr>
          <p:nvPr>
            <p:ph type="title"/>
          </p:nvPr>
        </p:nvSpPr>
        <p:spPr>
          <a:xfrm>
            <a:off x="2182813" y="251953"/>
            <a:ext cx="9170987" cy="1325563"/>
          </a:xfrm>
        </p:spPr>
        <p:txBody>
          <a:bodyPr>
            <a:normAutofit/>
          </a:bodyPr>
          <a:lstStyle/>
          <a:p>
            <a:r>
              <a:rPr lang="en-US" sz="4000" dirty="0"/>
              <a:t>Developing marketing information</a:t>
            </a:r>
          </a:p>
        </p:txBody>
      </p:sp>
    </p:spTree>
    <p:extLst>
      <p:ext uri="{BB962C8B-B14F-4D97-AF65-F5344CB8AC3E}">
        <p14:creationId xmlns:p14="http://schemas.microsoft.com/office/powerpoint/2010/main" val="4055530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2402C0-E86E-49F7-A2A7-804393B161FE}"/>
              </a:ext>
            </a:extLst>
          </p:cNvPr>
          <p:cNvSpPr>
            <a:spLocks noGrp="1"/>
          </p:cNvSpPr>
          <p:nvPr>
            <p:ph type="title"/>
          </p:nvPr>
        </p:nvSpPr>
        <p:spPr>
          <a:xfrm>
            <a:off x="2478829" y="545690"/>
            <a:ext cx="7274771"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xmlns=""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xmlns=""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411150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xmlns="" id="{19A9FD6B-60E5-42C3-B869-76F867558989}"/>
              </a:ext>
            </a:extLst>
          </p:cNvPr>
          <p:cNvSpPr>
            <a:spLocks noGrp="1"/>
          </p:cNvSpPr>
          <p:nvPr>
            <p:ph idx="1"/>
          </p:nvPr>
        </p:nvSpPr>
        <p:spPr>
          <a:xfrm>
            <a:off x="838200" y="1722386"/>
            <a:ext cx="7450394" cy="4351338"/>
          </a:xfrm>
        </p:spPr>
        <p:txBody>
          <a:bodyPr/>
          <a:lstStyle/>
          <a:p>
            <a:pPr marL="514350" indent="-514350">
              <a:buFont typeface="+mj-lt"/>
              <a:buAutoNum type="arabicPeriod"/>
            </a:pPr>
            <a:r>
              <a:rPr lang="en-US" b="1" dirty="0">
                <a:solidFill>
                  <a:srgbClr val="0A1F61"/>
                </a:solidFill>
              </a:rPr>
              <a:t>Defining the problem &amp; research objectives: </a:t>
            </a:r>
          </a:p>
          <a:p>
            <a:pPr marL="0" inden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p>
        </p:txBody>
      </p:sp>
      <p:pic>
        <p:nvPicPr>
          <p:cNvPr id="4" name="Picture 3">
            <a:extLst>
              <a:ext uri="{FF2B5EF4-FFF2-40B4-BE49-F238E27FC236}">
                <a16:creationId xmlns:a16="http://schemas.microsoft.com/office/drawing/2014/main" xmlns="" id="{1658E06B-C749-4657-A964-2AFC5EAFA58A}"/>
              </a:ext>
            </a:extLst>
          </p:cNvPr>
          <p:cNvPicPr>
            <a:picLocks noChangeAspect="1"/>
          </p:cNvPicPr>
          <p:nvPr/>
        </p:nvPicPr>
        <p:blipFill>
          <a:blip r:embed="rId3"/>
          <a:stretch>
            <a:fillRect/>
          </a:stretch>
        </p:blipFill>
        <p:spPr>
          <a:xfrm>
            <a:off x="8288594" y="2363429"/>
            <a:ext cx="3247717" cy="2769010"/>
          </a:xfrm>
          <a:prstGeom prst="rect">
            <a:avLst/>
          </a:prstGeom>
          <a:ln>
            <a:noFill/>
          </a:ln>
          <a:effectLst>
            <a:softEdge rad="112500"/>
          </a:effectLst>
        </p:spPr>
      </p:pic>
    </p:spTree>
    <p:extLst>
      <p:ext uri="{BB962C8B-B14F-4D97-AF65-F5344CB8AC3E}">
        <p14:creationId xmlns:p14="http://schemas.microsoft.com/office/powerpoint/2010/main" val="3054961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xmlns="" id="{19A9FD6B-60E5-42C3-B869-76F867558989}"/>
              </a:ext>
            </a:extLst>
          </p:cNvPr>
          <p:cNvSpPr>
            <a:spLocks noGrp="1"/>
          </p:cNvSpPr>
          <p:nvPr>
            <p:ph idx="1"/>
          </p:nvPr>
        </p:nvSpPr>
        <p:spPr>
          <a:xfrm>
            <a:off x="838200" y="1825625"/>
            <a:ext cx="10532806" cy="4351338"/>
          </a:xfrm>
        </p:spPr>
        <p:txBody>
          <a:bodyPr>
            <a:normAutofit/>
          </a:bodyPr>
          <a:lstStyle/>
          <a:p>
            <a:r>
              <a:rPr lang="en-US" dirty="0"/>
              <a:t>There are three types of objectives:</a:t>
            </a:r>
          </a:p>
          <a:p>
            <a:pPr lvl="1"/>
            <a:r>
              <a:rPr lang="en-US" dirty="0">
                <a:solidFill>
                  <a:srgbClr val="C00000"/>
                </a:solidFill>
              </a:rPr>
              <a:t>Exploratory research</a:t>
            </a:r>
            <a:r>
              <a:rPr lang="en-US" dirty="0"/>
              <a:t>= gather preliminary information that will help define the problem and suggest hypotheses.</a:t>
            </a:r>
          </a:p>
          <a:p>
            <a:pPr lvl="1"/>
            <a:r>
              <a:rPr lang="en-US" dirty="0">
                <a:solidFill>
                  <a:srgbClr val="C00000"/>
                </a:solidFill>
              </a:rPr>
              <a:t>Descriptive research </a:t>
            </a:r>
            <a:r>
              <a:rPr lang="en-US" dirty="0"/>
              <a:t>= describe things, such as the market potential for a product or the demographics and attitudes of consumers who buy the product. </a:t>
            </a:r>
          </a:p>
          <a:p>
            <a:pPr lvl="1"/>
            <a:r>
              <a:rPr lang="en-US" dirty="0">
                <a:solidFill>
                  <a:srgbClr val="C00000"/>
                </a:solidFill>
              </a:rPr>
              <a:t>Causal research </a:t>
            </a:r>
            <a:r>
              <a:rPr lang="en-US" dirty="0"/>
              <a:t>= to test hypotheses about cause-and-effect relationships </a:t>
            </a:r>
          </a:p>
          <a:p>
            <a:pPr marL="457200" lvl="1" indent="0">
              <a:buNone/>
            </a:pPr>
            <a:endParaRPr lang="en-US" dirty="0"/>
          </a:p>
          <a:p>
            <a:r>
              <a:rPr lang="en-US" dirty="0"/>
              <a:t>Managers often start with exploratory research and later follow with descriptive or casual research </a:t>
            </a:r>
          </a:p>
          <a:p>
            <a:pPr lvl="1"/>
            <a:endParaRPr lang="en-US" dirty="0"/>
          </a:p>
        </p:txBody>
      </p:sp>
    </p:spTree>
    <p:extLst>
      <p:ext uri="{BB962C8B-B14F-4D97-AF65-F5344CB8AC3E}">
        <p14:creationId xmlns:p14="http://schemas.microsoft.com/office/powerpoint/2010/main" val="3747008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pic>
        <p:nvPicPr>
          <p:cNvPr id="5" name="Picture 4">
            <a:extLst>
              <a:ext uri="{FF2B5EF4-FFF2-40B4-BE49-F238E27FC236}">
                <a16:creationId xmlns:a16="http://schemas.microsoft.com/office/drawing/2014/main" xmlns="" id="{F30F13D5-8724-4DC2-A586-7CBFB2CD75B3}"/>
              </a:ext>
            </a:extLst>
          </p:cNvPr>
          <p:cNvPicPr>
            <a:picLocks noChangeAspect="1"/>
          </p:cNvPicPr>
          <p:nvPr/>
        </p:nvPicPr>
        <p:blipFill>
          <a:blip r:embed="rId3"/>
          <a:stretch>
            <a:fillRect/>
          </a:stretch>
        </p:blipFill>
        <p:spPr>
          <a:xfrm>
            <a:off x="762746" y="2265037"/>
            <a:ext cx="3806727" cy="3221363"/>
          </a:xfrm>
          <a:prstGeom prst="rect">
            <a:avLst/>
          </a:prstGeom>
        </p:spPr>
      </p:pic>
      <p:sp>
        <p:nvSpPr>
          <p:cNvPr id="3" name="Content Placeholder 2">
            <a:extLst>
              <a:ext uri="{FF2B5EF4-FFF2-40B4-BE49-F238E27FC236}">
                <a16:creationId xmlns:a16="http://schemas.microsoft.com/office/drawing/2014/main" xmlns="" id="{19A9FD6B-60E5-42C3-B869-76F867558989}"/>
              </a:ext>
            </a:extLst>
          </p:cNvPr>
          <p:cNvSpPr>
            <a:spLocks noGrp="1"/>
          </p:cNvSpPr>
          <p:nvPr>
            <p:ph idx="1"/>
          </p:nvPr>
        </p:nvSpPr>
        <p:spPr>
          <a:xfrm>
            <a:off x="4955354" y="2265037"/>
            <a:ext cx="6282169" cy="3633145"/>
          </a:xfrm>
        </p:spPr>
        <p:txBody>
          <a:bodyPr>
            <a:normAutofit/>
          </a:bodyPr>
          <a:lstStyle/>
          <a:p>
            <a:pPr marL="514350" indent="-514350">
              <a:buFont typeface="+mj-lt"/>
              <a:buAutoNum type="arabicPeriod" startAt="2"/>
            </a:pPr>
            <a:r>
              <a:rPr lang="en-US" sz="3200" b="1" dirty="0">
                <a:solidFill>
                  <a:srgbClr val="0A1F61"/>
                </a:solidFill>
              </a:rPr>
              <a:t>Developing the Research Plan:</a:t>
            </a:r>
          </a:p>
          <a:p>
            <a:pPr marL="0" indent="0">
              <a:buNone/>
            </a:pPr>
            <a:r>
              <a:rPr lang="en-US" sz="3200" dirty="0"/>
              <a:t>The research plan outline sources of existing data and spells out specific research approaches, contact methods, sampling plans, and instruments that researchers will use to gather new data. </a:t>
            </a:r>
          </a:p>
        </p:txBody>
      </p:sp>
    </p:spTree>
    <p:extLst>
      <p:ext uri="{BB962C8B-B14F-4D97-AF65-F5344CB8AC3E}">
        <p14:creationId xmlns:p14="http://schemas.microsoft.com/office/powerpoint/2010/main" val="30426117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90AE35-DC2E-4701-95B4-614CAE4F9BB9}"/>
              </a:ext>
            </a:extLst>
          </p:cNvPr>
          <p:cNvSpPr>
            <a:spLocks noGrp="1"/>
          </p:cNvSpPr>
          <p:nvPr>
            <p:ph type="title"/>
          </p:nvPr>
        </p:nvSpPr>
        <p:spPr>
          <a:xfrm>
            <a:off x="2266337" y="289671"/>
            <a:ext cx="5314536" cy="1325563"/>
          </a:xfrm>
        </p:spPr>
        <p:txBody>
          <a:bodyPr>
            <a:normAutofit/>
          </a:bodyPr>
          <a:lstStyle/>
          <a:p>
            <a:r>
              <a:rPr lang="en-US">
                <a:solidFill>
                  <a:schemeClr val="tx1"/>
                </a:solidFill>
              </a:rPr>
              <a:t>EXAMPLE</a:t>
            </a:r>
            <a:endParaRPr lang="en-US" dirty="0">
              <a:solidFill>
                <a:schemeClr val="tx1"/>
              </a:solidFill>
            </a:endParaRPr>
          </a:p>
        </p:txBody>
      </p:sp>
      <p:sp>
        <p:nvSpPr>
          <p:cNvPr id="3" name="Content Placeholder 2">
            <a:extLst>
              <a:ext uri="{FF2B5EF4-FFF2-40B4-BE49-F238E27FC236}">
                <a16:creationId xmlns:a16="http://schemas.microsoft.com/office/drawing/2014/main" xmlns="" id="{6F149779-71A4-41A5-861E-638F07A7DD06}"/>
              </a:ext>
            </a:extLst>
          </p:cNvPr>
          <p:cNvSpPr>
            <a:spLocks noGrp="1"/>
          </p:cNvSpPr>
          <p:nvPr>
            <p:ph idx="1"/>
          </p:nvPr>
        </p:nvSpPr>
        <p:spPr>
          <a:xfrm>
            <a:off x="781457" y="2038792"/>
            <a:ext cx="5314543" cy="3375920"/>
          </a:xfrm>
        </p:spPr>
        <p:txBody>
          <a:bodyPr anchor="t">
            <a:normAutofit fontScale="85000" lnSpcReduction="20000"/>
          </a:bodyPr>
          <a:lstStyle/>
          <a:p>
            <a:r>
              <a:rPr lang="en-US" sz="3600" dirty="0"/>
              <a:t>The Mexican food chain “Chili’s” wants to know how customers will react to the addition of drive-through service to its restaurants.</a:t>
            </a:r>
          </a:p>
          <a:p>
            <a:endParaRPr lang="en-US" sz="3600" dirty="0"/>
          </a:p>
          <a:p>
            <a:r>
              <a:rPr lang="en-US" sz="3600" dirty="0"/>
              <a:t>Reason: Increase sales as 24% of sales is generated by drive-through services </a:t>
            </a:r>
          </a:p>
        </p:txBody>
      </p:sp>
      <p:pic>
        <p:nvPicPr>
          <p:cNvPr id="4" name="Picture 3">
            <a:extLst>
              <a:ext uri="{FF2B5EF4-FFF2-40B4-BE49-F238E27FC236}">
                <a16:creationId xmlns:a16="http://schemas.microsoft.com/office/drawing/2014/main" xmlns="" id="{446D73DF-3B7D-4569-9C1B-21DA6FF8C9A2}"/>
              </a:ext>
            </a:extLst>
          </p:cNvPr>
          <p:cNvPicPr>
            <a:picLocks noChangeAspect="1"/>
          </p:cNvPicPr>
          <p:nvPr/>
        </p:nvPicPr>
        <p:blipFill rotWithShape="1">
          <a:blip r:embed="rId2"/>
          <a:srcRect l="20197" r="15765"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0562209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0910F8-0BD2-4C20-A81F-308DD59740B7}"/>
              </a:ext>
            </a:extLst>
          </p:cNvPr>
          <p:cNvSpPr>
            <a:spLocks noGrp="1"/>
          </p:cNvSpPr>
          <p:nvPr>
            <p:ph type="title"/>
          </p:nvPr>
        </p:nvSpPr>
        <p:spPr>
          <a:xfrm>
            <a:off x="2523075" y="239763"/>
            <a:ext cx="9170158" cy="1325563"/>
          </a:xfrm>
        </p:spPr>
        <p:txBody>
          <a:bodyPr/>
          <a:lstStyle/>
          <a:p>
            <a:r>
              <a:rPr lang="en-US" dirty="0"/>
              <a:t>Chili’s Proposed research </a:t>
            </a:r>
          </a:p>
        </p:txBody>
      </p:sp>
      <p:sp>
        <p:nvSpPr>
          <p:cNvPr id="3" name="Content Placeholder 2">
            <a:extLst>
              <a:ext uri="{FF2B5EF4-FFF2-40B4-BE49-F238E27FC236}">
                <a16:creationId xmlns:a16="http://schemas.microsoft.com/office/drawing/2014/main" xmlns="" id="{789C10D1-99BB-4DE7-823F-032BBC6FBE34}"/>
              </a:ext>
            </a:extLst>
          </p:cNvPr>
          <p:cNvSpPr>
            <a:spLocks noGrp="1"/>
          </p:cNvSpPr>
          <p:nvPr>
            <p:ph idx="1"/>
          </p:nvPr>
        </p:nvSpPr>
        <p:spPr/>
        <p:txBody>
          <a:body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endParaRPr lang="en-US" dirty="0"/>
          </a:p>
          <a:p>
            <a:pPr lvl="1"/>
            <a:endParaRPr lang="en-US" dirty="0"/>
          </a:p>
        </p:txBody>
      </p:sp>
      <p:pic>
        <p:nvPicPr>
          <p:cNvPr id="4" name="Picture 3">
            <a:extLst>
              <a:ext uri="{FF2B5EF4-FFF2-40B4-BE49-F238E27FC236}">
                <a16:creationId xmlns:a16="http://schemas.microsoft.com/office/drawing/2014/main" xmlns="" id="{F2DA361C-8485-4C72-A15A-29EAD2A76298}"/>
              </a:ext>
            </a:extLst>
          </p:cNvPr>
          <p:cNvPicPr>
            <a:picLocks noChangeAspect="1"/>
          </p:cNvPicPr>
          <p:nvPr/>
        </p:nvPicPr>
        <p:blipFill>
          <a:blip r:embed="rId2"/>
          <a:stretch>
            <a:fillRect/>
          </a:stretch>
        </p:blipFill>
        <p:spPr>
          <a:xfrm>
            <a:off x="9773418" y="0"/>
            <a:ext cx="2143125" cy="2143125"/>
          </a:xfrm>
          <a:prstGeom prst="rect">
            <a:avLst/>
          </a:prstGeom>
        </p:spPr>
      </p:pic>
    </p:spTree>
    <p:extLst>
      <p:ext uri="{BB962C8B-B14F-4D97-AF65-F5344CB8AC3E}">
        <p14:creationId xmlns:p14="http://schemas.microsoft.com/office/powerpoint/2010/main" val="4189408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75D194-E71C-4214-A12F-2A2E73DA0D1A}"/>
              </a:ext>
            </a:extLst>
          </p:cNvPr>
          <p:cNvSpPr>
            <a:spLocks noGrp="1"/>
          </p:cNvSpPr>
          <p:nvPr>
            <p:ph type="title"/>
          </p:nvPr>
        </p:nvSpPr>
        <p:spPr>
          <a:xfrm>
            <a:off x="2346095" y="210267"/>
            <a:ext cx="9170158" cy="1325563"/>
          </a:xfrm>
        </p:spPr>
        <p:txBody>
          <a:bodyPr/>
          <a:lstStyle/>
          <a:p>
            <a:r>
              <a:rPr lang="en-US" dirty="0"/>
              <a:t>Primary vs. Secondary data</a:t>
            </a:r>
          </a:p>
        </p:txBody>
      </p:sp>
      <p:sp>
        <p:nvSpPr>
          <p:cNvPr id="3" name="Content Placeholder 2">
            <a:extLst>
              <a:ext uri="{FF2B5EF4-FFF2-40B4-BE49-F238E27FC236}">
                <a16:creationId xmlns:a16="http://schemas.microsoft.com/office/drawing/2014/main" xmlns="" id="{B83CEA04-8F1B-46CA-AF36-30C9D482826A}"/>
              </a:ext>
            </a:extLst>
          </p:cNvPr>
          <p:cNvSpPr>
            <a:spLocks noGrp="1"/>
          </p:cNvSpPr>
          <p:nvPr>
            <p:ph idx="1"/>
          </p:nvPr>
        </p:nvSpPr>
        <p:spPr/>
        <p:txBody>
          <a:bodyPr/>
          <a:lstStyle/>
          <a:p>
            <a:r>
              <a:rPr lang="en-US" dirty="0"/>
              <a:t>To meet the managers information needs, the research plan can call for gathering secondary data, primary data or both.</a:t>
            </a:r>
          </a:p>
          <a:p>
            <a:endParaRPr lang="en-US" dirty="0"/>
          </a:p>
          <a:p>
            <a:r>
              <a:rPr lang="en-US" dirty="0">
                <a:solidFill>
                  <a:srgbClr val="C00000"/>
                </a:solidFill>
              </a:rPr>
              <a:t>Secondary data </a:t>
            </a:r>
            <a:r>
              <a:rPr lang="en-US" dirty="0"/>
              <a:t>consists of information that already exists somewhere, having been collected for another purpose.</a:t>
            </a:r>
          </a:p>
          <a:p>
            <a:endParaRPr lang="en-US" dirty="0"/>
          </a:p>
          <a:p>
            <a:r>
              <a:rPr lang="en-US" dirty="0">
                <a:solidFill>
                  <a:srgbClr val="C00000"/>
                </a:solidFill>
              </a:rPr>
              <a:t>Primary data </a:t>
            </a:r>
            <a:r>
              <a:rPr lang="en-US" dirty="0"/>
              <a:t>consists of information collected for the specific purpose at hand</a:t>
            </a:r>
          </a:p>
          <a:p>
            <a:pPr marL="0" indent="0">
              <a:buNone/>
            </a:pPr>
            <a:endParaRPr lang="en-US" dirty="0"/>
          </a:p>
        </p:txBody>
      </p:sp>
    </p:spTree>
    <p:extLst>
      <p:ext uri="{BB962C8B-B14F-4D97-AF65-F5344CB8AC3E}">
        <p14:creationId xmlns:p14="http://schemas.microsoft.com/office/powerpoint/2010/main" val="1290460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75D194-E71C-4214-A12F-2A2E73DA0D1A}"/>
              </a:ext>
            </a:extLst>
          </p:cNvPr>
          <p:cNvSpPr>
            <a:spLocks noGrp="1"/>
          </p:cNvSpPr>
          <p:nvPr>
            <p:ph type="title"/>
          </p:nvPr>
        </p:nvSpPr>
        <p:spPr>
          <a:xfrm>
            <a:off x="2384323" y="183893"/>
            <a:ext cx="5314536" cy="1325563"/>
          </a:xfrm>
        </p:spPr>
        <p:txBody>
          <a:bodyPr>
            <a:normAutofit/>
          </a:bodyPr>
          <a:lstStyle/>
          <a:p>
            <a:r>
              <a:rPr lang="en-US">
                <a:solidFill>
                  <a:schemeClr val="tx1"/>
                </a:solidFill>
              </a:rPr>
              <a:t>Secondary data</a:t>
            </a:r>
            <a:endParaRPr lang="en-US" dirty="0">
              <a:solidFill>
                <a:schemeClr val="tx1"/>
              </a:solidFill>
            </a:endParaRPr>
          </a:p>
        </p:txBody>
      </p:sp>
      <p:sp>
        <p:nvSpPr>
          <p:cNvPr id="3" name="Content Placeholder 2">
            <a:extLst>
              <a:ext uri="{FF2B5EF4-FFF2-40B4-BE49-F238E27FC236}">
                <a16:creationId xmlns:a16="http://schemas.microsoft.com/office/drawing/2014/main" xmlns="" id="{B83CEA04-8F1B-46CA-AF36-30C9D482826A}"/>
              </a:ext>
            </a:extLst>
          </p:cNvPr>
          <p:cNvSpPr>
            <a:spLocks noGrp="1"/>
          </p:cNvSpPr>
          <p:nvPr>
            <p:ph idx="1"/>
          </p:nvPr>
        </p:nvSpPr>
        <p:spPr>
          <a:xfrm>
            <a:off x="762000" y="1683723"/>
            <a:ext cx="5820780" cy="4323991"/>
          </a:xfrm>
        </p:spPr>
        <p:txBody>
          <a:bodyPr anchor="t">
            <a:normAutofit/>
          </a:body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pic>
        <p:nvPicPr>
          <p:cNvPr id="4" name="Picture 3">
            <a:extLst>
              <a:ext uri="{FF2B5EF4-FFF2-40B4-BE49-F238E27FC236}">
                <a16:creationId xmlns:a16="http://schemas.microsoft.com/office/drawing/2014/main" xmlns="" id="{B9276B69-C5F5-4C89-B428-D76B8D8579BB}"/>
              </a:ext>
            </a:extLst>
          </p:cNvPr>
          <p:cNvPicPr>
            <a:picLocks noChangeAspect="1"/>
          </p:cNvPicPr>
          <p:nvPr/>
        </p:nvPicPr>
        <p:blipFill rotWithShape="1">
          <a:blip r:embed="rId3"/>
          <a:srcRect l="1553" r="-2"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6595597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BFA65B-83EE-4C68-BD50-FCB2925E0125}"/>
              </a:ext>
            </a:extLst>
          </p:cNvPr>
          <p:cNvSpPr>
            <a:spLocks noGrp="1"/>
          </p:cNvSpPr>
          <p:nvPr>
            <p:ph type="title"/>
          </p:nvPr>
        </p:nvSpPr>
        <p:spPr>
          <a:xfrm>
            <a:off x="2374489" y="339214"/>
            <a:ext cx="8610821" cy="988142"/>
          </a:xfrm>
        </p:spPr>
        <p:txBody>
          <a:bodyPr/>
          <a:lstStyle/>
          <a:p>
            <a:r>
              <a:rPr lang="en-US" dirty="0"/>
              <a:t>Primary data </a:t>
            </a:r>
          </a:p>
        </p:txBody>
      </p:sp>
      <p:graphicFrame>
        <p:nvGraphicFramePr>
          <p:cNvPr id="5" name="Content Placeholder 2">
            <a:extLst>
              <a:ext uri="{FF2B5EF4-FFF2-40B4-BE49-F238E27FC236}">
                <a16:creationId xmlns:a16="http://schemas.microsoft.com/office/drawing/2014/main" xmlns="" id="{6EB9003B-1AD4-4884-BB26-4F940FDF5649}"/>
              </a:ext>
            </a:extLst>
          </p:cNvPr>
          <p:cNvGraphicFramePr>
            <a:graphicFrameLocks noGrp="1"/>
          </p:cNvGraphicFramePr>
          <p:nvPr>
            <p:ph idx="1"/>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xmlns="" id="{981EEDD6-FC2D-4765-A544-93D577DF3A94}"/>
              </a:ext>
            </a:extLst>
          </p:cNvPr>
          <p:cNvSpPr txBox="1"/>
          <p:nvPr/>
        </p:nvSpPr>
        <p:spPr>
          <a:xfrm>
            <a:off x="914400" y="1814052"/>
            <a:ext cx="7359445" cy="584775"/>
          </a:xfrm>
          <a:prstGeom prst="rect">
            <a:avLst/>
          </a:prstGeom>
          <a:noFill/>
        </p:spPr>
        <p:txBody>
          <a:bodyPr wrap="square" rtlCol="0">
            <a:spAutoFit/>
          </a:bodyPr>
          <a:lstStyle/>
          <a:p>
            <a:r>
              <a:rPr lang="en-US" sz="3200" dirty="0">
                <a:solidFill>
                  <a:srgbClr val="0A1F61"/>
                </a:solidFill>
              </a:rPr>
              <a:t>1. Research Approaches</a:t>
            </a:r>
          </a:p>
        </p:txBody>
      </p:sp>
    </p:spTree>
    <p:extLst>
      <p:ext uri="{BB962C8B-B14F-4D97-AF65-F5344CB8AC3E}">
        <p14:creationId xmlns:p14="http://schemas.microsoft.com/office/powerpoint/2010/main" val="2832388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838200" y="1663393"/>
            <a:ext cx="7007942" cy="4351338"/>
          </a:xfrm>
          <a:prstGeom prst="rect">
            <a:avLst/>
          </a:prstGeom>
        </p:spPr>
        <p:txBody>
          <a:bodyPr vert="horz" lIns="91440" tIns="45720" rIns="91440" bIns="45720" rtlCol="0">
            <a:normAutofit fontScale="77500" lnSpcReduction="2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1.1. Observational Research: </a:t>
            </a:r>
          </a:p>
          <a:p>
            <a:pPr indent="-228600">
              <a:lnSpc>
                <a:spcPct val="120000"/>
              </a:lnSpc>
              <a:spcAft>
                <a:spcPts val="600"/>
              </a:spcAft>
              <a:buFont typeface="Arial" panose="020B0604020202020204" pitchFamily="34" charset="0"/>
              <a:buChar char="•"/>
            </a:pPr>
            <a:r>
              <a:rPr lang="en-US" sz="2400" dirty="0"/>
              <a:t>Observational research involves gathering primary data by observing relevant people, actions, and situations.</a:t>
            </a:r>
          </a:p>
          <a:p>
            <a:pPr indent="-228600">
              <a:lnSpc>
                <a:spcPct val="120000"/>
              </a:lnSpc>
              <a:spcAft>
                <a:spcPts val="600"/>
              </a:spcAft>
              <a:buFont typeface="Arial" panose="020B0604020202020204" pitchFamily="34" charset="0"/>
              <a:buChar char="•"/>
            </a:pPr>
            <a:r>
              <a:rPr lang="en-US" sz="2400" dirty="0"/>
              <a:t>Marketers not only observe what consumers do but also observe what consumers are saying (They listen in on consumer conversation on blogs, social networks, and website)</a:t>
            </a:r>
          </a:p>
          <a:p>
            <a:pPr indent="-228600">
              <a:lnSpc>
                <a:spcPct val="120000"/>
              </a:lnSpc>
              <a:spcAft>
                <a:spcPts val="600"/>
              </a:spcAft>
              <a:buFont typeface="Arial" panose="020B0604020202020204" pitchFamily="34" charset="0"/>
              <a:buChar char="•"/>
            </a:pPr>
            <a:r>
              <a:rPr lang="en-US" sz="2400" dirty="0"/>
              <a:t>Observing provide inputs that simply can't be gained through more structured and formal research approaches </a:t>
            </a:r>
          </a:p>
          <a:p>
            <a:pPr indent="-228600">
              <a:lnSpc>
                <a:spcPct val="120000"/>
              </a:lnSpc>
              <a:spcAft>
                <a:spcPts val="600"/>
              </a:spcAft>
              <a:buFont typeface="Arial" panose="020B0604020202020204" pitchFamily="34" charset="0"/>
              <a:buChar char="•"/>
            </a:pPr>
            <a:r>
              <a:rPr lang="en-US" sz="2400" dirty="0"/>
              <a:t>Observations </a:t>
            </a:r>
            <a:r>
              <a:rPr lang="en-US" sz="2400"/>
              <a:t>can be </a:t>
            </a:r>
            <a:r>
              <a:rPr lang="en-US" sz="2400" dirty="0"/>
              <a:t>made either in labs on in real-life situations </a:t>
            </a:r>
          </a:p>
          <a:p>
            <a:pPr indent="-228600">
              <a:lnSpc>
                <a:spcPct val="120000"/>
              </a:lnSpc>
              <a:spcAft>
                <a:spcPts val="600"/>
              </a:spcAft>
              <a:buFont typeface="Arial" panose="020B0604020202020204" pitchFamily="34" charset="0"/>
              <a:buChar char="•"/>
            </a:pPr>
            <a:r>
              <a:rPr lang="en-US" sz="2400" dirty="0"/>
              <a:t>Observation is best suited for exploratory research. </a:t>
            </a:r>
          </a:p>
        </p:txBody>
      </p:sp>
      <p:pic>
        <p:nvPicPr>
          <p:cNvPr id="6" name="Picture 5">
            <a:extLst>
              <a:ext uri="{FF2B5EF4-FFF2-40B4-BE49-F238E27FC236}">
                <a16:creationId xmlns:a16="http://schemas.microsoft.com/office/drawing/2014/main" xmlns="" id="{99BE935A-D76B-4B14-BBD4-08A5E3AF1B54}"/>
              </a:ext>
            </a:extLst>
          </p:cNvPr>
          <p:cNvPicPr>
            <a:picLocks noChangeAspect="1"/>
          </p:cNvPicPr>
          <p:nvPr/>
        </p:nvPicPr>
        <p:blipFill>
          <a:blip r:embed="rId2"/>
          <a:stretch>
            <a:fillRect/>
          </a:stretch>
        </p:blipFill>
        <p:spPr>
          <a:xfrm>
            <a:off x="7976485" y="1796129"/>
            <a:ext cx="4043450" cy="3572283"/>
          </a:xfrm>
          <a:prstGeom prst="rect">
            <a:avLst/>
          </a:prstGeom>
        </p:spPr>
      </p:pic>
    </p:spTree>
    <p:extLst>
      <p:ext uri="{BB962C8B-B14F-4D97-AF65-F5344CB8AC3E}">
        <p14:creationId xmlns:p14="http://schemas.microsoft.com/office/powerpoint/2010/main" val="2035349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25502065-7BBE-4BF6-8EF3-21CEAF4E39FF}"/>
              </a:ext>
            </a:extLst>
          </p:cNvPr>
          <p:cNvPicPr>
            <a:picLocks noChangeAspect="1"/>
          </p:cNvPicPr>
          <p:nvPr/>
        </p:nvPicPr>
        <p:blipFill>
          <a:blip r:embed="rId2"/>
          <a:stretch>
            <a:fillRect/>
          </a:stretch>
        </p:blipFill>
        <p:spPr>
          <a:xfrm>
            <a:off x="643467" y="2145770"/>
            <a:ext cx="5291666" cy="2566459"/>
          </a:xfrm>
          <a:prstGeom prst="rect">
            <a:avLst/>
          </a:prstGeom>
        </p:spPr>
      </p:pic>
      <p:pic>
        <p:nvPicPr>
          <p:cNvPr id="3" name="Picture 2">
            <a:extLst>
              <a:ext uri="{FF2B5EF4-FFF2-40B4-BE49-F238E27FC236}">
                <a16:creationId xmlns:a16="http://schemas.microsoft.com/office/drawing/2014/main" xmlns="" id="{05F6AF2D-5684-4284-9387-AFDB3D624FF9}"/>
              </a:ext>
            </a:extLst>
          </p:cNvPr>
          <p:cNvPicPr>
            <a:picLocks noChangeAspect="1"/>
          </p:cNvPicPr>
          <p:nvPr/>
        </p:nvPicPr>
        <p:blipFill>
          <a:blip r:embed="rId3"/>
          <a:stretch>
            <a:fillRect/>
          </a:stretch>
        </p:blipFill>
        <p:spPr>
          <a:xfrm>
            <a:off x="6256865" y="2522802"/>
            <a:ext cx="5291667" cy="1812395"/>
          </a:xfrm>
          <a:prstGeom prst="rect">
            <a:avLst/>
          </a:prstGeom>
        </p:spPr>
      </p:pic>
      <p:sp>
        <p:nvSpPr>
          <p:cNvPr id="4" name="TextBox 3">
            <a:extLst>
              <a:ext uri="{FF2B5EF4-FFF2-40B4-BE49-F238E27FC236}">
                <a16:creationId xmlns:a16="http://schemas.microsoft.com/office/drawing/2014/main" xmlns="" id="{383FFC82-541B-40DA-95E8-999D0DDD8CF9}"/>
              </a:ext>
            </a:extLst>
          </p:cNvPr>
          <p:cNvSpPr txBox="1"/>
          <p:nvPr/>
        </p:nvSpPr>
        <p:spPr>
          <a:xfrm>
            <a:off x="0" y="530942"/>
            <a:ext cx="12191999" cy="584775"/>
          </a:xfrm>
          <a:prstGeom prst="rect">
            <a:avLst/>
          </a:prstGeom>
          <a:solidFill>
            <a:srgbClr val="203E5F"/>
          </a:solidFill>
        </p:spPr>
        <p:txBody>
          <a:bodyPr wrap="square" rtlCol="0">
            <a:spAutoFit/>
          </a:bodyPr>
          <a:lstStyle/>
          <a:p>
            <a:pPr algn="ctr"/>
            <a:r>
              <a:rPr lang="en-US" sz="3200" b="1" dirty="0">
                <a:solidFill>
                  <a:schemeClr val="bg1"/>
                </a:solidFill>
              </a:rPr>
              <a:t>EXAMPLE: FISHER-PLAY LAB</a:t>
            </a:r>
          </a:p>
        </p:txBody>
      </p:sp>
    </p:spTree>
    <p:extLst>
      <p:ext uri="{BB962C8B-B14F-4D97-AF65-F5344CB8AC3E}">
        <p14:creationId xmlns:p14="http://schemas.microsoft.com/office/powerpoint/2010/main" val="4002893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838199" y="1663393"/>
            <a:ext cx="7745361"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1.2. Survey Research: </a:t>
            </a:r>
          </a:p>
          <a:p>
            <a:pPr indent="-228600">
              <a:lnSpc>
                <a:spcPct val="90000"/>
              </a:lnSpc>
              <a:spcAft>
                <a:spcPts val="600"/>
              </a:spcAft>
              <a:buFont typeface="Arial" panose="020B0604020202020204" pitchFamily="34" charset="0"/>
              <a:buChar char="•"/>
            </a:pPr>
            <a:r>
              <a:rPr lang="en-US" sz="2400" dirty="0"/>
              <a:t>It is the gathering of primarily data by asking people questions about their knowledge, attitudes, preferences, and buying behavior.</a:t>
            </a:r>
          </a:p>
          <a:p>
            <a:pPr indent="-228600">
              <a:lnSpc>
                <a:spcPct val="90000"/>
              </a:lnSpc>
              <a:spcAft>
                <a:spcPts val="600"/>
              </a:spcAft>
              <a:buFont typeface="Arial" panose="020B0604020202020204" pitchFamily="34" charset="0"/>
              <a:buChar char="•"/>
            </a:pPr>
            <a:r>
              <a:rPr lang="en-US" sz="2400" dirty="0"/>
              <a:t>It is the most widely used method for primary data collection and it is the approach best suited for gathering descriptive information </a:t>
            </a:r>
          </a:p>
          <a:p>
            <a:pPr indent="-228600">
              <a:lnSpc>
                <a:spcPct val="90000"/>
              </a:lnSpc>
              <a:spcAft>
                <a:spcPts val="600"/>
              </a:spcAft>
              <a:buFont typeface="Arial" panose="020B0604020202020204" pitchFamily="34" charset="0"/>
              <a:buChar char="•"/>
            </a:pPr>
            <a:r>
              <a:rPr lang="en-US" sz="2400" dirty="0"/>
              <a:t>The major advantage of survey research is its flexibility: it can be used to obtain many kinds of information in many different situations</a:t>
            </a:r>
          </a:p>
          <a:p>
            <a:pPr indent="-228600">
              <a:lnSpc>
                <a:spcPct val="90000"/>
              </a:lnSpc>
              <a:spcAft>
                <a:spcPts val="600"/>
              </a:spcAft>
              <a:buFont typeface="Arial" panose="020B0604020202020204" pitchFamily="34" charset="0"/>
              <a:buChar char="•"/>
            </a:pPr>
            <a:r>
              <a:rPr lang="en-US" sz="2400" dirty="0"/>
              <a:t>Survey addresses almost any marketing question or decision. And it can be contacted by phone, or mail, in person, or online.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pic>
        <p:nvPicPr>
          <p:cNvPr id="2" name="Picture 1">
            <a:extLst>
              <a:ext uri="{FF2B5EF4-FFF2-40B4-BE49-F238E27FC236}">
                <a16:creationId xmlns:a16="http://schemas.microsoft.com/office/drawing/2014/main" xmlns="" id="{B11E5FEC-1EA7-42AB-BEC6-94E7D2785152}"/>
              </a:ext>
            </a:extLst>
          </p:cNvPr>
          <p:cNvPicPr>
            <a:picLocks noChangeAspect="1"/>
          </p:cNvPicPr>
          <p:nvPr/>
        </p:nvPicPr>
        <p:blipFill>
          <a:blip r:embed="rId2"/>
          <a:stretch>
            <a:fillRect/>
          </a:stretch>
        </p:blipFill>
        <p:spPr>
          <a:xfrm>
            <a:off x="8772628" y="2287869"/>
            <a:ext cx="2876550" cy="3102385"/>
          </a:xfrm>
          <a:prstGeom prst="rect">
            <a:avLst/>
          </a:prstGeom>
          <a:ln>
            <a:noFill/>
          </a:ln>
          <a:effectLst>
            <a:softEdge rad="112500"/>
          </a:effectLst>
        </p:spPr>
      </p:pic>
    </p:spTree>
    <p:extLst>
      <p:ext uri="{BB962C8B-B14F-4D97-AF65-F5344CB8AC3E}">
        <p14:creationId xmlns:p14="http://schemas.microsoft.com/office/powerpoint/2010/main" val="1062426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838199" y="1663393"/>
            <a:ext cx="10633998"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marL="457200" lvl="1" indent="0">
              <a:spcAft>
                <a:spcPts val="600"/>
              </a:spcAft>
              <a:buNone/>
            </a:pPr>
            <a:r>
              <a:rPr lang="en-US" sz="2100" dirty="0"/>
              <a:t> </a:t>
            </a:r>
          </a:p>
          <a:p>
            <a:pPr lvl="1">
              <a:spcAft>
                <a:spcPts val="600"/>
              </a:spcAft>
            </a:pPr>
            <a:r>
              <a:rPr lang="en-US" sz="2100" dirty="0"/>
              <a:t>People may be unwilling to respond to unknown interviewers or about things they consider private.</a:t>
            </a:r>
          </a:p>
          <a:p>
            <a:pPr marL="457200" lvl="1" indent="0">
              <a:spcAft>
                <a:spcPts val="600"/>
              </a:spcAft>
              <a:buNone/>
            </a:pPr>
            <a:r>
              <a:rPr lang="en-US" sz="2100" dirty="0"/>
              <a:t> </a:t>
            </a:r>
          </a:p>
          <a:p>
            <a:pPr lvl="1">
              <a:spcAft>
                <a:spcPts val="600"/>
              </a:spcAft>
            </a:pPr>
            <a:r>
              <a:rPr lang="en-US" sz="2100" dirty="0"/>
              <a:t>People may respond to survey questions even when they do not know the answer just to appear smarter or more informant.</a:t>
            </a:r>
          </a:p>
          <a:p>
            <a:pPr lvl="1">
              <a:spcAft>
                <a:spcPts val="600"/>
              </a:spcAft>
            </a:pPr>
            <a:endParaRPr lang="en-US" sz="2100" dirty="0"/>
          </a:p>
          <a:p>
            <a:pPr lvl="1">
              <a:spcAft>
                <a:spcPts val="600"/>
              </a:spcAft>
            </a:pPr>
            <a:r>
              <a:rPr lang="en-US" sz="2100" dirty="0"/>
              <a:t>They may try to help the interviewer by giving pleasing answers.</a:t>
            </a:r>
          </a:p>
          <a:p>
            <a:pPr marL="457200" lvl="1" indent="0">
              <a:spcAft>
                <a:spcPts val="600"/>
              </a:spcAft>
              <a:buNone/>
            </a:pPr>
            <a:endParaRPr lang="en-US" sz="2100" dirty="0"/>
          </a:p>
          <a:p>
            <a:pPr lvl="1">
              <a:spcAft>
                <a:spcPts val="600"/>
              </a:spcAft>
            </a:pPr>
            <a:r>
              <a:rPr lang="en-US" sz="2100" dirty="0"/>
              <a:t>Busy people may not take the time, or they might resent intrusion in their privacy.</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041661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838200" y="1663393"/>
            <a:ext cx="7317658"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1.3. Experimental Research: </a:t>
            </a:r>
          </a:p>
          <a:p>
            <a:pPr indent="-228600">
              <a:lnSpc>
                <a:spcPct val="120000"/>
              </a:lnSpc>
              <a:spcAft>
                <a:spcPts val="600"/>
              </a:spcAft>
              <a:buFont typeface="Arial" panose="020B0604020202020204" pitchFamily="34" charset="0"/>
              <a:buChar char="•"/>
            </a:pPr>
            <a:r>
              <a:rPr lang="en-US" sz="2400" dirty="0"/>
              <a:t>Gathering primary data by selecting matched groups of subjects, giving them different treatments, controlling related factors, and checking for differences in Group responses.</a:t>
            </a:r>
          </a:p>
          <a:p>
            <a:pPr indent="-228600">
              <a:lnSpc>
                <a:spcPct val="120000"/>
              </a:lnSpc>
              <a:spcAft>
                <a:spcPts val="600"/>
              </a:spcAft>
              <a:buFont typeface="Arial" panose="020B0604020202020204" pitchFamily="34" charset="0"/>
              <a:buChar char="•"/>
            </a:pPr>
            <a:r>
              <a:rPr lang="en-US" sz="2400" dirty="0"/>
              <a:t>Experimental research is best suited for gathering casual information </a:t>
            </a:r>
          </a:p>
        </p:txBody>
      </p:sp>
      <p:pic>
        <p:nvPicPr>
          <p:cNvPr id="2" name="Picture 1">
            <a:extLst>
              <a:ext uri="{FF2B5EF4-FFF2-40B4-BE49-F238E27FC236}">
                <a16:creationId xmlns:a16="http://schemas.microsoft.com/office/drawing/2014/main" xmlns="" id="{41A0090C-5738-41F5-81A4-4331F3093085}"/>
              </a:ext>
            </a:extLst>
          </p:cNvPr>
          <p:cNvPicPr>
            <a:picLocks noChangeAspect="1"/>
          </p:cNvPicPr>
          <p:nvPr/>
        </p:nvPicPr>
        <p:blipFill>
          <a:blip r:embed="rId2"/>
          <a:stretch>
            <a:fillRect/>
          </a:stretch>
        </p:blipFill>
        <p:spPr>
          <a:xfrm>
            <a:off x="8239380" y="2195539"/>
            <a:ext cx="3744042" cy="2863158"/>
          </a:xfrm>
          <a:prstGeom prst="rect">
            <a:avLst/>
          </a:prstGeom>
        </p:spPr>
      </p:pic>
    </p:spTree>
    <p:extLst>
      <p:ext uri="{BB962C8B-B14F-4D97-AF65-F5344CB8AC3E}">
        <p14:creationId xmlns:p14="http://schemas.microsoft.com/office/powerpoint/2010/main" val="259334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CONTACT METHODS</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rmAutofit fontScale="77500" lnSpcReduction="20000"/>
          </a:bodyPr>
          <a:lstStyle/>
          <a:p>
            <a:pPr indent="-228600">
              <a:lnSpc>
                <a:spcPct val="120000"/>
              </a:lnSpc>
              <a:spcAft>
                <a:spcPts val="600"/>
              </a:spcAft>
              <a:buFont typeface="Arial" panose="020B0604020202020204" pitchFamily="34" charset="0"/>
              <a:buChar char="•"/>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228600">
              <a:lnSpc>
                <a:spcPct val="120000"/>
              </a:lnSpc>
              <a:spcAft>
                <a:spcPts val="600"/>
              </a:spcAft>
              <a:buFont typeface="Arial" panose="020B0604020202020204" pitchFamily="34" charset="0"/>
              <a:buChar char="•"/>
            </a:pPr>
            <a:r>
              <a:rPr lang="en-US" sz="2400" b="1" dirty="0">
                <a:solidFill>
                  <a:schemeClr val="accent6"/>
                </a:solidFill>
              </a:rPr>
              <a:t>Telephone: </a:t>
            </a:r>
            <a:r>
              <a:rPr lang="en-US" sz="2400" dirty="0"/>
              <a:t>One of the best methods of gathering information quickly and it has greater flexibility than mail questionnaires.</a:t>
            </a:r>
          </a:p>
          <a:p>
            <a:pPr indent="-228600">
              <a:lnSpc>
                <a:spcPct val="120000"/>
              </a:lnSpc>
              <a:spcAft>
                <a:spcPts val="600"/>
              </a:spcAft>
              <a:buFont typeface="Arial" panose="020B0604020202020204" pitchFamily="34" charset="0"/>
              <a:buChar char="•"/>
            </a:pPr>
            <a:r>
              <a:rPr lang="en-US" sz="2400" b="1" dirty="0">
                <a:solidFill>
                  <a:schemeClr val="accent6"/>
                </a:solidFill>
              </a:rPr>
              <a:t>Personal Interviewing:</a:t>
            </a:r>
          </a:p>
          <a:p>
            <a:pPr lvl="1">
              <a:lnSpc>
                <a:spcPct val="120000"/>
              </a:lnSpc>
              <a:spcAft>
                <a:spcPts val="600"/>
              </a:spcAft>
            </a:pPr>
            <a:r>
              <a:rPr lang="en-US" dirty="0"/>
              <a:t>Involves talking with people in their homes or offices on the street or in the shopping malls such interviews is flexible.</a:t>
            </a:r>
          </a:p>
          <a:p>
            <a:pPr lvl="1">
              <a:lnSpc>
                <a:spcPct val="120000"/>
              </a:lnSpc>
              <a:spcAft>
                <a:spcPts val="600"/>
              </a:spcAft>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228600">
              <a:lnSpc>
                <a:spcPct val="120000"/>
              </a:lnSpc>
              <a:spcAft>
                <a:spcPts val="600"/>
              </a:spcAft>
              <a:buFont typeface="Arial" panose="020B0604020202020204" pitchFamily="34" charset="0"/>
              <a:buChar char="•"/>
            </a:pPr>
            <a:r>
              <a:rPr lang="en-US" sz="2400" b="1" dirty="0">
                <a:solidFill>
                  <a:schemeClr val="accent6"/>
                </a:solidFill>
              </a:rPr>
              <a:t>Online marketing research: </a:t>
            </a:r>
            <a:r>
              <a:rPr lang="en-US" sz="2400" dirty="0"/>
              <a:t>Collecting primary data online through Internet service, </a:t>
            </a:r>
            <a:r>
              <a:rPr lang="en-US" sz="2400"/>
              <a:t>online focus </a:t>
            </a:r>
            <a:r>
              <a:rPr lang="en-US" sz="2400" dirty="0"/>
              <a:t>groups, web-based experiments, or tracking of consumers online behavior.</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512100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C53225-FE30-430D-A0A3-8070AAD0B64B}"/>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a:bodyPr>
          <a:lstStyle/>
          <a:p>
            <a:pPr algn="ctr"/>
            <a:r>
              <a:rPr lang="en-US" sz="2600" b="1" dirty="0">
                <a:solidFill>
                  <a:schemeClr val="bg1"/>
                </a:solidFill>
              </a:rPr>
              <a:t>Strengths and weaknesses of Contact Methods</a:t>
            </a:r>
          </a:p>
        </p:txBody>
      </p:sp>
      <p:pic>
        <p:nvPicPr>
          <p:cNvPr id="6" name="Picture 5">
            <a:extLst>
              <a:ext uri="{FF2B5EF4-FFF2-40B4-BE49-F238E27FC236}">
                <a16:creationId xmlns:a16="http://schemas.microsoft.com/office/drawing/2014/main" xmlns="" id="{EB5D9E5D-9AF7-4F23-B88A-6203003B2EC4}"/>
              </a:ext>
            </a:extLst>
          </p:cNvPr>
          <p:cNvPicPr>
            <a:picLocks noChangeAspect="1"/>
          </p:cNvPicPr>
          <p:nvPr/>
        </p:nvPicPr>
        <p:blipFill>
          <a:blip r:embed="rId2"/>
          <a:stretch>
            <a:fillRect/>
          </a:stretch>
        </p:blipFill>
        <p:spPr>
          <a:xfrm>
            <a:off x="3770787" y="1423443"/>
            <a:ext cx="7781133" cy="4402170"/>
          </a:xfrm>
          <a:prstGeom prst="rect">
            <a:avLst/>
          </a:prstGeom>
        </p:spPr>
      </p:pic>
      <p:sp>
        <p:nvSpPr>
          <p:cNvPr id="8" name="TextBox 7">
            <a:extLst>
              <a:ext uri="{FF2B5EF4-FFF2-40B4-BE49-F238E27FC236}">
                <a16:creationId xmlns:a16="http://schemas.microsoft.com/office/drawing/2014/main" xmlns="" id="{F1E6F1D2-D084-4C0E-9226-D4F0188BD723}"/>
              </a:ext>
            </a:extLst>
          </p:cNvPr>
          <p:cNvSpPr txBox="1"/>
          <p:nvPr/>
        </p:nvSpPr>
        <p:spPr>
          <a:xfrm>
            <a:off x="2888840" y="331790"/>
            <a:ext cx="7481119" cy="461665"/>
          </a:xfrm>
          <a:prstGeom prst="rect">
            <a:avLst/>
          </a:prstGeom>
          <a:noFill/>
        </p:spPr>
        <p:txBody>
          <a:bodyPr wrap="square">
            <a:spAutoFit/>
          </a:bodyPr>
          <a:lstStyle/>
          <a:p>
            <a:r>
              <a:rPr lang="en-US" sz="2400" b="1" dirty="0">
                <a:solidFill>
                  <a:srgbClr val="203E5F"/>
                </a:solidFill>
              </a:rPr>
              <a:t>Strengths and weaknesses of Contact Methods</a:t>
            </a:r>
            <a:endParaRPr lang="en-US" sz="2400" dirty="0">
              <a:solidFill>
                <a:srgbClr val="203E5F"/>
              </a:solidFill>
            </a:endParaRPr>
          </a:p>
        </p:txBody>
      </p:sp>
    </p:spTree>
    <p:extLst>
      <p:ext uri="{BB962C8B-B14F-4D97-AF65-F5344CB8AC3E}">
        <p14:creationId xmlns:p14="http://schemas.microsoft.com/office/powerpoint/2010/main" val="37721227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DE36F3CF-EF47-4485-B34B-F8558EBCF123}"/>
              </a:ext>
            </a:extLst>
          </p:cNvPr>
          <p:cNvSpPr txBox="1">
            <a:spLocks/>
          </p:cNvSpPr>
          <p:nvPr/>
        </p:nvSpPr>
        <p:spPr>
          <a:xfrm>
            <a:off x="1193800" y="1979966"/>
            <a:ext cx="2628900" cy="2547257"/>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kern="1200" dirty="0">
                <a:latin typeface="+mj-lt"/>
                <a:ea typeface="+mj-ea"/>
                <a:cs typeface="+mj-cs"/>
              </a:rPr>
              <a:t>Primary vs. Secondary data</a:t>
            </a:r>
          </a:p>
        </p:txBody>
      </p:sp>
      <p:pic>
        <p:nvPicPr>
          <p:cNvPr id="2" name="Picture 1">
            <a:extLst>
              <a:ext uri="{FF2B5EF4-FFF2-40B4-BE49-F238E27FC236}">
                <a16:creationId xmlns:a16="http://schemas.microsoft.com/office/drawing/2014/main" xmlns="" id="{052F4E39-C7FD-4419-84DF-62F8AFE080A7}"/>
              </a:ext>
            </a:extLst>
          </p:cNvPr>
          <p:cNvPicPr>
            <a:picLocks noChangeAspect="1"/>
          </p:cNvPicPr>
          <p:nvPr/>
        </p:nvPicPr>
        <p:blipFill rotWithShape="1">
          <a:blip r:embed="rId3"/>
          <a:srcRect l="-3047" t="22816" r="3047" b="-6093"/>
          <a:stretch/>
        </p:blipFill>
        <p:spPr>
          <a:xfrm>
            <a:off x="4911856" y="438700"/>
            <a:ext cx="4895821" cy="6040141"/>
          </a:xfrm>
          <a:prstGeom prst="rect">
            <a:avLst/>
          </a:prstGeom>
        </p:spPr>
      </p:pic>
    </p:spTree>
    <p:extLst>
      <p:ext uri="{BB962C8B-B14F-4D97-AF65-F5344CB8AC3E}">
        <p14:creationId xmlns:p14="http://schemas.microsoft.com/office/powerpoint/2010/main" val="1675790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F8D14A-8E42-4816-9C85-8709D3BE6172}"/>
              </a:ext>
            </a:extLst>
          </p:cNvPr>
          <p:cNvSpPr>
            <a:spLocks noGrp="1"/>
          </p:cNvSpPr>
          <p:nvPr>
            <p:ph type="title"/>
          </p:nvPr>
        </p:nvSpPr>
        <p:spPr>
          <a:xfrm>
            <a:off x="435356" y="491260"/>
            <a:ext cx="6594189" cy="1625210"/>
          </a:xfrm>
        </p:spPr>
        <p:txBody>
          <a:bodyPr>
            <a:normAutofit/>
          </a:bodyPr>
          <a:lstStyle/>
          <a:p>
            <a:pPr algn="ctr"/>
            <a:r>
              <a:rPr lang="en-US" dirty="0"/>
              <a:t>Sampling</a:t>
            </a:r>
          </a:p>
        </p:txBody>
      </p:sp>
      <p:pic>
        <p:nvPicPr>
          <p:cNvPr id="4" name="Picture 3" descr="Diagram&#10;&#10;Description automatically generated">
            <a:extLst>
              <a:ext uri="{FF2B5EF4-FFF2-40B4-BE49-F238E27FC236}">
                <a16:creationId xmlns:a16="http://schemas.microsoft.com/office/drawing/2014/main" xmlns="" id="{642F27E3-CC3A-465F-9B9E-1997F49A053B}"/>
              </a:ext>
            </a:extLst>
          </p:cNvPr>
          <p:cNvPicPr>
            <a:picLocks noChangeAspect="1"/>
          </p:cNvPicPr>
          <p:nvPr/>
        </p:nvPicPr>
        <p:blipFill rotWithShape="1">
          <a:blip r:embed="rId3"/>
          <a:srcRect t="5999" r="2" b="14075"/>
          <a:stretch/>
        </p:blipFill>
        <p:spPr>
          <a:xfrm>
            <a:off x="383583" y="2285998"/>
            <a:ext cx="7058306" cy="3754168"/>
          </a:xfrm>
          <a:prstGeom prst="rect">
            <a:avLst/>
          </a:prstGeom>
        </p:spPr>
      </p:pic>
      <p:sp>
        <p:nvSpPr>
          <p:cNvPr id="3" name="Content Placeholder 2">
            <a:extLst>
              <a:ext uri="{FF2B5EF4-FFF2-40B4-BE49-F238E27FC236}">
                <a16:creationId xmlns:a16="http://schemas.microsoft.com/office/drawing/2014/main" xmlns="" id="{0B3FDD67-BE3E-47FA-8E74-24B5F3670C9B}"/>
              </a:ext>
            </a:extLst>
          </p:cNvPr>
          <p:cNvSpPr>
            <a:spLocks noGrp="1"/>
          </p:cNvSpPr>
          <p:nvPr>
            <p:ph idx="1"/>
          </p:nvPr>
        </p:nvSpPr>
        <p:spPr>
          <a:xfrm>
            <a:off x="7787148" y="491260"/>
            <a:ext cx="3880595" cy="5924287"/>
          </a:xfrm>
        </p:spPr>
        <p:txBody>
          <a:bodyPr anchor="ctr">
            <a:normAutofit/>
          </a:bodyPr>
          <a:lstStyle/>
          <a:p>
            <a:pPr>
              <a:lnSpc>
                <a:spcPct val="110000"/>
              </a:lnSpc>
            </a:pPr>
            <a:r>
              <a:rPr lang="en-US" sz="2000" b="1" dirty="0"/>
              <a:t>Marketing research usually draw conclusions about large groups of consumer by studying small sample of the total consumer population. </a:t>
            </a:r>
          </a:p>
          <a:p>
            <a:pPr>
              <a:lnSpc>
                <a:spcPct val="110000"/>
              </a:lnSpc>
            </a:pPr>
            <a:r>
              <a:rPr lang="en-US" sz="2000" b="1" dirty="0">
                <a:solidFill>
                  <a:srgbClr val="C00000"/>
                </a:solidFill>
              </a:rPr>
              <a:t>A sample = </a:t>
            </a:r>
            <a:r>
              <a:rPr lang="en-US" sz="2000" b="1" dirty="0"/>
              <a:t>a segment of the population selected for marketing research to represent the population as a whole.</a:t>
            </a:r>
          </a:p>
          <a:p>
            <a:pPr>
              <a:lnSpc>
                <a:spcPct val="110000"/>
              </a:lnSpc>
            </a:pPr>
            <a:r>
              <a:rPr lang="en-US" sz="2000" b="1" dirty="0"/>
              <a:t>Ideally the sample should be representative so that the researcher can make accurate estimates of the thoughts and behaviors of the large population.</a:t>
            </a:r>
          </a:p>
        </p:txBody>
      </p:sp>
    </p:spTree>
    <p:extLst>
      <p:ext uri="{BB962C8B-B14F-4D97-AF65-F5344CB8AC3E}">
        <p14:creationId xmlns:p14="http://schemas.microsoft.com/office/powerpoint/2010/main" val="22406410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RESEARCH INSTRUMENTS</a:t>
            </a:r>
          </a:p>
        </p:txBody>
      </p:sp>
      <p:sp>
        <p:nvSpPr>
          <p:cNvPr id="5" name="Content Placeholder 4">
            <a:extLst>
              <a:ext uri="{FF2B5EF4-FFF2-40B4-BE49-F238E27FC236}">
                <a16:creationId xmlns:a16="http://schemas.microsoft.com/office/drawing/2014/main" xmlns=""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Autofit/>
          </a:bodyPr>
          <a:lstStyle/>
          <a:p>
            <a:pPr indent="-228600">
              <a:lnSpc>
                <a:spcPct val="120000"/>
              </a:lnSpc>
              <a:spcAft>
                <a:spcPts val="600"/>
              </a:spcAft>
              <a:buFont typeface="Arial" panose="020B0604020202020204" pitchFamily="34" charset="0"/>
              <a:buChar char="•"/>
            </a:pPr>
            <a:r>
              <a:rPr lang="en-US" sz="2000" b="1" dirty="0">
                <a:solidFill>
                  <a:schemeClr val="accent6"/>
                </a:solidFill>
              </a:rPr>
              <a:t>Questionnaires: </a:t>
            </a:r>
            <a:r>
              <a:rPr lang="en-US" sz="2000" dirty="0"/>
              <a:t>It is the most common instrument whether administered in person, by phone, by email, or online. </a:t>
            </a:r>
          </a:p>
          <a:p>
            <a:pPr indent="-228600">
              <a:lnSpc>
                <a:spcPct val="120000"/>
              </a:lnSpc>
              <a:spcAft>
                <a:spcPts val="600"/>
              </a:spcAft>
              <a:buFont typeface="Arial" panose="020B0604020202020204" pitchFamily="34" charset="0"/>
              <a:buChar char="•"/>
            </a:pPr>
            <a:r>
              <a:rPr lang="en-US" sz="2000" b="1" dirty="0">
                <a:solidFill>
                  <a:schemeClr val="accent6"/>
                </a:solidFill>
              </a:rPr>
              <a:t>Mechanical instruments</a:t>
            </a:r>
            <a:r>
              <a:rPr lang="en-US" sz="2000" dirty="0"/>
              <a:t>: </a:t>
            </a:r>
          </a:p>
          <a:p>
            <a:pPr lvl="1">
              <a:lnSpc>
                <a:spcPct val="120000"/>
              </a:lnSpc>
              <a:spcAft>
                <a:spcPts val="600"/>
              </a:spcAft>
            </a:pPr>
            <a:r>
              <a:rPr lang="en-US" sz="2000" dirty="0"/>
              <a:t>Television meter sets, cable boxes, satellite systems.</a:t>
            </a:r>
          </a:p>
          <a:p>
            <a:pPr lvl="1">
              <a:lnSpc>
                <a:spcPct val="120000"/>
              </a:lnSpc>
              <a:spcAft>
                <a:spcPts val="600"/>
              </a:spcAft>
            </a:pPr>
            <a:r>
              <a:rPr lang="en-US" sz="2000" dirty="0"/>
              <a:t>Check out scanners to report shoppers' purchases </a:t>
            </a:r>
          </a:p>
          <a:p>
            <a:pPr lvl="1">
              <a:lnSpc>
                <a:spcPct val="120000"/>
              </a:lnSpc>
              <a:spcAft>
                <a:spcPts val="600"/>
              </a:spcAft>
            </a:pPr>
            <a:r>
              <a:rPr lang="en-US" sz="20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2000" dirty="0"/>
              <a:t>Physical responses to marketing offerings </a:t>
            </a:r>
          </a:p>
          <a:p>
            <a:pPr lvl="1">
              <a:lnSpc>
                <a:spcPct val="120000"/>
              </a:lnSpc>
              <a:spcAft>
                <a:spcPts val="600"/>
              </a:spcAft>
            </a:pPr>
            <a:r>
              <a:rPr lang="en-US" sz="2000" dirty="0"/>
              <a:t>Neuromarketing.</a:t>
            </a:r>
          </a:p>
        </p:txBody>
      </p:sp>
    </p:spTree>
    <p:extLst>
      <p:ext uri="{BB962C8B-B14F-4D97-AF65-F5344CB8AC3E}">
        <p14:creationId xmlns:p14="http://schemas.microsoft.com/office/powerpoint/2010/main" val="22859148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2483A6-4885-43CF-AFCB-E269AD30289A}"/>
              </a:ext>
            </a:extLst>
          </p:cNvPr>
          <p:cNvSpPr>
            <a:spLocks noGrp="1"/>
          </p:cNvSpPr>
          <p:nvPr>
            <p:ph type="title"/>
          </p:nvPr>
        </p:nvSpPr>
        <p:spPr>
          <a:xfrm>
            <a:off x="2301850" y="225015"/>
            <a:ext cx="9170158" cy="1325563"/>
          </a:xfrm>
        </p:spPr>
        <p:txBody>
          <a:bodyPr>
            <a:normAutofit/>
          </a:bodyPr>
          <a:lstStyle/>
          <a:p>
            <a:r>
              <a:rPr lang="en-US" sz="3600" dirty="0"/>
              <a:t>Some insights from neuromarketing</a:t>
            </a:r>
          </a:p>
        </p:txBody>
      </p:sp>
      <p:sp>
        <p:nvSpPr>
          <p:cNvPr id="5" name="TextBox 4">
            <a:extLst>
              <a:ext uri="{FF2B5EF4-FFF2-40B4-BE49-F238E27FC236}">
                <a16:creationId xmlns:a16="http://schemas.microsoft.com/office/drawing/2014/main" xmlns="" id="{E5141D1B-A264-4800-AA70-A8178533D0EA}"/>
              </a:ext>
            </a:extLst>
          </p:cNvPr>
          <p:cNvSpPr txBox="1"/>
          <p:nvPr/>
        </p:nvSpPr>
        <p:spPr>
          <a:xfrm>
            <a:off x="1777346" y="163211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p>
        </p:txBody>
      </p:sp>
      <p:pic>
        <p:nvPicPr>
          <p:cNvPr id="6" name="Picture 5">
            <a:extLst>
              <a:ext uri="{FF2B5EF4-FFF2-40B4-BE49-F238E27FC236}">
                <a16:creationId xmlns:a16="http://schemas.microsoft.com/office/drawing/2014/main" xmlns="" id="{5F209B7C-685C-4D29-956A-A5A3DBA4570F}"/>
              </a:ext>
            </a:extLst>
          </p:cNvPr>
          <p:cNvPicPr>
            <a:picLocks noChangeAspect="1"/>
          </p:cNvPicPr>
          <p:nvPr/>
        </p:nvPicPr>
        <p:blipFill>
          <a:blip r:embed="rId2"/>
          <a:stretch>
            <a:fillRect/>
          </a:stretch>
        </p:blipFill>
        <p:spPr>
          <a:xfrm>
            <a:off x="1303200" y="2140825"/>
            <a:ext cx="4398938" cy="4372940"/>
          </a:xfrm>
          <a:prstGeom prst="rect">
            <a:avLst/>
          </a:prstGeom>
        </p:spPr>
      </p:pic>
      <p:sp>
        <p:nvSpPr>
          <p:cNvPr id="9" name="TextBox 8">
            <a:extLst>
              <a:ext uri="{FF2B5EF4-FFF2-40B4-BE49-F238E27FC236}">
                <a16:creationId xmlns:a16="http://schemas.microsoft.com/office/drawing/2014/main" xmlns="" id="{A76252AF-E905-4C0E-AEFB-27F99E9642FF}"/>
              </a:ext>
            </a:extLst>
          </p:cNvPr>
          <p:cNvSpPr txBox="1"/>
          <p:nvPr/>
        </p:nvSpPr>
        <p:spPr>
          <a:xfrm>
            <a:off x="7304062" y="163211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p>
        </p:txBody>
      </p:sp>
      <p:pic>
        <p:nvPicPr>
          <p:cNvPr id="11" name="Picture 10">
            <a:extLst>
              <a:ext uri="{FF2B5EF4-FFF2-40B4-BE49-F238E27FC236}">
                <a16:creationId xmlns:a16="http://schemas.microsoft.com/office/drawing/2014/main" xmlns="" id="{8B6A1245-0342-43AB-84F2-327C20E95319}"/>
              </a:ext>
            </a:extLst>
          </p:cNvPr>
          <p:cNvPicPr>
            <a:picLocks noChangeAspect="1"/>
          </p:cNvPicPr>
          <p:nvPr/>
        </p:nvPicPr>
        <p:blipFill>
          <a:blip r:embed="rId3"/>
          <a:stretch>
            <a:fillRect/>
          </a:stretch>
        </p:blipFill>
        <p:spPr>
          <a:xfrm>
            <a:off x="6489864" y="2227703"/>
            <a:ext cx="3944695" cy="4286062"/>
          </a:xfrm>
          <a:prstGeom prst="rect">
            <a:avLst/>
          </a:prstGeom>
        </p:spPr>
      </p:pic>
      <p:cxnSp>
        <p:nvCxnSpPr>
          <p:cNvPr id="13" name="Straight Connector 12">
            <a:extLst>
              <a:ext uri="{FF2B5EF4-FFF2-40B4-BE49-F238E27FC236}">
                <a16:creationId xmlns:a16="http://schemas.microsoft.com/office/drawing/2014/main" xmlns="" id="{BDC38763-4E5C-46C2-9719-2AB2C21F5DF0}"/>
              </a:ext>
            </a:extLst>
          </p:cNvPr>
          <p:cNvCxnSpPr/>
          <p:nvPr/>
        </p:nvCxnSpPr>
        <p:spPr>
          <a:xfrm>
            <a:off x="6000381" y="2703282"/>
            <a:ext cx="0" cy="3248025"/>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337756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2402C0-E86E-49F7-A2A7-804393B161FE}"/>
              </a:ext>
            </a:extLst>
          </p:cNvPr>
          <p:cNvSpPr>
            <a:spLocks noGrp="1"/>
          </p:cNvSpPr>
          <p:nvPr>
            <p:ph type="title"/>
          </p:nvPr>
        </p:nvSpPr>
        <p:spPr>
          <a:xfrm>
            <a:off x="2478829" y="545690"/>
            <a:ext cx="7503371"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xmlns=""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xmlns=""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713945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xmlns=""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p>
        </p:txBody>
      </p:sp>
    </p:spTree>
    <p:extLst>
      <p:ext uri="{BB962C8B-B14F-4D97-AF65-F5344CB8AC3E}">
        <p14:creationId xmlns:p14="http://schemas.microsoft.com/office/powerpoint/2010/main" val="1047956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xmlns=""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pPr marL="0" indent="0">
              <a:buNone/>
            </a:pPr>
            <a:endParaRPr lang="en-US" sz="3200" dirty="0"/>
          </a:p>
          <a:p>
            <a:r>
              <a:rPr lang="en-US" sz="3200" dirty="0"/>
              <a:t>The researchers should present important findings and insights that are useful in the major decision faced by managers. </a:t>
            </a:r>
          </a:p>
        </p:txBody>
      </p:sp>
    </p:spTree>
    <p:extLst>
      <p:ext uri="{BB962C8B-B14F-4D97-AF65-F5344CB8AC3E}">
        <p14:creationId xmlns:p14="http://schemas.microsoft.com/office/powerpoint/2010/main" val="34049867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C7EFF0-17E0-42A6-B8D4-75C7D83DB8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0C0DCB-0499-4DD7-A7F5-569EBD15CCA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FECF8E6-3E59-46BE-9416-C569399EFB3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1462</TotalTime>
  <Words>2087</Words>
  <Application>Microsoft Office PowerPoint</Application>
  <PresentationFormat>مخصص</PresentationFormat>
  <Paragraphs>212</Paragraphs>
  <Slides>43</Slides>
  <Notes>9</Notes>
  <HiddenSlides>0</HiddenSlides>
  <MMClips>1</MMClips>
  <ScaleCrop>false</ScaleCrop>
  <HeadingPairs>
    <vt:vector size="4" baseType="variant">
      <vt:variant>
        <vt:lpstr>نسق</vt:lpstr>
      </vt:variant>
      <vt:variant>
        <vt:i4>1</vt:i4>
      </vt:variant>
      <vt:variant>
        <vt:lpstr>عناوين الشرائح</vt:lpstr>
      </vt:variant>
      <vt:variant>
        <vt:i4>43</vt:i4>
      </vt:variant>
    </vt:vector>
  </HeadingPairs>
  <TitlesOfParts>
    <vt:vector size="44" baseType="lpstr">
      <vt:lpstr>Office Theme</vt:lpstr>
      <vt:lpstr>عرض تقديمي في PowerPoint</vt:lpstr>
      <vt:lpstr>عرض تقديمي في PowerPoint</vt:lpstr>
      <vt:lpstr>             Defining Marketing Information System (MIS)</vt:lpstr>
      <vt:lpstr>Marketing Information System</vt:lpstr>
      <vt:lpstr>“Marketers Don't need more information, they need better information, and they need to make better use of the information they already have”.                                                                           Armstrong, Kotler &amp; Opresnik (2017)</vt:lpstr>
      <vt:lpstr>Importance of Marketing Information System (MIS)</vt:lpstr>
      <vt:lpstr>Factors leading to interest in marketing information systems</vt:lpstr>
      <vt:lpstr>The Marketing Information System</vt:lpstr>
      <vt:lpstr>Assessing marketing information needs</vt:lpstr>
      <vt:lpstr>Developing marketing information</vt:lpstr>
      <vt:lpstr>Developing marketing information</vt:lpstr>
      <vt:lpstr>Developing marketing information</vt:lpstr>
      <vt:lpstr>Developing marketing information</vt:lpstr>
      <vt:lpstr>Developing marketing information</vt:lpstr>
      <vt:lpstr>Developing marketing information</vt:lpstr>
      <vt:lpstr>Example</vt:lpstr>
      <vt:lpstr>عرض تقديمي في PowerPoint</vt:lpstr>
      <vt:lpstr>عرض تقديمي في PowerPoint</vt:lpstr>
      <vt:lpstr>Developing marketing information</vt:lpstr>
      <vt:lpstr>The marketing research process </vt:lpstr>
      <vt:lpstr>The marketing research process </vt:lpstr>
      <vt:lpstr>The marketing research process </vt:lpstr>
      <vt:lpstr>The marketing research process </vt:lpstr>
      <vt:lpstr>EXAMPLE</vt:lpstr>
      <vt:lpstr>Chili’s Proposed research </vt:lpstr>
      <vt:lpstr>Primary vs. Secondary data</vt:lpstr>
      <vt:lpstr>Secondary data</vt:lpstr>
      <vt:lpstr>Primary data </vt:lpstr>
      <vt:lpstr>Primary data </vt:lpstr>
      <vt:lpstr>عرض تقديمي في PowerPoint</vt:lpstr>
      <vt:lpstr>Primary data </vt:lpstr>
      <vt:lpstr>Primary data </vt:lpstr>
      <vt:lpstr>Primary data </vt:lpstr>
      <vt:lpstr>CONTACT METHODS</vt:lpstr>
      <vt:lpstr>Strengths and weaknesses of Contact Methods</vt:lpstr>
      <vt:lpstr>عرض تقديمي في PowerPoint</vt:lpstr>
      <vt:lpstr>Sampling</vt:lpstr>
      <vt:lpstr>RESEARCH INSTRUMENTS</vt:lpstr>
      <vt:lpstr>Some insights from neuromarketing</vt:lpstr>
      <vt:lpstr>The marketing research process </vt:lpstr>
      <vt:lpstr>The marketing research process </vt:lpstr>
      <vt:lpstr>The marketing research process </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121</cp:revision>
  <dcterms:created xsi:type="dcterms:W3CDTF">2023-04-29T09:08:00Z</dcterms:created>
  <dcterms:modified xsi:type="dcterms:W3CDTF">2024-06-28T10:09:09Z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