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5"/>
  </p:notesMasterIdLst>
  <p:sldIdLst>
    <p:sldId id="303" r:id="rId2"/>
    <p:sldId id="529" r:id="rId3"/>
    <p:sldId id="484" r:id="rId4"/>
    <p:sldId id="483" r:id="rId5"/>
    <p:sldId id="530" r:id="rId6"/>
    <p:sldId id="487" r:id="rId7"/>
    <p:sldId id="488" r:id="rId8"/>
    <p:sldId id="489" r:id="rId9"/>
    <p:sldId id="490" r:id="rId10"/>
    <p:sldId id="491" r:id="rId11"/>
    <p:sldId id="492" r:id="rId12"/>
    <p:sldId id="493" r:id="rId13"/>
    <p:sldId id="494" r:id="rId14"/>
    <p:sldId id="495" r:id="rId15"/>
    <p:sldId id="496" r:id="rId16"/>
    <p:sldId id="497" r:id="rId17"/>
    <p:sldId id="498" r:id="rId18"/>
    <p:sldId id="500" r:id="rId19"/>
    <p:sldId id="501" r:id="rId20"/>
    <p:sldId id="502" r:id="rId21"/>
    <p:sldId id="503" r:id="rId22"/>
    <p:sldId id="504" r:id="rId23"/>
    <p:sldId id="531" r:id="rId24"/>
    <p:sldId id="532" r:id="rId25"/>
    <p:sldId id="533" r:id="rId26"/>
    <p:sldId id="508" r:id="rId27"/>
    <p:sldId id="509" r:id="rId28"/>
    <p:sldId id="510" r:id="rId29"/>
    <p:sldId id="511" r:id="rId30"/>
    <p:sldId id="512" r:id="rId31"/>
    <p:sldId id="513" r:id="rId32"/>
    <p:sldId id="514" r:id="rId33"/>
    <p:sldId id="515" r:id="rId34"/>
    <p:sldId id="536" r:id="rId35"/>
    <p:sldId id="537" r:id="rId36"/>
    <p:sldId id="538" r:id="rId37"/>
    <p:sldId id="539" r:id="rId38"/>
    <p:sldId id="540" r:id="rId39"/>
    <p:sldId id="557" r:id="rId40"/>
    <p:sldId id="541" r:id="rId41"/>
    <p:sldId id="556" r:id="rId42"/>
    <p:sldId id="55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29"/>
            <p14:sldId id="484"/>
            <p14:sldId id="483"/>
            <p14:sldId id="530"/>
            <p14:sldId id="487"/>
            <p14:sldId id="488"/>
            <p14:sldId id="489"/>
            <p14:sldId id="490"/>
            <p14:sldId id="491"/>
            <p14:sldId id="492"/>
            <p14:sldId id="493"/>
            <p14:sldId id="494"/>
            <p14:sldId id="495"/>
            <p14:sldId id="496"/>
            <p14:sldId id="497"/>
            <p14:sldId id="498"/>
            <p14:sldId id="500"/>
            <p14:sldId id="501"/>
            <p14:sldId id="502"/>
            <p14:sldId id="503"/>
            <p14:sldId id="504"/>
            <p14:sldId id="531"/>
            <p14:sldId id="532"/>
            <p14:sldId id="533"/>
            <p14:sldId id="508"/>
            <p14:sldId id="509"/>
            <p14:sldId id="510"/>
            <p14:sldId id="511"/>
            <p14:sldId id="512"/>
            <p14:sldId id="513"/>
            <p14:sldId id="514"/>
            <p14:sldId id="515"/>
            <p14:sldId id="536"/>
            <p14:sldId id="537"/>
            <p14:sldId id="538"/>
            <p14:sldId id="539"/>
            <p14:sldId id="540"/>
            <p14:sldId id="557"/>
            <p14:sldId id="541"/>
            <p14:sldId id="556"/>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0" d="100"/>
          <a:sy n="50" d="100"/>
        </p:scale>
        <p:origin x="787" y="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7.svg"/><Relationship Id="rId2" Type="http://schemas.openxmlformats.org/officeDocument/2006/relationships/image" Target="../media/image8.jpeg"/><Relationship Id="rId1" Type="http://schemas.openxmlformats.org/officeDocument/2006/relationships/slideLayout" Target="../slideLayouts/slideLayout14.xml"/><Relationship Id="rId6" Type="http://schemas.openxmlformats.org/officeDocument/2006/relationships/image" Target="../media/image4.png"/><Relationship Id="rId5" Type="http://schemas.openxmlformats.org/officeDocument/2006/relationships/image" Target="../media/image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59992" y="-9493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smtClean="0">
                <a:solidFill>
                  <a:srgbClr val="00B0F0"/>
                </a:solidFill>
                <a:latin typeface="Times New Roman" panose="02020603050405020304" pitchFamily="18" charset="0"/>
                <a:cs typeface="Times New Roman" panose="02020603050405020304" pitchFamily="18" charset="0"/>
              </a:rPr>
              <a:t>Badur elgasim</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5" name="TextBox 14"/>
          <p:cNvSpPr txBox="1"/>
          <p:nvPr/>
        </p:nvSpPr>
        <p:spPr>
          <a:xfrm>
            <a:off x="7215189" y="5143976"/>
            <a:ext cx="2248851" cy="523220"/>
          </a:xfrm>
          <a:prstGeom prst="rect">
            <a:avLst/>
          </a:prstGeom>
          <a:noFill/>
        </p:spPr>
        <p:txBody>
          <a:bodyPr wrap="square" rtlCol="0">
            <a:spAutoFit/>
          </a:bodyPr>
          <a:lstStyle/>
          <a:p>
            <a:r>
              <a:rPr lang="en-US" sz="2800" b="1" dirty="0" smtClean="0">
                <a:latin typeface="Simplified Arabic" panose="02020603050405020304" pitchFamily="18" charset="-78"/>
                <a:cs typeface="Simplified Arabic" panose="02020603050405020304" pitchFamily="18" charset="-78"/>
              </a:rPr>
              <a:t>Lecture </a:t>
            </a:r>
            <a:r>
              <a:rPr lang="en-US" sz="2800" b="1" dirty="0" smtClean="0">
                <a:latin typeface="Simplified Arabic" panose="02020603050405020304" pitchFamily="18" charset="-78"/>
                <a:cs typeface="Simplified Arabic" panose="02020603050405020304" pitchFamily="18" charset="-78"/>
              </a:rPr>
              <a:t>9</a:t>
            </a:r>
            <a:endParaRPr lang="en-US" sz="2800" b="1" dirty="0" smtClean="0">
              <a:latin typeface="Simplified Arabic" panose="02020603050405020304" pitchFamily="18" charset="-78"/>
              <a:cs typeface="Simplified Arabic" panose="02020603050405020304" pitchFamily="18" charset="-78"/>
            </a:endParaRPr>
          </a:p>
        </p:txBody>
      </p:sp>
      <p:sp>
        <p:nvSpPr>
          <p:cNvPr id="16" name="TextBox 15"/>
          <p:cNvSpPr txBox="1"/>
          <p:nvPr/>
        </p:nvSpPr>
        <p:spPr>
          <a:xfrm>
            <a:off x="5086265" y="3696153"/>
            <a:ext cx="7166695" cy="1077218"/>
          </a:xfrm>
          <a:prstGeom prst="rect">
            <a:avLst/>
          </a:prstGeom>
          <a:noFill/>
        </p:spPr>
        <p:txBody>
          <a:bodyPr wrap="square" rtlCol="0">
            <a:spAutoFit/>
          </a:bodyPr>
          <a:lstStyle/>
          <a:p>
            <a:r>
              <a:rPr lang="en-US" sz="3200" b="1" dirty="0" smtClean="0">
                <a:solidFill>
                  <a:srgbClr val="0070C0"/>
                </a:solidFill>
                <a:latin typeface="Tajawal Medium" panose="00000600000000000000" pitchFamily="2" charset="-78"/>
                <a:cs typeface="Tajawal Medium" panose="00000600000000000000" pitchFamily="2" charset="-78"/>
              </a:rPr>
              <a:t>MGM 506</a:t>
            </a:r>
          </a:p>
          <a:p>
            <a:r>
              <a:rPr lang="en-US" sz="3200" b="1" dirty="0">
                <a:solidFill>
                  <a:srgbClr val="0070C0"/>
                </a:solidFill>
              </a:rPr>
              <a:t>Control of International Operations</a:t>
            </a:r>
            <a:endParaRPr lang="en-US" sz="3200" b="1" dirty="0">
              <a:solidFill>
                <a:srgbClr val="0070C0"/>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1696" y="1387470"/>
            <a:ext cx="11678037" cy="4947325"/>
          </a:xfrm>
          <a:prstGeom prst="roundRect">
            <a:avLst>
              <a:gd name="adj" fmla="val 6140"/>
            </a:avLst>
          </a:prstGeom>
          <a:no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410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85217" y="45794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98434" y="6248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367791" y="6413483"/>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2519901" y="580503"/>
            <a:ext cx="3523144" cy="584775"/>
          </a:xfrm>
          <a:prstGeom prst="rect">
            <a:avLst/>
          </a:prstGeom>
          <a:noFill/>
        </p:spPr>
        <p:txBody>
          <a:bodyPr wrap="none" rtlCol="0">
            <a:spAutoFit/>
          </a:bodyPr>
          <a:lstStyle/>
          <a:p>
            <a:r>
              <a:rPr lang="en-US" sz="3200" b="1" dirty="0" smtClean="0">
                <a:solidFill>
                  <a:srgbClr val="0070C0"/>
                </a:solidFill>
              </a:rPr>
              <a:t>Learning Objectives</a:t>
            </a:r>
            <a:endParaRPr lang="en-US" sz="3200" b="1" dirty="0">
              <a:solidFill>
                <a:srgbClr val="0070C0"/>
              </a:solidFill>
            </a:endParaRPr>
          </a:p>
        </p:txBody>
      </p:sp>
      <p:sp>
        <p:nvSpPr>
          <p:cNvPr id="9" name="Rectangle 8"/>
          <p:cNvSpPr/>
          <p:nvPr/>
        </p:nvSpPr>
        <p:spPr>
          <a:xfrm>
            <a:off x="317533" y="1705972"/>
            <a:ext cx="7969218"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Purpose and Functions of the Control Process</a:t>
            </a:r>
          </a:p>
        </p:txBody>
      </p:sp>
      <p:sp>
        <p:nvSpPr>
          <p:cNvPr id="12" name="Rectangle 11"/>
          <p:cNvSpPr/>
          <p:nvPr/>
        </p:nvSpPr>
        <p:spPr>
          <a:xfrm>
            <a:off x="317532" y="2519828"/>
            <a:ext cx="3678443"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Control Mechanisms</a:t>
            </a:r>
          </a:p>
        </p:txBody>
      </p:sp>
      <p:sp>
        <p:nvSpPr>
          <p:cNvPr id="13" name="Rectangle 12"/>
          <p:cNvSpPr/>
          <p:nvPr/>
        </p:nvSpPr>
        <p:spPr>
          <a:xfrm>
            <a:off x="312755" y="3274462"/>
            <a:ext cx="7973996"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square">
            <a:spAutoFit/>
          </a:bodyPr>
          <a:lstStyle/>
          <a:p>
            <a:r>
              <a:rPr lang="en-US" sz="3200" b="1" dirty="0"/>
              <a:t>Control Approaches</a:t>
            </a:r>
          </a:p>
        </p:txBody>
      </p:sp>
      <p:sp>
        <p:nvSpPr>
          <p:cNvPr id="14" name="Rectangle 13"/>
          <p:cNvSpPr/>
          <p:nvPr/>
        </p:nvSpPr>
        <p:spPr>
          <a:xfrm>
            <a:off x="312755" y="4102353"/>
            <a:ext cx="5673156"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Cultural Aspects of MNC Control</a:t>
            </a:r>
          </a:p>
        </p:txBody>
      </p:sp>
      <p:sp>
        <p:nvSpPr>
          <p:cNvPr id="15" name="Rectangle 14"/>
          <p:cNvSpPr/>
          <p:nvPr/>
        </p:nvSpPr>
        <p:spPr>
          <a:xfrm>
            <a:off x="312755" y="4930244"/>
            <a:ext cx="6560450"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Additional Control Problems of MNCs</a:t>
            </a:r>
          </a:p>
        </p:txBody>
      </p:sp>
      <p:sp>
        <p:nvSpPr>
          <p:cNvPr id="16" name="Rectangle 15"/>
          <p:cNvSpPr/>
          <p:nvPr/>
        </p:nvSpPr>
        <p:spPr>
          <a:xfrm>
            <a:off x="312755" y="5758135"/>
            <a:ext cx="8107989" cy="5847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spAutoFit/>
          </a:bodyPr>
          <a:lstStyle/>
          <a:p>
            <a:r>
              <a:rPr lang="en-US" sz="3200" b="1" dirty="0"/>
              <a:t>Ownership and Host Government Involvement</a:t>
            </a:r>
          </a:p>
        </p:txBody>
      </p:sp>
    </p:spTree>
    <p:extLst>
      <p:ext uri="{BB962C8B-B14F-4D97-AF65-F5344CB8AC3E}">
        <p14:creationId xmlns:p14="http://schemas.microsoft.com/office/powerpoint/2010/main" val="2265590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238427"/>
            <a:ext cx="12192000" cy="52118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34570" y="7242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27427" y="13581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18419" y="3150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0" y="1345306"/>
            <a:ext cx="12015788" cy="5016758"/>
          </a:xfrm>
          <a:prstGeom prst="rect">
            <a:avLst/>
          </a:prstGeom>
        </p:spPr>
        <p:txBody>
          <a:bodyPr wrap="square">
            <a:spAutoFit/>
          </a:bodyPr>
          <a:lstStyle/>
          <a:p>
            <a:pPr algn="just"/>
            <a:r>
              <a:rPr lang="en-US" sz="3200" b="1" dirty="0"/>
              <a:t>No organization can accomplish its goals without proper control. </a:t>
            </a:r>
            <a:endParaRPr lang="en-US" sz="3200" b="1" dirty="0" smtClean="0"/>
          </a:p>
          <a:p>
            <a:pPr algn="just"/>
            <a:r>
              <a:rPr lang="en-US" sz="3200" b="1" dirty="0" smtClean="0"/>
              <a:t>The </a:t>
            </a:r>
            <a:r>
              <a:rPr lang="en-US" sz="3200" b="1" dirty="0"/>
              <a:t>imperative of organizational control is heightened when firms cross national borders and expand into unfamiliar foreign markets. During the 1980s, many developing countries experienced financial crises. Most of them were forced to block the transfer of hard currencies abroad. Multinational companies (MNCs) operating in these nations were unable to repatriate earnings or assets. </a:t>
            </a:r>
            <a:endParaRPr lang="en-US" sz="3200" b="1" dirty="0" smtClean="0"/>
          </a:p>
          <a:p>
            <a:pPr algn="just"/>
            <a:endParaRPr lang="en-US" sz="3200" b="1" dirty="0"/>
          </a:p>
          <a:p>
            <a:pPr algn="just"/>
            <a:r>
              <a:rPr lang="en-US" sz="3200" b="1" dirty="0" smtClean="0"/>
              <a:t>In </a:t>
            </a:r>
            <a:r>
              <a:rPr lang="en-US" sz="3200" b="1" dirty="0"/>
              <a:t>effect, the MNCs’ control of these funds, and indirectly a partial control of their businesses, was subject to host government policies. </a:t>
            </a:r>
          </a:p>
        </p:txBody>
      </p:sp>
      <p:sp>
        <p:nvSpPr>
          <p:cNvPr id="2" name="Rectangle 1"/>
          <p:cNvSpPr/>
          <p:nvPr/>
        </p:nvSpPr>
        <p:spPr>
          <a:xfrm>
            <a:off x="2390531" y="372425"/>
            <a:ext cx="3041217" cy="707886"/>
          </a:xfrm>
          <a:prstGeom prst="rect">
            <a:avLst/>
          </a:prstGeom>
        </p:spPr>
        <p:txBody>
          <a:bodyPr wrap="none">
            <a:spAutoFit/>
          </a:bodyPr>
          <a:lstStyle/>
          <a:p>
            <a:r>
              <a:rPr lang="en-US" sz="4000" b="1" dirty="0">
                <a:solidFill>
                  <a:srgbClr val="0070C0"/>
                </a:solidFill>
                <a:latin typeface="Simplified Arabic" panose="02020603050405020304" pitchFamily="18" charset="-78"/>
                <a:cs typeface="Simplified Arabic" panose="02020603050405020304" pitchFamily="18" charset="-78"/>
              </a:rPr>
              <a:t>Introduction </a:t>
            </a:r>
            <a:endParaRPr lang="en-US" sz="4000" b="1" dirty="0">
              <a:solidFill>
                <a:srgbClr val="0070C0"/>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325281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2837" y="1431419"/>
            <a:ext cx="11691154" cy="49265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75401" y="214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2836" y="40210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441146" y="5080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57163" y="1219884"/>
            <a:ext cx="11858625" cy="5016758"/>
          </a:xfrm>
          <a:prstGeom prst="rect">
            <a:avLst/>
          </a:prstGeom>
        </p:spPr>
        <p:txBody>
          <a:bodyPr wrap="square">
            <a:spAutoFit/>
          </a:bodyPr>
          <a:lstStyle/>
          <a:p>
            <a:pPr algn="just"/>
            <a:r>
              <a:rPr lang="en-US" sz="3200" b="1" dirty="0"/>
              <a:t>Some firms used unique methods to move the blocked funds abroad</a:t>
            </a:r>
            <a:r>
              <a:rPr lang="en-US" sz="3200" b="1" dirty="0" smtClean="0"/>
              <a:t>.</a:t>
            </a:r>
            <a:r>
              <a:rPr lang="en-US" sz="3200" b="1" dirty="0"/>
              <a:t> </a:t>
            </a:r>
            <a:r>
              <a:rPr lang="en-US" sz="3200" b="1" dirty="0">
                <a:solidFill>
                  <a:srgbClr val="FF0000"/>
                </a:solidFill>
              </a:rPr>
              <a:t>Columbia Pictures, for example</a:t>
            </a:r>
            <a:r>
              <a:rPr lang="en-US" sz="3200" b="1" dirty="0"/>
              <a:t>, filmed a movie in Kenya to use up blocked funds generated by its parent company, </a:t>
            </a:r>
            <a:r>
              <a:rPr lang="en-US" sz="3200" b="1" dirty="0">
                <a:solidFill>
                  <a:srgbClr val="FF0000"/>
                </a:solidFill>
              </a:rPr>
              <a:t>Coca-Cola</a:t>
            </a:r>
            <a:r>
              <a:rPr lang="en-US" sz="3200" b="1" dirty="0" smtClean="0"/>
              <a:t>.</a:t>
            </a:r>
          </a:p>
          <a:p>
            <a:pPr algn="just"/>
            <a:r>
              <a:rPr lang="en-US" sz="3200" b="1" dirty="0" smtClean="0"/>
              <a:t> </a:t>
            </a:r>
            <a:r>
              <a:rPr lang="en-US" sz="3200" b="1" dirty="0"/>
              <a:t>In Tanzania, another firm found a creative way to spend money blocked in the country. For a while, it booked all its airline tickets for all destinations in or out of Tanzania at Dar </a:t>
            </a:r>
            <a:r>
              <a:rPr lang="en-US" sz="3200" b="1" dirty="0" err="1" smtClean="0"/>
              <a:t>es</a:t>
            </a:r>
            <a:r>
              <a:rPr lang="en-US" sz="3200" b="1" dirty="0" smtClean="0"/>
              <a:t> </a:t>
            </a:r>
            <a:r>
              <a:rPr lang="en-US" sz="3200" b="1" dirty="0"/>
              <a:t>Salaam, the capital of </a:t>
            </a:r>
            <a:r>
              <a:rPr lang="en-US" sz="3200" b="1" dirty="0" smtClean="0"/>
              <a:t>Tanzania.</a:t>
            </a:r>
            <a:r>
              <a:rPr lang="en-US" sz="3200" b="1" dirty="0"/>
              <a:t> The blocking of funds is only one way host governments interfere with the </a:t>
            </a:r>
            <a:r>
              <a:rPr lang="en-US" sz="3200" b="1" dirty="0" smtClean="0"/>
              <a:t>normal </a:t>
            </a:r>
            <a:r>
              <a:rPr lang="en-US" sz="3200" b="1" dirty="0"/>
              <a:t>business operations of MNCs. Often, MNCs lose some control over their </a:t>
            </a:r>
            <a:r>
              <a:rPr lang="en-US" sz="3200" b="1" dirty="0" smtClean="0"/>
              <a:t>foreign </a:t>
            </a:r>
            <a:r>
              <a:rPr lang="en-US" sz="3200" b="1" dirty="0"/>
              <a:t>subsidiaries due to host government demands</a:t>
            </a:r>
          </a:p>
        </p:txBody>
      </p:sp>
    </p:spTree>
    <p:extLst>
      <p:ext uri="{BB962C8B-B14F-4D97-AF65-F5344CB8AC3E}">
        <p14:creationId xmlns:p14="http://schemas.microsoft.com/office/powerpoint/2010/main" val="8453105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45306"/>
            <a:ext cx="11774144" cy="51443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a:t>the American culture has traditionally placed higher values on democratic than on authoritarian leadership, certain biases can be detected in the research on the effects of these leadership styles. A great deal of research is designed to prove that democracy is superior to autocracy, rather than to test that proportion.</a:t>
            </a:r>
            <a:endParaRPr lang="en-US" b="1"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954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62471"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06681" y="1344990"/>
            <a:ext cx="11666219" cy="5016758"/>
          </a:xfrm>
          <a:prstGeom prst="rect">
            <a:avLst/>
          </a:prstGeom>
        </p:spPr>
        <p:txBody>
          <a:bodyPr wrap="square">
            <a:spAutoFit/>
          </a:bodyPr>
          <a:lstStyle/>
          <a:p>
            <a:pPr algn="just"/>
            <a:r>
              <a:rPr lang="en-US" sz="3200" b="1" dirty="0"/>
              <a:t>The effective management of an organization, among other factors, depends on securing continuous and sufficient progress toward goals. Management must </a:t>
            </a:r>
            <a:r>
              <a:rPr lang="en-US" sz="3200" b="1" dirty="0" smtClean="0"/>
              <a:t>determine </a:t>
            </a:r>
            <a:r>
              <a:rPr lang="en-US" sz="3200" b="1" dirty="0"/>
              <a:t>if the organization is following the right strategies and if these strategies are being implemented correctly. Sound management also involves asking whether the organization is moving in the proper direction and if the results obtained are those intended. </a:t>
            </a:r>
            <a:r>
              <a:rPr lang="en-US" sz="3200" b="1" dirty="0">
                <a:solidFill>
                  <a:srgbClr val="FF0000"/>
                </a:solidFill>
              </a:rPr>
              <a:t>Organizational control could provide answers to these questions. </a:t>
            </a:r>
            <a:r>
              <a:rPr lang="en-US" sz="3200" b="1" dirty="0"/>
              <a:t>Control is needed not only for detecting problems and deviations from plans but also for anticipating problems before they occur</a:t>
            </a:r>
          </a:p>
        </p:txBody>
      </p:sp>
    </p:spTree>
    <p:extLst>
      <p:ext uri="{BB962C8B-B14F-4D97-AF65-F5344CB8AC3E}">
        <p14:creationId xmlns:p14="http://schemas.microsoft.com/office/powerpoint/2010/main" val="680474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599" y="1395752"/>
            <a:ext cx="11755391" cy="5173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22535" y="15082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92170" y="29842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1649" y="36395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49385" y="6480918"/>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858398" y="590026"/>
            <a:ext cx="8137867" cy="584775"/>
          </a:xfrm>
          <a:prstGeom prst="rect">
            <a:avLst/>
          </a:prstGeom>
        </p:spPr>
        <p:txBody>
          <a:bodyPr wrap="square">
            <a:spAutoFit/>
          </a:bodyPr>
          <a:lstStyle/>
          <a:p>
            <a:r>
              <a:rPr lang="en-US" sz="3200" b="1" dirty="0">
                <a:solidFill>
                  <a:srgbClr val="0070C0"/>
                </a:solidFill>
              </a:rPr>
              <a:t>Purpose and Functions of the Control Process</a:t>
            </a:r>
          </a:p>
        </p:txBody>
      </p:sp>
      <p:sp>
        <p:nvSpPr>
          <p:cNvPr id="9" name="Rectangle 8"/>
          <p:cNvSpPr/>
          <p:nvPr/>
        </p:nvSpPr>
        <p:spPr>
          <a:xfrm>
            <a:off x="216815" y="1773935"/>
            <a:ext cx="11515725" cy="5016758"/>
          </a:xfrm>
          <a:prstGeom prst="rect">
            <a:avLst/>
          </a:prstGeom>
        </p:spPr>
        <p:txBody>
          <a:bodyPr wrap="square">
            <a:spAutoFit/>
          </a:bodyPr>
          <a:lstStyle/>
          <a:p>
            <a:pPr algn="just"/>
            <a:r>
              <a:rPr lang="en-US" sz="3200" b="1" dirty="0">
                <a:solidFill>
                  <a:srgbClr val="FF0000"/>
                </a:solidFill>
              </a:rPr>
              <a:t>Organizational control </a:t>
            </a:r>
            <a:r>
              <a:rPr lang="en-US" sz="3200" b="1" dirty="0"/>
              <a:t>refers to the process of monitoring and evaluating the effectiveness and efficiency of organizational performance and taking corrective action when performance falls short of expectations. Based on this definition, </a:t>
            </a:r>
            <a:r>
              <a:rPr lang="en-US" sz="3200" b="1" dirty="0">
                <a:solidFill>
                  <a:srgbClr val="FF0000"/>
                </a:solidFill>
              </a:rPr>
              <a:t>there are four major components in a control system</a:t>
            </a:r>
            <a:r>
              <a:rPr lang="en-US" sz="3200" b="1" dirty="0"/>
              <a:t>. </a:t>
            </a:r>
            <a:endParaRPr lang="en-US" sz="3200" b="1" dirty="0" smtClean="0"/>
          </a:p>
          <a:p>
            <a:pPr algn="just"/>
            <a:r>
              <a:rPr lang="en-US" sz="3200" b="1" dirty="0" smtClean="0">
                <a:solidFill>
                  <a:srgbClr val="FF0000"/>
                </a:solidFill>
              </a:rPr>
              <a:t>First</a:t>
            </a:r>
            <a:r>
              <a:rPr lang="en-US" sz="3200" b="1" dirty="0">
                <a:solidFill>
                  <a:srgbClr val="FF0000"/>
                </a:solidFill>
              </a:rPr>
              <a:t>, </a:t>
            </a:r>
            <a:r>
              <a:rPr lang="en-US" sz="3200" b="1" dirty="0"/>
              <a:t>spell out the intended results, and establish the standards against which organizational activities and accomplishments can be measured. </a:t>
            </a:r>
            <a:endParaRPr lang="en-US" sz="3200" b="1" dirty="0" smtClean="0"/>
          </a:p>
          <a:p>
            <a:pPr algn="just"/>
            <a:r>
              <a:rPr lang="en-US" sz="3200" b="1" dirty="0" smtClean="0">
                <a:solidFill>
                  <a:srgbClr val="FF0000"/>
                </a:solidFill>
              </a:rPr>
              <a:t>Second</a:t>
            </a:r>
            <a:r>
              <a:rPr lang="en-US" sz="3200" b="1" dirty="0">
                <a:solidFill>
                  <a:srgbClr val="FF0000"/>
                </a:solidFill>
              </a:rPr>
              <a:t>, </a:t>
            </a:r>
            <a:r>
              <a:rPr lang="en-US" sz="3200" b="1" dirty="0"/>
              <a:t>monitor and collect information on organizational activities that are aimed at goal </a:t>
            </a:r>
            <a:r>
              <a:rPr lang="en-US" sz="3200" b="1" dirty="0" smtClean="0"/>
              <a:t>accomplishment. </a:t>
            </a:r>
            <a:endParaRPr lang="en-US" sz="3200" b="1" dirty="0"/>
          </a:p>
        </p:txBody>
      </p:sp>
    </p:spTree>
    <p:extLst>
      <p:ext uri="{BB962C8B-B14F-4D97-AF65-F5344CB8AC3E}">
        <p14:creationId xmlns:p14="http://schemas.microsoft.com/office/powerpoint/2010/main" val="101637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9559" y="1111412"/>
            <a:ext cx="11694431" cy="51460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179306"/>
            <a:ext cx="1404457" cy="88749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15187" y="3362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31064" y="38082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14618" y="1111412"/>
            <a:ext cx="11644312" cy="5016758"/>
          </a:xfrm>
          <a:prstGeom prst="rect">
            <a:avLst/>
          </a:prstGeom>
        </p:spPr>
        <p:txBody>
          <a:bodyPr wrap="square">
            <a:spAutoFit/>
          </a:bodyPr>
          <a:lstStyle/>
          <a:p>
            <a:pPr algn="just"/>
            <a:r>
              <a:rPr lang="en-US" sz="3200" b="1" dirty="0">
                <a:solidFill>
                  <a:srgbClr val="FF0000"/>
                </a:solidFill>
              </a:rPr>
              <a:t>Third, </a:t>
            </a:r>
            <a:r>
              <a:rPr lang="en-US" sz="3200" b="1" dirty="0"/>
              <a:t>evaluate organizational performance and results for effectiveness. </a:t>
            </a:r>
            <a:endParaRPr lang="en-US" sz="3200" b="1" dirty="0" smtClean="0"/>
          </a:p>
          <a:p>
            <a:pPr algn="just"/>
            <a:r>
              <a:rPr lang="en-US" sz="3200" b="1" dirty="0" smtClean="0">
                <a:solidFill>
                  <a:srgbClr val="FF0000"/>
                </a:solidFill>
              </a:rPr>
              <a:t>Fourth</a:t>
            </a:r>
            <a:r>
              <a:rPr lang="en-US" sz="3200" b="1" dirty="0">
                <a:solidFill>
                  <a:srgbClr val="FF0000"/>
                </a:solidFill>
              </a:rPr>
              <a:t>, </a:t>
            </a:r>
            <a:r>
              <a:rPr lang="en-US" sz="3200" b="1" dirty="0"/>
              <a:t>make necessary adjustments to correct deficiencies during and after the implementation of the </a:t>
            </a:r>
            <a:r>
              <a:rPr lang="en-US" sz="3200" b="1" dirty="0" err="1" smtClean="0"/>
              <a:t>strategy.Deficiencies</a:t>
            </a:r>
            <a:r>
              <a:rPr lang="en-US" sz="3200" b="1" dirty="0" smtClean="0"/>
              <a:t> </a:t>
            </a:r>
            <a:r>
              <a:rPr lang="en-US" sz="3200" b="1" dirty="0"/>
              <a:t>could be due to shortcomings in implementation or flaws in the strategy</a:t>
            </a:r>
            <a:r>
              <a:rPr lang="en-US" sz="3200" b="1" dirty="0" smtClean="0"/>
              <a:t>.</a:t>
            </a:r>
          </a:p>
          <a:p>
            <a:pPr algn="just"/>
            <a:endParaRPr lang="en-US" sz="3200" b="1" dirty="0"/>
          </a:p>
          <a:p>
            <a:pPr algn="just"/>
            <a:r>
              <a:rPr lang="en-US" sz="3200" b="1" dirty="0" smtClean="0"/>
              <a:t> </a:t>
            </a:r>
            <a:r>
              <a:rPr lang="en-US" sz="3200" b="1" dirty="0"/>
              <a:t>The failure of a strategy could also be related to changes in the </a:t>
            </a:r>
            <a:r>
              <a:rPr lang="en-US" sz="3200" b="1" dirty="0" smtClean="0"/>
              <a:t>environmental </a:t>
            </a:r>
            <a:r>
              <a:rPr lang="en-US" sz="3200" b="1" dirty="0"/>
              <a:t>factors that were the basic premises of the strategic plan. In any case, a properly constructed control mechanism should provide information regarding the shortcomings. </a:t>
            </a:r>
          </a:p>
        </p:txBody>
      </p:sp>
    </p:spTree>
    <p:extLst>
      <p:ext uri="{BB962C8B-B14F-4D97-AF65-F5344CB8AC3E}">
        <p14:creationId xmlns:p14="http://schemas.microsoft.com/office/powerpoint/2010/main" val="36171920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928151"/>
            <a:ext cx="12192000" cy="53644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179306"/>
            <a:ext cx="1404457" cy="90273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18125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72497" y="2726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84812" y="33839"/>
            <a:ext cx="2305141" cy="1076343"/>
          </a:xfrm>
          <a:prstGeom prst="rect">
            <a:avLst/>
          </a:prstGeom>
        </p:spPr>
      </p:pic>
      <p:sp>
        <p:nvSpPr>
          <p:cNvPr id="8" name="Rectangle 7"/>
          <p:cNvSpPr/>
          <p:nvPr/>
        </p:nvSpPr>
        <p:spPr>
          <a:xfrm>
            <a:off x="3631062" y="336348"/>
            <a:ext cx="3678443" cy="584775"/>
          </a:xfrm>
          <a:prstGeom prst="rect">
            <a:avLst/>
          </a:prstGeom>
        </p:spPr>
        <p:txBody>
          <a:bodyPr wrap="none">
            <a:spAutoFit/>
          </a:bodyPr>
          <a:lstStyle/>
          <a:p>
            <a:r>
              <a:rPr lang="en-US" sz="3200" b="1" dirty="0">
                <a:solidFill>
                  <a:srgbClr val="0070C0"/>
                </a:solidFill>
              </a:rPr>
              <a:t>Control Mechanisms</a:t>
            </a:r>
          </a:p>
        </p:txBody>
      </p:sp>
      <p:sp>
        <p:nvSpPr>
          <p:cNvPr id="9" name="Rectangle 8"/>
          <p:cNvSpPr/>
          <p:nvPr/>
        </p:nvSpPr>
        <p:spPr>
          <a:xfrm>
            <a:off x="182881" y="1208724"/>
            <a:ext cx="11515724" cy="4524315"/>
          </a:xfrm>
          <a:prstGeom prst="rect">
            <a:avLst/>
          </a:prstGeom>
        </p:spPr>
        <p:txBody>
          <a:bodyPr wrap="square">
            <a:spAutoFit/>
          </a:bodyPr>
          <a:lstStyle/>
          <a:p>
            <a:pPr algn="just"/>
            <a:r>
              <a:rPr lang="en-US" sz="3200" b="1" dirty="0">
                <a:solidFill>
                  <a:srgbClr val="FF0000"/>
                </a:solidFill>
              </a:rPr>
              <a:t>Several control mechanisms </a:t>
            </a:r>
            <a:r>
              <a:rPr lang="en-US" sz="3200" b="1" dirty="0"/>
              <a:t>can be used individually or in combination in an </a:t>
            </a:r>
            <a:r>
              <a:rPr lang="en-US" sz="3200" b="1" dirty="0" smtClean="0"/>
              <a:t>organization.</a:t>
            </a:r>
          </a:p>
          <a:p>
            <a:pPr algn="just"/>
            <a:r>
              <a:rPr lang="en-US" sz="3200" b="1" dirty="0" smtClean="0"/>
              <a:t> </a:t>
            </a:r>
            <a:r>
              <a:rPr lang="en-US" sz="3200" b="1" dirty="0"/>
              <a:t>Some are </a:t>
            </a:r>
            <a:r>
              <a:rPr lang="en-US" sz="3200" b="1" dirty="0">
                <a:solidFill>
                  <a:srgbClr val="FF0000"/>
                </a:solidFill>
              </a:rPr>
              <a:t>very formal</a:t>
            </a:r>
            <a:r>
              <a:rPr lang="en-US" sz="3200" b="1" dirty="0"/>
              <a:t>, such as various reports from lower levels of the organizational hierarchy to higher levels. Others are </a:t>
            </a:r>
            <a:r>
              <a:rPr lang="en-US" sz="3200" b="1" dirty="0">
                <a:solidFill>
                  <a:srgbClr val="FF0000"/>
                </a:solidFill>
              </a:rPr>
              <a:t>informal,</a:t>
            </a:r>
            <a:r>
              <a:rPr lang="en-US" sz="3200" b="1" dirty="0"/>
              <a:t> such as socialization and acculturation, which instill organizational values in members and create </a:t>
            </a:r>
            <a:r>
              <a:rPr lang="en-US" sz="3200" b="1" dirty="0" smtClean="0"/>
              <a:t>uniformity </a:t>
            </a:r>
            <a:r>
              <a:rPr lang="en-US" sz="3200" b="1" dirty="0"/>
              <a:t>in decisions and actions</a:t>
            </a:r>
            <a:r>
              <a:rPr lang="en-US" sz="3200" b="1" dirty="0" smtClean="0"/>
              <a:t>.</a:t>
            </a:r>
          </a:p>
          <a:p>
            <a:pPr algn="just"/>
            <a:endParaRPr lang="en-US" sz="3200" b="1" dirty="0" smtClean="0"/>
          </a:p>
          <a:p>
            <a:pPr algn="just"/>
            <a:r>
              <a:rPr lang="en-US" sz="3200" b="1" dirty="0" smtClean="0"/>
              <a:t> </a:t>
            </a:r>
            <a:r>
              <a:rPr lang="en-US" sz="3200" b="1" dirty="0"/>
              <a:t>In the following section, we will review the major control mechanisms</a:t>
            </a:r>
          </a:p>
        </p:txBody>
      </p:sp>
    </p:spTree>
    <p:extLst>
      <p:ext uri="{BB962C8B-B14F-4D97-AF65-F5344CB8AC3E}">
        <p14:creationId xmlns:p14="http://schemas.microsoft.com/office/powerpoint/2010/main" val="19001498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3361" y="1285385"/>
            <a:ext cx="11770630" cy="500724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7" y="349401"/>
            <a:ext cx="1404457" cy="93598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26360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61421" y="4849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4313" y="1530237"/>
            <a:ext cx="11732777" cy="4832092"/>
          </a:xfrm>
          <a:prstGeom prst="rect">
            <a:avLst/>
          </a:prstGeom>
        </p:spPr>
        <p:txBody>
          <a:bodyPr wrap="square">
            <a:spAutoFit/>
          </a:bodyPr>
          <a:lstStyle/>
          <a:p>
            <a:pPr algn="just"/>
            <a:r>
              <a:rPr lang="en-US" sz="2800" b="1" dirty="0">
                <a:solidFill>
                  <a:srgbClr val="FF0000"/>
                </a:solidFill>
              </a:rPr>
              <a:t>Input control </a:t>
            </a:r>
            <a:r>
              <a:rPr lang="en-US" sz="2800" b="1" dirty="0"/>
              <a:t>is regarded as </a:t>
            </a:r>
            <a:r>
              <a:rPr lang="en-US" sz="2800" b="1" dirty="0" smtClean="0"/>
              <a:t>behavioral </a:t>
            </a:r>
            <a:r>
              <a:rPr lang="en-US" sz="2800" b="1" dirty="0"/>
              <a:t>control, where expectations are communicated to employees in advance. Then, through personal supervision and surveillance, they are guided and directed to reach goals. Of course, rewards and punishment are the instruments that are used to induce goal-oriented behavior modification. It works best in small </a:t>
            </a:r>
            <a:r>
              <a:rPr lang="en-US" sz="2800" b="1" dirty="0" smtClean="0"/>
              <a:t>organization.</a:t>
            </a:r>
          </a:p>
          <a:p>
            <a:pPr algn="just"/>
            <a:endParaRPr lang="en-US" sz="2800" b="1" dirty="0" smtClean="0"/>
          </a:p>
          <a:p>
            <a:pPr algn="just"/>
            <a:r>
              <a:rPr lang="en-US" sz="2800" b="1" dirty="0">
                <a:solidFill>
                  <a:srgbClr val="FF0000"/>
                </a:solidFill>
              </a:rPr>
              <a:t>Output control </a:t>
            </a:r>
            <a:r>
              <a:rPr lang="en-US" sz="2800" b="1" dirty="0"/>
              <a:t>is result oriented and uses impersonal measures such as the </a:t>
            </a:r>
            <a:r>
              <a:rPr lang="en-US" sz="2800" b="1" dirty="0" smtClean="0"/>
              <a:t>difference </a:t>
            </a:r>
            <a:r>
              <a:rPr lang="en-US" sz="2800" b="1" dirty="0"/>
              <a:t>between the expected and the final outcome. It relies on feedback </a:t>
            </a:r>
            <a:r>
              <a:rPr lang="en-US" sz="2800" b="1" dirty="0" smtClean="0"/>
              <a:t>information </a:t>
            </a:r>
            <a:r>
              <a:rPr lang="en-US" sz="2800" b="1" dirty="0"/>
              <a:t>to correct deviations. Output control works well for large organizations, where the complexity and heterogeneity of activities require standard objective measures of comparison</a:t>
            </a:r>
          </a:p>
        </p:txBody>
      </p:sp>
      <p:sp>
        <p:nvSpPr>
          <p:cNvPr id="9" name="Rectangle 8"/>
          <p:cNvSpPr/>
          <p:nvPr/>
        </p:nvSpPr>
        <p:spPr>
          <a:xfrm>
            <a:off x="3584004" y="487104"/>
            <a:ext cx="4661084" cy="584775"/>
          </a:xfrm>
          <a:prstGeom prst="rect">
            <a:avLst/>
          </a:prstGeom>
        </p:spPr>
        <p:txBody>
          <a:bodyPr wrap="none">
            <a:spAutoFit/>
          </a:bodyPr>
          <a:lstStyle/>
          <a:p>
            <a:r>
              <a:rPr lang="en-US" sz="3200" b="1" dirty="0">
                <a:solidFill>
                  <a:srgbClr val="0070C0"/>
                </a:solidFill>
              </a:rPr>
              <a:t>Input and Output Controls</a:t>
            </a:r>
          </a:p>
        </p:txBody>
      </p:sp>
    </p:spTree>
    <p:extLst>
      <p:ext uri="{BB962C8B-B14F-4D97-AF65-F5344CB8AC3E}">
        <p14:creationId xmlns:p14="http://schemas.microsoft.com/office/powerpoint/2010/main" val="2142294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14300" y="1175369"/>
            <a:ext cx="12077700" cy="5117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75950" y="204560"/>
            <a:ext cx="1404457" cy="89767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60767" y="34884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6076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14300" y="1214438"/>
            <a:ext cx="12077700" cy="4708981"/>
          </a:xfrm>
          <a:prstGeom prst="rect">
            <a:avLst/>
          </a:prstGeom>
        </p:spPr>
        <p:txBody>
          <a:bodyPr wrap="square">
            <a:spAutoFit/>
          </a:bodyPr>
          <a:lstStyle/>
          <a:p>
            <a:pPr algn="just"/>
            <a:r>
              <a:rPr lang="en-US" sz="3000" b="1" dirty="0"/>
              <a:t>Usually, all major strategic and critical decisions are made by top-level executives. Some organizations may allow dispersion of decision-making power for other important matters among lower-level managers</a:t>
            </a:r>
            <a:endParaRPr lang="en-US" sz="3000" b="1" dirty="0" smtClean="0">
              <a:solidFill>
                <a:srgbClr val="FF0000"/>
              </a:solidFill>
            </a:endParaRPr>
          </a:p>
          <a:p>
            <a:pPr algn="just"/>
            <a:r>
              <a:rPr lang="en-US" sz="3000" b="1" dirty="0" smtClean="0">
                <a:solidFill>
                  <a:srgbClr val="FF0000"/>
                </a:solidFill>
              </a:rPr>
              <a:t>Centralization </a:t>
            </a:r>
            <a:r>
              <a:rPr lang="en-US" sz="3000" b="1" dirty="0"/>
              <a:t>of decision-making is characteristic of a firm in which most decisions are made by top-level managers. In a centralized MNC, foreign subsidiaries have limited decision-making authority, and most important matters are decided by headquarters</a:t>
            </a:r>
            <a:r>
              <a:rPr lang="en-US" sz="3000" b="1" dirty="0" smtClean="0"/>
              <a:t>.</a:t>
            </a:r>
          </a:p>
          <a:p>
            <a:pPr algn="just"/>
            <a:r>
              <a:rPr lang="en-US" sz="3000" b="1" dirty="0" smtClean="0"/>
              <a:t> </a:t>
            </a:r>
            <a:r>
              <a:rPr lang="en-US" sz="3000" b="1" dirty="0"/>
              <a:t>The opposite is </a:t>
            </a:r>
            <a:r>
              <a:rPr lang="en-US" sz="3000" b="1" dirty="0" smtClean="0">
                <a:solidFill>
                  <a:srgbClr val="FF0000"/>
                </a:solidFill>
              </a:rPr>
              <a:t>decentralization</a:t>
            </a:r>
            <a:r>
              <a:rPr lang="en-US" sz="3000" b="1" dirty="0" smtClean="0"/>
              <a:t>, </a:t>
            </a:r>
            <a:r>
              <a:rPr lang="en-US" sz="3000" b="1" dirty="0"/>
              <a:t>where decision-making power is dispersed among more managers. Decentralized MNCs give more autonomy to their foreign subsidiaries</a:t>
            </a:r>
          </a:p>
        </p:txBody>
      </p:sp>
      <p:sp>
        <p:nvSpPr>
          <p:cNvPr id="9" name="Rectangle 8"/>
          <p:cNvSpPr/>
          <p:nvPr/>
        </p:nvSpPr>
        <p:spPr>
          <a:xfrm>
            <a:off x="3543232" y="480494"/>
            <a:ext cx="4479111" cy="584775"/>
          </a:xfrm>
          <a:prstGeom prst="rect">
            <a:avLst/>
          </a:prstGeom>
        </p:spPr>
        <p:txBody>
          <a:bodyPr wrap="none">
            <a:spAutoFit/>
          </a:bodyPr>
          <a:lstStyle/>
          <a:p>
            <a:r>
              <a:rPr lang="en-US" sz="3200" b="1" dirty="0">
                <a:solidFill>
                  <a:srgbClr val="0070C0"/>
                </a:solidFill>
              </a:rPr>
              <a:t>Locus of Decision Making</a:t>
            </a:r>
          </a:p>
        </p:txBody>
      </p:sp>
    </p:spTree>
    <p:extLst>
      <p:ext uri="{BB962C8B-B14F-4D97-AF65-F5344CB8AC3E}">
        <p14:creationId xmlns:p14="http://schemas.microsoft.com/office/powerpoint/2010/main" val="33100749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0" y="1068224"/>
            <a:ext cx="12085320" cy="53782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8871" y="145459"/>
            <a:ext cx="1404457" cy="90085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6800" y="268963"/>
            <a:ext cx="1113607"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28033" y="3625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0" y="1105674"/>
            <a:ext cx="12236158" cy="5170646"/>
          </a:xfrm>
          <a:prstGeom prst="rect">
            <a:avLst/>
          </a:prstGeom>
        </p:spPr>
        <p:txBody>
          <a:bodyPr wrap="square">
            <a:spAutoFit/>
          </a:bodyPr>
          <a:lstStyle/>
          <a:p>
            <a:pPr algn="just"/>
            <a:r>
              <a:rPr lang="en-US" sz="3000" b="1" dirty="0">
                <a:solidFill>
                  <a:srgbClr val="FF0000"/>
                </a:solidFill>
              </a:rPr>
              <a:t>Information collection </a:t>
            </a:r>
            <a:r>
              <a:rPr lang="en-US" sz="3000" b="1" dirty="0"/>
              <a:t>on organizational performance is the linchpin in any control system. To assess the firm’s viability and the relevance of its strategy, a variety of data must be collected from inside and outside the firm. To monitor performance, a variety of information is communicated between different parts of the organization</a:t>
            </a:r>
            <a:r>
              <a:rPr lang="en-US" sz="3000" b="1" dirty="0" smtClean="0"/>
              <a:t>.</a:t>
            </a:r>
            <a:endParaRPr lang="en-US" sz="3000" b="1" dirty="0"/>
          </a:p>
          <a:p>
            <a:pPr algn="just"/>
            <a:r>
              <a:rPr lang="en-US" sz="3000" b="1" dirty="0" smtClean="0"/>
              <a:t> </a:t>
            </a:r>
            <a:r>
              <a:rPr lang="en-US" sz="3000" b="1" dirty="0">
                <a:solidFill>
                  <a:srgbClr val="FF0000"/>
                </a:solidFill>
              </a:rPr>
              <a:t>Strategies, goals, and expectations </a:t>
            </a:r>
            <a:r>
              <a:rPr lang="en-US" sz="3000" b="1" dirty="0"/>
              <a:t>are communicated from headquarters to subsidiaries. Communication and information flow ranges from periodic financial and </a:t>
            </a:r>
            <a:r>
              <a:rPr lang="en-US" sz="3000" b="1" dirty="0" smtClean="0"/>
              <a:t>operations </a:t>
            </a:r>
            <a:r>
              <a:rPr lang="en-US" sz="3000" b="1" dirty="0"/>
              <a:t>reports to occasional face-to-face meetings. Telecommunications technology has expanded MNCs’ information-processing capability and has resulted in </a:t>
            </a:r>
            <a:r>
              <a:rPr lang="en-US" sz="3000" b="1" dirty="0" smtClean="0"/>
              <a:t>movements </a:t>
            </a:r>
            <a:r>
              <a:rPr lang="en-US" sz="3000" b="1" dirty="0"/>
              <a:t>toward both centralization and decentralization</a:t>
            </a:r>
          </a:p>
        </p:txBody>
      </p:sp>
      <p:sp>
        <p:nvSpPr>
          <p:cNvPr id="9" name="Rectangle 8"/>
          <p:cNvSpPr/>
          <p:nvPr/>
        </p:nvSpPr>
        <p:spPr>
          <a:xfrm>
            <a:off x="2667220" y="393793"/>
            <a:ext cx="6652783" cy="584775"/>
          </a:xfrm>
          <a:prstGeom prst="rect">
            <a:avLst/>
          </a:prstGeom>
        </p:spPr>
        <p:txBody>
          <a:bodyPr wrap="none">
            <a:spAutoFit/>
          </a:bodyPr>
          <a:lstStyle/>
          <a:p>
            <a:r>
              <a:rPr lang="en-US" sz="3200" b="1" dirty="0">
                <a:solidFill>
                  <a:srgbClr val="0070C0"/>
                </a:solidFill>
              </a:rPr>
              <a:t>Communication and Information Flow</a:t>
            </a:r>
          </a:p>
        </p:txBody>
      </p:sp>
    </p:spTree>
    <p:extLst>
      <p:ext uri="{BB962C8B-B14F-4D97-AF65-F5344CB8AC3E}">
        <p14:creationId xmlns:p14="http://schemas.microsoft.com/office/powerpoint/2010/main" val="21829317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0072" y="1240808"/>
            <a:ext cx="11903919" cy="50518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35402" y="268963"/>
            <a:ext cx="1404457" cy="971844"/>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13253" y="47209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60406" y="4507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88410" y="1488627"/>
            <a:ext cx="11795581" cy="4524315"/>
          </a:xfrm>
          <a:prstGeom prst="rect">
            <a:avLst/>
          </a:prstGeom>
        </p:spPr>
        <p:txBody>
          <a:bodyPr wrap="square">
            <a:spAutoFit/>
          </a:bodyPr>
          <a:lstStyle/>
          <a:p>
            <a:pPr algn="just"/>
            <a:r>
              <a:rPr lang="en-US" sz="3200" b="1" dirty="0"/>
              <a:t>Formal reporting on financial and operational aspects along with local market data are essential means of subsidiary control by the MNC.  Most MNCs rely heavily on financial reports for control of foreign subsidiaries. Financial data such as </a:t>
            </a:r>
            <a:r>
              <a:rPr lang="en-US" sz="3200" b="1" dirty="0">
                <a:solidFill>
                  <a:srgbClr val="FF0000"/>
                </a:solidFill>
              </a:rPr>
              <a:t>return on investment </a:t>
            </a:r>
            <a:r>
              <a:rPr lang="en-US" sz="3200" b="1" dirty="0"/>
              <a:t>and </a:t>
            </a:r>
            <a:r>
              <a:rPr lang="en-US" sz="3200" b="1" dirty="0">
                <a:solidFill>
                  <a:srgbClr val="FF0000"/>
                </a:solidFill>
              </a:rPr>
              <a:t>inventory turnover </a:t>
            </a:r>
            <a:r>
              <a:rPr lang="en-US" sz="3200" b="1" dirty="0"/>
              <a:t>allow comparison with industry norms and provide information on the progress made in strategy implementation. Intrafirm business transactions and corporate tax variations among host countries make the use of financial data by MNCs more complex</a:t>
            </a:r>
          </a:p>
        </p:txBody>
      </p:sp>
      <p:sp>
        <p:nvSpPr>
          <p:cNvPr id="9" name="Rectangle 8"/>
          <p:cNvSpPr/>
          <p:nvPr/>
        </p:nvSpPr>
        <p:spPr>
          <a:xfrm>
            <a:off x="3188124" y="512712"/>
            <a:ext cx="2789738" cy="584775"/>
          </a:xfrm>
          <a:prstGeom prst="rect">
            <a:avLst/>
          </a:prstGeom>
        </p:spPr>
        <p:txBody>
          <a:bodyPr wrap="none">
            <a:spAutoFit/>
          </a:bodyPr>
          <a:lstStyle/>
          <a:p>
            <a:r>
              <a:rPr lang="en-US" sz="3200" b="1" dirty="0">
                <a:solidFill>
                  <a:srgbClr val="0070C0"/>
                </a:solidFill>
              </a:rPr>
              <a:t>Formal Reports</a:t>
            </a:r>
          </a:p>
        </p:txBody>
      </p:sp>
    </p:spTree>
    <p:extLst>
      <p:ext uri="{BB962C8B-B14F-4D97-AF65-F5344CB8AC3E}">
        <p14:creationId xmlns:p14="http://schemas.microsoft.com/office/powerpoint/2010/main" val="32661618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429094"/>
            <a:ext cx="11758905" cy="4853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68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8" y="2630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977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28987" y="622790"/>
            <a:ext cx="4429226" cy="584775"/>
          </a:xfrm>
          <a:prstGeom prst="rect">
            <a:avLst/>
          </a:prstGeom>
        </p:spPr>
        <p:txBody>
          <a:bodyPr wrap="none">
            <a:spAutoFit/>
          </a:bodyPr>
          <a:lstStyle/>
          <a:p>
            <a:r>
              <a:rPr lang="en-US" sz="3200" b="1" dirty="0">
                <a:solidFill>
                  <a:srgbClr val="0070C0"/>
                </a:solidFill>
              </a:rPr>
              <a:t>Informal Communication</a:t>
            </a:r>
          </a:p>
        </p:txBody>
      </p:sp>
      <p:sp>
        <p:nvSpPr>
          <p:cNvPr id="9" name="Rectangle 8"/>
          <p:cNvSpPr/>
          <p:nvPr/>
        </p:nvSpPr>
        <p:spPr>
          <a:xfrm>
            <a:off x="572121" y="1630575"/>
            <a:ext cx="10858500" cy="4524315"/>
          </a:xfrm>
          <a:prstGeom prst="rect">
            <a:avLst/>
          </a:prstGeom>
        </p:spPr>
        <p:txBody>
          <a:bodyPr wrap="square">
            <a:spAutoFit/>
          </a:bodyPr>
          <a:lstStyle/>
          <a:p>
            <a:pPr algn="just"/>
            <a:r>
              <a:rPr lang="en-US" sz="3200" b="1" dirty="0">
                <a:solidFill>
                  <a:srgbClr val="FF0000"/>
                </a:solidFill>
              </a:rPr>
              <a:t>Informal communication </a:t>
            </a:r>
            <a:r>
              <a:rPr lang="en-US" sz="3200" b="1" dirty="0"/>
              <a:t>is used along with formal communication to convey to members of the organization what the performance expectations are and to cajole them to comply with the norms. </a:t>
            </a:r>
            <a:endParaRPr lang="en-US" sz="3200" b="1" dirty="0" smtClean="0"/>
          </a:p>
          <a:p>
            <a:pPr algn="just"/>
            <a:endParaRPr lang="en-US" sz="3200" b="1" dirty="0"/>
          </a:p>
          <a:p>
            <a:pPr algn="just"/>
            <a:r>
              <a:rPr lang="en-US" sz="3200" b="1" dirty="0" smtClean="0">
                <a:solidFill>
                  <a:srgbClr val="FF0000"/>
                </a:solidFill>
              </a:rPr>
              <a:t>Informal </a:t>
            </a:r>
            <a:r>
              <a:rPr lang="en-US" sz="3200" b="1" dirty="0">
                <a:solidFill>
                  <a:srgbClr val="FF0000"/>
                </a:solidFill>
              </a:rPr>
              <a:t>communication </a:t>
            </a:r>
            <a:r>
              <a:rPr lang="en-US" sz="3200" b="1" dirty="0"/>
              <a:t>is more subtle and </a:t>
            </a:r>
            <a:r>
              <a:rPr lang="en-US" sz="3200" b="1" dirty="0" smtClean="0"/>
              <a:t>indirect </a:t>
            </a:r>
            <a:r>
              <a:rPr lang="en-US" sz="3200" b="1" dirty="0"/>
              <a:t>in enforcing organizational standards. Some firms, for example, communicate dress codes to members without making a formal statement about it.</a:t>
            </a:r>
          </a:p>
        </p:txBody>
      </p:sp>
    </p:spTree>
    <p:extLst>
      <p:ext uri="{BB962C8B-B14F-4D97-AF65-F5344CB8AC3E}">
        <p14:creationId xmlns:p14="http://schemas.microsoft.com/office/powerpoint/2010/main" val="1426793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097487"/>
            <a:ext cx="12192000" cy="53185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33790" y="1808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45585" y="2388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79882" y="34546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500793" y="512712"/>
            <a:ext cx="4333494" cy="584775"/>
          </a:xfrm>
          <a:prstGeom prst="rect">
            <a:avLst/>
          </a:prstGeom>
        </p:spPr>
        <p:txBody>
          <a:bodyPr wrap="none">
            <a:spAutoFit/>
          </a:bodyPr>
          <a:lstStyle/>
          <a:p>
            <a:r>
              <a:rPr lang="en-US" sz="3200" b="1" dirty="0">
                <a:solidFill>
                  <a:srgbClr val="0070C0"/>
                </a:solidFill>
              </a:rPr>
              <a:t>Organizational Structure</a:t>
            </a:r>
          </a:p>
        </p:txBody>
      </p:sp>
      <p:sp>
        <p:nvSpPr>
          <p:cNvPr id="9" name="Rectangle 8"/>
          <p:cNvSpPr/>
          <p:nvPr/>
        </p:nvSpPr>
        <p:spPr>
          <a:xfrm>
            <a:off x="222226" y="1212885"/>
            <a:ext cx="11658599" cy="5016758"/>
          </a:xfrm>
          <a:prstGeom prst="rect">
            <a:avLst/>
          </a:prstGeom>
        </p:spPr>
        <p:txBody>
          <a:bodyPr wrap="square">
            <a:spAutoFit/>
          </a:bodyPr>
          <a:lstStyle/>
          <a:p>
            <a:pPr algn="just"/>
            <a:r>
              <a:rPr lang="en-US" sz="3200" b="1" dirty="0"/>
              <a:t>Increased competition and changing market conditions require a timely, </a:t>
            </a:r>
            <a:r>
              <a:rPr lang="en-US" sz="3200" b="1" dirty="0" smtClean="0"/>
              <a:t>concerted, </a:t>
            </a:r>
            <a:r>
              <a:rPr lang="en-US" sz="3200" b="1" dirty="0"/>
              <a:t>and uniform response from various organizational units</a:t>
            </a:r>
            <a:r>
              <a:rPr lang="en-US" sz="3200" b="1" dirty="0" smtClean="0"/>
              <a:t>.</a:t>
            </a:r>
          </a:p>
          <a:p>
            <a:pPr algn="just"/>
            <a:endParaRPr lang="en-US" sz="3200" b="1" dirty="0"/>
          </a:p>
          <a:p>
            <a:pPr algn="just"/>
            <a:r>
              <a:rPr lang="en-US" sz="3200" b="1" dirty="0" smtClean="0"/>
              <a:t> </a:t>
            </a:r>
            <a:r>
              <a:rPr lang="en-US" sz="3200" b="1" dirty="0"/>
              <a:t>To increase the organizational capabilities for a proper response to competition and other market forces, firms may need to institute more central control. </a:t>
            </a:r>
            <a:endParaRPr lang="en-US" sz="3200" b="1" dirty="0" smtClean="0"/>
          </a:p>
          <a:p>
            <a:pPr algn="just"/>
            <a:r>
              <a:rPr lang="en-US" sz="3200" b="1" dirty="0" smtClean="0">
                <a:solidFill>
                  <a:srgbClr val="FF0000"/>
                </a:solidFill>
              </a:rPr>
              <a:t>For </a:t>
            </a:r>
            <a:r>
              <a:rPr lang="en-US" sz="3200" b="1" dirty="0">
                <a:solidFill>
                  <a:srgbClr val="FF0000"/>
                </a:solidFill>
              </a:rPr>
              <a:t>example, </a:t>
            </a:r>
            <a:r>
              <a:rPr lang="en-US" sz="3200" b="1" dirty="0"/>
              <a:t>MNCs that find themselves faced with intense competition may require tighter control and could centralize their operations by restructuring</a:t>
            </a:r>
          </a:p>
        </p:txBody>
      </p:sp>
    </p:spTree>
    <p:extLst>
      <p:ext uri="{BB962C8B-B14F-4D97-AF65-F5344CB8AC3E}">
        <p14:creationId xmlns:p14="http://schemas.microsoft.com/office/powerpoint/2010/main" val="12318917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92288"/>
            <a:ext cx="12192000" cy="49847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64776" y="14187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49593" y="2025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19522"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36914" y="1213073"/>
            <a:ext cx="11847077" cy="5016758"/>
          </a:xfrm>
          <a:prstGeom prst="rect">
            <a:avLst/>
          </a:prstGeom>
        </p:spPr>
        <p:txBody>
          <a:bodyPr wrap="square">
            <a:spAutoFit/>
          </a:bodyPr>
          <a:lstStyle/>
          <a:p>
            <a:pPr algn="just"/>
            <a:r>
              <a:rPr lang="en-US" sz="3200" b="1" dirty="0">
                <a:solidFill>
                  <a:srgbClr val="FF0000"/>
                </a:solidFill>
              </a:rPr>
              <a:t>Various integrative mechanisms </a:t>
            </a:r>
            <a:r>
              <a:rPr lang="en-US" sz="3200" b="1" dirty="0"/>
              <a:t>are used to control and manage interdependencies among different organizational units. The more common integrative mechanisms are liaison positions, cross-unit committees, integrators, and the matrix structure. These mechanisms form a continuum from simple to complex, moving from liaison to matrix in terms of </a:t>
            </a:r>
            <a:r>
              <a:rPr lang="en-US" sz="3200" b="1" dirty="0" smtClean="0"/>
              <a:t>complexity. A </a:t>
            </a:r>
            <a:r>
              <a:rPr lang="en-US" sz="3200" b="1" dirty="0"/>
              <a:t>low level of interdependency calls for the use of a simple integrative mechanism, such as a liaison role. A more complex </a:t>
            </a:r>
            <a:r>
              <a:rPr lang="en-US" sz="3200" b="1" dirty="0" smtClean="0"/>
              <a:t>integrative </a:t>
            </a:r>
            <a:r>
              <a:rPr lang="en-US" sz="3200" b="1" dirty="0"/>
              <a:t>mechanism, such as a matrix, is appropriate for the management and control of a high level of interdependency</a:t>
            </a:r>
          </a:p>
        </p:txBody>
      </p:sp>
      <p:sp>
        <p:nvSpPr>
          <p:cNvPr id="9" name="Rectangle 8"/>
          <p:cNvSpPr/>
          <p:nvPr/>
        </p:nvSpPr>
        <p:spPr>
          <a:xfrm>
            <a:off x="3500793" y="512712"/>
            <a:ext cx="4256550" cy="584775"/>
          </a:xfrm>
          <a:prstGeom prst="rect">
            <a:avLst/>
          </a:prstGeom>
        </p:spPr>
        <p:txBody>
          <a:bodyPr wrap="none">
            <a:spAutoFit/>
          </a:bodyPr>
          <a:lstStyle/>
          <a:p>
            <a:r>
              <a:rPr lang="en-US" sz="3200" b="1" dirty="0">
                <a:solidFill>
                  <a:srgbClr val="0070C0"/>
                </a:solidFill>
              </a:rPr>
              <a:t>Integrative Mechanisms</a:t>
            </a:r>
          </a:p>
        </p:txBody>
      </p:sp>
    </p:spTree>
    <p:extLst>
      <p:ext uri="{BB962C8B-B14F-4D97-AF65-F5344CB8AC3E}">
        <p14:creationId xmlns:p14="http://schemas.microsoft.com/office/powerpoint/2010/main" val="9012781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40" y="1389428"/>
            <a:ext cx="11816351" cy="47106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04386" y="22376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17280" y="3584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85874" y="61430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088704" y="521149"/>
            <a:ext cx="3555332" cy="584775"/>
          </a:xfrm>
          <a:prstGeom prst="rect">
            <a:avLst/>
          </a:prstGeom>
        </p:spPr>
        <p:txBody>
          <a:bodyPr wrap="none">
            <a:spAutoFit/>
          </a:bodyPr>
          <a:lstStyle/>
          <a:p>
            <a:r>
              <a:rPr lang="en-US" sz="3200" b="1" dirty="0">
                <a:solidFill>
                  <a:srgbClr val="0070C0"/>
                </a:solidFill>
              </a:rPr>
              <a:t>Resource Allocation</a:t>
            </a:r>
          </a:p>
        </p:txBody>
      </p:sp>
      <p:sp>
        <p:nvSpPr>
          <p:cNvPr id="9" name="Rectangle 8"/>
          <p:cNvSpPr/>
          <p:nvPr/>
        </p:nvSpPr>
        <p:spPr>
          <a:xfrm>
            <a:off x="310809" y="1391048"/>
            <a:ext cx="11530012" cy="4708981"/>
          </a:xfrm>
          <a:prstGeom prst="rect">
            <a:avLst/>
          </a:prstGeom>
        </p:spPr>
        <p:txBody>
          <a:bodyPr wrap="square">
            <a:spAutoFit/>
          </a:bodyPr>
          <a:lstStyle/>
          <a:p>
            <a:pPr algn="just"/>
            <a:r>
              <a:rPr lang="en-US" sz="3000" b="1" dirty="0"/>
              <a:t>The primary relationships among various units of a business organization center on economics. One way of exerting control is through resource allocation. The pattern of distribution of resources (anything that people value, e.g., money, material, </a:t>
            </a:r>
            <a:r>
              <a:rPr lang="en-US" sz="3000" b="1" dirty="0" smtClean="0"/>
              <a:t>promotion, </a:t>
            </a:r>
            <a:r>
              <a:rPr lang="en-US" sz="3000" b="1" dirty="0"/>
              <a:t>knowledge, technology, vacation, a large office, etc.) indicates to the </a:t>
            </a:r>
            <a:r>
              <a:rPr lang="en-US" sz="3000" b="1" dirty="0" smtClean="0"/>
              <a:t>members </a:t>
            </a:r>
            <a:r>
              <a:rPr lang="en-US" sz="3000" b="1" dirty="0"/>
              <a:t>the performances and outcomes desired by the organization. By changing the allocation of resources among subsidiaries, MNCs effectively exercise control over them. In some MNCs, the direction of resource flow is from the headquarters to the subsidiaries; in integrated MNCs, however, the flow of resources is multidirectional.</a:t>
            </a:r>
            <a:endParaRPr lang="en-US" sz="3000" b="1" dirty="0" smtClean="0"/>
          </a:p>
        </p:txBody>
      </p:sp>
    </p:spTree>
    <p:extLst>
      <p:ext uri="{BB962C8B-B14F-4D97-AF65-F5344CB8AC3E}">
        <p14:creationId xmlns:p14="http://schemas.microsoft.com/office/powerpoint/2010/main" val="739464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404251"/>
            <a:ext cx="12085320" cy="51406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8200" y="2827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25670" y="38794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41637" y="55740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211399" y="521149"/>
            <a:ext cx="3214663" cy="584775"/>
          </a:xfrm>
          <a:prstGeom prst="rect">
            <a:avLst/>
          </a:prstGeom>
        </p:spPr>
        <p:txBody>
          <a:bodyPr wrap="none">
            <a:spAutoFit/>
          </a:bodyPr>
          <a:lstStyle/>
          <a:p>
            <a:r>
              <a:rPr lang="en-US" sz="3200" b="1" dirty="0">
                <a:solidFill>
                  <a:srgbClr val="0070C0"/>
                </a:solidFill>
              </a:rPr>
              <a:t>Budgeting System</a:t>
            </a:r>
          </a:p>
        </p:txBody>
      </p:sp>
      <p:sp>
        <p:nvSpPr>
          <p:cNvPr id="9" name="Rectangle 8"/>
          <p:cNvSpPr/>
          <p:nvPr/>
        </p:nvSpPr>
        <p:spPr>
          <a:xfrm>
            <a:off x="377633" y="1404251"/>
            <a:ext cx="10882194" cy="5262979"/>
          </a:xfrm>
          <a:prstGeom prst="rect">
            <a:avLst/>
          </a:prstGeom>
        </p:spPr>
        <p:txBody>
          <a:bodyPr wrap="square">
            <a:spAutoFit/>
          </a:bodyPr>
          <a:lstStyle/>
          <a:p>
            <a:pPr algn="just"/>
            <a:r>
              <a:rPr lang="en-US" sz="2800" b="1" dirty="0">
                <a:solidFill>
                  <a:srgbClr val="FF0000"/>
                </a:solidFill>
              </a:rPr>
              <a:t>Budgeting is the allocation of resources </a:t>
            </a:r>
            <a:r>
              <a:rPr lang="en-US" sz="2800" b="1" dirty="0"/>
              <a:t>among various organizational units on the basis of present needs, past performance, and the projection of future needs. Budgets are standards against which actual performance can be measured. </a:t>
            </a:r>
            <a:endParaRPr lang="en-US" sz="2800" b="1" dirty="0" smtClean="0"/>
          </a:p>
          <a:p>
            <a:pPr algn="just"/>
            <a:endParaRPr lang="en-US" sz="2800" b="1" dirty="0"/>
          </a:p>
          <a:p>
            <a:pPr algn="just"/>
            <a:r>
              <a:rPr lang="en-US" sz="2800" b="1" dirty="0" smtClean="0"/>
              <a:t>Firms </a:t>
            </a:r>
            <a:r>
              <a:rPr lang="en-US" sz="2800" b="1" dirty="0"/>
              <a:t>use </a:t>
            </a:r>
            <a:r>
              <a:rPr lang="en-US" sz="2800" b="1" dirty="0" smtClean="0"/>
              <a:t>different </a:t>
            </a:r>
            <a:r>
              <a:rPr lang="en-US" sz="2800" b="1" dirty="0"/>
              <a:t>budgets for monitoring important activities and functions, such as the capital expenditure budget, the marketing and promotion budget, and the research and development (R&amp;D) budget. With a budgeting system, MNCs not only monitor subsidiaries’ activities, they also establish priorities that reflect corporate strategies. Increasing or decreasing the budget is an effective way to dictate the direction of a subsidiary’s development and </a:t>
            </a:r>
            <a:r>
              <a:rPr lang="en-US" sz="2800" b="1" dirty="0" smtClean="0"/>
              <a:t>progress.</a:t>
            </a:r>
            <a:endParaRPr lang="en-US" sz="2800" b="1" dirty="0"/>
          </a:p>
        </p:txBody>
      </p:sp>
    </p:spTree>
    <p:extLst>
      <p:ext uri="{BB962C8B-B14F-4D97-AF65-F5344CB8AC3E}">
        <p14:creationId xmlns:p14="http://schemas.microsoft.com/office/powerpoint/2010/main" val="21302396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455344"/>
            <a:ext cx="11606505" cy="48372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617280"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39715" y="2893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69767" y="59506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39776" y="521149"/>
            <a:ext cx="3551613" cy="584775"/>
          </a:xfrm>
          <a:prstGeom prst="rect">
            <a:avLst/>
          </a:prstGeom>
        </p:spPr>
        <p:txBody>
          <a:bodyPr wrap="none">
            <a:spAutoFit/>
          </a:bodyPr>
          <a:lstStyle/>
          <a:p>
            <a:r>
              <a:rPr lang="en-US" sz="3200" b="1" dirty="0">
                <a:solidFill>
                  <a:srgbClr val="0070C0"/>
                </a:solidFill>
              </a:rPr>
              <a:t>Control Approaches</a:t>
            </a:r>
          </a:p>
        </p:txBody>
      </p:sp>
      <p:sp>
        <p:nvSpPr>
          <p:cNvPr id="9" name="Rectangle 8"/>
          <p:cNvSpPr/>
          <p:nvPr/>
        </p:nvSpPr>
        <p:spPr>
          <a:xfrm>
            <a:off x="198265" y="1518396"/>
            <a:ext cx="11758612" cy="5016758"/>
          </a:xfrm>
          <a:prstGeom prst="rect">
            <a:avLst/>
          </a:prstGeom>
        </p:spPr>
        <p:txBody>
          <a:bodyPr wrap="square">
            <a:spAutoFit/>
          </a:bodyPr>
          <a:lstStyle/>
          <a:p>
            <a:pPr algn="just"/>
            <a:r>
              <a:rPr lang="en-US" sz="3200" b="1" dirty="0">
                <a:solidFill>
                  <a:srgbClr val="FF0000"/>
                </a:solidFill>
              </a:rPr>
              <a:t>The three approaches to control are </a:t>
            </a:r>
            <a:r>
              <a:rPr lang="en-US" sz="3200" b="1" dirty="0"/>
              <a:t>the market approach, rules approach, and </a:t>
            </a:r>
            <a:r>
              <a:rPr lang="en-US" sz="3200" b="1" dirty="0" smtClean="0"/>
              <a:t>cultural </a:t>
            </a:r>
            <a:r>
              <a:rPr lang="en-US" sz="3200" b="1" dirty="0"/>
              <a:t>approach. Based on the </a:t>
            </a:r>
            <a:r>
              <a:rPr lang="en-US" sz="3200" b="1" dirty="0" smtClean="0"/>
              <a:t>proposed </a:t>
            </a:r>
            <a:r>
              <a:rPr lang="en-US" sz="3200" b="1" dirty="0"/>
              <a:t>that the three approaches form a triangular continuum along which organizations use a combination of two methods of control: input control and output control (Fig. </a:t>
            </a:r>
            <a:r>
              <a:rPr lang="en-US" sz="3200" b="1" dirty="0" smtClean="0"/>
              <a:t>9.1.).</a:t>
            </a:r>
          </a:p>
          <a:p>
            <a:pPr algn="just"/>
            <a:r>
              <a:rPr lang="en-US" sz="3200" b="1" dirty="0" smtClean="0"/>
              <a:t> </a:t>
            </a:r>
            <a:r>
              <a:rPr lang="en-US" sz="3200" b="1" dirty="0">
                <a:solidFill>
                  <a:srgbClr val="FF0000"/>
                </a:solidFill>
              </a:rPr>
              <a:t>The three approaches </a:t>
            </a:r>
            <a:r>
              <a:rPr lang="en-US" sz="3200" b="1" dirty="0"/>
              <a:t>do not exist in pure form. Each, however, may be a dominant form in a given organization. Among the three approaches, as we will argue, cultural control may be needed to respond to the uncertainty and complexity of the international environment.</a:t>
            </a:r>
          </a:p>
        </p:txBody>
      </p:sp>
    </p:spTree>
    <p:extLst>
      <p:ext uri="{BB962C8B-B14F-4D97-AF65-F5344CB8AC3E}">
        <p14:creationId xmlns:p14="http://schemas.microsoft.com/office/powerpoint/2010/main" val="19959365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0" y="1057482"/>
            <a:ext cx="11877311" cy="52351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Wingdings" panose="05000000000000000000" pitchFamily="2" charset="2"/>
              <a:buChar char="v"/>
            </a:pP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1762" y="114679"/>
            <a:ext cx="1404457" cy="94280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56579" y="16567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25173" y="23156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289560" y="1057482"/>
            <a:ext cx="11591265" cy="5191125"/>
          </a:xfrm>
          <a:prstGeom prst="rect">
            <a:avLst/>
          </a:prstGeom>
        </p:spPr>
      </p:pic>
    </p:spTree>
    <p:extLst>
      <p:ext uri="{BB962C8B-B14F-4D97-AF65-F5344CB8AC3E}">
        <p14:creationId xmlns:p14="http://schemas.microsoft.com/office/powerpoint/2010/main" val="35909490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70255"/>
            <a:ext cx="12085320" cy="5086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4629" y="425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23819" y="2689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23503" y="3789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85651" y="415015"/>
            <a:ext cx="3160032" cy="584775"/>
          </a:xfrm>
          <a:prstGeom prst="rect">
            <a:avLst/>
          </a:prstGeom>
        </p:spPr>
        <p:txBody>
          <a:bodyPr wrap="none">
            <a:spAutoFit/>
          </a:bodyPr>
          <a:lstStyle/>
          <a:p>
            <a:r>
              <a:rPr lang="en-US" sz="3200" b="1" dirty="0">
                <a:solidFill>
                  <a:srgbClr val="0070C0"/>
                </a:solidFill>
              </a:rPr>
              <a:t>Market Approach</a:t>
            </a:r>
          </a:p>
        </p:txBody>
      </p:sp>
      <p:sp>
        <p:nvSpPr>
          <p:cNvPr id="9" name="Rectangle 8"/>
          <p:cNvSpPr/>
          <p:nvPr/>
        </p:nvSpPr>
        <p:spPr>
          <a:xfrm>
            <a:off x="376238" y="1414805"/>
            <a:ext cx="11182350" cy="5016758"/>
          </a:xfrm>
          <a:prstGeom prst="rect">
            <a:avLst/>
          </a:prstGeom>
        </p:spPr>
        <p:txBody>
          <a:bodyPr wrap="square">
            <a:spAutoFit/>
          </a:bodyPr>
          <a:lstStyle/>
          <a:p>
            <a:pPr algn="just"/>
            <a:r>
              <a:rPr lang="en-US" sz="3200" b="1" dirty="0">
                <a:solidFill>
                  <a:srgbClr val="FF0000"/>
                </a:solidFill>
              </a:rPr>
              <a:t>Control mechanisms </a:t>
            </a:r>
            <a:r>
              <a:rPr lang="en-US" sz="3200" b="1" dirty="0"/>
              <a:t>employed in a market approach are external market forces. </a:t>
            </a:r>
            <a:r>
              <a:rPr lang="en-US" sz="3200" b="1" dirty="0">
                <a:solidFill>
                  <a:srgbClr val="FF0000"/>
                </a:solidFill>
              </a:rPr>
              <a:t>Competition, supply and demand, and contractual agreements</a:t>
            </a:r>
            <a:r>
              <a:rPr lang="en-US" sz="3200" b="1" dirty="0"/>
              <a:t> are among the external forces that govern the relationships among organizational units. An MNC using the market approach resembles a federation of autonomous units that are free to deal with internal (other units and subsidiaries) or external suppliers. </a:t>
            </a:r>
            <a:endParaRPr lang="en-US" sz="3200" b="1" dirty="0" smtClean="0"/>
          </a:p>
          <a:p>
            <a:pPr algn="just"/>
            <a:r>
              <a:rPr lang="en-US" sz="3200" b="1" dirty="0" smtClean="0">
                <a:solidFill>
                  <a:srgbClr val="FF0000"/>
                </a:solidFill>
              </a:rPr>
              <a:t>Output </a:t>
            </a:r>
            <a:r>
              <a:rPr lang="en-US" sz="3200" b="1" dirty="0">
                <a:solidFill>
                  <a:srgbClr val="FF0000"/>
                </a:solidFill>
              </a:rPr>
              <a:t>control</a:t>
            </a:r>
            <a:r>
              <a:rPr lang="en-US" sz="3200" b="1" dirty="0"/>
              <a:t> is the dominant method in a market approach, which includes </a:t>
            </a:r>
            <a:r>
              <a:rPr lang="en-US" sz="3200" b="1" dirty="0">
                <a:solidFill>
                  <a:srgbClr val="FF0000"/>
                </a:solidFill>
              </a:rPr>
              <a:t>transfer </a:t>
            </a:r>
            <a:r>
              <a:rPr lang="en-US" sz="3200" b="1" dirty="0" smtClean="0">
                <a:solidFill>
                  <a:srgbClr val="FF0000"/>
                </a:solidFill>
              </a:rPr>
              <a:t>pricing, </a:t>
            </a:r>
            <a:r>
              <a:rPr lang="en-US" sz="3200" b="1" dirty="0">
                <a:solidFill>
                  <a:srgbClr val="FF0000"/>
                </a:solidFill>
              </a:rPr>
              <a:t>bargaining, and management compensation.</a:t>
            </a:r>
          </a:p>
        </p:txBody>
      </p:sp>
    </p:spTree>
    <p:extLst>
      <p:ext uri="{BB962C8B-B14F-4D97-AF65-F5344CB8AC3E}">
        <p14:creationId xmlns:p14="http://schemas.microsoft.com/office/powerpoint/2010/main" val="2362548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4319" y="1501288"/>
            <a:ext cx="11606505" cy="48995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68331" y="520882"/>
            <a:ext cx="1404457" cy="1043557"/>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7925" y="62573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4053" y="7817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57162" y="1610200"/>
            <a:ext cx="11858626" cy="4708981"/>
          </a:xfrm>
          <a:prstGeom prst="rect">
            <a:avLst/>
          </a:prstGeom>
        </p:spPr>
        <p:txBody>
          <a:bodyPr wrap="square">
            <a:spAutoFit/>
          </a:bodyPr>
          <a:lstStyle/>
          <a:p>
            <a:pPr algn="just"/>
            <a:r>
              <a:rPr lang="en-US" sz="3000" b="1" dirty="0"/>
              <a:t>In most organizations, the rules approach seems to be more visible than other </a:t>
            </a:r>
            <a:r>
              <a:rPr lang="en-US" sz="3000" b="1" dirty="0" smtClean="0"/>
              <a:t>controls. </a:t>
            </a:r>
            <a:r>
              <a:rPr lang="en-US" sz="3000" b="1" dirty="0"/>
              <a:t>A rules-oriented organization uses both </a:t>
            </a:r>
            <a:r>
              <a:rPr lang="en-US" sz="3000" b="1" dirty="0">
                <a:solidFill>
                  <a:srgbClr val="FF0000"/>
                </a:solidFill>
              </a:rPr>
              <a:t>input and output controls</a:t>
            </a:r>
            <a:r>
              <a:rPr lang="en-US" sz="3000" b="1" dirty="0"/>
              <a:t>. It relies extensively on established rules and procedures, such as </a:t>
            </a:r>
            <a:r>
              <a:rPr lang="en-US" sz="3000" b="1" dirty="0">
                <a:solidFill>
                  <a:srgbClr val="FF0000"/>
                </a:solidFill>
              </a:rPr>
              <a:t>planning, budgeting, </a:t>
            </a:r>
            <a:r>
              <a:rPr lang="en-US" sz="3000" b="1" dirty="0" smtClean="0">
                <a:solidFill>
                  <a:srgbClr val="FF0000"/>
                </a:solidFill>
              </a:rPr>
              <a:t>formal </a:t>
            </a:r>
            <a:r>
              <a:rPr lang="en-US" sz="3000" b="1" dirty="0">
                <a:solidFill>
                  <a:srgbClr val="FF0000"/>
                </a:solidFill>
              </a:rPr>
              <a:t>reports, performance evaluation, and hierarchical structure</a:t>
            </a:r>
            <a:r>
              <a:rPr lang="en-US" sz="3000" b="1" dirty="0"/>
              <a:t>. Rules work best when both goal incongruence and performance ambiguity are moderately high and when the environment is relatively stable</a:t>
            </a:r>
            <a:r>
              <a:rPr lang="en-US" sz="3000" b="1" dirty="0" smtClean="0"/>
              <a:t>.</a:t>
            </a:r>
            <a:endParaRPr lang="en-US" sz="3000" b="1" dirty="0"/>
          </a:p>
          <a:p>
            <a:pPr algn="just"/>
            <a:r>
              <a:rPr lang="en-US" sz="3000" b="1" dirty="0" smtClean="0"/>
              <a:t> </a:t>
            </a:r>
            <a:r>
              <a:rPr lang="en-US" sz="3000" b="1" dirty="0"/>
              <a:t>When there is less congruence among the various goals pursued by the members, a rules-oriented control system provides a common ground for action and coordination</a:t>
            </a:r>
          </a:p>
        </p:txBody>
      </p:sp>
      <p:sp>
        <p:nvSpPr>
          <p:cNvPr id="9" name="Rectangle 8"/>
          <p:cNvSpPr/>
          <p:nvPr/>
        </p:nvSpPr>
        <p:spPr>
          <a:xfrm>
            <a:off x="3718216" y="586515"/>
            <a:ext cx="2678747" cy="584775"/>
          </a:xfrm>
          <a:prstGeom prst="rect">
            <a:avLst/>
          </a:prstGeom>
        </p:spPr>
        <p:txBody>
          <a:bodyPr wrap="none">
            <a:spAutoFit/>
          </a:bodyPr>
          <a:lstStyle/>
          <a:p>
            <a:r>
              <a:rPr lang="en-US" sz="3200" b="1" dirty="0">
                <a:solidFill>
                  <a:srgbClr val="0070C0"/>
                </a:solidFill>
              </a:rPr>
              <a:t>Rule Approach</a:t>
            </a:r>
          </a:p>
        </p:txBody>
      </p:sp>
    </p:spTree>
    <p:extLst>
      <p:ext uri="{BB962C8B-B14F-4D97-AF65-F5344CB8AC3E}">
        <p14:creationId xmlns:p14="http://schemas.microsoft.com/office/powerpoint/2010/main" val="16695100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81" y="1448771"/>
            <a:ext cx="11801110" cy="48438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16441" y="2989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8200" y="39605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5494"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82881" y="1371190"/>
            <a:ext cx="11444288" cy="5016758"/>
          </a:xfrm>
          <a:prstGeom prst="rect">
            <a:avLst/>
          </a:prstGeom>
        </p:spPr>
        <p:txBody>
          <a:bodyPr wrap="square">
            <a:spAutoFit/>
          </a:bodyPr>
          <a:lstStyle/>
          <a:p>
            <a:pPr algn="just"/>
            <a:r>
              <a:rPr lang="en-US" sz="3200" b="1" dirty="0">
                <a:solidFill>
                  <a:srgbClr val="FF0000"/>
                </a:solidFill>
              </a:rPr>
              <a:t>In a cultural approach, </a:t>
            </a:r>
            <a:r>
              <a:rPr lang="en-US" sz="3200" b="1" dirty="0"/>
              <a:t>external rules and procedures are internalized. Instead of the supervisory surveillance that is common in a rule-oriented organization, individuals exercise self-control and abide by cultural norms and expectations. Less time is needed to respond to feedback information, and the cost of control is lower than is the case in the other two approaches. Also, culture is a vital factor in the </a:t>
            </a:r>
            <a:r>
              <a:rPr lang="en-US" sz="3200" b="1" dirty="0" smtClean="0"/>
              <a:t>globalization </a:t>
            </a:r>
            <a:r>
              <a:rPr lang="en-US" sz="3200" b="1" dirty="0"/>
              <a:t>of the firm. It facilitates control over foreign </a:t>
            </a:r>
            <a:r>
              <a:rPr lang="en-US" sz="3200" b="1" dirty="0" smtClean="0"/>
              <a:t>operations. The </a:t>
            </a:r>
            <a:r>
              <a:rPr lang="en-US" sz="3200" b="1" dirty="0"/>
              <a:t>most common example of the cultural approach is found in Japanese </a:t>
            </a:r>
            <a:r>
              <a:rPr lang="en-US" sz="3200" b="1" dirty="0" smtClean="0"/>
              <a:t>organizations. Japanese </a:t>
            </a:r>
            <a:r>
              <a:rPr lang="en-US" sz="3200" b="1" dirty="0"/>
              <a:t>organizations are generally more loosely organized. </a:t>
            </a:r>
          </a:p>
        </p:txBody>
      </p:sp>
      <p:sp>
        <p:nvSpPr>
          <p:cNvPr id="9" name="Rectangle 8"/>
          <p:cNvSpPr/>
          <p:nvPr/>
        </p:nvSpPr>
        <p:spPr>
          <a:xfrm>
            <a:off x="4229515" y="555746"/>
            <a:ext cx="3169457" cy="584775"/>
          </a:xfrm>
          <a:prstGeom prst="rect">
            <a:avLst/>
          </a:prstGeom>
        </p:spPr>
        <p:txBody>
          <a:bodyPr wrap="none">
            <a:spAutoFit/>
          </a:bodyPr>
          <a:lstStyle/>
          <a:p>
            <a:r>
              <a:rPr lang="en-US" sz="3200" b="1" dirty="0">
                <a:solidFill>
                  <a:srgbClr val="0070C0"/>
                </a:solidFill>
              </a:rPr>
              <a:t>Culture Approach</a:t>
            </a:r>
          </a:p>
        </p:txBody>
      </p:sp>
    </p:spTree>
    <p:extLst>
      <p:ext uri="{BB962C8B-B14F-4D97-AF65-F5344CB8AC3E}">
        <p14:creationId xmlns:p14="http://schemas.microsoft.com/office/powerpoint/2010/main" val="877884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67639" y="1157466"/>
            <a:ext cx="11816351" cy="52467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38200" y="268963"/>
            <a:ext cx="1404457" cy="92727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9412" y="25930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4847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Content Placeholder 2"/>
          <p:cNvSpPr txBox="1">
            <a:spLocks/>
          </p:cNvSpPr>
          <p:nvPr/>
        </p:nvSpPr>
        <p:spPr>
          <a:xfrm>
            <a:off x="167638" y="1205898"/>
            <a:ext cx="11647052" cy="5198368"/>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endParaRPr lang="en-US" sz="3200" b="1" dirty="0"/>
          </a:p>
        </p:txBody>
      </p:sp>
      <p:sp>
        <p:nvSpPr>
          <p:cNvPr id="9" name="Rectangle 8"/>
          <p:cNvSpPr/>
          <p:nvPr/>
        </p:nvSpPr>
        <p:spPr>
          <a:xfrm>
            <a:off x="2615466" y="609603"/>
            <a:ext cx="5673156" cy="584775"/>
          </a:xfrm>
          <a:prstGeom prst="rect">
            <a:avLst/>
          </a:prstGeom>
        </p:spPr>
        <p:txBody>
          <a:bodyPr wrap="none">
            <a:spAutoFit/>
          </a:bodyPr>
          <a:lstStyle/>
          <a:p>
            <a:r>
              <a:rPr lang="en-US" sz="3200" b="1" dirty="0">
                <a:solidFill>
                  <a:srgbClr val="0070C0"/>
                </a:solidFill>
              </a:rPr>
              <a:t>Cultural Aspects of MNC Control</a:t>
            </a:r>
          </a:p>
        </p:txBody>
      </p:sp>
      <p:sp>
        <p:nvSpPr>
          <p:cNvPr id="11" name="Rectangle 10"/>
          <p:cNvSpPr/>
          <p:nvPr/>
        </p:nvSpPr>
        <p:spPr>
          <a:xfrm>
            <a:off x="368253" y="1272486"/>
            <a:ext cx="11615737" cy="5016758"/>
          </a:xfrm>
          <a:prstGeom prst="rect">
            <a:avLst/>
          </a:prstGeom>
        </p:spPr>
        <p:txBody>
          <a:bodyPr wrap="square">
            <a:spAutoFit/>
          </a:bodyPr>
          <a:lstStyle/>
          <a:p>
            <a:pPr algn="just"/>
            <a:r>
              <a:rPr lang="en-US" sz="3200" b="1" dirty="0">
                <a:solidFill>
                  <a:srgbClr val="FF0000"/>
                </a:solidFill>
              </a:rPr>
              <a:t>Culture</a:t>
            </a:r>
            <a:r>
              <a:rPr lang="en-US" sz="3200" b="1" dirty="0"/>
              <a:t> is the most effective control mechanism. Societies effectively manage and control their people by devising cultural controls. Through the socialization </a:t>
            </a:r>
            <a:r>
              <a:rPr lang="en-US" sz="3200" b="1" dirty="0" smtClean="0"/>
              <a:t>process, </a:t>
            </a:r>
            <a:r>
              <a:rPr lang="en-US" sz="3200" b="1" dirty="0"/>
              <a:t>members internalize the values and norms of society, which become the </a:t>
            </a:r>
            <a:r>
              <a:rPr lang="en-US" sz="3200" b="1" dirty="0" smtClean="0"/>
              <a:t>criteria </a:t>
            </a:r>
            <a:r>
              <a:rPr lang="en-US" sz="3200" b="1" dirty="0"/>
              <a:t>for judging behavior. The internalized values are also strong motivating forces that induce people to behave according to society’s expectations. Organizations employ culture and socialization for control purposes too. Because the MNCs </a:t>
            </a:r>
            <a:r>
              <a:rPr lang="en-US" sz="3200" b="1" dirty="0" smtClean="0"/>
              <a:t>operate </a:t>
            </a:r>
            <a:r>
              <a:rPr lang="en-US" sz="3200" b="1" dirty="0"/>
              <a:t>in culturally diverse environments, the challenge, however, is to build a control system that capitalizes on the synergy of cultural diversity</a:t>
            </a:r>
            <a:endParaRPr lang="en-US" sz="3200" b="1" dirty="0">
              <a:solidFill>
                <a:srgbClr val="FF0000"/>
              </a:solidFill>
            </a:endParaRPr>
          </a:p>
        </p:txBody>
      </p:sp>
    </p:spTree>
    <p:extLst>
      <p:ext uri="{BB962C8B-B14F-4D97-AF65-F5344CB8AC3E}">
        <p14:creationId xmlns:p14="http://schemas.microsoft.com/office/powerpoint/2010/main" val="3264883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171290"/>
            <a:ext cx="12192000" cy="48846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511950" y="224134"/>
            <a:ext cx="1423530" cy="94715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662471" y="29149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96768" y="4761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66960" y="268963"/>
            <a:ext cx="2017031" cy="1076343"/>
          </a:xfrm>
          <a:prstGeom prst="rect">
            <a:avLst/>
          </a:prstGeom>
        </p:spPr>
      </p:pic>
      <p:sp>
        <p:nvSpPr>
          <p:cNvPr id="8" name="Rectangle 7"/>
          <p:cNvSpPr/>
          <p:nvPr/>
        </p:nvSpPr>
        <p:spPr>
          <a:xfrm>
            <a:off x="128589" y="1245603"/>
            <a:ext cx="12063411" cy="5016758"/>
          </a:xfrm>
          <a:prstGeom prst="rect">
            <a:avLst/>
          </a:prstGeom>
        </p:spPr>
        <p:txBody>
          <a:bodyPr wrap="square">
            <a:spAutoFit/>
          </a:bodyPr>
          <a:lstStyle/>
          <a:p>
            <a:pPr algn="just"/>
            <a:r>
              <a:rPr lang="en-US" sz="3200" b="1" dirty="0" smtClean="0"/>
              <a:t>could </a:t>
            </a:r>
            <a:r>
              <a:rPr lang="en-US" sz="3200" b="1" dirty="0"/>
              <a:t>be described as the process by which members learn what behaviors and perspectives are customary and desirable in the work environment. Corporate socialization takes place through a combination of obvious and subtle means. The obvious means of corporate socialization include </a:t>
            </a:r>
            <a:r>
              <a:rPr lang="en-US" sz="3200" b="1" dirty="0">
                <a:solidFill>
                  <a:srgbClr val="FF0000"/>
                </a:solidFill>
              </a:rPr>
              <a:t>job </a:t>
            </a:r>
            <a:r>
              <a:rPr lang="en-US" sz="3200" b="1" dirty="0" smtClean="0">
                <a:solidFill>
                  <a:srgbClr val="FF0000"/>
                </a:solidFill>
              </a:rPr>
              <a:t>rotation management </a:t>
            </a:r>
            <a:r>
              <a:rPr lang="en-US" sz="3200" b="1" dirty="0">
                <a:solidFill>
                  <a:srgbClr val="FF0000"/>
                </a:solidFill>
              </a:rPr>
              <a:t>development programs, and informal company-sponsored events</a:t>
            </a:r>
            <a:r>
              <a:rPr lang="en-US" sz="3200" b="1" dirty="0"/>
              <a:t>. Of course, the corporate reward and compensation system is an obvious and powerful tool for shaping employee behavior and promoting the socialization process. For a domestic firm, socialization of employees is a relatively routine process.</a:t>
            </a:r>
          </a:p>
        </p:txBody>
      </p:sp>
      <p:sp>
        <p:nvSpPr>
          <p:cNvPr id="9" name="Rectangle 8"/>
          <p:cNvSpPr/>
          <p:nvPr/>
        </p:nvSpPr>
        <p:spPr>
          <a:xfrm>
            <a:off x="4133984" y="586515"/>
            <a:ext cx="4115678" cy="584775"/>
          </a:xfrm>
          <a:prstGeom prst="rect">
            <a:avLst/>
          </a:prstGeom>
        </p:spPr>
        <p:txBody>
          <a:bodyPr wrap="none">
            <a:spAutoFit/>
          </a:bodyPr>
          <a:lstStyle/>
          <a:p>
            <a:r>
              <a:rPr lang="en-US" sz="3200" b="1" dirty="0">
                <a:solidFill>
                  <a:srgbClr val="0070C0"/>
                </a:solidFill>
              </a:rPr>
              <a:t>Corporate Socialization</a:t>
            </a:r>
          </a:p>
        </p:txBody>
      </p:sp>
    </p:spTree>
    <p:extLst>
      <p:ext uri="{BB962C8B-B14F-4D97-AF65-F5344CB8AC3E}">
        <p14:creationId xmlns:p14="http://schemas.microsoft.com/office/powerpoint/2010/main" val="1753218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159" y="1362883"/>
            <a:ext cx="11846831" cy="46930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2496"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23017" y="3479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57314" y="51163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52705" y="1531592"/>
            <a:ext cx="11615737" cy="4524315"/>
          </a:xfrm>
          <a:prstGeom prst="rect">
            <a:avLst/>
          </a:prstGeom>
        </p:spPr>
        <p:txBody>
          <a:bodyPr wrap="square">
            <a:spAutoFit/>
          </a:bodyPr>
          <a:lstStyle/>
          <a:p>
            <a:pPr algn="just"/>
            <a:r>
              <a:rPr lang="en-US" sz="3200" b="1" dirty="0"/>
              <a:t>The dispersed operations of an MNC make the socialization process more </a:t>
            </a:r>
            <a:r>
              <a:rPr lang="en-US" sz="3200" b="1" dirty="0" smtClean="0"/>
              <a:t>difficult </a:t>
            </a:r>
            <a:r>
              <a:rPr lang="en-US" sz="3200" b="1" dirty="0"/>
              <a:t>and challenging. Aware of the challenge, many MNCs use job rotation to introduce employees early in their careers to the firm, the culture, and “the ropes” around their global operations. For example, to demonstrate that contrary to employees’ perceptions, international experience was not a roadblock to career advancement, General Electric revamped its job rotation program. It started </a:t>
            </a:r>
            <a:r>
              <a:rPr lang="en-US" sz="3200" b="1" dirty="0" smtClean="0"/>
              <a:t>sending </a:t>
            </a:r>
            <a:r>
              <a:rPr lang="en-US" sz="3200" b="1" dirty="0"/>
              <a:t>its brightest stars to foreign assignments rather than the run-of-the-mill </a:t>
            </a:r>
            <a:r>
              <a:rPr lang="en-US" sz="3200" b="1" dirty="0" smtClean="0"/>
              <a:t>managers </a:t>
            </a:r>
            <a:r>
              <a:rPr lang="en-US" sz="3200" b="1" dirty="0"/>
              <a:t>it used to pick for posts abroad</a:t>
            </a:r>
          </a:p>
        </p:txBody>
      </p:sp>
    </p:spTree>
    <p:extLst>
      <p:ext uri="{BB962C8B-B14F-4D97-AF65-F5344CB8AC3E}">
        <p14:creationId xmlns:p14="http://schemas.microsoft.com/office/powerpoint/2010/main" val="1370691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79" y="1685495"/>
            <a:ext cx="118011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03849" y="27668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39670" y="23913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57412" y="51935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203224" y="512712"/>
            <a:ext cx="8188524" cy="584775"/>
          </a:xfrm>
          <a:prstGeom prst="rect">
            <a:avLst/>
          </a:prstGeom>
        </p:spPr>
        <p:txBody>
          <a:bodyPr wrap="none">
            <a:spAutoFit/>
          </a:bodyPr>
          <a:lstStyle/>
          <a:p>
            <a:r>
              <a:rPr lang="en-US" sz="3200" b="1" dirty="0">
                <a:solidFill>
                  <a:srgbClr val="0070C0"/>
                </a:solidFill>
              </a:rPr>
              <a:t>Evolution of Coordination and Control of MNCs</a:t>
            </a:r>
          </a:p>
        </p:txBody>
      </p:sp>
      <p:sp>
        <p:nvSpPr>
          <p:cNvPr id="9" name="Rectangle 8"/>
          <p:cNvSpPr/>
          <p:nvPr/>
        </p:nvSpPr>
        <p:spPr>
          <a:xfrm>
            <a:off x="271463" y="1717913"/>
            <a:ext cx="11718490" cy="4524315"/>
          </a:xfrm>
          <a:prstGeom prst="rect">
            <a:avLst/>
          </a:prstGeom>
        </p:spPr>
        <p:txBody>
          <a:bodyPr wrap="square">
            <a:spAutoFit/>
          </a:bodyPr>
          <a:lstStyle/>
          <a:p>
            <a:pPr algn="just"/>
            <a:r>
              <a:rPr lang="en-US" sz="3200" b="1" dirty="0"/>
              <a:t>Because of the additional coordination and control difficulties that MNCs face, they need more sophisticated control mechanisms than are used by domestic </a:t>
            </a:r>
            <a:r>
              <a:rPr lang="en-US" sz="3200" b="1" dirty="0" smtClean="0"/>
              <a:t>firms. The </a:t>
            </a:r>
            <a:r>
              <a:rPr lang="en-US" sz="3200" b="1" dirty="0"/>
              <a:t>need to respond simultaneously to the different strategic requirements of foreign countries demands much flexibility. Consequently, in addition to formal means of control and coordination, MNCs need to rely on a wide range of informal </a:t>
            </a:r>
            <a:r>
              <a:rPr lang="en-US" sz="3200" b="1" dirty="0" smtClean="0"/>
              <a:t>mechanisms, </a:t>
            </a:r>
            <a:r>
              <a:rPr lang="en-US" sz="3200" b="1" dirty="0"/>
              <a:t>including </a:t>
            </a:r>
            <a:r>
              <a:rPr lang="en-US" sz="3200" b="1" dirty="0" smtClean="0"/>
              <a:t>informal </a:t>
            </a:r>
            <a:r>
              <a:rPr lang="en-US" sz="3200" b="1" dirty="0"/>
              <a:t>networks of communication, corporate culture and socialization, and career path management</a:t>
            </a:r>
          </a:p>
        </p:txBody>
      </p:sp>
    </p:spTree>
    <p:extLst>
      <p:ext uri="{BB962C8B-B14F-4D97-AF65-F5344CB8AC3E}">
        <p14:creationId xmlns:p14="http://schemas.microsoft.com/office/powerpoint/2010/main" val="3741925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79" y="1288286"/>
            <a:ext cx="11877311" cy="50043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23347" y="1332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1861" y="2005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42461" y="50214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19076" y="1523136"/>
            <a:ext cx="11972924" cy="4708981"/>
          </a:xfrm>
          <a:prstGeom prst="rect">
            <a:avLst/>
          </a:prstGeom>
        </p:spPr>
        <p:txBody>
          <a:bodyPr wrap="square">
            <a:spAutoFit/>
          </a:bodyPr>
          <a:lstStyle/>
          <a:p>
            <a:pPr algn="just"/>
            <a:r>
              <a:rPr lang="en-US" sz="3000" b="1" dirty="0">
                <a:solidFill>
                  <a:srgbClr val="FF0000"/>
                </a:solidFill>
              </a:rPr>
              <a:t>Multinational</a:t>
            </a:r>
            <a:r>
              <a:rPr lang="en-US" sz="3000" b="1" dirty="0" smtClean="0">
                <a:solidFill>
                  <a:srgbClr val="FF0000"/>
                </a:solidFill>
              </a:rPr>
              <a:t>/ Multidomestic</a:t>
            </a:r>
            <a:r>
              <a:rPr lang="en-US" sz="3000" b="1" dirty="0"/>
              <a:t>: The control and coordination mechanisms of firms focusing on the multidomestic strategy are dependent upon the </a:t>
            </a:r>
            <a:r>
              <a:rPr lang="en-US" sz="3000" b="1" dirty="0" smtClean="0"/>
              <a:t>national level </a:t>
            </a:r>
            <a:r>
              <a:rPr lang="en-US" sz="3000" b="1" dirty="0"/>
              <a:t>business environments. These business environments affecting </a:t>
            </a:r>
            <a:r>
              <a:rPr lang="en-US" sz="3000" b="1" dirty="0" smtClean="0"/>
              <a:t>international </a:t>
            </a:r>
            <a:r>
              <a:rPr lang="en-US" sz="3000" b="1" dirty="0"/>
              <a:t>business activities included nationalist sentiments, protectionist barriers, and communication and transportation </a:t>
            </a:r>
            <a:r>
              <a:rPr lang="en-US" sz="3000" b="1" dirty="0" smtClean="0"/>
              <a:t>difficulties.</a:t>
            </a:r>
          </a:p>
          <a:p>
            <a:pPr algn="just"/>
            <a:r>
              <a:rPr lang="en-US" sz="3000" b="1" dirty="0">
                <a:solidFill>
                  <a:srgbClr val="FF0000"/>
                </a:solidFill>
              </a:rPr>
              <a:t>Global: </a:t>
            </a:r>
            <a:r>
              <a:rPr lang="en-US" sz="3000" b="1" dirty="0"/>
              <a:t>Because of more favored economic and political environments (e.g., market liberalization and deregulation), advancements in production </a:t>
            </a:r>
            <a:r>
              <a:rPr lang="en-US" sz="3000" b="1" dirty="0" smtClean="0"/>
              <a:t>technologies </a:t>
            </a:r>
            <a:r>
              <a:rPr lang="en-US" sz="3000" b="1" dirty="0"/>
              <a:t>increased economies of scale and decreased transportation and </a:t>
            </a:r>
            <a:r>
              <a:rPr lang="en-US" sz="3000" b="1" dirty="0" smtClean="0"/>
              <a:t>communication </a:t>
            </a:r>
            <a:r>
              <a:rPr lang="en-US" sz="3000" b="1" dirty="0"/>
              <a:t>costs, and firms have become more centralized in production and marketing activities</a:t>
            </a:r>
          </a:p>
        </p:txBody>
      </p:sp>
    </p:spTree>
    <p:extLst>
      <p:ext uri="{BB962C8B-B14F-4D97-AF65-F5344CB8AC3E}">
        <p14:creationId xmlns:p14="http://schemas.microsoft.com/office/powerpoint/2010/main" val="22583156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21919" y="1345306"/>
            <a:ext cx="11862071" cy="51033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47367"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42308" y="288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85596" y="47268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500348" y="1454016"/>
            <a:ext cx="10787729" cy="5016758"/>
          </a:xfrm>
          <a:prstGeom prst="rect">
            <a:avLst/>
          </a:prstGeom>
        </p:spPr>
        <p:txBody>
          <a:bodyPr wrap="square">
            <a:spAutoFit/>
          </a:bodyPr>
          <a:lstStyle/>
          <a:p>
            <a:pPr algn="just"/>
            <a:r>
              <a:rPr lang="en-US" sz="3200" b="1" dirty="0">
                <a:solidFill>
                  <a:srgbClr val="FF0000"/>
                </a:solidFill>
              </a:rPr>
              <a:t>Transnational: </a:t>
            </a:r>
            <a:r>
              <a:rPr lang="en-US" sz="3200" b="1" dirty="0"/>
              <a:t>Because of increased global competition and radically </a:t>
            </a:r>
            <a:r>
              <a:rPr lang="en-US" sz="3200" b="1" dirty="0" smtClean="0"/>
              <a:t>changing </a:t>
            </a:r>
            <a:r>
              <a:rPr lang="en-US" sz="3200" b="1" dirty="0"/>
              <a:t>global business environments, the need to flexibly manage subsidiaries (or business units) has become more significant; the requirement to centralize and decentralize interorganizational control and coordination has increased</a:t>
            </a:r>
            <a:r>
              <a:rPr lang="en-US" sz="3200" b="1" dirty="0" smtClean="0"/>
              <a:t>.</a:t>
            </a:r>
          </a:p>
          <a:p>
            <a:pPr algn="just"/>
            <a:endParaRPr lang="en-US" sz="3200" b="1" dirty="0"/>
          </a:p>
          <a:p>
            <a:pPr algn="just"/>
            <a:r>
              <a:rPr lang="en-US" sz="3200" b="1" dirty="0" smtClean="0"/>
              <a:t> </a:t>
            </a:r>
            <a:r>
              <a:rPr lang="en-US" sz="3200" b="1" dirty="0"/>
              <a:t>Technological developments have resulted in the globalization/standardization of business and competition in many industries</a:t>
            </a:r>
          </a:p>
        </p:txBody>
      </p:sp>
    </p:spTree>
    <p:extLst>
      <p:ext uri="{BB962C8B-B14F-4D97-AF65-F5344CB8AC3E}">
        <p14:creationId xmlns:p14="http://schemas.microsoft.com/office/powerpoint/2010/main" val="1095533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52399" y="1216661"/>
            <a:ext cx="11831591" cy="50759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61101" y="8178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09083" y="842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892087" y="42197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46852" y="1486131"/>
            <a:ext cx="11845148" cy="4708981"/>
          </a:xfrm>
          <a:prstGeom prst="rect">
            <a:avLst/>
          </a:prstGeom>
        </p:spPr>
        <p:txBody>
          <a:bodyPr wrap="square">
            <a:spAutoFit/>
          </a:bodyPr>
          <a:lstStyle/>
          <a:p>
            <a:pPr algn="just"/>
            <a:r>
              <a:rPr lang="en-US" sz="3000" b="1" dirty="0"/>
              <a:t>In addition to the control problems associated with managing dispersed subsidiaries in economically and politically diverse environments, MNCs also encounter several other specific control problems</a:t>
            </a:r>
            <a:r>
              <a:rPr lang="en-US" sz="3000" b="1" dirty="0" smtClean="0"/>
              <a:t>:</a:t>
            </a:r>
          </a:p>
          <a:p>
            <a:pPr algn="just"/>
            <a:endParaRPr lang="en-US" sz="3000" b="1" dirty="0" smtClean="0"/>
          </a:p>
          <a:p>
            <a:pPr algn="just"/>
            <a:r>
              <a:rPr lang="en-US" sz="3000" b="1" dirty="0" smtClean="0"/>
              <a:t> </a:t>
            </a:r>
            <a:r>
              <a:rPr lang="en-US" sz="3000" b="1" dirty="0"/>
              <a:t>1. Language and cultural differences</a:t>
            </a:r>
            <a:r>
              <a:rPr lang="en-US" sz="3000" b="1" dirty="0" smtClean="0"/>
              <a:t>.</a:t>
            </a:r>
          </a:p>
          <a:p>
            <a:pPr algn="just"/>
            <a:r>
              <a:rPr lang="en-US" sz="3000" b="1" dirty="0" smtClean="0"/>
              <a:t> </a:t>
            </a:r>
            <a:r>
              <a:rPr lang="en-US" sz="3000" b="1" dirty="0"/>
              <a:t>2. Geographic distance between the headquarters and subsidiaries</a:t>
            </a:r>
            <a:r>
              <a:rPr lang="en-US" sz="3000" b="1" dirty="0" smtClean="0"/>
              <a:t>.</a:t>
            </a:r>
          </a:p>
          <a:p>
            <a:pPr algn="just"/>
            <a:r>
              <a:rPr lang="en-US" sz="3000" b="1" dirty="0" smtClean="0"/>
              <a:t> </a:t>
            </a:r>
            <a:r>
              <a:rPr lang="en-US" sz="3000" b="1" dirty="0"/>
              <a:t>3. Legal differences</a:t>
            </a:r>
            <a:r>
              <a:rPr lang="en-US" sz="3000" b="1" dirty="0" smtClean="0"/>
              <a:t>.</a:t>
            </a:r>
          </a:p>
          <a:p>
            <a:pPr algn="just"/>
            <a:r>
              <a:rPr lang="en-US" sz="3000" b="1" dirty="0" smtClean="0"/>
              <a:t> </a:t>
            </a:r>
            <a:r>
              <a:rPr lang="en-US" sz="3000" b="1" dirty="0"/>
              <a:t>4. Security issues. </a:t>
            </a:r>
            <a:endParaRPr lang="en-US" sz="3000" b="1" dirty="0" smtClean="0"/>
          </a:p>
          <a:p>
            <a:pPr algn="just"/>
            <a:r>
              <a:rPr lang="en-US" sz="3000" b="1" dirty="0" smtClean="0"/>
              <a:t>5</a:t>
            </a:r>
            <a:r>
              <a:rPr lang="en-US" sz="3000" b="1" dirty="0"/>
              <a:t>. Intrafirm business transactions (transfer pricing). </a:t>
            </a:r>
          </a:p>
          <a:p>
            <a:pPr algn="just"/>
            <a:r>
              <a:rPr lang="en-US" sz="3000" b="1" dirty="0" smtClean="0"/>
              <a:t>6. Currency exchange rate fluctuations</a:t>
            </a:r>
            <a:endParaRPr lang="en-US" sz="3000" b="1" dirty="0"/>
          </a:p>
        </p:txBody>
      </p:sp>
      <p:sp>
        <p:nvSpPr>
          <p:cNvPr id="9" name="Rectangle 8"/>
          <p:cNvSpPr/>
          <p:nvPr/>
        </p:nvSpPr>
        <p:spPr>
          <a:xfrm>
            <a:off x="3235669" y="593554"/>
            <a:ext cx="6560450" cy="584775"/>
          </a:xfrm>
          <a:prstGeom prst="rect">
            <a:avLst/>
          </a:prstGeom>
        </p:spPr>
        <p:txBody>
          <a:bodyPr wrap="none">
            <a:spAutoFit/>
          </a:bodyPr>
          <a:lstStyle/>
          <a:p>
            <a:r>
              <a:rPr lang="en-US" sz="3200" b="1" dirty="0">
                <a:solidFill>
                  <a:srgbClr val="0070C0"/>
                </a:solidFill>
              </a:rPr>
              <a:t>Additional Control Problems of MNCs</a:t>
            </a:r>
          </a:p>
        </p:txBody>
      </p:sp>
    </p:spTree>
    <p:extLst>
      <p:ext uri="{BB962C8B-B14F-4D97-AF65-F5344CB8AC3E}">
        <p14:creationId xmlns:p14="http://schemas.microsoft.com/office/powerpoint/2010/main" val="2394775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0" y="1036304"/>
            <a:ext cx="12191999" cy="51406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716274" y="266423"/>
            <a:ext cx="1404457" cy="87451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901091" y="3797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35693" y="52544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722398" y="556160"/>
            <a:ext cx="5979842" cy="584775"/>
          </a:xfrm>
          <a:prstGeom prst="rect">
            <a:avLst/>
          </a:prstGeom>
        </p:spPr>
        <p:txBody>
          <a:bodyPr wrap="none">
            <a:spAutoFit/>
          </a:bodyPr>
          <a:lstStyle/>
          <a:p>
            <a:r>
              <a:rPr lang="en-US" sz="3200" b="1" dirty="0">
                <a:solidFill>
                  <a:srgbClr val="0070C0"/>
                </a:solidFill>
              </a:rPr>
              <a:t>Language and Cultural Differences</a:t>
            </a:r>
          </a:p>
        </p:txBody>
      </p:sp>
      <p:sp>
        <p:nvSpPr>
          <p:cNvPr id="9" name="Rectangle 8"/>
          <p:cNvSpPr/>
          <p:nvPr/>
        </p:nvSpPr>
        <p:spPr>
          <a:xfrm>
            <a:off x="1" y="1021311"/>
            <a:ext cx="12191999" cy="5170646"/>
          </a:xfrm>
          <a:prstGeom prst="rect">
            <a:avLst/>
          </a:prstGeom>
        </p:spPr>
        <p:txBody>
          <a:bodyPr wrap="square">
            <a:spAutoFit/>
          </a:bodyPr>
          <a:lstStyle/>
          <a:p>
            <a:pPr algn="just"/>
            <a:r>
              <a:rPr lang="en-US" sz="3000" b="1" dirty="0">
                <a:solidFill>
                  <a:srgbClr val="FF0000"/>
                </a:solidFill>
              </a:rPr>
              <a:t>Diversity in language and culture </a:t>
            </a:r>
            <a:r>
              <a:rPr lang="en-US" sz="3000" b="1" dirty="0"/>
              <a:t>among various foreign operations is the source of many of the difficulties the MNCs’ headquarters encountered. Some of </a:t>
            </a:r>
            <a:r>
              <a:rPr lang="en-US" sz="3000" b="1" dirty="0" smtClean="0"/>
              <a:t>the problems </a:t>
            </a:r>
            <a:r>
              <a:rPr lang="en-US" sz="3000" b="1" dirty="0"/>
              <a:t>can be reduced by assigning expatriates who are “acculturated” at </a:t>
            </a:r>
            <a:r>
              <a:rPr lang="en-US" sz="3000" b="1" dirty="0" smtClean="0"/>
              <a:t>headquarters </a:t>
            </a:r>
            <a:r>
              <a:rPr lang="en-US" sz="3000" b="1" dirty="0"/>
              <a:t>to key managerial positions in the subsidiaries and identifying local </a:t>
            </a:r>
            <a:r>
              <a:rPr lang="en-US" sz="3000" b="1" dirty="0" smtClean="0"/>
              <a:t>managers </a:t>
            </a:r>
            <a:r>
              <a:rPr lang="en-US" sz="3000" b="1" dirty="0"/>
              <a:t>who are proficient in the language of the headquarters. Typically, however, most staff at headquarters have limited or no foreign language skills, and the </a:t>
            </a:r>
            <a:r>
              <a:rPr lang="en-US" sz="3000" b="1" dirty="0" smtClean="0"/>
              <a:t>language </a:t>
            </a:r>
            <a:r>
              <a:rPr lang="en-US" sz="3000" b="1" dirty="0"/>
              <a:t>problem remains real. The result is that communication between much of the headquarters staff and foreign subsidiaries is limited to contact with those </a:t>
            </a:r>
            <a:r>
              <a:rPr lang="en-US" sz="3000" b="1" dirty="0" smtClean="0"/>
              <a:t>subsidiary </a:t>
            </a:r>
            <a:r>
              <a:rPr lang="en-US" sz="3000" b="1" dirty="0"/>
              <a:t>employments who can speak the language of the headquarters</a:t>
            </a:r>
          </a:p>
        </p:txBody>
      </p:sp>
    </p:spTree>
    <p:extLst>
      <p:ext uri="{BB962C8B-B14F-4D97-AF65-F5344CB8AC3E}">
        <p14:creationId xmlns:p14="http://schemas.microsoft.com/office/powerpoint/2010/main" val="28794451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166" y="1096845"/>
            <a:ext cx="12295166" cy="5386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674939" y="268963"/>
            <a:ext cx="1404457" cy="84340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758745" y="26271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746385" y="37959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139614" y="515421"/>
            <a:ext cx="3968459" cy="584775"/>
          </a:xfrm>
          <a:prstGeom prst="rect">
            <a:avLst/>
          </a:prstGeom>
        </p:spPr>
        <p:txBody>
          <a:bodyPr wrap="none">
            <a:spAutoFit/>
          </a:bodyPr>
          <a:lstStyle/>
          <a:p>
            <a:r>
              <a:rPr lang="en-US" sz="3200" b="1" dirty="0">
                <a:solidFill>
                  <a:srgbClr val="0070C0"/>
                </a:solidFill>
              </a:rPr>
              <a:t>Geographical Distance</a:t>
            </a:r>
          </a:p>
        </p:txBody>
      </p:sp>
      <p:sp>
        <p:nvSpPr>
          <p:cNvPr id="9" name="Rectangle 8"/>
          <p:cNvSpPr/>
          <p:nvPr/>
        </p:nvSpPr>
        <p:spPr>
          <a:xfrm>
            <a:off x="0" y="1112364"/>
            <a:ext cx="12191999" cy="5170646"/>
          </a:xfrm>
          <a:prstGeom prst="rect">
            <a:avLst/>
          </a:prstGeom>
        </p:spPr>
        <p:txBody>
          <a:bodyPr wrap="square">
            <a:spAutoFit/>
          </a:bodyPr>
          <a:lstStyle/>
          <a:p>
            <a:pPr algn="just"/>
            <a:r>
              <a:rPr lang="en-US" sz="3000" b="1" dirty="0"/>
              <a:t>Telecommunication technologies and improvements in transportation facilities have greatly aided the expansion of MNC operations. Vast geographical distances between the MNCs’ subsidiaries, however, pose control problems that even today’s modern telecommunications and ease of travel have not been able to fully </a:t>
            </a:r>
            <a:r>
              <a:rPr lang="en-US" sz="3000" b="1" dirty="0" smtClean="0"/>
              <a:t>overcome. </a:t>
            </a:r>
          </a:p>
          <a:p>
            <a:pPr algn="just"/>
            <a:endParaRPr lang="en-US" sz="3000" b="1" dirty="0"/>
          </a:p>
          <a:p>
            <a:pPr algn="just"/>
            <a:r>
              <a:rPr lang="en-US" sz="3000" b="1" dirty="0" smtClean="0"/>
              <a:t>Nothing </a:t>
            </a:r>
            <a:r>
              <a:rPr lang="en-US" sz="3000" b="1" dirty="0"/>
              <a:t>can substitute for face-to-face communication and personal visits. Written communication, telephone calls, and voice and computer messages are not the same as personal visits. Often, to travel from the headquarters and visit a </a:t>
            </a:r>
            <a:r>
              <a:rPr lang="en-US" sz="3000" b="1" dirty="0" smtClean="0"/>
              <a:t>foreign </a:t>
            </a:r>
            <a:r>
              <a:rPr lang="en-US" sz="3000" b="1" dirty="0"/>
              <a:t>subsidiary takes at least a couple of days and much advance preparation.</a:t>
            </a:r>
          </a:p>
        </p:txBody>
      </p:sp>
    </p:spTree>
    <p:extLst>
      <p:ext uri="{BB962C8B-B14F-4D97-AF65-F5344CB8AC3E}">
        <p14:creationId xmlns:p14="http://schemas.microsoft.com/office/powerpoint/2010/main" val="1999464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601" y="1299196"/>
            <a:ext cx="11755390" cy="5174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6103" y="11467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80532" y="1825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49126" y="44439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00050" y="1314450"/>
            <a:ext cx="11489890" cy="5016758"/>
          </a:xfrm>
          <a:prstGeom prst="rect">
            <a:avLst/>
          </a:prstGeom>
        </p:spPr>
        <p:txBody>
          <a:bodyPr wrap="square">
            <a:spAutoFit/>
          </a:bodyPr>
          <a:lstStyle/>
          <a:p>
            <a:pPr algn="just"/>
            <a:r>
              <a:rPr lang="en-US" sz="3200" b="1" dirty="0"/>
              <a:t>Laws and legal procedures are central to the concept of organizational control. The </a:t>
            </a:r>
            <a:r>
              <a:rPr lang="en-US" sz="3200" b="1" dirty="0" smtClean="0"/>
              <a:t>control </a:t>
            </a:r>
            <a:r>
              <a:rPr lang="en-US" sz="3200" b="1" dirty="0"/>
              <a:t>of a business firm depends on the legal institutions and practices of the host country. The practices that legally are accepted or rejected in one country are not necessarily honored by the other. </a:t>
            </a:r>
            <a:endParaRPr lang="en-US" sz="3200" b="1" dirty="0" smtClean="0"/>
          </a:p>
          <a:p>
            <a:pPr algn="just"/>
            <a:endParaRPr lang="en-US" sz="3200" b="1" dirty="0"/>
          </a:p>
          <a:p>
            <a:pPr algn="just"/>
            <a:r>
              <a:rPr lang="en-US" sz="3200" b="1" dirty="0" smtClean="0"/>
              <a:t>The </a:t>
            </a:r>
            <a:r>
              <a:rPr lang="en-US" sz="3200" b="1" dirty="0"/>
              <a:t>MNCs’ control of foreign subsidiaries can take place only within the confines of the legally accepted business norms of host countries. In effect, the host country’s legal system may place limitations on the control that headquarters can exercise</a:t>
            </a:r>
          </a:p>
        </p:txBody>
      </p:sp>
      <p:sp>
        <p:nvSpPr>
          <p:cNvPr id="9" name="Rectangle 8"/>
          <p:cNvSpPr/>
          <p:nvPr/>
        </p:nvSpPr>
        <p:spPr>
          <a:xfrm>
            <a:off x="4148953" y="488725"/>
            <a:ext cx="3075265" cy="584775"/>
          </a:xfrm>
          <a:prstGeom prst="rect">
            <a:avLst/>
          </a:prstGeom>
        </p:spPr>
        <p:txBody>
          <a:bodyPr wrap="none">
            <a:spAutoFit/>
          </a:bodyPr>
          <a:lstStyle/>
          <a:p>
            <a:r>
              <a:rPr lang="en-US" sz="3200" b="1" dirty="0">
                <a:solidFill>
                  <a:srgbClr val="0070C0"/>
                </a:solidFill>
              </a:rPr>
              <a:t>Legal Differences</a:t>
            </a:r>
          </a:p>
        </p:txBody>
      </p:sp>
    </p:spTree>
    <p:extLst>
      <p:ext uri="{BB962C8B-B14F-4D97-AF65-F5344CB8AC3E}">
        <p14:creationId xmlns:p14="http://schemas.microsoft.com/office/powerpoint/2010/main" val="28912279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366337" y="574267"/>
            <a:ext cx="2678938" cy="584775"/>
          </a:xfrm>
          <a:prstGeom prst="rect">
            <a:avLst/>
          </a:prstGeom>
        </p:spPr>
        <p:txBody>
          <a:bodyPr wrap="none">
            <a:spAutoFit/>
          </a:bodyPr>
          <a:lstStyle/>
          <a:p>
            <a:r>
              <a:rPr lang="en-US" sz="3200" b="1" dirty="0">
                <a:solidFill>
                  <a:srgbClr val="0070C0"/>
                </a:solidFill>
              </a:rPr>
              <a:t>Security Issues</a:t>
            </a:r>
          </a:p>
        </p:txBody>
      </p:sp>
      <p:sp>
        <p:nvSpPr>
          <p:cNvPr id="9" name="Rectangle 8"/>
          <p:cNvSpPr/>
          <p:nvPr/>
        </p:nvSpPr>
        <p:spPr>
          <a:xfrm>
            <a:off x="176213" y="1733309"/>
            <a:ext cx="11713727" cy="4524315"/>
          </a:xfrm>
          <a:prstGeom prst="rect">
            <a:avLst/>
          </a:prstGeom>
        </p:spPr>
        <p:txBody>
          <a:bodyPr wrap="square">
            <a:spAutoFit/>
          </a:bodyPr>
          <a:lstStyle/>
          <a:p>
            <a:pPr algn="just"/>
            <a:r>
              <a:rPr lang="en-US" sz="3200" b="1" dirty="0"/>
              <a:t>Most nations have benefited from globalization. However, increased international trade; the information explosion, including the use of the Internet; and increased immigration have also made it easier for various groups to engage in terrorism</a:t>
            </a:r>
            <a:r>
              <a:rPr lang="en-US" sz="3200" b="1" dirty="0" smtClean="0"/>
              <a:t>.</a:t>
            </a:r>
          </a:p>
          <a:p>
            <a:pPr algn="just"/>
            <a:endParaRPr lang="en-US" sz="3200" b="1" dirty="0"/>
          </a:p>
          <a:p>
            <a:pPr algn="just"/>
            <a:r>
              <a:rPr lang="en-US" sz="3200" b="1" dirty="0" smtClean="0"/>
              <a:t> </a:t>
            </a:r>
            <a:r>
              <a:rPr lang="en-US" sz="3200" b="1" dirty="0"/>
              <a:t>Terrorism adversely affects international business and poses serious questions regarding control of MNC operations. For a long time, developing countries had certain concerns over the loss of control to MNCs</a:t>
            </a:r>
          </a:p>
        </p:txBody>
      </p:sp>
    </p:spTree>
    <p:extLst>
      <p:ext uri="{BB962C8B-B14F-4D97-AF65-F5344CB8AC3E}">
        <p14:creationId xmlns:p14="http://schemas.microsoft.com/office/powerpoint/2010/main" val="42394932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3282585" y="555746"/>
            <a:ext cx="5479192" cy="584775"/>
          </a:xfrm>
          <a:prstGeom prst="rect">
            <a:avLst/>
          </a:prstGeom>
        </p:spPr>
        <p:txBody>
          <a:bodyPr wrap="none">
            <a:spAutoFit/>
          </a:bodyPr>
          <a:lstStyle/>
          <a:p>
            <a:r>
              <a:rPr lang="en-US" sz="3200" b="1" dirty="0">
                <a:solidFill>
                  <a:srgbClr val="0070C0"/>
                </a:solidFill>
              </a:rPr>
              <a:t>Intrafirm Business Transactions</a:t>
            </a:r>
          </a:p>
        </p:txBody>
      </p:sp>
      <p:sp>
        <p:nvSpPr>
          <p:cNvPr id="9" name="Rectangle 8"/>
          <p:cNvSpPr/>
          <p:nvPr/>
        </p:nvSpPr>
        <p:spPr>
          <a:xfrm>
            <a:off x="139654" y="1390134"/>
            <a:ext cx="11844337" cy="5016758"/>
          </a:xfrm>
          <a:prstGeom prst="rect">
            <a:avLst/>
          </a:prstGeom>
        </p:spPr>
        <p:txBody>
          <a:bodyPr wrap="square">
            <a:spAutoFit/>
          </a:bodyPr>
          <a:lstStyle/>
          <a:p>
            <a:pPr algn="just"/>
            <a:r>
              <a:rPr lang="en-US" sz="3200" b="1" dirty="0"/>
              <a:t>Firms can use various strategies for entering into foreign markets, including exports, contractual agreements, and direct investment. Within this context, therefore, an MNC could be viewed as a network of resource (products and components, capital, technology and knowledge, and personnel) flow across national borders among business units </a:t>
            </a:r>
            <a:r>
              <a:rPr lang="en-US" sz="3200" b="1" dirty="0" smtClean="0"/>
              <a:t>controlled </a:t>
            </a:r>
            <a:r>
              <a:rPr lang="en-US" sz="3200" b="1" dirty="0"/>
              <a:t>by the headquarters. In this network, resources flow from the MNC’s </a:t>
            </a:r>
            <a:r>
              <a:rPr lang="en-US" sz="3200" b="1" dirty="0" smtClean="0"/>
              <a:t>headquarters </a:t>
            </a:r>
            <a:r>
              <a:rPr lang="en-US" sz="3200" b="1" dirty="0"/>
              <a:t>located in the home country to subsidiaries in foreign countries. Additionally, there are inter-subsidiary business transactions between them and the headquarters that are controlled by headquarters</a:t>
            </a:r>
          </a:p>
        </p:txBody>
      </p:sp>
    </p:spTree>
    <p:extLst>
      <p:ext uri="{BB962C8B-B14F-4D97-AF65-F5344CB8AC3E}">
        <p14:creationId xmlns:p14="http://schemas.microsoft.com/office/powerpoint/2010/main" val="27025105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a:blip r:embed="rId3"/>
          <a:stretch>
            <a:fillRect/>
          </a:stretch>
        </p:blipFill>
        <p:spPr>
          <a:xfrm>
            <a:off x="394630" y="1411015"/>
            <a:ext cx="11301411" cy="4733925"/>
          </a:xfrm>
          <a:prstGeom prst="rect">
            <a:avLst/>
          </a:prstGeom>
        </p:spPr>
      </p:pic>
    </p:spTree>
    <p:extLst>
      <p:ext uri="{BB962C8B-B14F-4D97-AF65-F5344CB8AC3E}">
        <p14:creationId xmlns:p14="http://schemas.microsoft.com/office/powerpoint/2010/main" val="23572428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06681" y="1509015"/>
            <a:ext cx="11458574" cy="4524315"/>
          </a:xfrm>
          <a:prstGeom prst="rect">
            <a:avLst/>
          </a:prstGeom>
        </p:spPr>
        <p:txBody>
          <a:bodyPr wrap="square">
            <a:spAutoFit/>
          </a:bodyPr>
          <a:lstStyle/>
          <a:p>
            <a:pPr algn="just"/>
            <a:r>
              <a:rPr lang="en-US" sz="3200" b="1" dirty="0"/>
              <a:t>The pattern of resource allocations and the amount of control exerted by the </a:t>
            </a:r>
            <a:r>
              <a:rPr lang="en-US" sz="3200" b="1" dirty="0" smtClean="0"/>
              <a:t>headquarters </a:t>
            </a:r>
            <a:r>
              <a:rPr lang="en-US" sz="3200" b="1" dirty="0"/>
              <a:t>is determined by many factors; among them are the importance of a </a:t>
            </a:r>
            <a:r>
              <a:rPr lang="en-US" sz="3200" b="1" dirty="0" smtClean="0"/>
              <a:t>subsidiary </a:t>
            </a:r>
            <a:r>
              <a:rPr lang="en-US" sz="3200" b="1" dirty="0"/>
              <a:t>to the MNC and the required relationship between the subsidiary and the host government. A subsidiary, for example, may be given more decision-making </a:t>
            </a:r>
            <a:r>
              <a:rPr lang="en-US" sz="3200" b="1" dirty="0" smtClean="0"/>
              <a:t>authority </a:t>
            </a:r>
            <a:r>
              <a:rPr lang="en-US" sz="3200" b="1" dirty="0"/>
              <a:t>if it has to establish certain links with the local community, and to </a:t>
            </a:r>
            <a:r>
              <a:rPr lang="en-US" sz="3200" b="1" dirty="0" smtClean="0"/>
              <a:t>do requires </a:t>
            </a:r>
            <a:r>
              <a:rPr lang="en-US" sz="3200" b="1" dirty="0"/>
              <a:t>more autonomy. Also, the headquarters’ confidence in the managers of subsidiaries determines the amount of central control exercised over them</a:t>
            </a:r>
          </a:p>
        </p:txBody>
      </p:sp>
      <p:sp>
        <p:nvSpPr>
          <p:cNvPr id="9" name="Rectangle 8"/>
          <p:cNvSpPr/>
          <p:nvPr/>
        </p:nvSpPr>
        <p:spPr>
          <a:xfrm>
            <a:off x="3816899" y="555746"/>
            <a:ext cx="2485552" cy="584775"/>
          </a:xfrm>
          <a:prstGeom prst="rect">
            <a:avLst/>
          </a:prstGeom>
        </p:spPr>
        <p:txBody>
          <a:bodyPr wrap="none">
            <a:spAutoFit/>
          </a:bodyPr>
          <a:lstStyle/>
          <a:p>
            <a:r>
              <a:rPr lang="en-US" sz="3200" b="1" dirty="0">
                <a:solidFill>
                  <a:srgbClr val="0070C0"/>
                </a:solidFill>
              </a:rPr>
              <a:t>Other Factors</a:t>
            </a:r>
          </a:p>
        </p:txBody>
      </p:sp>
    </p:spTree>
    <p:extLst>
      <p:ext uri="{BB962C8B-B14F-4D97-AF65-F5344CB8AC3E}">
        <p14:creationId xmlns:p14="http://schemas.microsoft.com/office/powerpoint/2010/main" val="3633096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97440" y="268963"/>
            <a:ext cx="1986551" cy="1076343"/>
          </a:xfrm>
          <a:prstGeom prst="rect">
            <a:avLst/>
          </a:prstGeom>
        </p:spPr>
      </p:pic>
      <p:sp>
        <p:nvSpPr>
          <p:cNvPr id="8" name="Rectangle 7"/>
          <p:cNvSpPr/>
          <p:nvPr/>
        </p:nvSpPr>
        <p:spPr>
          <a:xfrm>
            <a:off x="2057717" y="478993"/>
            <a:ext cx="8107989" cy="584775"/>
          </a:xfrm>
          <a:prstGeom prst="rect">
            <a:avLst/>
          </a:prstGeom>
        </p:spPr>
        <p:txBody>
          <a:bodyPr wrap="none">
            <a:spAutoFit/>
          </a:bodyPr>
          <a:lstStyle/>
          <a:p>
            <a:r>
              <a:rPr lang="en-US" sz="3200" b="1" dirty="0">
                <a:solidFill>
                  <a:srgbClr val="0070C0"/>
                </a:solidFill>
              </a:rPr>
              <a:t>Ownership and Host Government Involvement</a:t>
            </a:r>
          </a:p>
        </p:txBody>
      </p:sp>
      <p:sp>
        <p:nvSpPr>
          <p:cNvPr id="9" name="Rectangle 8"/>
          <p:cNvSpPr/>
          <p:nvPr/>
        </p:nvSpPr>
        <p:spPr>
          <a:xfrm>
            <a:off x="243790" y="1615388"/>
            <a:ext cx="11760449" cy="4832092"/>
          </a:xfrm>
          <a:prstGeom prst="rect">
            <a:avLst/>
          </a:prstGeom>
        </p:spPr>
        <p:txBody>
          <a:bodyPr wrap="square">
            <a:spAutoFit/>
          </a:bodyPr>
          <a:lstStyle/>
          <a:p>
            <a:pPr algn="just"/>
            <a:r>
              <a:rPr lang="en-US" sz="2800" b="1" dirty="0"/>
              <a:t>In discussing control concerns of multinational corporations, two separate, but interrelated, issues stand out. The first one is the control of organizational </a:t>
            </a:r>
            <a:r>
              <a:rPr lang="en-US" sz="2800" b="1" dirty="0" smtClean="0"/>
              <a:t>performance </a:t>
            </a:r>
            <a:r>
              <a:rPr lang="en-US" sz="2800" b="1" dirty="0"/>
              <a:t>as just discussed. It deals with the activities and operation of the enterprise and provides information and assurances that the corporate plans have been </a:t>
            </a:r>
            <a:r>
              <a:rPr lang="en-US" sz="2800" b="1" dirty="0" smtClean="0"/>
              <a:t>accomplished. </a:t>
            </a:r>
            <a:r>
              <a:rPr lang="en-US" sz="2800" b="1" dirty="0"/>
              <a:t>Typically, it is the control of organizational performance that comes to mind when discussing the subject of control. The second issue is the legal and </a:t>
            </a:r>
            <a:r>
              <a:rPr lang="en-US" sz="2800" b="1" dirty="0" smtClean="0"/>
              <a:t>ownership </a:t>
            </a:r>
            <a:r>
              <a:rPr lang="en-US" sz="2800" b="1" dirty="0"/>
              <a:t>control that deals with business-government relationships and participation of the host country in the ownership of a foreign subsidiary. The legal and </a:t>
            </a:r>
            <a:r>
              <a:rPr lang="en-US" sz="2800" b="1" dirty="0" smtClean="0"/>
              <a:t>ownership </a:t>
            </a:r>
            <a:r>
              <a:rPr lang="en-US" sz="2800" b="1" dirty="0"/>
              <a:t>issues of control are even more challenging and complex than those involving corporate strategies</a:t>
            </a:r>
          </a:p>
        </p:txBody>
      </p:sp>
    </p:spTree>
    <p:extLst>
      <p:ext uri="{BB962C8B-B14F-4D97-AF65-F5344CB8AC3E}">
        <p14:creationId xmlns:p14="http://schemas.microsoft.com/office/powerpoint/2010/main" val="412282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878472" y="512712"/>
            <a:ext cx="6137834" cy="584775"/>
          </a:xfrm>
          <a:prstGeom prst="rect">
            <a:avLst/>
          </a:prstGeom>
        </p:spPr>
        <p:txBody>
          <a:bodyPr wrap="none">
            <a:spAutoFit/>
          </a:bodyPr>
          <a:lstStyle/>
          <a:p>
            <a:r>
              <a:rPr lang="en-US" sz="3200" b="1" dirty="0">
                <a:solidFill>
                  <a:srgbClr val="0070C0"/>
                </a:solidFill>
              </a:rPr>
              <a:t>Financial and Investment Decisions</a:t>
            </a:r>
          </a:p>
        </p:txBody>
      </p:sp>
      <p:sp>
        <p:nvSpPr>
          <p:cNvPr id="9" name="Rectangle 8"/>
          <p:cNvSpPr/>
          <p:nvPr/>
        </p:nvSpPr>
        <p:spPr>
          <a:xfrm>
            <a:off x="222639" y="1390134"/>
            <a:ext cx="11761352" cy="5016758"/>
          </a:xfrm>
          <a:prstGeom prst="rect">
            <a:avLst/>
          </a:prstGeom>
        </p:spPr>
        <p:txBody>
          <a:bodyPr wrap="square">
            <a:spAutoFit/>
          </a:bodyPr>
          <a:lstStyle/>
          <a:p>
            <a:pPr algn="just"/>
            <a:r>
              <a:rPr lang="en-US" sz="3200" b="1" dirty="0"/>
              <a:t>The most prevalent demand by host governments is for financial participation in foreign subsidiaries. Particularly in Asia and South America, host governments pressure MNCs to share equity ownership of their subsidiaries with </a:t>
            </a:r>
            <a:r>
              <a:rPr lang="en-US" sz="3200" b="1" dirty="0" smtClean="0"/>
              <a:t>domestic investors </a:t>
            </a:r>
            <a:r>
              <a:rPr lang="en-US" sz="3200" b="1" dirty="0"/>
              <a:t>or host government agencies. </a:t>
            </a:r>
            <a:endParaRPr lang="en-US" sz="3200" b="1" dirty="0" smtClean="0"/>
          </a:p>
          <a:p>
            <a:pPr algn="just"/>
            <a:r>
              <a:rPr lang="en-US" sz="3200" b="1" dirty="0" smtClean="0"/>
              <a:t>Under </a:t>
            </a:r>
            <a:r>
              <a:rPr lang="en-US" sz="3200" b="1" dirty="0"/>
              <a:t>pressure, some MNCs succumb to these demands. Most MNCs do not strongly object to a minority equity ownership by locals. In fact, sharing of ownership with host country investors is an effective protection against host government policy decisions that could adversely affect the MNC operations</a:t>
            </a:r>
          </a:p>
        </p:txBody>
      </p:sp>
    </p:spTree>
    <p:extLst>
      <p:ext uri="{BB962C8B-B14F-4D97-AF65-F5344CB8AC3E}">
        <p14:creationId xmlns:p14="http://schemas.microsoft.com/office/powerpoint/2010/main" val="41740975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112995" y="1642484"/>
            <a:ext cx="11819807" cy="4832092"/>
          </a:xfrm>
          <a:prstGeom prst="rect">
            <a:avLst/>
          </a:prstGeom>
        </p:spPr>
        <p:txBody>
          <a:bodyPr wrap="square">
            <a:spAutoFit/>
          </a:bodyPr>
          <a:lstStyle/>
          <a:p>
            <a:pPr algn="just"/>
            <a:r>
              <a:rPr lang="en-US" sz="2800" b="1" dirty="0"/>
              <a:t>Host governments interfere with business decisions by establishing certain </a:t>
            </a:r>
            <a:r>
              <a:rPr lang="en-US" sz="2800" b="1" dirty="0" smtClean="0"/>
              <a:t>performance </a:t>
            </a:r>
            <a:r>
              <a:rPr lang="en-US" sz="2800" b="1" dirty="0"/>
              <a:t>criteria for foreign subsidiaries. These criteria include the local component requirement, market share limits, tie-in products, and export quotas. Local </a:t>
            </a:r>
            <a:r>
              <a:rPr lang="en-US" sz="2800" b="1" dirty="0" smtClean="0"/>
              <a:t>component </a:t>
            </a:r>
            <a:r>
              <a:rPr lang="en-US" sz="2800" b="1" dirty="0"/>
              <a:t>requirements involve the demand of many host governments that products </a:t>
            </a:r>
            <a:r>
              <a:rPr lang="en-US" sz="2800" b="1" dirty="0" smtClean="0"/>
              <a:t>sold by </a:t>
            </a:r>
            <a:r>
              <a:rPr lang="en-US" sz="2800" b="1" dirty="0"/>
              <a:t>the MNCs in the host markets incorporate locally produced components or raw materials. For instance, there is a requirement on FDI (foreign direct investment) imposed by the Indian government that foreign firms, single-brand retailers, have to order 30% of parts/components to local Indian </a:t>
            </a:r>
            <a:r>
              <a:rPr lang="en-US" sz="2800" b="1" dirty="0" smtClean="0"/>
              <a:t>suppliers. </a:t>
            </a:r>
            <a:r>
              <a:rPr lang="en-US" sz="2800" b="1" dirty="0"/>
              <a:t>The aim is to increase the MNCs’ contribution to the local economy and employment and to reduce hard currency spending</a:t>
            </a:r>
          </a:p>
        </p:txBody>
      </p:sp>
      <p:sp>
        <p:nvSpPr>
          <p:cNvPr id="9" name="Rectangle 8"/>
          <p:cNvSpPr/>
          <p:nvPr/>
        </p:nvSpPr>
        <p:spPr>
          <a:xfrm>
            <a:off x="3077175" y="625592"/>
            <a:ext cx="3352200" cy="584775"/>
          </a:xfrm>
          <a:prstGeom prst="rect">
            <a:avLst/>
          </a:prstGeom>
        </p:spPr>
        <p:txBody>
          <a:bodyPr wrap="none">
            <a:spAutoFit/>
          </a:bodyPr>
          <a:lstStyle/>
          <a:p>
            <a:r>
              <a:rPr lang="en-US" sz="3200" b="1" dirty="0">
                <a:solidFill>
                  <a:srgbClr val="0070C0"/>
                </a:solidFill>
              </a:rPr>
              <a:t>Business Decisions</a:t>
            </a:r>
          </a:p>
        </p:txBody>
      </p:sp>
    </p:spTree>
    <p:extLst>
      <p:ext uri="{BB962C8B-B14F-4D97-AF65-F5344CB8AC3E}">
        <p14:creationId xmlns:p14="http://schemas.microsoft.com/office/powerpoint/2010/main" val="395834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2448378" y="512712"/>
            <a:ext cx="7136056" cy="584775"/>
          </a:xfrm>
          <a:prstGeom prst="rect">
            <a:avLst/>
          </a:prstGeom>
        </p:spPr>
        <p:txBody>
          <a:bodyPr wrap="none">
            <a:spAutoFit/>
          </a:bodyPr>
          <a:lstStyle/>
          <a:p>
            <a:r>
              <a:rPr lang="en-US" sz="3200" b="1" dirty="0">
                <a:solidFill>
                  <a:srgbClr val="0070C0"/>
                </a:solidFill>
              </a:rPr>
              <a:t>Human Resource Management Decisions</a:t>
            </a:r>
          </a:p>
        </p:txBody>
      </p:sp>
      <p:sp>
        <p:nvSpPr>
          <p:cNvPr id="11" name="Rectangle 10"/>
          <p:cNvSpPr/>
          <p:nvPr/>
        </p:nvSpPr>
        <p:spPr>
          <a:xfrm>
            <a:off x="142873" y="1610199"/>
            <a:ext cx="11747065" cy="4832092"/>
          </a:xfrm>
          <a:prstGeom prst="rect">
            <a:avLst/>
          </a:prstGeom>
        </p:spPr>
        <p:txBody>
          <a:bodyPr wrap="square">
            <a:spAutoFit/>
          </a:bodyPr>
          <a:lstStyle/>
          <a:p>
            <a:pPr algn="just"/>
            <a:r>
              <a:rPr lang="en-US" sz="2800" b="1" dirty="0"/>
              <a:t>The host governments’ desire to increase the employment, skills, and knowledge of their people is manifested in several ways. The host government may demand that host nationals be appointed to top managerial positions within local subsidiary operations. Compliance with this demand makes the control of local operations more difficult, especially where trust and competence become issues. MNCs become more cautious and increase headquarters control when they are forced to appoint a host national as the head of a foreign subsidiary. Most MNCs grant more decision-making authority to expatriate managers than to host nationals, and having home country nationals at the head of foreign subsidiaries is perceived to reduce the need for other means of control</a:t>
            </a:r>
          </a:p>
        </p:txBody>
      </p:sp>
    </p:spTree>
    <p:extLst>
      <p:ext uri="{BB962C8B-B14F-4D97-AF65-F5344CB8AC3E}">
        <p14:creationId xmlns:p14="http://schemas.microsoft.com/office/powerpoint/2010/main" val="40883271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6681" y="1390134"/>
            <a:ext cx="11877310" cy="49473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77331"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62148" y="24557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984410" y="36662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8" name="Rectangle 7"/>
          <p:cNvSpPr/>
          <p:nvPr/>
        </p:nvSpPr>
        <p:spPr>
          <a:xfrm>
            <a:off x="400050" y="1740425"/>
            <a:ext cx="11501438" cy="4524315"/>
          </a:xfrm>
          <a:prstGeom prst="rect">
            <a:avLst/>
          </a:prstGeom>
        </p:spPr>
        <p:txBody>
          <a:bodyPr wrap="square">
            <a:spAutoFit/>
          </a:bodyPr>
          <a:lstStyle/>
          <a:p>
            <a:pPr algn="just"/>
            <a:r>
              <a:rPr lang="en-US" sz="3200" b="1" dirty="0"/>
              <a:t>Besides the nature of the decisions, other factors influence the centralization of decision-making at the headquarters and reduce the autonomy of affiliates. We </a:t>
            </a:r>
            <a:r>
              <a:rPr lang="en-US" sz="3200" b="1" dirty="0" smtClean="0"/>
              <a:t>have already </a:t>
            </a:r>
            <a:r>
              <a:rPr lang="en-US" sz="3200" b="1" dirty="0"/>
              <a:t>referred to a few of these factors, including the skills and experience of managers and their nationality. </a:t>
            </a:r>
            <a:endParaRPr lang="en-US" sz="3200" b="1" dirty="0" smtClean="0"/>
          </a:p>
          <a:p>
            <a:pPr algn="just"/>
            <a:endParaRPr lang="en-US" sz="3200" b="1" dirty="0"/>
          </a:p>
          <a:p>
            <a:pPr algn="just"/>
            <a:r>
              <a:rPr lang="en-US" sz="3200" b="1" dirty="0" smtClean="0"/>
              <a:t>Other </a:t>
            </a:r>
            <a:r>
              <a:rPr lang="en-US" sz="3200" b="1" dirty="0"/>
              <a:t>factors are the size and degree of </a:t>
            </a:r>
            <a:r>
              <a:rPr lang="en-US" sz="3200" b="1" dirty="0" smtClean="0"/>
              <a:t>internationalization </a:t>
            </a:r>
            <a:r>
              <a:rPr lang="en-US" sz="3200" b="1" dirty="0"/>
              <a:t>of the MNC, the type of product produced by the subsidiary, the markets that the affiliate serves, and the size of equity owned by others</a:t>
            </a:r>
          </a:p>
        </p:txBody>
      </p:sp>
      <p:sp>
        <p:nvSpPr>
          <p:cNvPr id="9" name="Rectangle 8"/>
          <p:cNvSpPr/>
          <p:nvPr/>
        </p:nvSpPr>
        <p:spPr>
          <a:xfrm>
            <a:off x="1945284" y="555746"/>
            <a:ext cx="7542321" cy="584775"/>
          </a:xfrm>
          <a:prstGeom prst="rect">
            <a:avLst/>
          </a:prstGeom>
        </p:spPr>
        <p:txBody>
          <a:bodyPr wrap="none">
            <a:spAutoFit/>
          </a:bodyPr>
          <a:lstStyle/>
          <a:p>
            <a:r>
              <a:rPr lang="en-US" sz="3200" b="1" dirty="0">
                <a:solidFill>
                  <a:srgbClr val="0070C0"/>
                </a:solidFill>
              </a:rPr>
              <a:t>Ownership and Control of Foreign Affiliates</a:t>
            </a:r>
          </a:p>
        </p:txBody>
      </p:sp>
    </p:spTree>
    <p:extLst>
      <p:ext uri="{BB962C8B-B14F-4D97-AF65-F5344CB8AC3E}">
        <p14:creationId xmlns:p14="http://schemas.microsoft.com/office/powerpoint/2010/main" val="42121158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3305630" y="910925"/>
            <a:ext cx="3902032" cy="523220"/>
          </a:xfrm>
          <a:prstGeom prst="rect">
            <a:avLst/>
          </a:prstGeom>
          <a:noFill/>
        </p:spPr>
        <p:txBody>
          <a:bodyPr wrap="square" rtlCol="0">
            <a:spAutoFit/>
          </a:bodyPr>
          <a:lstStyle/>
          <a:p>
            <a:r>
              <a:rPr lang="en-US" sz="2800" b="1" dirty="0" smtClean="0">
                <a:solidFill>
                  <a:srgbClr val="0070C0"/>
                </a:solidFill>
                <a:latin typeface="Times New Roman" panose="02020603050405020304" pitchFamily="18" charset="0"/>
                <a:cs typeface="Times New Roman" panose="02020603050405020304" pitchFamily="18" charset="0"/>
              </a:rPr>
              <a:t>Reference </a:t>
            </a:r>
            <a:endParaRPr lang="en-US" sz="2800" b="1" dirty="0">
              <a:solidFill>
                <a:srgbClr val="0070C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834442"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834442" y="358630"/>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012866" y="5432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Content Placeholder 2"/>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t>Resources: </a:t>
            </a:r>
          </a:p>
          <a:p>
            <a:pPr marL="0" indent="0">
              <a:buFont typeface="Arial" panose="020B0604020202020204" pitchFamily="34" charset="0"/>
              <a:buNone/>
            </a:pPr>
            <a:r>
              <a:rPr lang="en-US" dirty="0" smtClean="0"/>
              <a:t>Kamal </a:t>
            </a:r>
            <a:r>
              <a:rPr lang="en-US" dirty="0" err="1" smtClean="0"/>
              <a:t>Fatehi</a:t>
            </a:r>
            <a:r>
              <a:rPr lang="en-US" dirty="0" smtClean="0"/>
              <a:t>  &amp;  </a:t>
            </a:r>
            <a:r>
              <a:rPr lang="en-US" dirty="0" err="1" smtClean="0"/>
              <a:t>Jeongho</a:t>
            </a:r>
            <a:r>
              <a:rPr lang="en-US" dirty="0" smtClean="0"/>
              <a:t> Choi</a:t>
            </a:r>
          </a:p>
          <a:p>
            <a:pPr marL="0" indent="0">
              <a:buFont typeface="Arial" panose="020B0604020202020204" pitchFamily="34" charset="0"/>
              <a:buNone/>
            </a:pPr>
            <a:r>
              <a:rPr lang="en-US" dirty="0" smtClean="0"/>
              <a:t>International Business Management</a:t>
            </a:r>
          </a:p>
          <a:p>
            <a:pPr marL="0" indent="0">
              <a:buFont typeface="Arial" panose="020B0604020202020204" pitchFamily="34" charset="0"/>
              <a:buNone/>
            </a:pPr>
            <a:r>
              <a:rPr lang="en-US" dirty="0" smtClean="0"/>
              <a:t>Succeeding in a Culturally Diverse World, Second Edition</a:t>
            </a:r>
          </a:p>
          <a:p>
            <a:pPr marL="0" indent="0">
              <a:buFont typeface="Arial" panose="020B0604020202020204" pitchFamily="34" charset="0"/>
              <a:buNone/>
            </a:pPr>
            <a:endParaRPr lang="en-US" dirty="0" smtClean="0"/>
          </a:p>
          <a:p>
            <a:pPr marL="0" indent="0">
              <a:buFont typeface="Arial" panose="020B0604020202020204" pitchFamily="34" charset="0"/>
              <a:buNone/>
            </a:pPr>
            <a:r>
              <a:rPr lang="en-US" dirty="0" smtClean="0"/>
              <a:t>Chapter </a:t>
            </a:r>
            <a:r>
              <a:rPr lang="en-US" dirty="0" smtClean="0"/>
              <a:t>9</a:t>
            </a:r>
            <a:endParaRPr lang="en-US" dirty="0" smtClean="0"/>
          </a:p>
          <a:p>
            <a:pPr marL="0" indent="0">
              <a:buFont typeface="Arial" panose="020B0604020202020204" pitchFamily="34" charset="0"/>
              <a:buNone/>
            </a:pPr>
            <a:endParaRPr lang="en-US" dirty="0"/>
          </a:p>
        </p:txBody>
      </p:sp>
    </p:spTree>
    <p:extLst>
      <p:ext uri="{BB962C8B-B14F-4D97-AF65-F5344CB8AC3E}">
        <p14:creationId xmlns:p14="http://schemas.microsoft.com/office/powerpoint/2010/main" val="27730639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4495</TotalTime>
  <Words>3692</Words>
  <Application>Microsoft Office PowerPoint</Application>
  <PresentationFormat>Widescreen</PresentationFormat>
  <Paragraphs>260</Paragraphs>
  <Slides>43</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Arial</vt:lpstr>
      <vt:lpstr>Calibri</vt:lpstr>
      <vt:lpstr>Calibri Light</vt:lpstr>
      <vt:lpstr>Roboto Light</vt:lpstr>
      <vt:lpstr>Simplified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Maher</cp:lastModifiedBy>
  <cp:revision>75</cp:revision>
  <dcterms:created xsi:type="dcterms:W3CDTF">2023-04-29T09:08:23Z</dcterms:created>
  <dcterms:modified xsi:type="dcterms:W3CDTF">2023-11-29T15:09:41Z</dcterms:modified>
</cp:coreProperties>
</file>