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4"/>
  </p:notesMasterIdLst>
  <p:sldIdLst>
    <p:sldId id="480" r:id="rId5"/>
    <p:sldId id="496" r:id="rId6"/>
    <p:sldId id="520" r:id="rId7"/>
    <p:sldId id="498" r:id="rId8"/>
    <p:sldId id="566" r:id="rId9"/>
    <p:sldId id="634" r:id="rId10"/>
    <p:sldId id="605" r:id="rId11"/>
    <p:sldId id="622" r:id="rId12"/>
    <p:sldId id="583" r:id="rId13"/>
    <p:sldId id="589" r:id="rId14"/>
    <p:sldId id="623" r:id="rId15"/>
    <p:sldId id="624" r:id="rId16"/>
    <p:sldId id="625" r:id="rId17"/>
    <p:sldId id="626" r:id="rId18"/>
    <p:sldId id="627" r:id="rId19"/>
    <p:sldId id="628" r:id="rId20"/>
    <p:sldId id="629" r:id="rId21"/>
    <p:sldId id="630" r:id="rId22"/>
    <p:sldId id="631" r:id="rId23"/>
    <p:sldId id="632" r:id="rId24"/>
    <p:sldId id="633" r:id="rId25"/>
    <p:sldId id="552" r:id="rId26"/>
    <p:sldId id="500" r:id="rId27"/>
    <p:sldId id="541" r:id="rId28"/>
    <p:sldId id="635" r:id="rId29"/>
    <p:sldId id="636" r:id="rId30"/>
    <p:sldId id="509" r:id="rId31"/>
    <p:sldId id="606" r:id="rId32"/>
    <p:sldId id="621" r:id="rId33"/>
    <p:sldId id="637" r:id="rId34"/>
    <p:sldId id="638" r:id="rId35"/>
    <p:sldId id="639" r:id="rId36"/>
    <p:sldId id="640" r:id="rId37"/>
    <p:sldId id="641" r:id="rId38"/>
    <p:sldId id="642" r:id="rId39"/>
    <p:sldId id="643" r:id="rId40"/>
    <p:sldId id="644" r:id="rId41"/>
    <p:sldId id="525" r:id="rId42"/>
    <p:sldId id="540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520"/>
            <p14:sldId id="498"/>
            <p14:sldId id="566"/>
            <p14:sldId id="634"/>
            <p14:sldId id="605"/>
            <p14:sldId id="622"/>
            <p14:sldId id="583"/>
            <p14:sldId id="589"/>
            <p14:sldId id="623"/>
            <p14:sldId id="624"/>
            <p14:sldId id="625"/>
            <p14:sldId id="626"/>
            <p14:sldId id="627"/>
            <p14:sldId id="628"/>
            <p14:sldId id="629"/>
            <p14:sldId id="630"/>
            <p14:sldId id="631"/>
            <p14:sldId id="632"/>
            <p14:sldId id="633"/>
            <p14:sldId id="552"/>
            <p14:sldId id="500"/>
            <p14:sldId id="541"/>
            <p14:sldId id="635"/>
            <p14:sldId id="636"/>
            <p14:sldId id="509"/>
            <p14:sldId id="606"/>
            <p14:sldId id="621"/>
            <p14:sldId id="637"/>
            <p14:sldId id="638"/>
            <p14:sldId id="639"/>
            <p14:sldId id="640"/>
            <p14:sldId id="641"/>
            <p14:sldId id="642"/>
            <p14:sldId id="643"/>
            <p14:sldId id="644"/>
            <p14:sldId id="525"/>
            <p14:sldId id="54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90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6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880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384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7842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9442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118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9735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789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8755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7447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526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924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234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4177739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66217" y="2257984"/>
            <a:ext cx="57152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Decision Trees and Random Forests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2239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FNT633 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Machine Learning in Finance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By the end of this lecture, you will be able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Understand how Decision Trees work and how they split data using decision rules.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Identify the effect of tree depth on model performance (underfitting vs. overfitting).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Apply cross-validation to select the best </a:t>
            </a:r>
            <a:r>
              <a:rPr lang="en-US" sz="2200" dirty="0" err="1">
                <a:latin typeface="Alexandria" charset="0"/>
              </a:rPr>
              <a:t>max_depth</a:t>
            </a:r>
            <a:r>
              <a:rPr lang="en-US" sz="2200" dirty="0">
                <a:latin typeface="Alexandria" charset="0"/>
              </a:rPr>
              <a:t> for a Decision Tree.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Explain why Random Forests are introduced to overcome Decision Tree limitations.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Build, train, and evaluate Random Forest models using real-world financial data.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Interpret feature importance and model results in a finance context.</a:t>
            </a:r>
          </a:p>
          <a:p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452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Decision Trees –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8850"/>
            <a:ext cx="5778747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 Decision Tree splits data into branches based on feature values until reaching a decision (leaf node).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Each internal node: a decision rule on one feature.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Each leaf node: prediction (mean for regression, class for classification).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Highly interpretable and visual, but prone to overfitting.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65BB263-C5F9-3D49-A150-074E031BC7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6151" y="2363719"/>
            <a:ext cx="4442872" cy="296191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AEB24FA-E664-7E4C-A490-F3A26792CCB8}"/>
              </a:ext>
            </a:extLst>
          </p:cNvPr>
          <p:cNvSpPr txBox="1"/>
          <p:nvPr/>
        </p:nvSpPr>
        <p:spPr>
          <a:xfrm>
            <a:off x="7873340" y="5361729"/>
            <a:ext cx="25413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lexandria" charset="0"/>
                <a:cs typeface="Alexandria" charset="0"/>
              </a:rPr>
              <a:t>Image source: </a:t>
            </a:r>
            <a:r>
              <a:rPr lang="en-US" sz="1400" dirty="0" err="1">
                <a:latin typeface="Alexandria" charset="0"/>
                <a:cs typeface="Alexandria" charset="0"/>
              </a:rPr>
              <a:t>medium.com</a:t>
            </a:r>
            <a:r>
              <a:rPr lang="en-US" sz="1400" dirty="0">
                <a:latin typeface="Alexandria" charset="0"/>
                <a:cs typeface="Alexandria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1226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How Decision Trees Work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 decision tree works like a flowchart that makes decisions step by step.</a:t>
            </a:r>
          </a:p>
          <a:p>
            <a:r>
              <a:rPr lang="en-US" sz="2400" dirty="0">
                <a:latin typeface="Alexandria" charset="0"/>
              </a:rPr>
              <a:t>     It looks at all the features (columns) in the data and finds the one that best  </a:t>
            </a:r>
          </a:p>
          <a:p>
            <a:r>
              <a:rPr lang="en-US" sz="2400" dirty="0">
                <a:latin typeface="Alexandria" charset="0"/>
              </a:rPr>
              <a:t>     separates the samples into groups (like “yes” vs “no”).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It measures how pure each split is — using formulas like Gini or Entropy for classification, or MSE (Mean Squared Error) for regression.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It keeps splitting the data into smaller and smaller groups until a rule (</a:t>
            </a:r>
            <a:r>
              <a:rPr lang="en-US" sz="2400" dirty="0"/>
              <a:t>stopping criterion</a:t>
            </a:r>
            <a:r>
              <a:rPr lang="en-US" sz="2400" dirty="0">
                <a:latin typeface="Alexandria" charset="0"/>
              </a:rPr>
              <a:t>) says to stop — for example, when the tree reaches its maximum depth or the groups are already pure.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7338951" y="2030649"/>
            <a:ext cx="4368033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>
                <a:latin typeface="Alexandria" charset="0"/>
              </a:rPr>
              <a:t>Rules:</a:t>
            </a:r>
          </a:p>
          <a:p>
            <a:r>
              <a:rPr lang="en-US" sz="2200" dirty="0">
                <a:latin typeface="Alexandria" charset="0"/>
              </a:rPr>
              <a:t>IF </a:t>
            </a:r>
            <a:r>
              <a:rPr lang="en-US" sz="2200" dirty="0" err="1">
                <a:latin typeface="Alexandria" charset="0"/>
              </a:rPr>
              <a:t>Credit_Score</a:t>
            </a:r>
            <a:r>
              <a:rPr lang="en-US" sz="2200" dirty="0">
                <a:latin typeface="Alexandria" charset="0"/>
              </a:rPr>
              <a:t> &lt; 600 THEN Risk = High</a:t>
            </a:r>
          </a:p>
          <a:p>
            <a:r>
              <a:rPr lang="en-US" sz="2200" dirty="0">
                <a:latin typeface="Alexandria" charset="0"/>
              </a:rPr>
              <a:t>ELSE IF Income &gt; 50000 THEN Risk = Low</a:t>
            </a:r>
          </a:p>
          <a:p>
            <a:r>
              <a:rPr lang="en-US" sz="2200" dirty="0">
                <a:latin typeface="Alexandria" charset="0"/>
              </a:rPr>
              <a:t>ELSE Risk = Medium</a:t>
            </a:r>
          </a:p>
          <a:p>
            <a:endParaRPr lang="en-US" sz="2000" b="1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9F2169-20EA-4941-AB85-45B58518E0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481" y="1214667"/>
            <a:ext cx="6778337" cy="4518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277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463138" y="361749"/>
            <a:ext cx="5199307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Alexandria" charset="0"/>
              </a:rPr>
              <a:t>Decision Tree Example – Customer Churn Prediction</a:t>
            </a:r>
          </a:p>
          <a:p>
            <a:r>
              <a:rPr lang="en-US" sz="2000" b="1" dirty="0">
                <a:latin typeface="Alexandria" charset="0"/>
              </a:rPr>
              <a:t>Goal</a:t>
            </a:r>
            <a:r>
              <a:rPr lang="en-US" sz="2000" dirty="0">
                <a:latin typeface="Alexandria" charset="0"/>
              </a:rPr>
              <a:t>: Classify customers as Low, Medium, or High Churn Risk</a:t>
            </a:r>
          </a:p>
          <a:p>
            <a:r>
              <a:rPr lang="en-US" sz="2000" b="1" dirty="0">
                <a:latin typeface="Alexandria" charset="0"/>
              </a:rPr>
              <a:t>Root Rule: </a:t>
            </a:r>
            <a:r>
              <a:rPr lang="en-US" sz="2000" dirty="0" err="1">
                <a:latin typeface="Alexandria" charset="0"/>
              </a:rPr>
              <a:t>active_months</a:t>
            </a:r>
            <a:r>
              <a:rPr lang="en-US" sz="2000" dirty="0">
                <a:latin typeface="Alexandria" charset="0"/>
              </a:rPr>
              <a:t> &lt;= 10.5</a:t>
            </a:r>
          </a:p>
          <a:p>
            <a:r>
              <a:rPr lang="en-US" sz="2000" b="1" dirty="0">
                <a:latin typeface="Alexandria" charset="0"/>
              </a:rPr>
              <a:t>Entropy</a:t>
            </a:r>
            <a:r>
              <a:rPr lang="en-US" sz="2000" dirty="0">
                <a:latin typeface="Alexandria" charset="0"/>
              </a:rPr>
              <a:t>: 1.585 → mixed classes ([2,2,2])</a:t>
            </a:r>
          </a:p>
          <a:p>
            <a:r>
              <a:rPr lang="en-US" sz="2000" b="1" dirty="0">
                <a:latin typeface="Alexandria" charset="0"/>
              </a:rPr>
              <a:t>If True: </a:t>
            </a:r>
            <a:r>
              <a:rPr lang="en-US" sz="2000" dirty="0">
                <a:latin typeface="Alexandria" charset="0"/>
              </a:rPr>
              <a:t>→ High Churn Risk</a:t>
            </a:r>
          </a:p>
          <a:p>
            <a:r>
              <a:rPr lang="en-US" sz="2000" dirty="0">
                <a:latin typeface="Alexandria" charset="0"/>
              </a:rPr>
              <a:t>(Inactive ≤ 10.5 months, entropy = 0.0 → pure node)</a:t>
            </a:r>
          </a:p>
          <a:p>
            <a:r>
              <a:rPr lang="en-US" sz="2000" b="1" dirty="0">
                <a:latin typeface="Alexandria" charset="0"/>
              </a:rPr>
              <a:t>If False: </a:t>
            </a:r>
            <a:r>
              <a:rPr lang="en-US" sz="2000" dirty="0">
                <a:latin typeface="Alexandria" charset="0"/>
              </a:rPr>
              <a:t>→ Next rule (</a:t>
            </a:r>
            <a:r>
              <a:rPr lang="en-US" sz="2000" dirty="0" err="1">
                <a:latin typeface="Alexandria" charset="0"/>
              </a:rPr>
              <a:t>support_tickets</a:t>
            </a:r>
            <a:r>
              <a:rPr lang="en-US" sz="2000" dirty="0">
                <a:latin typeface="Alexandria" charset="0"/>
              </a:rPr>
              <a:t> &lt;= 3)</a:t>
            </a:r>
          </a:p>
          <a:p>
            <a:r>
              <a:rPr lang="en-US" sz="2000" b="1" dirty="0">
                <a:latin typeface="Alexandria" charset="0"/>
              </a:rPr>
              <a:t>Second Rule:</a:t>
            </a:r>
          </a:p>
          <a:p>
            <a:r>
              <a:rPr lang="en-US" sz="2000" b="1" dirty="0">
                <a:latin typeface="Alexandria" charset="0"/>
              </a:rPr>
              <a:t>True</a:t>
            </a:r>
            <a:r>
              <a:rPr lang="en-US" sz="2000" dirty="0">
                <a:latin typeface="Alexandria" charset="0"/>
              </a:rPr>
              <a:t> (≤ 3 tickets): → Low Churn Risk</a:t>
            </a:r>
          </a:p>
          <a:p>
            <a:r>
              <a:rPr lang="en-US" sz="2000" dirty="0">
                <a:latin typeface="Alexandria" charset="0"/>
              </a:rPr>
              <a:t>(Satisfied, entropy = 0.0 → pure node)</a:t>
            </a:r>
          </a:p>
          <a:p>
            <a:r>
              <a:rPr lang="en-US" sz="2000" b="1" dirty="0">
                <a:latin typeface="Alexandria" charset="0"/>
              </a:rPr>
              <a:t>False</a:t>
            </a:r>
            <a:r>
              <a:rPr lang="en-US" sz="2000" dirty="0">
                <a:latin typeface="Alexandria" charset="0"/>
              </a:rPr>
              <a:t> (&gt; 3 tickets): → Medium Churn Risk</a:t>
            </a:r>
          </a:p>
          <a:p>
            <a:r>
              <a:rPr lang="en-US" sz="2000" dirty="0">
                <a:latin typeface="Alexandria" charset="0"/>
              </a:rPr>
              <a:t>(Frequent support, entropy = 0.0 → pure node)</a:t>
            </a:r>
          </a:p>
          <a:p>
            <a:r>
              <a:rPr lang="en-US" sz="2000" dirty="0">
                <a:latin typeface="Alexandria" charset="0"/>
              </a:rPr>
              <a:t>Summary: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Root split reduced entropy from 1.585 → 0.0 at all leaves.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tree perfectly separates customers into 3 pure risk groups.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527421F-9637-6E48-BB55-142365F61D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3101" y="1698171"/>
            <a:ext cx="6122715" cy="3906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8711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77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Problem: Trees Growing Too Deep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14156"/>
            <a:ext cx="10541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Without limits, trees can continue splitting until each leaf has one sample → overfitting (the tree memorizes the training data instead of learning general patterns).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An overfitted tree performs very well on training data but poorly on unseen (test) data because it can’t generalize.</a:t>
            </a:r>
            <a:endParaRPr lang="en-US" sz="24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This reduces generalization (how well a model performs on new, unseen data) accuracy on new data.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61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42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Problem: Trees Growing Too Deep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Solution: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To avoid overfitting, we can: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Limit tree depth (set a maximum number of levels).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Prune the tree — remove branches that add little value to accuracy.</a:t>
            </a:r>
            <a:br>
              <a:rPr lang="en-US" sz="2400" dirty="0">
                <a:latin typeface="Alexandria" charset="0"/>
                <a:cs typeface="Alexandria" charset="0"/>
              </a:rPr>
            </a:br>
            <a:r>
              <a:rPr lang="en-US" sz="2400" dirty="0">
                <a:latin typeface="Alexandria" charset="0"/>
                <a:cs typeface="Alexandria" charset="0"/>
              </a:rPr>
              <a:t>These methods keep the tree simpler and improve performance on new data.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32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627184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Controlling Depth with </a:t>
            </a:r>
            <a:r>
              <a:rPr lang="en-US" sz="3200" dirty="0" err="1">
                <a:latin typeface="Alexandria" charset="0"/>
                <a:cs typeface="Alexandria" charset="0"/>
              </a:rPr>
              <a:t>max_depth</a:t>
            </a:r>
            <a:r>
              <a:rPr lang="en-US" sz="3200" dirty="0">
                <a:latin typeface="Alexandria" charset="0"/>
                <a:cs typeface="Alexandria" charset="0"/>
              </a:rPr>
              <a:t> in Python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97287"/>
            <a:ext cx="105410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lexandria" charset="0"/>
              </a:rPr>
              <a:t>max_depth</a:t>
            </a:r>
            <a:r>
              <a:rPr lang="en-US" sz="2400" dirty="0">
                <a:latin typeface="Alexandria" charset="0"/>
              </a:rPr>
              <a:t> limits how deep the tree can grow.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We can test multiple depth values and find the one that gives the best cross-validation performance</a:t>
            </a:r>
            <a:r>
              <a:rPr lang="en-US" sz="2400" b="1" dirty="0">
                <a:latin typeface="Alexandria" charset="0"/>
              </a:rPr>
              <a:t>.</a:t>
            </a:r>
          </a:p>
          <a:p>
            <a:endParaRPr lang="en-US" sz="2400" b="1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err="1">
                <a:solidFill>
                  <a:srgbClr val="00AEEF"/>
                </a:solidFill>
              </a:rPr>
              <a:t>DecisionTreeRegressor</a:t>
            </a:r>
            <a:r>
              <a:rPr lang="en-US" sz="2400" dirty="0">
                <a:solidFill>
                  <a:srgbClr val="00AEEF"/>
                </a:solidFill>
              </a:rPr>
              <a:t>()/ </a:t>
            </a:r>
            <a:r>
              <a:rPr lang="en-US" sz="2400" dirty="0" err="1">
                <a:solidFill>
                  <a:srgbClr val="00AEEF"/>
                </a:solidFill>
              </a:rPr>
              <a:t>DecisionTreeClassifier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builds trees with controlled depth, using the parameter </a:t>
            </a:r>
            <a:r>
              <a:rPr lang="en-US" sz="2400" dirty="0" err="1">
                <a:solidFill>
                  <a:srgbClr val="00AEEF"/>
                </a:solidFill>
              </a:rPr>
              <a:t>max_depth</a:t>
            </a:r>
            <a:r>
              <a:rPr lang="en-US" sz="2400" dirty="0"/>
              <a:t>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/>
              <a:t>The best </a:t>
            </a:r>
            <a:r>
              <a:rPr lang="en-US" sz="2400" dirty="0" err="1">
                <a:solidFill>
                  <a:srgbClr val="00AEEF"/>
                </a:solidFill>
              </a:rPr>
              <a:t>max_depth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minimizes overfitting and underfitting.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err="1">
                <a:solidFill>
                  <a:srgbClr val="00AEEF"/>
                </a:solidFill>
              </a:rPr>
              <a:t>cross_val_score</a:t>
            </a:r>
            <a:r>
              <a:rPr lang="en-US" sz="2400" dirty="0">
                <a:solidFill>
                  <a:srgbClr val="00AEEF"/>
                </a:solidFill>
              </a:rPr>
              <a:t>() </a:t>
            </a:r>
            <a:r>
              <a:rPr lang="en-US" sz="2400" dirty="0"/>
              <a:t>evaluates model performance across folds.</a:t>
            </a:r>
          </a:p>
          <a:p>
            <a:endParaRPr lang="en-US" sz="2400" b="1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65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415636" y="203200"/>
            <a:ext cx="11234057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Decision Trees with Different Depths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#Step 1: Build and Visualize a Simple Decision Tree</a:t>
            </a:r>
            <a:endParaRPr lang="en-US" sz="2000" dirty="0"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pandas as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pd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sklearn.preprocessing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MinMaxScaler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sklearn.model_selection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train_test_split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sklearn.tree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DecisionTreeClassifier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,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plot_tree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sklearn.metrics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classification_report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,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confusion_matrix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matplotlib.pyplot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as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plt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1. Create tiny dataset manually</a:t>
            </a:r>
          </a:p>
          <a:p>
            <a:r>
              <a:rPr lang="en-US" sz="2000" dirty="0">
                <a:latin typeface="Alexandria" charset="0"/>
              </a:rPr>
              <a:t>data = {</a:t>
            </a:r>
          </a:p>
          <a:p>
            <a:r>
              <a:rPr lang="en-US" sz="2000" dirty="0">
                <a:latin typeface="Alexandria" charset="0"/>
              </a:rPr>
              <a:t>    '</a:t>
            </a:r>
            <a:r>
              <a:rPr lang="en-US" sz="2000" dirty="0" err="1">
                <a:latin typeface="Alexandria" charset="0"/>
              </a:rPr>
              <a:t>Avg_Return</a:t>
            </a:r>
            <a:r>
              <a:rPr lang="en-US" sz="2000" dirty="0">
                <a:latin typeface="Alexandria" charset="0"/>
              </a:rPr>
              <a:t>': [0.09, 0.05, 0.12, 0.07, 0.10, 0.04, 0.11, 0.06, 0.08, 0.15, 0.02, 0.13, 0.09, 0.05, 0.07],</a:t>
            </a:r>
          </a:p>
          <a:p>
            <a:r>
              <a:rPr lang="en-US" sz="2000" dirty="0">
                <a:latin typeface="Alexandria" charset="0"/>
              </a:rPr>
              <a:t>    'Volatility': [0.10, 0.20, 0.13, 0.08, 0.15, 0.18, 0.11, 0.22, 0.14, 0.17, 0.25, 0.12, 0.09, 0.19, 0.16],</a:t>
            </a:r>
          </a:p>
          <a:p>
            <a:r>
              <a:rPr lang="en-US" sz="2000" dirty="0">
                <a:latin typeface="Alexandria" charset="0"/>
              </a:rPr>
              <a:t>    '</a:t>
            </a:r>
            <a:r>
              <a:rPr lang="en-US" sz="2000" dirty="0" err="1">
                <a:latin typeface="Alexandria" charset="0"/>
              </a:rPr>
              <a:t>Investment_Amount</a:t>
            </a:r>
            <a:r>
              <a:rPr lang="en-US" sz="2000" dirty="0">
                <a:latin typeface="Alexandria" charset="0"/>
              </a:rPr>
              <a:t>': [20000, 50000, 40000, 60000, 25000, 70000, 30000, 80000, 45000, 90000, 10000, 35000, 55000, 65000, 15000],</a:t>
            </a:r>
          </a:p>
          <a:p>
            <a:r>
              <a:rPr lang="en-US" sz="2000" dirty="0">
                <a:latin typeface="Alexandria" charset="0"/>
              </a:rPr>
              <a:t>    '</a:t>
            </a:r>
            <a:r>
              <a:rPr lang="en-US" sz="2000" dirty="0" err="1">
                <a:latin typeface="Alexandria" charset="0"/>
              </a:rPr>
              <a:t>Sharpe_Ratio</a:t>
            </a:r>
            <a:r>
              <a:rPr lang="en-US" sz="2000" dirty="0">
                <a:latin typeface="Alexandria" charset="0"/>
              </a:rPr>
              <a:t>': [0.9, 0.25, 0.92, 0.875, 0.67, 0.22, 1.0, 0.27, 0.57, 0.88, 0.08, 1.08, 1.0, 0.26, 0.44],</a:t>
            </a:r>
          </a:p>
          <a:p>
            <a:r>
              <a:rPr lang="en-US" sz="2000" dirty="0">
                <a:latin typeface="Alexandria" charset="0"/>
              </a:rPr>
              <a:t>    '</a:t>
            </a:r>
            <a:r>
              <a:rPr lang="en-US" sz="2000" dirty="0" err="1">
                <a:latin typeface="Alexandria" charset="0"/>
              </a:rPr>
              <a:t>Credit_Score</a:t>
            </a:r>
            <a:r>
              <a:rPr lang="en-US" sz="2000" dirty="0">
                <a:latin typeface="Alexandria" charset="0"/>
              </a:rPr>
              <a:t>': [700, 620, 680, 750, 710, 600, 730, 590, 680, 720, 550, 690, 710, 640, 700],</a:t>
            </a:r>
          </a:p>
          <a:p>
            <a:r>
              <a:rPr lang="en-US" sz="2000" dirty="0">
                <a:latin typeface="Alexandria" charset="0"/>
              </a:rPr>
              <a:t>    'Age': [30, 45, 40, 28, 35, 50, 33, 60, 38, 42, 25, 36, 39, 48, 31],</a:t>
            </a:r>
          </a:p>
          <a:p>
            <a:r>
              <a:rPr lang="en-US" sz="2000" dirty="0">
                <a:latin typeface="Alexandria" charset="0"/>
              </a:rPr>
              <a:t>    '</a:t>
            </a:r>
            <a:r>
              <a:rPr lang="en-US" sz="2000" dirty="0" err="1">
                <a:latin typeface="Alexandria" charset="0"/>
              </a:rPr>
              <a:t>Experience_Years</a:t>
            </a:r>
            <a:r>
              <a:rPr lang="en-US" sz="2000" dirty="0">
                <a:latin typeface="Alexandria" charset="0"/>
              </a:rPr>
              <a:t>': [5, 20, 12, 3, 7, 25, 10, 30, 8, 15, 1, 14, 6, 22, 4] }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5162134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594902"/>
            <a:ext cx="1111530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Decision Trees with Different Depths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#Step 1: Build and Visualize a Simple Decision Tree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Risk level based on volatility and return</a:t>
            </a:r>
          </a:p>
          <a:p>
            <a:r>
              <a:rPr lang="en-US" sz="2000" dirty="0" err="1">
                <a:latin typeface="Alexandria" charset="0"/>
              </a:rPr>
              <a:t>risk_level</a:t>
            </a:r>
            <a:r>
              <a:rPr lang="en-US" sz="2000" dirty="0">
                <a:latin typeface="Alexandria" charset="0"/>
              </a:rPr>
              <a:t> = []</a:t>
            </a:r>
          </a:p>
          <a:p>
            <a:r>
              <a:rPr lang="en-US" sz="2000" dirty="0">
                <a:latin typeface="Alexandria" charset="0"/>
              </a:rPr>
              <a:t>for v, r in zip(data['Volatility'], data['</a:t>
            </a:r>
            <a:r>
              <a:rPr lang="en-US" sz="2000" dirty="0" err="1">
                <a:latin typeface="Alexandria" charset="0"/>
              </a:rPr>
              <a:t>Avg_Return</a:t>
            </a:r>
            <a:r>
              <a:rPr lang="en-US" sz="2000" dirty="0">
                <a:latin typeface="Alexandria" charset="0"/>
              </a:rPr>
              <a:t>']):</a:t>
            </a:r>
          </a:p>
          <a:p>
            <a:r>
              <a:rPr lang="en-US" sz="2000" dirty="0">
                <a:latin typeface="Alexandria" charset="0"/>
              </a:rPr>
              <a:t>    if v &lt; 0.12 and r &gt; 0.07:</a:t>
            </a:r>
          </a:p>
          <a:p>
            <a:r>
              <a:rPr lang="en-US" sz="2000" dirty="0">
                <a:latin typeface="Alexandria" charset="0"/>
              </a:rPr>
              <a:t>        </a:t>
            </a:r>
            <a:r>
              <a:rPr lang="en-US" sz="2000" dirty="0" err="1">
                <a:latin typeface="Alexandria" charset="0"/>
              </a:rPr>
              <a:t>risk_level.append</a:t>
            </a:r>
            <a:r>
              <a:rPr lang="en-US" sz="2000" dirty="0">
                <a:latin typeface="Alexandria" charset="0"/>
              </a:rPr>
              <a:t>('Low')</a:t>
            </a:r>
          </a:p>
          <a:p>
            <a:r>
              <a:rPr lang="en-US" sz="2000" dirty="0">
                <a:latin typeface="Alexandria" charset="0"/>
              </a:rPr>
              <a:t>    </a:t>
            </a:r>
            <a:r>
              <a:rPr lang="en-US" sz="2000" dirty="0" err="1">
                <a:latin typeface="Alexandria" charset="0"/>
              </a:rPr>
              <a:t>elif</a:t>
            </a:r>
            <a:r>
              <a:rPr lang="en-US" sz="2000" dirty="0">
                <a:latin typeface="Alexandria" charset="0"/>
              </a:rPr>
              <a:t> 0.12 &lt;= v &lt; 0.18:</a:t>
            </a:r>
          </a:p>
          <a:p>
            <a:r>
              <a:rPr lang="en-US" sz="2000" dirty="0">
                <a:latin typeface="Alexandria" charset="0"/>
              </a:rPr>
              <a:t>        </a:t>
            </a:r>
            <a:r>
              <a:rPr lang="en-US" sz="2000" dirty="0" err="1">
                <a:latin typeface="Alexandria" charset="0"/>
              </a:rPr>
              <a:t>risk_level.append</a:t>
            </a:r>
            <a:r>
              <a:rPr lang="en-US" sz="2000" dirty="0">
                <a:latin typeface="Alexandria" charset="0"/>
              </a:rPr>
              <a:t>('Medium')</a:t>
            </a:r>
          </a:p>
          <a:p>
            <a:r>
              <a:rPr lang="en-US" sz="2000" dirty="0">
                <a:latin typeface="Alexandria" charset="0"/>
              </a:rPr>
              <a:t>    else:</a:t>
            </a:r>
          </a:p>
          <a:p>
            <a:r>
              <a:rPr lang="en-US" sz="2000" dirty="0">
                <a:latin typeface="Alexandria" charset="0"/>
              </a:rPr>
              <a:t>        </a:t>
            </a:r>
            <a:r>
              <a:rPr lang="en-US" sz="2000" dirty="0" err="1">
                <a:latin typeface="Alexandria" charset="0"/>
              </a:rPr>
              <a:t>risk_level.append</a:t>
            </a:r>
            <a:r>
              <a:rPr lang="en-US" sz="2000" dirty="0">
                <a:latin typeface="Alexandria" charset="0"/>
              </a:rPr>
              <a:t>('High')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portfolio_df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pd.DataFrame</a:t>
            </a:r>
            <a:r>
              <a:rPr lang="en-US" sz="2000" dirty="0">
                <a:latin typeface="Alexandria" charset="0"/>
              </a:rPr>
              <a:t>(data)</a:t>
            </a:r>
          </a:p>
          <a:p>
            <a:r>
              <a:rPr lang="en-US" sz="2000" dirty="0" err="1">
                <a:latin typeface="Alexandria" charset="0"/>
              </a:rPr>
              <a:t>portfolio_df</a:t>
            </a:r>
            <a:r>
              <a:rPr lang="en-US" sz="2000" dirty="0">
                <a:latin typeface="Alexandria" charset="0"/>
              </a:rPr>
              <a:t>['</a:t>
            </a:r>
            <a:r>
              <a:rPr lang="en-US" sz="2000" dirty="0" err="1">
                <a:latin typeface="Alexandria" charset="0"/>
              </a:rPr>
              <a:t>Risk_Level</a:t>
            </a:r>
            <a:r>
              <a:rPr lang="en-US" sz="2000" dirty="0">
                <a:latin typeface="Alexandria" charset="0"/>
              </a:rPr>
              <a:t>'] = </a:t>
            </a:r>
            <a:r>
              <a:rPr lang="en-US" sz="2000" dirty="0" err="1">
                <a:latin typeface="Alexandria" charset="0"/>
              </a:rPr>
              <a:t>risk_level</a:t>
            </a:r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portfolio_df</a:t>
            </a:r>
            <a:r>
              <a:rPr lang="en-US" sz="2000" dirty="0">
                <a:latin typeface="Alexandria" charset="0"/>
              </a:rPr>
              <a:t>['</a:t>
            </a:r>
            <a:r>
              <a:rPr lang="en-US" sz="2000" dirty="0" err="1">
                <a:latin typeface="Alexandria" charset="0"/>
              </a:rPr>
              <a:t>Risk_Level_Encoded</a:t>
            </a:r>
            <a:r>
              <a:rPr lang="en-US" sz="2000" dirty="0">
                <a:latin typeface="Alexandria" charset="0"/>
              </a:rPr>
              <a:t>'] = </a:t>
            </a:r>
            <a:r>
              <a:rPr lang="en-US" sz="2000" dirty="0" err="1">
                <a:latin typeface="Alexandria" charset="0"/>
              </a:rPr>
              <a:t>portfolio_df</a:t>
            </a:r>
            <a:r>
              <a:rPr lang="en-US" sz="2000" dirty="0">
                <a:latin typeface="Alexandria" charset="0"/>
              </a:rPr>
              <a:t>['</a:t>
            </a:r>
            <a:r>
              <a:rPr lang="en-US" sz="2000" dirty="0" err="1">
                <a:latin typeface="Alexandria" charset="0"/>
              </a:rPr>
              <a:t>Risk_Level</a:t>
            </a:r>
            <a:r>
              <a:rPr lang="en-US" sz="2000" dirty="0">
                <a:latin typeface="Alexandria" charset="0"/>
              </a:rPr>
              <a:t>'].map({'Low':0, 'Medium':1, 'High':2})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461688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594902"/>
            <a:ext cx="11115304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Decision Trees with Different Depths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#Step 1: Build and Visualize a Simple Decision Tree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2. Scale features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scaler = </a:t>
            </a:r>
            <a:r>
              <a:rPr lang="en-US" sz="2400" dirty="0" err="1">
                <a:latin typeface="Alexandria" charset="0"/>
              </a:rPr>
              <a:t>MinMaxScaler</a:t>
            </a:r>
            <a:r>
              <a:rPr lang="en-US" sz="2400" dirty="0">
                <a:latin typeface="Alexandria" charset="0"/>
              </a:rPr>
              <a:t>()</a:t>
            </a:r>
          </a:p>
          <a:p>
            <a:r>
              <a:rPr lang="en-US" sz="2400" dirty="0">
                <a:latin typeface="Alexandria" charset="0"/>
              </a:rPr>
              <a:t>features = ['</a:t>
            </a:r>
            <a:r>
              <a:rPr lang="en-US" sz="2400" dirty="0" err="1">
                <a:latin typeface="Alexandria" charset="0"/>
              </a:rPr>
              <a:t>Avg_Return</a:t>
            </a:r>
            <a:r>
              <a:rPr lang="en-US" sz="2400" dirty="0">
                <a:latin typeface="Alexandria" charset="0"/>
              </a:rPr>
              <a:t>', 'Volatility', '</a:t>
            </a:r>
            <a:r>
              <a:rPr lang="en-US" sz="2400" dirty="0" err="1">
                <a:latin typeface="Alexandria" charset="0"/>
              </a:rPr>
              <a:t>Investment_Amount</a:t>
            </a:r>
            <a:r>
              <a:rPr lang="en-US" sz="2400" dirty="0">
                <a:latin typeface="Alexandria" charset="0"/>
              </a:rPr>
              <a:t>', '</a:t>
            </a:r>
            <a:r>
              <a:rPr lang="en-US" sz="2400" dirty="0" err="1">
                <a:latin typeface="Alexandria" charset="0"/>
              </a:rPr>
              <a:t>Sharpe_Ratio</a:t>
            </a:r>
            <a:r>
              <a:rPr lang="en-US" sz="2400" dirty="0">
                <a:latin typeface="Alexandria" charset="0"/>
              </a:rPr>
              <a:t>', '</a:t>
            </a:r>
            <a:r>
              <a:rPr lang="en-US" sz="2400" dirty="0" err="1">
                <a:latin typeface="Alexandria" charset="0"/>
              </a:rPr>
              <a:t>Credit_Score</a:t>
            </a:r>
            <a:r>
              <a:rPr lang="en-US" sz="2400" dirty="0">
                <a:latin typeface="Alexandria" charset="0"/>
              </a:rPr>
              <a:t>', 'Age', '</a:t>
            </a:r>
            <a:r>
              <a:rPr lang="en-US" sz="2400" dirty="0" err="1">
                <a:latin typeface="Alexandria" charset="0"/>
              </a:rPr>
              <a:t>Experience_Years</a:t>
            </a:r>
            <a:r>
              <a:rPr lang="en-US" sz="2400" dirty="0">
                <a:latin typeface="Alexandria" charset="0"/>
              </a:rPr>
              <a:t>']</a:t>
            </a:r>
          </a:p>
          <a:p>
            <a:r>
              <a:rPr lang="en-US" sz="2400" dirty="0" err="1">
                <a:latin typeface="Alexandria" charset="0"/>
              </a:rPr>
              <a:t>X_scaled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scaler.fit_transform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portfolio_df</a:t>
            </a:r>
            <a:r>
              <a:rPr lang="en-US" sz="2400" dirty="0">
                <a:latin typeface="Alexandria" charset="0"/>
              </a:rPr>
              <a:t>[features])</a:t>
            </a:r>
          </a:p>
          <a:p>
            <a:r>
              <a:rPr lang="en-US" sz="2400" dirty="0">
                <a:latin typeface="Alexandria" charset="0"/>
              </a:rPr>
              <a:t>X = </a:t>
            </a:r>
            <a:r>
              <a:rPr lang="en-US" sz="2400" dirty="0" err="1">
                <a:latin typeface="Alexandria" charset="0"/>
              </a:rPr>
              <a:t>pd.DataFrame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X_scaled</a:t>
            </a:r>
            <a:r>
              <a:rPr lang="en-US" sz="2400" dirty="0">
                <a:latin typeface="Alexandria" charset="0"/>
              </a:rPr>
              <a:t>, columns=features)</a:t>
            </a:r>
          </a:p>
          <a:p>
            <a:r>
              <a:rPr lang="en-US" sz="2400" dirty="0">
                <a:latin typeface="Alexandria" charset="0"/>
              </a:rPr>
              <a:t>y = </a:t>
            </a:r>
            <a:r>
              <a:rPr lang="en-US" sz="2400" dirty="0" err="1">
                <a:latin typeface="Alexandria" charset="0"/>
              </a:rPr>
              <a:t>portfolio_df</a:t>
            </a:r>
            <a:r>
              <a:rPr lang="en-US" sz="2400" dirty="0">
                <a:latin typeface="Alexandria" charset="0"/>
              </a:rPr>
              <a:t>['</a:t>
            </a:r>
            <a:r>
              <a:rPr lang="en-US" sz="2400" dirty="0" err="1">
                <a:latin typeface="Alexandria" charset="0"/>
              </a:rPr>
              <a:t>Risk_Level_Encoded</a:t>
            </a:r>
            <a:r>
              <a:rPr lang="en-US" sz="2400" dirty="0">
                <a:latin typeface="Alexandria" charset="0"/>
              </a:rPr>
              <a:t>']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1796061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594902"/>
            <a:ext cx="11115304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Decision Trees with Different Depths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#Step 1: Build and Visualize a Simple Decision Tree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3. Train/Test split</a:t>
            </a:r>
          </a:p>
          <a:p>
            <a:r>
              <a:rPr lang="en-US" sz="2400" dirty="0" err="1">
                <a:latin typeface="Alexandria" charset="0"/>
              </a:rPr>
              <a:t>X_train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X_test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y_train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y_test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train_test_split</a:t>
            </a:r>
            <a:r>
              <a:rPr lang="en-US" sz="2400" dirty="0">
                <a:latin typeface="Alexandria" charset="0"/>
              </a:rPr>
              <a:t>(X, y, </a:t>
            </a:r>
            <a:r>
              <a:rPr lang="en-US" sz="2400" dirty="0" err="1">
                <a:latin typeface="Alexandria" charset="0"/>
              </a:rPr>
              <a:t>test_size</a:t>
            </a:r>
            <a:r>
              <a:rPr lang="en-US" sz="2400" dirty="0">
                <a:latin typeface="Alexandria" charset="0"/>
              </a:rPr>
              <a:t>=0.3, </a:t>
            </a:r>
            <a:r>
              <a:rPr lang="en-US" sz="2400" dirty="0" err="1">
                <a:latin typeface="Alexandria" charset="0"/>
              </a:rPr>
              <a:t>random_state</a:t>
            </a:r>
            <a:r>
              <a:rPr lang="en-US" sz="2400" dirty="0">
                <a:latin typeface="Alexandria" charset="0"/>
              </a:rPr>
              <a:t>=42)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4. Train Decision Tree with fixed depth = 3</a:t>
            </a:r>
          </a:p>
          <a:p>
            <a:r>
              <a:rPr lang="en-US" sz="2400" dirty="0" err="1">
                <a:latin typeface="Alexandria" charset="0"/>
              </a:rPr>
              <a:t>tree_clf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DecisionTreeClassifier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max_depth</a:t>
            </a:r>
            <a:r>
              <a:rPr lang="en-US" sz="2400" dirty="0">
                <a:latin typeface="Alexandria" charset="0"/>
              </a:rPr>
              <a:t>=3, </a:t>
            </a:r>
            <a:r>
              <a:rPr lang="en-US" sz="2400" dirty="0" err="1">
                <a:latin typeface="Alexandria" charset="0"/>
              </a:rPr>
              <a:t>random_state</a:t>
            </a:r>
            <a:r>
              <a:rPr lang="en-US" sz="2400" dirty="0">
                <a:latin typeface="Alexandria" charset="0"/>
              </a:rPr>
              <a:t>=42)</a:t>
            </a:r>
          </a:p>
          <a:p>
            <a:r>
              <a:rPr lang="en-US" sz="2400" dirty="0" err="1">
                <a:latin typeface="Alexandria" charset="0"/>
              </a:rPr>
              <a:t>tree_clf.fit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X_train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y_train</a:t>
            </a:r>
            <a:r>
              <a:rPr lang="en-US" sz="2400" dirty="0">
                <a:latin typeface="Alexandria" charset="0"/>
              </a:rPr>
              <a:t>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5. Predictions &amp; evaluation</a:t>
            </a:r>
          </a:p>
          <a:p>
            <a:r>
              <a:rPr lang="en-US" sz="2400" dirty="0" err="1">
                <a:latin typeface="Alexandria" charset="0"/>
              </a:rPr>
              <a:t>y_pred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tree_clf.predict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X_test</a:t>
            </a:r>
            <a:r>
              <a:rPr lang="en-US" sz="2400" dirty="0">
                <a:latin typeface="Alexandria" charset="0"/>
              </a:rPr>
              <a:t>)</a:t>
            </a:r>
          </a:p>
          <a:p>
            <a:r>
              <a:rPr lang="en-US" sz="2400" dirty="0">
                <a:latin typeface="Alexandria" charset="0"/>
              </a:rPr>
              <a:t>print("Classification Report:\n", </a:t>
            </a:r>
            <a:r>
              <a:rPr lang="en-US" sz="2400" dirty="0" err="1">
                <a:latin typeface="Alexandria" charset="0"/>
              </a:rPr>
              <a:t>classification_report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y_test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y_pred</a:t>
            </a:r>
            <a:r>
              <a:rPr lang="en-US" sz="2400" dirty="0">
                <a:latin typeface="Alexandria" charset="0"/>
              </a:rPr>
              <a:t>))</a:t>
            </a:r>
          </a:p>
          <a:p>
            <a:r>
              <a:rPr lang="en-US" sz="2400" dirty="0">
                <a:latin typeface="Alexandria" charset="0"/>
              </a:rPr>
              <a:t>print("Confusion Matrix:\n", </a:t>
            </a:r>
            <a:r>
              <a:rPr lang="en-US" sz="2400" dirty="0" err="1">
                <a:latin typeface="Alexandria" charset="0"/>
              </a:rPr>
              <a:t>confusion_matrix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y_test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y_pred</a:t>
            </a:r>
            <a:r>
              <a:rPr lang="en-US" sz="2400" dirty="0">
                <a:latin typeface="Alexandria" charset="0"/>
              </a:rPr>
              <a:t>))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416706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594902"/>
            <a:ext cx="11115304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Decision Trees with Different Depths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#Step 1: Build and Visualize a Simple Decision Tree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6. Visualize the tree</a:t>
            </a:r>
          </a:p>
          <a:p>
            <a:r>
              <a:rPr lang="en-US" sz="2400" dirty="0" err="1">
                <a:latin typeface="Alexandria" charset="0"/>
              </a:rPr>
              <a:t>plt.figure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figsize</a:t>
            </a:r>
            <a:r>
              <a:rPr lang="en-US" sz="2400" dirty="0">
                <a:latin typeface="Alexandria" charset="0"/>
              </a:rPr>
              <a:t>=(12,6))</a:t>
            </a:r>
          </a:p>
          <a:p>
            <a:r>
              <a:rPr lang="en-US" sz="2400" dirty="0" err="1">
                <a:latin typeface="Alexandria" charset="0"/>
              </a:rPr>
              <a:t>plot_tree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tree_clf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feature_names</a:t>
            </a:r>
            <a:r>
              <a:rPr lang="en-US" sz="2400" dirty="0">
                <a:latin typeface="Alexandria" charset="0"/>
              </a:rPr>
              <a:t>=</a:t>
            </a:r>
            <a:r>
              <a:rPr lang="en-US" sz="2400" dirty="0" err="1">
                <a:latin typeface="Alexandria" charset="0"/>
              </a:rPr>
              <a:t>X.columns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class_names</a:t>
            </a:r>
            <a:r>
              <a:rPr lang="en-US" sz="2400" dirty="0">
                <a:latin typeface="Alexandria" charset="0"/>
              </a:rPr>
              <a:t>=['</a:t>
            </a:r>
            <a:r>
              <a:rPr lang="en-US" sz="2400" dirty="0" err="1">
                <a:latin typeface="Alexandria" charset="0"/>
              </a:rPr>
              <a:t>Low','Medium','High</a:t>
            </a:r>
            <a:r>
              <a:rPr lang="en-US" sz="2400" dirty="0">
                <a:latin typeface="Alexandria" charset="0"/>
              </a:rPr>
              <a:t>'], filled=True)</a:t>
            </a:r>
          </a:p>
          <a:p>
            <a:r>
              <a:rPr lang="en-US" sz="2400" dirty="0" err="1">
                <a:latin typeface="Alexandria" charset="0"/>
              </a:rPr>
              <a:t>plt.show</a:t>
            </a:r>
            <a:r>
              <a:rPr lang="en-US" sz="2400" dirty="0">
                <a:latin typeface="Alexandria" charset="0"/>
              </a:rPr>
              <a:t>()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8551707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594902"/>
            <a:ext cx="11115304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Output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#Step 1: Build and Visualize a Simple Decision Tree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Overall, the model achieved 80% accuracy, but it struggles a bit with Medium-risk portfolios due to the small dataset. The confusion matrix shows where misclassifications happened, mainly between Low and Medium risk.”</a:t>
            </a:r>
          </a:p>
          <a:p>
            <a:endParaRPr lang="en-US" sz="24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E90D0F-30C2-0245-A38C-2E1508C826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2062" y="3580335"/>
            <a:ext cx="4619502" cy="197973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C8429F1-B102-0E44-89A3-90CC136B42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42" y="3675335"/>
            <a:ext cx="5890162" cy="1395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8760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80010" y="203200"/>
            <a:ext cx="11115304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Output </a:t>
            </a:r>
            <a:r>
              <a:rPr lang="en-US" sz="2800" dirty="0">
                <a:latin typeface="Alexandria" charset="0"/>
              </a:rPr>
              <a:t>–</a:t>
            </a:r>
            <a:r>
              <a:rPr lang="en-US" sz="2800" b="1" dirty="0">
                <a:latin typeface="Alexandria" charset="0"/>
              </a:rPr>
              <a:t> Investment Risk Decision Tree </a:t>
            </a:r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#Step 1: Build and Visualize a Simple Decision Tree</a:t>
            </a:r>
            <a:endParaRPr lang="en-US" sz="20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5F347B3-2178-D449-B1E9-45543DDABC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7633" y="1970745"/>
            <a:ext cx="6991369" cy="386557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BF165E6-2CB6-6E44-AAB2-1F9DA1F8EA3A}"/>
              </a:ext>
            </a:extLst>
          </p:cNvPr>
          <p:cNvSpPr/>
          <p:nvPr/>
        </p:nvSpPr>
        <p:spPr>
          <a:xfrm>
            <a:off x="380010" y="1170380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>
                <a:latin typeface="Alexandria" charset="0"/>
              </a:rPr>
              <a:t> </a:t>
            </a:r>
            <a:r>
              <a:rPr lang="en-US" sz="2000" b="1" dirty="0">
                <a:latin typeface="Alexandria" charset="0"/>
              </a:rPr>
              <a:t>Goal:</a:t>
            </a:r>
            <a:r>
              <a:rPr lang="en-US" sz="2000" dirty="0">
                <a:latin typeface="Alexandria" charset="0"/>
              </a:rPr>
              <a:t> Classify investments as Low, Medium, or High Risk using: Average Return (</a:t>
            </a:r>
            <a:r>
              <a:rPr lang="en-US" sz="2000" dirty="0" err="1">
                <a:latin typeface="Alexandria" charset="0"/>
              </a:rPr>
              <a:t>Avg_Return</a:t>
            </a:r>
            <a:r>
              <a:rPr lang="en-US" sz="2000" dirty="0">
                <a:latin typeface="Alexandria" charset="0"/>
              </a:rPr>
              <a:t>), Volatility, and Age.</a:t>
            </a:r>
          </a:p>
          <a:p>
            <a:r>
              <a:rPr lang="en-US" sz="2000" b="1" dirty="0">
                <a:latin typeface="Alexandria" charset="0"/>
              </a:rPr>
              <a:t>Root Rule</a:t>
            </a:r>
            <a:r>
              <a:rPr lang="en-US" sz="2000" dirty="0">
                <a:latin typeface="Alexandria" charset="0"/>
              </a:rPr>
              <a:t>: </a:t>
            </a:r>
            <a:r>
              <a:rPr lang="en-US" sz="2000" dirty="0" err="1">
                <a:latin typeface="Alexandria" charset="0"/>
              </a:rPr>
              <a:t>Avg_Return</a:t>
            </a:r>
            <a:r>
              <a:rPr lang="en-US" sz="2000" dirty="0">
                <a:latin typeface="Alexandria" charset="0"/>
              </a:rPr>
              <a:t> ≤ 0.423</a:t>
            </a:r>
          </a:p>
          <a:p>
            <a:r>
              <a:rPr lang="en-US" sz="2000" b="1" dirty="0">
                <a:latin typeface="Alexandria" charset="0"/>
              </a:rPr>
              <a:t>Samples: </a:t>
            </a:r>
            <a:r>
              <a:rPr lang="en-US" sz="2000" dirty="0">
                <a:latin typeface="Alexandria" charset="0"/>
              </a:rPr>
              <a:t>10 → Distribution [2,4,4] (Low, Med, High)</a:t>
            </a:r>
          </a:p>
          <a:p>
            <a:r>
              <a:rPr lang="en-US" sz="2000" b="1" dirty="0">
                <a:latin typeface="Alexandria" charset="0"/>
              </a:rPr>
              <a:t>Gini</a:t>
            </a:r>
            <a:r>
              <a:rPr lang="en-US" sz="2000" dirty="0">
                <a:latin typeface="Alexandria" charset="0"/>
              </a:rPr>
              <a:t> = 0.64 → Highly mixed, so a split is needed.</a:t>
            </a:r>
          </a:p>
          <a:p>
            <a:r>
              <a:rPr lang="en-US" sz="2000" b="1" dirty="0">
                <a:latin typeface="Alexandria" charset="0"/>
              </a:rPr>
              <a:t>Left Branch </a:t>
            </a:r>
            <a:r>
              <a:rPr lang="en-US" sz="2000" dirty="0">
                <a:latin typeface="Alexandria" charset="0"/>
              </a:rPr>
              <a:t>(≤ 42.3%) – High Risk Path</a:t>
            </a:r>
          </a:p>
          <a:p>
            <a:r>
              <a:rPr lang="en-US" sz="2000" b="1" dirty="0">
                <a:latin typeface="Alexandria" charset="0"/>
              </a:rPr>
              <a:t>Gini </a:t>
            </a:r>
            <a:r>
              <a:rPr lang="en-US" sz="2000" dirty="0">
                <a:latin typeface="Alexandria" charset="0"/>
              </a:rPr>
              <a:t>↓ to 0.32 → 5 samples [0,1,4]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If</a:t>
            </a:r>
            <a:r>
              <a:rPr lang="en-US" sz="2000" dirty="0">
                <a:latin typeface="Alexandria" charset="0"/>
              </a:rPr>
              <a:t> </a:t>
            </a:r>
            <a:r>
              <a:rPr lang="en-US" sz="2000" dirty="0" err="1">
                <a:latin typeface="Alexandria" charset="0"/>
              </a:rPr>
              <a:t>Avg_Return</a:t>
            </a:r>
            <a:r>
              <a:rPr lang="en-US" sz="2000" dirty="0">
                <a:latin typeface="Alexandria" charset="0"/>
              </a:rPr>
              <a:t> ≤ 0.346: → High Risk (pure, </a:t>
            </a:r>
          </a:p>
          <a:p>
            <a:pPr lvl="1"/>
            <a:r>
              <a:rPr lang="en-US" sz="2000" dirty="0">
                <a:latin typeface="Alexandria" charset="0"/>
              </a:rPr>
              <a:t>Gini = 0.0)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Else</a:t>
            </a:r>
            <a:r>
              <a:rPr lang="en-US" sz="2000" dirty="0">
                <a:latin typeface="Alexandria" charset="0"/>
              </a:rPr>
              <a:t> check Age ≤ 0.129:</a:t>
            </a:r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True</a:t>
            </a:r>
            <a:r>
              <a:rPr lang="en-US" sz="2000" dirty="0">
                <a:latin typeface="Alexandria" charset="0"/>
              </a:rPr>
              <a:t> → High Risk (young </a:t>
            </a:r>
          </a:p>
          <a:p>
            <a:pPr lvl="2"/>
            <a:r>
              <a:rPr lang="en-US" sz="2000" dirty="0">
                <a:latin typeface="Alexandria" charset="0"/>
              </a:rPr>
              <a:t>investment, pure)</a:t>
            </a:r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False</a:t>
            </a:r>
            <a:r>
              <a:rPr lang="en-US" sz="2000" dirty="0">
                <a:latin typeface="Alexandria" charset="0"/>
              </a:rPr>
              <a:t> → Medium Risk (older, pure)</a:t>
            </a:r>
          </a:p>
          <a:p>
            <a:r>
              <a:rPr lang="en-US" sz="2000" b="1" dirty="0">
                <a:latin typeface="Alexandria" charset="0"/>
              </a:rPr>
              <a:t>Right Branch </a:t>
            </a:r>
            <a:r>
              <a:rPr lang="en-US" sz="2000" dirty="0">
                <a:latin typeface="Alexandria" charset="0"/>
              </a:rPr>
              <a:t>(&gt; 42.3%) – Volatility Path</a:t>
            </a:r>
          </a:p>
          <a:p>
            <a:r>
              <a:rPr lang="en-US" sz="2000" b="1" dirty="0">
                <a:latin typeface="Alexandria" charset="0"/>
              </a:rPr>
              <a:t>Gini </a:t>
            </a:r>
            <a:r>
              <a:rPr lang="en-US" sz="2000" dirty="0">
                <a:latin typeface="Alexandria" charset="0"/>
              </a:rPr>
              <a:t>= 0.48 → 5 samples [2,3,0]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If </a:t>
            </a:r>
            <a:r>
              <a:rPr lang="en-US" sz="2000" dirty="0">
                <a:latin typeface="Alexandria" charset="0"/>
              </a:rPr>
              <a:t>Volatility &gt; 0.235: → Low Risk (pure, Gini = 0.0)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If</a:t>
            </a:r>
            <a:r>
              <a:rPr lang="en-US" sz="2000" dirty="0">
                <a:latin typeface="Alexandria" charset="0"/>
              </a:rPr>
              <a:t> Volatility ≤ 0.235: → Medium Risk (pure, Gini = 0.0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656807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594902"/>
            <a:ext cx="1111530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Decision Trees with Different Depths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Step 2: Use Cross-Validation to Find the Best Depth</a:t>
            </a:r>
          </a:p>
          <a:p>
            <a:endParaRPr lang="en-US" sz="2400" b="1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from </a:t>
            </a:r>
            <a:r>
              <a:rPr lang="en-US" sz="2400" dirty="0" err="1">
                <a:latin typeface="Alexandria" charset="0"/>
              </a:rPr>
              <a:t>sklearn.model_selection</a:t>
            </a:r>
            <a:r>
              <a:rPr lang="en-US" sz="2400" dirty="0">
                <a:latin typeface="Alexandria" charset="0"/>
              </a:rPr>
              <a:t> import </a:t>
            </a:r>
            <a:r>
              <a:rPr lang="en-US" sz="2400" dirty="0" err="1">
                <a:latin typeface="Alexandria" charset="0"/>
              </a:rPr>
              <a:t>cross_val_score</a:t>
            </a:r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import </a:t>
            </a:r>
            <a:r>
              <a:rPr lang="en-US" sz="2400" dirty="0" err="1">
                <a:latin typeface="Alexandria" charset="0"/>
              </a:rPr>
              <a:t>numpy</a:t>
            </a:r>
            <a:r>
              <a:rPr lang="en-US" sz="2400" dirty="0">
                <a:latin typeface="Alexandria" charset="0"/>
              </a:rPr>
              <a:t> as np</a:t>
            </a:r>
          </a:p>
          <a:p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# Test different </a:t>
            </a:r>
            <a:r>
              <a:rPr lang="en-US" sz="2400" dirty="0" err="1">
                <a:latin typeface="Alexandria" charset="0"/>
              </a:rPr>
              <a:t>max_depth</a:t>
            </a:r>
            <a:r>
              <a:rPr lang="en-US" sz="2400" dirty="0">
                <a:latin typeface="Alexandria" charset="0"/>
              </a:rPr>
              <a:t> values from 1 to 10</a:t>
            </a:r>
          </a:p>
          <a:p>
            <a:r>
              <a:rPr lang="en-US" sz="2400" dirty="0" err="1">
                <a:latin typeface="Alexandria" charset="0"/>
              </a:rPr>
              <a:t>depth_range</a:t>
            </a:r>
            <a:r>
              <a:rPr lang="en-US" sz="2400" dirty="0">
                <a:latin typeface="Alexandria" charset="0"/>
              </a:rPr>
              <a:t> = range(1, 11)</a:t>
            </a:r>
          </a:p>
          <a:p>
            <a:r>
              <a:rPr lang="en-US" sz="2400" dirty="0" err="1">
                <a:latin typeface="Alexandria" charset="0"/>
              </a:rPr>
              <a:t>cv_scores</a:t>
            </a:r>
            <a:r>
              <a:rPr lang="en-US" sz="2400" dirty="0">
                <a:latin typeface="Alexandria" charset="0"/>
              </a:rPr>
              <a:t> = []</a:t>
            </a:r>
          </a:p>
          <a:p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for depth in </a:t>
            </a:r>
            <a:r>
              <a:rPr lang="en-US" sz="2400" dirty="0" err="1">
                <a:latin typeface="Alexandria" charset="0"/>
              </a:rPr>
              <a:t>depth_range</a:t>
            </a:r>
            <a:r>
              <a:rPr lang="en-US" sz="2400" dirty="0">
                <a:latin typeface="Alexandria" charset="0"/>
              </a:rPr>
              <a:t>:</a:t>
            </a:r>
          </a:p>
          <a:p>
            <a:r>
              <a:rPr lang="en-US" sz="2400" dirty="0">
                <a:latin typeface="Alexandria" charset="0"/>
              </a:rPr>
              <a:t>tree = </a:t>
            </a:r>
            <a:r>
              <a:rPr lang="en-US" sz="2400" dirty="0" err="1">
                <a:latin typeface="Alexandria" charset="0"/>
              </a:rPr>
              <a:t>DecisionTreeClassifier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max_depth</a:t>
            </a:r>
            <a:r>
              <a:rPr lang="en-US" sz="2400" dirty="0">
                <a:latin typeface="Alexandria" charset="0"/>
              </a:rPr>
              <a:t>=depth, </a:t>
            </a:r>
            <a:r>
              <a:rPr lang="en-US" sz="2400" dirty="0" err="1">
                <a:latin typeface="Alexandria" charset="0"/>
              </a:rPr>
              <a:t>random_state</a:t>
            </a:r>
            <a:r>
              <a:rPr lang="en-US" sz="2400" dirty="0">
                <a:latin typeface="Alexandria" charset="0"/>
              </a:rPr>
              <a:t>=42)</a:t>
            </a:r>
          </a:p>
          <a:p>
            <a:r>
              <a:rPr lang="en-US" sz="2400" dirty="0">
                <a:latin typeface="Alexandria" charset="0"/>
              </a:rPr>
              <a:t>scores = </a:t>
            </a:r>
            <a:r>
              <a:rPr lang="en-US" sz="2400" dirty="0" err="1">
                <a:latin typeface="Alexandria" charset="0"/>
              </a:rPr>
              <a:t>cross_val_score</a:t>
            </a:r>
            <a:r>
              <a:rPr lang="en-US" sz="2400" dirty="0">
                <a:latin typeface="Alexandria" charset="0"/>
              </a:rPr>
              <a:t>(tree, X, y, cv=5, scoring='accuracy') # 5-fold CV</a:t>
            </a:r>
          </a:p>
          <a:p>
            <a:r>
              <a:rPr lang="en-US" sz="2400" dirty="0" err="1">
                <a:latin typeface="Alexandria" charset="0"/>
              </a:rPr>
              <a:t>cv_scores.append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scores.mean</a:t>
            </a:r>
            <a:r>
              <a:rPr lang="en-US" sz="2400" dirty="0">
                <a:latin typeface="Alexandria" charset="0"/>
              </a:rPr>
              <a:t>())</a:t>
            </a:r>
          </a:p>
          <a:p>
            <a:endParaRPr lang="en-US" sz="24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1254268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309894"/>
            <a:ext cx="11115304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Decision Trees with Different Depths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Step 2: Use Cross-Validation to Find the Best Depth</a:t>
            </a:r>
          </a:p>
          <a:p>
            <a:endParaRPr lang="en-US" sz="2400" b="1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# Find the depth with the highest CV accuracy</a:t>
            </a:r>
          </a:p>
          <a:p>
            <a:r>
              <a:rPr lang="en-US" sz="2200" dirty="0" err="1">
                <a:latin typeface="Alexandria" charset="0"/>
              </a:rPr>
              <a:t>best_depth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depth_range</a:t>
            </a:r>
            <a:r>
              <a:rPr lang="en-US" sz="2200" dirty="0">
                <a:latin typeface="Alexandria" charset="0"/>
              </a:rPr>
              <a:t>[</a:t>
            </a:r>
            <a:r>
              <a:rPr lang="en-US" sz="2200" dirty="0" err="1">
                <a:latin typeface="Alexandria" charset="0"/>
              </a:rPr>
              <a:t>np.argmax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cv_scores</a:t>
            </a:r>
            <a:r>
              <a:rPr lang="en-US" sz="2200" dirty="0">
                <a:latin typeface="Alexandria" charset="0"/>
              </a:rPr>
              <a:t>)]</a:t>
            </a:r>
          </a:p>
          <a:p>
            <a:r>
              <a:rPr lang="en-US" sz="2200" dirty="0">
                <a:latin typeface="Alexandria" charset="0"/>
              </a:rPr>
              <a:t>print(</a:t>
            </a:r>
            <a:r>
              <a:rPr lang="en-US" sz="2200" dirty="0" err="1">
                <a:latin typeface="Alexandria" charset="0"/>
              </a:rPr>
              <a:t>f"Best</a:t>
            </a:r>
            <a:r>
              <a:rPr lang="en-US" sz="2200" dirty="0">
                <a:latin typeface="Alexandria" charset="0"/>
              </a:rPr>
              <a:t> </a:t>
            </a:r>
            <a:r>
              <a:rPr lang="en-US" sz="2200" dirty="0" err="1">
                <a:latin typeface="Alexandria" charset="0"/>
              </a:rPr>
              <a:t>max_depth</a:t>
            </a:r>
            <a:r>
              <a:rPr lang="en-US" sz="2200" dirty="0">
                <a:latin typeface="Alexandria" charset="0"/>
              </a:rPr>
              <a:t> based on cross-validation: {</a:t>
            </a:r>
            <a:r>
              <a:rPr lang="en-US" sz="2200" dirty="0" err="1">
                <a:latin typeface="Alexandria" charset="0"/>
              </a:rPr>
              <a:t>best_depth</a:t>
            </a:r>
            <a:r>
              <a:rPr lang="en-US" sz="2200" dirty="0">
                <a:latin typeface="Alexandria" charset="0"/>
              </a:rPr>
              <a:t>}")</a:t>
            </a:r>
          </a:p>
          <a:p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# Plot CV accuracy vs depth</a:t>
            </a:r>
          </a:p>
          <a:p>
            <a:r>
              <a:rPr lang="en-US" sz="2200" dirty="0">
                <a:latin typeface="Alexandria" charset="0"/>
              </a:rPr>
              <a:t>import </a:t>
            </a:r>
            <a:r>
              <a:rPr lang="en-US" sz="2200" dirty="0" err="1">
                <a:latin typeface="Alexandria" charset="0"/>
              </a:rPr>
              <a:t>matplotlib.pyplot</a:t>
            </a:r>
            <a:r>
              <a:rPr lang="en-US" sz="2200" dirty="0">
                <a:latin typeface="Alexandria" charset="0"/>
              </a:rPr>
              <a:t> as </a:t>
            </a:r>
            <a:r>
              <a:rPr lang="en-US" sz="2200" dirty="0" err="1">
                <a:latin typeface="Alexandria" charset="0"/>
              </a:rPr>
              <a:t>plt</a:t>
            </a:r>
            <a:endParaRPr lang="en-US" sz="2200" dirty="0">
              <a:latin typeface="Alexandria" charset="0"/>
            </a:endParaRPr>
          </a:p>
          <a:p>
            <a:br>
              <a:rPr lang="en-US" sz="2200" dirty="0">
                <a:latin typeface="Alexandria" charset="0"/>
              </a:rPr>
            </a:br>
            <a:r>
              <a:rPr lang="en-US" sz="2200" dirty="0" err="1">
                <a:latin typeface="Alexandria" charset="0"/>
              </a:rPr>
              <a:t>plt.figure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figsize</a:t>
            </a:r>
            <a:r>
              <a:rPr lang="en-US" sz="2200" dirty="0">
                <a:latin typeface="Alexandria" charset="0"/>
              </a:rPr>
              <a:t>=(8,5))</a:t>
            </a:r>
          </a:p>
          <a:p>
            <a:r>
              <a:rPr lang="en-US" sz="2200" dirty="0" err="1">
                <a:latin typeface="Alexandria" charset="0"/>
              </a:rPr>
              <a:t>plt.plot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depth_range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cv_scores</a:t>
            </a:r>
            <a:r>
              <a:rPr lang="en-US" sz="2200" dirty="0">
                <a:latin typeface="Alexandria" charset="0"/>
              </a:rPr>
              <a:t>, marker='o')</a:t>
            </a:r>
          </a:p>
          <a:p>
            <a:r>
              <a:rPr lang="en-US" sz="2200" dirty="0" err="1">
                <a:latin typeface="Alexandria" charset="0"/>
              </a:rPr>
              <a:t>plt.xlabel</a:t>
            </a:r>
            <a:r>
              <a:rPr lang="en-US" sz="2200" dirty="0">
                <a:latin typeface="Alexandria" charset="0"/>
              </a:rPr>
              <a:t>('</a:t>
            </a:r>
            <a:r>
              <a:rPr lang="en-US" sz="2200" dirty="0" err="1">
                <a:latin typeface="Alexandria" charset="0"/>
              </a:rPr>
              <a:t>max_depth</a:t>
            </a:r>
            <a:r>
              <a:rPr lang="en-US" sz="2200" dirty="0">
                <a:latin typeface="Alexandria" charset="0"/>
              </a:rPr>
              <a:t>')</a:t>
            </a:r>
          </a:p>
          <a:p>
            <a:r>
              <a:rPr lang="en-US" sz="2200" dirty="0" err="1">
                <a:latin typeface="Alexandria" charset="0"/>
              </a:rPr>
              <a:t>plt.ylabel</a:t>
            </a:r>
            <a:r>
              <a:rPr lang="en-US" sz="2200" dirty="0">
                <a:latin typeface="Alexandria" charset="0"/>
              </a:rPr>
              <a:t>('CV Accuracy')</a:t>
            </a:r>
          </a:p>
          <a:p>
            <a:r>
              <a:rPr lang="en-US" sz="2200" dirty="0" err="1">
                <a:latin typeface="Alexandria" charset="0"/>
              </a:rPr>
              <a:t>plt.title</a:t>
            </a:r>
            <a:r>
              <a:rPr lang="en-US" sz="2200" dirty="0">
                <a:latin typeface="Alexandria" charset="0"/>
              </a:rPr>
              <a:t>('Cross-Validation Accuracy vs Decision Tree Depth')</a:t>
            </a:r>
          </a:p>
          <a:p>
            <a:r>
              <a:rPr lang="en-US" sz="2200" dirty="0" err="1">
                <a:latin typeface="Alexandria" charset="0"/>
              </a:rPr>
              <a:t>plt.grid</a:t>
            </a:r>
            <a:r>
              <a:rPr lang="en-US" sz="2200" dirty="0">
                <a:latin typeface="Alexandria" charset="0"/>
              </a:rPr>
              <a:t>(True)</a:t>
            </a:r>
          </a:p>
          <a:p>
            <a:r>
              <a:rPr lang="en-US" sz="2200" dirty="0" err="1">
                <a:latin typeface="Alexandria" charset="0"/>
              </a:rPr>
              <a:t>plt.show</a:t>
            </a:r>
            <a:r>
              <a:rPr lang="en-US" sz="2200" dirty="0">
                <a:latin typeface="Alexandria" charset="0"/>
              </a:rPr>
              <a:t>()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0524363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80010" y="203200"/>
            <a:ext cx="686393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Output</a:t>
            </a:r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Step 2: Use Cross-Validation to Find the Best Depth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5FDA70-ABB9-2647-9EE4-6B1D7F0843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8280" y="2034900"/>
            <a:ext cx="6020785" cy="404252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A92940F-4ECE-BF45-A933-9DC9EDDA1DF6}"/>
              </a:ext>
            </a:extLst>
          </p:cNvPr>
          <p:cNvSpPr/>
          <p:nvPr/>
        </p:nvSpPr>
        <p:spPr>
          <a:xfrm>
            <a:off x="494806" y="1324761"/>
            <a:ext cx="519347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Alexandria" charset="0"/>
              </a:rPr>
              <a:t>Goal:</a:t>
            </a:r>
            <a:r>
              <a:rPr lang="en-US" dirty="0">
                <a:latin typeface="Alexandria" charset="0"/>
              </a:rPr>
              <a:t> Examine how tree depth affects model accuracy.</a:t>
            </a:r>
          </a:p>
          <a:p>
            <a:endParaRPr lang="en-US" b="1" dirty="0">
              <a:latin typeface="Alexandria" charset="0"/>
            </a:endParaRPr>
          </a:p>
          <a:p>
            <a:r>
              <a:rPr lang="en-US" b="1" dirty="0">
                <a:latin typeface="Alexandria" charset="0"/>
              </a:rPr>
              <a:t>The best Depth:</a:t>
            </a:r>
          </a:p>
          <a:p>
            <a:r>
              <a:rPr lang="en-US" dirty="0" err="1">
                <a:latin typeface="Alexandria" charset="0"/>
              </a:rPr>
              <a:t>max_depth</a:t>
            </a:r>
            <a:r>
              <a:rPr lang="en-US" dirty="0">
                <a:latin typeface="Alexandria" charset="0"/>
              </a:rPr>
              <a:t> = 2 → CV Accuracy ≈ 0.60 (60%)</a:t>
            </a:r>
          </a:p>
          <a:p>
            <a:r>
              <a:rPr lang="en-US" dirty="0">
                <a:latin typeface="Alexandria" charset="0"/>
              </a:rPr>
              <a:t>Best trade-off between bias and variance — captures key patterns efficiently.</a:t>
            </a:r>
          </a:p>
          <a:p>
            <a:r>
              <a:rPr lang="en-US" b="1" dirty="0">
                <a:latin typeface="Alexandria" charset="0"/>
              </a:rPr>
              <a:t>Underfitting:</a:t>
            </a:r>
          </a:p>
          <a:p>
            <a:r>
              <a:rPr lang="en-US" dirty="0">
                <a:latin typeface="Alexandria" charset="0"/>
              </a:rPr>
              <a:t>Depth = 1 → Accuracy ≈ 0.53</a:t>
            </a:r>
          </a:p>
          <a:p>
            <a:r>
              <a:rPr lang="en-US" dirty="0">
                <a:latin typeface="Alexandria" charset="0"/>
              </a:rPr>
              <a:t>Tree too simple → misses important relationships.</a:t>
            </a:r>
          </a:p>
          <a:p>
            <a:r>
              <a:rPr lang="en-US" b="1" dirty="0">
                <a:latin typeface="Alexandria" charset="0"/>
              </a:rPr>
              <a:t>Plateau / Overfitting:</a:t>
            </a:r>
          </a:p>
          <a:p>
            <a:r>
              <a:rPr lang="en-US" dirty="0">
                <a:latin typeface="Alexandria" charset="0"/>
              </a:rPr>
              <a:t>Depth ≥ 3 → Accuracy drops to ≈ 0.53 and stays flat</a:t>
            </a:r>
          </a:p>
          <a:p>
            <a:r>
              <a:rPr lang="en-US" dirty="0">
                <a:latin typeface="Alexandria" charset="0"/>
              </a:rPr>
              <a:t>The model plateaus after depth = 2, meaning deeper trees add no new value and may overfit the training data.</a:t>
            </a:r>
          </a:p>
          <a:p>
            <a:endParaRPr lang="en-US" dirty="0">
              <a:latin typeface="Alexandria" charset="0"/>
            </a:endParaRPr>
          </a:p>
          <a:p>
            <a:r>
              <a:rPr lang="en-US" dirty="0">
                <a:latin typeface="Alexandria" charset="0"/>
              </a:rPr>
              <a:t>Conclusion:</a:t>
            </a:r>
            <a:br>
              <a:rPr lang="en-US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Performance peaks at depth = 2 and plateaus beyond it — this is the optimal depth for best generalization.</a:t>
            </a:r>
          </a:p>
        </p:txBody>
      </p:sp>
    </p:spTree>
    <p:extLst>
      <p:ext uri="{BB962C8B-B14F-4D97-AF65-F5344CB8AC3E}">
        <p14:creationId xmlns:p14="http://schemas.microsoft.com/office/powerpoint/2010/main" val="2739279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581891" y="298019"/>
            <a:ext cx="11115304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Decision Trees with Different Depths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Step 3: Retrain the Tree Using the Best Depth and Compare</a:t>
            </a:r>
          </a:p>
          <a:p>
            <a:endParaRPr lang="en-US" sz="2400" b="1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# Retrain the Decision Tree with the best depth</a:t>
            </a:r>
          </a:p>
          <a:p>
            <a:r>
              <a:rPr lang="en-US" sz="2200" dirty="0" err="1">
                <a:latin typeface="Alexandria" charset="0"/>
              </a:rPr>
              <a:t>tree_best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DecisionTreeClassifier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max_depth</a:t>
            </a:r>
            <a:r>
              <a:rPr lang="en-US" sz="2200" dirty="0">
                <a:latin typeface="Alexandria" charset="0"/>
              </a:rPr>
              <a:t>=</a:t>
            </a:r>
            <a:r>
              <a:rPr lang="en-US" sz="2200" dirty="0" err="1">
                <a:latin typeface="Alexandria" charset="0"/>
              </a:rPr>
              <a:t>best_depth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random_state</a:t>
            </a:r>
            <a:r>
              <a:rPr lang="en-US" sz="2200" dirty="0">
                <a:latin typeface="Alexandria" charset="0"/>
              </a:rPr>
              <a:t>=42)</a:t>
            </a:r>
          </a:p>
          <a:p>
            <a:r>
              <a:rPr lang="en-US" sz="2200" dirty="0" err="1">
                <a:latin typeface="Alexandria" charset="0"/>
              </a:rPr>
              <a:t>tree_best.fit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X_train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y_train</a:t>
            </a:r>
            <a:r>
              <a:rPr lang="en-US" sz="2200" dirty="0">
                <a:latin typeface="Alexandria" charset="0"/>
              </a:rPr>
              <a:t>)</a:t>
            </a:r>
          </a:p>
          <a:p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# Predict and evaluate</a:t>
            </a:r>
          </a:p>
          <a:p>
            <a:r>
              <a:rPr lang="en-US" sz="2200" dirty="0" err="1">
                <a:latin typeface="Alexandria" charset="0"/>
              </a:rPr>
              <a:t>y_pred_best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tree_best.predict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X_test</a:t>
            </a:r>
            <a:r>
              <a:rPr lang="en-US" sz="2200" dirty="0">
                <a:latin typeface="Alexandria" charset="0"/>
              </a:rPr>
              <a:t>)</a:t>
            </a:r>
          </a:p>
          <a:p>
            <a:r>
              <a:rPr lang="en-US" sz="2200" dirty="0">
                <a:latin typeface="Alexandria" charset="0"/>
              </a:rPr>
              <a:t>print("Classification Report (Best Depth):\n", </a:t>
            </a:r>
            <a:r>
              <a:rPr lang="en-US" sz="2200" dirty="0" err="1">
                <a:latin typeface="Alexandria" charset="0"/>
              </a:rPr>
              <a:t>classification_report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y_test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y_pred_best</a:t>
            </a:r>
            <a:r>
              <a:rPr lang="en-US" sz="2200" dirty="0">
                <a:latin typeface="Alexandria" charset="0"/>
              </a:rPr>
              <a:t>))</a:t>
            </a:r>
          </a:p>
          <a:p>
            <a:r>
              <a:rPr lang="en-US" sz="2200" dirty="0">
                <a:latin typeface="Alexandria" charset="0"/>
              </a:rPr>
              <a:t>print("Confusion Matrix (Best Depth):\n", </a:t>
            </a:r>
            <a:r>
              <a:rPr lang="en-US" sz="2200" dirty="0" err="1">
                <a:latin typeface="Alexandria" charset="0"/>
              </a:rPr>
              <a:t>confusion_matrix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y_test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y_pred_best</a:t>
            </a:r>
            <a:r>
              <a:rPr lang="en-US" sz="2200" dirty="0">
                <a:latin typeface="Alexandria" charset="0"/>
              </a:rPr>
              <a:t>))</a:t>
            </a:r>
          </a:p>
          <a:p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# Visualize the optimized tree</a:t>
            </a:r>
          </a:p>
          <a:p>
            <a:r>
              <a:rPr lang="en-US" sz="2200" dirty="0" err="1">
                <a:latin typeface="Alexandria" charset="0"/>
              </a:rPr>
              <a:t>plt.figure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figsize</a:t>
            </a:r>
            <a:r>
              <a:rPr lang="en-US" sz="2200" dirty="0">
                <a:latin typeface="Alexandria" charset="0"/>
              </a:rPr>
              <a:t>=(12,6))</a:t>
            </a:r>
          </a:p>
          <a:p>
            <a:r>
              <a:rPr lang="en-US" sz="2200" dirty="0" err="1">
                <a:latin typeface="Alexandria" charset="0"/>
              </a:rPr>
              <a:t>plot_tree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tree_best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feature_names</a:t>
            </a:r>
            <a:r>
              <a:rPr lang="en-US" sz="2200" dirty="0">
                <a:latin typeface="Alexandria" charset="0"/>
              </a:rPr>
              <a:t>=</a:t>
            </a:r>
            <a:r>
              <a:rPr lang="en-US" sz="2200" dirty="0" err="1">
                <a:latin typeface="Alexandria" charset="0"/>
              </a:rPr>
              <a:t>X.columns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class_names</a:t>
            </a:r>
            <a:r>
              <a:rPr lang="en-US" sz="2200" dirty="0">
                <a:latin typeface="Alexandria" charset="0"/>
              </a:rPr>
              <a:t>=['</a:t>
            </a:r>
            <a:r>
              <a:rPr lang="en-US" sz="2200" dirty="0" err="1">
                <a:latin typeface="Alexandria" charset="0"/>
              </a:rPr>
              <a:t>Low','Medium','High</a:t>
            </a:r>
            <a:r>
              <a:rPr lang="en-US" sz="2200" dirty="0">
                <a:latin typeface="Alexandria" charset="0"/>
              </a:rPr>
              <a:t>'], filled=True)</a:t>
            </a:r>
          </a:p>
          <a:p>
            <a:r>
              <a:rPr lang="en-US" sz="2200" dirty="0" err="1">
                <a:latin typeface="Alexandria" charset="0"/>
              </a:rPr>
              <a:t>plt.show</a:t>
            </a:r>
            <a:r>
              <a:rPr lang="en-US" sz="2200" dirty="0">
                <a:latin typeface="Alexandria" charset="0"/>
              </a:rPr>
              <a:t>()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478416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581891" y="298019"/>
            <a:ext cx="111153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Output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Step 3: Retrain the Tree Using the Best Depth and Compare</a:t>
            </a:r>
          </a:p>
          <a:p>
            <a:endParaRPr lang="en-US" sz="2400" b="1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/>
              <a:t>Here, both trees perform about the same, </a:t>
            </a:r>
            <a:r>
              <a:rPr lang="en-US" sz="2100" dirty="0">
                <a:latin typeface="Alexandria" charset="0"/>
              </a:rPr>
              <a:t>for this tiny dataset, the best depth of 2 did not improve performance compared to the fixed depth tree.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>
                <a:latin typeface="Alexandria" charset="0"/>
              </a:rPr>
              <a:t>Decision trees are sensitive to small data; small changes in depth won’t change predictions much.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>
                <a:latin typeface="Alexandria" charset="0"/>
              </a:rPr>
              <a:t>Cross-validation may not make a difference with such limited data.</a:t>
            </a:r>
          </a:p>
          <a:p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453442-C073-9449-B520-53C005D633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685" y="3961930"/>
            <a:ext cx="4732152" cy="18009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A7CF09-55E2-E849-AE38-2BBF3A933C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45" y="4204937"/>
            <a:ext cx="6025407" cy="1233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3276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924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14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Transition to Random Forests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046973"/>
            <a:ext cx="105410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Decision Trees are simple and interpretable but unstable: small data changes → large model changes — even small data changes can drastically alter the tree’s structure and predictions.</a:t>
            </a:r>
          </a:p>
          <a:p>
            <a:endParaRPr lang="en-US" sz="23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Prone to overfitting, especially with deeper trees or small datasets.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3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To reduce variance and improve robustness, we use Random Forests: an ensemble of many trees trained on random subsets.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69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152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Random Forest – Concept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2396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  <a:cs typeface="Alexandria" charset="0"/>
              </a:rPr>
              <a:t>A Random Forest is an ensemble of many Decision Trees (e.g., 100).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  <a:cs typeface="Alexandria" charset="0"/>
              </a:rPr>
              <a:t>Each tree is trained on a random subset of the data and features (technique known as bagging).</a:t>
            </a:r>
          </a:p>
          <a:p>
            <a:endParaRPr lang="en-US" sz="2000" b="1" dirty="0">
              <a:latin typeface="Alexandria" charset="0"/>
              <a:cs typeface="Alexandria" charset="0"/>
            </a:endParaRPr>
          </a:p>
          <a:p>
            <a:r>
              <a:rPr lang="en-US" sz="2000" b="1" dirty="0">
                <a:latin typeface="Alexandria" charset="0"/>
                <a:cs typeface="Alexandria" charset="0"/>
              </a:rPr>
              <a:t>Prediction: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Classification: Majority vote across trees.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Regression: Average of all tree outputs.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This randomness ensures that trees are diverse, making the overall model more stable and accurate.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b="1" dirty="0">
                <a:latin typeface="Alexandria" charset="0"/>
                <a:cs typeface="Alexandria" charset="0"/>
              </a:rPr>
              <a:t>Key parameters:</a:t>
            </a:r>
          </a:p>
          <a:p>
            <a:r>
              <a:rPr lang="en-US" sz="2000" dirty="0" err="1">
                <a:latin typeface="Alexandria" charset="0"/>
                <a:cs typeface="Alexandria" charset="0"/>
              </a:rPr>
              <a:t>n_estimators</a:t>
            </a:r>
            <a:r>
              <a:rPr lang="en-US" sz="2000" dirty="0">
                <a:latin typeface="Alexandria" charset="0"/>
                <a:cs typeface="Alexandria" charset="0"/>
              </a:rPr>
              <a:t> → Number of trees.</a:t>
            </a:r>
          </a:p>
          <a:p>
            <a:r>
              <a:rPr lang="en-US" sz="2000" dirty="0" err="1">
                <a:latin typeface="Alexandria" charset="0"/>
                <a:cs typeface="Alexandria" charset="0"/>
              </a:rPr>
              <a:t>max_depth</a:t>
            </a:r>
            <a:r>
              <a:rPr lang="en-US" sz="2000" dirty="0">
                <a:latin typeface="Alexandria" charset="0"/>
                <a:cs typeface="Alexandria" charset="0"/>
              </a:rPr>
              <a:t> → Tree depth limit.</a:t>
            </a:r>
          </a:p>
          <a:p>
            <a:r>
              <a:rPr lang="en-US" sz="2000" dirty="0" err="1">
                <a:latin typeface="Alexandria" charset="0"/>
                <a:cs typeface="Alexandria" charset="0"/>
              </a:rPr>
              <a:t>max_features</a:t>
            </a:r>
            <a:r>
              <a:rPr lang="en-US" sz="2000" dirty="0">
                <a:latin typeface="Alexandria" charset="0"/>
                <a:cs typeface="Alexandria" charset="0"/>
              </a:rPr>
              <a:t> → Number of features considered per split.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Random Forest – Concept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6863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Limiting Number of Trees (</a:t>
            </a:r>
            <a:r>
              <a:rPr lang="en-US" sz="2200" b="1" dirty="0" err="1">
                <a:latin typeface="Alexandria" charset="0"/>
              </a:rPr>
              <a:t>n_estimators</a:t>
            </a:r>
            <a:r>
              <a:rPr lang="en-US" sz="2200" dirty="0">
                <a:latin typeface="Alexandria" charset="0"/>
              </a:rPr>
              <a:t>) </a:t>
            </a:r>
          </a:p>
          <a:p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Too few trees → Unstable and less accurate (not enough averaging).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Too many trees → minimal gain, higher training/memory cost.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Accuracy plateaus after a certain number.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Increases training time, memory use, and prediction time unnecessarily. 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Goal: Find the smallest number of trees that gives stable accuracy. </a:t>
            </a:r>
            <a:endParaRPr lang="en-US" sz="22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23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Random Forest – Concept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6863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Limiting Features per Split (</a:t>
            </a:r>
            <a:r>
              <a:rPr lang="en-US" sz="2200" b="1" dirty="0" err="1">
                <a:latin typeface="Alexandria" charset="0"/>
              </a:rPr>
              <a:t>max_features</a:t>
            </a:r>
            <a:r>
              <a:rPr lang="en-US" sz="2200" b="1" dirty="0">
                <a:latin typeface="Alexandria" charset="0"/>
              </a:rPr>
              <a:t>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At each split, Random Forests randomly select a subset of features.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Why: Ensures trees are less correlated (each tree sees different data parts).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Reduces overfitting, improving generalization.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Too many features: Trees become similar → less ensemble benefit.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Too few features: Weak splits → underfitting possible. 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Goal: Balance diversity and predictive strength.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6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4B81BC-2681-C542-B649-8F5C97A9FF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4428" y="613245"/>
            <a:ext cx="7671447" cy="559626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9597848-5115-9649-8ACC-ED0BF6858FFE}"/>
              </a:ext>
            </a:extLst>
          </p:cNvPr>
          <p:cNvSpPr/>
          <p:nvPr/>
        </p:nvSpPr>
        <p:spPr>
          <a:xfrm>
            <a:off x="3897742" y="6107965"/>
            <a:ext cx="28448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Alexandria" charset="0"/>
                <a:cs typeface="Alexandria" charset="0"/>
              </a:rPr>
              <a:t>Image source: </a:t>
            </a:r>
            <a:r>
              <a:rPr lang="en-US" dirty="0" err="1">
                <a:latin typeface="Alexandria" charset="0"/>
                <a:cs typeface="Alexandria" charset="0"/>
              </a:rPr>
              <a:t>medium.com</a:t>
            </a:r>
            <a:r>
              <a:rPr lang="en-US" dirty="0">
                <a:latin typeface="Alexandria" charset="0"/>
                <a:cs typeface="Alexandria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06751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402733"/>
            <a:ext cx="64245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Dealing with Overfitting and Pruning (model tuning)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6696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284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667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877313"/>
            <a:ext cx="10541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Random Forests naturally reduce overfitting by averaging results from multiple diverse trees.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Further control can be achieved by: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Limiting tree depth to avoid excessive complexity.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Reducing features per split (</a:t>
            </a:r>
            <a:r>
              <a:rPr lang="en-US" sz="2200" dirty="0" err="1">
                <a:latin typeface="Alexandria" charset="0"/>
              </a:rPr>
              <a:t>max_features</a:t>
            </a:r>
            <a:r>
              <a:rPr lang="en-US" sz="2200" dirty="0">
                <a:latin typeface="Alexandria" charset="0"/>
              </a:rPr>
              <a:t>) for more diverse trees.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Increasing training data size to provide more balanced learning.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Together, these steps create a model that is both robust and generalizes well to unseen data.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39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6370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78" y="819932"/>
            <a:ext cx="71732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Cross-Validation in Random Forests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5152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859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9954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58561"/>
            <a:ext cx="10541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Purpose: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To estimate how well the Random Forest generalizes to unseen data and to find the best combination of hyperparameters (like </a:t>
            </a:r>
            <a:r>
              <a:rPr lang="en-US" sz="2400" dirty="0" err="1">
                <a:latin typeface="Alexandria" charset="0"/>
              </a:rPr>
              <a:t>n_estimators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max_depth</a:t>
            </a:r>
            <a:r>
              <a:rPr lang="en-US" sz="2400" dirty="0">
                <a:latin typeface="Alexandria" charset="0"/>
              </a:rPr>
              <a:t>, and </a:t>
            </a:r>
            <a:r>
              <a:rPr lang="en-US" sz="2400" dirty="0" err="1">
                <a:latin typeface="Alexandria" charset="0"/>
              </a:rPr>
              <a:t>max_features</a:t>
            </a:r>
            <a:r>
              <a:rPr lang="en-US" sz="2400" dirty="0">
                <a:latin typeface="Alexandria" charset="0"/>
              </a:rPr>
              <a:t>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Prevents overfitting by testing model stability across data splits.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Helps choose the optimal number of trees — more trees increase accuracy up to a point where the CV accuracy plateaus.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Helps determine how many features to consider per split — ensuring the model stays both accurate and diverse.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05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726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Random Forest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1: Train Random Forest with </a:t>
            </a:r>
            <a:r>
              <a:rPr lang="en-US" sz="2200" b="1" dirty="0" err="1">
                <a:latin typeface="Alexandria" charset="0"/>
              </a:rPr>
              <a:t>max_depth</a:t>
            </a:r>
            <a:r>
              <a:rPr lang="en-US" sz="2200" b="1" dirty="0">
                <a:latin typeface="Alexandria" charset="0"/>
              </a:rPr>
              <a:t>=3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from </a:t>
            </a:r>
            <a:r>
              <a:rPr lang="en-US" sz="2200" dirty="0" err="1">
                <a:latin typeface="Alexandria" charset="0"/>
              </a:rPr>
              <a:t>sklearn.ensemble</a:t>
            </a:r>
            <a:r>
              <a:rPr lang="en-US" sz="2200" dirty="0">
                <a:latin typeface="Alexandria" charset="0"/>
              </a:rPr>
              <a:t> import </a:t>
            </a:r>
            <a:r>
              <a:rPr lang="en-US" sz="2200" dirty="0" err="1">
                <a:latin typeface="Alexandria" charset="0"/>
              </a:rPr>
              <a:t>RandomForestClassifier</a:t>
            </a:r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from </a:t>
            </a:r>
            <a:r>
              <a:rPr lang="en-US" sz="2200" dirty="0" err="1">
                <a:latin typeface="Alexandria" charset="0"/>
              </a:rPr>
              <a:t>sklearn.model_selection</a:t>
            </a:r>
            <a:r>
              <a:rPr lang="en-US" sz="2200" dirty="0">
                <a:latin typeface="Alexandria" charset="0"/>
              </a:rPr>
              <a:t> import </a:t>
            </a:r>
            <a:r>
              <a:rPr lang="en-US" sz="2200" dirty="0" err="1">
                <a:latin typeface="Alexandria" charset="0"/>
              </a:rPr>
              <a:t>cross_val_score</a:t>
            </a:r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from </a:t>
            </a:r>
            <a:r>
              <a:rPr lang="en-US" sz="2200" dirty="0" err="1">
                <a:latin typeface="Alexandria" charset="0"/>
              </a:rPr>
              <a:t>sklearn.metrics</a:t>
            </a:r>
            <a:r>
              <a:rPr lang="en-US" sz="2200" dirty="0">
                <a:latin typeface="Alexandria" charset="0"/>
              </a:rPr>
              <a:t> import </a:t>
            </a:r>
            <a:r>
              <a:rPr lang="en-US" sz="2200" dirty="0" err="1">
                <a:latin typeface="Alexandria" charset="0"/>
              </a:rPr>
              <a:t>classification_report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confusion_matrix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accuracy_score</a:t>
            </a:r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import </a:t>
            </a:r>
            <a:r>
              <a:rPr lang="en-US" sz="2200" dirty="0" err="1">
                <a:latin typeface="Alexandria" charset="0"/>
              </a:rPr>
              <a:t>matplotlib.pyplot</a:t>
            </a:r>
            <a:r>
              <a:rPr lang="en-US" sz="2200" dirty="0">
                <a:latin typeface="Alexandria" charset="0"/>
              </a:rPr>
              <a:t> as </a:t>
            </a:r>
            <a:r>
              <a:rPr lang="en-US" sz="2200" dirty="0" err="1">
                <a:latin typeface="Alexandria" charset="0"/>
              </a:rPr>
              <a:t>plt</a:t>
            </a:r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import seaborn as </a:t>
            </a:r>
            <a:r>
              <a:rPr lang="en-US" sz="2200" dirty="0" err="1">
                <a:latin typeface="Alexandria" charset="0"/>
              </a:rPr>
              <a:t>sns</a:t>
            </a:r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import pandas as </a:t>
            </a:r>
            <a:r>
              <a:rPr lang="en-US" sz="2200" dirty="0" err="1">
                <a:latin typeface="Alexandria" charset="0"/>
              </a:rPr>
              <a:t>pd</a:t>
            </a:r>
            <a:endParaRPr lang="en-US" sz="22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we will use the same data set created for Decision Trees in this Lecture6</a:t>
            </a:r>
          </a:p>
          <a:p>
            <a:r>
              <a:rPr lang="en-US" sz="2000" dirty="0">
                <a:latin typeface="Alexandria" charset="0"/>
              </a:rPr>
              <a:t># to train the Random Forest with 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=3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rf_model_fixed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RandomForestClassifier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n_estimators</a:t>
            </a:r>
            <a:r>
              <a:rPr lang="en-US" sz="2000" dirty="0">
                <a:latin typeface="Alexandria" charset="0"/>
              </a:rPr>
              <a:t>=100, 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=3, </a:t>
            </a:r>
            <a:r>
              <a:rPr lang="en-US" sz="2000" dirty="0" err="1">
                <a:latin typeface="Alexandria" charset="0"/>
              </a:rPr>
              <a:t>random_state</a:t>
            </a:r>
            <a:r>
              <a:rPr lang="en-US" sz="2000" dirty="0">
                <a:latin typeface="Alexandria" charset="0"/>
              </a:rPr>
              <a:t>=42)</a:t>
            </a:r>
          </a:p>
          <a:p>
            <a:r>
              <a:rPr lang="en-US" sz="2000" dirty="0" err="1">
                <a:latin typeface="Alexandria" charset="0"/>
              </a:rPr>
              <a:t>rf_model_fixed.fit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X_train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y_train</a:t>
            </a:r>
            <a:r>
              <a:rPr lang="en-US" sz="2000" dirty="0">
                <a:latin typeface="Alexandria" charset="0"/>
              </a:rPr>
              <a:t>)</a:t>
            </a:r>
          </a:p>
          <a:p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# Predictions</a:t>
            </a:r>
          </a:p>
          <a:p>
            <a:r>
              <a:rPr lang="en-US" sz="2000" dirty="0" err="1">
                <a:latin typeface="Alexandria" charset="0"/>
              </a:rPr>
              <a:t>rf_pred_fixed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rf_model_fixed.predict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X_test</a:t>
            </a:r>
            <a:r>
              <a:rPr lang="en-US" sz="2000" dirty="0">
                <a:latin typeface="Alexandria" charset="0"/>
              </a:rPr>
              <a:t>)</a:t>
            </a:r>
          </a:p>
          <a:p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75873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Random Forest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1: Train Random Forest with </a:t>
            </a:r>
            <a:r>
              <a:rPr lang="en-US" sz="2200" b="1" dirty="0" err="1">
                <a:latin typeface="Alexandria" charset="0"/>
              </a:rPr>
              <a:t>max_depth</a:t>
            </a:r>
            <a:r>
              <a:rPr lang="en-US" sz="2200" b="1" dirty="0">
                <a:latin typeface="Alexandria" charset="0"/>
              </a:rPr>
              <a:t>=3</a:t>
            </a:r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Evaluation</a:t>
            </a:r>
          </a:p>
          <a:p>
            <a:r>
              <a:rPr lang="en-US" sz="2000" dirty="0">
                <a:latin typeface="Alexandria" charset="0"/>
              </a:rPr>
              <a:t>print("Random Forest (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=3) Accuracy:", </a:t>
            </a:r>
            <a:r>
              <a:rPr lang="en-US" sz="2000" dirty="0" err="1">
                <a:latin typeface="Alexandria" charset="0"/>
              </a:rPr>
              <a:t>accuracy_score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y_test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rf_pred_fixed</a:t>
            </a:r>
            <a:r>
              <a:rPr lang="en-US" sz="2000" dirty="0">
                <a:latin typeface="Alexandria" charset="0"/>
              </a:rPr>
              <a:t>))</a:t>
            </a:r>
          </a:p>
          <a:p>
            <a:r>
              <a:rPr lang="en-US" sz="2000" dirty="0">
                <a:latin typeface="Alexandria" charset="0"/>
              </a:rPr>
              <a:t>print("\</a:t>
            </a:r>
            <a:r>
              <a:rPr lang="en-US" sz="2000" dirty="0" err="1">
                <a:latin typeface="Alexandria" charset="0"/>
              </a:rPr>
              <a:t>nClassification</a:t>
            </a:r>
            <a:r>
              <a:rPr lang="en-US" sz="2000" dirty="0">
                <a:latin typeface="Alexandria" charset="0"/>
              </a:rPr>
              <a:t> Report:\n", </a:t>
            </a:r>
            <a:r>
              <a:rPr lang="en-US" sz="2000" dirty="0" err="1">
                <a:latin typeface="Alexandria" charset="0"/>
              </a:rPr>
              <a:t>classification_report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y_test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rf_pred_fixed</a:t>
            </a:r>
            <a:r>
              <a:rPr lang="en-US" sz="2000" dirty="0">
                <a:latin typeface="Alexandria" charset="0"/>
              </a:rPr>
              <a:t>))</a:t>
            </a:r>
          </a:p>
          <a:p>
            <a:r>
              <a:rPr lang="en-US" sz="2000" dirty="0">
                <a:latin typeface="Alexandria" charset="0"/>
              </a:rPr>
              <a:t>print("Confusion Matrix:\n", </a:t>
            </a:r>
            <a:r>
              <a:rPr lang="en-US" sz="2000" dirty="0" err="1">
                <a:latin typeface="Alexandria" charset="0"/>
              </a:rPr>
              <a:t>confusion_matrix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y_test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rf_pred_fixed</a:t>
            </a:r>
            <a:r>
              <a:rPr lang="en-US" sz="2000" dirty="0">
                <a:latin typeface="Alexandria" charset="0"/>
              </a:rPr>
              <a:t>))</a:t>
            </a:r>
          </a:p>
          <a:p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# Feature importance</a:t>
            </a:r>
          </a:p>
          <a:p>
            <a:r>
              <a:rPr lang="en-US" sz="2000" dirty="0" err="1">
                <a:latin typeface="Alexandria" charset="0"/>
              </a:rPr>
              <a:t>feature_importances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rf_model_fixed.feature_importances</a:t>
            </a:r>
            <a:r>
              <a:rPr lang="en-US" sz="2000" dirty="0">
                <a:latin typeface="Alexandria" charset="0"/>
              </a:rPr>
              <a:t>_</a:t>
            </a:r>
          </a:p>
          <a:p>
            <a:r>
              <a:rPr lang="en-US" sz="2000" dirty="0">
                <a:latin typeface="Alexandria" charset="0"/>
              </a:rPr>
              <a:t>features = </a:t>
            </a:r>
            <a:r>
              <a:rPr lang="en-US" sz="2000" dirty="0" err="1">
                <a:latin typeface="Alexandria" charset="0"/>
              </a:rPr>
              <a:t>X.columns</a:t>
            </a:r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importance_df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pd.DataFrame</a:t>
            </a:r>
            <a:r>
              <a:rPr lang="en-US" sz="2000" dirty="0">
                <a:latin typeface="Alexandria" charset="0"/>
              </a:rPr>
              <a:t>({'Feature': features, 'Importance': </a:t>
            </a:r>
            <a:r>
              <a:rPr lang="en-US" sz="2000" dirty="0" err="1">
                <a:latin typeface="Alexandria" charset="0"/>
              </a:rPr>
              <a:t>feature_importances</a:t>
            </a:r>
            <a:r>
              <a:rPr lang="en-US" sz="2000" dirty="0">
                <a:latin typeface="Alexandria" charset="0"/>
              </a:rPr>
              <a:t>}).</a:t>
            </a:r>
            <a:r>
              <a:rPr lang="en-US" sz="2000" dirty="0" err="1">
                <a:latin typeface="Alexandria" charset="0"/>
              </a:rPr>
              <a:t>sort_values</a:t>
            </a:r>
            <a:r>
              <a:rPr lang="en-US" sz="2000" dirty="0">
                <a:latin typeface="Alexandria" charset="0"/>
              </a:rPr>
              <a:t>(by='Importance', ascending=False)</a:t>
            </a:r>
          </a:p>
          <a:p>
            <a:br>
              <a:rPr lang="en-US" sz="2000" dirty="0">
                <a:latin typeface="Alexandria" charset="0"/>
              </a:rPr>
            </a:br>
            <a:r>
              <a:rPr lang="en-US" sz="2000" dirty="0" err="1">
                <a:latin typeface="Alexandria" charset="0"/>
              </a:rPr>
              <a:t>plt.figure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figsize</a:t>
            </a:r>
            <a:r>
              <a:rPr lang="en-US" sz="2000" dirty="0">
                <a:latin typeface="Alexandria" charset="0"/>
              </a:rPr>
              <a:t>=(10,6))</a:t>
            </a:r>
          </a:p>
          <a:p>
            <a:r>
              <a:rPr lang="en-US" sz="2000" dirty="0" err="1">
                <a:latin typeface="Alexandria" charset="0"/>
              </a:rPr>
              <a:t>sns.barplot</a:t>
            </a:r>
            <a:r>
              <a:rPr lang="en-US" sz="2000" dirty="0">
                <a:latin typeface="Alexandria" charset="0"/>
              </a:rPr>
              <a:t>(x='Importance', y='Feature', data=</a:t>
            </a:r>
            <a:r>
              <a:rPr lang="en-US" sz="2000" dirty="0" err="1">
                <a:latin typeface="Alexandria" charset="0"/>
              </a:rPr>
              <a:t>importance_df</a:t>
            </a:r>
            <a:r>
              <a:rPr lang="en-US" sz="2000" dirty="0">
                <a:latin typeface="Alexandria" charset="0"/>
              </a:rPr>
              <a:t>, palette='</a:t>
            </a:r>
            <a:r>
              <a:rPr lang="en-US" sz="2000" dirty="0" err="1">
                <a:latin typeface="Alexandria" charset="0"/>
              </a:rPr>
              <a:t>viridis</a:t>
            </a:r>
            <a:r>
              <a:rPr lang="en-US" sz="2000" dirty="0">
                <a:latin typeface="Alexandria" charset="0"/>
              </a:rPr>
              <a:t>')</a:t>
            </a:r>
          </a:p>
          <a:p>
            <a:r>
              <a:rPr lang="en-US" sz="2000" dirty="0" err="1">
                <a:latin typeface="Alexandria" charset="0"/>
              </a:rPr>
              <a:t>plt.title</a:t>
            </a:r>
            <a:r>
              <a:rPr lang="en-US" sz="2000" dirty="0">
                <a:latin typeface="Alexandria" charset="0"/>
              </a:rPr>
              <a:t>('Random Forest Feature Importance (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=3)')</a:t>
            </a:r>
          </a:p>
          <a:p>
            <a:r>
              <a:rPr lang="en-US" sz="2000" dirty="0" err="1">
                <a:latin typeface="Alexandria" charset="0"/>
              </a:rPr>
              <a:t>plt.xlabel</a:t>
            </a:r>
            <a:r>
              <a:rPr lang="en-US" sz="2000" dirty="0">
                <a:latin typeface="Alexandria" charset="0"/>
              </a:rPr>
              <a:t>('Importance')</a:t>
            </a:r>
          </a:p>
          <a:p>
            <a:r>
              <a:rPr lang="en-US" sz="2000" dirty="0" err="1">
                <a:latin typeface="Alexandria" charset="0"/>
              </a:rPr>
              <a:t>plt.ylabel</a:t>
            </a:r>
            <a:r>
              <a:rPr lang="en-US" sz="2000" dirty="0">
                <a:latin typeface="Alexandria" charset="0"/>
              </a:rPr>
              <a:t>('Feature')</a:t>
            </a:r>
          </a:p>
          <a:p>
            <a:r>
              <a:rPr lang="en-US" sz="2000" dirty="0" err="1">
                <a:latin typeface="Alexandria" charset="0"/>
              </a:rPr>
              <a:t>plt.show</a:t>
            </a:r>
            <a:r>
              <a:rPr lang="en-US" sz="2000" dirty="0">
                <a:latin typeface="Alexandria" charset="0"/>
              </a:rPr>
              <a:t>()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647714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Random Forest (Output)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1: Train Random Forest with </a:t>
            </a:r>
            <a:r>
              <a:rPr lang="en-US" sz="2200" b="1" dirty="0" err="1">
                <a:latin typeface="Alexandria" charset="0"/>
              </a:rPr>
              <a:t>max_depth</a:t>
            </a:r>
            <a:r>
              <a:rPr lang="en-US" sz="2200" b="1" dirty="0">
                <a:latin typeface="Alexandria" charset="0"/>
              </a:rPr>
              <a:t>=3</a:t>
            </a:r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“Our Random Forest with max depth 3 achieved 60% accuracy on the test set.</a:t>
            </a:r>
          </a:p>
          <a:p>
            <a:r>
              <a:rPr lang="en-US" sz="2000" dirty="0">
                <a:latin typeface="Alexandria" charset="0"/>
              </a:rPr>
              <a:t>Looking at the confusion matrix: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Low-risk (0): misclassified as Medium-risk.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Medium-risk (1): one correctly classified, one misclassified as Low-risk.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High-risk (2): both correctly classified.</a:t>
            </a:r>
          </a:p>
          <a:p>
            <a:r>
              <a:rPr lang="en-US" sz="2000" dirty="0">
                <a:latin typeface="Alexandria" charset="0"/>
              </a:rPr>
              <a:t>This shows the model predicts High-risk well, struggles with</a:t>
            </a:r>
          </a:p>
          <a:p>
            <a:r>
              <a:rPr lang="en-US" sz="2000" dirty="0">
                <a:latin typeface="Alexandria" charset="0"/>
              </a:rPr>
              <a:t>Low and Medium-risk portfolios, likely due to the small </a:t>
            </a:r>
          </a:p>
          <a:p>
            <a:r>
              <a:rPr lang="en-US" sz="2000" dirty="0">
                <a:latin typeface="Alexandria" charset="0"/>
              </a:rPr>
              <a:t>dataset.”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>
                <a:latin typeface="Alexandria" charset="0"/>
              </a:rPr>
              <a:t>Random Forests usually outperform single trees on large </a:t>
            </a:r>
          </a:p>
          <a:p>
            <a:r>
              <a:rPr lang="en-US" sz="2000" dirty="0">
                <a:latin typeface="Alexandria" charset="0"/>
              </a:rPr>
              <a:t>datasets.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>
                <a:latin typeface="Alexandria" charset="0"/>
              </a:rPr>
              <a:t>On tiny datasets, a single tree can actually look better.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603CE3-72FD-454B-9186-BF8CA7BCBD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8632" y="2826327"/>
            <a:ext cx="4750057" cy="304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1248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Random Forest (Output)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1: Train Random Forest with </a:t>
            </a:r>
            <a:r>
              <a:rPr lang="en-US" sz="2200" b="1" dirty="0" err="1">
                <a:latin typeface="Alexandria" charset="0"/>
              </a:rPr>
              <a:t>max_depth</a:t>
            </a:r>
            <a:r>
              <a:rPr lang="en-US" sz="2200" b="1" dirty="0">
                <a:latin typeface="Alexandria" charset="0"/>
              </a:rPr>
              <a:t>=3</a:t>
            </a:r>
            <a:endParaRPr lang="en-US" sz="22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F7035A6-C2C8-134C-AD22-061586F04C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5551" y="1505327"/>
            <a:ext cx="7875822" cy="446895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2C001B6-3F00-0A48-BDDC-B3931DF45E6F}"/>
              </a:ext>
            </a:extLst>
          </p:cNvPr>
          <p:cNvSpPr/>
          <p:nvPr/>
        </p:nvSpPr>
        <p:spPr>
          <a:xfrm>
            <a:off x="209797" y="1665198"/>
            <a:ext cx="383968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Random Forest (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=3) relies most on </a:t>
            </a:r>
            <a:r>
              <a:rPr lang="en-US" sz="2000" dirty="0" err="1">
                <a:latin typeface="Alexandria" charset="0"/>
              </a:rPr>
              <a:t>Avg_Return</a:t>
            </a:r>
            <a:r>
              <a:rPr lang="en-US" sz="2000" dirty="0">
                <a:latin typeface="Alexandria" charset="0"/>
              </a:rPr>
              <a:t>, followed by Volatility and </a:t>
            </a:r>
            <a:r>
              <a:rPr lang="en-US" sz="2000" dirty="0" err="1">
                <a:latin typeface="Alexandria" charset="0"/>
              </a:rPr>
              <a:t>Sharpe_Ratio</a:t>
            </a:r>
            <a:r>
              <a:rPr lang="en-US" sz="2000" dirty="0">
                <a:latin typeface="Alexandria" charset="0"/>
              </a:rPr>
              <a:t>, showing financial metrics drive predictions.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 charset="0"/>
              </a:rPr>
              <a:t>Investment_Amount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Experience_Years</a:t>
            </a:r>
            <a:r>
              <a:rPr lang="en-US" sz="2000" dirty="0">
                <a:latin typeface="Alexandria" charset="0"/>
              </a:rPr>
              <a:t>, and </a:t>
            </a:r>
            <a:r>
              <a:rPr lang="en-US" sz="2000" dirty="0" err="1">
                <a:latin typeface="Alexandria" charset="0"/>
              </a:rPr>
              <a:t>Credit_Score</a:t>
            </a:r>
            <a:r>
              <a:rPr lang="en-US" sz="2000" dirty="0">
                <a:latin typeface="Alexandria" charset="0"/>
              </a:rPr>
              <a:t> have moderate influence, while Age contributes least.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feature importance chart helps interpret which factors the model considers most relevant for classifying portfolio risk.</a:t>
            </a:r>
          </a:p>
        </p:txBody>
      </p:sp>
    </p:spTree>
    <p:extLst>
      <p:ext uri="{BB962C8B-B14F-4D97-AF65-F5344CB8AC3E}">
        <p14:creationId xmlns:p14="http://schemas.microsoft.com/office/powerpoint/2010/main" val="13036727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Random Forest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2: Cross-Validation to Find Best </a:t>
            </a:r>
            <a:r>
              <a:rPr lang="en-US" sz="2200" b="1" dirty="0" err="1">
                <a:latin typeface="Alexandria" charset="0"/>
              </a:rPr>
              <a:t>max_depth</a:t>
            </a:r>
            <a:endParaRPr lang="en-US" sz="2200" b="1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depth_range</a:t>
            </a:r>
            <a:r>
              <a:rPr lang="en-US" sz="2000" dirty="0">
                <a:latin typeface="Alexandria" charset="0"/>
              </a:rPr>
              <a:t> = range(1, 11) # testing depths from 1 to 10</a:t>
            </a:r>
          </a:p>
          <a:p>
            <a:r>
              <a:rPr lang="en-US" sz="2000" dirty="0" err="1">
                <a:latin typeface="Alexandria" charset="0"/>
              </a:rPr>
              <a:t>cv_scores</a:t>
            </a:r>
            <a:r>
              <a:rPr lang="en-US" sz="2000" dirty="0">
                <a:latin typeface="Alexandria" charset="0"/>
              </a:rPr>
              <a:t> = []</a:t>
            </a:r>
          </a:p>
          <a:p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for depth in </a:t>
            </a:r>
            <a:r>
              <a:rPr lang="en-US" sz="2000" dirty="0" err="1">
                <a:latin typeface="Alexandria" charset="0"/>
              </a:rPr>
              <a:t>depth_range</a:t>
            </a:r>
            <a:r>
              <a:rPr lang="en-US" sz="2000" dirty="0">
                <a:latin typeface="Alexandria" charset="0"/>
              </a:rPr>
              <a:t>:</a:t>
            </a:r>
          </a:p>
          <a:p>
            <a:r>
              <a:rPr lang="en-US" sz="2000" dirty="0" err="1">
                <a:latin typeface="Alexandria" charset="0"/>
              </a:rPr>
              <a:t>rf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RandomForestClassifier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n_estimators</a:t>
            </a:r>
            <a:r>
              <a:rPr lang="en-US" sz="2000" dirty="0">
                <a:latin typeface="Alexandria" charset="0"/>
              </a:rPr>
              <a:t>=100, 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=depth, </a:t>
            </a:r>
            <a:r>
              <a:rPr lang="en-US" sz="2000" dirty="0" err="1">
                <a:latin typeface="Alexandria" charset="0"/>
              </a:rPr>
              <a:t>random_state</a:t>
            </a:r>
            <a:r>
              <a:rPr lang="en-US" sz="2000" dirty="0">
                <a:latin typeface="Alexandria" charset="0"/>
              </a:rPr>
              <a:t>=42)</a:t>
            </a:r>
          </a:p>
          <a:p>
            <a:r>
              <a:rPr lang="en-US" sz="2000" dirty="0">
                <a:latin typeface="Alexandria" charset="0"/>
              </a:rPr>
              <a:t>scores = </a:t>
            </a:r>
            <a:r>
              <a:rPr lang="en-US" sz="2000" dirty="0" err="1">
                <a:latin typeface="Alexandria" charset="0"/>
              </a:rPr>
              <a:t>cross_val_score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rf</a:t>
            </a:r>
            <a:r>
              <a:rPr lang="en-US" sz="2000" dirty="0">
                <a:latin typeface="Alexandria" charset="0"/>
              </a:rPr>
              <a:t>, X, y, cv=5, scoring='accuracy')</a:t>
            </a:r>
          </a:p>
          <a:p>
            <a:r>
              <a:rPr lang="en-US" sz="2000" dirty="0" err="1">
                <a:latin typeface="Alexandria" charset="0"/>
              </a:rPr>
              <a:t>cv_scores.append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scores.mean</a:t>
            </a:r>
            <a:r>
              <a:rPr lang="en-US" sz="2000" dirty="0">
                <a:latin typeface="Alexandria" charset="0"/>
              </a:rPr>
              <a:t>())</a:t>
            </a:r>
          </a:p>
          <a:p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# Find best depth</a:t>
            </a:r>
          </a:p>
          <a:p>
            <a:r>
              <a:rPr lang="en-US" sz="2000" dirty="0" err="1">
                <a:latin typeface="Alexandria" charset="0"/>
              </a:rPr>
              <a:t>best_depth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depth_range</a:t>
            </a:r>
            <a:r>
              <a:rPr lang="en-US" sz="2000" dirty="0">
                <a:latin typeface="Alexandria" charset="0"/>
              </a:rPr>
              <a:t>[</a:t>
            </a:r>
            <a:r>
              <a:rPr lang="en-US" sz="2000" dirty="0" err="1">
                <a:latin typeface="Alexandria" charset="0"/>
              </a:rPr>
              <a:t>cv_scores.index</a:t>
            </a:r>
            <a:r>
              <a:rPr lang="en-US" sz="2000" dirty="0">
                <a:latin typeface="Alexandria" charset="0"/>
              </a:rPr>
              <a:t>(max(</a:t>
            </a:r>
            <a:r>
              <a:rPr lang="en-US" sz="2000" dirty="0" err="1">
                <a:latin typeface="Alexandria" charset="0"/>
              </a:rPr>
              <a:t>cv_scores</a:t>
            </a:r>
            <a:r>
              <a:rPr lang="en-US" sz="2000" dirty="0">
                <a:latin typeface="Alexandria" charset="0"/>
              </a:rPr>
              <a:t>))]</a:t>
            </a:r>
          </a:p>
          <a:p>
            <a:r>
              <a:rPr lang="en-US" sz="2000" dirty="0">
                <a:latin typeface="Alexandria" charset="0"/>
              </a:rPr>
              <a:t>print(</a:t>
            </a:r>
            <a:r>
              <a:rPr lang="en-US" sz="2000" dirty="0" err="1">
                <a:latin typeface="Alexandria" charset="0"/>
              </a:rPr>
              <a:t>f"Best</a:t>
            </a:r>
            <a:r>
              <a:rPr lang="en-US" sz="2000" dirty="0">
                <a:latin typeface="Alexandria" charset="0"/>
              </a:rPr>
              <a:t> 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 from cross-validation: {</a:t>
            </a:r>
            <a:r>
              <a:rPr lang="en-US" sz="2000" dirty="0" err="1">
                <a:latin typeface="Alexandria" charset="0"/>
              </a:rPr>
              <a:t>best_depth</a:t>
            </a:r>
            <a:r>
              <a:rPr lang="en-US" sz="2000" dirty="0">
                <a:latin typeface="Alexandria" charset="0"/>
              </a:rPr>
              <a:t>}")</a:t>
            </a:r>
          </a:p>
          <a:p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3919757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Random Forest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2: Cross-Validation to Find Best </a:t>
            </a:r>
            <a:r>
              <a:rPr lang="en-US" sz="2200" b="1" dirty="0" err="1">
                <a:latin typeface="Alexandria" charset="0"/>
              </a:rPr>
              <a:t>max_depth</a:t>
            </a:r>
            <a:endParaRPr lang="en-US" sz="2200" b="1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# Plot CV accuracy vs depth</a:t>
            </a:r>
          </a:p>
          <a:p>
            <a:r>
              <a:rPr lang="en-US" sz="2000" dirty="0" err="1">
                <a:latin typeface="Alexandria" charset="0"/>
              </a:rPr>
              <a:t>plt.figure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figsize</a:t>
            </a:r>
            <a:r>
              <a:rPr lang="en-US" sz="2000" dirty="0">
                <a:latin typeface="Alexandria" charset="0"/>
              </a:rPr>
              <a:t>=(8,5))</a:t>
            </a:r>
          </a:p>
          <a:p>
            <a:r>
              <a:rPr lang="en-US" sz="2000" dirty="0" err="1">
                <a:latin typeface="Alexandria" charset="0"/>
              </a:rPr>
              <a:t>plt.plot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depth_range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cv_scores</a:t>
            </a:r>
            <a:r>
              <a:rPr lang="en-US" sz="2000" dirty="0">
                <a:latin typeface="Alexandria" charset="0"/>
              </a:rPr>
              <a:t>, marker='o')</a:t>
            </a:r>
          </a:p>
          <a:p>
            <a:r>
              <a:rPr lang="en-US" sz="2000" dirty="0" err="1">
                <a:latin typeface="Alexandria" charset="0"/>
              </a:rPr>
              <a:t>plt.xlabel</a:t>
            </a:r>
            <a:r>
              <a:rPr lang="en-US" sz="2000" dirty="0">
                <a:latin typeface="Alexandria" charset="0"/>
              </a:rPr>
              <a:t>('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')</a:t>
            </a:r>
          </a:p>
          <a:p>
            <a:r>
              <a:rPr lang="en-US" sz="2000" dirty="0" err="1">
                <a:latin typeface="Alexandria" charset="0"/>
              </a:rPr>
              <a:t>plt.ylabel</a:t>
            </a:r>
            <a:r>
              <a:rPr lang="en-US" sz="2000" dirty="0">
                <a:latin typeface="Alexandria" charset="0"/>
              </a:rPr>
              <a:t>('CV Accuracy')</a:t>
            </a:r>
          </a:p>
          <a:p>
            <a:r>
              <a:rPr lang="en-US" sz="2000" dirty="0" err="1">
                <a:latin typeface="Alexandria" charset="0"/>
              </a:rPr>
              <a:t>plt.title</a:t>
            </a:r>
            <a:r>
              <a:rPr lang="en-US" sz="2000" dirty="0">
                <a:latin typeface="Alexandria" charset="0"/>
              </a:rPr>
              <a:t>('Random Forest Cross-Validation Accuracy vs 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')</a:t>
            </a:r>
          </a:p>
          <a:p>
            <a:r>
              <a:rPr lang="en-US" sz="2000" dirty="0" err="1">
                <a:latin typeface="Alexandria" charset="0"/>
              </a:rPr>
              <a:t>plt.grid</a:t>
            </a:r>
            <a:r>
              <a:rPr lang="en-US" sz="2000" dirty="0">
                <a:latin typeface="Alexandria" charset="0"/>
              </a:rPr>
              <a:t>(True)</a:t>
            </a:r>
          </a:p>
          <a:p>
            <a:r>
              <a:rPr lang="en-US" sz="2000" dirty="0" err="1">
                <a:latin typeface="Alexandria" charset="0"/>
              </a:rPr>
              <a:t>plt.show</a:t>
            </a:r>
            <a:r>
              <a:rPr lang="en-US" sz="2000" dirty="0">
                <a:latin typeface="Alexandria" charset="0"/>
              </a:rPr>
              <a:t>()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7789176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Random Forest (Output)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2: Cross-Validation to Find Best </a:t>
            </a:r>
            <a:r>
              <a:rPr lang="en-US" sz="2200" b="1" dirty="0" err="1">
                <a:latin typeface="Alexandria" charset="0"/>
              </a:rPr>
              <a:t>max_depth</a:t>
            </a:r>
            <a:endParaRPr lang="en-US" sz="2200" b="1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C001B6-3F00-0A48-BDDC-B3931DF45E6F}"/>
              </a:ext>
            </a:extLst>
          </p:cNvPr>
          <p:cNvSpPr/>
          <p:nvPr/>
        </p:nvSpPr>
        <p:spPr>
          <a:xfrm>
            <a:off x="356260" y="1819577"/>
            <a:ext cx="397823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best 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 for this Random Forest is 1, 2 or 4 and above, as these give the highest and stable cross-validation accuracy of about 66.7%.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 depth of 3 performs noticeably worse.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This shows that some tree depths work better than others for this dataset.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079DE6-62DA-324A-9189-C0E16E5B7F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8888" y="1769139"/>
            <a:ext cx="6527140" cy="438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7662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630527"/>
            <a:ext cx="11115304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Random Forest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3: Retrain Random Forest with Best Depth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rf_model_best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RandomForestClassifier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n_estimators</a:t>
            </a:r>
            <a:r>
              <a:rPr lang="en-US" sz="2000" dirty="0">
                <a:latin typeface="Alexandria" charset="0"/>
              </a:rPr>
              <a:t>=100, 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=</a:t>
            </a:r>
            <a:r>
              <a:rPr lang="en-US" sz="2000" dirty="0" err="1">
                <a:latin typeface="Alexandria" charset="0"/>
              </a:rPr>
              <a:t>best_depth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random_state</a:t>
            </a:r>
            <a:r>
              <a:rPr lang="en-US" sz="2000" dirty="0">
                <a:latin typeface="Alexandria" charset="0"/>
              </a:rPr>
              <a:t>=42)</a:t>
            </a:r>
          </a:p>
          <a:p>
            <a:r>
              <a:rPr lang="en-US" sz="2000" dirty="0" err="1">
                <a:latin typeface="Alexandria" charset="0"/>
              </a:rPr>
              <a:t>rf_model_best.fit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X_train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y_train</a:t>
            </a:r>
            <a:r>
              <a:rPr lang="en-US" sz="2000" dirty="0">
                <a:latin typeface="Alexandria" charset="0"/>
              </a:rPr>
              <a:t>)</a:t>
            </a:r>
          </a:p>
          <a:p>
            <a:r>
              <a:rPr lang="en-US" sz="2000" dirty="0" err="1">
                <a:latin typeface="Alexandria" charset="0"/>
              </a:rPr>
              <a:t>rf_pred_best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rf_model_best.predict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X_test</a:t>
            </a:r>
            <a:r>
              <a:rPr lang="en-US" sz="2000" dirty="0">
                <a:latin typeface="Alexandria" charset="0"/>
              </a:rPr>
              <a:t>)</a:t>
            </a:r>
          </a:p>
          <a:p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print("Random Forest (Best Depth) Accuracy:", </a:t>
            </a:r>
            <a:r>
              <a:rPr lang="en-US" sz="2000" dirty="0" err="1">
                <a:latin typeface="Alexandria" charset="0"/>
              </a:rPr>
              <a:t>accuracy_score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y_test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rf_pred_best</a:t>
            </a:r>
            <a:r>
              <a:rPr lang="en-US" sz="2000" dirty="0">
                <a:latin typeface="Alexandria" charset="0"/>
              </a:rPr>
              <a:t>))</a:t>
            </a:r>
          </a:p>
          <a:p>
            <a:r>
              <a:rPr lang="en-US" sz="2000" dirty="0">
                <a:latin typeface="Alexandria" charset="0"/>
              </a:rPr>
              <a:t>print("\</a:t>
            </a:r>
            <a:r>
              <a:rPr lang="en-US" sz="2000" dirty="0" err="1">
                <a:latin typeface="Alexandria" charset="0"/>
              </a:rPr>
              <a:t>nClassification</a:t>
            </a:r>
            <a:r>
              <a:rPr lang="en-US" sz="2000" dirty="0">
                <a:latin typeface="Alexandria" charset="0"/>
              </a:rPr>
              <a:t> Report:\n", </a:t>
            </a:r>
            <a:r>
              <a:rPr lang="en-US" sz="2000" dirty="0" err="1">
                <a:latin typeface="Alexandria" charset="0"/>
              </a:rPr>
              <a:t>classification_report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y_test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rf_pred_best</a:t>
            </a:r>
            <a:r>
              <a:rPr lang="en-US" sz="2000" dirty="0">
                <a:latin typeface="Alexandria" charset="0"/>
              </a:rPr>
              <a:t>))</a:t>
            </a:r>
          </a:p>
          <a:p>
            <a:r>
              <a:rPr lang="en-US" sz="2000" dirty="0">
                <a:latin typeface="Alexandria" charset="0"/>
              </a:rPr>
              <a:t>print("Confusion Matrix:\n", </a:t>
            </a:r>
            <a:r>
              <a:rPr lang="en-US" sz="2000" dirty="0" err="1">
                <a:latin typeface="Alexandria" charset="0"/>
              </a:rPr>
              <a:t>confusion_matrix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y_test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rf_pred_best</a:t>
            </a:r>
            <a:r>
              <a:rPr lang="en-US" sz="2000" dirty="0">
                <a:latin typeface="Alexandria" charset="0"/>
              </a:rPr>
              <a:t>))</a:t>
            </a:r>
          </a:p>
          <a:p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27413602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Random Forest (Output)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3: Retrain Random Forest with Best Depth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Random Forest with the best depth achieved 80% accuracy, correctly classifying all Medium and High-risk samples, but still missed the single Low-risk sample.</a:t>
            </a:r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Compared to the Random Forest with 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=3 (60% accuracy), the best-depth model performs noticeably better, especially for Medium-risk portfolios.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94E466-7AF3-8D46-B05B-27EBA46448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957" y="3426193"/>
            <a:ext cx="4816269" cy="2995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2739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3919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Decision Trees make predictions by splitting data into smaller, more uniform groups using decision rules.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 tree that is too deep can overfit the data, while a shallow tree may underfit it.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Cross-validation helps choose the optimal </a:t>
            </a:r>
            <a:r>
              <a:rPr lang="en-US" sz="2400" dirty="0" err="1">
                <a:latin typeface="Alexandria" charset="0"/>
              </a:rPr>
              <a:t>max_depth</a:t>
            </a:r>
            <a:r>
              <a:rPr lang="en-US" sz="2400" dirty="0">
                <a:latin typeface="Alexandria" charset="0"/>
              </a:rPr>
              <a:t> that balances bias and variance.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Random Forests combine many Decision Trees to improve accuracy and reduce overfitting through bagging (training on random subsets of data and features).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Both models are powerful tools for financial prediction tasks such as portfolio risk, credit scoring, and loan default analysis.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56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3498"/>
            <a:ext cx="1054100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Klaas</a:t>
            </a:r>
            <a:r>
              <a:rPr lang="en-US" sz="2200" dirty="0">
                <a:latin typeface="Alexandria" charset="0"/>
              </a:rPr>
              <a:t>, J. (2021). Machine Learning for Finance: Principles and Practice for Financial Insiders. Wiley.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López de Prado, M. (2018). Advances in Financial Machine Learning. Wiley.</a:t>
            </a:r>
          </a:p>
          <a:p>
            <a:endParaRPr lang="en-US" sz="16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b394450a02145b8e89e0cc507a6f5f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7b5d1f7337f1b7fec2e38b4cf6307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3C57B29-122E-433A-959F-D0DC3D800C3D}"/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12948</TotalTime>
  <Words>4306</Words>
  <Application>Microsoft Macintosh PowerPoint</Application>
  <PresentationFormat>Widescreen</PresentationFormat>
  <Paragraphs>472</Paragraphs>
  <Slides>39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367</cp:revision>
  <cp:lastPrinted>2025-10-28T17:19:30Z</cp:lastPrinted>
  <dcterms:created xsi:type="dcterms:W3CDTF">2023-04-29T09:08:00Z</dcterms:created>
  <dcterms:modified xsi:type="dcterms:W3CDTF">2025-10-30T12:23:15Z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