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480" r:id="rId2"/>
    <p:sldId id="303" r:id="rId3"/>
    <p:sldId id="313" r:id="rId4"/>
    <p:sldId id="515" r:id="rId5"/>
    <p:sldId id="519" r:id="rId6"/>
    <p:sldId id="276" r:id="rId7"/>
    <p:sldId id="516" r:id="rId8"/>
    <p:sldId id="517" r:id="rId9"/>
    <p:sldId id="518" r:id="rId10"/>
    <p:sldId id="520" r:id="rId11"/>
    <p:sldId id="521" r:id="rId12"/>
    <p:sldId id="522" r:id="rId13"/>
    <p:sldId id="523" r:id="rId14"/>
    <p:sldId id="524" r:id="rId15"/>
    <p:sldId id="525" r:id="rId16"/>
    <p:sldId id="526" r:id="rId17"/>
    <p:sldId id="527" r:id="rId18"/>
    <p:sldId id="532" r:id="rId19"/>
    <p:sldId id="528" r:id="rId20"/>
    <p:sldId id="529" r:id="rId21"/>
    <p:sldId id="530" r:id="rId22"/>
    <p:sldId id="531" r:id="rId23"/>
    <p:sldId id="533" r:id="rId24"/>
    <p:sldId id="534" r:id="rId25"/>
    <p:sldId id="535" r:id="rId26"/>
    <p:sldId id="536" r:id="rId27"/>
    <p:sldId id="539" r:id="rId28"/>
    <p:sldId id="537" r:id="rId29"/>
    <p:sldId id="538" r:id="rId30"/>
    <p:sldId id="540" r:id="rId31"/>
    <p:sldId id="541" r:id="rId32"/>
    <p:sldId id="542" r:id="rId33"/>
    <p:sldId id="543" r:id="rId34"/>
    <p:sldId id="544" r:id="rId35"/>
    <p:sldId id="545" r:id="rId36"/>
    <p:sldId id="547" r:id="rId37"/>
    <p:sldId id="546" r:id="rId38"/>
    <p:sldId id="548" r:id="rId39"/>
    <p:sldId id="549" r:id="rId40"/>
    <p:sldId id="550" r:id="rId41"/>
    <p:sldId id="551" r:id="rId42"/>
    <p:sldId id="552" r:id="rId43"/>
    <p:sldId id="553" r:id="rId44"/>
    <p:sldId id="554" r:id="rId45"/>
    <p:sldId id="555" r:id="rId46"/>
    <p:sldId id="556"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15"/>
            <p14:sldId id="519"/>
            <p14:sldId id="276"/>
            <p14:sldId id="516"/>
            <p14:sldId id="517"/>
            <p14:sldId id="518"/>
            <p14:sldId id="520"/>
            <p14:sldId id="521"/>
            <p14:sldId id="522"/>
            <p14:sldId id="523"/>
            <p14:sldId id="524"/>
            <p14:sldId id="525"/>
            <p14:sldId id="526"/>
            <p14:sldId id="527"/>
            <p14:sldId id="532"/>
            <p14:sldId id="528"/>
            <p14:sldId id="529"/>
            <p14:sldId id="530"/>
            <p14:sldId id="531"/>
            <p14:sldId id="533"/>
            <p14:sldId id="534"/>
            <p14:sldId id="535"/>
            <p14:sldId id="536"/>
            <p14:sldId id="539"/>
            <p14:sldId id="537"/>
            <p14:sldId id="538"/>
            <p14:sldId id="540"/>
            <p14:sldId id="541"/>
            <p14:sldId id="542"/>
            <p14:sldId id="543"/>
            <p14:sldId id="544"/>
            <p14:sldId id="545"/>
            <p14:sldId id="547"/>
            <p14:sldId id="546"/>
            <p14:sldId id="548"/>
            <p14:sldId id="549"/>
            <p14:sldId id="550"/>
            <p14:sldId id="551"/>
            <p14:sldId id="552"/>
            <p14:sldId id="553"/>
            <p14:sldId id="554"/>
            <p14:sldId id="555"/>
            <p14:sldId id="55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122"/>
    <p:restoredTop sz="93721" autoAdjust="0"/>
  </p:normalViewPr>
  <p:slideViewPr>
    <p:cSldViewPr snapToGrid="0">
      <p:cViewPr varScale="1">
        <p:scale>
          <a:sx n="105" d="100"/>
          <a:sy n="105" d="100"/>
        </p:scale>
        <p:origin x="2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7/23/23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7/23/23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6.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1.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4.wmf"/></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2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8" Type="http://schemas.openxmlformats.org/officeDocument/2006/relationships/oleObject" Target="../embeddings/oleObject2.bin"/><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5.emf"/></Relationships>
</file>

<file path=ppt/slides/_rels/slide3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3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7.png"/><Relationship Id="rId7" Type="http://schemas.openxmlformats.org/officeDocument/2006/relationships/image" Target="../media/image4.png"/><Relationship Id="rId2" Type="http://schemas.openxmlformats.org/officeDocument/2006/relationships/image" Target="../media/image16.jpeg"/><Relationship Id="rId1" Type="http://schemas.openxmlformats.org/officeDocument/2006/relationships/slideLayout" Target="../slideLayouts/slideLayout16.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600686" y="3814575"/>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 Dr. Sara Ahmed</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438900" y="2320150"/>
            <a:ext cx="4196982" cy="1446550"/>
          </a:xfrm>
          <a:prstGeom prst="rect">
            <a:avLst/>
          </a:prstGeom>
          <a:noFill/>
        </p:spPr>
        <p:txBody>
          <a:bodyPr wrap="none" rtlCol="0">
            <a:spAutoFit/>
          </a:bodyPr>
          <a:lstStyle/>
          <a:p>
            <a:pPr marL="0" algn="r" defTabSz="914400" rtl="1" eaLnBrk="1" latinLnBrk="0" hangingPunct="1"/>
            <a:r>
              <a:rPr lang="en-US" sz="4400" b="1" dirty="0">
                <a:solidFill>
                  <a:srgbClr val="8E5A6D"/>
                </a:solidFill>
                <a:latin typeface="Tajawal Medium" panose="00000600000000000000" pitchFamily="2" charset="-78"/>
                <a:cs typeface="Tajawal Medium" panose="00000600000000000000" pitchFamily="2" charset="-78"/>
              </a:rPr>
              <a:t>Accounting for</a:t>
            </a:r>
          </a:p>
          <a:p>
            <a:pPr marL="0" algn="r" defTabSz="914400" rtl="1" eaLnBrk="1" latinLnBrk="0" hangingPunct="1"/>
            <a:r>
              <a:rPr lang="en-US" sz="4400" b="1" dirty="0">
                <a:solidFill>
                  <a:srgbClr val="8E5A6D"/>
                </a:solidFill>
                <a:latin typeface="Tajawal Medium" panose="00000600000000000000" pitchFamily="2" charset="-78"/>
                <a:cs typeface="Tajawal Medium" panose="00000600000000000000" pitchFamily="2" charset="-78"/>
              </a:rPr>
              <a:t> Managers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594457" y="60430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9</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081460" y="5327472"/>
            <a:ext cx="1324402" cy="707886"/>
          </a:xfrm>
          <a:prstGeom prst="rect">
            <a:avLst/>
          </a:prstGeom>
          <a:noFill/>
        </p:spPr>
        <p:txBody>
          <a:bodyPr wrap="none" rtlCol="0">
            <a:spAutoFit/>
          </a:bodyPr>
          <a:lstStyle/>
          <a:p>
            <a:r>
              <a:rPr lang="en-US" sz="2000" dirty="0">
                <a:solidFill>
                  <a:srgbClr val="2D3956"/>
                </a:solidFill>
                <a:latin typeface="Tajawal Medium" panose="00000600000000000000" pitchFamily="2" charset="-78"/>
                <a:cs typeface="Tajawal Medium" panose="00000600000000000000" pitchFamily="2" charset="-78"/>
              </a:rPr>
              <a:t>MGM 341</a:t>
            </a:r>
          </a:p>
          <a:p>
            <a:endParaRPr lang="en-US" sz="2000" dirty="0">
              <a:solidFill>
                <a:srgbClr val="2D3956"/>
              </a:solidFill>
              <a:latin typeface="Tajawal Medium" panose="00000600000000000000" pitchFamily="2" charset="-78"/>
              <a:cs typeface="Tajawal Medium" panose="00000600000000000000" pitchFamily="2" charset="-78"/>
            </a:endParaRP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82528" y="2785710"/>
            <a:ext cx="6269665" cy="1446550"/>
          </a:xfrm>
          <a:prstGeom prst="rect">
            <a:avLst/>
          </a:prstGeom>
          <a:noFill/>
        </p:spPr>
        <p:txBody>
          <a:bodyPr wrap="none" rtlCol="0">
            <a:spAutoFit/>
          </a:bodyPr>
          <a:lstStyle/>
          <a:p>
            <a:r>
              <a:rPr lang="en-US" sz="4400" b="1" dirty="0">
                <a:solidFill>
                  <a:schemeClr val="bg1"/>
                </a:solidFill>
                <a:latin typeface="Tajawal Medium" panose="00000600000000000000" pitchFamily="2" charset="-78"/>
                <a:cs typeface="Tajawal Medium" panose="00000600000000000000" pitchFamily="2" charset="-78"/>
              </a:rPr>
              <a:t>Chapter 9: The Master </a:t>
            </a:r>
          </a:p>
          <a:p>
            <a:r>
              <a:rPr lang="en-US" sz="4400" b="1" dirty="0">
                <a:solidFill>
                  <a:schemeClr val="bg1"/>
                </a:solidFill>
                <a:latin typeface="Tajawal Medium" panose="00000600000000000000" pitchFamily="2" charset="-78"/>
                <a:cs typeface="Tajawal Medium" panose="00000600000000000000" pitchFamily="2" charset="-78"/>
              </a:rPr>
              <a:t>Budget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rgbClr val="669BBC"/>
                </a:solidFill>
                <a:latin typeface="Tajawal Medium" panose="00000600000000000000" pitchFamily="2" charset="-78"/>
                <a:cs typeface="Tajawal Medium" panose="00000600000000000000" pitchFamily="2" charset="-78"/>
              </a:rPr>
              <a:t>Lecture 9</a:t>
            </a:r>
            <a:endParaRPr lang="en-US" sz="2800" b="1" dirty="0">
              <a:solidFill>
                <a:srgbClr val="669BBC"/>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Sara Ahmed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15773" y="1388420"/>
            <a:ext cx="4113898" cy="523220"/>
          </a:xfrm>
          <a:prstGeom prst="rect">
            <a:avLst/>
          </a:prstGeom>
          <a:noFill/>
        </p:spPr>
        <p:txBody>
          <a:bodyPr wrap="square" rtlCol="0">
            <a:spAutoFit/>
          </a:bodyPr>
          <a:lstStyle/>
          <a:p>
            <a:pPr marL="0" algn="r" defTabSz="914400" rtl="1" eaLnBrk="1" latinLnBrk="0" hangingPunct="1"/>
            <a:r>
              <a:rPr lang="en-US" sz="2800" b="1" dirty="0">
                <a:solidFill>
                  <a:srgbClr val="2D3956"/>
                </a:solidFill>
                <a:latin typeface="Tajawal Medium" panose="00000600000000000000" pitchFamily="2" charset="-78"/>
                <a:cs typeface="Tajawal Medium" panose="00000600000000000000" pitchFamily="2" charset="-78"/>
              </a:rPr>
              <a:t>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598250" y="2551300"/>
            <a:ext cx="8417320" cy="1384995"/>
          </a:xfrm>
          <a:prstGeom prst="rect">
            <a:avLst/>
          </a:prstGeom>
          <a:noFill/>
        </p:spPr>
        <p:txBody>
          <a:bodyPr wrap="square" rtlCol="0">
            <a:spAutoFit/>
          </a:bodyPr>
          <a:lstStyle/>
          <a:p>
            <a:pPr marL="285750" indent="-285750">
              <a:buFont typeface="Arial" panose="020B0604020202020204"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Describe how and why managers use budgets</a:t>
            </a:r>
          </a:p>
          <a:p>
            <a:pPr marL="285750" indent="-285750">
              <a:buFont typeface="Arial" panose="020B0604020202020204"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Prepare the operating budgets</a:t>
            </a:r>
          </a:p>
          <a:p>
            <a:pPr marL="285750" indent="-285750">
              <a:buFont typeface="Arial" panose="020B0604020202020204"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Prepare the financial budgets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09</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 Box 13">
            <a:extLst>
              <a:ext uri="{FF2B5EF4-FFF2-40B4-BE49-F238E27FC236}">
                <a16:creationId xmlns:a16="http://schemas.microsoft.com/office/drawing/2014/main" id="{0B944DA1-B0FA-BE30-FAFF-C32C6D4F5B42}"/>
              </a:ext>
            </a:extLst>
          </p:cNvPr>
          <p:cNvSpPr txBox="1">
            <a:spLocks noChangeArrowheads="1"/>
          </p:cNvSpPr>
          <p:nvPr/>
        </p:nvSpPr>
        <p:spPr bwMode="auto">
          <a:xfrm>
            <a:off x="3429000" y="2362200"/>
            <a:ext cx="5334000" cy="2185988"/>
          </a:xfrm>
          <a:prstGeom prst="rect">
            <a:avLst/>
          </a:prstGeom>
          <a:solidFill>
            <a:schemeClr val="bg1"/>
          </a:solidFill>
          <a:ln w="76200">
            <a:solidFill>
              <a:schemeClr val="accent6">
                <a:lumMod val="50000"/>
              </a:schemeClr>
            </a:solidFill>
            <a:miter lim="800000"/>
            <a:headEnd/>
            <a:tailEnd/>
          </a:ln>
          <a:effectLst/>
        </p:spPr>
        <p:txBody>
          <a:bodyPr>
            <a:spAutoFit/>
          </a:bodyPr>
          <a:lstStyle/>
          <a:p>
            <a:pPr algn="ctr">
              <a:spcBef>
                <a:spcPct val="50000"/>
              </a:spcBef>
              <a:defRPr/>
            </a:pPr>
            <a:r>
              <a:rPr lang="en-US" sz="3400" b="1" dirty="0">
                <a:solidFill>
                  <a:schemeClr val="accent6">
                    <a:lumMod val="75000"/>
                  </a:schemeClr>
                </a:solidFill>
                <a:latin typeface="+mj-lt"/>
              </a:rPr>
              <a:t>Understand why organizations budget and the processes they use to create budgets.</a:t>
            </a:r>
          </a:p>
        </p:txBody>
      </p:sp>
    </p:spTree>
    <p:extLst>
      <p:ext uri="{BB962C8B-B14F-4D97-AF65-F5344CB8AC3E}">
        <p14:creationId xmlns:p14="http://schemas.microsoft.com/office/powerpoint/2010/main" val="4220810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14412" y="437017"/>
            <a:ext cx="5927094" cy="523220"/>
          </a:xfrm>
          <a:prstGeom prst="rect">
            <a:avLst/>
          </a:prstGeom>
          <a:noFill/>
        </p:spPr>
        <p:txBody>
          <a:bodyPr wrap="square" rtlCol="0">
            <a:spAutoFit/>
          </a:bodyPr>
          <a:lstStyle/>
          <a:p>
            <a:pPr algn="ctr">
              <a:defRPr/>
            </a:pPr>
            <a:r>
              <a:rPr lang="en-US" altLang="en-US" sz="2800" b="1" dirty="0">
                <a:solidFill>
                  <a:schemeClr val="bg1"/>
                </a:solidFill>
              </a:rPr>
              <a:t>The Basic Framework of Budgeting</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E1C8DF8E-0852-5E29-907D-96691525422A}"/>
              </a:ext>
            </a:extLst>
          </p:cNvPr>
          <p:cNvSpPr txBox="1">
            <a:spLocks noChangeArrowheads="1"/>
          </p:cNvSpPr>
          <p:nvPr/>
        </p:nvSpPr>
        <p:spPr>
          <a:xfrm>
            <a:off x="2286000" y="274638"/>
            <a:ext cx="817245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Text Box 3">
            <a:extLst>
              <a:ext uri="{FF2B5EF4-FFF2-40B4-BE49-F238E27FC236}">
                <a16:creationId xmlns:a16="http://schemas.microsoft.com/office/drawing/2014/main" id="{B2479DA1-CDA2-A386-D9A7-7A9FBCBD8A1E}"/>
              </a:ext>
            </a:extLst>
          </p:cNvPr>
          <p:cNvSpPr txBox="1">
            <a:spLocks noChangeArrowheads="1"/>
          </p:cNvSpPr>
          <p:nvPr/>
        </p:nvSpPr>
        <p:spPr bwMode="auto">
          <a:xfrm>
            <a:off x="2209800" y="1847850"/>
            <a:ext cx="8077200" cy="1373188"/>
          </a:xfrm>
          <a:prstGeom prst="rect">
            <a:avLst/>
          </a:prstGeom>
          <a:solidFill>
            <a:schemeClr val="accent2"/>
          </a:solidFill>
          <a:ln>
            <a:noFill/>
          </a:ln>
        </p:spPr>
        <p:txBody>
          <a:bodyPr>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spcBef>
                <a:spcPct val="50000"/>
              </a:spcBef>
            </a:pPr>
            <a:r>
              <a:rPr lang="en-US" altLang="en-US" sz="2800" dirty="0"/>
              <a:t>A </a:t>
            </a:r>
            <a:r>
              <a:rPr lang="en-US" altLang="en-US" sz="2800" b="1" dirty="0"/>
              <a:t>budget</a:t>
            </a:r>
            <a:r>
              <a:rPr lang="en-US" altLang="en-US" sz="2800" dirty="0"/>
              <a:t> is a detailed quantitative plan for acquiring and using financial and other resources over a specified forthcoming time period.</a:t>
            </a:r>
          </a:p>
        </p:txBody>
      </p:sp>
      <p:sp>
        <p:nvSpPr>
          <p:cNvPr id="8" name="Text Box 4">
            <a:extLst>
              <a:ext uri="{FF2B5EF4-FFF2-40B4-BE49-F238E27FC236}">
                <a16:creationId xmlns:a16="http://schemas.microsoft.com/office/drawing/2014/main" id="{CE72A4A0-B5EE-DB25-B15B-FB84008D180F}"/>
              </a:ext>
            </a:extLst>
          </p:cNvPr>
          <p:cNvSpPr txBox="1">
            <a:spLocks noChangeArrowheads="1"/>
          </p:cNvSpPr>
          <p:nvPr/>
        </p:nvSpPr>
        <p:spPr bwMode="auto">
          <a:xfrm>
            <a:off x="2590800" y="3371851"/>
            <a:ext cx="7467600" cy="2441575"/>
          </a:xfrm>
          <a:prstGeom prst="rect">
            <a:avLst/>
          </a:prstGeom>
          <a:solidFill>
            <a:schemeClr val="accent4"/>
          </a:solidFill>
          <a:ln>
            <a:noFill/>
          </a:ln>
        </p:spPr>
        <p:txBody>
          <a:bodyPr>
            <a:spAutoFit/>
          </a:bodyPr>
          <a:lstStyle>
            <a:lvl1pPr marL="457200" indent="-457200">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spcBef>
                <a:spcPct val="50000"/>
              </a:spcBef>
              <a:buFontTx/>
              <a:buAutoNum type="arabicPeriod"/>
            </a:pPr>
            <a:r>
              <a:rPr lang="en-US" altLang="en-US" sz="2800" dirty="0"/>
              <a:t>The act of preparing a budget is called </a:t>
            </a:r>
            <a:r>
              <a:rPr lang="en-US" altLang="en-US" sz="2800" b="1" dirty="0"/>
              <a:t>budgeting</a:t>
            </a:r>
            <a:r>
              <a:rPr lang="en-US" altLang="en-US" sz="2800" dirty="0"/>
              <a:t>.</a:t>
            </a:r>
          </a:p>
          <a:p>
            <a:pPr eaLnBrk="1" hangingPunct="1">
              <a:spcBef>
                <a:spcPct val="50000"/>
              </a:spcBef>
              <a:buFontTx/>
              <a:buAutoNum type="arabicPeriod"/>
            </a:pPr>
            <a:r>
              <a:rPr lang="en-US" altLang="en-US" sz="2800" dirty="0"/>
              <a:t>The use of budgets to control an organization’s activities is known                     as </a:t>
            </a:r>
            <a:r>
              <a:rPr lang="en-US" altLang="en-US" sz="2800" b="1" dirty="0"/>
              <a:t>budgetary control</a:t>
            </a:r>
            <a:r>
              <a:rPr lang="en-US" altLang="en-US" sz="2800" dirty="0"/>
              <a:t>.</a:t>
            </a:r>
          </a:p>
        </p:txBody>
      </p:sp>
    </p:spTree>
    <p:extLst>
      <p:ext uri="{BB962C8B-B14F-4D97-AF65-F5344CB8AC3E}">
        <p14:creationId xmlns:p14="http://schemas.microsoft.com/office/powerpoint/2010/main" val="1959672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6350718" cy="523220"/>
          </a:xfrm>
          <a:prstGeom prst="rect">
            <a:avLst/>
          </a:prstGeom>
          <a:noFill/>
        </p:spPr>
        <p:txBody>
          <a:bodyPr wrap="square" rtlCol="0">
            <a:spAutoFit/>
          </a:bodyPr>
          <a:lstStyle/>
          <a:p>
            <a:pPr algn="ctr">
              <a:defRPr/>
            </a:pPr>
            <a:r>
              <a:rPr lang="en-US" sz="2800" b="1" dirty="0">
                <a:solidFill>
                  <a:schemeClr val="bg1"/>
                </a:solidFill>
              </a:rPr>
              <a:t>Difference Between Planning and Control</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8" name="Rectangle 2">
            <a:extLst>
              <a:ext uri="{FF2B5EF4-FFF2-40B4-BE49-F238E27FC236}">
                <a16:creationId xmlns:a16="http://schemas.microsoft.com/office/drawing/2014/main" id="{797BC16E-CD7A-0A97-8A2D-2E1FF0335DBE}"/>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p>
        </p:txBody>
      </p:sp>
      <p:sp>
        <p:nvSpPr>
          <p:cNvPr id="9" name="Rectangle 3">
            <a:extLst>
              <a:ext uri="{FF2B5EF4-FFF2-40B4-BE49-F238E27FC236}">
                <a16:creationId xmlns:a16="http://schemas.microsoft.com/office/drawing/2014/main" id="{D836557E-5ACD-E87C-7BCC-4A58453D2A82}"/>
              </a:ext>
            </a:extLst>
          </p:cNvPr>
          <p:cNvSpPr txBox="1">
            <a:spLocks noChangeArrowheads="1"/>
          </p:cNvSpPr>
          <p:nvPr/>
        </p:nvSpPr>
        <p:spPr>
          <a:xfrm>
            <a:off x="1907117" y="1306846"/>
            <a:ext cx="3733800" cy="4517179"/>
          </a:xfrm>
          <a:prstGeom prst="rect">
            <a:avLst/>
          </a:prstGeom>
          <a:solidFill>
            <a:schemeClr val="accent5">
              <a:lumMod val="75000"/>
            </a:schemeClr>
          </a:solidFill>
          <a:ln w="12700">
            <a:solidFill>
              <a:schemeClr val="tx1"/>
            </a:solidFill>
          </a:ln>
          <a:effectLst>
            <a:outerShdw dist="35921" dir="2700000" algn="ctr" rotWithShape="0">
              <a:schemeClr val="bg2"/>
            </a:outerShdw>
          </a:effectLst>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a:buNone/>
              <a:defRPr/>
            </a:pPr>
            <a:r>
              <a:rPr lang="en-US" sz="3000" i="1">
                <a:solidFill>
                  <a:srgbClr val="FFFF00"/>
                </a:solidFill>
                <a:effectLst>
                  <a:outerShdw blurRad="38100" dist="38100" dir="2700000" algn="tl">
                    <a:srgbClr val="000000"/>
                  </a:outerShdw>
                </a:effectLst>
                <a:cs typeface="Arial" pitchFamily="34" charset="0"/>
              </a:rPr>
              <a:t>Planning</a:t>
            </a:r>
            <a:r>
              <a:rPr lang="en-US" sz="3000">
                <a:solidFill>
                  <a:srgbClr val="FFFFFF"/>
                </a:solidFill>
                <a:effectLst>
                  <a:outerShdw blurRad="38100" dist="38100" dir="2700000" algn="tl">
                    <a:srgbClr val="000000"/>
                  </a:outerShdw>
                </a:effectLst>
                <a:cs typeface="Arial" pitchFamily="34" charset="0"/>
              </a:rPr>
              <a:t> – </a:t>
            </a:r>
            <a:br>
              <a:rPr lang="en-US" sz="3000">
                <a:solidFill>
                  <a:srgbClr val="FFFFFF"/>
                </a:solidFill>
                <a:effectLst>
                  <a:outerShdw blurRad="38100" dist="38100" dir="2700000" algn="tl">
                    <a:srgbClr val="000000"/>
                  </a:outerShdw>
                </a:effectLst>
                <a:cs typeface="Arial" pitchFamily="34" charset="0"/>
              </a:rPr>
            </a:br>
            <a:r>
              <a:rPr lang="en-US" sz="2700">
                <a:solidFill>
                  <a:srgbClr val="FFFFFF"/>
                </a:solidFill>
                <a:effectLst>
                  <a:outerShdw blurRad="38100" dist="38100" dir="2700000" algn="tl">
                    <a:srgbClr val="000000"/>
                  </a:outerShdw>
                </a:effectLst>
                <a:cs typeface="Arial" pitchFamily="34" charset="0"/>
              </a:rPr>
              <a:t>involves developing objectives and preparing various budgets to achieve those objectives.</a:t>
            </a:r>
            <a:endParaRPr lang="en-US" sz="2700" dirty="0">
              <a:solidFill>
                <a:srgbClr val="FFFFFF"/>
              </a:solidFill>
              <a:effectLst>
                <a:outerShdw blurRad="38100" dist="38100" dir="2700000" algn="tl">
                  <a:srgbClr val="000000"/>
                </a:outerShdw>
              </a:effectLst>
              <a:cs typeface="Arial" pitchFamily="34" charset="0"/>
            </a:endParaRPr>
          </a:p>
        </p:txBody>
      </p:sp>
      <p:sp>
        <p:nvSpPr>
          <p:cNvPr id="11" name="Rectangle 4">
            <a:extLst>
              <a:ext uri="{FF2B5EF4-FFF2-40B4-BE49-F238E27FC236}">
                <a16:creationId xmlns:a16="http://schemas.microsoft.com/office/drawing/2014/main" id="{DDCCC060-36D4-EB22-13BA-CD756C8974A7}"/>
              </a:ext>
            </a:extLst>
          </p:cNvPr>
          <p:cNvSpPr txBox="1">
            <a:spLocks noChangeArrowheads="1"/>
          </p:cNvSpPr>
          <p:nvPr/>
        </p:nvSpPr>
        <p:spPr>
          <a:xfrm>
            <a:off x="5776111" y="1306846"/>
            <a:ext cx="4648200" cy="4517179"/>
          </a:xfrm>
          <a:prstGeom prst="rect">
            <a:avLst/>
          </a:prstGeom>
          <a:solidFill>
            <a:schemeClr val="accent6">
              <a:lumMod val="75000"/>
            </a:schemeClr>
          </a:solidFill>
          <a:ln w="12700">
            <a:solidFill>
              <a:schemeClr val="tx1"/>
            </a:solidFill>
          </a:ln>
          <a:effectLst>
            <a:outerShdw dist="35921" dir="2700000" algn="ctr" rotWithShape="0">
              <a:schemeClr val="bg2"/>
            </a:outerShdw>
          </a:effectLst>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a:buNone/>
              <a:defRPr/>
            </a:pPr>
            <a:r>
              <a:rPr lang="en-US" sz="3000" i="1">
                <a:solidFill>
                  <a:srgbClr val="FFFF00"/>
                </a:solidFill>
                <a:effectLst>
                  <a:outerShdw blurRad="38100" dist="38100" dir="2700000" algn="tl">
                    <a:srgbClr val="000000"/>
                  </a:outerShdw>
                </a:effectLst>
                <a:cs typeface="Arial" pitchFamily="34" charset="0"/>
              </a:rPr>
              <a:t>Control</a:t>
            </a:r>
            <a:r>
              <a:rPr lang="en-US" sz="3000" b="1">
                <a:solidFill>
                  <a:schemeClr val="accent2"/>
                </a:solidFill>
                <a:effectLst>
                  <a:outerShdw blurRad="38100" dist="38100" dir="2700000" algn="tl">
                    <a:srgbClr val="000000"/>
                  </a:outerShdw>
                </a:effectLst>
                <a:cs typeface="Arial" pitchFamily="34" charset="0"/>
              </a:rPr>
              <a:t> </a:t>
            </a:r>
            <a:r>
              <a:rPr lang="en-US" sz="3000">
                <a:solidFill>
                  <a:srgbClr val="FFFFFF"/>
                </a:solidFill>
                <a:effectLst>
                  <a:outerShdw blurRad="38100" dist="38100" dir="2700000" algn="tl">
                    <a:srgbClr val="000000"/>
                  </a:outerShdw>
                </a:effectLst>
                <a:cs typeface="Arial" pitchFamily="34" charset="0"/>
              </a:rPr>
              <a:t>– </a:t>
            </a:r>
            <a:br>
              <a:rPr lang="en-US" sz="3000">
                <a:solidFill>
                  <a:srgbClr val="FFFFFF"/>
                </a:solidFill>
                <a:effectLst>
                  <a:outerShdw blurRad="38100" dist="38100" dir="2700000" algn="tl">
                    <a:srgbClr val="000000"/>
                  </a:outerShdw>
                </a:effectLst>
                <a:cs typeface="Arial" pitchFamily="34" charset="0"/>
              </a:rPr>
            </a:br>
            <a:r>
              <a:rPr lang="en-US" sz="2700">
                <a:solidFill>
                  <a:srgbClr val="FFFFFF"/>
                </a:solidFill>
                <a:effectLst>
                  <a:outerShdw blurRad="38100" dist="38100" dir="2700000" algn="tl">
                    <a:srgbClr val="000000"/>
                  </a:outerShdw>
                </a:effectLst>
                <a:cs typeface="Arial" pitchFamily="34" charset="0"/>
              </a:rPr>
              <a:t>involves the steps taken by management to increase the likelihood that the objectives set down while planning are attained and that all parts of the organization are working together toward that goal.</a:t>
            </a:r>
            <a:endParaRPr lang="en-US" sz="2700" dirty="0">
              <a:solidFill>
                <a:srgbClr val="FFFFFF"/>
              </a:solidFill>
              <a:effectLst>
                <a:outerShdw blurRad="38100" dist="38100" dir="2700000" algn="tl">
                  <a:srgbClr val="000000"/>
                </a:outerShdw>
              </a:effectLst>
              <a:cs typeface="Arial" pitchFamily="34" charset="0"/>
            </a:endParaRP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up)">
                                      <p:cBhvr>
                                        <p:cTn id="7" dur="500"/>
                                        <p:tgtEl>
                                          <p:spTgt spid="9">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animEffect transition="in" filter="wipe(up)">
                                      <p:cBhvr>
                                        <p:cTn id="11"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utoUpdateAnimBg="0" advAuto="0"/>
      <p:bldP spid="1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pPr algn="ctr">
              <a:defRPr/>
            </a:pPr>
            <a:r>
              <a:rPr lang="en-US" altLang="en-US" sz="2800" b="1" dirty="0">
                <a:solidFill>
                  <a:schemeClr val="bg1"/>
                </a:solidFill>
              </a:rPr>
              <a:t>Advantages of Budgeting</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DF49F197-17FC-8E89-5F1C-727083D0AE01}"/>
              </a:ext>
            </a:extLst>
          </p:cNvPr>
          <p:cNvSpPr txBox="1">
            <a:spLocks noChangeArrowheads="1"/>
          </p:cNvSpPr>
          <p:nvPr/>
        </p:nvSpPr>
        <p:spPr>
          <a:xfrm>
            <a:off x="2286000" y="334795"/>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Oval 3">
            <a:extLst>
              <a:ext uri="{FF2B5EF4-FFF2-40B4-BE49-F238E27FC236}">
                <a16:creationId xmlns:a16="http://schemas.microsoft.com/office/drawing/2014/main" id="{CCBE4205-C6ED-685B-B4FB-B4EF6D459BE3}"/>
              </a:ext>
            </a:extLst>
          </p:cNvPr>
          <p:cNvSpPr>
            <a:spLocks noChangeArrowheads="1"/>
          </p:cNvSpPr>
          <p:nvPr/>
        </p:nvSpPr>
        <p:spPr bwMode="auto">
          <a:xfrm>
            <a:off x="4673600" y="3133557"/>
            <a:ext cx="2463800" cy="1092200"/>
          </a:xfrm>
          <a:prstGeom prst="ellipse">
            <a:avLst/>
          </a:prstGeom>
          <a:solidFill>
            <a:schemeClr val="accent2"/>
          </a:solidFill>
          <a:ln w="12700">
            <a:solidFill>
              <a:srgbClr val="006600"/>
            </a:solidFill>
            <a:round/>
            <a:headEnd/>
            <a:tailEnd/>
          </a:ln>
          <a:effectLst>
            <a:outerShdw dist="35921" dir="2700000" algn="ctr" rotWithShape="0">
              <a:srgbClr val="000000"/>
            </a:outerShdw>
          </a:effectLst>
        </p:spPr>
        <p:txBody>
          <a:bodyPr wrap="none" anchor="ct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endParaRPr lang="en-US" altLang="en-US" dirty="0"/>
          </a:p>
        </p:txBody>
      </p:sp>
      <p:sp>
        <p:nvSpPr>
          <p:cNvPr id="8" name="Rectangle 4">
            <a:extLst>
              <a:ext uri="{FF2B5EF4-FFF2-40B4-BE49-F238E27FC236}">
                <a16:creationId xmlns:a16="http://schemas.microsoft.com/office/drawing/2014/main" id="{686F633B-2BAE-B18A-AD22-3183AA81E457}"/>
              </a:ext>
            </a:extLst>
          </p:cNvPr>
          <p:cNvSpPr>
            <a:spLocks noChangeArrowheads="1"/>
          </p:cNvSpPr>
          <p:nvPr/>
        </p:nvSpPr>
        <p:spPr bwMode="auto">
          <a:xfrm>
            <a:off x="5022851" y="3444707"/>
            <a:ext cx="1928813" cy="458788"/>
          </a:xfrm>
          <a:prstGeom prst="rect">
            <a:avLst/>
          </a:prstGeom>
          <a:solidFill>
            <a:schemeClr val="accent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r>
              <a:rPr lang="en-US" altLang="en-US" sz="2400" b="1" dirty="0"/>
              <a:t>Advantages</a:t>
            </a:r>
          </a:p>
        </p:txBody>
      </p:sp>
      <p:grpSp>
        <p:nvGrpSpPr>
          <p:cNvPr id="9" name="Group 5">
            <a:extLst>
              <a:ext uri="{FF2B5EF4-FFF2-40B4-BE49-F238E27FC236}">
                <a16:creationId xmlns:a16="http://schemas.microsoft.com/office/drawing/2014/main" id="{FD10563A-E5B9-49BB-CF21-952E268474B8}"/>
              </a:ext>
            </a:extLst>
          </p:cNvPr>
          <p:cNvGrpSpPr>
            <a:grpSpLocks/>
          </p:cNvGrpSpPr>
          <p:nvPr/>
        </p:nvGrpSpPr>
        <p:grpSpPr bwMode="auto">
          <a:xfrm>
            <a:off x="4913313" y="1746083"/>
            <a:ext cx="1981200" cy="1260475"/>
            <a:chOff x="2135" y="1062"/>
            <a:chExt cx="1248" cy="794"/>
          </a:xfrm>
        </p:grpSpPr>
        <p:sp>
          <p:nvSpPr>
            <p:cNvPr id="11" name="Line 7">
              <a:extLst>
                <a:ext uri="{FF2B5EF4-FFF2-40B4-BE49-F238E27FC236}">
                  <a16:creationId xmlns:a16="http://schemas.microsoft.com/office/drawing/2014/main" id="{7231D7CE-34F7-61EB-279F-AF4ADEA2420B}"/>
                </a:ext>
              </a:extLst>
            </p:cNvPr>
            <p:cNvSpPr>
              <a:spLocks noChangeShapeType="1"/>
            </p:cNvSpPr>
            <p:nvPr/>
          </p:nvSpPr>
          <p:spPr bwMode="auto">
            <a:xfrm>
              <a:off x="2736" y="1536"/>
              <a:ext cx="0" cy="320"/>
            </a:xfrm>
            <a:prstGeom prst="line">
              <a:avLst/>
            </a:prstGeom>
            <a:noFill/>
            <a:ln w="25400">
              <a:solidFill>
                <a:srgbClr val="FF000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2" name="Rectangle 6">
              <a:extLst>
                <a:ext uri="{FF2B5EF4-FFF2-40B4-BE49-F238E27FC236}">
                  <a16:creationId xmlns:a16="http://schemas.microsoft.com/office/drawing/2014/main" id="{8A4B27F7-36C6-AA12-075F-37585E279923}"/>
                </a:ext>
              </a:extLst>
            </p:cNvPr>
            <p:cNvSpPr>
              <a:spLocks noChangeArrowheads="1"/>
            </p:cNvSpPr>
            <p:nvPr/>
          </p:nvSpPr>
          <p:spPr bwMode="auto">
            <a:xfrm>
              <a:off x="2135" y="1062"/>
              <a:ext cx="1248" cy="486"/>
            </a:xfrm>
            <a:prstGeom prst="rect">
              <a:avLst/>
            </a:prstGeom>
            <a:solidFill>
              <a:srgbClr val="800080"/>
            </a:solidFill>
            <a:ln w="12700">
              <a:solidFill>
                <a:schemeClr val="tx1"/>
              </a:solidFill>
              <a:miter lim="800000"/>
              <a:headEnd/>
              <a:tailEnd/>
            </a:ln>
            <a:effectLst/>
          </p:spPr>
          <p:txBody>
            <a:bodyPr wrap="none" lIns="90488" tIns="44450" rIns="90488" bIns="44450">
              <a:spAutoFit/>
            </a:bodyPr>
            <a:lstStyle/>
            <a:p>
              <a:pPr algn="ctr">
                <a:defRPr/>
              </a:pPr>
              <a:r>
                <a:rPr lang="en-US" sz="2200" dirty="0">
                  <a:solidFill>
                    <a:srgbClr val="FFFFFF"/>
                  </a:solidFill>
                  <a:effectLst>
                    <a:outerShdw blurRad="38100" dist="38100" dir="2700000" algn="tl">
                      <a:srgbClr val="000000"/>
                    </a:outerShdw>
                  </a:effectLst>
                  <a:latin typeface="Arial" charset="0"/>
                </a:rPr>
                <a:t>Define goals</a:t>
              </a:r>
            </a:p>
            <a:p>
              <a:pPr algn="ctr">
                <a:defRPr/>
              </a:pPr>
              <a:r>
                <a:rPr lang="en-US" sz="2200" dirty="0">
                  <a:solidFill>
                    <a:srgbClr val="FFFFFF"/>
                  </a:solidFill>
                  <a:effectLst>
                    <a:outerShdw blurRad="38100" dist="38100" dir="2700000" algn="tl">
                      <a:srgbClr val="000000"/>
                    </a:outerShdw>
                  </a:effectLst>
                  <a:latin typeface="Arial" charset="0"/>
                </a:rPr>
                <a:t>and objectives</a:t>
              </a:r>
            </a:p>
          </p:txBody>
        </p:sp>
      </p:grpSp>
      <p:grpSp>
        <p:nvGrpSpPr>
          <p:cNvPr id="13" name="Group 11">
            <a:extLst>
              <a:ext uri="{FF2B5EF4-FFF2-40B4-BE49-F238E27FC236}">
                <a16:creationId xmlns:a16="http://schemas.microsoft.com/office/drawing/2014/main" id="{ACDF0634-E950-6552-7523-28717B2713FF}"/>
              </a:ext>
            </a:extLst>
          </p:cNvPr>
          <p:cNvGrpSpPr>
            <a:grpSpLocks/>
          </p:cNvGrpSpPr>
          <p:nvPr/>
        </p:nvGrpSpPr>
        <p:grpSpPr bwMode="auto">
          <a:xfrm>
            <a:off x="3370265" y="4138448"/>
            <a:ext cx="1924051" cy="766763"/>
            <a:chOff x="1163" y="2569"/>
            <a:chExt cx="1212" cy="483"/>
          </a:xfrm>
        </p:grpSpPr>
        <p:sp>
          <p:nvSpPr>
            <p:cNvPr id="14" name="Line 13">
              <a:extLst>
                <a:ext uri="{FF2B5EF4-FFF2-40B4-BE49-F238E27FC236}">
                  <a16:creationId xmlns:a16="http://schemas.microsoft.com/office/drawing/2014/main" id="{1218966C-5FF8-BA14-8F05-6E8238B412C8}"/>
                </a:ext>
              </a:extLst>
            </p:cNvPr>
            <p:cNvSpPr>
              <a:spLocks noChangeShapeType="1"/>
            </p:cNvSpPr>
            <p:nvPr/>
          </p:nvSpPr>
          <p:spPr bwMode="auto">
            <a:xfrm flipV="1">
              <a:off x="2143" y="2651"/>
              <a:ext cx="232" cy="104"/>
            </a:xfrm>
            <a:prstGeom prst="line">
              <a:avLst/>
            </a:prstGeom>
            <a:noFill/>
            <a:ln w="25400">
              <a:solidFill>
                <a:srgbClr val="FF000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5" name="Rectangle 12">
              <a:extLst>
                <a:ext uri="{FF2B5EF4-FFF2-40B4-BE49-F238E27FC236}">
                  <a16:creationId xmlns:a16="http://schemas.microsoft.com/office/drawing/2014/main" id="{B6D5D00D-DDB8-4DE2-283B-047E10978ABA}"/>
                </a:ext>
              </a:extLst>
            </p:cNvPr>
            <p:cNvSpPr>
              <a:spLocks noChangeArrowheads="1"/>
            </p:cNvSpPr>
            <p:nvPr/>
          </p:nvSpPr>
          <p:spPr bwMode="auto">
            <a:xfrm>
              <a:off x="1163" y="2569"/>
              <a:ext cx="986" cy="483"/>
            </a:xfrm>
            <a:prstGeom prst="rect">
              <a:avLst/>
            </a:prstGeom>
            <a:solidFill>
              <a:srgbClr val="663300"/>
            </a:solidFill>
            <a:ln w="12700">
              <a:solidFill>
                <a:schemeClr val="tx1"/>
              </a:solidFill>
              <a:miter lim="800000"/>
              <a:headEnd/>
              <a:tailEnd/>
            </a:ln>
            <a:effectLst/>
          </p:spPr>
          <p:txBody>
            <a:bodyPr wrap="none" lIns="90488" tIns="44450" rIns="90488" bIns="44450">
              <a:spAutoFit/>
            </a:bodyPr>
            <a:lstStyle/>
            <a:p>
              <a:pPr algn="ctr">
                <a:defRPr/>
              </a:pPr>
              <a:r>
                <a:rPr lang="en-US" sz="2200" dirty="0">
                  <a:solidFill>
                    <a:srgbClr val="FFFFFF"/>
                  </a:solidFill>
                  <a:effectLst>
                    <a:outerShdw blurRad="38100" dist="38100" dir="2700000" algn="tl">
                      <a:srgbClr val="000000"/>
                    </a:outerShdw>
                  </a:effectLst>
                  <a:latin typeface="Arial" charset="0"/>
                </a:rPr>
                <a:t>Coordinate</a:t>
              </a:r>
            </a:p>
            <a:p>
              <a:pPr algn="ctr">
                <a:defRPr/>
              </a:pPr>
              <a:r>
                <a:rPr lang="en-US" sz="2200" dirty="0">
                  <a:solidFill>
                    <a:srgbClr val="FFFFFF"/>
                  </a:solidFill>
                  <a:effectLst>
                    <a:outerShdw blurRad="38100" dist="38100" dir="2700000" algn="tl">
                      <a:srgbClr val="000000"/>
                    </a:outerShdw>
                  </a:effectLst>
                  <a:latin typeface="Arial" charset="0"/>
                </a:rPr>
                <a:t>activities</a:t>
              </a:r>
            </a:p>
          </p:txBody>
        </p:sp>
      </p:grpSp>
      <p:grpSp>
        <p:nvGrpSpPr>
          <p:cNvPr id="16" name="Group 14">
            <a:extLst>
              <a:ext uri="{FF2B5EF4-FFF2-40B4-BE49-F238E27FC236}">
                <a16:creationId xmlns:a16="http://schemas.microsoft.com/office/drawing/2014/main" id="{0EBF983C-6D11-2739-2A18-36DB59D23AA5}"/>
              </a:ext>
            </a:extLst>
          </p:cNvPr>
          <p:cNvGrpSpPr>
            <a:grpSpLocks/>
          </p:cNvGrpSpPr>
          <p:nvPr/>
        </p:nvGrpSpPr>
        <p:grpSpPr bwMode="auto">
          <a:xfrm>
            <a:off x="2590801" y="2498557"/>
            <a:ext cx="2193925" cy="877888"/>
            <a:chOff x="682" y="1518"/>
            <a:chExt cx="1382" cy="553"/>
          </a:xfrm>
        </p:grpSpPr>
        <p:sp>
          <p:nvSpPr>
            <p:cNvPr id="17" name="Line 16">
              <a:extLst>
                <a:ext uri="{FF2B5EF4-FFF2-40B4-BE49-F238E27FC236}">
                  <a16:creationId xmlns:a16="http://schemas.microsoft.com/office/drawing/2014/main" id="{6AE804F9-AB4F-EAAF-E830-068A767EB22E}"/>
                </a:ext>
              </a:extLst>
            </p:cNvPr>
            <p:cNvSpPr>
              <a:spLocks noChangeShapeType="1"/>
            </p:cNvSpPr>
            <p:nvPr/>
          </p:nvSpPr>
          <p:spPr bwMode="auto">
            <a:xfrm>
              <a:off x="1880" y="1983"/>
              <a:ext cx="184" cy="88"/>
            </a:xfrm>
            <a:prstGeom prst="line">
              <a:avLst/>
            </a:prstGeom>
            <a:noFill/>
            <a:ln w="25400">
              <a:solidFill>
                <a:srgbClr val="FF000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Rectangle 15">
              <a:extLst>
                <a:ext uri="{FF2B5EF4-FFF2-40B4-BE49-F238E27FC236}">
                  <a16:creationId xmlns:a16="http://schemas.microsoft.com/office/drawing/2014/main" id="{CB32255A-6CEA-C1B7-56A5-09BE74AEF30C}"/>
                </a:ext>
              </a:extLst>
            </p:cNvPr>
            <p:cNvSpPr>
              <a:spLocks noChangeArrowheads="1"/>
            </p:cNvSpPr>
            <p:nvPr/>
          </p:nvSpPr>
          <p:spPr bwMode="auto">
            <a:xfrm>
              <a:off x="682" y="1518"/>
              <a:ext cx="1213" cy="483"/>
            </a:xfrm>
            <a:prstGeom prst="rect">
              <a:avLst/>
            </a:prstGeom>
            <a:solidFill>
              <a:schemeClr val="accent4">
                <a:lumMod val="60000"/>
                <a:lumOff val="40000"/>
              </a:schemeClr>
            </a:solidFill>
            <a:ln w="12700">
              <a:solidFill>
                <a:schemeClr val="tx1"/>
              </a:solidFill>
              <a:miter lim="800000"/>
              <a:headEnd/>
              <a:tailEnd/>
            </a:ln>
            <a:effectLst/>
          </p:spPr>
          <p:txBody>
            <a:bodyPr wrap="none" lIns="90488" tIns="44450" rIns="90488" bIns="44450">
              <a:spAutoFit/>
            </a:bodyPr>
            <a:lstStyle/>
            <a:p>
              <a:pPr algn="ctr">
                <a:defRPr/>
              </a:pPr>
              <a:r>
                <a:rPr lang="en-US" sz="2200" dirty="0">
                  <a:solidFill>
                    <a:schemeClr val="accent3">
                      <a:lumMod val="50000"/>
                    </a:schemeClr>
                  </a:solidFill>
                  <a:latin typeface="Arial" charset="0"/>
                </a:rPr>
                <a:t>Communicate</a:t>
              </a:r>
            </a:p>
            <a:p>
              <a:pPr algn="ctr">
                <a:defRPr/>
              </a:pPr>
              <a:r>
                <a:rPr lang="en-US" sz="2200" dirty="0">
                  <a:solidFill>
                    <a:schemeClr val="accent3">
                      <a:lumMod val="50000"/>
                    </a:schemeClr>
                  </a:solidFill>
                  <a:latin typeface="Arial" charset="0"/>
                </a:rPr>
                <a:t>plans</a:t>
              </a:r>
            </a:p>
          </p:txBody>
        </p:sp>
      </p:grpSp>
      <p:grpSp>
        <p:nvGrpSpPr>
          <p:cNvPr id="19" name="Group 17">
            <a:extLst>
              <a:ext uri="{FF2B5EF4-FFF2-40B4-BE49-F238E27FC236}">
                <a16:creationId xmlns:a16="http://schemas.microsoft.com/office/drawing/2014/main" id="{179C3840-9A20-4504-3E48-76D9E046F167}"/>
              </a:ext>
            </a:extLst>
          </p:cNvPr>
          <p:cNvGrpSpPr>
            <a:grpSpLocks/>
          </p:cNvGrpSpPr>
          <p:nvPr/>
        </p:nvGrpSpPr>
        <p:grpSpPr bwMode="auto">
          <a:xfrm>
            <a:off x="7024180" y="2673183"/>
            <a:ext cx="2819400" cy="771525"/>
            <a:chOff x="3536" y="1518"/>
            <a:chExt cx="1776" cy="486"/>
          </a:xfrm>
          <a:solidFill>
            <a:schemeClr val="accent3">
              <a:lumMod val="60000"/>
              <a:lumOff val="40000"/>
            </a:schemeClr>
          </a:solidFill>
        </p:grpSpPr>
        <p:sp>
          <p:nvSpPr>
            <p:cNvPr id="20" name="Line 19">
              <a:extLst>
                <a:ext uri="{FF2B5EF4-FFF2-40B4-BE49-F238E27FC236}">
                  <a16:creationId xmlns:a16="http://schemas.microsoft.com/office/drawing/2014/main" id="{640AE0B8-FFDE-A08C-2B46-820ED1D74435}"/>
                </a:ext>
              </a:extLst>
            </p:cNvPr>
            <p:cNvSpPr>
              <a:spLocks noChangeShapeType="1"/>
            </p:cNvSpPr>
            <p:nvPr/>
          </p:nvSpPr>
          <p:spPr bwMode="auto">
            <a:xfrm flipH="1">
              <a:off x="3536" y="1776"/>
              <a:ext cx="304" cy="176"/>
            </a:xfrm>
            <a:prstGeom prst="line">
              <a:avLst/>
            </a:prstGeom>
            <a:grpFill/>
            <a:ln w="25400">
              <a:solidFill>
                <a:srgbClr val="FF0000"/>
              </a:solidFill>
              <a:round/>
              <a:headEnd type="none" w="med" len="med"/>
              <a:tailEnd type="arrow" w="med" len="med"/>
            </a:ln>
          </p:spPr>
          <p:txBody>
            <a:bodyPr wrap="none" anchor="ctr"/>
            <a:lstStyle/>
            <a:p>
              <a:pPr>
                <a:defRPr/>
              </a:pPr>
              <a:endParaRPr lang="en-US" dirty="0">
                <a:latin typeface="Arial" charset="0"/>
              </a:endParaRPr>
            </a:p>
          </p:txBody>
        </p:sp>
        <p:sp>
          <p:nvSpPr>
            <p:cNvPr id="21" name="Rectangle 18">
              <a:extLst>
                <a:ext uri="{FF2B5EF4-FFF2-40B4-BE49-F238E27FC236}">
                  <a16:creationId xmlns:a16="http://schemas.microsoft.com/office/drawing/2014/main" id="{39714DC1-CFBC-9EF6-4658-0453DCA883FC}"/>
                </a:ext>
              </a:extLst>
            </p:cNvPr>
            <p:cNvSpPr>
              <a:spLocks noChangeArrowheads="1"/>
            </p:cNvSpPr>
            <p:nvPr/>
          </p:nvSpPr>
          <p:spPr bwMode="auto">
            <a:xfrm>
              <a:off x="3808" y="1518"/>
              <a:ext cx="1504" cy="486"/>
            </a:xfrm>
            <a:prstGeom prst="rect">
              <a:avLst/>
            </a:prstGeom>
            <a:grpFill/>
            <a:ln w="12700">
              <a:solidFill>
                <a:schemeClr val="tx1"/>
              </a:solidFill>
              <a:miter lim="800000"/>
              <a:headEnd/>
              <a:tailEnd/>
            </a:ln>
            <a:effectLst/>
          </p:spPr>
          <p:txBody>
            <a:bodyPr wrap="none" lIns="90488" tIns="44450" rIns="90488" bIns="44450">
              <a:spAutoFit/>
            </a:bodyPr>
            <a:lstStyle/>
            <a:p>
              <a:pPr algn="ctr">
                <a:defRPr/>
              </a:pPr>
              <a:r>
                <a:rPr lang="en-US" sz="2200" dirty="0">
                  <a:latin typeface="Arial" charset="0"/>
                </a:rPr>
                <a:t>Think about and</a:t>
              </a:r>
            </a:p>
            <a:p>
              <a:pPr algn="ctr">
                <a:defRPr/>
              </a:pPr>
              <a:r>
                <a:rPr lang="en-US" sz="2200" dirty="0">
                  <a:latin typeface="Arial" charset="0"/>
                </a:rPr>
                <a:t>plan for the future</a:t>
              </a:r>
            </a:p>
          </p:txBody>
        </p:sp>
      </p:grpSp>
      <p:grpSp>
        <p:nvGrpSpPr>
          <p:cNvPr id="22" name="Group 20">
            <a:extLst>
              <a:ext uri="{FF2B5EF4-FFF2-40B4-BE49-F238E27FC236}">
                <a16:creationId xmlns:a16="http://schemas.microsoft.com/office/drawing/2014/main" id="{DBA10496-1104-1DAF-18E6-C279287D7F1E}"/>
              </a:ext>
            </a:extLst>
          </p:cNvPr>
          <p:cNvGrpSpPr>
            <a:grpSpLocks/>
          </p:cNvGrpSpPr>
          <p:nvPr/>
        </p:nvGrpSpPr>
        <p:grpSpPr bwMode="auto">
          <a:xfrm>
            <a:off x="6384417" y="4214646"/>
            <a:ext cx="2984500" cy="771525"/>
            <a:chOff x="3584" y="2358"/>
            <a:chExt cx="1880" cy="486"/>
          </a:xfrm>
        </p:grpSpPr>
        <p:sp>
          <p:nvSpPr>
            <p:cNvPr id="23" name="Line 22">
              <a:extLst>
                <a:ext uri="{FF2B5EF4-FFF2-40B4-BE49-F238E27FC236}">
                  <a16:creationId xmlns:a16="http://schemas.microsoft.com/office/drawing/2014/main" id="{F99E823E-1AE9-19A9-CE44-D06E816565A8}"/>
                </a:ext>
              </a:extLst>
            </p:cNvPr>
            <p:cNvSpPr>
              <a:spLocks noChangeShapeType="1"/>
            </p:cNvSpPr>
            <p:nvPr/>
          </p:nvSpPr>
          <p:spPr bwMode="auto">
            <a:xfrm flipH="1" flipV="1">
              <a:off x="3584" y="2392"/>
              <a:ext cx="256" cy="112"/>
            </a:xfrm>
            <a:prstGeom prst="line">
              <a:avLst/>
            </a:prstGeom>
            <a:noFill/>
            <a:ln w="25400">
              <a:solidFill>
                <a:srgbClr val="FF000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4" name="Rectangle 21">
              <a:extLst>
                <a:ext uri="{FF2B5EF4-FFF2-40B4-BE49-F238E27FC236}">
                  <a16:creationId xmlns:a16="http://schemas.microsoft.com/office/drawing/2014/main" id="{90E6D91F-A308-E7FD-6186-D2F9214B71CE}"/>
                </a:ext>
              </a:extLst>
            </p:cNvPr>
            <p:cNvSpPr>
              <a:spLocks noChangeArrowheads="1"/>
            </p:cNvSpPr>
            <p:nvPr/>
          </p:nvSpPr>
          <p:spPr bwMode="auto">
            <a:xfrm>
              <a:off x="3824" y="2358"/>
              <a:ext cx="1640" cy="486"/>
            </a:xfrm>
            <a:prstGeom prst="rect">
              <a:avLst/>
            </a:prstGeom>
            <a:solidFill>
              <a:schemeClr val="tx2"/>
            </a:solidFill>
            <a:ln w="12700">
              <a:solidFill>
                <a:schemeClr val="tx1"/>
              </a:solidFill>
              <a:miter lim="800000"/>
              <a:headEnd/>
              <a:tailEnd/>
            </a:ln>
            <a:effectLst/>
          </p:spPr>
          <p:txBody>
            <a:bodyPr wrap="none" lIns="90488" tIns="44450" rIns="90488" bIns="44450">
              <a:spAutoFit/>
            </a:bodyPr>
            <a:lstStyle/>
            <a:p>
              <a:pPr algn="ctr">
                <a:defRPr/>
              </a:pPr>
              <a:r>
                <a:rPr lang="en-US" sz="2200" dirty="0">
                  <a:solidFill>
                    <a:srgbClr val="FFFFFF"/>
                  </a:solidFill>
                  <a:effectLst>
                    <a:outerShdw blurRad="38100" dist="38100" dir="2700000" algn="tl">
                      <a:srgbClr val="000000"/>
                    </a:outerShdw>
                  </a:effectLst>
                  <a:latin typeface="Arial" charset="0"/>
                </a:rPr>
                <a:t>Means of allocating</a:t>
              </a:r>
            </a:p>
            <a:p>
              <a:pPr algn="ctr">
                <a:defRPr/>
              </a:pPr>
              <a:r>
                <a:rPr lang="en-US" sz="2200" dirty="0">
                  <a:solidFill>
                    <a:srgbClr val="FFFFFF"/>
                  </a:solidFill>
                  <a:effectLst>
                    <a:outerShdw blurRad="38100" dist="38100" dir="2700000" algn="tl">
                      <a:srgbClr val="000000"/>
                    </a:outerShdw>
                  </a:effectLst>
                  <a:latin typeface="Arial" charset="0"/>
                </a:rPr>
                <a:t>resources</a:t>
              </a:r>
            </a:p>
          </p:txBody>
        </p:sp>
      </p:grpSp>
    </p:spTree>
    <p:extLst>
      <p:ext uri="{BB962C8B-B14F-4D97-AF65-F5344CB8AC3E}">
        <p14:creationId xmlns:p14="http://schemas.microsoft.com/office/powerpoint/2010/main" val="36857931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strips(downLeft)">
                                      <p:cBhvr>
                                        <p:cTn id="7" dur="500"/>
                                        <p:tgtEl>
                                          <p:spTgt spid="19"/>
                                        </p:tgtEl>
                                      </p:cBhvr>
                                    </p:animEffect>
                                  </p:childTnLst>
                                </p:cTn>
                              </p:par>
                            </p:childTnLst>
                          </p:cTn>
                        </p:par>
                        <p:par>
                          <p:cTn id="8" fill="hold">
                            <p:stCondLst>
                              <p:cond delay="500"/>
                            </p:stCondLst>
                            <p:childTnLst>
                              <p:par>
                                <p:cTn id="9" presetID="18" presetClass="entr" presetSubtype="6"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strips(downRight)">
                                      <p:cBhvr>
                                        <p:cTn id="11" dur="500"/>
                                        <p:tgtEl>
                                          <p:spTgt spid="9"/>
                                        </p:tgtEl>
                                      </p:cBhvr>
                                    </p:animEffect>
                                  </p:childTnLst>
                                </p:cTn>
                              </p:par>
                            </p:childTnLst>
                          </p:cTn>
                        </p:par>
                        <p:par>
                          <p:cTn id="12" fill="hold">
                            <p:stCondLst>
                              <p:cond delay="1000"/>
                            </p:stCondLst>
                            <p:childTnLst>
                              <p:par>
                                <p:cTn id="13" presetID="18" presetClass="entr" presetSubtype="3" fill="hold" nodeType="after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strips(upRight)">
                                      <p:cBhvr>
                                        <p:cTn id="15" dur="500"/>
                                        <p:tgtEl>
                                          <p:spTgt spid="22"/>
                                        </p:tgtEl>
                                      </p:cBhvr>
                                    </p:animEffect>
                                  </p:childTnLst>
                                </p:cTn>
                              </p:par>
                            </p:childTnLst>
                          </p:cTn>
                        </p:par>
                        <p:par>
                          <p:cTn id="16" fill="hold">
                            <p:stCondLst>
                              <p:cond delay="1500"/>
                            </p:stCondLst>
                            <p:childTnLst>
                              <p:par>
                                <p:cTn id="17" presetID="18" presetClass="entr" presetSubtype="3"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strips(upRight)">
                                      <p:cBhvr>
                                        <p:cTn id="19" dur="500"/>
                                        <p:tgtEl>
                                          <p:spTgt spid="13"/>
                                        </p:tgtEl>
                                      </p:cBhvr>
                                    </p:animEffect>
                                  </p:childTnLst>
                                </p:cTn>
                              </p:par>
                            </p:childTnLst>
                          </p:cTn>
                        </p:par>
                        <p:par>
                          <p:cTn id="20" fill="hold">
                            <p:stCondLst>
                              <p:cond delay="2000"/>
                            </p:stCondLst>
                            <p:childTnLst>
                              <p:par>
                                <p:cTn id="21" presetID="18" presetClass="entr" presetSubtype="6"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strips(downRight)">
                                      <p:cBhvr>
                                        <p:cTn id="2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474820" cy="523220"/>
          </a:xfrm>
          <a:prstGeom prst="rect">
            <a:avLst/>
          </a:prstGeom>
          <a:noFill/>
        </p:spPr>
        <p:txBody>
          <a:bodyPr wrap="square" rtlCol="0">
            <a:spAutoFit/>
          </a:bodyPr>
          <a:lstStyle/>
          <a:p>
            <a:pPr algn="ctr">
              <a:defRPr/>
            </a:pPr>
            <a:r>
              <a:rPr lang="en-US" altLang="en-US" sz="2800" b="1" dirty="0">
                <a:solidFill>
                  <a:schemeClr val="bg1"/>
                </a:solidFill>
                <a:effectLst>
                  <a:outerShdw blurRad="38100" dist="38100" dir="2700000" algn="tl">
                    <a:srgbClr val="000000">
                      <a:alpha val="43137"/>
                    </a:srgbClr>
                  </a:outerShdw>
                </a:effectLst>
              </a:rPr>
              <a:t>Responsibility</a:t>
            </a:r>
            <a:r>
              <a:rPr lang="en-US" altLang="en-US" sz="2800" b="1" dirty="0">
                <a:solidFill>
                  <a:schemeClr val="bg1"/>
                </a:solidFill>
                <a:effectLst>
                  <a:outerShdw blurRad="38100" dist="38100" dir="2700000" algn="tl" rotWithShape="0">
                    <a:srgbClr val="000000">
                      <a:alpha val="43137"/>
                    </a:srgbClr>
                  </a:outerShdw>
                </a:effectLst>
              </a:rPr>
              <a:t> Accounting</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B448D4C4-B099-06F7-32AC-9B2E5D3B09C6}"/>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effectLst>
                <a:outerShdw blurRad="38100" dist="38100" dir="2700000" algn="tl" rotWithShape="0">
                  <a:srgbClr val="000000">
                    <a:alpha val="43137"/>
                  </a:srgbClr>
                </a:outerShdw>
              </a:effectLst>
            </a:endParaRPr>
          </a:p>
        </p:txBody>
      </p:sp>
      <p:sp>
        <p:nvSpPr>
          <p:cNvPr id="7" name="Rectangle 3">
            <a:extLst>
              <a:ext uri="{FF2B5EF4-FFF2-40B4-BE49-F238E27FC236}">
                <a16:creationId xmlns:a16="http://schemas.microsoft.com/office/drawing/2014/main" id="{A461837D-4393-3BEA-3414-D119A768F588}"/>
              </a:ext>
            </a:extLst>
          </p:cNvPr>
          <p:cNvSpPr txBox="1">
            <a:spLocks noChangeArrowheads="1"/>
          </p:cNvSpPr>
          <p:nvPr/>
        </p:nvSpPr>
        <p:spPr>
          <a:xfrm>
            <a:off x="1981200" y="1951808"/>
            <a:ext cx="8229600" cy="3331908"/>
          </a:xfrm>
          <a:prstGeom prst="rect">
            <a:avLst/>
          </a:prstGeom>
          <a:solidFill>
            <a:schemeClr val="accent5">
              <a:lumMod val="50000"/>
            </a:schemeClr>
          </a:solidFill>
          <a:ln w="12700">
            <a:solidFill>
              <a:srgbClr val="000000"/>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a:buNone/>
              <a:defRPr/>
            </a:pPr>
            <a:r>
              <a:rPr lang="en-US" sz="3600" dirty="0">
                <a:solidFill>
                  <a:schemeClr val="tx2">
                    <a:lumMod val="20000"/>
                    <a:lumOff val="80000"/>
                  </a:schemeClr>
                </a:solidFill>
                <a:effectLst>
                  <a:outerShdw blurRad="38100" dist="38100" dir="2700000" algn="tl">
                    <a:srgbClr val="000000"/>
                  </a:outerShdw>
                </a:effectLst>
                <a:cs typeface="Arial" pitchFamily="34" charset="0"/>
              </a:rPr>
              <a:t>  </a:t>
            </a:r>
            <a:r>
              <a:rPr lang="en-US" dirty="0">
                <a:solidFill>
                  <a:schemeClr val="tx2">
                    <a:lumMod val="20000"/>
                    <a:lumOff val="80000"/>
                  </a:schemeClr>
                </a:solidFill>
                <a:effectLst>
                  <a:outerShdw blurRad="38100" dist="38100" dir="2700000" algn="tl">
                    <a:srgbClr val="000000"/>
                  </a:outerShdw>
                </a:effectLst>
                <a:cs typeface="Arial" pitchFamily="34" charset="0"/>
              </a:rPr>
              <a:t>Managers should be held responsible for those items - and </a:t>
            </a:r>
            <a:r>
              <a:rPr lang="en-US" i="1" dirty="0">
                <a:solidFill>
                  <a:srgbClr val="FFFF00"/>
                </a:solidFill>
                <a:effectLst>
                  <a:outerShdw blurRad="38100" dist="38100" dir="2700000" algn="tl">
                    <a:srgbClr val="000000"/>
                  </a:outerShdw>
                </a:effectLst>
                <a:cs typeface="Arial" pitchFamily="34" charset="0"/>
              </a:rPr>
              <a:t>only</a:t>
            </a:r>
            <a:r>
              <a:rPr lang="en-US" dirty="0">
                <a:solidFill>
                  <a:schemeClr val="tx2">
                    <a:lumMod val="20000"/>
                    <a:lumOff val="80000"/>
                  </a:schemeClr>
                </a:solidFill>
                <a:effectLst>
                  <a:outerShdw blurRad="38100" dist="38100" dir="2700000" algn="tl">
                    <a:srgbClr val="000000"/>
                  </a:outerShdw>
                </a:effectLst>
                <a:cs typeface="Arial" pitchFamily="34" charset="0"/>
              </a:rPr>
              <a:t> those items - that they can actually control to a significant extent. </a:t>
            </a:r>
            <a:r>
              <a:rPr lang="en-US" dirty="0">
                <a:solidFill>
                  <a:srgbClr val="FFFF00"/>
                </a:solidFill>
                <a:effectLst>
                  <a:outerShdw blurRad="38100" dist="38100" dir="2700000" algn="tl">
                    <a:srgbClr val="000000"/>
                  </a:outerShdw>
                </a:effectLst>
                <a:cs typeface="Arial" pitchFamily="34" charset="0"/>
              </a:rPr>
              <a:t>Responsibility accounting </a:t>
            </a:r>
            <a:r>
              <a:rPr lang="en-US" dirty="0">
                <a:solidFill>
                  <a:schemeClr val="tx2">
                    <a:lumMod val="20000"/>
                    <a:lumOff val="80000"/>
                  </a:schemeClr>
                </a:solidFill>
                <a:effectLst>
                  <a:outerShdw blurRad="38100" dist="38100" dir="2700000" algn="tl">
                    <a:srgbClr val="000000"/>
                  </a:outerShdw>
                </a:effectLst>
                <a:cs typeface="Arial" pitchFamily="34" charset="0"/>
              </a:rPr>
              <a:t>enables organizations to </a:t>
            </a:r>
            <a:r>
              <a:rPr lang="en-US" i="1" dirty="0">
                <a:solidFill>
                  <a:srgbClr val="FFFF00"/>
                </a:solidFill>
                <a:effectLst>
                  <a:outerShdw blurRad="38100" dist="38100" dir="2700000" algn="tl">
                    <a:srgbClr val="000000"/>
                  </a:outerShdw>
                </a:effectLst>
                <a:cs typeface="Arial" pitchFamily="34" charset="0"/>
              </a:rPr>
              <a:t>react quickly</a:t>
            </a:r>
            <a:r>
              <a:rPr lang="en-US" dirty="0">
                <a:solidFill>
                  <a:srgbClr val="FFFF00"/>
                </a:solidFill>
                <a:effectLst>
                  <a:outerShdw blurRad="38100" dist="38100" dir="2700000" algn="tl">
                    <a:srgbClr val="000000"/>
                  </a:outerShdw>
                </a:effectLst>
                <a:cs typeface="Arial" pitchFamily="34" charset="0"/>
              </a:rPr>
              <a:t> </a:t>
            </a:r>
            <a:r>
              <a:rPr lang="en-US" dirty="0">
                <a:solidFill>
                  <a:schemeClr val="tx2">
                    <a:lumMod val="20000"/>
                    <a:lumOff val="80000"/>
                  </a:schemeClr>
                </a:solidFill>
                <a:effectLst>
                  <a:outerShdw blurRad="38100" dist="38100" dir="2700000" algn="tl">
                    <a:srgbClr val="000000"/>
                  </a:outerShdw>
                </a:effectLst>
                <a:cs typeface="Arial" pitchFamily="34" charset="0"/>
              </a:rPr>
              <a:t>to deviations from their plans and to </a:t>
            </a:r>
            <a:r>
              <a:rPr lang="en-US" i="1" dirty="0">
                <a:solidFill>
                  <a:srgbClr val="FFFF00"/>
                </a:solidFill>
                <a:effectLst>
                  <a:outerShdw blurRad="38100" dist="38100" dir="2700000" algn="tl">
                    <a:srgbClr val="000000"/>
                  </a:outerShdw>
                </a:effectLst>
                <a:cs typeface="Arial" pitchFamily="34" charset="0"/>
              </a:rPr>
              <a:t>learn</a:t>
            </a:r>
            <a:r>
              <a:rPr lang="en-US" dirty="0">
                <a:solidFill>
                  <a:schemeClr val="tx2">
                    <a:lumMod val="20000"/>
                    <a:lumOff val="80000"/>
                  </a:schemeClr>
                </a:solidFill>
                <a:effectLst>
                  <a:outerShdw blurRad="38100" dist="38100" dir="2700000" algn="tl">
                    <a:srgbClr val="000000"/>
                  </a:outerShdw>
                </a:effectLst>
                <a:cs typeface="Arial" pitchFamily="34" charset="0"/>
              </a:rPr>
              <a:t> from feedback.</a:t>
            </a:r>
          </a:p>
        </p:txBody>
      </p:sp>
    </p:spTree>
    <p:extLst>
      <p:ext uri="{BB962C8B-B14F-4D97-AF65-F5344CB8AC3E}">
        <p14:creationId xmlns:p14="http://schemas.microsoft.com/office/powerpoint/2010/main" val="30956590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342473" cy="523220"/>
          </a:xfrm>
          <a:prstGeom prst="rect">
            <a:avLst/>
          </a:prstGeom>
          <a:noFill/>
        </p:spPr>
        <p:txBody>
          <a:bodyPr wrap="square" rtlCol="0">
            <a:spAutoFit/>
          </a:bodyPr>
          <a:lstStyle/>
          <a:p>
            <a:pPr algn="ctr">
              <a:defRPr/>
            </a:pPr>
            <a:r>
              <a:rPr lang="en-US" altLang="en-US" sz="2800" b="1" dirty="0">
                <a:solidFill>
                  <a:schemeClr val="bg1"/>
                </a:solidFill>
              </a:rPr>
              <a:t>Choosing the Budget Period</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Line 8">
            <a:extLst>
              <a:ext uri="{FF2B5EF4-FFF2-40B4-BE49-F238E27FC236}">
                <a16:creationId xmlns:a16="http://schemas.microsoft.com/office/drawing/2014/main" id="{D7055DC6-64E5-B2E0-A0CF-77330F1A966D}"/>
              </a:ext>
            </a:extLst>
          </p:cNvPr>
          <p:cNvSpPr>
            <a:spLocks noChangeShapeType="1"/>
          </p:cNvSpPr>
          <p:nvPr/>
        </p:nvSpPr>
        <p:spPr bwMode="auto">
          <a:xfrm>
            <a:off x="2262454" y="2626112"/>
            <a:ext cx="8026400" cy="0"/>
          </a:xfrm>
          <a:prstGeom prst="line">
            <a:avLst/>
          </a:prstGeom>
          <a:noFill/>
          <a:ln w="50800">
            <a:solidFill>
              <a:schemeClr val="accent3">
                <a:lumMod val="60000"/>
                <a:lumOff val="40000"/>
              </a:schemeClr>
            </a:solidFill>
            <a:round/>
            <a:headEnd/>
            <a:tailEnd type="triangle" w="med" len="med"/>
          </a:ln>
          <a:effectLst>
            <a:outerShdw blurRad="50800" dist="38100" dir="2700000" algn="tl" rotWithShape="0">
              <a:prstClr val="black">
                <a:alpha val="40000"/>
              </a:prstClr>
            </a:outerShdw>
          </a:effectLst>
        </p:spPr>
        <p:txBody>
          <a:bodyPr wrap="none" anchor="ctr"/>
          <a:lstStyle/>
          <a:p>
            <a:pPr>
              <a:defRPr/>
            </a:pPr>
            <a:endParaRPr lang="en-US" dirty="0"/>
          </a:p>
        </p:txBody>
      </p:sp>
      <p:sp>
        <p:nvSpPr>
          <p:cNvPr id="7" name="Rectangle 2">
            <a:extLst>
              <a:ext uri="{FF2B5EF4-FFF2-40B4-BE49-F238E27FC236}">
                <a16:creationId xmlns:a16="http://schemas.microsoft.com/office/drawing/2014/main" id="{356E26EC-B63F-84C8-B4EB-55C3F92EB927}"/>
              </a:ext>
            </a:extLst>
          </p:cNvPr>
          <p:cNvSpPr txBox="1">
            <a:spLocks noChangeArrowheads="1"/>
          </p:cNvSpPr>
          <p:nvPr/>
        </p:nvSpPr>
        <p:spPr>
          <a:xfrm>
            <a:off x="2237054" y="157550"/>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Line 3">
            <a:extLst>
              <a:ext uri="{FF2B5EF4-FFF2-40B4-BE49-F238E27FC236}">
                <a16:creationId xmlns:a16="http://schemas.microsoft.com/office/drawing/2014/main" id="{429289B9-007B-FF31-BC71-660F19B6D5C2}"/>
              </a:ext>
            </a:extLst>
          </p:cNvPr>
          <p:cNvSpPr>
            <a:spLocks noChangeShapeType="1"/>
          </p:cNvSpPr>
          <p:nvPr/>
        </p:nvSpPr>
        <p:spPr bwMode="auto">
          <a:xfrm>
            <a:off x="2237054" y="2397512"/>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9" name="Line 4">
            <a:extLst>
              <a:ext uri="{FF2B5EF4-FFF2-40B4-BE49-F238E27FC236}">
                <a16:creationId xmlns:a16="http://schemas.microsoft.com/office/drawing/2014/main" id="{A11A3726-63D1-E6F4-0DAF-960D2B3D2F52}"/>
              </a:ext>
            </a:extLst>
          </p:cNvPr>
          <p:cNvSpPr>
            <a:spLocks noChangeShapeType="1"/>
          </p:cNvSpPr>
          <p:nvPr/>
        </p:nvSpPr>
        <p:spPr bwMode="auto">
          <a:xfrm>
            <a:off x="4675454" y="2397512"/>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1" name="Line 5">
            <a:extLst>
              <a:ext uri="{FF2B5EF4-FFF2-40B4-BE49-F238E27FC236}">
                <a16:creationId xmlns:a16="http://schemas.microsoft.com/office/drawing/2014/main" id="{7E88482A-46F5-84A6-95CB-BBD2493BD21F}"/>
              </a:ext>
            </a:extLst>
          </p:cNvPr>
          <p:cNvSpPr>
            <a:spLocks noChangeShapeType="1"/>
          </p:cNvSpPr>
          <p:nvPr/>
        </p:nvSpPr>
        <p:spPr bwMode="auto">
          <a:xfrm>
            <a:off x="7113854" y="2397512"/>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2" name="Rectangle 6">
            <a:extLst>
              <a:ext uri="{FF2B5EF4-FFF2-40B4-BE49-F238E27FC236}">
                <a16:creationId xmlns:a16="http://schemas.microsoft.com/office/drawing/2014/main" id="{12821D64-6224-F778-09F6-1CD47707B042}"/>
              </a:ext>
            </a:extLst>
          </p:cNvPr>
          <p:cNvSpPr>
            <a:spLocks noChangeArrowheads="1"/>
          </p:cNvSpPr>
          <p:nvPr/>
        </p:nvSpPr>
        <p:spPr bwMode="auto">
          <a:xfrm>
            <a:off x="2149742" y="1711713"/>
            <a:ext cx="257175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a:r>
              <a:rPr lang="en-US" altLang="en-US" sz="2200" b="1" dirty="0">
                <a:solidFill>
                  <a:srgbClr val="006600"/>
                </a:solidFill>
              </a:rPr>
              <a:t>Operating Budget</a:t>
            </a:r>
          </a:p>
        </p:txBody>
      </p:sp>
      <p:sp>
        <p:nvSpPr>
          <p:cNvPr id="13" name="Line 7">
            <a:extLst>
              <a:ext uri="{FF2B5EF4-FFF2-40B4-BE49-F238E27FC236}">
                <a16:creationId xmlns:a16="http://schemas.microsoft.com/office/drawing/2014/main" id="{5950492C-C228-AAB7-A3AB-05C216CE5C79}"/>
              </a:ext>
            </a:extLst>
          </p:cNvPr>
          <p:cNvSpPr>
            <a:spLocks noChangeShapeType="1"/>
          </p:cNvSpPr>
          <p:nvPr/>
        </p:nvSpPr>
        <p:spPr bwMode="auto">
          <a:xfrm>
            <a:off x="9628454" y="2397512"/>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4" name="Rectangle 9">
            <a:extLst>
              <a:ext uri="{FF2B5EF4-FFF2-40B4-BE49-F238E27FC236}">
                <a16:creationId xmlns:a16="http://schemas.microsoft.com/office/drawing/2014/main" id="{DFB28374-AE90-E074-3600-C71C8B135C60}"/>
              </a:ext>
            </a:extLst>
          </p:cNvPr>
          <p:cNvSpPr>
            <a:spLocks noChangeArrowheads="1"/>
          </p:cNvSpPr>
          <p:nvPr/>
        </p:nvSpPr>
        <p:spPr bwMode="auto">
          <a:xfrm>
            <a:off x="1835418" y="3083313"/>
            <a:ext cx="809625"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r>
              <a:rPr lang="en-US" altLang="en-US" sz="2200" b="1" dirty="0"/>
              <a:t>2014</a:t>
            </a:r>
          </a:p>
        </p:txBody>
      </p:sp>
      <p:sp>
        <p:nvSpPr>
          <p:cNvPr id="15" name="Rectangle 10">
            <a:extLst>
              <a:ext uri="{FF2B5EF4-FFF2-40B4-BE49-F238E27FC236}">
                <a16:creationId xmlns:a16="http://schemas.microsoft.com/office/drawing/2014/main" id="{C6B4E986-89B0-66CC-A9A6-FCD9EB126377}"/>
              </a:ext>
            </a:extLst>
          </p:cNvPr>
          <p:cNvSpPr>
            <a:spLocks noChangeArrowheads="1"/>
          </p:cNvSpPr>
          <p:nvPr/>
        </p:nvSpPr>
        <p:spPr bwMode="auto">
          <a:xfrm>
            <a:off x="4273818" y="3083313"/>
            <a:ext cx="809625"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r>
              <a:rPr lang="en-US" altLang="en-US" sz="2200" b="1" dirty="0"/>
              <a:t>2015</a:t>
            </a:r>
          </a:p>
        </p:txBody>
      </p:sp>
      <p:sp>
        <p:nvSpPr>
          <p:cNvPr id="16" name="Rectangle 11">
            <a:extLst>
              <a:ext uri="{FF2B5EF4-FFF2-40B4-BE49-F238E27FC236}">
                <a16:creationId xmlns:a16="http://schemas.microsoft.com/office/drawing/2014/main" id="{20E89D3D-D37E-2D70-9969-716F7654146A}"/>
              </a:ext>
            </a:extLst>
          </p:cNvPr>
          <p:cNvSpPr>
            <a:spLocks noChangeArrowheads="1"/>
          </p:cNvSpPr>
          <p:nvPr/>
        </p:nvSpPr>
        <p:spPr bwMode="auto">
          <a:xfrm>
            <a:off x="6712218" y="3083313"/>
            <a:ext cx="809625"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r>
              <a:rPr lang="en-US" altLang="en-US" sz="2200" b="1" dirty="0"/>
              <a:t>2016</a:t>
            </a:r>
          </a:p>
        </p:txBody>
      </p:sp>
      <p:sp>
        <p:nvSpPr>
          <p:cNvPr id="17" name="Rectangle 12">
            <a:extLst>
              <a:ext uri="{FF2B5EF4-FFF2-40B4-BE49-F238E27FC236}">
                <a16:creationId xmlns:a16="http://schemas.microsoft.com/office/drawing/2014/main" id="{A7320EEC-DDD6-BFB5-254B-F4E012FEE36E}"/>
              </a:ext>
            </a:extLst>
          </p:cNvPr>
          <p:cNvSpPr>
            <a:spLocks noChangeArrowheads="1"/>
          </p:cNvSpPr>
          <p:nvPr/>
        </p:nvSpPr>
        <p:spPr bwMode="auto">
          <a:xfrm>
            <a:off x="9220468" y="3083313"/>
            <a:ext cx="809625"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r>
              <a:rPr lang="en-US" altLang="en-US" sz="2200" b="1" dirty="0"/>
              <a:t>2017</a:t>
            </a:r>
          </a:p>
        </p:txBody>
      </p:sp>
      <p:sp>
        <p:nvSpPr>
          <p:cNvPr id="18" name="Line 13">
            <a:extLst>
              <a:ext uri="{FF2B5EF4-FFF2-40B4-BE49-F238E27FC236}">
                <a16:creationId xmlns:a16="http://schemas.microsoft.com/office/drawing/2014/main" id="{8523814C-4C77-7F5E-AA2E-CBB04F8A4EDC}"/>
              </a:ext>
            </a:extLst>
          </p:cNvPr>
          <p:cNvSpPr>
            <a:spLocks noChangeShapeType="1"/>
          </p:cNvSpPr>
          <p:nvPr/>
        </p:nvSpPr>
        <p:spPr bwMode="auto">
          <a:xfrm>
            <a:off x="2478354" y="2321312"/>
            <a:ext cx="1955800" cy="0"/>
          </a:xfrm>
          <a:prstGeom prst="line">
            <a:avLst/>
          </a:prstGeom>
          <a:noFill/>
          <a:ln w="25400">
            <a:solidFill>
              <a:srgbClr val="FF0000"/>
            </a:solidFill>
            <a:round/>
            <a:headEnd type="triangle" w="med" len="med"/>
            <a:tailEnd type="triangle" w="med" len="med"/>
          </a:ln>
          <a:effectLst>
            <a:outerShdw dist="3592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9" name="Rectangle 14">
            <a:extLst>
              <a:ext uri="{FF2B5EF4-FFF2-40B4-BE49-F238E27FC236}">
                <a16:creationId xmlns:a16="http://schemas.microsoft.com/office/drawing/2014/main" id="{5F9DDE6F-D299-948F-C3D0-93321D0B40B8}"/>
              </a:ext>
            </a:extLst>
          </p:cNvPr>
          <p:cNvSpPr>
            <a:spLocks noChangeArrowheads="1"/>
          </p:cNvSpPr>
          <p:nvPr/>
        </p:nvSpPr>
        <p:spPr bwMode="auto">
          <a:xfrm>
            <a:off x="1779854" y="3556387"/>
            <a:ext cx="3429000" cy="3043238"/>
          </a:xfrm>
          <a:prstGeom prst="rect">
            <a:avLst/>
          </a:prstGeom>
          <a:solidFill>
            <a:srgbClr val="E4E9AF"/>
          </a:solidFill>
          <a:ln w="12700">
            <a:solidFill>
              <a:srgbClr val="000000"/>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sz="2400" dirty="0">
                <a:effectLst>
                  <a:outerShdw blurRad="38100" dist="38100" dir="2700000" algn="tl">
                    <a:srgbClr val="FFFFFF"/>
                  </a:outerShdw>
                </a:effectLst>
                <a:latin typeface="Arial" charset="0"/>
              </a:rPr>
              <a:t>Operating budgets ordinarily    </a:t>
            </a:r>
          </a:p>
          <a:p>
            <a:pPr algn="ctr">
              <a:defRPr/>
            </a:pPr>
            <a:r>
              <a:rPr lang="en-US" sz="2400" dirty="0">
                <a:effectLst>
                  <a:outerShdw blurRad="38100" dist="38100" dir="2700000" algn="tl">
                    <a:srgbClr val="FFFFFF"/>
                  </a:outerShdw>
                </a:effectLst>
                <a:latin typeface="Arial" charset="0"/>
              </a:rPr>
              <a:t>cover a one-year period</a:t>
            </a:r>
          </a:p>
          <a:p>
            <a:pPr algn="ctr">
              <a:defRPr/>
            </a:pPr>
            <a:r>
              <a:rPr lang="en-US" sz="2400" dirty="0">
                <a:effectLst>
                  <a:outerShdw blurRad="38100" dist="38100" dir="2700000" algn="tl">
                    <a:srgbClr val="FFFFFF"/>
                  </a:outerShdw>
                </a:effectLst>
                <a:latin typeface="Arial" charset="0"/>
              </a:rPr>
              <a:t>corresponding to a company’s fiscal year. Many companies divide their annual budget </a:t>
            </a:r>
          </a:p>
          <a:p>
            <a:pPr algn="ctr">
              <a:defRPr/>
            </a:pPr>
            <a:r>
              <a:rPr lang="en-US" sz="2400" dirty="0">
                <a:effectLst>
                  <a:outerShdw blurRad="38100" dist="38100" dir="2700000" algn="tl">
                    <a:srgbClr val="FFFFFF"/>
                  </a:outerShdw>
                </a:effectLst>
                <a:latin typeface="Arial" charset="0"/>
              </a:rPr>
              <a:t>into four quarters.</a:t>
            </a:r>
          </a:p>
        </p:txBody>
      </p:sp>
      <p:sp>
        <p:nvSpPr>
          <p:cNvPr id="20" name="Rectangle 15">
            <a:extLst>
              <a:ext uri="{FF2B5EF4-FFF2-40B4-BE49-F238E27FC236}">
                <a16:creationId xmlns:a16="http://schemas.microsoft.com/office/drawing/2014/main" id="{EF6DA4EC-0B1E-2237-AC97-3A84FA36343F}"/>
              </a:ext>
            </a:extLst>
          </p:cNvPr>
          <p:cNvSpPr>
            <a:spLocks noChangeArrowheads="1"/>
          </p:cNvSpPr>
          <p:nvPr/>
        </p:nvSpPr>
        <p:spPr bwMode="auto">
          <a:xfrm>
            <a:off x="5589854" y="3997713"/>
            <a:ext cx="4598988" cy="1927225"/>
          </a:xfrm>
          <a:prstGeom prst="rect">
            <a:avLst/>
          </a:prstGeom>
          <a:solidFill>
            <a:schemeClr val="tx2"/>
          </a:solidFill>
          <a:ln w="12700">
            <a:solidFill>
              <a:srgbClr val="000000"/>
            </a:solidFill>
            <a:miter lim="800000"/>
            <a:headEnd/>
            <a:tailEnd/>
          </a:ln>
          <a:effectLst>
            <a:outerShdw blurRad="50800" dist="38100" dir="2700000" algn="tl" rotWithShape="0">
              <a:prstClr val="black">
                <a:alpha val="40000"/>
              </a:prstClr>
            </a:outerShdw>
          </a:effectLst>
        </p:spPr>
        <p:txBody>
          <a:bodyPr wrap="none" lIns="90488" tIns="44450" rIns="90488" bIns="44450">
            <a:spAutoFit/>
          </a:bodyPr>
          <a:lstStyle/>
          <a:p>
            <a:pPr algn="ctr">
              <a:defRPr/>
            </a:pPr>
            <a:r>
              <a:rPr lang="en-US" sz="2400" dirty="0">
                <a:solidFill>
                  <a:srgbClr val="FFFFFF"/>
                </a:solidFill>
                <a:effectLst>
                  <a:outerShdw blurRad="38100" dist="38100" dir="2700000" algn="tl">
                    <a:srgbClr val="000000"/>
                  </a:outerShdw>
                </a:effectLst>
                <a:latin typeface="Arial" charset="0"/>
              </a:rPr>
              <a:t>A continuous budget is a</a:t>
            </a:r>
            <a:br>
              <a:rPr lang="en-US" sz="2400" dirty="0">
                <a:solidFill>
                  <a:srgbClr val="FFFFFF"/>
                </a:solidFill>
                <a:effectLst>
                  <a:outerShdw blurRad="38100" dist="38100" dir="2700000" algn="tl">
                    <a:srgbClr val="000000"/>
                  </a:outerShdw>
                </a:effectLst>
                <a:latin typeface="Arial" charset="0"/>
              </a:rPr>
            </a:br>
            <a:r>
              <a:rPr lang="en-US" sz="2400" dirty="0">
                <a:solidFill>
                  <a:srgbClr val="FFFFFF"/>
                </a:solidFill>
                <a:effectLst>
                  <a:outerShdw blurRad="38100" dist="38100" dir="2700000" algn="tl">
                    <a:srgbClr val="000000"/>
                  </a:outerShdw>
                </a:effectLst>
                <a:latin typeface="Arial" charset="0"/>
              </a:rPr>
              <a:t>12-month budget that rolls</a:t>
            </a:r>
            <a:br>
              <a:rPr lang="en-US" sz="2400" dirty="0">
                <a:solidFill>
                  <a:srgbClr val="FFFFFF"/>
                </a:solidFill>
                <a:effectLst>
                  <a:outerShdw blurRad="38100" dist="38100" dir="2700000" algn="tl">
                    <a:srgbClr val="000000"/>
                  </a:outerShdw>
                </a:effectLst>
                <a:latin typeface="Arial" charset="0"/>
              </a:rPr>
            </a:br>
            <a:r>
              <a:rPr lang="en-US" sz="2400" dirty="0">
                <a:solidFill>
                  <a:srgbClr val="FFFFFF"/>
                </a:solidFill>
                <a:effectLst>
                  <a:outerShdw blurRad="38100" dist="38100" dir="2700000" algn="tl">
                    <a:srgbClr val="000000"/>
                  </a:outerShdw>
                </a:effectLst>
                <a:latin typeface="Arial" charset="0"/>
              </a:rPr>
              <a:t>forward one month (or quarter)</a:t>
            </a:r>
            <a:br>
              <a:rPr lang="en-US" sz="2400" dirty="0">
                <a:solidFill>
                  <a:srgbClr val="FFFFFF"/>
                </a:solidFill>
                <a:effectLst>
                  <a:outerShdw blurRad="38100" dist="38100" dir="2700000" algn="tl">
                    <a:srgbClr val="000000"/>
                  </a:outerShdw>
                </a:effectLst>
                <a:latin typeface="Arial" charset="0"/>
              </a:rPr>
            </a:br>
            <a:r>
              <a:rPr lang="en-US" sz="2400" dirty="0">
                <a:solidFill>
                  <a:srgbClr val="FFFFFF"/>
                </a:solidFill>
                <a:effectLst>
                  <a:outerShdw blurRad="38100" dist="38100" dir="2700000" algn="tl">
                    <a:srgbClr val="000000"/>
                  </a:outerShdw>
                </a:effectLst>
                <a:latin typeface="Arial" charset="0"/>
              </a:rPr>
              <a:t>as the current month (or quarter)</a:t>
            </a:r>
            <a:br>
              <a:rPr lang="en-US" sz="2400" dirty="0">
                <a:solidFill>
                  <a:srgbClr val="FFFFFF"/>
                </a:solidFill>
                <a:effectLst>
                  <a:outerShdw blurRad="38100" dist="38100" dir="2700000" algn="tl">
                    <a:srgbClr val="000000"/>
                  </a:outerShdw>
                </a:effectLst>
                <a:latin typeface="Arial" charset="0"/>
              </a:rPr>
            </a:br>
            <a:r>
              <a:rPr lang="en-US" sz="2400" dirty="0">
                <a:solidFill>
                  <a:srgbClr val="FFFFFF"/>
                </a:solidFill>
                <a:effectLst>
                  <a:outerShdw blurRad="38100" dist="38100" dir="2700000" algn="tl">
                    <a:srgbClr val="000000"/>
                  </a:outerShdw>
                </a:effectLst>
                <a:latin typeface="Arial" charset="0"/>
              </a:rPr>
              <a:t>is completed.</a:t>
            </a:r>
          </a:p>
        </p:txBody>
      </p:sp>
    </p:spTree>
    <p:extLst>
      <p:ext uri="{BB962C8B-B14F-4D97-AF65-F5344CB8AC3E}">
        <p14:creationId xmlns:p14="http://schemas.microsoft.com/office/powerpoint/2010/main" val="21576577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60706" y="304800"/>
            <a:ext cx="3902032" cy="523220"/>
          </a:xfrm>
          <a:prstGeom prst="rect">
            <a:avLst/>
          </a:prstGeom>
          <a:noFill/>
        </p:spPr>
        <p:txBody>
          <a:bodyPr wrap="square" rtlCol="0">
            <a:spAutoFit/>
          </a:bodyPr>
          <a:lstStyle/>
          <a:p>
            <a:pPr algn="ctr">
              <a:defRPr/>
            </a:pPr>
            <a:r>
              <a:rPr lang="en-US" altLang="en-US" sz="2800" b="1" dirty="0">
                <a:solidFill>
                  <a:schemeClr val="bg1"/>
                </a:solidFill>
              </a:rPr>
              <a:t>Self-Imposed Budgets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DAD167C8-2470-5259-BD58-6D49F910D3B3}"/>
              </a:ext>
            </a:extLst>
          </p:cNvPr>
          <p:cNvSpPr txBox="1">
            <a:spLocks noChangeArrowheads="1"/>
          </p:cNvSpPr>
          <p:nvPr/>
        </p:nvSpPr>
        <p:spPr>
          <a:xfrm>
            <a:off x="1905000" y="408782"/>
            <a:ext cx="8229600" cy="10668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3">
            <a:extLst>
              <a:ext uri="{FF2B5EF4-FFF2-40B4-BE49-F238E27FC236}">
                <a16:creationId xmlns:a16="http://schemas.microsoft.com/office/drawing/2014/main" id="{1F8A0FC5-28DE-5D9D-D1D3-8D9BCDDA4DD6}"/>
              </a:ext>
            </a:extLst>
          </p:cNvPr>
          <p:cNvSpPr>
            <a:spLocks noChangeArrowheads="1"/>
          </p:cNvSpPr>
          <p:nvPr/>
        </p:nvSpPr>
        <p:spPr bwMode="auto">
          <a:xfrm>
            <a:off x="1676400" y="5354638"/>
            <a:ext cx="8915400" cy="1198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r>
              <a:rPr lang="en-US" altLang="en-US" sz="2400" dirty="0"/>
              <a:t>A </a:t>
            </a:r>
            <a:r>
              <a:rPr lang="en-US" altLang="en-US" sz="2400" b="1" dirty="0"/>
              <a:t>self-imposed</a:t>
            </a:r>
            <a:r>
              <a:rPr lang="en-US" altLang="en-US" sz="2400" dirty="0"/>
              <a:t> budget or </a:t>
            </a:r>
            <a:r>
              <a:rPr lang="en-US" altLang="en-US" sz="2400" b="1" dirty="0"/>
              <a:t>participative budget </a:t>
            </a:r>
            <a:r>
              <a:rPr lang="en-US" altLang="en-US" sz="2400" dirty="0"/>
              <a:t>is a budget that is prepared with the full cooperation and participation of managers at all levels.</a:t>
            </a:r>
          </a:p>
        </p:txBody>
      </p:sp>
      <p:graphicFrame>
        <p:nvGraphicFramePr>
          <p:cNvPr id="8" name="Object 2">
            <a:extLst>
              <a:ext uri="{FF2B5EF4-FFF2-40B4-BE49-F238E27FC236}">
                <a16:creationId xmlns:a16="http://schemas.microsoft.com/office/drawing/2014/main" id="{9051B6A1-94EE-CA7C-8F81-82DD661EB3BE}"/>
              </a:ext>
            </a:extLst>
          </p:cNvPr>
          <p:cNvGraphicFramePr>
            <a:graphicFrameLocks/>
          </p:cNvGraphicFramePr>
          <p:nvPr/>
        </p:nvGraphicFramePr>
        <p:xfrm>
          <a:off x="2362200" y="1752600"/>
          <a:ext cx="7577138" cy="3638550"/>
        </p:xfrm>
        <a:graphic>
          <a:graphicData uri="http://schemas.openxmlformats.org/presentationml/2006/ole">
            <mc:AlternateContent xmlns:mc="http://schemas.openxmlformats.org/markup-compatibility/2006">
              <mc:Choice xmlns:v="urn:schemas-microsoft-com:vml" Requires="v">
                <p:oleObj name="MS Org Chart" r:id="rId8" imgW="8265226" imgH="3586348" progId="">
                  <p:embed followColorScheme="full"/>
                </p:oleObj>
              </mc:Choice>
              <mc:Fallback>
                <p:oleObj name="MS Org Chart" r:id="rId8" imgW="8265226" imgH="3586348" progId="">
                  <p:embed followColorScheme="full"/>
                  <p:pic>
                    <p:nvPicPr>
                      <p:cNvPr id="20484" name="Object 2"/>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362200" y="1752600"/>
                        <a:ext cx="7577138" cy="363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 name="Line 5">
            <a:extLst>
              <a:ext uri="{FF2B5EF4-FFF2-40B4-BE49-F238E27FC236}">
                <a16:creationId xmlns:a16="http://schemas.microsoft.com/office/drawing/2014/main" id="{956C22F1-14F5-B5B6-1BE3-3EDB9577DF70}"/>
              </a:ext>
            </a:extLst>
          </p:cNvPr>
          <p:cNvSpPr>
            <a:spLocks noChangeShapeType="1"/>
          </p:cNvSpPr>
          <p:nvPr/>
        </p:nvSpPr>
        <p:spPr bwMode="auto">
          <a:xfrm flipV="1">
            <a:off x="2057400" y="2136775"/>
            <a:ext cx="2667000" cy="2681288"/>
          </a:xfrm>
          <a:prstGeom prst="line">
            <a:avLst/>
          </a:prstGeom>
          <a:noFill/>
          <a:ln w="38100">
            <a:solidFill>
              <a:srgbClr val="FC0128"/>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1" name="Line 6">
            <a:extLst>
              <a:ext uri="{FF2B5EF4-FFF2-40B4-BE49-F238E27FC236}">
                <a16:creationId xmlns:a16="http://schemas.microsoft.com/office/drawing/2014/main" id="{9C6AE976-C686-B819-9D04-2B28728A67B9}"/>
              </a:ext>
            </a:extLst>
          </p:cNvPr>
          <p:cNvSpPr>
            <a:spLocks noChangeShapeType="1"/>
          </p:cNvSpPr>
          <p:nvPr/>
        </p:nvSpPr>
        <p:spPr bwMode="auto">
          <a:xfrm flipH="1" flipV="1">
            <a:off x="7696200" y="2136775"/>
            <a:ext cx="2438400" cy="2681288"/>
          </a:xfrm>
          <a:prstGeom prst="line">
            <a:avLst/>
          </a:prstGeom>
          <a:noFill/>
          <a:ln w="38100">
            <a:solidFill>
              <a:srgbClr val="FC0128"/>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2" name="Line 7">
            <a:extLst>
              <a:ext uri="{FF2B5EF4-FFF2-40B4-BE49-F238E27FC236}">
                <a16:creationId xmlns:a16="http://schemas.microsoft.com/office/drawing/2014/main" id="{14C0FB0F-5AF7-3224-D089-10FA52A4BFB8}"/>
              </a:ext>
            </a:extLst>
          </p:cNvPr>
          <p:cNvSpPr>
            <a:spLocks noChangeShapeType="1"/>
          </p:cNvSpPr>
          <p:nvPr/>
        </p:nvSpPr>
        <p:spPr bwMode="auto">
          <a:xfrm flipV="1">
            <a:off x="4202113" y="3979863"/>
            <a:ext cx="0" cy="15240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3" name="Line 8">
            <a:extLst>
              <a:ext uri="{FF2B5EF4-FFF2-40B4-BE49-F238E27FC236}">
                <a16:creationId xmlns:a16="http://schemas.microsoft.com/office/drawing/2014/main" id="{ADB3FDE4-80AC-7E25-41C6-EC47E8C75B51}"/>
              </a:ext>
            </a:extLst>
          </p:cNvPr>
          <p:cNvSpPr>
            <a:spLocks noChangeShapeType="1"/>
          </p:cNvSpPr>
          <p:nvPr/>
        </p:nvSpPr>
        <p:spPr bwMode="auto">
          <a:xfrm flipV="1">
            <a:off x="6157913" y="2265363"/>
            <a:ext cx="0" cy="15240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4" name="Line 9">
            <a:extLst>
              <a:ext uri="{FF2B5EF4-FFF2-40B4-BE49-F238E27FC236}">
                <a16:creationId xmlns:a16="http://schemas.microsoft.com/office/drawing/2014/main" id="{145C7F8C-EB19-911F-A8A8-BE955A75ED14}"/>
              </a:ext>
            </a:extLst>
          </p:cNvPr>
          <p:cNvSpPr>
            <a:spLocks noChangeShapeType="1"/>
          </p:cNvSpPr>
          <p:nvPr/>
        </p:nvSpPr>
        <p:spPr bwMode="auto">
          <a:xfrm flipV="1">
            <a:off x="8083550" y="3979863"/>
            <a:ext cx="0" cy="15240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Tree>
    <p:extLst>
      <p:ext uri="{BB962C8B-B14F-4D97-AF65-F5344CB8AC3E}">
        <p14:creationId xmlns:p14="http://schemas.microsoft.com/office/powerpoint/2010/main" val="3739602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787425" cy="523220"/>
          </a:xfrm>
          <a:prstGeom prst="rect">
            <a:avLst/>
          </a:prstGeom>
          <a:noFill/>
        </p:spPr>
        <p:txBody>
          <a:bodyPr wrap="square" rtlCol="0">
            <a:spAutoFit/>
          </a:bodyPr>
          <a:lstStyle/>
          <a:p>
            <a:pPr algn="ctr">
              <a:defRPr/>
            </a:pPr>
            <a:r>
              <a:rPr lang="en-US" sz="2800" b="1" dirty="0">
                <a:solidFill>
                  <a:schemeClr val="bg1"/>
                </a:solidFill>
              </a:rPr>
              <a:t>Advantages of Self-Imposed Budgets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BC9D3C74-6908-A73D-18EF-6AF47F75660E}"/>
              </a:ext>
            </a:extLst>
          </p:cNvPr>
          <p:cNvSpPr txBox="1">
            <a:spLocks noChangeArrowheads="1"/>
          </p:cNvSpPr>
          <p:nvPr/>
        </p:nvSpPr>
        <p:spPr>
          <a:xfrm>
            <a:off x="2009775" y="387286"/>
            <a:ext cx="8172450" cy="960438"/>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p>
        </p:txBody>
      </p:sp>
      <p:sp>
        <p:nvSpPr>
          <p:cNvPr id="7" name="Text Box 3">
            <a:extLst>
              <a:ext uri="{FF2B5EF4-FFF2-40B4-BE49-F238E27FC236}">
                <a16:creationId xmlns:a16="http://schemas.microsoft.com/office/drawing/2014/main" id="{F09B078C-69FB-3073-D5D8-62FD7D481860}"/>
              </a:ext>
            </a:extLst>
          </p:cNvPr>
          <p:cNvSpPr txBox="1">
            <a:spLocks noChangeArrowheads="1"/>
          </p:cNvSpPr>
          <p:nvPr/>
        </p:nvSpPr>
        <p:spPr bwMode="auto">
          <a:xfrm>
            <a:off x="1790700" y="1225614"/>
            <a:ext cx="8610600" cy="5245100"/>
          </a:xfrm>
          <a:prstGeom prst="rect">
            <a:avLst/>
          </a:prstGeom>
          <a:solidFill>
            <a:schemeClr val="accent3">
              <a:lumMod val="50000"/>
            </a:schemeClr>
          </a:solidFill>
          <a:ln w="9525">
            <a:solidFill>
              <a:schemeClr val="tx1"/>
            </a:solidFill>
            <a:miter lim="800000"/>
            <a:headEnd/>
            <a:tailEnd/>
          </a:ln>
          <a:effectLst>
            <a:outerShdw dist="53882" dir="2700000" algn="ctr" rotWithShape="0">
              <a:schemeClr val="bg2"/>
            </a:outerShdw>
          </a:effectLst>
        </p:spPr>
        <p:txBody>
          <a:bodyPr>
            <a:spAutoFit/>
          </a:bodyPr>
          <a:lstStyle/>
          <a:p>
            <a:pPr marL="457200" indent="-457200">
              <a:spcBef>
                <a:spcPts val="1200"/>
              </a:spcBef>
              <a:buClr>
                <a:schemeClr val="bg1"/>
              </a:buClr>
              <a:buFontTx/>
              <a:buAutoNum type="arabicPeriod"/>
              <a:defRPr/>
            </a:pPr>
            <a:r>
              <a:rPr lang="en-US" sz="2500" dirty="0">
                <a:solidFill>
                  <a:srgbClr val="FFFFFF"/>
                </a:solidFill>
                <a:latin typeface="Arial" charset="0"/>
              </a:rPr>
              <a:t>Individuals at all levels of the organization are viewed as </a:t>
            </a:r>
            <a:r>
              <a:rPr lang="en-US" sz="2500" dirty="0">
                <a:solidFill>
                  <a:srgbClr val="FFFF00"/>
                </a:solidFill>
                <a:latin typeface="Arial" charset="0"/>
              </a:rPr>
              <a:t>members of the team </a:t>
            </a:r>
            <a:r>
              <a:rPr lang="en-US" sz="2500" dirty="0">
                <a:solidFill>
                  <a:srgbClr val="FFFFFF"/>
                </a:solidFill>
                <a:latin typeface="Arial" charset="0"/>
              </a:rPr>
              <a:t>whose judgments are valued by top management.</a:t>
            </a:r>
          </a:p>
          <a:p>
            <a:pPr marL="457200" indent="-457200">
              <a:spcBef>
                <a:spcPts val="1200"/>
              </a:spcBef>
              <a:buClr>
                <a:schemeClr val="bg1"/>
              </a:buClr>
              <a:buFontTx/>
              <a:buAutoNum type="arabicPeriod"/>
              <a:defRPr/>
            </a:pPr>
            <a:r>
              <a:rPr lang="en-US" sz="2500" dirty="0">
                <a:solidFill>
                  <a:srgbClr val="FFFFFF"/>
                </a:solidFill>
                <a:latin typeface="Arial" charset="0"/>
              </a:rPr>
              <a:t>Budget estimates prepared by front-line managers are often </a:t>
            </a:r>
            <a:r>
              <a:rPr lang="en-US" sz="2500" dirty="0">
                <a:solidFill>
                  <a:srgbClr val="FFFF00"/>
                </a:solidFill>
                <a:latin typeface="Arial" charset="0"/>
              </a:rPr>
              <a:t>more accurate </a:t>
            </a:r>
            <a:r>
              <a:rPr lang="en-US" sz="2500" dirty="0">
                <a:solidFill>
                  <a:srgbClr val="FFFFFF"/>
                </a:solidFill>
                <a:latin typeface="Arial" charset="0"/>
              </a:rPr>
              <a:t>than estimates prepared by top managers.</a:t>
            </a:r>
          </a:p>
          <a:p>
            <a:pPr marL="457200" indent="-457200">
              <a:spcBef>
                <a:spcPts val="1200"/>
              </a:spcBef>
              <a:buClr>
                <a:schemeClr val="bg1"/>
              </a:buClr>
              <a:buFontTx/>
              <a:buAutoNum type="arabicPeriod"/>
              <a:defRPr/>
            </a:pPr>
            <a:r>
              <a:rPr lang="en-US" sz="2500" dirty="0">
                <a:solidFill>
                  <a:srgbClr val="FFFF00"/>
                </a:solidFill>
                <a:latin typeface="Arial" charset="0"/>
              </a:rPr>
              <a:t>Motivation is generally higher </a:t>
            </a:r>
            <a:r>
              <a:rPr lang="en-US" sz="2500" dirty="0">
                <a:solidFill>
                  <a:srgbClr val="FFFFFF"/>
                </a:solidFill>
                <a:latin typeface="Arial" charset="0"/>
              </a:rPr>
              <a:t>when individuals participate in setting their own goals than when the goals are imposed from above.</a:t>
            </a:r>
          </a:p>
          <a:p>
            <a:pPr marL="457200" indent="-457200">
              <a:spcBef>
                <a:spcPts val="1200"/>
              </a:spcBef>
              <a:buClr>
                <a:schemeClr val="bg1"/>
              </a:buClr>
              <a:buFontTx/>
              <a:buAutoNum type="arabicPeriod"/>
              <a:defRPr/>
            </a:pPr>
            <a:r>
              <a:rPr lang="en-US" sz="2500" dirty="0">
                <a:solidFill>
                  <a:srgbClr val="FFFFFF"/>
                </a:solidFill>
                <a:latin typeface="Arial" charset="0"/>
              </a:rPr>
              <a:t>A manager who is not able to meet a budget imposed from above can claim that it was </a:t>
            </a:r>
            <a:r>
              <a:rPr lang="en-US" sz="2500" dirty="0">
                <a:solidFill>
                  <a:srgbClr val="FFFF00"/>
                </a:solidFill>
                <a:latin typeface="Arial" charset="0"/>
              </a:rPr>
              <a:t>unrealistic</a:t>
            </a:r>
            <a:r>
              <a:rPr lang="en-US" sz="2500" dirty="0">
                <a:solidFill>
                  <a:srgbClr val="FFFFFF"/>
                </a:solidFill>
                <a:latin typeface="Arial" charset="0"/>
              </a:rPr>
              <a:t>. Self-imposed budgets eliminate this excuse.</a:t>
            </a:r>
          </a:p>
        </p:txBody>
      </p:sp>
    </p:spTree>
    <p:extLst>
      <p:ext uri="{BB962C8B-B14F-4D97-AF65-F5344CB8AC3E}">
        <p14:creationId xmlns:p14="http://schemas.microsoft.com/office/powerpoint/2010/main" val="2493094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6821452" cy="954107"/>
          </a:xfrm>
          <a:prstGeom prst="rect">
            <a:avLst/>
          </a:prstGeom>
          <a:noFill/>
        </p:spPr>
        <p:txBody>
          <a:bodyPr wrap="square" rtlCol="0">
            <a:spAutoFit/>
          </a:bodyPr>
          <a:lstStyle/>
          <a:p>
            <a:pPr algn="ctr">
              <a:defRPr/>
            </a:pPr>
            <a:r>
              <a:rPr lang="en-US" altLang="en-US" sz="2800" b="1" dirty="0">
                <a:solidFill>
                  <a:schemeClr val="bg1"/>
                </a:solidFill>
              </a:rPr>
              <a:t>Self-Imposed Budgets – Management Review</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F98FA8DF-D869-9E6A-7177-9CE5B9D71120}"/>
              </a:ext>
            </a:extLst>
          </p:cNvPr>
          <p:cNvSpPr txBox="1">
            <a:spLocks noChangeArrowheads="1"/>
          </p:cNvSpPr>
          <p:nvPr/>
        </p:nvSpPr>
        <p:spPr>
          <a:xfrm>
            <a:off x="2286000" y="334796"/>
            <a:ext cx="817245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Text Box 3">
            <a:extLst>
              <a:ext uri="{FF2B5EF4-FFF2-40B4-BE49-F238E27FC236}">
                <a16:creationId xmlns:a16="http://schemas.microsoft.com/office/drawing/2014/main" id="{C1A77665-8C40-7BB3-3E1F-E34FBBE7E925}"/>
              </a:ext>
            </a:extLst>
          </p:cNvPr>
          <p:cNvSpPr txBox="1">
            <a:spLocks noChangeArrowheads="1"/>
          </p:cNvSpPr>
          <p:nvPr/>
        </p:nvSpPr>
        <p:spPr bwMode="auto">
          <a:xfrm>
            <a:off x="2286000" y="1841051"/>
            <a:ext cx="7848600" cy="3786187"/>
          </a:xfrm>
          <a:prstGeom prst="rect">
            <a:avLst/>
          </a:prstGeom>
          <a:solidFill>
            <a:schemeClr val="accent1">
              <a:lumMod val="40000"/>
              <a:lumOff val="60000"/>
            </a:schemeClr>
          </a:solidFill>
          <a:ln w="9525">
            <a:solidFill>
              <a:schemeClr val="tx1"/>
            </a:solidFill>
            <a:miter lim="800000"/>
            <a:headEnd/>
            <a:tailEnd/>
          </a:ln>
          <a:effectLst>
            <a:outerShdw dist="35921" dir="2700000" algn="ctr" rotWithShape="0">
              <a:schemeClr val="bg2"/>
            </a:outerShdw>
          </a:effectLst>
        </p:spPr>
        <p:txBody>
          <a:bodyPr>
            <a:spAutoFit/>
          </a:bodyPr>
          <a:lstStyle/>
          <a:p>
            <a:pPr algn="ctr">
              <a:spcBef>
                <a:spcPct val="50000"/>
              </a:spcBef>
              <a:defRPr/>
            </a:pPr>
            <a:r>
              <a:rPr lang="en-US" sz="3200" dirty="0">
                <a:latin typeface="Arial" charset="0"/>
              </a:rPr>
              <a:t>Self-imposed budgets should be reviewed by higher levels of management to prevent “budgetary slack.”</a:t>
            </a:r>
          </a:p>
          <a:p>
            <a:pPr algn="ctr">
              <a:spcBef>
                <a:spcPct val="50000"/>
              </a:spcBef>
              <a:defRPr/>
            </a:pPr>
            <a:r>
              <a:rPr lang="en-US" sz="3200" dirty="0">
                <a:latin typeface="Arial" charset="0"/>
              </a:rPr>
              <a:t>Most companies issue broad guidelines in terms of overall profits or sales. Lower level managers are directed to prepare budgets that meet those targets.</a:t>
            </a:r>
          </a:p>
        </p:txBody>
      </p:sp>
    </p:spTree>
    <p:extLst>
      <p:ext uri="{BB962C8B-B14F-4D97-AF65-F5344CB8AC3E}">
        <p14:creationId xmlns:p14="http://schemas.microsoft.com/office/powerpoint/2010/main" val="1057110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Human Factors in Budgeting</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3">
            <a:extLst>
              <a:ext uri="{FF2B5EF4-FFF2-40B4-BE49-F238E27FC236}">
                <a16:creationId xmlns:a16="http://schemas.microsoft.com/office/drawing/2014/main" id="{07FD99E7-F96B-7512-BFEC-9E40769CF171}"/>
              </a:ext>
            </a:extLst>
          </p:cNvPr>
          <p:cNvSpPr txBox="1">
            <a:spLocks noChangeArrowheads="1"/>
          </p:cNvSpPr>
          <p:nvPr/>
        </p:nvSpPr>
        <p:spPr>
          <a:xfrm>
            <a:off x="1981200" y="1447800"/>
            <a:ext cx="8458200" cy="4572000"/>
          </a:xfrm>
          <a:prstGeom prst="rect">
            <a:avLst/>
          </a:prstGeom>
          <a:solidFill>
            <a:schemeClr val="accent5">
              <a:lumMod val="50000"/>
            </a:schemeClr>
          </a:solidFill>
          <a:ln>
            <a:solidFill>
              <a:srgbClr val="000000"/>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FF00"/>
              </a:buClr>
              <a:buFont typeface="Arial" panose="020B0604020202020204" pitchFamily="34" charset="0"/>
              <a:buNone/>
              <a:defRPr/>
            </a:pPr>
            <a:r>
              <a:rPr lang="en-US">
                <a:solidFill>
                  <a:srgbClr val="FFFFFF"/>
                </a:solidFill>
                <a:latin typeface="Arial" pitchFamily="34" charset="0"/>
                <a:cs typeface="Arial" pitchFamily="34" charset="0"/>
              </a:rPr>
              <a:t>The success of a budget program depends on three important factors:</a:t>
            </a:r>
          </a:p>
          <a:p>
            <a:pPr marL="514350" indent="-514350">
              <a:buClr>
                <a:schemeClr val="bg1"/>
              </a:buClr>
              <a:buFont typeface="+mj-lt"/>
              <a:buAutoNum type="arabicPeriod"/>
              <a:defRPr/>
            </a:pPr>
            <a:r>
              <a:rPr lang="en-US">
                <a:solidFill>
                  <a:srgbClr val="FFFFFF"/>
                </a:solidFill>
                <a:latin typeface="Arial" pitchFamily="34" charset="0"/>
                <a:cs typeface="Arial" pitchFamily="34" charset="0"/>
              </a:rPr>
              <a:t>Top management must be </a:t>
            </a:r>
            <a:r>
              <a:rPr lang="en-US">
                <a:solidFill>
                  <a:srgbClr val="FFFF00"/>
                </a:solidFill>
                <a:latin typeface="Arial" pitchFamily="34" charset="0"/>
                <a:cs typeface="Arial" pitchFamily="34" charset="0"/>
              </a:rPr>
              <a:t>enthusiastic and </a:t>
            </a:r>
            <a:br>
              <a:rPr lang="en-US">
                <a:solidFill>
                  <a:srgbClr val="FFFF00"/>
                </a:solidFill>
                <a:latin typeface="Arial" pitchFamily="34" charset="0"/>
                <a:cs typeface="Arial" pitchFamily="34" charset="0"/>
              </a:rPr>
            </a:br>
            <a:r>
              <a:rPr lang="en-US">
                <a:solidFill>
                  <a:srgbClr val="FFFF00"/>
                </a:solidFill>
                <a:latin typeface="Arial" pitchFamily="34" charset="0"/>
                <a:cs typeface="Arial" pitchFamily="34" charset="0"/>
              </a:rPr>
              <a:t> committed</a:t>
            </a:r>
            <a:r>
              <a:rPr lang="en-US">
                <a:solidFill>
                  <a:srgbClr val="FFFFFF"/>
                </a:solidFill>
                <a:latin typeface="Arial" pitchFamily="34" charset="0"/>
                <a:cs typeface="Arial" pitchFamily="34" charset="0"/>
              </a:rPr>
              <a:t> to the budget process.</a:t>
            </a:r>
          </a:p>
          <a:p>
            <a:pPr marL="514350" indent="-514350">
              <a:buClr>
                <a:schemeClr val="bg1"/>
              </a:buClr>
              <a:buFont typeface="+mj-lt"/>
              <a:buAutoNum type="arabicPeriod"/>
              <a:defRPr/>
            </a:pPr>
            <a:r>
              <a:rPr lang="en-US">
                <a:solidFill>
                  <a:srgbClr val="FFFFFF"/>
                </a:solidFill>
                <a:latin typeface="Arial" pitchFamily="34" charset="0"/>
                <a:cs typeface="Arial" pitchFamily="34" charset="0"/>
              </a:rPr>
              <a:t>Top management must not use the budget to </a:t>
            </a:r>
            <a:r>
              <a:rPr lang="en-US">
                <a:solidFill>
                  <a:srgbClr val="FFFF00"/>
                </a:solidFill>
                <a:latin typeface="Arial" pitchFamily="34" charset="0"/>
                <a:cs typeface="Arial" pitchFamily="34" charset="0"/>
              </a:rPr>
              <a:t>pressure</a:t>
            </a:r>
            <a:r>
              <a:rPr lang="en-US">
                <a:solidFill>
                  <a:srgbClr val="FFFFFF"/>
                </a:solidFill>
                <a:latin typeface="Arial" pitchFamily="34" charset="0"/>
                <a:cs typeface="Arial" pitchFamily="34" charset="0"/>
              </a:rPr>
              <a:t> employees or </a:t>
            </a:r>
            <a:r>
              <a:rPr lang="en-US">
                <a:solidFill>
                  <a:srgbClr val="FFFF00"/>
                </a:solidFill>
                <a:latin typeface="Arial" pitchFamily="34" charset="0"/>
                <a:cs typeface="Arial" pitchFamily="34" charset="0"/>
              </a:rPr>
              <a:t>blame</a:t>
            </a:r>
            <a:r>
              <a:rPr lang="en-US">
                <a:solidFill>
                  <a:srgbClr val="FFFFFF"/>
                </a:solidFill>
                <a:latin typeface="Arial" pitchFamily="34" charset="0"/>
                <a:cs typeface="Arial" pitchFamily="34" charset="0"/>
              </a:rPr>
              <a:t> them when something goes wrong. </a:t>
            </a:r>
          </a:p>
          <a:p>
            <a:pPr marL="514350" indent="-514350">
              <a:buClr>
                <a:schemeClr val="bg1"/>
              </a:buClr>
              <a:buFont typeface="+mj-lt"/>
              <a:buAutoNum type="arabicPeriod"/>
              <a:defRPr/>
            </a:pPr>
            <a:r>
              <a:rPr lang="en-US">
                <a:solidFill>
                  <a:srgbClr val="FFFF00"/>
                </a:solidFill>
                <a:latin typeface="Arial" pitchFamily="34" charset="0"/>
                <a:cs typeface="Arial" pitchFamily="34" charset="0"/>
              </a:rPr>
              <a:t>Highly achievable budget targets</a:t>
            </a:r>
            <a:r>
              <a:rPr lang="en-US">
                <a:solidFill>
                  <a:srgbClr val="FFFFFF"/>
                </a:solidFill>
                <a:latin typeface="Arial" pitchFamily="34" charset="0"/>
                <a:cs typeface="Arial" pitchFamily="34" charset="0"/>
              </a:rPr>
              <a:t> are usually </a:t>
            </a:r>
            <a:br>
              <a:rPr lang="en-US">
                <a:solidFill>
                  <a:srgbClr val="FFFFFF"/>
                </a:solidFill>
                <a:latin typeface="Arial" pitchFamily="34" charset="0"/>
                <a:cs typeface="Arial" pitchFamily="34" charset="0"/>
              </a:rPr>
            </a:br>
            <a:r>
              <a:rPr lang="en-US">
                <a:solidFill>
                  <a:srgbClr val="FFFFFF"/>
                </a:solidFill>
                <a:latin typeface="Arial" pitchFamily="34" charset="0"/>
                <a:cs typeface="Arial" pitchFamily="34" charset="0"/>
              </a:rPr>
              <a:t>preferred when managers are rewarded based on meeting budget targets.</a:t>
            </a:r>
            <a:endParaRPr lang="en-US" dirty="0">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30489124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652101" y="451487"/>
            <a:ext cx="5664873" cy="523220"/>
          </a:xfrm>
          <a:prstGeom prst="rect">
            <a:avLst/>
          </a:prstGeom>
          <a:noFill/>
        </p:spPr>
        <p:txBody>
          <a:bodyPr wrap="square" rtlCol="0">
            <a:spAutoFit/>
          </a:bodyPr>
          <a:lstStyle/>
          <a:p>
            <a:pPr algn="ctr">
              <a:defRPr/>
            </a:pPr>
            <a:r>
              <a:rPr lang="en-US" altLang="en-US" sz="2800" b="1" dirty="0">
                <a:solidFill>
                  <a:schemeClr val="bg1"/>
                </a:solidFill>
              </a:rPr>
              <a:t>The Master Budget – An Overview</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32" name="Rectangle 10">
            <a:extLst>
              <a:ext uri="{FF2B5EF4-FFF2-40B4-BE49-F238E27FC236}">
                <a16:creationId xmlns:a16="http://schemas.microsoft.com/office/drawing/2014/main" id="{CD8CB506-D3DF-BB87-3E38-7E86187EC1A8}"/>
              </a:ext>
            </a:extLst>
          </p:cNvPr>
          <p:cNvSpPr txBox="1">
            <a:spLocks noChangeArrowheads="1"/>
          </p:cNvSpPr>
          <p:nvPr/>
        </p:nvSpPr>
        <p:spPr>
          <a:xfrm>
            <a:off x="2128038" y="660830"/>
            <a:ext cx="8172450" cy="847727"/>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sp>
        <p:nvSpPr>
          <p:cNvPr id="33" name="Rectangle 11">
            <a:extLst>
              <a:ext uri="{FF2B5EF4-FFF2-40B4-BE49-F238E27FC236}">
                <a16:creationId xmlns:a16="http://schemas.microsoft.com/office/drawing/2014/main" id="{EEE641BA-7236-47D8-C2EE-4B946FE4D7B2}"/>
              </a:ext>
            </a:extLst>
          </p:cNvPr>
          <p:cNvSpPr>
            <a:spLocks noChangeArrowheads="1"/>
          </p:cNvSpPr>
          <p:nvPr/>
        </p:nvSpPr>
        <p:spPr bwMode="auto">
          <a:xfrm>
            <a:off x="5171277" y="2433816"/>
            <a:ext cx="2085975" cy="65405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rPr>
              <a:t>Production budget</a:t>
            </a:r>
          </a:p>
        </p:txBody>
      </p:sp>
      <p:sp>
        <p:nvSpPr>
          <p:cNvPr id="34" name="Rectangle 14">
            <a:extLst>
              <a:ext uri="{FF2B5EF4-FFF2-40B4-BE49-F238E27FC236}">
                <a16:creationId xmlns:a16="http://schemas.microsoft.com/office/drawing/2014/main" id="{56C9155D-EB21-BD8A-5A24-945CFC206B6F}"/>
              </a:ext>
            </a:extLst>
          </p:cNvPr>
          <p:cNvSpPr>
            <a:spLocks noChangeArrowheads="1"/>
          </p:cNvSpPr>
          <p:nvPr/>
        </p:nvSpPr>
        <p:spPr bwMode="auto">
          <a:xfrm>
            <a:off x="8757440" y="2243316"/>
            <a:ext cx="1747837" cy="92075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dirty="0">
                <a:solidFill>
                  <a:srgbClr val="FFFFFF"/>
                </a:solidFill>
                <a:latin typeface="Arial" charset="0"/>
                <a:cs typeface="Arial" pitchFamily="34" charset="0"/>
              </a:rPr>
              <a:t>Selling and</a:t>
            </a:r>
          </a:p>
          <a:p>
            <a:pPr algn="ctr">
              <a:defRPr/>
            </a:pPr>
            <a:r>
              <a:rPr lang="en-US" dirty="0">
                <a:solidFill>
                  <a:srgbClr val="FFFFFF"/>
                </a:solidFill>
                <a:latin typeface="Arial" charset="0"/>
                <a:cs typeface="Arial" pitchFamily="34" charset="0"/>
              </a:rPr>
              <a:t>administrative</a:t>
            </a:r>
          </a:p>
          <a:p>
            <a:pPr algn="ctr">
              <a:defRPr/>
            </a:pPr>
            <a:r>
              <a:rPr lang="en-US" dirty="0">
                <a:solidFill>
                  <a:srgbClr val="FFFFFF"/>
                </a:solidFill>
                <a:latin typeface="Arial" charset="0"/>
                <a:cs typeface="Arial" pitchFamily="34" charset="0"/>
              </a:rPr>
              <a:t>budget</a:t>
            </a:r>
          </a:p>
        </p:txBody>
      </p:sp>
      <p:sp>
        <p:nvSpPr>
          <p:cNvPr id="35" name="Rectangle 15">
            <a:extLst>
              <a:ext uri="{FF2B5EF4-FFF2-40B4-BE49-F238E27FC236}">
                <a16:creationId xmlns:a16="http://schemas.microsoft.com/office/drawing/2014/main" id="{A22C4836-1571-031F-6B65-AB58B4FF2792}"/>
              </a:ext>
            </a:extLst>
          </p:cNvPr>
          <p:cNvSpPr>
            <a:spLocks noChangeArrowheads="1"/>
          </p:cNvSpPr>
          <p:nvPr/>
        </p:nvSpPr>
        <p:spPr bwMode="auto">
          <a:xfrm>
            <a:off x="3113876" y="3621266"/>
            <a:ext cx="1981200" cy="68580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rPr>
              <a:t>Direct materials</a:t>
            </a:r>
          </a:p>
          <a:p>
            <a:pPr algn="ctr">
              <a:defRPr/>
            </a:pPr>
            <a:r>
              <a:rPr lang="en-US" dirty="0">
                <a:solidFill>
                  <a:schemeClr val="bg1"/>
                </a:solidFill>
                <a:latin typeface="Arial" charset="0"/>
              </a:rPr>
              <a:t>budget</a:t>
            </a:r>
          </a:p>
        </p:txBody>
      </p:sp>
      <p:sp>
        <p:nvSpPr>
          <p:cNvPr id="36" name="Rectangle 18">
            <a:extLst>
              <a:ext uri="{FF2B5EF4-FFF2-40B4-BE49-F238E27FC236}">
                <a16:creationId xmlns:a16="http://schemas.microsoft.com/office/drawing/2014/main" id="{730A1CA3-D8B3-ADED-9B52-31BCD786BA8D}"/>
              </a:ext>
            </a:extLst>
          </p:cNvPr>
          <p:cNvSpPr>
            <a:spLocks noChangeArrowheads="1"/>
          </p:cNvSpPr>
          <p:nvPr/>
        </p:nvSpPr>
        <p:spPr bwMode="auto">
          <a:xfrm>
            <a:off x="7304876" y="3637142"/>
            <a:ext cx="2209800" cy="644525"/>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dirty="0">
                <a:solidFill>
                  <a:srgbClr val="FFFFFF"/>
                </a:solidFill>
                <a:latin typeface="Arial" charset="0"/>
                <a:cs typeface="Arial" pitchFamily="34" charset="0"/>
              </a:rPr>
              <a:t>Manufacturing</a:t>
            </a:r>
          </a:p>
          <a:p>
            <a:pPr algn="ctr">
              <a:defRPr/>
            </a:pPr>
            <a:r>
              <a:rPr lang="en-US" dirty="0">
                <a:solidFill>
                  <a:srgbClr val="FFFFFF"/>
                </a:solidFill>
                <a:latin typeface="Arial" charset="0"/>
                <a:cs typeface="Arial" pitchFamily="34" charset="0"/>
              </a:rPr>
              <a:t>overhead budget</a:t>
            </a:r>
          </a:p>
        </p:txBody>
      </p:sp>
      <p:sp>
        <p:nvSpPr>
          <p:cNvPr id="37" name="Rectangle 19">
            <a:extLst>
              <a:ext uri="{FF2B5EF4-FFF2-40B4-BE49-F238E27FC236}">
                <a16:creationId xmlns:a16="http://schemas.microsoft.com/office/drawing/2014/main" id="{523228C2-D948-27A9-537A-3206B3159A54}"/>
              </a:ext>
            </a:extLst>
          </p:cNvPr>
          <p:cNvSpPr>
            <a:spLocks noChangeArrowheads="1"/>
          </p:cNvSpPr>
          <p:nvPr/>
        </p:nvSpPr>
        <p:spPr bwMode="auto">
          <a:xfrm>
            <a:off x="5371302" y="3621267"/>
            <a:ext cx="1704975" cy="715963"/>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rPr>
              <a:t>Direct labor</a:t>
            </a:r>
            <a:br>
              <a:rPr lang="en-US" dirty="0">
                <a:solidFill>
                  <a:schemeClr val="bg1"/>
                </a:solidFill>
                <a:latin typeface="Arial" charset="0"/>
              </a:rPr>
            </a:br>
            <a:r>
              <a:rPr lang="en-US" dirty="0">
                <a:solidFill>
                  <a:schemeClr val="bg1"/>
                </a:solidFill>
                <a:latin typeface="Arial" charset="0"/>
              </a:rPr>
              <a:t>budget</a:t>
            </a:r>
          </a:p>
        </p:txBody>
      </p:sp>
      <p:sp>
        <p:nvSpPr>
          <p:cNvPr id="38" name="Rectangle 21">
            <a:extLst>
              <a:ext uri="{FF2B5EF4-FFF2-40B4-BE49-F238E27FC236}">
                <a16:creationId xmlns:a16="http://schemas.microsoft.com/office/drawing/2014/main" id="{9AEA6920-4AD7-8BF6-CD9F-E6DC44BC2B5F}"/>
              </a:ext>
            </a:extLst>
          </p:cNvPr>
          <p:cNvSpPr>
            <a:spLocks noChangeArrowheads="1"/>
          </p:cNvSpPr>
          <p:nvPr/>
        </p:nvSpPr>
        <p:spPr bwMode="auto">
          <a:xfrm>
            <a:off x="5339551" y="4764266"/>
            <a:ext cx="1752600" cy="45720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cs typeface="Arial" pitchFamily="34" charset="0"/>
              </a:rPr>
              <a:t>Cash Budget</a:t>
            </a:r>
          </a:p>
        </p:txBody>
      </p:sp>
      <p:sp>
        <p:nvSpPr>
          <p:cNvPr id="39" name="Rectangle 23">
            <a:extLst>
              <a:ext uri="{FF2B5EF4-FFF2-40B4-BE49-F238E27FC236}">
                <a16:creationId xmlns:a16="http://schemas.microsoft.com/office/drawing/2014/main" id="{9538AAA3-79BF-6E5B-29AF-89B2EE35A48B}"/>
              </a:ext>
            </a:extLst>
          </p:cNvPr>
          <p:cNvSpPr>
            <a:spLocks noChangeArrowheads="1"/>
          </p:cNvSpPr>
          <p:nvPr/>
        </p:nvSpPr>
        <p:spPr bwMode="auto">
          <a:xfrm>
            <a:off x="5339551" y="1654354"/>
            <a:ext cx="1752600" cy="45720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rPr>
              <a:t>Sales budget</a:t>
            </a:r>
          </a:p>
        </p:txBody>
      </p:sp>
      <p:sp>
        <p:nvSpPr>
          <p:cNvPr id="40" name="Rectangle 30">
            <a:extLst>
              <a:ext uri="{FF2B5EF4-FFF2-40B4-BE49-F238E27FC236}">
                <a16:creationId xmlns:a16="http://schemas.microsoft.com/office/drawing/2014/main" id="{D87DF926-322A-BEF0-69A6-FC002214D051}"/>
              </a:ext>
            </a:extLst>
          </p:cNvPr>
          <p:cNvSpPr>
            <a:spLocks noChangeArrowheads="1"/>
          </p:cNvSpPr>
          <p:nvPr/>
        </p:nvSpPr>
        <p:spPr bwMode="auto">
          <a:xfrm>
            <a:off x="2809076" y="2443342"/>
            <a:ext cx="1981200" cy="644525"/>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dirty="0">
                <a:solidFill>
                  <a:srgbClr val="FFFFFF"/>
                </a:solidFill>
                <a:latin typeface="Arial" charset="0"/>
                <a:cs typeface="Arial" pitchFamily="34" charset="0"/>
              </a:rPr>
              <a:t>Ending inventory</a:t>
            </a:r>
          </a:p>
          <a:p>
            <a:pPr algn="ctr">
              <a:defRPr/>
            </a:pPr>
            <a:r>
              <a:rPr lang="en-US" dirty="0">
                <a:solidFill>
                  <a:srgbClr val="FFFFFF"/>
                </a:solidFill>
                <a:latin typeface="Arial" charset="0"/>
                <a:cs typeface="Arial" pitchFamily="34" charset="0"/>
              </a:rPr>
              <a:t>budget</a:t>
            </a:r>
          </a:p>
        </p:txBody>
      </p:sp>
      <p:sp>
        <p:nvSpPr>
          <p:cNvPr id="41" name="Rectangle 15">
            <a:extLst>
              <a:ext uri="{FF2B5EF4-FFF2-40B4-BE49-F238E27FC236}">
                <a16:creationId xmlns:a16="http://schemas.microsoft.com/office/drawing/2014/main" id="{8E5F895F-1D15-2FD4-1476-7CB2F59097C4}"/>
              </a:ext>
            </a:extLst>
          </p:cNvPr>
          <p:cNvSpPr>
            <a:spLocks noChangeArrowheads="1"/>
          </p:cNvSpPr>
          <p:nvPr/>
        </p:nvSpPr>
        <p:spPr bwMode="auto">
          <a:xfrm>
            <a:off x="7685876" y="5602466"/>
            <a:ext cx="1676400" cy="91440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rPr>
              <a:t>Budgeted</a:t>
            </a:r>
            <a:br>
              <a:rPr lang="en-US" dirty="0">
                <a:solidFill>
                  <a:schemeClr val="bg1"/>
                </a:solidFill>
                <a:latin typeface="Arial" charset="0"/>
              </a:rPr>
            </a:br>
            <a:r>
              <a:rPr lang="en-US" dirty="0">
                <a:solidFill>
                  <a:schemeClr val="bg1"/>
                </a:solidFill>
                <a:latin typeface="Arial" charset="0"/>
              </a:rPr>
              <a:t>balance sheet</a:t>
            </a:r>
          </a:p>
        </p:txBody>
      </p:sp>
      <p:sp>
        <p:nvSpPr>
          <p:cNvPr id="42" name="Rectangle 15">
            <a:extLst>
              <a:ext uri="{FF2B5EF4-FFF2-40B4-BE49-F238E27FC236}">
                <a16:creationId xmlns:a16="http://schemas.microsoft.com/office/drawing/2014/main" id="{0C7CEB26-0525-51A9-F755-544F88D5CE51}"/>
              </a:ext>
            </a:extLst>
          </p:cNvPr>
          <p:cNvSpPr>
            <a:spLocks noChangeArrowheads="1"/>
          </p:cNvSpPr>
          <p:nvPr/>
        </p:nvSpPr>
        <p:spPr bwMode="auto">
          <a:xfrm>
            <a:off x="3151976" y="5602466"/>
            <a:ext cx="1562100" cy="914400"/>
          </a:xfrm>
          <a:prstGeom prst="rect">
            <a:avLst/>
          </a:prstGeom>
          <a:solidFill>
            <a:schemeClr val="accent5">
              <a:lumMod val="75000"/>
            </a:schemeClr>
          </a:solidFill>
          <a:ln w="12700">
            <a:solidFill>
              <a:schemeClr val="accent6">
                <a:lumMod val="50000"/>
              </a:schemeClr>
            </a:solidFill>
            <a:miter lim="800000"/>
            <a:headEnd/>
            <a:tailEnd/>
          </a:ln>
          <a:effectLst>
            <a:outerShdw blurRad="50800" dist="38100" dir="2700000" algn="tl" rotWithShape="0">
              <a:prstClr val="black">
                <a:alpha val="40000"/>
              </a:prstClr>
            </a:outerShdw>
          </a:effectLst>
        </p:spPr>
        <p:txBody>
          <a:bodyPr wrap="none" anchor="ctr"/>
          <a:lstStyle/>
          <a:p>
            <a:pPr algn="ctr">
              <a:defRPr/>
            </a:pPr>
            <a:r>
              <a:rPr lang="en-US" dirty="0">
                <a:solidFill>
                  <a:schemeClr val="bg1"/>
                </a:solidFill>
                <a:latin typeface="Arial" charset="0"/>
              </a:rPr>
              <a:t>Budgeted</a:t>
            </a:r>
            <a:br>
              <a:rPr lang="en-US" dirty="0">
                <a:solidFill>
                  <a:schemeClr val="bg1"/>
                </a:solidFill>
                <a:latin typeface="Arial" charset="0"/>
              </a:rPr>
            </a:br>
            <a:r>
              <a:rPr lang="en-US" dirty="0">
                <a:solidFill>
                  <a:schemeClr val="bg1"/>
                </a:solidFill>
                <a:latin typeface="Arial" charset="0"/>
              </a:rPr>
              <a:t>income</a:t>
            </a:r>
            <a:br>
              <a:rPr lang="en-US" dirty="0">
                <a:solidFill>
                  <a:schemeClr val="bg1"/>
                </a:solidFill>
                <a:latin typeface="Arial" charset="0"/>
              </a:rPr>
            </a:br>
            <a:r>
              <a:rPr lang="en-US" dirty="0">
                <a:solidFill>
                  <a:schemeClr val="bg1"/>
                </a:solidFill>
                <a:latin typeface="Arial" charset="0"/>
              </a:rPr>
              <a:t>statement</a:t>
            </a:r>
          </a:p>
        </p:txBody>
      </p:sp>
      <p:cxnSp>
        <p:nvCxnSpPr>
          <p:cNvPr id="43" name="Shape 37">
            <a:extLst>
              <a:ext uri="{FF2B5EF4-FFF2-40B4-BE49-F238E27FC236}">
                <a16:creationId xmlns:a16="http://schemas.microsoft.com/office/drawing/2014/main" id="{01603D41-3597-5152-C808-2B7513346540}"/>
              </a:ext>
            </a:extLst>
          </p:cNvPr>
          <p:cNvCxnSpPr>
            <a:stCxn id="34" idx="2"/>
            <a:endCxn id="38" idx="3"/>
          </p:cNvCxnSpPr>
          <p:nvPr/>
        </p:nvCxnSpPr>
        <p:spPr>
          <a:xfrm rot="5400000">
            <a:off x="7447751" y="2808466"/>
            <a:ext cx="1828800" cy="2540000"/>
          </a:xfrm>
          <a:prstGeom prst="bentConnector2">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4" name="Elbow Connector 43">
            <a:extLst>
              <a:ext uri="{FF2B5EF4-FFF2-40B4-BE49-F238E27FC236}">
                <a16:creationId xmlns:a16="http://schemas.microsoft.com/office/drawing/2014/main" id="{C5C2ED97-0BAF-19E1-8560-77377A461BBE}"/>
              </a:ext>
            </a:extLst>
          </p:cNvPr>
          <p:cNvCxnSpPr>
            <a:stCxn id="39" idx="1"/>
            <a:endCxn id="42" idx="1"/>
          </p:cNvCxnSpPr>
          <p:nvPr/>
        </p:nvCxnSpPr>
        <p:spPr>
          <a:xfrm rot="10800000" flipV="1">
            <a:off x="3151977" y="1882954"/>
            <a:ext cx="2187575" cy="4176712"/>
          </a:xfrm>
          <a:prstGeom prst="bentConnector3">
            <a:avLst>
              <a:gd name="adj1" fmla="val 110450"/>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A8C5965A-50DF-CA70-D750-96F81A51DBEA}"/>
              </a:ext>
            </a:extLst>
          </p:cNvPr>
          <p:cNvCxnSpPr>
            <a:stCxn id="40" idx="3"/>
            <a:endCxn id="33" idx="1"/>
          </p:cNvCxnSpPr>
          <p:nvPr/>
        </p:nvCxnSpPr>
        <p:spPr>
          <a:xfrm flipV="1">
            <a:off x="4790276" y="2760842"/>
            <a:ext cx="381000" cy="4763"/>
          </a:xfrm>
          <a:prstGeom prst="straightConnector1">
            <a:avLst/>
          </a:prstGeom>
          <a:ln>
            <a:solidFill>
              <a:srgbClr val="FF0000"/>
            </a:solidFill>
            <a:headEnd type="arrow"/>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0EA28BD7-5A1B-8C0D-9B87-5ED0655CA884}"/>
              </a:ext>
            </a:extLst>
          </p:cNvPr>
          <p:cNvCxnSpPr>
            <a:stCxn id="42" idx="3"/>
            <a:endCxn id="41" idx="1"/>
          </p:cNvCxnSpPr>
          <p:nvPr/>
        </p:nvCxnSpPr>
        <p:spPr>
          <a:xfrm>
            <a:off x="4714076" y="6059666"/>
            <a:ext cx="2971800" cy="1588"/>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Elbow Connector 46">
            <a:extLst>
              <a:ext uri="{FF2B5EF4-FFF2-40B4-BE49-F238E27FC236}">
                <a16:creationId xmlns:a16="http://schemas.microsoft.com/office/drawing/2014/main" id="{A93898ED-B423-E0EB-5842-EA364A555176}"/>
              </a:ext>
            </a:extLst>
          </p:cNvPr>
          <p:cNvCxnSpPr>
            <a:stCxn id="38" idx="2"/>
            <a:endCxn id="42" idx="0"/>
          </p:cNvCxnSpPr>
          <p:nvPr/>
        </p:nvCxnSpPr>
        <p:spPr>
          <a:xfrm rot="5400000">
            <a:off x="4883939" y="4270554"/>
            <a:ext cx="381000" cy="2282825"/>
          </a:xfrm>
          <a:prstGeom prst="bentConnector3">
            <a:avLst>
              <a:gd name="adj1" fmla="val 50000"/>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1" name="Elbow Connector 50">
            <a:extLst>
              <a:ext uri="{FF2B5EF4-FFF2-40B4-BE49-F238E27FC236}">
                <a16:creationId xmlns:a16="http://schemas.microsoft.com/office/drawing/2014/main" id="{E30A5502-60D1-F6BF-1C9D-C12215B24632}"/>
              </a:ext>
            </a:extLst>
          </p:cNvPr>
          <p:cNvCxnSpPr>
            <a:stCxn id="38" idx="2"/>
            <a:endCxn id="41" idx="0"/>
          </p:cNvCxnSpPr>
          <p:nvPr/>
        </p:nvCxnSpPr>
        <p:spPr>
          <a:xfrm rot="16200000" flipH="1">
            <a:off x="7179464" y="4257854"/>
            <a:ext cx="381000" cy="2308225"/>
          </a:xfrm>
          <a:prstGeom prst="bentConnector3">
            <a:avLst>
              <a:gd name="adj1" fmla="val 50000"/>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471CE8E6-79AE-C6F7-5365-E49B8565871E}"/>
              </a:ext>
            </a:extLst>
          </p:cNvPr>
          <p:cNvCxnSpPr>
            <a:stCxn id="39" idx="2"/>
            <a:endCxn id="33" idx="0"/>
          </p:cNvCxnSpPr>
          <p:nvPr/>
        </p:nvCxnSpPr>
        <p:spPr>
          <a:xfrm rot="5400000">
            <a:off x="6053927" y="2271892"/>
            <a:ext cx="322262" cy="1587"/>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9F487886-4C52-0C93-4DBE-9A051FBD23C6}"/>
              </a:ext>
            </a:extLst>
          </p:cNvPr>
          <p:cNvCxnSpPr>
            <a:stCxn id="33" idx="2"/>
            <a:endCxn id="37" idx="0"/>
          </p:cNvCxnSpPr>
          <p:nvPr/>
        </p:nvCxnSpPr>
        <p:spPr>
          <a:xfrm rot="16200000" flipH="1">
            <a:off x="5952327" y="3349804"/>
            <a:ext cx="533400" cy="9525"/>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5DC375E0-F3B6-99E7-D513-2C351DAF5F80}"/>
              </a:ext>
            </a:extLst>
          </p:cNvPr>
          <p:cNvCxnSpPr>
            <a:stCxn id="37" idx="2"/>
            <a:endCxn id="38" idx="0"/>
          </p:cNvCxnSpPr>
          <p:nvPr/>
        </p:nvCxnSpPr>
        <p:spPr>
          <a:xfrm rot="5400000">
            <a:off x="6006302" y="4546779"/>
            <a:ext cx="427037" cy="7938"/>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C96F4F14-5A99-BB7C-1751-74FDC4E77E61}"/>
              </a:ext>
            </a:extLst>
          </p:cNvPr>
          <p:cNvCxnSpPr/>
          <p:nvPr/>
        </p:nvCxnSpPr>
        <p:spPr>
          <a:xfrm rot="5400000">
            <a:off x="4892670" y="2288560"/>
            <a:ext cx="533400" cy="2109788"/>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F1A4D40C-5EF9-883C-C90B-B010B1251AFB}"/>
              </a:ext>
            </a:extLst>
          </p:cNvPr>
          <p:cNvCxnSpPr>
            <a:stCxn id="33" idx="2"/>
            <a:endCxn id="36" idx="0"/>
          </p:cNvCxnSpPr>
          <p:nvPr/>
        </p:nvCxnSpPr>
        <p:spPr>
          <a:xfrm rot="16200000" flipH="1">
            <a:off x="7037383" y="2264748"/>
            <a:ext cx="549275" cy="2195512"/>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A9E8A42B-DEA1-E241-59A7-E1847C5465FA}"/>
              </a:ext>
            </a:extLst>
          </p:cNvPr>
          <p:cNvCxnSpPr>
            <a:stCxn id="35" idx="2"/>
            <a:endCxn id="38" idx="0"/>
          </p:cNvCxnSpPr>
          <p:nvPr/>
        </p:nvCxnSpPr>
        <p:spPr>
          <a:xfrm rot="16200000" flipH="1">
            <a:off x="4931564" y="3479979"/>
            <a:ext cx="457200" cy="2111375"/>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45F3F664-FBB1-69B1-0C7E-313F4FFEA2B5}"/>
              </a:ext>
            </a:extLst>
          </p:cNvPr>
          <p:cNvCxnSpPr>
            <a:stCxn id="36" idx="2"/>
            <a:endCxn id="38" idx="0"/>
          </p:cNvCxnSpPr>
          <p:nvPr/>
        </p:nvCxnSpPr>
        <p:spPr>
          <a:xfrm rot="5400000">
            <a:off x="7071514" y="3426004"/>
            <a:ext cx="482600" cy="2193925"/>
          </a:xfrm>
          <a:prstGeom prst="straightConnector1">
            <a:avLst/>
          </a:prstGeom>
          <a:ln>
            <a:solidFill>
              <a:srgbClr val="FF0000"/>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7781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Seeing the Big Picture – Part 1</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12" name="Title 1">
            <a:extLst>
              <a:ext uri="{FF2B5EF4-FFF2-40B4-BE49-F238E27FC236}">
                <a16:creationId xmlns:a16="http://schemas.microsoft.com/office/drawing/2014/main" id="{9EE0C267-A960-67D0-49DF-938BC6117AF9}"/>
              </a:ext>
            </a:extLst>
          </p:cNvPr>
          <p:cNvSpPr txBox="1">
            <a:spLocks/>
          </p:cNvSpPr>
          <p:nvPr/>
        </p:nvSpPr>
        <p:spPr>
          <a:xfrm>
            <a:off x="2286000" y="334796"/>
            <a:ext cx="817245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13" name="Rounded Rectangle 12">
            <a:extLst>
              <a:ext uri="{FF2B5EF4-FFF2-40B4-BE49-F238E27FC236}">
                <a16:creationId xmlns:a16="http://schemas.microsoft.com/office/drawing/2014/main" id="{6BF5CE5C-BDBB-A654-B548-B42A8C071C6F}"/>
              </a:ext>
            </a:extLst>
          </p:cNvPr>
          <p:cNvSpPr/>
          <p:nvPr/>
        </p:nvSpPr>
        <p:spPr>
          <a:xfrm>
            <a:off x="2057400" y="2133600"/>
            <a:ext cx="7848600" cy="2057400"/>
          </a:xfrm>
          <a:prstGeom prst="roundRect">
            <a:avLst/>
          </a:prstGeom>
          <a:ln w="28575">
            <a:solidFill>
              <a:schemeClr val="accent3">
                <a:lumMod val="60000"/>
                <a:lumOff val="40000"/>
              </a:schemeClr>
            </a:solidFill>
          </a:ln>
          <a:effectLst>
            <a:outerShdw blurRad="50800" dist="38100" dir="2700000" algn="tl" rotWithShape="0">
              <a:prstClr val="black">
                <a:alpha val="40000"/>
              </a:prstClr>
            </a:outerShdw>
          </a:effectLst>
        </p:spPr>
        <p:style>
          <a:lnRef idx="2">
            <a:schemeClr val="accent6">
              <a:shade val="50000"/>
            </a:schemeClr>
          </a:lnRef>
          <a:fillRef idx="1">
            <a:schemeClr val="accent6"/>
          </a:fillRef>
          <a:effectRef idx="0">
            <a:schemeClr val="accent6"/>
          </a:effectRef>
          <a:fontRef idx="minor">
            <a:schemeClr val="lt1"/>
          </a:fontRef>
        </p:style>
        <p:txBody>
          <a:bodyPr anchor="ctr"/>
          <a:lstStyle/>
          <a:p>
            <a:pPr>
              <a:defRPr/>
            </a:pPr>
            <a:r>
              <a:rPr lang="en-US" sz="2800" dirty="0"/>
              <a:t>To help you see the “</a:t>
            </a:r>
            <a:r>
              <a:rPr lang="en-US" sz="2800" b="1" dirty="0"/>
              <a:t>big picture</a:t>
            </a:r>
            <a:r>
              <a:rPr lang="en-US" sz="2800" dirty="0"/>
              <a:t>” keep in mind that the 10 schedules in the master budget are designed to answer the 10 questions shown on the next screen.</a:t>
            </a:r>
          </a:p>
        </p:txBody>
      </p:sp>
    </p:spTree>
    <p:extLst>
      <p:ext uri="{BB962C8B-B14F-4D97-AF65-F5344CB8AC3E}">
        <p14:creationId xmlns:p14="http://schemas.microsoft.com/office/powerpoint/2010/main" val="489190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Seeing the Big Picture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Title 1">
            <a:extLst>
              <a:ext uri="{FF2B5EF4-FFF2-40B4-BE49-F238E27FC236}">
                <a16:creationId xmlns:a16="http://schemas.microsoft.com/office/drawing/2014/main" id="{3E833805-4586-8BEF-64FE-2871FFB6A46C}"/>
              </a:ext>
            </a:extLst>
          </p:cNvPr>
          <p:cNvSpPr txBox="1">
            <a:spLocks/>
          </p:cNvSpPr>
          <p:nvPr/>
        </p:nvSpPr>
        <p:spPr>
          <a:xfrm>
            <a:off x="2286000" y="274638"/>
            <a:ext cx="817245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TextBox 7">
            <a:extLst>
              <a:ext uri="{FF2B5EF4-FFF2-40B4-BE49-F238E27FC236}">
                <a16:creationId xmlns:a16="http://schemas.microsoft.com/office/drawing/2014/main" id="{349C71B3-081D-99AC-85E8-461781B94CAF}"/>
              </a:ext>
            </a:extLst>
          </p:cNvPr>
          <p:cNvSpPr txBox="1"/>
          <p:nvPr/>
        </p:nvSpPr>
        <p:spPr>
          <a:xfrm>
            <a:off x="1885950" y="1592263"/>
            <a:ext cx="8629650" cy="4400550"/>
          </a:xfrm>
          <a:prstGeom prst="rect">
            <a:avLst/>
          </a:prstGeom>
          <a:effectLst>
            <a:outerShdw blurRad="50800" dist="38100" dir="5400000" algn="t" rotWithShape="0">
              <a:prstClr val="black">
                <a:alpha val="40000"/>
              </a:prstClr>
            </a:outerShdw>
          </a:effectLst>
        </p:spPr>
        <p:style>
          <a:lnRef idx="2">
            <a:schemeClr val="accent4">
              <a:shade val="50000"/>
            </a:schemeClr>
          </a:lnRef>
          <a:fillRef idx="1">
            <a:schemeClr val="accent4"/>
          </a:fillRef>
          <a:effectRef idx="0">
            <a:schemeClr val="accent4"/>
          </a:effectRef>
          <a:fontRef idx="minor">
            <a:schemeClr val="lt1"/>
          </a:fontRef>
        </p:style>
        <p:txBody>
          <a:bodyPr>
            <a:spAutoFit/>
          </a:bodyPr>
          <a:lstStyle/>
          <a:p>
            <a:pPr marL="342900" indent="-342900">
              <a:buFontTx/>
              <a:buAutoNum type="arabicPeriod"/>
              <a:defRPr/>
            </a:pPr>
            <a:r>
              <a:rPr lang="en-US" sz="2000" dirty="0">
                <a:latin typeface="Arial" pitchFamily="34" charset="0"/>
                <a:cs typeface="Arial" pitchFamily="34" charset="0"/>
              </a:rPr>
              <a:t>How much sales revenue will we earn?</a:t>
            </a:r>
          </a:p>
          <a:p>
            <a:pPr marL="342900" indent="-342900">
              <a:buFontTx/>
              <a:buAutoNum type="arabicPeriod"/>
              <a:defRPr/>
            </a:pPr>
            <a:r>
              <a:rPr lang="en-US" sz="2000" dirty="0">
                <a:latin typeface="Arial" pitchFamily="34" charset="0"/>
                <a:cs typeface="Arial" pitchFamily="34" charset="0"/>
              </a:rPr>
              <a:t>How much cash will we collect from customers?</a:t>
            </a:r>
          </a:p>
          <a:p>
            <a:pPr marL="342900" indent="-342900">
              <a:buFontTx/>
              <a:buAutoNum type="arabicPeriod"/>
              <a:defRPr/>
            </a:pPr>
            <a:r>
              <a:rPr lang="en-US" sz="2000" dirty="0">
                <a:latin typeface="Arial" pitchFamily="34" charset="0"/>
                <a:cs typeface="Arial" pitchFamily="34" charset="0"/>
              </a:rPr>
              <a:t>How much raw material will we need to purchase?</a:t>
            </a:r>
          </a:p>
          <a:p>
            <a:pPr marL="342900" indent="-342900">
              <a:buFontTx/>
              <a:buAutoNum type="arabicPeriod"/>
              <a:defRPr/>
            </a:pPr>
            <a:r>
              <a:rPr lang="en-US" sz="2000" dirty="0">
                <a:latin typeface="Arial" pitchFamily="34" charset="0"/>
                <a:cs typeface="Arial" pitchFamily="34" charset="0"/>
              </a:rPr>
              <a:t>How much manufacturing costs will we incur?</a:t>
            </a:r>
          </a:p>
          <a:p>
            <a:pPr marL="342900" indent="-342900">
              <a:buFontTx/>
              <a:buAutoNum type="arabicPeriod"/>
              <a:defRPr/>
            </a:pPr>
            <a:r>
              <a:rPr lang="en-US" sz="2000" dirty="0">
                <a:latin typeface="Arial" pitchFamily="34" charset="0"/>
                <a:cs typeface="Arial" pitchFamily="34" charset="0"/>
              </a:rPr>
              <a:t>How much cash will we pay to our suppliers and our direct laborers, and how much cash will we pay for manufacturing overhead resources?</a:t>
            </a:r>
          </a:p>
          <a:p>
            <a:pPr marL="342900" indent="-342900">
              <a:buFontTx/>
              <a:buAutoNum type="arabicPeriod"/>
              <a:defRPr/>
            </a:pPr>
            <a:r>
              <a:rPr lang="en-US" sz="2000" dirty="0">
                <a:latin typeface="Arial" pitchFamily="34" charset="0"/>
                <a:cs typeface="Arial" pitchFamily="34" charset="0"/>
              </a:rPr>
              <a:t>What is the total cost that will be transferred from finished goods inventory to cost of good sold?</a:t>
            </a:r>
          </a:p>
          <a:p>
            <a:pPr marL="342900" indent="-342900">
              <a:buFontTx/>
              <a:buAutoNum type="arabicPeriod"/>
              <a:defRPr/>
            </a:pPr>
            <a:r>
              <a:rPr lang="en-US" sz="2000" dirty="0">
                <a:latin typeface="Arial" pitchFamily="34" charset="0"/>
                <a:cs typeface="Arial" pitchFamily="34" charset="0"/>
              </a:rPr>
              <a:t>How much selling and administrative expense will we incur and how much cash will be pay related to those expenses?</a:t>
            </a:r>
          </a:p>
          <a:p>
            <a:pPr marL="342900" indent="-342900">
              <a:buFontTx/>
              <a:buAutoNum type="arabicPeriod"/>
              <a:defRPr/>
            </a:pPr>
            <a:r>
              <a:rPr lang="en-US" sz="2000" dirty="0">
                <a:latin typeface="Arial" pitchFamily="34" charset="0"/>
                <a:cs typeface="Arial" pitchFamily="34" charset="0"/>
              </a:rPr>
              <a:t>How much money will we borrow from or repay to lenders – including interest?</a:t>
            </a:r>
          </a:p>
          <a:p>
            <a:pPr marL="342900" indent="-342900">
              <a:buFontTx/>
              <a:buAutoNum type="arabicPeriod"/>
              <a:defRPr/>
            </a:pPr>
            <a:r>
              <a:rPr lang="en-US" sz="2000" dirty="0">
                <a:latin typeface="Arial" pitchFamily="34" charset="0"/>
                <a:cs typeface="Arial" pitchFamily="34" charset="0"/>
              </a:rPr>
              <a:t>How much operating income will we earn?</a:t>
            </a:r>
          </a:p>
          <a:p>
            <a:pPr marL="342900" indent="-342900">
              <a:buFontTx/>
              <a:buAutoNum type="arabicPeriod"/>
              <a:defRPr/>
            </a:pPr>
            <a:r>
              <a:rPr lang="en-US" sz="2000" dirty="0">
                <a:latin typeface="Arial" pitchFamily="34" charset="0"/>
                <a:cs typeface="Arial" pitchFamily="34" charset="0"/>
              </a:rPr>
              <a:t>What will our balance sheet look like at the end of the budget period?</a:t>
            </a:r>
          </a:p>
        </p:txBody>
      </p:sp>
    </p:spTree>
    <p:extLst>
      <p:ext uri="{BB962C8B-B14F-4D97-AF65-F5344CB8AC3E}">
        <p14:creationId xmlns:p14="http://schemas.microsoft.com/office/powerpoint/2010/main" val="8783442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954107"/>
          </a:xfrm>
          <a:prstGeom prst="rect">
            <a:avLst/>
          </a:prstGeom>
          <a:noFill/>
        </p:spPr>
        <p:txBody>
          <a:bodyPr wrap="square" rtlCol="0">
            <a:spAutoFit/>
          </a:bodyPr>
          <a:lstStyle/>
          <a:p>
            <a:pPr algn="ctr">
              <a:defRPr/>
            </a:pPr>
            <a:r>
              <a:rPr lang="en-US" altLang="en-US" sz="2800" b="1" dirty="0">
                <a:solidFill>
                  <a:schemeClr val="bg1"/>
                </a:solidFill>
              </a:rPr>
              <a:t>The Master Budget: Based on Estimates and Assumptions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Title 1">
            <a:extLst>
              <a:ext uri="{FF2B5EF4-FFF2-40B4-BE49-F238E27FC236}">
                <a16:creationId xmlns:a16="http://schemas.microsoft.com/office/drawing/2014/main" id="{8350CAFA-20A1-E2FA-3165-08E4D6DB20D5}"/>
              </a:ext>
            </a:extLst>
          </p:cNvPr>
          <p:cNvSpPr txBox="1">
            <a:spLocks/>
          </p:cNvSpPr>
          <p:nvPr/>
        </p:nvSpPr>
        <p:spPr>
          <a:xfrm>
            <a:off x="2286000" y="274638"/>
            <a:ext cx="817245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ounded Rectangle 7">
            <a:extLst>
              <a:ext uri="{FF2B5EF4-FFF2-40B4-BE49-F238E27FC236}">
                <a16:creationId xmlns:a16="http://schemas.microsoft.com/office/drawing/2014/main" id="{7329843A-90F2-CD9D-DB0D-EB32A31910D7}"/>
              </a:ext>
            </a:extLst>
          </p:cNvPr>
          <p:cNvSpPr/>
          <p:nvPr/>
        </p:nvSpPr>
        <p:spPr>
          <a:xfrm>
            <a:off x="1943100" y="1788381"/>
            <a:ext cx="8305800" cy="3962400"/>
          </a:xfrm>
          <a:prstGeom prst="roundRect">
            <a:avLst/>
          </a:prstGeom>
          <a:solidFill>
            <a:schemeClr val="accent1">
              <a:lumMod val="75000"/>
            </a:schemeClr>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r>
              <a:rPr lang="en-US" sz="2800" dirty="0">
                <a:effectLst>
                  <a:outerShdw blurRad="38100" dist="38100" dir="2700000" algn="tl">
                    <a:srgbClr val="000000">
                      <a:alpha val="43137"/>
                    </a:srgbClr>
                  </a:outerShdw>
                </a:effectLst>
                <a:latin typeface="Arial" pitchFamily="34" charset="0"/>
                <a:cs typeface="Arial" pitchFamily="34" charset="0"/>
              </a:rPr>
              <a:t>A master budget is based on various estimates and assumptions. For example, the sales budget requires three </a:t>
            </a:r>
            <a:r>
              <a:rPr lang="en-US" sz="2800" dirty="0">
                <a:solidFill>
                  <a:srgbClr val="FFFF00"/>
                </a:solidFill>
                <a:effectLst>
                  <a:outerShdw blurRad="38100" dist="38100" dir="2700000" algn="tl">
                    <a:srgbClr val="000000">
                      <a:alpha val="43137"/>
                    </a:srgbClr>
                  </a:outerShdw>
                </a:effectLst>
                <a:latin typeface="Arial" pitchFamily="34" charset="0"/>
                <a:cs typeface="Arial" pitchFamily="34" charset="0"/>
              </a:rPr>
              <a:t>estimates/assumptions</a:t>
            </a:r>
            <a:r>
              <a:rPr lang="en-US" sz="2800" dirty="0">
                <a:effectLst>
                  <a:outerShdw blurRad="38100" dist="38100" dir="2700000" algn="tl">
                    <a:srgbClr val="000000">
                      <a:alpha val="43137"/>
                    </a:srgbClr>
                  </a:outerShdw>
                </a:effectLst>
                <a:latin typeface="Arial" pitchFamily="34" charset="0"/>
                <a:cs typeface="Arial" pitchFamily="34" charset="0"/>
              </a:rPr>
              <a:t> as follows:</a:t>
            </a:r>
          </a:p>
          <a:p>
            <a:pPr marL="342900" indent="-342900">
              <a:buClr>
                <a:schemeClr val="bg1"/>
              </a:buClr>
              <a:buFont typeface="+mj-lt"/>
              <a:buAutoNum type="arabicPeriod"/>
              <a:defRPr/>
            </a:pPr>
            <a:r>
              <a:rPr lang="en-US" sz="2800" dirty="0">
                <a:effectLst>
                  <a:outerShdw blurRad="38100" dist="38100" dir="2700000" algn="tl">
                    <a:srgbClr val="000000">
                      <a:alpha val="43137"/>
                    </a:srgbClr>
                  </a:outerShdw>
                </a:effectLst>
                <a:latin typeface="Arial" pitchFamily="34" charset="0"/>
                <a:cs typeface="Arial" pitchFamily="34" charset="0"/>
              </a:rPr>
              <a:t>What are the budgeted unit sales?</a:t>
            </a:r>
          </a:p>
          <a:p>
            <a:pPr marL="342900" indent="-342900">
              <a:buClr>
                <a:schemeClr val="bg1"/>
              </a:buClr>
              <a:buFont typeface="+mj-lt"/>
              <a:buAutoNum type="arabicPeriod"/>
              <a:defRPr/>
            </a:pPr>
            <a:r>
              <a:rPr lang="en-US" sz="2800" dirty="0">
                <a:effectLst>
                  <a:outerShdw blurRad="38100" dist="38100" dir="2700000" algn="tl">
                    <a:srgbClr val="000000">
                      <a:alpha val="43137"/>
                    </a:srgbClr>
                  </a:outerShdw>
                </a:effectLst>
                <a:latin typeface="Arial" pitchFamily="34" charset="0"/>
                <a:cs typeface="Arial" pitchFamily="34" charset="0"/>
              </a:rPr>
              <a:t>What is the budgeted selling price per unit?</a:t>
            </a:r>
          </a:p>
          <a:p>
            <a:pPr marL="342900" indent="-342900">
              <a:buClr>
                <a:schemeClr val="bg1"/>
              </a:buClr>
              <a:buFont typeface="+mj-lt"/>
              <a:buAutoNum type="arabicPeriod"/>
              <a:defRPr/>
            </a:pPr>
            <a:r>
              <a:rPr lang="en-US" sz="2800" dirty="0">
                <a:effectLst>
                  <a:outerShdw blurRad="38100" dist="38100" dir="2700000" algn="tl">
                    <a:srgbClr val="000000">
                      <a:alpha val="43137"/>
                    </a:srgbClr>
                  </a:outerShdw>
                </a:effectLst>
                <a:latin typeface="Arial" pitchFamily="34" charset="0"/>
                <a:cs typeface="Arial" pitchFamily="34" charset="0"/>
              </a:rPr>
              <a:t>What percentage of accounts receivable will be collected in the current and subsequent periods.</a:t>
            </a:r>
          </a:p>
        </p:txBody>
      </p:sp>
    </p:spTree>
    <p:extLst>
      <p:ext uri="{BB962C8B-B14F-4D97-AF65-F5344CB8AC3E}">
        <p14:creationId xmlns:p14="http://schemas.microsoft.com/office/powerpoint/2010/main" val="2670188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 Box 13">
            <a:extLst>
              <a:ext uri="{FF2B5EF4-FFF2-40B4-BE49-F238E27FC236}">
                <a16:creationId xmlns:a16="http://schemas.microsoft.com/office/drawing/2014/main" id="{96AAB5E5-F703-363F-5CF2-74F7C6C3BB62}"/>
              </a:ext>
            </a:extLst>
          </p:cNvPr>
          <p:cNvSpPr txBox="1">
            <a:spLocks noChangeArrowheads="1"/>
          </p:cNvSpPr>
          <p:nvPr/>
        </p:nvSpPr>
        <p:spPr bwMode="auto">
          <a:xfrm>
            <a:off x="3429000" y="2309814"/>
            <a:ext cx="5334000" cy="1661993"/>
          </a:xfrm>
          <a:prstGeom prst="rect">
            <a:avLst/>
          </a:prstGeom>
          <a:solidFill>
            <a:schemeClr val="bg1"/>
          </a:solidFill>
          <a:ln w="76200">
            <a:solidFill>
              <a:schemeClr val="accent6">
                <a:lumMod val="50000"/>
              </a:schemeClr>
            </a:solidFill>
            <a:miter lim="800000"/>
            <a:headEnd/>
            <a:tailEnd/>
          </a:ln>
          <a:effectLst/>
        </p:spPr>
        <p:txBody>
          <a:bodyPr>
            <a:spAutoFit/>
          </a:bodyPr>
          <a:lstStyle/>
          <a:p>
            <a:pPr algn="ctr">
              <a:spcBef>
                <a:spcPct val="50000"/>
              </a:spcBef>
              <a:defRPr/>
            </a:pPr>
            <a:r>
              <a:rPr lang="en-US" sz="3400" b="1" dirty="0">
                <a:solidFill>
                  <a:schemeClr val="accent6">
                    <a:lumMod val="75000"/>
                  </a:schemeClr>
                </a:solidFill>
                <a:latin typeface="+mj-lt"/>
              </a:rPr>
              <a:t>Prepare a sales budget, including a schedule of expected cash collections.</a:t>
            </a:r>
          </a:p>
        </p:txBody>
      </p:sp>
    </p:spTree>
    <p:extLst>
      <p:ext uri="{BB962C8B-B14F-4D97-AF65-F5344CB8AC3E}">
        <p14:creationId xmlns:p14="http://schemas.microsoft.com/office/powerpoint/2010/main" val="2136253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604355" y="452098"/>
            <a:ext cx="4871862" cy="523220"/>
          </a:xfrm>
          <a:prstGeom prst="rect">
            <a:avLst/>
          </a:prstGeom>
          <a:noFill/>
        </p:spPr>
        <p:txBody>
          <a:bodyPr wrap="square" rtlCol="0">
            <a:spAutoFit/>
          </a:bodyPr>
          <a:lstStyle/>
          <a:p>
            <a:pPr algn="ctr">
              <a:defRPr/>
            </a:pPr>
            <a:r>
              <a:rPr lang="en-US" altLang="en-US" sz="2800" b="1" dirty="0">
                <a:solidFill>
                  <a:schemeClr val="bg1"/>
                </a:solidFill>
              </a:rPr>
              <a:t>Budgeting Example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623F9EC7-C54C-08CB-2790-BC4F9AB79EF8}"/>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3">
            <a:extLst>
              <a:ext uri="{FF2B5EF4-FFF2-40B4-BE49-F238E27FC236}">
                <a16:creationId xmlns:a16="http://schemas.microsoft.com/office/drawing/2014/main" id="{046A84D2-341D-B52B-BD68-462073E19266}"/>
              </a:ext>
            </a:extLst>
          </p:cNvPr>
          <p:cNvSpPr txBox="1">
            <a:spLocks noChangeArrowheads="1"/>
          </p:cNvSpPr>
          <p:nvPr/>
        </p:nvSpPr>
        <p:spPr>
          <a:xfrm>
            <a:off x="2133600" y="1524000"/>
            <a:ext cx="8305800" cy="4800600"/>
          </a:xfrm>
          <a:prstGeom prst="rect">
            <a:avLst/>
          </a:prstGeom>
          <a:solidFill>
            <a:schemeClr val="accent6">
              <a:lumMod val="50000"/>
            </a:schemeClr>
          </a:solidFill>
          <a:ln w="12700">
            <a:solidFill>
              <a:srgbClr val="000000"/>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bg1"/>
              </a:buClr>
              <a:buSzPct val="100000"/>
              <a:buFont typeface="Wingdings" pitchFamily="2" charset="2"/>
              <a:buChar char=""/>
              <a:defRPr/>
            </a:pPr>
            <a:r>
              <a:rPr lang="en-US">
                <a:solidFill>
                  <a:schemeClr val="bg1"/>
                </a:solidFill>
                <a:cs typeface="Arial" pitchFamily="34" charset="0"/>
              </a:rPr>
              <a:t> </a:t>
            </a:r>
            <a:r>
              <a:rPr lang="en-US">
                <a:solidFill>
                  <a:schemeClr val="bg1"/>
                </a:solidFill>
                <a:latin typeface="Arial" pitchFamily="34" charset="0"/>
                <a:cs typeface="Arial" pitchFamily="34" charset="0"/>
              </a:rPr>
              <a:t>Royal Company is preparing budgets for the      </a:t>
            </a:r>
            <a:br>
              <a:rPr lang="en-US">
                <a:solidFill>
                  <a:schemeClr val="bg1"/>
                </a:solidFill>
                <a:latin typeface="Arial" pitchFamily="34" charset="0"/>
                <a:cs typeface="Arial" pitchFamily="34" charset="0"/>
              </a:rPr>
            </a:br>
            <a:r>
              <a:rPr lang="en-US">
                <a:solidFill>
                  <a:schemeClr val="bg1"/>
                </a:solidFill>
                <a:latin typeface="Arial" pitchFamily="34" charset="0"/>
                <a:cs typeface="Arial" pitchFamily="34" charset="0"/>
              </a:rPr>
              <a:t>   quarter ending June 30</a:t>
            </a:r>
            <a:r>
              <a:rPr lang="en-US" baseline="30000">
                <a:solidFill>
                  <a:schemeClr val="bg1"/>
                </a:solidFill>
                <a:latin typeface="Arial" pitchFamily="34" charset="0"/>
                <a:cs typeface="Arial" pitchFamily="34" charset="0"/>
              </a:rPr>
              <a:t>th</a:t>
            </a:r>
            <a:r>
              <a:rPr lang="en-US">
                <a:solidFill>
                  <a:schemeClr val="bg1"/>
                </a:solidFill>
                <a:latin typeface="Arial" pitchFamily="34" charset="0"/>
                <a:cs typeface="Arial" pitchFamily="34" charset="0"/>
              </a:rPr>
              <a:t>.</a:t>
            </a:r>
          </a:p>
          <a:p>
            <a:pPr>
              <a:buClr>
                <a:schemeClr val="bg1"/>
              </a:buClr>
              <a:buSzPct val="100000"/>
              <a:buFont typeface="Wingdings" pitchFamily="2" charset="2"/>
              <a:buChar char=""/>
              <a:defRPr/>
            </a:pPr>
            <a:r>
              <a:rPr lang="en-US">
                <a:solidFill>
                  <a:schemeClr val="bg1"/>
                </a:solidFill>
                <a:latin typeface="Arial" pitchFamily="34" charset="0"/>
                <a:cs typeface="Arial" pitchFamily="34" charset="0"/>
              </a:rPr>
              <a:t>   Budgeted sales for the next five months are:</a:t>
            </a:r>
          </a:p>
          <a:p>
            <a:pPr lvl="1">
              <a:buClr>
                <a:schemeClr val="bg1"/>
              </a:buClr>
              <a:buSzPct val="100000"/>
              <a:buFont typeface="Monotype Sorts"/>
              <a:buChar char=" "/>
              <a:defRPr/>
            </a:pPr>
            <a:r>
              <a:rPr lang="en-US" b="1">
                <a:solidFill>
                  <a:srgbClr val="FFFF00"/>
                </a:solidFill>
                <a:latin typeface="Arial" pitchFamily="34" charset="0"/>
                <a:cs typeface="Arial" pitchFamily="34" charset="0"/>
              </a:rPr>
              <a:t>April 		20,000 units</a:t>
            </a:r>
          </a:p>
          <a:p>
            <a:pPr lvl="1">
              <a:buClr>
                <a:schemeClr val="bg1"/>
              </a:buClr>
              <a:buSzPct val="100000"/>
              <a:buFont typeface="Monotype Sorts"/>
              <a:buChar char=" "/>
              <a:defRPr/>
            </a:pPr>
            <a:r>
              <a:rPr lang="en-US" b="1">
                <a:solidFill>
                  <a:srgbClr val="FFFF00"/>
                </a:solidFill>
                <a:latin typeface="Arial" pitchFamily="34" charset="0"/>
                <a:cs typeface="Arial" pitchFamily="34" charset="0"/>
              </a:rPr>
              <a:t>May 		50,000 units</a:t>
            </a:r>
          </a:p>
          <a:p>
            <a:pPr lvl="1">
              <a:buClr>
                <a:schemeClr val="bg1"/>
              </a:buClr>
              <a:buSzPct val="100000"/>
              <a:buFont typeface="Monotype Sorts"/>
              <a:buChar char=" "/>
              <a:defRPr/>
            </a:pPr>
            <a:r>
              <a:rPr lang="en-US" b="1">
                <a:solidFill>
                  <a:srgbClr val="FFFF00"/>
                </a:solidFill>
                <a:latin typeface="Arial" pitchFamily="34" charset="0"/>
                <a:cs typeface="Arial" pitchFamily="34" charset="0"/>
              </a:rPr>
              <a:t>June 		30,000 units</a:t>
            </a:r>
          </a:p>
          <a:p>
            <a:pPr lvl="1">
              <a:buClr>
                <a:schemeClr val="bg1"/>
              </a:buClr>
              <a:buSzPct val="100000"/>
              <a:buFont typeface="Monotype Sorts"/>
              <a:buChar char=" "/>
              <a:defRPr/>
            </a:pPr>
            <a:r>
              <a:rPr lang="en-US" b="1">
                <a:solidFill>
                  <a:srgbClr val="FFFF00"/>
                </a:solidFill>
                <a:latin typeface="Arial" pitchFamily="34" charset="0"/>
                <a:cs typeface="Arial" pitchFamily="34" charset="0"/>
              </a:rPr>
              <a:t>July 		25,000 units</a:t>
            </a:r>
          </a:p>
          <a:p>
            <a:pPr lvl="1">
              <a:buClr>
                <a:schemeClr val="bg1"/>
              </a:buClr>
              <a:buSzPct val="100000"/>
              <a:buFont typeface="Monotype Sorts"/>
              <a:buChar char=" "/>
              <a:defRPr/>
            </a:pPr>
            <a:r>
              <a:rPr lang="en-US" b="1">
                <a:solidFill>
                  <a:srgbClr val="FFFF00"/>
                </a:solidFill>
                <a:latin typeface="Arial" pitchFamily="34" charset="0"/>
                <a:cs typeface="Arial" pitchFamily="34" charset="0"/>
              </a:rPr>
              <a:t>August 	15,000 units</a:t>
            </a:r>
            <a:endParaRPr lang="en-US">
              <a:solidFill>
                <a:srgbClr val="FFFF00"/>
              </a:solidFill>
              <a:latin typeface="Arial" pitchFamily="34" charset="0"/>
              <a:cs typeface="Arial" pitchFamily="34" charset="0"/>
            </a:endParaRPr>
          </a:p>
          <a:p>
            <a:pPr>
              <a:buClr>
                <a:schemeClr val="bg1"/>
              </a:buClr>
              <a:buSzPct val="100000"/>
              <a:buFont typeface="Wingdings" pitchFamily="2" charset="2"/>
              <a:buChar char=""/>
              <a:defRPr/>
            </a:pPr>
            <a:r>
              <a:rPr lang="en-US">
                <a:solidFill>
                  <a:schemeClr val="bg1"/>
                </a:solidFill>
                <a:latin typeface="Arial" pitchFamily="34" charset="0"/>
                <a:cs typeface="Arial" pitchFamily="34" charset="0"/>
              </a:rPr>
              <a:t>   The selling price is $10 per unit.</a:t>
            </a:r>
            <a:endParaRPr lang="en-US"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3851559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224138" y="413258"/>
            <a:ext cx="4871862" cy="523220"/>
          </a:xfrm>
          <a:prstGeom prst="rect">
            <a:avLst/>
          </a:prstGeom>
          <a:noFill/>
        </p:spPr>
        <p:txBody>
          <a:bodyPr wrap="square" rtlCol="0">
            <a:spAutoFit/>
          </a:bodyPr>
          <a:lstStyle/>
          <a:p>
            <a:pPr algn="ctr">
              <a:defRPr/>
            </a:pPr>
            <a:r>
              <a:rPr lang="en-US" altLang="en-US" sz="2800" b="1" dirty="0">
                <a:solidFill>
                  <a:schemeClr val="bg1"/>
                </a:solidFill>
              </a:rPr>
              <a:t>The Sales Budget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1FC2B6F6-F437-51D3-6B43-BD4144E12C24}"/>
              </a:ext>
            </a:extLst>
          </p:cNvPr>
          <p:cNvSpPr txBox="1">
            <a:spLocks noChangeArrowheads="1"/>
          </p:cNvSpPr>
          <p:nvPr/>
        </p:nvSpPr>
        <p:spPr>
          <a:xfrm>
            <a:off x="2252101" y="700761"/>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Text Box 4">
            <a:extLst>
              <a:ext uri="{FF2B5EF4-FFF2-40B4-BE49-F238E27FC236}">
                <a16:creationId xmlns:a16="http://schemas.microsoft.com/office/drawing/2014/main" id="{3FEAD6E8-05A4-2AEA-52B4-2A4B19E41774}"/>
              </a:ext>
            </a:extLst>
          </p:cNvPr>
          <p:cNvSpPr txBox="1">
            <a:spLocks noChangeArrowheads="1"/>
          </p:cNvSpPr>
          <p:nvPr/>
        </p:nvSpPr>
        <p:spPr bwMode="auto">
          <a:xfrm>
            <a:off x="1718701" y="1873923"/>
            <a:ext cx="86868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spcBef>
                <a:spcPct val="50000"/>
              </a:spcBef>
            </a:pPr>
            <a:r>
              <a:rPr lang="en-US" altLang="en-US" sz="2800" dirty="0"/>
              <a:t>The individual months of April, May, and June are summed to obtain the total budgeted sales in units and dollars for the quarter ended June 30</a:t>
            </a:r>
            <a:r>
              <a:rPr lang="en-US" altLang="en-US" sz="2800" baseline="30000" dirty="0"/>
              <a:t>th</a:t>
            </a:r>
            <a:endParaRPr lang="en-US" altLang="en-US" sz="2800" dirty="0"/>
          </a:p>
        </p:txBody>
      </p:sp>
      <p:graphicFrame>
        <p:nvGraphicFramePr>
          <p:cNvPr id="9" name="Table 8">
            <a:extLst>
              <a:ext uri="{FF2B5EF4-FFF2-40B4-BE49-F238E27FC236}">
                <a16:creationId xmlns:a16="http://schemas.microsoft.com/office/drawing/2014/main" id="{C7C399C2-97D6-6D78-FCAA-4D253E67506D}"/>
              </a:ext>
            </a:extLst>
          </p:cNvPr>
          <p:cNvGraphicFramePr>
            <a:graphicFrameLocks noGrp="1"/>
          </p:cNvGraphicFramePr>
          <p:nvPr>
            <p:extLst>
              <p:ext uri="{D42A27DB-BD31-4B8C-83A1-F6EECF244321}">
                <p14:modId xmlns:p14="http://schemas.microsoft.com/office/powerpoint/2010/main" val="4199246607"/>
              </p:ext>
            </p:extLst>
          </p:nvPr>
        </p:nvGraphicFramePr>
        <p:xfrm>
          <a:off x="2086207" y="3855123"/>
          <a:ext cx="7951789" cy="1483360"/>
        </p:xfrm>
        <a:graphic>
          <a:graphicData uri="http://schemas.openxmlformats.org/drawingml/2006/table">
            <a:tbl>
              <a:tblPr firstRow="1" bandRow="1">
                <a:tableStyleId>{5940675A-B579-460E-94D1-54222C63F5DA}</a:tableStyleId>
              </a:tblPr>
              <a:tblGrid>
                <a:gridCol w="2326005">
                  <a:extLst>
                    <a:ext uri="{9D8B030D-6E8A-4147-A177-3AD203B41FA5}">
                      <a16:colId xmlns:a16="http://schemas.microsoft.com/office/drawing/2014/main" val="20000"/>
                    </a:ext>
                  </a:extLst>
                </a:gridCol>
                <a:gridCol w="1449705">
                  <a:extLst>
                    <a:ext uri="{9D8B030D-6E8A-4147-A177-3AD203B41FA5}">
                      <a16:colId xmlns:a16="http://schemas.microsoft.com/office/drawing/2014/main" val="20001"/>
                    </a:ext>
                  </a:extLst>
                </a:gridCol>
                <a:gridCol w="1387793">
                  <a:extLst>
                    <a:ext uri="{9D8B030D-6E8A-4147-A177-3AD203B41FA5}">
                      <a16:colId xmlns:a16="http://schemas.microsoft.com/office/drawing/2014/main" val="20002"/>
                    </a:ext>
                  </a:extLst>
                </a:gridCol>
                <a:gridCol w="1387793">
                  <a:extLst>
                    <a:ext uri="{9D8B030D-6E8A-4147-A177-3AD203B41FA5}">
                      <a16:colId xmlns:a16="http://schemas.microsoft.com/office/drawing/2014/main" val="20003"/>
                    </a:ext>
                  </a:extLst>
                </a:gridCol>
                <a:gridCol w="1400493">
                  <a:extLst>
                    <a:ext uri="{9D8B030D-6E8A-4147-A177-3AD203B41FA5}">
                      <a16:colId xmlns:a16="http://schemas.microsoft.com/office/drawing/2014/main" val="20004"/>
                    </a:ext>
                  </a:extLst>
                </a:gridCol>
              </a:tblGrid>
              <a:tr h="370840">
                <a:tc>
                  <a:txBody>
                    <a:bodyPr/>
                    <a:lstStyle/>
                    <a:p>
                      <a:endParaRPr lang="en-US" sz="1400" b="1" dirty="0">
                        <a:latin typeface="Verdana" pitchFamily="34" charset="0"/>
                        <a:ea typeface="Verdana" pitchFamily="34" charset="0"/>
                        <a:cs typeface="Verdana" pitchFamily="34" charset="0"/>
                      </a:endParaRPr>
                    </a:p>
                  </a:txBody>
                  <a:tcPr/>
                </a:tc>
                <a:tc>
                  <a:txBody>
                    <a:bodyPr/>
                    <a:lstStyle/>
                    <a:p>
                      <a:pPr marL="0" algn="ctr" defTabSz="914400" rtl="0" eaLnBrk="1" latinLnBrk="0" hangingPunct="1"/>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marL="0" algn="ctr" defTabSz="914400" rtl="0" eaLnBrk="1" latinLnBrk="0" hangingPunct="1"/>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marL="0" algn="ctr" defTabSz="914400" rtl="0" eaLnBrk="1" latinLnBrk="0" hangingPunct="1"/>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marL="0" algn="ctr" defTabSz="914400" rtl="0" eaLnBrk="1" latinLnBrk="0" hangingPunct="1"/>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370840">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Budgeted sales in units</a:t>
                      </a:r>
                    </a:p>
                  </a:txBody>
                  <a:tcPr/>
                </a:tc>
                <a:tc>
                  <a:txBody>
                    <a:bodyPr/>
                    <a:lstStyle/>
                    <a:p>
                      <a:pPr marL="0" algn="r" defTabSz="914400" rtl="0" eaLnBrk="1" latinLnBrk="0" hangingPunct="1"/>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20,000</a:t>
                      </a:r>
                    </a:p>
                  </a:txBody>
                  <a:tcPr/>
                </a:tc>
                <a:tc>
                  <a:txBody>
                    <a:bodyPr/>
                    <a:lstStyle/>
                    <a:p>
                      <a:pPr marL="0" algn="r" defTabSz="914400" rtl="0" eaLnBrk="1" latinLnBrk="0" hangingPunct="1"/>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50,000</a:t>
                      </a:r>
                    </a:p>
                  </a:txBody>
                  <a:tcPr/>
                </a:tc>
                <a:tc>
                  <a:txBody>
                    <a:bodyPr/>
                    <a:lstStyle/>
                    <a:p>
                      <a:pPr marL="0" algn="r" defTabSz="914400" rtl="0" eaLnBrk="1" latinLnBrk="0" hangingPunct="1"/>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marL="0" algn="r" defTabSz="914400" rtl="0" eaLnBrk="1" latinLnBrk="0" hangingPunct="1"/>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100,000</a:t>
                      </a:r>
                    </a:p>
                  </a:txBody>
                  <a:tcPr/>
                </a:tc>
                <a:extLst>
                  <a:ext uri="{0D108BD9-81ED-4DB2-BD59-A6C34878D82A}">
                    <a16:rowId xmlns:a16="http://schemas.microsoft.com/office/drawing/2014/main" val="10001"/>
                  </a:ext>
                </a:extLst>
              </a:tr>
              <a:tr h="370840">
                <a:tc>
                  <a:txBody>
                    <a:bodyPr/>
                    <a:lstStyle/>
                    <a:p>
                      <a:pPr marL="0" algn="l" defTabSz="914400" rtl="0" eaLnBrk="1" latinLnBrk="0" hangingPunct="1"/>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Selling price per unit</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10 </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10</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10</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10</a:t>
                      </a:r>
                    </a:p>
                  </a:txBody>
                  <a:tcPr/>
                </a:tc>
                <a:extLst>
                  <a:ext uri="{0D108BD9-81ED-4DB2-BD59-A6C34878D82A}">
                    <a16:rowId xmlns:a16="http://schemas.microsoft.com/office/drawing/2014/main" val="10002"/>
                  </a:ext>
                </a:extLst>
              </a:tr>
              <a:tr h="370840">
                <a:tc>
                  <a:txBody>
                    <a:bodyPr/>
                    <a:lstStyle/>
                    <a:p>
                      <a:pPr marL="0" algn="l" defTabSz="914400" rtl="0" eaLnBrk="1" latinLnBrk="0" hangingPunct="1"/>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budgeted sales</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200,000</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500,000</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300,000</a:t>
                      </a:r>
                    </a:p>
                  </a:txBody>
                  <a:tcPr/>
                </a:tc>
                <a:tc>
                  <a:txBody>
                    <a:bodyPr/>
                    <a:lstStyle/>
                    <a:p>
                      <a:pPr marL="0" algn="r" defTabSz="914400" rtl="0" eaLnBrk="1" latinLnBrk="0" hangingPunct="1"/>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1,000,000</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016763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Expected Cash Collections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EF879D81-F1D1-A316-33C2-6C45A81A3A90}"/>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3">
            <a:extLst>
              <a:ext uri="{FF2B5EF4-FFF2-40B4-BE49-F238E27FC236}">
                <a16:creationId xmlns:a16="http://schemas.microsoft.com/office/drawing/2014/main" id="{58B0DAF3-6B11-1401-EA6F-1B5DFABE959A}"/>
              </a:ext>
            </a:extLst>
          </p:cNvPr>
          <p:cNvSpPr txBox="1">
            <a:spLocks noChangeArrowheads="1"/>
          </p:cNvSpPr>
          <p:nvPr/>
        </p:nvSpPr>
        <p:spPr>
          <a:xfrm>
            <a:off x="1981200" y="1676400"/>
            <a:ext cx="8305800" cy="4267200"/>
          </a:xfrm>
          <a:prstGeom prst="rect">
            <a:avLst/>
          </a:prstGeom>
          <a:solidFill>
            <a:schemeClr val="accent6">
              <a:lumMod val="50000"/>
            </a:schemeClr>
          </a:solidFill>
          <a:ln w="12700">
            <a:solidFill>
              <a:srgbClr val="000000"/>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bg1"/>
              </a:buClr>
              <a:buSzPct val="100000"/>
              <a:defRPr/>
            </a:pPr>
            <a:r>
              <a:rPr lang="en-US" dirty="0">
                <a:solidFill>
                  <a:schemeClr val="bg1"/>
                </a:solidFill>
                <a:cs typeface="Arial" pitchFamily="34" charset="0"/>
              </a:rPr>
              <a:t>All sales are on account.</a:t>
            </a:r>
          </a:p>
          <a:p>
            <a:pPr>
              <a:buClr>
                <a:schemeClr val="bg1"/>
              </a:buClr>
              <a:buSzPct val="100000"/>
              <a:defRPr/>
            </a:pPr>
            <a:r>
              <a:rPr lang="en-US" dirty="0">
                <a:solidFill>
                  <a:schemeClr val="bg1"/>
                </a:solidFill>
                <a:cs typeface="Arial" pitchFamily="34" charset="0"/>
              </a:rPr>
              <a:t>Royal’s collection pattern is:</a:t>
            </a:r>
          </a:p>
          <a:p>
            <a:pPr lvl="1">
              <a:buClr>
                <a:schemeClr val="bg1"/>
              </a:buClr>
              <a:buSzPct val="100000"/>
              <a:buFont typeface="Monotype Sorts" pitchFamily="2" charset="2"/>
              <a:buChar char=" "/>
              <a:defRPr/>
            </a:pPr>
            <a:r>
              <a:rPr lang="en-US" dirty="0">
                <a:solidFill>
                  <a:srgbClr val="FFFF00"/>
                </a:solidFill>
                <a:cs typeface="Arial" pitchFamily="34" charset="0"/>
              </a:rPr>
              <a:t>70% collected in the month of sale,</a:t>
            </a:r>
          </a:p>
          <a:p>
            <a:pPr marL="403225" lvl="1" indent="0">
              <a:buClr>
                <a:schemeClr val="bg1"/>
              </a:buClr>
              <a:buSzPct val="100000"/>
              <a:buFont typeface="Arial" panose="020B0604020202020204" pitchFamily="34" charset="0"/>
              <a:buNone/>
              <a:defRPr/>
            </a:pPr>
            <a:r>
              <a:rPr lang="en-US" dirty="0">
                <a:solidFill>
                  <a:srgbClr val="FFFF00"/>
                </a:solidFill>
                <a:cs typeface="Arial" pitchFamily="34" charset="0"/>
              </a:rPr>
              <a:t>  30% collected in the month following sale,</a:t>
            </a:r>
          </a:p>
          <a:p>
            <a:pPr>
              <a:buClr>
                <a:schemeClr val="bg1"/>
              </a:buClr>
              <a:buSzPct val="100000"/>
              <a:defRPr/>
            </a:pPr>
            <a:r>
              <a:rPr lang="en-US" dirty="0">
                <a:solidFill>
                  <a:schemeClr val="bg1"/>
                </a:solidFill>
                <a:cs typeface="Arial" pitchFamily="34" charset="0"/>
              </a:rPr>
              <a:t>In April, the March 31</a:t>
            </a:r>
            <a:r>
              <a:rPr lang="en-US" baseline="30000" dirty="0">
                <a:solidFill>
                  <a:schemeClr val="bg1"/>
                </a:solidFill>
                <a:cs typeface="Arial" pitchFamily="34" charset="0"/>
              </a:rPr>
              <a:t>st</a:t>
            </a:r>
            <a:r>
              <a:rPr lang="en-US" dirty="0">
                <a:solidFill>
                  <a:schemeClr val="bg1"/>
                </a:solidFill>
                <a:cs typeface="Arial" pitchFamily="34" charset="0"/>
              </a:rPr>
              <a:t> accounts receivable balance  of $30,000 will be collected in full.</a:t>
            </a:r>
          </a:p>
        </p:txBody>
      </p:sp>
    </p:spTree>
    <p:extLst>
      <p:ext uri="{BB962C8B-B14F-4D97-AF65-F5344CB8AC3E}">
        <p14:creationId xmlns:p14="http://schemas.microsoft.com/office/powerpoint/2010/main" val="20059977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BA4B80F3-9DB9-1846-2AE5-F46F8AE37BB0}"/>
              </a:ext>
            </a:extLst>
          </p:cNvPr>
          <p:cNvSpPr txBox="1">
            <a:spLocks noChangeArrowheads="1"/>
          </p:cNvSpPr>
          <p:nvPr/>
        </p:nvSpPr>
        <p:spPr>
          <a:xfrm>
            <a:off x="2116138" y="85344"/>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sp>
        <p:nvSpPr>
          <p:cNvPr id="8" name="TextBox 7">
            <a:extLst>
              <a:ext uri="{FF2B5EF4-FFF2-40B4-BE49-F238E27FC236}">
                <a16:creationId xmlns:a16="http://schemas.microsoft.com/office/drawing/2014/main" id="{B7FD2924-B118-DB6B-6793-F3E87CDFBE7B}"/>
              </a:ext>
            </a:extLst>
          </p:cNvPr>
          <p:cNvSpPr txBox="1"/>
          <p:nvPr/>
        </p:nvSpPr>
        <p:spPr>
          <a:xfrm>
            <a:off x="2506663" y="3817622"/>
            <a:ext cx="7391400" cy="430887"/>
          </a:xfrm>
          <a:prstGeom prst="rect">
            <a:avLst/>
          </a:prstGeom>
          <a:solidFill>
            <a:schemeClr val="accent6">
              <a:lumMod val="75000"/>
            </a:schemeClr>
          </a:solidFill>
        </p:spPr>
        <p:txBody>
          <a:bodyPr wrap="square" rtlCol="0">
            <a:spAutoFit/>
          </a:bodyPr>
          <a:lstStyle/>
          <a:p>
            <a:r>
              <a:rPr lang="en-US" sz="2200" b="1" dirty="0"/>
              <a:t>Accounts Receivable 6/30 = 30% x $300,000 = $90,000</a:t>
            </a:r>
          </a:p>
        </p:txBody>
      </p:sp>
      <p:graphicFrame>
        <p:nvGraphicFramePr>
          <p:cNvPr id="9" name="Table 8">
            <a:extLst>
              <a:ext uri="{FF2B5EF4-FFF2-40B4-BE49-F238E27FC236}">
                <a16:creationId xmlns:a16="http://schemas.microsoft.com/office/drawing/2014/main" id="{1825A008-D70A-65A2-94AC-DCED945CCA7E}"/>
              </a:ext>
            </a:extLst>
          </p:cNvPr>
          <p:cNvGraphicFramePr>
            <a:graphicFrameLocks noGrp="1"/>
          </p:cNvGraphicFramePr>
          <p:nvPr/>
        </p:nvGraphicFramePr>
        <p:xfrm>
          <a:off x="2058990" y="2382012"/>
          <a:ext cx="8229599" cy="670560"/>
        </p:xfrm>
        <a:graphic>
          <a:graphicData uri="http://schemas.openxmlformats.org/drawingml/2006/table">
            <a:tbl>
              <a:tblPr firstRow="1" bandRow="1">
                <a:tableStyleId>{5940675A-B579-460E-94D1-54222C63F5DA}</a:tableStyleId>
              </a:tblPr>
              <a:tblGrid>
                <a:gridCol w="3510170">
                  <a:extLst>
                    <a:ext uri="{9D8B030D-6E8A-4147-A177-3AD203B41FA5}">
                      <a16:colId xmlns:a16="http://schemas.microsoft.com/office/drawing/2014/main" val="20000"/>
                    </a:ext>
                  </a:extLst>
                </a:gridCol>
                <a:gridCol w="1188954">
                  <a:extLst>
                    <a:ext uri="{9D8B030D-6E8A-4147-A177-3AD203B41FA5}">
                      <a16:colId xmlns:a16="http://schemas.microsoft.com/office/drawing/2014/main" val="20001"/>
                    </a:ext>
                  </a:extLst>
                </a:gridCol>
                <a:gridCol w="1176825">
                  <a:extLst>
                    <a:ext uri="{9D8B030D-6E8A-4147-A177-3AD203B41FA5}">
                      <a16:colId xmlns:a16="http://schemas.microsoft.com/office/drawing/2014/main" val="20002"/>
                    </a:ext>
                  </a:extLst>
                </a:gridCol>
                <a:gridCol w="1176825">
                  <a:extLst>
                    <a:ext uri="{9D8B030D-6E8A-4147-A177-3AD203B41FA5}">
                      <a16:colId xmlns:a16="http://schemas.microsoft.com/office/drawing/2014/main" val="20003"/>
                    </a:ext>
                  </a:extLst>
                </a:gridCol>
                <a:gridCol w="1176825">
                  <a:extLst>
                    <a:ext uri="{9D8B030D-6E8A-4147-A177-3AD203B41FA5}">
                      <a16:colId xmlns:a16="http://schemas.microsoft.com/office/drawing/2014/main" val="20004"/>
                    </a:ext>
                  </a:extLst>
                </a:gridCol>
              </a:tblGrid>
              <a:tr h="278854">
                <a:tc>
                  <a:txBody>
                    <a:bodyPr/>
                    <a:lstStyle/>
                    <a:p>
                      <a:endParaRPr lang="en-US" sz="1400" dirty="0">
                        <a:latin typeface="Verdana" pitchFamily="34" charset="0"/>
                        <a:ea typeface="Verdana" pitchFamily="34" charset="0"/>
                        <a:cs typeface="Verdana" pitchFamily="34" charset="0"/>
                      </a:endParaRP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78854">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Accounts Receivable 3/31</a:t>
                      </a: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extLst>
                  <a:ext uri="{0D108BD9-81ED-4DB2-BD59-A6C34878D82A}">
                    <a16:rowId xmlns:a16="http://schemas.microsoft.com/office/drawing/2014/main" val="10001"/>
                  </a:ext>
                </a:extLst>
              </a:tr>
            </a:tbl>
          </a:graphicData>
        </a:graphic>
      </p:graphicFrame>
      <p:sp>
        <p:nvSpPr>
          <p:cNvPr id="14" name="TextBox 13">
            <a:extLst>
              <a:ext uri="{FF2B5EF4-FFF2-40B4-BE49-F238E27FC236}">
                <a16:creationId xmlns:a16="http://schemas.microsoft.com/office/drawing/2014/main" id="{5BDDF547-688C-468B-D733-DCA4C1E44A9D}"/>
              </a:ext>
            </a:extLst>
          </p:cNvPr>
          <p:cNvSpPr txBox="1"/>
          <p:nvPr/>
        </p:nvSpPr>
        <p:spPr>
          <a:xfrm>
            <a:off x="1960706" y="576175"/>
            <a:ext cx="6100010" cy="830997"/>
          </a:xfrm>
          <a:prstGeom prst="rect">
            <a:avLst/>
          </a:prstGeom>
          <a:noFill/>
        </p:spPr>
        <p:txBody>
          <a:bodyPr wrap="square">
            <a:spAutoFit/>
          </a:bodyPr>
          <a:lstStyle/>
          <a:p>
            <a:r>
              <a:rPr lang="en-US" altLang="en-US" sz="2400" b="1" dirty="0">
                <a:solidFill>
                  <a:schemeClr val="bg1"/>
                </a:solidFill>
              </a:rPr>
              <a:t>Expected Cash Collections Calculations for April</a:t>
            </a:r>
            <a:endParaRPr lang="en-EG" sz="2400" b="1" dirty="0">
              <a:solidFill>
                <a:schemeClr val="bg1"/>
              </a:solidFill>
            </a:endParaRPr>
          </a:p>
        </p:txBody>
      </p:sp>
    </p:spTree>
    <p:extLst>
      <p:ext uri="{BB962C8B-B14F-4D97-AF65-F5344CB8AC3E}">
        <p14:creationId xmlns:p14="http://schemas.microsoft.com/office/powerpoint/2010/main" val="996537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6350718" cy="954107"/>
          </a:xfrm>
          <a:prstGeom prst="rect">
            <a:avLst/>
          </a:prstGeom>
          <a:noFill/>
        </p:spPr>
        <p:txBody>
          <a:bodyPr wrap="square" rtlCol="0">
            <a:spAutoFit/>
          </a:bodyPr>
          <a:lstStyle/>
          <a:p>
            <a:pPr algn="ctr">
              <a:defRPr/>
            </a:pPr>
            <a:r>
              <a:rPr lang="en-US" altLang="en-US" sz="2800" b="1" dirty="0">
                <a:solidFill>
                  <a:schemeClr val="bg1"/>
                </a:solidFill>
              </a:rPr>
              <a:t>Expected Cash Collections – Calculations for May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456C55A1-E4D7-1D53-02BC-4BB2B78FCCB8}"/>
              </a:ext>
            </a:extLst>
          </p:cNvPr>
          <p:cNvSpPr/>
          <p:nvPr/>
        </p:nvSpPr>
        <p:spPr>
          <a:xfrm>
            <a:off x="1976439" y="1828801"/>
            <a:ext cx="8539161" cy="1904999"/>
          </a:xfrm>
          <a:prstGeom prst="rect">
            <a:avLst/>
          </a:prstGeom>
          <a:solidFill>
            <a:schemeClr val="bg1"/>
          </a:solidFill>
          <a:ln w="5715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CF7383CB-C700-7CCA-B288-F2F6087FCC84}"/>
              </a:ext>
            </a:extLst>
          </p:cNvPr>
          <p:cNvSpPr txBox="1">
            <a:spLocks noChangeArrowheads="1"/>
          </p:cNvSpPr>
          <p:nvPr/>
        </p:nvSpPr>
        <p:spPr>
          <a:xfrm>
            <a:off x="1976438" y="325437"/>
            <a:ext cx="8172450" cy="808038"/>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sp>
        <p:nvSpPr>
          <p:cNvPr id="9" name="Text Box 6">
            <a:extLst>
              <a:ext uri="{FF2B5EF4-FFF2-40B4-BE49-F238E27FC236}">
                <a16:creationId xmlns:a16="http://schemas.microsoft.com/office/drawing/2014/main" id="{9A51F93E-A374-004A-490D-8A4952594EBF}"/>
              </a:ext>
            </a:extLst>
          </p:cNvPr>
          <p:cNvSpPr txBox="1">
            <a:spLocks noChangeArrowheads="1"/>
          </p:cNvSpPr>
          <p:nvPr/>
        </p:nvSpPr>
        <p:spPr bwMode="auto">
          <a:xfrm>
            <a:off x="2286000" y="4137184"/>
            <a:ext cx="7467600" cy="830997"/>
          </a:xfrm>
          <a:prstGeom prst="rect">
            <a:avLst/>
          </a:prstGeom>
          <a:solidFill>
            <a:schemeClr val="tx2"/>
          </a:solidFill>
          <a:ln w="9525">
            <a:solidFill>
              <a:srgbClr val="000000"/>
            </a:solidFill>
            <a:miter lim="800000"/>
            <a:headEnd/>
            <a:tailEnd/>
          </a:ln>
          <a:effectLst>
            <a:outerShdw blurRad="50800" dist="38100" dir="2700000" algn="tl" rotWithShape="0">
              <a:prstClr val="black">
                <a:alpha val="40000"/>
              </a:prstClr>
            </a:outerShdw>
          </a:effectLst>
        </p:spPr>
        <p:txBody>
          <a:bodyPr wrap="square">
            <a:spAutoFit/>
          </a:bodyPr>
          <a:lstStyle/>
          <a:p>
            <a:pPr>
              <a:spcBef>
                <a:spcPct val="50000"/>
              </a:spcBef>
              <a:defRPr/>
            </a:pPr>
            <a:r>
              <a:rPr lang="en-US" sz="2400" dirty="0">
                <a:solidFill>
                  <a:srgbClr val="FFFFFF"/>
                </a:solidFill>
                <a:effectLst>
                  <a:outerShdw blurRad="38100" dist="38100" dir="2700000" algn="tl">
                    <a:srgbClr val="000000"/>
                  </a:outerShdw>
                </a:effectLst>
                <a:latin typeface="Arial" charset="0"/>
                <a:cs typeface="Arial" pitchFamily="34" charset="0"/>
              </a:rPr>
              <a:t>From the Sales Budget for April: Accounts Receivable 6/30 = 30% x $300,000 = $90,000</a:t>
            </a:r>
          </a:p>
        </p:txBody>
      </p:sp>
      <p:graphicFrame>
        <p:nvGraphicFramePr>
          <p:cNvPr id="13" name="Table 12">
            <a:extLst>
              <a:ext uri="{FF2B5EF4-FFF2-40B4-BE49-F238E27FC236}">
                <a16:creationId xmlns:a16="http://schemas.microsoft.com/office/drawing/2014/main" id="{358D2498-A697-0021-1235-524D8D4C2404}"/>
              </a:ext>
            </a:extLst>
          </p:cNvPr>
          <p:cNvGraphicFramePr>
            <a:graphicFrameLocks noGrp="1"/>
          </p:cNvGraphicFramePr>
          <p:nvPr>
            <p:extLst>
              <p:ext uri="{D42A27DB-BD31-4B8C-83A1-F6EECF244321}">
                <p14:modId xmlns:p14="http://schemas.microsoft.com/office/powerpoint/2010/main" val="2881769849"/>
              </p:ext>
            </p:extLst>
          </p:nvPr>
        </p:nvGraphicFramePr>
        <p:xfrm>
          <a:off x="2074068" y="1954587"/>
          <a:ext cx="8343901" cy="1691640"/>
        </p:xfrm>
        <a:graphic>
          <a:graphicData uri="http://schemas.openxmlformats.org/drawingml/2006/table">
            <a:tbl>
              <a:tblPr firstRow="1" bandRow="1">
                <a:tableStyleId>{5940675A-B579-460E-94D1-54222C63F5DA}</a:tableStyleId>
              </a:tblPr>
              <a:tblGrid>
                <a:gridCol w="3558922">
                  <a:extLst>
                    <a:ext uri="{9D8B030D-6E8A-4147-A177-3AD203B41FA5}">
                      <a16:colId xmlns:a16="http://schemas.microsoft.com/office/drawing/2014/main" val="1926637557"/>
                    </a:ext>
                  </a:extLst>
                </a:gridCol>
                <a:gridCol w="1205466">
                  <a:extLst>
                    <a:ext uri="{9D8B030D-6E8A-4147-A177-3AD203B41FA5}">
                      <a16:colId xmlns:a16="http://schemas.microsoft.com/office/drawing/2014/main" val="3533089288"/>
                    </a:ext>
                  </a:extLst>
                </a:gridCol>
                <a:gridCol w="1193171">
                  <a:extLst>
                    <a:ext uri="{9D8B030D-6E8A-4147-A177-3AD203B41FA5}">
                      <a16:colId xmlns:a16="http://schemas.microsoft.com/office/drawing/2014/main" val="2291158543"/>
                    </a:ext>
                  </a:extLst>
                </a:gridCol>
                <a:gridCol w="1193171">
                  <a:extLst>
                    <a:ext uri="{9D8B030D-6E8A-4147-A177-3AD203B41FA5}">
                      <a16:colId xmlns:a16="http://schemas.microsoft.com/office/drawing/2014/main" val="3012902398"/>
                    </a:ext>
                  </a:extLst>
                </a:gridCol>
                <a:gridCol w="1193171">
                  <a:extLst>
                    <a:ext uri="{9D8B030D-6E8A-4147-A177-3AD203B41FA5}">
                      <a16:colId xmlns:a16="http://schemas.microsoft.com/office/drawing/2014/main" val="2444798603"/>
                    </a:ext>
                  </a:extLst>
                </a:gridCol>
              </a:tblGrid>
              <a:tr h="307258">
                <a:tc>
                  <a:txBody>
                    <a:bodyPr/>
                    <a:lstStyle/>
                    <a:p>
                      <a:endParaRPr lang="en-US" sz="1400" dirty="0">
                        <a:latin typeface="Verdana" pitchFamily="34" charset="0"/>
                        <a:ea typeface="Verdana" pitchFamily="34" charset="0"/>
                        <a:cs typeface="Verdana" pitchFamily="34" charset="0"/>
                      </a:endParaRP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685211932"/>
                  </a:ext>
                </a:extLst>
              </a:tr>
              <a:tr h="350520">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Accounts Receivable 3/31</a:t>
                      </a: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extLst>
                  <a:ext uri="{0D108BD9-81ED-4DB2-BD59-A6C34878D82A}">
                    <a16:rowId xmlns:a16="http://schemas.microsoft.com/office/drawing/2014/main" val="2836441906"/>
                  </a:ext>
                </a:extLst>
              </a:tr>
              <a:tr h="307258">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 Sales</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2095019517"/>
                  </a:ext>
                </a:extLst>
              </a:tr>
              <a:tr h="307258">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 × $200,000</a:t>
                      </a: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140,000</a:t>
                      </a: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140,000</a:t>
                      </a:r>
                    </a:p>
                  </a:txBody>
                  <a:tcPr/>
                </a:tc>
                <a:extLst>
                  <a:ext uri="{0D108BD9-81ED-4DB2-BD59-A6C34878D82A}">
                    <a16:rowId xmlns:a16="http://schemas.microsoft.com/office/drawing/2014/main" val="2059159237"/>
                  </a:ext>
                </a:extLst>
              </a:tr>
              <a:tr h="307258">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 × $200,000</a:t>
                      </a: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60,000</a:t>
                      </a:r>
                    </a:p>
                  </a:txBody>
                  <a:tcPr/>
                </a:tc>
                <a:extLst>
                  <a:ext uri="{0D108BD9-81ED-4DB2-BD59-A6C34878D82A}">
                    <a16:rowId xmlns:a16="http://schemas.microsoft.com/office/drawing/2014/main" val="2174730599"/>
                  </a:ext>
                </a:extLst>
              </a:tr>
            </a:tbl>
          </a:graphicData>
        </a:graphic>
      </p:graphicFrame>
    </p:spTree>
    <p:extLst>
      <p:ext uri="{BB962C8B-B14F-4D97-AF65-F5344CB8AC3E}">
        <p14:creationId xmlns:p14="http://schemas.microsoft.com/office/powerpoint/2010/main" val="37661695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840884" y="413891"/>
            <a:ext cx="6821452" cy="954107"/>
          </a:xfrm>
          <a:prstGeom prst="rect">
            <a:avLst/>
          </a:prstGeom>
          <a:noFill/>
        </p:spPr>
        <p:txBody>
          <a:bodyPr wrap="square" rtlCol="0">
            <a:spAutoFit/>
          </a:bodyPr>
          <a:lstStyle/>
          <a:p>
            <a:pPr algn="ctr">
              <a:defRPr/>
            </a:pPr>
            <a:r>
              <a:rPr lang="en-US" altLang="en-US" sz="2800" b="1" dirty="0">
                <a:solidFill>
                  <a:schemeClr val="bg1"/>
                </a:solidFill>
              </a:rPr>
              <a:t>Expected Cash Collections – Calculations for June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457812E4-88A8-2E5B-CA48-0B177FEA117E}"/>
              </a:ext>
            </a:extLst>
          </p:cNvPr>
          <p:cNvSpPr/>
          <p:nvPr/>
        </p:nvSpPr>
        <p:spPr>
          <a:xfrm>
            <a:off x="1866898" y="1341120"/>
            <a:ext cx="8591552" cy="3983927"/>
          </a:xfrm>
          <a:prstGeom prst="rect">
            <a:avLst/>
          </a:prstGeom>
          <a:solidFill>
            <a:schemeClr val="bg1"/>
          </a:solidFill>
          <a:ln w="5715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AEAD9B94-367A-0AD7-A0F3-C3B9E992EE55}"/>
              </a:ext>
            </a:extLst>
          </p:cNvPr>
          <p:cNvSpPr txBox="1">
            <a:spLocks noChangeArrowheads="1"/>
          </p:cNvSpPr>
          <p:nvPr/>
        </p:nvSpPr>
        <p:spPr>
          <a:xfrm>
            <a:off x="2076449" y="193176"/>
            <a:ext cx="8172450" cy="8382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9" name="Text Box 6">
            <a:extLst>
              <a:ext uri="{FF2B5EF4-FFF2-40B4-BE49-F238E27FC236}">
                <a16:creationId xmlns:a16="http://schemas.microsoft.com/office/drawing/2014/main" id="{045530C1-4C0B-847E-E74E-A3CAB1B714C4}"/>
              </a:ext>
            </a:extLst>
          </p:cNvPr>
          <p:cNvSpPr txBox="1">
            <a:spLocks noChangeArrowheads="1"/>
          </p:cNvSpPr>
          <p:nvPr/>
        </p:nvSpPr>
        <p:spPr bwMode="auto">
          <a:xfrm>
            <a:off x="2133600" y="5490002"/>
            <a:ext cx="7772400" cy="830997"/>
          </a:xfrm>
          <a:prstGeom prst="rect">
            <a:avLst/>
          </a:prstGeom>
          <a:solidFill>
            <a:srgbClr val="663300"/>
          </a:solidFill>
          <a:ln w="9525">
            <a:solidFill>
              <a:srgbClr val="000000"/>
            </a:solidFill>
            <a:miter lim="800000"/>
            <a:headEnd/>
            <a:tailEnd/>
          </a:ln>
          <a:effectLst>
            <a:outerShdw blurRad="50800" dist="38100" dir="2700000" algn="tl" rotWithShape="0">
              <a:prstClr val="black">
                <a:alpha val="40000"/>
              </a:prstClr>
            </a:outerShdw>
          </a:effectLst>
        </p:spPr>
        <p:txBody>
          <a:bodyPr wrap="square">
            <a:spAutoFit/>
          </a:bodyPr>
          <a:lstStyle/>
          <a:p>
            <a:pPr algn="ctr">
              <a:spcBef>
                <a:spcPct val="50000"/>
              </a:spcBef>
              <a:defRPr/>
            </a:pPr>
            <a:r>
              <a:rPr lang="en-US" sz="2400" dirty="0">
                <a:solidFill>
                  <a:schemeClr val="bg1"/>
                </a:solidFill>
                <a:cs typeface="Arial" panose="020B0604020202020204" pitchFamily="34" charset="0"/>
              </a:rPr>
              <a:t>From the Sales Budget for May: Accounts Receivable 6/30 = 30% × 300,000 = $90,000</a:t>
            </a:r>
          </a:p>
        </p:txBody>
      </p:sp>
      <p:graphicFrame>
        <p:nvGraphicFramePr>
          <p:cNvPr id="11" name="Table 10">
            <a:extLst>
              <a:ext uri="{FF2B5EF4-FFF2-40B4-BE49-F238E27FC236}">
                <a16:creationId xmlns:a16="http://schemas.microsoft.com/office/drawing/2014/main" id="{5C2D10AE-A94F-D32B-1962-320449144072}"/>
              </a:ext>
            </a:extLst>
          </p:cNvPr>
          <p:cNvGraphicFramePr>
            <a:graphicFrameLocks noGrp="1"/>
          </p:cNvGraphicFramePr>
          <p:nvPr/>
        </p:nvGraphicFramePr>
        <p:xfrm>
          <a:off x="2019302" y="1532953"/>
          <a:ext cx="8305801" cy="3688080"/>
        </p:xfrm>
        <a:graphic>
          <a:graphicData uri="http://schemas.openxmlformats.org/drawingml/2006/table">
            <a:tbl>
              <a:tblPr firstRow="1" bandRow="1">
                <a:tableStyleId>{5940675A-B579-460E-94D1-54222C63F5DA}</a:tableStyleId>
              </a:tblPr>
              <a:tblGrid>
                <a:gridCol w="3542672">
                  <a:extLst>
                    <a:ext uri="{9D8B030D-6E8A-4147-A177-3AD203B41FA5}">
                      <a16:colId xmlns:a16="http://schemas.microsoft.com/office/drawing/2014/main" val="20000"/>
                    </a:ext>
                  </a:extLst>
                </a:gridCol>
                <a:gridCol w="1199963">
                  <a:extLst>
                    <a:ext uri="{9D8B030D-6E8A-4147-A177-3AD203B41FA5}">
                      <a16:colId xmlns:a16="http://schemas.microsoft.com/office/drawing/2014/main" val="20001"/>
                    </a:ext>
                  </a:extLst>
                </a:gridCol>
                <a:gridCol w="1187722">
                  <a:extLst>
                    <a:ext uri="{9D8B030D-6E8A-4147-A177-3AD203B41FA5}">
                      <a16:colId xmlns:a16="http://schemas.microsoft.com/office/drawing/2014/main" val="20002"/>
                    </a:ext>
                  </a:extLst>
                </a:gridCol>
                <a:gridCol w="1187722">
                  <a:extLst>
                    <a:ext uri="{9D8B030D-6E8A-4147-A177-3AD203B41FA5}">
                      <a16:colId xmlns:a16="http://schemas.microsoft.com/office/drawing/2014/main" val="20003"/>
                    </a:ext>
                  </a:extLst>
                </a:gridCol>
                <a:gridCol w="1187722">
                  <a:extLst>
                    <a:ext uri="{9D8B030D-6E8A-4147-A177-3AD203B41FA5}">
                      <a16:colId xmlns:a16="http://schemas.microsoft.com/office/drawing/2014/main" val="20004"/>
                    </a:ext>
                  </a:extLst>
                </a:gridCol>
              </a:tblGrid>
              <a:tr h="288309">
                <a:tc>
                  <a:txBody>
                    <a:bodyPr/>
                    <a:lstStyle/>
                    <a:p>
                      <a:endParaRPr lang="en-US" sz="1400" dirty="0">
                        <a:latin typeface="Verdana" pitchFamily="34" charset="0"/>
                        <a:ea typeface="Verdana" pitchFamily="34" charset="0"/>
                        <a:cs typeface="Verdana" pitchFamily="34" charset="0"/>
                      </a:endParaRP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6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309729">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Accounts Receivable 3/31</a:t>
                      </a: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extLst>
                  <a:ext uri="{0D108BD9-81ED-4DB2-BD59-A6C34878D82A}">
                    <a16:rowId xmlns:a16="http://schemas.microsoft.com/office/drawing/2014/main" val="10001"/>
                  </a:ext>
                </a:extLst>
              </a:tr>
              <a:tr h="288309">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 Sales</a:t>
                      </a: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288309">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 × $200,000</a:t>
                      </a: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140,000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140,000</a:t>
                      </a:r>
                    </a:p>
                  </a:txBody>
                  <a:tcPr/>
                </a:tc>
                <a:extLst>
                  <a:ext uri="{0D108BD9-81ED-4DB2-BD59-A6C34878D82A}">
                    <a16:rowId xmlns:a16="http://schemas.microsoft.com/office/drawing/2014/main" val="10003"/>
                  </a:ext>
                </a:extLst>
              </a:tr>
              <a:tr h="320079">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 × $200,000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60,000</a:t>
                      </a:r>
                    </a:p>
                  </a:txBody>
                  <a:tcPr/>
                </a:tc>
                <a:extLst>
                  <a:ext uri="{0D108BD9-81ED-4DB2-BD59-A6C34878D82A}">
                    <a16:rowId xmlns:a16="http://schemas.microsoft.com/office/drawing/2014/main" val="10004"/>
                  </a:ext>
                </a:extLst>
              </a:tr>
              <a:tr h="288309">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 Sales</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5"/>
                  </a:ext>
                </a:extLst>
              </a:tr>
              <a:tr h="288309">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 × $500,000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350,000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350,000</a:t>
                      </a:r>
                    </a:p>
                  </a:txBody>
                  <a:tcPr/>
                </a:tc>
                <a:extLst>
                  <a:ext uri="{0D108BD9-81ED-4DB2-BD59-A6C34878D82A}">
                    <a16:rowId xmlns:a16="http://schemas.microsoft.com/office/drawing/2014/main" val="10006"/>
                  </a:ext>
                </a:extLst>
              </a:tr>
              <a:tr h="288309">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 × $500,000</a:t>
                      </a: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150,000</a:t>
                      </a:r>
                    </a:p>
                  </a:txBody>
                  <a:tcPr/>
                </a:tc>
                <a:tc>
                  <a:txBody>
                    <a:bodyPr/>
                    <a:lstStyle/>
                    <a:p>
                      <a:pPr algn="r"/>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150,000</a:t>
                      </a:r>
                    </a:p>
                  </a:txBody>
                  <a:tcPr/>
                </a:tc>
                <a:extLst>
                  <a:ext uri="{0D108BD9-81ED-4DB2-BD59-A6C34878D82A}">
                    <a16:rowId xmlns:a16="http://schemas.microsoft.com/office/drawing/2014/main" val="10007"/>
                  </a:ext>
                </a:extLst>
              </a:tr>
              <a:tr h="288309">
                <a:tc>
                  <a:txBody>
                    <a:bodyPr/>
                    <a:lstStyle/>
                    <a:p>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 Sales</a:t>
                      </a: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tc>
                  <a:txBody>
                    <a:bodyPr/>
                    <a:lstStyle/>
                    <a:p>
                      <a:pPr algn="r"/>
                      <a:endParaRPr lang="en-US" sz="14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8"/>
                  </a:ext>
                </a:extLst>
              </a:tr>
              <a:tr h="288309">
                <a:tc>
                  <a:txBody>
                    <a:bodyPr/>
                    <a:lstStyle/>
                    <a:p>
                      <a:pPr marL="288925" indent="0"/>
                      <a:r>
                        <a:rPr lang="en-US" sz="16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 × $300,000</a:t>
                      </a:r>
                    </a:p>
                  </a:txBody>
                  <a:tcPr/>
                </a:tc>
                <a:tc>
                  <a:txBody>
                    <a:bodyPr/>
                    <a:lstStyle/>
                    <a:p>
                      <a:pPr algn="r"/>
                      <a:endParaRPr lang="en-US" sz="1400" u="none" dirty="0">
                        <a:latin typeface="Verdana" pitchFamily="34" charset="0"/>
                        <a:ea typeface="Verdana" pitchFamily="34" charset="0"/>
                        <a:cs typeface="Verdana" pitchFamily="34" charset="0"/>
                      </a:endParaRPr>
                    </a:p>
                  </a:txBody>
                  <a:tcPr/>
                </a:tc>
                <a:tc>
                  <a:txBody>
                    <a:bodyPr/>
                    <a:lstStyle/>
                    <a:p>
                      <a:pPr algn="r"/>
                      <a:endParaRPr lang="en-US" sz="1400" u="sng" dirty="0">
                        <a:latin typeface="Verdana" pitchFamily="34" charset="0"/>
                        <a:ea typeface="Verdana" pitchFamily="34" charset="0"/>
                        <a:cs typeface="Verdana" pitchFamily="34" charset="0"/>
                      </a:endParaRPr>
                    </a:p>
                  </a:txBody>
                  <a:tcPr/>
                </a:tc>
                <a:tc>
                  <a:txBody>
                    <a:bodyPr/>
                    <a:lstStyle/>
                    <a:p>
                      <a:pPr algn="r"/>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210,000</a:t>
                      </a:r>
                    </a:p>
                  </a:txBody>
                  <a:tcPr/>
                </a:tc>
                <a:tc>
                  <a:txBody>
                    <a:bodyPr/>
                    <a:lstStyle/>
                    <a:p>
                      <a:pPr algn="r"/>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210,000</a:t>
                      </a:r>
                    </a:p>
                  </a:txBody>
                  <a:tcPr/>
                </a:tc>
                <a:extLst>
                  <a:ext uri="{0D108BD9-81ED-4DB2-BD59-A6C34878D82A}">
                    <a16:rowId xmlns:a16="http://schemas.microsoft.com/office/drawing/2014/main" val="10009"/>
                  </a:ext>
                </a:extLst>
              </a:tr>
              <a:tr h="289521">
                <a:tc>
                  <a:txBody>
                    <a:bodyPr/>
                    <a:lstStyle/>
                    <a:p>
                      <a:endParaRPr lang="en-US" sz="1400" dirty="0">
                        <a:latin typeface="Verdana" pitchFamily="34" charset="0"/>
                        <a:ea typeface="Verdana" pitchFamily="34" charset="0"/>
                        <a:cs typeface="Verdana" pitchFamily="34" charset="0"/>
                      </a:endParaRPr>
                    </a:p>
                  </a:txBody>
                  <a:tcPr/>
                </a:tc>
                <a:tc>
                  <a:txBody>
                    <a:bodyPr/>
                    <a:lstStyle/>
                    <a:p>
                      <a:pPr algn="r"/>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170,000</a:t>
                      </a:r>
                    </a:p>
                  </a:txBody>
                  <a:tcPr/>
                </a:tc>
                <a:tc>
                  <a:txBody>
                    <a:bodyPr/>
                    <a:lstStyle/>
                    <a:p>
                      <a:pPr algn="r"/>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410,000</a:t>
                      </a:r>
                    </a:p>
                  </a:txBody>
                  <a:tcPr/>
                </a:tc>
                <a:tc>
                  <a:txBody>
                    <a:bodyPr/>
                    <a:lstStyle/>
                    <a:p>
                      <a:pPr algn="r"/>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360,000</a:t>
                      </a:r>
                    </a:p>
                  </a:txBody>
                  <a:tcPr/>
                </a:tc>
                <a:tc>
                  <a:txBody>
                    <a:bodyPr/>
                    <a:lstStyle/>
                    <a:p>
                      <a:pPr algn="r"/>
                      <a:r>
                        <a:rPr lang="en-US" sz="16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940,000</a:t>
                      </a:r>
                    </a:p>
                  </a:txBody>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22742180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Concept Check </a:t>
            </a:r>
            <a:r>
              <a:rPr lang="en-US" altLang="en-US" sz="2800" b="1" dirty="0">
                <a:solidFill>
                  <a:schemeClr val="bg1"/>
                </a:solidFill>
                <a:sym typeface="Wingdings" panose="05000000000000000000" pitchFamily="2" charset="2"/>
              </a:rPr>
              <a:t>1</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95BCA531-E79E-201C-0514-D53F08A5E7A8}"/>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sym typeface="Wingdings" panose="05000000000000000000" pitchFamily="2" charset="2"/>
            </a:endParaRPr>
          </a:p>
        </p:txBody>
      </p:sp>
      <p:sp>
        <p:nvSpPr>
          <p:cNvPr id="8" name="Rectangle 3">
            <a:extLst>
              <a:ext uri="{FF2B5EF4-FFF2-40B4-BE49-F238E27FC236}">
                <a16:creationId xmlns:a16="http://schemas.microsoft.com/office/drawing/2014/main" id="{419DA2D5-B388-E114-EF93-89670939FFAD}"/>
              </a:ext>
            </a:extLst>
          </p:cNvPr>
          <p:cNvSpPr txBox="1">
            <a:spLocks noChangeArrowheads="1"/>
          </p:cNvSpPr>
          <p:nvPr/>
        </p:nvSpPr>
        <p:spPr>
          <a:xfrm>
            <a:off x="2057400" y="1752600"/>
            <a:ext cx="8153400" cy="3429000"/>
          </a:xfrm>
          <a:prstGeom prst="rect">
            <a:avLst/>
          </a:prstGeom>
          <a:solidFill>
            <a:schemeClr val="accent6">
              <a:lumMod val="20000"/>
              <a:lumOff val="80000"/>
            </a:schemeClr>
          </a:solidFill>
          <a:ln w="12699">
            <a:solidFill>
              <a:srgbClr val="000000"/>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34" charset="0"/>
              <a:buNone/>
              <a:defRPr/>
            </a:pPr>
            <a:r>
              <a:rPr lang="en-US">
                <a:solidFill>
                  <a:srgbClr val="663300"/>
                </a:solidFill>
                <a:effectLst>
                  <a:outerShdw blurRad="38100" dist="38100" dir="2700000" algn="tl">
                    <a:srgbClr val="000000"/>
                  </a:outerShdw>
                </a:effectLst>
                <a:cs typeface="Arial" pitchFamily="34" charset="0"/>
              </a:rPr>
              <a:t> 	</a:t>
            </a:r>
            <a:r>
              <a:rPr lang="en-US">
                <a:solidFill>
                  <a:srgbClr val="663300"/>
                </a:solidFill>
                <a:cs typeface="Arial" pitchFamily="34" charset="0"/>
              </a:rPr>
              <a:t>What will be the total cash collections for the quarter? </a:t>
            </a:r>
          </a:p>
          <a:p>
            <a:pPr lvl="1">
              <a:buFont typeface="Wingdings" pitchFamily="2" charset="2"/>
              <a:buNone/>
              <a:defRPr/>
            </a:pPr>
            <a:r>
              <a:rPr lang="en-US" sz="3200">
                <a:solidFill>
                  <a:srgbClr val="663300"/>
                </a:solidFill>
                <a:cs typeface="Arial" pitchFamily="34" charset="0"/>
              </a:rPr>
              <a:t>a. $700,000</a:t>
            </a:r>
          </a:p>
          <a:p>
            <a:pPr lvl="1">
              <a:buFont typeface="Wingdings" pitchFamily="2" charset="2"/>
              <a:buNone/>
              <a:defRPr/>
            </a:pPr>
            <a:r>
              <a:rPr lang="en-US" sz="3200">
                <a:solidFill>
                  <a:srgbClr val="663300"/>
                </a:solidFill>
                <a:cs typeface="Arial" pitchFamily="34" charset="0"/>
              </a:rPr>
              <a:t>b. $220,000</a:t>
            </a:r>
          </a:p>
          <a:p>
            <a:pPr lvl="1">
              <a:buFont typeface="Wingdings" pitchFamily="2" charset="2"/>
              <a:buNone/>
              <a:defRPr/>
            </a:pPr>
            <a:r>
              <a:rPr lang="en-US" sz="3200">
                <a:solidFill>
                  <a:srgbClr val="663300"/>
                </a:solidFill>
                <a:cs typeface="Arial" pitchFamily="34" charset="0"/>
              </a:rPr>
              <a:t>c. $190,000</a:t>
            </a:r>
          </a:p>
          <a:p>
            <a:pPr lvl="1">
              <a:buFont typeface="Wingdings" pitchFamily="2" charset="2"/>
              <a:buNone/>
              <a:defRPr/>
            </a:pPr>
            <a:r>
              <a:rPr lang="en-US" sz="3200">
                <a:solidFill>
                  <a:srgbClr val="663300"/>
                </a:solidFill>
                <a:cs typeface="Arial" pitchFamily="34" charset="0"/>
              </a:rPr>
              <a:t>d. $940,000</a:t>
            </a:r>
            <a:endParaRPr lang="en-US" sz="3200" dirty="0">
              <a:solidFill>
                <a:srgbClr val="663300"/>
              </a:solidFill>
              <a:cs typeface="Arial" pitchFamily="34" charset="0"/>
            </a:endParaRPr>
          </a:p>
        </p:txBody>
      </p:sp>
    </p:spTree>
    <p:extLst>
      <p:ext uri="{BB962C8B-B14F-4D97-AF65-F5344CB8AC3E}">
        <p14:creationId xmlns:p14="http://schemas.microsoft.com/office/powerpoint/2010/main" val="2594187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Concept Check </a:t>
            </a:r>
            <a:r>
              <a:rPr lang="en-US" altLang="en-US" sz="2800" b="1" dirty="0">
                <a:solidFill>
                  <a:schemeClr val="bg1"/>
                </a:solidFill>
                <a:sym typeface="Wingdings" panose="05000000000000000000" pitchFamily="2" charset="2"/>
              </a:rPr>
              <a:t>1</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3">
            <a:extLst>
              <a:ext uri="{FF2B5EF4-FFF2-40B4-BE49-F238E27FC236}">
                <a16:creationId xmlns:a16="http://schemas.microsoft.com/office/drawing/2014/main" id="{2E4C8F28-A93C-4D00-7128-24AFCA200775}"/>
              </a:ext>
            </a:extLst>
          </p:cNvPr>
          <p:cNvSpPr txBox="1">
            <a:spLocks noChangeArrowheads="1"/>
          </p:cNvSpPr>
          <p:nvPr/>
        </p:nvSpPr>
        <p:spPr>
          <a:xfrm>
            <a:off x="2057400" y="1752600"/>
            <a:ext cx="8153400" cy="3429000"/>
          </a:xfrm>
          <a:prstGeom prst="rect">
            <a:avLst/>
          </a:prstGeom>
          <a:solidFill>
            <a:schemeClr val="accent6">
              <a:lumMod val="20000"/>
              <a:lumOff val="80000"/>
            </a:schemeClr>
          </a:solidFill>
          <a:ln w="12699">
            <a:solidFill>
              <a:srgbClr val="000000"/>
            </a:solidFill>
          </a:ln>
        </p:spPr>
        <p:txBody>
          <a:bodyPr lIns="90488" tIns="44450" rIns="90488" bIns="44450"/>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S PGothic" pitchFamily="34" charset="-128"/>
                <a:cs typeface="ＭＳ Ｐゴシック" pitchFamily="27" charset="-128"/>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S PGothic" pitchFamily="34" charset="-128"/>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S PGothic" pitchFamily="34" charset="-128"/>
                <a:cs typeface="+mn-cs"/>
              </a:defRPr>
            </a:lvl3pPr>
            <a:lvl4pPr marL="1096963" indent="-173038" algn="l" rtl="0" eaLnBrk="0" fontAlgn="base" hangingPunct="0">
              <a:spcBef>
                <a:spcPct val="20000"/>
              </a:spcBef>
              <a:spcAft>
                <a:spcPct val="0"/>
              </a:spcAft>
              <a:buClr>
                <a:srgbClr val="8CADAE"/>
              </a:buClr>
              <a:buFont typeface="Wingdings 2" panose="05020102010507070707" pitchFamily="18" charset="2"/>
              <a:buChar char=""/>
              <a:defRPr sz="2000" kern="1200">
                <a:solidFill>
                  <a:schemeClr val="tx1"/>
                </a:solidFill>
                <a:latin typeface="+mn-lt"/>
                <a:ea typeface="MS PGothic" pitchFamily="34" charset="-128"/>
                <a:cs typeface="+mn-cs"/>
              </a:defRPr>
            </a:lvl4pPr>
            <a:lvl5pPr marL="1296988" indent="-182563" algn="l" rtl="0" eaLnBrk="0" fontAlgn="base" hangingPunct="0">
              <a:spcBef>
                <a:spcPct val="20000"/>
              </a:spcBef>
              <a:spcAft>
                <a:spcPct val="0"/>
              </a:spcAft>
              <a:buClr>
                <a:srgbClr val="8C7B70"/>
              </a:buClr>
              <a:buFont typeface="Wingdings 2" panose="05020102010507070707" pitchFamily="18" charset="2"/>
              <a:buChar char=""/>
              <a:defRPr sz="2000" kern="1200">
                <a:solidFill>
                  <a:schemeClr val="tx1"/>
                </a:solidFill>
                <a:latin typeface="+mn-lt"/>
                <a:ea typeface="MS PGothic" pitchFamily="34" charset="-128"/>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lstStyle>
          <a:p>
            <a:pPr eaLnBrk="1" hangingPunct="1">
              <a:buFont typeface="Times" pitchFamily="34" charset="0"/>
              <a:buNone/>
              <a:defRPr/>
            </a:pPr>
            <a:r>
              <a:rPr lang="en-US" dirty="0">
                <a:solidFill>
                  <a:srgbClr val="663300"/>
                </a:solidFill>
                <a:effectLst>
                  <a:outerShdw blurRad="38100" dist="38100" dir="2700000" algn="tl">
                    <a:srgbClr val="000000"/>
                  </a:outerShdw>
                </a:effectLst>
                <a:cs typeface="Arial" pitchFamily="34" charset="0"/>
              </a:rPr>
              <a:t> 	</a:t>
            </a:r>
            <a:r>
              <a:rPr lang="en-US" dirty="0">
                <a:solidFill>
                  <a:srgbClr val="663300"/>
                </a:solidFill>
                <a:cs typeface="Arial" pitchFamily="34" charset="0"/>
              </a:rPr>
              <a:t>What will be the total cash collections for the quarter? </a:t>
            </a:r>
          </a:p>
          <a:p>
            <a:pPr lvl="1" eaLnBrk="1" hangingPunct="1">
              <a:buFont typeface="Wingdings" pitchFamily="2" charset="2"/>
              <a:buNone/>
              <a:defRPr/>
            </a:pPr>
            <a:r>
              <a:rPr lang="en-US" sz="3200" dirty="0">
                <a:solidFill>
                  <a:schemeClr val="accent1">
                    <a:lumMod val="60000"/>
                    <a:lumOff val="40000"/>
                  </a:schemeClr>
                </a:solidFill>
                <a:cs typeface="Arial" pitchFamily="34" charset="0"/>
              </a:rPr>
              <a:t>a. $700,000</a:t>
            </a:r>
          </a:p>
          <a:p>
            <a:pPr lvl="1" eaLnBrk="1" hangingPunct="1">
              <a:buFont typeface="Wingdings" pitchFamily="2" charset="2"/>
              <a:buNone/>
              <a:defRPr/>
            </a:pPr>
            <a:r>
              <a:rPr lang="en-US" sz="3200" dirty="0">
                <a:solidFill>
                  <a:schemeClr val="accent1">
                    <a:lumMod val="60000"/>
                    <a:lumOff val="40000"/>
                  </a:schemeClr>
                </a:solidFill>
                <a:cs typeface="Arial" pitchFamily="34" charset="0"/>
              </a:rPr>
              <a:t>b. $220,000</a:t>
            </a:r>
          </a:p>
          <a:p>
            <a:pPr lvl="1" eaLnBrk="1" hangingPunct="1">
              <a:buFont typeface="Wingdings" pitchFamily="2" charset="2"/>
              <a:buNone/>
              <a:defRPr/>
            </a:pPr>
            <a:r>
              <a:rPr lang="en-US" sz="3200" dirty="0">
                <a:solidFill>
                  <a:schemeClr val="accent1">
                    <a:lumMod val="60000"/>
                    <a:lumOff val="40000"/>
                  </a:schemeClr>
                </a:solidFill>
                <a:cs typeface="Arial" pitchFamily="34" charset="0"/>
              </a:rPr>
              <a:t>c. $190,000</a:t>
            </a:r>
          </a:p>
          <a:p>
            <a:pPr lvl="1" eaLnBrk="1" hangingPunct="1">
              <a:buFont typeface="Wingdings" pitchFamily="2" charset="2"/>
              <a:buNone/>
              <a:defRPr/>
            </a:pPr>
            <a:r>
              <a:rPr lang="en-US" sz="3200" dirty="0">
                <a:solidFill>
                  <a:srgbClr val="663300"/>
                </a:solidFill>
                <a:cs typeface="Arial" pitchFamily="34" charset="0"/>
              </a:rPr>
              <a:t>d. $940,000</a:t>
            </a:r>
          </a:p>
        </p:txBody>
      </p:sp>
      <p:sp>
        <p:nvSpPr>
          <p:cNvPr id="8" name="Rectangle 3">
            <a:extLst>
              <a:ext uri="{FF2B5EF4-FFF2-40B4-BE49-F238E27FC236}">
                <a16:creationId xmlns:a16="http://schemas.microsoft.com/office/drawing/2014/main" id="{3EC985F9-8DF2-D4C4-4F46-01BCFDF0756F}"/>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sym typeface="Wingdings" panose="05000000000000000000" pitchFamily="2" charset="2"/>
            </a:endParaRPr>
          </a:p>
        </p:txBody>
      </p:sp>
    </p:spTree>
    <p:extLst>
      <p:ext uri="{BB962C8B-B14F-4D97-AF65-F5344CB8AC3E}">
        <p14:creationId xmlns:p14="http://schemas.microsoft.com/office/powerpoint/2010/main" val="2738384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 Box 13">
            <a:extLst>
              <a:ext uri="{FF2B5EF4-FFF2-40B4-BE49-F238E27FC236}">
                <a16:creationId xmlns:a16="http://schemas.microsoft.com/office/drawing/2014/main" id="{B4114912-0941-D909-5005-22243DC1DACC}"/>
              </a:ext>
            </a:extLst>
          </p:cNvPr>
          <p:cNvSpPr txBox="1">
            <a:spLocks noChangeArrowheads="1"/>
          </p:cNvSpPr>
          <p:nvPr/>
        </p:nvSpPr>
        <p:spPr bwMode="auto">
          <a:xfrm>
            <a:off x="3352800" y="2671764"/>
            <a:ext cx="5410200" cy="1138773"/>
          </a:xfrm>
          <a:prstGeom prst="rect">
            <a:avLst/>
          </a:prstGeom>
          <a:solidFill>
            <a:schemeClr val="bg1"/>
          </a:solidFill>
          <a:ln w="76200">
            <a:solidFill>
              <a:schemeClr val="accent6">
                <a:lumMod val="50000"/>
              </a:schemeClr>
            </a:solidFill>
            <a:miter lim="800000"/>
            <a:headEnd/>
            <a:tailEnd/>
          </a:ln>
          <a:effectLst/>
        </p:spPr>
        <p:txBody>
          <a:bodyPr wrap="square">
            <a:spAutoFit/>
          </a:bodyPr>
          <a:lstStyle/>
          <a:p>
            <a:pPr algn="ctr">
              <a:spcBef>
                <a:spcPct val="50000"/>
              </a:spcBef>
              <a:defRPr/>
            </a:pPr>
            <a:r>
              <a:rPr lang="en-US" sz="3400" b="1" dirty="0">
                <a:solidFill>
                  <a:schemeClr val="accent6">
                    <a:lumMod val="75000"/>
                  </a:schemeClr>
                </a:solidFill>
                <a:latin typeface="+mj-lt"/>
              </a:rPr>
              <a:t>Prepare a production budget.</a:t>
            </a:r>
          </a:p>
        </p:txBody>
      </p:sp>
    </p:spTree>
    <p:extLst>
      <p:ext uri="{BB962C8B-B14F-4D97-AF65-F5344CB8AC3E}">
        <p14:creationId xmlns:p14="http://schemas.microsoft.com/office/powerpoint/2010/main" val="34767747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The Production Budget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484308C1-FBBA-EFB1-CD6E-7D2DAB321A4B}"/>
              </a:ext>
            </a:extLst>
          </p:cNvPr>
          <p:cNvSpPr txBox="1">
            <a:spLocks noChangeArrowheads="1"/>
          </p:cNvSpPr>
          <p:nvPr/>
        </p:nvSpPr>
        <p:spPr>
          <a:xfrm>
            <a:off x="2221654" y="281375"/>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4">
            <a:extLst>
              <a:ext uri="{FF2B5EF4-FFF2-40B4-BE49-F238E27FC236}">
                <a16:creationId xmlns:a16="http://schemas.microsoft.com/office/drawing/2014/main" id="{A8AED549-39FA-02F8-1D89-EC171F257EF8}"/>
              </a:ext>
            </a:extLst>
          </p:cNvPr>
          <p:cNvSpPr>
            <a:spLocks noChangeArrowheads="1"/>
          </p:cNvSpPr>
          <p:nvPr/>
        </p:nvSpPr>
        <p:spPr bwMode="auto">
          <a:xfrm>
            <a:off x="7591620" y="2631668"/>
            <a:ext cx="2078038" cy="950913"/>
          </a:xfrm>
          <a:prstGeom prst="rect">
            <a:avLst/>
          </a:prstGeom>
          <a:noFill/>
          <a:ln w="38100">
            <a:solidFill>
              <a:schemeClr val="tx2">
                <a:lumMod val="60000"/>
                <a:lumOff val="40000"/>
              </a:schemeClr>
            </a:solidFill>
            <a:miter lim="800000"/>
            <a:headEnd/>
            <a:tailEnd/>
          </a:ln>
          <a:effectLst/>
        </p:spPr>
        <p:txBody>
          <a:bodyPr wrap="none" lIns="90488" tIns="44450" rIns="90488" bIns="44450">
            <a:spAutoFit/>
          </a:bodyPr>
          <a:lstStyle/>
          <a:p>
            <a:pPr algn="ctr">
              <a:defRPr/>
            </a:pPr>
            <a:r>
              <a:rPr lang="en-US" sz="2800" b="1" dirty="0">
                <a:solidFill>
                  <a:schemeClr val="tx2"/>
                </a:solidFill>
                <a:effectLst>
                  <a:outerShdw blurRad="38100" dist="38100" dir="2700000" algn="tl">
                    <a:srgbClr val="FFFFFF"/>
                  </a:outerShdw>
                </a:effectLst>
                <a:latin typeface="Arial" charset="0"/>
              </a:rPr>
              <a:t>Production</a:t>
            </a:r>
          </a:p>
          <a:p>
            <a:pPr algn="ctr">
              <a:defRPr/>
            </a:pPr>
            <a:r>
              <a:rPr lang="en-US" sz="2800" b="1" dirty="0">
                <a:solidFill>
                  <a:schemeClr val="tx2"/>
                </a:solidFill>
                <a:effectLst>
                  <a:outerShdw blurRad="38100" dist="38100" dir="2700000" algn="tl">
                    <a:srgbClr val="FFFFFF"/>
                  </a:outerShdw>
                </a:effectLst>
                <a:latin typeface="Arial" charset="0"/>
              </a:rPr>
              <a:t>Budget</a:t>
            </a:r>
          </a:p>
        </p:txBody>
      </p:sp>
      <p:sp>
        <p:nvSpPr>
          <p:cNvPr id="9" name="Rectangle 6">
            <a:extLst>
              <a:ext uri="{FF2B5EF4-FFF2-40B4-BE49-F238E27FC236}">
                <a16:creationId xmlns:a16="http://schemas.microsoft.com/office/drawing/2014/main" id="{FFE797C4-F7C6-E6E6-4EDD-74E5A9DB98F5}"/>
              </a:ext>
            </a:extLst>
          </p:cNvPr>
          <p:cNvSpPr>
            <a:spLocks noChangeArrowheads="1"/>
          </p:cNvSpPr>
          <p:nvPr/>
        </p:nvSpPr>
        <p:spPr bwMode="auto">
          <a:xfrm>
            <a:off x="2420154" y="1745843"/>
            <a:ext cx="2120774" cy="2675091"/>
          </a:xfrm>
          <a:prstGeom prst="rect">
            <a:avLst/>
          </a:prstGeom>
          <a:noFill/>
          <a:ln w="28575">
            <a:solidFill>
              <a:schemeClr val="tx1"/>
            </a:solidFill>
            <a:miter lim="800000"/>
            <a:headEnd/>
            <a:tailEnd/>
          </a:ln>
          <a:effectLst/>
        </p:spPr>
        <p:txBody>
          <a:bodyPr wrap="none" lIns="90488" tIns="44450" rIns="90488" bIns="44450">
            <a:spAutoFit/>
          </a:bodyPr>
          <a:lstStyle/>
          <a:p>
            <a:pPr algn="ctr">
              <a:defRPr/>
            </a:pPr>
            <a:r>
              <a:rPr lang="en-US" sz="2800" b="1" dirty="0">
                <a:effectLst>
                  <a:outerShdw blurRad="38100" dist="38100" dir="2700000" algn="tl">
                    <a:srgbClr val="FFFFFF"/>
                  </a:outerShdw>
                </a:effectLst>
                <a:latin typeface="Arial" charset="0"/>
              </a:rPr>
              <a:t>Sales </a:t>
            </a:r>
          </a:p>
          <a:p>
            <a:pPr algn="ctr">
              <a:defRPr/>
            </a:pPr>
            <a:r>
              <a:rPr lang="en-US" sz="2800" b="1" dirty="0">
                <a:effectLst>
                  <a:outerShdw blurRad="38100" dist="38100" dir="2700000" algn="tl">
                    <a:srgbClr val="FFFFFF"/>
                  </a:outerShdw>
                </a:effectLst>
                <a:latin typeface="Arial" charset="0"/>
              </a:rPr>
              <a:t>Budget</a:t>
            </a:r>
            <a:br>
              <a:rPr lang="en-US" sz="2800" b="1" dirty="0">
                <a:effectLst>
                  <a:outerShdw blurRad="38100" dist="38100" dir="2700000" algn="tl">
                    <a:srgbClr val="FFFFFF"/>
                  </a:outerShdw>
                </a:effectLst>
                <a:latin typeface="Arial" charset="0"/>
              </a:rPr>
            </a:br>
            <a:r>
              <a:rPr lang="en-US" sz="2800" b="1" dirty="0">
                <a:effectLst>
                  <a:outerShdw blurRad="38100" dist="38100" dir="2700000" algn="tl">
                    <a:srgbClr val="FFFFFF"/>
                  </a:outerShdw>
                </a:effectLst>
                <a:latin typeface="Arial" charset="0"/>
              </a:rPr>
              <a:t>and</a:t>
            </a:r>
            <a:br>
              <a:rPr lang="en-US" sz="2800" b="1" dirty="0">
                <a:effectLst>
                  <a:outerShdw blurRad="38100" dist="38100" dir="2700000" algn="tl">
                    <a:srgbClr val="FFFFFF"/>
                  </a:outerShdw>
                </a:effectLst>
                <a:latin typeface="Arial" charset="0"/>
              </a:rPr>
            </a:br>
            <a:r>
              <a:rPr lang="en-US" sz="2800" b="1" dirty="0">
                <a:effectLst>
                  <a:outerShdw blurRad="38100" dist="38100" dir="2700000" algn="tl">
                    <a:srgbClr val="FFFFFF"/>
                  </a:outerShdw>
                </a:effectLst>
                <a:latin typeface="Arial" charset="0"/>
              </a:rPr>
              <a:t>Expected</a:t>
            </a:r>
            <a:br>
              <a:rPr lang="en-US" sz="2800" b="1" dirty="0">
                <a:effectLst>
                  <a:outerShdw blurRad="38100" dist="38100" dir="2700000" algn="tl">
                    <a:srgbClr val="FFFFFF"/>
                  </a:outerShdw>
                </a:effectLst>
                <a:latin typeface="Arial" charset="0"/>
              </a:rPr>
            </a:br>
            <a:r>
              <a:rPr lang="en-US" sz="2800" b="1" dirty="0">
                <a:effectLst>
                  <a:outerShdw blurRad="38100" dist="38100" dir="2700000" algn="tl">
                    <a:srgbClr val="FFFFFF"/>
                  </a:outerShdw>
                </a:effectLst>
                <a:latin typeface="Arial" charset="0"/>
              </a:rPr>
              <a:t>Cash</a:t>
            </a:r>
            <a:br>
              <a:rPr lang="en-US" sz="2800" b="1" dirty="0">
                <a:effectLst>
                  <a:outerShdw blurRad="38100" dist="38100" dir="2700000" algn="tl">
                    <a:srgbClr val="FFFFFF"/>
                  </a:outerShdw>
                </a:effectLst>
                <a:latin typeface="Arial" charset="0"/>
              </a:rPr>
            </a:br>
            <a:r>
              <a:rPr lang="en-US" sz="2800" b="1" dirty="0">
                <a:effectLst>
                  <a:outerShdw blurRad="38100" dist="38100" dir="2700000" algn="tl">
                    <a:srgbClr val="FFFFFF"/>
                  </a:outerShdw>
                </a:effectLst>
                <a:latin typeface="Arial" charset="0"/>
              </a:rPr>
              <a:t>Collections</a:t>
            </a:r>
          </a:p>
        </p:txBody>
      </p:sp>
      <p:sp>
        <p:nvSpPr>
          <p:cNvPr id="11" name="Rectangle 7">
            <a:extLst>
              <a:ext uri="{FF2B5EF4-FFF2-40B4-BE49-F238E27FC236}">
                <a16:creationId xmlns:a16="http://schemas.microsoft.com/office/drawing/2014/main" id="{3600F25A-50ED-CD38-4014-8C052F87A036}"/>
              </a:ext>
            </a:extLst>
          </p:cNvPr>
          <p:cNvSpPr>
            <a:spLocks noChangeArrowheads="1"/>
          </p:cNvSpPr>
          <p:nvPr/>
        </p:nvSpPr>
        <p:spPr bwMode="auto">
          <a:xfrm rot="19260000">
            <a:off x="2594079" y="2877575"/>
            <a:ext cx="1772922"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algn="ctr" eaLnBrk="1" hangingPunct="1"/>
            <a:r>
              <a:rPr lang="en-US" altLang="en-US" sz="2400" b="1" dirty="0">
                <a:solidFill>
                  <a:srgbClr val="FC0128"/>
                </a:solidFill>
              </a:rPr>
              <a:t>Completed</a:t>
            </a:r>
          </a:p>
        </p:txBody>
      </p:sp>
      <p:sp>
        <p:nvSpPr>
          <p:cNvPr id="12" name="Line 8">
            <a:extLst>
              <a:ext uri="{FF2B5EF4-FFF2-40B4-BE49-F238E27FC236}">
                <a16:creationId xmlns:a16="http://schemas.microsoft.com/office/drawing/2014/main" id="{ABAEA224-9FA4-EFB9-2A2F-C89FE0D7FDEB}"/>
              </a:ext>
            </a:extLst>
          </p:cNvPr>
          <p:cNvSpPr>
            <a:spLocks noChangeShapeType="1"/>
          </p:cNvSpPr>
          <p:nvPr/>
        </p:nvSpPr>
        <p:spPr bwMode="auto">
          <a:xfrm>
            <a:off x="4698154" y="3107125"/>
            <a:ext cx="2819400" cy="0"/>
          </a:xfrm>
          <a:prstGeom prst="line">
            <a:avLst/>
          </a:prstGeom>
          <a:noFill/>
          <a:ln w="76200">
            <a:solidFill>
              <a:srgbClr val="FC0128"/>
            </a:solidFill>
            <a:round/>
            <a:headEnd/>
            <a:tailEnd type="triangle" w="med" len="med"/>
          </a:ln>
          <a:effectLst>
            <a:outerShdw dist="3592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3" name="Rectangle 9">
            <a:extLst>
              <a:ext uri="{FF2B5EF4-FFF2-40B4-BE49-F238E27FC236}">
                <a16:creationId xmlns:a16="http://schemas.microsoft.com/office/drawing/2014/main" id="{2BCF6AF5-5357-BC3D-EAFD-59966E81F0D7}"/>
              </a:ext>
            </a:extLst>
          </p:cNvPr>
          <p:cNvSpPr>
            <a:spLocks noChangeArrowheads="1"/>
          </p:cNvSpPr>
          <p:nvPr/>
        </p:nvSpPr>
        <p:spPr bwMode="auto">
          <a:xfrm>
            <a:off x="2647169" y="4516722"/>
            <a:ext cx="7262813" cy="1382713"/>
          </a:xfrm>
          <a:prstGeom prst="rect">
            <a:avLst/>
          </a:prstGeom>
          <a:noFill/>
          <a:ln w="12700">
            <a:noFill/>
            <a:miter lim="800000"/>
            <a:headEnd/>
            <a:tailEnd/>
          </a:ln>
          <a:effectLst/>
        </p:spPr>
        <p:txBody>
          <a:bodyPr wrap="none" lIns="90488" tIns="44450" rIns="90488" bIns="44450">
            <a:spAutoFit/>
          </a:bodyPr>
          <a:lstStyle/>
          <a:p>
            <a:pPr algn="ctr">
              <a:defRPr/>
            </a:pPr>
            <a:r>
              <a:rPr lang="en-US" sz="2800" dirty="0">
                <a:solidFill>
                  <a:schemeClr val="tx2"/>
                </a:solidFill>
                <a:effectLst>
                  <a:outerShdw blurRad="38100" dist="38100" dir="2700000" algn="tl">
                    <a:srgbClr val="C0C0C0"/>
                  </a:outerShdw>
                </a:effectLst>
                <a:latin typeface="Arial" charset="0"/>
              </a:rPr>
              <a:t>The production budget must be adequate to </a:t>
            </a:r>
          </a:p>
          <a:p>
            <a:pPr algn="ctr">
              <a:defRPr/>
            </a:pPr>
            <a:r>
              <a:rPr lang="en-US" sz="2800" dirty="0">
                <a:solidFill>
                  <a:schemeClr val="tx2"/>
                </a:solidFill>
                <a:effectLst>
                  <a:outerShdw blurRad="38100" dist="38100" dir="2700000" algn="tl">
                    <a:srgbClr val="C0C0C0"/>
                  </a:outerShdw>
                </a:effectLst>
                <a:latin typeface="Arial" charset="0"/>
              </a:rPr>
              <a:t>meet budgeted sales and to provide for </a:t>
            </a:r>
          </a:p>
          <a:p>
            <a:pPr algn="ctr">
              <a:defRPr/>
            </a:pPr>
            <a:r>
              <a:rPr lang="en-US" sz="2800" dirty="0">
                <a:solidFill>
                  <a:schemeClr val="tx2"/>
                </a:solidFill>
                <a:effectLst>
                  <a:outerShdw blurRad="38100" dist="38100" dir="2700000" algn="tl">
                    <a:srgbClr val="C0C0C0"/>
                  </a:outerShdw>
                </a:effectLst>
                <a:latin typeface="Arial" charset="0"/>
              </a:rPr>
              <a:t>the desired ending inventory.</a:t>
            </a:r>
          </a:p>
        </p:txBody>
      </p:sp>
    </p:spTree>
    <p:extLst>
      <p:ext uri="{BB962C8B-B14F-4D97-AF65-F5344CB8AC3E}">
        <p14:creationId xmlns:p14="http://schemas.microsoft.com/office/powerpoint/2010/main" val="1903680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The Production Budget - Details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E956C04C-C933-B95B-523C-82575D3DB30D}"/>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3">
            <a:extLst>
              <a:ext uri="{FF2B5EF4-FFF2-40B4-BE49-F238E27FC236}">
                <a16:creationId xmlns:a16="http://schemas.microsoft.com/office/drawing/2014/main" id="{F8901A01-3069-94C1-080C-C87AF34CA793}"/>
              </a:ext>
            </a:extLst>
          </p:cNvPr>
          <p:cNvSpPr txBox="1">
            <a:spLocks noChangeArrowheads="1"/>
          </p:cNvSpPr>
          <p:nvPr/>
        </p:nvSpPr>
        <p:spPr>
          <a:xfrm>
            <a:off x="1905000" y="1353948"/>
            <a:ext cx="8686800" cy="3744912"/>
          </a:xfrm>
          <a:prstGeom prst="rect">
            <a:avLst/>
          </a:prstGeom>
          <a:solidFill>
            <a:schemeClr val="accent2">
              <a:lumMod val="75000"/>
            </a:schemeClr>
          </a:solidFill>
          <a:ln w="12700">
            <a:solidFill>
              <a:schemeClr val="tx2"/>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indent="0">
              <a:lnSpc>
                <a:spcPct val="95000"/>
              </a:lnSpc>
              <a:spcBef>
                <a:spcPct val="40000"/>
              </a:spcBef>
              <a:buClr>
                <a:schemeClr val="bg1">
                  <a:lumMod val="95000"/>
                </a:schemeClr>
              </a:buClr>
              <a:buSzPct val="110000"/>
              <a:buFont typeface="Arial" panose="020B0604020202020204" pitchFamily="34" charset="0"/>
              <a:buNone/>
              <a:defRPr/>
            </a:pPr>
            <a:r>
              <a:rPr lang="en-US" sz="3000">
                <a:solidFill>
                  <a:schemeClr val="bg1"/>
                </a:solidFill>
                <a:effectLst>
                  <a:outerShdw blurRad="38100" dist="38100" dir="2700000" algn="tl">
                    <a:srgbClr val="000000"/>
                  </a:outerShdw>
                </a:effectLst>
                <a:cs typeface="Arial" pitchFamily="34" charset="0"/>
              </a:rPr>
              <a:t>The management at Royal Company wants ending inventory to be equal to </a:t>
            </a:r>
            <a:r>
              <a:rPr lang="en-US" sz="3000" i="1">
                <a:solidFill>
                  <a:srgbClr val="FFFF00"/>
                </a:solidFill>
                <a:effectLst>
                  <a:outerShdw blurRad="38100" dist="38100" dir="2700000" algn="tl">
                    <a:srgbClr val="000000"/>
                  </a:outerShdw>
                </a:effectLst>
                <a:cs typeface="Arial" pitchFamily="34" charset="0"/>
              </a:rPr>
              <a:t>20%</a:t>
            </a:r>
            <a:r>
              <a:rPr lang="en-US" sz="3000">
                <a:solidFill>
                  <a:schemeClr val="bg1"/>
                </a:solidFill>
                <a:effectLst>
                  <a:outerShdw blurRad="38100" dist="38100" dir="2700000" algn="tl">
                    <a:srgbClr val="000000"/>
                  </a:outerShdw>
                </a:effectLst>
                <a:cs typeface="Arial" pitchFamily="34" charset="0"/>
              </a:rPr>
              <a:t> of the following month’s budgeted sales in units.</a:t>
            </a:r>
            <a:br>
              <a:rPr lang="en-US" sz="3000">
                <a:solidFill>
                  <a:schemeClr val="bg1"/>
                </a:solidFill>
                <a:effectLst>
                  <a:outerShdw blurRad="38100" dist="38100" dir="2700000" algn="tl">
                    <a:srgbClr val="000000"/>
                  </a:outerShdw>
                </a:effectLst>
                <a:cs typeface="Arial" pitchFamily="34" charset="0"/>
              </a:rPr>
            </a:br>
            <a:endParaRPr lang="en-US" sz="3000">
              <a:solidFill>
                <a:schemeClr val="bg1"/>
              </a:solidFill>
              <a:effectLst>
                <a:outerShdw blurRad="38100" dist="38100" dir="2700000" algn="tl">
                  <a:srgbClr val="000000"/>
                </a:outerShdw>
              </a:effectLst>
              <a:cs typeface="Arial" pitchFamily="34" charset="0"/>
            </a:endParaRPr>
          </a:p>
          <a:p>
            <a:pPr marL="82550" indent="0">
              <a:lnSpc>
                <a:spcPct val="95000"/>
              </a:lnSpc>
              <a:spcBef>
                <a:spcPct val="40000"/>
              </a:spcBef>
              <a:buClr>
                <a:schemeClr val="bg1">
                  <a:lumMod val="95000"/>
                </a:schemeClr>
              </a:buClr>
              <a:buSzPct val="110000"/>
              <a:buFont typeface="Arial" panose="020B0604020202020204" pitchFamily="34" charset="0"/>
              <a:buNone/>
              <a:defRPr/>
            </a:pPr>
            <a:r>
              <a:rPr lang="en-US" sz="3000">
                <a:solidFill>
                  <a:schemeClr val="bg1"/>
                </a:solidFill>
                <a:effectLst>
                  <a:outerShdw blurRad="38100" dist="38100" dir="2700000" algn="tl">
                    <a:srgbClr val="000000"/>
                  </a:outerShdw>
                </a:effectLst>
                <a:cs typeface="Arial" pitchFamily="34" charset="0"/>
              </a:rPr>
              <a:t>On March 31</a:t>
            </a:r>
            <a:r>
              <a:rPr lang="en-US" sz="3000" baseline="30000">
                <a:solidFill>
                  <a:schemeClr val="bg1"/>
                </a:solidFill>
                <a:effectLst>
                  <a:outerShdw blurRad="38100" dist="38100" dir="2700000" algn="tl">
                    <a:srgbClr val="000000"/>
                  </a:outerShdw>
                </a:effectLst>
                <a:cs typeface="Arial" pitchFamily="34" charset="0"/>
              </a:rPr>
              <a:t>st</a:t>
            </a:r>
            <a:r>
              <a:rPr lang="en-US" sz="3000">
                <a:solidFill>
                  <a:schemeClr val="bg1"/>
                </a:solidFill>
                <a:effectLst>
                  <a:outerShdw blurRad="38100" dist="38100" dir="2700000" algn="tl">
                    <a:srgbClr val="000000"/>
                  </a:outerShdw>
                </a:effectLst>
                <a:cs typeface="Arial" pitchFamily="34" charset="0"/>
              </a:rPr>
              <a:t>, 4,000 units were on hand.</a:t>
            </a:r>
            <a:br>
              <a:rPr lang="en-US" sz="3000">
                <a:solidFill>
                  <a:schemeClr val="bg1"/>
                </a:solidFill>
                <a:effectLst>
                  <a:outerShdw blurRad="38100" dist="38100" dir="2700000" algn="tl">
                    <a:srgbClr val="000000"/>
                  </a:outerShdw>
                </a:effectLst>
                <a:cs typeface="Arial" pitchFamily="34" charset="0"/>
              </a:rPr>
            </a:br>
            <a:endParaRPr lang="en-US" sz="3000">
              <a:solidFill>
                <a:schemeClr val="bg1"/>
              </a:solidFill>
              <a:effectLst>
                <a:outerShdw blurRad="38100" dist="38100" dir="2700000" algn="tl">
                  <a:srgbClr val="000000"/>
                </a:outerShdw>
              </a:effectLst>
              <a:cs typeface="Arial" pitchFamily="34" charset="0"/>
            </a:endParaRPr>
          </a:p>
          <a:p>
            <a:pPr marL="82550" indent="0" algn="ctr">
              <a:buClr>
                <a:srgbClr val="FFFF00"/>
              </a:buClr>
              <a:buSzPct val="110000"/>
              <a:buFont typeface="Arial" panose="020B0604020202020204" pitchFamily="34" charset="0"/>
              <a:buNone/>
              <a:defRPr/>
            </a:pPr>
            <a:r>
              <a:rPr lang="en-US" sz="3000">
                <a:solidFill>
                  <a:schemeClr val="bg1"/>
                </a:solidFill>
                <a:effectLst>
                  <a:outerShdw blurRad="38100" dist="38100" dir="2700000" algn="tl">
                    <a:srgbClr val="000000"/>
                  </a:outerShdw>
                </a:effectLst>
                <a:cs typeface="Arial" pitchFamily="34" charset="0"/>
              </a:rPr>
              <a:t>Let’s prepare the production budget.</a:t>
            </a:r>
            <a:endParaRPr lang="en-US" sz="3000" dirty="0">
              <a:solidFill>
                <a:schemeClr val="bg1"/>
              </a:solidFill>
              <a:effectLst>
                <a:outerShdw blurRad="38100" dist="38100" dir="2700000" algn="tl">
                  <a:srgbClr val="000000"/>
                </a:outerShdw>
              </a:effectLst>
              <a:cs typeface="Arial" pitchFamily="34" charset="0"/>
            </a:endParaRPr>
          </a:p>
        </p:txBody>
      </p:sp>
      <p:sp>
        <p:nvSpPr>
          <p:cNvPr id="9" name="Rounded Rectangle 8">
            <a:extLst>
              <a:ext uri="{FF2B5EF4-FFF2-40B4-BE49-F238E27FC236}">
                <a16:creationId xmlns:a16="http://schemas.microsoft.com/office/drawing/2014/main" id="{C70367C3-73B2-9BED-A88B-554D0002C1BD}"/>
              </a:ext>
            </a:extLst>
          </p:cNvPr>
          <p:cNvSpPr/>
          <p:nvPr/>
        </p:nvSpPr>
        <p:spPr>
          <a:xfrm>
            <a:off x="2590800" y="5257800"/>
            <a:ext cx="7315200" cy="1143000"/>
          </a:xfrm>
          <a:prstGeom prst="roundRect">
            <a:avLst/>
          </a:prstGeom>
          <a:solidFill>
            <a:schemeClr val="accent2">
              <a:lumMod val="50000"/>
            </a:schemeClr>
          </a:solidFill>
          <a:effectLst>
            <a:outerShdw blurRad="50800" dist="38100" dir="2700000" algn="tl"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r>
              <a:rPr lang="en-US" sz="2400" dirty="0"/>
              <a:t>If Royal was a merchandising company it would prepare a </a:t>
            </a:r>
            <a:r>
              <a:rPr lang="en-US" sz="2400" dirty="0">
                <a:solidFill>
                  <a:srgbClr val="FFFF00"/>
                </a:solidFill>
              </a:rPr>
              <a:t>merchandise purchase budget </a:t>
            </a:r>
            <a:r>
              <a:rPr lang="en-US" sz="2400" dirty="0"/>
              <a:t>instead of a production budget.</a:t>
            </a:r>
          </a:p>
        </p:txBody>
      </p:sp>
    </p:spTree>
    <p:extLst>
      <p:ext uri="{BB962C8B-B14F-4D97-AF65-F5344CB8AC3E}">
        <p14:creationId xmlns:p14="http://schemas.microsoft.com/office/powerpoint/2010/main" val="39350496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289375" y="388180"/>
            <a:ext cx="7008067" cy="523220"/>
          </a:xfrm>
          <a:prstGeom prst="rect">
            <a:avLst/>
          </a:prstGeom>
          <a:noFill/>
        </p:spPr>
        <p:txBody>
          <a:bodyPr wrap="square" rtlCol="0">
            <a:spAutoFit/>
          </a:bodyPr>
          <a:lstStyle/>
          <a:p>
            <a:pPr algn="ctr">
              <a:defRPr/>
            </a:pPr>
            <a:r>
              <a:rPr lang="en-US" altLang="en-US" sz="2800" b="1" dirty="0">
                <a:solidFill>
                  <a:schemeClr val="bg1"/>
                </a:solidFill>
              </a:rPr>
              <a:t>The Production Budget – Budgeted Sales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6B64DBC9-F368-6018-8374-11302599D880}"/>
              </a:ext>
            </a:extLst>
          </p:cNvPr>
          <p:cNvSpPr/>
          <p:nvPr/>
        </p:nvSpPr>
        <p:spPr>
          <a:xfrm>
            <a:off x="1981200" y="2057400"/>
            <a:ext cx="8477250" cy="3810000"/>
          </a:xfrm>
          <a:prstGeom prst="rect">
            <a:avLst/>
          </a:prstGeom>
          <a:solidFill>
            <a:schemeClr val="bg1"/>
          </a:solidFill>
          <a:ln w="5715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EEE0BC5E-5B06-7DDA-FD33-BEAA444774C0}"/>
              </a:ext>
            </a:extLst>
          </p:cNvPr>
          <p:cNvSpPr txBox="1">
            <a:spLocks noChangeArrowheads="1"/>
          </p:cNvSpPr>
          <p:nvPr/>
        </p:nvSpPr>
        <p:spPr>
          <a:xfrm>
            <a:off x="2286000" y="274638"/>
            <a:ext cx="817245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graphicFrame>
        <p:nvGraphicFramePr>
          <p:cNvPr id="9" name="Table 8">
            <a:extLst>
              <a:ext uri="{FF2B5EF4-FFF2-40B4-BE49-F238E27FC236}">
                <a16:creationId xmlns:a16="http://schemas.microsoft.com/office/drawing/2014/main" id="{F46CF8B9-7B64-5815-B64B-D077FD6744E1}"/>
              </a:ext>
            </a:extLst>
          </p:cNvPr>
          <p:cNvGraphicFramePr>
            <a:graphicFrameLocks noGrp="1"/>
          </p:cNvGraphicFramePr>
          <p:nvPr/>
        </p:nvGraphicFramePr>
        <p:xfrm>
          <a:off x="2057399" y="2209800"/>
          <a:ext cx="8305802" cy="3505200"/>
        </p:xfrm>
        <a:graphic>
          <a:graphicData uri="http://schemas.openxmlformats.org/drawingml/2006/table">
            <a:tbl>
              <a:tblPr firstRow="1" bandRow="1">
                <a:tableStyleId>{5940675A-B579-460E-94D1-54222C63F5DA}</a:tableStyleId>
              </a:tblPr>
              <a:tblGrid>
                <a:gridCol w="3398838">
                  <a:extLst>
                    <a:ext uri="{9D8B030D-6E8A-4147-A177-3AD203B41FA5}">
                      <a16:colId xmlns:a16="http://schemas.microsoft.com/office/drawing/2014/main" val="20000"/>
                    </a:ext>
                  </a:extLst>
                </a:gridCol>
                <a:gridCol w="1226741">
                  <a:extLst>
                    <a:ext uri="{9D8B030D-6E8A-4147-A177-3AD203B41FA5}">
                      <a16:colId xmlns:a16="http://schemas.microsoft.com/office/drawing/2014/main" val="20001"/>
                    </a:ext>
                  </a:extLst>
                </a:gridCol>
                <a:gridCol w="1226741">
                  <a:extLst>
                    <a:ext uri="{9D8B030D-6E8A-4147-A177-3AD203B41FA5}">
                      <a16:colId xmlns:a16="http://schemas.microsoft.com/office/drawing/2014/main" val="20002"/>
                    </a:ext>
                  </a:extLst>
                </a:gridCol>
                <a:gridCol w="1226741">
                  <a:extLst>
                    <a:ext uri="{9D8B030D-6E8A-4147-A177-3AD203B41FA5}">
                      <a16:colId xmlns:a16="http://schemas.microsoft.com/office/drawing/2014/main" val="20003"/>
                    </a:ext>
                  </a:extLst>
                </a:gridCol>
                <a:gridCol w="1226741">
                  <a:extLst>
                    <a:ext uri="{9D8B030D-6E8A-4147-A177-3AD203B41FA5}">
                      <a16:colId xmlns:a16="http://schemas.microsoft.com/office/drawing/2014/main" val="20004"/>
                    </a:ext>
                  </a:extLst>
                </a:gridCol>
              </a:tblGrid>
              <a:tr h="584200">
                <a:tc>
                  <a:txBody>
                    <a:bodyPr/>
                    <a:lstStyle/>
                    <a:p>
                      <a:endParaRPr lang="en-US" sz="1600" b="1" dirty="0">
                        <a:latin typeface="Verdana" pitchFamily="34" charset="0"/>
                        <a:ea typeface="Verdana" pitchFamily="34" charset="0"/>
                        <a:cs typeface="Verdana" pitchFamily="34" charset="0"/>
                      </a:endParaRPr>
                    </a:p>
                  </a:txBody>
                  <a:tcPr/>
                </a:tc>
                <a:tc>
                  <a:txBody>
                    <a:bodyPr/>
                    <a:lstStyle/>
                    <a:p>
                      <a:pPr marL="0" algn="ctr" defTabSz="914400" rtl="0" eaLnBrk="1" latinLnBrk="0" hangingPunct="1"/>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marL="0" algn="ctr" defTabSz="914400" rtl="0" eaLnBrk="1" latinLnBrk="0" hangingPunct="1"/>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marL="0" algn="ctr" defTabSz="914400" rtl="0" eaLnBrk="1" latinLnBrk="0" hangingPunct="1"/>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marL="0" algn="ctr" defTabSz="914400" rtl="0" eaLnBrk="1" latinLnBrk="0" hangingPunct="1"/>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5842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Budgeted Sales</a:t>
                      </a:r>
                    </a:p>
                  </a:txBody>
                  <a:tcPr/>
                </a:tc>
                <a:tc>
                  <a:txBody>
                    <a:bodyPr/>
                    <a:lstStyle/>
                    <a:p>
                      <a:pPr marL="0" algn="r" defTabSz="914400" rtl="0" eaLnBrk="1" latinLnBrk="0" hangingPunct="1"/>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20,000</a:t>
                      </a:r>
                    </a:p>
                  </a:txBody>
                  <a:tcPr/>
                </a:tc>
                <a:tc>
                  <a:txBody>
                    <a:bodyPr/>
                    <a:lstStyle/>
                    <a:p>
                      <a:pPr marL="0" algn="r" defTabSz="914400" rtl="0" eaLnBrk="1" latinLnBrk="0" hangingPunct="1"/>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50,000</a:t>
                      </a:r>
                    </a:p>
                  </a:txBody>
                  <a:tcPr/>
                </a:tc>
                <a:tc>
                  <a:txBody>
                    <a:bodyPr/>
                    <a:lstStyle/>
                    <a:p>
                      <a:pPr marL="0" algn="r" defTabSz="914400" rtl="0" eaLnBrk="1" latinLnBrk="0" hangingPunct="1"/>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marL="0" algn="r" defTabSz="914400" rtl="0" eaLnBrk="1" latinLnBrk="0" hangingPunct="1"/>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100,000</a:t>
                      </a:r>
                    </a:p>
                  </a:txBody>
                  <a:tcPr/>
                </a:tc>
                <a:extLst>
                  <a:ext uri="{0D108BD9-81ED-4DB2-BD59-A6C34878D82A}">
                    <a16:rowId xmlns:a16="http://schemas.microsoft.com/office/drawing/2014/main" val="10001"/>
                  </a:ext>
                </a:extLst>
              </a:tr>
              <a:tr h="5842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Desired ending inventory</a:t>
                      </a: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5842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needs</a:t>
                      </a: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5842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Beginning inventory</a:t>
                      </a: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5842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Required production</a:t>
                      </a: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tc>
                  <a:txBody>
                    <a:bodyPr/>
                    <a:lstStyle/>
                    <a:p>
                      <a:endParaRPr lang="en-US" sz="16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465491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954107"/>
          </a:xfrm>
          <a:prstGeom prst="rect">
            <a:avLst/>
          </a:prstGeom>
          <a:noFill/>
        </p:spPr>
        <p:txBody>
          <a:bodyPr wrap="square" rtlCol="0">
            <a:spAutoFit/>
          </a:bodyPr>
          <a:lstStyle/>
          <a:p>
            <a:pPr algn="ctr">
              <a:defRPr/>
            </a:pPr>
            <a:r>
              <a:rPr lang="en-US" altLang="en-US" sz="2800" b="1" dirty="0">
                <a:solidFill>
                  <a:schemeClr val="bg1"/>
                </a:solidFill>
              </a:rPr>
              <a:t>The Production Budget – Calculations for April</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D0705C64-C7C8-5921-D4C1-C1930AEBFDED}"/>
              </a:ext>
            </a:extLst>
          </p:cNvPr>
          <p:cNvSpPr/>
          <p:nvPr/>
        </p:nvSpPr>
        <p:spPr>
          <a:xfrm>
            <a:off x="1905001" y="2125347"/>
            <a:ext cx="8488363" cy="2333149"/>
          </a:xfrm>
          <a:prstGeom prst="rect">
            <a:avLst/>
          </a:prstGeom>
          <a:solidFill>
            <a:schemeClr val="bg1"/>
          </a:solidFill>
          <a:ln w="381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1026">
            <a:extLst>
              <a:ext uri="{FF2B5EF4-FFF2-40B4-BE49-F238E27FC236}">
                <a16:creationId xmlns:a16="http://schemas.microsoft.com/office/drawing/2014/main" id="{5B1FF7F0-5481-DBEF-3AB1-9D5449002C32}"/>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grpSp>
        <p:nvGrpSpPr>
          <p:cNvPr id="9" name="Group 1029">
            <a:extLst>
              <a:ext uri="{FF2B5EF4-FFF2-40B4-BE49-F238E27FC236}">
                <a16:creationId xmlns:a16="http://schemas.microsoft.com/office/drawing/2014/main" id="{104EC2F7-1FB5-2CD2-3425-D5A88F1D3045}"/>
              </a:ext>
            </a:extLst>
          </p:cNvPr>
          <p:cNvGrpSpPr>
            <a:grpSpLocks/>
          </p:cNvGrpSpPr>
          <p:nvPr/>
        </p:nvGrpSpPr>
        <p:grpSpPr bwMode="auto">
          <a:xfrm>
            <a:off x="2538413" y="3667919"/>
            <a:ext cx="4052888" cy="2232026"/>
            <a:chOff x="667" y="2471"/>
            <a:chExt cx="2553" cy="1406"/>
          </a:xfrm>
        </p:grpSpPr>
        <p:sp>
          <p:nvSpPr>
            <p:cNvPr id="11" name="Rectangle 1030">
              <a:extLst>
                <a:ext uri="{FF2B5EF4-FFF2-40B4-BE49-F238E27FC236}">
                  <a16:creationId xmlns:a16="http://schemas.microsoft.com/office/drawing/2014/main" id="{0443CE94-0990-1F0F-BFDA-590F685071CC}"/>
                </a:ext>
              </a:extLst>
            </p:cNvPr>
            <p:cNvSpPr>
              <a:spLocks noChangeArrowheads="1"/>
            </p:cNvSpPr>
            <p:nvPr/>
          </p:nvSpPr>
          <p:spPr bwMode="auto">
            <a:xfrm>
              <a:off x="2596" y="2471"/>
              <a:ext cx="624" cy="192"/>
            </a:xfrm>
            <a:prstGeom prst="rect">
              <a:avLst/>
            </a:prstGeom>
            <a:noFill/>
            <a:ln w="28575">
              <a:solidFill>
                <a:srgbClr val="FC0128"/>
              </a:solidFill>
              <a:miter lim="800000"/>
              <a:headEnd/>
              <a:tailEnd/>
            </a:ln>
            <a:effectLst>
              <a:outerShdw dist="35921" dir="2700000" algn="ctr" rotWithShape="0">
                <a:srgbClr val="000000"/>
              </a:outerShdw>
            </a:effectLst>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endParaRPr lang="en-US" altLang="en-US" dirty="0"/>
            </a:p>
          </p:txBody>
        </p:sp>
        <p:grpSp>
          <p:nvGrpSpPr>
            <p:cNvPr id="12" name="Group 1031">
              <a:extLst>
                <a:ext uri="{FF2B5EF4-FFF2-40B4-BE49-F238E27FC236}">
                  <a16:creationId xmlns:a16="http://schemas.microsoft.com/office/drawing/2014/main" id="{FB8822BD-B3EE-093C-F3A3-65006EEFE9BD}"/>
                </a:ext>
              </a:extLst>
            </p:cNvPr>
            <p:cNvGrpSpPr>
              <a:grpSpLocks/>
            </p:cNvGrpSpPr>
            <p:nvPr/>
          </p:nvGrpSpPr>
          <p:grpSpPr bwMode="auto">
            <a:xfrm>
              <a:off x="667" y="2663"/>
              <a:ext cx="1929" cy="1214"/>
              <a:chOff x="667" y="2663"/>
              <a:chExt cx="1929" cy="1214"/>
            </a:xfrm>
          </p:grpSpPr>
          <p:sp>
            <p:nvSpPr>
              <p:cNvPr id="13" name="Line 1032">
                <a:extLst>
                  <a:ext uri="{FF2B5EF4-FFF2-40B4-BE49-F238E27FC236}">
                    <a16:creationId xmlns:a16="http://schemas.microsoft.com/office/drawing/2014/main" id="{93F0B01F-ACC8-EBDF-0D03-DEB1252CA624}"/>
                  </a:ext>
                </a:extLst>
              </p:cNvPr>
              <p:cNvSpPr>
                <a:spLocks noChangeShapeType="1"/>
              </p:cNvSpPr>
              <p:nvPr/>
            </p:nvSpPr>
            <p:spPr bwMode="auto">
              <a:xfrm flipV="1">
                <a:off x="1344" y="2663"/>
                <a:ext cx="1252" cy="953"/>
              </a:xfrm>
              <a:prstGeom prst="line">
                <a:avLst/>
              </a:prstGeom>
              <a:noFill/>
              <a:ln w="25400">
                <a:solidFill>
                  <a:srgbClr val="FC0128"/>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4" name="Rectangle 1033">
                <a:extLst>
                  <a:ext uri="{FF2B5EF4-FFF2-40B4-BE49-F238E27FC236}">
                    <a16:creationId xmlns:a16="http://schemas.microsoft.com/office/drawing/2014/main" id="{2AB49113-6B26-A3A0-E74E-13BF0F70D5A8}"/>
                  </a:ext>
                </a:extLst>
              </p:cNvPr>
              <p:cNvSpPr>
                <a:spLocks noChangeArrowheads="1"/>
              </p:cNvSpPr>
              <p:nvPr/>
            </p:nvSpPr>
            <p:spPr bwMode="auto">
              <a:xfrm>
                <a:off x="667" y="3355"/>
                <a:ext cx="1579" cy="522"/>
              </a:xfrm>
              <a:prstGeom prst="rect">
                <a:avLst/>
              </a:prstGeom>
              <a:solidFill>
                <a:schemeClr val="accent2">
                  <a:lumMod val="75000"/>
                </a:schemeClr>
              </a:solidFill>
              <a:ln w="12700">
                <a:solidFill>
                  <a:srgbClr val="000000"/>
                </a:solidFill>
                <a:miter lim="800000"/>
                <a:headEnd/>
                <a:tailEnd/>
              </a:ln>
              <a:effectLst>
                <a:outerShdw dist="35921" dir="2700000" algn="ctr" rotWithShape="0">
                  <a:srgbClr val="000000"/>
                </a:outerShdw>
              </a:effectLst>
            </p:spPr>
            <p:txBody>
              <a:bodyPr wrap="none" lIns="90488" tIns="44450" rIns="90488" bIns="44450">
                <a:spAutoFit/>
              </a:bodyPr>
              <a:lstStyle/>
              <a:p>
                <a:pPr algn="ctr">
                  <a:defRPr/>
                </a:pPr>
                <a:r>
                  <a:rPr lang="en-US" sz="2400" dirty="0">
                    <a:solidFill>
                      <a:schemeClr val="bg1"/>
                    </a:solidFill>
                    <a:effectLst>
                      <a:outerShdw blurRad="38100" dist="38100" dir="2700000" algn="tl">
                        <a:srgbClr val="000000"/>
                      </a:outerShdw>
                    </a:effectLst>
                    <a:latin typeface="Arial" charset="0"/>
                  </a:rPr>
                  <a:t>March 31</a:t>
                </a:r>
              </a:p>
              <a:p>
                <a:pPr algn="ctr">
                  <a:defRPr/>
                </a:pPr>
                <a:r>
                  <a:rPr lang="en-US" sz="2400" dirty="0">
                    <a:solidFill>
                      <a:schemeClr val="bg1"/>
                    </a:solidFill>
                    <a:effectLst>
                      <a:outerShdw blurRad="38100" dist="38100" dir="2700000" algn="tl">
                        <a:srgbClr val="000000"/>
                      </a:outerShdw>
                    </a:effectLst>
                    <a:latin typeface="Arial" charset="0"/>
                  </a:rPr>
                  <a:t>ending inventory</a:t>
                </a:r>
              </a:p>
            </p:txBody>
          </p:sp>
        </p:grpSp>
      </p:grpSp>
      <p:graphicFrame>
        <p:nvGraphicFramePr>
          <p:cNvPr id="15" name="Table 14">
            <a:extLst>
              <a:ext uri="{FF2B5EF4-FFF2-40B4-BE49-F238E27FC236}">
                <a16:creationId xmlns:a16="http://schemas.microsoft.com/office/drawing/2014/main" id="{5BB6BB02-18C7-340D-37E8-3C7AED17B36E}"/>
              </a:ext>
            </a:extLst>
          </p:cNvPr>
          <p:cNvGraphicFramePr>
            <a:graphicFrameLocks noGrp="1"/>
          </p:cNvGraphicFramePr>
          <p:nvPr>
            <p:extLst>
              <p:ext uri="{D42A27DB-BD31-4B8C-83A1-F6EECF244321}">
                <p14:modId xmlns:p14="http://schemas.microsoft.com/office/powerpoint/2010/main" val="2294678669"/>
              </p:ext>
            </p:extLst>
          </p:nvPr>
        </p:nvGraphicFramePr>
        <p:xfrm>
          <a:off x="1968627" y="2175038"/>
          <a:ext cx="8254746" cy="2194560"/>
        </p:xfrm>
        <a:graphic>
          <a:graphicData uri="http://schemas.openxmlformats.org/drawingml/2006/table">
            <a:tbl>
              <a:tblPr firstRow="1" bandRow="1">
                <a:tableStyleId>{5940675A-B579-460E-94D1-54222C63F5DA}</a:tableStyleId>
              </a:tblPr>
              <a:tblGrid>
                <a:gridCol w="3377946">
                  <a:extLst>
                    <a:ext uri="{9D8B030D-6E8A-4147-A177-3AD203B41FA5}">
                      <a16:colId xmlns:a16="http://schemas.microsoft.com/office/drawing/2014/main" val="20000"/>
                    </a:ext>
                  </a:extLst>
                </a:gridCol>
                <a:gridCol w="1219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2192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04800">
                <a:tc>
                  <a:txBody>
                    <a:bodyPr/>
                    <a:lstStyle/>
                    <a:p>
                      <a:endParaRPr lang="en-US" sz="1600" b="1" dirty="0">
                        <a:latin typeface="Verdana" pitchFamily="34" charset="0"/>
                        <a:ea typeface="Verdana" pitchFamily="34" charset="0"/>
                        <a:cs typeface="Verdana" pitchFamily="34" charset="0"/>
                      </a:endParaRPr>
                    </a:p>
                  </a:txBody>
                  <a:tcPr/>
                </a:tc>
                <a:tc>
                  <a:txBody>
                    <a:bodyPr/>
                    <a:lstStyle/>
                    <a:p>
                      <a:pPr algn="ctr"/>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8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3876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Budgeted Sales</a:t>
                      </a:r>
                    </a:p>
                  </a:txBody>
                  <a:tcPr/>
                </a:tc>
                <a:tc>
                  <a:txBody>
                    <a:bodyPr/>
                    <a:lstStyle/>
                    <a:p>
                      <a:pPr algn="r"/>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20,000</a:t>
                      </a:r>
                    </a:p>
                  </a:txBody>
                  <a:tcPr/>
                </a:tc>
                <a:tc>
                  <a:txBody>
                    <a:bodyPr/>
                    <a:lstStyle/>
                    <a:p>
                      <a:pPr algn="r"/>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50,000</a:t>
                      </a:r>
                    </a:p>
                  </a:txBody>
                  <a:tcPr/>
                </a:tc>
                <a:tc>
                  <a:txBody>
                    <a:bodyPr/>
                    <a:lstStyle/>
                    <a:p>
                      <a:pPr algn="r"/>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algn="r"/>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100,000</a:t>
                      </a:r>
                    </a:p>
                  </a:txBody>
                  <a:tcPr/>
                </a:tc>
                <a:extLst>
                  <a:ext uri="{0D108BD9-81ED-4DB2-BD59-A6C34878D82A}">
                    <a16:rowId xmlns:a16="http://schemas.microsoft.com/office/drawing/2014/main" val="10001"/>
                  </a:ext>
                </a:extLst>
              </a:tr>
              <a:tr h="19304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Desired ending inventory</a:t>
                      </a:r>
                    </a:p>
                  </a:txBody>
                  <a:tcPr/>
                </a:tc>
                <a:tc>
                  <a:txBody>
                    <a:bodyPr/>
                    <a:lstStyle/>
                    <a:p>
                      <a:pPr algn="r"/>
                      <a:r>
                        <a:rPr lang="en-US" sz="1800" b="1"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a:t>
                      </a: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22352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needs</a:t>
                      </a:r>
                    </a:p>
                  </a:txBody>
                  <a:tcPr/>
                </a:tc>
                <a:tc>
                  <a:txBody>
                    <a:bodyPr/>
                    <a:lstStyle/>
                    <a:p>
                      <a:pPr algn="r"/>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1778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Beginning inventory</a:t>
                      </a:r>
                    </a:p>
                  </a:txBody>
                  <a:tcPr/>
                </a:tc>
                <a:tc>
                  <a:txBody>
                    <a:bodyPr/>
                    <a:lstStyle/>
                    <a:p>
                      <a:pPr algn="r"/>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a:t>
                      </a: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177800">
                <a:tc>
                  <a:txBody>
                    <a:bodyPr/>
                    <a:lstStyle/>
                    <a:p>
                      <a:r>
                        <a:rPr lang="en-US" sz="18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Required production</a:t>
                      </a:r>
                    </a:p>
                  </a:txBody>
                  <a:tcPr/>
                </a:tc>
                <a:tc>
                  <a:txBody>
                    <a:bodyPr/>
                    <a:lstStyle/>
                    <a:p>
                      <a:pPr algn="r"/>
                      <a:r>
                        <a:rPr lang="en-US" sz="1800" b="1"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26,000</a:t>
                      </a: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tc>
                  <a:txBody>
                    <a:bodyPr/>
                    <a:lstStyle/>
                    <a:p>
                      <a:pPr algn="r"/>
                      <a:endParaRPr lang="en-US" sz="16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bl>
          </a:graphicData>
        </a:graphic>
      </p:graphicFrame>
      <p:sp>
        <p:nvSpPr>
          <p:cNvPr id="16" name="Line 1035">
            <a:extLst>
              <a:ext uri="{FF2B5EF4-FFF2-40B4-BE49-F238E27FC236}">
                <a16:creationId xmlns:a16="http://schemas.microsoft.com/office/drawing/2014/main" id="{CDD2084A-8451-89C7-C3A4-CF424C2FE8EE}"/>
              </a:ext>
            </a:extLst>
          </p:cNvPr>
          <p:cNvSpPr>
            <a:spLocks noChangeShapeType="1"/>
          </p:cNvSpPr>
          <p:nvPr/>
        </p:nvSpPr>
        <p:spPr bwMode="auto">
          <a:xfrm flipH="1" flipV="1">
            <a:off x="6591301" y="3189288"/>
            <a:ext cx="2811463" cy="2686051"/>
          </a:xfrm>
          <a:prstGeom prst="line">
            <a:avLst/>
          </a:prstGeom>
          <a:noFill/>
          <a:ln w="38100">
            <a:solidFill>
              <a:srgbClr val="FF0000"/>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grpSp>
        <p:nvGrpSpPr>
          <p:cNvPr id="17" name="Group 1034">
            <a:extLst>
              <a:ext uri="{FF2B5EF4-FFF2-40B4-BE49-F238E27FC236}">
                <a16:creationId xmlns:a16="http://schemas.microsoft.com/office/drawing/2014/main" id="{5478FF09-7DF6-0639-B6C0-C03755E85F6E}"/>
              </a:ext>
            </a:extLst>
          </p:cNvPr>
          <p:cNvGrpSpPr>
            <a:grpSpLocks/>
          </p:cNvGrpSpPr>
          <p:nvPr/>
        </p:nvGrpSpPr>
        <p:grpSpPr bwMode="auto">
          <a:xfrm>
            <a:off x="5821363" y="3189288"/>
            <a:ext cx="4572000" cy="3298826"/>
            <a:chOff x="2688" y="2051"/>
            <a:chExt cx="2880" cy="2078"/>
          </a:xfrm>
        </p:grpSpPr>
        <p:sp>
          <p:nvSpPr>
            <p:cNvPr id="18" name="Line 1035">
              <a:extLst>
                <a:ext uri="{FF2B5EF4-FFF2-40B4-BE49-F238E27FC236}">
                  <a16:creationId xmlns:a16="http://schemas.microsoft.com/office/drawing/2014/main" id="{84CCC5F0-53E9-A474-0C38-82C5353F9AA7}"/>
                </a:ext>
              </a:extLst>
            </p:cNvPr>
            <p:cNvSpPr>
              <a:spLocks noChangeShapeType="1"/>
            </p:cNvSpPr>
            <p:nvPr/>
          </p:nvSpPr>
          <p:spPr bwMode="auto">
            <a:xfrm flipH="1" flipV="1">
              <a:off x="3173" y="2051"/>
              <a:ext cx="1771" cy="1692"/>
            </a:xfrm>
            <a:prstGeom prst="line">
              <a:avLst/>
            </a:prstGeom>
            <a:noFill/>
            <a:ln w="38100">
              <a:solidFill>
                <a:srgbClr val="FF0000"/>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graphicFrame>
          <p:nvGraphicFramePr>
            <p:cNvPr id="19" name="Object 2">
              <a:extLst>
                <a:ext uri="{FF2B5EF4-FFF2-40B4-BE49-F238E27FC236}">
                  <a16:creationId xmlns:a16="http://schemas.microsoft.com/office/drawing/2014/main" id="{D4867441-F77E-E62B-71C1-D9DCA558A2A0}"/>
                </a:ext>
              </a:extLst>
            </p:cNvPr>
            <p:cNvGraphicFramePr>
              <a:graphicFrameLocks noChangeAspect="1"/>
            </p:cNvGraphicFramePr>
            <p:nvPr/>
          </p:nvGraphicFramePr>
          <p:xfrm>
            <a:off x="2688" y="3264"/>
            <a:ext cx="2880" cy="865"/>
          </p:xfrm>
          <a:graphic>
            <a:graphicData uri="http://schemas.openxmlformats.org/presentationml/2006/ole">
              <mc:AlternateContent xmlns:mc="http://schemas.openxmlformats.org/markup-compatibility/2006">
                <mc:Choice xmlns:v="urn:schemas-microsoft-com:vml" Requires="v">
                  <p:oleObj name="Worksheet" r:id="rId8" imgW="2496177" imgH="749696" progId="Excel.Sheet.8">
                    <p:embed/>
                  </p:oleObj>
                </mc:Choice>
                <mc:Fallback>
                  <p:oleObj name="Worksheet" r:id="rId8" imgW="2496177" imgH="749696" progId="Excel.Sheet.8">
                    <p:embed/>
                    <p:pic>
                      <p:nvPicPr>
                        <p:cNvPr id="63496" name="Object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88" y="3264"/>
                          <a:ext cx="2880" cy="8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Tree>
    <p:extLst>
      <p:ext uri="{BB962C8B-B14F-4D97-AF65-F5344CB8AC3E}">
        <p14:creationId xmlns:p14="http://schemas.microsoft.com/office/powerpoint/2010/main" val="3599504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Concept Check </a:t>
            </a:r>
            <a:r>
              <a:rPr lang="en-US" altLang="en-US" sz="2800" b="1" dirty="0">
                <a:solidFill>
                  <a:schemeClr val="bg1"/>
                </a:solidFill>
                <a:sym typeface="Wingdings" panose="05000000000000000000" pitchFamily="2" charset="2"/>
              </a:rPr>
              <a:t>2</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395287A7-663C-7EE0-D8EF-A127600CE156}"/>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sym typeface="Wingdings" panose="05000000000000000000" pitchFamily="2" charset="2"/>
            </a:endParaRPr>
          </a:p>
        </p:txBody>
      </p:sp>
      <p:sp>
        <p:nvSpPr>
          <p:cNvPr id="8" name="Rectangle 3">
            <a:extLst>
              <a:ext uri="{FF2B5EF4-FFF2-40B4-BE49-F238E27FC236}">
                <a16:creationId xmlns:a16="http://schemas.microsoft.com/office/drawing/2014/main" id="{723EF8D2-9FEE-014D-A37F-9605067E4B68}"/>
              </a:ext>
            </a:extLst>
          </p:cNvPr>
          <p:cNvSpPr txBox="1">
            <a:spLocks noChangeArrowheads="1"/>
          </p:cNvSpPr>
          <p:nvPr/>
        </p:nvSpPr>
        <p:spPr>
          <a:xfrm>
            <a:off x="2057400" y="1676400"/>
            <a:ext cx="8153400" cy="3429000"/>
          </a:xfrm>
          <a:prstGeom prst="rect">
            <a:avLst/>
          </a:prstGeom>
          <a:solidFill>
            <a:srgbClr val="EDECD2"/>
          </a:solidFill>
          <a:ln w="12699">
            <a:solidFill>
              <a:srgbClr val="000000"/>
            </a:solidFill>
            <a:miter lim="800000"/>
            <a:headEnd/>
            <a:tailEnd/>
          </a:ln>
          <a:effectLst>
            <a:outerShdw dist="35921" dir="2700000" algn="ctr" rotWithShape="0">
              <a:srgbClr val="000000"/>
            </a:outerShdw>
          </a:effectLst>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41" charset="0"/>
              <a:buNone/>
            </a:pPr>
            <a:r>
              <a:rPr lang="en-US" altLang="en-US" sz="3000">
                <a:solidFill>
                  <a:srgbClr val="663300"/>
                </a:solidFill>
                <a:cs typeface="Arial" pitchFamily="34" charset="0"/>
              </a:rPr>
              <a:t> 	What is the required production for May? </a:t>
            </a:r>
          </a:p>
          <a:p>
            <a:pPr lvl="1">
              <a:buFont typeface="Wingdings" pitchFamily="2" charset="2"/>
              <a:buNone/>
            </a:pPr>
            <a:r>
              <a:rPr lang="en-US" altLang="en-US" sz="3000">
                <a:solidFill>
                  <a:srgbClr val="663300"/>
                </a:solidFill>
                <a:cs typeface="Arial" pitchFamily="34" charset="0"/>
              </a:rPr>
              <a:t>a. 56,000 units</a:t>
            </a:r>
          </a:p>
          <a:p>
            <a:pPr lvl="1">
              <a:buFont typeface="Wingdings" pitchFamily="2" charset="2"/>
              <a:buNone/>
            </a:pPr>
            <a:r>
              <a:rPr lang="en-US" altLang="en-US" sz="3000">
                <a:solidFill>
                  <a:srgbClr val="663300"/>
                </a:solidFill>
                <a:cs typeface="Arial" pitchFamily="34" charset="0"/>
              </a:rPr>
              <a:t>b. 46,000 units</a:t>
            </a:r>
          </a:p>
          <a:p>
            <a:pPr lvl="1">
              <a:buFont typeface="Wingdings" pitchFamily="2" charset="2"/>
              <a:buNone/>
            </a:pPr>
            <a:r>
              <a:rPr lang="en-US" altLang="en-US" sz="3000">
                <a:solidFill>
                  <a:srgbClr val="663300"/>
                </a:solidFill>
                <a:cs typeface="Arial" pitchFamily="34" charset="0"/>
              </a:rPr>
              <a:t>c. 62,000 units</a:t>
            </a:r>
          </a:p>
          <a:p>
            <a:pPr lvl="1">
              <a:buFont typeface="Wingdings" pitchFamily="2" charset="2"/>
              <a:buNone/>
            </a:pPr>
            <a:r>
              <a:rPr lang="en-US" altLang="en-US" sz="3000">
                <a:solidFill>
                  <a:srgbClr val="663300"/>
                </a:solidFill>
                <a:cs typeface="Arial" pitchFamily="34" charset="0"/>
              </a:rPr>
              <a:t>d. 52,000 units</a:t>
            </a:r>
            <a:endParaRPr lang="en-US" altLang="en-US" sz="3000" dirty="0">
              <a:solidFill>
                <a:srgbClr val="663300"/>
              </a:solidFill>
              <a:cs typeface="Arial" pitchFamily="34" charset="0"/>
            </a:endParaRPr>
          </a:p>
        </p:txBody>
      </p:sp>
    </p:spTree>
    <p:extLst>
      <p:ext uri="{BB962C8B-B14F-4D97-AF65-F5344CB8AC3E}">
        <p14:creationId xmlns:p14="http://schemas.microsoft.com/office/powerpoint/2010/main" val="335302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Concept Check </a:t>
            </a:r>
            <a:r>
              <a:rPr lang="en-US" altLang="en-US" sz="2800" b="1" dirty="0">
                <a:solidFill>
                  <a:schemeClr val="bg1"/>
                </a:solidFill>
                <a:sym typeface="Wingdings" panose="05000000000000000000" pitchFamily="2" charset="2"/>
              </a:rPr>
              <a:t>2a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3">
            <a:extLst>
              <a:ext uri="{FF2B5EF4-FFF2-40B4-BE49-F238E27FC236}">
                <a16:creationId xmlns:a16="http://schemas.microsoft.com/office/drawing/2014/main" id="{E119C8F4-0E12-4D9F-C5F2-3EF60E5D00B5}"/>
              </a:ext>
            </a:extLst>
          </p:cNvPr>
          <p:cNvSpPr txBox="1">
            <a:spLocks noChangeArrowheads="1"/>
          </p:cNvSpPr>
          <p:nvPr/>
        </p:nvSpPr>
        <p:spPr>
          <a:xfrm>
            <a:off x="2057400" y="1736557"/>
            <a:ext cx="8153400" cy="3276600"/>
          </a:xfrm>
          <a:prstGeom prst="rect">
            <a:avLst/>
          </a:prstGeom>
          <a:solidFill>
            <a:srgbClr val="EDECD2"/>
          </a:solidFill>
          <a:ln w="12699">
            <a:solidFill>
              <a:srgbClr val="000000"/>
            </a:solidFill>
            <a:miter lim="800000"/>
            <a:headEnd/>
            <a:tailEnd/>
          </a:ln>
          <a:effectLst>
            <a:outerShdw dist="35921" dir="2700000" algn="ctr" rotWithShape="0">
              <a:srgbClr val="000000"/>
            </a:outerShdw>
          </a:effectLst>
        </p:spPr>
        <p:txBody>
          <a:bodyPr lIns="90488" tIns="44450" rIns="90488" bIns="44450"/>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S PGothic" pitchFamily="34" charset="-128"/>
                <a:cs typeface="ＭＳ Ｐゴシック" pitchFamily="27" charset="-128"/>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S PGothic" pitchFamily="34" charset="-128"/>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S PGothic" pitchFamily="34" charset="-128"/>
                <a:cs typeface="+mn-cs"/>
              </a:defRPr>
            </a:lvl3pPr>
            <a:lvl4pPr marL="1096963" indent="-173038" algn="l" rtl="0" eaLnBrk="0" fontAlgn="base" hangingPunct="0">
              <a:spcBef>
                <a:spcPct val="20000"/>
              </a:spcBef>
              <a:spcAft>
                <a:spcPct val="0"/>
              </a:spcAft>
              <a:buClr>
                <a:srgbClr val="8CADAE"/>
              </a:buClr>
              <a:buFont typeface="Wingdings 2" panose="05020102010507070707" pitchFamily="18" charset="2"/>
              <a:buChar char=""/>
              <a:defRPr sz="2000" kern="1200">
                <a:solidFill>
                  <a:schemeClr val="tx1"/>
                </a:solidFill>
                <a:latin typeface="+mn-lt"/>
                <a:ea typeface="MS PGothic" pitchFamily="34" charset="-128"/>
                <a:cs typeface="+mn-cs"/>
              </a:defRPr>
            </a:lvl4pPr>
            <a:lvl5pPr marL="1296988" indent="-182563" algn="l" rtl="0" eaLnBrk="0" fontAlgn="base" hangingPunct="0">
              <a:spcBef>
                <a:spcPct val="20000"/>
              </a:spcBef>
              <a:spcAft>
                <a:spcPct val="0"/>
              </a:spcAft>
              <a:buClr>
                <a:srgbClr val="8C7B70"/>
              </a:buClr>
              <a:buFont typeface="Wingdings 2" panose="05020102010507070707" pitchFamily="18" charset="2"/>
              <a:buChar char=""/>
              <a:defRPr sz="2000" kern="1200">
                <a:solidFill>
                  <a:schemeClr val="tx1"/>
                </a:solidFill>
                <a:latin typeface="+mn-lt"/>
                <a:ea typeface="MS PGothic" pitchFamily="34" charset="-128"/>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lstStyle>
          <a:p>
            <a:pPr eaLnBrk="1" hangingPunct="1">
              <a:buFont typeface="Times" panose="02020603050405020304" pitchFamily="18" charset="0"/>
              <a:buNone/>
              <a:defRPr/>
            </a:pPr>
            <a:r>
              <a:rPr lang="en-US" altLang="en-US" sz="3000" dirty="0">
                <a:solidFill>
                  <a:srgbClr val="663300"/>
                </a:solidFill>
                <a:cs typeface="Arial" panose="020B0604020202020204" pitchFamily="34" charset="0"/>
              </a:rPr>
              <a:t> 	What is the required production for May? </a:t>
            </a:r>
          </a:p>
          <a:p>
            <a:pPr lvl="1" eaLnBrk="1" hangingPunct="1">
              <a:buFont typeface="Wingdings" panose="05000000000000000000" pitchFamily="2" charset="2"/>
              <a:buNone/>
              <a:defRPr/>
            </a:pPr>
            <a:r>
              <a:rPr lang="en-US" altLang="en-US" sz="3000" dirty="0">
                <a:solidFill>
                  <a:schemeClr val="accent1">
                    <a:lumMod val="60000"/>
                    <a:lumOff val="40000"/>
                  </a:schemeClr>
                </a:solidFill>
                <a:cs typeface="Arial" panose="020B0604020202020204" pitchFamily="34" charset="0"/>
              </a:rPr>
              <a:t>a. 56,000 units</a:t>
            </a:r>
          </a:p>
          <a:p>
            <a:pPr lvl="1" eaLnBrk="1" hangingPunct="1">
              <a:buFont typeface="Wingdings" panose="05000000000000000000" pitchFamily="2" charset="2"/>
              <a:buNone/>
              <a:defRPr/>
            </a:pPr>
            <a:r>
              <a:rPr lang="en-US" altLang="en-US" sz="3000" dirty="0">
                <a:solidFill>
                  <a:srgbClr val="663300"/>
                </a:solidFill>
                <a:cs typeface="Arial" panose="020B0604020202020204" pitchFamily="34" charset="0"/>
              </a:rPr>
              <a:t>b. 46,000 units</a:t>
            </a:r>
          </a:p>
          <a:p>
            <a:pPr lvl="1" eaLnBrk="1" hangingPunct="1">
              <a:buFont typeface="Wingdings" panose="05000000000000000000" pitchFamily="2" charset="2"/>
              <a:buNone/>
              <a:defRPr/>
            </a:pPr>
            <a:r>
              <a:rPr lang="en-US" altLang="en-US" sz="3000" dirty="0">
                <a:solidFill>
                  <a:schemeClr val="accent1">
                    <a:lumMod val="60000"/>
                    <a:lumOff val="40000"/>
                  </a:schemeClr>
                </a:solidFill>
                <a:cs typeface="Arial" panose="020B0604020202020204" pitchFamily="34" charset="0"/>
              </a:rPr>
              <a:t>c. 62,000 units</a:t>
            </a:r>
          </a:p>
          <a:p>
            <a:pPr lvl="1" eaLnBrk="1" hangingPunct="1">
              <a:buFont typeface="Wingdings" panose="05000000000000000000" pitchFamily="2" charset="2"/>
              <a:buNone/>
              <a:defRPr/>
            </a:pPr>
            <a:r>
              <a:rPr lang="en-US" altLang="en-US" sz="3000" dirty="0">
                <a:solidFill>
                  <a:schemeClr val="accent1">
                    <a:lumMod val="60000"/>
                    <a:lumOff val="40000"/>
                  </a:schemeClr>
                </a:solidFill>
                <a:cs typeface="Arial" panose="020B0604020202020204" pitchFamily="34" charset="0"/>
              </a:rPr>
              <a:t>d. 52,000 units</a:t>
            </a:r>
          </a:p>
        </p:txBody>
      </p:sp>
      <p:sp>
        <p:nvSpPr>
          <p:cNvPr id="8" name="Rectangle 3">
            <a:extLst>
              <a:ext uri="{FF2B5EF4-FFF2-40B4-BE49-F238E27FC236}">
                <a16:creationId xmlns:a16="http://schemas.microsoft.com/office/drawing/2014/main" id="{85842109-EADA-BC59-021B-F6C5551B806C}"/>
              </a:ext>
            </a:extLst>
          </p:cNvPr>
          <p:cNvSpPr txBox="1">
            <a:spLocks noChangeArrowheads="1"/>
          </p:cNvSpPr>
          <p:nvPr/>
        </p:nvSpPr>
        <p:spPr>
          <a:xfrm>
            <a:off x="2286000" y="334795"/>
            <a:ext cx="7627938"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sym typeface="Wingdings" panose="05000000000000000000" pitchFamily="2" charset="2"/>
            </a:endParaRPr>
          </a:p>
        </p:txBody>
      </p:sp>
    </p:spTree>
    <p:extLst>
      <p:ext uri="{BB962C8B-B14F-4D97-AF65-F5344CB8AC3E}">
        <p14:creationId xmlns:p14="http://schemas.microsoft.com/office/powerpoint/2010/main" val="6650030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6293569" cy="954107"/>
          </a:xfrm>
          <a:prstGeom prst="rect">
            <a:avLst/>
          </a:prstGeom>
          <a:noFill/>
        </p:spPr>
        <p:txBody>
          <a:bodyPr wrap="square" rtlCol="0">
            <a:spAutoFit/>
          </a:bodyPr>
          <a:lstStyle/>
          <a:p>
            <a:pPr algn="ctr">
              <a:defRPr/>
            </a:pPr>
            <a:r>
              <a:rPr lang="en-US" altLang="en-US" sz="2800" b="1" dirty="0">
                <a:solidFill>
                  <a:schemeClr val="bg1"/>
                </a:solidFill>
              </a:rPr>
              <a:t>The Production Budget – Calculations for May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249663A7-72E0-FA5E-83E5-DD74C64B525E}"/>
              </a:ext>
            </a:extLst>
          </p:cNvPr>
          <p:cNvSpPr/>
          <p:nvPr/>
        </p:nvSpPr>
        <p:spPr>
          <a:xfrm>
            <a:off x="1905000" y="1905000"/>
            <a:ext cx="8382000" cy="3810000"/>
          </a:xfrm>
          <a:prstGeom prst="rect">
            <a:avLst/>
          </a:prstGeom>
          <a:solidFill>
            <a:schemeClr val="bg1"/>
          </a:solidFill>
          <a:ln w="762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A5AB7109-EAF9-ADA2-6787-02662AACA8CA}"/>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graphicFrame>
        <p:nvGraphicFramePr>
          <p:cNvPr id="9" name="Table 8">
            <a:extLst>
              <a:ext uri="{FF2B5EF4-FFF2-40B4-BE49-F238E27FC236}">
                <a16:creationId xmlns:a16="http://schemas.microsoft.com/office/drawing/2014/main" id="{AA1D2228-DFDC-C87F-D259-3FC893E64D71}"/>
              </a:ext>
            </a:extLst>
          </p:cNvPr>
          <p:cNvGraphicFramePr>
            <a:graphicFrameLocks noGrp="1"/>
          </p:cNvGraphicFramePr>
          <p:nvPr/>
        </p:nvGraphicFramePr>
        <p:xfrm>
          <a:off x="2046559" y="2057400"/>
          <a:ext cx="8102346" cy="3622040"/>
        </p:xfrm>
        <a:graphic>
          <a:graphicData uri="http://schemas.openxmlformats.org/drawingml/2006/table">
            <a:tbl>
              <a:tblPr firstRow="1" bandRow="1">
                <a:tableStyleId>{5940675A-B579-460E-94D1-54222C63F5DA}</a:tableStyleId>
              </a:tblPr>
              <a:tblGrid>
                <a:gridCol w="3315582">
                  <a:extLst>
                    <a:ext uri="{9D8B030D-6E8A-4147-A177-3AD203B41FA5}">
                      <a16:colId xmlns:a16="http://schemas.microsoft.com/office/drawing/2014/main" val="20000"/>
                    </a:ext>
                  </a:extLst>
                </a:gridCol>
                <a:gridCol w="1196691">
                  <a:extLst>
                    <a:ext uri="{9D8B030D-6E8A-4147-A177-3AD203B41FA5}">
                      <a16:colId xmlns:a16="http://schemas.microsoft.com/office/drawing/2014/main" val="20001"/>
                    </a:ext>
                  </a:extLst>
                </a:gridCol>
                <a:gridCol w="1196691">
                  <a:extLst>
                    <a:ext uri="{9D8B030D-6E8A-4147-A177-3AD203B41FA5}">
                      <a16:colId xmlns:a16="http://schemas.microsoft.com/office/drawing/2014/main" val="20002"/>
                    </a:ext>
                  </a:extLst>
                </a:gridCol>
                <a:gridCol w="1196691">
                  <a:extLst>
                    <a:ext uri="{9D8B030D-6E8A-4147-A177-3AD203B41FA5}">
                      <a16:colId xmlns:a16="http://schemas.microsoft.com/office/drawing/2014/main" val="20003"/>
                    </a:ext>
                  </a:extLst>
                </a:gridCol>
                <a:gridCol w="1196691">
                  <a:extLst>
                    <a:ext uri="{9D8B030D-6E8A-4147-A177-3AD203B41FA5}">
                      <a16:colId xmlns:a16="http://schemas.microsoft.com/office/drawing/2014/main" val="20004"/>
                    </a:ext>
                  </a:extLst>
                </a:gridCol>
              </a:tblGrid>
              <a:tr h="584200">
                <a:tc>
                  <a:txBody>
                    <a:bodyPr/>
                    <a:lstStyle/>
                    <a:p>
                      <a:endParaRPr lang="en-US" sz="1800" b="1" dirty="0">
                        <a:latin typeface="Verdana" pitchFamily="34" charset="0"/>
                        <a:ea typeface="Verdana" pitchFamily="34" charset="0"/>
                        <a:cs typeface="Verdana" pitchFamily="34" charset="0"/>
                      </a:endParaRP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584200">
                <a:tc>
                  <a:txBody>
                    <a:bodyPr/>
                    <a:lstStyle/>
                    <a:p>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Budgeted Sales</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100,000</a:t>
                      </a:r>
                    </a:p>
                  </a:txBody>
                  <a:tcPr/>
                </a:tc>
                <a:extLst>
                  <a:ext uri="{0D108BD9-81ED-4DB2-BD59-A6C34878D82A}">
                    <a16:rowId xmlns:a16="http://schemas.microsoft.com/office/drawing/2014/main" val="10001"/>
                  </a:ext>
                </a:extLst>
              </a:tr>
              <a:tr h="584200">
                <a:tc>
                  <a:txBody>
                    <a:bodyPr/>
                    <a:lstStyle/>
                    <a:p>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Desired ending inventory</a:t>
                      </a:r>
                    </a:p>
                  </a:txBody>
                  <a:tcPr/>
                </a:tc>
                <a:tc>
                  <a:txBody>
                    <a:bodyPr/>
                    <a:lstStyle/>
                    <a:p>
                      <a:pPr marL="0" algn="r" defTabSz="914400" rtl="0" eaLnBrk="1" latinLnBrk="0" hangingPunct="1"/>
                      <a:r>
                        <a:rPr lang="en-US" sz="2000" b="1"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a:t>
                      </a:r>
                    </a:p>
                  </a:txBody>
                  <a:tcPr/>
                </a:tc>
                <a:tc>
                  <a:txBody>
                    <a:bodyPr/>
                    <a:lstStyle/>
                    <a:p>
                      <a:endParaRPr lang="en-US" sz="1800" dirty="0">
                        <a:latin typeface="Verdana" pitchFamily="34" charset="0"/>
                        <a:ea typeface="Verdana" pitchFamily="34" charset="0"/>
                        <a:cs typeface="Verdana" pitchFamily="34" charset="0"/>
                      </a:endParaRPr>
                    </a:p>
                  </a:txBody>
                  <a:tcPr/>
                </a:tc>
                <a:tc>
                  <a:txBody>
                    <a:bodyPr/>
                    <a:lstStyle/>
                    <a:p>
                      <a:endParaRPr lang="en-US" sz="18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584200">
                <a:tc>
                  <a:txBody>
                    <a:bodyPr/>
                    <a:lstStyle/>
                    <a:p>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needs</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56,000</a:t>
                      </a:r>
                    </a:p>
                  </a:txBody>
                  <a:tcPr/>
                </a:tc>
                <a:tc>
                  <a:txBody>
                    <a:bodyPr/>
                    <a:lstStyle/>
                    <a:p>
                      <a:endParaRPr lang="en-US" sz="1800" dirty="0">
                        <a:latin typeface="Verdana" pitchFamily="34" charset="0"/>
                        <a:ea typeface="Verdana" pitchFamily="34" charset="0"/>
                        <a:cs typeface="Verdana" pitchFamily="34" charset="0"/>
                      </a:endParaRPr>
                    </a:p>
                  </a:txBody>
                  <a:tcPr/>
                </a:tc>
                <a:tc>
                  <a:txBody>
                    <a:bodyPr/>
                    <a:lstStyle/>
                    <a:p>
                      <a:endParaRPr lang="en-US" sz="18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584200">
                <a:tc>
                  <a:txBody>
                    <a:bodyPr/>
                    <a:lstStyle/>
                    <a:p>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Beginning inventory</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a:t>
                      </a:r>
                    </a:p>
                  </a:txBody>
                  <a:tcPr/>
                </a:tc>
                <a:tc>
                  <a:txBody>
                    <a:bodyPr/>
                    <a:lstStyle/>
                    <a:p>
                      <a:pPr marL="0" algn="r" defTabSz="914400" rtl="0" eaLnBrk="1" latinLnBrk="0" hangingPunct="1"/>
                      <a:r>
                        <a:rPr lang="en-US" sz="2000" b="1"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a:t>
                      </a:r>
                    </a:p>
                  </a:txBody>
                  <a:tcPr/>
                </a:tc>
                <a:tc>
                  <a:txBody>
                    <a:bodyPr/>
                    <a:lstStyle/>
                    <a:p>
                      <a:endParaRPr lang="en-US" sz="1800" dirty="0">
                        <a:latin typeface="Verdana" pitchFamily="34" charset="0"/>
                        <a:ea typeface="Verdana" pitchFamily="34" charset="0"/>
                        <a:cs typeface="Verdana" pitchFamily="34" charset="0"/>
                      </a:endParaRPr>
                    </a:p>
                  </a:txBody>
                  <a:tcPr/>
                </a:tc>
                <a:tc>
                  <a:txBody>
                    <a:bodyPr/>
                    <a:lstStyle/>
                    <a:p>
                      <a:endParaRPr lang="en-US" sz="18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584200">
                <a:tc>
                  <a:txBody>
                    <a:bodyPr/>
                    <a:lstStyle/>
                    <a:p>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Required production</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26,000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46,000</a:t>
                      </a:r>
                    </a:p>
                  </a:txBody>
                  <a:tcPr/>
                </a:tc>
                <a:tc>
                  <a:txBody>
                    <a:bodyPr/>
                    <a:lstStyle/>
                    <a:p>
                      <a:endParaRPr lang="en-US" sz="1800" b="0" dirty="0">
                        <a:latin typeface="Verdana" pitchFamily="34" charset="0"/>
                        <a:ea typeface="Verdana" pitchFamily="34" charset="0"/>
                        <a:cs typeface="Verdana" pitchFamily="34" charset="0"/>
                      </a:endParaRPr>
                    </a:p>
                  </a:txBody>
                  <a:tcPr/>
                </a:tc>
                <a:tc>
                  <a:txBody>
                    <a:bodyPr/>
                    <a:lstStyle/>
                    <a:p>
                      <a:endParaRPr lang="en-US" sz="18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077816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6821452" cy="954107"/>
          </a:xfrm>
          <a:prstGeom prst="rect">
            <a:avLst/>
          </a:prstGeom>
          <a:noFill/>
        </p:spPr>
        <p:txBody>
          <a:bodyPr wrap="square" rtlCol="0">
            <a:spAutoFit/>
          </a:bodyPr>
          <a:lstStyle/>
          <a:p>
            <a:pPr algn="ctr">
              <a:defRPr/>
            </a:pPr>
            <a:r>
              <a:rPr lang="en-US" altLang="en-US" sz="2800" b="1" dirty="0">
                <a:solidFill>
                  <a:schemeClr val="bg1"/>
                </a:solidFill>
              </a:rPr>
              <a:t>The Production Budget – Calculations for June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4D23AB89-E365-85CA-15C0-77DA75EAC951}"/>
              </a:ext>
            </a:extLst>
          </p:cNvPr>
          <p:cNvSpPr/>
          <p:nvPr/>
        </p:nvSpPr>
        <p:spPr>
          <a:xfrm>
            <a:off x="1905000" y="1782762"/>
            <a:ext cx="8553450" cy="2667000"/>
          </a:xfrm>
          <a:prstGeom prst="rect">
            <a:avLst/>
          </a:prstGeom>
          <a:solidFill>
            <a:schemeClr val="bg1"/>
          </a:solidFill>
          <a:ln w="762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9A2FD9C5-5107-049D-2776-F28B35839A9B}"/>
              </a:ext>
            </a:extLst>
          </p:cNvPr>
          <p:cNvSpPr txBox="1">
            <a:spLocks noChangeArrowheads="1"/>
          </p:cNvSpPr>
          <p:nvPr/>
        </p:nvSpPr>
        <p:spPr>
          <a:xfrm>
            <a:off x="2286000" y="352212"/>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9" name="Text Box 11">
            <a:extLst>
              <a:ext uri="{FF2B5EF4-FFF2-40B4-BE49-F238E27FC236}">
                <a16:creationId xmlns:a16="http://schemas.microsoft.com/office/drawing/2014/main" id="{E256906F-5E13-8CB9-25E3-01BDBC4EBEAF}"/>
              </a:ext>
            </a:extLst>
          </p:cNvPr>
          <p:cNvSpPr txBox="1">
            <a:spLocks noChangeArrowheads="1"/>
          </p:cNvSpPr>
          <p:nvPr/>
        </p:nvSpPr>
        <p:spPr bwMode="auto">
          <a:xfrm>
            <a:off x="3003614" y="5024864"/>
            <a:ext cx="6184773" cy="830997"/>
          </a:xfrm>
          <a:prstGeom prst="rect">
            <a:avLst/>
          </a:prstGeom>
          <a:solidFill>
            <a:srgbClr val="006600"/>
          </a:solidFill>
          <a:ln w="9525">
            <a:solidFill>
              <a:srgbClr val="000000"/>
            </a:solidFill>
            <a:miter lim="800000"/>
            <a:headEnd/>
            <a:tailEnd/>
          </a:ln>
          <a:effectLst>
            <a:outerShdw dist="35921" dir="2700000" algn="ctr" rotWithShape="0">
              <a:srgbClr val="000000"/>
            </a:outerShdw>
          </a:effectLst>
        </p:spPr>
        <p:txBody>
          <a:bodyPr wrap="square">
            <a:spAutoFit/>
          </a:bodyPr>
          <a:lstStyle/>
          <a:p>
            <a:r>
              <a:rPr lang="en-US" sz="2400" dirty="0">
                <a:solidFill>
                  <a:schemeClr val="bg1"/>
                </a:solidFill>
                <a:effectLst>
                  <a:outerShdw blurRad="38100" dist="38100" dir="2700000" algn="tl">
                    <a:srgbClr val="000000">
                      <a:alpha val="43137"/>
                    </a:srgbClr>
                  </a:outerShdw>
                </a:effectLst>
                <a:cs typeface="Arial" panose="020B0604020202020204" pitchFamily="34" charset="0"/>
              </a:rPr>
              <a:t>Add: Desired ending inventory: </a:t>
            </a:r>
          </a:p>
          <a:p>
            <a:r>
              <a:rPr lang="en-US" sz="2400" dirty="0">
                <a:solidFill>
                  <a:schemeClr val="bg1"/>
                </a:solidFill>
                <a:effectLst>
                  <a:outerShdw blurRad="38100" dist="38100" dir="2700000" algn="tl">
                    <a:srgbClr val="000000">
                      <a:alpha val="43137"/>
                    </a:srgbClr>
                  </a:outerShdw>
                </a:effectLst>
                <a:cs typeface="Arial" panose="020B0604020202020204" pitchFamily="34" charset="0"/>
              </a:rPr>
              <a:t>July sales of 25,000 units × 20% = 5,000</a:t>
            </a:r>
          </a:p>
        </p:txBody>
      </p:sp>
      <p:graphicFrame>
        <p:nvGraphicFramePr>
          <p:cNvPr id="11" name="Table 10">
            <a:extLst>
              <a:ext uri="{FF2B5EF4-FFF2-40B4-BE49-F238E27FC236}">
                <a16:creationId xmlns:a16="http://schemas.microsoft.com/office/drawing/2014/main" id="{82D862A5-8BA0-6691-B93D-1E2F08C0B5BD}"/>
              </a:ext>
            </a:extLst>
          </p:cNvPr>
          <p:cNvGraphicFramePr>
            <a:graphicFrameLocks noGrp="1"/>
          </p:cNvGraphicFramePr>
          <p:nvPr>
            <p:extLst>
              <p:ext uri="{D42A27DB-BD31-4B8C-83A1-F6EECF244321}">
                <p14:modId xmlns:p14="http://schemas.microsoft.com/office/powerpoint/2010/main" val="1222144710"/>
              </p:ext>
            </p:extLst>
          </p:nvPr>
        </p:nvGraphicFramePr>
        <p:xfrm>
          <a:off x="2117558" y="1763146"/>
          <a:ext cx="8191542" cy="2682240"/>
        </p:xfrm>
        <a:graphic>
          <a:graphicData uri="http://schemas.openxmlformats.org/drawingml/2006/table">
            <a:tbl>
              <a:tblPr firstRow="1" bandRow="1">
                <a:tableStyleId>{5940675A-B579-460E-94D1-54222C63F5DA}</a:tableStyleId>
              </a:tblPr>
              <a:tblGrid>
                <a:gridCol w="3352082">
                  <a:extLst>
                    <a:ext uri="{9D8B030D-6E8A-4147-A177-3AD203B41FA5}">
                      <a16:colId xmlns:a16="http://schemas.microsoft.com/office/drawing/2014/main" val="20000"/>
                    </a:ext>
                  </a:extLst>
                </a:gridCol>
                <a:gridCol w="1209865">
                  <a:extLst>
                    <a:ext uri="{9D8B030D-6E8A-4147-A177-3AD203B41FA5}">
                      <a16:colId xmlns:a16="http://schemas.microsoft.com/office/drawing/2014/main" val="20001"/>
                    </a:ext>
                  </a:extLst>
                </a:gridCol>
                <a:gridCol w="1209865">
                  <a:extLst>
                    <a:ext uri="{9D8B030D-6E8A-4147-A177-3AD203B41FA5}">
                      <a16:colId xmlns:a16="http://schemas.microsoft.com/office/drawing/2014/main" val="20002"/>
                    </a:ext>
                  </a:extLst>
                </a:gridCol>
                <a:gridCol w="1209865">
                  <a:extLst>
                    <a:ext uri="{9D8B030D-6E8A-4147-A177-3AD203B41FA5}">
                      <a16:colId xmlns:a16="http://schemas.microsoft.com/office/drawing/2014/main" val="20003"/>
                    </a:ext>
                  </a:extLst>
                </a:gridCol>
                <a:gridCol w="1209865">
                  <a:extLst>
                    <a:ext uri="{9D8B030D-6E8A-4147-A177-3AD203B41FA5}">
                      <a16:colId xmlns:a16="http://schemas.microsoft.com/office/drawing/2014/main" val="20004"/>
                    </a:ext>
                  </a:extLst>
                </a:gridCol>
              </a:tblGrid>
              <a:tr h="372919">
                <a:tc>
                  <a:txBody>
                    <a:bodyPr/>
                    <a:lstStyle/>
                    <a:p>
                      <a:endParaRPr lang="en-US" sz="1600" b="1" dirty="0">
                        <a:latin typeface="Verdana" pitchFamily="34" charset="0"/>
                        <a:ea typeface="Verdana" pitchFamily="34" charset="0"/>
                        <a:cs typeface="Verdana" pitchFamily="34" charset="0"/>
                      </a:endParaRP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marL="0" algn="ctr" defTabSz="914400" rtl="0" eaLnBrk="1" latinLnBrk="0" hangingPunct="1"/>
                      <a:r>
                        <a:rPr lang="en-US" sz="20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372919">
                <a:tc>
                  <a:txBody>
                    <a:bodyPr/>
                    <a:lstStyle/>
                    <a:p>
                      <a:pPr marL="0" algn="l"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Budgeted Sales</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100,000</a:t>
                      </a:r>
                    </a:p>
                  </a:txBody>
                  <a:tcPr/>
                </a:tc>
                <a:extLst>
                  <a:ext uri="{0D108BD9-81ED-4DB2-BD59-A6C34878D82A}">
                    <a16:rowId xmlns:a16="http://schemas.microsoft.com/office/drawing/2014/main" val="10001"/>
                  </a:ext>
                </a:extLst>
              </a:tr>
              <a:tr h="659779">
                <a:tc>
                  <a:txBody>
                    <a:bodyPr/>
                    <a:lstStyle/>
                    <a:p>
                      <a:pPr marL="0" algn="l"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Desired ending inventory</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5,000</a:t>
                      </a:r>
                    </a:p>
                  </a:txBody>
                  <a:tcPr/>
                </a:tc>
                <a:extLst>
                  <a:ext uri="{0D108BD9-81ED-4DB2-BD59-A6C34878D82A}">
                    <a16:rowId xmlns:a16="http://schemas.microsoft.com/office/drawing/2014/main" val="10002"/>
                  </a:ext>
                </a:extLst>
              </a:tr>
              <a:tr h="372919">
                <a:tc>
                  <a:txBody>
                    <a:bodyPr/>
                    <a:lstStyle/>
                    <a:p>
                      <a:pPr marL="0" algn="l"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needs</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30,000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56,000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35,000</a:t>
                      </a:r>
                    </a:p>
                  </a:txBody>
                  <a:tcPr/>
                </a:tc>
                <a:tc>
                  <a:txBody>
                    <a:bodyPr/>
                    <a:lstStyle/>
                    <a:p>
                      <a:pPr marL="0" algn="r"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105,000</a:t>
                      </a:r>
                    </a:p>
                  </a:txBody>
                  <a:tcPr/>
                </a:tc>
                <a:extLst>
                  <a:ext uri="{0D108BD9-81ED-4DB2-BD59-A6C34878D82A}">
                    <a16:rowId xmlns:a16="http://schemas.microsoft.com/office/drawing/2014/main" val="10003"/>
                  </a:ext>
                </a:extLst>
              </a:tr>
              <a:tr h="372919">
                <a:tc>
                  <a:txBody>
                    <a:bodyPr/>
                    <a:lstStyle/>
                    <a:p>
                      <a:pPr marL="0" algn="l"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Beginning inventory</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6,000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a:t>
                      </a:r>
                    </a:p>
                  </a:txBody>
                  <a:tcPr/>
                </a:tc>
                <a:extLst>
                  <a:ext uri="{0D108BD9-81ED-4DB2-BD59-A6C34878D82A}">
                    <a16:rowId xmlns:a16="http://schemas.microsoft.com/office/drawing/2014/main" val="10004"/>
                  </a:ext>
                </a:extLst>
              </a:tr>
              <a:tr h="372919">
                <a:tc>
                  <a:txBody>
                    <a:bodyPr/>
                    <a:lstStyle/>
                    <a:p>
                      <a:pPr marL="0" algn="l" defTabSz="914400" rtl="0" eaLnBrk="1" latinLnBrk="0" hangingPunct="1"/>
                      <a:r>
                        <a:rPr lang="en-US" sz="200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Required production</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26,000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46,000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29,000</a:t>
                      </a:r>
                    </a:p>
                  </a:txBody>
                  <a:tcPr/>
                </a:tc>
                <a:tc>
                  <a:txBody>
                    <a:bodyPr/>
                    <a:lstStyle/>
                    <a:p>
                      <a:pPr marL="0" algn="r" defTabSz="914400" rtl="0" eaLnBrk="1" latinLnBrk="0" hangingPunct="1"/>
                      <a:r>
                        <a:rPr lang="en-US" sz="200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101,000</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0492883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4" name="Text Box 13">
            <a:extLst>
              <a:ext uri="{FF2B5EF4-FFF2-40B4-BE49-F238E27FC236}">
                <a16:creationId xmlns:a16="http://schemas.microsoft.com/office/drawing/2014/main" id="{DFC083AC-BAC7-88A2-9C6F-31DD6110BE41}"/>
              </a:ext>
            </a:extLst>
          </p:cNvPr>
          <p:cNvSpPr txBox="1">
            <a:spLocks noChangeArrowheads="1"/>
          </p:cNvSpPr>
          <p:nvPr/>
        </p:nvSpPr>
        <p:spPr bwMode="auto">
          <a:xfrm>
            <a:off x="3429000" y="2671763"/>
            <a:ext cx="5334000" cy="614362"/>
          </a:xfrm>
          <a:prstGeom prst="rect">
            <a:avLst/>
          </a:prstGeom>
          <a:solidFill>
            <a:schemeClr val="bg1"/>
          </a:solidFill>
          <a:ln w="76200">
            <a:solidFill>
              <a:schemeClr val="accent6">
                <a:lumMod val="50000"/>
              </a:schemeClr>
            </a:solidFill>
            <a:miter lim="800000"/>
            <a:headEnd/>
            <a:tailEnd/>
          </a:ln>
          <a:effectLst/>
        </p:spPr>
        <p:txBody>
          <a:bodyPr>
            <a:spAutoFit/>
          </a:bodyPr>
          <a:lstStyle/>
          <a:p>
            <a:pPr algn="ctr">
              <a:spcBef>
                <a:spcPct val="50000"/>
              </a:spcBef>
              <a:defRPr/>
            </a:pPr>
            <a:r>
              <a:rPr lang="en-US" sz="3400" b="1" dirty="0">
                <a:solidFill>
                  <a:schemeClr val="accent6">
                    <a:lumMod val="75000"/>
                  </a:schemeClr>
                </a:solidFill>
                <a:latin typeface="+mj-lt"/>
              </a:rPr>
              <a:t>Prepare a cash budget. </a:t>
            </a:r>
          </a:p>
        </p:txBody>
      </p:sp>
    </p:spTree>
    <p:extLst>
      <p:ext uri="{BB962C8B-B14F-4D97-AF65-F5344CB8AC3E}">
        <p14:creationId xmlns:p14="http://schemas.microsoft.com/office/powerpoint/2010/main" val="3893861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Format of the Cash Budget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1026">
            <a:extLst>
              <a:ext uri="{FF2B5EF4-FFF2-40B4-BE49-F238E27FC236}">
                <a16:creationId xmlns:a16="http://schemas.microsoft.com/office/drawing/2014/main" id="{6D788EB3-D7A0-D601-161A-241921FF3C15}"/>
              </a:ext>
            </a:extLst>
          </p:cNvPr>
          <p:cNvSpPr txBox="1">
            <a:spLocks noChangeArrowheads="1"/>
          </p:cNvSpPr>
          <p:nvPr/>
        </p:nvSpPr>
        <p:spPr>
          <a:xfrm>
            <a:off x="2286000" y="401638"/>
            <a:ext cx="817245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Text Box 1027">
            <a:extLst>
              <a:ext uri="{FF2B5EF4-FFF2-40B4-BE49-F238E27FC236}">
                <a16:creationId xmlns:a16="http://schemas.microsoft.com/office/drawing/2014/main" id="{75592673-AA80-C94D-B96D-013A2DC1732B}"/>
              </a:ext>
            </a:extLst>
          </p:cNvPr>
          <p:cNvSpPr txBox="1">
            <a:spLocks noChangeArrowheads="1"/>
          </p:cNvSpPr>
          <p:nvPr/>
        </p:nvSpPr>
        <p:spPr bwMode="auto">
          <a:xfrm>
            <a:off x="1828800" y="1544638"/>
            <a:ext cx="8763000" cy="4703762"/>
          </a:xfrm>
          <a:prstGeom prst="rect">
            <a:avLst/>
          </a:prstGeom>
          <a:solidFill>
            <a:schemeClr val="accent2">
              <a:lumMod val="50000"/>
            </a:schemeClr>
          </a:solidFill>
          <a:ln w="9525">
            <a:solidFill>
              <a:schemeClr val="tx1"/>
            </a:solidFill>
            <a:miter lim="800000"/>
            <a:headEnd/>
            <a:tailEnd/>
          </a:ln>
          <a:effectLst>
            <a:outerShdw dist="35921" dir="2700000" algn="ctr" rotWithShape="0">
              <a:schemeClr val="bg2"/>
            </a:outerShdw>
          </a:effectLst>
        </p:spPr>
        <p:txBody>
          <a:bodyPr>
            <a:spAutoFit/>
          </a:bodyPr>
          <a:lstStyle/>
          <a:p>
            <a:pPr marL="457200" indent="-457200">
              <a:spcBef>
                <a:spcPct val="50000"/>
              </a:spcBef>
              <a:defRPr/>
            </a:pPr>
            <a:r>
              <a:rPr lang="en-US" sz="2700" dirty="0">
                <a:solidFill>
                  <a:schemeClr val="bg1"/>
                </a:solidFill>
                <a:effectLst>
                  <a:outerShdw blurRad="38100" dist="38100" dir="2700000" algn="tl">
                    <a:srgbClr val="000000"/>
                  </a:outerShdw>
                </a:effectLst>
                <a:latin typeface="Arial" charset="0"/>
              </a:rPr>
              <a:t>The cash budget is divided into four sections:</a:t>
            </a:r>
          </a:p>
          <a:p>
            <a:pPr marL="457200" indent="-457200">
              <a:spcBef>
                <a:spcPct val="50000"/>
              </a:spcBef>
              <a:buClr>
                <a:schemeClr val="bg1"/>
              </a:buClr>
              <a:buFontTx/>
              <a:buAutoNum type="arabicPeriod"/>
              <a:defRPr/>
            </a:pPr>
            <a:r>
              <a:rPr lang="en-US" sz="2500" dirty="0">
                <a:solidFill>
                  <a:srgbClr val="FFFF00"/>
                </a:solidFill>
                <a:effectLst>
                  <a:outerShdw blurRad="38100" dist="38100" dir="2700000" algn="tl">
                    <a:srgbClr val="000000"/>
                  </a:outerShdw>
                </a:effectLst>
                <a:latin typeface="Arial" charset="0"/>
              </a:rPr>
              <a:t>Cash receipts </a:t>
            </a:r>
            <a:r>
              <a:rPr lang="en-US" sz="2500" dirty="0">
                <a:solidFill>
                  <a:schemeClr val="bg1"/>
                </a:solidFill>
                <a:effectLst>
                  <a:outerShdw blurRad="38100" dist="38100" dir="2700000" algn="tl">
                    <a:srgbClr val="000000"/>
                  </a:outerShdw>
                </a:effectLst>
                <a:latin typeface="Arial" charset="0"/>
              </a:rPr>
              <a:t>section lists all cash inflows excluding cash received from financing;</a:t>
            </a:r>
          </a:p>
          <a:p>
            <a:pPr marL="457200" indent="-457200">
              <a:spcBef>
                <a:spcPct val="50000"/>
              </a:spcBef>
              <a:buClr>
                <a:schemeClr val="bg1"/>
              </a:buClr>
              <a:buFontTx/>
              <a:buAutoNum type="arabicPeriod"/>
              <a:defRPr/>
            </a:pPr>
            <a:r>
              <a:rPr lang="en-US" sz="2500" dirty="0">
                <a:solidFill>
                  <a:srgbClr val="FFFF00"/>
                </a:solidFill>
                <a:effectLst>
                  <a:outerShdw blurRad="38100" dist="38100" dir="2700000" algn="tl">
                    <a:srgbClr val="000000"/>
                  </a:outerShdw>
                </a:effectLst>
                <a:latin typeface="Arial" charset="0"/>
              </a:rPr>
              <a:t>Cash disbursements</a:t>
            </a:r>
            <a:r>
              <a:rPr lang="en-US" sz="2500" dirty="0">
                <a:solidFill>
                  <a:schemeClr val="bg1"/>
                </a:solidFill>
                <a:effectLst>
                  <a:outerShdw blurRad="38100" dist="38100" dir="2700000" algn="tl">
                    <a:srgbClr val="000000"/>
                  </a:outerShdw>
                </a:effectLst>
                <a:latin typeface="Arial" charset="0"/>
              </a:rPr>
              <a:t> section consists of all cash payments excluding repayments of principal and interest;</a:t>
            </a:r>
          </a:p>
          <a:p>
            <a:pPr marL="457200" indent="-457200">
              <a:spcBef>
                <a:spcPct val="50000"/>
              </a:spcBef>
              <a:buClr>
                <a:schemeClr val="bg1"/>
              </a:buClr>
              <a:buFontTx/>
              <a:buAutoNum type="arabicPeriod"/>
              <a:defRPr/>
            </a:pPr>
            <a:r>
              <a:rPr lang="en-US" sz="2500" dirty="0">
                <a:solidFill>
                  <a:schemeClr val="bg1"/>
                </a:solidFill>
                <a:effectLst>
                  <a:outerShdw blurRad="38100" dist="38100" dir="2700000" algn="tl">
                    <a:srgbClr val="000000"/>
                  </a:outerShdw>
                </a:effectLst>
                <a:latin typeface="Arial" charset="0"/>
              </a:rPr>
              <a:t>Cash excess or deficiency section determines if the company will </a:t>
            </a:r>
            <a:r>
              <a:rPr lang="en-US" sz="2500" dirty="0">
                <a:solidFill>
                  <a:srgbClr val="FFFF00"/>
                </a:solidFill>
                <a:effectLst>
                  <a:outerShdw blurRad="38100" dist="38100" dir="2700000" algn="tl">
                    <a:srgbClr val="000000"/>
                  </a:outerShdw>
                </a:effectLst>
                <a:latin typeface="Arial" charset="0"/>
              </a:rPr>
              <a:t>need to borrow money </a:t>
            </a:r>
            <a:r>
              <a:rPr lang="en-US" sz="2500" dirty="0">
                <a:solidFill>
                  <a:schemeClr val="bg1"/>
                </a:solidFill>
                <a:effectLst>
                  <a:outerShdw blurRad="38100" dist="38100" dir="2700000" algn="tl">
                    <a:srgbClr val="000000"/>
                  </a:outerShdw>
                </a:effectLst>
                <a:latin typeface="Arial" charset="0"/>
              </a:rPr>
              <a:t>or if it will be able to repay funds previously borrowed; and</a:t>
            </a:r>
          </a:p>
          <a:p>
            <a:pPr marL="457200" indent="-457200">
              <a:spcBef>
                <a:spcPct val="50000"/>
              </a:spcBef>
              <a:buClr>
                <a:schemeClr val="bg1"/>
              </a:buClr>
              <a:buFontTx/>
              <a:buAutoNum type="arabicPeriod"/>
              <a:defRPr/>
            </a:pPr>
            <a:r>
              <a:rPr lang="en-US" sz="2500" dirty="0">
                <a:solidFill>
                  <a:srgbClr val="FFFF00"/>
                </a:solidFill>
                <a:effectLst>
                  <a:outerShdw blurRad="38100" dist="38100" dir="2700000" algn="tl">
                    <a:srgbClr val="000000"/>
                  </a:outerShdw>
                </a:effectLst>
                <a:latin typeface="Arial" charset="0"/>
              </a:rPr>
              <a:t>Financing section</a:t>
            </a:r>
            <a:r>
              <a:rPr lang="en-US" sz="2500" dirty="0">
                <a:solidFill>
                  <a:schemeClr val="bg1"/>
                </a:solidFill>
                <a:effectLst>
                  <a:outerShdw blurRad="38100" dist="38100" dir="2700000" algn="tl">
                    <a:srgbClr val="000000"/>
                  </a:outerShdw>
                </a:effectLst>
                <a:latin typeface="Arial" charset="0"/>
              </a:rPr>
              <a:t> details the borrowings and repayments projected to take place during the budget period.</a:t>
            </a:r>
          </a:p>
        </p:txBody>
      </p:sp>
    </p:spTree>
    <p:extLst>
      <p:ext uri="{BB962C8B-B14F-4D97-AF65-F5344CB8AC3E}">
        <p14:creationId xmlns:p14="http://schemas.microsoft.com/office/powerpoint/2010/main" val="1705846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714073" cy="523220"/>
          </a:xfrm>
          <a:prstGeom prst="rect">
            <a:avLst/>
          </a:prstGeom>
          <a:noFill/>
        </p:spPr>
        <p:txBody>
          <a:bodyPr wrap="square" rtlCol="0">
            <a:spAutoFit/>
          </a:bodyPr>
          <a:lstStyle/>
          <a:p>
            <a:pPr algn="ctr">
              <a:defRPr/>
            </a:pPr>
            <a:r>
              <a:rPr lang="en-US" altLang="en-US" sz="2800" b="1" dirty="0">
                <a:solidFill>
                  <a:schemeClr val="bg1"/>
                </a:solidFill>
              </a:rPr>
              <a:t>Additional Cash Budget Information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EE1B0817-EEE3-2461-BA00-F44783A5C49D}"/>
              </a:ext>
            </a:extLst>
          </p:cNvPr>
          <p:cNvSpPr txBox="1">
            <a:spLocks noChangeArrowheads="1"/>
          </p:cNvSpPr>
          <p:nvPr/>
        </p:nvSpPr>
        <p:spPr>
          <a:xfrm>
            <a:off x="1905000" y="274638"/>
            <a:ext cx="830580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3">
            <a:extLst>
              <a:ext uri="{FF2B5EF4-FFF2-40B4-BE49-F238E27FC236}">
                <a16:creationId xmlns:a16="http://schemas.microsoft.com/office/drawing/2014/main" id="{1DB1326B-78A0-BB1E-0F73-53FB324342B1}"/>
              </a:ext>
            </a:extLst>
          </p:cNvPr>
          <p:cNvSpPr txBox="1">
            <a:spLocks noChangeArrowheads="1"/>
          </p:cNvSpPr>
          <p:nvPr/>
        </p:nvSpPr>
        <p:spPr>
          <a:xfrm>
            <a:off x="1905000" y="1477297"/>
            <a:ext cx="8534400" cy="4419600"/>
          </a:xfrm>
          <a:prstGeom prst="rect">
            <a:avLst/>
          </a:prstGeom>
          <a:solidFill>
            <a:schemeClr val="accent4">
              <a:lumMod val="20000"/>
              <a:lumOff val="80000"/>
            </a:schemeClr>
          </a:solidFill>
          <a:ln w="12700">
            <a:solidFill>
              <a:srgbClr val="000000"/>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C00000"/>
              </a:buClr>
              <a:buFont typeface="Times"/>
              <a:buNone/>
              <a:defRPr/>
            </a:pPr>
            <a:r>
              <a:rPr lang="en-US">
                <a:effectLst>
                  <a:outerShdw blurRad="38100" dist="38100" dir="2700000" algn="tl">
                    <a:srgbClr val="C0C0C0"/>
                  </a:outerShdw>
                </a:effectLst>
                <a:latin typeface="Arial" pitchFamily="34" charset="0"/>
                <a:cs typeface="Arial" pitchFamily="34" charset="0"/>
              </a:rPr>
              <a:t>Assume the following information for Royal:</a:t>
            </a:r>
          </a:p>
          <a:p>
            <a:pPr lvl="1">
              <a:spcBef>
                <a:spcPct val="30000"/>
              </a:spcBef>
              <a:buClr>
                <a:srgbClr val="C00000"/>
              </a:buClr>
              <a:buSzPct val="75000"/>
              <a:buFont typeface="Wingdings" pitchFamily="2" charset="2"/>
              <a:buChar char="Ø"/>
              <a:defRPr/>
            </a:pPr>
            <a:r>
              <a:rPr lang="en-US">
                <a:effectLst>
                  <a:outerShdw blurRad="38100" dist="38100" dir="2700000" algn="tl">
                    <a:srgbClr val="C0C0C0"/>
                  </a:outerShdw>
                </a:effectLst>
                <a:latin typeface="Arial" pitchFamily="34" charset="0"/>
                <a:cs typeface="Arial" pitchFamily="34" charset="0"/>
              </a:rPr>
              <a:t>Maintains a 16% open line of credit for $75,000.</a:t>
            </a:r>
          </a:p>
          <a:p>
            <a:pPr lvl="1">
              <a:spcBef>
                <a:spcPct val="30000"/>
              </a:spcBef>
              <a:buClr>
                <a:srgbClr val="C00000"/>
              </a:buClr>
              <a:buSzPct val="75000"/>
              <a:buFont typeface="Wingdings" pitchFamily="2" charset="2"/>
              <a:buChar char="Ø"/>
              <a:defRPr/>
            </a:pPr>
            <a:r>
              <a:rPr lang="en-US">
                <a:effectLst>
                  <a:outerShdw blurRad="38100" dist="38100" dir="2700000" algn="tl">
                    <a:srgbClr val="C0C0C0"/>
                  </a:outerShdw>
                </a:effectLst>
                <a:latin typeface="Arial" pitchFamily="34" charset="0"/>
                <a:cs typeface="Arial" pitchFamily="34" charset="0"/>
              </a:rPr>
              <a:t>Maintains a minimum cash balance of $30,000.</a:t>
            </a:r>
          </a:p>
          <a:p>
            <a:pPr lvl="1">
              <a:spcBef>
                <a:spcPct val="30000"/>
              </a:spcBef>
              <a:buClr>
                <a:srgbClr val="C00000"/>
              </a:buClr>
              <a:buSzPct val="75000"/>
              <a:buFont typeface="Wingdings" pitchFamily="2" charset="2"/>
              <a:buChar char="Ø"/>
              <a:defRPr/>
            </a:pPr>
            <a:r>
              <a:rPr lang="en-US">
                <a:effectLst>
                  <a:outerShdw blurRad="38100" dist="38100" dir="2700000" algn="tl">
                    <a:srgbClr val="C0C0C0"/>
                  </a:outerShdw>
                </a:effectLst>
                <a:latin typeface="Arial" pitchFamily="34" charset="0"/>
                <a:cs typeface="Arial" pitchFamily="34" charset="0"/>
              </a:rPr>
              <a:t>Borrows on the first day of the month and repays loans on the last day of the month.</a:t>
            </a:r>
          </a:p>
          <a:p>
            <a:pPr lvl="1">
              <a:spcBef>
                <a:spcPct val="30000"/>
              </a:spcBef>
              <a:buClr>
                <a:srgbClr val="C00000"/>
              </a:buClr>
              <a:buSzPct val="75000"/>
              <a:buFont typeface="Wingdings" pitchFamily="2" charset="2"/>
              <a:buChar char="Ø"/>
              <a:defRPr/>
            </a:pPr>
            <a:r>
              <a:rPr lang="en-US">
                <a:effectLst>
                  <a:outerShdw blurRad="38100" dist="38100" dir="2700000" algn="tl">
                    <a:srgbClr val="C0C0C0"/>
                  </a:outerShdw>
                </a:effectLst>
                <a:latin typeface="Arial" pitchFamily="34" charset="0"/>
                <a:cs typeface="Arial" pitchFamily="34" charset="0"/>
              </a:rPr>
              <a:t>Pays a cash dividend of $49,000 in April.</a:t>
            </a:r>
          </a:p>
          <a:p>
            <a:pPr lvl="1">
              <a:spcBef>
                <a:spcPct val="30000"/>
              </a:spcBef>
              <a:buClr>
                <a:srgbClr val="C00000"/>
              </a:buClr>
              <a:buSzPct val="75000"/>
              <a:buFont typeface="Wingdings" pitchFamily="2" charset="2"/>
              <a:buChar char="Ø"/>
              <a:defRPr/>
            </a:pPr>
            <a:r>
              <a:rPr lang="en-US">
                <a:effectLst>
                  <a:outerShdw blurRad="38100" dist="38100" dir="2700000" algn="tl">
                    <a:srgbClr val="C0C0C0"/>
                  </a:outerShdw>
                </a:effectLst>
                <a:latin typeface="Arial" pitchFamily="34" charset="0"/>
                <a:cs typeface="Arial" pitchFamily="34" charset="0"/>
              </a:rPr>
              <a:t>Purchases $143,700 of equipment in May and $48,300 in June (both purchases paid in cash).</a:t>
            </a:r>
          </a:p>
          <a:p>
            <a:pPr lvl="1">
              <a:spcBef>
                <a:spcPct val="30000"/>
              </a:spcBef>
              <a:buClr>
                <a:srgbClr val="C00000"/>
              </a:buClr>
              <a:buSzPct val="75000"/>
              <a:buFont typeface="Wingdings" pitchFamily="2" charset="2"/>
              <a:buChar char="Ø"/>
              <a:defRPr/>
            </a:pPr>
            <a:r>
              <a:rPr lang="en-US">
                <a:effectLst>
                  <a:outerShdw blurRad="38100" dist="38100" dir="2700000" algn="tl">
                    <a:srgbClr val="C0C0C0"/>
                  </a:outerShdw>
                </a:effectLst>
                <a:latin typeface="Arial" pitchFamily="34" charset="0"/>
                <a:cs typeface="Arial" pitchFamily="34" charset="0"/>
              </a:rPr>
              <a:t>Has an April 1 cash balance of $40,000.</a:t>
            </a:r>
            <a:endParaRPr lang="en-US" dirty="0">
              <a:effectLst>
                <a:outerShdw blurRad="38100" dist="38100" dir="2700000" algn="tl">
                  <a:srgbClr val="C0C0C0"/>
                </a:outerShdw>
              </a:effectLst>
              <a:latin typeface="Arial" pitchFamily="34" charset="0"/>
              <a:cs typeface="Arial" pitchFamily="34" charset="0"/>
            </a:endParaRPr>
          </a:p>
        </p:txBody>
      </p:sp>
    </p:spTree>
    <p:extLst>
      <p:ext uri="{BB962C8B-B14F-4D97-AF65-F5344CB8AC3E}">
        <p14:creationId xmlns:p14="http://schemas.microsoft.com/office/powerpoint/2010/main" val="4773871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up)">
                                      <p:cBhvr>
                                        <p:cTn id="7" dur="500"/>
                                        <p:tgtEl>
                                          <p:spTgt spid="8">
                                            <p:txEl>
                                              <p:pRg st="0" end="0"/>
                                            </p:txEl>
                                          </p:spTgt>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Effect transition="in" filter="wipe(up)">
                                      <p:cBhvr>
                                        <p:cTn id="11" dur="500"/>
                                        <p:tgtEl>
                                          <p:spTgt spid="8">
                                            <p:txEl>
                                              <p:pRg st="1" end="1"/>
                                            </p:txEl>
                                          </p:spTgt>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Effect transition="in" filter="wipe(up)">
                                      <p:cBhvr>
                                        <p:cTn id="15" dur="500"/>
                                        <p:tgtEl>
                                          <p:spTgt spid="8">
                                            <p:txEl>
                                              <p:pRg st="2" end="2"/>
                                            </p:txEl>
                                          </p:spTgt>
                                        </p:tgtEl>
                                      </p:cBhvr>
                                    </p:animEffect>
                                  </p:childTnLst>
                                </p:cTn>
                              </p:par>
                            </p:childTnLst>
                          </p:cTn>
                        </p:par>
                        <p:par>
                          <p:cTn id="16" fill="hold">
                            <p:stCondLst>
                              <p:cond delay="1500"/>
                            </p:stCondLst>
                            <p:childTnLst>
                              <p:par>
                                <p:cTn id="17" presetID="22" presetClass="entr" presetSubtype="1" fill="hold" grpId="0" nodeType="after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Effect transition="in" filter="wipe(up)">
                                      <p:cBhvr>
                                        <p:cTn id="19" dur="500"/>
                                        <p:tgtEl>
                                          <p:spTgt spid="8">
                                            <p:txEl>
                                              <p:pRg st="3" end="3"/>
                                            </p:txEl>
                                          </p:spTgt>
                                        </p:tgtEl>
                                      </p:cBhvr>
                                    </p:animEffect>
                                  </p:childTnLst>
                                </p:cTn>
                              </p:par>
                            </p:childTnLst>
                          </p:cTn>
                        </p:par>
                        <p:par>
                          <p:cTn id="20" fill="hold">
                            <p:stCondLst>
                              <p:cond delay="2000"/>
                            </p:stCondLst>
                            <p:childTnLst>
                              <p:par>
                                <p:cTn id="21" presetID="22" presetClass="entr" presetSubtype="1" fill="hold" grpId="0" nodeType="after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Effect transition="in" filter="wipe(up)">
                                      <p:cBhvr>
                                        <p:cTn id="23" dur="500"/>
                                        <p:tgtEl>
                                          <p:spTgt spid="8">
                                            <p:txEl>
                                              <p:pRg st="4" end="4"/>
                                            </p:txEl>
                                          </p:spTgt>
                                        </p:tgtEl>
                                      </p:cBhvr>
                                    </p:animEffect>
                                  </p:childTnLst>
                                </p:cTn>
                              </p:par>
                            </p:childTnLst>
                          </p:cTn>
                        </p:par>
                        <p:par>
                          <p:cTn id="24" fill="hold">
                            <p:stCondLst>
                              <p:cond delay="2500"/>
                            </p:stCondLst>
                            <p:childTnLst>
                              <p:par>
                                <p:cTn id="25" presetID="22" presetClass="entr" presetSubtype="1" fill="hold" grpId="0" nodeType="after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animEffect transition="in" filter="wipe(up)">
                                      <p:cBhvr>
                                        <p:cTn id="27" dur="500"/>
                                        <p:tgtEl>
                                          <p:spTgt spid="8">
                                            <p:txEl>
                                              <p:pRg st="5" end="5"/>
                                            </p:txEl>
                                          </p:spTgt>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animEffect transition="in" filter="wipe(up)">
                                      <p:cBhvr>
                                        <p:cTn id="31"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bldLvl="2" autoUpdateAnimBg="0" advAuto="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02575" y="261637"/>
            <a:ext cx="6846884" cy="523220"/>
          </a:xfrm>
          <a:prstGeom prst="rect">
            <a:avLst/>
          </a:prstGeom>
          <a:noFill/>
        </p:spPr>
        <p:txBody>
          <a:bodyPr wrap="square" rtlCol="0">
            <a:spAutoFit/>
          </a:bodyPr>
          <a:lstStyle/>
          <a:p>
            <a:pPr algn="ctr">
              <a:defRPr/>
            </a:pPr>
            <a:r>
              <a:rPr lang="en-US" altLang="en-US" sz="2800" b="1" dirty="0">
                <a:solidFill>
                  <a:schemeClr val="bg1"/>
                </a:solidFill>
              </a:rPr>
              <a:t>The Cash Budget – Total Cash Available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D3018BFC-79EF-612A-54E3-BEC63A8DC8F1}"/>
              </a:ext>
            </a:extLst>
          </p:cNvPr>
          <p:cNvSpPr/>
          <p:nvPr/>
        </p:nvSpPr>
        <p:spPr>
          <a:xfrm>
            <a:off x="1822703" y="895350"/>
            <a:ext cx="8635746" cy="5505450"/>
          </a:xfrm>
          <a:prstGeom prst="rect">
            <a:avLst/>
          </a:prstGeom>
          <a:solidFill>
            <a:schemeClr val="bg1"/>
          </a:solidFill>
          <a:ln w="381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1026">
            <a:extLst>
              <a:ext uri="{FF2B5EF4-FFF2-40B4-BE49-F238E27FC236}">
                <a16:creationId xmlns:a16="http://schemas.microsoft.com/office/drawing/2014/main" id="{8AF219A3-C8A7-059D-1891-09A0F1960B14}"/>
              </a:ext>
            </a:extLst>
          </p:cNvPr>
          <p:cNvSpPr txBox="1">
            <a:spLocks noChangeArrowheads="1"/>
          </p:cNvSpPr>
          <p:nvPr/>
        </p:nvSpPr>
        <p:spPr>
          <a:xfrm>
            <a:off x="1905000" y="274638"/>
            <a:ext cx="8553450" cy="620712"/>
          </a:xfrm>
          <a:prstGeom prst="rect">
            <a:avLst/>
          </a:prstGeom>
        </p:spPr>
        <p:txBody>
          <a:bodyPr vert="horz" lIns="90488" tIns="44450" rIns="90488" bIns="4445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graphicFrame>
        <p:nvGraphicFramePr>
          <p:cNvPr id="9" name="Table 8">
            <a:extLst>
              <a:ext uri="{FF2B5EF4-FFF2-40B4-BE49-F238E27FC236}">
                <a16:creationId xmlns:a16="http://schemas.microsoft.com/office/drawing/2014/main" id="{FB653FCD-7454-8CA7-FCD7-0FAA43CBF2A3}"/>
              </a:ext>
            </a:extLst>
          </p:cNvPr>
          <p:cNvGraphicFramePr>
            <a:graphicFrameLocks noGrp="1"/>
          </p:cNvGraphicFramePr>
          <p:nvPr>
            <p:extLst>
              <p:ext uri="{D42A27DB-BD31-4B8C-83A1-F6EECF244321}">
                <p14:modId xmlns:p14="http://schemas.microsoft.com/office/powerpoint/2010/main" val="3649247460"/>
              </p:ext>
            </p:extLst>
          </p:nvPr>
        </p:nvGraphicFramePr>
        <p:xfrm>
          <a:off x="1911097" y="1001325"/>
          <a:ext cx="8458201" cy="5232257"/>
        </p:xfrm>
        <a:graphic>
          <a:graphicData uri="http://schemas.openxmlformats.org/drawingml/2006/table">
            <a:tbl>
              <a:tblPr firstRow="1" bandRow="1">
                <a:tableStyleId>{5940675A-B579-460E-94D1-54222C63F5DA}</a:tableStyleId>
              </a:tblPr>
              <a:tblGrid>
                <a:gridCol w="2795647">
                  <a:extLst>
                    <a:ext uri="{9D8B030D-6E8A-4147-A177-3AD203B41FA5}">
                      <a16:colId xmlns:a16="http://schemas.microsoft.com/office/drawing/2014/main" val="20000"/>
                    </a:ext>
                  </a:extLst>
                </a:gridCol>
                <a:gridCol w="1392832">
                  <a:extLst>
                    <a:ext uri="{9D8B030D-6E8A-4147-A177-3AD203B41FA5}">
                      <a16:colId xmlns:a16="http://schemas.microsoft.com/office/drawing/2014/main" val="20001"/>
                    </a:ext>
                  </a:extLst>
                </a:gridCol>
                <a:gridCol w="1472009">
                  <a:extLst>
                    <a:ext uri="{9D8B030D-6E8A-4147-A177-3AD203B41FA5}">
                      <a16:colId xmlns:a16="http://schemas.microsoft.com/office/drawing/2014/main" val="20002"/>
                    </a:ext>
                  </a:extLst>
                </a:gridCol>
                <a:gridCol w="1404881">
                  <a:extLst>
                    <a:ext uri="{9D8B030D-6E8A-4147-A177-3AD203B41FA5}">
                      <a16:colId xmlns:a16="http://schemas.microsoft.com/office/drawing/2014/main" val="20003"/>
                    </a:ext>
                  </a:extLst>
                </a:gridCol>
                <a:gridCol w="1392832">
                  <a:extLst>
                    <a:ext uri="{9D8B030D-6E8A-4147-A177-3AD203B41FA5}">
                      <a16:colId xmlns:a16="http://schemas.microsoft.com/office/drawing/2014/main" val="20004"/>
                    </a:ext>
                  </a:extLst>
                </a:gridCol>
              </a:tblGrid>
              <a:tr h="267272">
                <a:tc>
                  <a:txBody>
                    <a:bodyPr/>
                    <a:lstStyle/>
                    <a:p>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67272">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Beginning cash balance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1"/>
                  </a:ext>
                </a:extLst>
              </a:tr>
              <a:tr h="294497">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Cash collections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170,000</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267272">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cash available</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210,000</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267272">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Cash disbursements</a:t>
                      </a: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Materials</a:t>
                      </a: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Direct labor</a:t>
                      </a: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6"/>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Manufacturing overhead</a:t>
                      </a: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7"/>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Selling and administrative</a:t>
                      </a: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8"/>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Equipment purchase</a:t>
                      </a:r>
                    </a:p>
                  </a:txBody>
                  <a:tcPr/>
                </a:tc>
                <a:tc>
                  <a:txBody>
                    <a:bodyPr/>
                    <a:lstStyle/>
                    <a:p>
                      <a:pPr algn="ct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9"/>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Dividend</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0"/>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disbursements</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1"/>
                  </a:ext>
                </a:extLst>
              </a:tr>
              <a:tr h="267272">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Excess (deficiency)</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2"/>
                  </a:ext>
                </a:extLst>
              </a:tr>
              <a:tr h="267272">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Financing:</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3"/>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Borrowing</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4"/>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Repayment</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5"/>
                  </a:ext>
                </a:extLst>
              </a:tr>
              <a:tr h="267272">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Interest</a:t>
                      </a: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ctr"/>
                      <a:endParaRPr lang="en-US" sz="1200" u="sng" dirty="0">
                        <a:solidFill>
                          <a:schemeClr val="tx1"/>
                        </a:solidFill>
                        <a:latin typeface="Verdana" pitchFamily="34" charset="0"/>
                        <a:ea typeface="Verdana" pitchFamily="34" charset="0"/>
                        <a:cs typeface="Verdana" pitchFamily="34" charset="0"/>
                      </a:endParaRPr>
                    </a:p>
                  </a:txBody>
                  <a:tcPr/>
                </a:tc>
                <a:tc>
                  <a:txBody>
                    <a:bodyPr/>
                    <a:lstStyle/>
                    <a:p>
                      <a:pPr algn="r"/>
                      <a:endParaRPr lang="en-US" sz="1200" u="sng" dirty="0">
                        <a:solidFill>
                          <a:schemeClr val="tx1"/>
                        </a:solidFill>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6"/>
                  </a:ext>
                </a:extLst>
              </a:tr>
              <a:tr h="267272">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financing</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7"/>
                  </a:ext>
                </a:extLst>
              </a:tr>
              <a:tr h="267272">
                <a:tc>
                  <a:txBody>
                    <a:bodyPr/>
                    <a:lstStyle/>
                    <a:p>
                      <a:pPr marL="0"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Ending cash balance</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8"/>
                  </a:ext>
                </a:extLst>
              </a:tr>
            </a:tbl>
          </a:graphicData>
        </a:graphic>
      </p:graphicFrame>
      <p:grpSp>
        <p:nvGrpSpPr>
          <p:cNvPr id="11" name="Group 1028">
            <a:extLst>
              <a:ext uri="{FF2B5EF4-FFF2-40B4-BE49-F238E27FC236}">
                <a16:creationId xmlns:a16="http://schemas.microsoft.com/office/drawing/2014/main" id="{D30E158E-22CE-9833-65CC-0CCEC3CF1D11}"/>
              </a:ext>
            </a:extLst>
          </p:cNvPr>
          <p:cNvGrpSpPr>
            <a:grpSpLocks/>
          </p:cNvGrpSpPr>
          <p:nvPr/>
        </p:nvGrpSpPr>
        <p:grpSpPr bwMode="auto">
          <a:xfrm>
            <a:off x="5075492" y="1516062"/>
            <a:ext cx="5205413" cy="831850"/>
            <a:chOff x="2360" y="1515"/>
            <a:chExt cx="3279" cy="524"/>
          </a:xfrm>
        </p:grpSpPr>
        <p:sp>
          <p:nvSpPr>
            <p:cNvPr id="12" name="Rectangle 1029">
              <a:extLst>
                <a:ext uri="{FF2B5EF4-FFF2-40B4-BE49-F238E27FC236}">
                  <a16:creationId xmlns:a16="http://schemas.microsoft.com/office/drawing/2014/main" id="{A3C09FA4-D6EB-6CCC-6D48-5956CF5624F0}"/>
                </a:ext>
              </a:extLst>
            </p:cNvPr>
            <p:cNvSpPr>
              <a:spLocks noChangeArrowheads="1"/>
            </p:cNvSpPr>
            <p:nvPr/>
          </p:nvSpPr>
          <p:spPr bwMode="auto">
            <a:xfrm>
              <a:off x="2360" y="1573"/>
              <a:ext cx="704" cy="144"/>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endParaRPr lang="en-US" altLang="en-US" dirty="0"/>
            </a:p>
          </p:txBody>
        </p:sp>
        <p:sp>
          <p:nvSpPr>
            <p:cNvPr id="13" name="Line 1030">
              <a:extLst>
                <a:ext uri="{FF2B5EF4-FFF2-40B4-BE49-F238E27FC236}">
                  <a16:creationId xmlns:a16="http://schemas.microsoft.com/office/drawing/2014/main" id="{63D27FE6-7026-06F8-0250-8CFA520E3062}"/>
                </a:ext>
              </a:extLst>
            </p:cNvPr>
            <p:cNvSpPr>
              <a:spLocks noChangeShapeType="1"/>
            </p:cNvSpPr>
            <p:nvPr/>
          </p:nvSpPr>
          <p:spPr bwMode="auto">
            <a:xfrm flipH="1" flipV="1">
              <a:off x="3064" y="1641"/>
              <a:ext cx="632" cy="152"/>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4" name="Rectangle 1031">
              <a:extLst>
                <a:ext uri="{FF2B5EF4-FFF2-40B4-BE49-F238E27FC236}">
                  <a16:creationId xmlns:a16="http://schemas.microsoft.com/office/drawing/2014/main" id="{B3E4A5C4-74F0-07C0-255A-3739133ACBDD}"/>
                </a:ext>
              </a:extLst>
            </p:cNvPr>
            <p:cNvSpPr>
              <a:spLocks noChangeArrowheads="1"/>
            </p:cNvSpPr>
            <p:nvPr/>
          </p:nvSpPr>
          <p:spPr bwMode="auto">
            <a:xfrm>
              <a:off x="3648" y="1515"/>
              <a:ext cx="1991" cy="524"/>
            </a:xfrm>
            <a:prstGeom prst="rect">
              <a:avLst/>
            </a:prstGeom>
            <a:solidFill>
              <a:schemeClr val="accent2">
                <a:lumMod val="75000"/>
              </a:schemeClr>
            </a:solidFill>
            <a:ln w="12700">
              <a:solidFill>
                <a:schemeClr val="tx1"/>
              </a:solidFill>
              <a:miter lim="800000"/>
              <a:headEnd/>
              <a:tailEnd/>
            </a:ln>
            <a:effectLst>
              <a:outerShdw dist="53882" dir="2700000" algn="ctr" rotWithShape="0">
                <a:srgbClr val="000000"/>
              </a:outerShdw>
            </a:effectLst>
          </p:spPr>
          <p:txBody>
            <a:bodyPr wrap="none" lIns="90488" tIns="44450" rIns="90488" bIns="44450">
              <a:spAutoFit/>
            </a:bodyPr>
            <a:lstStyle/>
            <a:p>
              <a:pPr algn="ctr">
                <a:defRPr/>
              </a:pPr>
              <a:r>
                <a:rPr lang="en-US" sz="2400" dirty="0">
                  <a:solidFill>
                    <a:srgbClr val="FFFFCC"/>
                  </a:solidFill>
                  <a:effectLst>
                    <a:outerShdw blurRad="38100" dist="38100" dir="2700000" algn="tl">
                      <a:srgbClr val="000000"/>
                    </a:outerShdw>
                  </a:effectLst>
                  <a:latin typeface="Arial" charset="0"/>
                </a:rPr>
                <a:t>Schedule of Expected</a:t>
              </a:r>
            </a:p>
            <a:p>
              <a:pPr algn="ctr">
                <a:defRPr/>
              </a:pPr>
              <a:r>
                <a:rPr lang="en-US" sz="2400" dirty="0">
                  <a:solidFill>
                    <a:srgbClr val="FFFFCC"/>
                  </a:solidFill>
                  <a:effectLst>
                    <a:outerShdw blurRad="38100" dist="38100" dir="2700000" algn="tl">
                      <a:srgbClr val="000000"/>
                    </a:outerShdw>
                  </a:effectLst>
                  <a:latin typeface="Arial" charset="0"/>
                </a:rPr>
                <a:t>Cash Collections</a:t>
              </a:r>
            </a:p>
          </p:txBody>
        </p:sp>
      </p:grpSp>
    </p:spTree>
    <p:extLst>
      <p:ext uri="{BB962C8B-B14F-4D97-AF65-F5344CB8AC3E}">
        <p14:creationId xmlns:p14="http://schemas.microsoft.com/office/powerpoint/2010/main" val="13824301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6350718" cy="523220"/>
          </a:xfrm>
          <a:prstGeom prst="rect">
            <a:avLst/>
          </a:prstGeom>
          <a:noFill/>
        </p:spPr>
        <p:txBody>
          <a:bodyPr wrap="square" rtlCol="0">
            <a:spAutoFit/>
          </a:bodyPr>
          <a:lstStyle/>
          <a:p>
            <a:pPr algn="ctr">
              <a:defRPr/>
            </a:pPr>
            <a:r>
              <a:rPr lang="en-US" altLang="en-US" sz="2800" b="1" dirty="0">
                <a:solidFill>
                  <a:schemeClr val="bg1"/>
                </a:solidFill>
              </a:rPr>
              <a:t>The Cash Budget – Computations for April</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4D423C08-2DB6-B781-243B-FE22AF1C0528}"/>
              </a:ext>
            </a:extLst>
          </p:cNvPr>
          <p:cNvSpPr/>
          <p:nvPr/>
        </p:nvSpPr>
        <p:spPr>
          <a:xfrm>
            <a:off x="1851277" y="1345614"/>
            <a:ext cx="8635746" cy="5358257"/>
          </a:xfrm>
          <a:prstGeom prst="rect">
            <a:avLst/>
          </a:prstGeom>
          <a:solidFill>
            <a:schemeClr val="bg1"/>
          </a:solidFill>
          <a:ln w="381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EFDC7A71-F930-0F9B-DFA8-2C3D4C090921}"/>
              </a:ext>
            </a:extLst>
          </p:cNvPr>
          <p:cNvSpPr txBox="1">
            <a:spLocks noChangeArrowheads="1"/>
          </p:cNvSpPr>
          <p:nvPr/>
        </p:nvSpPr>
        <p:spPr>
          <a:xfrm>
            <a:off x="2009775" y="340347"/>
            <a:ext cx="8172450" cy="715962"/>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graphicFrame>
        <p:nvGraphicFramePr>
          <p:cNvPr id="9" name="Table 8">
            <a:extLst>
              <a:ext uri="{FF2B5EF4-FFF2-40B4-BE49-F238E27FC236}">
                <a16:creationId xmlns:a16="http://schemas.microsoft.com/office/drawing/2014/main" id="{41C4BFF0-E561-9AF6-1AF3-78F0245D7991}"/>
              </a:ext>
            </a:extLst>
          </p:cNvPr>
          <p:cNvGraphicFramePr>
            <a:graphicFrameLocks noGrp="1"/>
          </p:cNvGraphicFramePr>
          <p:nvPr>
            <p:extLst>
              <p:ext uri="{D42A27DB-BD31-4B8C-83A1-F6EECF244321}">
                <p14:modId xmlns:p14="http://schemas.microsoft.com/office/powerpoint/2010/main" val="1517901546"/>
              </p:ext>
            </p:extLst>
          </p:nvPr>
        </p:nvGraphicFramePr>
        <p:xfrm>
          <a:off x="1895474" y="1391652"/>
          <a:ext cx="8458200" cy="5212080"/>
        </p:xfrm>
        <a:graphic>
          <a:graphicData uri="http://schemas.openxmlformats.org/drawingml/2006/table">
            <a:tbl>
              <a:tblPr firstRow="1" bandRow="1">
                <a:tableStyleId>{5940675A-B579-460E-94D1-54222C63F5DA}</a:tableStyleId>
              </a:tblPr>
              <a:tblGrid>
                <a:gridCol w="2705653">
                  <a:extLst>
                    <a:ext uri="{9D8B030D-6E8A-4147-A177-3AD203B41FA5}">
                      <a16:colId xmlns:a16="http://schemas.microsoft.com/office/drawing/2014/main" val="20000"/>
                    </a:ext>
                  </a:extLst>
                </a:gridCol>
                <a:gridCol w="1410496">
                  <a:extLst>
                    <a:ext uri="{9D8B030D-6E8A-4147-A177-3AD203B41FA5}">
                      <a16:colId xmlns:a16="http://schemas.microsoft.com/office/drawing/2014/main" val="20001"/>
                    </a:ext>
                  </a:extLst>
                </a:gridCol>
                <a:gridCol w="1410496">
                  <a:extLst>
                    <a:ext uri="{9D8B030D-6E8A-4147-A177-3AD203B41FA5}">
                      <a16:colId xmlns:a16="http://schemas.microsoft.com/office/drawing/2014/main" val="20002"/>
                    </a:ext>
                  </a:extLst>
                </a:gridCol>
                <a:gridCol w="1410496">
                  <a:extLst>
                    <a:ext uri="{9D8B030D-6E8A-4147-A177-3AD203B41FA5}">
                      <a16:colId xmlns:a16="http://schemas.microsoft.com/office/drawing/2014/main" val="20003"/>
                    </a:ext>
                  </a:extLst>
                </a:gridCol>
                <a:gridCol w="1521059">
                  <a:extLst>
                    <a:ext uri="{9D8B030D-6E8A-4147-A177-3AD203B41FA5}">
                      <a16:colId xmlns:a16="http://schemas.microsoft.com/office/drawing/2014/main" val="20004"/>
                    </a:ext>
                  </a:extLst>
                </a:gridCol>
              </a:tblGrid>
              <a:tr h="182880">
                <a:tc>
                  <a:txBody>
                    <a:bodyPr/>
                    <a:lstStyle/>
                    <a:p>
                      <a:endParaRPr lang="en-US" sz="1200" dirty="0">
                        <a:latin typeface="Verdana" pitchFamily="34" charset="0"/>
                        <a:ea typeface="Verdana" pitchFamily="34" charset="0"/>
                        <a:cs typeface="Verdana" pitchFamily="34" charset="0"/>
                      </a:endParaRP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Beginning cash balance</a:t>
                      </a:r>
                    </a:p>
                  </a:txBody>
                  <a:tcPr/>
                </a:tc>
                <a:tc>
                  <a:txBody>
                    <a:bodyPr/>
                    <a:lstStyle/>
                    <a:p>
                      <a:pPr marL="0" algn="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1"/>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Cash collections</a:t>
                      </a:r>
                    </a:p>
                  </a:txBody>
                  <a:tcPr/>
                </a:tc>
                <a:tc>
                  <a:txBody>
                    <a:bodyPr/>
                    <a:lstStyle/>
                    <a:p>
                      <a:pPr marL="0" algn="r" defTabSz="914400" rtl="0" eaLnBrk="1" latinLnBrk="0" hangingPunct="1"/>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170,000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cash available</a:t>
                      </a:r>
                    </a:p>
                  </a:txBody>
                  <a:tcPr/>
                </a:tc>
                <a:tc>
                  <a:txBody>
                    <a:bodyPr/>
                    <a:lstStyle/>
                    <a:p>
                      <a:pPr marL="0" algn="r" defTabSz="914400" rtl="0" eaLnBrk="1" latinLnBrk="0" hangingPunct="1"/>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210,000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152400">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Cash disbursements</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Materials</a:t>
                      </a:r>
                    </a:p>
                  </a:txBody>
                  <a:tcPr/>
                </a:tc>
                <a:tc>
                  <a:txBody>
                    <a:bodyPr/>
                    <a:lstStyle/>
                    <a:p>
                      <a:pPr marL="0" algn="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Direct labor</a:t>
                      </a:r>
                    </a:p>
                  </a:txBody>
                  <a:tcPr/>
                </a:tc>
                <a:tc>
                  <a:txBody>
                    <a:bodyPr/>
                    <a:lstStyle/>
                    <a:p>
                      <a:pPr marL="0" algn="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13,000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6"/>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Manufacturing overhead</a:t>
                      </a:r>
                    </a:p>
                  </a:txBody>
                  <a:tcPr/>
                </a:tc>
                <a:tc>
                  <a:txBody>
                    <a:bodyPr/>
                    <a:lstStyle/>
                    <a:p>
                      <a:pPr marL="0" algn="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56,000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7"/>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Selling and administrative</a:t>
                      </a:r>
                    </a:p>
                  </a:txBody>
                  <a:tcPr/>
                </a:tc>
                <a:tc>
                  <a:txBody>
                    <a:bodyPr/>
                    <a:lstStyle/>
                    <a:p>
                      <a:pPr marL="0" algn="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8"/>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Equipment purchase</a:t>
                      </a:r>
                    </a:p>
                  </a:txBody>
                  <a:tcPr/>
                </a:tc>
                <a:tc>
                  <a:txBody>
                    <a:bodyPr/>
                    <a:lstStyle/>
                    <a:p>
                      <a:pPr marL="0" algn="ct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9"/>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Dividend</a:t>
                      </a:r>
                    </a:p>
                  </a:txBody>
                  <a:tcPr/>
                </a:tc>
                <a:tc>
                  <a:txBody>
                    <a:bodyPr/>
                    <a:lstStyle/>
                    <a:p>
                      <a:pPr marL="0" algn="r" defTabSz="914400" rtl="0" eaLnBrk="1" latinLnBrk="0" hangingPunct="1"/>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49,000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0"/>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disbursements</a:t>
                      </a:r>
                    </a:p>
                  </a:txBody>
                  <a:tcPr/>
                </a:tc>
                <a:tc>
                  <a:txBody>
                    <a:bodyPr/>
                    <a:lstStyle/>
                    <a:p>
                      <a:pPr marL="0" algn="r" defTabSz="914400" rtl="0" eaLnBrk="1" latinLnBrk="0" hangingPunct="1"/>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228,000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1"/>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Excess (deficiency)</a:t>
                      </a:r>
                    </a:p>
                  </a:txBody>
                  <a:tcPr/>
                </a:tc>
                <a:tc>
                  <a:txBody>
                    <a:bodyPr/>
                    <a:lstStyle/>
                    <a:p>
                      <a:pPr marL="0" algn="r"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(18,000)</a:t>
                      </a:r>
                    </a:p>
                  </a:txBody>
                  <a:tcPr/>
                </a:tc>
                <a:tc>
                  <a:txBody>
                    <a:bodyPr/>
                    <a:lstStyle/>
                    <a:p>
                      <a:pPr marL="0" algn="r" defTabSz="914400" rtl="0" eaLnBrk="1" latinLnBrk="0" hangingPunct="1"/>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200" u="none" dirty="0">
                        <a:latin typeface="Verdana" pitchFamily="34" charset="0"/>
                        <a:ea typeface="Verdana" pitchFamily="34" charset="0"/>
                        <a:cs typeface="Verdana" pitchFamily="34" charset="0"/>
                      </a:endParaRPr>
                    </a:p>
                  </a:txBody>
                  <a:tcPr/>
                </a:tc>
                <a:tc>
                  <a:txBody>
                    <a:bodyPr/>
                    <a:lstStyle/>
                    <a:p>
                      <a:pPr algn="r"/>
                      <a:endParaRPr lang="en-US" sz="1200" u="none"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2"/>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Financing:</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3"/>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Borrowing</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4"/>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Repayment</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5"/>
                  </a:ext>
                </a:extLst>
              </a:tr>
              <a:tr h="264695">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Interest</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6"/>
                  </a:ext>
                </a:extLst>
              </a:tr>
              <a:tr h="264695">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financing</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7"/>
                  </a:ext>
                </a:extLst>
              </a:tr>
              <a:tr h="198120">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Ending cash balance</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marL="0" algn="l" defTabSz="914400" rtl="0" eaLnBrk="1" latinLnBrk="0" hangingPunct="1"/>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8"/>
                  </a:ext>
                </a:extLst>
              </a:tr>
            </a:tbl>
          </a:graphicData>
        </a:graphic>
      </p:graphicFrame>
      <p:grpSp>
        <p:nvGrpSpPr>
          <p:cNvPr id="11" name="Group 15">
            <a:extLst>
              <a:ext uri="{FF2B5EF4-FFF2-40B4-BE49-F238E27FC236}">
                <a16:creationId xmlns:a16="http://schemas.microsoft.com/office/drawing/2014/main" id="{B5E573FC-7C84-BB94-BCE1-149F8F85D569}"/>
              </a:ext>
            </a:extLst>
          </p:cNvPr>
          <p:cNvGrpSpPr>
            <a:grpSpLocks/>
          </p:cNvGrpSpPr>
          <p:nvPr/>
        </p:nvGrpSpPr>
        <p:grpSpPr bwMode="auto">
          <a:xfrm>
            <a:off x="5958109" y="1750871"/>
            <a:ext cx="3770313" cy="1212850"/>
            <a:chOff x="2807" y="1488"/>
            <a:chExt cx="2375" cy="764"/>
          </a:xfrm>
        </p:grpSpPr>
        <p:sp>
          <p:nvSpPr>
            <p:cNvPr id="12" name="Line 16">
              <a:extLst>
                <a:ext uri="{FF2B5EF4-FFF2-40B4-BE49-F238E27FC236}">
                  <a16:creationId xmlns:a16="http://schemas.microsoft.com/office/drawing/2014/main" id="{516E204A-E2B4-CE8A-D93E-9EF6698091E9}"/>
                </a:ext>
              </a:extLst>
            </p:cNvPr>
            <p:cNvSpPr>
              <a:spLocks noChangeShapeType="1"/>
            </p:cNvSpPr>
            <p:nvPr/>
          </p:nvSpPr>
          <p:spPr bwMode="auto">
            <a:xfrm flipH="1">
              <a:off x="2807" y="1964"/>
              <a:ext cx="384" cy="288"/>
            </a:xfrm>
            <a:prstGeom prst="line">
              <a:avLst/>
            </a:prstGeom>
            <a:noFill/>
            <a:ln w="38100">
              <a:solidFill>
                <a:srgbClr val="FC0128"/>
              </a:solidFill>
              <a:round/>
              <a:headEnd/>
              <a:tailEnd type="triangle" w="med" len="med"/>
            </a:ln>
            <a:effectLst>
              <a:outerShdw dist="35921" dir="2700000" algn="ctr" rotWithShape="0">
                <a:schemeClr val="bg2"/>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3" name="Rectangle 17">
              <a:extLst>
                <a:ext uri="{FF2B5EF4-FFF2-40B4-BE49-F238E27FC236}">
                  <a16:creationId xmlns:a16="http://schemas.microsoft.com/office/drawing/2014/main" id="{698AB379-9101-20D4-4F73-B6665869B2BE}"/>
                </a:ext>
              </a:extLst>
            </p:cNvPr>
            <p:cNvSpPr>
              <a:spLocks noChangeArrowheads="1"/>
            </p:cNvSpPr>
            <p:nvPr/>
          </p:nvSpPr>
          <p:spPr bwMode="auto">
            <a:xfrm>
              <a:off x="3191" y="1488"/>
              <a:ext cx="1991" cy="524"/>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wrap="none" lIns="90488" tIns="44450" rIns="90488" bIns="44450">
              <a:spAutoFit/>
            </a:bodyPr>
            <a:lstStyle/>
            <a:p>
              <a:pPr algn="ctr">
                <a:defRPr/>
              </a:pPr>
              <a:r>
                <a:rPr lang="en-US" sz="2400" dirty="0">
                  <a:solidFill>
                    <a:srgbClr val="FFFFCC"/>
                  </a:solidFill>
                  <a:effectLst>
                    <a:outerShdw blurRad="38100" dist="38100" dir="2700000" algn="tl">
                      <a:srgbClr val="000000"/>
                    </a:outerShdw>
                  </a:effectLst>
                  <a:latin typeface="Arial" charset="0"/>
                </a:rPr>
                <a:t>Schedule of Expected</a:t>
              </a:r>
            </a:p>
            <a:p>
              <a:pPr algn="ctr">
                <a:defRPr/>
              </a:pPr>
              <a:r>
                <a:rPr lang="en-US" sz="2400" dirty="0">
                  <a:solidFill>
                    <a:srgbClr val="FFFFCC"/>
                  </a:solidFill>
                  <a:effectLst>
                    <a:outerShdw blurRad="38100" dist="38100" dir="2700000" algn="tl">
                      <a:srgbClr val="000000"/>
                    </a:outerShdw>
                  </a:effectLst>
                  <a:latin typeface="Arial" charset="0"/>
                </a:rPr>
                <a:t>Cash Disbursements</a:t>
              </a:r>
            </a:p>
          </p:txBody>
        </p:sp>
      </p:grpSp>
      <p:grpSp>
        <p:nvGrpSpPr>
          <p:cNvPr id="14" name="Group 9">
            <a:extLst>
              <a:ext uri="{FF2B5EF4-FFF2-40B4-BE49-F238E27FC236}">
                <a16:creationId xmlns:a16="http://schemas.microsoft.com/office/drawing/2014/main" id="{59A05BFC-130A-8C1D-2D35-48812E7D1FED}"/>
              </a:ext>
            </a:extLst>
          </p:cNvPr>
          <p:cNvGrpSpPr>
            <a:grpSpLocks/>
          </p:cNvGrpSpPr>
          <p:nvPr/>
        </p:nvGrpSpPr>
        <p:grpSpPr bwMode="auto">
          <a:xfrm>
            <a:off x="5958109" y="3403145"/>
            <a:ext cx="4075113" cy="908050"/>
            <a:chOff x="2880" y="2544"/>
            <a:chExt cx="2567" cy="572"/>
          </a:xfrm>
        </p:grpSpPr>
        <p:sp>
          <p:nvSpPr>
            <p:cNvPr id="15" name="Line 10">
              <a:extLst>
                <a:ext uri="{FF2B5EF4-FFF2-40B4-BE49-F238E27FC236}">
                  <a16:creationId xmlns:a16="http://schemas.microsoft.com/office/drawing/2014/main" id="{374473CA-9CC2-D873-8A17-0A84EE763AFD}"/>
                </a:ext>
              </a:extLst>
            </p:cNvPr>
            <p:cNvSpPr>
              <a:spLocks noChangeShapeType="1"/>
            </p:cNvSpPr>
            <p:nvPr/>
          </p:nvSpPr>
          <p:spPr bwMode="auto">
            <a:xfrm flipH="1" flipV="1">
              <a:off x="2880" y="2544"/>
              <a:ext cx="912" cy="480"/>
            </a:xfrm>
            <a:prstGeom prst="line">
              <a:avLst/>
            </a:prstGeom>
            <a:noFill/>
            <a:ln w="28575">
              <a:solidFill>
                <a:srgbClr val="FF0000"/>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6" name="Rectangle 11">
              <a:extLst>
                <a:ext uri="{FF2B5EF4-FFF2-40B4-BE49-F238E27FC236}">
                  <a16:creationId xmlns:a16="http://schemas.microsoft.com/office/drawing/2014/main" id="{09E20F03-9749-3121-A561-CC213A34E128}"/>
                </a:ext>
              </a:extLst>
            </p:cNvPr>
            <p:cNvSpPr>
              <a:spLocks noChangeArrowheads="1"/>
            </p:cNvSpPr>
            <p:nvPr/>
          </p:nvSpPr>
          <p:spPr bwMode="auto">
            <a:xfrm>
              <a:off x="3766" y="2592"/>
              <a:ext cx="1681" cy="524"/>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wrap="none" lIns="90488" tIns="44450" rIns="90488" bIns="44450">
              <a:spAutoFit/>
            </a:bodyPr>
            <a:lstStyle/>
            <a:p>
              <a:pPr algn="ctr">
                <a:defRPr/>
              </a:pPr>
              <a:r>
                <a:rPr lang="en-US" sz="2400" dirty="0">
                  <a:solidFill>
                    <a:srgbClr val="FFFFCC"/>
                  </a:solidFill>
                  <a:effectLst>
                    <a:outerShdw blurRad="38100" dist="38100" dir="2700000" algn="tl">
                      <a:srgbClr val="000000"/>
                    </a:outerShdw>
                  </a:effectLst>
                  <a:latin typeface="Arial" charset="0"/>
                </a:rPr>
                <a:t>Manufacturing</a:t>
              </a:r>
            </a:p>
            <a:p>
              <a:pPr algn="ctr">
                <a:defRPr/>
              </a:pPr>
              <a:r>
                <a:rPr lang="en-US" sz="2400" dirty="0">
                  <a:solidFill>
                    <a:srgbClr val="FFFFCC"/>
                  </a:solidFill>
                  <a:effectLst>
                    <a:outerShdw blurRad="38100" dist="38100" dir="2700000" algn="tl">
                      <a:srgbClr val="000000"/>
                    </a:outerShdw>
                  </a:effectLst>
                  <a:latin typeface="Arial" charset="0"/>
                </a:rPr>
                <a:t>Overhead Budget</a:t>
              </a:r>
            </a:p>
          </p:txBody>
        </p:sp>
      </p:grpSp>
      <p:grpSp>
        <p:nvGrpSpPr>
          <p:cNvPr id="17" name="Group 12">
            <a:extLst>
              <a:ext uri="{FF2B5EF4-FFF2-40B4-BE49-F238E27FC236}">
                <a16:creationId xmlns:a16="http://schemas.microsoft.com/office/drawing/2014/main" id="{F237C29A-59CE-90C7-D35D-20D0BB7B9DD9}"/>
              </a:ext>
            </a:extLst>
          </p:cNvPr>
          <p:cNvGrpSpPr>
            <a:grpSpLocks/>
          </p:cNvGrpSpPr>
          <p:nvPr/>
        </p:nvGrpSpPr>
        <p:grpSpPr bwMode="auto">
          <a:xfrm>
            <a:off x="5958108" y="3858342"/>
            <a:ext cx="4260850" cy="1785938"/>
            <a:chOff x="2864" y="2688"/>
            <a:chExt cx="2684" cy="1125"/>
          </a:xfrm>
        </p:grpSpPr>
        <p:sp>
          <p:nvSpPr>
            <p:cNvPr id="18" name="Line 13">
              <a:extLst>
                <a:ext uri="{FF2B5EF4-FFF2-40B4-BE49-F238E27FC236}">
                  <a16:creationId xmlns:a16="http://schemas.microsoft.com/office/drawing/2014/main" id="{D9D58DE4-3A2D-C169-96FA-88D10EA43F2D}"/>
                </a:ext>
              </a:extLst>
            </p:cNvPr>
            <p:cNvSpPr>
              <a:spLocks noChangeShapeType="1"/>
            </p:cNvSpPr>
            <p:nvPr/>
          </p:nvSpPr>
          <p:spPr bwMode="auto">
            <a:xfrm flipH="1" flipV="1">
              <a:off x="2864" y="2688"/>
              <a:ext cx="384" cy="768"/>
            </a:xfrm>
            <a:prstGeom prst="line">
              <a:avLst/>
            </a:prstGeom>
            <a:noFill/>
            <a:ln w="28575">
              <a:solidFill>
                <a:srgbClr val="FF0000"/>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9" name="Rectangle 14">
              <a:extLst>
                <a:ext uri="{FF2B5EF4-FFF2-40B4-BE49-F238E27FC236}">
                  <a16:creationId xmlns:a16="http://schemas.microsoft.com/office/drawing/2014/main" id="{B2CC3430-4741-9A4B-E295-50B0B79FCCF6}"/>
                </a:ext>
              </a:extLst>
            </p:cNvPr>
            <p:cNvSpPr>
              <a:spLocks noChangeArrowheads="1"/>
            </p:cNvSpPr>
            <p:nvPr/>
          </p:nvSpPr>
          <p:spPr bwMode="auto">
            <a:xfrm>
              <a:off x="3214" y="3289"/>
              <a:ext cx="2334" cy="524"/>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wrap="none" lIns="90488" tIns="44450" rIns="90488" bIns="44450">
              <a:spAutoFit/>
            </a:bodyPr>
            <a:lstStyle/>
            <a:p>
              <a:pPr algn="ctr">
                <a:defRPr/>
              </a:pPr>
              <a:r>
                <a:rPr lang="en-US" sz="2400" dirty="0">
                  <a:solidFill>
                    <a:srgbClr val="FFFFCC"/>
                  </a:solidFill>
                  <a:effectLst>
                    <a:outerShdw blurRad="38100" dist="38100" dir="2700000" algn="tl">
                      <a:srgbClr val="000000"/>
                    </a:outerShdw>
                  </a:effectLst>
                  <a:latin typeface="Arial" charset="0"/>
                </a:rPr>
                <a:t>Selling and Administrative</a:t>
              </a:r>
            </a:p>
            <a:p>
              <a:pPr algn="ctr">
                <a:defRPr/>
              </a:pPr>
              <a:r>
                <a:rPr lang="en-US" sz="2400" dirty="0">
                  <a:solidFill>
                    <a:srgbClr val="FFFFCC"/>
                  </a:solidFill>
                  <a:effectLst>
                    <a:outerShdw blurRad="38100" dist="38100" dir="2700000" algn="tl">
                      <a:srgbClr val="000000"/>
                    </a:outerShdw>
                  </a:effectLst>
                  <a:latin typeface="Arial" charset="0"/>
                </a:rPr>
                <a:t>Expense Budget</a:t>
              </a:r>
            </a:p>
          </p:txBody>
        </p:sp>
      </p:grpSp>
    </p:spTree>
    <p:extLst>
      <p:ext uri="{BB962C8B-B14F-4D97-AF65-F5344CB8AC3E}">
        <p14:creationId xmlns:p14="http://schemas.microsoft.com/office/powerpoint/2010/main" val="855476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05123" y="439652"/>
            <a:ext cx="6093544" cy="523220"/>
          </a:xfrm>
          <a:prstGeom prst="rect">
            <a:avLst/>
          </a:prstGeom>
          <a:noFill/>
        </p:spPr>
        <p:txBody>
          <a:bodyPr wrap="square" rtlCol="0">
            <a:spAutoFit/>
          </a:bodyPr>
          <a:lstStyle/>
          <a:p>
            <a:pPr algn="ctr">
              <a:defRPr/>
            </a:pPr>
            <a:r>
              <a:rPr lang="en-US" altLang="en-US" sz="2800" b="1" dirty="0">
                <a:solidFill>
                  <a:schemeClr val="bg1"/>
                </a:solidFill>
              </a:rPr>
              <a:t>The Cash Budget – April Deficiency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D93A8C3B-7FD5-5778-4EC5-BFD6D90443F4}"/>
              </a:ext>
            </a:extLst>
          </p:cNvPr>
          <p:cNvSpPr/>
          <p:nvPr/>
        </p:nvSpPr>
        <p:spPr>
          <a:xfrm>
            <a:off x="1974724" y="1066800"/>
            <a:ext cx="8388477" cy="5486400"/>
          </a:xfrm>
          <a:prstGeom prst="rect">
            <a:avLst/>
          </a:prstGeom>
          <a:solidFill>
            <a:schemeClr val="bg1"/>
          </a:solidFill>
          <a:ln w="381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6A1C4259-95B0-1A17-DDDA-E87636B90D91}"/>
              </a:ext>
            </a:extLst>
          </p:cNvPr>
          <p:cNvSpPr txBox="1">
            <a:spLocks noChangeArrowheads="1"/>
          </p:cNvSpPr>
          <p:nvPr/>
        </p:nvSpPr>
        <p:spPr>
          <a:xfrm>
            <a:off x="2085975" y="140495"/>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graphicFrame>
        <p:nvGraphicFramePr>
          <p:cNvPr id="9" name="Table 8">
            <a:extLst>
              <a:ext uri="{FF2B5EF4-FFF2-40B4-BE49-F238E27FC236}">
                <a16:creationId xmlns:a16="http://schemas.microsoft.com/office/drawing/2014/main" id="{A00E6514-1159-AF7F-CD91-D768AA95D9E1}"/>
              </a:ext>
            </a:extLst>
          </p:cNvPr>
          <p:cNvGraphicFramePr>
            <a:graphicFrameLocks noGrp="1"/>
          </p:cNvGraphicFramePr>
          <p:nvPr/>
        </p:nvGraphicFramePr>
        <p:xfrm>
          <a:off x="2063876" y="1188720"/>
          <a:ext cx="8153400" cy="5212080"/>
        </p:xfrm>
        <a:graphic>
          <a:graphicData uri="http://schemas.openxmlformats.org/drawingml/2006/table">
            <a:tbl>
              <a:tblPr firstRow="1" bandRow="1">
                <a:tableStyleId>{5940675A-B579-460E-94D1-54222C63F5DA}</a:tableStyleId>
              </a:tblPr>
              <a:tblGrid>
                <a:gridCol w="2608153">
                  <a:extLst>
                    <a:ext uri="{9D8B030D-6E8A-4147-A177-3AD203B41FA5}">
                      <a16:colId xmlns:a16="http://schemas.microsoft.com/office/drawing/2014/main" val="20000"/>
                    </a:ext>
                  </a:extLst>
                </a:gridCol>
                <a:gridCol w="1359667">
                  <a:extLst>
                    <a:ext uri="{9D8B030D-6E8A-4147-A177-3AD203B41FA5}">
                      <a16:colId xmlns:a16="http://schemas.microsoft.com/office/drawing/2014/main" val="20001"/>
                    </a:ext>
                  </a:extLst>
                </a:gridCol>
                <a:gridCol w="1359667">
                  <a:extLst>
                    <a:ext uri="{9D8B030D-6E8A-4147-A177-3AD203B41FA5}">
                      <a16:colId xmlns:a16="http://schemas.microsoft.com/office/drawing/2014/main" val="20002"/>
                    </a:ext>
                  </a:extLst>
                </a:gridCol>
                <a:gridCol w="1359667">
                  <a:extLst>
                    <a:ext uri="{9D8B030D-6E8A-4147-A177-3AD203B41FA5}">
                      <a16:colId xmlns:a16="http://schemas.microsoft.com/office/drawing/2014/main" val="20003"/>
                    </a:ext>
                  </a:extLst>
                </a:gridCol>
                <a:gridCol w="1466246">
                  <a:extLst>
                    <a:ext uri="{9D8B030D-6E8A-4147-A177-3AD203B41FA5}">
                      <a16:colId xmlns:a16="http://schemas.microsoft.com/office/drawing/2014/main" val="20004"/>
                    </a:ext>
                  </a:extLst>
                </a:gridCol>
              </a:tblGrid>
              <a:tr h="257391">
                <a:tc>
                  <a:txBody>
                    <a:bodyPr/>
                    <a:lstStyle/>
                    <a:p>
                      <a:endParaRPr lang="en-US" sz="1200" dirty="0">
                        <a:latin typeface="Verdana" pitchFamily="34" charset="0"/>
                        <a:ea typeface="Verdana" pitchFamily="34" charset="0"/>
                        <a:cs typeface="Verdana" pitchFamily="34" charset="0"/>
                      </a:endParaRP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Beginning cash balance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1"/>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Cash collections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170,000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cash available</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210,000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Cash disbursements</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Materials</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Direct labor</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13,000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6"/>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Manufacturing overhead</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56,000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7"/>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Selling and administrative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8"/>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Equipment purchase</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9"/>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Dividend</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49,000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0"/>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disbursements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228,000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1"/>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Excess (deficiency)</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(18,000)</a:t>
                      </a:r>
                    </a:p>
                  </a:txBody>
                  <a:tcPr/>
                </a:tc>
                <a:tc>
                  <a:txBody>
                    <a:bodyPr/>
                    <a:lstStyle/>
                    <a:p>
                      <a:pPr algn="r"/>
                      <a:endParaRPr lang="en-US" sz="1200" u="none" dirty="0">
                        <a:latin typeface="Verdana" pitchFamily="34" charset="0"/>
                        <a:ea typeface="Verdana" pitchFamily="34" charset="0"/>
                        <a:cs typeface="Verdana" pitchFamily="34" charset="0"/>
                      </a:endParaRPr>
                    </a:p>
                  </a:txBody>
                  <a:tcPr/>
                </a:tc>
                <a:tc>
                  <a:txBody>
                    <a:bodyPr/>
                    <a:lstStyle/>
                    <a:p>
                      <a:pPr algn="r"/>
                      <a:endParaRPr lang="en-US" sz="1200" u="none" dirty="0">
                        <a:latin typeface="Verdana" pitchFamily="34" charset="0"/>
                        <a:ea typeface="Verdana" pitchFamily="34" charset="0"/>
                        <a:cs typeface="Verdana" pitchFamily="34" charset="0"/>
                      </a:endParaRPr>
                    </a:p>
                  </a:txBody>
                  <a:tcPr/>
                </a:tc>
                <a:tc>
                  <a:txBody>
                    <a:bodyPr/>
                    <a:lstStyle/>
                    <a:p>
                      <a:pPr algn="r"/>
                      <a:endParaRPr lang="en-US" sz="1200" u="none"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2"/>
                  </a:ext>
                </a:extLst>
              </a:tr>
              <a:tr h="25739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Financing:</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3"/>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Borrowing</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4"/>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Repayment</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5"/>
                  </a:ext>
                </a:extLst>
              </a:tr>
              <a:tr h="25739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Interest</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6"/>
                  </a:ext>
                </a:extLst>
              </a:tr>
              <a:tr h="25852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financing</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7"/>
                  </a:ext>
                </a:extLst>
              </a:tr>
              <a:tr h="0">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Ending cash balance</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8"/>
                  </a:ext>
                </a:extLst>
              </a:tr>
            </a:tbl>
          </a:graphicData>
        </a:graphic>
      </p:graphicFrame>
      <p:grpSp>
        <p:nvGrpSpPr>
          <p:cNvPr id="11" name="Group 4">
            <a:extLst>
              <a:ext uri="{FF2B5EF4-FFF2-40B4-BE49-F238E27FC236}">
                <a16:creationId xmlns:a16="http://schemas.microsoft.com/office/drawing/2014/main" id="{29B5210B-7939-5E5A-7409-1CDDD7024DBF}"/>
              </a:ext>
            </a:extLst>
          </p:cNvPr>
          <p:cNvGrpSpPr>
            <a:grpSpLocks/>
          </p:cNvGrpSpPr>
          <p:nvPr/>
        </p:nvGrpSpPr>
        <p:grpSpPr bwMode="auto">
          <a:xfrm>
            <a:off x="5963029" y="2209800"/>
            <a:ext cx="4343401" cy="2471738"/>
            <a:chOff x="2880" y="1515"/>
            <a:chExt cx="2736" cy="1557"/>
          </a:xfrm>
        </p:grpSpPr>
        <p:sp>
          <p:nvSpPr>
            <p:cNvPr id="12" name="Line 6">
              <a:extLst>
                <a:ext uri="{FF2B5EF4-FFF2-40B4-BE49-F238E27FC236}">
                  <a16:creationId xmlns:a16="http://schemas.microsoft.com/office/drawing/2014/main" id="{9E6E0DE1-674C-09B9-A2CA-F5524022F66F}"/>
                </a:ext>
              </a:extLst>
            </p:cNvPr>
            <p:cNvSpPr>
              <a:spLocks noChangeShapeType="1"/>
            </p:cNvSpPr>
            <p:nvPr/>
          </p:nvSpPr>
          <p:spPr bwMode="auto">
            <a:xfrm flipH="1">
              <a:off x="2880" y="2496"/>
              <a:ext cx="536" cy="576"/>
            </a:xfrm>
            <a:prstGeom prst="line">
              <a:avLst/>
            </a:prstGeom>
            <a:noFill/>
            <a:ln w="38100">
              <a:solidFill>
                <a:srgbClr val="FC0128"/>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3" name="Rectangle 5">
              <a:extLst>
                <a:ext uri="{FF2B5EF4-FFF2-40B4-BE49-F238E27FC236}">
                  <a16:creationId xmlns:a16="http://schemas.microsoft.com/office/drawing/2014/main" id="{4B1838C7-33FB-78D3-F8C0-01715FFDB5FD}"/>
                </a:ext>
              </a:extLst>
            </p:cNvPr>
            <p:cNvSpPr>
              <a:spLocks noChangeArrowheads="1"/>
            </p:cNvSpPr>
            <p:nvPr/>
          </p:nvSpPr>
          <p:spPr bwMode="auto">
            <a:xfrm>
              <a:off x="3086" y="1515"/>
              <a:ext cx="2530" cy="984"/>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sz="2400" dirty="0">
                  <a:solidFill>
                    <a:srgbClr val="FFFFCC"/>
                  </a:solidFill>
                  <a:effectLst>
                    <a:outerShdw blurRad="38100" dist="38100" dir="2700000" algn="tl">
                      <a:srgbClr val="000000"/>
                    </a:outerShdw>
                  </a:effectLst>
                  <a:latin typeface="Arial" charset="0"/>
                </a:rPr>
                <a:t>Because Royal maintains</a:t>
              </a:r>
            </a:p>
            <a:p>
              <a:pPr algn="ctr">
                <a:defRPr/>
              </a:pPr>
              <a:r>
                <a:rPr lang="en-US" sz="2400" dirty="0">
                  <a:solidFill>
                    <a:srgbClr val="FFFFCC"/>
                  </a:solidFill>
                  <a:effectLst>
                    <a:outerShdw blurRad="38100" dist="38100" dir="2700000" algn="tl">
                      <a:srgbClr val="000000"/>
                    </a:outerShdw>
                  </a:effectLst>
                  <a:latin typeface="Arial" charset="0"/>
                </a:rPr>
                <a:t>a cash balance of $30,000,</a:t>
              </a:r>
            </a:p>
            <a:p>
              <a:pPr algn="ctr">
                <a:defRPr/>
              </a:pPr>
              <a:r>
                <a:rPr lang="en-US" sz="2400" dirty="0">
                  <a:solidFill>
                    <a:srgbClr val="FFFFCC"/>
                  </a:solidFill>
                  <a:effectLst>
                    <a:outerShdw blurRad="38100" dist="38100" dir="2700000" algn="tl">
                      <a:srgbClr val="000000"/>
                    </a:outerShdw>
                  </a:effectLst>
                  <a:latin typeface="Arial" charset="0"/>
                </a:rPr>
                <a:t>the company must borrow $48,000 on its line-of-credit.</a:t>
              </a:r>
            </a:p>
          </p:txBody>
        </p:sp>
      </p:grpSp>
    </p:spTree>
    <p:extLst>
      <p:ext uri="{BB962C8B-B14F-4D97-AF65-F5344CB8AC3E}">
        <p14:creationId xmlns:p14="http://schemas.microsoft.com/office/powerpoint/2010/main" val="13449458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771923" y="426226"/>
            <a:ext cx="6125358" cy="523220"/>
          </a:xfrm>
          <a:prstGeom prst="rect">
            <a:avLst/>
          </a:prstGeom>
          <a:noFill/>
        </p:spPr>
        <p:txBody>
          <a:bodyPr wrap="square" rtlCol="0">
            <a:spAutoFit/>
          </a:bodyPr>
          <a:lstStyle/>
          <a:p>
            <a:pPr algn="ctr">
              <a:defRPr/>
            </a:pPr>
            <a:r>
              <a:rPr lang="en-US" altLang="en-US" sz="2800" b="1" dirty="0">
                <a:solidFill>
                  <a:schemeClr val="bg1"/>
                </a:solidFill>
              </a:rPr>
              <a:t>The Cash Budget – April Ending Cash</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DEB293A9-C4D7-F6A4-76E3-2172CF09BFCA}"/>
              </a:ext>
            </a:extLst>
          </p:cNvPr>
          <p:cNvSpPr/>
          <p:nvPr/>
        </p:nvSpPr>
        <p:spPr>
          <a:xfrm>
            <a:off x="1901762" y="1069904"/>
            <a:ext cx="8388477" cy="5407096"/>
          </a:xfrm>
          <a:prstGeom prst="rect">
            <a:avLst/>
          </a:prstGeom>
          <a:solidFill>
            <a:schemeClr val="bg1"/>
          </a:solidFill>
          <a:ln w="381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B0767FA2-E034-F058-C59F-8CD8C016E109}"/>
              </a:ext>
            </a:extLst>
          </p:cNvPr>
          <p:cNvSpPr txBox="1">
            <a:spLocks noChangeArrowheads="1"/>
          </p:cNvSpPr>
          <p:nvPr/>
        </p:nvSpPr>
        <p:spPr>
          <a:xfrm>
            <a:off x="1819275" y="89695"/>
            <a:ext cx="8553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graphicFrame>
        <p:nvGraphicFramePr>
          <p:cNvPr id="9" name="Table 8">
            <a:extLst>
              <a:ext uri="{FF2B5EF4-FFF2-40B4-BE49-F238E27FC236}">
                <a16:creationId xmlns:a16="http://schemas.microsoft.com/office/drawing/2014/main" id="{AEF5D3C9-F79D-BBB0-132E-D9B076A81888}"/>
              </a:ext>
            </a:extLst>
          </p:cNvPr>
          <p:cNvGraphicFramePr>
            <a:graphicFrameLocks noGrp="1"/>
          </p:cNvGraphicFramePr>
          <p:nvPr/>
        </p:nvGraphicFramePr>
        <p:xfrm>
          <a:off x="1917825" y="1167412"/>
          <a:ext cx="8216776" cy="5212080"/>
        </p:xfrm>
        <a:graphic>
          <a:graphicData uri="http://schemas.openxmlformats.org/drawingml/2006/table">
            <a:tbl>
              <a:tblPr firstRow="1" bandRow="1">
                <a:tableStyleId>{5940675A-B579-460E-94D1-54222C63F5DA}</a:tableStyleId>
              </a:tblPr>
              <a:tblGrid>
                <a:gridCol w="2628425">
                  <a:extLst>
                    <a:ext uri="{9D8B030D-6E8A-4147-A177-3AD203B41FA5}">
                      <a16:colId xmlns:a16="http://schemas.microsoft.com/office/drawing/2014/main" val="20000"/>
                    </a:ext>
                  </a:extLst>
                </a:gridCol>
                <a:gridCol w="1370236">
                  <a:extLst>
                    <a:ext uri="{9D8B030D-6E8A-4147-A177-3AD203B41FA5}">
                      <a16:colId xmlns:a16="http://schemas.microsoft.com/office/drawing/2014/main" val="20001"/>
                    </a:ext>
                  </a:extLst>
                </a:gridCol>
                <a:gridCol w="1370236">
                  <a:extLst>
                    <a:ext uri="{9D8B030D-6E8A-4147-A177-3AD203B41FA5}">
                      <a16:colId xmlns:a16="http://schemas.microsoft.com/office/drawing/2014/main" val="20002"/>
                    </a:ext>
                  </a:extLst>
                </a:gridCol>
                <a:gridCol w="1370236">
                  <a:extLst>
                    <a:ext uri="{9D8B030D-6E8A-4147-A177-3AD203B41FA5}">
                      <a16:colId xmlns:a16="http://schemas.microsoft.com/office/drawing/2014/main" val="20003"/>
                    </a:ext>
                  </a:extLst>
                </a:gridCol>
                <a:gridCol w="1477643">
                  <a:extLst>
                    <a:ext uri="{9D8B030D-6E8A-4147-A177-3AD203B41FA5}">
                      <a16:colId xmlns:a16="http://schemas.microsoft.com/office/drawing/2014/main" val="20004"/>
                    </a:ext>
                  </a:extLst>
                </a:gridCol>
              </a:tblGrid>
              <a:tr h="271431">
                <a:tc>
                  <a:txBody>
                    <a:bodyPr/>
                    <a:lstStyle/>
                    <a:p>
                      <a:endParaRPr lang="en-US" sz="1200" dirty="0">
                        <a:latin typeface="Verdana" pitchFamily="34" charset="0"/>
                        <a:ea typeface="Verdana" pitchFamily="34" charset="0"/>
                        <a:cs typeface="Verdana" pitchFamily="34" charset="0"/>
                      </a:endParaRP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algn="ctr"/>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Beginning cash balance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1"/>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Cash collections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170,000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2"/>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cash available</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210,000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3"/>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Cash disbursements</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Materials</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5"/>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Direct labor</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13,000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6"/>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Manufacturing overhead</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56,000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7"/>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Selling and administrative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8"/>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Equipment purchase</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9"/>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Dividend</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49,000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0"/>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disbursements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228,000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1"/>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Excess (deficiency)</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(18,000)</a:t>
                      </a:r>
                    </a:p>
                  </a:txBody>
                  <a:tcPr/>
                </a:tc>
                <a:tc>
                  <a:txBody>
                    <a:bodyPr/>
                    <a:lstStyle/>
                    <a:p>
                      <a:pPr algn="r"/>
                      <a:endParaRPr lang="en-US" sz="1200" u="none" dirty="0">
                        <a:latin typeface="Verdana" pitchFamily="34" charset="0"/>
                        <a:ea typeface="Verdana" pitchFamily="34" charset="0"/>
                        <a:cs typeface="Verdana" pitchFamily="34" charset="0"/>
                      </a:endParaRPr>
                    </a:p>
                  </a:txBody>
                  <a:tcPr/>
                </a:tc>
                <a:tc>
                  <a:txBody>
                    <a:bodyPr/>
                    <a:lstStyle/>
                    <a:p>
                      <a:pPr algn="r"/>
                      <a:endParaRPr lang="en-US" sz="1200" u="none" dirty="0">
                        <a:latin typeface="Verdana" pitchFamily="34" charset="0"/>
                        <a:ea typeface="Verdana" pitchFamily="34" charset="0"/>
                        <a:cs typeface="Verdana" pitchFamily="34" charset="0"/>
                      </a:endParaRPr>
                    </a:p>
                  </a:txBody>
                  <a:tcPr/>
                </a:tc>
                <a:tc>
                  <a:txBody>
                    <a:bodyPr/>
                    <a:lstStyle/>
                    <a:p>
                      <a:pPr algn="r"/>
                      <a:endParaRPr lang="en-US" sz="1200" u="none"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2"/>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Financing:</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3"/>
                  </a:ext>
                </a:extLst>
              </a:tr>
              <a:tr h="271431">
                <a:tc>
                  <a:txBody>
                    <a:bodyPr/>
                    <a:lstStyle/>
                    <a:p>
                      <a:pPr marL="0" indent="122238"/>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Borrowing</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4"/>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Repayment</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5"/>
                  </a:ext>
                </a:extLst>
              </a:tr>
              <a:tr h="27143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Interest</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6"/>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financing</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7"/>
                  </a:ext>
                </a:extLst>
              </a:tr>
              <a:tr h="27143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Ending cash balance</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tc>
                  <a:txBody>
                    <a:bodyPr/>
                    <a:lstStyle/>
                    <a:p>
                      <a:pPr algn="r"/>
                      <a:endParaRPr lang="en-US" sz="1200" u="sng"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18"/>
                  </a:ext>
                </a:extLst>
              </a:tr>
            </a:tbl>
          </a:graphicData>
        </a:graphic>
      </p:graphicFrame>
      <p:grpSp>
        <p:nvGrpSpPr>
          <p:cNvPr id="11" name="Group 4">
            <a:extLst>
              <a:ext uri="{FF2B5EF4-FFF2-40B4-BE49-F238E27FC236}">
                <a16:creationId xmlns:a16="http://schemas.microsoft.com/office/drawing/2014/main" id="{64424ECF-E0F0-0D96-DC78-DA685CCECE94}"/>
              </a:ext>
            </a:extLst>
          </p:cNvPr>
          <p:cNvGrpSpPr>
            <a:grpSpLocks/>
          </p:cNvGrpSpPr>
          <p:nvPr/>
        </p:nvGrpSpPr>
        <p:grpSpPr bwMode="auto">
          <a:xfrm>
            <a:off x="5956806" y="2720642"/>
            <a:ext cx="4343400" cy="2471737"/>
            <a:chOff x="2880" y="1515"/>
            <a:chExt cx="2736" cy="1557"/>
          </a:xfrm>
        </p:grpSpPr>
        <p:sp>
          <p:nvSpPr>
            <p:cNvPr id="12" name="Line 6">
              <a:extLst>
                <a:ext uri="{FF2B5EF4-FFF2-40B4-BE49-F238E27FC236}">
                  <a16:creationId xmlns:a16="http://schemas.microsoft.com/office/drawing/2014/main" id="{01D16CBF-E4B4-296B-10C6-C4097F43B353}"/>
                </a:ext>
              </a:extLst>
            </p:cNvPr>
            <p:cNvSpPr>
              <a:spLocks noChangeShapeType="1"/>
            </p:cNvSpPr>
            <p:nvPr/>
          </p:nvSpPr>
          <p:spPr bwMode="auto">
            <a:xfrm flipH="1">
              <a:off x="2880" y="2496"/>
              <a:ext cx="536" cy="576"/>
            </a:xfrm>
            <a:prstGeom prst="line">
              <a:avLst/>
            </a:prstGeom>
            <a:noFill/>
            <a:ln w="38100">
              <a:solidFill>
                <a:srgbClr val="FC0128"/>
              </a:solidFill>
              <a:round/>
              <a:headEnd/>
              <a:tailEnd type="triangle" w="med" len="med"/>
            </a:ln>
            <a:effectLst>
              <a:outerShdw dist="17961" dir="2700000" algn="ctr" rotWithShape="0">
                <a:srgbClr val="000000"/>
              </a:outerShdw>
            </a:effectLst>
            <a:extLst>
              <a:ext uri="{909E8E84-426E-40DD-AFC4-6F175D3DCCD1}">
                <a14:hiddenFill xmlns:a14="http://schemas.microsoft.com/office/drawing/2010/main">
                  <a:noFill/>
                </a14:hiddenFill>
              </a:ext>
            </a:extLst>
          </p:spPr>
          <p:txBody>
            <a:bodyPr wrap="none" anchor="ctr"/>
            <a:lstStyle/>
            <a:p>
              <a:endParaRPr lang="en-US" dirty="0"/>
            </a:p>
          </p:txBody>
        </p:sp>
        <p:sp>
          <p:nvSpPr>
            <p:cNvPr id="13" name="Rectangle 5">
              <a:extLst>
                <a:ext uri="{FF2B5EF4-FFF2-40B4-BE49-F238E27FC236}">
                  <a16:creationId xmlns:a16="http://schemas.microsoft.com/office/drawing/2014/main" id="{71A43F38-817C-F2A4-D06A-575EB3F4E6FF}"/>
                </a:ext>
              </a:extLst>
            </p:cNvPr>
            <p:cNvSpPr>
              <a:spLocks noChangeArrowheads="1"/>
            </p:cNvSpPr>
            <p:nvPr/>
          </p:nvSpPr>
          <p:spPr bwMode="auto">
            <a:xfrm>
              <a:off x="3086" y="1515"/>
              <a:ext cx="2530" cy="984"/>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sz="2400" dirty="0">
                  <a:solidFill>
                    <a:srgbClr val="FFFFCC"/>
                  </a:solidFill>
                  <a:effectLst>
                    <a:outerShdw blurRad="38100" dist="38100" dir="2700000" algn="tl">
                      <a:srgbClr val="000000"/>
                    </a:outerShdw>
                  </a:effectLst>
                  <a:latin typeface="Arial" charset="0"/>
                </a:rPr>
                <a:t>Because Royal maintains</a:t>
              </a:r>
            </a:p>
            <a:p>
              <a:pPr algn="ctr">
                <a:defRPr/>
              </a:pPr>
              <a:r>
                <a:rPr lang="en-US" sz="2400" dirty="0">
                  <a:solidFill>
                    <a:srgbClr val="FFFFCC"/>
                  </a:solidFill>
                  <a:effectLst>
                    <a:outerShdw blurRad="38100" dist="38100" dir="2700000" algn="tl">
                      <a:srgbClr val="000000"/>
                    </a:outerShdw>
                  </a:effectLst>
                  <a:latin typeface="Arial" charset="0"/>
                </a:rPr>
                <a:t>a cash balance of $30,000,</a:t>
              </a:r>
            </a:p>
            <a:p>
              <a:pPr algn="ctr">
                <a:defRPr/>
              </a:pPr>
              <a:r>
                <a:rPr lang="en-US" sz="2400" dirty="0">
                  <a:solidFill>
                    <a:srgbClr val="FFFFCC"/>
                  </a:solidFill>
                  <a:effectLst>
                    <a:outerShdw blurRad="38100" dist="38100" dir="2700000" algn="tl">
                      <a:srgbClr val="000000"/>
                    </a:outerShdw>
                  </a:effectLst>
                  <a:latin typeface="Arial" charset="0"/>
                </a:rPr>
                <a:t>the company must borrow $48,000 on its line-of-credit.</a:t>
              </a:r>
            </a:p>
          </p:txBody>
        </p:sp>
      </p:grpSp>
      <p:sp>
        <p:nvSpPr>
          <p:cNvPr id="14" name="Rectangle 4">
            <a:extLst>
              <a:ext uri="{FF2B5EF4-FFF2-40B4-BE49-F238E27FC236}">
                <a16:creationId xmlns:a16="http://schemas.microsoft.com/office/drawing/2014/main" id="{12766011-BB0A-7A0E-F62A-CA05DA6C6DE5}"/>
              </a:ext>
            </a:extLst>
          </p:cNvPr>
          <p:cNvSpPr>
            <a:spLocks noChangeArrowheads="1"/>
          </p:cNvSpPr>
          <p:nvPr/>
        </p:nvSpPr>
        <p:spPr bwMode="auto">
          <a:xfrm>
            <a:off x="6059552" y="5341030"/>
            <a:ext cx="4230687" cy="831850"/>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wrap="none" lIns="90488" tIns="44450" rIns="90488" bIns="44450">
            <a:spAutoFit/>
          </a:bodyPr>
          <a:lstStyle/>
          <a:p>
            <a:pPr>
              <a:defRPr/>
            </a:pPr>
            <a:r>
              <a:rPr lang="en-US" sz="2400" dirty="0">
                <a:solidFill>
                  <a:srgbClr val="FFFFCC"/>
                </a:solidFill>
                <a:effectLst>
                  <a:outerShdw blurRad="38100" dist="38100" dir="2700000" algn="tl">
                    <a:srgbClr val="000000"/>
                  </a:outerShdw>
                </a:effectLst>
                <a:latin typeface="Arial" charset="0"/>
              </a:rPr>
              <a:t>Ending cash balance for April</a:t>
            </a:r>
          </a:p>
          <a:p>
            <a:pPr>
              <a:defRPr/>
            </a:pPr>
            <a:r>
              <a:rPr lang="en-US" sz="2400" dirty="0">
                <a:solidFill>
                  <a:srgbClr val="FFFFCC"/>
                </a:solidFill>
                <a:effectLst>
                  <a:outerShdw blurRad="38100" dist="38100" dir="2700000" algn="tl">
                    <a:srgbClr val="000000"/>
                  </a:outerShdw>
                </a:effectLst>
                <a:latin typeface="Arial" charset="0"/>
              </a:rPr>
              <a:t>is the beginning May balance.</a:t>
            </a:r>
          </a:p>
        </p:txBody>
      </p:sp>
    </p:spTree>
    <p:extLst>
      <p:ext uri="{BB962C8B-B14F-4D97-AF65-F5344CB8AC3E}">
        <p14:creationId xmlns:p14="http://schemas.microsoft.com/office/powerpoint/2010/main" val="9873054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262238" y="448396"/>
            <a:ext cx="4871862" cy="523220"/>
          </a:xfrm>
          <a:prstGeom prst="rect">
            <a:avLst/>
          </a:prstGeom>
          <a:noFill/>
        </p:spPr>
        <p:txBody>
          <a:bodyPr wrap="square" rtlCol="0">
            <a:spAutoFit/>
          </a:bodyPr>
          <a:lstStyle/>
          <a:p>
            <a:pPr algn="ctr">
              <a:defRPr/>
            </a:pPr>
            <a:r>
              <a:rPr lang="en-US" altLang="en-US" sz="2800" b="1" dirty="0">
                <a:solidFill>
                  <a:schemeClr val="bg1"/>
                </a:solidFill>
              </a:rPr>
              <a:t>Concept Check</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2D4FDDBD-973A-6FE8-CB62-60678E62C568}"/>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sym typeface="Wingdings" panose="05000000000000000000" pitchFamily="2" charset="2"/>
            </a:endParaRPr>
          </a:p>
        </p:txBody>
      </p:sp>
      <p:sp>
        <p:nvSpPr>
          <p:cNvPr id="8" name="Rectangle 3">
            <a:extLst>
              <a:ext uri="{FF2B5EF4-FFF2-40B4-BE49-F238E27FC236}">
                <a16:creationId xmlns:a16="http://schemas.microsoft.com/office/drawing/2014/main" id="{495EF5CF-080C-8B92-6E69-B21A83D70005}"/>
              </a:ext>
            </a:extLst>
          </p:cNvPr>
          <p:cNvSpPr txBox="1">
            <a:spLocks noChangeArrowheads="1"/>
          </p:cNvSpPr>
          <p:nvPr/>
        </p:nvSpPr>
        <p:spPr>
          <a:xfrm>
            <a:off x="2057400" y="1752600"/>
            <a:ext cx="8153400" cy="3352800"/>
          </a:xfrm>
          <a:prstGeom prst="rect">
            <a:avLst/>
          </a:prstGeom>
          <a:solidFill>
            <a:srgbClr val="EDECD2"/>
          </a:solidFill>
          <a:ln w="12699">
            <a:solidFill>
              <a:srgbClr val="000000"/>
            </a:solidFill>
            <a:miter lim="800000"/>
            <a:headEnd/>
            <a:tailEnd/>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41" charset="0"/>
              <a:buNone/>
            </a:pPr>
            <a:r>
              <a:rPr lang="en-US" altLang="en-US" sz="3000">
                <a:solidFill>
                  <a:srgbClr val="663300"/>
                </a:solidFill>
                <a:cs typeface="Arial" pitchFamily="34" charset="0"/>
              </a:rPr>
              <a:t> 	What is the excess (deficiency) of cash available over disbursements for June? </a:t>
            </a:r>
          </a:p>
          <a:p>
            <a:pPr lvl="1">
              <a:buFont typeface="Wingdings" pitchFamily="2" charset="2"/>
              <a:buNone/>
            </a:pPr>
            <a:r>
              <a:rPr lang="en-US" altLang="en-US" sz="3000">
                <a:solidFill>
                  <a:srgbClr val="663300"/>
                </a:solidFill>
                <a:cs typeface="Arial" pitchFamily="34" charset="0"/>
              </a:rPr>
              <a:t>a. $ 95,000</a:t>
            </a:r>
          </a:p>
          <a:p>
            <a:pPr lvl="1">
              <a:buFont typeface="Wingdings" pitchFamily="2" charset="2"/>
              <a:buNone/>
            </a:pPr>
            <a:r>
              <a:rPr lang="en-US" altLang="en-US" sz="3000">
                <a:solidFill>
                  <a:srgbClr val="663300"/>
                </a:solidFill>
                <a:cs typeface="Arial" pitchFamily="34" charset="0"/>
              </a:rPr>
              <a:t>b. $(21,000)</a:t>
            </a:r>
          </a:p>
          <a:p>
            <a:pPr lvl="1">
              <a:buFont typeface="Wingdings" pitchFamily="2" charset="2"/>
              <a:buNone/>
            </a:pPr>
            <a:r>
              <a:rPr lang="en-US" altLang="en-US" sz="3000">
                <a:solidFill>
                  <a:srgbClr val="663300"/>
                </a:solidFill>
                <a:cs typeface="Arial" pitchFamily="34" charset="0"/>
              </a:rPr>
              <a:t>c. $ 175,000</a:t>
            </a:r>
          </a:p>
          <a:p>
            <a:pPr lvl="1">
              <a:buFont typeface="Wingdings" pitchFamily="2" charset="2"/>
              <a:buNone/>
            </a:pPr>
            <a:r>
              <a:rPr lang="en-US" altLang="en-US" sz="3000">
                <a:solidFill>
                  <a:srgbClr val="663300"/>
                </a:solidFill>
                <a:cs typeface="Arial" pitchFamily="34" charset="0"/>
              </a:rPr>
              <a:t>d. $ 130,500</a:t>
            </a:r>
            <a:endParaRPr lang="en-US" altLang="en-US" sz="3000" dirty="0">
              <a:solidFill>
                <a:srgbClr val="663300"/>
              </a:solidFill>
              <a:cs typeface="Arial" pitchFamily="34" charset="0"/>
            </a:endParaRPr>
          </a:p>
        </p:txBody>
      </p:sp>
    </p:spTree>
    <p:extLst>
      <p:ext uri="{BB962C8B-B14F-4D97-AF65-F5344CB8AC3E}">
        <p14:creationId xmlns:p14="http://schemas.microsoft.com/office/powerpoint/2010/main" val="3139025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defRPr/>
            </a:pPr>
            <a:r>
              <a:rPr lang="en-US" altLang="en-US" sz="2800" b="1" dirty="0">
                <a:solidFill>
                  <a:schemeClr val="bg1"/>
                </a:solidFill>
              </a:rPr>
              <a:t>Concept Check</a:t>
            </a:r>
            <a:endParaRPr lang="en-US" altLang="en-US" sz="2800" b="1" dirty="0">
              <a:solidFill>
                <a:schemeClr val="bg1"/>
              </a:solidFill>
              <a:sym typeface="Wingdings" panose="05000000000000000000" pitchFamily="2" charset="2"/>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3">
            <a:extLst>
              <a:ext uri="{FF2B5EF4-FFF2-40B4-BE49-F238E27FC236}">
                <a16:creationId xmlns:a16="http://schemas.microsoft.com/office/drawing/2014/main" id="{7EB78016-02F7-2B53-D442-777F5FBA5A40}"/>
              </a:ext>
            </a:extLst>
          </p:cNvPr>
          <p:cNvSpPr txBox="1">
            <a:spLocks noChangeArrowheads="1"/>
          </p:cNvSpPr>
          <p:nvPr/>
        </p:nvSpPr>
        <p:spPr>
          <a:xfrm>
            <a:off x="2057400" y="1752600"/>
            <a:ext cx="8153400" cy="3352800"/>
          </a:xfrm>
          <a:prstGeom prst="rect">
            <a:avLst/>
          </a:prstGeom>
          <a:solidFill>
            <a:srgbClr val="EDECD2"/>
          </a:solidFill>
          <a:ln w="12699">
            <a:solidFill>
              <a:srgbClr val="000000"/>
            </a:solidFill>
            <a:miter lim="800000"/>
            <a:headEnd/>
            <a:tailEnd/>
          </a:ln>
        </p:spPr>
        <p:txBody>
          <a:bodyPr lIns="90488" tIns="44450" rIns="90488" bIns="44450"/>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S PGothic" pitchFamily="34" charset="-128"/>
                <a:cs typeface="ＭＳ Ｐゴシック" pitchFamily="27" charset="-128"/>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S PGothic" pitchFamily="34" charset="-128"/>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S PGothic" pitchFamily="34" charset="-128"/>
                <a:cs typeface="+mn-cs"/>
              </a:defRPr>
            </a:lvl3pPr>
            <a:lvl4pPr marL="1096963" indent="-173038" algn="l" rtl="0" eaLnBrk="0" fontAlgn="base" hangingPunct="0">
              <a:spcBef>
                <a:spcPct val="20000"/>
              </a:spcBef>
              <a:spcAft>
                <a:spcPct val="0"/>
              </a:spcAft>
              <a:buClr>
                <a:srgbClr val="8CADAE"/>
              </a:buClr>
              <a:buFont typeface="Wingdings 2" panose="05020102010507070707" pitchFamily="18" charset="2"/>
              <a:buChar char=""/>
              <a:defRPr sz="2000" kern="1200">
                <a:solidFill>
                  <a:schemeClr val="tx1"/>
                </a:solidFill>
                <a:latin typeface="+mn-lt"/>
                <a:ea typeface="MS PGothic" pitchFamily="34" charset="-128"/>
                <a:cs typeface="+mn-cs"/>
              </a:defRPr>
            </a:lvl4pPr>
            <a:lvl5pPr marL="1296988" indent="-182563" algn="l" rtl="0" eaLnBrk="0" fontAlgn="base" hangingPunct="0">
              <a:spcBef>
                <a:spcPct val="20000"/>
              </a:spcBef>
              <a:spcAft>
                <a:spcPct val="0"/>
              </a:spcAft>
              <a:buClr>
                <a:srgbClr val="8C7B70"/>
              </a:buClr>
              <a:buFont typeface="Wingdings 2" panose="05020102010507070707" pitchFamily="18" charset="2"/>
              <a:buChar char=""/>
              <a:defRPr sz="2000" kern="1200">
                <a:solidFill>
                  <a:schemeClr val="tx1"/>
                </a:solidFill>
                <a:latin typeface="+mn-lt"/>
                <a:ea typeface="MS PGothic" pitchFamily="34" charset="-128"/>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lstStyle>
          <a:p>
            <a:pPr eaLnBrk="1" hangingPunct="1">
              <a:buFont typeface="Times" panose="02020603050405020304" pitchFamily="18" charset="0"/>
              <a:buNone/>
              <a:defRPr/>
            </a:pPr>
            <a:r>
              <a:rPr lang="en-US" altLang="en-US" sz="3000" dirty="0">
                <a:solidFill>
                  <a:srgbClr val="663300"/>
                </a:solidFill>
                <a:cs typeface="Arial" panose="020B0604020202020204" pitchFamily="34" charset="0"/>
              </a:rPr>
              <a:t> 	What is the excess (deficiency) of cash available over disbursements for June? </a:t>
            </a:r>
          </a:p>
          <a:p>
            <a:pPr lvl="1" eaLnBrk="1" hangingPunct="1">
              <a:buFont typeface="Wingdings" panose="05000000000000000000" pitchFamily="2" charset="2"/>
              <a:buNone/>
              <a:defRPr/>
            </a:pPr>
            <a:r>
              <a:rPr lang="en-US" altLang="en-US" sz="3000" dirty="0">
                <a:solidFill>
                  <a:schemeClr val="accent1">
                    <a:lumMod val="60000"/>
                    <a:lumOff val="40000"/>
                  </a:schemeClr>
                </a:solidFill>
                <a:cs typeface="Arial" panose="020B0604020202020204" pitchFamily="34" charset="0"/>
              </a:rPr>
              <a:t>a. $ 95,000</a:t>
            </a:r>
          </a:p>
          <a:p>
            <a:pPr lvl="1" eaLnBrk="1" hangingPunct="1">
              <a:buFont typeface="Wingdings" panose="05000000000000000000" pitchFamily="2" charset="2"/>
              <a:buNone/>
              <a:defRPr/>
            </a:pPr>
            <a:r>
              <a:rPr lang="en-US" altLang="en-US" sz="3000" dirty="0">
                <a:solidFill>
                  <a:schemeClr val="accent1">
                    <a:lumMod val="60000"/>
                    <a:lumOff val="40000"/>
                  </a:schemeClr>
                </a:solidFill>
                <a:cs typeface="Arial" panose="020B0604020202020204" pitchFamily="34" charset="0"/>
              </a:rPr>
              <a:t>b. $(21,000)</a:t>
            </a:r>
          </a:p>
          <a:p>
            <a:pPr lvl="1" eaLnBrk="1" hangingPunct="1">
              <a:buFont typeface="Wingdings" panose="05000000000000000000" pitchFamily="2" charset="2"/>
              <a:buNone/>
              <a:defRPr/>
            </a:pPr>
            <a:r>
              <a:rPr lang="en-US" altLang="en-US" sz="3000" dirty="0">
                <a:solidFill>
                  <a:schemeClr val="accent1">
                    <a:lumMod val="60000"/>
                    <a:lumOff val="40000"/>
                  </a:schemeClr>
                </a:solidFill>
                <a:cs typeface="Arial" panose="020B0604020202020204" pitchFamily="34" charset="0"/>
              </a:rPr>
              <a:t>c. $ 175,000</a:t>
            </a:r>
          </a:p>
          <a:p>
            <a:pPr lvl="1" eaLnBrk="1" hangingPunct="1">
              <a:buFont typeface="Wingdings" panose="05000000000000000000" pitchFamily="2" charset="2"/>
              <a:buNone/>
              <a:defRPr/>
            </a:pPr>
            <a:r>
              <a:rPr lang="en-US" altLang="en-US" sz="3000" dirty="0">
                <a:solidFill>
                  <a:srgbClr val="663300"/>
                </a:solidFill>
                <a:cs typeface="Arial" panose="020B0604020202020204" pitchFamily="34" charset="0"/>
              </a:rPr>
              <a:t>d. $ 130,500</a:t>
            </a:r>
          </a:p>
        </p:txBody>
      </p:sp>
      <p:sp>
        <p:nvSpPr>
          <p:cNvPr id="8" name="Rectangle 3">
            <a:extLst>
              <a:ext uri="{FF2B5EF4-FFF2-40B4-BE49-F238E27FC236}">
                <a16:creationId xmlns:a16="http://schemas.microsoft.com/office/drawing/2014/main" id="{CF0EB09E-1835-4D93-612A-9712D926D1AB}"/>
              </a:ext>
            </a:extLst>
          </p:cNvPr>
          <p:cNvSpPr txBox="1">
            <a:spLocks noChangeArrowheads="1"/>
          </p:cNvSpPr>
          <p:nvPr/>
        </p:nvSpPr>
        <p:spPr>
          <a:xfrm>
            <a:off x="2286000" y="334796"/>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endParaRPr lang="en-US" altLang="en-US" dirty="0">
              <a:sym typeface="Wingdings" panose="05000000000000000000" pitchFamily="2" charset="2"/>
            </a:endParaRPr>
          </a:p>
        </p:txBody>
      </p:sp>
    </p:spTree>
    <p:extLst>
      <p:ext uri="{BB962C8B-B14F-4D97-AF65-F5344CB8AC3E}">
        <p14:creationId xmlns:p14="http://schemas.microsoft.com/office/powerpoint/2010/main" val="3940304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832953" y="318155"/>
            <a:ext cx="6111115" cy="523220"/>
          </a:xfrm>
          <a:prstGeom prst="rect">
            <a:avLst/>
          </a:prstGeom>
          <a:noFill/>
        </p:spPr>
        <p:txBody>
          <a:bodyPr wrap="square" rtlCol="0">
            <a:spAutoFit/>
          </a:bodyPr>
          <a:lstStyle/>
          <a:p>
            <a:pPr>
              <a:defRPr/>
            </a:pPr>
            <a:r>
              <a:rPr lang="en-US" altLang="en-US" sz="2800" b="1" dirty="0">
                <a:solidFill>
                  <a:schemeClr val="bg1"/>
                </a:solidFill>
              </a:rPr>
              <a:t>The Cash Budget – Final Computations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6">
            <a:extLst>
              <a:ext uri="{FF2B5EF4-FFF2-40B4-BE49-F238E27FC236}">
                <a16:creationId xmlns:a16="http://schemas.microsoft.com/office/drawing/2014/main" id="{290513AF-99CA-AFBB-6ED5-204639B70F8A}"/>
              </a:ext>
            </a:extLst>
          </p:cNvPr>
          <p:cNvSpPr/>
          <p:nvPr/>
        </p:nvSpPr>
        <p:spPr>
          <a:xfrm>
            <a:off x="1916811" y="909574"/>
            <a:ext cx="8608314" cy="5407096"/>
          </a:xfrm>
          <a:prstGeom prst="rect">
            <a:avLst/>
          </a:prstGeom>
          <a:solidFill>
            <a:schemeClr val="bg1"/>
          </a:solidFill>
          <a:ln w="38100">
            <a:solidFill>
              <a:schemeClr val="bg2">
                <a:lumMod val="50000"/>
              </a:scheme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2">
            <a:extLst>
              <a:ext uri="{FF2B5EF4-FFF2-40B4-BE49-F238E27FC236}">
                <a16:creationId xmlns:a16="http://schemas.microsoft.com/office/drawing/2014/main" id="{584B66E7-F58A-7D3F-FEFE-E7094C89094D}"/>
              </a:ext>
            </a:extLst>
          </p:cNvPr>
          <p:cNvSpPr txBox="1">
            <a:spLocks noChangeArrowheads="1"/>
          </p:cNvSpPr>
          <p:nvPr/>
        </p:nvSpPr>
        <p:spPr>
          <a:xfrm>
            <a:off x="1895475" y="214313"/>
            <a:ext cx="8629650" cy="601663"/>
          </a:xfrm>
          <a:prstGeom prst="rect">
            <a:avLst/>
          </a:prstGeom>
        </p:spPr>
        <p:txBody>
          <a:bodyPr vert="horz" lIns="90488" tIns="44450" rIns="90488" bIns="4445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endParaRPr lang="en-US" altLang="en-US" sz="4000" dirty="0"/>
          </a:p>
        </p:txBody>
      </p:sp>
      <p:sp>
        <p:nvSpPr>
          <p:cNvPr id="9" name="Oval 4">
            <a:extLst>
              <a:ext uri="{FF2B5EF4-FFF2-40B4-BE49-F238E27FC236}">
                <a16:creationId xmlns:a16="http://schemas.microsoft.com/office/drawing/2014/main" id="{8504B37A-F317-E2FF-0638-C1980E262943}"/>
              </a:ext>
            </a:extLst>
          </p:cNvPr>
          <p:cNvSpPr>
            <a:spLocks noChangeArrowheads="1"/>
          </p:cNvSpPr>
          <p:nvPr/>
        </p:nvSpPr>
        <p:spPr bwMode="auto">
          <a:xfrm>
            <a:off x="7924800" y="4267200"/>
            <a:ext cx="1447800" cy="304800"/>
          </a:xfrm>
          <a:prstGeom prst="ellipse">
            <a:avLst/>
          </a:prstGeom>
          <a:noFill/>
          <a:ln w="28575">
            <a:solidFill>
              <a:srgbClr val="FF0000"/>
            </a:solidFill>
            <a:round/>
            <a:headEnd/>
            <a:tailEnd/>
          </a:ln>
          <a:effectLst>
            <a:outerShdw dist="17961" dir="2700000" algn="ctr" rotWithShape="0">
              <a:srgbClr val="000000"/>
            </a:outerShdw>
          </a:effectLst>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itchFamily="34" charset="0"/>
                <a:ea typeface="MS PGothic" pitchFamily="34" charset="-128"/>
              </a:defRPr>
            </a:lvl1pPr>
            <a:lvl2pPr marL="742950" indent="-285750">
              <a:defRPr>
                <a:solidFill>
                  <a:schemeClr val="tx1"/>
                </a:solidFill>
                <a:latin typeface="Arial" pitchFamily="34" charset="0"/>
                <a:ea typeface="MS PGothic" pitchFamily="34" charset="-128"/>
              </a:defRPr>
            </a:lvl2pPr>
            <a:lvl3pPr marL="1143000" indent="-228600">
              <a:defRPr>
                <a:solidFill>
                  <a:schemeClr val="tx1"/>
                </a:solidFill>
                <a:latin typeface="Arial" pitchFamily="34" charset="0"/>
                <a:ea typeface="MS PGothic" pitchFamily="34" charset="-128"/>
              </a:defRPr>
            </a:lvl3pPr>
            <a:lvl4pPr marL="1600200" indent="-228600">
              <a:defRPr>
                <a:solidFill>
                  <a:schemeClr val="tx1"/>
                </a:solidFill>
                <a:latin typeface="Arial" pitchFamily="34" charset="0"/>
                <a:ea typeface="MS PGothic" pitchFamily="34" charset="-128"/>
              </a:defRPr>
            </a:lvl4pPr>
            <a:lvl5pPr marL="2057400" indent="-228600">
              <a:defRPr>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Arial" pitchFamily="34" charset="0"/>
                <a:ea typeface="MS PGothic" pitchFamily="34" charset="-128"/>
              </a:defRPr>
            </a:lvl9pPr>
          </a:lstStyle>
          <a:p>
            <a:pPr eaLnBrk="1" hangingPunct="1"/>
            <a:endParaRPr lang="en-US" altLang="en-US" dirty="0"/>
          </a:p>
        </p:txBody>
      </p:sp>
      <p:graphicFrame>
        <p:nvGraphicFramePr>
          <p:cNvPr id="11" name="Table 10">
            <a:extLst>
              <a:ext uri="{FF2B5EF4-FFF2-40B4-BE49-F238E27FC236}">
                <a16:creationId xmlns:a16="http://schemas.microsoft.com/office/drawing/2014/main" id="{9537A28F-0C6D-334D-5259-787C8CD1BADC}"/>
              </a:ext>
            </a:extLst>
          </p:cNvPr>
          <p:cNvGraphicFramePr>
            <a:graphicFrameLocks noGrp="1"/>
          </p:cNvGraphicFramePr>
          <p:nvPr>
            <p:extLst>
              <p:ext uri="{D42A27DB-BD31-4B8C-83A1-F6EECF244321}">
                <p14:modId xmlns:p14="http://schemas.microsoft.com/office/powerpoint/2010/main" val="1279313469"/>
              </p:ext>
            </p:extLst>
          </p:nvPr>
        </p:nvGraphicFramePr>
        <p:xfrm>
          <a:off x="1905000" y="975995"/>
          <a:ext cx="8610600" cy="5212080"/>
        </p:xfrm>
        <a:graphic>
          <a:graphicData uri="http://schemas.openxmlformats.org/drawingml/2006/table">
            <a:tbl>
              <a:tblPr firstRow="1" bandRow="1">
                <a:tableStyleId>{5940675A-B579-460E-94D1-54222C63F5DA}</a:tableStyleId>
              </a:tblPr>
              <a:tblGrid>
                <a:gridCol w="2754405">
                  <a:extLst>
                    <a:ext uri="{9D8B030D-6E8A-4147-A177-3AD203B41FA5}">
                      <a16:colId xmlns:a16="http://schemas.microsoft.com/office/drawing/2014/main" val="20000"/>
                    </a:ext>
                  </a:extLst>
                </a:gridCol>
                <a:gridCol w="1435910">
                  <a:extLst>
                    <a:ext uri="{9D8B030D-6E8A-4147-A177-3AD203B41FA5}">
                      <a16:colId xmlns:a16="http://schemas.microsoft.com/office/drawing/2014/main" val="20001"/>
                    </a:ext>
                  </a:extLst>
                </a:gridCol>
                <a:gridCol w="1435910">
                  <a:extLst>
                    <a:ext uri="{9D8B030D-6E8A-4147-A177-3AD203B41FA5}">
                      <a16:colId xmlns:a16="http://schemas.microsoft.com/office/drawing/2014/main" val="20002"/>
                    </a:ext>
                  </a:extLst>
                </a:gridCol>
                <a:gridCol w="1435910">
                  <a:extLst>
                    <a:ext uri="{9D8B030D-6E8A-4147-A177-3AD203B41FA5}">
                      <a16:colId xmlns:a16="http://schemas.microsoft.com/office/drawing/2014/main" val="20003"/>
                    </a:ext>
                  </a:extLst>
                </a:gridCol>
                <a:gridCol w="1548465">
                  <a:extLst>
                    <a:ext uri="{9D8B030D-6E8A-4147-A177-3AD203B41FA5}">
                      <a16:colId xmlns:a16="http://schemas.microsoft.com/office/drawing/2014/main" val="20004"/>
                    </a:ext>
                  </a:extLst>
                </a:gridCol>
              </a:tblGrid>
              <a:tr h="251861">
                <a:tc>
                  <a:txBody>
                    <a:bodyPr/>
                    <a:lstStyle/>
                    <a:p>
                      <a:endParaRPr lang="en-US" sz="1200" dirty="0">
                        <a:latin typeface="Verdana" pitchFamily="34" charset="0"/>
                        <a:ea typeface="Verdana" pitchFamily="34" charset="0"/>
                        <a:cs typeface="Verdana" pitchFamily="34" charset="0"/>
                      </a:endParaRP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April</a:t>
                      </a: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May</a:t>
                      </a: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June</a:t>
                      </a:r>
                    </a:p>
                  </a:txBody>
                  <a:tcPr/>
                </a:tc>
                <a:tc>
                  <a:txBody>
                    <a:bodyPr/>
                    <a:lstStyle/>
                    <a:p>
                      <a:pPr marL="0" algn="ctr" defTabSz="914400" rtl="0" eaLnBrk="1" latinLnBrk="0" hangingPunct="1"/>
                      <a:r>
                        <a:rPr lang="en-US" sz="1200" b="1"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Quarter</a:t>
                      </a:r>
                    </a:p>
                  </a:txBody>
                  <a:tcPr/>
                </a:tc>
                <a:extLst>
                  <a:ext uri="{0D108BD9-81ED-4DB2-BD59-A6C34878D82A}">
                    <a16:rowId xmlns:a16="http://schemas.microsoft.com/office/drawing/2014/main" val="10000"/>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Beginning cash balance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extLst>
                  <a:ext uri="{0D108BD9-81ED-4DB2-BD59-A6C34878D82A}">
                    <a16:rowId xmlns:a16="http://schemas.microsoft.com/office/drawing/2014/main" val="10001"/>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Add: Cash collections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170,000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410,000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360,000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940,000</a:t>
                      </a:r>
                    </a:p>
                  </a:txBody>
                  <a:tcPr/>
                </a:tc>
                <a:extLst>
                  <a:ext uri="{0D108BD9-81ED-4DB2-BD59-A6C34878D82A}">
                    <a16:rowId xmlns:a16="http://schemas.microsoft.com/office/drawing/2014/main" val="10002"/>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cash available</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210,000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440,000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980,000</a:t>
                      </a:r>
                    </a:p>
                  </a:txBody>
                  <a:tcPr/>
                </a:tc>
                <a:extLst>
                  <a:ext uri="{0D108BD9-81ED-4DB2-BD59-A6C34878D82A}">
                    <a16:rowId xmlns:a16="http://schemas.microsoft.com/office/drawing/2014/main" val="10003"/>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Less: Cash disbursements</a:t>
                      </a: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tc>
                  <a:txBody>
                    <a:bodyPr/>
                    <a:lstStyle/>
                    <a:p>
                      <a:pPr algn="r"/>
                      <a:endParaRPr lang="en-US" sz="1200" dirty="0">
                        <a:latin typeface="Verdana" pitchFamily="34" charset="0"/>
                        <a:ea typeface="Verdana" pitchFamily="34" charset="0"/>
                        <a:cs typeface="Verdana" pitchFamily="34" charset="0"/>
                      </a:endParaRPr>
                    </a:p>
                  </a:txBody>
                  <a:tcPr/>
                </a:tc>
                <a:extLst>
                  <a:ext uri="{0D108BD9-81ED-4DB2-BD59-A6C34878D82A}">
                    <a16:rowId xmlns:a16="http://schemas.microsoft.com/office/drawing/2014/main" val="10004"/>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Materials</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72,300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72,700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185,000</a:t>
                      </a:r>
                    </a:p>
                  </a:txBody>
                  <a:tcPr/>
                </a:tc>
                <a:extLst>
                  <a:ext uri="{0D108BD9-81ED-4DB2-BD59-A6C34878D82A}">
                    <a16:rowId xmlns:a16="http://schemas.microsoft.com/office/drawing/2014/main" val="10005"/>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Direct labor</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13,000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23,000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14,500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50,500</a:t>
                      </a:r>
                    </a:p>
                  </a:txBody>
                  <a:tcPr/>
                </a:tc>
                <a:extLst>
                  <a:ext uri="{0D108BD9-81ED-4DB2-BD59-A6C34878D82A}">
                    <a16:rowId xmlns:a16="http://schemas.microsoft.com/office/drawing/2014/main" val="10006"/>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Manufacturing overhead</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56,000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76,000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59,000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191,000</a:t>
                      </a:r>
                    </a:p>
                  </a:txBody>
                  <a:tcPr/>
                </a:tc>
                <a:extLst>
                  <a:ext uri="{0D108BD9-81ED-4DB2-BD59-A6C34878D82A}">
                    <a16:rowId xmlns:a16="http://schemas.microsoft.com/office/drawing/2014/main" val="10007"/>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Selling and administrative</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70,000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85,000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75,000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230,000</a:t>
                      </a:r>
                    </a:p>
                  </a:txBody>
                  <a:tcPr/>
                </a:tc>
                <a:extLst>
                  <a:ext uri="{0D108BD9-81ED-4DB2-BD59-A6C34878D82A}">
                    <a16:rowId xmlns:a16="http://schemas.microsoft.com/office/drawing/2014/main" val="10008"/>
                  </a:ext>
                </a:extLst>
              </a:tr>
              <a:tr h="274320">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Equipment purchase</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143,700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48,300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192,000</a:t>
                      </a:r>
                    </a:p>
                  </a:txBody>
                  <a:tcPr/>
                </a:tc>
                <a:extLst>
                  <a:ext uri="{0D108BD9-81ED-4DB2-BD59-A6C34878D82A}">
                    <a16:rowId xmlns:a16="http://schemas.microsoft.com/office/drawing/2014/main" val="10009"/>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Dividend</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49,000</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ct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49,000</a:t>
                      </a:r>
                    </a:p>
                  </a:txBody>
                  <a:tcPr/>
                </a:tc>
                <a:extLst>
                  <a:ext uri="{0D108BD9-81ED-4DB2-BD59-A6C34878D82A}">
                    <a16:rowId xmlns:a16="http://schemas.microsoft.com/office/drawing/2014/main" val="10010"/>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disbursements</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228,000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269,500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897,500</a:t>
                      </a:r>
                    </a:p>
                  </a:txBody>
                  <a:tcPr/>
                </a:tc>
                <a:extLst>
                  <a:ext uri="{0D108BD9-81ED-4DB2-BD59-A6C34878D82A}">
                    <a16:rowId xmlns:a16="http://schemas.microsoft.com/office/drawing/2014/main" val="10011"/>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Excess (deficiency)</a:t>
                      </a:r>
                    </a:p>
                  </a:txBody>
                  <a:tcPr/>
                </a:tc>
                <a:tc>
                  <a:txBody>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(18,000)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40,000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130,500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82,500</a:t>
                      </a:r>
                    </a:p>
                  </a:txBody>
                  <a:tcPr/>
                </a:tc>
                <a:extLst>
                  <a:ext uri="{0D108BD9-81ED-4DB2-BD59-A6C34878D82A}">
                    <a16:rowId xmlns:a16="http://schemas.microsoft.com/office/drawing/2014/main" val="10012"/>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Financing:</a:t>
                      </a: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13"/>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Borrowing</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endPar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endParaRP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extLst>
                  <a:ext uri="{0D108BD9-81ED-4DB2-BD59-A6C34878D82A}">
                    <a16:rowId xmlns:a16="http://schemas.microsoft.com/office/drawing/2014/main" val="10014"/>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Repayment</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ct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tc>
                  <a:txBody>
                    <a:bodyPr/>
                    <a:lstStyle/>
                    <a:p>
                      <a:pPr algn="r"/>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extLst>
                  <a:ext uri="{0D108BD9-81ED-4DB2-BD59-A6C34878D82A}">
                    <a16:rowId xmlns:a16="http://schemas.microsoft.com/office/drawing/2014/main" val="10015"/>
                  </a:ext>
                </a:extLst>
              </a:tr>
              <a:tr h="251861">
                <a:tc>
                  <a:txBody>
                    <a:bodyPr/>
                    <a:lstStyle/>
                    <a:p>
                      <a:pPr marL="0" indent="122238" algn="l" defTabSz="914400" rtl="0" eaLnBrk="1" latinLnBrk="0" hangingPunct="1"/>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Interest</a:t>
                      </a:r>
                    </a:p>
                  </a:txBody>
                  <a:tcPr/>
                </a:tc>
                <a:tc>
                  <a:txBody>
                    <a:bodyPr/>
                    <a:lstStyle/>
                    <a:p>
                      <a:pPr algn="ct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ct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(1,920)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(1,920)</a:t>
                      </a:r>
                    </a:p>
                  </a:txBody>
                  <a:tcPr/>
                </a:tc>
                <a:extLst>
                  <a:ext uri="{0D108BD9-81ED-4DB2-BD59-A6C34878D82A}">
                    <a16:rowId xmlns:a16="http://schemas.microsoft.com/office/drawing/2014/main" val="10016"/>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Total financing</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48,000</a:t>
                      </a:r>
                    </a:p>
                  </a:txBody>
                  <a:tcPr/>
                </a:tc>
                <a:tc>
                  <a:txBody>
                    <a:bodyPr/>
                    <a:lstStyle/>
                    <a:p>
                      <a:pPr algn="ct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(49,920)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(1,920)</a:t>
                      </a:r>
                    </a:p>
                  </a:txBody>
                  <a:tcPr/>
                </a:tc>
                <a:extLst>
                  <a:ext uri="{0D108BD9-81ED-4DB2-BD59-A6C34878D82A}">
                    <a16:rowId xmlns:a16="http://schemas.microsoft.com/office/drawing/2014/main" val="10017"/>
                  </a:ext>
                </a:extLst>
              </a:tr>
              <a:tr h="251861">
                <a:tc>
                  <a:txBody>
                    <a:bodyPr/>
                    <a:lstStyle/>
                    <a:p>
                      <a:r>
                        <a:rPr lang="en-US" sz="1200" b="0"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Ending cash balance</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30,000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40,000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80,580</a:t>
                      </a:r>
                    </a:p>
                  </a:txBody>
                  <a:tcPr/>
                </a:tc>
                <a:tc>
                  <a:txBody>
                    <a:bodyPr/>
                    <a:lstStyle/>
                    <a:p>
                      <a:pPr algn="r"/>
                      <a:r>
                        <a:rPr lang="en-US" sz="1200" b="0" u="sng" kern="1200" dirty="0">
                          <a:solidFill>
                            <a:schemeClr val="tx1"/>
                          </a:solidFill>
                          <a:latin typeface="STIX Two Text" panose="02020603050405020304" pitchFamily="18" charset="0"/>
                          <a:ea typeface="Verdana" panose="020B0604030504040204" pitchFamily="34" charset="0"/>
                          <a:cs typeface="Verdana" panose="020B0604030504040204" pitchFamily="34" charset="0"/>
                        </a:rPr>
                        <a:t>$   80,580</a:t>
                      </a:r>
                    </a:p>
                  </a:txBody>
                  <a:tcPr/>
                </a:tc>
                <a:extLst>
                  <a:ext uri="{0D108BD9-81ED-4DB2-BD59-A6C34878D82A}">
                    <a16:rowId xmlns:a16="http://schemas.microsoft.com/office/drawing/2014/main" val="10018"/>
                  </a:ext>
                </a:extLst>
              </a:tr>
            </a:tbl>
          </a:graphicData>
        </a:graphic>
      </p:graphicFrame>
      <p:grpSp>
        <p:nvGrpSpPr>
          <p:cNvPr id="12" name="Group 5">
            <a:extLst>
              <a:ext uri="{FF2B5EF4-FFF2-40B4-BE49-F238E27FC236}">
                <a16:creationId xmlns:a16="http://schemas.microsoft.com/office/drawing/2014/main" id="{CD1B9B7E-4900-9A22-7AB3-6311532AC1B1}"/>
              </a:ext>
            </a:extLst>
          </p:cNvPr>
          <p:cNvGrpSpPr>
            <a:grpSpLocks/>
          </p:cNvGrpSpPr>
          <p:nvPr/>
        </p:nvGrpSpPr>
        <p:grpSpPr bwMode="auto">
          <a:xfrm>
            <a:off x="2133600" y="2960688"/>
            <a:ext cx="6172200" cy="2613025"/>
            <a:chOff x="240" y="2050"/>
            <a:chExt cx="3888" cy="1646"/>
          </a:xfrm>
        </p:grpSpPr>
        <p:sp>
          <p:nvSpPr>
            <p:cNvPr id="13" name="Line 7">
              <a:extLst>
                <a:ext uri="{FF2B5EF4-FFF2-40B4-BE49-F238E27FC236}">
                  <a16:creationId xmlns:a16="http://schemas.microsoft.com/office/drawing/2014/main" id="{CC94CD28-A967-94D1-E335-DF581AB8BCCA}"/>
                </a:ext>
              </a:extLst>
            </p:cNvPr>
            <p:cNvSpPr>
              <a:spLocks noChangeShapeType="1"/>
            </p:cNvSpPr>
            <p:nvPr/>
          </p:nvSpPr>
          <p:spPr bwMode="auto">
            <a:xfrm>
              <a:off x="3072" y="2688"/>
              <a:ext cx="1056" cy="1008"/>
            </a:xfrm>
            <a:prstGeom prst="line">
              <a:avLst/>
            </a:prstGeom>
            <a:noFill/>
            <a:ln w="38100">
              <a:solidFill>
                <a:srgbClr val="FF0000"/>
              </a:solidFill>
              <a:round/>
              <a:headEnd/>
              <a:tailEnd type="triangle" w="med" len="med"/>
            </a:ln>
            <a:effectLst>
              <a:outerShdw dist="35921" dir="2700000" algn="ctr" rotWithShape="0">
                <a:schemeClr val="bg2"/>
              </a:outerShdw>
            </a:effectLst>
            <a:extLst>
              <a:ext uri="{909E8E84-426E-40DD-AFC4-6F175D3DCCD1}">
                <a14:hiddenFill xmlns:a14="http://schemas.microsoft.com/office/drawing/2010/main">
                  <a:noFill/>
                </a14:hiddenFill>
              </a:ext>
            </a:extLst>
          </p:spPr>
          <p:txBody>
            <a:bodyPr/>
            <a:lstStyle/>
            <a:p>
              <a:endParaRPr lang="en-US" dirty="0"/>
            </a:p>
          </p:txBody>
        </p:sp>
        <p:sp>
          <p:nvSpPr>
            <p:cNvPr id="14" name="Rectangle 6">
              <a:extLst>
                <a:ext uri="{FF2B5EF4-FFF2-40B4-BE49-F238E27FC236}">
                  <a16:creationId xmlns:a16="http://schemas.microsoft.com/office/drawing/2014/main" id="{F0AD7ABB-9A4B-BEC1-9D78-128E7AE27EE3}"/>
                </a:ext>
              </a:extLst>
            </p:cNvPr>
            <p:cNvSpPr>
              <a:spLocks noChangeArrowheads="1"/>
            </p:cNvSpPr>
            <p:nvPr/>
          </p:nvSpPr>
          <p:spPr bwMode="auto">
            <a:xfrm>
              <a:off x="240" y="2050"/>
              <a:ext cx="2832" cy="638"/>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lIns="90488" tIns="44450" rIns="90488" bIns="44450">
              <a:spAutoFit/>
            </a:bodyPr>
            <a:lstStyle/>
            <a:p>
              <a:pPr algn="ctr">
                <a:defRPr/>
              </a:pPr>
              <a:r>
                <a:rPr lang="en-US" sz="2000" dirty="0">
                  <a:solidFill>
                    <a:srgbClr val="FFFF00"/>
                  </a:solidFill>
                  <a:latin typeface="Arial" charset="0"/>
                </a:rPr>
                <a:t>$48,000 × 16% × 3/12 = $1,920</a:t>
              </a:r>
              <a:br>
                <a:rPr lang="en-US" sz="2000" dirty="0">
                  <a:solidFill>
                    <a:srgbClr val="FFFF00"/>
                  </a:solidFill>
                  <a:latin typeface="Arial" charset="0"/>
                </a:rPr>
              </a:br>
              <a:r>
                <a:rPr lang="en-US" sz="2000" dirty="0">
                  <a:solidFill>
                    <a:srgbClr val="FFFF00"/>
                  </a:solidFill>
                  <a:latin typeface="Arial" charset="0"/>
                </a:rPr>
                <a:t>(Borrowings on April 1 and</a:t>
              </a:r>
              <a:br>
                <a:rPr lang="en-US" sz="2000" dirty="0">
                  <a:solidFill>
                    <a:srgbClr val="FFFF00"/>
                  </a:solidFill>
                  <a:latin typeface="Arial" charset="0"/>
                </a:rPr>
              </a:br>
              <a:r>
                <a:rPr lang="en-US" sz="2000" dirty="0">
                  <a:solidFill>
                    <a:srgbClr val="FFFF00"/>
                  </a:solidFill>
                  <a:latin typeface="Arial" charset="0"/>
                </a:rPr>
                <a:t>repayment on June 30)</a:t>
              </a:r>
            </a:p>
          </p:txBody>
        </p:sp>
      </p:grpSp>
    </p:spTree>
    <p:extLst>
      <p:ext uri="{BB962C8B-B14F-4D97-AF65-F5344CB8AC3E}">
        <p14:creationId xmlns:p14="http://schemas.microsoft.com/office/powerpoint/2010/main" val="2056816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97527"/>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871862" cy="523220"/>
          </a:xfrm>
          <a:prstGeom prst="rect">
            <a:avLst/>
          </a:prstGeom>
          <a:noFill/>
        </p:spPr>
        <p:txBody>
          <a:bodyPr wrap="square" rtlCol="0">
            <a:spAutoFit/>
          </a:bodyPr>
          <a:lstStyle/>
          <a:p>
            <a:pPr algn="ctr">
              <a:defRPr/>
            </a:pPr>
            <a:r>
              <a:rPr lang="en-US" altLang="en-US" sz="2800" b="1" dirty="0">
                <a:solidFill>
                  <a:schemeClr val="bg1"/>
                </a:solidFill>
              </a:rPr>
              <a:t>The Cash Budget – Borrowings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9019E23-CD59-268A-9727-DB8D8DED1804}"/>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7" name="Rectangle 2">
            <a:extLst>
              <a:ext uri="{FF2B5EF4-FFF2-40B4-BE49-F238E27FC236}">
                <a16:creationId xmlns:a16="http://schemas.microsoft.com/office/drawing/2014/main" id="{A3766B83-07FB-E5A8-CE85-A5830EB15049}"/>
              </a:ext>
            </a:extLst>
          </p:cNvPr>
          <p:cNvSpPr txBox="1">
            <a:spLocks noChangeArrowheads="1"/>
          </p:cNvSpPr>
          <p:nvPr/>
        </p:nvSpPr>
        <p:spPr>
          <a:xfrm>
            <a:off x="2038350" y="685801"/>
            <a:ext cx="8629650" cy="601663"/>
          </a:xfrm>
          <a:prstGeom prst="rect">
            <a:avLst/>
          </a:prstGeom>
        </p:spPr>
        <p:txBody>
          <a:bodyPr vert="horz" lIns="90488" tIns="44450" rIns="90488" bIns="4445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6">
            <a:extLst>
              <a:ext uri="{FF2B5EF4-FFF2-40B4-BE49-F238E27FC236}">
                <a16:creationId xmlns:a16="http://schemas.microsoft.com/office/drawing/2014/main" id="{8C68A3FE-B3AA-5E9B-325D-0A3A27613901}"/>
              </a:ext>
            </a:extLst>
          </p:cNvPr>
          <p:cNvSpPr>
            <a:spLocks noChangeArrowheads="1"/>
          </p:cNvSpPr>
          <p:nvPr/>
        </p:nvSpPr>
        <p:spPr bwMode="auto">
          <a:xfrm>
            <a:off x="2514600" y="2416175"/>
            <a:ext cx="7543800" cy="1751762"/>
          </a:xfrm>
          <a:prstGeom prst="rect">
            <a:avLst/>
          </a:prstGeom>
          <a:solidFill>
            <a:schemeClr val="accent2">
              <a:lumMod val="75000"/>
            </a:schemeClr>
          </a:solidFill>
          <a:ln w="12700">
            <a:solidFill>
              <a:srgbClr val="000000"/>
            </a:solidFill>
            <a:miter lim="800000"/>
            <a:headEnd/>
            <a:tailEnd/>
          </a:ln>
          <a:effectLst>
            <a:outerShdw blurRad="50800" dist="38100" dir="2700000" algn="tl" rotWithShape="0">
              <a:prstClr val="black">
                <a:alpha val="40000"/>
              </a:prstClr>
            </a:outerShdw>
          </a:effectLst>
        </p:spPr>
        <p:txBody>
          <a:bodyPr wrap="square" lIns="90488" tIns="44450" rIns="90488" bIns="44450">
            <a:spAutoFit/>
          </a:bodyPr>
          <a:lstStyle/>
          <a:p>
            <a:pPr algn="ctr">
              <a:defRPr/>
            </a:pPr>
            <a:r>
              <a:rPr lang="en-US" sz="3600" dirty="0">
                <a:solidFill>
                  <a:srgbClr val="FFFF00"/>
                </a:solidFill>
                <a:latin typeface="Arial" charset="0"/>
              </a:rPr>
              <a:t>$48,000 × 16% × 3/12 = $1,920</a:t>
            </a:r>
            <a:br>
              <a:rPr lang="en-US" sz="3600" dirty="0">
                <a:solidFill>
                  <a:srgbClr val="FFFF00"/>
                </a:solidFill>
                <a:latin typeface="Arial" charset="0"/>
              </a:rPr>
            </a:br>
            <a:r>
              <a:rPr lang="en-US" sz="3600" dirty="0">
                <a:solidFill>
                  <a:srgbClr val="FFFF00"/>
                </a:solidFill>
                <a:latin typeface="Arial" charset="0"/>
              </a:rPr>
              <a:t>(Borrowings on April 1 and</a:t>
            </a:r>
            <a:br>
              <a:rPr lang="en-US" sz="3600" dirty="0">
                <a:solidFill>
                  <a:srgbClr val="FFFF00"/>
                </a:solidFill>
                <a:latin typeface="Arial" charset="0"/>
              </a:rPr>
            </a:br>
            <a:r>
              <a:rPr lang="en-US" sz="3600" dirty="0">
                <a:solidFill>
                  <a:srgbClr val="FFFF00"/>
                </a:solidFill>
                <a:latin typeface="Arial" charset="0"/>
              </a:rPr>
              <a:t>repayment on June 30)</a:t>
            </a:r>
          </a:p>
        </p:txBody>
      </p:sp>
    </p:spTree>
    <p:extLst>
      <p:ext uri="{BB962C8B-B14F-4D97-AF65-F5344CB8AC3E}">
        <p14:creationId xmlns:p14="http://schemas.microsoft.com/office/powerpoint/2010/main" val="9822199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389</TotalTime>
  <Words>2422</Words>
  <Application>Microsoft Macintosh PowerPoint</Application>
  <PresentationFormat>Widescreen</PresentationFormat>
  <Paragraphs>665</Paragraphs>
  <Slides>47</Slides>
  <Notes>3</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47</vt:i4>
      </vt:variant>
    </vt:vector>
  </HeadingPairs>
  <TitlesOfParts>
    <vt:vector size="60" baseType="lpstr">
      <vt:lpstr>Arial</vt:lpstr>
      <vt:lpstr>Calibri</vt:lpstr>
      <vt:lpstr>Calibri Light</vt:lpstr>
      <vt:lpstr>Monotype Sorts</vt:lpstr>
      <vt:lpstr>STIX Two Text</vt:lpstr>
      <vt:lpstr>Tajawal ExtraBold</vt:lpstr>
      <vt:lpstr>Tajawal Medium</vt:lpstr>
      <vt:lpstr>Times</vt:lpstr>
      <vt:lpstr>Verdana</vt:lpstr>
      <vt:lpstr>Wingdings</vt:lpstr>
      <vt:lpstr>Office Theme</vt:lpstr>
      <vt:lpstr>MS Org Chart</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Sarah Abdullah</cp:lastModifiedBy>
  <cp:revision>15</cp:revision>
  <dcterms:created xsi:type="dcterms:W3CDTF">2023-04-29T09:08:23Z</dcterms:created>
  <dcterms:modified xsi:type="dcterms:W3CDTF">2023-07-23T17:05:03Z</dcterms:modified>
</cp:coreProperties>
</file>