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3"/>
  </p:notesMasterIdLst>
  <p:sldIdLst>
    <p:sldId id="313" r:id="rId2"/>
    <p:sldId id="314" r:id="rId3"/>
    <p:sldId id="257" r:id="rId4"/>
    <p:sldId id="318" r:id="rId5"/>
    <p:sldId id="319" r:id="rId6"/>
    <p:sldId id="320" r:id="rId7"/>
    <p:sldId id="321" r:id="rId8"/>
    <p:sldId id="322" r:id="rId9"/>
    <p:sldId id="258" r:id="rId10"/>
    <p:sldId id="259" r:id="rId11"/>
    <p:sldId id="260" r:id="rId12"/>
    <p:sldId id="261" r:id="rId13"/>
    <p:sldId id="263" r:id="rId14"/>
    <p:sldId id="324" r:id="rId15"/>
    <p:sldId id="264" r:id="rId16"/>
    <p:sldId id="265" r:id="rId17"/>
    <p:sldId id="266" r:id="rId18"/>
    <p:sldId id="325" r:id="rId19"/>
    <p:sldId id="267" r:id="rId20"/>
    <p:sldId id="268" r:id="rId21"/>
    <p:sldId id="269" r:id="rId22"/>
    <p:sldId id="270" r:id="rId23"/>
    <p:sldId id="271" r:id="rId24"/>
    <p:sldId id="300" r:id="rId25"/>
    <p:sldId id="274" r:id="rId26"/>
    <p:sldId id="275" r:id="rId27"/>
    <p:sldId id="276" r:id="rId28"/>
    <p:sldId id="277" r:id="rId29"/>
    <p:sldId id="326" r:id="rId30"/>
    <p:sldId id="317" r:id="rId31"/>
    <p:sldId id="31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86" d="100"/>
          <a:sy n="86" d="100"/>
        </p:scale>
        <p:origin x="282" y="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D4D8F-AD7D-4BA5-8F6A-5ADF6815D438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</dgm:pt>
    <dgm:pt modelId="{9946E0F3-5715-48EF-99C9-4231E9A90D1C}">
      <dgm:prSet phldrT="[Text]"/>
      <dgm:spPr/>
      <dgm:t>
        <a:bodyPr/>
        <a:lstStyle/>
        <a:p>
          <a:r>
            <a:rPr lang="en-US" b="1" dirty="0" smtClean="0"/>
            <a:t>Long-range plans</a:t>
          </a:r>
        </a:p>
        <a:p>
          <a:r>
            <a:rPr lang="en-US" b="1" dirty="0" smtClean="0"/>
            <a:t>= 3 or more years</a:t>
          </a:r>
          <a:endParaRPr lang="en-US" dirty="0"/>
        </a:p>
      </dgm:t>
    </dgm:pt>
    <dgm:pt modelId="{FFFA6DD2-1D70-49C0-913D-BD1A87D16405}" type="parTrans" cxnId="{2D3E8BAC-EF9B-4488-BC74-D511100FEFBA}">
      <dgm:prSet/>
      <dgm:spPr/>
      <dgm:t>
        <a:bodyPr/>
        <a:lstStyle/>
        <a:p>
          <a:endParaRPr lang="en-US"/>
        </a:p>
      </dgm:t>
    </dgm:pt>
    <dgm:pt modelId="{2171C394-EEAA-45ED-92A8-52512BA0EC0F}" type="sibTrans" cxnId="{2D3E8BAC-EF9B-4488-BC74-D511100FEFBA}">
      <dgm:prSet/>
      <dgm:spPr/>
      <dgm:t>
        <a:bodyPr/>
        <a:lstStyle/>
        <a:p>
          <a:endParaRPr lang="en-US"/>
        </a:p>
      </dgm:t>
    </dgm:pt>
    <dgm:pt modelId="{2324600A-2EAF-4E89-BD3A-A788CB5EB3FD}">
      <dgm:prSet phldrT="[Text]"/>
      <dgm:spPr/>
      <dgm:t>
        <a:bodyPr/>
        <a:lstStyle/>
        <a:p>
          <a:r>
            <a:rPr lang="en-US" b="1" dirty="0" smtClean="0"/>
            <a:t>Intermediate-range plans = 1 to 2 years</a:t>
          </a:r>
          <a:endParaRPr lang="en-US" dirty="0"/>
        </a:p>
      </dgm:t>
    </dgm:pt>
    <dgm:pt modelId="{4C701EAA-893B-47CB-B900-33E5133CD320}" type="parTrans" cxnId="{429F4138-422D-4721-BE82-93028258B430}">
      <dgm:prSet/>
      <dgm:spPr/>
      <dgm:t>
        <a:bodyPr/>
        <a:lstStyle/>
        <a:p>
          <a:endParaRPr lang="en-US"/>
        </a:p>
      </dgm:t>
    </dgm:pt>
    <dgm:pt modelId="{906B628B-EC64-48C2-A7FD-94A1EDC720CD}" type="sibTrans" cxnId="{429F4138-422D-4721-BE82-93028258B430}">
      <dgm:prSet/>
      <dgm:spPr/>
      <dgm:t>
        <a:bodyPr/>
        <a:lstStyle/>
        <a:p>
          <a:endParaRPr lang="en-US"/>
        </a:p>
      </dgm:t>
    </dgm:pt>
    <dgm:pt modelId="{C7D7BFA0-0582-4469-8AF6-EF1290C002BE}">
      <dgm:prSet phldrT="[Text]"/>
      <dgm:spPr/>
      <dgm:t>
        <a:bodyPr/>
        <a:lstStyle/>
        <a:p>
          <a:r>
            <a:rPr lang="en-US" b="1" dirty="0" smtClean="0"/>
            <a:t>Short-range plans = 1 year or less</a:t>
          </a:r>
          <a:endParaRPr lang="en-US" dirty="0"/>
        </a:p>
      </dgm:t>
    </dgm:pt>
    <dgm:pt modelId="{9A6436A6-E9F0-4AFF-91AE-CB5D7AB0F4AF}" type="parTrans" cxnId="{4678FF73-36AE-4C25-9790-CD593F3C3876}">
      <dgm:prSet/>
      <dgm:spPr/>
      <dgm:t>
        <a:bodyPr/>
        <a:lstStyle/>
        <a:p>
          <a:endParaRPr lang="en-US"/>
        </a:p>
      </dgm:t>
    </dgm:pt>
    <dgm:pt modelId="{F2BF4FF3-9796-4156-8690-D6B15EAEE803}" type="sibTrans" cxnId="{4678FF73-36AE-4C25-9790-CD593F3C3876}">
      <dgm:prSet/>
      <dgm:spPr/>
      <dgm:t>
        <a:bodyPr/>
        <a:lstStyle/>
        <a:p>
          <a:endParaRPr lang="en-US"/>
        </a:p>
      </dgm:t>
    </dgm:pt>
    <dgm:pt modelId="{9CC2D169-A584-4101-BCB7-A546360E5128}" type="pres">
      <dgm:prSet presAssocID="{13BD4D8F-AD7D-4BA5-8F6A-5ADF6815D438}" presName="compositeShape" presStyleCnt="0">
        <dgm:presLayoutVars>
          <dgm:dir/>
          <dgm:resizeHandles/>
        </dgm:presLayoutVars>
      </dgm:prSet>
      <dgm:spPr/>
    </dgm:pt>
    <dgm:pt modelId="{91CF434F-FCDD-4C17-A112-FC0A981008F6}" type="pres">
      <dgm:prSet presAssocID="{13BD4D8F-AD7D-4BA5-8F6A-5ADF6815D438}" presName="pyramid" presStyleLbl="node1" presStyleIdx="0" presStyleCnt="1" custScaleX="124648" custLinFactNeighborX="-6727" custLinFactNeighborY="0"/>
      <dgm:spPr/>
    </dgm:pt>
    <dgm:pt modelId="{D07AAB5B-0F53-4889-B95C-616B019A8B73}" type="pres">
      <dgm:prSet presAssocID="{13BD4D8F-AD7D-4BA5-8F6A-5ADF6815D438}" presName="theList" presStyleCnt="0"/>
      <dgm:spPr/>
    </dgm:pt>
    <dgm:pt modelId="{8743C649-AE97-43BF-A868-A3A2C333AC5A}" type="pres">
      <dgm:prSet presAssocID="{9946E0F3-5715-48EF-99C9-4231E9A90D1C}" presName="aNode" presStyleLbl="fgAcc1" presStyleIdx="0" presStyleCnt="3" custLinFactNeighborX="-15026" custLinFactNeighborY="802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03502F-5ACA-4792-93B8-34DB814EDBF7}" type="pres">
      <dgm:prSet presAssocID="{9946E0F3-5715-48EF-99C9-4231E9A90D1C}" presName="aSpace" presStyleCnt="0"/>
      <dgm:spPr/>
    </dgm:pt>
    <dgm:pt modelId="{315CA308-352C-4ADA-8C5C-2631405A6FB3}" type="pres">
      <dgm:prSet presAssocID="{2324600A-2EAF-4E89-BD3A-A788CB5EB3FD}" presName="aNode" presStyleLbl="fgAcc1" presStyleIdx="1" presStyleCnt="3" custLinFactNeighborX="-12759" custLinFactNeighborY="20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D8035A-E534-41DB-8F4E-176A265A5601}" type="pres">
      <dgm:prSet presAssocID="{2324600A-2EAF-4E89-BD3A-A788CB5EB3FD}" presName="aSpace" presStyleCnt="0"/>
      <dgm:spPr/>
    </dgm:pt>
    <dgm:pt modelId="{F307A8E6-9FC1-44E0-990B-46F2D69B69B9}" type="pres">
      <dgm:prSet presAssocID="{C7D7BFA0-0582-4469-8AF6-EF1290C002BE}" presName="aNode" presStyleLbl="fgAcc1" presStyleIdx="2" presStyleCnt="3" custLinFactNeighborX="-12759" custLinFactNeighborY="68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956580-E3D1-42DE-8193-3C3DFA21DBA0}" type="pres">
      <dgm:prSet presAssocID="{C7D7BFA0-0582-4469-8AF6-EF1290C002BE}" presName="aSpace" presStyleCnt="0"/>
      <dgm:spPr/>
    </dgm:pt>
  </dgm:ptLst>
  <dgm:cxnLst>
    <dgm:cxn modelId="{1C01F9A0-89E8-43F1-A1E8-38F2328F363B}" type="presOf" srcId="{C7D7BFA0-0582-4469-8AF6-EF1290C002BE}" destId="{F307A8E6-9FC1-44E0-990B-46F2D69B69B9}" srcOrd="0" destOrd="0" presId="urn:microsoft.com/office/officeart/2005/8/layout/pyramid2"/>
    <dgm:cxn modelId="{25402583-F82C-479C-AE83-7414E192E258}" type="presOf" srcId="{9946E0F3-5715-48EF-99C9-4231E9A90D1C}" destId="{8743C649-AE97-43BF-A868-A3A2C333AC5A}" srcOrd="0" destOrd="0" presId="urn:microsoft.com/office/officeart/2005/8/layout/pyramid2"/>
    <dgm:cxn modelId="{CBDE370F-71A2-4ECF-B48C-ABA9953A84ED}" type="presOf" srcId="{2324600A-2EAF-4E89-BD3A-A788CB5EB3FD}" destId="{315CA308-352C-4ADA-8C5C-2631405A6FB3}" srcOrd="0" destOrd="0" presId="urn:microsoft.com/office/officeart/2005/8/layout/pyramid2"/>
    <dgm:cxn modelId="{429F4138-422D-4721-BE82-93028258B430}" srcId="{13BD4D8F-AD7D-4BA5-8F6A-5ADF6815D438}" destId="{2324600A-2EAF-4E89-BD3A-A788CB5EB3FD}" srcOrd="1" destOrd="0" parTransId="{4C701EAA-893B-47CB-B900-33E5133CD320}" sibTransId="{906B628B-EC64-48C2-A7FD-94A1EDC720CD}"/>
    <dgm:cxn modelId="{678F0931-7FFA-468A-B822-27B500867328}" type="presOf" srcId="{13BD4D8F-AD7D-4BA5-8F6A-5ADF6815D438}" destId="{9CC2D169-A584-4101-BCB7-A546360E5128}" srcOrd="0" destOrd="0" presId="urn:microsoft.com/office/officeart/2005/8/layout/pyramid2"/>
    <dgm:cxn modelId="{2D3E8BAC-EF9B-4488-BC74-D511100FEFBA}" srcId="{13BD4D8F-AD7D-4BA5-8F6A-5ADF6815D438}" destId="{9946E0F3-5715-48EF-99C9-4231E9A90D1C}" srcOrd="0" destOrd="0" parTransId="{FFFA6DD2-1D70-49C0-913D-BD1A87D16405}" sibTransId="{2171C394-EEAA-45ED-92A8-52512BA0EC0F}"/>
    <dgm:cxn modelId="{4678FF73-36AE-4C25-9790-CD593F3C3876}" srcId="{13BD4D8F-AD7D-4BA5-8F6A-5ADF6815D438}" destId="{C7D7BFA0-0582-4469-8AF6-EF1290C002BE}" srcOrd="2" destOrd="0" parTransId="{9A6436A6-E9F0-4AFF-91AE-CB5D7AB0F4AF}" sibTransId="{F2BF4FF3-9796-4156-8690-D6B15EAEE803}"/>
    <dgm:cxn modelId="{33801146-D66A-47F8-92CA-B552EF749011}" type="presParOf" srcId="{9CC2D169-A584-4101-BCB7-A546360E5128}" destId="{91CF434F-FCDD-4C17-A112-FC0A981008F6}" srcOrd="0" destOrd="0" presId="urn:microsoft.com/office/officeart/2005/8/layout/pyramid2"/>
    <dgm:cxn modelId="{DD6C5286-4485-4C2F-A67D-96C5E746EDF3}" type="presParOf" srcId="{9CC2D169-A584-4101-BCB7-A546360E5128}" destId="{D07AAB5B-0F53-4889-B95C-616B019A8B73}" srcOrd="1" destOrd="0" presId="urn:microsoft.com/office/officeart/2005/8/layout/pyramid2"/>
    <dgm:cxn modelId="{52F9E58B-1174-4D88-B87D-C20488CE5928}" type="presParOf" srcId="{D07AAB5B-0F53-4889-B95C-616B019A8B73}" destId="{8743C649-AE97-43BF-A868-A3A2C333AC5A}" srcOrd="0" destOrd="0" presId="urn:microsoft.com/office/officeart/2005/8/layout/pyramid2"/>
    <dgm:cxn modelId="{17A1669F-F602-41DE-8B77-C04C8EA76C10}" type="presParOf" srcId="{D07AAB5B-0F53-4889-B95C-616B019A8B73}" destId="{A903502F-5ACA-4792-93B8-34DB814EDBF7}" srcOrd="1" destOrd="0" presId="urn:microsoft.com/office/officeart/2005/8/layout/pyramid2"/>
    <dgm:cxn modelId="{B0C41A65-1BF8-4B0A-993B-DC3037F65958}" type="presParOf" srcId="{D07AAB5B-0F53-4889-B95C-616B019A8B73}" destId="{315CA308-352C-4ADA-8C5C-2631405A6FB3}" srcOrd="2" destOrd="0" presId="urn:microsoft.com/office/officeart/2005/8/layout/pyramid2"/>
    <dgm:cxn modelId="{66C11C81-C165-4635-9032-FDFA827D2DF7}" type="presParOf" srcId="{D07AAB5B-0F53-4889-B95C-616B019A8B73}" destId="{DBD8035A-E534-41DB-8F4E-176A265A5601}" srcOrd="3" destOrd="0" presId="urn:microsoft.com/office/officeart/2005/8/layout/pyramid2"/>
    <dgm:cxn modelId="{B7C4CC0A-97C6-44A3-938D-FBE108978360}" type="presParOf" srcId="{D07AAB5B-0F53-4889-B95C-616B019A8B73}" destId="{F307A8E6-9FC1-44E0-990B-46F2D69B69B9}" srcOrd="4" destOrd="0" presId="urn:microsoft.com/office/officeart/2005/8/layout/pyramid2"/>
    <dgm:cxn modelId="{FE26E305-652D-447E-B542-1F769608F804}" type="presParOf" srcId="{D07AAB5B-0F53-4889-B95C-616B019A8B73}" destId="{DF956580-E3D1-42DE-8193-3C3DFA21DBA0}" srcOrd="5" destOrd="0" presId="urn:microsoft.com/office/officeart/2005/8/layout/pyramid2"/>
  </dgm:cxnLst>
  <dgm:bg>
    <a:blipFill>
      <a:blip xmlns:r="http://schemas.openxmlformats.org/officeDocument/2006/relationships" r:embed="rId1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CF5C8E-CA00-4670-ABF2-9AF20E70BBC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816F2-1D32-4519-A32A-B2F517AA1C4E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1- Forecasting</a:t>
          </a:r>
          <a:endParaRPr lang="ar-SA" dirty="0">
            <a:solidFill>
              <a:schemeClr val="tx1"/>
            </a:solidFill>
          </a:endParaRPr>
        </a:p>
      </dgm:t>
    </dgm:pt>
    <dgm:pt modelId="{BDA29DFF-4DAD-41AE-A3DC-A0603C74DC23}" type="par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D59A10C-868C-404A-AEB9-0E732BC7E716}" type="sibTrans" cxnId="{0D793F49-DE92-4AEF-A926-2C5C025DF2E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B938731-4F46-46E1-83BA-4EADC654340A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2- Contingency planning</a:t>
          </a:r>
          <a:endParaRPr lang="ar-SA" dirty="0">
            <a:solidFill>
              <a:schemeClr val="tx1"/>
            </a:solidFill>
          </a:endParaRPr>
        </a:p>
      </dgm:t>
    </dgm:pt>
    <dgm:pt modelId="{EED1773C-8764-4DCA-9B8C-D52E1623F01C}" type="par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1C034B-6061-4B1C-8143-39FAD007362E}" type="sibTrans" cxnId="{B7C6FAF7-1012-45BD-852C-CC5F31B7D4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ED8DE7A-AA91-4E0D-9743-346A1C4DE9D0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3- Scenario planning</a:t>
          </a:r>
          <a:endParaRPr lang="ar-SA" dirty="0">
            <a:solidFill>
              <a:schemeClr val="tx1"/>
            </a:solidFill>
          </a:endParaRPr>
        </a:p>
      </dgm:t>
    </dgm:pt>
    <dgm:pt modelId="{F1E362A2-1225-423A-A967-1F33485D4BC5}" type="par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3242873-BD1E-4B5C-B870-B93EC5281A4D}" type="sibTrans" cxnId="{5CF4AC23-FBB9-4C31-9C03-D1738F0BAA2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45455E2-9248-44D9-95F3-568AF881FB06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4- Benchmarking</a:t>
          </a:r>
          <a:endParaRPr lang="ar-SA" dirty="0">
            <a:solidFill>
              <a:schemeClr val="tx1"/>
            </a:solidFill>
          </a:endParaRPr>
        </a:p>
      </dgm:t>
    </dgm:pt>
    <dgm:pt modelId="{0B106F8B-2575-49B1-BA71-0F6FF7498121}" type="par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AA1128-CD11-401F-9811-AD7CF28F7398}" type="sibTrans" cxnId="{021CE28C-9576-4D9A-BE4F-CDEEE1D5977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A0CD71-75E5-4E67-85B4-5CB16EF75C46}">
      <dgm:prSet/>
      <dgm:spPr/>
      <dgm:t>
        <a:bodyPr/>
        <a:lstStyle/>
        <a:p>
          <a:pPr rtl="0"/>
          <a:r>
            <a:rPr lang="en-US" b="1" dirty="0" smtClean="0">
              <a:solidFill>
                <a:schemeClr val="tx1"/>
              </a:solidFill>
            </a:rPr>
            <a:t>5- Use of staff planners</a:t>
          </a:r>
          <a:endParaRPr lang="ar-SA" dirty="0">
            <a:solidFill>
              <a:schemeClr val="tx1"/>
            </a:solidFill>
          </a:endParaRPr>
        </a:p>
      </dgm:t>
    </dgm:pt>
    <dgm:pt modelId="{D204AC2B-A722-4CBD-9A05-328E727A8D27}" type="par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9C60669-56F2-4C90-AE2B-B600DBFD0722}" type="sibTrans" cxnId="{8B0321A1-F7E1-41F7-80DA-E96A41DD53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AEE4D93-DA93-49E3-8500-357EFD656095}">
      <dgm:prSet/>
      <dgm:spPr/>
      <dgm:t>
        <a:bodyPr/>
        <a:lstStyle/>
        <a:p>
          <a:endParaRPr lang="en-US"/>
        </a:p>
      </dgm:t>
    </dgm:pt>
    <dgm:pt modelId="{5DD474AC-9AE8-4912-A332-6F34E775557C}" type="par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0BF3F4-3F28-4DF5-8665-B4CA7A0EAFF3}" type="sibTrans" cxnId="{27212177-B698-46CE-B56D-60C1084F10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453A9A9-D6A2-4B3D-822B-111E4389DC74}" type="pres">
      <dgm:prSet presAssocID="{42CF5C8E-CA00-4670-ABF2-9AF20E70BBC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5F6869-AB3F-45EC-9EEA-A60DBE162E66}" type="pres">
      <dgm:prSet presAssocID="{42CF5C8E-CA00-4670-ABF2-9AF20E70BBCE}" presName="dummyMaxCanvas" presStyleCnt="0">
        <dgm:presLayoutVars/>
      </dgm:prSet>
      <dgm:spPr/>
    </dgm:pt>
    <dgm:pt modelId="{6A2621DE-6087-459E-A2EA-2F7F44F5A0F1}" type="pres">
      <dgm:prSet presAssocID="{42CF5C8E-CA00-4670-ABF2-9AF20E70BBC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F70647-4CB3-4650-BCC9-7867B622158E}" type="pres">
      <dgm:prSet presAssocID="{42CF5C8E-CA00-4670-ABF2-9AF20E70BBC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484CF8-A310-4BEC-A9DF-A7FE19CFB366}" type="pres">
      <dgm:prSet presAssocID="{42CF5C8E-CA00-4670-ABF2-9AF20E70BBC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ED1784-60F1-427F-8507-560C2FCB8812}" type="pres">
      <dgm:prSet presAssocID="{42CF5C8E-CA00-4670-ABF2-9AF20E70BBC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C1014C-4997-45D0-AB6C-849CD2B314F7}" type="pres">
      <dgm:prSet presAssocID="{42CF5C8E-CA00-4670-ABF2-9AF20E70BBC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F34DF-9E17-4FBA-BC5C-3079DC4046B5}" type="pres">
      <dgm:prSet presAssocID="{42CF5C8E-CA00-4670-ABF2-9AF20E70BBC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D36C7-EC49-4D80-8AA5-C2223AA4022F}" type="pres">
      <dgm:prSet presAssocID="{42CF5C8E-CA00-4670-ABF2-9AF20E70BBC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E455A-63A3-4F4E-9BF0-DA073C0474AC}" type="pres">
      <dgm:prSet presAssocID="{42CF5C8E-CA00-4670-ABF2-9AF20E70BBC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8692DD-A301-4741-B60C-259E6CD072D2}" type="pres">
      <dgm:prSet presAssocID="{42CF5C8E-CA00-4670-ABF2-9AF20E70BBC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5C97C5-3D3D-4284-9718-D72D1A3FCEE2}" type="pres">
      <dgm:prSet presAssocID="{42CF5C8E-CA00-4670-ABF2-9AF20E70BBC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41E837-5C0D-4676-B9B4-C8E365885C8A}" type="pres">
      <dgm:prSet presAssocID="{42CF5C8E-CA00-4670-ABF2-9AF20E70BBC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10151A-DDB1-4A54-9A5C-21007927E32C}" type="pres">
      <dgm:prSet presAssocID="{42CF5C8E-CA00-4670-ABF2-9AF20E70BBC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8DBA7-2D1D-4FAE-BD0B-F90B044A3D01}" type="pres">
      <dgm:prSet presAssocID="{42CF5C8E-CA00-4670-ABF2-9AF20E70BBC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696BE-BB92-4D53-99CD-C45F018D69C2}" type="pres">
      <dgm:prSet presAssocID="{42CF5C8E-CA00-4670-ABF2-9AF20E70BBC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EF20603-B1B7-46FE-9C5F-7CFEED6812AF}" type="presOf" srcId="{851C034B-6061-4B1C-8143-39FAD007362E}" destId="{B2BD36C7-EC49-4D80-8AA5-C2223AA4022F}" srcOrd="0" destOrd="0" presId="urn:microsoft.com/office/officeart/2005/8/layout/vProcess5"/>
    <dgm:cxn modelId="{A7874D05-6DC6-4F26-AC47-662271F91CAB}" type="presOf" srcId="{42CF5C8E-CA00-4670-ABF2-9AF20E70BBCE}" destId="{2453A9A9-D6A2-4B3D-822B-111E4389DC74}" srcOrd="0" destOrd="0" presId="urn:microsoft.com/office/officeart/2005/8/layout/vProcess5"/>
    <dgm:cxn modelId="{27212177-B698-46CE-B56D-60C1084F10A2}" srcId="{42CF5C8E-CA00-4670-ABF2-9AF20E70BBCE}" destId="{DAEE4D93-DA93-49E3-8500-357EFD656095}" srcOrd="5" destOrd="0" parTransId="{5DD474AC-9AE8-4912-A332-6F34E775557C}" sibTransId="{FE0BF3F4-3F28-4DF5-8665-B4CA7A0EAFF3}"/>
    <dgm:cxn modelId="{850E6890-5CD0-4E02-9965-E7DA857041F1}" type="presOf" srcId="{445455E2-9248-44D9-95F3-568AF881FB06}" destId="{9498DBA7-2D1D-4FAE-BD0B-F90B044A3D01}" srcOrd="1" destOrd="0" presId="urn:microsoft.com/office/officeart/2005/8/layout/vProcess5"/>
    <dgm:cxn modelId="{03192DC5-37D7-4ED8-9ADF-942D4F94079F}" type="presOf" srcId="{9BAA1128-CD11-401F-9811-AD7CF28F7398}" destId="{528692DD-A301-4741-B60C-259E6CD072D2}" srcOrd="0" destOrd="0" presId="urn:microsoft.com/office/officeart/2005/8/layout/vProcess5"/>
    <dgm:cxn modelId="{5DE450DE-0CDE-4DC9-8DCB-D6579C576549}" type="presOf" srcId="{B4B816F2-1D32-4519-A32A-B2F517AA1C4E}" destId="{6A2621DE-6087-459E-A2EA-2F7F44F5A0F1}" srcOrd="0" destOrd="0" presId="urn:microsoft.com/office/officeart/2005/8/layout/vProcess5"/>
    <dgm:cxn modelId="{1A5D29EC-D53E-4D1A-84B6-AD26778411D4}" type="presOf" srcId="{2B938731-4F46-46E1-83BA-4EADC654340A}" destId="{46F70647-4CB3-4650-BCC9-7867B622158E}" srcOrd="0" destOrd="0" presId="urn:microsoft.com/office/officeart/2005/8/layout/vProcess5"/>
    <dgm:cxn modelId="{E7CFC8BE-E099-4012-9A91-11EEB1F1E2B8}" type="presOf" srcId="{B4B816F2-1D32-4519-A32A-B2F517AA1C4E}" destId="{CC5C97C5-3D3D-4284-9718-D72D1A3FCEE2}" srcOrd="1" destOrd="0" presId="urn:microsoft.com/office/officeart/2005/8/layout/vProcess5"/>
    <dgm:cxn modelId="{5CF4AC23-FBB9-4C31-9C03-D1738F0BAA2B}" srcId="{42CF5C8E-CA00-4670-ABF2-9AF20E70BBCE}" destId="{4ED8DE7A-AA91-4E0D-9743-346A1C4DE9D0}" srcOrd="2" destOrd="0" parTransId="{F1E362A2-1225-423A-A967-1F33485D4BC5}" sibTransId="{73242873-BD1E-4B5C-B870-B93EC5281A4D}"/>
    <dgm:cxn modelId="{1FEE5B0C-7CF9-4E95-9AD9-2186EF2862B7}" type="presOf" srcId="{4ED8DE7A-AA91-4E0D-9743-346A1C4DE9D0}" destId="{42484CF8-A310-4BEC-A9DF-A7FE19CFB366}" srcOrd="0" destOrd="0" presId="urn:microsoft.com/office/officeart/2005/8/layout/vProcess5"/>
    <dgm:cxn modelId="{C1E9A942-8557-4DD9-B1BD-E605B4D10297}" type="presOf" srcId="{4ED8DE7A-AA91-4E0D-9743-346A1C4DE9D0}" destId="{AB10151A-DDB1-4A54-9A5C-21007927E32C}" srcOrd="1" destOrd="0" presId="urn:microsoft.com/office/officeart/2005/8/layout/vProcess5"/>
    <dgm:cxn modelId="{B7C6FAF7-1012-45BD-852C-CC5F31B7D4AB}" srcId="{42CF5C8E-CA00-4670-ABF2-9AF20E70BBCE}" destId="{2B938731-4F46-46E1-83BA-4EADC654340A}" srcOrd="1" destOrd="0" parTransId="{EED1773C-8764-4DCA-9B8C-D52E1623F01C}" sibTransId="{851C034B-6061-4B1C-8143-39FAD007362E}"/>
    <dgm:cxn modelId="{15237370-0448-4364-974A-EE860773BDCC}" type="presOf" srcId="{6CA0CD71-75E5-4E67-85B4-5CB16EF75C46}" destId="{C75696BE-BB92-4D53-99CD-C45F018D69C2}" srcOrd="1" destOrd="0" presId="urn:microsoft.com/office/officeart/2005/8/layout/vProcess5"/>
    <dgm:cxn modelId="{0D793F49-DE92-4AEF-A926-2C5C025DF2E7}" srcId="{42CF5C8E-CA00-4670-ABF2-9AF20E70BBCE}" destId="{B4B816F2-1D32-4519-A32A-B2F517AA1C4E}" srcOrd="0" destOrd="0" parTransId="{BDA29DFF-4DAD-41AE-A3DC-A0603C74DC23}" sibTransId="{0D59A10C-868C-404A-AEB9-0E732BC7E716}"/>
    <dgm:cxn modelId="{169B74F5-BC05-48FB-9DCE-76783D4D5CC8}" type="presOf" srcId="{445455E2-9248-44D9-95F3-568AF881FB06}" destId="{79ED1784-60F1-427F-8507-560C2FCB8812}" srcOrd="0" destOrd="0" presId="urn:microsoft.com/office/officeart/2005/8/layout/vProcess5"/>
    <dgm:cxn modelId="{8B0321A1-F7E1-41F7-80DA-E96A41DD53FB}" srcId="{42CF5C8E-CA00-4670-ABF2-9AF20E70BBCE}" destId="{6CA0CD71-75E5-4E67-85B4-5CB16EF75C46}" srcOrd="4" destOrd="0" parTransId="{D204AC2B-A722-4CBD-9A05-328E727A8D27}" sibTransId="{F9C60669-56F2-4C90-AE2B-B600DBFD0722}"/>
    <dgm:cxn modelId="{7BEAE53D-39F2-4715-98B2-F9A6C8F42618}" type="presOf" srcId="{0D59A10C-868C-404A-AEB9-0E732BC7E716}" destId="{547F34DF-9E17-4FBA-BC5C-3079DC4046B5}" srcOrd="0" destOrd="0" presId="urn:microsoft.com/office/officeart/2005/8/layout/vProcess5"/>
    <dgm:cxn modelId="{AB666C86-B11B-49F9-B0A7-006D59C12DDE}" type="presOf" srcId="{73242873-BD1E-4B5C-B870-B93EC5281A4D}" destId="{F06E455A-63A3-4F4E-9BF0-DA073C0474AC}" srcOrd="0" destOrd="0" presId="urn:microsoft.com/office/officeart/2005/8/layout/vProcess5"/>
    <dgm:cxn modelId="{D450200E-99EF-4E25-9D09-14E51A266DB1}" type="presOf" srcId="{2B938731-4F46-46E1-83BA-4EADC654340A}" destId="{9441E837-5C0D-4676-B9B4-C8E365885C8A}" srcOrd="1" destOrd="0" presId="urn:microsoft.com/office/officeart/2005/8/layout/vProcess5"/>
    <dgm:cxn modelId="{8AF132ED-AB08-4F2A-A21C-254F22B449D8}" type="presOf" srcId="{6CA0CD71-75E5-4E67-85B4-5CB16EF75C46}" destId="{66C1014C-4997-45D0-AB6C-849CD2B314F7}" srcOrd="0" destOrd="0" presId="urn:microsoft.com/office/officeart/2005/8/layout/vProcess5"/>
    <dgm:cxn modelId="{021CE28C-9576-4D9A-BE4F-CDEEE1D5977F}" srcId="{42CF5C8E-CA00-4670-ABF2-9AF20E70BBCE}" destId="{445455E2-9248-44D9-95F3-568AF881FB06}" srcOrd="3" destOrd="0" parTransId="{0B106F8B-2575-49B1-BA71-0F6FF7498121}" sibTransId="{9BAA1128-CD11-401F-9811-AD7CF28F7398}"/>
    <dgm:cxn modelId="{59791FCC-20E3-4DC1-9162-48E9B309823F}" type="presParOf" srcId="{2453A9A9-D6A2-4B3D-822B-111E4389DC74}" destId="{D45F6869-AB3F-45EC-9EEA-A60DBE162E66}" srcOrd="0" destOrd="0" presId="urn:microsoft.com/office/officeart/2005/8/layout/vProcess5"/>
    <dgm:cxn modelId="{B8833F11-79CD-40B4-AFBE-04F7CFF7E577}" type="presParOf" srcId="{2453A9A9-D6A2-4B3D-822B-111E4389DC74}" destId="{6A2621DE-6087-459E-A2EA-2F7F44F5A0F1}" srcOrd="1" destOrd="0" presId="urn:microsoft.com/office/officeart/2005/8/layout/vProcess5"/>
    <dgm:cxn modelId="{547E4EBC-9A5D-49A6-94B2-A10585293D82}" type="presParOf" srcId="{2453A9A9-D6A2-4B3D-822B-111E4389DC74}" destId="{46F70647-4CB3-4650-BCC9-7867B622158E}" srcOrd="2" destOrd="0" presId="urn:microsoft.com/office/officeart/2005/8/layout/vProcess5"/>
    <dgm:cxn modelId="{8CA052DD-D453-4CFA-B107-D90E7A4744CC}" type="presParOf" srcId="{2453A9A9-D6A2-4B3D-822B-111E4389DC74}" destId="{42484CF8-A310-4BEC-A9DF-A7FE19CFB366}" srcOrd="3" destOrd="0" presId="urn:microsoft.com/office/officeart/2005/8/layout/vProcess5"/>
    <dgm:cxn modelId="{0445884F-0E7F-4891-9937-CDBDEB864D98}" type="presParOf" srcId="{2453A9A9-D6A2-4B3D-822B-111E4389DC74}" destId="{79ED1784-60F1-427F-8507-560C2FCB8812}" srcOrd="4" destOrd="0" presId="urn:microsoft.com/office/officeart/2005/8/layout/vProcess5"/>
    <dgm:cxn modelId="{3D3F7F0F-3B87-454A-86F8-9FE458093286}" type="presParOf" srcId="{2453A9A9-D6A2-4B3D-822B-111E4389DC74}" destId="{66C1014C-4997-45D0-AB6C-849CD2B314F7}" srcOrd="5" destOrd="0" presId="urn:microsoft.com/office/officeart/2005/8/layout/vProcess5"/>
    <dgm:cxn modelId="{F9CFF7B9-584B-4CAB-BD2D-4093C11FFA11}" type="presParOf" srcId="{2453A9A9-D6A2-4B3D-822B-111E4389DC74}" destId="{547F34DF-9E17-4FBA-BC5C-3079DC4046B5}" srcOrd="6" destOrd="0" presId="urn:microsoft.com/office/officeart/2005/8/layout/vProcess5"/>
    <dgm:cxn modelId="{38285886-83D3-4794-B7AC-30BA0C5DE643}" type="presParOf" srcId="{2453A9A9-D6A2-4B3D-822B-111E4389DC74}" destId="{B2BD36C7-EC49-4D80-8AA5-C2223AA4022F}" srcOrd="7" destOrd="0" presId="urn:microsoft.com/office/officeart/2005/8/layout/vProcess5"/>
    <dgm:cxn modelId="{A6A1EDE1-0BE7-45D7-83D7-DC6A2B9AE284}" type="presParOf" srcId="{2453A9A9-D6A2-4B3D-822B-111E4389DC74}" destId="{F06E455A-63A3-4F4E-9BF0-DA073C0474AC}" srcOrd="8" destOrd="0" presId="urn:microsoft.com/office/officeart/2005/8/layout/vProcess5"/>
    <dgm:cxn modelId="{DBFEF2D2-BD88-4426-A276-DBB383625194}" type="presParOf" srcId="{2453A9A9-D6A2-4B3D-822B-111E4389DC74}" destId="{528692DD-A301-4741-B60C-259E6CD072D2}" srcOrd="9" destOrd="0" presId="urn:microsoft.com/office/officeart/2005/8/layout/vProcess5"/>
    <dgm:cxn modelId="{6FEA4EE5-439B-450A-A3B3-182F3632274D}" type="presParOf" srcId="{2453A9A9-D6A2-4B3D-822B-111E4389DC74}" destId="{CC5C97C5-3D3D-4284-9718-D72D1A3FCEE2}" srcOrd="10" destOrd="0" presId="urn:microsoft.com/office/officeart/2005/8/layout/vProcess5"/>
    <dgm:cxn modelId="{41EB6B25-BE94-47DC-930C-1DEFBC84D741}" type="presParOf" srcId="{2453A9A9-D6A2-4B3D-822B-111E4389DC74}" destId="{9441E837-5C0D-4676-B9B4-C8E365885C8A}" srcOrd="11" destOrd="0" presId="urn:microsoft.com/office/officeart/2005/8/layout/vProcess5"/>
    <dgm:cxn modelId="{C4663E71-189D-4258-90A8-44D2E4367E50}" type="presParOf" srcId="{2453A9A9-D6A2-4B3D-822B-111E4389DC74}" destId="{AB10151A-DDB1-4A54-9A5C-21007927E32C}" srcOrd="12" destOrd="0" presId="urn:microsoft.com/office/officeart/2005/8/layout/vProcess5"/>
    <dgm:cxn modelId="{CE895187-5270-4CC2-8500-41A4B9E99593}" type="presParOf" srcId="{2453A9A9-D6A2-4B3D-822B-111E4389DC74}" destId="{9498DBA7-2D1D-4FAE-BD0B-F90B044A3D01}" srcOrd="13" destOrd="0" presId="urn:microsoft.com/office/officeart/2005/8/layout/vProcess5"/>
    <dgm:cxn modelId="{DE3E8397-66AF-48FA-BE58-1EC0965E5D8C}" type="presParOf" srcId="{2453A9A9-D6A2-4B3D-822B-111E4389DC74}" destId="{C75696BE-BB92-4D53-99CD-C45F018D69C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F434F-FCDD-4C17-A112-FC0A981008F6}">
      <dsp:nvSpPr>
        <dsp:cNvPr id="0" name=""/>
        <dsp:cNvSpPr/>
      </dsp:nvSpPr>
      <dsp:spPr>
        <a:xfrm>
          <a:off x="1431398" y="0"/>
          <a:ext cx="7747218" cy="6215277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43C649-AE97-43BF-A868-A3A2C333AC5A}">
      <dsp:nvSpPr>
        <dsp:cNvPr id="0" name=""/>
        <dsp:cNvSpPr/>
      </dsp:nvSpPr>
      <dsp:spPr>
        <a:xfrm>
          <a:off x="5116069" y="772414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Long-range plans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= 3 or more years</a:t>
          </a:r>
          <a:endParaRPr lang="en-US" sz="3200" kern="1200" dirty="0"/>
        </a:p>
      </dsp:txBody>
      <dsp:txXfrm>
        <a:off x="5187891" y="844236"/>
        <a:ext cx="3896286" cy="1327628"/>
      </dsp:txXfrm>
    </dsp:sp>
    <dsp:sp modelId="{315CA308-352C-4ADA-8C5C-2631405A6FB3}">
      <dsp:nvSpPr>
        <dsp:cNvPr id="0" name=""/>
        <dsp:cNvSpPr/>
      </dsp:nvSpPr>
      <dsp:spPr>
        <a:xfrm>
          <a:off x="5207654" y="2317243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Intermediate-range plans = 1 to 2 years</a:t>
          </a:r>
          <a:endParaRPr lang="en-US" sz="3200" kern="1200" dirty="0"/>
        </a:p>
      </dsp:txBody>
      <dsp:txXfrm>
        <a:off x="5279476" y="2389065"/>
        <a:ext cx="3896286" cy="1327628"/>
      </dsp:txXfrm>
    </dsp:sp>
    <dsp:sp modelId="{F307A8E6-9FC1-44E0-990B-46F2D69B69B9}">
      <dsp:nvSpPr>
        <dsp:cNvPr id="0" name=""/>
        <dsp:cNvSpPr/>
      </dsp:nvSpPr>
      <dsp:spPr>
        <a:xfrm>
          <a:off x="5207654" y="3947898"/>
          <a:ext cx="4039930" cy="14712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Short-range plans = 1 year or less</a:t>
          </a:r>
          <a:endParaRPr lang="en-US" sz="3200" kern="1200" dirty="0"/>
        </a:p>
      </dsp:txBody>
      <dsp:txXfrm>
        <a:off x="5279476" y="4019720"/>
        <a:ext cx="3896286" cy="13276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621DE-6087-459E-A2EA-2F7F44F5A0F1}">
      <dsp:nvSpPr>
        <dsp:cNvPr id="0" name=""/>
        <dsp:cNvSpPr/>
      </dsp:nvSpPr>
      <dsp:spPr>
        <a:xfrm>
          <a:off x="0" y="0"/>
          <a:ext cx="8151392" cy="6211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1- Forecasting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8192" y="18192"/>
        <a:ext cx="7408478" cy="584741"/>
      </dsp:txXfrm>
    </dsp:sp>
    <dsp:sp modelId="{46F70647-4CB3-4650-BCC9-7867B622158E}">
      <dsp:nvSpPr>
        <dsp:cNvPr id="0" name=""/>
        <dsp:cNvSpPr/>
      </dsp:nvSpPr>
      <dsp:spPr>
        <a:xfrm>
          <a:off x="608707" y="707392"/>
          <a:ext cx="8151392" cy="6211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2- Contingency planning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626899" y="725584"/>
        <a:ext cx="7102569" cy="584741"/>
      </dsp:txXfrm>
    </dsp:sp>
    <dsp:sp modelId="{42484CF8-A310-4BEC-A9DF-A7FE19CFB366}">
      <dsp:nvSpPr>
        <dsp:cNvPr id="0" name=""/>
        <dsp:cNvSpPr/>
      </dsp:nvSpPr>
      <dsp:spPr>
        <a:xfrm>
          <a:off x="1217415" y="1414785"/>
          <a:ext cx="8151392" cy="62112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3- Scenario planning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235607" y="1432977"/>
        <a:ext cx="7102569" cy="584741"/>
      </dsp:txXfrm>
    </dsp:sp>
    <dsp:sp modelId="{79ED1784-60F1-427F-8507-560C2FCB8812}">
      <dsp:nvSpPr>
        <dsp:cNvPr id="0" name=""/>
        <dsp:cNvSpPr/>
      </dsp:nvSpPr>
      <dsp:spPr>
        <a:xfrm>
          <a:off x="1826123" y="2122178"/>
          <a:ext cx="8151392" cy="62112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4- Benchmarking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1844315" y="2140370"/>
        <a:ext cx="7102569" cy="584741"/>
      </dsp:txXfrm>
    </dsp:sp>
    <dsp:sp modelId="{66C1014C-4997-45D0-AB6C-849CD2B314F7}">
      <dsp:nvSpPr>
        <dsp:cNvPr id="0" name=""/>
        <dsp:cNvSpPr/>
      </dsp:nvSpPr>
      <dsp:spPr>
        <a:xfrm>
          <a:off x="2434831" y="2829570"/>
          <a:ext cx="8151392" cy="62112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solidFill>
                <a:schemeClr val="tx1"/>
              </a:solidFill>
            </a:rPr>
            <a:t>5- Use of staff planners</a:t>
          </a:r>
          <a:endParaRPr lang="ar-SA" sz="2700" kern="1200" dirty="0">
            <a:solidFill>
              <a:schemeClr val="tx1"/>
            </a:solidFill>
          </a:endParaRPr>
        </a:p>
      </dsp:txBody>
      <dsp:txXfrm>
        <a:off x="2453023" y="2847762"/>
        <a:ext cx="7102569" cy="584741"/>
      </dsp:txXfrm>
    </dsp:sp>
    <dsp:sp modelId="{547F34DF-9E17-4FBA-BC5C-3079DC4046B5}">
      <dsp:nvSpPr>
        <dsp:cNvPr id="0" name=""/>
        <dsp:cNvSpPr/>
      </dsp:nvSpPr>
      <dsp:spPr>
        <a:xfrm>
          <a:off x="7747661" y="453766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7838500" y="453766"/>
        <a:ext cx="222053" cy="303808"/>
      </dsp:txXfrm>
    </dsp:sp>
    <dsp:sp modelId="{B2BD36C7-EC49-4D80-8AA5-C2223AA4022F}">
      <dsp:nvSpPr>
        <dsp:cNvPr id="0" name=""/>
        <dsp:cNvSpPr/>
      </dsp:nvSpPr>
      <dsp:spPr>
        <a:xfrm>
          <a:off x="8356368" y="1161159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8447207" y="1161159"/>
        <a:ext cx="222053" cy="303808"/>
      </dsp:txXfrm>
    </dsp:sp>
    <dsp:sp modelId="{F06E455A-63A3-4F4E-9BF0-DA073C0474AC}">
      <dsp:nvSpPr>
        <dsp:cNvPr id="0" name=""/>
        <dsp:cNvSpPr/>
      </dsp:nvSpPr>
      <dsp:spPr>
        <a:xfrm>
          <a:off x="8965076" y="1858199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9055915" y="1858199"/>
        <a:ext cx="222053" cy="303808"/>
      </dsp:txXfrm>
    </dsp:sp>
    <dsp:sp modelId="{528692DD-A301-4741-B60C-259E6CD072D2}">
      <dsp:nvSpPr>
        <dsp:cNvPr id="0" name=""/>
        <dsp:cNvSpPr/>
      </dsp:nvSpPr>
      <dsp:spPr>
        <a:xfrm>
          <a:off x="9573784" y="2572493"/>
          <a:ext cx="403731" cy="40373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tx1"/>
            </a:solidFill>
          </a:endParaRPr>
        </a:p>
      </dsp:txBody>
      <dsp:txXfrm>
        <a:off x="9664623" y="2572493"/>
        <a:ext cx="222053" cy="303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B38939A-A647-48FA-9526-776F26DFB9C6}" type="datetimeFigureOut">
              <a:rPr lang="ar-SA" smtClean="0"/>
              <a:t>6/25/1442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C5675C6-BA9C-4898-9655-96ED64E2BA6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0844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76534D-BD83-4F7C-B5FF-383AD32BF837}" type="slidenum">
              <a:rPr lang="en-US"/>
              <a:pPr/>
              <a:t>24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0B634-54C9-4205-8E22-189CC8239A30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31751-03D3-4AE3-B77A-883DD9C37D26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A739B-9510-4C15-B9CA-3581DD415D40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E1EE-51A7-4B3D-B791-95445E56E84F}" type="datetime1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00C1B-A5A8-4F0A-8DAD-6CD26F6BEF6B}" type="datetime1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D2FAF-A9F4-48AA-84AA-CE685C282736}" type="datetime1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15C7A-AACA-4FF0-8525-053101D75AC0}" type="datetime1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661A3-B84B-4B8D-98D5-1CD492990329}" type="datetime1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643E-5FD5-4E70-9873-7CCD37135F29}" type="datetime1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1AE1F-2085-42F1-9C57-414A0000B4CD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B2AFF-4F5A-4462-B816-28A31D7D6E93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E94AAD8-9D7E-475A-878D-AE4932B2C898}" type="datetime1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r" defTabSz="914400" rtl="1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2" y="0"/>
            <a:ext cx="8808441" cy="4418013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8800" b="1" dirty="0">
                <a:solidFill>
                  <a:schemeClr val="bg1">
                    <a:lumMod val="95000"/>
                  </a:schemeClr>
                </a:solidFill>
              </a:rPr>
              <a:t>Planning and Time Management</a:t>
            </a:r>
            <a:r>
              <a:rPr lang="en-US" sz="7200" b="1" dirty="0">
                <a:solidFill>
                  <a:schemeClr val="bg1"/>
                </a:solidFill>
              </a:rPr>
              <a:t/>
            </a:r>
            <a:br>
              <a:rPr lang="en-US" sz="7200" b="1" dirty="0">
                <a:solidFill>
                  <a:schemeClr val="bg1"/>
                </a:solidFill>
              </a:rPr>
            </a:br>
            <a:r>
              <a:rPr lang="en-US" sz="4800" b="1" dirty="0">
                <a:solidFill>
                  <a:srgbClr val="C00000"/>
                </a:solidFill>
              </a:rPr>
              <a:t>Chapter</a:t>
            </a:r>
            <a:r>
              <a:rPr lang="en-US" sz="4800" b="1" dirty="0">
                <a:solidFill>
                  <a:schemeClr val="bg1"/>
                </a:solidFill>
              </a:rPr>
              <a:t> </a:t>
            </a:r>
            <a:r>
              <a:rPr lang="en-US" sz="4800" dirty="0" smtClean="0">
                <a:solidFill>
                  <a:schemeClr val="bg1"/>
                </a:solidFill>
              </a:rPr>
              <a:t>3 </a:t>
            </a:r>
            <a:r>
              <a:rPr lang="en-US" sz="4800" dirty="0" smtClean="0">
                <a:solidFill>
                  <a:srgbClr val="C00000"/>
                </a:solidFill>
              </a:rPr>
              <a:t>lectuer-1</a:t>
            </a:r>
            <a:endParaRPr lang="en-US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2"/>
            <a:ext cx="8808440" cy="2439988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sz="39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MGM111</a:t>
            </a:r>
          </a:p>
          <a:p>
            <a:pPr algn="l"/>
            <a:r>
              <a:rPr lang="en-US" sz="8800" b="1" dirty="0">
                <a:solidFill>
                  <a:schemeClr val="bg1"/>
                </a:solidFill>
                <a:latin typeface="Angsana New" panose="02020603050405020304" pitchFamily="18" charset="-34"/>
                <a:ea typeface="+mj-ea"/>
                <a:cs typeface="Angsana New" panose="02020603050405020304" pitchFamily="18" charset="-34"/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0"/>
            <a:ext cx="362426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chemeClr val="bg1"/>
                </a:solidFill>
              </a:rPr>
              <a:t>Everyone’s</a:t>
            </a:r>
            <a:r>
              <a:rPr lang="en-US" sz="3000" b="1" dirty="0">
                <a:solidFill>
                  <a:srgbClr val="53728A"/>
                </a:solidFill>
              </a:rPr>
              <a:t> </a:t>
            </a:r>
            <a:r>
              <a:rPr lang="en-US" sz="3000" b="1" dirty="0">
                <a:solidFill>
                  <a:schemeClr val="bg1"/>
                </a:solidFill>
              </a:rPr>
              <a:t>Smart</a:t>
            </a:r>
            <a:r>
              <a:rPr lang="en-US" sz="3000" b="1" dirty="0">
                <a:solidFill>
                  <a:srgbClr val="53728A"/>
                </a:solidFill>
              </a:rPr>
              <a:t/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2694542" cy="147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2"/>
            <a:ext cx="1632821" cy="146422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2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133600"/>
            <a:ext cx="12115799" cy="4419600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109728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planning</a:t>
            </a:r>
            <a:endParaRPr lang="ar-SA" sz="66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2133600"/>
            <a:ext cx="1445109" cy="129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95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563660" y="1981200"/>
            <a:ext cx="865654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managers plan.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types of plans do managers use.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 useful planning tools and techniques.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4000" b="1" dirty="0"/>
              <a:t>control process.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38328"/>
            <a:ext cx="112776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Learning </a:t>
            </a:r>
            <a:r>
              <a:rPr lang="en-US" sz="6600" b="1" dirty="0" smtClean="0">
                <a:solidFill>
                  <a:schemeClr val="tx1"/>
                </a:solidFill>
              </a:rPr>
              <a:t>Outcomes</a:t>
            </a:r>
            <a:endParaRPr lang="ar-SA" sz="6600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169" y="5181600"/>
            <a:ext cx="1632821" cy="14642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572" y="4443825"/>
            <a:ext cx="3225995" cy="2085492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94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5E8A6C9-7AEE-4816-B1D6-BE69C4BB71B1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auto">
          <a:xfrm>
            <a:off x="990599" y="2057400"/>
            <a:ext cx="10049935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SimHei" panose="02010609060101010101" pitchFamily="49" charset="-122"/>
              </a:defRPr>
            </a:lvl9pPr>
          </a:lstStyle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Mission</a:t>
            </a:r>
            <a:r>
              <a:rPr lang="en-US" altLang="en-US" sz="2600" b="1" cap="all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Statement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we do; purpose of organization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600" b="1" cap="all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Vision Statement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we want it to be; future state of organization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b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Values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what do we stand for; culture framework</a:t>
            </a: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b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Wingdings" panose="05000000000000000000" pitchFamily="2" charset="2"/>
              <a:buChar char="q"/>
              <a:defRPr/>
            </a:pPr>
            <a:r>
              <a:rPr lang="en-US" altLang="en-US" sz="2600" b="1" cap="all" spc="-40" dirty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Primary Objectives </a:t>
            </a:r>
            <a:endParaRPr lang="en-US" altLang="en-US" sz="2600" b="1" spc="-40" dirty="0">
              <a:solidFill>
                <a:srgbClr val="FF0000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 eaLnBrk="1" hangingPunct="1"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i="1" spc="-40" dirty="0"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how to get there; translated into goals and action plans</a:t>
            </a:r>
            <a:endParaRPr lang="en-US" altLang="en-US" sz="2600" b="1" i="1" spc="-40" dirty="0"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 bwMode="auto"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en-US" sz="6600" b="1" dirty="0">
                <a:solidFill>
                  <a:schemeClr val="tx1"/>
                </a:solidFill>
                <a:latin typeface="+mj-lt"/>
                <a:cs typeface="+mj-cs"/>
              </a:rPr>
              <a:t>Before You Plan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354444"/>
            <a:ext cx="1175621" cy="14478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111859"/>
            <a:ext cx="4019550" cy="211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36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06D5D62-1574-42F2-8A3E-B83F7E9CB480}"/>
              </a:ext>
            </a:extLst>
          </p:cNvPr>
          <p:cNvSpPr txBox="1">
            <a:spLocks/>
          </p:cNvSpPr>
          <p:nvPr/>
        </p:nvSpPr>
        <p:spPr>
          <a:xfrm>
            <a:off x="304800" y="1600200"/>
            <a:ext cx="5781907" cy="50150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r" defTabSz="914400" rtl="1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r" defTabSz="914400" rtl="1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b="1" dirty="0" smtClean="0">
                <a:solidFill>
                  <a:srgbClr val="FF0000"/>
                </a:solidFill>
                <a:ea typeface="Geneva" pitchFamily="1" charset="-128"/>
                <a:cs typeface="Times New Roman" panose="02020603050405020304" pitchFamily="18" charset="0"/>
              </a:rPr>
              <a:t>To set the organization up for positive outcomes such as:</a:t>
            </a:r>
            <a:endParaRPr lang="en-US" altLang="en-US" b="1" dirty="0" smtClean="0">
              <a:solidFill>
                <a:schemeClr val="tx1"/>
              </a:solidFill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Better leadership—more cohesive team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 picture of trends which may impact the organization now and in the future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A clearly defined mission, vision, and strategy 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Identification of short- and</a:t>
            </a:r>
            <a:r>
              <a:rPr lang="en-US" altLang="en-US" b="1" dirty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 long-term </a:t>
            </a: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“attention” areas</a:t>
            </a: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Specific plans to improve performance</a:t>
            </a:r>
            <a:endParaRPr lang="en-US" altLang="en-US" b="1" spc="-40" dirty="0">
              <a:solidFill>
                <a:schemeClr val="tx1"/>
              </a:solidFill>
              <a:latin typeface="Calibri" panose="020F0502020204030204" pitchFamily="34" charset="0"/>
              <a:ea typeface="Geneva" pitchFamily="1" charset="-128"/>
              <a:cs typeface="Times New Roman" panose="02020603050405020304" pitchFamily="18" charset="0"/>
            </a:endParaRPr>
          </a:p>
          <a:p>
            <a:pPr algn="l" rtl="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Consistent, sustained success, as opposed to marginal success</a:t>
            </a:r>
          </a:p>
          <a:p>
            <a:pPr marL="0" indent="0" algn="l" rtl="0">
              <a:spcBef>
                <a:spcPts val="0"/>
              </a:spcBef>
              <a:buFontTx/>
              <a:buNone/>
              <a:defRPr/>
            </a:pPr>
            <a:r>
              <a:rPr lang="en-US" altLang="en-US" b="1" dirty="0" smtClean="0">
                <a:solidFill>
                  <a:schemeClr val="tx1"/>
                </a:solidFill>
                <a:ea typeface="Geneva" pitchFamily="1" charset="-128"/>
                <a:cs typeface="Times New Roman" panose="02020603050405020304" pitchFamily="18" charset="0"/>
              </a:rPr>
              <a:t>	</a:t>
            </a:r>
          </a:p>
          <a:p>
            <a:pPr algn="l" rtl="0">
              <a:spcBef>
                <a:spcPts val="0"/>
              </a:spcBef>
              <a:defRPr/>
            </a:pPr>
            <a:endParaRPr lang="en-US" b="1" dirty="0">
              <a:solidFill>
                <a:schemeClr val="tx1"/>
              </a:solidFill>
              <a:ea typeface="ＭＳ Ｐゴシック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18DC4766-5A95-42BB-A266-DFAFD28BFC3E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133172" y="2135364"/>
            <a:ext cx="33528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b="1" kern="1200" spc="-40" dirty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To directly address issues/threats such as</a:t>
            </a:r>
            <a:r>
              <a:rPr lang="en-US" b="1" kern="1200" spc="-40" dirty="0" smtClean="0">
                <a:solidFill>
                  <a:srgbClr val="FF0000"/>
                </a:solidFill>
                <a:latin typeface="Calibri" panose="020F0502020204030204" pitchFamily="34" charset="0"/>
                <a:ea typeface="ＭＳ Ｐゴシック" charset="0"/>
              </a:rPr>
              <a:t>:</a:t>
            </a:r>
            <a:endParaRPr lang="en-US" b="1" kern="1200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Decreased membership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Unhappy</a:t>
            </a: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b="1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members</a:t>
            </a: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(retention)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Competitive threats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Financial</a:t>
            </a:r>
            <a:r>
              <a:rPr lang="en-US" altLang="en-US" b="1" kern="1200" spc="-40" dirty="0" smtClean="0">
                <a:solidFill>
                  <a:srgbClr val="FF0000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 </a:t>
            </a: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instability</a:t>
            </a:r>
          </a:p>
          <a:p>
            <a:pPr algn="l" rtl="0" eaLnBrk="1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en-US" b="1" kern="1200" spc="-40" dirty="0" smtClean="0">
                <a:solidFill>
                  <a:schemeClr val="tx1"/>
                </a:solidFill>
                <a:latin typeface="Calibri" panose="020F0502020204030204" pitchFamily="34" charset="0"/>
                <a:ea typeface="Geneva" pitchFamily="1" charset="-128"/>
                <a:cs typeface="Times New Roman" panose="02020603050405020304" pitchFamily="18" charset="0"/>
              </a:rPr>
              <a:t>Succession planning</a:t>
            </a:r>
          </a:p>
          <a:p>
            <a:pPr marL="0" indent="0" algn="l" rtl="0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1" kern="1200" spc="-40" dirty="0">
              <a:solidFill>
                <a:srgbClr val="FF0000"/>
              </a:solidFill>
              <a:latin typeface="Calibri" panose="020F0502020204030204" pitchFamily="34" charset="0"/>
              <a:ea typeface="ＭＳ Ｐゴシック" charset="0"/>
            </a:endParaRPr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 bwMode="auto">
          <a:xfrm>
            <a:off x="1295400" y="533400"/>
            <a:ext cx="9220200" cy="838200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6600" b="1" dirty="0">
                <a:solidFill>
                  <a:schemeClr val="tx1"/>
                </a:solidFill>
              </a:rPr>
              <a:t>Why Should We Plan?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1"/>
            <a:ext cx="1175621" cy="1295400"/>
          </a:xfrm>
          <a:prstGeom prst="rect">
            <a:avLst/>
          </a:prstGeom>
        </p:spPr>
      </p:pic>
      <p:pic>
        <p:nvPicPr>
          <p:cNvPr id="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708" y="5486400"/>
            <a:ext cx="2216776" cy="9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66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Why Plan?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81200"/>
            <a:ext cx="10811935" cy="4268964"/>
          </a:xfrm>
        </p:spPr>
        <p:txBody>
          <a:bodyPr/>
          <a:lstStyle/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Want to plan change, not become a victim of change</a:t>
            </a:r>
          </a:p>
          <a:p>
            <a:pPr marL="274320" lvl="1" algn="l" rtl="0">
              <a:buFont typeface="Wingdings" panose="05000000000000000000" pitchFamily="2" charset="2"/>
              <a:buChar char="v"/>
            </a:pPr>
            <a:r>
              <a:rPr lang="en-US" altLang="ar-SA" sz="2800" b="1" dirty="0">
                <a:solidFill>
                  <a:schemeClr val="tx1"/>
                </a:solidFill>
              </a:rPr>
              <a:t>planning is an effort to anticipate future change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Gives the organization a sense of direction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Involve staff in decision making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Helps coordinate the different functions and departments</a:t>
            </a:r>
          </a:p>
          <a:p>
            <a:pPr algn="l" rtl="0">
              <a:buFont typeface="Wingdings" panose="05000000000000000000" pitchFamily="2" charset="2"/>
              <a:buChar char="v"/>
            </a:pPr>
            <a:r>
              <a:rPr lang="en-US" altLang="ar-SA" sz="2800" b="1" dirty="0" smtClean="0">
                <a:solidFill>
                  <a:schemeClr val="tx1"/>
                </a:solidFill>
              </a:rPr>
              <a:t>Facilitate control and demonstrate accountability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1"/>
            <a:ext cx="1175621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5181600"/>
            <a:ext cx="344424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514600"/>
            <a:ext cx="9877777" cy="3450696"/>
          </a:xfrm>
        </p:spPr>
        <p:txBody>
          <a:bodyPr>
            <a:normAutofit/>
          </a:bodyPr>
          <a:lstStyle/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Time frame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Collecting and analyzing data 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Levels of planning in the organizational structure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Flexibility </a:t>
            </a:r>
          </a:p>
          <a:p>
            <a:pPr algn="l" rtl="0">
              <a:buFont typeface="Wingdings" panose="05000000000000000000" pitchFamily="2" charset="2"/>
              <a:buChar char="Ø"/>
            </a:pPr>
            <a:r>
              <a:rPr lang="en-US" altLang="ar-SA" sz="3200" b="1" dirty="0" smtClean="0">
                <a:solidFill>
                  <a:schemeClr val="tx1"/>
                </a:solidFill>
              </a:rPr>
              <a:t>Accountability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Factors in Planning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0"/>
            <a:ext cx="1175621" cy="10526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51" y="4895850"/>
            <a:ext cx="34290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59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334000" y="6309063"/>
            <a:ext cx="1549101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ar-SA" sz="6600" b="1" dirty="0">
                <a:solidFill>
                  <a:schemeClr val="tx1"/>
                </a:solidFill>
              </a:rPr>
              <a:t>Types of Plans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09601" y="1904999"/>
            <a:ext cx="10430934" cy="4495801"/>
          </a:xfrm>
        </p:spPr>
        <p:txBody>
          <a:bodyPr>
            <a:normAutofit/>
          </a:bodyPr>
          <a:lstStyle/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Overall strategic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Annual budget/operations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Collection development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Information technology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Development (fund raising)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Staff development (training)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Marketing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Building / facilities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Instructional plan</a:t>
            </a:r>
          </a:p>
          <a:p>
            <a:pPr algn="l" rtl="0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altLang="ar-SA" sz="2800" b="1" dirty="0" smtClean="0">
                <a:solidFill>
                  <a:schemeClr val="tx1"/>
                </a:solidFill>
              </a:rPr>
              <a:t>Evaluation or outcomes assessment plan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1"/>
            <a:ext cx="1175621" cy="1295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362391"/>
            <a:ext cx="391477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9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managers plan</a:t>
            </a:r>
            <a:br>
              <a:rPr lang="en-US" sz="6600" b="1" dirty="0">
                <a:solidFill>
                  <a:schemeClr val="tx1"/>
                </a:solidFill>
              </a:rPr>
            </a:b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0" y="1591056"/>
            <a:ext cx="8077200" cy="490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Planning</a:t>
            </a:r>
          </a:p>
          <a:p>
            <a:pPr lvl="1">
              <a:buSzPct val="90000"/>
            </a:pPr>
            <a:r>
              <a:rPr lang="en-US" b="1" dirty="0" smtClean="0"/>
              <a:t>The process of setting objectives and determining how to best accomplish them. 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Objectives </a:t>
            </a:r>
          </a:p>
          <a:p>
            <a:pPr lvl="1">
              <a:buSzPct val="90000"/>
            </a:pPr>
            <a:r>
              <a:rPr lang="en-US" b="1" dirty="0" smtClean="0"/>
              <a:t>Identify the specific results or desired outcomes that one intends to achieve.</a:t>
            </a:r>
          </a:p>
          <a:p>
            <a:pPr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Plan</a:t>
            </a:r>
          </a:p>
          <a:p>
            <a:pPr lvl="1">
              <a:buSzPct val="90000"/>
            </a:pPr>
            <a:r>
              <a:rPr lang="en-US" b="1" dirty="0" smtClean="0"/>
              <a:t>A statement of action steps to be taken in order to accomplish the objectives.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5562600"/>
            <a:ext cx="1175621" cy="14642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3244437"/>
            <a:ext cx="2664541" cy="16002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84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6600" b="1" dirty="0">
                <a:solidFill>
                  <a:schemeClr val="tx1"/>
                </a:solidFill>
              </a:rPr>
              <a:t>managers plan</a:t>
            </a:r>
            <a:endParaRPr lang="ar-SA" sz="66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469868" y="2057400"/>
            <a:ext cx="76962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Steps in the planning process: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Define your objectives.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Determine where you stand vis-</a:t>
            </a:r>
            <a:r>
              <a:rPr lang="en-US" b="1" dirty="0" smtClean="0">
                <a:cs typeface="Times New Roman" pitchFamily="18" charset="0"/>
              </a:rPr>
              <a:t>à-vis objectives.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Develop premises regarding future conditions.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Analyze and choose among action alternatives.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>
                <a:cs typeface="Times New Roman" pitchFamily="18" charset="0"/>
              </a:rPr>
              <a:t>Implement the plan and evaluate results.</a:t>
            </a:r>
            <a:endParaRPr lang="en-US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257800"/>
            <a:ext cx="1206532" cy="13278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068" y="2558658"/>
            <a:ext cx="4025932" cy="268055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350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506200" cy="1252728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The roles of planning and controlling in the management process.</a:t>
            </a:r>
            <a:endParaRPr lang="ar-SA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8879646"/>
              </p:ext>
            </p:extLst>
          </p:nvPr>
        </p:nvGraphicFramePr>
        <p:xfrm>
          <a:off x="685800" y="1841602"/>
          <a:ext cx="9677400" cy="47115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" name="Photo Editor Photo" r:id="rId3" imgW="11904762" imgH="5811061" progId="MSPhotoEd.3">
                  <p:embed/>
                </p:oleObj>
              </mc:Choice>
              <mc:Fallback>
                <p:oleObj name="Photo Editor Photo" r:id="rId3" imgW="11904762" imgH="5811061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841602"/>
                        <a:ext cx="9677400" cy="47115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594" y="5393773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6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6600" b="1" dirty="0" smtClean="0">
                <a:solidFill>
                  <a:schemeClr val="tx1"/>
                </a:solidFill>
              </a:rPr>
              <a:t>managers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sz="6600" b="1" dirty="0">
                <a:solidFill>
                  <a:schemeClr val="tx1"/>
                </a:solidFill>
              </a:rPr>
              <a:t>plan</a:t>
            </a:r>
            <a:endParaRPr lang="ar-SA" sz="66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1676401" y="1752601"/>
            <a:ext cx="8839199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Benefits of planning:</a:t>
            </a:r>
          </a:p>
          <a:p>
            <a:pPr lvl="1">
              <a:lnSpc>
                <a:spcPct val="130000"/>
              </a:lnSpc>
            </a:pPr>
            <a:r>
              <a:rPr lang="en-US" sz="3200" dirty="0"/>
              <a:t>Improves focus and flexibility.</a:t>
            </a:r>
          </a:p>
          <a:p>
            <a:pPr lvl="1">
              <a:lnSpc>
                <a:spcPct val="130000"/>
              </a:lnSpc>
            </a:pPr>
            <a:r>
              <a:rPr lang="en-US" sz="3200" dirty="0"/>
              <a:t>Improves action orientation.</a:t>
            </a:r>
          </a:p>
          <a:p>
            <a:pPr lvl="1">
              <a:lnSpc>
                <a:spcPct val="130000"/>
              </a:lnSpc>
            </a:pPr>
            <a:r>
              <a:rPr lang="en-US" sz="3200" dirty="0"/>
              <a:t>Improves coordination.</a:t>
            </a:r>
          </a:p>
          <a:p>
            <a:pPr lvl="1">
              <a:lnSpc>
                <a:spcPct val="130000"/>
              </a:lnSpc>
            </a:pPr>
            <a:r>
              <a:rPr lang="en-US" sz="3200" dirty="0"/>
              <a:t>Improves time management.</a:t>
            </a:r>
          </a:p>
          <a:p>
            <a:pPr lvl="1">
              <a:lnSpc>
                <a:spcPct val="130000"/>
              </a:lnSpc>
            </a:pPr>
            <a:r>
              <a:rPr lang="en-US" sz="3200" dirty="0"/>
              <a:t>Improves control.</a:t>
            </a:r>
          </a:p>
          <a:p>
            <a:pPr lvl="1"/>
            <a:endParaRPr lang="en-US" sz="3200" dirty="0"/>
          </a:p>
          <a:p>
            <a:endParaRPr lang="en-US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257800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319" y="4267200"/>
            <a:ext cx="4128282" cy="25908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89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581722" y="1591056"/>
            <a:ext cx="8610601" cy="488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/>
              <a:t>Short-range and long-range plans: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Short-range plans = 1 year or less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Intermediate-range plans = 1 to 2 years</a:t>
            </a:r>
          </a:p>
          <a:p>
            <a:pPr lvl="1">
              <a:lnSpc>
                <a:spcPct val="90000"/>
              </a:lnSpc>
            </a:pPr>
            <a:r>
              <a:rPr lang="en-US" b="1" dirty="0" smtClean="0"/>
              <a:t>Long-range plans = 3 or more years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b="1" dirty="0" smtClean="0"/>
              <a:t>People vary in their capability to deal effectively with different time horizons.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b="1" dirty="0" smtClean="0"/>
              <a:t>Higher management levels focus on longer time horizons.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334000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2389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74293"/>
              </p:ext>
            </p:extLst>
          </p:nvPr>
        </p:nvGraphicFramePr>
        <p:xfrm>
          <a:off x="274660" y="228600"/>
          <a:ext cx="11612539" cy="6215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532" y="5358461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6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1" y="1676401"/>
            <a:ext cx="9525000" cy="444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Strategic and operational plans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Strategic plans </a:t>
            </a:r>
            <a:r>
              <a:rPr lang="en-US" sz="2400" b="1" dirty="0">
                <a:cs typeface="Times New Roman" pitchFamily="18" charset="0"/>
              </a:rPr>
              <a:t>— </a:t>
            </a:r>
            <a:r>
              <a:rPr lang="en-US" sz="2400" b="1" dirty="0"/>
              <a:t>set broad, comprehensive, and longer-term action directions for the entire organization.</a:t>
            </a:r>
          </a:p>
          <a:p>
            <a:pPr lvl="1">
              <a:lnSpc>
                <a:spcPct val="90000"/>
              </a:lnSpc>
            </a:pPr>
            <a:r>
              <a:rPr lang="en-US" sz="2400" b="1" dirty="0"/>
              <a:t>Operational plans </a:t>
            </a:r>
            <a:r>
              <a:rPr lang="en-US" sz="2400" b="1" dirty="0">
                <a:cs typeface="Times New Roman" pitchFamily="18" charset="0"/>
              </a:rPr>
              <a:t>— </a:t>
            </a:r>
            <a:r>
              <a:rPr lang="en-US" sz="2400" b="1" dirty="0"/>
              <a:t>define what needs to be done in specific areas to implement strategic plans.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Production plans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Financial plans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Facilities plans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Marketing plans</a:t>
            </a:r>
          </a:p>
          <a:p>
            <a:pPr lvl="2">
              <a:lnSpc>
                <a:spcPct val="90000"/>
              </a:lnSpc>
            </a:pPr>
            <a:r>
              <a:rPr lang="en-US" sz="2000" b="1" dirty="0"/>
              <a:t>Human resource plans</a:t>
            </a:r>
          </a:p>
          <a:p>
            <a:pPr>
              <a:lnSpc>
                <a:spcPct val="90000"/>
              </a:lnSpc>
            </a:pPr>
            <a:endParaRPr lang="en-US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867" y="5334000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033" y="4267200"/>
            <a:ext cx="5532834" cy="236219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53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81000" y="2188835"/>
            <a:ext cx="81280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Policies and procedures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Standing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plans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Policies and procedures that are designed for repeated use.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Policy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Broad guidelines for making decisions and taking action in specific circumstances.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Rules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or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procedures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Plans that describe exactly what actions are to be taken in specific situations.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603" y="5334000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964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What types of plans do managers use?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0" y="1935494"/>
            <a:ext cx="8381999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Budgets and project schedules</a:t>
            </a:r>
          </a:p>
          <a:p>
            <a:pPr lvl="1">
              <a:lnSpc>
                <a:spcPct val="90000"/>
              </a:lnSpc>
              <a:buSzPct val="90000"/>
            </a:pPr>
            <a:r>
              <a:rPr lang="en-US" b="1" dirty="0" smtClean="0">
                <a:solidFill>
                  <a:srgbClr val="FF0000"/>
                </a:solidFill>
              </a:rPr>
              <a:t>Single-use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plans</a:t>
            </a:r>
          </a:p>
          <a:p>
            <a:pPr lvl="2">
              <a:lnSpc>
                <a:spcPct val="90000"/>
              </a:lnSpc>
              <a:buSzPct val="90000"/>
            </a:pPr>
            <a:r>
              <a:rPr lang="en-US" sz="2000" dirty="0"/>
              <a:t>Only used once to meet the needs and objectives of a well-defined situation in a timely manner.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Budgets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Single-use plans that commit resources to activities, projects, or programs.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Fixed, flexible, and zero-based budgets.</a:t>
            </a:r>
          </a:p>
          <a:p>
            <a:pPr lvl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</a:rPr>
              <a:t>Projects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One-time activities that have clear beginning and end points.</a:t>
            </a:r>
          </a:p>
          <a:p>
            <a:pPr lvl="2">
              <a:lnSpc>
                <a:spcPct val="90000"/>
              </a:lnSpc>
            </a:pPr>
            <a:r>
              <a:rPr lang="en-US" sz="2000" dirty="0"/>
              <a:t>Project management and project schedules.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6390" y="5393773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24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62000" y="490728"/>
            <a:ext cx="10972800" cy="1252728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smtClean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0785575"/>
              </p:ext>
            </p:extLst>
          </p:nvPr>
        </p:nvGraphicFramePr>
        <p:xfrm>
          <a:off x="615176" y="2647068"/>
          <a:ext cx="10586224" cy="345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151062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3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228600" y="1933509"/>
            <a:ext cx="8610599" cy="451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10000"/>
              </a:lnSpc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Forecasting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Making assumptions about what will happen in the future.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Qualitative forecasting uses expert opinions.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Quantitative forecasting uses mathematical and statistical analysis.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All forecasts rely on human judgment.</a:t>
            </a:r>
          </a:p>
          <a:p>
            <a:pPr lvl="1">
              <a:lnSpc>
                <a:spcPct val="110000"/>
              </a:lnSpc>
            </a:pPr>
            <a:r>
              <a:rPr lang="en-US" sz="2400" b="1" dirty="0"/>
              <a:t>Planning involves deciding on how to deal with the implications of a forecast.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307" y="5257800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92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228600" y="2170494"/>
            <a:ext cx="7408333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Contingency planning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Identifying alternative courses of action that can be implemented to meet the needs of changing circumstances.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Contingency plans anticipate changing conditions. 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Contingency plans contain trigger points.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369612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766" y="2076008"/>
            <a:ext cx="3932634" cy="3293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4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04800" y="2105201"/>
            <a:ext cx="78994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3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Scenario planning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A long-term version of contingency planning.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Identifying alternative future scenarios.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Plans made for each future scenario.</a:t>
            </a:r>
          </a:p>
          <a:p>
            <a:pPr lvl="1">
              <a:lnSpc>
                <a:spcPct val="130000"/>
              </a:lnSpc>
            </a:pPr>
            <a:r>
              <a:rPr lang="en-US" b="1" dirty="0" smtClean="0"/>
              <a:t>Increases organization’s flexibility and preparation for future shocks.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764" y="5257800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26728">
            <a:off x="7249785" y="3974050"/>
            <a:ext cx="3762375" cy="120967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533400" y="1979064"/>
            <a:ext cx="7408333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Benchmarking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Use of external comparisons to better evaluate current performance and identify possible actions for the future.</a:t>
            </a:r>
          </a:p>
          <a:p>
            <a:pPr lvl="1">
              <a:lnSpc>
                <a:spcPct val="140000"/>
              </a:lnSpc>
            </a:pPr>
            <a:r>
              <a:rPr lang="en-US" dirty="0" smtClean="0"/>
              <a:t>Adopting best practices of other organizations that achieve superior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472" y="5429085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208414"/>
            <a:ext cx="4351175" cy="2026667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18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useful planning tools and techniques?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81000" y="2256168"/>
            <a:ext cx="78232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6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Use of staff planners</a:t>
            </a:r>
          </a:p>
          <a:p>
            <a:pPr lvl="1">
              <a:lnSpc>
                <a:spcPct val="160000"/>
              </a:lnSpc>
            </a:pPr>
            <a:r>
              <a:rPr lang="en-US" dirty="0" smtClean="0"/>
              <a:t>Coordinating the planning function for the total organization or one of its major components.</a:t>
            </a:r>
          </a:p>
          <a:p>
            <a:pPr lvl="1">
              <a:lnSpc>
                <a:spcPct val="160000"/>
              </a:lnSpc>
            </a:pPr>
            <a:r>
              <a:rPr lang="en-US" dirty="0" smtClean="0"/>
              <a:t>Possible communication gaps between staff planners and line management.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334000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2895600"/>
            <a:ext cx="3430859" cy="221629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7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STRATEGIC PLANNING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7326" y="1982963"/>
            <a:ext cx="7518400" cy="4267200"/>
          </a:xfrm>
        </p:spPr>
        <p:txBody>
          <a:bodyPr>
            <a:normAutofit/>
          </a:bodyPr>
          <a:lstStyle/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rgbClr val="FF0000"/>
                </a:solidFill>
              </a:rPr>
              <a:t>“If you don’t know where you’re going, any road will get you there?”</a:t>
            </a:r>
          </a:p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rgbClr val="FF0000"/>
                </a:solidFill>
              </a:rPr>
              <a:t>“If you don’t know where you’re going, how will you know when you get there?” </a:t>
            </a:r>
          </a:p>
          <a:p>
            <a:pPr algn="l" rtl="0">
              <a:buFont typeface="Wingdings" pitchFamily="2" charset="2"/>
              <a:buNone/>
            </a:pPr>
            <a:endParaRPr lang="en-US" sz="2800" b="1" dirty="0">
              <a:solidFill>
                <a:schemeClr val="tx1"/>
              </a:solidFill>
            </a:endParaRPr>
          </a:p>
          <a:p>
            <a:pPr algn="l" rtl="0">
              <a:buFont typeface="Wingdings" pitchFamily="2" charset="2"/>
              <a:buNone/>
            </a:pPr>
            <a:r>
              <a:rPr lang="en-US" sz="2800" b="1" dirty="0">
                <a:solidFill>
                  <a:schemeClr val="tx1"/>
                </a:solidFill>
              </a:rPr>
              <a:t>Strategic planning solves these problems.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5393773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5153142"/>
            <a:ext cx="4852088" cy="170485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45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control </a:t>
            </a:r>
            <a:r>
              <a:rPr lang="en-US" b="1" dirty="0">
                <a:solidFill>
                  <a:schemeClr val="tx1"/>
                </a:solidFill>
              </a:rPr>
              <a:t>process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609600" y="2088718"/>
            <a:ext cx="7408333" cy="446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20000"/>
              </a:lnSpc>
              <a:buSzPct val="90000"/>
              <a:buFont typeface="Wingdings" pitchFamily="2" charset="2"/>
              <a:buChar char="Ø"/>
            </a:pPr>
            <a:r>
              <a:rPr lang="en-US" sz="2800" b="1" dirty="0">
                <a:solidFill>
                  <a:srgbClr val="FF0000"/>
                </a:solidFill>
              </a:rPr>
              <a:t>Controlling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The process of measuring performance and taking action to ensure desired results.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Has a positive and necessary role in the management process.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Ensures that the right things happen, in the right way, at the right time.</a:t>
            </a:r>
          </a:p>
          <a:p>
            <a:pPr lvl="1">
              <a:lnSpc>
                <a:spcPct val="120000"/>
              </a:lnSpc>
              <a:buSzPct val="90000"/>
            </a:pPr>
            <a:r>
              <a:rPr lang="en-US" sz="2400" b="1" dirty="0"/>
              <a:t>Organizational learning and after-action review.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5425368"/>
            <a:ext cx="1632821" cy="14642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0" y="3352800"/>
            <a:ext cx="2771775" cy="16478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92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control process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 noChangeArrowheads="1"/>
          </p:cNvSpPr>
          <p:nvPr>
            <p:ph idx="1"/>
          </p:nvPr>
        </p:nvSpPr>
        <p:spPr bwMode="auto">
          <a:xfrm>
            <a:off x="381000" y="1905000"/>
            <a:ext cx="8305799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9000"/>
              <a:buFont typeface="Monotype Sorts" pitchFamily="2" charset="2"/>
              <a:buChar char="4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40000"/>
              </a:lnSpc>
              <a:buSzPct val="90000"/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FF0000"/>
                </a:solidFill>
              </a:rPr>
              <a:t>Steps in the control process: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1 </a:t>
            </a:r>
            <a:r>
              <a:rPr lang="en-US" b="1" dirty="0" smtClean="0">
                <a:cs typeface="Times New Roman" pitchFamily="18" charset="0"/>
              </a:rPr>
              <a:t>— e</a:t>
            </a:r>
            <a:r>
              <a:rPr lang="en-US" b="1" dirty="0" smtClean="0"/>
              <a:t>stablish objectives and standards.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2 </a:t>
            </a:r>
            <a:r>
              <a:rPr lang="en-US" b="1" dirty="0" smtClean="0">
                <a:cs typeface="Times New Roman" pitchFamily="18" charset="0"/>
              </a:rPr>
              <a:t>— m</a:t>
            </a:r>
            <a:r>
              <a:rPr lang="en-US" b="1" dirty="0" smtClean="0"/>
              <a:t>easure actual performance.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3 </a:t>
            </a:r>
            <a:r>
              <a:rPr lang="en-US" b="1" dirty="0" smtClean="0">
                <a:cs typeface="Times New Roman" pitchFamily="18" charset="0"/>
              </a:rPr>
              <a:t>— c</a:t>
            </a:r>
            <a:r>
              <a:rPr lang="en-US" b="1" dirty="0" smtClean="0"/>
              <a:t>ompare results with objectives and standards.</a:t>
            </a:r>
          </a:p>
          <a:p>
            <a:pPr lvl="1">
              <a:lnSpc>
                <a:spcPct val="140000"/>
              </a:lnSpc>
            </a:pPr>
            <a:r>
              <a:rPr lang="en-US" b="1" dirty="0" smtClean="0"/>
              <a:t>Step 4 </a:t>
            </a:r>
            <a:r>
              <a:rPr lang="en-US" b="1" dirty="0" smtClean="0">
                <a:cs typeface="Times New Roman" pitchFamily="18" charset="0"/>
              </a:rPr>
              <a:t>— t</a:t>
            </a:r>
            <a:r>
              <a:rPr lang="en-US" b="1" dirty="0" smtClean="0"/>
              <a:t>ake corrective action as needed.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018" y="5393773"/>
            <a:ext cx="1632821" cy="1464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928" y="2590800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8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 Four steps in the control process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528124"/>
              </p:ext>
            </p:extLst>
          </p:nvPr>
        </p:nvGraphicFramePr>
        <p:xfrm>
          <a:off x="1905000" y="1981200"/>
          <a:ext cx="8001000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Photo Editor Photo" r:id="rId3" imgW="7935433" imgH="7935433" progId="MSPhotoEd.3">
                  <p:embed/>
                </p:oleObj>
              </mc:Choice>
              <mc:Fallback>
                <p:oleObj name="Photo Editor Photo" r:id="rId3" imgW="7935433" imgH="7935433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981200"/>
                        <a:ext cx="8001000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5486400"/>
            <a:ext cx="1655957" cy="12954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89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The role of feed forward, concurrent, and feedback controls in organizations</a:t>
            </a:r>
            <a:endParaRPr lang="ar-SA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063115"/>
              </p:ext>
            </p:extLst>
          </p:nvPr>
        </p:nvGraphicFramePr>
        <p:xfrm>
          <a:off x="1752600" y="2286000"/>
          <a:ext cx="86106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" name="Photo Editor Photo" r:id="rId3" imgW="11904762" imgH="3952381" progId="MSPhotoEd.3">
                  <p:embed/>
                </p:oleObj>
              </mc:Choice>
              <mc:Fallback>
                <p:oleObj name="Photo Editor Photo" r:id="rId3" imgW="11904762" imgH="3952381" progId="MSPhotoEd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286000"/>
                        <a:ext cx="86106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6019800"/>
            <a:ext cx="1304693" cy="8382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5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991830"/>
            <a:ext cx="9877777" cy="4221163"/>
          </a:xfrm>
        </p:spPr>
        <p:txBody>
          <a:bodyPr>
            <a:noAutofit/>
          </a:bodyPr>
          <a:lstStyle/>
          <a:p>
            <a:pPr algn="l" rtl="0">
              <a:buNone/>
            </a:pPr>
            <a:r>
              <a:rPr lang="en-US" altLang="ar-SA" sz="2800" b="1" dirty="0">
                <a:solidFill>
                  <a:srgbClr val="FF0000"/>
                </a:solidFill>
              </a:rPr>
              <a:t>The Best Controls in Organizations are</a:t>
            </a:r>
          </a:p>
          <a:p>
            <a:pPr algn="l" rtl="0">
              <a:lnSpc>
                <a:spcPct val="0"/>
              </a:lnSpc>
              <a:buNone/>
            </a:pPr>
            <a:endParaRPr lang="en-US" altLang="ar-SA" sz="2800" b="1" u="sng" dirty="0">
              <a:solidFill>
                <a:schemeClr val="tx1"/>
              </a:solidFill>
            </a:endParaRP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Strategic and results oriented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Understandable</a:t>
            </a:r>
          </a:p>
          <a:p>
            <a:pPr algn="l" rtl="0"/>
            <a:r>
              <a:rPr lang="en-US" altLang="ar-SA" sz="2800" b="1" dirty="0" smtClean="0">
                <a:solidFill>
                  <a:schemeClr val="tx1"/>
                </a:solidFill>
              </a:rPr>
              <a:t>Encourage self-control</a:t>
            </a:r>
          </a:p>
          <a:p>
            <a:pPr algn="l" rtl="0">
              <a:lnSpc>
                <a:spcPct val="0"/>
              </a:lnSpc>
              <a:buNone/>
            </a:pPr>
            <a:endParaRPr lang="en-US" altLang="ar-SA" sz="2800" b="1" u="sng" dirty="0">
              <a:solidFill>
                <a:schemeClr val="tx1"/>
              </a:solidFill>
            </a:endParaRP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Timely and exception oriented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Positive in nature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Fair and objective</a:t>
            </a:r>
          </a:p>
          <a:p>
            <a:pPr algn="l" rtl="0"/>
            <a:r>
              <a:rPr lang="en-US" altLang="ar-SA" sz="2800" b="1" dirty="0">
                <a:solidFill>
                  <a:schemeClr val="tx1"/>
                </a:solidFill>
              </a:rPr>
              <a:t>Flexible</a:t>
            </a:r>
          </a:p>
          <a:p>
            <a:pPr marL="0" indent="0" algn="l" rtl="0">
              <a:buNone/>
            </a:pPr>
            <a:endParaRPr lang="en-US" altLang="ar-SA" sz="2800" b="1" dirty="0">
              <a:solidFill>
                <a:schemeClr val="tx1"/>
              </a:solidFill>
            </a:endParaRPr>
          </a:p>
          <a:p>
            <a:pPr algn="l" rtl="0"/>
            <a:endParaRPr lang="en-US" altLang="ar-SA" sz="2800" b="1" dirty="0">
              <a:solidFill>
                <a:schemeClr val="tx1"/>
              </a:solidFill>
            </a:endParaRPr>
          </a:p>
          <a:p>
            <a:pPr algn="l" rtl="0">
              <a:buNone/>
            </a:pPr>
            <a:endParaRPr lang="en-US" altLang="ar-SA" sz="2800" b="1" dirty="0">
              <a:solidFill>
                <a:schemeClr val="tx1"/>
              </a:solidFill>
            </a:endParaRPr>
          </a:p>
          <a:p>
            <a:pPr algn="l" rtl="0"/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Effective Controls</a:t>
            </a:r>
            <a:endParaRPr lang="ar-SA" b="1" dirty="0">
              <a:solidFill>
                <a:schemeClr val="tx1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594526"/>
            <a:ext cx="1304693" cy="838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532160"/>
            <a:ext cx="25527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5" name="Picture 2" descr="C:\Users\Jenn\AppData\Local\Microsoft\Windows\Temporary Internet Files\Content.IE5\RWX02526\ID-1009736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3400"/>
            <a:ext cx="116586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806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0"/>
            <a:ext cx="8229600" cy="1252728"/>
          </a:xfrm>
          <a:solidFill>
            <a:schemeClr val="bg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THANKS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7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2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ppt/theme/themeOverride3.xml><?xml version="1.0" encoding="utf-8"?>
<a:themeOverride xmlns:a="http://schemas.openxmlformats.org/drawingml/2006/main">
  <a:clrScheme name="Waveform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</TotalTime>
  <Words>1092</Words>
  <Application>Microsoft Office PowerPoint</Application>
  <PresentationFormat>Widescreen</PresentationFormat>
  <Paragraphs>220</Paragraphs>
  <Slides>31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ＭＳ Ｐゴシック</vt:lpstr>
      <vt:lpstr>Angsana New</vt:lpstr>
      <vt:lpstr>Arial</vt:lpstr>
      <vt:lpstr>Calibri</vt:lpstr>
      <vt:lpstr>Candara</vt:lpstr>
      <vt:lpstr>Geneva</vt:lpstr>
      <vt:lpstr>Monotype Sorts</vt:lpstr>
      <vt:lpstr>Symbol</vt:lpstr>
      <vt:lpstr>Times New Roman</vt:lpstr>
      <vt:lpstr>Wingdings</vt:lpstr>
      <vt:lpstr>Waveform</vt:lpstr>
      <vt:lpstr>Photo Editor Photo</vt:lpstr>
      <vt:lpstr>Planning and Time Management Chapter 3 lectuer-1</vt:lpstr>
      <vt:lpstr>planning</vt:lpstr>
      <vt:lpstr>Learning Outcomes</vt:lpstr>
      <vt:lpstr>Before You Plan</vt:lpstr>
      <vt:lpstr>Why Should We Plan?</vt:lpstr>
      <vt:lpstr>Why Plan?</vt:lpstr>
      <vt:lpstr>Factors in Planning</vt:lpstr>
      <vt:lpstr>Types of Plans</vt:lpstr>
      <vt:lpstr>managers plan </vt:lpstr>
      <vt:lpstr>managers plan</vt:lpstr>
      <vt:lpstr>The roles of planning and controlling in the management process.</vt:lpstr>
      <vt:lpstr>managers plan</vt:lpstr>
      <vt:lpstr> What types of plans do managers use?</vt:lpstr>
      <vt:lpstr>PowerPoint Presentation</vt:lpstr>
      <vt:lpstr> What types of plans do managers use?</vt:lpstr>
      <vt:lpstr> What types of plans do managers use?</vt:lpstr>
      <vt:lpstr> What types of plans do managers use?</vt:lpstr>
      <vt:lpstr>PowerPoint Presentation</vt:lpstr>
      <vt:lpstr> useful planning tools and techniques?</vt:lpstr>
      <vt:lpstr> useful planning tools and techniques?</vt:lpstr>
      <vt:lpstr> useful planning tools and techniques?</vt:lpstr>
      <vt:lpstr> useful planning tools and techniques?</vt:lpstr>
      <vt:lpstr> useful planning tools and techniques?</vt:lpstr>
      <vt:lpstr>STRATEGIC PLANNING</vt:lpstr>
      <vt:lpstr>control process</vt:lpstr>
      <vt:lpstr>control process</vt:lpstr>
      <vt:lpstr> Four steps in the control process</vt:lpstr>
      <vt:lpstr>The role of feed forward, concurrent, and feedback controls in organizations</vt:lpstr>
      <vt:lpstr>Effective Controls</vt:lpstr>
      <vt:lpstr>PowerPoint Presentation</vt:lpstr>
      <vt:lpstr>THANKS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and Time Management  </dc:title>
  <dc:creator>user</dc:creator>
  <cp:lastModifiedBy>Maher</cp:lastModifiedBy>
  <cp:revision>90</cp:revision>
  <dcterms:created xsi:type="dcterms:W3CDTF">2006-08-16T00:00:00Z</dcterms:created>
  <dcterms:modified xsi:type="dcterms:W3CDTF">2021-02-07T13:54:57Z</dcterms:modified>
</cp:coreProperties>
</file>