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456" r:id="rId5"/>
    <p:sldId id="298" r:id="rId6"/>
    <p:sldId id="437" r:id="rId7"/>
    <p:sldId id="469" r:id="rId8"/>
    <p:sldId id="466" r:id="rId9"/>
    <p:sldId id="468" r:id="rId10"/>
    <p:sldId id="436" r:id="rId11"/>
    <p:sldId id="438" r:id="rId12"/>
    <p:sldId id="439" r:id="rId13"/>
    <p:sldId id="440" r:id="rId14"/>
    <p:sldId id="445" r:id="rId15"/>
    <p:sldId id="442" r:id="rId16"/>
    <p:sldId id="443" r:id="rId17"/>
    <p:sldId id="344" r:id="rId18"/>
    <p:sldId id="458" r:id="rId19"/>
    <p:sldId id="460" r:id="rId20"/>
    <p:sldId id="461" r:id="rId21"/>
    <p:sldId id="462" r:id="rId22"/>
    <p:sldId id="463" r:id="rId23"/>
    <p:sldId id="464" r:id="rId24"/>
    <p:sldId id="465" r:id="rId25"/>
    <p:sldId id="457" r:id="rId26"/>
    <p:sldId id="447" r:id="rId27"/>
    <p:sldId id="448" r:id="rId28"/>
    <p:sldId id="449" r:id="rId29"/>
    <p:sldId id="450" r:id="rId30"/>
    <p:sldId id="451" r:id="rId31"/>
    <p:sldId id="453" r:id="rId32"/>
    <p:sldId id="454" r:id="rId33"/>
    <p:sldId id="299" r:id="rId34"/>
    <p:sldId id="387" r:id="rId35"/>
    <p:sldId id="388" r:id="rId36"/>
    <p:sldId id="389" r:id="rId37"/>
    <p:sldId id="444" r:id="rId38"/>
    <p:sldId id="391" r:id="rId39"/>
    <p:sldId id="446" r:id="rId40"/>
    <p:sldId id="392" r:id="rId41"/>
    <p:sldId id="393" r:id="rId42"/>
    <p:sldId id="394" r:id="rId43"/>
    <p:sldId id="395" r:id="rId44"/>
    <p:sldId id="396" r:id="rId45"/>
    <p:sldId id="397" r:id="rId46"/>
    <p:sldId id="421" r:id="rId47"/>
    <p:sldId id="401" r:id="rId48"/>
    <p:sldId id="455" r:id="rId49"/>
    <p:sldId id="33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5" d="100"/>
          <a:sy n="75" d="100"/>
        </p:scale>
        <p:origin x="324" y="1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812CF9E-43FF-4D0B-BB85-0127DA77A356}"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812CF9E-43FF-4D0B-BB85-0127DA77A356}" type="datetimeFigureOut">
              <a:rPr lang="en-US" smtClean="0"/>
              <a:t>12/3/2025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812CF9E-43FF-4D0B-BB85-0127DA77A356}" type="datetimeFigureOut">
              <a:rPr lang="en-US" smtClean="0"/>
              <a:t>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12/3/2025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12/3/2025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7" name="Rectangle 6"/>
          <p:cNvSpPr/>
          <p:nvPr/>
        </p:nvSpPr>
        <p:spPr>
          <a:xfrm>
            <a:off x="558802" y="4016658"/>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558802" y="5032836"/>
            <a:ext cx="4798263" cy="707886"/>
          </a:xfrm>
          <a:prstGeom prst="rect">
            <a:avLst/>
          </a:prstGeom>
          <a:noFill/>
        </p:spPr>
        <p:txBody>
          <a:bodyPr wrap="square" rtlCol="0">
            <a:spAutoFit/>
          </a:bodyPr>
          <a:lstStyle/>
          <a:p>
            <a:r>
              <a:rPr lang="en-US" sz="2000" b="1" dirty="0">
                <a:solidFill>
                  <a:srgbClr val="0070C0"/>
                </a:solidFill>
                <a:latin typeface="Simplified Arabic" panose="02020603050405020304" pitchFamily="18" charset="-78"/>
                <a:cs typeface="Simplified Arabic" panose="02020603050405020304" pitchFamily="18" charset="-78"/>
              </a:rPr>
              <a:t>PMG 663</a:t>
            </a: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4529791"/>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190500" y="1984817"/>
            <a:ext cx="5744633" cy="1384995"/>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Assessing </a:t>
            </a:r>
            <a:r>
              <a:rPr lang="en-US" sz="2800" dirty="0">
                <a:latin typeface="Times New Roman" panose="02020603050405020304" pitchFamily="18" charset="0"/>
                <a:cs typeface="Times New Roman" panose="02020603050405020304" pitchFamily="18" charset="0"/>
              </a:rPr>
              <a:t>Supply Chain Resilience upon Critical Infrastructure </a:t>
            </a:r>
            <a:r>
              <a:rPr lang="en-US" sz="2800" dirty="0" smtClean="0">
                <a:latin typeface="Times New Roman" panose="02020603050405020304" pitchFamily="18" charset="0"/>
                <a:cs typeface="Times New Roman" panose="02020603050405020304" pitchFamily="18" charset="0"/>
              </a:rPr>
              <a:t>Disruptions</a:t>
            </a:r>
            <a:endParaRPr lang="en-US" sz="2800" b="1" dirty="0" smtClean="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02012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900" y="2103448"/>
            <a:ext cx="11537925" cy="4188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b="1" dirty="0" smtClean="0">
              <a:solidFill>
                <a:schemeClr val="tx1"/>
              </a:solidFill>
              <a:latin typeface="Times New Roman" panose="02020603050405020304" pitchFamily="18" charset="0"/>
              <a:cs typeface="Times New Roman" panose="02020603050405020304" pitchFamily="18" charset="0"/>
            </a:endParaRPr>
          </a:p>
          <a:p>
            <a:pPr algn="just"/>
            <a:endParaRPr lang="en-US" sz="2800" b="1" dirty="0">
              <a:solidFill>
                <a:schemeClr val="tx1"/>
              </a:solidFill>
              <a:latin typeface="Times New Roman" panose="02020603050405020304" pitchFamily="18" charset="0"/>
              <a:cs typeface="Times New Roman" panose="02020603050405020304" pitchFamily="18" charset="0"/>
            </a:endParaRPr>
          </a:p>
          <a:p>
            <a:pPr algn="just"/>
            <a:endParaRPr lang="en-US" sz="2800" b="1" dirty="0" smtClean="0">
              <a:solidFill>
                <a:schemeClr val="tx1"/>
              </a:solidFill>
              <a:latin typeface="Times New Roman" panose="02020603050405020304" pitchFamily="18" charset="0"/>
              <a:cs typeface="Times New Roman" panose="02020603050405020304" pitchFamily="18" charset="0"/>
            </a:endParaRPr>
          </a:p>
          <a:p>
            <a:pPr algn="just"/>
            <a:endParaRPr lang="en-US" sz="2800" b="1" dirty="0" smtClean="0">
              <a:solidFill>
                <a:schemeClr val="tx1"/>
              </a:solidFill>
              <a:latin typeface="Times New Roman" panose="02020603050405020304" pitchFamily="18" charset="0"/>
              <a:cs typeface="Times New Roman" panose="02020603050405020304" pitchFamily="18" charset="0"/>
            </a:endParaRPr>
          </a:p>
          <a:p>
            <a:endParaRPr lang="en-US" sz="2800" b="1" dirty="0">
              <a:solidFill>
                <a:schemeClr val="tx1"/>
              </a:solidFill>
              <a:latin typeface="Times New Roman" panose="02020603050405020304" pitchFamily="18" charset="0"/>
              <a:cs typeface="Times New Roman" panose="02020603050405020304" pitchFamily="18" charset="0"/>
            </a:endParaRPr>
          </a:p>
          <a:p>
            <a:pPr algn="just"/>
            <a:endParaRPr lang="en-US" sz="2800" b="1" dirty="0" smtClean="0">
              <a:solidFill>
                <a:schemeClr val="tx1"/>
              </a:solidFill>
              <a:latin typeface="Times New Roman" panose="02020603050405020304" pitchFamily="18" charset="0"/>
              <a:cs typeface="Times New Roman" panose="02020603050405020304" pitchFamily="18" charset="0"/>
            </a:endParaRPr>
          </a:p>
          <a:p>
            <a:pPr algn="just"/>
            <a:r>
              <a:rPr lang="en-US" sz="2800" b="1" dirty="0" smtClean="0">
                <a:solidFill>
                  <a:schemeClr val="tx1"/>
                </a:solidFill>
                <a:latin typeface="Times New Roman" panose="02020603050405020304" pitchFamily="18" charset="0"/>
                <a:cs typeface="Times New Roman" panose="02020603050405020304" pitchFamily="18" charset="0"/>
              </a:rPr>
              <a:t>Mutual </a:t>
            </a:r>
            <a:r>
              <a:rPr lang="en-US" sz="2800" b="1" dirty="0">
                <a:solidFill>
                  <a:schemeClr val="tx1"/>
                </a:solidFill>
                <a:latin typeface="Times New Roman" panose="02020603050405020304" pitchFamily="18" charset="0"/>
                <a:cs typeface="Times New Roman" panose="02020603050405020304" pitchFamily="18" charset="0"/>
              </a:rPr>
              <a:t>Dependencies Between SC and CI Systems</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84020" y="73047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626533" y="2612632"/>
            <a:ext cx="5322291"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Evolving definitions of agility</a:t>
            </a:r>
          </a:p>
        </p:txBody>
      </p:sp>
      <p:sp>
        <p:nvSpPr>
          <p:cNvPr id="14" name="Rectangle 13"/>
          <p:cNvSpPr/>
          <p:nvPr/>
        </p:nvSpPr>
        <p:spPr>
          <a:xfrm>
            <a:off x="528002" y="370659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560389"/>
            <a:ext cx="10364121" cy="4624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lvl="0" indent="-457200" algn="just">
              <a:buFont typeface="Arial" panose="020B0604020202020204" pitchFamily="34" charset="0"/>
              <a:buChar char="•"/>
            </a:pPr>
            <a:r>
              <a:rPr lang="en-US" sz="2800" dirty="0" smtClean="0">
                <a:solidFill>
                  <a:prstClr val="black"/>
                </a:solidFill>
                <a:latin typeface="Times New Roman" panose="02020603050405020304" pitchFamily="18" charset="0"/>
                <a:cs typeface="Times New Roman" panose="02020603050405020304" pitchFamily="18" charset="0"/>
              </a:rPr>
              <a:t>The landscape </a:t>
            </a:r>
            <a:r>
              <a:rPr lang="en-US" sz="2800" dirty="0">
                <a:solidFill>
                  <a:prstClr val="black"/>
                </a:solidFill>
                <a:latin typeface="Times New Roman" panose="02020603050405020304" pitchFamily="18" charset="0"/>
                <a:cs typeface="Times New Roman" panose="02020603050405020304" pitchFamily="18" charset="0"/>
              </a:rPr>
              <a:t>of risks has broadened: it’s no longer just natural disasters or isolated events. </a:t>
            </a:r>
            <a:endParaRPr lang="en-US" sz="2800" dirty="0" smtClean="0">
              <a:solidFill>
                <a:prstClr val="black"/>
              </a:solidFill>
              <a:latin typeface="Times New Roman" panose="02020603050405020304" pitchFamily="18" charset="0"/>
              <a:cs typeface="Times New Roman" panose="02020603050405020304" pitchFamily="18" charset="0"/>
            </a:endParaRPr>
          </a:p>
          <a:p>
            <a:pPr marL="457200" lvl="0" indent="-457200" algn="just">
              <a:buFont typeface="Arial" panose="020B0604020202020204" pitchFamily="34" charset="0"/>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457200" lvl="0" indent="-457200" algn="just">
              <a:buFont typeface="Arial" panose="020B0604020202020204" pitchFamily="34" charset="0"/>
              <a:buChar char="•"/>
            </a:pPr>
            <a:r>
              <a:rPr lang="en-US" sz="2800" b="1" dirty="0" smtClean="0">
                <a:solidFill>
                  <a:prstClr val="black"/>
                </a:solidFill>
                <a:latin typeface="Times New Roman" panose="02020603050405020304" pitchFamily="18" charset="0"/>
                <a:cs typeface="Times New Roman" panose="02020603050405020304" pitchFamily="18" charset="0"/>
              </a:rPr>
              <a:t>Cyber-physical </a:t>
            </a:r>
            <a:r>
              <a:rPr lang="en-US" sz="2800" b="1" dirty="0">
                <a:solidFill>
                  <a:prstClr val="black"/>
                </a:solidFill>
                <a:latin typeface="Times New Roman" panose="02020603050405020304" pitchFamily="18" charset="0"/>
                <a:cs typeface="Times New Roman" panose="02020603050405020304" pitchFamily="18" charset="0"/>
              </a:rPr>
              <a:t>threats</a:t>
            </a:r>
            <a:r>
              <a:rPr lang="en-US" sz="2800" dirty="0">
                <a:solidFill>
                  <a:prstClr val="black"/>
                </a:solidFill>
                <a:latin typeface="Times New Roman" panose="02020603050405020304" pitchFamily="18" charset="0"/>
                <a:cs typeface="Times New Roman" panose="02020603050405020304" pitchFamily="18" charset="0"/>
              </a:rPr>
              <a:t>, </a:t>
            </a:r>
            <a:r>
              <a:rPr lang="en-US" sz="2800" b="1" dirty="0">
                <a:solidFill>
                  <a:prstClr val="black"/>
                </a:solidFill>
                <a:latin typeface="Times New Roman" panose="02020603050405020304" pitchFamily="18" charset="0"/>
                <a:cs typeface="Times New Roman" panose="02020603050405020304" pitchFamily="18" charset="0"/>
              </a:rPr>
              <a:t>geopolitical instability</a:t>
            </a:r>
            <a:r>
              <a:rPr lang="en-US" sz="2800" dirty="0">
                <a:solidFill>
                  <a:prstClr val="black"/>
                </a:solidFill>
                <a:latin typeface="Times New Roman" panose="02020603050405020304" pitchFamily="18" charset="0"/>
                <a:cs typeface="Times New Roman" panose="02020603050405020304" pitchFamily="18" charset="0"/>
              </a:rPr>
              <a:t>, </a:t>
            </a:r>
            <a:r>
              <a:rPr lang="en-US" sz="2800" b="1" dirty="0">
                <a:solidFill>
                  <a:prstClr val="black"/>
                </a:solidFill>
                <a:latin typeface="Times New Roman" panose="02020603050405020304" pitchFamily="18" charset="0"/>
                <a:cs typeface="Times New Roman" panose="02020603050405020304" pitchFamily="18" charset="0"/>
              </a:rPr>
              <a:t>regulation shifts</a:t>
            </a:r>
            <a:r>
              <a:rPr lang="en-US" sz="2800" dirty="0">
                <a:solidFill>
                  <a:prstClr val="black"/>
                </a:solidFill>
                <a:latin typeface="Times New Roman" panose="02020603050405020304" pitchFamily="18" charset="0"/>
                <a:cs typeface="Times New Roman" panose="02020603050405020304" pitchFamily="18" charset="0"/>
              </a:rPr>
              <a:t>, </a:t>
            </a:r>
            <a:r>
              <a:rPr lang="en-US" sz="2800" b="1" dirty="0">
                <a:solidFill>
                  <a:prstClr val="black"/>
                </a:solidFill>
                <a:latin typeface="Times New Roman" panose="02020603050405020304" pitchFamily="18" charset="0"/>
                <a:cs typeface="Times New Roman" panose="02020603050405020304" pitchFamily="18" charset="0"/>
              </a:rPr>
              <a:t>climate-driven infrastructure breakdowns</a:t>
            </a:r>
            <a:r>
              <a:rPr lang="en-US" sz="2800" dirty="0">
                <a:solidFill>
                  <a:prstClr val="black"/>
                </a:solidFill>
                <a:latin typeface="Times New Roman" panose="02020603050405020304" pitchFamily="18" charset="0"/>
                <a:cs typeface="Times New Roman" panose="02020603050405020304" pitchFamily="18" charset="0"/>
              </a:rPr>
              <a:t>, and </a:t>
            </a:r>
            <a:r>
              <a:rPr lang="en-US" sz="2800" b="1" dirty="0">
                <a:solidFill>
                  <a:prstClr val="black"/>
                </a:solidFill>
                <a:latin typeface="Times New Roman" panose="02020603050405020304" pitchFamily="18" charset="0"/>
                <a:cs typeface="Times New Roman" panose="02020603050405020304" pitchFamily="18" charset="0"/>
              </a:rPr>
              <a:t>supplier-concentration</a:t>
            </a:r>
            <a:r>
              <a:rPr lang="en-US" sz="2800" dirty="0">
                <a:solidFill>
                  <a:prstClr val="black"/>
                </a:solidFill>
                <a:latin typeface="Times New Roman" panose="02020603050405020304" pitchFamily="18" charset="0"/>
                <a:cs typeface="Times New Roman" panose="02020603050405020304" pitchFamily="18" charset="0"/>
              </a:rPr>
              <a:t> are all now simultaneously active risk drivers.</a:t>
            </a:r>
            <a:endParaRPr lang="en-US" sz="2800" b="1" dirty="0">
              <a:solidFill>
                <a:prstClr val="black"/>
              </a:solidFill>
              <a:latin typeface="Times New Roman" panose="02020603050405020304" pitchFamily="18" charset="0"/>
              <a:cs typeface="Times New Roman" panose="02020603050405020304" pitchFamily="18" charset="0"/>
            </a:endParaRPr>
          </a:p>
          <a:p>
            <a:pPr algn="just"/>
            <a:r>
              <a:rPr lang="en-US" sz="2800" b="1" dirty="0" smtClean="0">
                <a:latin typeface="Times New Roman" panose="02020603050405020304" pitchFamily="18" charset="0"/>
                <a:cs typeface="Times New Roman" panose="02020603050405020304" pitchFamily="18" charset="0"/>
              </a:rPr>
              <a:t>t</a:t>
            </a:r>
            <a:r>
              <a:rPr lang="en-US" sz="2800" dirty="0" smtClean="0"/>
              <a:t> </a:t>
            </a:r>
            <a:r>
              <a:rPr lang="en-US" sz="2800" dirty="0"/>
              <a:t>all now simultaneously active risk drivers.</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53218" y="730475"/>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1296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560389"/>
            <a:ext cx="10364121" cy="4624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a:t>he landscape of risks has broadened: it’s no longer just natural disasters or isolated events. </a:t>
            </a:r>
            <a:r>
              <a:rPr lang="en-US" sz="2800" b="1"/>
              <a:t>Cyber-physical threats</a:t>
            </a:r>
            <a:r>
              <a:rPr lang="en-US" sz="2800"/>
              <a:t>, </a:t>
            </a:r>
            <a:r>
              <a:rPr lang="en-US" sz="2800" b="1"/>
              <a:t>geopolitical instability</a:t>
            </a:r>
            <a:r>
              <a:rPr lang="en-US" sz="2800"/>
              <a:t>, </a:t>
            </a:r>
            <a:r>
              <a:rPr lang="en-US" sz="2800" b="1"/>
              <a:t>regulation shifts</a:t>
            </a:r>
            <a:r>
              <a:rPr lang="en-US" sz="2800"/>
              <a:t>, </a:t>
            </a:r>
            <a:r>
              <a:rPr lang="en-US" sz="2800" b="1"/>
              <a:t>climate-driven infrastructure breakdowns</a:t>
            </a:r>
            <a:r>
              <a:rPr lang="en-US" sz="2800"/>
              <a:t>, and </a:t>
            </a:r>
            <a:r>
              <a:rPr lang="en-US" sz="2800" b="1"/>
              <a:t>supplier-concentration</a:t>
            </a:r>
            <a:r>
              <a:rPr lang="en-US" sz="2800"/>
              <a:t> are all now simultaneously active risk drivers.</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53218" y="730475"/>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295400" y="1867083"/>
            <a:ext cx="9618134" cy="3108543"/>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Collapse of Key </a:t>
            </a:r>
            <a:r>
              <a:rPr lang="en-US" sz="2800" b="1" dirty="0" smtClean="0">
                <a:latin typeface="Times New Roman" panose="02020603050405020304" pitchFamily="18" charset="0"/>
                <a:cs typeface="Times New Roman" panose="02020603050405020304" pitchFamily="18" charset="0"/>
              </a:rPr>
              <a:t>Infrastructure</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Because </a:t>
            </a:r>
            <a:r>
              <a:rPr lang="en-US" sz="2800" dirty="0">
                <a:latin typeface="Times New Roman" panose="02020603050405020304" pitchFamily="18" charset="0"/>
                <a:cs typeface="Times New Roman" panose="02020603050405020304" pitchFamily="18" charset="0"/>
              </a:rPr>
              <a:t>so many commodities and other supplies are transported globally, any increases in costs or closures of key ports and shipping channels </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including the loss of a single bridge in Baltimore) cause wide-ranging effects: shortages, production delays and inflation</a:t>
            </a:r>
            <a:r>
              <a:rPr lang="en-US" sz="2800" dirty="0" smtClean="0">
                <a:latin typeface="Times New Roman" panose="02020603050405020304" pitchFamily="18" charset="0"/>
                <a:cs typeface="Times New Roman" panose="02020603050405020304" pitchFamily="18" charset="0"/>
              </a:rPr>
              <a:t>.</a:t>
            </a:r>
            <a:endParaRPr lang="en-US" sz="2800" b="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0672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23016" y="1436556"/>
            <a:ext cx="10364121" cy="4624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For example, container ship transit in the Red Sea (a channel for 12 percent of global trade) was slashed by 67 percent due to ongoing conflict in the Middle </a:t>
            </a:r>
            <a:r>
              <a:rPr lang="en-US" sz="2800" dirty="0" smtClean="0">
                <a:solidFill>
                  <a:schemeClr val="tx1"/>
                </a:solidFill>
                <a:latin typeface="Times New Roman" panose="02020603050405020304" pitchFamily="18" charset="0"/>
                <a:cs typeface="Times New Roman" panose="02020603050405020304" pitchFamily="18" charset="0"/>
              </a:rPr>
              <a:t>East.</a:t>
            </a:r>
          </a:p>
          <a:p>
            <a:pPr marL="457200" indent="-457200" algn="just">
              <a:buFont typeface="Arial" panose="020B0604020202020204" pitchFamily="34" charset="0"/>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forcing </a:t>
            </a:r>
            <a:r>
              <a:rPr lang="en-US" sz="2800" dirty="0">
                <a:solidFill>
                  <a:schemeClr val="tx1"/>
                </a:solidFill>
                <a:latin typeface="Times New Roman" panose="02020603050405020304" pitchFamily="18" charset="0"/>
                <a:cs typeface="Times New Roman" panose="02020603050405020304" pitchFamily="18" charset="0"/>
              </a:rPr>
              <a:t>shippers to add about 7,000 miles to their routes in some cases, raising fuel use and carbon emissions and sending shipping costs and transit times skyrocketing. </a:t>
            </a:r>
            <a:r>
              <a:rPr lang="en-US" sz="2800" baseline="30000" dirty="0">
                <a:solidFill>
                  <a:schemeClr val="tx1"/>
                </a:solidFill>
                <a:latin typeface="Times New Roman" panose="02020603050405020304" pitchFamily="18" charset="0"/>
                <a:cs typeface="Times New Roman" panose="02020603050405020304" pitchFamily="18" charset="0"/>
              </a:rPr>
              <a:t>3</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53218" y="730475"/>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7014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23016" y="1436556"/>
            <a:ext cx="10364121" cy="4624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1811017"/>
            <a:ext cx="10235095"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today’s complex, and turbulent market places, organizations and the supply chains in which they operate need to be responsive to the volatilities of demand, supplies and numerous other factors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While this basic notion of agility continues to dominate, the definitions of agility has also been evolving in recent years. </a:t>
            </a:r>
          </a:p>
        </p:txBody>
      </p:sp>
    </p:spTree>
    <p:extLst>
      <p:ext uri="{BB962C8B-B14F-4D97-AF65-F5344CB8AC3E}">
        <p14:creationId xmlns:p14="http://schemas.microsoft.com/office/powerpoint/2010/main" val="903623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1682238"/>
            <a:ext cx="10477982"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Today’s marketplace is characterized </a:t>
            </a:r>
            <a:r>
              <a:rPr lang="en-US" sz="3200" dirty="0" smtClean="0">
                <a:latin typeface="Times New Roman" panose="02020603050405020304" pitchFamily="18" charset="0"/>
                <a:cs typeface="Times New Roman" panose="02020603050405020304" pitchFamily="18" charset="0"/>
              </a:rPr>
              <a:t>by:</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intense competitive pressures </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high </a:t>
            </a:r>
            <a:r>
              <a:rPr lang="en-US" sz="3200" dirty="0">
                <a:latin typeface="Times New Roman" panose="02020603050405020304" pitchFamily="18" charset="0"/>
                <a:cs typeface="Times New Roman" panose="02020603050405020304" pitchFamily="18" charset="0"/>
              </a:rPr>
              <a:t>levels of turbulence and uncertainty</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Organizations require agility in their supply chains </a:t>
            </a:r>
            <a:r>
              <a:rPr lang="en-US" sz="3200" dirty="0" smtClean="0">
                <a:latin typeface="Times New Roman" panose="02020603050405020304" pitchFamily="18" charset="0"/>
                <a:cs typeface="Times New Roman" panose="02020603050405020304" pitchFamily="18" charset="0"/>
              </a:rPr>
              <a:t>to:</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provide superior </a:t>
            </a:r>
            <a:r>
              <a:rPr lang="en-US" sz="3200" dirty="0" smtClean="0">
                <a:latin typeface="Times New Roman" panose="02020603050405020304" pitchFamily="18" charset="0"/>
                <a:cs typeface="Times New Roman" panose="02020603050405020304" pitchFamily="18" charset="0"/>
              </a:rPr>
              <a:t>value</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manage disruption risks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ensure uninterrupted service to customers. </a:t>
            </a:r>
          </a:p>
        </p:txBody>
      </p:sp>
    </p:spTree>
    <p:extLst>
      <p:ext uri="{BB962C8B-B14F-4D97-AF65-F5344CB8AC3E}">
        <p14:creationId xmlns:p14="http://schemas.microsoft.com/office/powerpoint/2010/main" val="1335420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1682238"/>
            <a:ext cx="10477982" cy="3539430"/>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cultivation of agility can be approached as a risk management initiative that enables a firm </a:t>
            </a:r>
            <a:r>
              <a:rPr lang="en-US" sz="3200" dirty="0" smtClean="0">
                <a:latin typeface="Times New Roman" panose="02020603050405020304" pitchFamily="18" charset="0"/>
                <a:cs typeface="Times New Roman" panose="02020603050405020304" pitchFamily="18" charset="0"/>
              </a:rPr>
              <a:t>to:</a:t>
            </a:r>
          </a:p>
          <a:p>
            <a:pPr algn="just"/>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anticipate marketplace.</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respond </a:t>
            </a:r>
            <a:r>
              <a:rPr lang="en-US" sz="3200" dirty="0">
                <a:latin typeface="Times New Roman" panose="02020603050405020304" pitchFamily="18" charset="0"/>
                <a:cs typeface="Times New Roman" panose="02020603050405020304" pitchFamily="18" charset="0"/>
              </a:rPr>
              <a:t>rapidly to marketplace changes and disruptions in the supply chain</a:t>
            </a:r>
          </a:p>
        </p:txBody>
      </p:sp>
    </p:spTree>
    <p:extLst>
      <p:ext uri="{BB962C8B-B14F-4D97-AF65-F5344CB8AC3E}">
        <p14:creationId xmlns:p14="http://schemas.microsoft.com/office/powerpoint/2010/main" val="140540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00164" y="1531591"/>
            <a:ext cx="9701212"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Agility is thus of value for both risk mitigation and response. </a:t>
            </a:r>
            <a:r>
              <a:rPr lang="en-US" sz="3200" dirty="0" smtClean="0">
                <a:latin typeface="Times New Roman" panose="02020603050405020304" pitchFamily="18" charset="0"/>
                <a:cs typeface="Times New Roman" panose="02020603050405020304" pitchFamily="18" charset="0"/>
              </a:rPr>
              <a:t>an </a:t>
            </a:r>
            <a:r>
              <a:rPr lang="en-US" sz="3200" dirty="0">
                <a:latin typeface="Times New Roman" panose="02020603050405020304" pitchFamily="18" charset="0"/>
                <a:cs typeface="Times New Roman" panose="02020603050405020304" pitchFamily="18" charset="0"/>
              </a:rPr>
              <a:t>updated perspective of an emerging body of literature devoted to supply chain agility. </a:t>
            </a:r>
            <a:r>
              <a:rPr lang="en-US" sz="3200" dirty="0" smtClean="0">
                <a:latin typeface="Times New Roman" panose="02020603050405020304" pitchFamily="18" charset="0"/>
                <a:cs typeface="Times New Roman" panose="02020603050405020304" pitchFamily="18" charset="0"/>
              </a:rPr>
              <a:t>The authors </a:t>
            </a:r>
            <a:r>
              <a:rPr lang="en-US" sz="3200" dirty="0">
                <a:latin typeface="Times New Roman" panose="02020603050405020304" pitchFamily="18" charset="0"/>
                <a:cs typeface="Times New Roman" panose="02020603050405020304" pitchFamily="18" charset="0"/>
              </a:rPr>
              <a:t>propose a set of supply chain initiatives as antecedents for cultivation of agility. These include internal integration measures, external integration with suppliers and customers, cultivation of external flexibility, and lean practices</a:t>
            </a:r>
          </a:p>
        </p:txBody>
      </p:sp>
    </p:spTree>
    <p:extLst>
      <p:ext uri="{BB962C8B-B14F-4D97-AF65-F5344CB8AC3E}">
        <p14:creationId xmlns:p14="http://schemas.microsoft.com/office/powerpoint/2010/main" val="2589236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436017"/>
            <a:ext cx="10834687"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also </a:t>
            </a:r>
            <a:r>
              <a:rPr lang="en-US" sz="3200" dirty="0">
                <a:latin typeface="Times New Roman" panose="02020603050405020304" pitchFamily="18" charset="0"/>
                <a:cs typeface="Times New Roman" panose="02020603050405020304" pitchFamily="18" charset="0"/>
              </a:rPr>
              <a:t>provide more </a:t>
            </a:r>
            <a:r>
              <a:rPr lang="en-US" sz="3200" dirty="0" smtClean="0">
                <a:latin typeface="Times New Roman" panose="02020603050405020304" pitchFamily="18" charset="0"/>
                <a:cs typeface="Times New Roman" panose="02020603050405020304" pitchFamily="18" charset="0"/>
              </a:rPr>
              <a:t>fundamental</a:t>
            </a:r>
            <a:r>
              <a:rPr lang="en-US" sz="3200" dirty="0">
                <a:latin typeface="Times New Roman" panose="02020603050405020304" pitchFamily="18" charset="0"/>
                <a:cs typeface="Times New Roman" panose="02020603050405020304" pitchFamily="18" charset="0"/>
              </a:rPr>
              <a:t>, cultural drivers for cultivating agility, which </a:t>
            </a:r>
            <a:r>
              <a:rPr lang="en-US" sz="3200" dirty="0" smtClean="0">
                <a:latin typeface="Times New Roman" panose="02020603050405020304" pitchFamily="18" charset="0"/>
                <a:cs typeface="Times New Roman" panose="02020603050405020304" pitchFamily="18" charset="0"/>
              </a:rPr>
              <a:t>include:</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market </a:t>
            </a:r>
            <a:r>
              <a:rPr lang="en-US" sz="3200" dirty="0" smtClean="0">
                <a:latin typeface="Times New Roman" panose="02020603050405020304" pitchFamily="18" charset="0"/>
                <a:cs typeface="Times New Roman" panose="02020603050405020304" pitchFamily="18" charset="0"/>
              </a:rPr>
              <a:t>orientation</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learning orientation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organizational culture types that are conducive for agility</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These antecedents were established through empirical research, and we translate them into a set of managerial practices to address the cultivation of agility for both mitigation and response.</a:t>
            </a:r>
          </a:p>
        </p:txBody>
      </p:sp>
    </p:spTree>
    <p:extLst>
      <p:ext uri="{BB962C8B-B14F-4D97-AF65-F5344CB8AC3E}">
        <p14:creationId xmlns:p14="http://schemas.microsoft.com/office/powerpoint/2010/main" val="1273915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5306"/>
            <a:ext cx="1043463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758858" y="1792253"/>
            <a:ext cx="9072562" cy="206210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provides </a:t>
            </a:r>
            <a:r>
              <a:rPr lang="en-US" sz="3200" dirty="0">
                <a:latin typeface="Times New Roman" panose="02020603050405020304" pitchFamily="18" charset="0"/>
                <a:cs typeface="Times New Roman" panose="02020603050405020304" pitchFamily="18" charset="0"/>
              </a:rPr>
              <a:t>a summary of evolving definitions of agility amongst </a:t>
            </a:r>
            <a:r>
              <a:rPr lang="en-US" sz="3200" dirty="0" smtClean="0">
                <a:latin typeface="Times New Roman" panose="02020603050405020304" pitchFamily="18" charset="0"/>
                <a:cs typeface="Times New Roman" panose="02020603050405020304" pitchFamily="18" charset="0"/>
              </a:rPr>
              <a:t>representative </a:t>
            </a:r>
            <a:r>
              <a:rPr lang="en-US" sz="3200" dirty="0">
                <a:latin typeface="Times New Roman" panose="02020603050405020304" pitchFamily="18" charset="0"/>
                <a:cs typeface="Times New Roman" panose="02020603050405020304" pitchFamily="18" charset="0"/>
              </a:rPr>
              <a:t>research studies, covering the breadth and range of concepts that have been included so far as part of supply chain agility</a:t>
            </a:r>
          </a:p>
        </p:txBody>
      </p:sp>
      <p:sp>
        <p:nvSpPr>
          <p:cNvPr id="9" name="Rectangle 8"/>
          <p:cNvSpPr/>
          <p:nvPr/>
        </p:nvSpPr>
        <p:spPr>
          <a:xfrm>
            <a:off x="1540428" y="4086220"/>
            <a:ext cx="9358312" cy="1569660"/>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Using market knowledge and a virtual corporation to exploit profitable opportunities in a volatile market place</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
        <p:nvSpPr>
          <p:cNvPr id="11" name="Rectangle 10"/>
          <p:cNvSpPr/>
          <p:nvPr/>
        </p:nvSpPr>
        <p:spPr>
          <a:xfrm>
            <a:off x="2553493" y="655244"/>
            <a:ext cx="5322291"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Evolving definitions of agility</a:t>
            </a:r>
          </a:p>
        </p:txBody>
      </p:sp>
    </p:spTree>
    <p:extLst>
      <p:ext uri="{BB962C8B-B14F-4D97-AF65-F5344CB8AC3E}">
        <p14:creationId xmlns:p14="http://schemas.microsoft.com/office/powerpoint/2010/main" val="2507443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651639"/>
            <a:ext cx="10277958" cy="4404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371600" y="2069570"/>
            <a:ext cx="9767887" cy="304698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Ability to offer low-cost, high quality products with short lead times and varying volumes. IVs</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Internal </a:t>
            </a:r>
            <a:r>
              <a:rPr lang="en-US" sz="3200" dirty="0" smtClean="0">
                <a:latin typeface="Times New Roman" panose="02020603050405020304" pitchFamily="18" charset="0"/>
                <a:cs typeface="Times New Roman" panose="02020603050405020304" pitchFamily="18" charset="0"/>
              </a:rPr>
              <a:t>initiatives:</a:t>
            </a:r>
          </a:p>
          <a:p>
            <a:pPr marL="457200" indent="-457200" algn="just">
              <a:buFont typeface="Arial" panose="020B0604020202020204" pitchFamily="34"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e.g. process re-engineering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external initiatives like inter-firm cooperation</a:t>
            </a:r>
          </a:p>
        </p:txBody>
      </p:sp>
    </p:spTree>
    <p:extLst>
      <p:ext uri="{BB962C8B-B14F-4D97-AF65-F5344CB8AC3E}">
        <p14:creationId xmlns:p14="http://schemas.microsoft.com/office/powerpoint/2010/main" val="4180439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560389"/>
            <a:ext cx="10377970" cy="44955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p:cNvSpPr/>
          <p:nvPr/>
        </p:nvSpPr>
        <p:spPr>
          <a:xfrm>
            <a:off x="1037743" y="2314577"/>
            <a:ext cx="10277957" cy="107721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Ability to respond rapidly to changes in demand, both in terms of volume and variety</a:t>
            </a:r>
          </a:p>
        </p:txBody>
      </p:sp>
      <p:sp>
        <p:nvSpPr>
          <p:cNvPr id="13" name="Rectangle 12"/>
          <p:cNvSpPr/>
          <p:nvPr/>
        </p:nvSpPr>
        <p:spPr>
          <a:xfrm>
            <a:off x="1037743" y="4033225"/>
            <a:ext cx="9982200" cy="107721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Ability to efficiently change operating states in response to uncertain and changing market conditions</a:t>
            </a:r>
          </a:p>
        </p:txBody>
      </p:sp>
    </p:spTree>
    <p:extLst>
      <p:ext uri="{BB962C8B-B14F-4D97-AF65-F5344CB8AC3E}">
        <p14:creationId xmlns:p14="http://schemas.microsoft.com/office/powerpoint/2010/main" val="179851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The </a:t>
            </a:r>
            <a:r>
              <a:rPr lang="en-US" sz="2800" dirty="0">
                <a:solidFill>
                  <a:srgbClr val="222222"/>
                </a:solidFill>
                <a:latin typeface="Times New Roman" panose="02020603050405020304" pitchFamily="18" charset="0"/>
                <a:cs typeface="Times New Roman" panose="02020603050405020304" pitchFamily="18" charset="0"/>
              </a:rPr>
              <a:t>next war will not be fought over oil, it will be fought over silicon. Semiconductors, the invisible engines behind modern technology, are the heart of everything from smartphones and satellites to missiles systems and electrical vehicles. </a:t>
            </a:r>
            <a:endParaRPr lang="en-US" sz="2800" dirty="0" smtClean="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Yet </a:t>
            </a:r>
            <a:r>
              <a:rPr lang="en-US" sz="2800" dirty="0">
                <a:solidFill>
                  <a:srgbClr val="222222"/>
                </a:solidFill>
                <a:latin typeface="Times New Roman" panose="02020603050405020304" pitchFamily="18" charset="0"/>
                <a:cs typeface="Times New Roman" panose="02020603050405020304" pitchFamily="18" charset="0"/>
              </a:rPr>
              <a:t>the US, a global leader in innovation, finds itself dangerously dependent on foreign manufacturing, particularly in Taiwan and South Korea, for over ninety percent of the world’s advanced semiconductor </a:t>
            </a:r>
            <a:r>
              <a:rPr lang="en-US" sz="2800" dirty="0" smtClean="0">
                <a:solidFill>
                  <a:srgbClr val="222222"/>
                </a:solidFill>
                <a:latin typeface="Times New Roman" panose="02020603050405020304" pitchFamily="18" charset="0"/>
                <a:cs typeface="Times New Roman" panose="02020603050405020304" pitchFamily="18" charset="0"/>
              </a:rPr>
              <a:t>production</a:t>
            </a:r>
            <a:r>
              <a:rPr lang="en-US" sz="2800" dirty="0" smtClean="0">
                <a:latin typeface="Times New Roman" panose="02020603050405020304" pitchFamily="18" charset="0"/>
                <a:cs typeface="Times New Roman" panose="02020603050405020304" pitchFamily="18" charset="0"/>
              </a:rPr>
              <a:t>..</a:t>
            </a:r>
            <a:r>
              <a:rPr lang="en-US" sz="2800" dirty="0" smtClean="0">
                <a:latin typeface="Times New Roman" panose="02020603050405020304" pitchFamily="18" charset="0"/>
                <a:cs typeface="Times New Roman" panose="02020603050405020304" pitchFamily="18" charset="0"/>
              </a:rPr>
              <a:t> </a:t>
            </a:r>
            <a:r>
              <a:rPr lang="en-US" sz="2800" dirty="0"/>
              <a:t>Chain Resilience upon Critical Infrastructure Disruptions: A Multilevel Simulation Modelling Approach</a:t>
            </a:r>
            <a:endParaRPr lang="en-US" sz="2800"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235460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800" dirty="0" smtClean="0"/>
              <a:t>Chain </a:t>
            </a:r>
            <a:r>
              <a:rPr lang="en-US" sz="2800" dirty="0"/>
              <a:t>Resilience upon Critical Infrastructure Disruptions: A </a:t>
            </a:r>
            <a:endParaRPr lang="en-US" sz="2800" dirty="0"/>
          </a:p>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As </a:t>
            </a:r>
            <a:r>
              <a:rPr lang="en-US" sz="2800" dirty="0">
                <a:solidFill>
                  <a:srgbClr val="222222"/>
                </a:solidFill>
                <a:latin typeface="Times New Roman" panose="02020603050405020304" pitchFamily="18" charset="0"/>
                <a:cs typeface="Times New Roman" panose="02020603050405020304" pitchFamily="18" charset="0"/>
              </a:rPr>
              <a:t>geopolitical tensions rise, particularly with China’s aggressive posture toward Taiwan, the fragility of this supply chain reveals a glaring vulnerability in American national security and economic resilience</a:t>
            </a:r>
            <a:r>
              <a:rPr lang="en-US" sz="2800" dirty="0" smtClean="0">
                <a:solidFill>
                  <a:srgbClr val="222222"/>
                </a:solidFill>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 </a:t>
            </a:r>
            <a:r>
              <a:rPr lang="en-US" sz="2800" dirty="0">
                <a:solidFill>
                  <a:srgbClr val="222222"/>
                </a:solidFill>
                <a:latin typeface="Times New Roman" panose="02020603050405020304" pitchFamily="18" charset="0"/>
                <a:cs typeface="Times New Roman" panose="02020603050405020304" pitchFamily="18" charset="0"/>
              </a:rPr>
              <a:t>Thus the US dependence on foreign semiconductor manufacturing constitutes a critical infrastructure vulnerability with the potential to paralyze defense, economic, and technological sectors. </a:t>
            </a:r>
            <a:endParaRPr lang="en-US" sz="2800"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2161495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9777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b="1" dirty="0" smtClean="0">
                <a:solidFill>
                  <a:srgbClr val="222222"/>
                </a:solidFill>
                <a:latin typeface="Times New Roman" panose="02020603050405020304" pitchFamily="18" charset="0"/>
                <a:cs typeface="Times New Roman" panose="02020603050405020304" pitchFamily="18" charset="0"/>
              </a:rPr>
              <a:t>Taiwan </a:t>
            </a:r>
            <a:r>
              <a:rPr lang="en-US" sz="2800" b="1" dirty="0">
                <a:solidFill>
                  <a:srgbClr val="222222"/>
                </a:solidFill>
                <a:latin typeface="Times New Roman" panose="02020603050405020304" pitchFamily="18" charset="0"/>
                <a:cs typeface="Times New Roman" panose="02020603050405020304" pitchFamily="18" charset="0"/>
              </a:rPr>
              <a:t>Dependency and Risk of Disruption</a:t>
            </a:r>
            <a:r>
              <a:rPr lang="en-US" sz="2800" dirty="0">
                <a:solidFill>
                  <a:srgbClr val="222222"/>
                </a:solidFill>
                <a:latin typeface="Times New Roman" panose="02020603050405020304" pitchFamily="18" charset="0"/>
                <a:cs typeface="Times New Roman" panose="02020603050405020304" pitchFamily="18" charset="0"/>
              </a:rPr>
              <a:t>  </a:t>
            </a:r>
            <a:endParaRPr lang="en-US" sz="2800" dirty="0" smtClean="0">
              <a:solidFill>
                <a:srgbClr val="222222"/>
              </a:solidFill>
              <a:latin typeface="Times New Roman" panose="02020603050405020304" pitchFamily="18" charset="0"/>
              <a:cs typeface="Times New Roman" panose="02020603050405020304" pitchFamily="18" charset="0"/>
            </a:endParaRPr>
          </a:p>
          <a:p>
            <a:pPr algn="just"/>
            <a:endParaRPr lang="en-US" sz="2800" dirty="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22222"/>
                </a:solidFill>
                <a:latin typeface="Times New Roman" panose="02020603050405020304" pitchFamily="18" charset="0"/>
                <a:cs typeface="Times New Roman" panose="02020603050405020304" pitchFamily="18" charset="0"/>
              </a:rPr>
              <a:t>The most acute vulnerability lies in America’s reliance on Taiwan, specifically the Taiwan Semiconductor Manufacturing Company (TSMC), which alone produces over ninety percent of the world’s most advanced logic </a:t>
            </a:r>
            <a:r>
              <a:rPr lang="en-US" sz="2800" dirty="0" err="1">
                <a:solidFill>
                  <a:srgbClr val="222222"/>
                </a:solidFill>
                <a:latin typeface="Times New Roman" panose="02020603050405020304" pitchFamily="18" charset="0"/>
                <a:cs typeface="Times New Roman" panose="02020603050405020304" pitchFamily="18" charset="0"/>
              </a:rPr>
              <a:t>chips.</a:t>
            </a:r>
            <a:r>
              <a:rPr lang="en-US" sz="2800" baseline="30000" dirty="0" err="1">
                <a:solidFill>
                  <a:srgbClr val="222222"/>
                </a:solidFill>
                <a:latin typeface="Times New Roman" panose="02020603050405020304" pitchFamily="18" charset="0"/>
                <a:cs typeface="Times New Roman" panose="02020603050405020304" pitchFamily="18" charset="0"/>
              </a:rPr>
              <a:t>iii</a:t>
            </a:r>
            <a:r>
              <a:rPr lang="en-US" sz="2800" dirty="0">
                <a:solidFill>
                  <a:srgbClr val="222222"/>
                </a:solidFill>
                <a:latin typeface="Times New Roman" panose="02020603050405020304" pitchFamily="18" charset="0"/>
                <a:cs typeface="Times New Roman" panose="02020603050405020304" pitchFamily="18" charset="0"/>
              </a:rPr>
              <a:t> </a:t>
            </a:r>
            <a:endParaRPr lang="en-US" sz="2800" dirty="0" smtClean="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TSMC’s </a:t>
            </a:r>
            <a:r>
              <a:rPr lang="en-US" sz="2800" dirty="0">
                <a:solidFill>
                  <a:srgbClr val="222222"/>
                </a:solidFill>
                <a:latin typeface="Times New Roman" panose="02020603050405020304" pitchFamily="18" charset="0"/>
                <a:cs typeface="Times New Roman" panose="02020603050405020304" pitchFamily="18" charset="0"/>
              </a:rPr>
              <a:t>fabrication facilities, clustered around Hsinchu and Tainan, form a geographic chokepoint. If China were to invade, blockade, or destabilize Taiwan, semiconductor production could be disrupted or stopped which would, send global markets into a spiral.</a:t>
            </a:r>
          </a:p>
          <a:p>
            <a:pPr marL="457200" indent="-457200" algn="just">
              <a:buFont typeface="Arial" panose="020B0604020202020204" pitchFamily="34" charset="0"/>
              <a:buChar char="•"/>
            </a:pPr>
            <a:r>
              <a:rPr lang="en-US" sz="2800" dirty="0" err="1" smtClean="0"/>
              <a:t>ilevel</a:t>
            </a:r>
            <a:r>
              <a:rPr lang="en-US" sz="2800" dirty="0" smtClean="0"/>
              <a:t> </a:t>
            </a:r>
            <a:r>
              <a:rPr lang="en-US" sz="2800" dirty="0"/>
              <a:t>Simulation Modelling Approach</a:t>
            </a:r>
            <a:endParaRPr lang="en-US" sz="2800"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1574771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800" dirty="0">
                <a:solidFill>
                  <a:srgbClr val="222222"/>
                </a:solidFill>
                <a:latin typeface="Times New Roman" panose="02020603050405020304" pitchFamily="18" charset="0"/>
                <a:cs typeface="Times New Roman" panose="02020603050405020304" pitchFamily="18" charset="0"/>
              </a:rPr>
              <a:t>The US has no immediate domestic substitute capable of filling this production gap besides a TSMC fabrication facility currently under construction in Phoenix Arizona. </a:t>
            </a:r>
          </a:p>
          <a:p>
            <a:pPr marL="457200" indent="-457200" algn="just">
              <a:buFont typeface="Arial" panose="020B0604020202020204" pitchFamily="34" charset="0"/>
              <a:buChar char="•"/>
            </a:pPr>
            <a:endParaRPr lang="en-US" sz="2800" dirty="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22222"/>
                </a:solidFill>
                <a:latin typeface="Times New Roman" panose="02020603050405020304" pitchFamily="18" charset="0"/>
                <a:cs typeface="Times New Roman" panose="02020603050405020304" pitchFamily="18" charset="0"/>
              </a:rPr>
              <a:t>In this sense, TSMC is not just a business, the microchip company is a strategic asset of similar resemblance to a single oil refinery supplying most of the world’s fuel. The US dependence on Taiwan semiconductor production represents a single point of failure in the global digital infrastructure. </a:t>
            </a:r>
            <a:r>
              <a:rPr lang="en-US" sz="2800" dirty="0">
                <a:latin typeface="Times New Roman" panose="02020603050405020304" pitchFamily="18" charset="0"/>
                <a:cs typeface="Times New Roman" panose="02020603050405020304" pitchFamily="18" charset="0"/>
              </a:rPr>
              <a:t>Modelling </a:t>
            </a:r>
            <a:r>
              <a:rPr lang="en-US" sz="2800" dirty="0" smtClean="0"/>
              <a:t>Approach</a:t>
            </a:r>
            <a:endParaRPr lang="en-US" sz="2800"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2541160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b="1" dirty="0">
                <a:solidFill>
                  <a:srgbClr val="222222"/>
                </a:solidFill>
                <a:latin typeface="Times New Roman" panose="02020603050405020304" pitchFamily="18" charset="0"/>
                <a:cs typeface="Times New Roman" panose="02020603050405020304" pitchFamily="18" charset="0"/>
              </a:rPr>
              <a:t>Rise of Foreign Dependency</a:t>
            </a:r>
            <a:r>
              <a:rPr lang="en-US" sz="2800" dirty="0">
                <a:solidFill>
                  <a:srgbClr val="222222"/>
                </a:solidFill>
                <a:latin typeface="Times New Roman" panose="02020603050405020304" pitchFamily="18" charset="0"/>
                <a:cs typeface="Times New Roman" panose="02020603050405020304" pitchFamily="18" charset="0"/>
              </a:rPr>
              <a:t>  </a:t>
            </a:r>
          </a:p>
          <a:p>
            <a:pPr marL="457200" indent="-457200" algn="just">
              <a:buFont typeface="Arial" panose="020B0604020202020204" pitchFamily="34" charset="0"/>
              <a:buChar char="•"/>
            </a:pPr>
            <a:r>
              <a:rPr lang="en-US" sz="2800" dirty="0">
                <a:solidFill>
                  <a:srgbClr val="222222"/>
                </a:solidFill>
                <a:latin typeface="Times New Roman" panose="02020603050405020304" pitchFamily="18" charset="0"/>
                <a:cs typeface="Times New Roman" panose="02020603050405020304" pitchFamily="18" charset="0"/>
              </a:rPr>
              <a:t>Over the past three decades, the US outsourced semiconductor fabrication to Asia in pursuit of lower costs and higher profit margins</a:t>
            </a:r>
            <a:r>
              <a:rPr lang="en-US" sz="2800" dirty="0" smtClean="0">
                <a:solidFill>
                  <a:srgbClr val="222222"/>
                </a:solidFill>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 </a:t>
            </a:r>
            <a:r>
              <a:rPr lang="en-US" sz="2800" dirty="0">
                <a:solidFill>
                  <a:srgbClr val="222222"/>
                </a:solidFill>
                <a:latin typeface="Times New Roman" panose="02020603050405020304" pitchFamily="18" charset="0"/>
                <a:cs typeface="Times New Roman" panose="02020603050405020304" pitchFamily="18" charset="0"/>
              </a:rPr>
              <a:t>While US companies like Intel, NVIDIA, and Qualcomm lead in design, they still lack sufficient domestic fabrication capacity to produce advanced nodes below ten nanometers. </a:t>
            </a:r>
            <a:endParaRPr lang="en-US" sz="2800" dirty="0" smtClean="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Meanwhile</a:t>
            </a:r>
            <a:r>
              <a:rPr lang="en-US" sz="2800" dirty="0">
                <a:solidFill>
                  <a:srgbClr val="222222"/>
                </a:solidFill>
                <a:latin typeface="Times New Roman" panose="02020603050405020304" pitchFamily="18" charset="0"/>
                <a:cs typeface="Times New Roman" panose="02020603050405020304" pitchFamily="18" charset="0"/>
              </a:rPr>
              <a:t>, China is aggressively investing in its own semiconductor ecosystem, aiming to reach self-sufficiency by 2030.</a:t>
            </a:r>
            <a:endParaRPr lang="en-US" sz="2800" b="0" i="0" dirty="0">
              <a:solidFill>
                <a:srgbClr val="222222"/>
              </a:solidFill>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710199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Chinese </a:t>
            </a:r>
            <a:r>
              <a:rPr lang="en-US" sz="2800" dirty="0">
                <a:solidFill>
                  <a:srgbClr val="222222"/>
                </a:solidFill>
                <a:latin typeface="Times New Roman" panose="02020603050405020304" pitchFamily="18" charset="0"/>
                <a:cs typeface="Times New Roman" panose="02020603050405020304" pitchFamily="18" charset="0"/>
              </a:rPr>
              <a:t>firms, supported by extensive state subsidies, have also acquired, or attempted to acquire foreign semiconductor assets, triggering alarm in Washington and </a:t>
            </a:r>
            <a:r>
              <a:rPr lang="en-US" sz="2800" dirty="0" err="1">
                <a:solidFill>
                  <a:srgbClr val="222222"/>
                </a:solidFill>
                <a:latin typeface="Times New Roman" panose="02020603050405020304" pitchFamily="18" charset="0"/>
                <a:cs typeface="Times New Roman" panose="02020603050405020304" pitchFamily="18" charset="0"/>
              </a:rPr>
              <a:t>Veldhoven</a:t>
            </a:r>
            <a:r>
              <a:rPr lang="en-US" sz="2800" dirty="0">
                <a:solidFill>
                  <a:srgbClr val="222222"/>
                </a:solidFill>
                <a:latin typeface="Times New Roman" panose="02020603050405020304" pitchFamily="18" charset="0"/>
                <a:cs typeface="Times New Roman" panose="02020603050405020304" pitchFamily="18" charset="0"/>
              </a:rPr>
              <a:t> Netherlands which is where Advanced Semiconductor Materials Lithography (ASML) corporation headquarters is located. </a:t>
            </a:r>
            <a:endParaRPr lang="en-US" sz="2800" dirty="0" smtClean="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US </a:t>
            </a:r>
            <a:r>
              <a:rPr lang="en-US" sz="2800" dirty="0">
                <a:solidFill>
                  <a:srgbClr val="222222"/>
                </a:solidFill>
                <a:latin typeface="Times New Roman" panose="02020603050405020304" pitchFamily="18" charset="0"/>
                <a:cs typeface="Times New Roman" panose="02020603050405020304" pitchFamily="18" charset="0"/>
              </a:rPr>
              <a:t>policymakers increasingly view China’s industrial strategy as a form of “chip warfare,” where controlling supply chains serves both economic leverage and military </a:t>
            </a:r>
            <a:r>
              <a:rPr lang="en-US" sz="2800" dirty="0" err="1" smtClean="0">
                <a:solidFill>
                  <a:srgbClr val="222222"/>
                </a:solidFill>
                <a:latin typeface="Times New Roman" panose="02020603050405020304" pitchFamily="18" charset="0"/>
                <a:cs typeface="Times New Roman" panose="02020603050405020304" pitchFamily="18" charset="0"/>
              </a:rPr>
              <a:t>deterrence</a:t>
            </a:r>
            <a:r>
              <a:rPr lang="en-US" sz="2800" dirty="0" err="1" smtClean="0"/>
              <a:t>Approach</a:t>
            </a:r>
            <a:endParaRPr lang="en-US" sz="2800"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2710058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5003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400" b="1" dirty="0">
                <a:solidFill>
                  <a:srgbClr val="222222"/>
                </a:solidFill>
                <a:latin typeface="Times New Roman" panose="02020603050405020304" pitchFamily="18" charset="0"/>
                <a:cs typeface="Times New Roman" panose="02020603050405020304" pitchFamily="18" charset="0"/>
              </a:rPr>
              <a:t>Policy Response of The Chips Act and Limitations</a:t>
            </a:r>
            <a:r>
              <a:rPr lang="en-US" sz="2400" dirty="0">
                <a:solidFill>
                  <a:srgbClr val="222222"/>
                </a:solidFill>
                <a:latin typeface="Times New Roman" panose="02020603050405020304" pitchFamily="18" charset="0"/>
                <a:cs typeface="Times New Roman" panose="02020603050405020304" pitchFamily="18" charset="0"/>
              </a:rPr>
              <a:t>  </a:t>
            </a:r>
          </a:p>
          <a:p>
            <a:pPr marL="342900" indent="-342900" algn="just">
              <a:buFont typeface="Arial" panose="020B0604020202020204" pitchFamily="34" charset="0"/>
              <a:buChar char="•"/>
            </a:pPr>
            <a:r>
              <a:rPr lang="en-US" sz="2400" dirty="0">
                <a:solidFill>
                  <a:srgbClr val="222222"/>
                </a:solidFill>
                <a:latin typeface="Times New Roman" panose="02020603050405020304" pitchFamily="18" charset="0"/>
                <a:cs typeface="Times New Roman" panose="02020603050405020304" pitchFamily="18" charset="0"/>
              </a:rPr>
              <a:t>Recognizing the strategic vulnerability, Congress passed the Creating Helpful Incentives to Produce Semiconductors (CHIPS) for America Act in 2022, which allocates $52 billion to incentivize domestic semiconductor production, research, and workforce </a:t>
            </a:r>
            <a:r>
              <a:rPr lang="en-US" sz="2400" dirty="0" smtClean="0">
                <a:solidFill>
                  <a:srgbClr val="222222"/>
                </a:solidFill>
                <a:latin typeface="Times New Roman" panose="02020603050405020304" pitchFamily="18" charset="0"/>
                <a:cs typeface="Times New Roman" panose="02020603050405020304" pitchFamily="18" charset="0"/>
              </a:rPr>
              <a:t>development.</a:t>
            </a:r>
            <a:endParaRPr lang="en-US" sz="2400" baseline="30000" dirty="0">
              <a:solidFill>
                <a:srgbClr val="222222"/>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dirty="0" smtClean="0">
                <a:solidFill>
                  <a:srgbClr val="222222"/>
                </a:solidFill>
                <a:latin typeface="Times New Roman" panose="02020603050405020304" pitchFamily="18" charset="0"/>
                <a:cs typeface="Times New Roman" panose="02020603050405020304" pitchFamily="18" charset="0"/>
              </a:rPr>
              <a:t>The </a:t>
            </a:r>
            <a:r>
              <a:rPr lang="en-US" sz="2400" dirty="0">
                <a:solidFill>
                  <a:srgbClr val="222222"/>
                </a:solidFill>
                <a:latin typeface="Times New Roman" panose="02020603050405020304" pitchFamily="18" charset="0"/>
                <a:cs typeface="Times New Roman" panose="02020603050405020304" pitchFamily="18" charset="0"/>
              </a:rPr>
              <a:t>law offers subsidies and tax credits to companies like Intel, Samsung, and TSMC to build fabrication plants in Arizona, Texas, and Ohio. While the vital first step, the CHIPS Act does not fully close the gap. </a:t>
            </a:r>
            <a:endParaRPr lang="en-US" sz="2400" dirty="0" smtClean="0">
              <a:solidFill>
                <a:srgbClr val="222222"/>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en-US" sz="2400" dirty="0">
              <a:solidFill>
                <a:srgbClr val="222222"/>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dirty="0" smtClean="0">
                <a:solidFill>
                  <a:srgbClr val="222222"/>
                </a:solidFill>
                <a:latin typeface="Times New Roman" panose="02020603050405020304" pitchFamily="18" charset="0"/>
                <a:cs typeface="Times New Roman" panose="02020603050405020304" pitchFamily="18" charset="0"/>
              </a:rPr>
              <a:t>Building </a:t>
            </a:r>
            <a:r>
              <a:rPr lang="en-US" sz="2400" dirty="0">
                <a:solidFill>
                  <a:srgbClr val="222222"/>
                </a:solidFill>
                <a:latin typeface="Times New Roman" panose="02020603050405020304" pitchFamily="18" charset="0"/>
                <a:cs typeface="Times New Roman" panose="02020603050405020304" pitchFamily="18" charset="0"/>
              </a:rPr>
              <a:t>leading edge fabrication facilities takes three to five years and costs over $10 billion per facility which also require a highly trained workforce that the US currently lacks</a:t>
            </a:r>
            <a:endParaRPr lang="en-US" sz="2400" b="0" i="0" dirty="0">
              <a:solidFill>
                <a:srgbClr val="222222"/>
              </a:solidFill>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4184521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400" dirty="0">
                <a:solidFill>
                  <a:srgbClr val="222222"/>
                </a:solidFill>
                <a:latin typeface="Times New Roman" panose="02020603050405020304" pitchFamily="18" charset="0"/>
                <a:cs typeface="Times New Roman" panose="02020603050405020304" pitchFamily="18" charset="0"/>
              </a:rPr>
              <a:t>According to the Semiconductor Industry Association, the US will face a shortage of 67,000 semiconductor technicians and engineers by </a:t>
            </a:r>
            <a:r>
              <a:rPr lang="en-US" sz="2400" dirty="0" smtClean="0">
                <a:solidFill>
                  <a:srgbClr val="222222"/>
                </a:solidFill>
                <a:latin typeface="Times New Roman" panose="02020603050405020304" pitchFamily="18" charset="0"/>
                <a:cs typeface="Times New Roman" panose="02020603050405020304" pitchFamily="18" charset="0"/>
              </a:rPr>
              <a:t>2030.</a:t>
            </a:r>
            <a:endParaRPr lang="en-US" sz="2400" baseline="30000" dirty="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400" baseline="30000" dirty="0" smtClean="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222222"/>
                </a:solidFill>
                <a:latin typeface="Times New Roman" panose="02020603050405020304" pitchFamily="18" charset="0"/>
                <a:cs typeface="Times New Roman" panose="02020603050405020304" pitchFamily="18" charset="0"/>
              </a:rPr>
              <a:t> Additionally, the upstream and downstream supply chains, such as, rare earth materials, high purity gases, and ultraviolet lithography machines, remains vulnerable to chokepoints in countries like Japan and the </a:t>
            </a:r>
            <a:r>
              <a:rPr lang="en-US" sz="2400" dirty="0" smtClean="0">
                <a:solidFill>
                  <a:srgbClr val="222222"/>
                </a:solidFill>
                <a:latin typeface="Times New Roman" panose="02020603050405020304" pitchFamily="18" charset="0"/>
                <a:cs typeface="Times New Roman" panose="02020603050405020304" pitchFamily="18" charset="0"/>
              </a:rPr>
              <a:t>Netherlands.</a:t>
            </a:r>
            <a:endParaRPr lang="en-US" sz="2400" baseline="30000" dirty="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222222"/>
                </a:solidFill>
                <a:latin typeface="Times New Roman" panose="02020603050405020304" pitchFamily="18" charset="0"/>
                <a:cs typeface="Times New Roman" panose="02020603050405020304" pitchFamily="18" charset="0"/>
              </a:rPr>
              <a:t> For example, ASML in the Netherlands is the only company in the world that currently produces extreme ultraviolet lithography machines, which are essential for five nanometer and below nodes. A single supply disruption at ASML could delay global chip production for months around the world.</a:t>
            </a:r>
            <a:endParaRPr lang="en-US" sz="2400"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2477369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a:t>Assessing Supply Chain Resilience upon Critical Infrastructure Disruptions: A Multilevel Simulation Modelling Approach</a:t>
            </a:r>
            <a:endParaRPr lang="en-US" sz="2800"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091611" y="2008648"/>
            <a:ext cx="9752602" cy="3539430"/>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Chile is the number one copper producer in the world. Supply of copper from Chile was disrupted in April 2014 after the earthquake and ensuing tsunami at an </a:t>
            </a:r>
            <a:r>
              <a:rPr lang="en-US" sz="3200" dirty="0" err="1">
                <a:latin typeface="Times New Roman" panose="02020603050405020304" pitchFamily="18" charset="0"/>
                <a:cs typeface="Times New Roman" panose="02020603050405020304" pitchFamily="18" charset="0"/>
              </a:rPr>
              <a:t>epicentre</a:t>
            </a:r>
            <a:r>
              <a:rPr lang="en-US" sz="3200" dirty="0">
                <a:latin typeface="Times New Roman" panose="02020603050405020304" pitchFamily="18" charset="0"/>
                <a:cs typeface="Times New Roman" panose="02020603050405020304" pitchFamily="18" charset="0"/>
              </a:rPr>
              <a:t> far from the major copper </a:t>
            </a:r>
            <a:r>
              <a:rPr lang="en-US" sz="3200" dirty="0" smtClean="0">
                <a:latin typeface="Times New Roman" panose="02020603050405020304" pitchFamily="18" charset="0"/>
                <a:cs typeface="Times New Roman" panose="02020603050405020304" pitchFamily="18" charset="0"/>
              </a:rPr>
              <a:t>mines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disruption was, however, mainly due to the ruined roads, power outages, and closed ports, rather than direct damage to production facilities or </a:t>
            </a:r>
            <a:r>
              <a:rPr lang="en-US" sz="3200" dirty="0" smtClean="0">
                <a:latin typeface="Times New Roman" panose="02020603050405020304" pitchFamily="18" charset="0"/>
                <a:cs typeface="Times New Roman" panose="02020603050405020304" pitchFamily="18" charset="0"/>
              </a:rPr>
              <a:t>capacity.</a:t>
            </a:r>
            <a:endParaRPr lang="en-US" sz="3200" dirty="0">
              <a:latin typeface="Times New Roman" panose="02020603050405020304" pitchFamily="18" charset="0"/>
              <a:cs typeface="Times New Roman" panose="02020603050405020304" pitchFamily="18" charset="0"/>
            </a:endParaRPr>
          </a:p>
        </p:txBody>
      </p:sp>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1449676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436556"/>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099344" y="1778349"/>
            <a:ext cx="10058400" cy="4031873"/>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Chile copper supply disruption situation mentioned earlier is one demonstration of how supply chain disruptions are caused or worsened by failure in the </a:t>
            </a:r>
            <a:r>
              <a:rPr lang="en-US" sz="3200" dirty="0">
                <a:latin typeface="Times New Roman" panose="02020603050405020304" pitchFamily="18" charset="0"/>
                <a:cs typeface="Times New Roman" panose="02020603050405020304" pitchFamily="18" charset="0"/>
              </a:rPr>
              <a:t>CI systems </a:t>
            </a:r>
            <a:r>
              <a:rPr lang="en-US" sz="3200" dirty="0" smtClean="0">
                <a:latin typeface="Times New Roman" panose="02020603050405020304" pitchFamily="18" charset="0"/>
                <a:cs typeface="Times New Roman" panose="02020603050405020304" pitchFamily="18" charset="0"/>
              </a:rPr>
              <a:t>(critical infrastructure) that the supply chain depends on</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Similar cases that reveal how supply chains are vulnerable to disruptions in CI systems and cascading effects are reported in Table 18.1</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0551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023017" y="1340445"/>
            <a:ext cx="10406983" cy="4715461"/>
          </a:xfrm>
          <a:prstGeom prst="rect">
            <a:avLst/>
          </a:prstGeom>
        </p:spPr>
      </p:pic>
    </p:spTree>
    <p:extLst>
      <p:ext uri="{BB962C8B-B14F-4D97-AF65-F5344CB8AC3E}">
        <p14:creationId xmlns:p14="http://schemas.microsoft.com/office/powerpoint/2010/main" val="440161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952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66788" y="2124074"/>
            <a:ext cx="10391775" cy="4168557"/>
          </a:xfrm>
          <a:prstGeom prst="rect">
            <a:avLst/>
          </a:prstGeom>
        </p:spPr>
      </p:pic>
      <p:pic>
        <p:nvPicPr>
          <p:cNvPr id="3" name="Picture 2"/>
          <p:cNvPicPr>
            <a:picLocks noChangeAspect="1"/>
          </p:cNvPicPr>
          <p:nvPr/>
        </p:nvPicPr>
        <p:blipFill>
          <a:blip r:embed="rId4"/>
          <a:stretch>
            <a:fillRect/>
          </a:stretch>
        </p:blipFill>
        <p:spPr>
          <a:xfrm>
            <a:off x="1185864" y="1434323"/>
            <a:ext cx="10029824" cy="502725"/>
          </a:xfrm>
          <a:prstGeom prst="rect">
            <a:avLst/>
          </a:prstGeom>
        </p:spPr>
      </p:pic>
    </p:spTree>
    <p:extLst>
      <p:ext uri="{BB962C8B-B14F-4D97-AF65-F5344CB8AC3E}">
        <p14:creationId xmlns:p14="http://schemas.microsoft.com/office/powerpoint/2010/main" val="1758775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53566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91159" y="1436556"/>
            <a:ext cx="10144125" cy="501675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To start by reciting the Chile earthquake situation, the main cause of copper supply shortage was not damage at the copper mines. The epic </a:t>
            </a:r>
            <a:r>
              <a:rPr lang="en-US" sz="3200" dirty="0" smtClean="0">
                <a:latin typeface="Times New Roman" panose="02020603050405020304" pitchFamily="18" charset="0"/>
                <a:cs typeface="Times New Roman" panose="02020603050405020304" pitchFamily="18" charset="0"/>
              </a:rPr>
              <a:t>Centre </a:t>
            </a:r>
            <a:r>
              <a:rPr lang="en-US" sz="3200" dirty="0">
                <a:latin typeface="Times New Roman" panose="02020603050405020304" pitchFamily="18" charset="0"/>
                <a:cs typeface="Times New Roman" panose="02020603050405020304" pitchFamily="18" charset="0"/>
              </a:rPr>
              <a:t>of the earthquake was not very close to copper mines, which are mainly located in Northern Chile</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 fact, the major mining companies have announced shortly after the quake that the mines and smelting plants were intact. It was, however, difficult to transport the produced copper due to the damaged roads and power interruption</a:t>
            </a:r>
          </a:p>
        </p:txBody>
      </p:sp>
    </p:spTree>
    <p:extLst>
      <p:ext uri="{BB962C8B-B14F-4D97-AF65-F5344CB8AC3E}">
        <p14:creationId xmlns:p14="http://schemas.microsoft.com/office/powerpoint/2010/main" val="509457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939800" y="1531591"/>
            <a:ext cx="10625667"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Some of the mines have also stopped production for a while because employees were sent to join and support families affected by the earthquake and the subsequent tsunami.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Large </a:t>
            </a:r>
            <a:r>
              <a:rPr lang="en-US" sz="3200" dirty="0">
                <a:latin typeface="Times New Roman" panose="02020603050405020304" pitchFamily="18" charset="0"/>
                <a:cs typeface="Times New Roman" panose="02020603050405020304" pitchFamily="18" charset="0"/>
              </a:rPr>
              <a:t>amount of mostly perishable items have been stranded at the US West Coast ports during the 2002 dock workers strike.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Items </a:t>
            </a:r>
            <a:r>
              <a:rPr lang="en-US" sz="3200" dirty="0">
                <a:latin typeface="Times New Roman" panose="02020603050405020304" pitchFamily="18" charset="0"/>
                <a:cs typeface="Times New Roman" panose="02020603050405020304" pitchFamily="18" charset="0"/>
              </a:rPr>
              <a:t>supposed to be delivered for Christmas sales season were delayed, and partly spoiled. The US economy as well as large retailers had to bear enormous </a:t>
            </a:r>
            <a:r>
              <a:rPr lang="en-US" sz="3200" dirty="0" smtClean="0">
                <a:latin typeface="Times New Roman" panose="02020603050405020304" pitchFamily="18" charset="0"/>
                <a:cs typeface="Times New Roman" panose="02020603050405020304" pitchFamily="18" charset="0"/>
              </a:rPr>
              <a:t>consequences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8283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479731"/>
            <a:ext cx="10834688" cy="51750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3018" y="1479731"/>
            <a:ext cx="10649870" cy="501675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2015 migration crisis in Europe, which has exacerbated since late 2015, has caused severe disruptions to logistics and custom services to several European </a:t>
            </a:r>
            <a:r>
              <a:rPr lang="en-US" sz="3200" dirty="0" smtClean="0">
                <a:latin typeface="Times New Roman" panose="02020603050405020304" pitchFamily="18" charset="0"/>
                <a:cs typeface="Times New Roman" panose="02020603050405020304" pitchFamily="18" charset="0"/>
              </a:rPr>
              <a:t>centered </a:t>
            </a:r>
            <a:r>
              <a:rPr lang="en-US" sz="3200" dirty="0">
                <a:latin typeface="Times New Roman" panose="02020603050405020304" pitchFamily="18" charset="0"/>
                <a:cs typeface="Times New Roman" panose="02020603050405020304" pitchFamily="18" charset="0"/>
              </a:rPr>
              <a:t>supply chains.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has caused enormous disruption to the medical and other essential supplies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Some European countries blocked or tightened security at their borders, which, together with the influx of migrants, caused extremely long traffic jams. The United Kingdom alone incurred 1 billion USD a year due to the supply chain disruption because of the </a:t>
            </a:r>
            <a:r>
              <a:rPr lang="en-US" sz="3200" dirty="0" smtClean="0">
                <a:latin typeface="Times New Roman" panose="02020603050405020304" pitchFamily="18" charset="0"/>
                <a:cs typeface="Times New Roman" panose="02020603050405020304" pitchFamily="18" charset="0"/>
              </a:rPr>
              <a:t>crisis.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1616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5306"/>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19200" y="1687099"/>
            <a:ext cx="10072688"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aforementioned cases show how much modern global supply chains are vulnerable to failures or unavailability of CIs, such as road transport, ports, </a:t>
            </a:r>
            <a:r>
              <a:rPr lang="en-US" sz="3200" dirty="0" smtClean="0">
                <a:latin typeface="Times New Roman" panose="02020603050405020304" pitchFamily="18" charset="0"/>
                <a:cs typeface="Times New Roman" panose="02020603050405020304" pitchFamily="18" charset="0"/>
              </a:rPr>
              <a:t>electrical </a:t>
            </a:r>
            <a:r>
              <a:rPr lang="en-US" sz="3200" dirty="0">
                <a:latin typeface="Times New Roman" panose="02020603050405020304" pitchFamily="18" charset="0"/>
                <a:cs typeface="Times New Roman" panose="02020603050405020304" pitchFamily="18" charset="0"/>
              </a:rPr>
              <a:t>power, water supply, fuel and gas supply</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vulnerability and the associated consequences becomes much more severe when we consider key resource supply chains, such as food or pharmaceutical products.</a:t>
            </a:r>
          </a:p>
        </p:txBody>
      </p:sp>
    </p:spTree>
    <p:extLst>
      <p:ext uri="{BB962C8B-B14F-4D97-AF65-F5344CB8AC3E}">
        <p14:creationId xmlns:p14="http://schemas.microsoft.com/office/powerpoint/2010/main" val="4211815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162050" y="1928460"/>
            <a:ext cx="10186988" cy="4031873"/>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real-life example demonstrates that in any supply chain the flows of materials, information and money can easily be disrupted due not only to supply or demand problems but also due to affected critical infrastructure systems that the supply chains depend on</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Similarly, the </a:t>
            </a:r>
            <a:r>
              <a:rPr lang="en-US" sz="3200" dirty="0">
                <a:latin typeface="Times New Roman" panose="02020603050405020304" pitchFamily="18" charset="0"/>
                <a:cs typeface="Times New Roman" panose="02020603050405020304" pitchFamily="18" charset="0"/>
              </a:rPr>
              <a:t>future prices of copper was threatened by water shortage in a small town due to drought </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52720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340445"/>
            <a:ext cx="10734675" cy="501675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Managing supply chain risks involves decision making under uncertainty on multiple parameters. Actors in a supply chain network are often required to consider multiple levels of decision to better address and mitigate supply chain risks as much proactively as possible</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Such a detailed and multilevel consideration of disruption risk interactions is important because it is not sure where the sources of disruption affecting a supply chain might emanate from</a:t>
            </a:r>
          </a:p>
        </p:txBody>
      </p:sp>
    </p:spTree>
    <p:extLst>
      <p:ext uri="{BB962C8B-B14F-4D97-AF65-F5344CB8AC3E}">
        <p14:creationId xmlns:p14="http://schemas.microsoft.com/office/powerpoint/2010/main" val="2956724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02046" y="1436556"/>
            <a:ext cx="10506996"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As indicated in the aforementioned example, a supply chain could be severely affected by disruption in the critical infrastructure (CI) used by the supply chain.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These </a:t>
            </a:r>
            <a:r>
              <a:rPr lang="en-US" sz="3200" dirty="0">
                <a:latin typeface="Times New Roman" panose="02020603050405020304" pitchFamily="18" charset="0"/>
                <a:cs typeface="Times New Roman" panose="02020603050405020304" pitchFamily="18" charset="0"/>
              </a:rPr>
              <a:t>effects are magnified due to the (inter)dependencies between CI systems and disruption propagation to Key Resources Supply Chains (KRSC), i.e. supply chains of some industries marked as critical (such as food or pharmaceuticals) which are heavily dependent on other CI</a:t>
            </a:r>
          </a:p>
        </p:txBody>
      </p:sp>
    </p:spTree>
    <p:extLst>
      <p:ext uri="{BB962C8B-B14F-4D97-AF65-F5344CB8AC3E}">
        <p14:creationId xmlns:p14="http://schemas.microsoft.com/office/powerpoint/2010/main" val="46395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560389"/>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95146" y="1651639"/>
            <a:ext cx="10120795"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Supply chain risk and disruption of CI are complex phenomena that are difficult to understand in real life circumstances.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To </a:t>
            </a:r>
            <a:r>
              <a:rPr lang="en-US" sz="3200" dirty="0">
                <a:latin typeface="Times New Roman" panose="02020603050405020304" pitchFamily="18" charset="0"/>
                <a:cs typeface="Times New Roman" panose="02020603050405020304" pitchFamily="18" charset="0"/>
              </a:rPr>
              <a:t>evaluate resilience strategies, </a:t>
            </a:r>
            <a:r>
              <a:rPr lang="en-US" sz="3200" dirty="0" smtClean="0">
                <a:latin typeface="Times New Roman" panose="02020603050405020304" pitchFamily="18" charset="0"/>
                <a:cs typeface="Times New Roman" panose="02020603050405020304" pitchFamily="18" charset="0"/>
              </a:rPr>
              <a:t>consequences </a:t>
            </a:r>
            <a:r>
              <a:rPr lang="en-US" sz="3200" dirty="0">
                <a:latin typeface="Times New Roman" panose="02020603050405020304" pitchFamily="18" charset="0"/>
                <a:cs typeface="Times New Roman" panose="02020603050405020304" pitchFamily="18" charset="0"/>
              </a:rPr>
              <a:t>(losses) of CI disruptions need to be quantified; this requires an adequate understanding of all the possible cascading effects within the CI and to the supply chain network level as well</a:t>
            </a:r>
          </a:p>
        </p:txBody>
      </p:sp>
    </p:spTree>
    <p:extLst>
      <p:ext uri="{BB962C8B-B14F-4D97-AF65-F5344CB8AC3E}">
        <p14:creationId xmlns:p14="http://schemas.microsoft.com/office/powerpoint/2010/main" val="1554108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1451" y="1061449"/>
            <a:ext cx="11812540" cy="4994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18628" y="97871"/>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3445" y="16557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97679" y="21244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4471" y="1039149"/>
            <a:ext cx="11566500" cy="4832092"/>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Supply chain risk management (SCRM) approaches suggest that actors in a supply chain network should consider different risk scenarios to address and mitigate supply chain risks in a better way.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Overall </a:t>
            </a:r>
            <a:r>
              <a:rPr lang="en-US" sz="2800" dirty="0">
                <a:latin typeface="Times New Roman" panose="02020603050405020304" pitchFamily="18" charset="0"/>
                <a:cs typeface="Times New Roman" panose="02020603050405020304" pitchFamily="18" charset="0"/>
              </a:rPr>
              <a:t>performance of a supply chain could be severely affected by disruptions that are triggered by failures or service disruptions in the critical infrastructure (CI) systems that the supply chain relies on</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Interdependencies among the CI systems and supply chains, particularly the so-called Key Resources Supply Chains (KRSC) such as food, worsen the effects as disruption and consequences propagate in the network</a:t>
            </a:r>
          </a:p>
        </p:txBody>
      </p:sp>
    </p:spTree>
    <p:extLst>
      <p:ext uri="{BB962C8B-B14F-4D97-AF65-F5344CB8AC3E}">
        <p14:creationId xmlns:p14="http://schemas.microsoft.com/office/powerpoint/2010/main" val="2679719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4325" y="1369243"/>
            <a:ext cx="11566500"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12930" y="730475"/>
            <a:ext cx="792717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Mutual Dependencies Between SC and CI Systems</a:t>
            </a:r>
          </a:p>
        </p:txBody>
      </p:sp>
      <p:sp>
        <p:nvSpPr>
          <p:cNvPr id="8" name="Rectangle 7"/>
          <p:cNvSpPr/>
          <p:nvPr/>
        </p:nvSpPr>
        <p:spPr>
          <a:xfrm>
            <a:off x="671512" y="1376653"/>
            <a:ext cx="10929937" cy="4708981"/>
          </a:xfrm>
          <a:prstGeom prst="rect">
            <a:avLst/>
          </a:prstGeom>
        </p:spPr>
        <p:txBody>
          <a:bodyPr wrap="square">
            <a:spAutoFit/>
          </a:bodyPr>
          <a:lstStyle/>
          <a:p>
            <a:pPr algn="just"/>
            <a:r>
              <a:rPr lang="en-US" sz="3000" dirty="0">
                <a:latin typeface="Times New Roman" panose="02020603050405020304" pitchFamily="18" charset="0"/>
                <a:cs typeface="Times New Roman" panose="02020603050405020304" pitchFamily="18" charset="0"/>
              </a:rPr>
              <a:t>Critical Infrastructure can be defined as those assets and systems that, if disrupted, would threaten national security, economy, public health and safety, and way of </a:t>
            </a:r>
            <a:r>
              <a:rPr lang="en-US" sz="3000" dirty="0" smtClean="0">
                <a:latin typeface="Times New Roman" panose="02020603050405020304" pitchFamily="18" charset="0"/>
                <a:cs typeface="Times New Roman" panose="02020603050405020304" pitchFamily="18" charset="0"/>
              </a:rPr>
              <a:t>life. </a:t>
            </a:r>
            <a:r>
              <a:rPr lang="en-US" sz="3000" dirty="0">
                <a:latin typeface="Times New Roman" panose="02020603050405020304" pitchFamily="18" charset="0"/>
                <a:cs typeface="Times New Roman" panose="02020603050405020304" pitchFamily="18" charset="0"/>
              </a:rPr>
              <a:t>Contemporary societies are increasingly dependent on </a:t>
            </a:r>
            <a:endParaRPr lang="en-US" sz="3000" dirty="0" smtClean="0">
              <a:latin typeface="Times New Roman" panose="02020603050405020304" pitchFamily="18" charset="0"/>
              <a:cs typeface="Times New Roman" panose="02020603050405020304" pitchFamily="18" charset="0"/>
            </a:endParaRPr>
          </a:p>
          <a:p>
            <a:pPr algn="just"/>
            <a:endParaRPr lang="en-US" sz="30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availability</a:t>
            </a:r>
            <a:r>
              <a:rPr lang="en-US" sz="3000" dirty="0">
                <a:latin typeface="Times New Roman" panose="02020603050405020304" pitchFamily="18" charset="0"/>
                <a:cs typeface="Times New Roman" panose="02020603050405020304" pitchFamily="18" charset="0"/>
              </a:rPr>
              <a:t>,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reliability</a:t>
            </a:r>
            <a:r>
              <a:rPr lang="en-US" sz="3000" dirty="0">
                <a:latin typeface="Times New Roman" panose="02020603050405020304" pitchFamily="18" charset="0"/>
                <a:cs typeface="Times New Roman" panose="02020603050405020304" pitchFamily="18" charset="0"/>
              </a:rPr>
              <a:t>,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correctness</a:t>
            </a:r>
            <a:r>
              <a:rPr lang="en-US" sz="3000" dirty="0">
                <a:latin typeface="Times New Roman" panose="02020603050405020304" pitchFamily="18" charset="0"/>
                <a:cs typeface="Times New Roman" panose="02020603050405020304" pitchFamily="18" charset="0"/>
              </a:rPr>
              <a:t>,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safety </a:t>
            </a:r>
            <a:r>
              <a:rPr lang="en-US" sz="3000" dirty="0">
                <a:latin typeface="Times New Roman" panose="02020603050405020304" pitchFamily="18" charset="0"/>
                <a:cs typeface="Times New Roman" panose="02020603050405020304" pitchFamily="18" charset="0"/>
              </a:rPr>
              <a:t>and security of CI (The Council of the European Union 2008). </a:t>
            </a:r>
          </a:p>
        </p:txBody>
      </p:sp>
    </p:spTree>
    <p:extLst>
      <p:ext uri="{BB962C8B-B14F-4D97-AF65-F5344CB8AC3E}">
        <p14:creationId xmlns:p14="http://schemas.microsoft.com/office/powerpoint/2010/main" val="385596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95325" y="1369243"/>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12930" y="730475"/>
            <a:ext cx="792717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Mutual Dependencies Between SC and CI Systems</a:t>
            </a:r>
          </a:p>
        </p:txBody>
      </p:sp>
      <p:sp>
        <p:nvSpPr>
          <p:cNvPr id="8" name="Rectangle 7"/>
          <p:cNvSpPr/>
          <p:nvPr/>
        </p:nvSpPr>
        <p:spPr>
          <a:xfrm>
            <a:off x="838200" y="1905138"/>
            <a:ext cx="10506996" cy="3539430"/>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vital functions and services of CIs are supplied through networks and assets </a:t>
            </a:r>
            <a:r>
              <a:rPr lang="en-US" sz="3200" dirty="0" smtClean="0">
                <a:latin typeface="Times New Roman" panose="02020603050405020304" pitchFamily="18" charset="0"/>
                <a:cs typeface="Times New Roman" panose="02020603050405020304" pitchFamily="18" charset="0"/>
              </a:rPr>
              <a:t>including:</a:t>
            </a:r>
          </a:p>
          <a:p>
            <a:pPr algn="just"/>
            <a:endParaRPr lang="en-US" sz="3200" dirty="0">
              <a:latin typeface="Times New Roman" panose="02020603050405020304" pitchFamily="18" charset="0"/>
              <a:cs typeface="Times New Roman" panose="02020603050405020304" pitchFamily="18" charset="0"/>
            </a:endParaRPr>
          </a:p>
          <a:p>
            <a:pPr algn="just"/>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electricity </a:t>
            </a:r>
            <a:r>
              <a:rPr lang="en-US" sz="3200" dirty="0" smtClean="0">
                <a:latin typeface="Times New Roman" panose="02020603050405020304" pitchFamily="18" charset="0"/>
                <a:cs typeface="Times New Roman" panose="02020603050405020304" pitchFamily="18" charset="0"/>
              </a:rPr>
              <a:t>grids</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roads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communication networks</a:t>
            </a:r>
          </a:p>
        </p:txBody>
      </p:sp>
    </p:spTree>
    <p:extLst>
      <p:ext uri="{BB962C8B-B14F-4D97-AF65-F5344CB8AC3E}">
        <p14:creationId xmlns:p14="http://schemas.microsoft.com/office/powerpoint/2010/main" val="2848152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5306"/>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28736" y="1651639"/>
            <a:ext cx="10344151" cy="4031873"/>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CI systems have interdependence among each other; that is, a bidirectional or unidirectional relationship exists between the states of any given pair of CI systems </a:t>
            </a:r>
            <a:r>
              <a:rPr lang="en-US" sz="3200" dirty="0" smtClean="0">
                <a:latin typeface="Times New Roman" panose="02020603050405020304" pitchFamily="18" charset="0"/>
                <a:cs typeface="Times New Roman" panose="02020603050405020304" pitchFamily="18" charset="0"/>
              </a:rPr>
              <a:t>.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These </a:t>
            </a:r>
            <a:r>
              <a:rPr lang="en-US" sz="3200" dirty="0">
                <a:latin typeface="Times New Roman" panose="02020603050405020304" pitchFamily="18" charset="0"/>
                <a:cs typeface="Times New Roman" panose="02020603050405020304" pitchFamily="18" charset="0"/>
              </a:rPr>
              <a:t>interdependencies can be described in terms of physical, cyber, logical, and geographic types. Physical interdependency exists when an input of one CI is dependent on material/energy output of another (e.g. a rail network depends on power supply)</a:t>
            </a:r>
          </a:p>
        </p:txBody>
      </p:sp>
    </p:spTree>
    <p:extLst>
      <p:ext uri="{BB962C8B-B14F-4D97-AF65-F5344CB8AC3E}">
        <p14:creationId xmlns:p14="http://schemas.microsoft.com/office/powerpoint/2010/main" val="974119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80846" y="1651639"/>
            <a:ext cx="10349395"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Cyber interdependency describes the dependence of CI on information infrastructure. When elements of multiple infrastructure are in close spatial proximity, geographical interdependence occurs (e.g. joint exposure to the same natural phenomena).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When </a:t>
            </a:r>
            <a:r>
              <a:rPr lang="en-US" sz="3200" dirty="0">
                <a:latin typeface="Times New Roman" panose="02020603050405020304" pitchFamily="18" charset="0"/>
                <a:cs typeface="Times New Roman" panose="02020603050405020304" pitchFamily="18" charset="0"/>
              </a:rPr>
              <a:t>an interdependence between CIs exists and is not any one of the aforementioned three classes, it is classified as logical (e.g. increased highway usage by commuters due to railway strikes and service interruptions).</a:t>
            </a:r>
          </a:p>
        </p:txBody>
      </p:sp>
    </p:spTree>
    <p:extLst>
      <p:ext uri="{BB962C8B-B14F-4D97-AF65-F5344CB8AC3E}">
        <p14:creationId xmlns:p14="http://schemas.microsoft.com/office/powerpoint/2010/main" val="226957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66559" y="1577128"/>
            <a:ext cx="10377970"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 disruption of CI or SC can be described as an unplanned and unanticipated event which prevents or limits flow of material, information or money in a system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argued that disruptions may occur at node (i.e. facility), arc (e.g. transportation), or network (both node and arcs) level of a supply chain.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Disruptions </a:t>
            </a:r>
            <a:r>
              <a:rPr lang="en-US" sz="3200" dirty="0">
                <a:latin typeface="Times New Roman" panose="02020603050405020304" pitchFamily="18" charset="0"/>
                <a:cs typeface="Times New Roman" panose="02020603050405020304" pitchFamily="18" charset="0"/>
              </a:rPr>
              <a:t>that occur at network level are much more important than the other two as they may cause severe consequences on supply chains</a:t>
            </a:r>
          </a:p>
        </p:txBody>
      </p:sp>
    </p:spTree>
    <p:extLst>
      <p:ext uri="{BB962C8B-B14F-4D97-AF65-F5344CB8AC3E}">
        <p14:creationId xmlns:p14="http://schemas.microsoft.com/office/powerpoint/2010/main" val="1687200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6"/>
            <a:ext cx="10834688" cy="5305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14401" y="1436556"/>
            <a:ext cx="10758488" cy="5016758"/>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By </a:t>
            </a:r>
            <a:r>
              <a:rPr lang="en-US" sz="3200" dirty="0">
                <a:latin typeface="Times New Roman" panose="02020603050405020304" pitchFamily="18" charset="0"/>
                <a:cs typeface="Times New Roman" panose="02020603050405020304" pitchFamily="18" charset="0"/>
              </a:rPr>
              <a:t>focusing on disruptions at CI, this chapter discusses how resilience strategies </a:t>
            </a:r>
            <a:r>
              <a:rPr lang="en-US" sz="3200" dirty="0" smtClean="0">
                <a:latin typeface="Times New Roman" panose="02020603050405020304" pitchFamily="18" charset="0"/>
                <a:cs typeface="Times New Roman" panose="02020603050405020304" pitchFamily="18" charset="0"/>
              </a:rPr>
              <a:t>minimize </a:t>
            </a:r>
            <a:r>
              <a:rPr lang="en-US" sz="3200" dirty="0">
                <a:latin typeface="Times New Roman" panose="02020603050405020304" pitchFamily="18" charset="0"/>
                <a:cs typeface="Times New Roman" panose="02020603050405020304" pitchFamily="18" charset="0"/>
              </a:rPr>
              <a:t>the effect of disruptions that can affect multiple actors, i.e. nodes and arcs, in a supply chain–KRSC in our case.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Disruptions </a:t>
            </a:r>
            <a:r>
              <a:rPr lang="en-US" sz="3200" dirty="0">
                <a:latin typeface="Times New Roman" panose="02020603050405020304" pitchFamily="18" charset="0"/>
                <a:cs typeface="Times New Roman" panose="02020603050405020304" pitchFamily="18" charset="0"/>
              </a:rPr>
              <a:t>in a CI include information and </a:t>
            </a:r>
            <a:r>
              <a:rPr lang="en-US" sz="3200" dirty="0" smtClean="0">
                <a:latin typeface="Times New Roman" panose="02020603050405020304" pitchFamily="18" charset="0"/>
                <a:cs typeface="Times New Roman" panose="02020603050405020304" pitchFamily="18" charset="0"/>
              </a:rPr>
              <a:t>communication </a:t>
            </a:r>
            <a:r>
              <a:rPr lang="en-US" sz="3200" dirty="0">
                <a:latin typeface="Times New Roman" panose="02020603050405020304" pitchFamily="18" charset="0"/>
                <a:cs typeface="Times New Roman" panose="02020603050405020304" pitchFamily="18" charset="0"/>
              </a:rPr>
              <a:t>disruptions, transportation, power, and other infrastructure failures, which is the main concern in this chapter. Disruptions of these CI have a significant impact not only on other interdependent CI but also on supply chains that </a:t>
            </a:r>
            <a:r>
              <a:rPr lang="en-US" sz="3200" dirty="0" smtClean="0">
                <a:latin typeface="Times New Roman" panose="02020603050405020304" pitchFamily="18" charset="0"/>
                <a:cs typeface="Times New Roman" panose="02020603050405020304" pitchFamily="18" charset="0"/>
              </a:rPr>
              <a:t>utilize </a:t>
            </a:r>
            <a:r>
              <a:rPr lang="en-US" sz="3200" dirty="0">
                <a:latin typeface="Times New Roman" panose="02020603050405020304" pitchFamily="18" charset="0"/>
                <a:cs typeface="Times New Roman" panose="02020603050405020304" pitchFamily="18" charset="0"/>
              </a:rPr>
              <a:t>the CI </a:t>
            </a:r>
          </a:p>
        </p:txBody>
      </p:sp>
    </p:spTree>
    <p:extLst>
      <p:ext uri="{BB962C8B-B14F-4D97-AF65-F5344CB8AC3E}">
        <p14:creationId xmlns:p14="http://schemas.microsoft.com/office/powerpoint/2010/main" val="471676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31333" y="1682238"/>
            <a:ext cx="10453423"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In fact, the consequences can ripple along different CI systems and multiple supply chain levels. Societal life can be severely affected by disruptions in CI directly or indirectly as supply chains that provide inputs for human day-to-day activities depend on them</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For example, in the aftermath of Hurricane Katrina, oil pipes and telecommunications systems failed due to power </a:t>
            </a:r>
            <a:r>
              <a:rPr lang="en-US" sz="3200" dirty="0" smtClean="0">
                <a:latin typeface="Times New Roman" panose="02020603050405020304" pitchFamily="18" charset="0"/>
                <a:cs typeface="Times New Roman" panose="02020603050405020304" pitchFamily="18" charset="0"/>
              </a:rPr>
              <a:t>outages.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4709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85863" y="1560389"/>
            <a:ext cx="9801225" cy="3539430"/>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Folgers coffee plants (back then owned by Procter and Gamble) in the area were hit hard by the hurricane, affecting coffee supply</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Even worse was the lack of access for the recovery effort in the area due to damaged roads, which forced them to use helicopters</a:t>
            </a:r>
          </a:p>
        </p:txBody>
      </p:sp>
    </p:spTree>
    <p:extLst>
      <p:ext uri="{BB962C8B-B14F-4D97-AF65-F5344CB8AC3E}">
        <p14:creationId xmlns:p14="http://schemas.microsoft.com/office/powerpoint/2010/main" val="1612170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371600" y="1720840"/>
            <a:ext cx="9544050" cy="255454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We </a:t>
            </a:r>
            <a:r>
              <a:rPr lang="en-US" sz="3200" dirty="0">
                <a:latin typeface="Times New Roman" panose="02020603050405020304" pitchFamily="18" charset="0"/>
                <a:cs typeface="Times New Roman" panose="02020603050405020304" pitchFamily="18" charset="0"/>
              </a:rPr>
              <a:t>can say that </a:t>
            </a:r>
            <a:r>
              <a:rPr lang="en-US" sz="3200" dirty="0" smtClean="0">
                <a:latin typeface="Times New Roman" panose="02020603050405020304" pitchFamily="18" charset="0"/>
                <a:cs typeface="Times New Roman" panose="02020603050405020304" pitchFamily="18" charset="0"/>
              </a:rPr>
              <a:t>disruptions </a:t>
            </a:r>
            <a:r>
              <a:rPr lang="en-US" sz="3200" dirty="0">
                <a:latin typeface="Times New Roman" panose="02020603050405020304" pitchFamily="18" charset="0"/>
                <a:cs typeface="Times New Roman" panose="02020603050405020304" pitchFamily="18" charset="0"/>
              </a:rPr>
              <a:t>of such infrastructure represent one of the most important risk category and their improvements enable to protect SC from either CI disruptions or all the other risk categories closely linked to them</a:t>
            </a:r>
          </a:p>
        </p:txBody>
      </p:sp>
    </p:spTree>
    <p:extLst>
      <p:ext uri="{BB962C8B-B14F-4D97-AF65-F5344CB8AC3E}">
        <p14:creationId xmlns:p14="http://schemas.microsoft.com/office/powerpoint/2010/main" val="4005509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1436556"/>
            <a:ext cx="1014937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Redundancy, by contrast, is the additional capacity that would be used to replace the capacity loss caused by a disruption </a:t>
            </a:r>
            <a:r>
              <a:rPr lang="en-US" sz="3200" dirty="0" smtClean="0">
                <a:latin typeface="Times New Roman" panose="02020603050405020304" pitchFamily="18" charset="0"/>
                <a:cs typeface="Times New Roman" panose="02020603050405020304" pitchFamily="18" charset="0"/>
              </a:rPr>
              <a:t>Both </a:t>
            </a:r>
            <a:r>
              <a:rPr lang="en-US" sz="3200" dirty="0">
                <a:latin typeface="Times New Roman" panose="02020603050405020304" pitchFamily="18" charset="0"/>
                <a:cs typeface="Times New Roman" panose="02020603050405020304" pitchFamily="18" charset="0"/>
              </a:rPr>
              <a:t>approaches require </a:t>
            </a:r>
            <a:r>
              <a:rPr lang="en-US" sz="3200" dirty="0" smtClean="0">
                <a:latin typeface="Times New Roman" panose="02020603050405020304" pitchFamily="18" charset="0"/>
                <a:cs typeface="Times New Roman" panose="02020603050405020304" pitchFamily="18" charset="0"/>
              </a:rPr>
              <a:t>investments </a:t>
            </a:r>
            <a:r>
              <a:rPr lang="en-US" sz="3200" dirty="0">
                <a:latin typeface="Times New Roman" panose="02020603050405020304" pitchFamily="18" charset="0"/>
                <a:cs typeface="Times New Roman" panose="02020603050405020304" pitchFamily="18" charset="0"/>
              </a:rPr>
              <a:t>in infrastructure and resources prior to the point of need.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When </a:t>
            </a:r>
            <a:r>
              <a:rPr lang="en-US" sz="3200" dirty="0">
                <a:latin typeface="Times New Roman" panose="02020603050405020304" pitchFamily="18" charset="0"/>
                <a:cs typeface="Times New Roman" panose="02020603050405020304" pitchFamily="18" charset="0"/>
              </a:rPr>
              <a:t>evaluating effectiveness of resilience strategies applied to specific parts of the SC, we also consider different levels of resilience capacity, achievable through either flexibility or redundancy, or most typically a mix of the two.</a:t>
            </a:r>
          </a:p>
        </p:txBody>
      </p:sp>
    </p:spTree>
    <p:extLst>
      <p:ext uri="{BB962C8B-B14F-4D97-AF65-F5344CB8AC3E}">
        <p14:creationId xmlns:p14="http://schemas.microsoft.com/office/powerpoint/2010/main" val="4064796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a:t>
            </a:r>
            <a:r>
              <a:rPr lang="ar-AE"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293914" y="1502216"/>
            <a:ext cx="1110342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Reference:</a:t>
            </a:r>
            <a:endParaRPr lang="en-US" b="1" dirty="0">
              <a:solidFill>
                <a:srgbClr val="00000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Supply Chain </a:t>
            </a:r>
            <a:r>
              <a:rPr lang="en-US" b="1" dirty="0" err="1">
                <a:latin typeface="Times New Roman" panose="02020603050405020304" pitchFamily="18" charset="0"/>
                <a:cs typeface="Times New Roman" panose="02020603050405020304" pitchFamily="18" charset="0"/>
              </a:rPr>
              <a:t>RiskManagement</a:t>
            </a:r>
            <a:r>
              <a:rPr lang="en-US" dirty="0" err="1">
                <a:latin typeface="Times New Roman" panose="02020603050405020304" pitchFamily="18" charset="0"/>
                <a:cs typeface="Times New Roman" panose="02020603050405020304" pitchFamily="18" charset="0"/>
              </a:rPr>
              <a:t>An</a:t>
            </a:r>
            <a:r>
              <a:rPr lang="en-US" dirty="0">
                <a:latin typeface="Times New Roman" panose="02020603050405020304" pitchFamily="18" charset="0"/>
                <a:cs typeface="Times New Roman" panose="02020603050405020304" pitchFamily="18" charset="0"/>
              </a:rPr>
              <a:t> Emerging </a:t>
            </a:r>
            <a:r>
              <a:rPr lang="en-US" dirty="0" err="1">
                <a:latin typeface="Times New Roman" panose="02020603050405020304" pitchFamily="18" charset="0"/>
                <a:cs typeface="Times New Roman" panose="02020603050405020304" pitchFamily="18" charset="0"/>
              </a:rPr>
              <a:t>DisciplineGregory</a:t>
            </a:r>
            <a:r>
              <a:rPr lang="en-US" dirty="0">
                <a:latin typeface="Times New Roman" panose="02020603050405020304" pitchFamily="18" charset="0"/>
                <a:cs typeface="Times New Roman" panose="02020603050405020304" pitchFamily="18" charset="0"/>
              </a:rPr>
              <a:t> L. </a:t>
            </a:r>
            <a:r>
              <a:rPr lang="en-US" dirty="0" err="1">
                <a:latin typeface="Times New Roman" panose="02020603050405020304" pitchFamily="18" charset="0"/>
                <a:cs typeface="Times New Roman" panose="02020603050405020304" pitchFamily="18" charset="0"/>
              </a:rPr>
              <a:t>SchlegelRobert</a:t>
            </a:r>
            <a:r>
              <a:rPr lang="en-US" dirty="0">
                <a:latin typeface="Times New Roman" panose="02020603050405020304" pitchFamily="18" charset="0"/>
                <a:cs typeface="Times New Roman" panose="02020603050405020304" pitchFamily="18" charset="0"/>
              </a:rPr>
              <a:t> J. Trent</a:t>
            </a:r>
            <a:endParaRPr lang="en-US" dirty="0">
              <a:solidFill>
                <a:srgbClr val="000000"/>
              </a:solidFill>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Supply Chain Risk Management Advanced Tools, Models, and Developments </a:t>
            </a:r>
            <a:endParaRPr lang="en-US" b="1" dirty="0" smtClean="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By: </a:t>
            </a:r>
            <a:r>
              <a:rPr lang="en-US" dirty="0" err="1">
                <a:latin typeface="Times New Roman" panose="02020603050405020304" pitchFamily="18" charset="0"/>
                <a:cs typeface="Times New Roman" panose="02020603050405020304" pitchFamily="18" charset="0"/>
              </a:rPr>
              <a:t>Yacob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Khojasteh</a:t>
            </a:r>
            <a:r>
              <a:rPr lang="en-US" dirty="0">
                <a:latin typeface="Times New Roman" panose="02020603050405020304" pitchFamily="18" charset="0"/>
                <a:cs typeface="Times New Roman" panose="02020603050405020304" pitchFamily="18" charset="0"/>
              </a:rPr>
              <a:t> </a:t>
            </a:r>
            <a:r>
              <a:rPr lang="it-IT"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ISBN 978-981-10-4106-8 (eBook)</a:t>
            </a:r>
            <a:endParaRPr lang="it-IT"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it-IT" dirty="0" smtClean="0">
                <a:latin typeface="Times New Roman" panose="02020603050405020304" pitchFamily="18" charset="0"/>
                <a:cs typeface="Times New Roman" panose="02020603050405020304" pitchFamily="18" charset="0"/>
              </a:rPr>
              <a:t>Chapter </a:t>
            </a:r>
            <a:r>
              <a:rPr lang="en-US" dirty="0" smtClean="0">
                <a:latin typeface="Times New Roman" panose="02020603050405020304" pitchFamily="18" charset="0"/>
                <a:cs typeface="Times New Roman" panose="02020603050405020304" pitchFamily="18" charset="0"/>
              </a:rPr>
              <a:t>10</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4056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5237025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6EB44B1-CD76-47EA-8BE7-CB1CDCF55B81}"/>
</file>

<file path=customXml/itemProps2.xml><?xml version="1.0" encoding="utf-8"?>
<ds:datastoreItem xmlns:ds="http://schemas.openxmlformats.org/officeDocument/2006/customXml" ds:itemID="{6E8EBE24-133D-419D-BC12-AA9AA83E8640}">
  <ds:schemaRefs>
    <ds:schemaRef ds:uri="http://schemas.microsoft.com/office/2006/metadata/properties"/>
    <ds:schemaRef ds:uri="http://purl.org/dc/elements/1.1/"/>
    <ds:schemaRef ds:uri="d13aca44-ef33-4cf4-9980-7f0b00e6eeb9"/>
    <ds:schemaRef ds:uri="http://www.w3.org/XML/1998/namespace"/>
    <ds:schemaRef ds:uri="http://purl.org/dc/terms/"/>
    <ds:schemaRef ds:uri="http://schemas.microsoft.com/office/2006/documentManagement/types"/>
    <ds:schemaRef ds:uri="http://purl.org/dc/dcmitype/"/>
    <ds:schemaRef ds:uri="http://schemas.openxmlformats.org/package/2006/metadata/core-properties"/>
    <ds:schemaRef ds:uri="http://schemas.microsoft.com/office/infopath/2007/PartnerControls"/>
    <ds:schemaRef ds:uri="49100919-8a76-4266-be0c-7dc583902cb4"/>
  </ds:schemaRefs>
</ds:datastoreItem>
</file>

<file path=customXml/itemProps3.xml><?xml version="1.0" encoding="utf-8"?>
<ds:datastoreItem xmlns:ds="http://schemas.openxmlformats.org/officeDocument/2006/customXml" ds:itemID="{4E7AC60F-9E72-4DC3-B03D-204E57228D3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5431</TotalTime>
  <Words>2646</Words>
  <Application>Microsoft Office PowerPoint</Application>
  <PresentationFormat>Widescreen</PresentationFormat>
  <Paragraphs>260</Paragraphs>
  <Slides>46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USER</cp:lastModifiedBy>
  <cp:revision>89</cp:revision>
  <dcterms:created xsi:type="dcterms:W3CDTF">2024-02-14T15:38:52Z</dcterms:created>
  <dcterms:modified xsi:type="dcterms:W3CDTF">2025-12-03T14:13:35Z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