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5"/>
  </p:notesMasterIdLst>
  <p:sldIdLst>
    <p:sldId id="484" r:id="rId2"/>
    <p:sldId id="303" r:id="rId3"/>
    <p:sldId id="276" r:id="rId4"/>
    <p:sldId id="521" r:id="rId5"/>
    <p:sldId id="558" r:id="rId6"/>
    <p:sldId id="562" r:id="rId7"/>
    <p:sldId id="563" r:id="rId8"/>
    <p:sldId id="564" r:id="rId9"/>
    <p:sldId id="582" r:id="rId10"/>
    <p:sldId id="565" r:id="rId11"/>
    <p:sldId id="583" r:id="rId12"/>
    <p:sldId id="566" r:id="rId13"/>
    <p:sldId id="567" r:id="rId14"/>
    <p:sldId id="586" r:id="rId15"/>
    <p:sldId id="587" r:id="rId16"/>
    <p:sldId id="588" r:id="rId17"/>
    <p:sldId id="571" r:id="rId18"/>
    <p:sldId id="572" r:id="rId19"/>
    <p:sldId id="584" r:id="rId20"/>
    <p:sldId id="573" r:id="rId21"/>
    <p:sldId id="574" r:id="rId22"/>
    <p:sldId id="575" r:id="rId23"/>
    <p:sldId id="590" r:id="rId24"/>
    <p:sldId id="576" r:id="rId25"/>
    <p:sldId id="577" r:id="rId26"/>
    <p:sldId id="589" r:id="rId27"/>
    <p:sldId id="578" r:id="rId28"/>
    <p:sldId id="591" r:id="rId29"/>
    <p:sldId id="579" r:id="rId30"/>
    <p:sldId id="580" r:id="rId31"/>
    <p:sldId id="581" r:id="rId32"/>
    <p:sldId id="561" r:id="rId33"/>
    <p:sldId id="349" r:id="rId3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4"/>
            <p14:sldId id="303"/>
            <p14:sldId id="276"/>
            <p14:sldId id="521"/>
            <p14:sldId id="558"/>
            <p14:sldId id="562"/>
            <p14:sldId id="563"/>
            <p14:sldId id="564"/>
            <p14:sldId id="582"/>
            <p14:sldId id="565"/>
            <p14:sldId id="583"/>
            <p14:sldId id="566"/>
            <p14:sldId id="567"/>
            <p14:sldId id="586"/>
            <p14:sldId id="587"/>
            <p14:sldId id="588"/>
            <p14:sldId id="571"/>
            <p14:sldId id="572"/>
            <p14:sldId id="584"/>
            <p14:sldId id="573"/>
            <p14:sldId id="574"/>
            <p14:sldId id="575"/>
            <p14:sldId id="590"/>
            <p14:sldId id="576"/>
            <p14:sldId id="577"/>
            <p14:sldId id="589"/>
            <p14:sldId id="578"/>
            <p14:sldId id="591"/>
            <p14:sldId id="579"/>
            <p14:sldId id="580"/>
            <p14:sldId id="581"/>
            <p14:sldId id="561"/>
            <p14:sldId id="349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C748"/>
    <a:srgbClr val="000000"/>
    <a:srgbClr val="669BBC"/>
    <a:srgbClr val="2D3956"/>
    <a:srgbClr val="8E5A6D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21291E5-0BD8-EA9E-1BB4-6A8A163CDEDB}" v="667" dt="2023-08-29T16:10:11.462"/>
    <p1510:client id="{05A17F0D-DD91-242D-6088-3D66914F2012}" v="1660" dt="2023-09-12T18:14:47.057"/>
    <p1510:client id="{0CE7FE29-475E-3E61-13C0-893E90AEAA21}" v="970" dt="2023-12-03T21:36:06.857"/>
    <p1510:client id="{1176E7FB-7952-BDDE-1BF3-CF8344E9990C}" v="443" dt="2023-09-12T17:18:43.502"/>
    <p1510:client id="{17AA0ED1-A0DA-3F13-CDFB-3A31D3DBC440}" v="923" dt="2023-09-12T11:16:06.740"/>
    <p1510:client id="{1975178E-0F60-6FC0-CD9A-86C3E5FD75A1}" v="118" dt="2023-12-07T13:18:37.243"/>
    <p1510:client id="{21C58AA7-73FF-876F-BA96-56C7D98867FF}" v="35" dt="2023-09-08T20:31:26.322"/>
    <p1510:client id="{2284D4EA-F7CD-2E14-3743-1591894FFC75}" v="84" dt="2023-09-12T19:35:42.124"/>
    <p1510:client id="{232B9E7E-0570-CA3D-EAF9-2E561350A64E}" v="62" dt="2023-09-12T19:54:20.119"/>
    <p1510:client id="{24374261-84F8-9529-BA11-CE8DEAA6E5F8}" v="230" dt="2023-12-07T13:36:49.499"/>
    <p1510:client id="{379558C3-21EC-EBF9-CED9-A6513BF4E4E5}" v="110" dt="2023-09-25T08:57:48.926"/>
    <p1510:client id="{3F9A7881-86C8-AF81-9086-6EBBE67B0D96}" v="185" dt="2023-09-12T18:29:42.029"/>
    <p1510:client id="{46CB2493-4DD4-6EA3-99EE-01D1C2FC8003}" v="3414" dt="2023-08-31T16:22:27.629"/>
    <p1510:client id="{506804B1-B4A9-6FB6-68D8-E3F0DEF6ED08}" v="5" dt="2023-09-24T11:03:38.764"/>
    <p1510:client id="{57910821-4839-E1BD-2750-0DF33731EECC}" v="3214" dt="2023-08-31T09:37:19.792"/>
    <p1510:client id="{5EA41550-3138-B522-E536-5D89A4E1D701}" v="4983" dt="2023-08-31T12:10:09.432"/>
    <p1510:client id="{749713F8-C72F-8F6D-DFCD-EFFFD3370699}" v="234" dt="2023-09-12T19:47:16.808"/>
    <p1510:client id="{7E49A461-0E87-FCF9-0046-038196C3BBD9}" v="524" dt="2023-09-08T20:46:26.638"/>
    <p1510:client id="{878B5414-2B7C-1BBA-D173-562788A1EAD8}" v="280" dt="2023-08-29T15:17:31.020"/>
    <p1510:client id="{93B27F12-8DF8-5135-EB83-95C732A60885}" v="1908" dt="2023-09-12T19:31:34.673"/>
    <p1510:client id="{9974AAA3-8226-2AEF-CE4E-AA5B2D54117B}" v="1393" dt="2023-09-04T12:38:58.344"/>
    <p1510:client id="{9EB8B1A3-39B6-7BFD-A3C8-4A22649FE591}" v="273" dt="2023-12-06T17:03:11.978"/>
    <p1510:client id="{BB44D990-3789-D892-A808-85EED76AA05C}" v="374" dt="2023-08-29T15:35:40.226"/>
    <p1510:client id="{BB723FAD-1C93-E73A-CA62-0AFE81A0AC6F}" v="2824" dt="2023-08-30T15:38:17.740"/>
    <p1510:client id="{C7984A4D-154D-BF45-2B31-7D54BD91A211}" v="4" dt="2023-10-05T18:11:23.508"/>
    <p1510:client id="{D4C8152E-31B3-D59A-F086-D6D72784B865}" v="275" dt="2023-09-04T12:46:47.182"/>
    <p1510:client id="{D6238B40-A0E8-B6A0-707D-32FD9E15EB72}" v="167" dt="2023-12-03T21:48:59.292"/>
    <p1510:client id="{D932AD42-0DDB-A44F-8ABF-1CDB06878786}" v="484" dt="2023-09-12T11:35:49.618"/>
    <p1510:client id="{DE832326-2AC0-0026-2233-9D09B1E2BEBD}" v="9" dt="2023-09-12T19:37:32.053"/>
    <p1510:client id="{E00F0F0D-72BF-078F-AD30-2EAD1004C057}" v="1183" dt="2023-09-04T13:35:08.58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40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12/7/2023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00580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12/7/2023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12/7/2023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12/7/2023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12/7/2023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12/7/2023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12/7/2023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57074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12/7/2023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4" r:id="rId14"/>
    <p:sldLayoutId id="2147483665" r:id="rId15"/>
    <p:sldLayoutId id="2147483666" r:id="rId16"/>
    <p:sldLayoutId id="2147483667" r:id="rId17"/>
    <p:sldLayoutId id="2147483668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filezilla-project.org/download.php?type=server" TargetMode="Externa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image" Target="../media/image17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18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" y="-4445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4455754"/>
            <a:ext cx="5188387" cy="4616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400">
                <a:solidFill>
                  <a:schemeClr val="bg1"/>
                </a:solidFill>
                <a:latin typeface="Times New Roman"/>
                <a:cs typeface="Times New Roman"/>
              </a:rPr>
              <a:t>Prepared by Dr. Hamada I. AbdulWakel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108644" y="2424037"/>
            <a:ext cx="3699474" cy="2123658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pPr algn="ctr"/>
            <a:r>
              <a:rPr lang="en-US" sz="4400" b="1">
                <a:solidFill>
                  <a:srgbClr val="00B0F0"/>
                </a:solidFill>
                <a:latin typeface="Times New Roman"/>
                <a:cs typeface="Times New Roman"/>
              </a:rPr>
              <a:t>Network </a:t>
            </a:r>
            <a:endParaRPr lang="en-US">
              <a:ea typeface="Calibri" panose="020F0502020204030204"/>
              <a:cs typeface="Calibri" panose="020F0502020204030204"/>
            </a:endParaRPr>
          </a:p>
          <a:p>
            <a:pPr algn="ctr"/>
            <a:r>
              <a:rPr lang="en-US" sz="4400" b="1">
                <a:solidFill>
                  <a:srgbClr val="00B0F0"/>
                </a:solidFill>
                <a:latin typeface="Times New Roman"/>
                <a:cs typeface="Times New Roman"/>
              </a:rPr>
              <a:t>Programming </a:t>
            </a:r>
            <a:br>
              <a:rPr lang="en-US" sz="4400" b="1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400" b="1">
                <a:solidFill>
                  <a:srgbClr val="00B0F0"/>
                </a:solidFill>
                <a:latin typeface="Times New Roman"/>
                <a:cs typeface="Times New Roman"/>
              </a:rPr>
              <a:t>in Python</a:t>
            </a:r>
            <a:endParaRPr lang="en-US">
              <a:solidFill>
                <a:srgbClr val="000000"/>
              </a:solidFill>
              <a:latin typeface="Calibri" panose="020F0502020204030204"/>
              <a:ea typeface="Calibri" panose="020F0502020204030204"/>
              <a:cs typeface="Calibri" panose="020F0502020204030204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800" b="1">
                <a:solidFill>
                  <a:srgbClr val="000000"/>
                </a:solidFill>
                <a:latin typeface="Times New Roman"/>
                <a:cs typeface="Times New Roman"/>
              </a:rPr>
              <a:t>Lecture 10</a:t>
            </a:r>
            <a:endParaRPr lang="en-US" sz="2800" b="1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8545" y="198943"/>
            <a:ext cx="2876694" cy="1357799"/>
          </a:xfrm>
          <a:prstGeom prst="rect">
            <a:avLst/>
          </a:prstGeom>
        </p:spPr>
      </p:pic>
      <p:pic>
        <p:nvPicPr>
          <p:cNvPr id="2" name="Picture 1" descr="A person typing on a computer&#10;&#10;Description automatically generated">
            <a:extLst>
              <a:ext uri="{FF2B5EF4-FFF2-40B4-BE49-F238E27FC236}">
                <a16:creationId xmlns:a16="http://schemas.microsoft.com/office/drawing/2014/main" id="{08D4FAB9-1930-430F-E48C-6D35988808B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90891" y="-329242"/>
            <a:ext cx="7415840" cy="7415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78575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5718426" y="2785710"/>
            <a:ext cx="5227457" cy="1384995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4200" b="1">
                <a:solidFill>
                  <a:srgbClr val="00B0F0"/>
                </a:solidFill>
                <a:latin typeface="Times New Roman"/>
                <a:cs typeface="Times New Roman"/>
              </a:rPr>
              <a:t>File Transfer Protocol</a:t>
            </a:r>
          </a:p>
          <a:p>
            <a:r>
              <a:rPr lang="en-US" sz="4200" b="1">
                <a:solidFill>
                  <a:srgbClr val="00B0F0"/>
                </a:solidFill>
                <a:latin typeface="Times New Roman"/>
                <a:cs typeface="Times New Roman"/>
              </a:rPr>
              <a:t>In Python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5852776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800" b="1">
                <a:solidFill>
                  <a:schemeClr val="tx1"/>
                </a:solidFill>
                <a:latin typeface="Times New Roman"/>
                <a:cs typeface="Times New Roman"/>
              </a:rPr>
              <a:t>Lecture 10</a:t>
            </a:r>
            <a:endParaRPr lang="en-US" sz="2800" b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rgbClr val="00B0F0"/>
                </a:solidFill>
                <a:latin typeface="Times New Roman"/>
                <a:cs typeface="Times New Roman"/>
              </a:rPr>
              <a:t>Dr. Hamada I. AbdulWakel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4549013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RECAP: LECTURE 9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10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267765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en-US" sz="240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Sending Emails.</a:t>
            </a:r>
          </a:p>
          <a:p>
            <a:pPr marL="285750" indent="-285750">
              <a:buFont typeface="Arial,Sans-Serif"/>
              <a:buChar char="•"/>
            </a:pPr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Securing Emails.</a:t>
            </a:r>
          </a:p>
          <a:p>
            <a:pPr marL="285750" indent="-285750">
              <a:buFont typeface="Arial,Sans-Serif"/>
              <a:buChar char="•"/>
            </a:pPr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Retrieving Emails.</a:t>
            </a:r>
            <a:endParaRPr lang="en-US"/>
          </a:p>
          <a:p>
            <a:pPr marL="342900" indent="-342900">
              <a:buFont typeface="Arial,Sans-Serif"/>
              <a:buChar char="•"/>
            </a:pPr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4549013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LECTURE MAIN POINTS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10</a:t>
            </a:r>
            <a:endParaRPr lang="en-US" sz="54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267765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The File Transfer Protocol.</a:t>
            </a:r>
            <a:endParaRPr lang="en-US"/>
          </a:p>
          <a:p>
            <a:pPr marL="285750" indent="-285750">
              <a:buFont typeface="Arial,Sans-Serif"/>
              <a:buChar char="•"/>
            </a:pPr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FTP Python Module.</a:t>
            </a:r>
          </a:p>
          <a:p>
            <a:pPr marL="285750" indent="-285750">
              <a:buFont typeface="Arial,Sans-Serif"/>
              <a:buChar char="•"/>
            </a:pPr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Creating an FTP Client.</a:t>
            </a:r>
          </a:p>
          <a:p>
            <a:pPr marL="285750" indent="-285750">
              <a:buFont typeface="Arial"/>
              <a:buChar char="•"/>
            </a:pPr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>
              <a:buFont typeface="Arial,Sans-Serif"/>
              <a:buChar char="•"/>
            </a:pPr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3070591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10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267765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FTP is a standard internet protocol provided by TCP/IP used for transmitting/downloading files between client and server.</a:t>
            </a:r>
            <a:endParaRPr lang="en-US"/>
          </a:p>
          <a:p>
            <a:pPr marL="285750" indent="-285750" algn="just">
              <a:buFont typeface="Arial,Sans-Serif"/>
              <a:buChar char="•"/>
            </a:pPr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FTP provides the sharing of files.</a:t>
            </a:r>
          </a:p>
          <a:p>
            <a:pPr marL="285750" indent="-285750" algn="just">
              <a:buFont typeface="Arial,Sans-Serif"/>
              <a:buChar char="•"/>
            </a:pPr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FTP overcomes the problem of transferring and translating file types between different operating systems.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561293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FILE TRANSFER PROTOCOL</a:t>
            </a:r>
          </a:p>
        </p:txBody>
      </p:sp>
    </p:spTree>
    <p:extLst>
      <p:ext uri="{BB962C8B-B14F-4D97-AF65-F5344CB8AC3E}">
        <p14:creationId xmlns:p14="http://schemas.microsoft.com/office/powerpoint/2010/main" val="789218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10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561293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FTP PARTS</a:t>
            </a:r>
          </a:p>
        </p:txBody>
      </p:sp>
      <p:pic>
        <p:nvPicPr>
          <p:cNvPr id="4" name="Picture 3" descr="Diagram&#10;&#10;Description automatically generated">
            <a:extLst>
              <a:ext uri="{FF2B5EF4-FFF2-40B4-BE49-F238E27FC236}">
                <a16:creationId xmlns:a16="http://schemas.microsoft.com/office/drawing/2014/main" id="{9FE322A3-51FD-C9A0-93EE-EA7F71152B4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04716" y="2047719"/>
            <a:ext cx="7435515" cy="39122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9207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10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04698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FTP client has three components:</a:t>
            </a: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The user interface.</a:t>
            </a: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The control process.</a:t>
            </a: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The data transfer process.</a:t>
            </a:r>
          </a:p>
          <a:p>
            <a:pPr marL="285750" indent="-285750" algn="just">
              <a:buFont typeface="Arial,Sans-Serif"/>
              <a:buChar char="•"/>
            </a:pPr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The server has two components:</a:t>
            </a: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The server control process.</a:t>
            </a: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The server data transfer process.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561293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FTP PARTS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2097382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10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04698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FTP actually uses two TCP connections during operation.</a:t>
            </a:r>
            <a:endParaRPr lang="en-US" dirty="0">
              <a:solidFill>
                <a:srgbClr val="000000"/>
              </a:solidFill>
              <a:latin typeface="Calibri" panose="020F0502020204030204"/>
              <a:cs typeface="Calibri" panose="020F0502020204030204"/>
            </a:endParaRPr>
          </a:p>
          <a:p>
            <a:pPr marL="285750" indent="-285750" algn="just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The control connection: </a:t>
            </a:r>
            <a:endParaRPr lang="en-US" dirty="0"/>
          </a:p>
          <a:p>
            <a:pPr marL="742950" lvl="1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Carries commands and the resulting acknowledgments or error codes.</a:t>
            </a:r>
            <a:endParaRPr lang="en-US" dirty="0">
              <a:cs typeface="Calibri" panose="020F0502020204030204"/>
            </a:endParaRPr>
          </a:p>
          <a:p>
            <a:pPr marL="742950" lvl="1" indent="-285750" algn="just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Uses very simple rules for communication.</a:t>
            </a:r>
            <a:endParaRPr lang="en-US"/>
          </a:p>
          <a:p>
            <a:pPr marL="742950" lvl="1" indent="-285750" algn="just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Remains opened during the entire interactive FTP session.</a:t>
            </a:r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6993163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FTP COMMUNICATION CONNECTIONS</a:t>
            </a:r>
          </a:p>
        </p:txBody>
      </p:sp>
    </p:spTree>
    <p:extLst>
      <p:ext uri="{BB962C8B-B14F-4D97-AF65-F5344CB8AC3E}">
        <p14:creationId xmlns:p14="http://schemas.microsoft.com/office/powerpoint/2010/main" val="145827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10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04698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The data transfer connection: </a:t>
            </a:r>
            <a:endParaRPr lang="en-US" dirty="0">
              <a:solidFill>
                <a:srgbClr val="000000"/>
              </a:solidFill>
              <a:latin typeface="Calibri" panose="020F0502020204030204"/>
              <a:cs typeface="Calibri" panose="020F0502020204030204"/>
            </a:endParaRP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Used for transmitting file data or other blocks of information, such as directory listings.</a:t>
            </a:r>
            <a:endParaRPr lang="en-US" dirty="0">
              <a:solidFill>
                <a:srgbClr val="000000"/>
              </a:solidFill>
              <a:latin typeface="Calibri" panose="020F0502020204030204"/>
              <a:cs typeface="Calibri" panose="020F0502020204030204"/>
            </a:endParaRPr>
          </a:p>
          <a:p>
            <a:pPr marL="742950" lvl="1" indent="-285750" algn="just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Uses very complex rules as data types may vary.</a:t>
            </a:r>
            <a:endParaRPr lang="en-US"/>
          </a:p>
          <a:p>
            <a:pPr marL="742950" lvl="1" indent="-285750" algn="just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Opens when a command comes for transferring the files and closes when the file is transferred.</a:t>
            </a:r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6993163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FTP COMMUNICATION CONNECTIONS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63A9AD8-74E0-78E5-1A8B-37F3E8ADCF42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1457668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10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04698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OPEN: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 used to open new connection with the server.</a:t>
            </a:r>
            <a:endParaRPr lang="en-US" b="1" dirty="0">
              <a:cs typeface="Calibri"/>
            </a:endParaRPr>
          </a:p>
          <a:p>
            <a:pPr marL="285750" indent="-285750" algn="just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USER: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 sends the user identification to the server.</a:t>
            </a:r>
          </a:p>
          <a:p>
            <a:pPr marL="285750" indent="-285750" algn="just">
              <a:buFont typeface="Arial,Sans-Serif"/>
              <a:buChar char="•"/>
            </a:pPr>
            <a:endParaRPr lang="en-US" sz="2400" b="1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PASS: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 sends the user password to the server.</a:t>
            </a:r>
            <a:endParaRPr lang="en-US" dirty="0"/>
          </a:p>
          <a:p>
            <a:pPr marL="285750" indent="-285750" algn="just">
              <a:buFont typeface="Arial,Sans-Serif"/>
              <a:buChar char="•"/>
            </a:pPr>
            <a:endParaRPr lang="en-US" sz="2400" b="1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CWD: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 allows the user to work with a different directory without altering his login information.</a:t>
            </a:r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775158"/>
            <a:ext cx="5572831" cy="95410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FTP CONTROL CONNECTION COMMANDS</a:t>
            </a:r>
          </a:p>
        </p:txBody>
      </p:sp>
    </p:spTree>
    <p:extLst>
      <p:ext uri="{BB962C8B-B14F-4D97-AF65-F5344CB8AC3E}">
        <p14:creationId xmlns:p14="http://schemas.microsoft.com/office/powerpoint/2010/main" val="433348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10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230832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MKD: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 causes the directory specified in the path-name to be created as a directory.</a:t>
            </a:r>
            <a:endParaRPr lang="en-US" dirty="0"/>
          </a:p>
          <a:p>
            <a:pPr marL="285750" indent="-285750" algn="just">
              <a:buFont typeface="Arial,Sans-Serif"/>
              <a:buChar char="•"/>
            </a:pPr>
            <a:endParaRPr lang="en-US" sz="2400" b="1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PUT: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 used to put a file in the server.</a:t>
            </a:r>
            <a:endParaRPr lang="en-US" dirty="0"/>
          </a:p>
          <a:p>
            <a:pPr marL="285750" indent="-285750" algn="just">
              <a:buFont typeface="Arial,Sans-Serif"/>
              <a:buChar char="•"/>
            </a:pPr>
            <a:endParaRPr lang="en-US" sz="2400" b="1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CLOSE: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 used to close connection with the server.</a:t>
            </a:r>
            <a:endParaRPr lang="en-US" dirty="0"/>
          </a:p>
          <a:p>
            <a:pPr marL="285750" indent="-285750" algn="just">
              <a:buFont typeface="Arial,Sans-Serif"/>
              <a:buChar char="•"/>
            </a:pPr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775158"/>
            <a:ext cx="5572831" cy="95410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FTP CONTROL CONNECTION COMMANDS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3655025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10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04698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  <a:hlinkClick r:id="rId2"/>
              </a:rPr>
              <a:t>FileZilla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 is a free and open-source, cross-platform FTP application.</a:t>
            </a:r>
          </a:p>
          <a:p>
            <a:pPr marL="285750" indent="-285750" algn="just">
              <a:buFont typeface="Arial,Sans-Serif"/>
              <a:buChar char="•"/>
            </a:pPr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Run the executable and complete the installation. </a:t>
            </a:r>
          </a:p>
          <a:p>
            <a:pPr marL="285750" indent="-285750" algn="just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While installation, set the server administration password and remember the server administration port.</a:t>
            </a:r>
            <a:endParaRPr lang="en-US">
              <a:cs typeface="Calibri"/>
            </a:endParaRPr>
          </a:p>
          <a:p>
            <a:pPr marL="285750" indent="-285750" algn="just">
              <a:buFont typeface="Arial,Sans-Serif"/>
              <a:buChar char="•"/>
            </a:pPr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77724"/>
            <a:ext cx="5572831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LOCAL FTP SERVER</a:t>
            </a:r>
          </a:p>
        </p:txBody>
      </p:sp>
      <p:pic>
        <p:nvPicPr>
          <p:cNvPr id="4" name="Picture 3" descr="Graphical user interface, text, application, chat or text message&#10;&#10;Description automatically generated">
            <a:extLst>
              <a:ext uri="{FF2B5EF4-FFF2-40B4-BE49-F238E27FC236}">
                <a16:creationId xmlns:a16="http://schemas.microsoft.com/office/drawing/2014/main" id="{ADF716E2-25CE-075B-27AB-661694414F0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14249" y="4279642"/>
            <a:ext cx="3577086" cy="1720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2620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10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77724"/>
            <a:ext cx="5572831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LOCAL FTP SERVER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  <p:pic>
        <p:nvPicPr>
          <p:cNvPr id="4" name="Picture 3" descr="A screenshot of a computer&#10;&#10;Description automatically generated">
            <a:extLst>
              <a:ext uri="{FF2B5EF4-FFF2-40B4-BE49-F238E27FC236}">
                <a16:creationId xmlns:a16="http://schemas.microsoft.com/office/drawing/2014/main" id="{C005A34D-F297-C3AE-995D-E9D599C793F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59784" y="1863485"/>
            <a:ext cx="5728658" cy="4022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9859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10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77724"/>
            <a:ext cx="5572831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LOCAL FTP SERVER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  <p:pic>
        <p:nvPicPr>
          <p:cNvPr id="4" name="Picture 3" descr="A screenshot of a computer&#10;&#10;Description automatically generated">
            <a:extLst>
              <a:ext uri="{FF2B5EF4-FFF2-40B4-BE49-F238E27FC236}">
                <a16:creationId xmlns:a16="http://schemas.microsoft.com/office/drawing/2014/main" id="{C005A34D-F297-C3AE-995D-E9D599C793F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59784" y="1864263"/>
            <a:ext cx="5728658" cy="4020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0772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10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77724"/>
            <a:ext cx="5572831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LOCAL FTP SERVER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  <p:pic>
        <p:nvPicPr>
          <p:cNvPr id="4" name="Picture 3" descr="A screenshot of a computer&#10;&#10;Description automatically generated">
            <a:extLst>
              <a:ext uri="{FF2B5EF4-FFF2-40B4-BE49-F238E27FC236}">
                <a16:creationId xmlns:a16="http://schemas.microsoft.com/office/drawing/2014/main" id="{C005A34D-F297-C3AE-995D-E9D599C793F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71211" y="1864263"/>
            <a:ext cx="5705804" cy="4020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3616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10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77724"/>
            <a:ext cx="5572831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LOCAL FTP SERVER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  <p:pic>
        <p:nvPicPr>
          <p:cNvPr id="4" name="Picture 3" descr="A screenshot of a computer&#10;&#10;Description automatically generated">
            <a:extLst>
              <a:ext uri="{FF2B5EF4-FFF2-40B4-BE49-F238E27FC236}">
                <a16:creationId xmlns:a16="http://schemas.microsoft.com/office/drawing/2014/main" id="{C005A34D-F297-C3AE-995D-E9D599C793F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12420" y="1800037"/>
            <a:ext cx="6237765" cy="41493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3830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162842"/>
            <a:ext cx="6993161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FTP MODULE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10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Python provides FTP module in its standard library called </a:t>
            </a:r>
            <a:r>
              <a:rPr lang="en-US" sz="2400" b="1" err="1">
                <a:solidFill>
                  <a:srgbClr val="00B0F0"/>
                </a:solidFill>
                <a:latin typeface="Times New Roman"/>
                <a:cs typeface="Times New Roman"/>
              </a:rPr>
              <a:t>ftplib</a:t>
            </a:r>
            <a:r>
              <a:rPr lang="en-US" sz="2400" b="1">
                <a:solidFill>
                  <a:srgbClr val="00B0F0"/>
                </a:solidFill>
                <a:latin typeface="Times New Roman"/>
                <a:cs typeface="Times New Roman"/>
              </a:rPr>
              <a:t> 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that implements the client side of the FTP protocol.</a:t>
            </a:r>
            <a:endParaRPr lang="en-US"/>
          </a:p>
          <a:p>
            <a:pPr marL="285750" indent="-285750" algn="just">
              <a:buFont typeface="Arial,Sans-Serif"/>
              <a:buChar char="•"/>
            </a:pPr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Features:</a:t>
            </a: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Connecting to an FTP server.</a:t>
            </a: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Navigating its structure.</a:t>
            </a: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Downloading files from the FTP server.</a:t>
            </a: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Uploading files to an FTP server.</a:t>
            </a:r>
          </a:p>
          <a:p>
            <a:pPr marL="285750" indent="-285750" algn="just">
              <a:buFont typeface="Arial,Sans-Serif"/>
              <a:buChar char="•"/>
            </a:pPr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1240663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162842"/>
            <a:ext cx="6993161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FTP MODULE METHOD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10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FTP():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 create an FTP client instance.</a:t>
            </a:r>
            <a:endParaRPr lang="en-US" dirty="0"/>
          </a:p>
          <a:p>
            <a:pPr marL="285750" indent="-285750" algn="just">
              <a:buFont typeface="Arial,Sans-Serif"/>
              <a:buChar char="•"/>
            </a:pPr>
            <a:endParaRPr lang="en-US" sz="2400" b="1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FTP_TLS():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 create an FTP client instance under a secure connection.</a:t>
            </a:r>
            <a:endParaRPr lang="en-US" dirty="0"/>
          </a:p>
          <a:p>
            <a:pPr marL="285750" indent="-285750" algn="just">
              <a:buFont typeface="Arial,Sans-Serif"/>
              <a:buChar char="•"/>
            </a:pPr>
            <a:endParaRPr lang="en-US" sz="2400" b="1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connect():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 connect to an FTP server.</a:t>
            </a:r>
            <a:endParaRPr lang="en-US"/>
          </a:p>
          <a:p>
            <a:pPr marL="285750" indent="-285750" algn="just">
              <a:buFont typeface="Arial,Sans-Serif"/>
              <a:buChar char="•"/>
            </a:pPr>
            <a:endParaRPr lang="en-US" sz="2400" b="1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login():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 login to an FTP server.</a:t>
            </a:r>
            <a:endParaRPr lang="en-US"/>
          </a:p>
          <a:p>
            <a:pPr marL="285750" indent="-285750" algn="just">
              <a:buFont typeface="Arial,Sans-Serif"/>
              <a:buChar char="•"/>
            </a:pPr>
            <a:endParaRPr lang="en-US" sz="2400" b="1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b="1" dirty="0" err="1">
                <a:solidFill>
                  <a:srgbClr val="2D3956"/>
                </a:solidFill>
                <a:latin typeface="Times New Roman"/>
                <a:cs typeface="Times New Roman"/>
              </a:rPr>
              <a:t>prot_p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():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 used with a secure FTP connection.</a:t>
            </a:r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2381507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162842"/>
            <a:ext cx="6993161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FTP MODULE METHOD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10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b="1" dirty="0" err="1">
                <a:solidFill>
                  <a:srgbClr val="2D3956"/>
                </a:solidFill>
                <a:latin typeface="Times New Roman"/>
                <a:cs typeface="Times New Roman"/>
              </a:rPr>
              <a:t>pwd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():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 get current working directory in FTP server.</a:t>
            </a:r>
            <a:endParaRPr lang="en-US" dirty="0"/>
          </a:p>
          <a:p>
            <a:pPr marL="285750" indent="-285750" algn="just">
              <a:buFont typeface="Arial,Sans-Serif"/>
              <a:buChar char="•"/>
            </a:pPr>
            <a:endParaRPr lang="en-US" sz="2400" b="1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b="1" dirty="0" err="1">
                <a:solidFill>
                  <a:srgbClr val="2D3956"/>
                </a:solidFill>
                <a:latin typeface="Times New Roman"/>
                <a:cs typeface="Times New Roman"/>
              </a:rPr>
              <a:t>cwd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():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 change the working directory.</a:t>
            </a:r>
            <a:endParaRPr lang="en-US" dirty="0"/>
          </a:p>
          <a:p>
            <a:pPr marL="285750" indent="-285750" algn="just">
              <a:buFont typeface="Arial,Sans-Serif"/>
              <a:buChar char="•"/>
            </a:pPr>
            <a:endParaRPr lang="en-US" sz="2400" b="1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b="1" dirty="0" err="1">
                <a:solidFill>
                  <a:srgbClr val="2D3956"/>
                </a:solidFill>
                <a:latin typeface="Times New Roman"/>
                <a:cs typeface="Times New Roman"/>
              </a:rPr>
              <a:t>nlst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():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 return a list of file and folder names in a working directory.</a:t>
            </a:r>
            <a:endParaRPr lang="en-US" dirty="0">
              <a:solidFill>
                <a:srgbClr val="000000"/>
              </a:solidFill>
              <a:latin typeface="Calibri" panose="020F0502020204030204"/>
              <a:cs typeface="Calibri" panose="020F0502020204030204"/>
            </a:endParaRPr>
          </a:p>
          <a:p>
            <a:pPr marL="285750" indent="-285750" algn="just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b="1" dirty="0" err="1">
                <a:solidFill>
                  <a:srgbClr val="2D3956"/>
                </a:solidFill>
                <a:latin typeface="Times New Roman"/>
                <a:cs typeface="Times New Roman"/>
              </a:rPr>
              <a:t>storbinary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():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used to upload a file to an FTP server.</a:t>
            </a:r>
          </a:p>
          <a:p>
            <a:pPr marL="285750" indent="-285750" algn="just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b="1" dirty="0" err="1">
                <a:solidFill>
                  <a:srgbClr val="2D3956"/>
                </a:solidFill>
                <a:latin typeface="Times New Roman"/>
                <a:cs typeface="Times New Roman"/>
              </a:rPr>
              <a:t>retrbinary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():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used to download a file from an FTP server.</a:t>
            </a:r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39A0CA4-E44C-459B-5701-454B74333E7B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3392088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162842"/>
            <a:ext cx="6993161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FTP MODULE METHOD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10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78565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rename():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 rename a file or folder in an FTP server.</a:t>
            </a:r>
            <a:endParaRPr lang="en-US" dirty="0"/>
          </a:p>
          <a:p>
            <a:pPr marL="285750" indent="-285750" algn="just">
              <a:buFont typeface="Arial,Sans-Serif"/>
              <a:buChar char="•"/>
            </a:pPr>
            <a:endParaRPr lang="en-US" sz="2400" b="1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delete():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 delete a file or folder from an FTP server.</a:t>
            </a:r>
            <a:endParaRPr lang="en-US"/>
          </a:p>
          <a:p>
            <a:pPr marL="285750" indent="-285750" algn="just">
              <a:buFont typeface="Arial,Sans-Serif"/>
              <a:buChar char="•"/>
            </a:pPr>
            <a:endParaRPr lang="en-US" sz="2400" b="1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b="1" dirty="0" err="1">
                <a:solidFill>
                  <a:srgbClr val="2D3956"/>
                </a:solidFill>
                <a:latin typeface="Times New Roman"/>
                <a:cs typeface="Times New Roman"/>
              </a:rPr>
              <a:t>rmd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():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 delete a folder from an FTP server.</a:t>
            </a:r>
            <a:endParaRPr lang="en-US"/>
          </a:p>
          <a:p>
            <a:pPr marL="285750" indent="-285750" algn="just">
              <a:buFont typeface="Arial,Sans-Serif"/>
              <a:buChar char="•"/>
            </a:pPr>
            <a:endParaRPr lang="en-US" sz="2400" b="1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b="1" dirty="0" err="1">
                <a:solidFill>
                  <a:srgbClr val="2D3956"/>
                </a:solidFill>
                <a:latin typeface="Times New Roman"/>
                <a:cs typeface="Times New Roman"/>
              </a:rPr>
              <a:t>mkd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():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 create a folder in an FTP server.</a:t>
            </a:r>
            <a:endParaRPr lang="en-US"/>
          </a:p>
          <a:p>
            <a:pPr marL="285750" indent="-285750" algn="just">
              <a:buFont typeface="Arial,Sans-Serif"/>
              <a:buChar char="•"/>
            </a:pPr>
            <a:endParaRPr lang="en-US" sz="2400" b="1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size():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 return the size of a file in an FTP server.</a:t>
            </a:r>
            <a:endParaRPr lang="en-US"/>
          </a:p>
          <a:p>
            <a:pPr marL="285750" indent="-285750" algn="just">
              <a:buFont typeface="Arial,Sans-Serif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quit():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 close an FTP server connection.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E56D307-5AF6-7D97-0F84-E5C7D758C3E9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2258721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162842"/>
            <a:ext cx="6993161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FTP CLIENT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10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267765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Connection steps:</a:t>
            </a:r>
            <a:endParaRPr lang="en-US"/>
          </a:p>
          <a:p>
            <a:pPr marL="742950" lvl="1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Set up connection parameters.</a:t>
            </a: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Create an FTP client instance.</a:t>
            </a: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Connect to FTP server.</a:t>
            </a: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Login to FTP server.</a:t>
            </a: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Perform required operation on FTP server.</a:t>
            </a: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Close connection.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549650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162842"/>
            <a:ext cx="6993161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FTP CLIENT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10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78565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Code: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import ftplib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ftphost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= "localhost"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ftpport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= 21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ftpusername = "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yourUserName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"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ftppassword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= "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youPassword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"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ftp =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ftplib.FTP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()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ftp.connect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(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ftphost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,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ftpport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)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ftp.login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(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ftpusername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,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ftppassword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)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ftp.quit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();             print("FTP handling performed successfully")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FAA8C14-777B-C1D1-D461-955EAAC77986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2668775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162842"/>
            <a:ext cx="6993161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FTP CLIENT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10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FAA8C14-777B-C1D1-D461-955EAAC77986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  <p:pic>
        <p:nvPicPr>
          <p:cNvPr id="4" name="Picture 3" descr="A screenshot of a computer&#10;&#10;Description automatically generated">
            <a:extLst>
              <a:ext uri="{FF2B5EF4-FFF2-40B4-BE49-F238E27FC236}">
                <a16:creationId xmlns:a16="http://schemas.microsoft.com/office/drawing/2014/main" id="{72060374-6EB8-6C20-888E-104A315B2F9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73547" y="1910250"/>
            <a:ext cx="7044905" cy="3928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6243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162842"/>
            <a:ext cx="6993161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SECURED FTP CLIENT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10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 descr="A screenshot of a computer&#10;&#10;Description automatically generated">
            <a:extLst>
              <a:ext uri="{FF2B5EF4-FFF2-40B4-BE49-F238E27FC236}">
                <a16:creationId xmlns:a16="http://schemas.microsoft.com/office/drawing/2014/main" id="{7443FF3D-9FE9-92B7-E3C6-E1CD954B30D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5556" y="1762648"/>
            <a:ext cx="6308358" cy="42240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8298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162842"/>
            <a:ext cx="6993161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SECURED FTP CLIENT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10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78565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Code: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import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ftplib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ftphost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= "localhost"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ftpport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= 21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ftpusername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= "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yourUserName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"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ftppassword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= "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youPassword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"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ftp =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ftplib.FTP_TLS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()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ftp.connect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(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ftphost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,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ftpport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)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ftp.login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(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ftpusername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,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ftppassword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)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ftp.prot_p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();  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ftp.quit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();    print("FTP handling performed successfully")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4250172-4446-812E-2C0D-26CD2A0B9BFB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43104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162842"/>
            <a:ext cx="6993161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FTP CLIENT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10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FAA8C14-777B-C1D1-D461-955EAAC77986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  <p:pic>
        <p:nvPicPr>
          <p:cNvPr id="4" name="Picture 3" descr="A screenshot of a computer&#10;&#10;Description automatically generated">
            <a:extLst>
              <a:ext uri="{FF2B5EF4-FFF2-40B4-BE49-F238E27FC236}">
                <a16:creationId xmlns:a16="http://schemas.microsoft.com/office/drawing/2014/main" id="{0B50A2B6-1527-0297-9F2C-A4529C2859B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18763" y="1804584"/>
            <a:ext cx="5767566" cy="4140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0673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162842"/>
            <a:ext cx="6993161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WORKING ON FTP SERVER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10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Code: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import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ftplib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ftphost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= "localhost";  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ftpport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= 21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ftpusername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= "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yourUserName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"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ftppassword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= "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youPassword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"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ftp =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ftplib.FTP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()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ftp.connect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ftphost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,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ftpport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)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ftp.login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ftpusername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,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ftppassword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)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ftp.cwd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('/your/configured/path')   </a:t>
            </a:r>
            <a:r>
              <a:rPr lang="en-US" sz="2400" dirty="0">
                <a:solidFill>
                  <a:srgbClr val="FF0000"/>
                </a:solidFill>
                <a:latin typeface="Times New Roman"/>
                <a:cs typeface="Times New Roman"/>
              </a:rPr>
              <a:t>#ftplib.error_perm</a:t>
            </a:r>
            <a:endParaRPr lang="en-US" sz="2400" dirty="0">
              <a:solidFill>
                <a:srgbClr val="00B0F0"/>
              </a:solidFill>
              <a:latin typeface="Times New Roman"/>
              <a:cs typeface="Times New Roman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3691047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162842"/>
            <a:ext cx="6993161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WORKING ON FTP SERVER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10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267765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Code: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</a:t>
            </a:r>
            <a:endParaRPr lang="en-US" sz="2400" dirty="0" err="1">
              <a:solidFill>
                <a:srgbClr val="00B0F0"/>
              </a:solidFill>
              <a:latin typeface="Times New Roman"/>
              <a:cs typeface="Times New Roman"/>
            </a:endParaRP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print( ftp.pwd() )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fileNames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=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ftp.nlst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()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for file in 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fileNames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: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print(file)</a:t>
            </a:r>
            <a:endParaRPr lang="en-US" dirty="0"/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ftp.quit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2570944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162842"/>
            <a:ext cx="6993161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WORKING ON FTP SERVER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10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04698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Code: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 with open("message.txt", '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rb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') as file:</a:t>
            </a:r>
            <a:endParaRPr lang="en-US" sz="2400" err="1">
              <a:solidFill>
                <a:srgbClr val="00B0F0"/>
              </a:solidFill>
              <a:latin typeface="Times New Roman"/>
              <a:cs typeface="Times New Roman"/>
            </a:endParaRP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rescode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=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ftp.storbinary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("</a:t>
            </a:r>
            <a:r>
              <a:rPr lang="en-US" sz="2400">
                <a:solidFill>
                  <a:srgbClr val="FFC000"/>
                </a:solidFill>
                <a:latin typeface="Times New Roman"/>
                <a:cs typeface="Times New Roman"/>
              </a:rPr>
              <a:t>STOR 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message.txt", file,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blocksize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= 1024*1024)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if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rescode.startswith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("226"):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print("File uploaded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seccussefuly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")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else: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print("File not uploaded!")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ftp.quit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()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53B07EB-21F6-3994-B45A-D26A3A2C996B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459355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162842"/>
            <a:ext cx="6993161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WORKING ON FTP SERVER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10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Code: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 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with open("message.txt", '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wb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') as file: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rescode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=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ftp.retrbinary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("</a:t>
            </a:r>
            <a:r>
              <a:rPr lang="en-US" sz="2400">
                <a:solidFill>
                  <a:srgbClr val="FFC000"/>
                </a:solidFill>
                <a:latin typeface="Times New Roman"/>
                <a:cs typeface="Times New Roman"/>
              </a:rPr>
              <a:t>RETR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message.txt",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file.write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)</a:t>
            </a:r>
            <a:b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</a:br>
            <a:endParaRPr lang="en-US" sz="2400">
              <a:solidFill>
                <a:srgbClr val="00B0F0"/>
              </a:solidFill>
              <a:latin typeface="Times New Roman"/>
              <a:cs typeface="Times New Roman"/>
            </a:endParaRP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if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rescode.startswith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("226"):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print("File downloaded 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seccussefuly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")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else: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print("File not uploaded!")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ftp.quit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()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40B0693-4196-ABEA-03C5-937875143CB7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622552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162842"/>
            <a:ext cx="6993161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WORKING ON FTP SERVER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10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04698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Code: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 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ftp.rename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("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oldFileName.extension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", "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newFileName.extension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")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ftp.delete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("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fileName.extension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")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ftp.mkd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("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folderName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")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ftp.rmd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("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folderName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")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print(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ftp.size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("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fileName.extension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"))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print(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ftp.dir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())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ftp.quit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D1ADB90-BBE8-2D75-1939-74409FFC8B0B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1988652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162842"/>
            <a:ext cx="6993161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QUESTIONS FOR ONLINE DISCUSSION 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10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156966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Write a program to create your own FTP client to upload and download files to a specific location in your machine.</a:t>
            </a:r>
            <a:endParaRPr lang="en-US" sz="2400">
              <a:solidFill>
                <a:srgbClr val="FF0000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1845178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3" name="Picture 2" descr="A person holding a tablet&#10;&#10;Description automatically generated">
            <a:extLst>
              <a:ext uri="{FF2B5EF4-FFF2-40B4-BE49-F238E27FC236}">
                <a16:creationId xmlns:a16="http://schemas.microsoft.com/office/drawing/2014/main" id="{5D52CB60-1037-5D90-C1A6-677803AD65E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75117" y="1587476"/>
            <a:ext cx="9342407" cy="3898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33</Slides>
  <Notes>3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4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revision>108</cp:revision>
  <dcterms:created xsi:type="dcterms:W3CDTF">2023-04-29T09:08:23Z</dcterms:created>
  <dcterms:modified xsi:type="dcterms:W3CDTF">2023-12-07T15:54:23Z</dcterms:modified>
</cp:coreProperties>
</file>