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29"/>
  </p:notesMasterIdLst>
  <p:sldIdLst>
    <p:sldId id="480" r:id="rId6"/>
    <p:sldId id="303" r:id="rId7"/>
    <p:sldId id="620" r:id="rId8"/>
    <p:sldId id="649" r:id="rId9"/>
    <p:sldId id="650" r:id="rId10"/>
    <p:sldId id="656" r:id="rId11"/>
    <p:sldId id="657" r:id="rId12"/>
    <p:sldId id="658" r:id="rId13"/>
    <p:sldId id="659" r:id="rId14"/>
    <p:sldId id="660" r:id="rId15"/>
    <p:sldId id="661" r:id="rId16"/>
    <p:sldId id="662" r:id="rId17"/>
    <p:sldId id="664" r:id="rId18"/>
    <p:sldId id="665" r:id="rId19"/>
    <p:sldId id="673" r:id="rId20"/>
    <p:sldId id="674" r:id="rId21"/>
    <p:sldId id="675" r:id="rId22"/>
    <p:sldId id="676" r:id="rId23"/>
    <p:sldId id="668" r:id="rId24"/>
    <p:sldId id="670" r:id="rId25"/>
    <p:sldId id="671" r:id="rId26"/>
    <p:sldId id="672"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0"/>
            <p14:sldId id="649"/>
            <p14:sldId id="650"/>
            <p14:sldId id="656"/>
            <p14:sldId id="657"/>
            <p14:sldId id="658"/>
            <p14:sldId id="659"/>
            <p14:sldId id="660"/>
            <p14:sldId id="661"/>
            <p14:sldId id="662"/>
            <p14:sldId id="664"/>
            <p14:sldId id="665"/>
            <p14:sldId id="673"/>
            <p14:sldId id="674"/>
            <p14:sldId id="675"/>
            <p14:sldId id="676"/>
            <p14:sldId id="668"/>
            <p14:sldId id="670"/>
            <p14:sldId id="671"/>
            <p14:sldId id="67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03" autoAdjust="0"/>
    <p:restoredTop sz="93738" autoAdjust="0"/>
  </p:normalViewPr>
  <p:slideViewPr>
    <p:cSldViewPr snapToGrid="0">
      <p:cViewPr varScale="1">
        <p:scale>
          <a:sx n="68" d="100"/>
          <a:sy n="68" d="100"/>
        </p:scale>
        <p:origin x="87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0000"/>
                </a:solidFill>
                <a:latin typeface="Times New Roman" panose="02020603050405020304" pitchFamily="18" charset="0"/>
                <a:cs typeface="Times New Roman" panose="02020603050405020304" pitchFamily="18" charset="0"/>
              </a:rPr>
              <a:t>المحاضرة التعريفية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EG" sz="3200" b="1" dirty="0">
                <a:cs typeface="+mj-cs"/>
              </a:rPr>
              <a:t>المشروع البحثي</a:t>
            </a:r>
            <a:endParaRPr lang="en-US" sz="3200" b="1" dirty="0">
              <a:cs typeface="+mj-cs"/>
            </a:endParaRPr>
          </a:p>
        </p:txBody>
      </p:sp>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461665"/>
          </a:xfrm>
          <a:prstGeom prst="rect">
            <a:avLst/>
          </a:prstGeom>
          <a:noFill/>
        </p:spPr>
        <p:txBody>
          <a:bodyPr wrap="square" rtlCol="0">
            <a:spAutoFit/>
          </a:bodyPr>
          <a:lstStyle/>
          <a:p>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697</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82252" y="539663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Abuanzeh</a:t>
            </a:r>
          </a:p>
        </p:txBody>
      </p:sp>
      <p:sp>
        <p:nvSpPr>
          <p:cNvPr id="9" name="TextBox 8">
            <a:extLst>
              <a:ext uri="{FF2B5EF4-FFF2-40B4-BE49-F238E27FC236}">
                <a16:creationId xmlns:a16="http://schemas.microsoft.com/office/drawing/2014/main" id="{8F2D6F91-78DB-C333-FFAC-FF52CB9F2DF3}"/>
              </a:ext>
            </a:extLst>
          </p:cNvPr>
          <p:cNvSpPr txBox="1"/>
          <p:nvPr/>
        </p:nvSpPr>
        <p:spPr>
          <a:xfrm>
            <a:off x="82252" y="509240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EG" sz="2800" b="1">
                <a:cs typeface="+mj-cs"/>
              </a:rPr>
              <a:t>المحاضرة </a:t>
            </a:r>
            <a:r>
              <a:rPr lang="ar-EG" sz="2800" b="1" smtClean="0">
                <a:cs typeface="+mj-cs"/>
              </a:rPr>
              <a:t>التعريفية</a:t>
            </a:r>
            <a:endParaRPr lang="en-US" sz="2800" b="1" dirty="0">
              <a:cs typeface="+mj-cs"/>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43500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 697</a:t>
            </a:r>
          </a:p>
          <a:p>
            <a:pPr marL="0" marR="0" lvl="0" indent="0" algn="l" defTabSz="914400" rtl="0" eaLnBrk="1" fontAlgn="auto" latinLnBrk="0" hangingPunct="1">
              <a:lnSpc>
                <a:spcPct val="100000"/>
              </a:lnSpc>
              <a:spcBef>
                <a:spcPts val="0"/>
              </a:spcBef>
              <a:spcAft>
                <a:spcPts val="0"/>
              </a:spcAft>
              <a:buClrTx/>
              <a:buSzTx/>
              <a:buFontTx/>
              <a:buNone/>
              <a:tabLst/>
              <a:defRPr/>
            </a:pPr>
            <a:r>
              <a:rPr lang="ar-JO" sz="2000" smtClean="0">
                <a:solidFill>
                  <a:prstClr val="black"/>
                </a:solidFill>
                <a:latin typeface="Times New Roman" panose="02020603050405020304" pitchFamily="18" charset="0"/>
                <a:cs typeface="Times New Roman" panose="02020603050405020304" pitchFamily="18" charset="0"/>
              </a:rPr>
              <a:t>مشروع التخرج</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Abuanzeh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إن البحث العلمي هو أساس التطور والنهضة العلمية والإنسانية ، لذا فإن قيمة مشروع البحث العلمي من قيمة خطته وجودة كتابته وإمكانيات </a:t>
            </a:r>
            <a:r>
              <a:rPr lang="ar-JO" sz="2400" dirty="0" smtClean="0">
                <a:solidFill>
                  <a:prstClr val="black"/>
                </a:solidFill>
                <a:cs typeface="Times New Roman" panose="02020603050405020304" pitchFamily="18" charset="0"/>
              </a:rPr>
              <a:t>استيعابه </a:t>
            </a:r>
            <a:r>
              <a:rPr lang="ar-JO" sz="2400" dirty="0">
                <a:solidFill>
                  <a:prstClr val="black"/>
                </a:solidFill>
                <a:cs typeface="Times New Roman" panose="02020603050405020304" pitchFamily="18" charset="0"/>
              </a:rPr>
              <a:t>من </a:t>
            </a:r>
            <a:r>
              <a:rPr lang="ar-JO" sz="2400" dirty="0" smtClean="0">
                <a:solidFill>
                  <a:prstClr val="black"/>
                </a:solidFill>
                <a:cs typeface="Times New Roman" panose="02020603050405020304" pitchFamily="18" charset="0"/>
              </a:rPr>
              <a:t>قبل </a:t>
            </a:r>
            <a:r>
              <a:rPr lang="ar-JO" sz="2400" dirty="0">
                <a:solidFill>
                  <a:prstClr val="black"/>
                </a:solidFill>
                <a:cs typeface="Times New Roman" panose="02020603050405020304" pitchFamily="18" charset="0"/>
              </a:rPr>
              <a:t>القارئ، وكثيرا ما يتساءل طلابنا الباحثون المقبلين على مرحلة كتابة المشروع ، عن الخطوات المثلى لكتابة بحث علمي يتسم بترتيب الأفكار والمعلومات والنتائج.</a:t>
            </a:r>
          </a:p>
          <a:p>
            <a:pPr marL="60325" lvl="0" algn="just" rtl="1">
              <a:lnSpc>
                <a:spcPct val="150000"/>
              </a:lnSpc>
              <a:defRPr/>
            </a:pPr>
            <a:endParaRPr lang="ar-JO" sz="2400" dirty="0">
              <a:solidFill>
                <a:prstClr val="black"/>
              </a:solidFill>
              <a:cs typeface="Times New Roman" panose="02020603050405020304" pitchFamily="18" charset="0"/>
            </a:endParaRPr>
          </a:p>
          <a:p>
            <a:pPr marL="60325" lvl="0" algn="just" rtl="1">
              <a:lnSpc>
                <a:spcPct val="150000"/>
              </a:lnSpc>
              <a:defRPr/>
            </a:pPr>
            <a:r>
              <a:rPr lang="ar-JO" sz="2400" dirty="0">
                <a:solidFill>
                  <a:prstClr val="black"/>
                </a:solidFill>
                <a:cs typeface="Times New Roman" panose="02020603050405020304" pitchFamily="18" charset="0"/>
              </a:rPr>
              <a:t>وتعتبر مشاريع التخرج هي اللبنة الأساسية للطلبة والباحثين لبدء مستقبل زاهر لأنها تجربة عملية حاسمة ستكون بمثابة جسر لحياتهم العملية بعد التخرج واختبار فعلي لقدراتهم على تحليل المشكلات والخروج بحلول جديدة.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دليل </a:t>
            </a:r>
            <a:r>
              <a:rPr lang="ar-JO" sz="2800" b="1" dirty="0" smtClean="0">
                <a:latin typeface="Times New Roman" panose="02020603050405020304" pitchFamily="18" charset="0"/>
                <a:cs typeface="Times New Roman" panose="02020603050405020304" pitchFamily="18" charset="0"/>
              </a:rPr>
              <a:t>المشروع </a:t>
            </a:r>
            <a:r>
              <a:rPr lang="ar-EG" sz="2800" b="1" dirty="0">
                <a:latin typeface="Times New Roman" panose="02020603050405020304" pitchFamily="18" charset="0"/>
                <a:cs typeface="Times New Roman" panose="02020603050405020304" pitchFamily="18" charset="0"/>
              </a:rPr>
              <a:t>البحثي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929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300000"/>
              </a:lnSpc>
              <a:defRPr/>
            </a:pPr>
            <a:r>
              <a:rPr lang="ar-JO" sz="2400" dirty="0">
                <a:solidFill>
                  <a:prstClr val="black"/>
                </a:solidFill>
                <a:cs typeface="Times New Roman" panose="02020603050405020304" pitchFamily="18" charset="0"/>
              </a:rPr>
              <a:t>من هذا المنطلق، ركزت كلية الإدارة بجامعة ميدوأوشن بشدة على ديمومة واستدامة التطوير والارتقاء بجودة مشاريع التخرج بمرور الوقت، بالإضافة إلى زيادة التوافقية مع محاور وموضوعات جديدة في تخصص الإدارة ، وإدارة المشاريع، وإدارة المخاطر.</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دليل </a:t>
            </a:r>
            <a:r>
              <a:rPr lang="ar-JO" sz="2800" b="1" dirty="0" smtClean="0">
                <a:latin typeface="Times New Roman" panose="02020603050405020304" pitchFamily="18" charset="0"/>
                <a:cs typeface="Times New Roman" panose="02020603050405020304" pitchFamily="18" charset="0"/>
              </a:rPr>
              <a:t>المشروع </a:t>
            </a:r>
            <a:r>
              <a:rPr lang="ar-EG" sz="2800" b="1" dirty="0">
                <a:latin typeface="Times New Roman" panose="02020603050405020304" pitchFamily="18" charset="0"/>
                <a:cs typeface="Times New Roman" panose="02020603050405020304" pitchFamily="18" charset="0"/>
              </a:rPr>
              <a:t>البحثي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782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defRPr/>
            </a:pPr>
            <a:r>
              <a:rPr lang="ar-JO" sz="2400" dirty="0">
                <a:solidFill>
                  <a:prstClr val="black"/>
                </a:solidFill>
                <a:cs typeface="Times New Roman" panose="02020603050405020304" pitchFamily="18" charset="0"/>
              </a:rPr>
              <a:t>أ. وصف طبيعة المنهج العلمي وسمات التفكير العلمي للطالب.</a:t>
            </a:r>
          </a:p>
          <a:p>
            <a:pPr marL="60325" lvl="0" algn="just" rtl="1">
              <a:defRPr/>
            </a:pPr>
            <a:r>
              <a:rPr lang="ar-JO" sz="2400" dirty="0">
                <a:solidFill>
                  <a:prstClr val="black"/>
                </a:solidFill>
                <a:cs typeface="Times New Roman" panose="02020603050405020304" pitchFamily="18" charset="0"/>
              </a:rPr>
              <a:t>ب. تحديد الأفكار الأساسية في البحوث الإدارية والمجالات المرتبطة بها (الإدارة – إدارة المشاريع – إدارة المخاطر).</a:t>
            </a:r>
          </a:p>
          <a:p>
            <a:pPr marL="60325" lvl="0" algn="just" rtl="1">
              <a:defRPr/>
            </a:pPr>
            <a:r>
              <a:rPr lang="ar-JO" sz="2400" dirty="0">
                <a:solidFill>
                  <a:prstClr val="black"/>
                </a:solidFill>
                <a:cs typeface="Times New Roman" panose="02020603050405020304" pitchFamily="18" charset="0"/>
              </a:rPr>
              <a:t>ج. تعريف الطالب بالعديد من تقنيات البحث العلمي وتوضيح تطبيقات كل منها في مجال تركيز الطالب.</a:t>
            </a:r>
          </a:p>
          <a:p>
            <a:pPr marL="60325" lvl="0" algn="just" rtl="1">
              <a:defRPr/>
            </a:pPr>
            <a:r>
              <a:rPr lang="ar-JO" sz="2400" dirty="0">
                <a:solidFill>
                  <a:prstClr val="black"/>
                </a:solidFill>
                <a:cs typeface="Times New Roman" panose="02020603050405020304" pitchFamily="18" charset="0"/>
              </a:rPr>
              <a:t>د. إكساب الطالب القدرة على التعرف على الإجراءات والمناهج والموارد المستخدمة في البحث الإداري لجمع وتحليل البيانات والمعلومات.</a:t>
            </a:r>
          </a:p>
          <a:p>
            <a:pPr marL="60325" lvl="0" algn="just" rtl="1">
              <a:defRPr/>
            </a:pPr>
            <a:r>
              <a:rPr lang="ar-JO" sz="2400" dirty="0">
                <a:solidFill>
                  <a:prstClr val="black"/>
                </a:solidFill>
                <a:cs typeface="Times New Roman" panose="02020603050405020304" pitchFamily="18" charset="0"/>
              </a:rPr>
              <a:t>هـ. تعليم الطالب كيفية إنشاء خطة مقترحة للبحث الإداري باستخدام أساليب جمع البيانات.</a:t>
            </a:r>
          </a:p>
          <a:p>
            <a:pPr marL="60325" lvl="0" algn="just" rtl="1">
              <a:defRPr/>
            </a:pPr>
            <a:r>
              <a:rPr lang="ar-JO" sz="2400" dirty="0">
                <a:solidFill>
                  <a:prstClr val="black"/>
                </a:solidFill>
                <a:cs typeface="Times New Roman" panose="02020603050405020304" pitchFamily="18" charset="0"/>
              </a:rPr>
              <a:t>و. وضع استراتيجية دراسة مقترحة باستخدام تقنيات البحث العلمي.</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أهداف </a:t>
            </a:r>
            <a:r>
              <a:rPr lang="ar-EG" sz="2800" b="1" dirty="0">
                <a:latin typeface="Times New Roman" panose="02020603050405020304" pitchFamily="18" charset="0"/>
                <a:cs typeface="Times New Roman" panose="02020603050405020304" pitchFamily="18" charset="0"/>
              </a:rPr>
              <a:t>هذا المقرر</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704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defRPr/>
            </a:pPr>
            <a:r>
              <a:rPr lang="ar-JO" sz="2400" b="1" dirty="0">
                <a:solidFill>
                  <a:prstClr val="black"/>
                </a:solidFill>
                <a:cs typeface="Times New Roman" panose="02020603050405020304" pitchFamily="18" charset="0"/>
              </a:rPr>
              <a:t>يجب على الطالب تقديم </a:t>
            </a:r>
            <a:r>
              <a:rPr lang="ar-JO" sz="2400" b="1" dirty="0" smtClean="0">
                <a:solidFill>
                  <a:prstClr val="black"/>
                </a:solidFill>
                <a:cs typeface="Times New Roman" panose="02020603050405020304" pitchFamily="18" charset="0"/>
              </a:rPr>
              <a:t>البحث </a:t>
            </a:r>
            <a:r>
              <a:rPr lang="ar-JO" sz="2400" b="1" dirty="0">
                <a:solidFill>
                  <a:prstClr val="black"/>
                </a:solidFill>
                <a:cs typeface="Times New Roman" panose="02020603050405020304" pitchFamily="18" charset="0"/>
              </a:rPr>
              <a:t>وفق الخطوات التالية:-</a:t>
            </a:r>
          </a:p>
          <a:p>
            <a:pPr marL="403225" lvl="0" indent="-342900" algn="just" rtl="1">
              <a:buFontTx/>
              <a:buChar char="-"/>
              <a:defRPr/>
            </a:pPr>
            <a:r>
              <a:rPr lang="ar-JO" sz="2400" dirty="0">
                <a:solidFill>
                  <a:prstClr val="black"/>
                </a:solidFill>
                <a:cs typeface="Times New Roman" panose="02020603050405020304" pitchFamily="18" charset="0"/>
              </a:rPr>
              <a:t>عنوان البحث.</a:t>
            </a:r>
          </a:p>
          <a:p>
            <a:pPr marL="403225" lvl="0" indent="-342900" algn="just" rtl="1">
              <a:buFontTx/>
              <a:buChar char="-"/>
              <a:defRPr/>
            </a:pPr>
            <a:r>
              <a:rPr lang="ar-JO" sz="2400" dirty="0">
                <a:solidFill>
                  <a:prstClr val="black"/>
                </a:solidFill>
                <a:cs typeface="Times New Roman" panose="02020603050405020304" pitchFamily="18" charset="0"/>
              </a:rPr>
              <a:t>مقدمة.</a:t>
            </a:r>
          </a:p>
          <a:p>
            <a:pPr marL="403225" lvl="0" indent="-342900" algn="just" rtl="1">
              <a:buFontTx/>
              <a:buChar char="-"/>
              <a:defRPr/>
            </a:pPr>
            <a:r>
              <a:rPr lang="ar-JO" sz="2400" dirty="0">
                <a:solidFill>
                  <a:prstClr val="black"/>
                </a:solidFill>
                <a:cs typeface="Times New Roman" panose="02020603050405020304" pitchFamily="18" charset="0"/>
              </a:rPr>
              <a:t>مشكلة الدراسة.</a:t>
            </a:r>
          </a:p>
          <a:p>
            <a:pPr marL="403225" lvl="0" indent="-342900" algn="just" rtl="1">
              <a:buFontTx/>
              <a:buChar char="-"/>
              <a:defRPr/>
            </a:pPr>
            <a:r>
              <a:rPr lang="ar-JO" sz="2400" dirty="0">
                <a:solidFill>
                  <a:prstClr val="black"/>
                </a:solidFill>
                <a:cs typeface="Times New Roman" panose="02020603050405020304" pitchFamily="18" charset="0"/>
              </a:rPr>
              <a:t>أهمية الدراسة.</a:t>
            </a:r>
          </a:p>
          <a:p>
            <a:pPr marL="403225" lvl="0" indent="-342900" algn="just" rtl="1">
              <a:buFontTx/>
              <a:buChar char="-"/>
              <a:defRPr/>
            </a:pPr>
            <a:r>
              <a:rPr lang="ar-JO" sz="2400" dirty="0">
                <a:solidFill>
                  <a:prstClr val="black"/>
                </a:solidFill>
                <a:cs typeface="Times New Roman" panose="02020603050405020304" pitchFamily="18" charset="0"/>
              </a:rPr>
              <a:t>أهداف الدراسة.</a:t>
            </a:r>
          </a:p>
          <a:p>
            <a:pPr marL="403225" lvl="0" indent="-342900" algn="just" rtl="1">
              <a:buFontTx/>
              <a:buChar char="-"/>
              <a:defRPr/>
            </a:pPr>
            <a:r>
              <a:rPr lang="ar-JO" sz="2400" dirty="0">
                <a:solidFill>
                  <a:prstClr val="black"/>
                </a:solidFill>
                <a:cs typeface="Times New Roman" panose="02020603050405020304" pitchFamily="18" charset="0"/>
              </a:rPr>
              <a:t>أسئلة الدراسة.</a:t>
            </a:r>
          </a:p>
          <a:p>
            <a:pPr marL="403225" lvl="0" indent="-342900" algn="just" rtl="1">
              <a:buFontTx/>
              <a:buChar char="-"/>
              <a:defRPr/>
            </a:pPr>
            <a:r>
              <a:rPr lang="ar-JO" sz="2400" dirty="0">
                <a:solidFill>
                  <a:prstClr val="black"/>
                </a:solidFill>
                <a:cs typeface="Times New Roman" panose="02020603050405020304" pitchFamily="18" charset="0"/>
              </a:rPr>
              <a:t>الدراسات السابقة والإطار النظري.</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smtClean="0">
                <a:latin typeface="Times New Roman" panose="02020603050405020304" pitchFamily="18" charset="0"/>
                <a:cs typeface="Times New Roman" panose="02020603050405020304" pitchFamily="18" charset="0"/>
              </a:rPr>
              <a:t>إعداد </a:t>
            </a:r>
            <a:r>
              <a:rPr lang="ar-EG" sz="2800" b="1" dirty="0">
                <a:latin typeface="Times New Roman" panose="02020603050405020304" pitchFamily="18" charset="0"/>
                <a:cs typeface="Times New Roman" panose="02020603050405020304" pitchFamily="18" charset="0"/>
              </a:rPr>
              <a:t>ال</a:t>
            </a:r>
            <a:r>
              <a:rPr lang="ar-JO" sz="2800" b="1" dirty="0">
                <a:latin typeface="Times New Roman" panose="02020603050405020304" pitchFamily="18" charset="0"/>
                <a:cs typeface="Times New Roman" panose="02020603050405020304" pitchFamily="18" charset="0"/>
              </a:rPr>
              <a:t>مشروع </a:t>
            </a:r>
            <a:r>
              <a:rPr lang="ar-EG" sz="2800" b="1" dirty="0">
                <a:latin typeface="Times New Roman" panose="02020603050405020304" pitchFamily="18" charset="0"/>
                <a:cs typeface="Times New Roman" panose="02020603050405020304" pitchFamily="18" charset="0"/>
              </a:rPr>
              <a:t>البحثي</a:t>
            </a:r>
            <a:r>
              <a:rPr lang="ar-JO"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2857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buFontTx/>
              <a:buChar char="-"/>
              <a:defRPr/>
            </a:pPr>
            <a:r>
              <a:rPr lang="ar-JO" sz="2400" dirty="0" smtClean="0">
                <a:solidFill>
                  <a:prstClr val="black"/>
                </a:solidFill>
                <a:cs typeface="Times New Roman" panose="02020603050405020304" pitchFamily="18" charset="0"/>
              </a:rPr>
              <a:t>- </a:t>
            </a:r>
            <a:r>
              <a:rPr lang="ar-JO" sz="2400" dirty="0">
                <a:solidFill>
                  <a:prstClr val="black"/>
                </a:solidFill>
                <a:cs typeface="Times New Roman" panose="02020603050405020304" pitchFamily="18" charset="0"/>
              </a:rPr>
              <a:t>المنطلقات النظرية للدراسة.</a:t>
            </a:r>
          </a:p>
          <a:p>
            <a:pPr marL="403225" lvl="0" indent="-342900" algn="just" rtl="1">
              <a:buFontTx/>
              <a:buChar char="-"/>
              <a:defRPr/>
            </a:pPr>
            <a:r>
              <a:rPr lang="ar-JO" sz="2400" dirty="0">
                <a:solidFill>
                  <a:prstClr val="black"/>
                </a:solidFill>
                <a:cs typeface="Times New Roman" panose="02020603050405020304" pitchFamily="18" charset="0"/>
              </a:rPr>
              <a:t>منهجية وطرق البحث.</a:t>
            </a:r>
          </a:p>
          <a:p>
            <a:pPr marL="403225" lvl="0" indent="-342900" algn="just" rtl="1">
              <a:buFontTx/>
              <a:buChar char="-"/>
              <a:defRPr/>
            </a:pPr>
            <a:r>
              <a:rPr lang="ar-JO" sz="2400" dirty="0">
                <a:solidFill>
                  <a:prstClr val="black"/>
                </a:solidFill>
                <a:cs typeface="Times New Roman" panose="02020603050405020304" pitchFamily="18" charset="0"/>
              </a:rPr>
              <a:t>أدوات الدراسة (أدوات جمع البيانات).</a:t>
            </a:r>
          </a:p>
          <a:p>
            <a:pPr marL="403225" lvl="0" indent="-342900" algn="just" rtl="1">
              <a:buFontTx/>
              <a:buChar char="-"/>
              <a:defRPr/>
            </a:pPr>
            <a:r>
              <a:rPr lang="ar-JO" sz="2400" dirty="0" smtClean="0">
                <a:solidFill>
                  <a:prstClr val="black"/>
                </a:solidFill>
                <a:cs typeface="Times New Roman" panose="02020603050405020304" pitchFamily="18" charset="0"/>
              </a:rPr>
              <a:t>تحليل البيانات</a:t>
            </a:r>
          </a:p>
          <a:p>
            <a:pPr marL="403225" lvl="0" indent="-342900" algn="just" rtl="1">
              <a:buFontTx/>
              <a:buChar char="-"/>
              <a:defRPr/>
            </a:pPr>
            <a:r>
              <a:rPr lang="ar-JO" sz="2400" dirty="0" smtClean="0">
                <a:solidFill>
                  <a:prstClr val="black"/>
                </a:solidFill>
                <a:cs typeface="Times New Roman" panose="02020603050405020304" pitchFamily="18" charset="0"/>
              </a:rPr>
              <a:t>النتائج والتوصيات</a:t>
            </a:r>
            <a:endParaRPr lang="ar-JO" sz="2400" dirty="0">
              <a:solidFill>
                <a:prstClr val="black"/>
              </a:solidFill>
              <a:cs typeface="Times New Roman" panose="02020603050405020304" pitchFamily="18" charset="0"/>
            </a:endParaRPr>
          </a:p>
          <a:p>
            <a:pPr marL="403225" lvl="0" indent="-342900" algn="just" rtl="1">
              <a:buFontTx/>
              <a:buChar char="-"/>
              <a:defRPr/>
            </a:pPr>
            <a:r>
              <a:rPr lang="ar-JO" sz="2400" dirty="0">
                <a:solidFill>
                  <a:prstClr val="black"/>
                </a:solidFill>
                <a:cs typeface="Times New Roman" panose="02020603050405020304" pitchFamily="18" charset="0"/>
              </a:rPr>
              <a:t>قائمة المراجع والمصادر الأولية.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إعداد </a:t>
            </a:r>
            <a:r>
              <a:rPr lang="ar-EG" sz="2800" b="1" dirty="0" smtClean="0">
                <a:latin typeface="Times New Roman" panose="02020603050405020304" pitchFamily="18" charset="0"/>
                <a:cs typeface="Times New Roman" panose="02020603050405020304" pitchFamily="18" charset="0"/>
              </a:rPr>
              <a:t>ا</a:t>
            </a:r>
            <a:r>
              <a:rPr lang="ar-JO" sz="2800" b="1" dirty="0" smtClean="0">
                <a:latin typeface="Times New Roman" panose="02020603050405020304" pitchFamily="18" charset="0"/>
                <a:cs typeface="Times New Roman" panose="02020603050405020304" pitchFamily="18" charset="0"/>
              </a:rPr>
              <a:t>لمشروع </a:t>
            </a:r>
            <a:r>
              <a:rPr lang="ar-EG" sz="2800" b="1" dirty="0">
                <a:latin typeface="Times New Roman" panose="02020603050405020304" pitchFamily="18" charset="0"/>
                <a:cs typeface="Times New Roman" panose="02020603050405020304" pitchFamily="18" charset="0"/>
              </a:rPr>
              <a:t>البحثي</a:t>
            </a:r>
            <a:r>
              <a:rPr lang="ar-JO"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4823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التعبير عن المشروع بدقة وشفافية.</a:t>
            </a:r>
          </a:p>
          <a:p>
            <a:pPr marL="60325" lvl="0" algn="just" rtl="1">
              <a:defRPr/>
            </a:pPr>
            <a:endParaRPr lang="ar-JO"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التعبير عن الباحث كفكرة تثير ذهن الباحث.</a:t>
            </a:r>
          </a:p>
          <a:p>
            <a:pPr marL="60325" lvl="0" algn="just" rtl="1">
              <a:defRPr/>
            </a:pPr>
            <a:endParaRPr lang="ar-JO"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تكون مختصرة وذات معنى.</a:t>
            </a:r>
          </a:p>
          <a:p>
            <a:pPr marL="60325" lvl="0" algn="just" rtl="1">
              <a:defRPr/>
            </a:pPr>
            <a:endParaRPr lang="ar-JO" sz="2400" dirty="0">
              <a:solidFill>
                <a:prstClr val="black"/>
              </a:solidFill>
              <a:cs typeface="Times New Roman" panose="02020603050405020304" pitchFamily="18" charset="0"/>
            </a:endParaRP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أن يكون عنواناً جديداً وغير مكرر </a:t>
            </a:r>
            <a:r>
              <a:rPr lang="ar-JO" sz="2400" dirty="0" smtClean="0">
                <a:solidFill>
                  <a:prstClr val="black"/>
                </a:solidFill>
                <a:cs typeface="Times New Roman" panose="02020603050405020304" pitchFamily="18" charset="0"/>
              </a:rPr>
              <a:t>في الدراسات </a:t>
            </a:r>
            <a:r>
              <a:rPr lang="ar-JO" sz="2400" dirty="0">
                <a:solidFill>
                  <a:prstClr val="black"/>
                </a:solidFill>
                <a:cs typeface="Times New Roman" panose="02020603050405020304" pitchFamily="18" charset="0"/>
              </a:rPr>
              <a:t>السابقة.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عنوان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4064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التعريف بموضوع المشروع.</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التوسع في أسباب اختيار هذا الموضوع بالذات.</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توفير السياق التاريخي لمفهوم المشروع.</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التأكيد على أهمية الدراسة وارتباطها بالمجتمع.</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هيكلة الخطة بشكل تدريجي، من العام إلى المحدد.</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وصف المشكلة وربطها بالمعرفة الموجودة.</a:t>
            </a: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رسم الروابط مع الأبحاث السابقة في هذا المجال للبناء على وجهات النظر الحالية،الاستفادة من رؤاهم، وتحديد البيانات الناشئة من خلال دراسة الدراسات السابقة.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مقدمة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2475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ينبغي معالجة الجوانب التالية </a:t>
            </a:r>
            <a:r>
              <a:rPr lang="ar-JO" sz="2400" dirty="0" smtClean="0">
                <a:solidFill>
                  <a:prstClr val="black"/>
                </a:solidFill>
                <a:cs typeface="Times New Roman" panose="02020603050405020304" pitchFamily="18" charset="0"/>
              </a:rPr>
              <a:t>في اهمية الدراسة:</a:t>
            </a:r>
            <a:endParaRPr lang="ar-JO" sz="2400" dirty="0">
              <a:solidFill>
                <a:prstClr val="black"/>
              </a:solidFill>
              <a:cs typeface="Times New Roman" panose="02020603050405020304" pitchFamily="18" charset="0"/>
            </a:endParaRP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توضيح الأهمية النظرية بوضوح.</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تحديد بوضوح الأهمية العملية المتوقعة.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تحديد الأفراد أو الجهات التي ستستفيد من نتائج الدراسة وتحديد مجالات هذه الاستفادة.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أهمية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4731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ينبغي معالجة الجوانب </a:t>
            </a:r>
            <a:r>
              <a:rPr lang="ar-JO" sz="2400" dirty="0" smtClean="0">
                <a:solidFill>
                  <a:prstClr val="black"/>
                </a:solidFill>
                <a:cs typeface="Times New Roman" panose="02020603050405020304" pitchFamily="18" charset="0"/>
              </a:rPr>
              <a:t>التالية في اسئلة الدراسة:- </a:t>
            </a:r>
            <a:endParaRPr lang="ar-JO" sz="2400" dirty="0">
              <a:solidFill>
                <a:prstClr val="black"/>
              </a:solidFill>
              <a:cs typeface="Times New Roman" panose="02020603050405020304" pitchFamily="18" charset="0"/>
            </a:endParaRP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توضيح السؤال الرئيسي الذي تسعى الدراسة للإجابة عليه.</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توضيح الأسئلة الفرعية للدراسة.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التحقق من توافق أسئلة الدراسة مع مشكلة البحث.</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التأكيد على أن الأسئلة تتوافق مع أهداف الدراسة.</a:t>
            </a:r>
          </a:p>
        </p:txBody>
      </p:sp>
      <p:sp>
        <p:nvSpPr>
          <p:cNvPr id="3" name="TextBox 2"/>
          <p:cNvSpPr txBox="1"/>
          <p:nvPr/>
        </p:nvSpPr>
        <p:spPr>
          <a:xfrm>
            <a:off x="4072624" y="992181"/>
            <a:ext cx="3902032"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اسئلة البحث</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3789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ابدأ من حيث انتهى الآخرون.</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الحصول على بيانات ومعلومات كافية ودقيقة.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البدء من حيث نتائج الدراسات السابقة.</a:t>
            </a:r>
          </a:p>
          <a:p>
            <a:pPr marL="403225" lvl="0" indent="-342900"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تجنب سلبيات تلك الدراسات.</a:t>
            </a:r>
          </a:p>
        </p:txBody>
      </p:sp>
      <p:sp>
        <p:nvSpPr>
          <p:cNvPr id="3" name="TextBox 2"/>
          <p:cNvSpPr txBox="1"/>
          <p:nvPr/>
        </p:nvSpPr>
        <p:spPr>
          <a:xfrm>
            <a:off x="3432748" y="992181"/>
            <a:ext cx="4541908"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الدراسات السابقة والاطار النظري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0717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200000"/>
              </a:lnSpc>
              <a:buFontTx/>
              <a:buChar char="-"/>
              <a:defRPr/>
            </a:pPr>
            <a:r>
              <a:rPr lang="ar-JO" sz="2400" dirty="0">
                <a:solidFill>
                  <a:prstClr val="black"/>
                </a:solidFill>
                <a:cs typeface="Times New Roman" panose="02020603050405020304" pitchFamily="18" charset="0"/>
              </a:rPr>
              <a:t>التعرف على منهجية البحث المطبقة في الدراسة.</a:t>
            </a:r>
          </a:p>
          <a:p>
            <a:pPr marL="403225" lvl="0" indent="-342900" algn="just" rtl="1">
              <a:lnSpc>
                <a:spcPct val="200000"/>
              </a:lnSpc>
              <a:buFontTx/>
              <a:buChar char="-"/>
              <a:defRPr/>
            </a:pPr>
            <a:r>
              <a:rPr lang="ar-JO" sz="2400" dirty="0">
                <a:solidFill>
                  <a:prstClr val="black"/>
                </a:solidFill>
                <a:cs typeface="Times New Roman" panose="02020603050405020304" pitchFamily="18" charset="0"/>
              </a:rPr>
              <a:t>توضيح العلاقة بين المنهج وموضوع الدراسة.</a:t>
            </a:r>
          </a:p>
          <a:p>
            <a:pPr marL="403225" lvl="0" indent="-342900" algn="just" rtl="1">
              <a:lnSpc>
                <a:spcPct val="200000"/>
              </a:lnSpc>
              <a:buFontTx/>
              <a:buChar char="-"/>
              <a:defRPr/>
            </a:pPr>
            <a:r>
              <a:rPr lang="ar-JO" sz="2400" dirty="0">
                <a:solidFill>
                  <a:prstClr val="black"/>
                </a:solidFill>
                <a:cs typeface="Times New Roman" panose="02020603050405020304" pitchFamily="18" charset="0"/>
              </a:rPr>
              <a:t>توضيح طرق الاستفادة من المناهج وطرق البحث.</a:t>
            </a:r>
          </a:p>
        </p:txBody>
      </p:sp>
      <p:sp>
        <p:nvSpPr>
          <p:cNvPr id="3" name="TextBox 2"/>
          <p:cNvSpPr txBox="1"/>
          <p:nvPr/>
        </p:nvSpPr>
        <p:spPr>
          <a:xfrm>
            <a:off x="3432748" y="992181"/>
            <a:ext cx="4541908"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منهجية الدراسة</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3841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200000"/>
              </a:lnSpc>
              <a:buFontTx/>
              <a:buChar char="-"/>
              <a:defRPr/>
            </a:pPr>
            <a:r>
              <a:rPr lang="ar-JO" sz="2400" dirty="0">
                <a:solidFill>
                  <a:prstClr val="black"/>
                </a:solidFill>
                <a:cs typeface="Times New Roman" panose="02020603050405020304" pitchFamily="18" charset="0"/>
              </a:rPr>
              <a:t>التعرف على أدوات جمع البيانات والتأكد من صحتها وثباتها</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a:p>
            <a:pPr marL="403225" lvl="0" indent="-342900" algn="just" rtl="1">
              <a:lnSpc>
                <a:spcPct val="200000"/>
              </a:lnSpc>
              <a:buFontTx/>
              <a:buChar char="-"/>
              <a:defRPr/>
            </a:pPr>
            <a:r>
              <a:rPr lang="ar-JO" sz="2400" dirty="0">
                <a:solidFill>
                  <a:prstClr val="black"/>
                </a:solidFill>
                <a:cs typeface="Times New Roman" panose="02020603050405020304" pitchFamily="18" charset="0"/>
              </a:rPr>
              <a:t>تحديد الأدوات المستخدمة لتحليل البيانات.</a:t>
            </a:r>
          </a:p>
        </p:txBody>
      </p:sp>
      <p:sp>
        <p:nvSpPr>
          <p:cNvPr id="3" name="TextBox 2"/>
          <p:cNvSpPr txBox="1"/>
          <p:nvPr/>
        </p:nvSpPr>
        <p:spPr>
          <a:xfrm>
            <a:off x="3432748" y="992181"/>
            <a:ext cx="4541908"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ادوات الدراسة</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55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جمع البيانات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تعتبر عملية جمع البيانات في البحث العلمي من أهم الخطوات المستخدمة في البحث العلمي حيث تسهم في تحليل وتصنيف البيانات التي يتم تجميعها وفق المنهج العلمي المستخدم لعرضها في النهاية في صورة نتائج يمكن الاستفادة منها وتطبيقها على غيرها من الظواهر المشابهة، يقوم الباحث في هذه المرحلة بالحصول على البيانات من عينة الدراسة بطرق مختلفة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تحليل البيانات واختبار الفرضيات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يقوم الباحث في هذه المرحلة بعملية وصف للبيانات التي تم الحصول عليها مع التعليق عليها لإعطاء صورة واضحة للقاريء. كما يقوم بتحليل وتفسير البيانات التي تم الحصول عليها، إذ يحاول الوصول إلى إثبات أو دحض الفرضية البحثية بصورة أولية، كما تتضمن هذه العملية أيضاً تصنيف وترميز المعلومات ورسم المخططات والمنحنيات وإجراء المقارنات للوصول إلى نتائج أكثر دقة.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3514207" y="992181"/>
            <a:ext cx="5018866"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جمع البيانات وتحليلها</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34611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عرض البيانات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يمكن أن تعرض البيانات المجمعة في بحث علمي بصيغ مختلفة من الأشكال والمخططات الإحصائية تبعاً لطبيعة تلك البيانات وخدمة لأغراض البحث، فقد تعرض البيانات بطريقة إنشائية أو عن طريق الرسوم البيانية أو عن طريق الجداول الإحصائية، كما يمكن أن تعرض بأكثر من طريقة في آن واحد.</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4834319" y="940448"/>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جمع البيانات وتحليلها</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373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SA"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بعد الانتهاء من البحث لابد من تثبيت النتائج والاستنتاجات التي توصل إليها الباحث مع ربطها بالإطار النظري الذي تعرض له الباحث، وبيان مدى اتفاق واختلاف النتائج التي توصل إليها مع نتائج الدراسات السابقة، وما تميز به البحث الحالي عن الأبحاث السابقة.</a:t>
            </a:r>
            <a:r>
              <a:rPr kumimoji="0" lang="ar-JO"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ar-SA"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وأخيراً يقوم الباحث بتقديم التوصيات التي يراها مناسبة والمعتمدة على النتائج التي توصل إليها</a:t>
            </a:r>
            <a:r>
              <a:rPr kumimoji="0" lang="ar-JO"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a:t>
            </a:r>
            <a:endParaRPr kumimoji="0" lang="en-US"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4989064" y="1043913"/>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النتائج والتوصيات</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7222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SA" altLang="ar-JO"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يعني التوثيق إثبات مصادر المعلومات وإرجاعها إلى أصحابها توخياً للأمانة العلمية، واعترافاً بجهد الآخرين وحقوقهم العلمية، لذا لابد من تثبيت المراجع التي تعود إليها في بحثك داخل النص لتساعد القاريء على تحديد موقع مرجع المعلومات في قائمة المراجع في نهاية البحث.</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SA" altLang="ar-JO"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ويشمل التوثيق: التوثيق في النص، والتوثيق في قائمة المراجع، والتوثيق في قائمة المصادر. </a:t>
            </a:r>
          </a:p>
        </p:txBody>
      </p:sp>
      <p:sp>
        <p:nvSpPr>
          <p:cNvPr id="3" name="TextBox 2"/>
          <p:cNvSpPr txBox="1"/>
          <p:nvPr/>
        </p:nvSpPr>
        <p:spPr>
          <a:xfrm>
            <a:off x="4659984" y="1035978"/>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توثيق مراجع البحث</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2960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lvl="0" algn="just" rtl="1">
              <a:lnSpc>
                <a:spcPct val="150000"/>
              </a:lnSpc>
              <a:defRPr/>
            </a:pPr>
            <a:r>
              <a:rPr lang="ar-JO" sz="2400" dirty="0">
                <a:solidFill>
                  <a:prstClr val="black"/>
                </a:solidFill>
                <a:cs typeface="Times New Roman" panose="02020603050405020304" pitchFamily="18" charset="0"/>
              </a:rPr>
              <a:t>يجب على الطالب اتباع الإرشادات الأكاديمية عند كتابة التقرير، بما في ذلك التضمين المناسب والتنسيق العلمي للمراجع.</a:t>
            </a:r>
          </a:p>
          <a:p>
            <a:pPr marL="60325" lvl="0" algn="just" rtl="1">
              <a:lnSpc>
                <a:spcPct val="150000"/>
              </a:lnSpc>
              <a:defRPr/>
            </a:pPr>
            <a:endParaRPr lang="ar-JO" sz="2400" dirty="0">
              <a:solidFill>
                <a:prstClr val="black"/>
              </a:solidFill>
              <a:cs typeface="Times New Roman" panose="02020603050405020304" pitchFamily="18" charset="0"/>
            </a:endParaRP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عند كتابة المادة العلمية </a:t>
            </a:r>
            <a:r>
              <a:rPr lang="ar-JO" sz="2400" dirty="0" smtClean="0">
                <a:solidFill>
                  <a:prstClr val="black"/>
                </a:solidFill>
                <a:cs typeface="Times New Roman" panose="02020603050405020304" pitchFamily="18" charset="0"/>
              </a:rPr>
              <a:t>للبحث </a:t>
            </a:r>
            <a:r>
              <a:rPr lang="ar-JO" sz="2400" dirty="0">
                <a:solidFill>
                  <a:prstClr val="black"/>
                </a:solidFill>
                <a:cs typeface="Times New Roman" panose="02020603050405020304" pitchFamily="18" charset="0"/>
              </a:rPr>
              <a:t>يلتزم الطالب باستخدام اللغة العلمية "مفاهيم، مصطلحات، تعريفات، اقتباسات، ونظريات".</a:t>
            </a: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أن تكون العناوين متوافقة مع التخصص وموضوع الدراسة ومترجمة إلى اللغتين العربية والإنجليزية.</a:t>
            </a:r>
          </a:p>
        </p:txBody>
      </p:sp>
      <p:sp>
        <p:nvSpPr>
          <p:cNvPr id="3" name="TextBox 2"/>
          <p:cNvSpPr txBox="1"/>
          <p:nvPr/>
        </p:nvSpPr>
        <p:spPr>
          <a:xfrm>
            <a:off x="3107701" y="966314"/>
            <a:ext cx="5831877"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الإطار العام لكتابة مشروع التخرج</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014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3225" lvl="0" indent="-342900" algn="just" rtl="1">
              <a:lnSpc>
                <a:spcPct val="150000"/>
              </a:lnSpc>
              <a:buFontTx/>
              <a:buChar char="-"/>
              <a:defRPr/>
            </a:pPr>
            <a:r>
              <a:rPr lang="ar-JO" sz="2400" dirty="0">
                <a:solidFill>
                  <a:prstClr val="black"/>
                </a:solidFill>
                <a:cs typeface="Times New Roman" panose="02020603050405020304" pitchFamily="18" charset="0"/>
              </a:rPr>
              <a:t>التأكد من توثيق جميع المصادر بشكل كامل في قائمة مراجع </a:t>
            </a:r>
            <a:r>
              <a:rPr lang="ar-JO" sz="2400" dirty="0" smtClean="0">
                <a:solidFill>
                  <a:prstClr val="black"/>
                </a:solidFill>
                <a:cs typeface="Times New Roman" panose="02020603050405020304" pitchFamily="18" charset="0"/>
              </a:rPr>
              <a:t>البحث </a:t>
            </a:r>
            <a:r>
              <a:rPr lang="ar-JO" sz="2400" dirty="0">
                <a:solidFill>
                  <a:prstClr val="black"/>
                </a:solidFill>
                <a:cs typeface="Times New Roman" panose="02020603050405020304" pitchFamily="18" charset="0"/>
              </a:rPr>
              <a:t>ووجود مراجع محددة في النص </a:t>
            </a:r>
            <a:r>
              <a:rPr lang="ar-JO" sz="2400" dirty="0" smtClean="0">
                <a:solidFill>
                  <a:prstClr val="black"/>
                </a:solidFill>
                <a:cs typeface="Times New Roman" panose="02020603050405020304" pitchFamily="18" charset="0"/>
              </a:rPr>
              <a:t>الرئيسي.</a:t>
            </a:r>
            <a:endParaRPr lang="ar-JO" sz="2400" dirty="0">
              <a:solidFill>
                <a:prstClr val="black"/>
              </a:solidFill>
              <a:cs typeface="Times New Roman" panose="02020603050405020304" pitchFamily="18" charset="0"/>
            </a:endParaRP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يجب تجميع المراجع في نهاية </a:t>
            </a:r>
            <a:r>
              <a:rPr lang="ar-JO" sz="2400" dirty="0" smtClean="0">
                <a:solidFill>
                  <a:prstClr val="black"/>
                </a:solidFill>
                <a:cs typeface="Times New Roman" panose="02020603050405020304" pitchFamily="18" charset="0"/>
              </a:rPr>
              <a:t>البحث </a:t>
            </a:r>
            <a:r>
              <a:rPr lang="ar-JO" sz="2400" dirty="0">
                <a:solidFill>
                  <a:prstClr val="black"/>
                </a:solidFill>
                <a:cs typeface="Times New Roman" panose="02020603050405020304" pitchFamily="18" charset="0"/>
              </a:rPr>
              <a:t>وبترتيب الأسبقية أو الترتيب الأبجدي.</a:t>
            </a:r>
          </a:p>
          <a:p>
            <a:pPr marL="403225" lvl="0" indent="-342900" algn="just" rtl="1">
              <a:lnSpc>
                <a:spcPct val="150000"/>
              </a:lnSpc>
              <a:buFontTx/>
              <a:buChar char="-"/>
              <a:defRPr/>
            </a:pPr>
            <a:r>
              <a:rPr lang="ar-JO" sz="2400" dirty="0">
                <a:solidFill>
                  <a:prstClr val="black"/>
                </a:solidFill>
                <a:cs typeface="Times New Roman" panose="02020603050405020304" pitchFamily="18" charset="0"/>
              </a:rPr>
              <a:t>يجب إدراج جميع الملاحق التي تم استخدامها في التطبيق العملي من أدوات جمع البيانات وقائمة المحكمين لتلك الأدوات أو المراسلات مع المؤسسات التي تم التطبيق فيها</a:t>
            </a:r>
          </a:p>
        </p:txBody>
      </p:sp>
      <p:sp>
        <p:nvSpPr>
          <p:cNvPr id="3" name="TextBox 2"/>
          <p:cNvSpPr txBox="1"/>
          <p:nvPr/>
        </p:nvSpPr>
        <p:spPr>
          <a:xfrm>
            <a:off x="3107701" y="966314"/>
            <a:ext cx="5831877" cy="523220"/>
          </a:xfrm>
          <a:prstGeom prst="rect">
            <a:avLst/>
          </a:prstGeom>
          <a:noFill/>
        </p:spPr>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الإطار العام لكتابة مشروع التخرج</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8724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75174" y="6380378"/>
            <a:ext cx="2616200" cy="400110"/>
          </a:xfrm>
          <a:prstGeom prst="rect">
            <a:avLst/>
          </a:prstGeom>
          <a:noFill/>
        </p:spPr>
        <p:txBody>
          <a:bodyPr wrap="square" rtlCol="0">
            <a:spAutoFit/>
          </a:bodyPr>
          <a:lstStyle/>
          <a:p>
            <a:pPr algn="ctr"/>
            <a:r>
              <a:rPr lang="en-US" sz="2000" b="1" dirty="0"/>
              <a:t>www.midocean.ae</a:t>
            </a: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2126" y="59789"/>
            <a:ext cx="2305141" cy="1076343"/>
          </a:xfrm>
          <a:prstGeom prst="rect">
            <a:avLst/>
          </a:prstGeom>
        </p:spPr>
      </p:pic>
      <p:sp>
        <p:nvSpPr>
          <p:cNvPr id="6" name="TextBox 5"/>
          <p:cNvSpPr txBox="1"/>
          <p:nvPr/>
        </p:nvSpPr>
        <p:spPr>
          <a:xfrm>
            <a:off x="3791982" y="662989"/>
            <a:ext cx="4684734" cy="832920"/>
          </a:xfrm>
          <a:prstGeom prst="rect">
            <a:avLst/>
          </a:prstGeom>
          <a:solidFill>
            <a:srgbClr val="00B0F0"/>
          </a:solidFill>
        </p:spPr>
        <p:txBody>
          <a:bodyPr wrap="square" rtlCol="0">
            <a:spAutoFit/>
          </a:bodyPr>
          <a:lstStyle/>
          <a:p>
            <a:pPr algn="ctr" rtl="1">
              <a:lnSpc>
                <a:spcPct val="150000"/>
              </a:lnSpc>
            </a:pPr>
            <a:r>
              <a:rPr lang="ar-EG" sz="1700" b="1" dirty="0">
                <a:latin typeface="Alexandria" pitchFamily="2" charset="-78"/>
                <a:cs typeface="Alexandria" pitchFamily="2" charset="-78"/>
              </a:rPr>
              <a:t>مواعيد تسليمات مشروع التخرج</a:t>
            </a:r>
            <a:endParaRPr lang="en-US" sz="1700" b="1" dirty="0">
              <a:latin typeface="Alexandria" pitchFamily="2" charset="-78"/>
              <a:cs typeface="Alexandria" pitchFamily="2" charset="-78"/>
            </a:endParaRPr>
          </a:p>
          <a:p>
            <a:pPr algn="ctr" rtl="1">
              <a:lnSpc>
                <a:spcPct val="150000"/>
              </a:lnSpc>
            </a:pPr>
            <a:r>
              <a:rPr lang="ar-EG" sz="1700" b="1" dirty="0">
                <a:latin typeface="Alexandria" pitchFamily="2" charset="-78"/>
                <a:cs typeface="Alexandria" pitchFamily="2" charset="-78"/>
              </a:rPr>
              <a:t>الفصل الدراسي الثالث 2024</a:t>
            </a:r>
            <a:endParaRPr lang="en-US" sz="1700" b="1" dirty="0">
              <a:latin typeface="Alexandria" pitchFamily="2" charset="-78"/>
              <a:cs typeface="Alexandria" pitchFamily="2" charset="-78"/>
            </a:endParaRPr>
          </a:p>
        </p:txBody>
      </p:sp>
      <p:sp>
        <p:nvSpPr>
          <p:cNvPr id="7" name="Rectangle 6"/>
          <p:cNvSpPr/>
          <p:nvPr/>
        </p:nvSpPr>
        <p:spPr>
          <a:xfrm>
            <a:off x="3644961" y="487927"/>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4797731" y="1678845"/>
            <a:ext cx="1818339" cy="69760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بداية موعد التسليم</a:t>
            </a:r>
            <a:endParaRPr lang="en-US" sz="2400" b="1" dirty="0"/>
          </a:p>
        </p:txBody>
      </p:sp>
      <p:sp>
        <p:nvSpPr>
          <p:cNvPr id="9" name="Rounded Rectangle 8"/>
          <p:cNvSpPr/>
          <p:nvPr/>
        </p:nvSpPr>
        <p:spPr>
          <a:xfrm>
            <a:off x="7371507" y="1697999"/>
            <a:ext cx="1818339" cy="69760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المطلوب</a:t>
            </a:r>
            <a:endParaRPr lang="en-US" sz="2400" b="1" dirty="0"/>
          </a:p>
        </p:txBody>
      </p:sp>
      <p:sp>
        <p:nvSpPr>
          <p:cNvPr id="13" name="Rounded Rectangle 12"/>
          <p:cNvSpPr/>
          <p:nvPr/>
        </p:nvSpPr>
        <p:spPr>
          <a:xfrm>
            <a:off x="4465786" y="3745297"/>
            <a:ext cx="2482231" cy="96388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الأسبوع الثالث</a:t>
            </a:r>
          </a:p>
        </p:txBody>
      </p:sp>
      <p:sp>
        <p:nvSpPr>
          <p:cNvPr id="14" name="Rounded Rectangle 13"/>
          <p:cNvSpPr/>
          <p:nvPr/>
        </p:nvSpPr>
        <p:spPr>
          <a:xfrm>
            <a:off x="4465784" y="4895853"/>
            <a:ext cx="2482231" cy="107237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الأسبوع الخامس</a:t>
            </a:r>
          </a:p>
        </p:txBody>
      </p:sp>
      <p:sp>
        <p:nvSpPr>
          <p:cNvPr id="15" name="Rounded Rectangle 14"/>
          <p:cNvSpPr/>
          <p:nvPr/>
        </p:nvSpPr>
        <p:spPr>
          <a:xfrm>
            <a:off x="7421976" y="4916130"/>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100" b="1" dirty="0"/>
              <a:t>النشر العلمي</a:t>
            </a:r>
            <a:endParaRPr lang="en-US" sz="2100" b="1" dirty="0"/>
          </a:p>
        </p:txBody>
      </p:sp>
      <p:sp>
        <p:nvSpPr>
          <p:cNvPr id="16" name="Rounded Rectangle 15"/>
          <p:cNvSpPr/>
          <p:nvPr/>
        </p:nvSpPr>
        <p:spPr>
          <a:xfrm>
            <a:off x="7421976" y="3812036"/>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تسليم المشروع النهائي</a:t>
            </a:r>
            <a:endParaRPr lang="en-US" sz="2400" b="1" dirty="0"/>
          </a:p>
        </p:txBody>
      </p:sp>
      <p:sp>
        <p:nvSpPr>
          <p:cNvPr id="17" name="Rounded Rectangle 16"/>
          <p:cNvSpPr/>
          <p:nvPr/>
        </p:nvSpPr>
        <p:spPr>
          <a:xfrm>
            <a:off x="3028384" y="6031182"/>
            <a:ext cx="6211931"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100" b="1" dirty="0">
                <a:solidFill>
                  <a:schemeClr val="tx1"/>
                </a:solidFill>
              </a:rPr>
              <a:t>موعد البداية والنهاية الساعة العاشرة مساءً</a:t>
            </a:r>
            <a:r>
              <a:rPr lang="en-US" sz="2100" b="1" dirty="0">
                <a:solidFill>
                  <a:schemeClr val="tx1"/>
                </a:solidFill>
              </a:rPr>
              <a:t> </a:t>
            </a:r>
            <a:r>
              <a:rPr lang="ar-SY" sz="2100" b="1" dirty="0">
                <a:solidFill>
                  <a:schemeClr val="tx1"/>
                </a:solidFill>
              </a:rPr>
              <a:t> بتوقيت مكة المكرمة</a:t>
            </a:r>
            <a:endParaRPr lang="en-US" sz="2100" b="1" dirty="0">
              <a:solidFill>
                <a:schemeClr val="tx1"/>
              </a:solidFill>
            </a:endParaRPr>
          </a:p>
        </p:txBody>
      </p:sp>
      <p:sp>
        <p:nvSpPr>
          <p:cNvPr id="18" name="Slide Number Placeholder 1"/>
          <p:cNvSpPr>
            <a:spLocks noGrp="1"/>
          </p:cNvSpPr>
          <p:nvPr>
            <p:ph type="sldNum" sz="quarter" idx="12"/>
          </p:nvPr>
        </p:nvSpPr>
        <p:spPr>
          <a:xfrm>
            <a:off x="9448800" y="6415363"/>
            <a:ext cx="2743200" cy="365125"/>
          </a:xfrm>
        </p:spPr>
        <p:txBody>
          <a:bodyPr/>
          <a:lstStyle/>
          <a:p>
            <a:fld id="{F7542ADD-394E-41F3-B704-951748884AEE}" type="slidenum">
              <a:rPr lang="en-US" smtClean="0"/>
              <a:t>21</a:t>
            </a:fld>
            <a:endParaRPr lang="en-US" dirty="0"/>
          </a:p>
        </p:txBody>
      </p:sp>
      <p:sp>
        <p:nvSpPr>
          <p:cNvPr id="20" name="Rounded Rectangle 19"/>
          <p:cNvSpPr/>
          <p:nvPr/>
        </p:nvSpPr>
        <p:spPr>
          <a:xfrm>
            <a:off x="4465784" y="2488693"/>
            <a:ext cx="2482231" cy="1054122"/>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الأسبوع الأول</a:t>
            </a:r>
          </a:p>
          <a:p>
            <a:pPr algn="ctr" rtl="1"/>
            <a:endParaRPr lang="en-US" sz="2400" b="1" dirty="0"/>
          </a:p>
        </p:txBody>
      </p:sp>
      <p:sp>
        <p:nvSpPr>
          <p:cNvPr id="21" name="Rounded Rectangle 20"/>
          <p:cNvSpPr/>
          <p:nvPr/>
        </p:nvSpPr>
        <p:spPr>
          <a:xfrm>
            <a:off x="7356664" y="2729169"/>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تكوين المجموعات</a:t>
            </a:r>
            <a:endParaRPr lang="en-US" sz="2400" b="1" dirty="0"/>
          </a:p>
        </p:txBody>
      </p:sp>
    </p:spTree>
    <p:extLst>
      <p:ext uri="{BB962C8B-B14F-4D97-AF65-F5344CB8AC3E}">
        <p14:creationId xmlns:p14="http://schemas.microsoft.com/office/powerpoint/2010/main" val="22857178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85828" y="5956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2126" y="59789"/>
            <a:ext cx="2305141" cy="1076343"/>
          </a:xfrm>
          <a:prstGeom prst="rect">
            <a:avLst/>
          </a:prstGeom>
        </p:spPr>
      </p:pic>
      <p:sp>
        <p:nvSpPr>
          <p:cNvPr id="6" name="TextBox 5"/>
          <p:cNvSpPr txBox="1"/>
          <p:nvPr/>
        </p:nvSpPr>
        <p:spPr>
          <a:xfrm>
            <a:off x="3753633" y="799849"/>
            <a:ext cx="4684734" cy="456535"/>
          </a:xfrm>
          <a:prstGeom prst="rect">
            <a:avLst/>
          </a:prstGeom>
          <a:solidFill>
            <a:srgbClr val="00B0F0"/>
          </a:solid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مواعيد حلقات النقاش الفصل الدراسي الثالث</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7" name="Rectangle 6"/>
          <p:cNvSpPr/>
          <p:nvPr/>
        </p:nvSpPr>
        <p:spPr>
          <a:xfrm>
            <a:off x="3644961" y="487927"/>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Slide Number Placeholder 1"/>
          <p:cNvSpPr>
            <a:spLocks noGrp="1"/>
          </p:cNvSpPr>
          <p:nvPr>
            <p:ph type="sldNum" sz="quarter" idx="12"/>
          </p:nvPr>
        </p:nvSpPr>
        <p:spPr>
          <a:xfrm>
            <a:off x="7814954" y="6356350"/>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F66CF294-7D66-A291-8A06-21F1414DBE4A}"/>
              </a:ext>
            </a:extLst>
          </p:cNvPr>
          <p:cNvPicPr>
            <a:picLocks noChangeAspect="1"/>
          </p:cNvPicPr>
          <p:nvPr/>
        </p:nvPicPr>
        <p:blipFill>
          <a:blip r:embed="rId3"/>
          <a:stretch>
            <a:fillRect/>
          </a:stretch>
        </p:blipFill>
        <p:spPr>
          <a:xfrm>
            <a:off x="2035277" y="1873045"/>
            <a:ext cx="8155858" cy="2977701"/>
          </a:xfrm>
          <a:prstGeom prst="rect">
            <a:avLst/>
          </a:prstGeom>
        </p:spPr>
      </p:pic>
    </p:spTree>
    <p:extLst>
      <p:ext uri="{BB962C8B-B14F-4D97-AF65-F5344CB8AC3E}">
        <p14:creationId xmlns:p14="http://schemas.microsoft.com/office/powerpoint/2010/main" val="38179838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47905B7-5E63-4DB2-9F97-7179658A4C68}"/>
</file>

<file path=customXml/itemProps2.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3.xml><?xml version="1.0" encoding="utf-8"?>
<ds:datastoreItem xmlns:ds="http://schemas.openxmlformats.org/officeDocument/2006/customXml" ds:itemID="{FD545394-9EEE-42D7-AAAC-3EE4E7836DBB}">
  <ds:schemaRefs>
    <ds:schemaRef ds:uri="49100919-8a76-4266-be0c-7dc583902cb4"/>
    <ds:schemaRef ds:uri="http://schemas.microsoft.com/office/2006/documentManagement/types"/>
    <ds:schemaRef ds:uri="d13aca44-ef33-4cf4-9980-7f0b00e6eeb9"/>
    <ds:schemaRef ds:uri="http://purl.org/dc/terms/"/>
    <ds:schemaRef ds:uri="http://www.w3.org/XML/1998/namespace"/>
    <ds:schemaRef ds:uri="http://schemas.microsoft.com/office/2006/metadata/properties"/>
    <ds:schemaRef ds:uri="http://purl.org/dc/dcmitype/"/>
    <ds:schemaRef ds:uri="http://purl.org/dc/elements/1.1/"/>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1829</TotalTime>
  <Words>1059</Words>
  <Application>Microsoft Office PowerPoint</Application>
  <PresentationFormat>Widescreen</PresentationFormat>
  <Paragraphs>146</Paragraphs>
  <Slides>23</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23</vt:i4>
      </vt:variant>
    </vt:vector>
  </HeadingPairs>
  <TitlesOfParts>
    <vt:vector size="30"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AL-OLABY</cp:lastModifiedBy>
  <cp:revision>118</cp:revision>
  <dcterms:created xsi:type="dcterms:W3CDTF">2023-04-29T09:08:00Z</dcterms:created>
  <dcterms:modified xsi:type="dcterms:W3CDTF">2024-09-27T12:26:31Z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