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271" r:id="rId7"/>
    <p:sldId id="313" r:id="rId8"/>
    <p:sldId id="532" r:id="rId9"/>
    <p:sldId id="276" r:id="rId10"/>
    <p:sldId id="256" r:id="rId11"/>
    <p:sldId id="496" r:id="rId12"/>
    <p:sldId id="497" r:id="rId13"/>
    <p:sldId id="498" r:id="rId14"/>
    <p:sldId id="499" r:id="rId15"/>
    <p:sldId id="500" r:id="rId16"/>
    <p:sldId id="501" r:id="rId17"/>
    <p:sldId id="502" r:id="rId18"/>
    <p:sldId id="503" r:id="rId19"/>
    <p:sldId id="504" r:id="rId20"/>
    <p:sldId id="505" r:id="rId21"/>
    <p:sldId id="506" r:id="rId22"/>
    <p:sldId id="507" r:id="rId23"/>
    <p:sldId id="508" r:id="rId24"/>
    <p:sldId id="509" r:id="rId25"/>
    <p:sldId id="510" r:id="rId26"/>
    <p:sldId id="511" r:id="rId27"/>
    <p:sldId id="512" r:id="rId28"/>
    <p:sldId id="513" r:id="rId29"/>
    <p:sldId id="514" r:id="rId30"/>
    <p:sldId id="515" r:id="rId31"/>
    <p:sldId id="516" r:id="rId32"/>
    <p:sldId id="517" r:id="rId33"/>
    <p:sldId id="518" r:id="rId34"/>
    <p:sldId id="519" r:id="rId35"/>
    <p:sldId id="520" r:id="rId36"/>
    <p:sldId id="521" r:id="rId37"/>
    <p:sldId id="522" r:id="rId38"/>
    <p:sldId id="523" r:id="rId39"/>
    <p:sldId id="524" r:id="rId40"/>
    <p:sldId id="525" r:id="rId41"/>
    <p:sldId id="526" r:id="rId42"/>
    <p:sldId id="527" r:id="rId43"/>
    <p:sldId id="528" r:id="rId44"/>
    <p:sldId id="529" r:id="rId45"/>
    <p:sldId id="530" r:id="rId46"/>
    <p:sldId id="531"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256"/>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varScale="1">
        <p:scale>
          <a:sx n="73" d="100"/>
          <a:sy n="73" d="100"/>
        </p:scale>
        <p:origin x="869" y="72"/>
      </p:cViewPr>
      <p:guideLst>
        <p:guide orient="horz" pos="2160"/>
        <p:guide pos="3840"/>
      </p:guideLst>
    </p:cSldViewPr>
  </p:slideViewPr>
  <p:notesTextViewPr>
    <p:cViewPr>
      <p:scale>
        <a:sx n="1" d="1"/>
        <a:sy n="1" d="1"/>
      </p:scale>
      <p:origin x="0" y="0"/>
    </p:cViewPr>
  </p:notesTextViewPr>
  <p:sorterViewPr>
    <p:cViewPr>
      <p:scale>
        <a:sx n="100" d="100"/>
        <a:sy n="100" d="100"/>
      </p:scale>
      <p:origin x="0" y="1156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772919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868634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453457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3524079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7.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الأولى</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cstate="email">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064"/>
    </mc:Choice>
    <mc:Fallback xmlns="">
      <p:transition spd="slow" advTm="1706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email">
            <a:extLst>
              <a:ext uri="{28A0092B-C50C-407E-A947-70E740481C1C}">
                <a14:useLocalDpi xmlns:a14="http://schemas.microsoft.com/office/drawing/2010/main"/>
              </a:ext>
            </a:extLst>
          </a:blip>
          <a:srcRect/>
          <a:stretch>
            <a:fillRect/>
          </a:stretch>
        </p:blipFill>
        <p:spPr>
          <a:xfrm>
            <a:off x="0" y="-43542"/>
            <a:ext cx="8659664" cy="5300798"/>
          </a:xfrm>
        </p:spPr>
      </p:pic>
      <p:sp>
        <p:nvSpPr>
          <p:cNvPr id="9" name="TextBox 8"/>
          <p:cNvSpPr txBox="1"/>
          <p:nvPr/>
        </p:nvSpPr>
        <p:spPr>
          <a:xfrm>
            <a:off x="7213422" y="227055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1"/>
            <a:ext cx="3663144" cy="142955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pitchFamily="2" charset="-78"/>
                <a:cs typeface="Alexandria" pitchFamily="2" charset="-78"/>
              </a:rPr>
              <a:t>المحاضرة الأولى</a:t>
            </a:r>
          </a:p>
          <a:p>
            <a:pPr algn="ctr"/>
            <a:r>
              <a:rPr lang="ar-EG" sz="2800" b="1" dirty="0">
                <a:solidFill>
                  <a:schemeClr val="tx1"/>
                </a:solidFill>
                <a:latin typeface="Alexandria" pitchFamily="2" charset="-78"/>
                <a:cs typeface="Alexandria" pitchFamily="2" charset="-78"/>
              </a:rPr>
              <a:t> ماهية حقوق الملكية الفكرية</a:t>
            </a:r>
            <a:endParaRPr lang="en-US" sz="28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7000"/>
    </mc:Choice>
    <mc:Fallback xmlns="">
      <p:transition spd="slow" advTm="97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email">
            <a:extLst>
              <a:ext uri="{28A0092B-C50C-407E-A947-70E740481C1C}">
                <a14:useLocalDpi xmlns:a14="http://schemas.microsoft.com/office/drawing/2010/main"/>
              </a:ext>
            </a:extLst>
          </a:blip>
          <a:srcRect/>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754326"/>
          </a:xfrm>
          <a:prstGeom prst="rect">
            <a:avLst/>
          </a:prstGeom>
          <a:noFill/>
        </p:spPr>
        <p:txBody>
          <a:bodyPr wrap="square">
            <a:spAutoFit/>
          </a:bodyPr>
          <a:lstStyle/>
          <a:p>
            <a:pPr lvl="0" algn="r">
              <a:lnSpc>
                <a:spcPct val="120000"/>
              </a:lnSpc>
            </a:pPr>
            <a:r>
              <a:rPr lang="ar-EG" b="1" dirty="0">
                <a:latin typeface="Alexandria" pitchFamily="2" charset="-78"/>
                <a:cs typeface="Alexandria" pitchFamily="2" charset="-78"/>
              </a:rPr>
              <a:t>1-أهمية الحماية القانونية للملكية الفكرية</a:t>
            </a:r>
          </a:p>
          <a:p>
            <a:pPr lvl="0" algn="r">
              <a:lnSpc>
                <a:spcPct val="120000"/>
              </a:lnSpc>
            </a:pPr>
            <a:r>
              <a:rPr lang="ar-EG" b="1" dirty="0">
                <a:latin typeface="Alexandria" pitchFamily="2" charset="-78"/>
                <a:cs typeface="Alexandria" pitchFamily="2" charset="-78"/>
              </a:rPr>
              <a:t>2 –مفهوم الملكية الفكرية</a:t>
            </a:r>
          </a:p>
          <a:p>
            <a:pPr lvl="0" algn="r">
              <a:lnSpc>
                <a:spcPct val="120000"/>
              </a:lnSpc>
            </a:pPr>
            <a:r>
              <a:rPr lang="ar-EG" b="1" dirty="0">
                <a:latin typeface="Alexandria" pitchFamily="2" charset="-78"/>
                <a:cs typeface="Alexandria" pitchFamily="2" charset="-78"/>
              </a:rPr>
              <a:t>3- أقسام حقوق الملكية الفكرية </a:t>
            </a:r>
          </a:p>
          <a:p>
            <a:pPr lvl="0" algn="r">
              <a:lnSpc>
                <a:spcPct val="120000"/>
              </a:lnSpc>
            </a:pPr>
            <a:r>
              <a:rPr lang="ar-EG" b="1" dirty="0">
                <a:latin typeface="Alexandria" pitchFamily="2" charset="-78"/>
                <a:cs typeface="Alexandria" pitchFamily="2" charset="-78"/>
              </a:rPr>
              <a:t>4-الطبيعة القانونية للملكية الفكرية</a:t>
            </a:r>
          </a:p>
          <a:p>
            <a:pPr lvl="0" algn="r">
              <a:lnSpc>
                <a:spcPct val="120000"/>
              </a:lnSpc>
            </a:pPr>
            <a:r>
              <a:rPr lang="ar-EG" b="1" dirty="0">
                <a:latin typeface="Alexandria" pitchFamily="2" charset="-78"/>
                <a:cs typeface="Alexandria" pitchFamily="2" charset="-78"/>
              </a:rPr>
              <a:t>5- خصائص حقوق الملكية الفكرية</a:t>
            </a: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5953"/>
    </mc:Choice>
    <mc:Fallback xmlns="">
      <p:transition spd="slow" advTm="859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1-أهمية الحماية القانونية للملكية الفكرية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5632311"/>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a:latin typeface="Alexandria" pitchFamily="2" charset="-78"/>
                <a:cs typeface="Alexandria" pitchFamily="2" charset="-78"/>
              </a:rPr>
              <a:t>هناك عدد من الأسباب تبرز الأهمية وراء ضرورة وجود نظام قانوني لحماية حقوق الملكية الفكرية، ونذكر منها:</a:t>
            </a:r>
          </a:p>
          <a:p>
            <a:pPr algn="ctr" rtl="1">
              <a:lnSpc>
                <a:spcPct val="200000"/>
              </a:lnSpc>
            </a:pPr>
            <a:r>
              <a:rPr lang="ar-EG" u="sng" dirty="0">
                <a:latin typeface="Alexandria" pitchFamily="2" charset="-78"/>
                <a:cs typeface="Alexandria" pitchFamily="2" charset="-78"/>
              </a:rPr>
              <a:t>1-تحقيق العدالة: </a:t>
            </a:r>
          </a:p>
          <a:p>
            <a:pPr algn="ctr" rtl="1">
              <a:lnSpc>
                <a:spcPct val="200000"/>
              </a:lnSpc>
            </a:pPr>
            <a:endParaRPr lang="ar-EG" u="sng" dirty="0">
              <a:latin typeface="Alexandria" pitchFamily="2" charset="-78"/>
              <a:cs typeface="Alexandria" pitchFamily="2" charset="-78"/>
            </a:endParaRPr>
          </a:p>
          <a:p>
            <a:pPr algn="just" rtl="1">
              <a:lnSpc>
                <a:spcPct val="200000"/>
              </a:lnSpc>
            </a:pPr>
            <a:r>
              <a:rPr lang="ar-EG" sz="1600" dirty="0">
                <a:latin typeface="Alexandria" pitchFamily="2" charset="-78"/>
                <a:cs typeface="Alexandria" pitchFamily="2" charset="-78"/>
              </a:rPr>
              <a:t> إذا أنتج الإنسان شيء واستغرق ذلك منه جهد ووقت ومال فإن العدالة تقتضي حصوله على مقابل من الغير الذي يرغب في الانتفاع به.</a:t>
            </a: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20931"/>
    </mc:Choice>
    <mc:Fallback xmlns="">
      <p:transition spd="slow" advTm="22093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1-أهمية الحماية القانونية للملكية الفكرية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29331" y="1823709"/>
            <a:ext cx="7864438" cy="464742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 rtl="1">
              <a:lnSpc>
                <a:spcPct val="200000"/>
              </a:lnSpc>
            </a:pPr>
            <a:endParaRPr lang="ar-EG" sz="1600" dirty="0">
              <a:solidFill>
                <a:prstClr val="black"/>
              </a:solidFill>
              <a:latin typeface="Alexandria" pitchFamily="2" charset="-78"/>
              <a:cs typeface="Alexandria" pitchFamily="2" charset="-78"/>
            </a:endParaRPr>
          </a:p>
          <a:p>
            <a:pPr algn="just" rtl="1">
              <a:lnSpc>
                <a:spcPct val="200000"/>
              </a:lnSpc>
            </a:pPr>
            <a:r>
              <a:rPr lang="ar-EG" sz="1600" dirty="0">
                <a:solidFill>
                  <a:prstClr val="black"/>
                </a:solidFill>
                <a:latin typeface="Alexandria" pitchFamily="2" charset="-78"/>
                <a:cs typeface="Alexandria" pitchFamily="2" charset="-78"/>
              </a:rPr>
              <a:t>فلا يستقيم مع مقتضيات العدالة أن يحرم المبتكر من الاستفادة المالية بابتكاره في حين</a:t>
            </a:r>
            <a:r>
              <a:rPr lang="en-US" sz="1600" dirty="0">
                <a:solidFill>
                  <a:prstClr val="black"/>
                </a:solidFill>
                <a:latin typeface="Alexandria" pitchFamily="2" charset="-78"/>
                <a:cs typeface="Alexandria" pitchFamily="2" charset="-78"/>
              </a:rPr>
              <a:t> </a:t>
            </a:r>
            <a:r>
              <a:rPr lang="ar-EG" dirty="0">
                <a:solidFill>
                  <a:prstClr val="black"/>
                </a:solidFill>
                <a:latin typeface="Alexandria" pitchFamily="2" charset="-78"/>
                <a:cs typeface="Alexandria" pitchFamily="2" charset="-78"/>
              </a:rPr>
              <a:t>يسمح بذلك للغير الذي يرغب في الانتفاع به وتحقيق مكاسب مالية منه في عمله أو تجارته أو شركته أو غير ذلك. </a:t>
            </a: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84605"/>
    </mc:Choice>
    <mc:Fallback xmlns="">
      <p:transition spd="slow" advTm="8460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19729" y="1345306"/>
            <a:ext cx="6297769" cy="5355312"/>
          </a:xfrm>
          <a:prstGeom prst="rect">
            <a:avLst/>
          </a:prstGeom>
          <a:noFill/>
        </p:spPr>
        <p:txBody>
          <a:bodyPr wrap="square" rtlCol="0">
            <a:spAutoFit/>
          </a:bodyPr>
          <a:lstStyle/>
          <a:p>
            <a:pPr algn="ctr" rtl="1"/>
            <a:r>
              <a:rPr lang="ar-EG" b="1" u="sng" dirty="0">
                <a:latin typeface="Alexandria" pitchFamily="2" charset="-78"/>
                <a:cs typeface="Alexandria" pitchFamily="2" charset="-78"/>
              </a:rPr>
              <a:t>2-تشجيع الابتكار</a:t>
            </a:r>
          </a:p>
          <a:p>
            <a:pPr algn="ctr" rtl="1"/>
            <a:endParaRPr lang="ar-EG" dirty="0">
              <a:latin typeface="Alexandria" pitchFamily="2" charset="-78"/>
              <a:cs typeface="Alexandria" pitchFamily="2" charset="-78"/>
            </a:endParaRPr>
          </a:p>
          <a:p>
            <a:pPr algn="just" rtl="1">
              <a:lnSpc>
                <a:spcPct val="200000"/>
              </a:lnSpc>
            </a:pPr>
            <a:r>
              <a:rPr lang="ar-EG" dirty="0">
                <a:latin typeface="Alexandria" pitchFamily="2" charset="-78"/>
                <a:cs typeface="Alexandria" pitchFamily="2" charset="-78"/>
              </a:rPr>
              <a:t>وجود نظام قانوني لحماية حقوق الملكية الفكرية يحفز الأفراد على الابتكار؛ وذلك عن طريق منحهم حقوق استئثارية على ابتكاراتهم لفترة من الزمن.</a:t>
            </a:r>
          </a:p>
          <a:p>
            <a:pPr algn="just" rtl="1">
              <a:lnSpc>
                <a:spcPct val="200000"/>
              </a:lnSpc>
            </a:pPr>
            <a:r>
              <a:rPr lang="ar-EG" dirty="0">
                <a:latin typeface="Alexandria" pitchFamily="2" charset="-78"/>
                <a:cs typeface="Alexandria" pitchFamily="2" charset="-78"/>
              </a:rPr>
              <a:t>كما أن الشركات لن تستثمر في مجال البحث والتطوير إذا لم يكن هناك نظام يضمن لها حماية ابتكاراتها من استغلال الغير لها بدون إذن.</a:t>
            </a:r>
          </a:p>
          <a:p>
            <a:pPr algn="ctr" rtl="1"/>
            <a:endParaRPr lang="ar-EG" dirty="0">
              <a:latin typeface="Alexandria" pitchFamily="2" charset="-78"/>
              <a:cs typeface="Alexandria" pitchFamily="2" charset="-78"/>
            </a:endParaRPr>
          </a:p>
          <a:p>
            <a:pPr algn="ctr" rtl="1"/>
            <a:endParaRPr lang="ar-EG" dirty="0">
              <a:latin typeface="Alexandria" pitchFamily="2" charset="-78"/>
              <a:cs typeface="Alexandria" pitchFamily="2" charset="-78"/>
            </a:endParaRPr>
          </a:p>
          <a:p>
            <a:pPr algn="ctr" rtl="1"/>
            <a:endParaRPr lang="ar-EG" dirty="0">
              <a:latin typeface="Alexandria" pitchFamily="2" charset="-78"/>
              <a:cs typeface="Alexandria" pitchFamily="2" charset="-78"/>
            </a:endParaRPr>
          </a:p>
          <a:p>
            <a:pPr algn="ctr" rtl="1"/>
            <a:endParaRPr lang="ar-EG" dirty="0">
              <a:latin typeface="Alexandria" pitchFamily="2" charset="-78"/>
              <a:cs typeface="Alexandria" pitchFamily="2" charset="-78"/>
            </a:endParaRPr>
          </a:p>
          <a:p>
            <a:pPr algn="ctr" rtl="1"/>
            <a:endParaRPr lang="en-US" dirty="0">
              <a:latin typeface="Alexandria" pitchFamily="2" charset="-78"/>
              <a:cs typeface="Alexandria" pitchFamily="2" charset="-78"/>
            </a:endParaRPr>
          </a:p>
        </p:txBody>
      </p:sp>
      <p:pic>
        <p:nvPicPr>
          <p:cNvPr id="7"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42211"/>
    </mc:Choice>
    <mc:Fallback xmlns="">
      <p:transition advTm="14221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817470" y="795261"/>
            <a:ext cx="6535171" cy="6709529"/>
          </a:xfrm>
          <a:prstGeom prst="rect">
            <a:avLst/>
          </a:prstGeom>
          <a:noFill/>
        </p:spPr>
        <p:txBody>
          <a:bodyPr wrap="square" rtlCol="0">
            <a:spAutoFit/>
          </a:bodyPr>
          <a:lstStyle/>
          <a:p>
            <a:pPr algn="r"/>
            <a:endParaRPr lang="ar-EG" sz="2000" b="1"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lvl="0" algn="ctr"/>
            <a:r>
              <a:rPr lang="ar-EG" b="1" u="sng" dirty="0">
                <a:solidFill>
                  <a:srgbClr val="2D3956"/>
                </a:solidFill>
                <a:latin typeface="Alexandria" pitchFamily="2" charset="-78"/>
                <a:cs typeface="Alexandria" pitchFamily="2" charset="-78"/>
              </a:rPr>
              <a:t>3 –تشجيع المنافسة المشروعة</a:t>
            </a:r>
          </a:p>
          <a:p>
            <a:pPr algn="just" rtl="1">
              <a:lnSpc>
                <a:spcPct val="150000"/>
              </a:lnSpc>
            </a:pPr>
            <a:endParaRPr lang="ar-EG" sz="1600" b="1" dirty="0">
              <a:solidFill>
                <a:srgbClr val="2D3956"/>
              </a:solidFill>
              <a:latin typeface="Alexandria" pitchFamily="2" charset="-78"/>
              <a:cs typeface="Alexandria" pitchFamily="2" charset="-78"/>
            </a:endParaRPr>
          </a:p>
          <a:p>
            <a:pPr algn="just" rtl="1">
              <a:lnSpc>
                <a:spcPct val="150000"/>
              </a:lnSpc>
            </a:pPr>
            <a:r>
              <a:rPr lang="ar-EG" sz="1600" b="1" dirty="0">
                <a:solidFill>
                  <a:srgbClr val="2D3956"/>
                </a:solidFill>
                <a:latin typeface="Alexandria" pitchFamily="2" charset="-78"/>
                <a:cs typeface="Alexandria" pitchFamily="2" charset="-78"/>
              </a:rPr>
              <a:t>تحفز الملكية الفكرية الشركات على ابتكار منتجات متميزة عن المنافسين، مما يعود بالنفع على المستهلك الذي يتوفر له حرية الاختيار بين بدائل متميزة لإشباع حاجاته المختلفة.</a:t>
            </a:r>
          </a:p>
          <a:p>
            <a:pPr algn="r"/>
            <a:endParaRPr lang="ar-EG" sz="1600" b="1" dirty="0">
              <a:solidFill>
                <a:srgbClr val="2D3956"/>
              </a:solidFill>
              <a:latin typeface="Alexandria" pitchFamily="2" charset="-78"/>
              <a:cs typeface="Alexandria" pitchFamily="2" charset="-78"/>
            </a:endParaRPr>
          </a:p>
          <a:p>
            <a:pPr algn="just" rtl="1">
              <a:lnSpc>
                <a:spcPct val="150000"/>
              </a:lnSpc>
            </a:pPr>
            <a:r>
              <a:rPr lang="ar-EG" sz="1600" b="1" dirty="0">
                <a:solidFill>
                  <a:srgbClr val="2D3956"/>
                </a:solidFill>
                <a:latin typeface="Alexandria" pitchFamily="2" charset="-78"/>
                <a:cs typeface="Alexandria" pitchFamily="2" charset="-78"/>
              </a:rPr>
              <a:t>أما عند عدم وجود نظام لحماية الملكية الفكرية فإن الشركات قد تختار الطريق السهل هو نسخ وتقليد منتجات الغير، مما يقلل الفرص أمام المستهلك في الاختيار الحر للمنتجات، ويخلق مناخ لا تتولد فيه المنتجات المبتكرة إلا نادرا، ويؤدي ذلك إلى تعطيل مسيرة التطور داخل المجتمع في النهاية.</a:t>
            </a: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5202"/>
    </mc:Choice>
    <mc:Fallback xmlns="">
      <p:transition spd="slow" advTm="21520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6278642"/>
          </a:xfrm>
          <a:prstGeom prst="rect">
            <a:avLst/>
          </a:prstGeom>
          <a:noFill/>
        </p:spPr>
        <p:txBody>
          <a:bodyPr wrap="square" rtlCol="0">
            <a:spAutoFit/>
          </a:bodyPr>
          <a:lstStyle/>
          <a:p>
            <a:pPr algn="r"/>
            <a:endParaRPr lang="ar-EG" sz="2000" b="1"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r>
              <a:rPr lang="ar-EG" b="1" u="sng" dirty="0">
                <a:solidFill>
                  <a:srgbClr val="2D3956"/>
                </a:solidFill>
                <a:latin typeface="Alexandria" pitchFamily="2" charset="-78"/>
                <a:cs typeface="Alexandria" pitchFamily="2" charset="-78"/>
              </a:rPr>
              <a:t>4–تشجيع الاستثمار</a:t>
            </a:r>
          </a:p>
          <a:p>
            <a:pPr algn="ctr"/>
            <a:endParaRPr lang="ar-EG" sz="1600" b="1" dirty="0">
              <a:solidFill>
                <a:srgbClr val="2D3956"/>
              </a:solidFill>
              <a:latin typeface="Alexandria" pitchFamily="2" charset="-78"/>
              <a:cs typeface="Alexandria" pitchFamily="2" charset="-78"/>
            </a:endParaRPr>
          </a:p>
          <a:p>
            <a:pPr algn="just" rtl="1">
              <a:lnSpc>
                <a:spcPct val="150000"/>
              </a:lnSpc>
            </a:pPr>
            <a:r>
              <a:rPr lang="ar-EG" sz="1600" b="1" dirty="0">
                <a:solidFill>
                  <a:srgbClr val="2D3956"/>
                </a:solidFill>
                <a:latin typeface="Alexandria" pitchFamily="2" charset="-78"/>
                <a:cs typeface="Alexandria" pitchFamily="2" charset="-78"/>
              </a:rPr>
              <a:t>وجود نظام قوي لحماية حقوق الملكية الفكرية يؤدي إلى جذب الاستثمارات  الخارجية وتشجيع المستثمر الوطني أيضا؛ لأن الاستثمار  يعتمد على الكثير من عناصر  وصور الملكية الفكرية التي لا يرغب أصحابها بكل تأكيد في التنازل عنها بعد تكبد الأموال في البحث والتطوير من أجل الوصول إليها.</a:t>
            </a:r>
          </a:p>
          <a:p>
            <a:pPr algn="just" rtl="1">
              <a:lnSpc>
                <a:spcPct val="150000"/>
              </a:lnSpc>
            </a:pPr>
            <a:r>
              <a:rPr lang="ar-EG" sz="1600" b="1" dirty="0">
                <a:solidFill>
                  <a:srgbClr val="2D3956"/>
                </a:solidFill>
                <a:latin typeface="Alexandria" pitchFamily="2" charset="-78"/>
                <a:cs typeface="Alexandria" pitchFamily="2" charset="-78"/>
              </a:rPr>
              <a:t>ويؤسس ذلك لمناخ قائم على الثقة يحفز المستثمر على البحث والتطوير والابتكار.</a:t>
            </a:r>
          </a:p>
          <a:p>
            <a:pPr algn="r"/>
            <a:r>
              <a:rPr lang="ar-EG" sz="1600" b="1" dirty="0">
                <a:solidFill>
                  <a:srgbClr val="2D3956"/>
                </a:solidFill>
                <a:latin typeface="Alexandria" pitchFamily="2" charset="-78"/>
                <a:cs typeface="Alexandria" pitchFamily="2" charset="-78"/>
              </a:rPr>
              <a:t> </a:t>
            </a: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74502"/>
    </mc:Choice>
    <mc:Fallback xmlns="">
      <p:transition spd="slow" advTm="174502"/>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4247317"/>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a:solidFill>
                <a:srgbClr val="2D3956"/>
              </a:solidFill>
              <a:latin typeface="Alexandria" pitchFamily="2" charset="-78"/>
              <a:cs typeface="Alexandria" pitchFamily="2" charset="-78"/>
            </a:endParaRPr>
          </a:p>
          <a:p>
            <a:pPr algn="ctr"/>
            <a:r>
              <a:rPr lang="ar-EG" b="1" u="sng" dirty="0">
                <a:solidFill>
                  <a:srgbClr val="2D3956"/>
                </a:solidFill>
                <a:latin typeface="Alexandria" pitchFamily="2" charset="-78"/>
                <a:cs typeface="Alexandria" pitchFamily="2" charset="-78"/>
              </a:rPr>
              <a:t>5–حماية المستهلك</a:t>
            </a:r>
            <a:endParaRPr lang="ar-EG" sz="1600" b="1" dirty="0">
              <a:solidFill>
                <a:srgbClr val="2D3956"/>
              </a:solidFill>
              <a:latin typeface="Alexandria" pitchFamily="2" charset="-78"/>
              <a:cs typeface="Alexandria" pitchFamily="2" charset="-78"/>
            </a:endParaRPr>
          </a:p>
          <a:p>
            <a:pPr algn="ctr"/>
            <a:endParaRPr lang="ar-EG" sz="1600" b="1" dirty="0">
              <a:solidFill>
                <a:srgbClr val="2D3956"/>
              </a:solidFill>
              <a:latin typeface="Alexandria" pitchFamily="2" charset="-78"/>
              <a:cs typeface="Alexandria" pitchFamily="2" charset="-78"/>
            </a:endParaRPr>
          </a:p>
          <a:p>
            <a:pPr algn="just" rtl="1">
              <a:lnSpc>
                <a:spcPct val="150000"/>
              </a:lnSpc>
            </a:pPr>
            <a:r>
              <a:rPr lang="ar-EG" sz="1600" b="1" dirty="0">
                <a:solidFill>
                  <a:srgbClr val="2D3956"/>
                </a:solidFill>
                <a:latin typeface="Alexandria" pitchFamily="2" charset="-78"/>
                <a:cs typeface="Alexandria" pitchFamily="2" charset="-78"/>
              </a:rPr>
              <a:t>تحاصر نظم الحماية القانونية للملكية الفكرية المنتجات المقلدة والمنسوخة وتكافح أفعال القرصنة والغش؛ من خلال العقوبات التي تفرضها عند القيام بذلك.</a:t>
            </a:r>
          </a:p>
          <a:p>
            <a:pPr algn="just" rtl="1"/>
            <a:endParaRPr lang="ar-EG" sz="1600" b="1" dirty="0">
              <a:solidFill>
                <a:srgbClr val="2D3956"/>
              </a:solidFill>
              <a:latin typeface="Alexandria" pitchFamily="2" charset="-78"/>
              <a:cs typeface="Alexandria" pitchFamily="2" charset="-78"/>
            </a:endParaRPr>
          </a:p>
          <a:p>
            <a:pPr algn="just" rtl="1">
              <a:lnSpc>
                <a:spcPct val="150000"/>
              </a:lnSpc>
            </a:pPr>
            <a:r>
              <a:rPr lang="ar-EG" sz="1600" b="1" dirty="0">
                <a:solidFill>
                  <a:srgbClr val="2D3956"/>
                </a:solidFill>
                <a:latin typeface="Alexandria" pitchFamily="2" charset="-78"/>
                <a:cs typeface="Alexandria" pitchFamily="2" charset="-78"/>
              </a:rPr>
              <a:t>وهذا يؤدي في النهاية إلى الحيلولة دون وقوع المستهلك ضحية بسبب تلك الأفعال.</a:t>
            </a:r>
          </a:p>
          <a:p>
            <a:pPr algn="just" rtl="1"/>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7584" y="1287887"/>
            <a:ext cx="3902298" cy="4159876"/>
          </a:xfrm>
          <a:prstGeom prst="rect">
            <a:avLst/>
          </a:prstGeom>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78914"/>
    </mc:Choice>
    <mc:Fallback xmlns="">
      <p:transition spd="slow" advTm="7891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5201424"/>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a:solidFill>
                <a:srgbClr val="2D3956"/>
              </a:solidFill>
              <a:latin typeface="Alexandria" pitchFamily="2" charset="-78"/>
              <a:cs typeface="Alexandria" pitchFamily="2" charset="-78"/>
            </a:endParaRPr>
          </a:p>
          <a:p>
            <a:pPr algn="ctr"/>
            <a:r>
              <a:rPr lang="ar-EG" sz="2000" b="1" u="sng" dirty="0">
                <a:solidFill>
                  <a:srgbClr val="2D3956"/>
                </a:solidFill>
                <a:latin typeface="Alexandria" pitchFamily="2" charset="-78"/>
                <a:cs typeface="Alexandria" pitchFamily="2" charset="-78"/>
              </a:rPr>
              <a:t>2 –مفهوم الملكية الفكرية</a:t>
            </a:r>
          </a:p>
          <a:p>
            <a:pPr algn="ctr"/>
            <a:endParaRPr lang="ar-EG" sz="1600" b="1" dirty="0">
              <a:solidFill>
                <a:srgbClr val="2D3956"/>
              </a:solidFill>
              <a:latin typeface="Alexandria" pitchFamily="2" charset="-78"/>
              <a:cs typeface="Alexandria" pitchFamily="2" charset="-78"/>
            </a:endParaRPr>
          </a:p>
          <a:p>
            <a:pPr algn="just" rtl="1">
              <a:lnSpc>
                <a:spcPct val="200000"/>
              </a:lnSpc>
            </a:pPr>
            <a:r>
              <a:rPr lang="ar-EG" sz="1600" b="1" dirty="0">
                <a:solidFill>
                  <a:srgbClr val="2D3956"/>
                </a:solidFill>
                <a:latin typeface="Alexandria" pitchFamily="2" charset="-78"/>
                <a:cs typeface="Alexandria" pitchFamily="2" charset="-78"/>
              </a:rPr>
              <a:t>هناك عدد من التعريفات للملكية الفكرية، نذكر هنا أهمها.</a:t>
            </a: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200000"/>
              </a:lnSpc>
            </a:pPr>
            <a:r>
              <a:rPr lang="ar-EG" sz="1600" b="1" dirty="0">
                <a:solidFill>
                  <a:srgbClr val="2D3956"/>
                </a:solidFill>
                <a:latin typeface="Alexandria" pitchFamily="2" charset="-78"/>
                <a:cs typeface="Alexandria" pitchFamily="2" charset="-78"/>
              </a:rPr>
              <a:t>ومن هذه التعريفات، ما قدمته المنظمة العالمية للملكية الفكرية (</a:t>
            </a:r>
            <a:r>
              <a:rPr lang="ar-EG" sz="1600" b="1" dirty="0" err="1">
                <a:solidFill>
                  <a:srgbClr val="2D3956"/>
                </a:solidFill>
                <a:latin typeface="Alexandria" pitchFamily="2" charset="-78"/>
                <a:cs typeface="Alexandria" pitchFamily="2" charset="-78"/>
              </a:rPr>
              <a:t>الويبو</a:t>
            </a:r>
            <a:r>
              <a:rPr lang="ar-EG" sz="1600" b="1" dirty="0">
                <a:solidFill>
                  <a:srgbClr val="2D3956"/>
                </a:solidFill>
                <a:latin typeface="Alexandria" pitchFamily="2" charset="-78"/>
                <a:cs typeface="Alexandria" pitchFamily="2" charset="-78"/>
              </a:rPr>
              <a:t> </a:t>
            </a:r>
            <a:r>
              <a:rPr lang="en-US" sz="1600" b="1" dirty="0">
                <a:solidFill>
                  <a:srgbClr val="2D3956"/>
                </a:solidFill>
                <a:latin typeface="Alexandria" pitchFamily="2" charset="-78"/>
                <a:cs typeface="Alexandria" pitchFamily="2" charset="-78"/>
              </a:rPr>
              <a:t>WIPO </a:t>
            </a:r>
            <a:r>
              <a:rPr lang="ar-EG" sz="1600" b="1" dirty="0">
                <a:solidFill>
                  <a:srgbClr val="2D3956"/>
                </a:solidFill>
                <a:latin typeface="Alexandria" pitchFamily="2" charset="-78"/>
                <a:cs typeface="Alexandria" pitchFamily="2" charset="-78"/>
              </a:rPr>
              <a:t>)؛ حيث عرفتها بأنها: </a:t>
            </a:r>
          </a:p>
          <a:p>
            <a:pPr algn="just" rtl="1">
              <a:lnSpc>
                <a:spcPct val="200000"/>
              </a:lnSpc>
            </a:pPr>
            <a:r>
              <a:rPr lang="ar-EG" sz="1600" b="1" dirty="0">
                <a:solidFill>
                  <a:srgbClr val="2D3956"/>
                </a:solidFill>
                <a:latin typeface="Alexandria" pitchFamily="2" charset="-78"/>
                <a:cs typeface="Alexandria" pitchFamily="2" charset="-78"/>
              </a:rPr>
              <a:t>إبداعات العقل من اختراعات ومصنفات أدبية وفنية وتصاميم وشعارات وأسماء وصور مستخدمة في التجارة.</a:t>
            </a:r>
          </a:p>
          <a:p>
            <a:pPr algn="just" rtl="1">
              <a:lnSpc>
                <a:spcPct val="150000"/>
              </a:lnSpc>
            </a:pPr>
            <a:endParaRPr lang="ar-EG" sz="16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127298"/>
    </mc:Choice>
    <mc:Fallback xmlns="">
      <p:transition spd="slow" advTm="12729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4893647"/>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a:solidFill>
                <a:srgbClr val="2D3956"/>
              </a:solidFill>
              <a:latin typeface="Alexandria" pitchFamily="2" charset="-78"/>
              <a:cs typeface="Alexandria" pitchFamily="2" charset="-78"/>
            </a:endParaRPr>
          </a:p>
          <a:p>
            <a:pPr algn="ctr"/>
            <a:endParaRPr lang="ar-EG" sz="1600" b="1" dirty="0">
              <a:solidFill>
                <a:srgbClr val="2D3956"/>
              </a:solidFill>
              <a:latin typeface="Alexandria" pitchFamily="2" charset="-78"/>
              <a:cs typeface="Alexandria" pitchFamily="2" charset="-78"/>
            </a:endParaRPr>
          </a:p>
          <a:p>
            <a:pPr algn="just" rtl="1">
              <a:lnSpc>
                <a:spcPct val="250000"/>
              </a:lnSpc>
            </a:pPr>
            <a:r>
              <a:rPr lang="ar-EG" sz="1600" b="1" dirty="0">
                <a:solidFill>
                  <a:srgbClr val="2D3956"/>
                </a:solidFill>
                <a:latin typeface="Alexandria" pitchFamily="2" charset="-78"/>
                <a:cs typeface="Alexandria" pitchFamily="2" charset="-78"/>
              </a:rPr>
              <a:t>وتعرفها منظمة التجارة العالمية بأنها: الحقوق الممنوحة للأشخاص على إبداعات عقولهم.</a:t>
            </a:r>
          </a:p>
          <a:p>
            <a:pPr algn="just" rtl="1">
              <a:lnSpc>
                <a:spcPct val="250000"/>
              </a:lnSpc>
            </a:pPr>
            <a:r>
              <a:rPr lang="ar-EG" sz="1600" b="1" dirty="0">
                <a:solidFill>
                  <a:srgbClr val="2D3956"/>
                </a:solidFill>
                <a:latin typeface="Alexandria" pitchFamily="2" charset="-78"/>
                <a:cs typeface="Alexandria" pitchFamily="2" charset="-78"/>
              </a:rPr>
              <a:t>حيث تكفل القوانين للمبتكر حقوقا استئثارية في استخدام ابتكاره لفترة محددة من الزمن.</a:t>
            </a: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150000"/>
              </a:lnSpc>
            </a:pPr>
            <a:endParaRPr lang="ar-EG" sz="16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46904"/>
    </mc:Choice>
    <mc:Fallback xmlns="">
      <p:transition spd="slow" advTm="4690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4893647"/>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a:solidFill>
                <a:srgbClr val="2D3956"/>
              </a:solidFill>
              <a:latin typeface="Alexandria" pitchFamily="2" charset="-78"/>
              <a:cs typeface="Alexandria" pitchFamily="2" charset="-78"/>
            </a:endParaRPr>
          </a:p>
          <a:p>
            <a:pPr algn="ctr"/>
            <a:endParaRPr lang="ar-EG" sz="1600" b="1" dirty="0">
              <a:solidFill>
                <a:srgbClr val="2D3956"/>
              </a:solidFill>
              <a:latin typeface="Alexandria" pitchFamily="2" charset="-78"/>
              <a:cs typeface="Alexandria" pitchFamily="2" charset="-78"/>
            </a:endParaRP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200000"/>
              </a:lnSpc>
            </a:pPr>
            <a:r>
              <a:rPr lang="ar-EG" sz="1600" b="1" dirty="0">
                <a:solidFill>
                  <a:srgbClr val="2D3956"/>
                </a:solidFill>
                <a:latin typeface="Alexandria" pitchFamily="2" charset="-78"/>
                <a:cs typeface="Alexandria" pitchFamily="2" charset="-78"/>
              </a:rPr>
              <a:t>ويعرفها الاتحاد الأوروبي بأنها: ملكية غير ملموسة ناتجة عن إبداعات العقل.</a:t>
            </a: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150000"/>
              </a:lnSpc>
            </a:pPr>
            <a:endParaRPr lang="ar-EG" sz="16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2310415740"/>
      </p:ext>
    </p:extLst>
  </p:cSld>
  <p:clrMapOvr>
    <a:masterClrMapping/>
  </p:clrMapOvr>
  <mc:AlternateContent xmlns:mc="http://schemas.openxmlformats.org/markup-compatibility/2006" xmlns:p14="http://schemas.microsoft.com/office/powerpoint/2010/main">
    <mc:Choice Requires="p14">
      <p:transition spd="slow" p14:dur="2000" advTm="70980"/>
    </mc:Choice>
    <mc:Fallback xmlns="">
      <p:transition spd="slow" advTm="7098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5139869"/>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a:solidFill>
                <a:srgbClr val="2D3956"/>
              </a:solidFill>
              <a:latin typeface="Alexandria" pitchFamily="2" charset="-78"/>
              <a:cs typeface="Alexandria" pitchFamily="2" charset="-78"/>
            </a:endParaRPr>
          </a:p>
          <a:p>
            <a:pPr algn="just" rtl="1">
              <a:lnSpc>
                <a:spcPct val="200000"/>
              </a:lnSpc>
            </a:pPr>
            <a:r>
              <a:rPr lang="ar-EG" sz="1600" b="1" dirty="0">
                <a:solidFill>
                  <a:srgbClr val="2D3956"/>
                </a:solidFill>
                <a:latin typeface="Alexandria" pitchFamily="2" charset="-78"/>
                <a:cs typeface="Alexandria" pitchFamily="2" charset="-78"/>
              </a:rPr>
              <a:t>ويسميها العلامة الأستاذ الدكتور عبدالرزاق السنهوري، الحقوق الذهنية ويرى أنها حقوق ترد على أشياء غير مادية.</a:t>
            </a:r>
          </a:p>
          <a:p>
            <a:pPr algn="just" rtl="1">
              <a:lnSpc>
                <a:spcPct val="200000"/>
              </a:lnSpc>
            </a:pPr>
            <a:r>
              <a:rPr lang="ar-EG" sz="1600" b="1" dirty="0">
                <a:solidFill>
                  <a:srgbClr val="2D3956"/>
                </a:solidFill>
                <a:latin typeface="Alexandria" pitchFamily="2" charset="-78"/>
                <a:cs typeface="Alexandria" pitchFamily="2" charset="-78"/>
              </a:rPr>
              <a:t>والشيء غير المادي هو شيء لا يدرك  بالحس وإنما يدرك بالفكر.</a:t>
            </a:r>
          </a:p>
          <a:p>
            <a:pPr algn="just" rtl="1">
              <a:lnSpc>
                <a:spcPct val="200000"/>
              </a:lnSpc>
            </a:pPr>
            <a:r>
              <a:rPr lang="ar-EG" sz="1600" b="1" dirty="0">
                <a:solidFill>
                  <a:srgbClr val="2D3956"/>
                </a:solidFill>
                <a:latin typeface="Alexandria" pitchFamily="2" charset="-78"/>
                <a:cs typeface="Alexandria" pitchFamily="2" charset="-78"/>
              </a:rPr>
              <a:t>والأشياء التي ترد عليها تلك الحقوق هي أشياء ذهنية.</a:t>
            </a:r>
          </a:p>
          <a:p>
            <a:pPr algn="just" rtl="1">
              <a:lnSpc>
                <a:spcPct val="200000"/>
              </a:lnSpc>
            </a:pPr>
            <a:r>
              <a:rPr lang="ar-EG" sz="1600" b="1" dirty="0">
                <a:solidFill>
                  <a:srgbClr val="2D3956"/>
                </a:solidFill>
                <a:latin typeface="Alexandria" pitchFamily="2" charset="-78"/>
                <a:cs typeface="Alexandria" pitchFamily="2" charset="-78"/>
              </a:rPr>
              <a:t>فهي نتاج الذهن وخلقه وابتكاره.</a:t>
            </a: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150000"/>
              </a:lnSpc>
            </a:pPr>
            <a:endParaRPr lang="ar-EG" sz="16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06891" y="1249252"/>
            <a:ext cx="3590868" cy="4323556"/>
          </a:xfrm>
          <a:prstGeom prst="rect">
            <a:avLst/>
          </a:prstGeom>
        </p:spPr>
      </p:pic>
    </p:spTree>
    <p:extLst>
      <p:ext uri="{BB962C8B-B14F-4D97-AF65-F5344CB8AC3E}">
        <p14:creationId xmlns:p14="http://schemas.microsoft.com/office/powerpoint/2010/main" val="3802001956"/>
      </p:ext>
    </p:extLst>
  </p:cSld>
  <p:clrMapOvr>
    <a:masterClrMapping/>
  </p:clrMapOvr>
  <mc:AlternateContent xmlns:mc="http://schemas.openxmlformats.org/markup-compatibility/2006" xmlns:p14="http://schemas.microsoft.com/office/powerpoint/2010/main">
    <mc:Choice Requires="p14">
      <p:transition spd="slow" p14:dur="2000" advTm="96390"/>
    </mc:Choice>
    <mc:Fallback xmlns="">
      <p:transition spd="slow" advTm="9639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3108543"/>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a:solidFill>
                <a:srgbClr val="2D3956"/>
              </a:solidFill>
              <a:latin typeface="Alexandria" pitchFamily="2" charset="-78"/>
              <a:cs typeface="Alexandria" pitchFamily="2" charset="-78"/>
            </a:endParaRPr>
          </a:p>
          <a:p>
            <a:pPr algn="ctr" rtl="1">
              <a:lnSpc>
                <a:spcPct val="200000"/>
              </a:lnSpc>
            </a:pPr>
            <a:r>
              <a:rPr lang="ar-EG" sz="2000" b="1" u="sng" dirty="0">
                <a:solidFill>
                  <a:srgbClr val="2D3956"/>
                </a:solidFill>
                <a:latin typeface="Alexandria" pitchFamily="2" charset="-78"/>
                <a:cs typeface="Alexandria" pitchFamily="2" charset="-78"/>
              </a:rPr>
              <a:t>3-أقسام حقوق الملكية الفكرية</a:t>
            </a:r>
          </a:p>
          <a:p>
            <a:pPr algn="r" rtl="1">
              <a:lnSpc>
                <a:spcPct val="200000"/>
              </a:lnSpc>
            </a:pPr>
            <a:r>
              <a:rPr lang="ar-EG" sz="1600" dirty="0">
                <a:solidFill>
                  <a:srgbClr val="2D3956"/>
                </a:solidFill>
                <a:latin typeface="Alexandria" pitchFamily="2" charset="-78"/>
                <a:cs typeface="Alexandria" pitchFamily="2" charset="-78"/>
              </a:rPr>
              <a:t>تنقسم الملكية الفكرية إلى قسمين أساسيين:</a:t>
            </a:r>
          </a:p>
          <a:p>
            <a:pPr algn="r" rtl="1">
              <a:lnSpc>
                <a:spcPct val="200000"/>
              </a:lnSpc>
            </a:pPr>
            <a:r>
              <a:rPr lang="ar-EG" sz="1600" dirty="0">
                <a:solidFill>
                  <a:srgbClr val="2D3956"/>
                </a:solidFill>
                <a:latin typeface="Alexandria" pitchFamily="2" charset="-78"/>
                <a:cs typeface="Alexandria" pitchFamily="2" charset="-78"/>
              </a:rPr>
              <a:t>الأول: الملكية الصناعية </a:t>
            </a:r>
          </a:p>
          <a:p>
            <a:pPr algn="r" rtl="1">
              <a:lnSpc>
                <a:spcPct val="200000"/>
              </a:lnSpc>
            </a:pPr>
            <a:r>
              <a:rPr lang="ar-EG" sz="1600" dirty="0">
                <a:solidFill>
                  <a:srgbClr val="2D3956"/>
                </a:solidFill>
                <a:latin typeface="Alexandria" pitchFamily="2" charset="-78"/>
                <a:cs typeface="Alexandria" pitchFamily="2" charset="-78"/>
              </a:rPr>
              <a:t>الثاني: الملكية الأدبية والفنية </a:t>
            </a: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6891" y="1155869"/>
            <a:ext cx="4672875"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49774"/>
    </mc:Choice>
    <mc:Fallback xmlns="">
      <p:transition spd="slow" advTm="4977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5078313"/>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ctr"/>
            <a:endParaRPr lang="ar-EG" sz="2000" b="1" u="sng" dirty="0">
              <a:solidFill>
                <a:srgbClr val="2D3956"/>
              </a:solidFill>
              <a:latin typeface="Alexandria" pitchFamily="2" charset="-78"/>
              <a:cs typeface="Alexandria" pitchFamily="2" charset="-78"/>
            </a:endParaRPr>
          </a:p>
          <a:p>
            <a:pPr algn="ctr" rtl="1">
              <a:lnSpc>
                <a:spcPct val="200000"/>
              </a:lnSpc>
            </a:pPr>
            <a:r>
              <a:rPr lang="ar-EG" b="1" u="sng" dirty="0">
                <a:solidFill>
                  <a:srgbClr val="2D3956"/>
                </a:solidFill>
                <a:latin typeface="Alexandria" pitchFamily="2" charset="-78"/>
                <a:cs typeface="Alexandria" pitchFamily="2" charset="-78"/>
              </a:rPr>
              <a:t>القسم الأول: الملكية الصناعية</a:t>
            </a:r>
          </a:p>
          <a:p>
            <a:pPr algn="r"/>
            <a:endParaRPr lang="ar-EG" sz="2000" dirty="0">
              <a:solidFill>
                <a:srgbClr val="2D3956"/>
              </a:solidFill>
              <a:latin typeface="Alexandria" pitchFamily="2" charset="-78"/>
              <a:cs typeface="Alexandria" pitchFamily="2" charset="-78"/>
            </a:endParaRPr>
          </a:p>
          <a:p>
            <a:pPr algn="r">
              <a:lnSpc>
                <a:spcPct val="200000"/>
              </a:lnSpc>
            </a:pPr>
            <a:r>
              <a:rPr lang="ar-EG" sz="1600" dirty="0">
                <a:solidFill>
                  <a:srgbClr val="2D3956"/>
                </a:solidFill>
                <a:latin typeface="Alexandria" pitchFamily="2" charset="-78"/>
                <a:cs typeface="Alexandria" pitchFamily="2" charset="-78"/>
              </a:rPr>
              <a:t>تتمثل في الحقوق الواردة على الابتكارات في مجال </a:t>
            </a:r>
          </a:p>
          <a:p>
            <a:pPr algn="r">
              <a:lnSpc>
                <a:spcPct val="200000"/>
              </a:lnSpc>
            </a:pPr>
            <a:r>
              <a:rPr lang="ar-EG" sz="1600" dirty="0">
                <a:solidFill>
                  <a:srgbClr val="2D3956"/>
                </a:solidFill>
                <a:latin typeface="Alexandria" pitchFamily="2" charset="-78"/>
                <a:cs typeface="Alexandria" pitchFamily="2" charset="-78"/>
              </a:rPr>
              <a:t>الصناعة، التجارة والزراعة.</a:t>
            </a:r>
          </a:p>
          <a:p>
            <a:pPr algn="r" rtl="1"/>
            <a:endParaRPr lang="ar-EG" sz="2000" dirty="0">
              <a:solidFill>
                <a:srgbClr val="2D3956"/>
              </a:solidFill>
              <a:latin typeface="Alexandria" pitchFamily="2" charset="-78"/>
              <a:cs typeface="Alexandria" pitchFamily="2" charset="-78"/>
            </a:endParaRPr>
          </a:p>
          <a:p>
            <a:pPr algn="r" rtl="1"/>
            <a:r>
              <a:rPr lang="ar-EG" sz="1600" dirty="0">
                <a:solidFill>
                  <a:srgbClr val="2D3956"/>
                </a:solidFill>
                <a:latin typeface="Alexandria" pitchFamily="2" charset="-78"/>
                <a:cs typeface="Alexandria" pitchFamily="2" charset="-78"/>
              </a:rPr>
              <a:t>وتنص المادة 1/3 من اتفاقية باريس للملكية الصناعية في هذا الشأن على: </a:t>
            </a:r>
          </a:p>
          <a:p>
            <a:pPr algn="just" rtl="1"/>
            <a:r>
              <a:rPr lang="ar-EG" sz="1600" dirty="0">
                <a:solidFill>
                  <a:srgbClr val="2D3956"/>
                </a:solidFill>
                <a:latin typeface="Alexandria" pitchFamily="2" charset="-78"/>
                <a:cs typeface="Alexandria" pitchFamily="2" charset="-78"/>
              </a:rPr>
              <a:t>(3) تؤخذ الملكية الصناعية بأوسع معانيها، فلا يقتصر تطبيقها على الصناعة والتجارة بمعناها الحرفي وإنما تطبق كذلك على الصناعات الزراعية والاستخراجية وعلى جميع المنتجات المصنعة أو الطبيعية مثل الأنبذة والحبوب وأوراق التبغ والفواكه والمواشي والمعادن والمياه المعدنية والبيرة والزهور والدقيق.</a:t>
            </a:r>
          </a:p>
          <a:p>
            <a:pPr algn="r"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10044"/>
    </mc:Choice>
    <mc:Fallback xmlns="">
      <p:transition spd="slow" advTm="110044"/>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795261"/>
            <a:ext cx="5342759" cy="5078313"/>
          </a:xfrm>
          <a:prstGeom prst="rect">
            <a:avLst/>
          </a:prstGeom>
          <a:noFill/>
        </p:spPr>
        <p:txBody>
          <a:bodyPr wrap="square" rtlCol="0">
            <a:spAutoFit/>
          </a:bodyPr>
          <a:lstStyle/>
          <a:p>
            <a:pPr algn="ctr"/>
            <a:endParaRPr lang="ar-EG" sz="2000" b="1" dirty="0">
              <a:solidFill>
                <a:srgbClr val="2D3956"/>
              </a:solidFill>
              <a:latin typeface="Alexandria" pitchFamily="2" charset="-78"/>
              <a:cs typeface="Alexandria" pitchFamily="2" charset="-78"/>
            </a:endParaRPr>
          </a:p>
          <a:p>
            <a:pPr algn="r"/>
            <a:endParaRPr lang="en-US" sz="1600" b="1" dirty="0">
              <a:solidFill>
                <a:srgbClr val="2D3956"/>
              </a:solidFill>
              <a:latin typeface="Alexandria" pitchFamily="2" charset="-78"/>
              <a:cs typeface="Alexandria" pitchFamily="2" charset="-78"/>
            </a:endParaRPr>
          </a:p>
          <a:p>
            <a:pPr algn="r"/>
            <a:r>
              <a:rPr lang="ar-EG" sz="1600" b="1" dirty="0">
                <a:solidFill>
                  <a:srgbClr val="2D3956"/>
                </a:solidFill>
                <a:latin typeface="Alexandria" pitchFamily="2" charset="-78"/>
                <a:cs typeface="Alexandria" pitchFamily="2" charset="-78"/>
              </a:rPr>
              <a:t>وتدخل في هذه الطائفة الصور التالية:</a:t>
            </a:r>
          </a:p>
          <a:p>
            <a:pPr algn="r"/>
            <a:endParaRPr lang="en-US" sz="1600" b="1" dirty="0">
              <a:solidFill>
                <a:srgbClr val="2D3956"/>
              </a:solidFill>
              <a:latin typeface="Alexandria" pitchFamily="2" charset="-78"/>
              <a:cs typeface="Alexandria" pitchFamily="2" charset="-78"/>
            </a:endParaRPr>
          </a:p>
          <a:p>
            <a:pPr algn="r"/>
            <a:r>
              <a:rPr lang="ar-EG" sz="1600" b="1" u="sng" dirty="0">
                <a:solidFill>
                  <a:srgbClr val="2D3956"/>
                </a:solidFill>
                <a:latin typeface="Alexandria" pitchFamily="2" charset="-78"/>
                <a:cs typeface="Alexandria" pitchFamily="2" charset="-78"/>
              </a:rPr>
              <a:t>(أ)-براءات الاختراع:</a:t>
            </a:r>
          </a:p>
          <a:p>
            <a:pPr algn="r"/>
            <a:endParaRPr lang="ar-EG" sz="1600" b="1" dirty="0">
              <a:solidFill>
                <a:srgbClr val="2D3956"/>
              </a:solidFill>
              <a:latin typeface="Alexandria" pitchFamily="2" charset="-78"/>
              <a:cs typeface="Alexandria" pitchFamily="2" charset="-78"/>
            </a:endParaRPr>
          </a:p>
          <a:p>
            <a:pPr algn="just" rtl="1"/>
            <a:r>
              <a:rPr lang="ar-EG" sz="1600" b="1" dirty="0">
                <a:solidFill>
                  <a:srgbClr val="2D3956"/>
                </a:solidFill>
                <a:latin typeface="Alexandria" pitchFamily="2" charset="-78"/>
                <a:cs typeface="Alexandria" pitchFamily="2" charset="-78"/>
              </a:rPr>
              <a:t>تعرف المنظمة العالمية للملكية الفكرية براءة الاختراع بأنها: </a:t>
            </a:r>
          </a:p>
          <a:p>
            <a:pPr algn="just" rtl="1"/>
            <a:r>
              <a:rPr lang="ar-EG" sz="1600" b="1" dirty="0">
                <a:solidFill>
                  <a:srgbClr val="2D3956"/>
                </a:solidFill>
                <a:latin typeface="Alexandria" pitchFamily="2" charset="-78"/>
                <a:cs typeface="Alexandria" pitchFamily="2" charset="-78"/>
              </a:rPr>
              <a:t> الحق الذي تمنحه الدولة للمخترع أو يمنحه مكتب إقليمي يمثل عدة دول، مما يسمح للمخترع بمنع أي شخص آخر من استغلال اختراعه في التجارة لمدة زمنية محدودة، تصل عادة إلى 20 عاما.</a:t>
            </a: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82386"/>
    </mc:Choice>
    <mc:Fallback xmlns="">
      <p:transition spd="slow" advTm="8238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456091" y="1426203"/>
            <a:ext cx="5896550" cy="3046988"/>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(ب)-التصاميم الصناعية:</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وفقا للمنظمة العالمية للملكية الفكرية تشير التصاميم الصناعية إلى:</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الجوانب الزخرفية أو الجمالية في سلعة ما، بما في ذلك تشكيلة الخطوط أو الألوان أو الأشكال المجسمة التي تعطي المنتج الصناعي أو الحرفي مظهرا محددا.</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23493" y="1426202"/>
            <a:ext cx="2975019" cy="2554545"/>
          </a:xfrm>
          <a:prstGeom prst="rect">
            <a:avLst/>
          </a:prstGeom>
        </p:spPr>
      </p:pic>
      <p:sp>
        <p:nvSpPr>
          <p:cNvPr id="6" name="مستطيل 5"/>
          <p:cNvSpPr/>
          <p:nvPr/>
        </p:nvSpPr>
        <p:spPr>
          <a:xfrm>
            <a:off x="1138668" y="4159875"/>
            <a:ext cx="3059844" cy="1107583"/>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https://www.wipo.int/wipo_magazine/en/2009/05/article_0009.html</a:t>
            </a:r>
          </a:p>
        </p:txBody>
      </p:sp>
    </p:spTree>
    <p:extLst>
      <p:ext uri="{BB962C8B-B14F-4D97-AF65-F5344CB8AC3E}">
        <p14:creationId xmlns:p14="http://schemas.microsoft.com/office/powerpoint/2010/main" val="192724260"/>
      </p:ext>
    </p:extLst>
  </p:cSld>
  <p:clrMapOvr>
    <a:masterClrMapping/>
  </p:clrMapOvr>
  <mc:AlternateContent xmlns:mc="http://schemas.openxmlformats.org/markup-compatibility/2006" xmlns:p14="http://schemas.microsoft.com/office/powerpoint/2010/main">
    <mc:Choice Requires="p14">
      <p:transition spd="slow" p14:dur="2000" advTm="69303"/>
    </mc:Choice>
    <mc:Fallback xmlns="">
      <p:transition spd="slow" advTm="6930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(جـ)-تصاميم الدوائر المتكاملة:</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عرف قانون حماية الملكية الفكرية المصري الدائرة المتكاملة في المادة 46 بأنها: كل منتج في هيئته النهائية أو في هيئته الوسيطة يتضمن مكونات- أحدها على الأقل يكون عنصرا نشطا- مثبتة على قطعة من مادة عازلة، وتشكل مع بعض الوصلات أو كلها كيانا متكاملا يستهدف تحقيق وظيفة الكترونية محددة.</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وعرفت التصميم التخطيطي للدائرة المتكاملة بأنه: كل ترتيب ثلاثي الأبعاد معد لدائرة متكاملة بغرض التصنيع.</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ويتمتع بالحماية التصميم التخطيطي الجديد للدوائر المتكاملة.</a:t>
            </a:r>
          </a:p>
          <a:p>
            <a:pPr algn="just"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06891" y="1177906"/>
            <a:ext cx="3837593" cy="3257054"/>
          </a:xfrm>
          <a:prstGeom prst="rect">
            <a:avLst/>
          </a:prstGeom>
        </p:spPr>
      </p:pic>
      <p:sp>
        <p:nvSpPr>
          <p:cNvPr id="6" name="مستطيل 5"/>
          <p:cNvSpPr/>
          <p:nvPr/>
        </p:nvSpPr>
        <p:spPr>
          <a:xfrm>
            <a:off x="1197735" y="4434961"/>
            <a:ext cx="2352861" cy="113784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by: </a:t>
            </a:r>
            <a:r>
              <a:rPr lang="en-US" dirty="0" err="1"/>
              <a:t>Wollschaf</a:t>
            </a:r>
            <a:endParaRPr lang="en-US" dirty="0"/>
          </a:p>
          <a:p>
            <a:pPr algn="ctr"/>
            <a:r>
              <a:rPr lang="en-US" dirty="0"/>
              <a:t>License: https://creativecommons.org/licenses/by-sa/3.0/ </a:t>
            </a:r>
          </a:p>
        </p:txBody>
      </p:sp>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06223"/>
    </mc:Choice>
    <mc:Fallback xmlns="">
      <p:transition spd="slow" advTm="10622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1815882"/>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(د)-المعلومات غير المفصح عنها</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تتمتع بالحماية في هذا القسم أيضا المعلومات التي تتصف بالسرية وتستمد قيمتها من كونها سرية وتعتمد في سريتها على ما يتخذه حائزها من إجراءات فعالة للحفاظ عليها.</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82090"/>
    </mc:Choice>
    <mc:Fallback xmlns="">
      <p:transition spd="slow" advTm="8209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(هـ)-العلامات التجارية: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العلامات التجارية هي كل ما يميز منتجا سلعة كان أو خدمة عن غيره وتشمل على وجه الخصوص الأسماء المتخذة شكلا مميزا، والإمضاءات، والكلمات، والحروف، والأرقام، والرسوم، والرموز، وعناوين المحال، والدمغات، والأختام، والتصاوير، والنقوش البارزة، ومجموعة الألوان التي تتخذ شكلا خاصا ومميزا وكذلك أي خليط من هذه العناصر إذا كانت تستخدم أو يراد أن تستخدم إما في تمييز منتجات عمل صناعي أو استغلال زراعي ....أو أي بضاعة، وإما للدلالة على مصدر المنتجات ..أو طريقة تحضيرها وإما للدلالة  على تأدية خدمة من الخدمات.. م 63 قانون حماية الملكية الفكرية المصري.</a:t>
            </a: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124767"/>
    </mc:Choice>
    <mc:Fallback xmlns="">
      <p:transition spd="slow" advTm="12476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(هـ)-العلامات التجارية: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العلامات التجارية هي كل ما يميز منتجا سلعة كان أو خدمة عن غيره وتشمل على وجه الخصوص الأسماء المتخذة شكلا مميزا، والإمضاءات، والكلمات، والحروف، والأرقام، والرسوم، والرموز، وعناوين المحال، والدمغات، والأختام، والتصاوير، والنقوش البارزة، ومجموعة الألوان التي تتخذ شكلا خاصا ومميزا وكذلك أي خليط من هذه العناصر إذا كانت تستخدم أو يراد أن تستخدم إما في تمييز منتجات عمل صناعي أو استغلال زراعي ....أو أي بضاعة، وإما للدلالة على مصدر المنتجات ..أو طريقة تحضيرها وإما للدلالة  على تأدية خدمة من الخدمات.. م 63 قانون حماية الملكية الفكرية المصري.</a:t>
            </a: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71977" y="1311037"/>
            <a:ext cx="3696237" cy="3474292"/>
          </a:xfrm>
          <a:prstGeom prst="rect">
            <a:avLst/>
          </a:prstGeom>
        </p:spPr>
      </p:pic>
      <p:sp>
        <p:nvSpPr>
          <p:cNvPr id="6" name="مربع نص 5"/>
          <p:cNvSpPr txBox="1"/>
          <p:nvPr/>
        </p:nvSpPr>
        <p:spPr>
          <a:xfrm>
            <a:off x="1171978" y="4965633"/>
            <a:ext cx="5409126" cy="646331"/>
          </a:xfrm>
          <a:prstGeom prst="rect">
            <a:avLst/>
          </a:prstGeom>
          <a:noFill/>
        </p:spPr>
        <p:txBody>
          <a:bodyPr wrap="square" rtlCol="0">
            <a:spAutoFit/>
          </a:bodyPr>
          <a:lstStyle/>
          <a:p>
            <a:r>
              <a:rPr lang="en-US" dirty="0"/>
              <a:t> photo by Nick </a:t>
            </a:r>
            <a:r>
              <a:rPr lang="en-US" dirty="0" err="1"/>
              <a:t>Youngson</a:t>
            </a:r>
            <a:r>
              <a:rPr lang="en-US" dirty="0"/>
              <a:t>. License:</a:t>
            </a:r>
          </a:p>
          <a:p>
            <a:r>
              <a:rPr lang="en-US" dirty="0"/>
              <a:t> http://creativecommons.org/licenses/by-sa/3.0/ </a:t>
            </a:r>
          </a:p>
        </p:txBody>
      </p:sp>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3250"/>
    </mc:Choice>
    <mc:Fallback xmlns="">
      <p:transition spd="slow" advTm="325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847207"/>
          </a:xfrm>
          <a:prstGeom prst="rect">
            <a:avLst/>
          </a:prstGeom>
          <a:noFill/>
        </p:spPr>
        <p:txBody>
          <a:bodyPr wrap="square" rtlCol="0">
            <a:spAutoFit/>
          </a:bodyPr>
          <a:lstStyle/>
          <a:p>
            <a:pPr algn="ctr" rtl="1"/>
            <a:r>
              <a:rPr lang="ar-EG" sz="2000" b="1" u="sng" dirty="0">
                <a:solidFill>
                  <a:srgbClr val="2D3956"/>
                </a:solidFill>
                <a:latin typeface="Alexandria" pitchFamily="2" charset="-78"/>
                <a:cs typeface="Alexandria" pitchFamily="2" charset="-78"/>
              </a:rPr>
              <a:t>القسم الثاني: الملكية الأدبية والفنية:</a:t>
            </a:r>
            <a:endParaRPr lang="ar-EG" sz="20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تعرف بأنها الحقوق الممنوحة للمبتكرين على مصنفاتهم في مجال الآداب والفنون. </a:t>
            </a: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وتشمل المواد المكتوبة كالكتب والمواد الشفهية كالمحاضرات، والمصنفات الفنية، كالمسرحيات والموسيقى والتمثيل والمواد الإذاعية والفنون التطبيقية كالرسم والنحت، والصور التوضيحية والخرائط وبرامج الحاسوب وقواعد البيانات، وغير ذلك.</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0461" y="1275009"/>
            <a:ext cx="3545170" cy="3576100"/>
          </a:xfrm>
          <a:prstGeom prst="rect">
            <a:avLst/>
          </a:prstGeom>
        </p:spPr>
      </p:pic>
      <p:sp>
        <p:nvSpPr>
          <p:cNvPr id="6" name="مستطيل 5"/>
          <p:cNvSpPr/>
          <p:nvPr/>
        </p:nvSpPr>
        <p:spPr>
          <a:xfrm>
            <a:off x="1120461" y="4851109"/>
            <a:ext cx="3545170" cy="72169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license:  https://creativecommons.org/publicdomain/zero/1.0/</a:t>
            </a:r>
          </a:p>
        </p:txBody>
      </p:sp>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119363"/>
    </mc:Choice>
    <mc:Fallback xmlns="">
      <p:transition spd="slow" advTm="11936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ويطلق على هذا القسم حق المؤلف، ويلحق به الحقوق المجاورة.</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وتشمل الحقوق المجاورة الأشخاص الذين يساعدون المبتكرين في نقل رسالتهم وابداعاتهم إلى الجمهور، وهي حقوق الفنانين المؤديين على عروضهم، وحقوق منتجي التسجيلات الصوتية على هذه التسجيلات، وحقوق هيئات الإذاعة على برامجها.</a:t>
            </a: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a:t>Photo by: Arthur </a:t>
            </a:r>
            <a:r>
              <a:rPr lang="en-US" dirty="0" err="1"/>
              <a:t>Shlain</a:t>
            </a:r>
            <a:r>
              <a:rPr lang="en-US" dirty="0"/>
              <a:t>. License: https://creativecommons.org/licenses/by/3.0/deed.en</a:t>
            </a:r>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17779"/>
    </mc:Choice>
    <mc:Fallback xmlns="">
      <p:transition spd="slow" advTm="117779"/>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324535"/>
          </a:xfrm>
          <a:prstGeom prst="rect">
            <a:avLst/>
          </a:prstGeom>
          <a:noFill/>
        </p:spPr>
        <p:txBody>
          <a:bodyPr wrap="square" rtlCol="0">
            <a:spAutoFit/>
          </a:bodyPr>
          <a:lstStyle/>
          <a:p>
            <a:pPr algn="ctr" rtl="1"/>
            <a:r>
              <a:rPr lang="ar-EG" sz="2000" b="1" u="sng" dirty="0">
                <a:solidFill>
                  <a:srgbClr val="2D3956"/>
                </a:solidFill>
                <a:latin typeface="Alexandria" pitchFamily="2" charset="-78"/>
                <a:cs typeface="Alexandria" pitchFamily="2" charset="-78"/>
              </a:rPr>
              <a:t>4-الطبيعة القانونية للملكية الفكرية</a:t>
            </a:r>
          </a:p>
          <a:p>
            <a:pPr algn="ctr" rtl="1">
              <a:lnSpc>
                <a:spcPct val="200000"/>
              </a:lnSpc>
            </a:pPr>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هناك ثلاث اتجاهات في تحديد الطبيعة القانون لحقوق الملكية الفكرية:</a:t>
            </a:r>
          </a:p>
          <a:p>
            <a:pPr algn="r" rtl="1">
              <a:lnSpc>
                <a:spcPct val="200000"/>
              </a:lnSpc>
            </a:pPr>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الاتجاه الأول: حقوق عينية </a:t>
            </a:r>
          </a:p>
          <a:p>
            <a:pPr algn="r" rtl="1">
              <a:lnSpc>
                <a:spcPct val="200000"/>
              </a:lnSpc>
            </a:pPr>
            <a:r>
              <a:rPr lang="ar-EG" sz="1600" dirty="0">
                <a:solidFill>
                  <a:srgbClr val="2D3956"/>
                </a:solidFill>
                <a:latin typeface="Alexandria" pitchFamily="2" charset="-78"/>
                <a:cs typeface="Alexandria" pitchFamily="2" charset="-78"/>
              </a:rPr>
              <a:t>الاتجاه الثاني: حقوق لصيقة بالشخصية </a:t>
            </a:r>
          </a:p>
          <a:p>
            <a:pPr algn="r" rtl="1">
              <a:lnSpc>
                <a:spcPct val="200000"/>
              </a:lnSpc>
            </a:pPr>
            <a:r>
              <a:rPr lang="ar-EG" sz="1600" dirty="0">
                <a:solidFill>
                  <a:srgbClr val="2D3956"/>
                </a:solidFill>
                <a:latin typeface="Alexandria" pitchFamily="2" charset="-78"/>
                <a:cs typeface="Alexandria" pitchFamily="2" charset="-78"/>
              </a:rPr>
              <a:t>الاتجاه الثالث: حقوق ذات طبيعة مزدوجة </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315535"/>
    </mc:Choice>
    <mc:Fallback xmlns="">
      <p:transition spd="slow" advTm="3155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5139869"/>
          </a:xfrm>
          <a:prstGeom prst="rect">
            <a:avLst/>
          </a:prstGeom>
          <a:noFill/>
        </p:spPr>
        <p:txBody>
          <a:bodyPr wrap="square" rtlCol="0">
            <a:spAutoFit/>
          </a:bodyPr>
          <a:lstStyle/>
          <a:p>
            <a:pPr algn="ctr" rtl="1"/>
            <a:r>
              <a:rPr lang="ar-EG" sz="2000" b="1" u="sng" dirty="0">
                <a:solidFill>
                  <a:srgbClr val="2D3956"/>
                </a:solidFill>
                <a:latin typeface="Alexandria" pitchFamily="2" charset="-78"/>
                <a:cs typeface="Alexandria" pitchFamily="2" charset="-78"/>
              </a:rPr>
              <a:t>الاتجاه الأول: حقوق عينية </a:t>
            </a:r>
          </a:p>
          <a:p>
            <a:pPr algn="ctr" rtl="1"/>
            <a:endParaRPr lang="ar-EG" sz="2000" b="1" u="sng"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يعتقد أنصار هذا الاتجاه أن حقوق الملكية الفكرية تنتمي إلى طائفة الحقوق العينية، وبالتالي تتمتع بنفس خصاص هذه الحقوق.</a:t>
            </a:r>
          </a:p>
          <a:p>
            <a:pPr algn="r" rtl="1">
              <a:lnSpc>
                <a:spcPct val="200000"/>
              </a:lnSpc>
            </a:pPr>
            <a:r>
              <a:rPr lang="ar-EG" sz="1600" dirty="0">
                <a:solidFill>
                  <a:srgbClr val="2D3956"/>
                </a:solidFill>
                <a:latin typeface="Alexandria" pitchFamily="2" charset="-78"/>
                <a:cs typeface="Alexandria" pitchFamily="2" charset="-78"/>
              </a:rPr>
              <a:t>والمعروف أن الحقوق العينية هي فرع عن الحقوق المالية التي يمكن تقديرها بالمال.</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442434" y="1547962"/>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65898"/>
    </mc:Choice>
    <mc:Fallback xmlns="">
      <p:transition spd="slow" advTm="6589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01675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ويعرف الحق العيني بأنه سلطة مباشرة لشخص على شيء يستطيع بمقتضاها صاحب الحق أن يباشر حقه دون وساطة من أحد، فلا يفصل بين صاحب الحق والشيء أي أحد. مثال ذلك حق الملكية لأن المالك يستطيع أن يباشر سلطاته على الشيء، سواء الاستعمال أو الاستغلال أو التصرف، دون أن يتوقف ذلك على تدخل أحد.</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75166"/>
    </mc:Choice>
    <mc:Fallback xmlns="">
      <p:transition spd="slow" advTm="1751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632311"/>
          </a:xfrm>
          <a:prstGeom prst="rect">
            <a:avLst/>
          </a:prstGeom>
          <a:noFill/>
        </p:spPr>
        <p:txBody>
          <a:bodyPr wrap="square" rtlCol="0">
            <a:spAutoFit/>
          </a:bodyPr>
          <a:lstStyle/>
          <a:p>
            <a:pPr algn="ctr" rtl="1"/>
            <a:endParaRPr lang="ar-EG" sz="2000" b="1" u="sng" dirty="0">
              <a:solidFill>
                <a:srgbClr val="2D3956"/>
              </a:solidFill>
              <a:latin typeface="Alexandria" pitchFamily="2" charset="-78"/>
              <a:cs typeface="Alexandria" pitchFamily="2" charset="-78"/>
            </a:endParaRPr>
          </a:p>
          <a:p>
            <a:pPr algn="ctr" rtl="1"/>
            <a:endParaRPr lang="ar-EG" sz="20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وقد وجهت إلى هذا الاتجاه عدد من الانتقادات أهمها أنه اقتصر على الجانب المالي لحقوق الملكية الفكرية وأهمل الجانب الأدبي لها، اللصيق بشخصية المبتكر أو المبدع، بما يتمتع به من خصاص(سنذكرها لاحقا)؛ حيث لا يقبل التعامل ولا يكتسب بالتقادم ولا يقبل الحجز عليه.</a:t>
            </a:r>
          </a:p>
          <a:p>
            <a:pPr algn="just" rtl="1">
              <a:lnSpc>
                <a:spcPct val="200000"/>
              </a:lnSpc>
            </a:pPr>
            <a:r>
              <a:rPr lang="ar-EG" sz="1600" dirty="0">
                <a:solidFill>
                  <a:srgbClr val="2D3956"/>
                </a:solidFill>
                <a:latin typeface="Alexandria" pitchFamily="2" charset="-78"/>
                <a:cs typeface="Alexandria" pitchFamily="2" charset="-78"/>
              </a:rPr>
              <a:t> </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19630" y="2314710"/>
            <a:ext cx="1931883" cy="2099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125385"/>
    </mc:Choice>
    <mc:Fallback xmlns="">
      <p:transition spd="slow" advTm="12538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955203"/>
          </a:xfrm>
          <a:prstGeom prst="rect">
            <a:avLst/>
          </a:prstGeom>
          <a:noFill/>
        </p:spPr>
        <p:txBody>
          <a:bodyPr wrap="square" rtlCol="0">
            <a:spAutoFit/>
          </a:bodyPr>
          <a:lstStyle/>
          <a:p>
            <a:pPr algn="ctr" rtl="1"/>
            <a:endParaRPr lang="ar-EG" sz="2000" b="1" u="sng" dirty="0">
              <a:solidFill>
                <a:srgbClr val="2D3956"/>
              </a:solidFill>
              <a:latin typeface="Alexandria" pitchFamily="2" charset="-78"/>
              <a:cs typeface="Alexandria" pitchFamily="2" charset="-78"/>
            </a:endParaRPr>
          </a:p>
          <a:p>
            <a:pPr algn="ctr" rtl="1"/>
            <a:r>
              <a:rPr lang="ar-EG" sz="2000" b="1" u="sng" dirty="0">
                <a:solidFill>
                  <a:srgbClr val="2D3956"/>
                </a:solidFill>
                <a:latin typeface="Alexandria" pitchFamily="2" charset="-78"/>
                <a:cs typeface="Alexandria" pitchFamily="2" charset="-78"/>
              </a:rPr>
              <a:t>الاتجاه الثاني: حقوق لصيقة بالشخصية</a:t>
            </a:r>
          </a:p>
          <a:p>
            <a:pPr algn="ctr" rtl="1"/>
            <a:endParaRPr lang="ar-EG" sz="20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يرى أنصار هذا الاتجاه أن حقوق الملكية الفكرية هي حقوق لصيقة بالشخصية، لأن الابتكار أو الابداع هو عمل ذهني ملازم لشخصية المبتكر لا ينفصل عنه.</a:t>
            </a:r>
          </a:p>
          <a:p>
            <a:pPr algn="ctr" rtl="1">
              <a:lnSpc>
                <a:spcPct val="200000"/>
              </a:lnSpc>
            </a:pPr>
            <a:r>
              <a:rPr lang="ar-EG" sz="1600" dirty="0">
                <a:solidFill>
                  <a:srgbClr val="2D3956"/>
                </a:solidFill>
                <a:latin typeface="Alexandria" pitchFamily="2" charset="-78"/>
                <a:cs typeface="Alexandria" pitchFamily="2" charset="-78"/>
              </a:rPr>
              <a:t> </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148779"/>
    </mc:Choice>
    <mc:Fallback xmlns="">
      <p:transition spd="slow" advTm="14877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524315"/>
          </a:xfrm>
          <a:prstGeom prst="rect">
            <a:avLst/>
          </a:prstGeom>
          <a:noFill/>
        </p:spPr>
        <p:txBody>
          <a:bodyPr wrap="square" rtlCol="0">
            <a:spAutoFit/>
          </a:bodyPr>
          <a:lstStyle/>
          <a:p>
            <a:pPr algn="ctr"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وجهت الانتقادات ايضا إلى هذا الاتجاه، وأهمها أن ركز على الجانب الأدبي، في مقابل الاتجاه الأول، وأهمل حقيقة أن هناك جانب مالي لحقوق الملكية الفكرية الذي يمنح المبتكر أو المبدع الحق في استغلال ابتكاره ماليا.</a:t>
            </a:r>
          </a:p>
          <a:p>
            <a:pPr algn="ct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180809"/>
    </mc:Choice>
    <mc:Fallback xmlns="">
      <p:transition spd="slow" advTm="1808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139869"/>
          </a:xfrm>
          <a:prstGeom prst="rect">
            <a:avLst/>
          </a:prstGeom>
          <a:noFill/>
        </p:spPr>
        <p:txBody>
          <a:bodyPr wrap="square" rtlCol="0">
            <a:spAutoFit/>
          </a:bodyPr>
          <a:lstStyle/>
          <a:p>
            <a:pPr algn="ctr" rtl="1">
              <a:lnSpc>
                <a:spcPct val="200000"/>
              </a:lnSpc>
            </a:pPr>
            <a:endParaRPr lang="ar-EG" sz="1600" dirty="0">
              <a:solidFill>
                <a:srgbClr val="2D3956"/>
              </a:solidFill>
              <a:latin typeface="Alexandria" pitchFamily="2" charset="-78"/>
              <a:cs typeface="Alexandria" pitchFamily="2" charset="-78"/>
            </a:endParaRPr>
          </a:p>
          <a:p>
            <a:pPr algn="ctr" rtl="1">
              <a:lnSpc>
                <a:spcPct val="200000"/>
              </a:lnSpc>
            </a:pPr>
            <a:r>
              <a:rPr lang="ar-EG" sz="2000" b="1" u="sng" dirty="0">
                <a:solidFill>
                  <a:srgbClr val="2D3956"/>
                </a:solidFill>
                <a:latin typeface="Alexandria" pitchFamily="2" charset="-78"/>
                <a:cs typeface="Alexandria" pitchFamily="2" charset="-78"/>
              </a:rPr>
              <a:t>الاتجاه الثالث: حقوق ذات طبيعة مزدوجة </a:t>
            </a:r>
          </a:p>
          <a:p>
            <a:pPr algn="r" rtl="1">
              <a:lnSpc>
                <a:spcPct val="200000"/>
              </a:lnSpc>
            </a:pPr>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جمع أنصار هذا الاتجاه بين أسس الاتجاهين السابقين، بحيث اتجه إلى أن حقوق الملكية الفكرية لها طبيعة مزدوجة.</a:t>
            </a:r>
          </a:p>
          <a:p>
            <a:pPr algn="r" rtl="1">
              <a:lnSpc>
                <a:spcPct val="200000"/>
              </a:lnSpc>
            </a:pPr>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89952"/>
    </mc:Choice>
    <mc:Fallback xmlns="">
      <p:transition spd="slow" advTm="8995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ctr"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فهي في جانب منها مالية تتمتع بخصائص الحقوق المالية، من قابلية للتعامل والانتقال إلى الورثة والحجز وغير ذلك</a:t>
            </a:r>
          </a:p>
          <a:p>
            <a:pPr algn="r"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وفي جانب آخر أدبية تتمتع بخصائص الحقوق اللصيقة بالشخصية، من عدم القابلية للتعامل أو الحجز وغير ذلك كما أشرنا سابقا.</a:t>
            </a: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61305"/>
    </mc:Choice>
    <mc:Fallback xmlns="">
      <p:transition spd="slow" advTm="16130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p:spPr>
        <p:txBody>
          <a:bodyPr wrap="square" rtlCol="0">
            <a:spAutoFit/>
          </a:bodyPr>
          <a:lstStyle/>
          <a:p>
            <a:pPr algn="ctr"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وهذا الاتجاه الأخير هو الراجح في الفقه والمأخوذ به في التشريعات الخاصة بحماية حقوق الملكية الفكرية.</a:t>
            </a:r>
          </a:p>
          <a:p>
            <a:pPr algn="just" rtl="1">
              <a:lnSpc>
                <a:spcPct val="200000"/>
              </a:lnSpc>
            </a:pPr>
            <a:r>
              <a:rPr lang="ar-EG" sz="1600" dirty="0">
                <a:solidFill>
                  <a:srgbClr val="2D3956"/>
                </a:solidFill>
                <a:latin typeface="Alexandria" pitchFamily="2" charset="-78"/>
                <a:cs typeface="Alexandria" pitchFamily="2" charset="-78"/>
              </a:rPr>
              <a:t>والمؤيد من القضاء أيضا، ومن ذلك حكم محكمة النقض الفرنسية في قضية «</a:t>
            </a:r>
            <a:r>
              <a:rPr lang="ar-EG" sz="1600" dirty="0" err="1">
                <a:solidFill>
                  <a:srgbClr val="2D3956"/>
                </a:solidFill>
                <a:latin typeface="Alexandria" pitchFamily="2" charset="-78"/>
                <a:cs typeface="Alexandria" pitchFamily="2" charset="-78"/>
              </a:rPr>
              <a:t>لوكوك</a:t>
            </a:r>
            <a:r>
              <a:rPr lang="ar-EG" sz="1600" dirty="0">
                <a:solidFill>
                  <a:srgbClr val="2D3956"/>
                </a:solidFill>
                <a:latin typeface="Alexandria" pitchFamily="2" charset="-78"/>
                <a:cs typeface="Alexandria" pitchFamily="2" charset="-78"/>
              </a:rPr>
              <a:t>» الذي قرر ازدواج حق المؤلف؛ أي له جانبين: الاستغلال المالي والجانب الأدبي.</a:t>
            </a: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9218"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623854" y="2510531"/>
            <a:ext cx="1763289" cy="1196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147687"/>
    </mc:Choice>
    <mc:Fallback xmlns="">
      <p:transition spd="slow" advTm="147687"/>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524315"/>
          </a:xfrm>
          <a:prstGeom prst="rect">
            <a:avLst/>
          </a:prstGeom>
          <a:noFill/>
        </p:spPr>
        <p:txBody>
          <a:bodyPr wrap="square" rtlCol="0">
            <a:spAutoFit/>
          </a:bodyPr>
          <a:lstStyle/>
          <a:p>
            <a:pPr algn="ctr"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ونتناول هنا الخصائص المميزة للجانب الأدبي لحقوق الملكية الفكرية، نظرا لأهميتها: </a:t>
            </a:r>
          </a:p>
          <a:p>
            <a:pPr algn="just" rtl="1">
              <a:lnSpc>
                <a:spcPct val="200000"/>
              </a:lnSpc>
            </a:pPr>
            <a:r>
              <a:rPr lang="ar-EG" sz="1600" b="1" u="sng" dirty="0">
                <a:solidFill>
                  <a:srgbClr val="2D3956"/>
                </a:solidFill>
                <a:latin typeface="Alexandria" pitchFamily="2" charset="-78"/>
                <a:cs typeface="Alexandria" pitchFamily="2" charset="-78"/>
              </a:rPr>
              <a:t>(أ)-عدم القابلية للسقوط أو الاكتساب بالتقادم:</a:t>
            </a:r>
          </a:p>
          <a:p>
            <a:pPr algn="just" rtl="1">
              <a:lnSpc>
                <a:spcPct val="200000"/>
              </a:lnSpc>
            </a:pPr>
            <a:r>
              <a:rPr lang="ar-EG" sz="1600" dirty="0">
                <a:solidFill>
                  <a:srgbClr val="2D3956"/>
                </a:solidFill>
                <a:latin typeface="Alexandria" pitchFamily="2" charset="-78"/>
                <a:cs typeface="Alexandria" pitchFamily="2" charset="-78"/>
              </a:rPr>
              <a:t>الحقوق الأدبية هي حقوق لصيقة بشخصية الإنسان وملازمة لها؛ ولهذا لا تسقط بعدم الاستعمال مهما طال الزمن.</a:t>
            </a: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77203"/>
    </mc:Choice>
    <mc:Fallback xmlns="">
      <p:transition spd="slow" advTm="7720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293209"/>
          </a:xfrm>
          <a:prstGeom prst="rect">
            <a:avLst/>
          </a:prstGeom>
          <a:noFill/>
        </p:spPr>
        <p:txBody>
          <a:bodyPr wrap="square" rtlCol="0">
            <a:spAutoFit/>
          </a:bodyPr>
          <a:lstStyle/>
          <a:p>
            <a:pPr algn="ctr"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فإذا قام شخص بإسناد مؤلف إلى نفسه، وهو في الحقيقة لم يقم به، مثل رواية أو كتاب معين، وظل ذلك فترة من الزمن، فإنه على الرغم من ذلك لا يكتسب حقا على هذا المؤلف في مواجهة صاحبه.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94322"/>
    </mc:Choice>
    <mc:Fallback xmlns="">
      <p:transition spd="slow" advTm="19432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ctr" rtl="1">
              <a:lnSpc>
                <a:spcPct val="200000"/>
              </a:lnSpc>
            </a:pPr>
            <a:endParaRPr lang="ar-EG" sz="1600" dirty="0">
              <a:solidFill>
                <a:srgbClr val="2D3956"/>
              </a:solidFill>
              <a:latin typeface="Alexandria" pitchFamily="2" charset="-78"/>
              <a:cs typeface="Alexandria" pitchFamily="2" charset="-78"/>
            </a:endParaRPr>
          </a:p>
          <a:p>
            <a:pPr algn="just" rtl="1"/>
            <a:r>
              <a:rPr lang="ar-EG" sz="1600" b="1" u="sng" dirty="0">
                <a:solidFill>
                  <a:srgbClr val="2D3956"/>
                </a:solidFill>
                <a:latin typeface="Alexandria" pitchFamily="2" charset="-78"/>
                <a:cs typeface="Alexandria" pitchFamily="2" charset="-78"/>
              </a:rPr>
              <a:t>(ب)-عدم القابلية للتنازل عنها أو التصرف فيها:</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الحقوق الأدبية كما قلنا هي عبارة عن حقوق لصيقة بالشخصية وملازمة لها؛ ويترتب على ذلك إنه لا يجوز التنازل عنها أو التصرف فيها.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06352"/>
    </mc:Choice>
    <mc:Fallback xmlns="">
      <p:transition spd="slow" advTm="10635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ctr" rtl="1">
              <a:lnSpc>
                <a:spcPct val="200000"/>
              </a:lnSpc>
            </a:pPr>
            <a:endParaRPr lang="ar-EG" sz="1600" dirty="0">
              <a:solidFill>
                <a:srgbClr val="2D3956"/>
              </a:solidFill>
              <a:latin typeface="Alexandria" pitchFamily="2" charset="-78"/>
              <a:cs typeface="Alexandria" pitchFamily="2" charset="-78"/>
            </a:endParaRPr>
          </a:p>
          <a:p>
            <a:pPr algn="just" rtl="1"/>
            <a:r>
              <a:rPr lang="ar-EG" sz="1600" b="1" u="sng" dirty="0">
                <a:solidFill>
                  <a:srgbClr val="2D3956"/>
                </a:solidFill>
                <a:latin typeface="Alexandria" pitchFamily="2" charset="-78"/>
                <a:cs typeface="Alexandria" pitchFamily="2" charset="-78"/>
              </a:rPr>
              <a:t>(جـ)-حقوق غير مالية :</a:t>
            </a:r>
          </a:p>
          <a:p>
            <a:pPr algn="just" rtl="1"/>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الحقوق الأدبية أو الحقوق العامة ليست أموال فلا يمكن أن تقوم حرية إنسان أو شرفه واعتباره أو خصوصيته بمال؛ ومع ذلك فإن الاعتداء على الحقوق العامة يولد حقا في التعويض المالي للمضرور.</a:t>
            </a: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78455" y="1426203"/>
            <a:ext cx="3429000" cy="3429000"/>
          </a:xfrm>
          <a:prstGeom prst="rect">
            <a:avLst/>
          </a:prstGeom>
        </p:spPr>
      </p:pic>
      <p:sp>
        <p:nvSpPr>
          <p:cNvPr id="6" name="مستطيل 5"/>
          <p:cNvSpPr/>
          <p:nvPr/>
        </p:nvSpPr>
        <p:spPr>
          <a:xfrm>
            <a:off x="1493948"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104173"/>
    </mc:Choice>
    <mc:Fallback xmlns="">
      <p:transition spd="slow" advTm="10417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262979"/>
          </a:xfrm>
          <a:prstGeom prst="rect">
            <a:avLst/>
          </a:prstGeom>
          <a:noFill/>
        </p:spPr>
        <p:txBody>
          <a:bodyPr wrap="square" rtlCol="0">
            <a:spAutoFit/>
          </a:bodyPr>
          <a:lstStyle/>
          <a:p>
            <a:pPr algn="ctr"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a:solidFill>
                  <a:srgbClr val="2D3956"/>
                </a:solidFill>
                <a:latin typeface="Alexandria" pitchFamily="2" charset="-78"/>
                <a:cs typeface="Alexandria" pitchFamily="2" charset="-78"/>
              </a:rPr>
              <a:t>وتنص المادة 50 من القانون المدني المصري في هذا الشأن على أنه: لكل من وقع عليه اعتداء غير مشروع في حق من الحقوق الملازمة لشخصيته، أن يطلب وقف هذا الاعتداء مع التعويض عمّا يكون قد لحقه من ضرر.</a:t>
            </a:r>
          </a:p>
          <a:p>
            <a:pPr lvl="0" algn="just" rtl="1">
              <a:lnSpc>
                <a:spcPct val="200000"/>
              </a:lnSpc>
            </a:pPr>
            <a:r>
              <a:rPr lang="ar-EG" sz="1600" dirty="0">
                <a:solidFill>
                  <a:srgbClr val="2D3956"/>
                </a:solidFill>
                <a:latin typeface="Alexandria" pitchFamily="2" charset="-78"/>
                <a:cs typeface="Alexandria" pitchFamily="2" charset="-78"/>
              </a:rPr>
              <a:t>ويترتب على أن الحقوق الأدبية أو العامة تعد حقوقا غير مالية إنه لا يمكن الحجز عليها استيفاء لدين على صاحبها. </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94270"/>
    </mc:Choice>
    <mc:Fallback xmlns="">
      <p:transition spd="slow" advTm="9427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262979"/>
          </a:xfrm>
          <a:prstGeom prst="rect">
            <a:avLst/>
          </a:prstGeom>
          <a:noFill/>
        </p:spPr>
        <p:txBody>
          <a:bodyPr wrap="square" rtlCol="0">
            <a:spAutoFit/>
          </a:bodyPr>
          <a:lstStyle/>
          <a:p>
            <a:pPr algn="ctr"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b="1" u="sng" dirty="0">
                <a:solidFill>
                  <a:srgbClr val="2D3956"/>
                </a:solidFill>
                <a:latin typeface="Alexandria" pitchFamily="2" charset="-78"/>
                <a:cs typeface="Alexandria" pitchFamily="2" charset="-78"/>
              </a:rPr>
              <a:t>(د)-حقوق لا تنتقل بالإرث:</a:t>
            </a:r>
          </a:p>
          <a:p>
            <a:pPr algn="just" rtl="1">
              <a:lnSpc>
                <a:spcPct val="200000"/>
              </a:lnSpc>
            </a:pPr>
            <a:r>
              <a:rPr lang="ar-EG" sz="1600" dirty="0">
                <a:solidFill>
                  <a:srgbClr val="2D3956"/>
                </a:solidFill>
                <a:latin typeface="Alexandria" pitchFamily="2" charset="-78"/>
                <a:cs typeface="Alexandria" pitchFamily="2" charset="-78"/>
              </a:rPr>
              <a:t>الحقوق العامة كما أشرنا ملازمة لشخصية الإنسان؛ وتظل قائمة مادام حيا، وتنقضي بموته ولا تنتقل إلى ورثته من بعده.</a:t>
            </a:r>
          </a:p>
          <a:p>
            <a:pPr algn="just" rtl="1">
              <a:lnSpc>
                <a:spcPct val="200000"/>
              </a:lnSpc>
            </a:pPr>
            <a:r>
              <a:rPr lang="ar-EG" sz="1600" dirty="0">
                <a:solidFill>
                  <a:srgbClr val="2D3956"/>
                </a:solidFill>
                <a:latin typeface="Alexandria" pitchFamily="2" charset="-78"/>
                <a:cs typeface="Alexandria" pitchFamily="2" charset="-78"/>
              </a:rPr>
              <a:t>ومع ذلك يجوز لورثة المؤلف بعد موته دفع الاعتداء الواقع على المصنف.</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71243416"/>
      </p:ext>
    </p:extLst>
  </p:cSld>
  <p:clrMapOvr>
    <a:masterClrMapping/>
  </p:clrMapOvr>
  <mc:AlternateContent xmlns:mc="http://schemas.openxmlformats.org/markup-compatibility/2006" xmlns:p14="http://schemas.microsoft.com/office/powerpoint/2010/main">
    <mc:Choice Requires="p14">
      <p:transition spd="slow" p14:dur="2000" advTm="104893"/>
    </mc:Choice>
    <mc:Fallback xmlns="">
      <p:transition spd="slow" advTm="10489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662541"/>
          </a:xfrm>
          <a:prstGeom prst="rect">
            <a:avLst/>
          </a:prstGeom>
          <a:noFill/>
        </p:spPr>
        <p:txBody>
          <a:bodyPr wrap="square" rtlCol="0">
            <a:spAutoFit/>
          </a:bodyPr>
          <a:lstStyle/>
          <a:p>
            <a:pPr lvl="0" algn="ctr">
              <a:lnSpc>
                <a:spcPct val="120000"/>
              </a:lnSpc>
            </a:pPr>
            <a:r>
              <a:rPr lang="ar-EG" sz="2000" b="1" u="sng" dirty="0">
                <a:solidFill>
                  <a:prstClr val="black"/>
                </a:solidFill>
                <a:latin typeface="Alexandria" pitchFamily="2" charset="-78"/>
                <a:cs typeface="Alexandria" pitchFamily="2" charset="-78"/>
              </a:rPr>
              <a:t>5- خصائص حقوق الملكية الفكرية</a:t>
            </a:r>
          </a:p>
          <a:p>
            <a:pPr algn="r" rtl="1">
              <a:lnSpc>
                <a:spcPct val="200000"/>
              </a:lnSpc>
            </a:pPr>
            <a:r>
              <a:rPr lang="ar-EG" sz="1600" dirty="0">
                <a:solidFill>
                  <a:srgbClr val="2D3956"/>
                </a:solidFill>
                <a:latin typeface="Alexandria" pitchFamily="2" charset="-78"/>
                <a:cs typeface="Alexandria" pitchFamily="2" charset="-78"/>
              </a:rPr>
              <a:t>تتميز حقوق الملكية الفكرية بخصيصتين أساسيتين: </a:t>
            </a:r>
          </a:p>
          <a:p>
            <a:pPr algn="r" rtl="1">
              <a:lnSpc>
                <a:spcPct val="200000"/>
              </a:lnSpc>
            </a:pPr>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(أ)- حقوق ترد على أشياء غير مادية </a:t>
            </a:r>
          </a:p>
          <a:p>
            <a:pPr algn="r" rtl="1">
              <a:lnSpc>
                <a:spcPct val="200000"/>
              </a:lnSpc>
            </a:pPr>
            <a:r>
              <a:rPr lang="ar-EG" sz="1600" dirty="0">
                <a:solidFill>
                  <a:srgbClr val="2D3956"/>
                </a:solidFill>
                <a:latin typeface="Alexandria" pitchFamily="2" charset="-78"/>
                <a:cs typeface="Alexandria" pitchFamily="2" charset="-78"/>
              </a:rPr>
              <a:t>(ب)- حقوق لها طبيعة مزدوجة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94854"/>
    </mc:Choice>
    <mc:Fallback xmlns="">
      <p:transition spd="slow" advTm="9485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70318"/>
          </a:xfrm>
          <a:prstGeom prst="rect">
            <a:avLst/>
          </a:prstGeom>
          <a:noFill/>
        </p:spPr>
        <p:txBody>
          <a:bodyPr wrap="square" rtlCol="0">
            <a:spAutoFit/>
          </a:bodyPr>
          <a:lstStyle/>
          <a:p>
            <a:pPr algn="r" rtl="1">
              <a:lnSpc>
                <a:spcPct val="200000"/>
              </a:lnSpc>
            </a:pPr>
            <a:r>
              <a:rPr lang="ar-EG" b="1" u="sng" dirty="0">
                <a:solidFill>
                  <a:srgbClr val="2D3956"/>
                </a:solidFill>
                <a:latin typeface="Alexandria" pitchFamily="2" charset="-78"/>
                <a:cs typeface="Alexandria" pitchFamily="2" charset="-78"/>
              </a:rPr>
              <a:t>(أ)- حقوق ترد على أشياء غير مادية:</a:t>
            </a:r>
          </a:p>
          <a:p>
            <a:pPr algn="r" rtl="1">
              <a:lnSpc>
                <a:spcPct val="200000"/>
              </a:lnSpc>
            </a:pPr>
            <a:endParaRPr lang="ar-EG" b="1" u="sng"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وضحنا من قبل أن حقوق الملكية الفكرية ترد على اشياء ذهنية من نتاج العقل، كالمؤلفات والاختراعات وغير ذلك.</a:t>
            </a:r>
          </a:p>
          <a:p>
            <a:pPr algn="r" rtl="1">
              <a:lnSpc>
                <a:spcPct val="200000"/>
              </a:lnSpc>
            </a:pPr>
            <a:r>
              <a:rPr lang="ar-EG" b="1" dirty="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https://www.pngwing.com/ar/free-png-zgriz/download </a:t>
            </a:r>
          </a:p>
        </p:txBody>
      </p:sp>
    </p:spTree>
    <p:extLst>
      <p:ext uri="{BB962C8B-B14F-4D97-AF65-F5344CB8AC3E}">
        <p14:creationId xmlns:p14="http://schemas.microsoft.com/office/powerpoint/2010/main" val="1846285225"/>
      </p:ext>
    </p:extLst>
  </p:cSld>
  <p:clrMapOvr>
    <a:masterClrMapping/>
  </p:clrMapOvr>
  <mc:AlternateContent xmlns:mc="http://schemas.openxmlformats.org/markup-compatibility/2006" xmlns:p14="http://schemas.microsoft.com/office/powerpoint/2010/main">
    <mc:Choice Requires="p14">
      <p:transition spd="slow" p14:dur="2000" advTm="61505"/>
    </mc:Choice>
    <mc:Fallback xmlns="">
      <p:transition spd="slow" advTm="6150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401205"/>
          </a:xfrm>
          <a:prstGeom prst="rect">
            <a:avLst/>
          </a:prstGeom>
          <a:noFill/>
        </p:spPr>
        <p:txBody>
          <a:bodyPr wrap="square" rtlCol="0">
            <a:spAutoFit/>
          </a:bodyPr>
          <a:lstStyle/>
          <a:p>
            <a:pPr algn="r" rtl="1">
              <a:lnSpc>
                <a:spcPct val="200000"/>
              </a:lnSpc>
            </a:pPr>
            <a:r>
              <a:rPr lang="ar-EG" b="1" u="sng" dirty="0">
                <a:solidFill>
                  <a:srgbClr val="2D3956"/>
                </a:solidFill>
                <a:latin typeface="Alexandria" pitchFamily="2" charset="-78"/>
                <a:cs typeface="Alexandria" pitchFamily="2" charset="-78"/>
              </a:rPr>
              <a:t>(أ)- حقوق ذات طبيعة مزدوجة:</a:t>
            </a:r>
          </a:p>
          <a:p>
            <a:pPr algn="r"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قلنا أن حقوق الملكية الفكرية لها طبيعة مزدوجة، أي لها جانبين: </a:t>
            </a:r>
            <a:r>
              <a:rPr lang="ar-EG" sz="1600" b="1" u="sng" dirty="0">
                <a:solidFill>
                  <a:srgbClr val="2D3956"/>
                </a:solidFill>
                <a:latin typeface="Alexandria" pitchFamily="2" charset="-78"/>
                <a:cs typeface="Alexandria" pitchFamily="2" charset="-78"/>
              </a:rPr>
              <a:t>مالي</a:t>
            </a:r>
            <a:r>
              <a:rPr lang="ar-EG" sz="1600" dirty="0">
                <a:solidFill>
                  <a:srgbClr val="2D3956"/>
                </a:solidFill>
                <a:latin typeface="Alexandria" pitchFamily="2" charset="-78"/>
                <a:cs typeface="Alexandria" pitchFamily="2" charset="-78"/>
              </a:rPr>
              <a:t>: ، ينطبق عليه ما ينطبق على الحقوق المالية من قواعد وفقا للقانون المدني.</a:t>
            </a:r>
          </a:p>
          <a:p>
            <a:pPr algn="r" rtl="1">
              <a:lnSpc>
                <a:spcPct val="200000"/>
              </a:lnSpc>
            </a:pPr>
            <a:r>
              <a:rPr lang="ar-EG" b="1" dirty="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46224075"/>
      </p:ext>
    </p:extLst>
  </p:cSld>
  <p:clrMapOvr>
    <a:masterClrMapping/>
  </p:clrMapOvr>
  <mc:AlternateContent xmlns:mc="http://schemas.openxmlformats.org/markup-compatibility/2006" xmlns:p14="http://schemas.microsoft.com/office/powerpoint/2010/main">
    <mc:Choice Requires="p14">
      <p:transition spd="slow" p14:dur="2000" advTm="72593"/>
    </mc:Choice>
    <mc:Fallback xmlns="">
      <p:transition spd="slow" advTm="72593"/>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832092"/>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مع ملاحظة أن الحقوق المالية هنا من طبيعة مؤقتة وليست مؤبدة، فهي تنتهي بفوات مدة محددة، تختلف من صورة إلى أخرى، ففي حالة حق المؤلف على سبيل المثال، مدة حماية الحقوق المالية هي مدة حياته ولخمسين سنة بعد وفاته. </a:t>
            </a:r>
          </a:p>
          <a:p>
            <a:pPr algn="r" rtl="1">
              <a:lnSpc>
                <a:spcPct val="200000"/>
              </a:lnSpc>
            </a:pPr>
            <a:endParaRPr lang="ar-EG" sz="1600" dirty="0">
              <a:solidFill>
                <a:srgbClr val="2D3956"/>
              </a:solidFill>
              <a:latin typeface="Alexandria" pitchFamily="2" charset="-78"/>
              <a:cs typeface="Alexandria" pitchFamily="2" charset="-78"/>
            </a:endParaRPr>
          </a:p>
          <a:p>
            <a:pPr algn="r" rtl="1">
              <a:lnSpc>
                <a:spcPct val="200000"/>
              </a:lnSpc>
            </a:pPr>
            <a:r>
              <a:rPr lang="ar-EG" b="1" dirty="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01294451"/>
      </p:ext>
    </p:extLst>
  </p:cSld>
  <p:clrMapOvr>
    <a:masterClrMapping/>
  </p:clrMapOvr>
  <mc:AlternateContent xmlns:mc="http://schemas.openxmlformats.org/markup-compatibility/2006" xmlns:p14="http://schemas.microsoft.com/office/powerpoint/2010/main">
    <mc:Choice Requires="p14">
      <p:transition spd="slow" p14:dur="2000" advTm="93079"/>
    </mc:Choice>
    <mc:Fallback xmlns="">
      <p:transition spd="slow" advTm="9307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062103"/>
          </a:xfrm>
          <a:prstGeom prst="rect">
            <a:avLst/>
          </a:prstGeom>
          <a:noFill/>
        </p:spPr>
        <p:txBody>
          <a:bodyPr wrap="square" rtlCol="0">
            <a:spAutoFit/>
          </a:bodyPr>
          <a:lstStyle/>
          <a:p>
            <a:pPr algn="r" rtl="1">
              <a:lnSpc>
                <a:spcPct val="200000"/>
              </a:lnSpc>
            </a:pPr>
            <a:r>
              <a:rPr lang="ar-EG" sz="1600" dirty="0">
                <a:solidFill>
                  <a:srgbClr val="2D3956"/>
                </a:solidFill>
                <a:latin typeface="Alexandria" pitchFamily="2" charset="-78"/>
                <a:cs typeface="Alexandria" pitchFamily="2" charset="-78"/>
              </a:rPr>
              <a:t>وهناك جانب </a:t>
            </a:r>
            <a:r>
              <a:rPr lang="ar-EG" sz="1600" b="1" u="sng" dirty="0">
                <a:solidFill>
                  <a:srgbClr val="2D3956"/>
                </a:solidFill>
                <a:latin typeface="Alexandria" pitchFamily="2" charset="-78"/>
                <a:cs typeface="Alexandria" pitchFamily="2" charset="-78"/>
              </a:rPr>
              <a:t>أدبي</a:t>
            </a:r>
            <a:r>
              <a:rPr lang="ar-EG" sz="1600" dirty="0">
                <a:solidFill>
                  <a:srgbClr val="2D3956"/>
                </a:solidFill>
                <a:latin typeface="Alexandria" pitchFamily="2" charset="-78"/>
                <a:cs typeface="Alexandria" pitchFamily="2" charset="-78"/>
              </a:rPr>
              <a:t>:  ينطبق عليه ما ينطبق على الحقوق اللصيقة بالشخصية او الحقوق العامة من قواعد على النحو الذي وضحناه من قبل، بخصوص الخصائص التي تتمتع بها هذه الطائفة.</a:t>
            </a:r>
          </a:p>
        </p:txBody>
      </p:sp>
      <p:pic>
        <p:nvPicPr>
          <p:cNvPr id="5" name="Graphic 21"/>
          <p:cNvPicPr>
            <a:picLocks noChangeAspect="1"/>
          </p:cNvPicPr>
          <p:nvPr/>
        </p:nvPicPr>
        <p:blipFill rotWithShape="1">
          <a:blip r:embed="rId2"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33001" y="1155869"/>
            <a:ext cx="3429000" cy="3409950"/>
          </a:xfrm>
          <a:prstGeom prst="rect">
            <a:avLst/>
          </a:prstGeom>
        </p:spPr>
      </p:pic>
      <p:sp>
        <p:nvSpPr>
          <p:cNvPr id="6" name="مستطيل 5"/>
          <p:cNvSpPr/>
          <p:nvPr/>
        </p:nvSpPr>
        <p:spPr>
          <a:xfrm>
            <a:off x="1333001" y="4752304"/>
            <a:ext cx="4204914" cy="60530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https://www.pngwing.com/ar/free-png-zfjil/download</a:t>
            </a:r>
          </a:p>
        </p:txBody>
      </p:sp>
    </p:spTree>
    <p:extLst>
      <p:ext uri="{BB962C8B-B14F-4D97-AF65-F5344CB8AC3E}">
        <p14:creationId xmlns:p14="http://schemas.microsoft.com/office/powerpoint/2010/main" val="3246764210"/>
      </p:ext>
    </p:extLst>
  </p:cSld>
  <p:clrMapOvr>
    <a:masterClrMapping/>
  </p:clrMapOvr>
  <mc:AlternateContent xmlns:mc="http://schemas.openxmlformats.org/markup-compatibility/2006" xmlns:p14="http://schemas.microsoft.com/office/powerpoint/2010/main">
    <mc:Choice Requires="p14">
      <p:transition spd="slow" p14:dur="2000" advTm="28272"/>
    </mc:Choice>
    <mc:Fallback xmlns="">
      <p:transition spd="slow" advTm="2827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email">
            <a:grayscl/>
            <a:extLst>
              <a:ext uri="{28A0092B-C50C-407E-A947-70E740481C1C}">
                <a14:useLocalDpi xmlns:a14="http://schemas.microsoft.com/office/drawing/2010/main"/>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email">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1610"/>
    </mc:Choice>
    <mc:Fallback xmlns="">
      <p:transition spd="slow" advTm="6161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2.xml><?xml version="1.0" encoding="utf-8"?>
<ds:datastoreItem xmlns:ds="http://schemas.openxmlformats.org/officeDocument/2006/customXml" ds:itemID="{06225ADC-BB38-456D-AA0E-A35A91E43FDB}">
  <ds:schemaRefs>
    <ds:schemaRef ds:uri="http://schemas.microsoft.com/office/2006/metadata/properties"/>
    <ds:schemaRef ds:uri="http://www.w3.org/XML/1998/namespace"/>
    <ds:schemaRef ds:uri="http://purl.org/dc/terms/"/>
    <ds:schemaRef ds:uri="http://purl.org/dc/dcmitype/"/>
    <ds:schemaRef ds:uri="http://schemas.microsoft.com/office/2006/documentManagement/types"/>
    <ds:schemaRef ds:uri="d13aca44-ef33-4cf4-9980-7f0b00e6eeb9"/>
    <ds:schemaRef ds:uri="http://purl.org/dc/elements/1.1/"/>
    <ds:schemaRef ds:uri="http://schemas.openxmlformats.org/package/2006/metadata/core-properties"/>
    <ds:schemaRef ds:uri="49100919-8a76-4266-be0c-7dc583902cb4"/>
    <ds:schemaRef ds:uri="http://schemas.microsoft.com/office/infopath/2007/PartnerControls"/>
  </ds:schemaRefs>
</ds:datastoreItem>
</file>

<file path=customXml/itemProps3.xml><?xml version="1.0" encoding="utf-8"?>
<ds:datastoreItem xmlns:ds="http://schemas.openxmlformats.org/officeDocument/2006/customXml" ds:itemID="{FF5940CF-627A-4962-812C-6175F74B3E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3372</TotalTime>
  <Words>2147</Words>
  <Application>Microsoft Office PowerPoint</Application>
  <PresentationFormat>Widescreen</PresentationFormat>
  <Paragraphs>326</Paragraphs>
  <Slides>44</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248</cp:revision>
  <dcterms:created xsi:type="dcterms:W3CDTF">2023-04-29T09:08:00Z</dcterms:created>
  <dcterms:modified xsi:type="dcterms:W3CDTF">2025-06-11T19:07:21Z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