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96" r:id="rId5"/>
    <p:sldId id="497" r:id="rId6"/>
    <p:sldId id="508" r:id="rId7"/>
    <p:sldId id="542" r:id="rId8"/>
    <p:sldId id="543" r:id="rId9"/>
    <p:sldId id="544" r:id="rId10"/>
    <p:sldId id="545" r:id="rId11"/>
    <p:sldId id="546" r:id="rId12"/>
    <p:sldId id="511" r:id="rId13"/>
    <p:sldId id="512" r:id="rId14"/>
    <p:sldId id="532" r:id="rId15"/>
    <p:sldId id="535" r:id="rId16"/>
    <p:sldId id="536" r:id="rId17"/>
    <p:sldId id="537" r:id="rId18"/>
    <p:sldId id="498" r:id="rId19"/>
    <p:sldId id="515" r:id="rId20"/>
    <p:sldId id="548" r:id="rId21"/>
    <p:sldId id="516" r:id="rId22"/>
    <p:sldId id="549" r:id="rId23"/>
    <p:sldId id="550" r:id="rId24"/>
    <p:sldId id="517" r:id="rId25"/>
    <p:sldId id="530" r:id="rId26"/>
    <p:sldId id="531" r:id="rId27"/>
    <p:sldId id="552" r:id="rId28"/>
    <p:sldId id="551" r:id="rId29"/>
    <p:sldId id="574" r:id="rId30"/>
    <p:sldId id="554" r:id="rId31"/>
    <p:sldId id="575" r:id="rId32"/>
    <p:sldId id="573" r:id="rId33"/>
    <p:sldId id="555" r:id="rId34"/>
    <p:sldId id="556" r:id="rId35"/>
    <p:sldId id="557" r:id="rId36"/>
    <p:sldId id="558" r:id="rId37"/>
    <p:sldId id="566" r:id="rId38"/>
    <p:sldId id="570" r:id="rId39"/>
    <p:sldId id="571" r:id="rId40"/>
    <p:sldId id="572" r:id="rId41"/>
    <p:sldId id="559" r:id="rId42"/>
    <p:sldId id="560" r:id="rId43"/>
    <p:sldId id="568" r:id="rId44"/>
    <p:sldId id="569" r:id="rId45"/>
    <p:sldId id="576" r:id="rId46"/>
    <p:sldId id="577" r:id="rId47"/>
    <p:sldId id="578" r:id="rId48"/>
    <p:sldId id="579" r:id="rId49"/>
    <p:sldId id="561" r:id="rId50"/>
    <p:sldId id="562" r:id="rId51"/>
    <p:sldId id="563" r:id="rId52"/>
    <p:sldId id="564" r:id="rId53"/>
    <p:sldId id="565"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7"/>
            <p14:sldId id="508"/>
            <p14:sldId id="542"/>
            <p14:sldId id="543"/>
            <p14:sldId id="544"/>
            <p14:sldId id="545"/>
            <p14:sldId id="546"/>
            <p14:sldId id="511"/>
            <p14:sldId id="512"/>
            <p14:sldId id="532"/>
            <p14:sldId id="535"/>
            <p14:sldId id="536"/>
            <p14:sldId id="537"/>
            <p14:sldId id="498"/>
            <p14:sldId id="515"/>
            <p14:sldId id="548"/>
            <p14:sldId id="516"/>
            <p14:sldId id="549"/>
            <p14:sldId id="550"/>
            <p14:sldId id="517"/>
            <p14:sldId id="530"/>
            <p14:sldId id="531"/>
            <p14:sldId id="552"/>
            <p14:sldId id="551"/>
            <p14:sldId id="574"/>
            <p14:sldId id="554"/>
            <p14:sldId id="575"/>
            <p14:sldId id="573"/>
            <p14:sldId id="555"/>
            <p14:sldId id="556"/>
            <p14:sldId id="557"/>
            <p14:sldId id="558"/>
            <p14:sldId id="566"/>
            <p14:sldId id="570"/>
            <p14:sldId id="571"/>
            <p14:sldId id="572"/>
            <p14:sldId id="559"/>
            <p14:sldId id="560"/>
            <p14:sldId id="568"/>
            <p14:sldId id="569"/>
            <p14:sldId id="576"/>
            <p14:sldId id="577"/>
            <p14:sldId id="578"/>
            <p14:sldId id="579"/>
            <p14:sldId id="561"/>
            <p14:sldId id="562"/>
            <p14:sldId id="563"/>
            <p14:sldId id="564"/>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9" d="100"/>
          <a:sy n="89" d="100"/>
        </p:scale>
        <p:origin x="462"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6/11/relationships/changesInfo" Target="changesInfos/changesInfo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52754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www.pon.harvard.edu/tag/negotiations/" TargetMode="External"/><Relationship Id="rId2" Type="http://schemas.openxmlformats.org/officeDocument/2006/relationships/hyperlink" Target="http://www.pon.harvard.edu/tag/government/" TargetMode="Externa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hyperlink" Target="http://www.pon.harvard.edu/tag/organization/" TargetMode="External"/><Relationship Id="rId2" Type="http://schemas.openxmlformats.org/officeDocument/2006/relationships/hyperlink" Target="http://www.pon.harvard.edu/tag/values/" TargetMode="Externa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3" Type="http://schemas.openxmlformats.org/officeDocument/2006/relationships/hyperlink" Target="https://bealestreetbears.com/2018/11/27/memphis-grizzlies-dillon-brooks-is-needed-in-a-big-way/" TargetMode="Externa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9.jpeg"/><Relationship Id="rId5" Type="http://schemas.openxmlformats.org/officeDocument/2006/relationships/hyperlink" Target="https://slate.com/culture/2018/12/marshon-brooks-dillon-brooks-phoenix-suns-memphis-grizzlies-trevor-ariza.html" TargetMode="External"/><Relationship Id="rId4" Type="http://schemas.openxmlformats.org/officeDocument/2006/relationships/hyperlink" Target="http://www.espn.com/nba/player/gamelog/_/id/6428/marshon-brooks"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cbssports.com/nba/news/nba-twitter-blows-up-over-failed-trevor-ariza-trade-between-grizzlies-suns-and-wizards/" TargetMode="Externa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9.jpeg"/><Relationship Id="rId5" Type="http://schemas.openxmlformats.org/officeDocument/2006/relationships/hyperlink" Target="http://www.espn.com/nba/story/_/id/25537488/trevor-ariza-trade-happens" TargetMode="External"/><Relationship Id="rId4" Type="http://schemas.openxmlformats.org/officeDocument/2006/relationships/hyperlink" Target="https://www.sbnation.com/nba/2018/12/15/18141899/dillon-brooks-grizzlies-nba-trade-suns-wizards-winners-losers"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mwi.org/negotiation-preparation/" TargetMode="External"/><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hyperlink" Target="https://www.mwi.org/negotiation-skills-ladder-of-inference/" TargetMode="External"/><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hyperlink" Target="https://www.mwi.org/deep-canvassing-and-the-power-of-active-listening/" TargetMode="External"/><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84894" y="2234188"/>
            <a:ext cx="5203246" cy="2311146"/>
          </a:xfrm>
          <a:prstGeom prst="rect">
            <a:avLst/>
          </a:prstGeom>
          <a:noFill/>
        </p:spPr>
        <p:txBody>
          <a:bodyPr wrap="square" rtlCol="0">
            <a:spAutoFit/>
          </a:bodyPr>
          <a:lstStyle/>
          <a:p>
            <a:pPr marR="0" lvl="0" algn="ctr" rtl="0">
              <a:lnSpc>
                <a:spcPct val="107000"/>
              </a:lnSpc>
              <a:spcBef>
                <a:spcPts val="0"/>
              </a:spcBef>
              <a:spcAft>
                <a:spcPts val="0"/>
              </a:spcAft>
              <a:buSzPts val="1000"/>
              <a:tabLst>
                <a:tab pos="457200" algn="l"/>
              </a:tabLst>
            </a:pPr>
            <a:r>
              <a:rPr lang="en-US" sz="2400" b="1" dirty="0">
                <a:solidFill>
                  <a:srgbClr val="23232D"/>
                </a:solidFill>
                <a:effectLst/>
                <a:latin typeface="Times New Roman" panose="02020603050405020304" pitchFamily="18" charset="0"/>
                <a:ea typeface="Times New Roman" panose="02020603050405020304" pitchFamily="18" charset="0"/>
                <a:cs typeface="Arial" panose="020B0604020202020204" pitchFamily="34" charset="0"/>
              </a:rPr>
              <a:t>The Negotiation and Influencing Skills</a:t>
            </a:r>
          </a:p>
          <a:p>
            <a:pPr marR="0" lvl="0" algn="ctr" rtl="0">
              <a:lnSpc>
                <a:spcPct val="107000"/>
              </a:lnSpc>
              <a:spcBef>
                <a:spcPts val="0"/>
              </a:spcBef>
              <a:spcAft>
                <a:spcPts val="0"/>
              </a:spcAft>
              <a:buSzPts val="1000"/>
              <a:tabLst>
                <a:tab pos="457200" algn="l"/>
              </a:tabLst>
            </a:pPr>
            <a:r>
              <a:rPr lang="en-US" sz="2800" dirty="0">
                <a:solidFill>
                  <a:srgbClr val="00AEEF"/>
                </a:solidFill>
              </a:rPr>
              <a:t>How to overcome communication’s barriers and Risk Management tactics for effective negotiation</a:t>
            </a:r>
            <a:endParaRPr lang="en-US" sz="1000" dirty="0">
              <a:solidFill>
                <a:srgbClr val="00AEEF"/>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p:cNvSpPr/>
          <p:nvPr/>
        </p:nvSpPr>
        <p:spPr>
          <a:xfrm>
            <a:off x="4714828" y="435086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Lec.4</a:t>
            </a:r>
          </a:p>
        </p:txBody>
      </p:sp>
      <p:sp>
        <p:nvSpPr>
          <p:cNvPr id="11" name="TextBox 10"/>
          <p:cNvSpPr txBox="1"/>
          <p:nvPr/>
        </p:nvSpPr>
        <p:spPr>
          <a:xfrm>
            <a:off x="5337562" y="4880031"/>
            <a:ext cx="5598007"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ENT623</a:t>
            </a:r>
          </a:p>
          <a:p>
            <a:pPr algn="ctr"/>
            <a:r>
              <a:rPr lang="en-US" sz="2000" b="1" dirty="0">
                <a:solidFill>
                  <a:srgbClr val="2D3956"/>
                </a:solidFill>
                <a:latin typeface="Tajawal Medium" panose="00000600000000000000" pitchFamily="2" charset="-78"/>
                <a:cs typeface="Tajawal Medium" panose="00000600000000000000" pitchFamily="2" charset="-78"/>
              </a:rPr>
              <a:t>College of  Entrepreneurship and Innovation</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9D988-181A-255C-823E-B41620B5F08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5E0EF25-B6E3-ACEC-DDD1-EC295B36CB5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163A363-1052-CA92-2779-FEB971DF8791}"/>
              </a:ext>
            </a:extLst>
          </p:cNvPr>
          <p:cNvSpPr/>
          <p:nvPr/>
        </p:nvSpPr>
        <p:spPr>
          <a:xfrm>
            <a:off x="1276421" y="1906838"/>
            <a:ext cx="4222539" cy="3416320"/>
          </a:xfrm>
          <a:prstGeom prst="rect">
            <a:avLst/>
          </a:prstGeom>
        </p:spPr>
        <p:txBody>
          <a:bodyPr wrap="square">
            <a:spAutoFit/>
          </a:bodyPr>
          <a:lstStyle/>
          <a:p>
            <a:pPr marL="342900" indent="-342900" algn="just">
              <a:buFont typeface="Arial" panose="020B0604020202020204" pitchFamily="34" charset="0"/>
              <a:buChar char="•"/>
            </a:pPr>
            <a:r>
              <a:rPr lang="en-US" sz="2400" b="1" dirty="0"/>
              <a:t>Understand </a:t>
            </a:r>
            <a:r>
              <a:rPr lang="en-US" sz="2400" b="1" dirty="0">
                <a:cs typeface="Tajawal Medium" panose="00000600000000000000" pitchFamily="2" charset="-78"/>
              </a:rPr>
              <a:t>Barriers of communication in negotiation</a:t>
            </a:r>
          </a:p>
          <a:p>
            <a:pPr marL="342900" indent="-342900" algn="just">
              <a:buFont typeface="Arial" panose="020B0604020202020204" pitchFamily="34" charset="0"/>
              <a:buChar char="•"/>
            </a:pPr>
            <a:endParaRPr lang="ar-EG" sz="2400" u="none" dirty="0"/>
          </a:p>
          <a:p>
            <a:pPr marL="342900" indent="-342900" algn="just">
              <a:buFont typeface="Arial" panose="020B0604020202020204" pitchFamily="34" charset="0"/>
              <a:buChar char="•"/>
            </a:pPr>
            <a:r>
              <a:rPr lang="en-US" sz="2400" b="1" dirty="0"/>
              <a:t>Understand the dynamics of Risk Management in the Negotiation situation</a:t>
            </a:r>
          </a:p>
          <a:p>
            <a:pPr marL="342900" indent="-342900" algn="just">
              <a:buFont typeface="Arial" panose="020B0604020202020204" pitchFamily="34" charset="0"/>
              <a:buChar char="•"/>
            </a:pPr>
            <a:endParaRPr lang="en-US" sz="2400" b="1" dirty="0"/>
          </a:p>
          <a:p>
            <a:pPr marL="342900" indent="-342900" algn="just">
              <a:buFont typeface="Arial" panose="020B0604020202020204" pitchFamily="34" charset="0"/>
              <a:buChar char="•"/>
            </a:pPr>
            <a:r>
              <a:rPr lang="en-US" sz="2400" b="1" dirty="0"/>
              <a:t>Case studies</a:t>
            </a:r>
          </a:p>
        </p:txBody>
      </p:sp>
      <p:sp>
        <p:nvSpPr>
          <p:cNvPr id="17" name="TextBox 16">
            <a:extLst>
              <a:ext uri="{FF2B5EF4-FFF2-40B4-BE49-F238E27FC236}">
                <a16:creationId xmlns:a16="http://schemas.microsoft.com/office/drawing/2014/main" id="{E4D161F2-7653-337D-C48A-087CA2D10842}"/>
              </a:ext>
            </a:extLst>
          </p:cNvPr>
          <p:cNvSpPr txBox="1"/>
          <p:nvPr/>
        </p:nvSpPr>
        <p:spPr>
          <a:xfrm>
            <a:off x="6944248" y="399675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Our Learning Outcomes</a:t>
            </a:r>
          </a:p>
        </p:txBody>
      </p:sp>
      <p:sp>
        <p:nvSpPr>
          <p:cNvPr id="18" name="Rectangle 17">
            <a:extLst>
              <a:ext uri="{FF2B5EF4-FFF2-40B4-BE49-F238E27FC236}">
                <a16:creationId xmlns:a16="http://schemas.microsoft.com/office/drawing/2014/main" id="{585898D8-BAE8-3255-1CD0-5D6EAD16912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0590052C-7648-994F-8037-544D45B55AF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7FDFAB5-46EA-D1B0-A194-A523F4A817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id="{C3D021EF-A84A-893B-1636-47B6A7E2D94C}"/>
              </a:ext>
            </a:extLst>
          </p:cNvPr>
          <p:cNvSpPr>
            <a:spLocks noGrp="1"/>
          </p:cNvSpPr>
          <p:nvPr>
            <p:ph type="pic" sz="quarter" idx="10"/>
          </p:nvPr>
        </p:nvSpPr>
        <p:spPr/>
      </p:sp>
      <p:pic>
        <p:nvPicPr>
          <p:cNvPr id="3" name="Picture 2" descr="Negotiation Skills - Strengthscape">
            <a:extLst>
              <a:ext uri="{FF2B5EF4-FFF2-40B4-BE49-F238E27FC236}">
                <a16:creationId xmlns:a16="http://schemas.microsoft.com/office/drawing/2014/main" id="{67DD3925-0599-931F-1CB5-2F048721C2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5" y="933451"/>
            <a:ext cx="5032587" cy="2495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66901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D56AB-9CD6-00D9-5FA8-69A82B4AD0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87F205-25EC-60ED-3CB3-0D3783376BC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78B6EB5-B477-9E5B-0996-946C590F3B8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F12AA5-9103-5CDD-9955-ADDDF1D7F5A1}"/>
              </a:ext>
            </a:extLst>
          </p:cNvPr>
          <p:cNvSpPr/>
          <p:nvPr/>
        </p:nvSpPr>
        <p:spPr>
          <a:xfrm>
            <a:off x="747546" y="18511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3746807-D76C-7643-A5B7-1FDDE6F6B23B}"/>
              </a:ext>
            </a:extLst>
          </p:cNvPr>
          <p:cNvSpPr txBox="1"/>
          <p:nvPr/>
        </p:nvSpPr>
        <p:spPr>
          <a:xfrm>
            <a:off x="989704" y="2169388"/>
            <a:ext cx="8760617" cy="3477875"/>
          </a:xfrm>
          <a:prstGeom prst="rect">
            <a:avLst/>
          </a:prstGeom>
          <a:noFill/>
        </p:spPr>
        <p:txBody>
          <a:bodyPr wrap="square" rtlCol="0">
            <a:spAutoFit/>
          </a:bodyPr>
          <a:lstStyle/>
          <a:p>
            <a:pPr algn="just">
              <a:buFont typeface="+mj-lt"/>
              <a:buAutoNum type="arabicPeriod"/>
            </a:pPr>
            <a:r>
              <a:rPr lang="en-US" sz="2000" b="1" i="0" dirty="0">
                <a:solidFill>
                  <a:srgbClr val="050E17"/>
                </a:solidFill>
                <a:effectLst/>
              </a:rPr>
              <a:t>Language barriers</a:t>
            </a:r>
            <a:r>
              <a:rPr lang="en-US" sz="2000" b="0" i="0" dirty="0">
                <a:solidFill>
                  <a:srgbClr val="050E17"/>
                </a:solidFill>
                <a:effectLst/>
              </a:rPr>
              <a:t>: When parties speak different languages or dialects, it can be difficult to communicate effectively and accurately. This can lead to misunderstandings and misinterpretations of what is being said.</a:t>
            </a:r>
          </a:p>
          <a:p>
            <a:pPr algn="just">
              <a:buFont typeface="+mj-lt"/>
              <a:buAutoNum type="arabicPeriod"/>
            </a:pPr>
            <a:r>
              <a:rPr lang="en-US" sz="2000" b="1" i="0" dirty="0">
                <a:solidFill>
                  <a:srgbClr val="050E17"/>
                </a:solidFill>
                <a:effectLst/>
              </a:rPr>
              <a:t>Cultural barriers</a:t>
            </a:r>
            <a:r>
              <a:rPr lang="en-US" sz="2000" b="0" i="0" dirty="0">
                <a:solidFill>
                  <a:srgbClr val="050E17"/>
                </a:solidFill>
                <a:effectLst/>
              </a:rPr>
              <a:t>: Cultural differences can affect communication in negotiation, as different cultures may have different communication styles, norms, and expectations. For example, some cultures may value direct communication, while others may use indirect communication.</a:t>
            </a:r>
          </a:p>
          <a:p>
            <a:pPr algn="just">
              <a:buFont typeface="+mj-lt"/>
              <a:buAutoNum type="arabicPeriod"/>
            </a:pPr>
            <a:r>
              <a:rPr lang="en-US" sz="2000" b="1" i="0" dirty="0">
                <a:solidFill>
                  <a:srgbClr val="050E17"/>
                </a:solidFill>
                <a:effectLst/>
              </a:rPr>
              <a:t>Emotional barriers</a:t>
            </a:r>
            <a:r>
              <a:rPr lang="en-US" sz="2000" b="0" i="0" dirty="0">
                <a:solidFill>
                  <a:srgbClr val="050E17"/>
                </a:solidFill>
                <a:effectLst/>
              </a:rPr>
              <a:t>: Strong emotions such as anger, frustration, and anxiety can make it difficult to communicate effectively in negotiation. Parties may become defensive, dismissive, or unresponsive, which can lead to breakdowns in communication.</a:t>
            </a:r>
          </a:p>
        </p:txBody>
      </p:sp>
      <p:pic>
        <p:nvPicPr>
          <p:cNvPr id="5" name="Graphic 21">
            <a:extLst>
              <a:ext uri="{FF2B5EF4-FFF2-40B4-BE49-F238E27FC236}">
                <a16:creationId xmlns:a16="http://schemas.microsoft.com/office/drawing/2014/main" id="{905FB321-75DF-3503-3B58-5C19E43AFE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5D044F7-5CEB-D043-06A3-C211DDE1B895}"/>
              </a:ext>
            </a:extLst>
          </p:cNvPr>
          <p:cNvSpPr txBox="1"/>
          <p:nvPr/>
        </p:nvSpPr>
        <p:spPr>
          <a:xfrm>
            <a:off x="1333001" y="1155869"/>
            <a:ext cx="7470619" cy="523220"/>
          </a:xfrm>
          <a:prstGeom prst="rect">
            <a:avLst/>
          </a:prstGeom>
          <a:noFill/>
        </p:spPr>
        <p:txBody>
          <a:bodyPr wrap="square">
            <a:spAutoFit/>
          </a:bodyPr>
          <a:lstStyle/>
          <a:p>
            <a:pPr algn="ctr"/>
            <a:r>
              <a:rPr lang="en-US" sz="2800" b="1" dirty="0">
                <a:solidFill>
                  <a:srgbClr val="C00000"/>
                </a:solidFill>
                <a:latin typeface="Tajawal Medium" panose="00000600000000000000" pitchFamily="2" charset="-78"/>
                <a:cs typeface="Tajawal Medium" panose="00000600000000000000" pitchFamily="2" charset="-78"/>
              </a:rPr>
              <a:t>Barriers of communication in negotiation</a:t>
            </a:r>
          </a:p>
        </p:txBody>
      </p:sp>
    </p:spTree>
    <p:extLst>
      <p:ext uri="{BB962C8B-B14F-4D97-AF65-F5344CB8AC3E}">
        <p14:creationId xmlns:p14="http://schemas.microsoft.com/office/powerpoint/2010/main" val="1965186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FD897-5910-CDA2-4506-76CC1BB528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3871ED-5C9F-1250-E741-0DA1D411D35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CA33BC7-4CA5-CB22-30A5-11244B2A32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464521F-8A6F-CA57-1A5C-49852AD03192}"/>
              </a:ext>
            </a:extLst>
          </p:cNvPr>
          <p:cNvSpPr/>
          <p:nvPr/>
        </p:nvSpPr>
        <p:spPr>
          <a:xfrm>
            <a:off x="747546" y="18511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57EBA5F-DDC6-5071-4D70-2C701424B324}"/>
              </a:ext>
            </a:extLst>
          </p:cNvPr>
          <p:cNvSpPr txBox="1"/>
          <p:nvPr/>
        </p:nvSpPr>
        <p:spPr>
          <a:xfrm>
            <a:off x="989704" y="2169388"/>
            <a:ext cx="8760617" cy="3170099"/>
          </a:xfrm>
          <a:prstGeom prst="rect">
            <a:avLst/>
          </a:prstGeom>
          <a:noFill/>
        </p:spPr>
        <p:txBody>
          <a:bodyPr wrap="square" rtlCol="0">
            <a:spAutoFit/>
          </a:bodyPr>
          <a:lstStyle/>
          <a:p>
            <a:pPr algn="just"/>
            <a:r>
              <a:rPr lang="en-US" sz="2000" dirty="0">
                <a:solidFill>
                  <a:srgbClr val="050E17"/>
                </a:solidFill>
                <a:latin typeface="-apple-system"/>
              </a:rPr>
              <a:t>4.</a:t>
            </a:r>
            <a:r>
              <a:rPr lang="en-US" sz="2000" b="1" i="0" dirty="0">
                <a:solidFill>
                  <a:srgbClr val="050E17"/>
                </a:solidFill>
                <a:effectLst/>
                <a:latin typeface="-apple-system"/>
              </a:rPr>
              <a:t>Information barriers</a:t>
            </a:r>
            <a:r>
              <a:rPr lang="en-US" sz="2000" b="0" i="0" dirty="0">
                <a:solidFill>
                  <a:srgbClr val="050E17"/>
                </a:solidFill>
                <a:effectLst/>
                <a:latin typeface="-apple-system"/>
              </a:rPr>
              <a:t>: Parties may have different levels of information or access to information, which can create an imbalance of power and lead to misunderstandings or mistrust.</a:t>
            </a:r>
          </a:p>
          <a:p>
            <a:pPr algn="just"/>
            <a:r>
              <a:rPr lang="en-US" sz="2000" dirty="0">
                <a:solidFill>
                  <a:srgbClr val="050E17"/>
                </a:solidFill>
                <a:latin typeface="-apple-system"/>
              </a:rPr>
              <a:t>5.</a:t>
            </a:r>
            <a:r>
              <a:rPr lang="en-US" sz="2000" b="1" i="0" dirty="0">
                <a:solidFill>
                  <a:srgbClr val="050E17"/>
                </a:solidFill>
                <a:effectLst/>
                <a:latin typeface="-apple-system"/>
              </a:rPr>
              <a:t>Perception barriers</a:t>
            </a:r>
            <a:r>
              <a:rPr lang="en-US" sz="2000" b="0" i="0" dirty="0">
                <a:solidFill>
                  <a:srgbClr val="050E17"/>
                </a:solidFill>
                <a:effectLst/>
                <a:latin typeface="-apple-system"/>
              </a:rPr>
              <a:t>: Parties may have different perceptions of the situation, the other party, or the negotiation process. These different perceptions can lead to misunderstandings and misinterpretations of what is being said.</a:t>
            </a:r>
          </a:p>
          <a:p>
            <a:pPr algn="just"/>
            <a:r>
              <a:rPr lang="en-US" sz="2000" b="0" i="0" dirty="0">
                <a:solidFill>
                  <a:srgbClr val="050E17"/>
                </a:solidFill>
                <a:effectLst/>
                <a:latin typeface="-apple-system"/>
              </a:rPr>
              <a:t>6.</a:t>
            </a:r>
            <a:r>
              <a:rPr lang="en-US" sz="2000" b="1" i="0" dirty="0">
                <a:solidFill>
                  <a:srgbClr val="050E17"/>
                </a:solidFill>
                <a:effectLst/>
                <a:latin typeface="-apple-system"/>
              </a:rPr>
              <a:t>Technology barriers</a:t>
            </a:r>
            <a:r>
              <a:rPr lang="en-US" sz="2000" b="0" i="0" dirty="0">
                <a:solidFill>
                  <a:srgbClr val="050E17"/>
                </a:solidFill>
                <a:effectLst/>
                <a:latin typeface="-apple-system"/>
              </a:rPr>
              <a:t>: In today's digital age, parties may communicate through technology such as email and video conferencing, which can create barriers to effective communication. Technical difficulties and miscommunications can occur, which can hinder the negotiation process.</a:t>
            </a:r>
          </a:p>
        </p:txBody>
      </p:sp>
      <p:pic>
        <p:nvPicPr>
          <p:cNvPr id="5" name="Graphic 21">
            <a:extLst>
              <a:ext uri="{FF2B5EF4-FFF2-40B4-BE49-F238E27FC236}">
                <a16:creationId xmlns:a16="http://schemas.microsoft.com/office/drawing/2014/main" id="{E7D483FC-E204-12A3-D0DF-6CCEA9F366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49CA326-E7B2-B13A-1550-BFFA7D2074CE}"/>
              </a:ext>
            </a:extLst>
          </p:cNvPr>
          <p:cNvSpPr txBox="1"/>
          <p:nvPr/>
        </p:nvSpPr>
        <p:spPr>
          <a:xfrm>
            <a:off x="1333001" y="1155869"/>
            <a:ext cx="7470619" cy="523220"/>
          </a:xfrm>
          <a:prstGeom prst="rect">
            <a:avLst/>
          </a:prstGeom>
          <a:noFill/>
        </p:spPr>
        <p:txBody>
          <a:bodyPr wrap="square">
            <a:spAutoFit/>
          </a:bodyPr>
          <a:lstStyle/>
          <a:p>
            <a:pPr algn="ctr"/>
            <a:r>
              <a:rPr lang="en-US" sz="2800" b="1" dirty="0">
                <a:solidFill>
                  <a:srgbClr val="C00000"/>
                </a:solidFill>
                <a:latin typeface="Tajawal Medium" panose="00000600000000000000" pitchFamily="2" charset="-78"/>
                <a:cs typeface="Tajawal Medium" panose="00000600000000000000" pitchFamily="2" charset="-78"/>
              </a:rPr>
              <a:t>Barriers of communication in negotiation</a:t>
            </a:r>
          </a:p>
        </p:txBody>
      </p:sp>
    </p:spTree>
    <p:extLst>
      <p:ext uri="{BB962C8B-B14F-4D97-AF65-F5344CB8AC3E}">
        <p14:creationId xmlns:p14="http://schemas.microsoft.com/office/powerpoint/2010/main" val="876050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81184-F0A8-84BC-4AAF-2D2E34AAC0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84DB36-1B2C-B4ED-AD79-A0C6E81F062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D1AD1AA-486F-5371-2A0D-0C4CF34AE7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B8E5BA7-FA77-A7FC-0213-B3A61C80B24C}"/>
              </a:ext>
            </a:extLst>
          </p:cNvPr>
          <p:cNvSpPr/>
          <p:nvPr/>
        </p:nvSpPr>
        <p:spPr>
          <a:xfrm>
            <a:off x="747546" y="18511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48A5E6C-075C-D6D3-AF29-05504D67BA1B}"/>
              </a:ext>
            </a:extLst>
          </p:cNvPr>
          <p:cNvSpPr txBox="1"/>
          <p:nvPr/>
        </p:nvSpPr>
        <p:spPr>
          <a:xfrm>
            <a:off x="989704" y="2169388"/>
            <a:ext cx="8760617" cy="2123658"/>
          </a:xfrm>
          <a:prstGeom prst="rect">
            <a:avLst/>
          </a:prstGeom>
          <a:noFill/>
        </p:spPr>
        <p:txBody>
          <a:bodyPr wrap="square" rtlCol="0">
            <a:spAutoFit/>
          </a:bodyPr>
          <a:lstStyle/>
          <a:p>
            <a:pPr algn="just"/>
            <a:r>
              <a:rPr lang="en-US" sz="2200" b="0" i="0" dirty="0">
                <a:solidFill>
                  <a:srgbClr val="0A0A0A"/>
                </a:solidFill>
                <a:effectLst/>
              </a:rPr>
              <a:t>Before taking my new job, I had 10 years of successful experience negotiating with suppliers all over the United States. </a:t>
            </a:r>
          </a:p>
          <a:p>
            <a:pPr algn="just"/>
            <a:r>
              <a:rPr lang="en-US" sz="2200" b="0" i="0" dirty="0">
                <a:solidFill>
                  <a:srgbClr val="0A0A0A"/>
                </a:solidFill>
                <a:effectLst/>
              </a:rPr>
              <a:t>The company I just joined sources materials and components from almost everywhere but the United States. </a:t>
            </a:r>
          </a:p>
          <a:p>
            <a:endParaRPr lang="en-US" sz="2200" b="0" i="0" dirty="0">
              <a:solidFill>
                <a:srgbClr val="0A0A0A"/>
              </a:solidFill>
              <a:effectLst/>
            </a:endParaRPr>
          </a:p>
          <a:p>
            <a:pPr algn="just"/>
            <a:r>
              <a:rPr lang="en-US" sz="2200" b="1" i="0" dirty="0">
                <a:solidFill>
                  <a:srgbClr val="0A0A0A"/>
                </a:solidFill>
                <a:effectLst/>
              </a:rPr>
              <a:t>What advice can you give me on negotiating with foreign suppliers?</a:t>
            </a:r>
            <a:endParaRPr lang="en-US" sz="2200" b="1" dirty="0">
              <a:solidFill>
                <a:srgbClr val="2D3956"/>
              </a:solidFill>
              <a:cs typeface="Tajawal ExtraBold" panose="00000800000000000000" pitchFamily="2" charset="-78"/>
            </a:endParaRPr>
          </a:p>
        </p:txBody>
      </p:sp>
      <p:pic>
        <p:nvPicPr>
          <p:cNvPr id="5" name="Graphic 21">
            <a:extLst>
              <a:ext uri="{FF2B5EF4-FFF2-40B4-BE49-F238E27FC236}">
                <a16:creationId xmlns:a16="http://schemas.microsoft.com/office/drawing/2014/main" id="{081BB154-331B-12B1-E532-C66243BBF7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25BA1ED-FF94-6339-B092-A4DA290DF988}"/>
              </a:ext>
            </a:extLst>
          </p:cNvPr>
          <p:cNvSpPr txBox="1"/>
          <p:nvPr/>
        </p:nvSpPr>
        <p:spPr>
          <a:xfrm>
            <a:off x="267994" y="1155869"/>
            <a:ext cx="8499488" cy="523220"/>
          </a:xfrm>
          <a:prstGeom prst="rect">
            <a:avLst/>
          </a:prstGeom>
          <a:noFill/>
        </p:spPr>
        <p:txBody>
          <a:bodyPr wrap="square">
            <a:spAutoFit/>
          </a:bodyPr>
          <a:lstStyle/>
          <a:p>
            <a:r>
              <a:rPr lang="en-US" sz="2800" b="1" dirty="0">
                <a:solidFill>
                  <a:srgbClr val="C00000"/>
                </a:solidFill>
                <a:latin typeface="Tajawal Medium" panose="00000600000000000000" pitchFamily="2" charset="-78"/>
                <a:cs typeface="Tajawal Medium" panose="00000600000000000000" pitchFamily="2" charset="-78"/>
              </a:rPr>
              <a:t>Ex: Barriers of communication in negotiation</a:t>
            </a:r>
          </a:p>
        </p:txBody>
      </p:sp>
    </p:spTree>
    <p:extLst>
      <p:ext uri="{BB962C8B-B14F-4D97-AF65-F5344CB8AC3E}">
        <p14:creationId xmlns:p14="http://schemas.microsoft.com/office/powerpoint/2010/main" val="23345269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0A74D-E7E4-6DAB-4BB8-97ABC1AE70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0A9516-F693-7DD7-BDD3-790ED09E01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D2EEE1-B0C0-ED50-2B74-7A133D06BA9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76187A1-2F41-CCB2-19BE-349287E09126}"/>
              </a:ext>
            </a:extLst>
          </p:cNvPr>
          <p:cNvSpPr/>
          <p:nvPr/>
        </p:nvSpPr>
        <p:spPr>
          <a:xfrm>
            <a:off x="747546" y="18511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4B4F148-2246-DEC3-D3E2-CD737EB2756B}"/>
              </a:ext>
            </a:extLst>
          </p:cNvPr>
          <p:cNvSpPr txBox="1"/>
          <p:nvPr/>
        </p:nvSpPr>
        <p:spPr>
          <a:xfrm>
            <a:off x="989704" y="2169388"/>
            <a:ext cx="8760617" cy="2677656"/>
          </a:xfrm>
          <a:prstGeom prst="rect">
            <a:avLst/>
          </a:prstGeom>
          <a:noFill/>
        </p:spPr>
        <p:txBody>
          <a:bodyPr wrap="square" rtlCol="0">
            <a:spAutoFit/>
          </a:bodyPr>
          <a:lstStyle/>
          <a:p>
            <a:pPr algn="l"/>
            <a:r>
              <a:rPr lang="en-US" sz="2400" b="0" i="0" dirty="0">
                <a:solidFill>
                  <a:srgbClr val="0A0A0A"/>
                </a:solidFill>
                <a:effectLst/>
              </a:rPr>
              <a:t>When negotiating with foreign suppliers, you’ll confront a variety of obstacles, such as:</a:t>
            </a:r>
          </a:p>
          <a:p>
            <a:pPr marL="457200" indent="-457200" algn="l">
              <a:buFont typeface="Arial" panose="020B0604020202020204" pitchFamily="34" charset="0"/>
              <a:buChar char="•"/>
            </a:pPr>
            <a:r>
              <a:rPr lang="en-US" sz="2400" b="0" i="0" dirty="0">
                <a:solidFill>
                  <a:srgbClr val="0A0A0A"/>
                </a:solidFill>
                <a:effectLst/>
              </a:rPr>
              <a:t>unfamiliar laws, </a:t>
            </a:r>
          </a:p>
          <a:p>
            <a:pPr marL="457200" indent="-457200" algn="l">
              <a:buFont typeface="Arial" panose="020B0604020202020204" pitchFamily="34" charset="0"/>
              <a:buChar char="•"/>
            </a:pPr>
            <a:r>
              <a:rPr lang="en-US" sz="2400" b="0" i="0" dirty="0">
                <a:solidFill>
                  <a:srgbClr val="0A0A0A"/>
                </a:solidFill>
                <a:effectLst/>
              </a:rPr>
              <a:t>ideologies, and </a:t>
            </a:r>
            <a:r>
              <a:rPr lang="en-US" sz="2400" b="0" i="0" u="none" strike="noStrike" dirty="0">
                <a:solidFill>
                  <a:srgbClr val="15599D"/>
                </a:solidFill>
                <a:effectLst/>
                <a:hlinkClick r:id="rId2"/>
              </a:rPr>
              <a:t>governments</a:t>
            </a:r>
            <a:r>
              <a:rPr lang="en-US" sz="2400" b="0" i="0" dirty="0">
                <a:solidFill>
                  <a:srgbClr val="0A0A0A"/>
                </a:solidFill>
                <a:effectLst/>
              </a:rPr>
              <a:t>, that are usually absent from </a:t>
            </a:r>
            <a:r>
              <a:rPr lang="en-US" sz="2400" b="0" i="0" u="none" strike="noStrike" dirty="0">
                <a:solidFill>
                  <a:srgbClr val="15599D"/>
                </a:solidFill>
                <a:effectLst/>
                <a:hlinkClick r:id="rId3"/>
              </a:rPr>
              <a:t>negotiations</a:t>
            </a:r>
            <a:r>
              <a:rPr lang="en-US" sz="2400" b="0" i="0" dirty="0">
                <a:solidFill>
                  <a:srgbClr val="0A0A0A"/>
                </a:solidFill>
                <a:effectLst/>
              </a:rPr>
              <a:t> with U.S. suppliers.</a:t>
            </a:r>
          </a:p>
          <a:p>
            <a:pPr marL="457200" indent="-457200" algn="l">
              <a:buFont typeface="Arial" panose="020B0604020202020204" pitchFamily="34" charset="0"/>
              <a:buChar char="•"/>
            </a:pPr>
            <a:r>
              <a:rPr lang="en-US" sz="2400" b="0" i="0" dirty="0">
                <a:solidFill>
                  <a:srgbClr val="0A0A0A"/>
                </a:solidFill>
                <a:effectLst/>
              </a:rPr>
              <a:t>the cultural differences between the two sides ( in case of International negotiations).</a:t>
            </a:r>
          </a:p>
        </p:txBody>
      </p:sp>
      <p:pic>
        <p:nvPicPr>
          <p:cNvPr id="5" name="Graphic 21">
            <a:extLst>
              <a:ext uri="{FF2B5EF4-FFF2-40B4-BE49-F238E27FC236}">
                <a16:creationId xmlns:a16="http://schemas.microsoft.com/office/drawing/2014/main" id="{06A581DD-8C4D-4738-95D3-916D0BC8520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7D79E2F-EBC3-2061-5308-67F5555CFBEC}"/>
              </a:ext>
            </a:extLst>
          </p:cNvPr>
          <p:cNvSpPr txBox="1"/>
          <p:nvPr/>
        </p:nvSpPr>
        <p:spPr>
          <a:xfrm>
            <a:off x="267994" y="1155869"/>
            <a:ext cx="8499488" cy="523220"/>
          </a:xfrm>
          <a:prstGeom prst="rect">
            <a:avLst/>
          </a:prstGeom>
          <a:noFill/>
        </p:spPr>
        <p:txBody>
          <a:bodyPr wrap="square">
            <a:spAutoFit/>
          </a:bodyPr>
          <a:lstStyle/>
          <a:p>
            <a:r>
              <a:rPr lang="en-US" sz="2800" b="1" dirty="0">
                <a:solidFill>
                  <a:srgbClr val="C00000"/>
                </a:solidFill>
                <a:latin typeface="Tajawal Medium" panose="00000600000000000000" pitchFamily="2" charset="-78"/>
                <a:cs typeface="Tajawal Medium" panose="00000600000000000000" pitchFamily="2" charset="-78"/>
              </a:rPr>
              <a:t>Ex: Barriers of communication in negotiation</a:t>
            </a:r>
          </a:p>
        </p:txBody>
      </p:sp>
    </p:spTree>
    <p:extLst>
      <p:ext uri="{BB962C8B-B14F-4D97-AF65-F5344CB8AC3E}">
        <p14:creationId xmlns:p14="http://schemas.microsoft.com/office/powerpoint/2010/main" val="16536974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93F6B-F18C-9B5A-0E38-2AC7838712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24B3E8-D454-AA5A-125F-9C1EE7236C3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7A5EDF-9718-8964-9FEC-FEAC1547E9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65CD877-3091-2081-D762-0FD97974B19B}"/>
              </a:ext>
            </a:extLst>
          </p:cNvPr>
          <p:cNvSpPr/>
          <p:nvPr/>
        </p:nvSpPr>
        <p:spPr>
          <a:xfrm>
            <a:off x="747546" y="18511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49BC26A-0B51-8FFC-96F8-8B7ECA14EF16}"/>
              </a:ext>
            </a:extLst>
          </p:cNvPr>
          <p:cNvSpPr txBox="1"/>
          <p:nvPr/>
        </p:nvSpPr>
        <p:spPr>
          <a:xfrm>
            <a:off x="871370" y="2274837"/>
            <a:ext cx="8760617" cy="2308324"/>
          </a:xfrm>
          <a:prstGeom prst="rect">
            <a:avLst/>
          </a:prstGeom>
          <a:noFill/>
        </p:spPr>
        <p:txBody>
          <a:bodyPr wrap="square" rtlCol="0">
            <a:spAutoFit/>
          </a:bodyPr>
          <a:lstStyle/>
          <a:p>
            <a:pPr algn="just"/>
            <a:r>
              <a:rPr lang="en-US" sz="2400" b="0" i="0" dirty="0">
                <a:solidFill>
                  <a:srgbClr val="0A0A0A"/>
                </a:solidFill>
                <a:effectLst/>
              </a:rPr>
              <a:t>Culture consists of the socially transmitted behavior patterns, attitudes, norms, and </a:t>
            </a:r>
            <a:r>
              <a:rPr lang="en-US" sz="2400" b="0" i="0" u="none" strike="noStrike" dirty="0">
                <a:solidFill>
                  <a:srgbClr val="15599D"/>
                </a:solidFill>
                <a:effectLst/>
                <a:hlinkClick r:id="rId2"/>
              </a:rPr>
              <a:t>values</a:t>
            </a:r>
            <a:r>
              <a:rPr lang="en-US" sz="2400" b="0" i="0" dirty="0">
                <a:solidFill>
                  <a:srgbClr val="0A0A0A"/>
                </a:solidFill>
                <a:effectLst/>
              </a:rPr>
              <a:t> of a given community, whether a nation, an ethnic group, or even an </a:t>
            </a:r>
            <a:r>
              <a:rPr lang="en-US" sz="2400" b="0" i="0" u="none" strike="noStrike" dirty="0">
                <a:solidFill>
                  <a:srgbClr val="15599D"/>
                </a:solidFill>
                <a:effectLst/>
                <a:hlinkClick r:id="rId3"/>
              </a:rPr>
              <a:t>organization</a:t>
            </a:r>
            <a:r>
              <a:rPr lang="en-US" sz="2400" b="0" i="0" dirty="0">
                <a:solidFill>
                  <a:srgbClr val="0A0A0A"/>
                </a:solidFill>
                <a:effectLst/>
              </a:rPr>
              <a:t>.</a:t>
            </a:r>
          </a:p>
          <a:p>
            <a:pPr algn="just"/>
            <a:r>
              <a:rPr lang="en-US" sz="2400" b="0" i="0" dirty="0">
                <a:solidFill>
                  <a:srgbClr val="0A0A0A"/>
                </a:solidFill>
                <a:effectLst/>
              </a:rPr>
              <a:t>Understanding a foreign counterpart’s culture is a lot like peeling an onion, as you interpret behavior to reveal attitudes, which reflect norms, which are founded on values.</a:t>
            </a:r>
          </a:p>
        </p:txBody>
      </p:sp>
      <p:pic>
        <p:nvPicPr>
          <p:cNvPr id="5" name="Graphic 21">
            <a:extLst>
              <a:ext uri="{FF2B5EF4-FFF2-40B4-BE49-F238E27FC236}">
                <a16:creationId xmlns:a16="http://schemas.microsoft.com/office/drawing/2014/main" id="{2F9F15DB-A6EB-E65C-C535-4A1DB039D36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15ECD04-283A-F999-FCC2-99D5BBEB28F7}"/>
              </a:ext>
            </a:extLst>
          </p:cNvPr>
          <p:cNvSpPr txBox="1"/>
          <p:nvPr/>
        </p:nvSpPr>
        <p:spPr>
          <a:xfrm>
            <a:off x="267994" y="1155869"/>
            <a:ext cx="8499488" cy="523220"/>
          </a:xfrm>
          <a:prstGeom prst="rect">
            <a:avLst/>
          </a:prstGeom>
          <a:noFill/>
        </p:spPr>
        <p:txBody>
          <a:bodyPr wrap="square">
            <a:spAutoFit/>
          </a:bodyPr>
          <a:lstStyle/>
          <a:p>
            <a:r>
              <a:rPr lang="en-US" sz="2800" b="1" dirty="0">
                <a:solidFill>
                  <a:srgbClr val="C00000"/>
                </a:solidFill>
                <a:latin typeface="Tajawal Medium" panose="00000600000000000000" pitchFamily="2" charset="-78"/>
                <a:cs typeface="Tajawal Medium" panose="00000600000000000000" pitchFamily="2" charset="-78"/>
              </a:rPr>
              <a:t>Ex: Barriers of communication in negotiation</a:t>
            </a:r>
          </a:p>
        </p:txBody>
      </p:sp>
    </p:spTree>
    <p:extLst>
      <p:ext uri="{BB962C8B-B14F-4D97-AF65-F5344CB8AC3E}">
        <p14:creationId xmlns:p14="http://schemas.microsoft.com/office/powerpoint/2010/main" val="33802057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38712-6036-6904-FEA0-38AE8429A95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813680-351F-7AEA-EE7C-D9399FCC5A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C1A1774-1BF2-3336-8D74-29F22F911C1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1949F72-2C2F-6657-8A2A-E6FBD4F3E9CC}"/>
              </a:ext>
            </a:extLst>
          </p:cNvPr>
          <p:cNvSpPr/>
          <p:nvPr/>
        </p:nvSpPr>
        <p:spPr>
          <a:xfrm>
            <a:off x="747546" y="18511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F570A46-69D6-7A7D-E991-2AA75302F11C}"/>
              </a:ext>
            </a:extLst>
          </p:cNvPr>
          <p:cNvSpPr txBox="1"/>
          <p:nvPr/>
        </p:nvSpPr>
        <p:spPr>
          <a:xfrm>
            <a:off x="871370" y="2274837"/>
            <a:ext cx="8760617" cy="3354765"/>
          </a:xfrm>
          <a:prstGeom prst="rect">
            <a:avLst/>
          </a:prstGeom>
          <a:noFill/>
        </p:spPr>
        <p:txBody>
          <a:bodyPr wrap="square" rtlCol="0">
            <a:spAutoFit/>
          </a:bodyPr>
          <a:lstStyle/>
          <a:p>
            <a:r>
              <a:rPr lang="en-US" sz="2200" b="1" i="0" dirty="0">
                <a:solidFill>
                  <a:srgbClr val="050E17"/>
                </a:solidFill>
                <a:effectLst/>
                <a:latin typeface="-apple-system"/>
              </a:rPr>
              <a:t>parties can improve their communication and achieve more successful negotiation outcomes through taking a lot of steps, such as:</a:t>
            </a:r>
          </a:p>
          <a:p>
            <a:pPr marL="342900" indent="-342900">
              <a:buFont typeface="Arial" panose="020B0604020202020204" pitchFamily="34" charset="0"/>
              <a:buChar char="•"/>
            </a:pPr>
            <a:r>
              <a:rPr lang="en-US" sz="2400" b="0" i="0" dirty="0">
                <a:solidFill>
                  <a:srgbClr val="050E17"/>
                </a:solidFill>
                <a:effectLst/>
                <a:latin typeface="-apple-system"/>
              </a:rPr>
              <a:t> actively listening, </a:t>
            </a:r>
          </a:p>
          <a:p>
            <a:pPr marL="342900" indent="-342900">
              <a:buFont typeface="Arial" panose="020B0604020202020204" pitchFamily="34" charset="0"/>
              <a:buChar char="•"/>
            </a:pPr>
            <a:r>
              <a:rPr lang="en-US" sz="2400" b="0" i="0" dirty="0">
                <a:solidFill>
                  <a:srgbClr val="050E17"/>
                </a:solidFill>
                <a:effectLst/>
                <a:latin typeface="-apple-system"/>
              </a:rPr>
              <a:t>asking clarifying questions, and </a:t>
            </a:r>
          </a:p>
          <a:p>
            <a:pPr marL="342900" indent="-342900">
              <a:buFont typeface="Arial" panose="020B0604020202020204" pitchFamily="34" charset="0"/>
              <a:buChar char="•"/>
            </a:pPr>
            <a:r>
              <a:rPr lang="en-US" sz="2400" b="0" i="0" dirty="0">
                <a:solidFill>
                  <a:srgbClr val="050E17"/>
                </a:solidFill>
                <a:effectLst/>
                <a:latin typeface="-apple-system"/>
              </a:rPr>
              <a:t>using clear and concise language. </a:t>
            </a:r>
          </a:p>
          <a:p>
            <a:pPr marL="342900" indent="-342900">
              <a:buFont typeface="Arial" panose="020B0604020202020204" pitchFamily="34" charset="0"/>
              <a:buChar char="•"/>
            </a:pPr>
            <a:r>
              <a:rPr lang="en-US" sz="2400" b="0" i="0" dirty="0">
                <a:solidFill>
                  <a:srgbClr val="050E17"/>
                </a:solidFill>
                <a:effectLst/>
                <a:latin typeface="-apple-system"/>
              </a:rPr>
              <a:t>Parties can also work to understand and respect cultural differences, </a:t>
            </a:r>
          </a:p>
          <a:p>
            <a:pPr marL="342900" indent="-342900">
              <a:buFont typeface="Arial" panose="020B0604020202020204" pitchFamily="34" charset="0"/>
              <a:buChar char="•"/>
            </a:pPr>
            <a:r>
              <a:rPr lang="en-US" sz="2400" b="0" i="0" dirty="0">
                <a:solidFill>
                  <a:srgbClr val="050E17"/>
                </a:solidFill>
                <a:effectLst/>
                <a:latin typeface="-apple-system"/>
              </a:rPr>
              <a:t>manage their emotions, and share information openly and transparently. By addressing these barriers, </a:t>
            </a:r>
          </a:p>
        </p:txBody>
      </p:sp>
      <p:pic>
        <p:nvPicPr>
          <p:cNvPr id="5" name="Graphic 21">
            <a:extLst>
              <a:ext uri="{FF2B5EF4-FFF2-40B4-BE49-F238E27FC236}">
                <a16:creationId xmlns:a16="http://schemas.microsoft.com/office/drawing/2014/main" id="{701C07BB-939C-23C6-F65A-3000467EC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08B7563-C6AC-0B9F-1731-0B68E3C59AC0}"/>
              </a:ext>
            </a:extLst>
          </p:cNvPr>
          <p:cNvSpPr txBox="1"/>
          <p:nvPr/>
        </p:nvSpPr>
        <p:spPr>
          <a:xfrm>
            <a:off x="267994" y="1155869"/>
            <a:ext cx="8499488" cy="523220"/>
          </a:xfrm>
          <a:prstGeom prst="rect">
            <a:avLst/>
          </a:prstGeom>
          <a:noFill/>
        </p:spPr>
        <p:txBody>
          <a:bodyPr wrap="square">
            <a:spAutoFit/>
          </a:bodyPr>
          <a:lstStyle/>
          <a:p>
            <a:r>
              <a:rPr lang="en-US" sz="2800" b="1" i="0" dirty="0">
                <a:solidFill>
                  <a:srgbClr val="C00000"/>
                </a:solidFill>
                <a:effectLst>
                  <a:outerShdw blurRad="38100" dist="38100" dir="2700000" algn="tl">
                    <a:srgbClr val="000000">
                      <a:alpha val="43137"/>
                    </a:srgbClr>
                  </a:outerShdw>
                </a:effectLst>
              </a:rPr>
              <a:t>To overcome these barriers</a:t>
            </a:r>
          </a:p>
        </p:txBody>
      </p:sp>
    </p:spTree>
    <p:extLst>
      <p:ext uri="{BB962C8B-B14F-4D97-AF65-F5344CB8AC3E}">
        <p14:creationId xmlns:p14="http://schemas.microsoft.com/office/powerpoint/2010/main" val="26471820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369F5-98BE-67B5-BC61-3198DB0B70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5C64A8F-B671-26CB-A0DD-DE7F201766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FCFD2EE-07DD-A75B-757F-55E118C0CEB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9A97BD5-42A9-C070-609B-0C1AAD54D6B5}"/>
              </a:ext>
            </a:extLst>
          </p:cNvPr>
          <p:cNvSpPr/>
          <p:nvPr/>
        </p:nvSpPr>
        <p:spPr>
          <a:xfrm>
            <a:off x="1148789" y="191743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430A11-4BE4-52B1-5313-8246BABC29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ECD13D7-45C4-B0F3-F5C0-97C0ACD126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7894" y="2092683"/>
            <a:ext cx="9067539" cy="3937119"/>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B4F1AE9F-B561-F10D-8DCD-009E2B03FD17}"/>
              </a:ext>
            </a:extLst>
          </p:cNvPr>
          <p:cNvSpPr txBox="1"/>
          <p:nvPr/>
        </p:nvSpPr>
        <p:spPr>
          <a:xfrm>
            <a:off x="721611" y="1193417"/>
            <a:ext cx="7357381" cy="523220"/>
          </a:xfrm>
          <a:prstGeom prst="rect">
            <a:avLst/>
          </a:prstGeom>
          <a:noFill/>
        </p:spPr>
        <p:txBody>
          <a:bodyPr wrap="square">
            <a:spAutoFit/>
          </a:bodyPr>
          <a:lstStyle/>
          <a:p>
            <a:r>
              <a:rPr lang="en-US" sz="2800" b="1" dirty="0">
                <a:latin typeface="Tajawal Medium" panose="00000600000000000000" pitchFamily="2" charset="-78"/>
                <a:cs typeface="Tajawal Medium" panose="00000600000000000000" pitchFamily="2" charset="-78"/>
              </a:rPr>
              <a:t>How people communicate in negotiation</a:t>
            </a:r>
          </a:p>
        </p:txBody>
      </p:sp>
    </p:spTree>
    <p:extLst>
      <p:ext uri="{BB962C8B-B14F-4D97-AF65-F5344CB8AC3E}">
        <p14:creationId xmlns:p14="http://schemas.microsoft.com/office/powerpoint/2010/main" val="12511859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76ECA-9FA5-27EA-39EC-8ACE269FD5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D71E9C-7A27-5F84-DAB1-D0129FB775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4230C49-2878-F0CA-478F-053197A4BA0F}"/>
              </a:ext>
            </a:extLst>
          </p:cNvPr>
          <p:cNvSpPr/>
          <p:nvPr/>
        </p:nvSpPr>
        <p:spPr>
          <a:xfrm>
            <a:off x="9875519" y="1404791"/>
            <a:ext cx="31835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7678383-E131-B29A-9D73-EF9066758321}"/>
              </a:ext>
            </a:extLst>
          </p:cNvPr>
          <p:cNvSpPr/>
          <p:nvPr/>
        </p:nvSpPr>
        <p:spPr>
          <a:xfrm>
            <a:off x="1160926" y="1979938"/>
            <a:ext cx="1030636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A78EC52-955A-FF2C-6F7F-98F56826E0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94ECBEE-4395-A410-B5D7-5F15B4AD6C10}"/>
              </a:ext>
            </a:extLst>
          </p:cNvPr>
          <p:cNvSpPr txBox="1"/>
          <p:nvPr/>
        </p:nvSpPr>
        <p:spPr>
          <a:xfrm>
            <a:off x="1221959" y="2809439"/>
            <a:ext cx="9748081" cy="3493264"/>
          </a:xfrm>
          <a:prstGeom prst="rect">
            <a:avLst/>
          </a:prstGeom>
          <a:noFill/>
        </p:spPr>
        <p:txBody>
          <a:bodyPr wrap="square">
            <a:spAutoFit/>
          </a:bodyPr>
          <a:lstStyle/>
          <a:p>
            <a:pPr marL="342900" indent="-342900" algn="just">
              <a:buAutoNum type="arabicPeriod"/>
            </a:pPr>
            <a:r>
              <a:rPr lang="en-US" sz="1700" b="1" dirty="0"/>
              <a:t>Mirror the other person ” mirroring technique </a:t>
            </a:r>
            <a:r>
              <a:rPr lang="en-US" sz="1700" dirty="0"/>
              <a:t>“: Look at the body language of the other person and try to adopt their same tone and behavior. to gain a situation of trust.</a:t>
            </a:r>
          </a:p>
          <a:p>
            <a:pPr marL="342900" indent="-342900" algn="just">
              <a:buAutoNum type="arabicPeriod"/>
            </a:pPr>
            <a:r>
              <a:rPr lang="en-US" sz="1700" b="1" i="0" dirty="0">
                <a:effectLst/>
              </a:rPr>
              <a:t>Nodding and keep eye contact: </a:t>
            </a:r>
            <a:r>
              <a:rPr lang="en-US" sz="1700" i="0" dirty="0">
                <a:effectLst/>
              </a:rPr>
              <a:t>is essential to reduce tension and build relationships, even if you are in the middle of a disagreement or harsh criticism. </a:t>
            </a:r>
            <a:r>
              <a:rPr lang="en-US" sz="1700" b="0" i="0" dirty="0">
                <a:effectLst/>
              </a:rPr>
              <a:t>“The eyes are the windows to the soul” when you avoid eye contact, you are showing unease and lack of confidence, which translates into a burden for any negotiator.</a:t>
            </a:r>
          </a:p>
          <a:p>
            <a:pPr marL="342900" indent="-342900" algn="just">
              <a:buAutoNum type="arabicPeriod"/>
            </a:pPr>
            <a:r>
              <a:rPr lang="en-US" sz="1700" b="1" i="0" dirty="0">
                <a:effectLst/>
              </a:rPr>
              <a:t>Pay attention to your hands</a:t>
            </a:r>
            <a:r>
              <a:rPr lang="en-US" sz="1700" i="0" dirty="0">
                <a:effectLst/>
              </a:rPr>
              <a:t>: Your hands should show confidence and calmness.</a:t>
            </a:r>
          </a:p>
          <a:p>
            <a:pPr marL="342900" indent="-342900" algn="just">
              <a:buAutoNum type="arabicPeriod"/>
            </a:pPr>
            <a:r>
              <a:rPr lang="en-US" sz="1700" b="1" i="0" dirty="0">
                <a:effectLst/>
              </a:rPr>
              <a:t>Relax your body: </a:t>
            </a:r>
            <a:r>
              <a:rPr lang="en-US" sz="1700" i="0" dirty="0">
                <a:effectLst/>
              </a:rPr>
              <a:t>Even in intense negotiations, it is important to keep a relaxed body position to help you relieve tension. Add to that a soft and non-aggressive tone of voice to build trust and favor effectiveness in negotiations.</a:t>
            </a:r>
          </a:p>
          <a:p>
            <a:pPr marL="342900" indent="-342900" algn="just">
              <a:buAutoNum type="arabicPeriod"/>
            </a:pPr>
            <a:r>
              <a:rPr lang="en-US" sz="1700" b="1" i="0" dirty="0">
                <a:effectLst/>
              </a:rPr>
              <a:t>Don’t forget to smile</a:t>
            </a:r>
            <a:r>
              <a:rPr lang="en-US" sz="1700" i="0" dirty="0">
                <a:effectLst/>
              </a:rPr>
              <a:t>: It is highly likely that we will try to build long-term relationships in a negotiation. emphasis is placed on these types of relationships, to be built on friendly and sincere foundations. Smiling and showing a natural and transparent attitude is essential for the agreement to succeed.</a:t>
            </a:r>
          </a:p>
        </p:txBody>
      </p:sp>
      <p:sp>
        <p:nvSpPr>
          <p:cNvPr id="3" name="TextBox 2">
            <a:extLst>
              <a:ext uri="{FF2B5EF4-FFF2-40B4-BE49-F238E27FC236}">
                <a16:creationId xmlns:a16="http://schemas.microsoft.com/office/drawing/2014/main" id="{E16F07CE-B0A9-F227-13D9-135F9AAEB706}"/>
              </a:ext>
            </a:extLst>
          </p:cNvPr>
          <p:cNvSpPr txBox="1"/>
          <p:nvPr/>
        </p:nvSpPr>
        <p:spPr>
          <a:xfrm>
            <a:off x="1160926" y="2100566"/>
            <a:ext cx="10215153" cy="646331"/>
          </a:xfrm>
          <a:prstGeom prst="rect">
            <a:avLst/>
          </a:prstGeom>
          <a:noFill/>
        </p:spPr>
        <p:txBody>
          <a:bodyPr wrap="square">
            <a:spAutoFit/>
          </a:bodyPr>
          <a:lstStyle/>
          <a:p>
            <a:pPr algn="ctr"/>
            <a:r>
              <a:rPr lang="en-US" b="1" dirty="0">
                <a:solidFill>
                  <a:srgbClr val="C00000"/>
                </a:solidFill>
              </a:rPr>
              <a:t>There are many non-verbal means of communication that may spoil or succeed negotiation processes, so we can focus on this </a:t>
            </a:r>
            <a:r>
              <a:rPr lang="en-US" b="1" i="0" dirty="0">
                <a:solidFill>
                  <a:srgbClr val="C00000"/>
                </a:solidFill>
                <a:effectLst/>
              </a:rPr>
              <a:t>5 Tricks to enhance the success of negotiations:</a:t>
            </a:r>
          </a:p>
        </p:txBody>
      </p:sp>
      <p:sp>
        <p:nvSpPr>
          <p:cNvPr id="4" name="TextBox 3">
            <a:extLst>
              <a:ext uri="{FF2B5EF4-FFF2-40B4-BE49-F238E27FC236}">
                <a16:creationId xmlns:a16="http://schemas.microsoft.com/office/drawing/2014/main" id="{D0A5ACDC-C3A2-544F-08D9-18987BE37385}"/>
              </a:ext>
            </a:extLst>
          </p:cNvPr>
          <p:cNvSpPr txBox="1"/>
          <p:nvPr/>
        </p:nvSpPr>
        <p:spPr>
          <a:xfrm>
            <a:off x="17786" y="6392638"/>
            <a:ext cx="11706769" cy="461665"/>
          </a:xfrm>
          <a:prstGeom prst="rect">
            <a:avLst/>
          </a:prstGeom>
          <a:noFill/>
        </p:spPr>
        <p:txBody>
          <a:bodyPr wrap="square">
            <a:spAutoFit/>
          </a:bodyPr>
          <a:lstStyle/>
          <a:p>
            <a:r>
              <a:rPr lang="en-US" sz="1200" dirty="0"/>
              <a:t>https://www.game-learn.com/en/resources/blog/5-non-verbal-communication-tricks-be-successful-in-negotiations/#:~:text=Nodding%20and%20keeping%20eye%20contact,is%20the%20most%20damaging%20one.</a:t>
            </a:r>
          </a:p>
        </p:txBody>
      </p:sp>
      <p:sp>
        <p:nvSpPr>
          <p:cNvPr id="7" name="TextBox 6">
            <a:extLst>
              <a:ext uri="{FF2B5EF4-FFF2-40B4-BE49-F238E27FC236}">
                <a16:creationId xmlns:a16="http://schemas.microsoft.com/office/drawing/2014/main" id="{8564AC57-2096-B08E-36E0-4BB889AD1CA3}"/>
              </a:ext>
            </a:extLst>
          </p:cNvPr>
          <p:cNvSpPr txBox="1"/>
          <p:nvPr/>
        </p:nvSpPr>
        <p:spPr>
          <a:xfrm>
            <a:off x="2210852" y="986275"/>
            <a:ext cx="6707392" cy="954107"/>
          </a:xfrm>
          <a:prstGeom prst="rect">
            <a:avLst/>
          </a:prstGeom>
          <a:noFill/>
        </p:spPr>
        <p:txBody>
          <a:bodyPr wrap="square">
            <a:spAutoFit/>
          </a:bodyPr>
          <a:lstStyle/>
          <a:p>
            <a:pPr algn="ctr"/>
            <a:r>
              <a:rPr lang="en-US" sz="2800" b="1" dirty="0"/>
              <a:t>Role of Non-Verbal Communication in Negotiation and Conflict Resolution</a:t>
            </a:r>
            <a:endParaRPr lang="en-US" sz="2800" b="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338429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CCBF8-D336-A9D6-4EE4-C59B55B28B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BF94FD-460E-8175-9FBE-A6749E4407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D22C08C-2D74-FFB6-7ECF-98AF15C9BCC3}"/>
              </a:ext>
            </a:extLst>
          </p:cNvPr>
          <p:cNvSpPr/>
          <p:nvPr/>
        </p:nvSpPr>
        <p:spPr>
          <a:xfrm>
            <a:off x="9875519" y="1404791"/>
            <a:ext cx="31835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894377E-F983-0A75-0AE4-D5E61935D76B}"/>
              </a:ext>
            </a:extLst>
          </p:cNvPr>
          <p:cNvSpPr/>
          <p:nvPr/>
        </p:nvSpPr>
        <p:spPr>
          <a:xfrm>
            <a:off x="1160926" y="1979938"/>
            <a:ext cx="1030636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5C6FB3-8D34-C54A-10FE-BEFFB1D02A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F50669C-2083-81DA-A7D3-F1BF2216ED82}"/>
              </a:ext>
            </a:extLst>
          </p:cNvPr>
          <p:cNvSpPr txBox="1"/>
          <p:nvPr/>
        </p:nvSpPr>
        <p:spPr>
          <a:xfrm>
            <a:off x="1221959" y="2184754"/>
            <a:ext cx="9748081" cy="3785652"/>
          </a:xfrm>
          <a:prstGeom prst="rect">
            <a:avLst/>
          </a:prstGeom>
          <a:noFill/>
        </p:spPr>
        <p:txBody>
          <a:bodyPr wrap="square">
            <a:spAutoFit/>
          </a:bodyPr>
          <a:lstStyle/>
          <a:p>
            <a:pPr algn="ctr"/>
            <a:r>
              <a:rPr lang="en-US" sz="2400" b="0" i="0" dirty="0">
                <a:solidFill>
                  <a:srgbClr val="282828"/>
                </a:solidFill>
                <a:effectLst/>
                <a:latin typeface="Tiempos Text"/>
              </a:rPr>
              <a:t>For the past few years, almost all negotiations have been occurring virtually. But even before Covid-19, d</a:t>
            </a:r>
            <a:r>
              <a:rPr lang="en-US" sz="2400" b="0" i="0" dirty="0">
                <a:solidFill>
                  <a:srgbClr val="2B2A34"/>
                </a:solidFill>
                <a:effectLst/>
                <a:latin typeface="realistwide"/>
              </a:rPr>
              <a:t>igital negotiations use online platforms and tools to carry out meetings and reach agreements. This enables professionals to communicate and negotiate remotely instead of relying on traditional face-to-face meetings.</a:t>
            </a:r>
          </a:p>
          <a:p>
            <a:pPr algn="ctr"/>
            <a:endParaRPr lang="en-US" sz="2400" dirty="0">
              <a:solidFill>
                <a:srgbClr val="2B2A34"/>
              </a:solidFill>
              <a:latin typeface="realistwide"/>
            </a:endParaRPr>
          </a:p>
          <a:p>
            <a:pPr algn="ctr"/>
            <a:r>
              <a:rPr lang="en-US" sz="2400" b="0" i="0" dirty="0">
                <a:solidFill>
                  <a:srgbClr val="282828"/>
                </a:solidFill>
                <a:effectLst/>
                <a:latin typeface="Tiempos Text"/>
              </a:rPr>
              <a:t>an increasing number of dealmakers were connecting through digital tools.  Video technologies, low-cost teleconferencing, and email have all become efficient ways for teams to prepare together and to negotiate with counterparts.</a:t>
            </a:r>
          </a:p>
        </p:txBody>
      </p:sp>
      <p:sp>
        <p:nvSpPr>
          <p:cNvPr id="7" name="TextBox 6">
            <a:extLst>
              <a:ext uri="{FF2B5EF4-FFF2-40B4-BE49-F238E27FC236}">
                <a16:creationId xmlns:a16="http://schemas.microsoft.com/office/drawing/2014/main" id="{9F7E5AB4-DADF-C545-8E83-A53BF075039D}"/>
              </a:ext>
            </a:extLst>
          </p:cNvPr>
          <p:cNvSpPr txBox="1"/>
          <p:nvPr/>
        </p:nvSpPr>
        <p:spPr>
          <a:xfrm>
            <a:off x="2350701" y="1169145"/>
            <a:ext cx="6707392" cy="523220"/>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Digital Communication in Negotiation</a:t>
            </a:r>
          </a:p>
        </p:txBody>
      </p:sp>
      <p:sp>
        <p:nvSpPr>
          <p:cNvPr id="6" name="TextBox 5">
            <a:extLst>
              <a:ext uri="{FF2B5EF4-FFF2-40B4-BE49-F238E27FC236}">
                <a16:creationId xmlns:a16="http://schemas.microsoft.com/office/drawing/2014/main" id="{0F4320BD-8ECE-18B9-67C3-851A9A98A5A6}"/>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spTree>
    <p:extLst>
      <p:ext uri="{BB962C8B-B14F-4D97-AF65-F5344CB8AC3E}">
        <p14:creationId xmlns:p14="http://schemas.microsoft.com/office/powerpoint/2010/main" val="532617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EFCD2-41C3-F291-18D8-03CB307EB78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6BE2A-22A6-1E93-D551-4FC18912CC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09126E9-80C7-00CF-5931-960C84EC752F}"/>
              </a:ext>
            </a:extLst>
          </p:cNvPr>
          <p:cNvSpPr/>
          <p:nvPr/>
        </p:nvSpPr>
        <p:spPr>
          <a:xfrm>
            <a:off x="9875519" y="1404791"/>
            <a:ext cx="31835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8ADC60-FC9A-8B14-BB1F-619BBA03A8A2}"/>
              </a:ext>
            </a:extLst>
          </p:cNvPr>
          <p:cNvSpPr/>
          <p:nvPr/>
        </p:nvSpPr>
        <p:spPr>
          <a:xfrm>
            <a:off x="245860" y="1556057"/>
            <a:ext cx="11845735" cy="471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A0C87CD-8602-3084-0AFF-8638E0D530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1B210D2-F7F9-84EB-A8B0-FB63AADD3C2C}"/>
              </a:ext>
            </a:extLst>
          </p:cNvPr>
          <p:cNvSpPr txBox="1"/>
          <p:nvPr/>
        </p:nvSpPr>
        <p:spPr>
          <a:xfrm>
            <a:off x="2110170" y="996327"/>
            <a:ext cx="8234824" cy="523220"/>
          </a:xfrm>
          <a:prstGeom prst="rect">
            <a:avLst/>
          </a:prstGeom>
          <a:noFill/>
        </p:spPr>
        <p:txBody>
          <a:bodyPr wrap="square">
            <a:spAutoFit/>
          </a:bodyPr>
          <a:lstStyle/>
          <a:p>
            <a:pPr algn="ctr"/>
            <a:r>
              <a:rPr lang="en-US" sz="2800" i="0" dirty="0"/>
              <a:t>Advantages of </a:t>
            </a:r>
            <a:r>
              <a:rPr lang="en-US" sz="2800" b="1" dirty="0">
                <a:solidFill>
                  <a:srgbClr val="C00000"/>
                </a:solidFill>
                <a:effectLst>
                  <a:outerShdw blurRad="38100" dist="38100" dir="2700000" algn="tl">
                    <a:srgbClr val="000000">
                      <a:alpha val="43137"/>
                    </a:srgbClr>
                  </a:outerShdw>
                </a:effectLst>
              </a:rPr>
              <a:t>Digital Communication in Negotiation</a:t>
            </a:r>
          </a:p>
        </p:txBody>
      </p:sp>
      <p:sp>
        <p:nvSpPr>
          <p:cNvPr id="6" name="TextBox 5">
            <a:extLst>
              <a:ext uri="{FF2B5EF4-FFF2-40B4-BE49-F238E27FC236}">
                <a16:creationId xmlns:a16="http://schemas.microsoft.com/office/drawing/2014/main" id="{589449EF-53B0-B452-6612-9177354C1CED}"/>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graphicFrame>
        <p:nvGraphicFramePr>
          <p:cNvPr id="2" name="Table 1">
            <a:extLst>
              <a:ext uri="{FF2B5EF4-FFF2-40B4-BE49-F238E27FC236}">
                <a16:creationId xmlns:a16="http://schemas.microsoft.com/office/drawing/2014/main" id="{751E6A32-D9AD-18A2-5F4A-598456DCCDD4}"/>
              </a:ext>
            </a:extLst>
          </p:cNvPr>
          <p:cNvGraphicFramePr>
            <a:graphicFrameLocks noGrp="1"/>
          </p:cNvGraphicFramePr>
          <p:nvPr>
            <p:extLst>
              <p:ext uri="{D42A27DB-BD31-4B8C-83A1-F6EECF244321}">
                <p14:modId xmlns:p14="http://schemas.microsoft.com/office/powerpoint/2010/main" val="3603055885"/>
              </p:ext>
            </p:extLst>
          </p:nvPr>
        </p:nvGraphicFramePr>
        <p:xfrm>
          <a:off x="370356" y="1827223"/>
          <a:ext cx="11451288" cy="3474720"/>
        </p:xfrm>
        <a:graphic>
          <a:graphicData uri="http://schemas.openxmlformats.org/drawingml/2006/table">
            <a:tbl>
              <a:tblPr firstRow="1" bandRow="1">
                <a:tableStyleId>{68D230F3-CF80-4859-8CE7-A43EE81993B5}</a:tableStyleId>
              </a:tblPr>
              <a:tblGrid>
                <a:gridCol w="5725644">
                  <a:extLst>
                    <a:ext uri="{9D8B030D-6E8A-4147-A177-3AD203B41FA5}">
                      <a16:colId xmlns:a16="http://schemas.microsoft.com/office/drawing/2014/main" val="272711071"/>
                    </a:ext>
                  </a:extLst>
                </a:gridCol>
                <a:gridCol w="5725644">
                  <a:extLst>
                    <a:ext uri="{9D8B030D-6E8A-4147-A177-3AD203B41FA5}">
                      <a16:colId xmlns:a16="http://schemas.microsoft.com/office/drawing/2014/main" val="2649564014"/>
                    </a:ext>
                  </a:extLst>
                </a:gridCol>
              </a:tblGrid>
              <a:tr h="370840">
                <a:tc>
                  <a:txBody>
                    <a:bodyPr/>
                    <a:lstStyle/>
                    <a:p>
                      <a:r>
                        <a:rPr lang="en-US" sz="1800" b="1" dirty="0"/>
                        <a:t>time constraints and </a:t>
                      </a:r>
                      <a:r>
                        <a:rPr lang="en-US" sz="1800" b="1" kern="1200" dirty="0">
                          <a:solidFill>
                            <a:schemeClr val="dk1"/>
                          </a:solidFill>
                          <a:effectLst/>
                        </a:rPr>
                        <a:t>Remove global barriers</a:t>
                      </a:r>
                    </a:p>
                    <a:p>
                      <a:r>
                        <a:rPr lang="en-US" sz="1800" b="0" kern="1200" dirty="0">
                          <a:solidFill>
                            <a:schemeClr val="dk1"/>
                          </a:solidFill>
                          <a:effectLst/>
                        </a:rPr>
                        <a:t>Digital negotiations break down geographical barriers, allowing companies to negotiate with clients and partners around the globe without the need to travel to them</a:t>
                      </a:r>
                      <a:endParaRPr lang="en-US" sz="1800" b="0" i="0" kern="1200" dirty="0">
                        <a:solidFill>
                          <a:schemeClr val="dk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rPr>
                        <a:t>Speed and Efficiency</a:t>
                      </a:r>
                      <a:r>
                        <a:rPr lang="en-US" sz="1800" b="0" kern="1200" dirty="0">
                          <a:solidFill>
                            <a:schemeClr val="dk1"/>
                          </a:solidFill>
                          <a:effectLst/>
                        </a:rPr>
                        <a:t>:</a:t>
                      </a:r>
                      <a:br>
                        <a:rPr lang="en-US" sz="1800" b="0" kern="1200" dirty="0">
                          <a:solidFill>
                            <a:schemeClr val="dk1"/>
                          </a:solidFill>
                          <a:effectLst/>
                        </a:rPr>
                      </a:br>
                      <a:r>
                        <a:rPr lang="en-US" sz="1800" b="0" kern="1200" dirty="0">
                          <a:solidFill>
                            <a:schemeClr val="dk1"/>
                          </a:solidFill>
                          <a:effectLst/>
                        </a:rPr>
                        <a:t>- </a:t>
                      </a:r>
                      <a:r>
                        <a:rPr lang="en-US" sz="1800" b="1" kern="1200" dirty="0">
                          <a:solidFill>
                            <a:schemeClr val="dk1"/>
                          </a:solidFill>
                          <a:effectLst/>
                        </a:rPr>
                        <a:t>Instant Communication</a:t>
                      </a:r>
                      <a:r>
                        <a:rPr lang="en-US" sz="1800" b="0" kern="1200" dirty="0">
                          <a:solidFill>
                            <a:schemeClr val="dk1"/>
                          </a:solidFill>
                          <a:effectLst/>
                        </a:rPr>
                        <a:t>: Messages can be sent and received instantly, facilitating quick decision-making and responses.</a:t>
                      </a:r>
                      <a:br>
                        <a:rPr lang="en-US" sz="1800" b="0" kern="1200" dirty="0">
                          <a:solidFill>
                            <a:schemeClr val="dk1"/>
                          </a:solidFill>
                          <a:effectLst/>
                        </a:rPr>
                      </a:br>
                      <a:r>
                        <a:rPr lang="en-US" sz="1800" b="0" kern="1200" dirty="0">
                          <a:solidFill>
                            <a:schemeClr val="dk1"/>
                          </a:solidFill>
                          <a:effectLst/>
                        </a:rPr>
                        <a:t>- </a:t>
                      </a:r>
                      <a:r>
                        <a:rPr lang="en-US" sz="1800" b="1" kern="1200" dirty="0">
                          <a:solidFill>
                            <a:schemeClr val="dk1"/>
                          </a:solidFill>
                          <a:effectLst/>
                        </a:rPr>
                        <a:t>Automation</a:t>
                      </a:r>
                      <a:r>
                        <a:rPr lang="en-US" sz="1800" b="0" kern="1200" dirty="0">
                          <a:solidFill>
                            <a:schemeClr val="dk1"/>
                          </a:solidFill>
                          <a:effectLst/>
                        </a:rPr>
                        <a:t>: Tools like emails, chatbots, and automated responses streamline communication processes.</a:t>
                      </a:r>
                      <a:endParaRPr lang="en-US" sz="1800" b="0" i="0" kern="1200" dirty="0">
                        <a:solidFill>
                          <a:schemeClr val="dk1"/>
                        </a:solidFill>
                        <a:effectLst/>
                        <a:latin typeface="+mn-lt"/>
                        <a:ea typeface="+mn-ea"/>
                        <a:cs typeface="+mn-cs"/>
                      </a:endParaRPr>
                    </a:p>
                  </a:txBody>
                  <a:tcPr/>
                </a:tc>
                <a:extLst>
                  <a:ext uri="{0D108BD9-81ED-4DB2-BD59-A6C34878D82A}">
                    <a16:rowId xmlns:a16="http://schemas.microsoft.com/office/drawing/2014/main" val="71212341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t>removes pressure from the negotiator</a:t>
                      </a:r>
                      <a:r>
                        <a:rPr lang="en-US" sz="1800" dirty="0"/>
                        <a:t>. and allowed him to freely explore ideas, adjust strategy, and provide a more considered approach to their next input to the negotiation. </a:t>
                      </a:r>
                      <a:endParaRPr lang="en-US" sz="1800" i="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rPr>
                        <a:t>Cost-Effectiveness</a:t>
                      </a:r>
                      <a:r>
                        <a:rPr lang="en-US" sz="1800" b="0" kern="1200" dirty="0">
                          <a:solidFill>
                            <a:schemeClr val="dk1"/>
                          </a:solidFill>
                          <a:effectLst/>
                        </a:rPr>
                        <a:t>:</a:t>
                      </a:r>
                      <a:br>
                        <a:rPr lang="en-US" sz="1800" b="0" kern="1200" dirty="0">
                          <a:solidFill>
                            <a:schemeClr val="dk1"/>
                          </a:solidFill>
                          <a:effectLst/>
                        </a:rPr>
                      </a:br>
                      <a:r>
                        <a:rPr lang="en-US" sz="1800" b="0" kern="1200" dirty="0">
                          <a:solidFill>
                            <a:schemeClr val="dk1"/>
                          </a:solidFill>
                          <a:effectLst/>
                        </a:rPr>
                        <a:t>- </a:t>
                      </a:r>
                      <a:r>
                        <a:rPr lang="en-US" sz="1800" b="1" kern="1200" dirty="0">
                          <a:solidFill>
                            <a:schemeClr val="dk1"/>
                          </a:solidFill>
                          <a:effectLst/>
                        </a:rPr>
                        <a:t>Reduced Costs</a:t>
                      </a:r>
                      <a:r>
                        <a:rPr lang="en-US" sz="1800" b="0" kern="1200" dirty="0">
                          <a:solidFill>
                            <a:schemeClr val="dk1"/>
                          </a:solidFill>
                          <a:effectLst/>
                        </a:rPr>
                        <a:t>: Digital communication often lowers costs associated with printing, mailing, and long-distance phone calls.</a:t>
                      </a:r>
                      <a:br>
                        <a:rPr lang="en-US" sz="1800" b="0" kern="1200" dirty="0">
                          <a:solidFill>
                            <a:schemeClr val="dk1"/>
                          </a:solidFill>
                          <a:effectLst/>
                        </a:rPr>
                      </a:br>
                      <a:r>
                        <a:rPr lang="en-US" sz="1800" b="0" kern="1200" dirty="0">
                          <a:solidFill>
                            <a:schemeClr val="dk1"/>
                          </a:solidFill>
                          <a:effectLst/>
                        </a:rPr>
                        <a:t>- </a:t>
                      </a:r>
                      <a:r>
                        <a:rPr lang="en-US" sz="1800" b="1" kern="1200" dirty="0">
                          <a:solidFill>
                            <a:schemeClr val="dk1"/>
                          </a:solidFill>
                          <a:effectLst/>
                        </a:rPr>
                        <a:t>Remote Collaboration</a:t>
                      </a:r>
                      <a:r>
                        <a:rPr lang="en-US" sz="1800" b="0" kern="1200" dirty="0">
                          <a:solidFill>
                            <a:schemeClr val="dk1"/>
                          </a:solidFill>
                          <a:effectLst/>
                        </a:rPr>
                        <a:t>: Tools like video conferencing reduce travel expenses and enable remote work.</a:t>
                      </a:r>
                      <a:endParaRPr lang="en-US" sz="1800" b="0" i="0" kern="1200" dirty="0">
                        <a:solidFill>
                          <a:schemeClr val="dk1"/>
                        </a:solidFill>
                        <a:effectLst/>
                        <a:latin typeface="+mn-lt"/>
                        <a:ea typeface="+mn-ea"/>
                        <a:cs typeface="+mn-cs"/>
                      </a:endParaRPr>
                    </a:p>
                  </a:txBody>
                  <a:tcPr/>
                </a:tc>
                <a:extLst>
                  <a:ext uri="{0D108BD9-81ED-4DB2-BD59-A6C34878D82A}">
                    <a16:rowId xmlns:a16="http://schemas.microsoft.com/office/drawing/2014/main" val="2389216420"/>
                  </a:ext>
                </a:extLst>
              </a:tr>
            </a:tbl>
          </a:graphicData>
        </a:graphic>
      </p:graphicFrame>
    </p:spTree>
    <p:extLst>
      <p:ext uri="{BB962C8B-B14F-4D97-AF65-F5344CB8AC3E}">
        <p14:creationId xmlns:p14="http://schemas.microsoft.com/office/powerpoint/2010/main" val="36130990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A9FB9-AF0C-5030-21F0-B89901939F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0456BB-723A-AEE5-2EFF-7419BF9A463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9C3E60-DF87-66A0-5936-30B969A35DAF}"/>
              </a:ext>
            </a:extLst>
          </p:cNvPr>
          <p:cNvSpPr/>
          <p:nvPr/>
        </p:nvSpPr>
        <p:spPr>
          <a:xfrm>
            <a:off x="9875519" y="1404791"/>
            <a:ext cx="31835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F280E7-BFF6-55E9-8D99-42F4B684E6B0}"/>
              </a:ext>
            </a:extLst>
          </p:cNvPr>
          <p:cNvSpPr/>
          <p:nvPr/>
        </p:nvSpPr>
        <p:spPr>
          <a:xfrm>
            <a:off x="245860" y="1556057"/>
            <a:ext cx="11845735" cy="471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4DFE93C-294F-2D89-C048-C05878B1B7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5099058-C05B-1C4F-B8C1-D97B42B2D1FC}"/>
              </a:ext>
            </a:extLst>
          </p:cNvPr>
          <p:cNvSpPr txBox="1"/>
          <p:nvPr/>
        </p:nvSpPr>
        <p:spPr>
          <a:xfrm>
            <a:off x="2110170" y="996327"/>
            <a:ext cx="8234824" cy="523220"/>
          </a:xfrm>
          <a:prstGeom prst="rect">
            <a:avLst/>
          </a:prstGeom>
          <a:noFill/>
        </p:spPr>
        <p:txBody>
          <a:bodyPr wrap="square">
            <a:spAutoFit/>
          </a:bodyPr>
          <a:lstStyle/>
          <a:p>
            <a:pPr algn="ctr"/>
            <a:r>
              <a:rPr lang="en-US" sz="2800" i="0" dirty="0"/>
              <a:t>Advantages of </a:t>
            </a:r>
            <a:r>
              <a:rPr lang="en-US" sz="2800" b="1" dirty="0">
                <a:solidFill>
                  <a:srgbClr val="C00000"/>
                </a:solidFill>
                <a:effectLst>
                  <a:outerShdw blurRad="38100" dist="38100" dir="2700000" algn="tl">
                    <a:srgbClr val="000000">
                      <a:alpha val="43137"/>
                    </a:srgbClr>
                  </a:outerShdw>
                </a:effectLst>
              </a:rPr>
              <a:t>Digital Communication in Negotiation</a:t>
            </a:r>
          </a:p>
        </p:txBody>
      </p:sp>
      <p:sp>
        <p:nvSpPr>
          <p:cNvPr id="6" name="TextBox 5">
            <a:extLst>
              <a:ext uri="{FF2B5EF4-FFF2-40B4-BE49-F238E27FC236}">
                <a16:creationId xmlns:a16="http://schemas.microsoft.com/office/drawing/2014/main" id="{2B14AFAF-30ED-3E95-D84E-2452D575BEC8}"/>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graphicFrame>
        <p:nvGraphicFramePr>
          <p:cNvPr id="2" name="Table 1">
            <a:extLst>
              <a:ext uri="{FF2B5EF4-FFF2-40B4-BE49-F238E27FC236}">
                <a16:creationId xmlns:a16="http://schemas.microsoft.com/office/drawing/2014/main" id="{427147B3-3B7B-FA4D-D2EC-E3148E237F8D}"/>
              </a:ext>
            </a:extLst>
          </p:cNvPr>
          <p:cNvGraphicFramePr>
            <a:graphicFrameLocks noGrp="1"/>
          </p:cNvGraphicFramePr>
          <p:nvPr>
            <p:extLst>
              <p:ext uri="{D42A27DB-BD31-4B8C-83A1-F6EECF244321}">
                <p14:modId xmlns:p14="http://schemas.microsoft.com/office/powerpoint/2010/main" val="831734058"/>
              </p:ext>
            </p:extLst>
          </p:nvPr>
        </p:nvGraphicFramePr>
        <p:xfrm>
          <a:off x="443083" y="1919735"/>
          <a:ext cx="11451288" cy="3535680"/>
        </p:xfrm>
        <a:graphic>
          <a:graphicData uri="http://schemas.openxmlformats.org/drawingml/2006/table">
            <a:tbl>
              <a:tblPr firstRow="1" bandRow="1">
                <a:tableStyleId>{68D230F3-CF80-4859-8CE7-A43EE81993B5}</a:tableStyleId>
              </a:tblPr>
              <a:tblGrid>
                <a:gridCol w="5725644">
                  <a:extLst>
                    <a:ext uri="{9D8B030D-6E8A-4147-A177-3AD203B41FA5}">
                      <a16:colId xmlns:a16="http://schemas.microsoft.com/office/drawing/2014/main" val="272711071"/>
                    </a:ext>
                  </a:extLst>
                </a:gridCol>
                <a:gridCol w="5725644">
                  <a:extLst>
                    <a:ext uri="{9D8B030D-6E8A-4147-A177-3AD203B41FA5}">
                      <a16:colId xmlns:a16="http://schemas.microsoft.com/office/drawing/2014/main" val="2649564014"/>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effectLst/>
                        </a:rPr>
                        <a:t>Flexible scheduling and Record of negotiations</a:t>
                      </a:r>
                      <a:endParaRPr lang="en-US" sz="1800" b="1" i="0" kern="1200" dirty="0">
                        <a:solidFill>
                          <a:schemeClr val="dk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effectLst/>
                        </a:rPr>
                        <a:t>Data Tracking and Analysis</a:t>
                      </a:r>
                      <a:r>
                        <a:rPr lang="en-US" sz="1800" b="0" kern="1200" dirty="0">
                          <a:solidFill>
                            <a:schemeClr val="tx1"/>
                          </a:solidFill>
                          <a:effectLst/>
                        </a:rPr>
                        <a:t>:</a:t>
                      </a:r>
                      <a:br>
                        <a:rPr lang="en-US" sz="1800" b="0" kern="1200" dirty="0">
                          <a:solidFill>
                            <a:schemeClr val="tx1"/>
                          </a:solidFill>
                          <a:effectLst/>
                        </a:rPr>
                      </a:br>
                      <a:r>
                        <a:rPr lang="en-US" sz="1800" b="0" kern="1200" dirty="0">
                          <a:solidFill>
                            <a:schemeClr val="tx1"/>
                          </a:solidFill>
                          <a:effectLst/>
                        </a:rPr>
                        <a:t>- </a:t>
                      </a:r>
                      <a:r>
                        <a:rPr lang="en-US" sz="1800" b="1" kern="1200" dirty="0">
                          <a:solidFill>
                            <a:schemeClr val="tx1"/>
                          </a:solidFill>
                          <a:effectLst/>
                        </a:rPr>
                        <a:t>Metrics and Analytics</a:t>
                      </a:r>
                      <a:r>
                        <a:rPr lang="en-US" sz="1800" b="0" kern="1200" dirty="0">
                          <a:solidFill>
                            <a:schemeClr val="tx1"/>
                          </a:solidFill>
                          <a:effectLst/>
                        </a:rPr>
                        <a:t>: Organizations can track communication effectiveness and engagement through analytics tools, allowing for informed decision-making.</a:t>
                      </a:r>
                      <a:br>
                        <a:rPr lang="en-US" sz="1800" b="0" kern="1200" dirty="0">
                          <a:solidFill>
                            <a:schemeClr val="tx1"/>
                          </a:solidFill>
                          <a:effectLst/>
                        </a:rPr>
                      </a:br>
                      <a:r>
                        <a:rPr lang="en-US" sz="1800" b="0" kern="1200" dirty="0">
                          <a:solidFill>
                            <a:schemeClr val="tx1"/>
                          </a:solidFill>
                          <a:effectLst/>
                        </a:rPr>
                        <a:t>- </a:t>
                      </a:r>
                      <a:r>
                        <a:rPr lang="en-US" sz="1800" b="1" kern="1200" dirty="0">
                          <a:solidFill>
                            <a:schemeClr val="tx1"/>
                          </a:solidFill>
                          <a:effectLst/>
                        </a:rPr>
                        <a:t>Feedback Mechanisms</a:t>
                      </a:r>
                      <a:r>
                        <a:rPr lang="en-US" sz="1800" b="0" kern="1200" dirty="0">
                          <a:solidFill>
                            <a:schemeClr val="tx1"/>
                          </a:solidFill>
                          <a:effectLst/>
                        </a:rPr>
                        <a:t>: Digital tools facilitate quick feedback, improving processes and employee engagement.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71212341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Sometimes, negotiating through email or text can also </a:t>
                      </a:r>
                      <a:r>
                        <a:rPr lang="en-US" sz="1600" b="1" dirty="0"/>
                        <a:t>encourage a more sophisticated level of thinking and  lead to more objective and rational solutions</a:t>
                      </a:r>
                      <a:r>
                        <a:rPr lang="en-US" sz="1600" dirty="0"/>
                        <a:t>.</a:t>
                      </a:r>
                      <a:endParaRPr lang="en-US" sz="1600" i="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rPr>
                        <a:t>Enhanced Collaboration</a:t>
                      </a:r>
                      <a:r>
                        <a:rPr lang="en-US" sz="1600" b="0" kern="1200" dirty="0">
                          <a:solidFill>
                            <a:schemeClr val="dk1"/>
                          </a:solidFill>
                          <a:effectLst/>
                        </a:rPr>
                        <a:t>:</a:t>
                      </a:r>
                      <a:br>
                        <a:rPr lang="en-US" sz="1600" b="0" kern="1200" dirty="0">
                          <a:solidFill>
                            <a:schemeClr val="dk1"/>
                          </a:solidFill>
                          <a:effectLst/>
                        </a:rPr>
                      </a:br>
                      <a:r>
                        <a:rPr lang="en-US" sz="1600" b="0" kern="1200" dirty="0">
                          <a:solidFill>
                            <a:schemeClr val="dk1"/>
                          </a:solidFill>
                          <a:effectLst/>
                        </a:rPr>
                        <a:t>- </a:t>
                      </a:r>
                      <a:r>
                        <a:rPr lang="en-US" sz="1600" b="1" kern="1200" dirty="0">
                          <a:solidFill>
                            <a:schemeClr val="dk1"/>
                          </a:solidFill>
                          <a:effectLst/>
                        </a:rPr>
                        <a:t>Real-Time Collaboration</a:t>
                      </a:r>
                      <a:r>
                        <a:rPr lang="en-US" sz="1600" b="0" kern="1200" dirty="0">
                          <a:solidFill>
                            <a:schemeClr val="dk1"/>
                          </a:solidFill>
                          <a:effectLst/>
                        </a:rPr>
                        <a:t>: Tools like Google Docs and project management software allow multiple users to work together in real time.</a:t>
                      </a:r>
                      <a:br>
                        <a:rPr lang="en-US" sz="1600" b="0" kern="1200" dirty="0">
                          <a:solidFill>
                            <a:schemeClr val="dk1"/>
                          </a:solidFill>
                          <a:effectLst/>
                        </a:rPr>
                      </a:br>
                      <a:r>
                        <a:rPr lang="en-US" sz="1600" b="0" kern="1200" dirty="0">
                          <a:solidFill>
                            <a:schemeClr val="dk1"/>
                          </a:solidFill>
                          <a:effectLst/>
                        </a:rPr>
                        <a:t>- </a:t>
                      </a:r>
                      <a:r>
                        <a:rPr lang="en-US" sz="1600" b="1" kern="1200" dirty="0">
                          <a:solidFill>
                            <a:schemeClr val="dk1"/>
                          </a:solidFill>
                          <a:effectLst/>
                        </a:rPr>
                        <a:t>Shared Resources</a:t>
                      </a:r>
                      <a:r>
                        <a:rPr lang="en-US" sz="1600" b="0" kern="1200" dirty="0">
                          <a:solidFill>
                            <a:schemeClr val="dk1"/>
                          </a:solidFill>
                          <a:effectLst/>
                        </a:rPr>
                        <a:t>: Digital platforms enable easy sharing of documents and resources, promoting teamwork.</a:t>
                      </a:r>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3817556782"/>
                  </a:ext>
                </a:extLst>
              </a:tr>
            </a:tbl>
          </a:graphicData>
        </a:graphic>
      </p:graphicFrame>
    </p:spTree>
    <p:extLst>
      <p:ext uri="{BB962C8B-B14F-4D97-AF65-F5344CB8AC3E}">
        <p14:creationId xmlns:p14="http://schemas.microsoft.com/office/powerpoint/2010/main" val="2660578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807E6-AE37-919C-36FA-84809A9AA4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A06C13-79D1-9804-83A2-C398920E81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303436A-A9F0-BBE4-EF48-6FC16AA25402}"/>
              </a:ext>
            </a:extLst>
          </p:cNvPr>
          <p:cNvSpPr/>
          <p:nvPr/>
        </p:nvSpPr>
        <p:spPr>
          <a:xfrm>
            <a:off x="9875519" y="1404791"/>
            <a:ext cx="318354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8F4D738-A46C-DC5D-C374-122084A5BCB8}"/>
              </a:ext>
            </a:extLst>
          </p:cNvPr>
          <p:cNvSpPr/>
          <p:nvPr/>
        </p:nvSpPr>
        <p:spPr>
          <a:xfrm>
            <a:off x="245860" y="1556057"/>
            <a:ext cx="11845735" cy="471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170A985-7AA5-28C9-E0B5-73518036A2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CED4039-DA68-7A14-6929-F3F28EB69310}"/>
              </a:ext>
            </a:extLst>
          </p:cNvPr>
          <p:cNvSpPr txBox="1"/>
          <p:nvPr/>
        </p:nvSpPr>
        <p:spPr>
          <a:xfrm>
            <a:off x="1500744" y="984876"/>
            <a:ext cx="9335966" cy="523220"/>
          </a:xfrm>
          <a:prstGeom prst="rect">
            <a:avLst/>
          </a:prstGeom>
          <a:noFill/>
        </p:spPr>
        <p:txBody>
          <a:bodyPr wrap="square">
            <a:spAutoFit/>
          </a:bodyPr>
          <a:lstStyle/>
          <a:p>
            <a:pPr algn="ctr"/>
            <a:r>
              <a:rPr lang="en-US" sz="2800" i="0" dirty="0"/>
              <a:t>Disadvantages of </a:t>
            </a:r>
            <a:r>
              <a:rPr lang="en-US" sz="2800" b="1" dirty="0">
                <a:solidFill>
                  <a:srgbClr val="C00000"/>
                </a:solidFill>
                <a:effectLst>
                  <a:outerShdw blurRad="38100" dist="38100" dir="2700000" algn="tl">
                    <a:srgbClr val="000000">
                      <a:alpha val="43137"/>
                    </a:srgbClr>
                  </a:outerShdw>
                </a:effectLst>
              </a:rPr>
              <a:t>Digital Communication in Negotiation</a:t>
            </a:r>
          </a:p>
        </p:txBody>
      </p:sp>
      <p:sp>
        <p:nvSpPr>
          <p:cNvPr id="6" name="TextBox 5">
            <a:extLst>
              <a:ext uri="{FF2B5EF4-FFF2-40B4-BE49-F238E27FC236}">
                <a16:creationId xmlns:a16="http://schemas.microsoft.com/office/drawing/2014/main" id="{786BA31D-3C99-1A3A-9249-2E2A1626F42C}"/>
              </a:ext>
            </a:extLst>
          </p:cNvPr>
          <p:cNvSpPr txBox="1"/>
          <p:nvPr/>
        </p:nvSpPr>
        <p:spPr>
          <a:xfrm>
            <a:off x="2532020" y="6435947"/>
            <a:ext cx="7391125" cy="369332"/>
          </a:xfrm>
          <a:prstGeom prst="rect">
            <a:avLst/>
          </a:prstGeom>
          <a:noFill/>
        </p:spPr>
        <p:txBody>
          <a:bodyPr wrap="square">
            <a:spAutoFit/>
          </a:bodyPr>
          <a:lstStyle/>
          <a:p>
            <a:r>
              <a:rPr lang="en-US" dirty="0"/>
              <a:t>https://accentonbusiness.net/top-six-communication-skills-negotiation/</a:t>
            </a:r>
          </a:p>
        </p:txBody>
      </p:sp>
      <p:graphicFrame>
        <p:nvGraphicFramePr>
          <p:cNvPr id="2" name="Table 1">
            <a:extLst>
              <a:ext uri="{FF2B5EF4-FFF2-40B4-BE49-F238E27FC236}">
                <a16:creationId xmlns:a16="http://schemas.microsoft.com/office/drawing/2014/main" id="{DB214394-FBB9-7901-FBD7-527DA63E32C2}"/>
              </a:ext>
            </a:extLst>
          </p:cNvPr>
          <p:cNvGraphicFramePr>
            <a:graphicFrameLocks noGrp="1"/>
          </p:cNvGraphicFramePr>
          <p:nvPr>
            <p:extLst>
              <p:ext uri="{D42A27DB-BD31-4B8C-83A1-F6EECF244321}">
                <p14:modId xmlns:p14="http://schemas.microsoft.com/office/powerpoint/2010/main" val="4034325524"/>
              </p:ext>
            </p:extLst>
          </p:nvPr>
        </p:nvGraphicFramePr>
        <p:xfrm>
          <a:off x="443083" y="1594126"/>
          <a:ext cx="11451288" cy="4663440"/>
        </p:xfrm>
        <a:graphic>
          <a:graphicData uri="http://schemas.openxmlformats.org/drawingml/2006/table">
            <a:tbl>
              <a:tblPr firstRow="1" bandRow="1">
                <a:tableStyleId>{5FD0F851-EC5A-4D38-B0AD-8093EC10F338}</a:tableStyleId>
              </a:tblPr>
              <a:tblGrid>
                <a:gridCol w="5725644">
                  <a:extLst>
                    <a:ext uri="{9D8B030D-6E8A-4147-A177-3AD203B41FA5}">
                      <a16:colId xmlns:a16="http://schemas.microsoft.com/office/drawing/2014/main" val="272711071"/>
                    </a:ext>
                  </a:extLst>
                </a:gridCol>
                <a:gridCol w="5725644">
                  <a:extLst>
                    <a:ext uri="{9D8B030D-6E8A-4147-A177-3AD203B41FA5}">
                      <a16:colId xmlns:a16="http://schemas.microsoft.com/office/drawing/2014/main" val="2649564014"/>
                    </a:ext>
                  </a:extLst>
                </a:gridCol>
              </a:tblGrid>
              <a:tr h="370840">
                <a:tc>
                  <a:txBody>
                    <a:bodyPr/>
                    <a:lstStyle/>
                    <a:p>
                      <a:pPr rtl="0"/>
                      <a:r>
                        <a:rPr lang="en-US" sz="1600" b="1" kern="1200" dirty="0">
                          <a:solidFill>
                            <a:schemeClr val="tx1"/>
                          </a:solidFill>
                          <a:effectLst/>
                        </a:rPr>
                        <a:t>Overload and Distraction</a:t>
                      </a:r>
                      <a:r>
                        <a:rPr lang="en-US" sz="1600" b="0" kern="1200" dirty="0">
                          <a:solidFill>
                            <a:schemeClr val="tx1"/>
                          </a:solidFill>
                          <a:effectLst/>
                        </a:rPr>
                        <a:t>:</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Information Overload</a:t>
                      </a:r>
                      <a:r>
                        <a:rPr lang="en-US" sz="1600" b="0" kern="1200" dirty="0">
                          <a:solidFill>
                            <a:schemeClr val="tx1"/>
                          </a:solidFill>
                          <a:effectLst/>
                        </a:rPr>
                        <a:t>: The sheer volume of digital communication can overwhelm employees, leading to stress and decreased productivity.</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Distractions</a:t>
                      </a:r>
                      <a:r>
                        <a:rPr lang="en-US" sz="1600" b="0" kern="1200" dirty="0">
                          <a:solidFill>
                            <a:schemeClr val="tx1"/>
                          </a:solidFill>
                          <a:effectLst/>
                        </a:rPr>
                        <a:t>: Notifications and constant connectivity can lead to interruptions, hindering focus.</a:t>
                      </a:r>
                      <a:endParaRPr lang="en-US" sz="1600" b="0" i="0" kern="1200" dirty="0">
                        <a:solidFill>
                          <a:schemeClr val="tx1"/>
                        </a:solidFill>
                        <a:effectLst/>
                        <a:latin typeface="+mn-lt"/>
                        <a:ea typeface="+mn-ea"/>
                        <a:cs typeface="+mn-cs"/>
                      </a:endParaRPr>
                    </a:p>
                  </a:txBody>
                  <a:tcPr/>
                </a:tc>
                <a:tc>
                  <a:txBody>
                    <a:bodyPr/>
                    <a:lstStyle/>
                    <a:p>
                      <a:r>
                        <a:rPr lang="en-US" sz="1600" b="1" kern="1200" dirty="0">
                          <a:solidFill>
                            <a:schemeClr val="dk1"/>
                          </a:solidFill>
                          <a:effectLst/>
                        </a:rPr>
                        <a:t>Limitations with seeing a negotiator’s emotions</a:t>
                      </a:r>
                      <a:r>
                        <a:rPr lang="en-US" sz="1600" b="0" kern="1200" dirty="0">
                          <a:solidFill>
                            <a:schemeClr val="dk1"/>
                          </a:solidFill>
                          <a:effectLst/>
                        </a:rPr>
                        <a:t>: There are non-verbal clues that come along with the physical mode of negotiation, such as facial gestures, hand movement, sitting positions, among many others. Virtual communication hardly gives access to all those features.</a:t>
                      </a:r>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712123411"/>
                  </a:ext>
                </a:extLst>
              </a:tr>
              <a:tr h="370840">
                <a:tc>
                  <a:txBody>
                    <a:bodyPr/>
                    <a:lstStyle/>
                    <a:p>
                      <a:pPr rtl="0"/>
                      <a:r>
                        <a:rPr lang="en-US" sz="1600" b="1" kern="1200" dirty="0">
                          <a:solidFill>
                            <a:schemeClr val="tx1"/>
                          </a:solidFill>
                          <a:effectLst/>
                        </a:rPr>
                        <a:t>Miscommunication</a:t>
                      </a:r>
                      <a:r>
                        <a:rPr lang="en-US" sz="1600" b="0" kern="1200" dirty="0">
                          <a:solidFill>
                            <a:schemeClr val="tx1"/>
                          </a:solidFill>
                          <a:effectLst/>
                        </a:rPr>
                        <a:t>:</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Lack of Nonverbal Cues</a:t>
                      </a:r>
                      <a:r>
                        <a:rPr lang="en-US" sz="1600" b="0" kern="1200" dirty="0">
                          <a:solidFill>
                            <a:schemeClr val="tx1"/>
                          </a:solidFill>
                          <a:effectLst/>
                        </a:rPr>
                        <a:t>: Digital communication often lacks tone, body language, and facial expressions, leading to misunderstandings.</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Ambiguity</a:t>
                      </a:r>
                      <a:r>
                        <a:rPr lang="en-US" sz="1600" b="0" kern="1200" dirty="0">
                          <a:solidFill>
                            <a:schemeClr val="tx1"/>
                          </a:solidFill>
                          <a:effectLst/>
                        </a:rPr>
                        <a:t>: Short messages or informal language can be misinterpreted, affecting clarity.</a:t>
                      </a:r>
                      <a:endParaRPr lang="en-US" sz="1600" b="0" i="0" kern="1200" dirty="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rPr>
                        <a:t>Technical challenges and issues</a:t>
                      </a:r>
                      <a:r>
                        <a:rPr lang="en-US" sz="1600" b="0" kern="1200" dirty="0">
                          <a:solidFill>
                            <a:schemeClr val="dk1"/>
                          </a:solidFill>
                          <a:effectLst/>
                        </a:rPr>
                        <a:t>: there could still be technical challenges such as poor audio recording or limited bandwidth.</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dirty="0">
                          <a:solidFill>
                            <a:srgbClr val="282829"/>
                          </a:solidFill>
                          <a:effectLst/>
                        </a:rPr>
                        <a:t>Reliability</a:t>
                      </a:r>
                      <a:r>
                        <a:rPr lang="en-US" sz="1600" b="0" dirty="0">
                          <a:solidFill>
                            <a:srgbClr val="282829"/>
                          </a:solidFill>
                          <a:effectLst/>
                        </a:rPr>
                        <a:t>: Technical failures, such as internet outages or software malfunctions, can disrupt communication.</a:t>
                      </a:r>
                      <a:br>
                        <a:rPr lang="en-US" sz="1600" b="0" dirty="0">
                          <a:solidFill>
                            <a:srgbClr val="282829"/>
                          </a:solidFill>
                          <a:effectLst/>
                        </a:rPr>
                      </a:br>
                      <a:r>
                        <a:rPr lang="en-US" sz="1600" b="0" dirty="0">
                          <a:solidFill>
                            <a:srgbClr val="282829"/>
                          </a:solidFill>
                          <a:effectLst/>
                        </a:rPr>
                        <a:t>- </a:t>
                      </a:r>
                      <a:r>
                        <a:rPr lang="en-US" sz="1600" b="1" dirty="0">
                          <a:solidFill>
                            <a:srgbClr val="282829"/>
                          </a:solidFill>
                          <a:effectLst/>
                        </a:rPr>
                        <a:t>Learning Curve</a:t>
                      </a:r>
                      <a:r>
                        <a:rPr lang="en-US" sz="1600" b="0" dirty="0">
                          <a:solidFill>
                            <a:srgbClr val="282829"/>
                          </a:solidFill>
                          <a:effectLst/>
                        </a:rPr>
                        <a:t>: Employees may require training to effectively use digital communication tools, which can be time-consuming.</a:t>
                      </a:r>
                      <a:endParaRPr lang="en-US" sz="1600" b="0" i="0" dirty="0">
                        <a:solidFill>
                          <a:srgbClr val="282829"/>
                        </a:solidFill>
                        <a:effectLst/>
                        <a:latin typeface="-apple-system"/>
                      </a:endParaRPr>
                    </a:p>
                  </a:txBody>
                  <a:tcPr/>
                </a:tc>
                <a:extLst>
                  <a:ext uri="{0D108BD9-81ED-4DB2-BD59-A6C34878D82A}">
                    <a16:rowId xmlns:a16="http://schemas.microsoft.com/office/drawing/2014/main" val="381755678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effectLst/>
                        </a:rPr>
                        <a:t>Security Risks</a:t>
                      </a:r>
                      <a:r>
                        <a:rPr lang="en-US" sz="1600" b="0" kern="1200" dirty="0">
                          <a:solidFill>
                            <a:schemeClr val="tx1"/>
                          </a:solidFill>
                          <a:effectLst/>
                        </a:rPr>
                        <a:t>:</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Data Breaches</a:t>
                      </a:r>
                      <a:r>
                        <a:rPr lang="en-US" sz="1600" b="0" kern="1200" dirty="0">
                          <a:solidFill>
                            <a:schemeClr val="tx1"/>
                          </a:solidFill>
                          <a:effectLst/>
                        </a:rPr>
                        <a:t>: Digital communication is vulnerable to hacking, phishing, and other cyber threats, putting sensitive information at risk.</a:t>
                      </a:r>
                      <a:br>
                        <a:rPr lang="en-US" sz="1600" b="0" kern="1200" dirty="0">
                          <a:solidFill>
                            <a:schemeClr val="tx1"/>
                          </a:solidFill>
                          <a:effectLst/>
                        </a:rPr>
                      </a:br>
                      <a:r>
                        <a:rPr lang="en-US" sz="1600" b="0" kern="1200" dirty="0">
                          <a:solidFill>
                            <a:schemeClr val="tx1"/>
                          </a:solidFill>
                          <a:effectLst/>
                        </a:rPr>
                        <a:t>- </a:t>
                      </a:r>
                      <a:r>
                        <a:rPr lang="en-US" sz="1600" b="1" kern="1200" dirty="0">
                          <a:solidFill>
                            <a:schemeClr val="tx1"/>
                          </a:solidFill>
                          <a:effectLst/>
                        </a:rPr>
                        <a:t>Compliance Issues</a:t>
                      </a:r>
                      <a:r>
                        <a:rPr lang="en-US" sz="1600" b="0" kern="1200" dirty="0">
                          <a:solidFill>
                            <a:schemeClr val="tx1"/>
                          </a:solidFill>
                          <a:effectLst/>
                        </a:rPr>
                        <a:t>: Organizations must navigate regulations regarding data protection, which can be complex and costly.</a:t>
                      </a:r>
                      <a:endParaRPr lang="en-US" sz="1600" b="0" i="0" kern="1200" dirty="0">
                        <a:solidFill>
                          <a:schemeClr val="tx1"/>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dk1"/>
                          </a:solidFill>
                          <a:effectLst/>
                        </a:rPr>
                        <a:t>Misinterpretation of text</a:t>
                      </a:r>
                      <a:r>
                        <a:rPr lang="en-US" sz="1600" b="0" kern="1200" dirty="0">
                          <a:solidFill>
                            <a:schemeClr val="dk1"/>
                          </a:solidFill>
                          <a:effectLst/>
                        </a:rPr>
                        <a:t>: the other person at the end of the negotiation table might easily read another meaning.</a:t>
                      </a:r>
                      <a:endParaRPr lang="en-US" sz="1600" b="0" i="0" kern="1200" dirty="0">
                        <a:solidFill>
                          <a:schemeClr val="dk1"/>
                        </a:solidFill>
                        <a:effectLst/>
                        <a:latin typeface="+mn-lt"/>
                        <a:ea typeface="+mn-ea"/>
                        <a:cs typeface="+mn-cs"/>
                      </a:endParaRPr>
                    </a:p>
                  </a:txBody>
                  <a:tcPr/>
                </a:tc>
                <a:extLst>
                  <a:ext uri="{0D108BD9-81ED-4DB2-BD59-A6C34878D82A}">
                    <a16:rowId xmlns:a16="http://schemas.microsoft.com/office/drawing/2014/main" val="3561359708"/>
                  </a:ext>
                </a:extLst>
              </a:tr>
            </a:tbl>
          </a:graphicData>
        </a:graphic>
      </p:graphicFrame>
    </p:spTree>
    <p:extLst>
      <p:ext uri="{BB962C8B-B14F-4D97-AF65-F5344CB8AC3E}">
        <p14:creationId xmlns:p14="http://schemas.microsoft.com/office/powerpoint/2010/main" val="17025915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26C8F-7A65-7679-4537-1D55872CBF9F}"/>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3593E626-BA9F-98C5-CBDE-60DC5BF3F666}"/>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B16BC002-B0DC-17F2-78FA-EB87A9A9C168}"/>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6584BBC-E069-B0FE-574C-A7D3960C56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9791E5C-0A30-0544-9993-04BDF06E390A}"/>
              </a:ext>
            </a:extLst>
          </p:cNvPr>
          <p:cNvSpPr txBox="1"/>
          <p:nvPr/>
        </p:nvSpPr>
        <p:spPr>
          <a:xfrm>
            <a:off x="528330" y="5195439"/>
            <a:ext cx="5511445" cy="1077218"/>
          </a:xfrm>
          <a:prstGeom prst="rect">
            <a:avLst/>
          </a:prstGeom>
          <a:noFill/>
        </p:spPr>
        <p:txBody>
          <a:bodyPr wrap="none" rtlCol="0">
            <a:spAutoFit/>
          </a:bodyPr>
          <a:lstStyle/>
          <a:p>
            <a:pPr algn="ctr"/>
            <a:r>
              <a:rPr lang="en-US" sz="3200" b="1" dirty="0">
                <a:solidFill>
                  <a:srgbClr val="C00000"/>
                </a:solidFill>
                <a:latin typeface="Tajawal Medium" panose="00000600000000000000" pitchFamily="2" charset="-78"/>
                <a:cs typeface="Tajawal Medium" panose="00000600000000000000" pitchFamily="2" charset="-78"/>
              </a:rPr>
              <a:t>Case Study</a:t>
            </a:r>
          </a:p>
          <a:p>
            <a:pPr algn="ctr"/>
            <a:r>
              <a:rPr lang="en-US" sz="3200" b="1" dirty="0">
                <a:solidFill>
                  <a:srgbClr val="C00000"/>
                </a:solidFill>
                <a:latin typeface="Tajawal Medium" panose="00000600000000000000" pitchFamily="2" charset="-78"/>
                <a:cs typeface="Tajawal Medium" panose="00000600000000000000" pitchFamily="2" charset="-78"/>
              </a:rPr>
              <a:t>Dillon and </a:t>
            </a:r>
            <a:r>
              <a:rPr lang="en-US" sz="3200" b="1" dirty="0" err="1">
                <a:solidFill>
                  <a:srgbClr val="C00000"/>
                </a:solidFill>
                <a:latin typeface="Tajawal Medium" panose="00000600000000000000" pitchFamily="2" charset="-78"/>
                <a:cs typeface="Tajawal Medium" panose="00000600000000000000" pitchFamily="2" charset="-78"/>
              </a:rPr>
              <a:t>Marshon</a:t>
            </a:r>
            <a:r>
              <a:rPr lang="en-US" sz="3200" b="1" dirty="0">
                <a:solidFill>
                  <a:srgbClr val="C00000"/>
                </a:solidFill>
                <a:latin typeface="Tajawal Medium" panose="00000600000000000000" pitchFamily="2" charset="-78"/>
                <a:cs typeface="Tajawal Medium" panose="00000600000000000000" pitchFamily="2" charset="-78"/>
              </a:rPr>
              <a:t> Brooks</a:t>
            </a:r>
          </a:p>
        </p:txBody>
      </p:sp>
      <p:pic>
        <p:nvPicPr>
          <p:cNvPr id="8" name="Picture 2" descr="A timeline of the Brooks-broken Suns, Grizzlies and Wizards trade">
            <a:extLst>
              <a:ext uri="{FF2B5EF4-FFF2-40B4-BE49-F238E27FC236}">
                <a16:creationId xmlns:a16="http://schemas.microsoft.com/office/drawing/2014/main" id="{A214B5BE-979E-3AE6-D44D-C008CD92E1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4596" y="1106639"/>
            <a:ext cx="4885179" cy="37195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NBA, news: MarShon and Dillon Brooks, trade, Memphis, Washington, Phoenix,  Ariza | news.com.au — Australia's leading news site">
            <a:extLst>
              <a:ext uri="{FF2B5EF4-FFF2-40B4-BE49-F238E27FC236}">
                <a16:creationId xmlns:a16="http://schemas.microsoft.com/office/drawing/2014/main" id="{434170B4-47BC-54FF-E905-EDD281499B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23892" y="2014537"/>
            <a:ext cx="4910317" cy="3719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673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6F910D-9F60-589B-5C5E-F73B069FD0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557582-9952-D47F-C93F-D6F0ED798B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C94D3B3-2439-A4CA-5183-F75E6BD478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85115D4-9EE6-48CD-5C02-C5843279160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2041A3A-FB92-33EA-D47A-E96A2AD09FE9}"/>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036FEC1F-B07A-000D-2FCD-52FE27E15722}"/>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61FF23B1-3A2B-8A48-99F8-AF4977C97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4947ECC-E392-4CA6-65E4-4595DF98189F}"/>
              </a:ext>
            </a:extLst>
          </p:cNvPr>
          <p:cNvSpPr txBox="1"/>
          <p:nvPr/>
        </p:nvSpPr>
        <p:spPr>
          <a:xfrm>
            <a:off x="2938047" y="2748130"/>
            <a:ext cx="8233979" cy="2800767"/>
          </a:xfrm>
          <a:prstGeom prst="rect">
            <a:avLst/>
          </a:prstGeom>
          <a:noFill/>
        </p:spPr>
        <p:txBody>
          <a:bodyPr wrap="square">
            <a:spAutoFit/>
          </a:bodyPr>
          <a:lstStyle/>
          <a:p>
            <a:pPr marL="342900" indent="-342900" algn="just">
              <a:buFont typeface="Arial" panose="020B0604020202020204" pitchFamily="34" charset="0"/>
              <a:buChar char="•"/>
            </a:pPr>
            <a:r>
              <a:rPr lang="en-US" sz="2200" b="0" i="0" dirty="0">
                <a:solidFill>
                  <a:srgbClr val="000000"/>
                </a:solidFill>
                <a:effectLst/>
              </a:rPr>
              <a:t>Memphis has two players with the last name Brooks – </a:t>
            </a:r>
            <a:r>
              <a:rPr lang="en-US" sz="2200" b="0" i="0" u="none" strike="noStrike" dirty="0">
                <a:solidFill>
                  <a:srgbClr val="097ABF"/>
                </a:solidFill>
                <a:effectLst/>
                <a:hlinkClick r:id="rId3"/>
              </a:rPr>
              <a:t>Dillon Brooks</a:t>
            </a:r>
            <a:r>
              <a:rPr lang="en-US" sz="2200" b="0" i="0" dirty="0">
                <a:solidFill>
                  <a:srgbClr val="000000"/>
                </a:solidFill>
                <a:effectLst/>
              </a:rPr>
              <a:t>, a twenty-two-year-old small forward with a lot of skill and potential; and </a:t>
            </a:r>
            <a:r>
              <a:rPr lang="en-US" sz="2200" b="0" i="0" u="none" strike="noStrike" dirty="0">
                <a:solidFill>
                  <a:srgbClr val="097ABF"/>
                </a:solidFill>
                <a:effectLst/>
                <a:hlinkClick r:id="rId4"/>
              </a:rPr>
              <a:t>MarShon Brooks</a:t>
            </a:r>
            <a:r>
              <a:rPr lang="en-US" sz="2200" b="0" i="0" dirty="0">
                <a:solidFill>
                  <a:srgbClr val="000000"/>
                </a:solidFill>
                <a:effectLst/>
              </a:rPr>
              <a:t>, a twenty-nine-year-old shooting guard who was out of the NBA playing in China last season. </a:t>
            </a:r>
          </a:p>
          <a:p>
            <a:pPr marL="342900" indent="-342900" algn="just">
              <a:buFont typeface="Arial" panose="020B0604020202020204" pitchFamily="34" charset="0"/>
              <a:buChar char="•"/>
            </a:pPr>
            <a:r>
              <a:rPr lang="en-US" sz="2200" b="0" i="0" dirty="0">
                <a:solidFill>
                  <a:srgbClr val="000000"/>
                </a:solidFill>
                <a:effectLst/>
              </a:rPr>
              <a:t>Somehow, Washington and Phoenix thought that Dillon Brooks was part of the trade deal; Memphis, however, </a:t>
            </a:r>
            <a:r>
              <a:rPr lang="en-US" sz="2200" b="0" i="0" u="none" strike="noStrike" dirty="0">
                <a:solidFill>
                  <a:srgbClr val="097ABF"/>
                </a:solidFill>
                <a:effectLst/>
                <a:hlinkClick r:id="rId5"/>
              </a:rPr>
              <a:t>was offering MarShon Brooks</a:t>
            </a:r>
            <a:r>
              <a:rPr lang="en-US" sz="2200" b="0" i="0" dirty="0">
                <a:solidFill>
                  <a:srgbClr val="000000"/>
                </a:solidFill>
                <a:effectLst/>
              </a:rPr>
              <a:t>. Seemingly, no one confirmed which Brooks it was until the deal was about to be finalized</a:t>
            </a:r>
            <a:endParaRPr lang="en-US" sz="2200" dirty="0">
              <a:solidFill>
                <a:srgbClr val="0A1F61"/>
              </a:solidFill>
              <a:cs typeface="Tajawal ExtraBold" panose="00000800000000000000" pitchFamily="2" charset="-78"/>
            </a:endParaRPr>
          </a:p>
        </p:txBody>
      </p:sp>
      <p:pic>
        <p:nvPicPr>
          <p:cNvPr id="8" name="Picture 4" descr="1 year later: The 'awkward' NBA trade that never happened due to last names  | NBA.com">
            <a:extLst>
              <a:ext uri="{FF2B5EF4-FFF2-40B4-BE49-F238E27FC236}">
                <a16:creationId xmlns:a16="http://schemas.microsoft.com/office/drawing/2014/main" id="{C13D74B7-8045-6D74-093F-5A8AA3E24B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547" y="1"/>
            <a:ext cx="2857500" cy="3808324"/>
          </a:xfrm>
          <a:prstGeom prst="flowChartDocumen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7545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C3C091-229E-0A57-B48D-D2756569CF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E27A7B-9D58-F385-EB77-09B5CAFB83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C3B2B0F-B82E-41A4-B72B-7CF33139B7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F27E7C-5BAE-AEA4-6374-C038C0B2FE8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6CBDFAA-DBF5-87B9-85F9-AC13EC8FF523}"/>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02</a:t>
            </a:r>
          </a:p>
        </p:txBody>
      </p:sp>
      <p:sp>
        <p:nvSpPr>
          <p:cNvPr id="48" name="TextBox 47">
            <a:extLst>
              <a:ext uri="{FF2B5EF4-FFF2-40B4-BE49-F238E27FC236}">
                <a16:creationId xmlns:a16="http://schemas.microsoft.com/office/drawing/2014/main" id="{574A92F9-5CE8-3B48-12D4-BE81E434E963}"/>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099D005-B6D0-E53E-43FB-66E94FC916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4027581-9254-7470-C07D-E79EEC3B35C7}"/>
              </a:ext>
            </a:extLst>
          </p:cNvPr>
          <p:cNvSpPr txBox="1"/>
          <p:nvPr/>
        </p:nvSpPr>
        <p:spPr>
          <a:xfrm>
            <a:off x="3067034" y="2329923"/>
            <a:ext cx="8233979" cy="3724096"/>
          </a:xfrm>
          <a:prstGeom prst="rect">
            <a:avLst/>
          </a:prstGeom>
          <a:noFill/>
        </p:spPr>
        <p:txBody>
          <a:bodyPr wrap="square">
            <a:spAutoFit/>
          </a:bodyPr>
          <a:lstStyle/>
          <a:p>
            <a:pPr marL="342900" indent="-342900" algn="just">
              <a:buFont typeface="Arial" panose="020B0604020202020204" pitchFamily="34" charset="0"/>
              <a:buChar char="•"/>
            </a:pPr>
            <a:r>
              <a:rPr lang="en-US" sz="2200" b="0" i="0" dirty="0">
                <a:solidFill>
                  <a:srgbClr val="000000"/>
                </a:solidFill>
                <a:effectLst/>
              </a:rPr>
              <a:t>When the teams discovered that they were talking about two very different Brooks, the trade talks broke down and temporarily ended. The impact rippled throughout the league (</a:t>
            </a:r>
            <a:r>
              <a:rPr lang="en-US" sz="2200" b="0" i="0" u="none" strike="noStrike" dirty="0">
                <a:solidFill>
                  <a:srgbClr val="097ABF"/>
                </a:solidFill>
                <a:effectLst/>
                <a:hlinkClick r:id="rId3"/>
              </a:rPr>
              <a:t>and on Twitter</a:t>
            </a:r>
            <a:r>
              <a:rPr lang="en-US" sz="2200" b="0" i="0" dirty="0">
                <a:solidFill>
                  <a:srgbClr val="000000"/>
                </a:solidFill>
                <a:effectLst/>
              </a:rPr>
              <a:t>). </a:t>
            </a:r>
          </a:p>
          <a:p>
            <a:pPr marL="342900" indent="-342900" algn="just">
              <a:buFont typeface="Arial" panose="020B0604020202020204" pitchFamily="34" charset="0"/>
              <a:buChar char="•"/>
            </a:pPr>
            <a:r>
              <a:rPr lang="en-US" sz="2200" b="0" i="0" dirty="0">
                <a:solidFill>
                  <a:srgbClr val="000000"/>
                </a:solidFill>
                <a:effectLst/>
              </a:rPr>
              <a:t>Some players were already informed about the trade, and many of the details were being talked about widely in the press. The breakdown of the trade happened in such a </a:t>
            </a:r>
            <a:r>
              <a:rPr lang="en-US" sz="2200" b="0" i="0" u="none" strike="noStrike" dirty="0">
                <a:solidFill>
                  <a:srgbClr val="097ABF"/>
                </a:solidFill>
                <a:effectLst/>
                <a:hlinkClick r:id="rId4"/>
              </a:rPr>
              <a:t>public and embarrassing way</a:t>
            </a:r>
            <a:r>
              <a:rPr lang="en-US" sz="2200" b="0" i="0" dirty="0">
                <a:solidFill>
                  <a:srgbClr val="000000"/>
                </a:solidFill>
                <a:effectLst/>
              </a:rPr>
              <a:t> over the course of just thirty minutes that it seemed almost unbelievable.</a:t>
            </a:r>
          </a:p>
          <a:p>
            <a:pPr marL="342900" indent="-342900" algn="just">
              <a:buFont typeface="Arial" panose="020B0604020202020204" pitchFamily="34" charset="0"/>
              <a:buChar char="•"/>
            </a:pPr>
            <a:r>
              <a:rPr lang="en-US" sz="2000" b="0" i="0" u="none" strike="noStrike" dirty="0">
                <a:solidFill>
                  <a:srgbClr val="097ABF"/>
                </a:solidFill>
                <a:effectLst/>
                <a:latin typeface="Roboto" panose="02000000000000000000" pitchFamily="2" charset="0"/>
                <a:hlinkClick r:id="rId5"/>
              </a:rPr>
              <a:t>Ariza ultimately was traded to Washington</a:t>
            </a:r>
            <a:r>
              <a:rPr lang="en-US" sz="2000" b="0" i="0" dirty="0">
                <a:solidFill>
                  <a:srgbClr val="000000"/>
                </a:solidFill>
                <a:effectLst/>
                <a:latin typeface="Roboto" panose="02000000000000000000" pitchFamily="2" charset="0"/>
              </a:rPr>
              <a:t>, but the resulting public embarrassment and locker room tension could have been avoided with improved preparation, reflection, and communication. </a:t>
            </a:r>
          </a:p>
        </p:txBody>
      </p:sp>
      <p:pic>
        <p:nvPicPr>
          <p:cNvPr id="8" name="Picture 4" descr="1 year later: The 'awkward' NBA trade that never happened due to last names  | NBA.com">
            <a:extLst>
              <a:ext uri="{FF2B5EF4-FFF2-40B4-BE49-F238E27FC236}">
                <a16:creationId xmlns:a16="http://schemas.microsoft.com/office/drawing/2014/main" id="{17DE5311-9C42-D18F-B18C-17B6ADC691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547" y="1"/>
            <a:ext cx="2857500" cy="3808324"/>
          </a:xfrm>
          <a:prstGeom prst="flowChartDocumen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7284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28CA6-4144-936F-7F0B-4C0B1B2479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0ACEC-EAF7-DF96-608D-0111AACB0C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2732278-1935-64C0-87F9-1356580C5E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14AC458-692C-AD04-FF88-257566B78880}"/>
              </a:ext>
            </a:extLst>
          </p:cNvPr>
          <p:cNvSpPr txBox="1"/>
          <p:nvPr/>
        </p:nvSpPr>
        <p:spPr>
          <a:xfrm>
            <a:off x="1214179" y="124229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a:extLst>
              <a:ext uri="{FF2B5EF4-FFF2-40B4-BE49-F238E27FC236}">
                <a16:creationId xmlns:a16="http://schemas.microsoft.com/office/drawing/2014/main" id="{801E7A58-A6D3-37FD-30A8-14CA7D3E607C}"/>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E6B83DD-EBA8-F970-772A-351E63AF6F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764ED23-B5DA-D0FC-EC95-715BCCB05B80}"/>
              </a:ext>
            </a:extLst>
          </p:cNvPr>
          <p:cNvSpPr txBox="1"/>
          <p:nvPr/>
        </p:nvSpPr>
        <p:spPr>
          <a:xfrm>
            <a:off x="942308" y="3239764"/>
            <a:ext cx="9763642" cy="2554545"/>
          </a:xfrm>
          <a:prstGeom prst="rect">
            <a:avLst/>
          </a:prstGeom>
          <a:noFill/>
        </p:spPr>
        <p:txBody>
          <a:bodyPr wrap="square">
            <a:spAutoFit/>
          </a:bodyPr>
          <a:lstStyle/>
          <a:p>
            <a:pPr algn="ctr"/>
            <a:r>
              <a:rPr lang="en-US" sz="2000" b="1" i="0" dirty="0">
                <a:solidFill>
                  <a:srgbClr val="333333"/>
                </a:solidFill>
                <a:effectLst/>
                <a:latin typeface="Roboto" panose="02000000000000000000" pitchFamily="2" charset="0"/>
              </a:rPr>
              <a:t>Preparation</a:t>
            </a:r>
            <a:r>
              <a:rPr lang="en-US" sz="2000" b="0" i="0" dirty="0">
                <a:solidFill>
                  <a:srgbClr val="333333"/>
                </a:solidFill>
                <a:effectLst/>
                <a:latin typeface="Roboto" panose="02000000000000000000" pitchFamily="2" charset="0"/>
              </a:rPr>
              <a:t> </a:t>
            </a:r>
          </a:p>
          <a:p>
            <a:pPr algn="l"/>
            <a:endParaRPr lang="en-US" sz="2000" dirty="0">
              <a:solidFill>
                <a:srgbClr val="333333"/>
              </a:solidFill>
              <a:latin typeface="Roboto" panose="02000000000000000000" pitchFamily="2" charset="0"/>
            </a:endParaRPr>
          </a:p>
          <a:p>
            <a:pPr algn="just"/>
            <a:r>
              <a:rPr lang="en-US" sz="2000" b="0" i="0" dirty="0">
                <a:solidFill>
                  <a:srgbClr val="333333"/>
                </a:solidFill>
                <a:effectLst/>
                <a:latin typeface="Roboto" panose="02000000000000000000" pitchFamily="2" charset="0"/>
              </a:rPr>
              <a:t>each team should have been aware that there were multiple Brooks playing for Memphis had they prepared more effectively. It can be easy to jump right into a negotiation without spending time preparing, especially in a fast-paced, high-stakes industry like professional sports. </a:t>
            </a:r>
            <a:r>
              <a:rPr lang="en-US" sz="2000" b="0" i="0" u="none" strike="noStrike" dirty="0">
                <a:solidFill>
                  <a:srgbClr val="097ABF"/>
                </a:solidFill>
                <a:effectLst/>
                <a:latin typeface="Roboto" panose="02000000000000000000" pitchFamily="2" charset="0"/>
                <a:hlinkClick r:id="rId3"/>
              </a:rPr>
              <a:t>As we’ve stated before</a:t>
            </a:r>
            <a:r>
              <a:rPr lang="en-US" sz="2000" b="0" i="0" dirty="0">
                <a:solidFill>
                  <a:srgbClr val="333333"/>
                </a:solidFill>
                <a:effectLst/>
                <a:latin typeface="Roboto" panose="02000000000000000000" pitchFamily="2" charset="0"/>
              </a:rPr>
              <a:t>, however, preparation is an essential part of the negotiation process. The time and effort spent on this step will pay off in dividends during the negotiation itself.</a:t>
            </a:r>
          </a:p>
        </p:txBody>
      </p:sp>
      <p:sp>
        <p:nvSpPr>
          <p:cNvPr id="9" name="TextBox 8">
            <a:extLst>
              <a:ext uri="{FF2B5EF4-FFF2-40B4-BE49-F238E27FC236}">
                <a16:creationId xmlns:a16="http://schemas.microsoft.com/office/drawing/2014/main" id="{E7E24784-715B-8777-CDA9-5CC8D8D75B08}"/>
              </a:ext>
            </a:extLst>
          </p:cNvPr>
          <p:cNvSpPr txBox="1"/>
          <p:nvPr/>
        </p:nvSpPr>
        <p:spPr>
          <a:xfrm>
            <a:off x="3111500" y="1882478"/>
            <a:ext cx="6096000" cy="923330"/>
          </a:xfrm>
          <a:prstGeom prst="rect">
            <a:avLst/>
          </a:prstGeom>
          <a:noFill/>
        </p:spPr>
        <p:txBody>
          <a:bodyPr wrap="square">
            <a:spAutoFit/>
          </a:bodyPr>
          <a:lstStyle/>
          <a:p>
            <a:pPr algn="ctr"/>
            <a:r>
              <a:rPr lang="en-US" sz="1800" b="0" i="0" dirty="0">
                <a:solidFill>
                  <a:srgbClr val="C00000"/>
                </a:solidFill>
                <a:effectLst/>
                <a:latin typeface="Roboto" panose="02000000000000000000" pitchFamily="2" charset="0"/>
              </a:rPr>
              <a:t>As negotiation trainers and consultants, we see the following as three important lessons to take away from this case study</a:t>
            </a:r>
            <a:endParaRPr lang="en-US" sz="1800" b="1" dirty="0">
              <a:solidFill>
                <a:srgbClr val="C0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7523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BB51C-0424-71FC-4993-B9900C21AF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BDD935-8853-9639-21AC-9F6C77C4CD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A7544B6-815B-01BA-B520-9425643A7C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F46BDA4-7550-3CF1-3D21-F92549448C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853D788D-B86B-2D47-06AB-C48DDCEF1064}"/>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B327485-D0FB-B988-E6D9-C982B4FD6A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4DE1669-D068-E950-CF6F-A658E291ACE2}"/>
              </a:ext>
            </a:extLst>
          </p:cNvPr>
          <p:cNvSpPr txBox="1"/>
          <p:nvPr/>
        </p:nvSpPr>
        <p:spPr>
          <a:xfrm>
            <a:off x="744820" y="3060282"/>
            <a:ext cx="10557640" cy="2862322"/>
          </a:xfrm>
          <a:prstGeom prst="rect">
            <a:avLst/>
          </a:prstGeom>
          <a:noFill/>
        </p:spPr>
        <p:txBody>
          <a:bodyPr wrap="square">
            <a:spAutoFit/>
          </a:bodyPr>
          <a:lstStyle/>
          <a:p>
            <a:pPr algn="ctr"/>
            <a:r>
              <a:rPr lang="en-US" sz="2000" b="1" i="0" dirty="0">
                <a:solidFill>
                  <a:srgbClr val="333333"/>
                </a:solidFill>
                <a:effectLst/>
              </a:rPr>
              <a:t>Question your assumptions</a:t>
            </a:r>
            <a:r>
              <a:rPr lang="en-US" sz="2000" b="0" i="0" dirty="0">
                <a:solidFill>
                  <a:srgbClr val="333333"/>
                </a:solidFill>
                <a:effectLst/>
              </a:rPr>
              <a:t> </a:t>
            </a:r>
          </a:p>
          <a:p>
            <a:pPr algn="l">
              <a:buFont typeface="Arial" panose="020B0604020202020204" pitchFamily="34" charset="0"/>
              <a:buChar char="•"/>
            </a:pPr>
            <a:endParaRPr lang="en-US" sz="2000" dirty="0">
              <a:solidFill>
                <a:srgbClr val="333333"/>
              </a:solidFill>
            </a:endParaRPr>
          </a:p>
          <a:p>
            <a:pPr algn="l"/>
            <a:r>
              <a:rPr lang="en-US" sz="2000" b="0" i="0" dirty="0">
                <a:solidFill>
                  <a:srgbClr val="333333"/>
                </a:solidFill>
                <a:effectLst/>
              </a:rPr>
              <a:t>It’s interesting that each team assumed that the Brooks in play was the one who benefited them the most. Phoenix would have preferred the young up-and-comer Dillon, while Memphis would have preferred dealing a deep reserve player like MarShon. It’s easy to laugh at a situation like this and think that </a:t>
            </a:r>
            <a:r>
              <a:rPr lang="en-US" sz="2000" b="0" i="1" dirty="0">
                <a:solidFill>
                  <a:srgbClr val="333333"/>
                </a:solidFill>
                <a:effectLst/>
              </a:rPr>
              <a:t>we</a:t>
            </a:r>
            <a:r>
              <a:rPr lang="en-US" sz="2000" b="0" i="0" dirty="0">
                <a:solidFill>
                  <a:srgbClr val="333333"/>
                </a:solidFill>
                <a:effectLst/>
              </a:rPr>
              <a:t> would never make such a mistake. However, we all rely on assumptions. When we act upon assumptions without questioning them first, we create situations ripe for misunderstanding. If you find yourself talking to someone and feel like you are talking past one another, ask yourself: is there a </a:t>
            </a:r>
            <a:r>
              <a:rPr lang="en-US" sz="2000" b="0" i="0" u="none" strike="noStrike" dirty="0">
                <a:solidFill>
                  <a:srgbClr val="097ABF"/>
                </a:solidFill>
                <a:effectLst/>
                <a:hlinkClick r:id="rId3"/>
              </a:rPr>
              <a:t>conclusion or assumption</a:t>
            </a:r>
            <a:r>
              <a:rPr lang="en-US" sz="2000" b="0" i="0" dirty="0">
                <a:solidFill>
                  <a:srgbClr val="333333"/>
                </a:solidFill>
                <a:effectLst/>
              </a:rPr>
              <a:t> I’m making that might be different from the other side?</a:t>
            </a:r>
          </a:p>
        </p:txBody>
      </p:sp>
      <p:sp>
        <p:nvSpPr>
          <p:cNvPr id="9" name="TextBox 8">
            <a:extLst>
              <a:ext uri="{FF2B5EF4-FFF2-40B4-BE49-F238E27FC236}">
                <a16:creationId xmlns:a16="http://schemas.microsoft.com/office/drawing/2014/main" id="{A6B87590-1F79-C0C0-33B9-6950160B76B7}"/>
              </a:ext>
            </a:extLst>
          </p:cNvPr>
          <p:cNvSpPr txBox="1"/>
          <p:nvPr/>
        </p:nvSpPr>
        <p:spPr>
          <a:xfrm>
            <a:off x="3111500" y="1882478"/>
            <a:ext cx="6096000" cy="923330"/>
          </a:xfrm>
          <a:prstGeom prst="rect">
            <a:avLst/>
          </a:prstGeom>
          <a:noFill/>
        </p:spPr>
        <p:txBody>
          <a:bodyPr wrap="square">
            <a:spAutoFit/>
          </a:bodyPr>
          <a:lstStyle/>
          <a:p>
            <a:pPr algn="ctr"/>
            <a:r>
              <a:rPr lang="en-US" sz="1800" b="0" i="0" dirty="0">
                <a:solidFill>
                  <a:srgbClr val="C00000"/>
                </a:solidFill>
                <a:effectLst/>
                <a:latin typeface="Roboto" panose="02000000000000000000" pitchFamily="2" charset="0"/>
              </a:rPr>
              <a:t>As negotiation trainers and consultants, we see the following as three important lessons to take away from this case study</a:t>
            </a:r>
            <a:endParaRPr lang="en-US" sz="1800" b="1" dirty="0">
              <a:solidFill>
                <a:srgbClr val="C0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15530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F6EA4-3D98-5E57-6C9F-6DFCB654C3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DFECC5-84EB-A625-4BA8-F00298ECCDB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AA8B4EE-2E6A-CDD7-73E3-5F0012D1D7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25E5923-2147-8884-E991-8922D0B24C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D36116D8-15B0-F362-CAE3-537965545232}"/>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54086E9-DAF8-DFC4-8C04-1E0D509B3A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0722EB0-B6C1-37F0-E43C-C4ED259F2411}"/>
              </a:ext>
            </a:extLst>
          </p:cNvPr>
          <p:cNvSpPr txBox="1"/>
          <p:nvPr/>
        </p:nvSpPr>
        <p:spPr>
          <a:xfrm>
            <a:off x="744820" y="2883513"/>
            <a:ext cx="10557640" cy="3170099"/>
          </a:xfrm>
          <a:prstGeom prst="rect">
            <a:avLst/>
          </a:prstGeom>
          <a:noFill/>
        </p:spPr>
        <p:txBody>
          <a:bodyPr wrap="square">
            <a:spAutoFit/>
          </a:bodyPr>
          <a:lstStyle/>
          <a:p>
            <a:pPr algn="ctr"/>
            <a:r>
              <a:rPr lang="en-US" sz="2000" b="1" i="0" dirty="0">
                <a:solidFill>
                  <a:srgbClr val="333333"/>
                </a:solidFill>
                <a:effectLst/>
              </a:rPr>
              <a:t>Confirm your understanding – early and often</a:t>
            </a:r>
            <a:endParaRPr lang="en-US" sz="2000" b="0" i="0" dirty="0">
              <a:solidFill>
                <a:srgbClr val="333333"/>
              </a:solidFill>
              <a:effectLst/>
            </a:endParaRPr>
          </a:p>
          <a:p>
            <a:endParaRPr lang="en-US" sz="2000" dirty="0">
              <a:solidFill>
                <a:srgbClr val="333333"/>
              </a:solidFill>
            </a:endParaRPr>
          </a:p>
          <a:p>
            <a:r>
              <a:rPr lang="en-US" sz="2000" b="0" i="0" dirty="0">
                <a:solidFill>
                  <a:srgbClr val="333333"/>
                </a:solidFill>
                <a:effectLst/>
              </a:rPr>
              <a:t>Luckily, each team ultimately recognized their error and were able to make a trade work. Miscommunication happens – you cannot prepare for everything, and you cannot expect to be perfect. However, we can increase the likelihood that we catch miscommunications earlier in the negotiation process by confirming our understanding of what our counterpart is saying. Utilizing </a:t>
            </a:r>
            <a:r>
              <a:rPr lang="en-US" sz="2000" b="0" i="0" u="none" strike="noStrike" dirty="0">
                <a:solidFill>
                  <a:srgbClr val="097ABF"/>
                </a:solidFill>
                <a:effectLst/>
                <a:hlinkClick r:id="rId3"/>
              </a:rPr>
              <a:t>active listening techniques</a:t>
            </a:r>
            <a:r>
              <a:rPr lang="en-US" sz="2000" b="0" i="0" dirty="0">
                <a:solidFill>
                  <a:srgbClr val="333333"/>
                </a:solidFill>
                <a:effectLst/>
              </a:rPr>
              <a:t>, we summarize what our negotiation counterpart is saying. If we have misunderstood them – or if we are talking about two different things, as in the case of the Ariza trade – we can clarify it up front and keep it from possibly derailing the negotiation in the future</a:t>
            </a:r>
            <a:endParaRPr lang="en-US" sz="2000" dirty="0">
              <a:solidFill>
                <a:srgbClr val="2D3956"/>
              </a:solidFill>
              <a:cs typeface="Tajawal ExtraBold" panose="00000800000000000000" pitchFamily="2" charset="-78"/>
            </a:endParaRPr>
          </a:p>
        </p:txBody>
      </p:sp>
      <p:sp>
        <p:nvSpPr>
          <p:cNvPr id="9" name="TextBox 8">
            <a:extLst>
              <a:ext uri="{FF2B5EF4-FFF2-40B4-BE49-F238E27FC236}">
                <a16:creationId xmlns:a16="http://schemas.microsoft.com/office/drawing/2014/main" id="{39421395-83AF-0490-1A5E-70156C9C215F}"/>
              </a:ext>
            </a:extLst>
          </p:cNvPr>
          <p:cNvSpPr txBox="1"/>
          <p:nvPr/>
        </p:nvSpPr>
        <p:spPr>
          <a:xfrm>
            <a:off x="3111500" y="1882478"/>
            <a:ext cx="6096000" cy="923330"/>
          </a:xfrm>
          <a:prstGeom prst="rect">
            <a:avLst/>
          </a:prstGeom>
          <a:noFill/>
        </p:spPr>
        <p:txBody>
          <a:bodyPr wrap="square">
            <a:spAutoFit/>
          </a:bodyPr>
          <a:lstStyle/>
          <a:p>
            <a:pPr algn="ctr"/>
            <a:r>
              <a:rPr lang="en-US" sz="1800" b="0" i="0" dirty="0">
                <a:solidFill>
                  <a:srgbClr val="C00000"/>
                </a:solidFill>
                <a:effectLst/>
                <a:latin typeface="Roboto" panose="02000000000000000000" pitchFamily="2" charset="0"/>
              </a:rPr>
              <a:t>As negotiation trainers and consultants, we see the following as three important lessons to take away from this case study</a:t>
            </a:r>
            <a:endParaRPr lang="en-US" sz="1800" b="1" dirty="0">
              <a:solidFill>
                <a:srgbClr val="C0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7150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3DB09-4D5C-D85F-1A93-3F547D8953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60808C-962C-DEC4-1D93-0E1B0543A7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3A8A1AC-80B6-3725-FDE6-0230CBC9D5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DE333AE-ADB2-FEEF-7760-25BDB10340E9}"/>
              </a:ext>
            </a:extLst>
          </p:cNvPr>
          <p:cNvSpPr txBox="1"/>
          <p:nvPr/>
        </p:nvSpPr>
        <p:spPr>
          <a:xfrm>
            <a:off x="889000" y="2391844"/>
            <a:ext cx="10541000" cy="338554"/>
          </a:xfrm>
          <a:prstGeom prst="rect">
            <a:avLst/>
          </a:prstGeom>
          <a:noFill/>
        </p:spPr>
        <p:txBody>
          <a:bodyPr wrap="square" rtlCol="0">
            <a:spAutoFit/>
          </a:bodyPr>
          <a:lstStyle/>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CD23114-2C2C-7F89-6472-A06F0C6350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10ED468-0A95-6D34-2193-9E2AF2478FD7}"/>
              </a:ext>
            </a:extLst>
          </p:cNvPr>
          <p:cNvSpPr txBox="1"/>
          <p:nvPr/>
        </p:nvSpPr>
        <p:spPr>
          <a:xfrm>
            <a:off x="980714" y="2340328"/>
            <a:ext cx="9850706" cy="2246769"/>
          </a:xfrm>
          <a:prstGeom prst="rect">
            <a:avLst/>
          </a:prstGeom>
          <a:noFill/>
        </p:spPr>
        <p:txBody>
          <a:bodyPr wrap="square">
            <a:spAutoFit/>
          </a:bodyPr>
          <a:lstStyle/>
          <a:p>
            <a:br>
              <a:rPr lang="en-US" sz="2000" dirty="0"/>
            </a:br>
            <a:r>
              <a:rPr lang="en-US" sz="2000" b="1" i="0" dirty="0">
                <a:solidFill>
                  <a:srgbClr val="000000"/>
                </a:solidFill>
                <a:effectLst/>
                <a:latin typeface="Roboto" panose="02000000000000000000" pitchFamily="2" charset="0"/>
              </a:rPr>
              <a:t>This messy trade negotiation delivers one final lesson: </a:t>
            </a:r>
            <a:endParaRPr lang="ar-EG" sz="2000" b="1" i="0" dirty="0">
              <a:solidFill>
                <a:srgbClr val="000000"/>
              </a:solidFill>
              <a:effectLst/>
              <a:latin typeface="Roboto" panose="02000000000000000000" pitchFamily="2" charset="0"/>
            </a:endParaRPr>
          </a:p>
          <a:p>
            <a:endParaRPr lang="ar-EG" sz="2000" dirty="0">
              <a:solidFill>
                <a:srgbClr val="000000"/>
              </a:solidFill>
              <a:latin typeface="Roboto" panose="02000000000000000000" pitchFamily="2" charset="0"/>
            </a:endParaRPr>
          </a:p>
          <a:p>
            <a:r>
              <a:rPr lang="en-US" sz="2000" b="0" i="0" dirty="0">
                <a:solidFill>
                  <a:srgbClr val="000000"/>
                </a:solidFill>
                <a:effectLst/>
                <a:latin typeface="Roboto" panose="02000000000000000000" pitchFamily="2" charset="0"/>
              </a:rPr>
              <a:t>when you make a mistake during a negotiation, you can use it as a chance to improve moving forward. Reviewing your negotiations is as important as preparing for them because it allows you to learn and grow, and you can utilize those lessons in your next negotiation to continue improving your skills and negotiated outcomes</a:t>
            </a:r>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34572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516181-DCC0-B857-E3DC-83A243FBBC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D2DF0E2-9246-B843-E8AE-D2C9FFD4EA8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30BFEBC-EE99-99B9-510D-835E1122298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E3727C6-4B0F-7EE8-F0C7-D97E67AF515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F16241-72CC-AB57-F930-2DEAF017BD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74CF2F7-40C6-480D-669B-C77666273DDB}"/>
              </a:ext>
            </a:extLst>
          </p:cNvPr>
          <p:cNvPicPr>
            <a:picLocks noChangeAspect="1"/>
          </p:cNvPicPr>
          <p:nvPr/>
        </p:nvPicPr>
        <p:blipFill>
          <a:blip r:embed="rId3"/>
          <a:srcRect l="16270" t="27788" r="33860" b="16854"/>
          <a:stretch/>
        </p:blipFill>
        <p:spPr>
          <a:xfrm>
            <a:off x="1376979" y="1488216"/>
            <a:ext cx="9068695" cy="3796441"/>
          </a:xfrm>
          <a:prstGeom prst="rect">
            <a:avLst/>
          </a:prstGeom>
        </p:spPr>
      </p:pic>
    </p:spTree>
    <p:extLst>
      <p:ext uri="{BB962C8B-B14F-4D97-AF65-F5344CB8AC3E}">
        <p14:creationId xmlns:p14="http://schemas.microsoft.com/office/powerpoint/2010/main" val="24367447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3A35-7F1D-1AC8-C2C1-56C105117F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4E5B32-0035-AD54-87F1-DFF0CDF7C18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601635-82E0-892D-3CEA-9DCAE93C917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A2FEFE7-6CF4-146B-B445-F3BA709E5617}"/>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7ACBF42-D218-2CDA-109E-46F9FA8A6F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F94F032-7F60-C31D-AC23-359778A99141}"/>
              </a:ext>
            </a:extLst>
          </p:cNvPr>
          <p:cNvPicPr>
            <a:picLocks noChangeAspect="1"/>
          </p:cNvPicPr>
          <p:nvPr/>
        </p:nvPicPr>
        <p:blipFill>
          <a:blip r:embed="rId3"/>
          <a:srcRect l="16270" t="26353" r="33756" b="16855"/>
          <a:stretch/>
        </p:blipFill>
        <p:spPr>
          <a:xfrm>
            <a:off x="1333001" y="1387736"/>
            <a:ext cx="9112674" cy="4066391"/>
          </a:xfrm>
          <a:prstGeom prst="rect">
            <a:avLst/>
          </a:prstGeom>
        </p:spPr>
      </p:pic>
    </p:spTree>
    <p:extLst>
      <p:ext uri="{BB962C8B-B14F-4D97-AF65-F5344CB8AC3E}">
        <p14:creationId xmlns:p14="http://schemas.microsoft.com/office/powerpoint/2010/main" val="30192641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40A40-C377-C9E5-FB39-02235A97A5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DA71610-3012-D910-6AD0-531D211BF6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B43D91-8E8C-1773-C770-413028A60AF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ED9EB44-C8CD-4D78-7908-4740586F5DDC}"/>
              </a:ext>
            </a:extLst>
          </p:cNvPr>
          <p:cNvSpPr/>
          <p:nvPr/>
        </p:nvSpPr>
        <p:spPr>
          <a:xfrm>
            <a:off x="3238052" y="1776755"/>
            <a:ext cx="8782918" cy="4580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AA2E8925-EC45-8CC4-EEFE-70BB6A80F0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9A62783-6F8E-804F-0596-73B71507F424}"/>
              </a:ext>
            </a:extLst>
          </p:cNvPr>
          <p:cNvSpPr txBox="1"/>
          <p:nvPr/>
        </p:nvSpPr>
        <p:spPr>
          <a:xfrm>
            <a:off x="337066" y="3112820"/>
            <a:ext cx="2642802" cy="1077218"/>
          </a:xfrm>
          <a:prstGeom prst="rect">
            <a:avLst/>
          </a:prstGeom>
          <a:noFill/>
        </p:spPr>
        <p:txBody>
          <a:bodyPr wrap="square">
            <a:spAutoFit/>
          </a:bodyPr>
          <a:lstStyle/>
          <a:p>
            <a:pPr algn="ctr"/>
            <a:r>
              <a:rPr lang="en-US" sz="3200" b="1" i="0" dirty="0">
                <a:solidFill>
                  <a:srgbClr val="C00000"/>
                </a:solidFill>
                <a:effectLst/>
                <a:latin typeface="Roboto" panose="02000000000000000000" pitchFamily="2" charset="0"/>
              </a:rPr>
              <a:t>The Risk Management </a:t>
            </a:r>
            <a:endParaRPr lang="en-US" sz="3200" b="1" dirty="0">
              <a:solidFill>
                <a:srgbClr val="C00000"/>
              </a:solidFill>
              <a:latin typeface="Tajawal Medium" panose="00000600000000000000" pitchFamily="2" charset="-78"/>
              <a:cs typeface="Tajawal Medium" panose="00000600000000000000" pitchFamily="2" charset="-78"/>
            </a:endParaRPr>
          </a:p>
        </p:txBody>
      </p:sp>
      <p:pic>
        <p:nvPicPr>
          <p:cNvPr id="2050" name="Picture 2" descr="8 Common Project Risks &amp; How to Manage Them">
            <a:extLst>
              <a:ext uri="{FF2B5EF4-FFF2-40B4-BE49-F238E27FC236}">
                <a16:creationId xmlns:a16="http://schemas.microsoft.com/office/drawing/2014/main" id="{601CDB06-94CC-789A-5F8E-678F99CEE85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31696" y="1911161"/>
            <a:ext cx="8423238" cy="4311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17600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B9ACD-F76E-54C8-5EE1-89A0D2EF4B2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E0CA55-1120-2270-3F58-3E4382C245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085B78-613C-B1BD-8FB0-0FE56B9D95E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FAE2618-B9BD-087D-D8EA-0D51B58FA2DE}"/>
              </a:ext>
            </a:extLst>
          </p:cNvPr>
          <p:cNvSpPr/>
          <p:nvPr/>
        </p:nvSpPr>
        <p:spPr>
          <a:xfrm>
            <a:off x="873868" y="173103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FA2C151D-307A-8571-4449-27619EE04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095DBDC-DE8C-6BAD-6446-B868489D52CD}"/>
              </a:ext>
            </a:extLst>
          </p:cNvPr>
          <p:cNvSpPr txBox="1"/>
          <p:nvPr/>
        </p:nvSpPr>
        <p:spPr>
          <a:xfrm>
            <a:off x="1113469" y="2423195"/>
            <a:ext cx="8866549" cy="2246769"/>
          </a:xfrm>
          <a:prstGeom prst="rect">
            <a:avLst/>
          </a:prstGeom>
          <a:noFill/>
        </p:spPr>
        <p:txBody>
          <a:bodyPr wrap="square">
            <a:spAutoFit/>
          </a:bodyPr>
          <a:lstStyle/>
          <a:p>
            <a:pPr marL="342900" indent="-342900">
              <a:buFont typeface="Arial" panose="020B0604020202020204" pitchFamily="34" charset="0"/>
              <a:buChar char="•"/>
            </a:pPr>
            <a:r>
              <a:rPr lang="en-US" sz="2800" b="1" dirty="0"/>
              <a:t>What is a Risk Management Framework?</a:t>
            </a:r>
          </a:p>
          <a:p>
            <a:pPr marL="342900" indent="-342900">
              <a:buFont typeface="Arial" panose="020B0604020202020204" pitchFamily="34" charset="0"/>
              <a:buChar char="•"/>
            </a:pPr>
            <a:r>
              <a:rPr lang="en-US" sz="2800" b="1" dirty="0"/>
              <a:t>The Role of Risk Management in Effective Negotiation</a:t>
            </a:r>
            <a:endParaRPr lang="ar-EG" sz="2800" b="1" dirty="0"/>
          </a:p>
          <a:p>
            <a:pPr marL="342900" indent="-342900">
              <a:buFont typeface="Arial" panose="020B0604020202020204" pitchFamily="34" charset="0"/>
              <a:buChar char="•"/>
            </a:pPr>
            <a:r>
              <a:rPr lang="en-US" sz="2800" b="1" dirty="0"/>
              <a:t>Key Strategies for Mitigating Uncertainty in Negotiation</a:t>
            </a:r>
          </a:p>
          <a:p>
            <a:pPr marL="342900" indent="-342900">
              <a:buFont typeface="Arial" panose="020B0604020202020204" pitchFamily="34" charset="0"/>
              <a:buChar char="•"/>
            </a:pPr>
            <a:r>
              <a:rPr lang="en-US" sz="2800" b="1" dirty="0"/>
              <a:t>What are the best ways for risk management professionals to improve your negotiation skills?</a:t>
            </a:r>
          </a:p>
        </p:txBody>
      </p:sp>
      <p:sp>
        <p:nvSpPr>
          <p:cNvPr id="7" name="TextBox 6">
            <a:extLst>
              <a:ext uri="{FF2B5EF4-FFF2-40B4-BE49-F238E27FC236}">
                <a16:creationId xmlns:a16="http://schemas.microsoft.com/office/drawing/2014/main" id="{34E5193B-BF2D-CB78-68B8-1EE5B3FC09A0}"/>
              </a:ext>
            </a:extLst>
          </p:cNvPr>
          <p:cNvSpPr txBox="1"/>
          <p:nvPr/>
        </p:nvSpPr>
        <p:spPr>
          <a:xfrm>
            <a:off x="180431" y="1121785"/>
            <a:ext cx="6513754" cy="523220"/>
          </a:xfrm>
          <a:prstGeom prst="rect">
            <a:avLst/>
          </a:prstGeom>
          <a:noFill/>
        </p:spPr>
        <p:txBody>
          <a:bodyPr wrap="square">
            <a:spAutoFit/>
          </a:bodyPr>
          <a:lstStyle/>
          <a:p>
            <a:r>
              <a:rPr lang="en-US" sz="2800" b="1" i="0" dirty="0">
                <a:solidFill>
                  <a:srgbClr val="C00000"/>
                </a:solidFill>
                <a:effectLst/>
                <a:latin typeface="Roboto" panose="02000000000000000000" pitchFamily="2" charset="0"/>
              </a:rPr>
              <a:t>Risk Management </a:t>
            </a:r>
            <a:endParaRPr lang="en-US" sz="2800" b="1" dirty="0">
              <a:solidFill>
                <a:srgbClr val="C0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27984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DBD64-0D44-92A8-3FF4-C9888BAB98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D42C67-D3DB-974A-6945-0B9BD14459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8A7FD6-EDA4-DAB1-055A-C3664D925EAD}"/>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8B6BFB6-CF82-D6C9-F6B3-39CD60510B38}"/>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F681D4D9-7AB2-D935-4725-DC2DC7E5FE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53D1C1A-4F6E-46A8-7A63-1621C23F7001}"/>
              </a:ext>
            </a:extLst>
          </p:cNvPr>
          <p:cNvSpPr txBox="1"/>
          <p:nvPr/>
        </p:nvSpPr>
        <p:spPr>
          <a:xfrm>
            <a:off x="965940" y="3028889"/>
            <a:ext cx="9167764" cy="523220"/>
          </a:xfrm>
          <a:prstGeom prst="rect">
            <a:avLst/>
          </a:prstGeom>
          <a:noFill/>
        </p:spPr>
        <p:txBody>
          <a:bodyPr wrap="square">
            <a:spAutoFit/>
          </a:bodyPr>
          <a:lstStyle/>
          <a:p>
            <a:pPr algn="ctr"/>
            <a:r>
              <a:rPr lang="en-US" sz="2800" b="1" dirty="0">
                <a:solidFill>
                  <a:srgbClr val="C00000"/>
                </a:solidFill>
              </a:rPr>
              <a:t>1. What is a Risk Management Framework?</a:t>
            </a:r>
          </a:p>
        </p:txBody>
      </p:sp>
    </p:spTree>
    <p:extLst>
      <p:ext uri="{BB962C8B-B14F-4D97-AF65-F5344CB8AC3E}">
        <p14:creationId xmlns:p14="http://schemas.microsoft.com/office/powerpoint/2010/main" val="9490571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C170D-79EA-A55D-22FF-577A0C5E96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5884CAD-ABD6-B6F4-9667-1D18EBAC4A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3CC8769-5148-C3C2-7C7C-F0CEA1878F1F}"/>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E6DC3D1-B7A3-AA26-FFEB-2359E6883347}"/>
              </a:ext>
            </a:extLst>
          </p:cNvPr>
          <p:cNvSpPr/>
          <p:nvPr/>
        </p:nvSpPr>
        <p:spPr>
          <a:xfrm>
            <a:off x="873868" y="173103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FDD347B8-F060-89FE-8C57-5FDD572088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27D97BE-F19A-897B-08C5-DE5F23F97C5E}"/>
              </a:ext>
            </a:extLst>
          </p:cNvPr>
          <p:cNvSpPr txBox="1"/>
          <p:nvPr/>
        </p:nvSpPr>
        <p:spPr>
          <a:xfrm>
            <a:off x="932962" y="1875500"/>
            <a:ext cx="9227562" cy="3847207"/>
          </a:xfrm>
          <a:prstGeom prst="rect">
            <a:avLst/>
          </a:prstGeom>
          <a:noFill/>
        </p:spPr>
        <p:txBody>
          <a:bodyPr wrap="square">
            <a:spAutoFit/>
          </a:bodyPr>
          <a:lstStyle/>
          <a:p>
            <a:pPr algn="ctr"/>
            <a:r>
              <a:rPr lang="en-US" sz="2200" b="1" dirty="0"/>
              <a:t>A Risk Management Framework is a structured process used to manage uncertainties that may impact the objectives of a project or organization.</a:t>
            </a:r>
          </a:p>
          <a:p>
            <a:endParaRPr lang="en-US" dirty="0"/>
          </a:p>
          <a:p>
            <a:r>
              <a:rPr lang="en-US" sz="2000" b="1" dirty="0">
                <a:solidFill>
                  <a:srgbClr val="C00000"/>
                </a:solidFill>
              </a:rPr>
              <a:t>It includes five practical steps:</a:t>
            </a:r>
          </a:p>
          <a:p>
            <a:pPr marL="285750" indent="-285750">
              <a:buFont typeface="Arial" panose="020B0604020202020204" pitchFamily="34" charset="0"/>
              <a:buChar char="•"/>
            </a:pPr>
            <a:r>
              <a:rPr lang="en-US" b="1" dirty="0"/>
              <a:t>Risk Identification:</a:t>
            </a:r>
            <a:r>
              <a:rPr lang="en-US" dirty="0"/>
              <a:t> Define and categories risks, such as operational, financial, compliance, and reputational risks.</a:t>
            </a:r>
          </a:p>
          <a:p>
            <a:pPr marL="285750" indent="-285750">
              <a:buFont typeface="Arial" panose="020B0604020202020204" pitchFamily="34" charset="0"/>
              <a:buChar char="•"/>
            </a:pPr>
            <a:r>
              <a:rPr lang="en-US" b="1" dirty="0"/>
              <a:t>Risk Assessment:</a:t>
            </a:r>
            <a:r>
              <a:rPr lang="en-US" dirty="0"/>
              <a:t> Use tools like risk matrices to priorities risks based on likelihood and impact.</a:t>
            </a:r>
          </a:p>
          <a:p>
            <a:pPr marL="285750" indent="-285750">
              <a:buFont typeface="Arial" panose="020B0604020202020204" pitchFamily="34" charset="0"/>
              <a:buChar char="•"/>
            </a:pPr>
            <a:r>
              <a:rPr lang="en-US" b="1" dirty="0"/>
              <a:t>Risk Mitigation:</a:t>
            </a:r>
            <a:r>
              <a:rPr lang="en-US" dirty="0"/>
              <a:t> Implement strategies to minimize risks, such as dual sourcing, performance bonds, or contingency planning.</a:t>
            </a:r>
          </a:p>
          <a:p>
            <a:pPr marL="285750" indent="-285750">
              <a:buFont typeface="Arial" panose="020B0604020202020204" pitchFamily="34" charset="0"/>
              <a:buChar char="•"/>
            </a:pPr>
            <a:r>
              <a:rPr lang="en-US" b="1" dirty="0"/>
              <a:t>Risk Monitoring:</a:t>
            </a:r>
            <a:r>
              <a:rPr lang="en-US" dirty="0"/>
              <a:t> Continuously track risks using key risk indicators (KRIs), regular reviews, and supplier scorecards.</a:t>
            </a:r>
          </a:p>
          <a:p>
            <a:pPr marL="285750" indent="-285750">
              <a:buFont typeface="Arial" panose="020B0604020202020204" pitchFamily="34" charset="0"/>
              <a:buChar char="•"/>
            </a:pPr>
            <a:r>
              <a:rPr lang="en-US" b="1" dirty="0"/>
              <a:t>Communication and Reporting:</a:t>
            </a:r>
            <a:r>
              <a:rPr lang="en-US" dirty="0"/>
              <a:t> Maintain transparency through dashboards, heat maps, and regular risk reports.</a:t>
            </a:r>
          </a:p>
        </p:txBody>
      </p:sp>
    </p:spTree>
    <p:extLst>
      <p:ext uri="{BB962C8B-B14F-4D97-AF65-F5344CB8AC3E}">
        <p14:creationId xmlns:p14="http://schemas.microsoft.com/office/powerpoint/2010/main" val="24091643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35981-DA12-1E04-565C-4ED43E0E25B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E2DBFF-F49D-4B58-DCDD-254C899FB5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AE071D-D017-70DD-968A-C068B23CB366}"/>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619F1BF-664F-F32D-BFD9-001EF1C73377}"/>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22E9BAB2-BEB5-0ADF-45B4-AEE9BF2D6B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E35F6CE-285E-C774-E1A7-90C463921E8F}"/>
              </a:ext>
            </a:extLst>
          </p:cNvPr>
          <p:cNvSpPr txBox="1"/>
          <p:nvPr/>
        </p:nvSpPr>
        <p:spPr>
          <a:xfrm>
            <a:off x="965940" y="3028889"/>
            <a:ext cx="9167764" cy="954107"/>
          </a:xfrm>
          <a:prstGeom prst="rect">
            <a:avLst/>
          </a:prstGeom>
          <a:noFill/>
        </p:spPr>
        <p:txBody>
          <a:bodyPr wrap="square">
            <a:spAutoFit/>
          </a:bodyPr>
          <a:lstStyle/>
          <a:p>
            <a:pPr algn="ctr"/>
            <a:r>
              <a:rPr lang="en-US" sz="2800" b="1" dirty="0">
                <a:solidFill>
                  <a:srgbClr val="C00000"/>
                </a:solidFill>
                <a:latin typeface="Roboto" panose="02000000000000000000" pitchFamily="2" charset="0"/>
              </a:rPr>
              <a:t>2. The Role of Risk Management in Effective Negotiation</a:t>
            </a:r>
            <a:endParaRPr lang="en-US" sz="2800" b="1" dirty="0">
              <a:solidFill>
                <a:srgbClr val="C0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48852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4C361-BCC9-A490-8261-E97369A93E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4059465-CD6C-067E-A79B-CBD484B1E29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51A176E-8357-03CA-BC10-380A91143527}"/>
              </a:ext>
            </a:extLst>
          </p:cNvPr>
          <p:cNvSpPr/>
          <p:nvPr/>
        </p:nvSpPr>
        <p:spPr>
          <a:xfrm>
            <a:off x="9563548" y="952845"/>
            <a:ext cx="31727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5CEC40E-EC57-C3CA-8F94-755ED0E4118D}"/>
              </a:ext>
            </a:extLst>
          </p:cNvPr>
          <p:cNvSpPr/>
          <p:nvPr/>
        </p:nvSpPr>
        <p:spPr>
          <a:xfrm>
            <a:off x="873868" y="173103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AB7ED997-0DC0-F151-075D-DFA3AF88A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E1C28CF-23E7-2735-1E49-357A167CF85B}"/>
              </a:ext>
            </a:extLst>
          </p:cNvPr>
          <p:cNvSpPr txBox="1"/>
          <p:nvPr/>
        </p:nvSpPr>
        <p:spPr>
          <a:xfrm>
            <a:off x="1234881" y="2499417"/>
            <a:ext cx="8866549" cy="2308324"/>
          </a:xfrm>
          <a:prstGeom prst="rect">
            <a:avLst/>
          </a:prstGeom>
          <a:noFill/>
        </p:spPr>
        <p:txBody>
          <a:bodyPr wrap="square">
            <a:spAutoFit/>
          </a:bodyPr>
          <a:lstStyle/>
          <a:p>
            <a:pPr algn="ctr"/>
            <a:r>
              <a:rPr lang="en-US" sz="2400" dirty="0"/>
              <a:t>Risk management is crucial for effective negotiation because </a:t>
            </a:r>
            <a:r>
              <a:rPr lang="en-US" sz="2400" b="1" dirty="0"/>
              <a:t>it enables negotiators to anticipate potential problems, develop mitigation strategies</a:t>
            </a:r>
            <a:r>
              <a:rPr lang="en-US" sz="2400" dirty="0"/>
              <a:t>, and navigate uncertainties to achieve desired outcomes. By </a:t>
            </a:r>
            <a:r>
              <a:rPr lang="en-US" sz="2400" b="1" dirty="0"/>
              <a:t>proactively identifying and assessing risks, negotiators can better prepare for negotiations, improve their decision-making, and increase the likelihood of successful agreements. </a:t>
            </a:r>
            <a:endParaRPr lang="en-US" sz="3200" b="1" dirty="0"/>
          </a:p>
        </p:txBody>
      </p:sp>
    </p:spTree>
    <p:extLst>
      <p:ext uri="{BB962C8B-B14F-4D97-AF65-F5344CB8AC3E}">
        <p14:creationId xmlns:p14="http://schemas.microsoft.com/office/powerpoint/2010/main" val="17388506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F84EBE-0E4E-B2F5-0863-CD88211F08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96ABDA-2399-C0F5-64D8-E031758FD3C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A1C48C7-83CB-C978-E154-FF1912ACBE92}"/>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C57FA95-087A-C328-28D3-689711FE3C47}"/>
              </a:ext>
            </a:extLst>
          </p:cNvPr>
          <p:cNvSpPr/>
          <p:nvPr/>
        </p:nvSpPr>
        <p:spPr>
          <a:xfrm>
            <a:off x="873868" y="173103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9A0348B2-44D3-C8BA-46AA-963548C046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9FEA15F-B6C9-4AE7-7459-DFE818CCCCB4}"/>
              </a:ext>
            </a:extLst>
          </p:cNvPr>
          <p:cNvSpPr txBox="1"/>
          <p:nvPr/>
        </p:nvSpPr>
        <p:spPr>
          <a:xfrm>
            <a:off x="965940" y="1813945"/>
            <a:ext cx="9167764" cy="3877985"/>
          </a:xfrm>
          <a:prstGeom prst="rect">
            <a:avLst/>
          </a:prstGeom>
          <a:noFill/>
        </p:spPr>
        <p:txBody>
          <a:bodyPr wrap="square">
            <a:spAutoFit/>
          </a:bodyPr>
          <a:lstStyle/>
          <a:p>
            <a:pPr marL="457200" indent="-457200">
              <a:buAutoNum type="arabicPeriod"/>
            </a:pPr>
            <a:r>
              <a:rPr lang="en-US" sz="2400" b="1" u="sng" dirty="0"/>
              <a:t>Enhanced Preparation and Strategy:</a:t>
            </a:r>
          </a:p>
          <a:p>
            <a:endParaRPr lang="en-US" sz="2400" b="1" dirty="0"/>
          </a:p>
          <a:p>
            <a:pPr marL="285750" indent="-285750" algn="just">
              <a:buFont typeface="Arial" panose="020B0604020202020204" pitchFamily="34" charset="0"/>
              <a:buChar char="•"/>
            </a:pPr>
            <a:r>
              <a:rPr lang="en-US" b="1" dirty="0">
                <a:solidFill>
                  <a:srgbClr val="C00000"/>
                </a:solidFill>
              </a:rPr>
              <a:t>Risk Identification and Assessment</a:t>
            </a:r>
            <a:r>
              <a:rPr lang="en-US" b="1" dirty="0"/>
              <a:t>: </a:t>
            </a:r>
            <a:r>
              <a:rPr lang="en-US" dirty="0"/>
              <a:t>A key aspect of risk management is identifying potential risks that could arise during negotiations, such as financial uncertainties, legal liabilities, or potential disagreements. </a:t>
            </a:r>
          </a:p>
          <a:p>
            <a:pPr algn="just"/>
            <a:endParaRPr lang="en-US" dirty="0"/>
          </a:p>
          <a:p>
            <a:pPr marL="285750" indent="-285750" algn="just">
              <a:buFont typeface="Arial" panose="020B0604020202020204" pitchFamily="34" charset="0"/>
              <a:buChar char="•"/>
            </a:pPr>
            <a:r>
              <a:rPr lang="en-US" b="1" dirty="0">
                <a:solidFill>
                  <a:srgbClr val="C00000"/>
                </a:solidFill>
              </a:rPr>
              <a:t>Impact and Probability Assessment</a:t>
            </a:r>
            <a:r>
              <a:rPr lang="en-US" b="1" dirty="0"/>
              <a:t>: </a:t>
            </a:r>
            <a:r>
              <a:rPr lang="en-US" dirty="0"/>
              <a:t>Once risks are identified, they need to be assessed based on their potential impact and the likelihood of their occurrence. This helps prioritize which risks require immediate attention and mitigation strategies. </a:t>
            </a:r>
          </a:p>
          <a:p>
            <a:pPr algn="just"/>
            <a:endParaRPr lang="en-US" dirty="0"/>
          </a:p>
          <a:p>
            <a:pPr marL="285750" indent="-285750" algn="just">
              <a:buFont typeface="Arial" panose="020B0604020202020204" pitchFamily="34" charset="0"/>
              <a:buChar char="•"/>
            </a:pPr>
            <a:r>
              <a:rPr lang="en-US" b="1" dirty="0">
                <a:solidFill>
                  <a:srgbClr val="C00000"/>
                </a:solidFill>
              </a:rPr>
              <a:t>Developing Contingency Plans</a:t>
            </a:r>
            <a:r>
              <a:rPr lang="en-US" b="1" dirty="0"/>
              <a:t>: </a:t>
            </a:r>
            <a:r>
              <a:rPr lang="en-US" dirty="0"/>
              <a:t>Risk management allows negotiators to develop contingency plans for various scenarios, ensuring they are prepared to respond effectively to unexpected challenges during the negotiation process</a:t>
            </a:r>
          </a:p>
        </p:txBody>
      </p:sp>
      <p:sp>
        <p:nvSpPr>
          <p:cNvPr id="7" name="TextBox 6">
            <a:extLst>
              <a:ext uri="{FF2B5EF4-FFF2-40B4-BE49-F238E27FC236}">
                <a16:creationId xmlns:a16="http://schemas.microsoft.com/office/drawing/2014/main" id="{2A236F56-8FED-FA92-B5AC-757DC020A412}"/>
              </a:ext>
            </a:extLst>
          </p:cNvPr>
          <p:cNvSpPr txBox="1"/>
          <p:nvPr/>
        </p:nvSpPr>
        <p:spPr>
          <a:xfrm>
            <a:off x="180430" y="1121785"/>
            <a:ext cx="9221753" cy="523220"/>
          </a:xfrm>
          <a:prstGeom prst="rect">
            <a:avLst/>
          </a:prstGeom>
          <a:noFill/>
        </p:spPr>
        <p:txBody>
          <a:bodyPr wrap="square">
            <a:spAutoFit/>
          </a:bodyPr>
          <a:lstStyle/>
          <a:p>
            <a:r>
              <a:rPr lang="en-US" sz="2800" b="1" dirty="0">
                <a:solidFill>
                  <a:srgbClr val="C00000"/>
                </a:solidFill>
                <a:latin typeface="Roboto" panose="02000000000000000000" pitchFamily="2" charset="0"/>
              </a:rPr>
              <a:t>The Role of Risk Management in Effective Negotiation</a:t>
            </a:r>
            <a:endParaRPr lang="en-US" sz="2800" b="1" dirty="0">
              <a:solidFill>
                <a:srgbClr val="C0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489563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86602-3070-A812-F275-7BFD5ECB0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65E346-6D4E-0C8B-1021-06F52CD47D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6D2C34F-9A1A-72C5-4F13-09138B73DE47}"/>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9C2B975-C3AD-2D26-F1D8-F0340C42E315}"/>
              </a:ext>
            </a:extLst>
          </p:cNvPr>
          <p:cNvSpPr/>
          <p:nvPr/>
        </p:nvSpPr>
        <p:spPr>
          <a:xfrm>
            <a:off x="873868" y="173103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96E3CA78-6CBE-CC75-889C-2352F5796C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44338B-8198-6DD3-B2E9-D3732768DB56}"/>
              </a:ext>
            </a:extLst>
          </p:cNvPr>
          <p:cNvSpPr txBox="1"/>
          <p:nvPr/>
        </p:nvSpPr>
        <p:spPr>
          <a:xfrm>
            <a:off x="965940" y="1813945"/>
            <a:ext cx="9167764" cy="3785652"/>
          </a:xfrm>
          <a:prstGeom prst="rect">
            <a:avLst/>
          </a:prstGeom>
          <a:noFill/>
        </p:spPr>
        <p:txBody>
          <a:bodyPr wrap="square">
            <a:spAutoFit/>
          </a:bodyPr>
          <a:lstStyle/>
          <a:p>
            <a:r>
              <a:rPr lang="en-US" sz="2400" b="1" dirty="0"/>
              <a:t>2. </a:t>
            </a:r>
            <a:r>
              <a:rPr lang="en-US" sz="2400" b="1" u="sng" dirty="0"/>
              <a:t>Improved Decision-Making:</a:t>
            </a:r>
          </a:p>
          <a:p>
            <a:endParaRPr lang="en-US" dirty="0"/>
          </a:p>
          <a:p>
            <a:pPr marL="285750" indent="-285750">
              <a:buFont typeface="Arial" panose="020B0604020202020204" pitchFamily="34" charset="0"/>
              <a:buChar char="•"/>
            </a:pPr>
            <a:r>
              <a:rPr lang="en-US" b="1" dirty="0">
                <a:solidFill>
                  <a:srgbClr val="C00000"/>
                </a:solidFill>
              </a:rPr>
              <a:t>Informed Choices</a:t>
            </a:r>
            <a:r>
              <a:rPr lang="en-US" b="1" dirty="0"/>
              <a:t>: </a:t>
            </a:r>
            <a:r>
              <a:rPr lang="en-US" dirty="0"/>
              <a:t>By understanding the potential risks and their consequences, negotiators can make more informed decisions about acceptable levels of risk, trade-offs, and acceptable outcomes. </a:t>
            </a:r>
          </a:p>
          <a:p>
            <a:endParaRPr lang="en-US" dirty="0"/>
          </a:p>
          <a:p>
            <a:pPr marL="285750" indent="-285750">
              <a:buFont typeface="Arial" panose="020B0604020202020204" pitchFamily="34" charset="0"/>
              <a:buChar char="•"/>
            </a:pPr>
            <a:r>
              <a:rPr lang="en-US" b="1" dirty="0">
                <a:solidFill>
                  <a:srgbClr val="C00000"/>
                </a:solidFill>
              </a:rPr>
              <a:t>Prioritizing Key Issues</a:t>
            </a:r>
            <a:r>
              <a:rPr lang="en-US" b="1" dirty="0"/>
              <a:t>: </a:t>
            </a:r>
            <a:r>
              <a:rPr lang="en-US" dirty="0"/>
              <a:t>Risk management helps negotiators focus on the most critical issues and potential pitfalls, ensuring that time and resources are allocated effectively. </a:t>
            </a:r>
          </a:p>
          <a:p>
            <a:endParaRPr lang="en-US" dirty="0"/>
          </a:p>
          <a:p>
            <a:pPr marL="285750" indent="-285750">
              <a:buFont typeface="Arial" panose="020B0604020202020204" pitchFamily="34" charset="0"/>
              <a:buChar char="•"/>
            </a:pPr>
            <a:r>
              <a:rPr lang="en-US" b="1" dirty="0">
                <a:solidFill>
                  <a:srgbClr val="C00000"/>
                </a:solidFill>
              </a:rPr>
              <a:t>Confidence and Negotiation Power</a:t>
            </a:r>
            <a:r>
              <a:rPr lang="en-US" b="1" dirty="0"/>
              <a:t>: </a:t>
            </a:r>
            <a:r>
              <a:rPr lang="en-US" dirty="0"/>
              <a:t>A well-developed risk management strategy can boost a negotiator's confidence and bargaining power, as they are better prepared to navigate challenges and defend their position</a:t>
            </a:r>
          </a:p>
          <a:p>
            <a:endParaRPr lang="en-US" dirty="0"/>
          </a:p>
        </p:txBody>
      </p:sp>
      <p:sp>
        <p:nvSpPr>
          <p:cNvPr id="7" name="TextBox 6">
            <a:extLst>
              <a:ext uri="{FF2B5EF4-FFF2-40B4-BE49-F238E27FC236}">
                <a16:creationId xmlns:a16="http://schemas.microsoft.com/office/drawing/2014/main" id="{8E8508CE-26F4-D26E-420E-A1E84EAB0C9A}"/>
              </a:ext>
            </a:extLst>
          </p:cNvPr>
          <p:cNvSpPr txBox="1"/>
          <p:nvPr/>
        </p:nvSpPr>
        <p:spPr>
          <a:xfrm>
            <a:off x="180430" y="1121785"/>
            <a:ext cx="9221753" cy="523220"/>
          </a:xfrm>
          <a:prstGeom prst="rect">
            <a:avLst/>
          </a:prstGeom>
          <a:noFill/>
        </p:spPr>
        <p:txBody>
          <a:bodyPr wrap="square">
            <a:spAutoFit/>
          </a:bodyPr>
          <a:lstStyle/>
          <a:p>
            <a:r>
              <a:rPr lang="en-US" sz="2800" b="1" dirty="0">
                <a:solidFill>
                  <a:srgbClr val="C00000"/>
                </a:solidFill>
                <a:latin typeface="Roboto" panose="02000000000000000000" pitchFamily="2" charset="0"/>
              </a:rPr>
              <a:t>The Role of Risk Management in Effective Negotiation</a:t>
            </a:r>
            <a:endParaRPr lang="en-US" sz="2800" b="1" dirty="0">
              <a:solidFill>
                <a:srgbClr val="C0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668331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5A782-95DE-7C8C-7894-EBA46689A6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58F49-6441-D5C2-997D-3F89DF1B144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213E533-33DA-2F14-8F5E-103CF743A224}"/>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07C2163-C1FC-C884-0E01-30DE8950D5F2}"/>
              </a:ext>
            </a:extLst>
          </p:cNvPr>
          <p:cNvSpPr/>
          <p:nvPr/>
        </p:nvSpPr>
        <p:spPr>
          <a:xfrm>
            <a:off x="873868" y="173103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C61DDD07-30DE-7849-8FEE-14BCB6E42D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F9D47AE-E904-7606-54B7-7D4742CE401D}"/>
              </a:ext>
            </a:extLst>
          </p:cNvPr>
          <p:cNvSpPr txBox="1"/>
          <p:nvPr/>
        </p:nvSpPr>
        <p:spPr>
          <a:xfrm>
            <a:off x="965940" y="1813945"/>
            <a:ext cx="9167764" cy="3508653"/>
          </a:xfrm>
          <a:prstGeom prst="rect">
            <a:avLst/>
          </a:prstGeom>
          <a:noFill/>
        </p:spPr>
        <p:txBody>
          <a:bodyPr wrap="square">
            <a:spAutoFit/>
          </a:bodyPr>
          <a:lstStyle/>
          <a:p>
            <a:r>
              <a:rPr lang="en-US" sz="2400" b="1" dirty="0"/>
              <a:t>3. </a:t>
            </a:r>
            <a:r>
              <a:rPr lang="en-US" sz="2400" b="1" u="sng" dirty="0"/>
              <a:t>Minimizing Potential Disputes:</a:t>
            </a:r>
          </a:p>
          <a:p>
            <a:endParaRPr lang="en-US" dirty="0"/>
          </a:p>
          <a:p>
            <a:pPr marL="285750" indent="-285750">
              <a:buFont typeface="Arial" panose="020B0604020202020204" pitchFamily="34" charset="0"/>
              <a:buChar char="•"/>
            </a:pPr>
            <a:r>
              <a:rPr lang="en-US" b="1" dirty="0">
                <a:solidFill>
                  <a:srgbClr val="C00000"/>
                </a:solidFill>
              </a:rPr>
              <a:t>Clear Risk Allocation</a:t>
            </a:r>
            <a:r>
              <a:rPr lang="en-US" b="1" dirty="0"/>
              <a:t>: </a:t>
            </a:r>
            <a:r>
              <a:rPr lang="en-US" dirty="0"/>
              <a:t>Effective risk management includes clearly defining and allocating risks between parties involved in the negotiation. This can minimize ambiguity and potential for future disputes.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a:solidFill>
                  <a:srgbClr val="C00000"/>
                </a:solidFill>
              </a:rPr>
              <a:t>Reduced Likelihood of Project Derailment</a:t>
            </a:r>
            <a:r>
              <a:rPr lang="en-US" b="1" dirty="0"/>
              <a:t>: </a:t>
            </a:r>
            <a:r>
              <a:rPr lang="en-US" dirty="0"/>
              <a:t>By addressing potential risks early on, risk management can help prevent project derailment and contract disputes, ensuring that negotiations lead to successful and sustainable agreements.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a:solidFill>
                  <a:srgbClr val="C00000"/>
                </a:solidFill>
              </a:rPr>
              <a:t>Building Trust and Relationships</a:t>
            </a:r>
            <a:r>
              <a:rPr lang="en-US" b="1" dirty="0"/>
              <a:t>: </a:t>
            </a:r>
            <a:r>
              <a:rPr lang="en-US" dirty="0"/>
              <a:t>Open communication about risks and mitigation strategies can build trust and foster a more collaborative environment between negotiating parties</a:t>
            </a:r>
          </a:p>
        </p:txBody>
      </p:sp>
      <p:sp>
        <p:nvSpPr>
          <p:cNvPr id="7" name="TextBox 6">
            <a:extLst>
              <a:ext uri="{FF2B5EF4-FFF2-40B4-BE49-F238E27FC236}">
                <a16:creationId xmlns:a16="http://schemas.microsoft.com/office/drawing/2014/main" id="{74F5FB8A-6795-95C5-E996-E83048F7DEEF}"/>
              </a:ext>
            </a:extLst>
          </p:cNvPr>
          <p:cNvSpPr txBox="1"/>
          <p:nvPr/>
        </p:nvSpPr>
        <p:spPr>
          <a:xfrm>
            <a:off x="180430" y="1121785"/>
            <a:ext cx="9221753" cy="523220"/>
          </a:xfrm>
          <a:prstGeom prst="rect">
            <a:avLst/>
          </a:prstGeom>
          <a:noFill/>
        </p:spPr>
        <p:txBody>
          <a:bodyPr wrap="square">
            <a:spAutoFit/>
          </a:bodyPr>
          <a:lstStyle/>
          <a:p>
            <a:r>
              <a:rPr lang="en-US" sz="2800" b="1" dirty="0">
                <a:solidFill>
                  <a:srgbClr val="C00000"/>
                </a:solidFill>
                <a:latin typeface="Roboto" panose="02000000000000000000" pitchFamily="2" charset="0"/>
              </a:rPr>
              <a:t>The Role of Risk Management in Effective Negotiation</a:t>
            </a:r>
            <a:endParaRPr lang="en-US" sz="2800" b="1" dirty="0">
              <a:solidFill>
                <a:srgbClr val="C0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98469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1809C-0ABA-DE6C-904D-A95B677C30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20D27DC-B4A9-C27B-AA00-F94CEB07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CF482C-2C39-81A6-0FA3-12B3217A5D99}"/>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2C15B65-FCDB-5B46-D2AE-A8F508D7014D}"/>
              </a:ext>
            </a:extLst>
          </p:cNvPr>
          <p:cNvSpPr/>
          <p:nvPr/>
        </p:nvSpPr>
        <p:spPr>
          <a:xfrm>
            <a:off x="873868" y="173103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8E0C8092-8269-0B5E-3760-9A84A4D24E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4F8A4D0-4C67-4D00-CB25-9CC26003E126}"/>
              </a:ext>
            </a:extLst>
          </p:cNvPr>
          <p:cNvSpPr txBox="1"/>
          <p:nvPr/>
        </p:nvSpPr>
        <p:spPr>
          <a:xfrm>
            <a:off x="965940" y="1813945"/>
            <a:ext cx="9167764" cy="2954655"/>
          </a:xfrm>
          <a:prstGeom prst="rect">
            <a:avLst/>
          </a:prstGeom>
          <a:noFill/>
        </p:spPr>
        <p:txBody>
          <a:bodyPr wrap="square">
            <a:spAutoFit/>
          </a:bodyPr>
          <a:lstStyle/>
          <a:p>
            <a:r>
              <a:rPr lang="en-US" sz="2400" b="1" dirty="0"/>
              <a:t>4. </a:t>
            </a:r>
            <a:r>
              <a:rPr lang="en-US" sz="2400" b="1" u="sng" dirty="0"/>
              <a:t>Supporting Negotiation Outcomes:</a:t>
            </a:r>
          </a:p>
          <a:p>
            <a:endParaRPr lang="en-US" dirty="0"/>
          </a:p>
          <a:p>
            <a:pPr marL="285750" indent="-285750">
              <a:buFont typeface="Arial" panose="020B0604020202020204" pitchFamily="34" charset="0"/>
              <a:buChar char="•"/>
            </a:pPr>
            <a:r>
              <a:rPr lang="en-US" b="1" dirty="0">
                <a:solidFill>
                  <a:srgbClr val="C00000"/>
                </a:solidFill>
              </a:rPr>
              <a:t>Achieving Desired Outcomes</a:t>
            </a:r>
            <a:r>
              <a:rPr lang="en-US" b="1" dirty="0"/>
              <a:t>: </a:t>
            </a:r>
            <a:r>
              <a:rPr lang="en-US" dirty="0"/>
              <a:t>Risk management helps negotiators achieve their objectives by anticipating potential problems and developing strategies to address them. </a:t>
            </a:r>
          </a:p>
          <a:p>
            <a:endParaRPr lang="en-US" dirty="0"/>
          </a:p>
          <a:p>
            <a:pPr marL="285750" indent="-285750">
              <a:buFont typeface="Arial" panose="020B0604020202020204" pitchFamily="34" charset="0"/>
              <a:buChar char="•"/>
            </a:pPr>
            <a:r>
              <a:rPr lang="en-US" b="1" dirty="0">
                <a:solidFill>
                  <a:srgbClr val="C00000"/>
                </a:solidFill>
              </a:rPr>
              <a:t>Protecting Value</a:t>
            </a:r>
            <a:r>
              <a:rPr lang="en-US" b="1" dirty="0"/>
              <a:t>: </a:t>
            </a:r>
            <a:r>
              <a:rPr lang="en-US" dirty="0"/>
              <a:t>Effective risk management ensures that negotiations balance risk mitigation with cost efficiency, value creation, and innovation. </a:t>
            </a:r>
          </a:p>
          <a:p>
            <a:endParaRPr lang="en-US" dirty="0"/>
          </a:p>
          <a:p>
            <a:pPr marL="285750" indent="-285750">
              <a:buFont typeface="Arial" panose="020B0604020202020204" pitchFamily="34" charset="0"/>
              <a:buChar char="•"/>
            </a:pPr>
            <a:r>
              <a:rPr lang="en-US" b="1" dirty="0">
                <a:solidFill>
                  <a:srgbClr val="C00000"/>
                </a:solidFill>
              </a:rPr>
              <a:t>Enhancing Resilience</a:t>
            </a:r>
            <a:r>
              <a:rPr lang="en-US" b="1" dirty="0"/>
              <a:t>: </a:t>
            </a:r>
            <a:r>
              <a:rPr lang="en-US" dirty="0"/>
              <a:t>By incorporating risk management practices, organizations can improve their overall resilience and ability to withstand disruptions</a:t>
            </a:r>
          </a:p>
        </p:txBody>
      </p:sp>
      <p:sp>
        <p:nvSpPr>
          <p:cNvPr id="7" name="TextBox 6">
            <a:extLst>
              <a:ext uri="{FF2B5EF4-FFF2-40B4-BE49-F238E27FC236}">
                <a16:creationId xmlns:a16="http://schemas.microsoft.com/office/drawing/2014/main" id="{8A7D254C-306F-44DF-FADF-E4C52E324AE2}"/>
              </a:ext>
            </a:extLst>
          </p:cNvPr>
          <p:cNvSpPr txBox="1"/>
          <p:nvPr/>
        </p:nvSpPr>
        <p:spPr>
          <a:xfrm>
            <a:off x="180430" y="1121785"/>
            <a:ext cx="9221753" cy="523220"/>
          </a:xfrm>
          <a:prstGeom prst="rect">
            <a:avLst/>
          </a:prstGeom>
          <a:noFill/>
        </p:spPr>
        <p:txBody>
          <a:bodyPr wrap="square">
            <a:spAutoFit/>
          </a:bodyPr>
          <a:lstStyle/>
          <a:p>
            <a:r>
              <a:rPr lang="en-US" sz="2800" b="1" dirty="0">
                <a:solidFill>
                  <a:srgbClr val="C00000"/>
                </a:solidFill>
                <a:latin typeface="Roboto" panose="02000000000000000000" pitchFamily="2" charset="0"/>
              </a:rPr>
              <a:t>The Role of Risk Management in Effective Negotiation</a:t>
            </a:r>
            <a:endParaRPr lang="en-US" sz="2800" b="1" dirty="0">
              <a:solidFill>
                <a:srgbClr val="C00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266036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E03BA-D316-8AD8-C324-724F61083C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E335AF-2169-5FFB-B847-CE687F2E3E9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B16E293-9978-15B0-DB88-24A2D6BDCD67}"/>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4A202F-B165-C9D7-2561-91AE76D72609}"/>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9D8867A6-1D1B-24FE-3B21-680AFD1138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73ED5C9-8831-77DE-91A9-4ED739CF1D01}"/>
              </a:ext>
            </a:extLst>
          </p:cNvPr>
          <p:cNvSpPr txBox="1"/>
          <p:nvPr/>
        </p:nvSpPr>
        <p:spPr>
          <a:xfrm>
            <a:off x="965940" y="3028889"/>
            <a:ext cx="9167764" cy="1384995"/>
          </a:xfrm>
          <a:prstGeom prst="rect">
            <a:avLst/>
          </a:prstGeom>
          <a:noFill/>
        </p:spPr>
        <p:txBody>
          <a:bodyPr wrap="square">
            <a:spAutoFit/>
          </a:bodyPr>
          <a:lstStyle/>
          <a:p>
            <a:pPr algn="ctr"/>
            <a:r>
              <a:rPr lang="en-US" sz="2800" b="1" dirty="0">
                <a:solidFill>
                  <a:srgbClr val="C00000"/>
                </a:solidFill>
              </a:rPr>
              <a:t>3. Key Strategies for Mitigating Uncertainty in Negotiation</a:t>
            </a:r>
          </a:p>
          <a:p>
            <a:pPr algn="ctr"/>
            <a:endParaRPr lang="en-US" sz="2800" b="1" dirty="0">
              <a:solidFill>
                <a:srgbClr val="C00000"/>
              </a:solidFill>
            </a:endParaRPr>
          </a:p>
          <a:p>
            <a:pPr algn="ctr"/>
            <a:r>
              <a:rPr lang="en-US" sz="2800" dirty="0"/>
              <a:t>Tactical Approaches to Managing Uncertainty in Negotiations</a:t>
            </a:r>
            <a:endParaRPr lang="en-US" sz="2800" b="1" dirty="0">
              <a:solidFill>
                <a:srgbClr val="C00000"/>
              </a:solidFill>
            </a:endParaRPr>
          </a:p>
        </p:txBody>
      </p:sp>
    </p:spTree>
    <p:extLst>
      <p:ext uri="{BB962C8B-B14F-4D97-AF65-F5344CB8AC3E}">
        <p14:creationId xmlns:p14="http://schemas.microsoft.com/office/powerpoint/2010/main" val="23239231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3C57A-1CCC-1997-BF3A-32D3C3EAD0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65046F7-B08E-5957-AAE9-C130688A008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3A4933B-6FF5-FA95-40BD-F7853AC29422}"/>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3600EF5-6A6F-B9F4-01CE-B742D5E1F7C2}"/>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5720B261-919E-CF40-E0E0-AA3873ACD7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C74AC25-DD34-AE50-15EE-5D4302D8F3EA}"/>
              </a:ext>
            </a:extLst>
          </p:cNvPr>
          <p:cNvSpPr txBox="1"/>
          <p:nvPr/>
        </p:nvSpPr>
        <p:spPr>
          <a:xfrm>
            <a:off x="965940" y="2058622"/>
            <a:ext cx="9167764" cy="3139321"/>
          </a:xfrm>
          <a:prstGeom prst="rect">
            <a:avLst/>
          </a:prstGeom>
          <a:noFill/>
        </p:spPr>
        <p:txBody>
          <a:bodyPr wrap="square">
            <a:spAutoFit/>
          </a:bodyPr>
          <a:lstStyle/>
          <a:p>
            <a:pPr algn="just"/>
            <a:r>
              <a:rPr lang="en-US" b="1" dirty="0"/>
              <a:t>Identify and Assess Risks:</a:t>
            </a:r>
            <a:r>
              <a:rPr lang="ar-EG" b="1" dirty="0"/>
              <a:t> </a:t>
            </a:r>
            <a:r>
              <a:rPr lang="en-US" dirty="0"/>
              <a:t>Begin by thoroughly analyzing the negotiation context, identifying potential risks and uncertainties. This includes understanding both the specific issues at hand and the broader environment in which the negotiation takes place. </a:t>
            </a:r>
            <a:endParaRPr lang="ar-EG" dirty="0"/>
          </a:p>
          <a:p>
            <a:pPr algn="just"/>
            <a:endParaRPr lang="en-US" dirty="0"/>
          </a:p>
          <a:p>
            <a:pPr algn="just"/>
            <a:r>
              <a:rPr lang="en-US" b="1" dirty="0"/>
              <a:t>Develop Contingency Plans:</a:t>
            </a:r>
            <a:r>
              <a:rPr lang="ar-EG" b="1" dirty="0"/>
              <a:t> </a:t>
            </a:r>
            <a:r>
              <a:rPr lang="en-US" dirty="0"/>
              <a:t>Once risks are identified, create alternative plans (Plan B, Plan C, etc.) to address potential problems. This preparedness allows negotiators to adapt to unexpected situations and avoid being caught off guard. </a:t>
            </a:r>
            <a:endParaRPr lang="ar-EG" dirty="0"/>
          </a:p>
          <a:p>
            <a:pPr algn="just"/>
            <a:endParaRPr lang="en-US" dirty="0"/>
          </a:p>
          <a:p>
            <a:pPr algn="just"/>
            <a:r>
              <a:rPr lang="en-US" b="1" dirty="0"/>
              <a:t>Shift or Transfer Risk:</a:t>
            </a:r>
            <a:r>
              <a:rPr lang="ar-EG" b="1" dirty="0"/>
              <a:t> </a:t>
            </a:r>
            <a:r>
              <a:rPr lang="en-US" dirty="0"/>
              <a:t>Where possible, negotiate clauses that transfer risk to the other party. This could involve insurance policies, performance bonds, or other mechanisms that protect your interests if things don't go as planned. </a:t>
            </a:r>
          </a:p>
        </p:txBody>
      </p:sp>
    </p:spTree>
    <p:extLst>
      <p:ext uri="{BB962C8B-B14F-4D97-AF65-F5344CB8AC3E}">
        <p14:creationId xmlns:p14="http://schemas.microsoft.com/office/powerpoint/2010/main" val="30363539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9425B-4FFB-C4DA-CFA8-FC5148EE689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6A2031-4A25-3D9E-BF92-CCA0469D447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692DC16-B77A-B4F9-6BA4-DF5C318928AD}"/>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9B047-D9EC-A875-7940-7ADE6D650275}"/>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1CAF4FB0-D720-3F69-EE17-F7AF422BA4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B92AC90-6E3B-155F-59DD-C846C2735C73}"/>
              </a:ext>
            </a:extLst>
          </p:cNvPr>
          <p:cNvSpPr txBox="1"/>
          <p:nvPr/>
        </p:nvSpPr>
        <p:spPr>
          <a:xfrm>
            <a:off x="965940" y="1997838"/>
            <a:ext cx="9167764" cy="2862322"/>
          </a:xfrm>
          <a:prstGeom prst="rect">
            <a:avLst/>
          </a:prstGeom>
          <a:noFill/>
        </p:spPr>
        <p:txBody>
          <a:bodyPr wrap="square">
            <a:spAutoFit/>
          </a:bodyPr>
          <a:lstStyle/>
          <a:p>
            <a:pPr algn="just"/>
            <a:r>
              <a:rPr lang="en-US" b="1" dirty="0"/>
              <a:t>Build in Flexibility:</a:t>
            </a:r>
            <a:r>
              <a:rPr lang="ar-EG" b="1" dirty="0"/>
              <a:t> </a:t>
            </a:r>
            <a:r>
              <a:rPr lang="en-US" dirty="0"/>
              <a:t>In uncertain environments, it's crucial to maintain flexibility in your negotiation strategy. Avoid rigid positions and be open to creative solutions that address the needs of all parties involved. </a:t>
            </a:r>
            <a:endParaRPr lang="ar-EG" dirty="0"/>
          </a:p>
          <a:p>
            <a:pPr algn="just"/>
            <a:endParaRPr lang="en-US" dirty="0"/>
          </a:p>
          <a:p>
            <a:pPr algn="just"/>
            <a:r>
              <a:rPr lang="en-US" b="1" dirty="0"/>
              <a:t>Communicate Effectively:</a:t>
            </a:r>
            <a:r>
              <a:rPr lang="ar-EG" b="1" dirty="0"/>
              <a:t> </a:t>
            </a:r>
            <a:r>
              <a:rPr lang="en-US" dirty="0"/>
              <a:t>Open and honest communication is essential for managing risk. Clearly articulate your concerns, expectations, and potential solutions to the other party, fostering trust and collaboration. </a:t>
            </a:r>
            <a:endParaRPr lang="ar-EG" dirty="0"/>
          </a:p>
          <a:p>
            <a:pPr algn="just"/>
            <a:endParaRPr lang="en-US" dirty="0"/>
          </a:p>
          <a:p>
            <a:pPr algn="just"/>
            <a:r>
              <a:rPr lang="en-US" b="1" dirty="0"/>
              <a:t>Scenario Planning:</a:t>
            </a:r>
            <a:r>
              <a:rPr lang="ar-EG" b="1" dirty="0"/>
              <a:t> </a:t>
            </a:r>
            <a:r>
              <a:rPr lang="en-US" dirty="0"/>
              <a:t>Explore different possible future scenarios and their potential impact on the negotiation. This helps in anticipating challenges and developing appropriate responses. </a:t>
            </a:r>
          </a:p>
        </p:txBody>
      </p:sp>
    </p:spTree>
    <p:extLst>
      <p:ext uri="{BB962C8B-B14F-4D97-AF65-F5344CB8AC3E}">
        <p14:creationId xmlns:p14="http://schemas.microsoft.com/office/powerpoint/2010/main" val="18185356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9D0E46-FB22-3897-5BA3-0879F1EEAA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A3F00B-D8D6-854B-D383-2A3556A9D4B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19B339-243B-7DA2-C997-FBDFA0337FC8}"/>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11E1BF0-E367-5F98-E0B6-476E410DA9D2}"/>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00963EE6-7DEA-3AAE-1BAE-224053687D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4C8E690-6CA5-118C-361C-7085665DC3AC}"/>
              </a:ext>
            </a:extLst>
          </p:cNvPr>
          <p:cNvSpPr txBox="1"/>
          <p:nvPr/>
        </p:nvSpPr>
        <p:spPr>
          <a:xfrm>
            <a:off x="965940" y="2269307"/>
            <a:ext cx="9167764" cy="1477328"/>
          </a:xfrm>
          <a:prstGeom prst="rect">
            <a:avLst/>
          </a:prstGeom>
          <a:noFill/>
        </p:spPr>
        <p:txBody>
          <a:bodyPr wrap="square">
            <a:spAutoFit/>
          </a:bodyPr>
          <a:lstStyle/>
          <a:p>
            <a:pPr algn="just"/>
            <a:r>
              <a:rPr lang="en-US" b="1" dirty="0"/>
              <a:t>Quantify Risk:</a:t>
            </a:r>
            <a:r>
              <a:rPr lang="ar-EG" b="1" dirty="0"/>
              <a:t> </a:t>
            </a:r>
            <a:r>
              <a:rPr lang="en-US" dirty="0"/>
              <a:t>When possible, assess the potential impact of risks in terms of time, cost, or other relevant metrics. This allows for a more informed decision-making process. </a:t>
            </a:r>
            <a:endParaRPr lang="ar-EG" dirty="0"/>
          </a:p>
          <a:p>
            <a:pPr algn="just"/>
            <a:endParaRPr lang="en-US" dirty="0"/>
          </a:p>
          <a:p>
            <a:pPr algn="just"/>
            <a:r>
              <a:rPr lang="en-US" b="1" dirty="0"/>
              <a:t>Seek Professional Advice:</a:t>
            </a:r>
            <a:r>
              <a:rPr lang="ar-EG" b="1" dirty="0"/>
              <a:t> </a:t>
            </a:r>
            <a:r>
              <a:rPr lang="en-US" dirty="0"/>
              <a:t>If the negotiation involves complex issues or significant risks, consider seeking guidance from risk management experts or legal professionals</a:t>
            </a:r>
          </a:p>
        </p:txBody>
      </p:sp>
    </p:spTree>
    <p:extLst>
      <p:ext uri="{BB962C8B-B14F-4D97-AF65-F5344CB8AC3E}">
        <p14:creationId xmlns:p14="http://schemas.microsoft.com/office/powerpoint/2010/main" val="7965939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6EFA83-E77B-AED1-1F2B-9B4D2BF0AC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8000C3-2251-B748-A48A-8CC18FE5B43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19A96A4-0691-DBD0-ABF2-E5EAD9194D00}"/>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A1E83C2-73AF-2033-5261-D7F0293B9D9C}"/>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A334BD2F-331B-227A-ACBF-998343DE5F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C109702-C41A-8E66-C3EA-5CCFFD5769C6}"/>
              </a:ext>
            </a:extLst>
          </p:cNvPr>
          <p:cNvSpPr txBox="1"/>
          <p:nvPr/>
        </p:nvSpPr>
        <p:spPr>
          <a:xfrm>
            <a:off x="876947" y="2890390"/>
            <a:ext cx="9167764" cy="2554545"/>
          </a:xfrm>
          <a:prstGeom prst="rect">
            <a:avLst/>
          </a:prstGeom>
          <a:noFill/>
        </p:spPr>
        <p:txBody>
          <a:bodyPr wrap="square">
            <a:spAutoFit/>
          </a:bodyPr>
          <a:lstStyle/>
          <a:p>
            <a:pPr algn="ctr" fontAlgn="base"/>
            <a:r>
              <a:rPr lang="en-US" sz="3200" b="1" dirty="0">
                <a:solidFill>
                  <a:srgbClr val="C00000"/>
                </a:solidFill>
              </a:rPr>
              <a:t>4. What are the best ways for risk management professionals to improve your negotiation skills?</a:t>
            </a:r>
          </a:p>
          <a:p>
            <a:pPr algn="ctr" fontAlgn="base"/>
            <a:endParaRPr lang="en-US" sz="3200" b="1" dirty="0">
              <a:solidFill>
                <a:srgbClr val="C00000"/>
              </a:solidFill>
            </a:endParaRPr>
          </a:p>
          <a:p>
            <a:pPr algn="ctr" fontAlgn="base"/>
            <a:r>
              <a:rPr lang="en-US" sz="3200" dirty="0"/>
              <a:t>Negotiation Skill-Building for Risk Management Professionals: Best Practices and Tools</a:t>
            </a:r>
            <a:endParaRPr lang="en-US" sz="3200" b="1" dirty="0">
              <a:solidFill>
                <a:srgbClr val="C00000"/>
              </a:solidFill>
            </a:endParaRPr>
          </a:p>
        </p:txBody>
      </p:sp>
    </p:spTree>
    <p:extLst>
      <p:ext uri="{BB962C8B-B14F-4D97-AF65-F5344CB8AC3E}">
        <p14:creationId xmlns:p14="http://schemas.microsoft.com/office/powerpoint/2010/main" val="39789060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8A74E9-2CE8-A4D6-3030-F36F1DEB29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B5878A-FC12-7950-4CE8-9DBB59F91E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BEA76B-1F68-69BF-F5F7-36ECBF0F239F}"/>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444228-DC8C-6B46-0581-9518B10F54D3}"/>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CB0D46DE-AE13-A6B0-5625-3B643C71A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E75A41D-0AFD-ABF5-AA43-0A7D3AF7D0E3}"/>
              </a:ext>
            </a:extLst>
          </p:cNvPr>
          <p:cNvSpPr txBox="1"/>
          <p:nvPr/>
        </p:nvSpPr>
        <p:spPr>
          <a:xfrm>
            <a:off x="876947" y="2032638"/>
            <a:ext cx="9167764" cy="2000548"/>
          </a:xfrm>
          <a:prstGeom prst="rect">
            <a:avLst/>
          </a:prstGeom>
          <a:noFill/>
        </p:spPr>
        <p:txBody>
          <a:bodyPr wrap="square">
            <a:spAutoFit/>
          </a:bodyPr>
          <a:lstStyle/>
          <a:p>
            <a:pPr algn="just" fontAlgn="base"/>
            <a:r>
              <a:rPr lang="en-US" sz="2400" b="1" dirty="0">
                <a:solidFill>
                  <a:srgbClr val="C00000"/>
                </a:solidFill>
              </a:rPr>
              <a:t>Understand your BATNA</a:t>
            </a:r>
          </a:p>
          <a:p>
            <a:pPr algn="just" fontAlgn="base"/>
            <a:endParaRPr lang="en-US" sz="2000" b="1" dirty="0"/>
          </a:p>
          <a:p>
            <a:pPr algn="just" fontAlgn="base"/>
            <a:r>
              <a:rPr lang="en-US" sz="2000" dirty="0"/>
              <a:t>Before you enter any negotiation, you should know your best alternative to a negotiated agreement (</a:t>
            </a:r>
            <a:r>
              <a:rPr lang="en-US" sz="2000" b="1" dirty="0"/>
              <a:t>BATNA</a:t>
            </a:r>
            <a:r>
              <a:rPr lang="en-US" sz="2000" dirty="0"/>
              <a:t>). This is the most favorable outcome you can expect if the negotiation fails or reaches an impasse. Your BATNA helps you set your minimum acceptable offer and avoid accepting unfavorable terms. </a:t>
            </a:r>
          </a:p>
        </p:txBody>
      </p:sp>
    </p:spTree>
    <p:extLst>
      <p:ext uri="{BB962C8B-B14F-4D97-AF65-F5344CB8AC3E}">
        <p14:creationId xmlns:p14="http://schemas.microsoft.com/office/powerpoint/2010/main" val="25156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279542-4156-C09D-C278-D2B25E7D3E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D80C81-A20E-9625-7D68-89D5B8E110E2}"/>
              </a:ext>
            </a:extLst>
          </p:cNvPr>
          <p:cNvSpPr/>
          <p:nvPr/>
        </p:nvSpPr>
        <p:spPr>
          <a:xfrm>
            <a:off x="617279" y="1685495"/>
            <a:ext cx="1123838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FA9D3A7-1801-6343-44CA-257E45C8A86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2B38EE8E-4990-CA4B-DC29-26C98B0B6A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3E080416-822E-AF6F-7659-A3A6E5315372}"/>
              </a:ext>
            </a:extLst>
          </p:cNvPr>
          <p:cNvPicPr>
            <a:picLocks noChangeAspect="1"/>
          </p:cNvPicPr>
          <p:nvPr/>
        </p:nvPicPr>
        <p:blipFill>
          <a:blip r:embed="rId3"/>
          <a:srcRect l="26785" t="33543" r="31820" b="16656"/>
          <a:stretch/>
        </p:blipFill>
        <p:spPr>
          <a:xfrm>
            <a:off x="7357723" y="1878708"/>
            <a:ext cx="4216998" cy="4007085"/>
          </a:xfrm>
          <a:prstGeom prst="rect">
            <a:avLst/>
          </a:prstGeom>
        </p:spPr>
      </p:pic>
      <p:sp>
        <p:nvSpPr>
          <p:cNvPr id="8" name="TextBox 7">
            <a:extLst>
              <a:ext uri="{FF2B5EF4-FFF2-40B4-BE49-F238E27FC236}">
                <a16:creationId xmlns:a16="http://schemas.microsoft.com/office/drawing/2014/main" id="{1C9DE915-BF67-64CB-799F-2396AAAED78A}"/>
              </a:ext>
            </a:extLst>
          </p:cNvPr>
          <p:cNvSpPr txBox="1"/>
          <p:nvPr/>
        </p:nvSpPr>
        <p:spPr>
          <a:xfrm>
            <a:off x="777765" y="2524380"/>
            <a:ext cx="6096000" cy="2308324"/>
          </a:xfrm>
          <a:prstGeom prst="rect">
            <a:avLst/>
          </a:prstGeom>
          <a:noFill/>
        </p:spPr>
        <p:txBody>
          <a:bodyPr wrap="square">
            <a:spAutoFit/>
          </a:bodyPr>
          <a:lstStyle/>
          <a:p>
            <a:pPr algn="ctr"/>
            <a:r>
              <a:rPr lang="en-US" sz="2400" b="1" i="0" dirty="0">
                <a:solidFill>
                  <a:srgbClr val="001D35"/>
                </a:solidFill>
                <a:effectLst/>
              </a:rPr>
              <a:t>BATNA</a:t>
            </a:r>
            <a:r>
              <a:rPr lang="en-US" sz="2400" b="0" i="0" dirty="0">
                <a:solidFill>
                  <a:srgbClr val="001D35"/>
                </a:solidFill>
                <a:effectLst/>
              </a:rPr>
              <a:t> stands for</a:t>
            </a:r>
            <a:r>
              <a:rPr lang="en-US" sz="2400" b="1" i="0" dirty="0">
                <a:solidFill>
                  <a:srgbClr val="001D35"/>
                </a:solidFill>
                <a:effectLst/>
              </a:rPr>
              <a:t> Best Alternative To a Negotiated Agreement</a:t>
            </a:r>
            <a:r>
              <a:rPr lang="en-US" sz="2400" b="0" i="0" dirty="0">
                <a:solidFill>
                  <a:srgbClr val="001D35"/>
                </a:solidFill>
                <a:effectLst/>
              </a:rPr>
              <a:t>. It's a term used in negotiation, referring to the best course of action you would take if you cannot reach an agreement with the other party. Essentially, it's your "Plan B" or fallback option. </a:t>
            </a:r>
            <a:endParaRPr lang="en-US" sz="2400" dirty="0"/>
          </a:p>
        </p:txBody>
      </p:sp>
      <p:sp>
        <p:nvSpPr>
          <p:cNvPr id="4" name="TextBox 3">
            <a:extLst>
              <a:ext uri="{FF2B5EF4-FFF2-40B4-BE49-F238E27FC236}">
                <a16:creationId xmlns:a16="http://schemas.microsoft.com/office/drawing/2014/main" id="{CC5691BD-2651-8722-2FAB-CA84FB15BD5B}"/>
              </a:ext>
            </a:extLst>
          </p:cNvPr>
          <p:cNvSpPr txBox="1"/>
          <p:nvPr/>
        </p:nvSpPr>
        <p:spPr>
          <a:xfrm>
            <a:off x="2346765" y="1205551"/>
            <a:ext cx="7292013" cy="461665"/>
          </a:xfrm>
          <a:prstGeom prst="rect">
            <a:avLst/>
          </a:prstGeom>
          <a:noFill/>
        </p:spPr>
        <p:txBody>
          <a:bodyPr wrap="square">
            <a:spAutoFit/>
          </a:bodyPr>
          <a:lstStyle/>
          <a:p>
            <a:r>
              <a:rPr lang="en-US" sz="2400" b="1" i="0" dirty="0">
                <a:solidFill>
                  <a:srgbClr val="001D35"/>
                </a:solidFill>
                <a:effectLst/>
              </a:rPr>
              <a:t>What is the meaning of ( BATNA ) in negotiation</a:t>
            </a:r>
            <a:endParaRPr lang="en-US" sz="2400" b="1" dirty="0"/>
          </a:p>
        </p:txBody>
      </p:sp>
    </p:spTree>
    <p:extLst>
      <p:ext uri="{BB962C8B-B14F-4D97-AF65-F5344CB8AC3E}">
        <p14:creationId xmlns:p14="http://schemas.microsoft.com/office/powerpoint/2010/main" val="2832255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28FB23-CFF4-0139-ED76-016260F071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E623A4-3A84-BA23-FE6C-3BA743B8DF2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3CA0C0E-20EF-3A18-1C46-B077DDD58ECD}"/>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EE93448-A679-BF03-9656-E769367122AD}"/>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F8F07543-DD9F-6C61-9506-224D8BE113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0830C44-540E-0D74-37A4-D2B4B1E3E619}"/>
              </a:ext>
            </a:extLst>
          </p:cNvPr>
          <p:cNvSpPr txBox="1"/>
          <p:nvPr/>
        </p:nvSpPr>
        <p:spPr>
          <a:xfrm>
            <a:off x="876947" y="2032638"/>
            <a:ext cx="9167764" cy="2369880"/>
          </a:xfrm>
          <a:prstGeom prst="rect">
            <a:avLst/>
          </a:prstGeom>
          <a:noFill/>
        </p:spPr>
        <p:txBody>
          <a:bodyPr wrap="square">
            <a:spAutoFit/>
          </a:bodyPr>
          <a:lstStyle/>
          <a:p>
            <a:pPr algn="just" fontAlgn="base"/>
            <a:endParaRPr lang="en-US" dirty="0"/>
          </a:p>
          <a:p>
            <a:pPr algn="just" fontAlgn="base"/>
            <a:endParaRPr lang="en-US" dirty="0"/>
          </a:p>
          <a:p>
            <a:pPr algn="ctr" fontAlgn="base"/>
            <a:r>
              <a:rPr lang="en-US" sz="2800" dirty="0">
                <a:solidFill>
                  <a:srgbClr val="C00000"/>
                </a:solidFill>
              </a:rPr>
              <a:t>To determine your </a:t>
            </a:r>
            <a:r>
              <a:rPr lang="en-US" sz="2800" b="1" dirty="0">
                <a:solidFill>
                  <a:srgbClr val="C00000"/>
                </a:solidFill>
              </a:rPr>
              <a:t>BATNA</a:t>
            </a:r>
            <a:r>
              <a:rPr lang="en-US" sz="2800" dirty="0">
                <a:solidFill>
                  <a:srgbClr val="C00000"/>
                </a:solidFill>
              </a:rPr>
              <a:t>, you should research the market, analyze your strengths and weaknesses, and evaluate your options. You should also try to estimate the BATNA of the other party and use it as a benchmark for your proposals.</a:t>
            </a:r>
          </a:p>
        </p:txBody>
      </p:sp>
    </p:spTree>
    <p:extLst>
      <p:ext uri="{BB962C8B-B14F-4D97-AF65-F5344CB8AC3E}">
        <p14:creationId xmlns:p14="http://schemas.microsoft.com/office/powerpoint/2010/main" val="4856533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82C831-3C56-8CD5-7CA5-9F454D2156B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577543-9BA3-6C1D-BB2C-668988C4904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FCCF1C4-0EA6-1844-4B97-A97EDDA09F85}"/>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6A1E410-38F5-2F97-2CB0-8EFA1D8A49E9}"/>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9EDBC57D-FB99-036D-91D1-95AD6FA540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371D7AA-29E4-2D9C-E267-CDF610E1D4FB}"/>
              </a:ext>
            </a:extLst>
          </p:cNvPr>
          <p:cNvSpPr txBox="1"/>
          <p:nvPr/>
        </p:nvSpPr>
        <p:spPr>
          <a:xfrm>
            <a:off x="1390970" y="2556260"/>
            <a:ext cx="8317704" cy="2246769"/>
          </a:xfrm>
          <a:prstGeom prst="rect">
            <a:avLst/>
          </a:prstGeom>
          <a:noFill/>
        </p:spPr>
        <p:txBody>
          <a:bodyPr wrap="square">
            <a:spAutoFit/>
          </a:bodyPr>
          <a:lstStyle/>
          <a:p>
            <a:pPr algn="ctr" fontAlgn="base"/>
            <a:r>
              <a:rPr lang="en-US" sz="2800" dirty="0"/>
              <a:t>ZOPA stands for Zone of Possible Agreement. It's the sweet spot in negotiations where both parties' interests align, creating the potential for a mutually acceptable deal. In other words, it's the overlap between the buyer's and seller's acceptable terms</a:t>
            </a:r>
            <a:endParaRPr lang="en-US" sz="4000" dirty="0">
              <a:solidFill>
                <a:srgbClr val="C00000"/>
              </a:solidFill>
            </a:endParaRPr>
          </a:p>
        </p:txBody>
      </p:sp>
      <p:sp>
        <p:nvSpPr>
          <p:cNvPr id="2" name="TextBox 1">
            <a:extLst>
              <a:ext uri="{FF2B5EF4-FFF2-40B4-BE49-F238E27FC236}">
                <a16:creationId xmlns:a16="http://schemas.microsoft.com/office/drawing/2014/main" id="{895E9A52-6BCA-C590-C60E-CC62F5D7B342}"/>
              </a:ext>
            </a:extLst>
          </p:cNvPr>
          <p:cNvSpPr txBox="1"/>
          <p:nvPr/>
        </p:nvSpPr>
        <p:spPr>
          <a:xfrm>
            <a:off x="2346765" y="1205551"/>
            <a:ext cx="7292013" cy="461665"/>
          </a:xfrm>
          <a:prstGeom prst="rect">
            <a:avLst/>
          </a:prstGeom>
          <a:noFill/>
        </p:spPr>
        <p:txBody>
          <a:bodyPr wrap="square">
            <a:spAutoFit/>
          </a:bodyPr>
          <a:lstStyle/>
          <a:p>
            <a:r>
              <a:rPr lang="en-US" sz="2400" b="1" i="0" dirty="0">
                <a:solidFill>
                  <a:srgbClr val="C00000"/>
                </a:solidFill>
                <a:effectLst/>
              </a:rPr>
              <a:t>What is the meaning of ( ZOPA ) in negotiation</a:t>
            </a:r>
            <a:endParaRPr lang="en-US" sz="2400" b="1" dirty="0">
              <a:solidFill>
                <a:srgbClr val="C00000"/>
              </a:solidFill>
            </a:endParaRPr>
          </a:p>
        </p:txBody>
      </p:sp>
    </p:spTree>
    <p:extLst>
      <p:ext uri="{BB962C8B-B14F-4D97-AF65-F5344CB8AC3E}">
        <p14:creationId xmlns:p14="http://schemas.microsoft.com/office/powerpoint/2010/main" val="12660441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D3BBD-DB73-10B7-E245-D1F24411B0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E747C59-4F4D-8F5D-BCAF-DABF765C91A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03E43C8-3EB3-8D69-0871-CF066D79EF47}"/>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83B8C94-7BFC-3C6E-F5D2-C5698794E376}"/>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F1FA608B-3AAF-1765-CBBE-0A2BEB6EB0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2" descr="No alternative text description for this image">
            <a:extLst>
              <a:ext uri="{FF2B5EF4-FFF2-40B4-BE49-F238E27FC236}">
                <a16:creationId xmlns:a16="http://schemas.microsoft.com/office/drawing/2014/main" id="{20FA3E18-EDF0-5C2F-DC62-9B2BEA8E2A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7822" y="1786807"/>
            <a:ext cx="9144000" cy="40341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9559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0234D-08F9-CC21-6E7A-870D4AC64D1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8E7941-BFDC-F763-099A-8701AA1C37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9BE7F55-AD81-3715-FA5B-5C19D5405EE3}"/>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77EF87C-FA34-3AAD-6E82-E0FA47AC6211}"/>
              </a:ext>
            </a:extLst>
          </p:cNvPr>
          <p:cNvSpPr/>
          <p:nvPr/>
        </p:nvSpPr>
        <p:spPr>
          <a:xfrm>
            <a:off x="876946" y="1444213"/>
            <a:ext cx="10020549" cy="4503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239292AB-FD6C-89FC-3BA2-5453E5B6C2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descr="No alternative text description for this image">
            <a:extLst>
              <a:ext uri="{FF2B5EF4-FFF2-40B4-BE49-F238E27FC236}">
                <a16:creationId xmlns:a16="http://schemas.microsoft.com/office/drawing/2014/main" id="{0FD08597-D96B-379D-9857-863092B38C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947" y="1562095"/>
            <a:ext cx="9902215" cy="43430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75629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173B32-4466-BF93-7F69-8AC6609F6F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BD1260-0618-C2D7-301C-C37B6AD5F2B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4014C47-870E-107B-916C-002A9DBA1830}"/>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4809D09-9F23-56D7-F0FB-338347B0AB38}"/>
              </a:ext>
            </a:extLst>
          </p:cNvPr>
          <p:cNvSpPr/>
          <p:nvPr/>
        </p:nvSpPr>
        <p:spPr>
          <a:xfrm>
            <a:off x="382095" y="1435185"/>
            <a:ext cx="11349917" cy="5297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CBA26A57-C0CC-CB10-0206-2AFA654DDF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D009C58-C263-BD85-E143-515BDFDD6416}"/>
              </a:ext>
            </a:extLst>
          </p:cNvPr>
          <p:cNvSpPr txBox="1"/>
          <p:nvPr/>
        </p:nvSpPr>
        <p:spPr>
          <a:xfrm>
            <a:off x="459988" y="1406314"/>
            <a:ext cx="11272024" cy="5355312"/>
          </a:xfrm>
          <a:prstGeom prst="rect">
            <a:avLst/>
          </a:prstGeom>
          <a:noFill/>
        </p:spPr>
        <p:txBody>
          <a:bodyPr wrap="square">
            <a:spAutoFit/>
          </a:bodyPr>
          <a:lstStyle/>
          <a:p>
            <a:pPr marL="342900" indent="-342900" algn="just">
              <a:buFont typeface="+mj-lt"/>
              <a:buAutoNum type="arabicPeriod"/>
            </a:pPr>
            <a:r>
              <a:rPr lang="en-US" b="1" dirty="0"/>
              <a:t>BATNA Defines the Boundaries of ZOPA</a:t>
            </a:r>
            <a:endParaRPr lang="en-US" dirty="0"/>
          </a:p>
          <a:p>
            <a:pPr marL="742950" lvl="1" indent="-285750" algn="just">
              <a:buFont typeface="Arial" panose="020B0604020202020204" pitchFamily="34" charset="0"/>
              <a:buChar char="•"/>
            </a:pPr>
            <a:r>
              <a:rPr lang="en-US" dirty="0"/>
              <a:t>Your </a:t>
            </a:r>
            <a:r>
              <a:rPr lang="en-US" b="1" dirty="0"/>
              <a:t>BATNA determines your reservation price</a:t>
            </a:r>
            <a:r>
              <a:rPr lang="en-US" dirty="0"/>
              <a:t>—the minimum you are willing to accept (or maximum you're willing to offer).</a:t>
            </a:r>
          </a:p>
          <a:p>
            <a:pPr marL="742950" lvl="1" indent="-285750" algn="just">
              <a:buFont typeface="Arial" panose="020B0604020202020204" pitchFamily="34" charset="0"/>
              <a:buChar char="•"/>
            </a:pPr>
            <a:r>
              <a:rPr lang="en-US" dirty="0"/>
              <a:t>The overlap between your reservation price and the other party’s defines the </a:t>
            </a:r>
            <a:r>
              <a:rPr lang="en-US" b="1" dirty="0"/>
              <a:t>ZOPA</a:t>
            </a:r>
            <a:r>
              <a:rPr lang="en-US" dirty="0"/>
              <a:t>.</a:t>
            </a:r>
          </a:p>
          <a:p>
            <a:pPr marL="742950" lvl="1" indent="-285750" algn="just">
              <a:buFont typeface="Arial" panose="020B0604020202020204" pitchFamily="34" charset="0"/>
              <a:buChar char="•"/>
            </a:pPr>
            <a:r>
              <a:rPr lang="en-US" dirty="0"/>
              <a:t>If </a:t>
            </a:r>
            <a:r>
              <a:rPr lang="en-US" b="1" dirty="0"/>
              <a:t>BATNAs are strong</a:t>
            </a:r>
            <a:r>
              <a:rPr lang="en-US" dirty="0"/>
              <a:t>, the ZOPA might be narrower or even non-existent.</a:t>
            </a:r>
            <a:endParaRPr lang="ar-EG" dirty="0"/>
          </a:p>
          <a:p>
            <a:pPr lvl="1" algn="just"/>
            <a:endParaRPr lang="en-US" dirty="0"/>
          </a:p>
          <a:p>
            <a:pPr marL="342900" indent="-342900" algn="just">
              <a:buFont typeface="+mj-lt"/>
              <a:buAutoNum type="arabicPeriod"/>
            </a:pPr>
            <a:r>
              <a:rPr lang="en-US" b="1" dirty="0"/>
              <a:t>If No ZOPA Exists, BATNA Becomes Critical</a:t>
            </a:r>
            <a:endParaRPr lang="en-US" dirty="0"/>
          </a:p>
          <a:p>
            <a:pPr marL="742950" lvl="1" indent="-285750" algn="just">
              <a:buFont typeface="Arial" panose="020B0604020202020204" pitchFamily="34" charset="0"/>
              <a:buChar char="•"/>
            </a:pPr>
            <a:r>
              <a:rPr lang="en-US" dirty="0"/>
              <a:t>If the two parties’ reservation prices don’t overlap, </a:t>
            </a:r>
            <a:r>
              <a:rPr lang="en-US" b="1" dirty="0"/>
              <a:t>there is no ZOPA</a:t>
            </a:r>
            <a:r>
              <a:rPr lang="en-US" dirty="0"/>
              <a:t>, and a deal isn’t possible unless someone changes their position.</a:t>
            </a:r>
          </a:p>
          <a:p>
            <a:pPr marL="742950" lvl="1" indent="-285750" algn="just">
              <a:buFont typeface="Arial" panose="020B0604020202020204" pitchFamily="34" charset="0"/>
              <a:buChar char="•"/>
            </a:pPr>
            <a:r>
              <a:rPr lang="en-US" dirty="0"/>
              <a:t>In this case, </a:t>
            </a:r>
            <a:r>
              <a:rPr lang="en-US" b="1" dirty="0"/>
              <a:t>you must walk away</a:t>
            </a:r>
            <a:r>
              <a:rPr lang="en-US" dirty="0"/>
              <a:t> and pursue your BATNA.</a:t>
            </a:r>
            <a:endParaRPr lang="ar-EG" dirty="0"/>
          </a:p>
          <a:p>
            <a:pPr marL="742950" lvl="1" indent="-285750" algn="just">
              <a:buFont typeface="Arial" panose="020B0604020202020204" pitchFamily="34" charset="0"/>
              <a:buChar char="•"/>
            </a:pPr>
            <a:endParaRPr lang="en-US" dirty="0"/>
          </a:p>
          <a:p>
            <a:pPr marL="342900" indent="-342900" algn="just">
              <a:buFont typeface="+mj-lt"/>
              <a:buAutoNum type="arabicPeriod"/>
            </a:pPr>
            <a:r>
              <a:rPr lang="en-US" b="1" dirty="0"/>
              <a:t>Understanding the Other Party’s BATNA Can Expand the ZOPA</a:t>
            </a:r>
            <a:endParaRPr lang="en-US" dirty="0"/>
          </a:p>
          <a:p>
            <a:pPr marL="742950" lvl="1" indent="-285750" algn="just">
              <a:buFont typeface="Arial" panose="020B0604020202020204" pitchFamily="34" charset="0"/>
              <a:buChar char="•"/>
            </a:pPr>
            <a:r>
              <a:rPr lang="en-US" dirty="0"/>
              <a:t>Skilled negotiators try to </a:t>
            </a:r>
            <a:r>
              <a:rPr lang="en-US" b="1" dirty="0"/>
              <a:t>assess or influence the other party’s BATNA</a:t>
            </a:r>
            <a:r>
              <a:rPr lang="en-US" dirty="0"/>
              <a:t> to shift the ZOPA in their favor.</a:t>
            </a:r>
          </a:p>
          <a:p>
            <a:pPr marL="742950" lvl="1" indent="-285750" algn="just">
              <a:buFont typeface="Arial" panose="020B0604020202020204" pitchFamily="34" charset="0"/>
              <a:buChar char="•"/>
            </a:pPr>
            <a:r>
              <a:rPr lang="en-US" dirty="0"/>
              <a:t>If you believe the other party’s BATNA is weak, you might make a more aggressive offer.</a:t>
            </a:r>
            <a:endParaRPr lang="ar-EG" dirty="0"/>
          </a:p>
          <a:p>
            <a:pPr marL="742950" lvl="1" indent="-285750" algn="just">
              <a:buFont typeface="Arial" panose="020B0604020202020204" pitchFamily="34" charset="0"/>
              <a:buChar char="•"/>
            </a:pPr>
            <a:endParaRPr lang="en-US" dirty="0"/>
          </a:p>
          <a:p>
            <a:pPr marL="342900" indent="-342900" algn="just">
              <a:buFont typeface="+mj-lt"/>
              <a:buAutoNum type="arabicPeriod"/>
            </a:pPr>
            <a:r>
              <a:rPr lang="en-US" b="1" dirty="0"/>
              <a:t>BATNA Strength = Negotiation Power</a:t>
            </a:r>
            <a:endParaRPr lang="en-US" dirty="0"/>
          </a:p>
          <a:p>
            <a:pPr marL="742950" lvl="1" indent="-285750" algn="just">
              <a:buFont typeface="Arial" panose="020B0604020202020204" pitchFamily="34" charset="0"/>
              <a:buChar char="•"/>
            </a:pPr>
            <a:r>
              <a:rPr lang="en-US" dirty="0"/>
              <a:t>A strong BATNA gives you </a:t>
            </a:r>
            <a:r>
              <a:rPr lang="en-US" b="1" dirty="0"/>
              <a:t>leverage</a:t>
            </a:r>
            <a:r>
              <a:rPr lang="en-US" dirty="0"/>
              <a:t>, which can improve your position within the ZOPA.</a:t>
            </a:r>
          </a:p>
          <a:p>
            <a:pPr marL="742950" lvl="1" indent="-285750" algn="just">
              <a:buFont typeface="Arial" panose="020B0604020202020204" pitchFamily="34" charset="0"/>
              <a:buChar char="•"/>
            </a:pPr>
            <a:r>
              <a:rPr lang="en-US" dirty="0"/>
              <a:t>Conversely, a weak BATNA means you’ll likely need to accept terms closer to the other party’s reservation point.</a:t>
            </a:r>
          </a:p>
        </p:txBody>
      </p:sp>
      <p:sp>
        <p:nvSpPr>
          <p:cNvPr id="6" name="TextBox 5">
            <a:extLst>
              <a:ext uri="{FF2B5EF4-FFF2-40B4-BE49-F238E27FC236}">
                <a16:creationId xmlns:a16="http://schemas.microsoft.com/office/drawing/2014/main" id="{A6551CB2-0E3B-B3E1-378F-415A17BD1F63}"/>
              </a:ext>
            </a:extLst>
          </p:cNvPr>
          <p:cNvSpPr txBox="1"/>
          <p:nvPr/>
        </p:nvSpPr>
        <p:spPr>
          <a:xfrm>
            <a:off x="285077" y="971203"/>
            <a:ext cx="6529892" cy="400110"/>
          </a:xfrm>
          <a:prstGeom prst="rect">
            <a:avLst/>
          </a:prstGeom>
          <a:noFill/>
        </p:spPr>
        <p:txBody>
          <a:bodyPr wrap="square">
            <a:spAutoFit/>
          </a:bodyPr>
          <a:lstStyle/>
          <a:p>
            <a:pPr>
              <a:buNone/>
            </a:pPr>
            <a:r>
              <a:rPr lang="en-US" sz="2000" b="1" dirty="0">
                <a:solidFill>
                  <a:srgbClr val="C00000"/>
                </a:solidFill>
              </a:rPr>
              <a:t>The Relationship Between ZOPA and BATNA</a:t>
            </a:r>
          </a:p>
        </p:txBody>
      </p:sp>
    </p:spTree>
    <p:extLst>
      <p:ext uri="{BB962C8B-B14F-4D97-AF65-F5344CB8AC3E}">
        <p14:creationId xmlns:p14="http://schemas.microsoft.com/office/powerpoint/2010/main" val="27924887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D1BCD-BD43-AE14-CFB3-DF5C203CE7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06187E-4189-6746-C4E2-BA64E435FF0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3A593A3-8203-773A-E12D-842C8C6DD766}"/>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C5B7989-6DE3-EEC6-16A2-10926BA92D5E}"/>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3CD77124-57D6-1E3D-56CE-AA29C61DD5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9C0DE01-DDCD-B3C8-51D8-9789CE80F6CD}"/>
              </a:ext>
            </a:extLst>
          </p:cNvPr>
          <p:cNvSpPr txBox="1"/>
          <p:nvPr/>
        </p:nvSpPr>
        <p:spPr>
          <a:xfrm>
            <a:off x="876947" y="1863081"/>
            <a:ext cx="9167764" cy="3847207"/>
          </a:xfrm>
          <a:prstGeom prst="rect">
            <a:avLst/>
          </a:prstGeom>
          <a:noFill/>
        </p:spPr>
        <p:txBody>
          <a:bodyPr wrap="square">
            <a:spAutoFit/>
          </a:bodyPr>
          <a:lstStyle/>
          <a:p>
            <a:pPr fontAlgn="base"/>
            <a:r>
              <a:rPr lang="en-US" sz="2400" b="1" dirty="0">
                <a:solidFill>
                  <a:srgbClr val="C00000"/>
                </a:solidFill>
              </a:rPr>
              <a:t>Build rapport and trust</a:t>
            </a:r>
            <a:endParaRPr lang="ar-EG" sz="2400" b="1" dirty="0">
              <a:solidFill>
                <a:srgbClr val="C00000"/>
              </a:solidFill>
            </a:endParaRPr>
          </a:p>
          <a:p>
            <a:pPr fontAlgn="base"/>
            <a:endParaRPr lang="en-US" sz="2400" b="1" dirty="0">
              <a:solidFill>
                <a:srgbClr val="C00000"/>
              </a:solidFill>
            </a:endParaRPr>
          </a:p>
          <a:p>
            <a:pPr fontAlgn="base"/>
            <a:r>
              <a:rPr lang="en-US" sz="2000" dirty="0"/>
              <a:t>Negotiation is not only about numbers and facts, but also about emotions and relationships. To negotiate successfully, you need to build rapport and trust with the other party. This can help you overcome barriers, find common ground, and create value. </a:t>
            </a:r>
          </a:p>
          <a:p>
            <a:pPr fontAlgn="base"/>
            <a:endParaRPr lang="en-US" dirty="0"/>
          </a:p>
          <a:p>
            <a:pPr fontAlgn="base"/>
            <a:endParaRPr lang="en-US" dirty="0"/>
          </a:p>
          <a:p>
            <a:pPr algn="ctr" fontAlgn="base"/>
            <a:r>
              <a:rPr lang="en-US" sz="2000" dirty="0">
                <a:solidFill>
                  <a:srgbClr val="C00000"/>
                </a:solidFill>
              </a:rPr>
              <a:t>To build rapport and trust, you should use active listening, show empathy, ask open-ended questions, and acknowledge the other party's interests and concerns. You should also avoid making assumptions, judgments, or personal attacks, and focus on the issues rather than the personalities.</a:t>
            </a:r>
          </a:p>
        </p:txBody>
      </p:sp>
    </p:spTree>
    <p:extLst>
      <p:ext uri="{BB962C8B-B14F-4D97-AF65-F5344CB8AC3E}">
        <p14:creationId xmlns:p14="http://schemas.microsoft.com/office/powerpoint/2010/main" val="32275229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3C012-2463-FFDD-7E0D-AEFAD9F157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E8B216-2D1A-57D6-6F30-49D6D505306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DEB38AF-B06F-E9AD-880A-85F891AD6486}"/>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5B5516-A9FB-3FFA-4913-20E25C118569}"/>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5E0DCAF2-A28F-8603-13FB-CCE21056AE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3B6D6F78-6764-6848-2866-6F473684DCC4}"/>
              </a:ext>
            </a:extLst>
          </p:cNvPr>
          <p:cNvSpPr txBox="1"/>
          <p:nvPr/>
        </p:nvSpPr>
        <p:spPr>
          <a:xfrm>
            <a:off x="965940" y="1873839"/>
            <a:ext cx="9167764" cy="3477875"/>
          </a:xfrm>
          <a:prstGeom prst="rect">
            <a:avLst/>
          </a:prstGeom>
          <a:noFill/>
        </p:spPr>
        <p:txBody>
          <a:bodyPr wrap="square">
            <a:spAutoFit/>
          </a:bodyPr>
          <a:lstStyle/>
          <a:p>
            <a:pPr fontAlgn="base"/>
            <a:r>
              <a:rPr lang="en-US" sz="2400" b="1" dirty="0">
                <a:solidFill>
                  <a:srgbClr val="C00000"/>
                </a:solidFill>
              </a:rPr>
              <a:t>Use collaborative problem-solving</a:t>
            </a:r>
            <a:endParaRPr lang="ar-EG" sz="2400" b="1" dirty="0">
              <a:solidFill>
                <a:srgbClr val="C00000"/>
              </a:solidFill>
            </a:endParaRPr>
          </a:p>
          <a:p>
            <a:pPr fontAlgn="base"/>
            <a:endParaRPr lang="en-US" sz="2000" b="1" dirty="0"/>
          </a:p>
          <a:p>
            <a:pPr fontAlgn="base"/>
            <a:r>
              <a:rPr lang="en-US" sz="2000" dirty="0"/>
              <a:t>Negotiation is not a zero-sum game, where one party wins and the other loses. Rather, it is a collaborative problem-solving process, where both parties can achieve mutually beneficial outcomes. </a:t>
            </a:r>
          </a:p>
          <a:p>
            <a:pPr fontAlgn="base"/>
            <a:endParaRPr lang="en-US" dirty="0"/>
          </a:p>
          <a:p>
            <a:pPr fontAlgn="base"/>
            <a:endParaRPr lang="en-US" dirty="0"/>
          </a:p>
          <a:p>
            <a:pPr algn="ctr" fontAlgn="base"/>
            <a:r>
              <a:rPr lang="en-US" sz="2000" dirty="0">
                <a:solidFill>
                  <a:srgbClr val="C00000"/>
                </a:solidFill>
              </a:rPr>
              <a:t>To use collaborative problem-solving, you should adopt a win-win mindset, identify the underlying needs and interests of both parties, generate multiple options, and evaluate them objectively and transparently. You should also seek feedback, clarify expectations, and document the agreement.</a:t>
            </a:r>
          </a:p>
        </p:txBody>
      </p:sp>
    </p:spTree>
    <p:extLst>
      <p:ext uri="{BB962C8B-B14F-4D97-AF65-F5344CB8AC3E}">
        <p14:creationId xmlns:p14="http://schemas.microsoft.com/office/powerpoint/2010/main" val="23734626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726F1-D3D1-546B-36C3-FBEE7B5E62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B9CF5A-4790-6774-C292-B7FC969FCD7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0320E60-F4BB-8C4E-17AA-6ACF1BA916C1}"/>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300286F-E8D4-965C-0FE8-05005C8D3016}"/>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47AB55D2-D1DF-C2FB-F5D4-C43D7C17D7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679A9533-B8E5-2219-B6AD-03F386D2D550}"/>
              </a:ext>
            </a:extLst>
          </p:cNvPr>
          <p:cNvSpPr txBox="1"/>
          <p:nvPr/>
        </p:nvSpPr>
        <p:spPr>
          <a:xfrm>
            <a:off x="965940" y="1863081"/>
            <a:ext cx="9167764" cy="3539430"/>
          </a:xfrm>
          <a:prstGeom prst="rect">
            <a:avLst/>
          </a:prstGeom>
          <a:noFill/>
        </p:spPr>
        <p:txBody>
          <a:bodyPr wrap="square">
            <a:spAutoFit/>
          </a:bodyPr>
          <a:lstStyle/>
          <a:p>
            <a:pPr fontAlgn="base"/>
            <a:r>
              <a:rPr lang="en-US" sz="2400" b="1" dirty="0">
                <a:solidFill>
                  <a:srgbClr val="C00000"/>
                </a:solidFill>
              </a:rPr>
              <a:t>Manage emotions and conflicts</a:t>
            </a:r>
            <a:endParaRPr lang="ar-EG" sz="2400" b="1" dirty="0">
              <a:solidFill>
                <a:srgbClr val="C00000"/>
              </a:solidFill>
            </a:endParaRPr>
          </a:p>
          <a:p>
            <a:pPr fontAlgn="base"/>
            <a:endParaRPr lang="en-US" sz="2000" b="1" dirty="0"/>
          </a:p>
          <a:p>
            <a:pPr fontAlgn="base"/>
            <a:r>
              <a:rPr lang="en-US" sz="2000" dirty="0"/>
              <a:t>Negotiation can be stressful and emotional, especially when there are high stakes, complex issues, or conflicting interests. </a:t>
            </a:r>
          </a:p>
          <a:p>
            <a:pPr fontAlgn="base"/>
            <a:endParaRPr lang="en-US" sz="2000" dirty="0"/>
          </a:p>
          <a:p>
            <a:pPr fontAlgn="base"/>
            <a:endParaRPr lang="en-US" sz="2000" dirty="0"/>
          </a:p>
          <a:p>
            <a:pPr algn="ctr" fontAlgn="base"/>
            <a:r>
              <a:rPr lang="en-US" sz="2000" dirty="0">
                <a:solidFill>
                  <a:srgbClr val="C00000"/>
                </a:solidFill>
              </a:rPr>
              <a:t>To manage emotions and conflicts, you should be aware of your own triggers, biases, and reactions, and regulate them accordingly. You should also recognize and respect the emotions of the other party, and avoid escalating or ignoring them. You should also use constructive communication, such as reframing, paraphrasing, summarizing, and validating, to defuse tension and restore harmony</a:t>
            </a:r>
          </a:p>
        </p:txBody>
      </p:sp>
    </p:spTree>
    <p:extLst>
      <p:ext uri="{BB962C8B-B14F-4D97-AF65-F5344CB8AC3E}">
        <p14:creationId xmlns:p14="http://schemas.microsoft.com/office/powerpoint/2010/main" val="17288896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9336B-E571-40C2-3CDD-99B3B650FA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2F8775-846B-D353-901E-F0802DB0788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556DD6-B855-28BD-D203-0225CA4DEECD}"/>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60E23D9-50B4-51AF-4C54-3FBDAFD1A399}"/>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47D03955-0925-6E05-6BF7-3DC161E399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3DF5060-C25B-6E23-886D-9DA8A94B1B10}"/>
              </a:ext>
            </a:extLst>
          </p:cNvPr>
          <p:cNvSpPr txBox="1"/>
          <p:nvPr/>
        </p:nvSpPr>
        <p:spPr>
          <a:xfrm>
            <a:off x="965940" y="1863081"/>
            <a:ext cx="9167764" cy="3847207"/>
          </a:xfrm>
          <a:prstGeom prst="rect">
            <a:avLst/>
          </a:prstGeom>
          <a:noFill/>
        </p:spPr>
        <p:txBody>
          <a:bodyPr wrap="square">
            <a:spAutoFit/>
          </a:bodyPr>
          <a:lstStyle/>
          <a:p>
            <a:pPr fontAlgn="base"/>
            <a:r>
              <a:rPr lang="en-US" sz="2400" b="1" dirty="0">
                <a:solidFill>
                  <a:srgbClr val="C00000"/>
                </a:solidFill>
              </a:rPr>
              <a:t>Learn from feedback and experience</a:t>
            </a:r>
            <a:endParaRPr lang="ar-EG" sz="2400" b="1" dirty="0">
              <a:solidFill>
                <a:srgbClr val="C00000"/>
              </a:solidFill>
            </a:endParaRPr>
          </a:p>
          <a:p>
            <a:pPr fontAlgn="base"/>
            <a:endParaRPr lang="en-US" sz="2000" b="1" dirty="0"/>
          </a:p>
          <a:p>
            <a:pPr fontAlgn="base"/>
            <a:r>
              <a:rPr lang="en-US" sz="2000" dirty="0"/>
              <a:t>Negotiation is a continuous learning process, where you can improve your skills and performance by seeking feedback and reflecting on your experience.</a:t>
            </a:r>
          </a:p>
          <a:p>
            <a:pPr fontAlgn="base"/>
            <a:endParaRPr lang="en-US" sz="2000" dirty="0"/>
          </a:p>
          <a:p>
            <a:pPr fontAlgn="base"/>
            <a:endParaRPr lang="en-US" sz="2000" dirty="0"/>
          </a:p>
          <a:p>
            <a:pPr fontAlgn="base"/>
            <a:endParaRPr lang="en-US" sz="2000" dirty="0"/>
          </a:p>
          <a:p>
            <a:pPr algn="ctr" fontAlgn="base"/>
            <a:r>
              <a:rPr lang="en-US" sz="2000" dirty="0">
                <a:solidFill>
                  <a:srgbClr val="C00000"/>
                </a:solidFill>
              </a:rPr>
              <a:t>To learn from feedback and experience, you should solicit feedback from the other party, your peers, your mentors, or your coaches, and use it to identify your strengths and areas for improvement. You should also review your negotiation process and outcomes, and analyze what worked well and what did not. You should also celebrate your successes and learn from your failures.</a:t>
            </a:r>
          </a:p>
        </p:txBody>
      </p:sp>
    </p:spTree>
    <p:extLst>
      <p:ext uri="{BB962C8B-B14F-4D97-AF65-F5344CB8AC3E}">
        <p14:creationId xmlns:p14="http://schemas.microsoft.com/office/powerpoint/2010/main" val="93151919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0FD99-689C-7FF4-E6C3-DFE2A831B1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A3A27FF-8783-4ECE-CB9A-6A833A2D680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98C5B1E-4558-3284-B143-8A760F0AE5B3}"/>
              </a:ext>
            </a:extLst>
          </p:cNvPr>
          <p:cNvSpPr/>
          <p:nvPr/>
        </p:nvSpPr>
        <p:spPr>
          <a:xfrm>
            <a:off x="9122484" y="952845"/>
            <a:ext cx="36138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5D5C2D0-C5CD-799B-9CCD-0EDE6EFB062C}"/>
              </a:ext>
            </a:extLst>
          </p:cNvPr>
          <p:cNvSpPr/>
          <p:nvPr/>
        </p:nvSpPr>
        <p:spPr>
          <a:xfrm>
            <a:off x="876947" y="166005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bg1"/>
                </a:solidFill>
                <a:effectLst/>
                <a:latin typeface="Roboto" panose="02000000000000000000" pitchFamily="2" charset="0"/>
              </a:rPr>
              <a:t>Conclusion</a:t>
            </a:r>
            <a:endParaRPr lang="en-US" sz="18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0F02ADF4-F9B6-D17A-D1E7-42298EA470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C62D160-531C-713B-C3CA-0FBBC219C1EF}"/>
              </a:ext>
            </a:extLst>
          </p:cNvPr>
          <p:cNvSpPr txBox="1"/>
          <p:nvPr/>
        </p:nvSpPr>
        <p:spPr>
          <a:xfrm>
            <a:off x="965940" y="1863081"/>
            <a:ext cx="9167764" cy="3847207"/>
          </a:xfrm>
          <a:prstGeom prst="rect">
            <a:avLst/>
          </a:prstGeom>
          <a:noFill/>
        </p:spPr>
        <p:txBody>
          <a:bodyPr wrap="square">
            <a:spAutoFit/>
          </a:bodyPr>
          <a:lstStyle/>
          <a:p>
            <a:pPr fontAlgn="base"/>
            <a:r>
              <a:rPr lang="en-US" sz="2400" b="1" dirty="0">
                <a:solidFill>
                  <a:srgbClr val="C00000"/>
                </a:solidFill>
              </a:rPr>
              <a:t>Practice and improve</a:t>
            </a:r>
            <a:endParaRPr lang="ar-EG" sz="2400" b="1" dirty="0">
              <a:solidFill>
                <a:srgbClr val="C00000"/>
              </a:solidFill>
            </a:endParaRPr>
          </a:p>
          <a:p>
            <a:pPr fontAlgn="base"/>
            <a:endParaRPr lang="en-US" sz="2000" b="1" dirty="0"/>
          </a:p>
          <a:p>
            <a:pPr fontAlgn="base"/>
            <a:r>
              <a:rPr lang="en-US" sz="2000" dirty="0"/>
              <a:t>The best way to improve your negotiation skills is to practice and improve. You can practice your negotiation skills by participating in simulations, role-plays, case studies, or real-life scenarios, and applying the techniques and strategies you have learned.</a:t>
            </a:r>
          </a:p>
          <a:p>
            <a:pPr fontAlgn="base"/>
            <a:endParaRPr lang="en-US" sz="2000" dirty="0"/>
          </a:p>
          <a:p>
            <a:pPr fontAlgn="base"/>
            <a:endParaRPr lang="en-US" sz="2000" dirty="0"/>
          </a:p>
          <a:p>
            <a:pPr algn="ctr" fontAlgn="base"/>
            <a:r>
              <a:rPr lang="en-US" sz="2000" dirty="0">
                <a:solidFill>
                  <a:srgbClr val="C00000"/>
                </a:solidFill>
              </a:rPr>
              <a:t>You can also improve your negotiation skills by reading books, articles, blogs, or podcasts, attending workshops, courses, or webinars, or joining professional networks or communities of practice. You should also seek opportunities to negotiate in different contexts, cultures, and industries, and challenge yourself to expand your comfort zone.</a:t>
            </a:r>
          </a:p>
        </p:txBody>
      </p:sp>
    </p:spTree>
    <p:extLst>
      <p:ext uri="{BB962C8B-B14F-4D97-AF65-F5344CB8AC3E}">
        <p14:creationId xmlns:p14="http://schemas.microsoft.com/office/powerpoint/2010/main" val="28131933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7995734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145CCD2-4266-4EAD-9C2B-61D4CEF2EBD7}"/>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4049</Words>
  <Application>Microsoft Office PowerPoint</Application>
  <PresentationFormat>Widescreen</PresentationFormat>
  <Paragraphs>261</Paragraphs>
  <Slides>51</Slides>
  <Notes>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51</vt:i4>
      </vt:variant>
    </vt:vector>
  </HeadingPairs>
  <TitlesOfParts>
    <vt:vector size="64" baseType="lpstr">
      <vt:lpstr>Alexandria</vt:lpstr>
      <vt:lpstr>-apple-system</vt:lpstr>
      <vt:lpstr>Arial</vt:lpstr>
      <vt:lpstr>Calibri</vt:lpstr>
      <vt:lpstr>Calibri Light</vt:lpstr>
      <vt:lpstr>realistwide</vt:lpstr>
      <vt:lpstr>Roboto</vt:lpstr>
      <vt:lpstr>Roboto Light</vt:lpstr>
      <vt:lpstr>Tajawal ExtraBold</vt:lpstr>
      <vt:lpstr>Tajawal Medium</vt:lpstr>
      <vt:lpstr>Tiempos Text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79</cp:revision>
  <dcterms:created xsi:type="dcterms:W3CDTF">2023-04-29T09:08:00Z</dcterms:created>
  <dcterms:modified xsi:type="dcterms:W3CDTF">2025-06-24T12:33:11Z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