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74"/>
  </p:notesMasterIdLst>
  <p:sldIdLst>
    <p:sldId id="480" r:id="rId5"/>
    <p:sldId id="303" r:id="rId6"/>
    <p:sldId id="271" r:id="rId7"/>
    <p:sldId id="555" r:id="rId8"/>
    <p:sldId id="556" r:id="rId9"/>
    <p:sldId id="313" r:id="rId10"/>
    <p:sldId id="563" r:id="rId11"/>
    <p:sldId id="276" r:id="rId12"/>
    <p:sldId id="528" r:id="rId13"/>
    <p:sldId id="256" r:id="rId14"/>
    <p:sldId id="557" r:id="rId15"/>
    <p:sldId id="529" r:id="rId16"/>
    <p:sldId id="496" r:id="rId17"/>
    <p:sldId id="497" r:id="rId18"/>
    <p:sldId id="499" r:id="rId19"/>
    <p:sldId id="500" r:id="rId20"/>
    <p:sldId id="532" r:id="rId21"/>
    <p:sldId id="505" r:id="rId22"/>
    <p:sldId id="507" r:id="rId23"/>
    <p:sldId id="564" r:id="rId24"/>
    <p:sldId id="508" r:id="rId25"/>
    <p:sldId id="509" r:id="rId26"/>
    <p:sldId id="536" r:id="rId27"/>
    <p:sldId id="535" r:id="rId28"/>
    <p:sldId id="510" r:id="rId29"/>
    <p:sldId id="537" r:id="rId30"/>
    <p:sldId id="520" r:id="rId31"/>
    <p:sldId id="538" r:id="rId32"/>
    <p:sldId id="521" r:id="rId33"/>
    <p:sldId id="539" r:id="rId34"/>
    <p:sldId id="522" r:id="rId35"/>
    <p:sldId id="523" r:id="rId36"/>
    <p:sldId id="565" r:id="rId37"/>
    <p:sldId id="511" r:id="rId38"/>
    <p:sldId id="541" r:id="rId39"/>
    <p:sldId id="512" r:id="rId40"/>
    <p:sldId id="542" r:id="rId41"/>
    <p:sldId id="543" r:id="rId42"/>
    <p:sldId id="513" r:id="rId43"/>
    <p:sldId id="545" r:id="rId44"/>
    <p:sldId id="544" r:id="rId45"/>
    <p:sldId id="546" r:id="rId46"/>
    <p:sldId id="551" r:id="rId47"/>
    <p:sldId id="552" r:id="rId48"/>
    <p:sldId id="553" r:id="rId49"/>
    <p:sldId id="514" r:id="rId50"/>
    <p:sldId id="547" r:id="rId51"/>
    <p:sldId id="515" r:id="rId52"/>
    <p:sldId id="548" r:id="rId53"/>
    <p:sldId id="516" r:id="rId54"/>
    <p:sldId id="559" r:id="rId55"/>
    <p:sldId id="517" r:id="rId56"/>
    <p:sldId id="518" r:id="rId57"/>
    <p:sldId id="566" r:id="rId58"/>
    <p:sldId id="502" r:id="rId59"/>
    <p:sldId id="561" r:id="rId60"/>
    <p:sldId id="550" r:id="rId61"/>
    <p:sldId id="560" r:id="rId62"/>
    <p:sldId id="567" r:id="rId63"/>
    <p:sldId id="504" r:id="rId64"/>
    <p:sldId id="562" r:id="rId65"/>
    <p:sldId id="572" r:id="rId66"/>
    <p:sldId id="573" r:id="rId67"/>
    <p:sldId id="568" r:id="rId68"/>
    <p:sldId id="571" r:id="rId69"/>
    <p:sldId id="569" r:id="rId70"/>
    <p:sldId id="574" r:id="rId71"/>
    <p:sldId id="570" r:id="rId72"/>
    <p:sldId id="349" r:id="rId7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55"/>
            <p14:sldId id="556"/>
            <p14:sldId id="313"/>
            <p14:sldId id="563"/>
            <p14:sldId id="276"/>
            <p14:sldId id="528"/>
            <p14:sldId id="256"/>
            <p14:sldId id="557"/>
            <p14:sldId id="529"/>
            <p14:sldId id="496"/>
            <p14:sldId id="497"/>
            <p14:sldId id="499"/>
            <p14:sldId id="500"/>
            <p14:sldId id="532"/>
            <p14:sldId id="505"/>
            <p14:sldId id="507"/>
            <p14:sldId id="564"/>
            <p14:sldId id="508"/>
            <p14:sldId id="509"/>
            <p14:sldId id="536"/>
            <p14:sldId id="535"/>
            <p14:sldId id="510"/>
            <p14:sldId id="537"/>
            <p14:sldId id="520"/>
            <p14:sldId id="538"/>
            <p14:sldId id="521"/>
            <p14:sldId id="539"/>
            <p14:sldId id="522"/>
            <p14:sldId id="523"/>
            <p14:sldId id="565"/>
            <p14:sldId id="511"/>
            <p14:sldId id="541"/>
            <p14:sldId id="512"/>
            <p14:sldId id="542"/>
            <p14:sldId id="543"/>
            <p14:sldId id="513"/>
            <p14:sldId id="545"/>
            <p14:sldId id="544"/>
            <p14:sldId id="546"/>
            <p14:sldId id="551"/>
            <p14:sldId id="552"/>
            <p14:sldId id="553"/>
            <p14:sldId id="514"/>
            <p14:sldId id="547"/>
            <p14:sldId id="515"/>
            <p14:sldId id="548"/>
            <p14:sldId id="516"/>
            <p14:sldId id="559"/>
            <p14:sldId id="517"/>
            <p14:sldId id="518"/>
            <p14:sldId id="566"/>
            <p14:sldId id="502"/>
            <p14:sldId id="561"/>
            <p14:sldId id="550"/>
            <p14:sldId id="560"/>
            <p14:sldId id="567"/>
            <p14:sldId id="504"/>
            <p14:sldId id="562"/>
            <p14:sldId id="572"/>
            <p14:sldId id="573"/>
            <p14:sldId id="568"/>
            <p14:sldId id="571"/>
            <p14:sldId id="569"/>
            <p14:sldId id="574"/>
            <p14:sldId id="57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6" d="100"/>
          <a:sy n="106" d="100"/>
        </p:scale>
        <p:origin x="52"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notesMaster" Target="notesMasters/notesMaster1.xml"/><Relationship Id="rId79" Type="http://schemas.microsoft.com/office/2015/10/relationships/revisionInfo" Target="revisionInfo.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viewProps" Target="viewProps.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A5D26-D3D4-6B13-7499-77657FC549E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8C1EDF-DE78-A59B-6801-97EE143CD9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D290E9A-B50F-5532-CCC5-898518B7741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093D047-2C95-1DA7-94E4-39574670D51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897339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7099053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11.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5.xml"/><Relationship Id="rId5" Type="http://schemas.openxmlformats.org/officeDocument/2006/relationships/image" Target="../media/image12.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https://www.ibm.com/think/topics/self-supervised-learning" TargetMode="External"/><Relationship Id="rId2" Type="http://schemas.openxmlformats.org/officeDocument/2006/relationships/hyperlink" Target="https://www.ibm.com/think/topics/semi-supervised-learning" TargetMode="Externa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hyperlink" Target="https://www.ibm.com/think/topics/transfer-learning" TargetMode="External"/><Relationship Id="rId2" Type="http://schemas.openxmlformats.org/officeDocument/2006/relationships/hyperlink" Target="https://www.ibm.com/think/topics/reinforcement-learning" TargetMode="Externa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ibm.com/think/topics/data-driven-decision-making" TargetMode="Externa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hemeOverride" Target="../theme/themeOverride1.xml"/><Relationship Id="rId5" Type="http://schemas.openxmlformats.org/officeDocument/2006/relationships/image" Target="../media/image20.pn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ibm.com/think/topics/natural-language-processing?" TargetMode="Externa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hemeOverride" Target="../theme/themeOverride2.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hemeOverride" Target="../theme/themeOverride3.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courses.cs.umbc.edu/471/papers/turing.pdf" TargetMode="Externa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aima.cs.berkeley.edu/" TargetMode="Externa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formal.stanford.edu/jmc/whatisai.pdf" TargetMode="Externa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ibm.com/think/topics/large-language-models" TargetMode="Externa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hyperlink" Target="https://www.ibm.com/think/topics/computer-vision" TargetMode="External"/><Relationship Id="rId2" Type="http://schemas.openxmlformats.org/officeDocument/2006/relationships/hyperlink" Target="https://www.ibm.com/think/insights/artificial-intelligence-trends" TargetMode="Externa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ibm.com/think/topics/threat-actor" TargetMode="Externa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ibm.com/think/topics/operational-risk" TargetMode="Externa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ibm.com/think/topics/ai-bias" TargetMode="Externa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hyperlink" Target="https://www.ibm.com/think/topics/ai-governance" TargetMode="External"/><Relationship Id="rId2" Type="http://schemas.openxmlformats.org/officeDocument/2006/relationships/hyperlink" Target="https://www.ibm.com/think/topics/ai-ethics" TargetMode="External"/><Relationship Id="rId1" Type="http://schemas.openxmlformats.org/officeDocument/2006/relationships/slideLayout" Target="../slideLayouts/slideLayout1.xml"/><Relationship Id="rId5" Type="http://schemas.openxmlformats.org/officeDocument/2006/relationships/image" Target="../media/image28.png"/><Relationship Id="rId4" Type="http://schemas.openxmlformats.org/officeDocument/2006/relationships/image" Target="../media/image6.png"/></Relationships>
</file>

<file path=ppt/slides/_rels/slide5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hyperlink" Target="https://www.ibm.com/think/topics/explainable-ai?" TargetMode="External"/><Relationship Id="rId2" Type="http://schemas.openxmlformats.org/officeDocument/2006/relationships/hyperlink" Target="https://www.ibm.com/think/topics/responsible-ai" TargetMode="Externa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hyperlink" Target="https://www.google.com/search?q=Data-Driven+Insight&amp;sca_esv=9e0af5be28576de2&amp;rlz=1C1GCEA_enEG1043EG1045&amp;sxsrf=ANbL-n4RclKF_GUll_rNWdbr5VPhaTTitg%3A1775141579611&amp;ei=y4LOad_8JJCHkdUPm9fbiQQ&amp;biw=1664&amp;bih=949&amp;ved=2ahUKEwj0rcDUv8-TAxXtOPsDHf81B9UQgK4QegQIAxAD&amp;uact=5&amp;oq=AI+and+innovation&amp;gs_lp=Egxnd3Mtd2l6LXNlcnAiEUFJIGFuZCBpbm5vdmF0aW9uMgsQABiABBiKBRiRAjIFEAAYgAQyBRAuGIAEMgUQABiABDIFEAAYgAQyBRAAGIAEMgUQABiABDIGEAAYFhgeMgYQABgWGB4yBhAAGBYYHkj6OFCVCFiiN3ACeAGQAQCYAb4BoAGvF6oBBDkuMTe4AQPIAQD4AQGYAhmgAtAWwgIKEAAYRxjWBBiwA8ICDRAAGIAEGIoFGEMYsAPCAgcQABiABBgNwgIHECMYsAIYJ8ICBRAhGKABwgIHEAAYgAQYCsICDxAAGIAEGAoYCxixAxiDAcICDBAAGIAEGAoYCxixA8ICCRAAGIAEGAoYC8ICBBAjGCfCAgoQABiABBgUGIcCwgILEAAYgAQYsQMYgwHCAggQABiABBixA8ICCBAAGIAEGMsBwgIQEAAYgAQYigUYQxixAxiDAcICChAAGIAEGIoFGEPCAg0QABiABBiKBRhDGLEDwgIKEC4YgAQYigUYQ8ICCxAAGIAEGIoFGIYDmAMA4gMFEgExIECIBgGQBgqSBwQ0LjIxoAf1ogGyBwQyLjIxuAe6FsIHBjItMTguN8gHvAGACAE&amp;sclient=gws-wiz-serp&amp;mstk=AUtExfBN4jkDggbhkDJUrCnGbbzVku0qEr9t6i3UpKI3d5eMj75edCr-3vuIalIHwps-aUqLvhQ5wYwgjs1bEQIyqp6Z6Gtq-_5BN__ShZAFdTvGxFQGpVt93wkD1-hAbe883iBxjoqxSDrwyJ9C0k4dSjHGi6n8WkJWGU5p-_du23d_EGX5mcXAAuEl9eo3--jnUHqqfiCTdLcGAn5CFjNKgrB0pKdew04QUy7kiLUh_wngA_L6bnldWOwoTxKdLYLNo6PBFJEVFM2s0HTmuBSv7A8Z&amp;csui=3" TargetMode="External"/><Relationship Id="rId2" Type="http://schemas.openxmlformats.org/officeDocument/2006/relationships/hyperlink" Target="https://www.google.com/search?q=Process+Optimization&amp;sca_esv=9e0af5be28576de2&amp;rlz=1C1GCEA_enEG1043EG1045&amp;sxsrf=ANbL-n4RclKF_GUll_rNWdbr5VPhaTTitg%3A1775141579611&amp;ei=y4LOad_8JJCHkdUPm9fbiQQ&amp;biw=1664&amp;bih=949&amp;ved=2ahUKEwj0rcDUv8-TAxXtOPsDHf81B9UQgK4QegQIAxAB&amp;uact=5&amp;oq=AI+and+innovation&amp;gs_lp=Egxnd3Mtd2l6LXNlcnAiEUFJIGFuZCBpbm5vdmF0aW9uMgsQABiABBiKBRiRAjIFEAAYgAQyBRAuGIAEMgUQABiABDIFEAAYgAQyBRAAGIAEMgUQABiABDIGEAAYFhgeMgYQABgWGB4yBhAAGBYYHkj6OFCVCFiiN3ACeAGQAQCYAb4BoAGvF6oBBDkuMTe4AQPIAQD4AQGYAhmgAtAWwgIKEAAYRxjWBBiwA8ICDRAAGIAEGIoFGEMYsAPCAgcQABiABBgNwgIHECMYsAIYJ8ICBRAhGKABwgIHEAAYgAQYCsICDxAAGIAEGAoYCxixAxiDAcICDBAAGIAEGAoYCxixA8ICCRAAGIAEGAoYC8ICBBAjGCfCAgoQABiABBgUGIcCwgILEAAYgAQYsQMYgwHCAggQABiABBixA8ICCBAAGIAEGMsBwgIQEAAYgAQYigUYQxixAxiDAcICChAAGIAEGIoFGEPCAg0QABiABBiKBRhDGLEDwgIKEC4YgAQYigUYQ8ICCxAAGIAEGIoFGIYDmAMA4gMFEgExIECIBgGQBgqSBwQ0LjIxoAf1ogGyBwQyLjIxuAe6FsIHBjItMTguN8gHvAGACAE&amp;sclient=gws-wiz-serp&amp;mstk=AUtExfBN4jkDggbhkDJUrCnGbbzVku0qEr9t6i3UpKI3d5eMj75edCr-3vuIalIHwps-aUqLvhQ5wYwgjs1bEQIyqp6Z6Gtq-_5BN__ShZAFdTvGxFQGpVt93wkD1-hAbe883iBxjoqxSDrwyJ9C0k4dSjHGi6n8WkJWGU5p-_du23d_EGX5mcXAAuEl9eo3--jnUHqqfiCTdLcGAn5CFjNKgrB0pKdew04QUy7kiLUh_wngA_L6bnldWOwoTxKdLYLNo6PBFJEVFM2s0HTmuBSv7A8Z&amp;csui=3" TargetMode="Externa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58.xml.rels><?xml version="1.0" encoding="UTF-8" standalone="yes"?>
<Relationships xmlns="http://schemas.openxmlformats.org/package/2006/relationships"><Relationship Id="rId3" Type="http://schemas.openxmlformats.org/officeDocument/2006/relationships/hyperlink" Target="https://www.google.com/search?q=Generative+AI&amp;sca_esv=9e0af5be28576de2&amp;rlz=1C1GCEA_enEG1043EG1045&amp;sxsrf=ANbL-n4RclKF_GUll_rNWdbr5VPhaTTitg%3A1775141579611&amp;ei=y4LOad_8JJCHkdUPm9fbiQQ&amp;biw=1664&amp;bih=949&amp;ved=2ahUKEwj0rcDUv8-TAxXtOPsDHf81B9UQgK4QegQIAxAH&amp;uact=5&amp;oq=AI+and+innovation&amp;gs_lp=Egxnd3Mtd2l6LXNlcnAiEUFJIGFuZCBpbm5vdmF0aW9uMgsQABiABBiKBRiRAjIFEAAYgAQyBRAuGIAEMgUQABiABDIFEAAYgAQyBRAAGIAEMgUQABiABDIGEAAYFhgeMgYQABgWGB4yBhAAGBYYHkj6OFCVCFiiN3ACeAGQAQCYAb4BoAGvF6oBBDkuMTe4AQPIAQD4AQGYAhmgAtAWwgIKEAAYRxjWBBiwA8ICDRAAGIAEGIoFGEMYsAPCAgcQABiABBgNwgIHECMYsAIYJ8ICBRAhGKABwgIHEAAYgAQYCsICDxAAGIAEGAoYCxixAxiDAcICDBAAGIAEGAoYCxixA8ICCRAAGIAEGAoYC8ICBBAjGCfCAgoQABiABBgUGIcCwgILEAAYgAQYsQMYgwHCAggQABiABBixA8ICCBAAGIAEGMsBwgIQEAAYgAQYigUYQxixAxiDAcICChAAGIAEGIoFGEPCAg0QABiABBiKBRhDGLEDwgIKEC4YgAQYigUYQ8ICCxAAGIAEGIoFGIYDmAMA4gMFEgExIECIBgGQBgqSBwQ0LjIxoAf1ogGyBwQyLjIxuAe6FsIHBjItMTguN8gHvAGACAE&amp;sclient=gws-wiz-serp&amp;mstk=AUtExfBN4jkDggbhkDJUrCnGbbzVku0qEr9t6i3UpKI3d5eMj75edCr-3vuIalIHwps-aUqLvhQ5wYwgjs1bEQIyqp6Z6Gtq-_5BN__ShZAFdTvGxFQGpVt93wkD1-hAbe883iBxjoqxSDrwyJ9C0k4dSjHGi6n8WkJWGU5p-_du23d_EGX5mcXAAuEl9eo3--jnUHqqfiCTdLcGAn5CFjNKgrB0pKdew04QUy7kiLUh_wngA_L6bnldWOwoTxKdLYLNo6PBFJEVFM2s0HTmuBSv7A8Z&amp;csui=3" TargetMode="External"/><Relationship Id="rId2" Type="http://schemas.openxmlformats.org/officeDocument/2006/relationships/hyperlink" Target="https://www.google.com/search?q=Accelerated+R%26D&amp;sca_esv=9e0af5be28576de2&amp;rlz=1C1GCEA_enEG1043EG1045&amp;sxsrf=ANbL-n4RclKF_GUll_rNWdbr5VPhaTTitg%3A1775141579611&amp;ei=y4LOad_8JJCHkdUPm9fbiQQ&amp;biw=1664&amp;bih=949&amp;ved=2ahUKEwj0rcDUv8-TAxXtOPsDHf81B9UQgK4QegQIAxAF&amp;uact=5&amp;oq=AI+and+innovation&amp;gs_lp=Egxnd3Mtd2l6LXNlcnAiEUFJIGFuZCBpbm5vdmF0aW9uMgsQABiABBiKBRiRAjIFEAAYgAQyBRAuGIAEMgUQABiABDIFEAAYgAQyBRAAGIAEMgUQABiABDIGEAAYFhgeMgYQABgWGB4yBhAAGBYYHkj6OFCVCFiiN3ACeAGQAQCYAb4BoAGvF6oBBDkuMTe4AQPIAQD4AQGYAhmgAtAWwgIKEAAYRxjWBBiwA8ICDRAAGIAEGIoFGEMYsAPCAgcQABiABBgNwgIHECMYsAIYJ8ICBRAhGKABwgIHEAAYgAQYCsICDxAAGIAEGAoYCxixAxiDAcICDBAAGIAEGAoYCxixA8ICCRAAGIAEGAoYC8ICBBAjGCfCAgoQABiABBgUGIcCwgILEAAYgAQYsQMYgwHCAggQABiABBixA8ICCBAAGIAEGMsBwgIQEAAYgAQYigUYQxixAxiDAcICChAAGIAEGIoFGEPCAg0QABiABBiKBRhDGLEDwgIKEC4YgAQYigUYQ8ICCxAAGIAEGIoFGIYDmAMA4gMFEgExIECIBgGQBgqSBwQ0LjIxoAf1ogGyBwQyLjIxuAe6FsIHBjItMTguN8gHvAGACAE&amp;sclient=gws-wiz-serp&amp;mstk=AUtExfBN4jkDggbhkDJUrCnGbbzVku0qEr9t6i3UpKI3d5eMj75edCr-3vuIalIHwps-aUqLvhQ5wYwgjs1bEQIyqp6Z6Gtq-_5BN__ShZAFdTvGxFQGpVt93wkD1-hAbe883iBxjoqxSDrwyJ9C0k4dSjHGi6n8WkJWGU5p-_du23d_EGX5mcXAAuEl9eo3--jnUHqqfiCTdLcGAn5CFjNKgrB0pKdew04QUy7kiLUh_wngA_L6bnldWOwoTxKdLYLNo6PBFJEVFM2s0HTmuBSv7A8Z&amp;csui=3" TargetMode="Externa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5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hyperlink" Target="https://www.google.com/search?q=Ethical%2FGovernance&amp;sca_esv=9e0af5be28576de2&amp;rlz=1C1GCEA_enEG1043EG1045&amp;sxsrf=ANbL-n4RclKF_GUll_rNWdbr5VPhaTTitg%3A1775141579611&amp;ei=y4LOad_8JJCHkdUPm9fbiQQ&amp;biw=1664&amp;bih=949&amp;ved=2ahUKEwj0rcDUv8-TAxXtOPsDHf81B9UQgK4QegQIBxAD&amp;uact=5&amp;oq=AI+and+innovation&amp;gs_lp=Egxnd3Mtd2l6LXNlcnAiEUFJIGFuZCBpbm5vdmF0aW9uMgsQABiABBiKBRiRAjIFEAAYgAQyBRAuGIAEMgUQABiABDIFEAAYgAQyBRAAGIAEMgUQABiABDIGEAAYFhgeMgYQABgWGB4yBhAAGBYYHkj6OFCVCFiiN3ACeAGQAQCYAb4BoAGvF6oBBDkuMTe4AQPIAQD4AQGYAhmgAtAWwgIKEAAYRxjWBBiwA8ICDRAAGIAEGIoFGEMYsAPCAgcQABiABBgNwgIHECMYsAIYJ8ICBRAhGKABwgIHEAAYgAQYCsICDxAAGIAEGAoYCxixAxiDAcICDBAAGIAEGAoYCxixA8ICCRAAGIAEGAoYC8ICBBAjGCfCAgoQABiABBgUGIcCwgILEAAYgAQYsQMYgwHCAggQABiABBixA8ICCBAAGIAEGMsBwgIQEAAYgAQYigUYQxixAxiDAcICChAAGIAEGIoFGEPCAg0QABiABBiKBRhDGLEDwgIKEC4YgAQYigUYQ8ICCxAAGIAEGIoFGIYDmAMA4gMFEgExIECIBgGQBgqSBwQ0LjIxoAf1ogGyBwQyLjIxuAe6FsIHBjItMTguN8gHvAGACAE&amp;sclient=gws-wiz-serp&amp;mstk=AUtExfBN4jkDggbhkDJUrCnGbbzVku0qEr9t6i3UpKI3d5eMj75edCr-3vuIalIHwps-aUqLvhQ5wYwgjs1bEQIyqp6Z6Gtq-_5BN__ShZAFdTvGxFQGpVt93wkD1-hAbe883iBxjoqxSDrwyJ9C0k4dSjHGi6n8WkJWGU5p-_du23d_EGX5mcXAAuEl9eo3--jnUHqqfiCTdLcGAn5CFjNKgrB0pKdew04QUy7kiLUh_wngA_L6bnldWOwoTxKdLYLNo6PBFJEVFM2s0HTmuBSv7A8Z&amp;csui=3" TargetMode="External"/><Relationship Id="rId2" Type="http://schemas.openxmlformats.org/officeDocument/2006/relationships/hyperlink" Target="https://www.google.com/search?q=Data+%26+Strategy&amp;sca_esv=9e0af5be28576de2&amp;rlz=1C1GCEA_enEG1043EG1045&amp;sxsrf=ANbL-n4RclKF_GUll_rNWdbr5VPhaTTitg%3A1775141579611&amp;ei=y4LOad_8JJCHkdUPm9fbiQQ&amp;biw=1664&amp;bih=949&amp;ved=2ahUKEwj0rcDUv8-TAxXtOPsDHf81B9UQgK4QegQIBxAB&amp;uact=5&amp;oq=AI+and+innovation&amp;gs_lp=Egxnd3Mtd2l6LXNlcnAiEUFJIGFuZCBpbm5vdmF0aW9uMgsQABiABBiKBRiRAjIFEAAYgAQyBRAuGIAEMgUQABiABDIFEAAYgAQyBRAAGIAEMgUQABiABDIGEAAYFhgeMgYQABgWGB4yBhAAGBYYHkj6OFCVCFiiN3ACeAGQAQCYAb4BoAGvF6oBBDkuMTe4AQPIAQD4AQGYAhmgAtAWwgIKEAAYRxjWBBiwA8ICDRAAGIAEGIoFGEMYsAPCAgcQABiABBgNwgIHECMYsAIYJ8ICBRAhGKABwgIHEAAYgAQYCsICDxAAGIAEGAoYCxixAxiDAcICDBAAGIAEGAoYCxixA8ICCRAAGIAEGAoYC8ICBBAjGCfCAgoQABiABBgUGIcCwgILEAAYgAQYsQMYgwHCAggQABiABBixA8ICCBAAGIAEGMsBwgIQEAAYgAQYigUYQxixAxiDAcICChAAGIAEGIoFGEPCAg0QABiABBiKBRhDGLEDwgIKEC4YgAQYigUYQ8ICCxAAGIAEGIoFGIYDmAMA4gMFEgExIECIBgGQBgqSBwQ0LjIxoAf1ogGyBwQyLjIxuAe6FsIHBjItMTguN8gHvAGACAE&amp;sclient=gws-wiz-serp&amp;mstk=AUtExfBN4jkDggbhkDJUrCnGbbzVku0qEr9t6i3UpKI3d5eMj75edCr-3vuIalIHwps-aUqLvhQ5wYwgjs1bEQIyqp6Z6Gtq-_5BN__ShZAFdTvGxFQGpVt93wkD1-hAbe883iBxjoqxSDrwyJ9C0k4dSjHGi6n8WkJWGU5p-_du23d_EGX5mcXAAuEl9eo3--jnUHqqfiCTdLcGAn5CFjNKgrB0pKdew04QUy7kiLUh_wngA_L6bnldWOwoTxKdLYLNo6PBFJEVFM2s0HTmuBSv7A8Z&amp;csui=3" TargetMode="External"/><Relationship Id="rId1" Type="http://schemas.openxmlformats.org/officeDocument/2006/relationships/slideLayout" Target="../slideLayouts/slideLayout1.xml"/><Relationship Id="rId5" Type="http://schemas.openxmlformats.org/officeDocument/2006/relationships/image" Target="../media/image33.png"/><Relationship Id="rId4" Type="http://schemas.openxmlformats.org/officeDocument/2006/relationships/image" Target="../media/image6.png"/></Relationships>
</file>

<file path=ppt/slides/_rels/slide6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google.com/search?q=Human-AI+Collaboration&amp;sca_esv=9e0af5be28576de2&amp;rlz=1C1GCEA_enEG1043EG1045&amp;sxsrf=ANbL-n4RclKF_GUll_rNWdbr5VPhaTTitg%3A1775141579611&amp;ei=y4LOad_8JJCHkdUPm9fbiQQ&amp;biw=1664&amp;bih=949&amp;ved=2ahUKEwj0rcDUv8-TAxXtOPsDHf81B9UQgK4QegQIBxAF&amp;uact=5&amp;oq=AI+and+innovation&amp;gs_lp=Egxnd3Mtd2l6LXNlcnAiEUFJIGFuZCBpbm5vdmF0aW9uMgsQABiABBiKBRiRAjIFEAAYgAQyBRAuGIAEMgUQABiABDIFEAAYgAQyBRAAGIAEMgUQABiABDIGEAAYFhgeMgYQABgWGB4yBhAAGBYYHkj6OFCVCFiiN3ACeAGQAQCYAb4BoAGvF6oBBDkuMTe4AQPIAQD4AQGYAhmgAtAWwgIKEAAYRxjWBBiwA8ICDRAAGIAEGIoFGEMYsAPCAgcQABiABBgNwgIHECMYsAIYJ8ICBRAhGKABwgIHEAAYgAQYCsICDxAAGIAEGAoYCxixAxiDAcICDBAAGIAEGAoYCxixA8ICCRAAGIAEGAoYC8ICBBAjGCfCAgoQABiABBgUGIcCwgILEAAYgAQYsQMYgwHCAggQABiABBixA8ICCBAAGIAEGMsBwgIQEAAYgAQYigUYQxixAxiDAcICChAAGIAEGIoFGEPCAg0QABiABBiKBRhDGLEDwgIKEC4YgAQYigUYQ8ICCxAAGIAEGIoFGIYDmAMA4gMFEgExIECIBgGQBgqSBwQ0LjIxoAf1ogGyBwQyLjIxuAe6FsIHBjItMTguN8gHvAGACAE&amp;sclient=gws-wiz-serp&amp;mstk=AUtExfBN4jkDggbhkDJUrCnGbbzVku0qEr9t6i3UpKI3d5eMj75edCr-3vuIalIHwps-aUqLvhQ5wYwgjs1bEQIyqp6Z6Gtq-_5BN__ShZAFdTvGxFQGpVt93wkD1-hAbe883iBxjoqxSDrwyJ9C0k4dSjHGi6n8WkJWGU5p-_du23d_EGX5mcXAAuEl9eo3--jnUHqqfiCTdLcGAn5CFjNKgrB0pKdew04QUy7kiLUh_wngA_L6bnldWOwoTxKdLYLNo6PBFJEVFM2s0HTmuBSv7A8Z&amp;csui=3" TargetMode="Externa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17.xml"/><Relationship Id="rId5" Type="http://schemas.openxmlformats.org/officeDocument/2006/relationships/image" Target="../media/image43.png"/><Relationship Id="rId4" Type="http://schemas.openxmlformats.org/officeDocument/2006/relationships/image" Target="../media/image4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400110"/>
          </a:xfrm>
          <a:prstGeom prst="rect">
            <a:avLst/>
          </a:prstGeom>
          <a:noFill/>
        </p:spPr>
        <p:txBody>
          <a:bodyPr wrap="square" rtlCol="0">
            <a:spAutoFit/>
          </a:bodyPr>
          <a:lstStyle/>
          <a:p>
            <a:r>
              <a:rPr lang="en-US" sz="2000" dirty="0">
                <a:latin typeface="Alexandria" charset="0"/>
                <a:cs typeface="Alexandria" charset="0"/>
              </a:rPr>
              <a:t>Prepared by Dr. Amany Ramadan</a:t>
            </a:r>
          </a:p>
        </p:txBody>
      </p:sp>
      <p:sp>
        <p:nvSpPr>
          <p:cNvPr id="31" name="TextBox 30"/>
          <p:cNvSpPr txBox="1"/>
          <p:nvPr/>
        </p:nvSpPr>
        <p:spPr>
          <a:xfrm>
            <a:off x="673669" y="2424037"/>
            <a:ext cx="4391780"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Entrepreneurship </a:t>
            </a:r>
          </a:p>
          <a:p>
            <a:r>
              <a:rPr lang="en-US" sz="4400" b="1" dirty="0">
                <a:solidFill>
                  <a:srgbClr val="00B0F0"/>
                </a:solidFill>
                <a:latin typeface="Alexandria" charset="0"/>
                <a:cs typeface="Alexandria" charset="0"/>
              </a:rPr>
              <a:t>&amp; innovation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10</a:t>
            </a:r>
          </a:p>
        </p:txBody>
      </p:sp>
      <p:sp>
        <p:nvSpPr>
          <p:cNvPr id="46" name="TextBox 45"/>
          <p:cNvSpPr txBox="1"/>
          <p:nvPr/>
        </p:nvSpPr>
        <p:spPr>
          <a:xfrm>
            <a:off x="329269" y="5104240"/>
            <a:ext cx="1146468" cy="400110"/>
          </a:xfrm>
          <a:prstGeom prst="rect">
            <a:avLst/>
          </a:prstGeom>
          <a:noFill/>
        </p:spPr>
        <p:txBody>
          <a:bodyPr wrap="none" rtlCol="0">
            <a:spAutoFit/>
          </a:bodyPr>
          <a:lstStyle/>
          <a:p>
            <a:r>
              <a:rPr lang="en-US" sz="2000" dirty="0">
                <a:latin typeface="Alexandria" charset="0"/>
                <a:cs typeface="Alexandria" charset="0"/>
              </a:rPr>
              <a:t>PMG 611</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174045"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Artificial intelligence</a:t>
            </a:r>
          </a:p>
          <a:p>
            <a:r>
              <a:rPr lang="en-US" sz="4400" b="1" dirty="0">
                <a:solidFill>
                  <a:srgbClr val="00B0F0"/>
                </a:solidFill>
                <a:latin typeface="Alexandria" charset="0"/>
                <a:cs typeface="Alexandria" charset="0"/>
              </a:rPr>
              <a:t>  &amp; Entrepreneurship </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10</a:t>
            </a:r>
          </a:p>
        </p:txBody>
      </p:sp>
      <p:sp>
        <p:nvSpPr>
          <p:cNvPr id="11" name="TextBox 10"/>
          <p:cNvSpPr txBox="1"/>
          <p:nvPr/>
        </p:nvSpPr>
        <p:spPr>
          <a:xfrm>
            <a:off x="6370224" y="4802552"/>
            <a:ext cx="1146468" cy="400110"/>
          </a:xfrm>
          <a:prstGeom prst="rect">
            <a:avLst/>
          </a:prstGeom>
          <a:noFill/>
        </p:spPr>
        <p:txBody>
          <a:bodyPr wrap="none" rtlCol="0">
            <a:spAutoFit/>
          </a:bodyPr>
          <a:lstStyle/>
          <a:p>
            <a:r>
              <a:rPr lang="en-US" sz="2000" dirty="0">
                <a:latin typeface="Alexandria" charset="0"/>
                <a:cs typeface="Alexandria" charset="0"/>
              </a:rPr>
              <a:t>PMG 611</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Amany Ramadan </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53954" y="107220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188040" y="1227344"/>
            <a:ext cx="5513497" cy="461665"/>
          </a:xfrm>
          <a:prstGeom prst="rect">
            <a:avLst/>
          </a:prstGeom>
          <a:noFill/>
        </p:spPr>
        <p:txBody>
          <a:bodyPr wrap="none" rtlCol="0">
            <a:spAutoFit/>
          </a:bodyPr>
          <a:lstStyle/>
          <a:p>
            <a:r>
              <a:rPr lang="en-US" sz="2400" b="1" dirty="0">
                <a:solidFill>
                  <a:srgbClr val="00B0F0"/>
                </a:solidFill>
                <a:latin typeface="Alexandria" charset="0"/>
              </a:rPr>
              <a:t>Artificial</a:t>
            </a:r>
            <a:r>
              <a:rPr kumimoji="0" lang="en-US" sz="1400" b="0" i="0" u="none" strike="noStrike" kern="1200" cap="none" spc="0" normalizeH="0" baseline="0" noProof="0" dirty="0">
                <a:ln>
                  <a:noFill/>
                </a:ln>
                <a:solidFill>
                  <a:prstClr val="black"/>
                </a:solidFill>
                <a:effectLst/>
                <a:uLnTx/>
                <a:uFillTx/>
                <a:latin typeface="Calibri"/>
                <a:ea typeface="+mn-ea"/>
                <a:cs typeface="+mn-cs"/>
              </a:rPr>
              <a:t>  </a:t>
            </a:r>
            <a:r>
              <a:rPr lang="en-US" sz="2400" b="1" dirty="0">
                <a:solidFill>
                  <a:srgbClr val="00B0F0"/>
                </a:solidFill>
                <a:latin typeface="Alexandria" charset="0"/>
              </a:rPr>
              <a:t>Intelligence</a:t>
            </a:r>
            <a:r>
              <a:rPr kumimoji="0" lang="en-US" sz="1400" b="0" i="0" u="none" strike="noStrike" kern="1200" cap="none" spc="0" normalizeH="0" baseline="0" noProof="0" dirty="0">
                <a:ln>
                  <a:noFill/>
                </a:ln>
                <a:solidFill>
                  <a:srgbClr val="0A0A0A"/>
                </a:solidFill>
                <a:effectLst/>
                <a:uLnTx/>
                <a:uFillTx/>
                <a:latin typeface="Google Sans"/>
                <a:ea typeface="+mn-ea"/>
                <a:cs typeface="+mn-cs"/>
              </a:rPr>
              <a:t> </a:t>
            </a:r>
            <a:r>
              <a:rPr lang="en-US" sz="2400" b="1" dirty="0">
                <a:solidFill>
                  <a:srgbClr val="00B0F0"/>
                </a:solidFill>
                <a:latin typeface="Alexandria" charset="0"/>
              </a:rPr>
              <a:t>&amp; Entrepreneurship  </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Top 10 AI Business Ideas for 2026: The Future of Entrepreneurship">
            <a:extLst>
              <a:ext uri="{FF2B5EF4-FFF2-40B4-BE49-F238E27FC236}">
                <a16:creationId xmlns:a16="http://schemas.microsoft.com/office/drawing/2014/main" id="{FABD7C1A-DC0F-3DE6-0A51-FB30F847444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7738" y="0"/>
            <a:ext cx="102965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13126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What is Artificial Entrepreneurship?">
            <a:extLst>
              <a:ext uri="{FF2B5EF4-FFF2-40B4-BE49-F238E27FC236}">
                <a16:creationId xmlns:a16="http://schemas.microsoft.com/office/drawing/2014/main" id="{10D39D14-1F6A-090D-6B12-5CE60357C0B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6998"/>
            <a:ext cx="12192000" cy="66119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86822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Artificial Intelligence (AI) Definition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590942" cy="1815882"/>
          </a:xfrm>
          <a:prstGeom prst="rect">
            <a:avLst/>
          </a:prstGeom>
          <a:noFill/>
        </p:spPr>
        <p:txBody>
          <a:bodyPr wrap="square" rtlCol="0">
            <a:spAutoFit/>
          </a:bodyPr>
          <a:lstStyle/>
          <a:p>
            <a:r>
              <a:rPr lang="en-US" sz="2800" dirty="0"/>
              <a:t>Artificial Intelligence</a:t>
            </a:r>
            <a:r>
              <a:rPr lang="en-US" sz="2800" b="0" i="0" dirty="0">
                <a:solidFill>
                  <a:srgbClr val="0A0A0A"/>
                </a:solidFill>
                <a:effectLst/>
                <a:latin typeface="Google Sans"/>
              </a:rPr>
              <a:t> (AI) is the simulation of human intelligence by computers and machines, enabling them to learn, reason, solve problems, and make decisions.</a:t>
            </a:r>
          </a:p>
          <a:p>
            <a:endParaRPr lang="en-US" sz="2800" dirty="0">
              <a:solidFill>
                <a:srgbClr val="0A0A0A"/>
              </a:solidFill>
              <a:latin typeface="Google San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FFD44825-89CC-145C-E42E-85CBCF8AE059}"/>
              </a:ext>
            </a:extLst>
          </p:cNvPr>
          <p:cNvPicPr>
            <a:picLocks noChangeAspect="1"/>
          </p:cNvPicPr>
          <p:nvPr/>
        </p:nvPicPr>
        <p:blipFill>
          <a:blip r:embed="rId5"/>
          <a:stretch>
            <a:fillRect/>
          </a:stretch>
        </p:blipFill>
        <p:spPr>
          <a:xfrm>
            <a:off x="7837694" y="4409574"/>
            <a:ext cx="3825315" cy="2153652"/>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335F52-4F11-E629-C757-DC7640C7ACC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053099D-A481-ED42-981E-3DBE1E5A5D6C}"/>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BF6DB91-81EE-0FE0-E74E-0E32C581BC0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B578C7D-6651-D493-1B79-18F139CDDB7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C2079FFD-1208-B5AF-BA00-28F6733781F5}"/>
              </a:ext>
            </a:extLst>
          </p:cNvPr>
          <p:cNvSpPr txBox="1"/>
          <p:nvPr/>
        </p:nvSpPr>
        <p:spPr>
          <a:xfrm>
            <a:off x="4689259" y="1412953"/>
            <a:ext cx="4113898"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Artificial Intelligence (AI) Definition </a:t>
            </a:r>
          </a:p>
        </p:txBody>
      </p:sp>
      <p:sp>
        <p:nvSpPr>
          <p:cNvPr id="28" name="Rectangle 27">
            <a:extLst>
              <a:ext uri="{FF2B5EF4-FFF2-40B4-BE49-F238E27FC236}">
                <a16:creationId xmlns:a16="http://schemas.microsoft.com/office/drawing/2014/main" id="{CFDEFFBB-F47F-84F9-8444-37FF87E5671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FE00DA7-C709-7890-2FCC-7326FFA022FA}"/>
              </a:ext>
            </a:extLst>
          </p:cNvPr>
          <p:cNvSpPr txBox="1"/>
          <p:nvPr/>
        </p:nvSpPr>
        <p:spPr>
          <a:xfrm>
            <a:off x="3571580" y="3655081"/>
            <a:ext cx="8590942" cy="224676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0A0A0A"/>
              </a:solidFill>
              <a:effectLst/>
              <a:uLnTx/>
              <a:uFillTx/>
              <a:latin typeface="Google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A0A0A"/>
                </a:solidFill>
                <a:effectLst/>
                <a:uLnTx/>
                <a:uFillTx/>
                <a:latin typeface="Google Sans"/>
                <a:ea typeface="+mn-ea"/>
                <a:cs typeface="+mn-cs"/>
              </a:rPr>
              <a:t>It encompasses technologies like machine learning and natural language processing to perform tasks autonomously, such as recognizing speech, identifying objects, and generating content.</a:t>
            </a:r>
            <a:endParaRPr kumimoji="0" lang="en-US" sz="28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32" name="Rectangle 31">
            <a:extLst>
              <a:ext uri="{FF2B5EF4-FFF2-40B4-BE49-F238E27FC236}">
                <a16:creationId xmlns:a16="http://schemas.microsoft.com/office/drawing/2014/main" id="{56C32F7D-2870-7D84-717F-5F6978CC540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33" name="TextBox 32">
            <a:extLst>
              <a:ext uri="{FF2B5EF4-FFF2-40B4-BE49-F238E27FC236}">
                <a16:creationId xmlns:a16="http://schemas.microsoft.com/office/drawing/2014/main" id="{D6578893-2F50-C035-D526-7BF8FCA2B355}"/>
              </a:ext>
            </a:extLst>
          </p:cNvPr>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sp>
        <p:nvSpPr>
          <p:cNvPr id="34" name="TextBox 33">
            <a:extLst>
              <a:ext uri="{FF2B5EF4-FFF2-40B4-BE49-F238E27FC236}">
                <a16:creationId xmlns:a16="http://schemas.microsoft.com/office/drawing/2014/main" id="{B292C9EC-C4DC-FCBA-B7CD-E7984EF509ED}"/>
              </a:ext>
            </a:extLst>
          </p:cNvPr>
          <p:cNvSpPr txBox="1"/>
          <p:nvPr/>
        </p:nvSpPr>
        <p:spPr>
          <a:xfrm>
            <a:off x="3571580" y="1599946"/>
            <a:ext cx="819100"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Alexandria" charset="0"/>
                <a:ea typeface="+mn-ea"/>
                <a:cs typeface="Alexandria" charset="0"/>
              </a:rPr>
              <a:t>10</a:t>
            </a:r>
          </a:p>
        </p:txBody>
      </p:sp>
      <p:pic>
        <p:nvPicPr>
          <p:cNvPr id="6" name="Graphic 21">
            <a:extLst>
              <a:ext uri="{FF2B5EF4-FFF2-40B4-BE49-F238E27FC236}">
                <a16:creationId xmlns:a16="http://schemas.microsoft.com/office/drawing/2014/main" id="{04675CDD-FC0E-C323-FADB-8AB14A0B62C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BE68D4CC-E5B0-D982-9953-7AEE47F1972B}"/>
              </a:ext>
            </a:extLst>
          </p:cNvPr>
          <p:cNvPicPr>
            <a:picLocks noChangeAspect="1"/>
          </p:cNvPicPr>
          <p:nvPr/>
        </p:nvPicPr>
        <p:blipFill>
          <a:blip r:embed="rId5"/>
          <a:stretch>
            <a:fillRect/>
          </a:stretch>
        </p:blipFill>
        <p:spPr>
          <a:xfrm>
            <a:off x="9517393" y="922911"/>
            <a:ext cx="2185736" cy="2732170"/>
          </a:xfrm>
          <a:prstGeom prst="rect">
            <a:avLst/>
          </a:prstGeom>
        </p:spPr>
      </p:pic>
    </p:spTree>
    <p:extLst>
      <p:ext uri="{BB962C8B-B14F-4D97-AF65-F5344CB8AC3E}">
        <p14:creationId xmlns:p14="http://schemas.microsoft.com/office/powerpoint/2010/main" val="20555523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3902032" cy="521970"/>
          </a:xfrm>
          <a:prstGeom prst="rect">
            <a:avLst/>
          </a:prstGeom>
          <a:noFill/>
        </p:spPr>
        <p:txBody>
          <a:bodyPr wrap="square" rtlCol="0">
            <a:spAutoFit/>
          </a:bodyPr>
          <a:lstStyle/>
          <a:p>
            <a:r>
              <a:rPr lang="en-US" sz="2800" b="1" dirty="0">
                <a:latin typeface="Alexandria" charset="0"/>
                <a:cs typeface="Alexandria" charset="0"/>
              </a:rPr>
              <a:t>Key Aspects of AI</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161422" y="11189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p:cNvSpPr txBox="1"/>
          <p:nvPr/>
        </p:nvSpPr>
        <p:spPr>
          <a:xfrm>
            <a:off x="889000" y="2391844"/>
            <a:ext cx="10541000" cy="830997"/>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00A1F279-F67F-CF04-BB17-89F11004ED95}"/>
              </a:ext>
            </a:extLst>
          </p:cNvPr>
          <p:cNvSpPr>
            <a:spLocks noChangeArrowheads="1"/>
          </p:cNvSpPr>
          <p:nvPr/>
        </p:nvSpPr>
        <p:spPr bwMode="auto">
          <a:xfrm>
            <a:off x="1111584" y="1785215"/>
            <a:ext cx="10083800" cy="4585871"/>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2800" dirty="0"/>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2800" dirty="0"/>
              <a:t>Key Aspects of AI:</a:t>
            </a:r>
          </a:p>
          <a:p>
            <a:pPr marL="0" marR="0" lvl="0" indent="0" algn="l" defTabSz="914400" rtl="0" eaLnBrk="0" fontAlgn="base" latinLnBrk="0" hangingPunct="0">
              <a:lnSpc>
                <a:spcPct val="100000"/>
              </a:lnSpc>
              <a:spcBef>
                <a:spcPct val="0"/>
              </a:spcBef>
              <a:spcAft>
                <a:spcPct val="0"/>
              </a:spcAft>
              <a:buClrTx/>
              <a:buSzTx/>
              <a:buFontTx/>
              <a:buChar char="•"/>
              <a:tabLst/>
            </a:pPr>
            <a:r>
              <a:rPr lang="en-US" altLang="en-US" sz="2800" dirty="0"/>
              <a:t>Definition: Machines designed to mimic cognitive functions, including learning from data and improving performance without constant human oversight.</a:t>
            </a:r>
          </a:p>
          <a:p>
            <a:pPr marL="0" marR="0" lvl="0" indent="0" algn="l" defTabSz="914400" rtl="0" eaLnBrk="0" fontAlgn="base" latinLnBrk="0" hangingPunct="0">
              <a:lnSpc>
                <a:spcPct val="100000"/>
              </a:lnSpc>
              <a:spcBef>
                <a:spcPct val="0"/>
              </a:spcBef>
              <a:spcAft>
                <a:spcPct val="0"/>
              </a:spcAft>
              <a:buClrTx/>
              <a:buSzTx/>
              <a:buFontTx/>
              <a:buChar char="•"/>
              <a:tabLst/>
            </a:pPr>
            <a:endParaRPr lang="en-US" altLang="en-US" sz="2800" dirty="0"/>
          </a:p>
          <a:p>
            <a:pPr marL="0" marR="0" lvl="0" indent="0" algn="l" defTabSz="914400" rtl="0" eaLnBrk="0" fontAlgn="base" latinLnBrk="0" hangingPunct="0">
              <a:lnSpc>
                <a:spcPct val="100000"/>
              </a:lnSpc>
              <a:spcBef>
                <a:spcPct val="0"/>
              </a:spcBef>
              <a:spcAft>
                <a:spcPct val="0"/>
              </a:spcAft>
              <a:buClrTx/>
              <a:buSzTx/>
              <a:buFontTx/>
              <a:buChar char="•"/>
              <a:tabLst/>
            </a:pPr>
            <a:r>
              <a:rPr lang="en-US" altLang="en-US" sz="2800" dirty="0"/>
              <a:t>Usage Examples:</a:t>
            </a:r>
          </a:p>
          <a:p>
            <a:pPr marL="457200" marR="0" lvl="1" indent="0" algn="l" defTabSz="914400" rtl="0" eaLnBrk="0" fontAlgn="base" latinLnBrk="0" hangingPunct="0">
              <a:lnSpc>
                <a:spcPct val="100000"/>
              </a:lnSpc>
              <a:spcBef>
                <a:spcPct val="0"/>
              </a:spcBef>
              <a:spcAft>
                <a:spcPct val="0"/>
              </a:spcAft>
              <a:buClrTx/>
              <a:buSzTx/>
              <a:buFontTx/>
              <a:buChar char="•"/>
              <a:tabLst/>
            </a:pPr>
            <a:r>
              <a:rPr lang="en-US" altLang="en-US" sz="2800" dirty="0"/>
              <a:t>Generative Tools: Creating text, images, and code (e.g., ChatGPT, Midjourney).</a:t>
            </a:r>
          </a:p>
          <a:p>
            <a:pPr marL="457200" marR="0" lvl="1" indent="0" algn="l" defTabSz="914400" rtl="0" eaLnBrk="0" fontAlgn="base" latinLnBrk="0" hangingPunct="0">
              <a:lnSpc>
                <a:spcPct val="100000"/>
              </a:lnSpc>
              <a:spcBef>
                <a:spcPct val="0"/>
              </a:spcBef>
              <a:spcAft>
                <a:spcPct val="0"/>
              </a:spcAft>
              <a:buClrTx/>
              <a:buSzTx/>
              <a:buFontTx/>
              <a:buChar char="•"/>
              <a:tabLst/>
            </a:pPr>
            <a:endParaRPr lang="en-US" altLang="en-US" sz="28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7A37B9-C234-DC04-A7BE-80C2776531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7AD8F8D-1901-C906-0999-09965DF4405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88265A5-F854-5F84-505C-35C601B91169}"/>
              </a:ext>
            </a:extLst>
          </p:cNvPr>
          <p:cNvSpPr txBox="1"/>
          <p:nvPr/>
        </p:nvSpPr>
        <p:spPr>
          <a:xfrm>
            <a:off x="2513150" y="1019069"/>
            <a:ext cx="3902032"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Key Aspects of AI</a:t>
            </a:r>
          </a:p>
        </p:txBody>
      </p:sp>
      <p:sp>
        <p:nvSpPr>
          <p:cNvPr id="5" name="Rectangle 4">
            <a:extLst>
              <a:ext uri="{FF2B5EF4-FFF2-40B4-BE49-F238E27FC236}">
                <a16:creationId xmlns:a16="http://schemas.microsoft.com/office/drawing/2014/main" id="{7D33F238-4F97-15AF-95E2-7BC0021AE2F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A5E555D6-C481-A370-1914-9912C62BEB9F}"/>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a:extLst>
              <a:ext uri="{FF2B5EF4-FFF2-40B4-BE49-F238E27FC236}">
                <a16:creationId xmlns:a16="http://schemas.microsoft.com/office/drawing/2014/main" id="{FB677C8A-B7A6-035E-E1A8-79AF9E00DEDE}"/>
              </a:ext>
            </a:extLst>
          </p:cNvPr>
          <p:cNvSpPr txBox="1"/>
          <p:nvPr/>
        </p:nvSpPr>
        <p:spPr>
          <a:xfrm>
            <a:off x="1161422" y="1118966"/>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a:extLst>
              <a:ext uri="{FF2B5EF4-FFF2-40B4-BE49-F238E27FC236}">
                <a16:creationId xmlns:a16="http://schemas.microsoft.com/office/drawing/2014/main" id="{AE78683C-79A9-5F37-F1EE-3546BFB9E134}"/>
              </a:ext>
            </a:extLst>
          </p:cNvPr>
          <p:cNvSpPr txBox="1"/>
          <p:nvPr/>
        </p:nvSpPr>
        <p:spPr>
          <a:xfrm>
            <a:off x="889000" y="2391844"/>
            <a:ext cx="10541000"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a:extLst>
              <a:ext uri="{FF2B5EF4-FFF2-40B4-BE49-F238E27FC236}">
                <a16:creationId xmlns:a16="http://schemas.microsoft.com/office/drawing/2014/main" id="{13043372-CD10-2870-FFC1-91CA344EA4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F2A03216-97A5-D900-AFA5-4D91170CE124}"/>
              </a:ext>
            </a:extLst>
          </p:cNvPr>
          <p:cNvSpPr>
            <a:spLocks noChangeArrowheads="1"/>
          </p:cNvSpPr>
          <p:nvPr/>
        </p:nvSpPr>
        <p:spPr bwMode="auto">
          <a:xfrm>
            <a:off x="942308" y="1852146"/>
            <a:ext cx="10360692" cy="425388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457200" marR="0" lvl="1" indent="0" algn="l" defTabSz="914400" rtl="0" eaLnBrk="0" fontAlgn="base" latinLnBrk="0" hangingPunct="0">
              <a:lnSpc>
                <a:spcPct val="100000"/>
              </a:lnSpc>
              <a:spcBef>
                <a:spcPct val="0"/>
              </a:spcBef>
              <a:spcAft>
                <a:spcPct val="0"/>
              </a:spcAft>
              <a:buClrTx/>
              <a:buSzTx/>
              <a:buFontTx/>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Virtual Assistants: Chatbots and voice assistants like Siri, Alexa, and Google Assistant.</a:t>
            </a:r>
          </a:p>
          <a:p>
            <a:pPr marL="457200" marR="0" lvl="1" indent="0" algn="l" defTabSz="914400" rtl="0" eaLnBrk="0" fontAlgn="base" latinLnBrk="0" hangingPunct="0">
              <a:lnSpc>
                <a:spcPct val="100000"/>
              </a:lnSpc>
              <a:spcBef>
                <a:spcPct val="0"/>
              </a:spcBef>
              <a:spcAft>
                <a:spcPct val="0"/>
              </a:spcAft>
              <a:buClrTx/>
              <a:buSzTx/>
              <a:buFontTx/>
              <a:buChar char="•"/>
              <a:tabLst/>
              <a:defRPr/>
            </a:pPr>
            <a:endParaRPr kumimoji="0" lang="en-US" altLang="en-US" sz="2800" b="0" i="0" u="none" strike="noStrike" kern="1200" cap="none" spc="0" normalizeH="0" baseline="0" noProof="0" dirty="0">
              <a:ln>
                <a:noFill/>
              </a:ln>
              <a:solidFill>
                <a:prstClr val="black"/>
              </a:solidFill>
              <a:effectLst/>
              <a:uLnTx/>
              <a:uFillTx/>
              <a:latin typeface="Calibri"/>
              <a:ea typeface="+mn-ea"/>
              <a:cs typeface="+mn-cs"/>
            </a:endParaRPr>
          </a:p>
          <a:p>
            <a:pPr marL="457200" marR="0" lvl="1" indent="0" algn="l" defTabSz="914400" rtl="0" eaLnBrk="0" fontAlgn="base" latinLnBrk="0" hangingPunct="0">
              <a:lnSpc>
                <a:spcPct val="100000"/>
              </a:lnSpc>
              <a:spcBef>
                <a:spcPct val="0"/>
              </a:spcBef>
              <a:spcAft>
                <a:spcPct val="0"/>
              </a:spcAft>
              <a:buClrTx/>
              <a:buSzTx/>
              <a:buFontTx/>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Recommendation Engines: Algorithms used by Netflix, YouTube, and Amazon to suggest content or products.</a:t>
            </a:r>
          </a:p>
          <a:p>
            <a:pPr marL="457200" marR="0" lvl="1" indent="0" algn="l" defTabSz="914400" rtl="0" eaLnBrk="0" fontAlgn="base" latinLnBrk="0" hangingPunct="0">
              <a:lnSpc>
                <a:spcPct val="100000"/>
              </a:lnSpc>
              <a:spcBef>
                <a:spcPct val="0"/>
              </a:spcBef>
              <a:spcAft>
                <a:spcPct val="0"/>
              </a:spcAft>
              <a:buClrTx/>
              <a:buSzTx/>
              <a:buFontTx/>
              <a:buChar char="•"/>
              <a:tabLst/>
              <a:defRPr/>
            </a:pPr>
            <a:endParaRPr kumimoji="0" lang="en-US" altLang="en-US" sz="2800" b="0" i="0" u="none" strike="noStrike" kern="1200" cap="none" spc="0" normalizeH="0" baseline="0" noProof="0" dirty="0">
              <a:ln>
                <a:noFill/>
              </a:ln>
              <a:solidFill>
                <a:prstClr val="black"/>
              </a:solidFill>
              <a:effectLst/>
              <a:uLnTx/>
              <a:uFillTx/>
              <a:latin typeface="Calibri"/>
              <a:ea typeface="+mn-ea"/>
              <a:cs typeface="+mn-cs"/>
            </a:endParaRPr>
          </a:p>
          <a:p>
            <a:pPr marL="457200" marR="0" lvl="1" indent="0" algn="l" defTabSz="914400" rtl="0" eaLnBrk="0" fontAlgn="base" latinLnBrk="0" hangingPunct="0">
              <a:lnSpc>
                <a:spcPct val="100000"/>
              </a:lnSpc>
              <a:spcBef>
                <a:spcPct val="0"/>
              </a:spcBef>
              <a:spcAft>
                <a:spcPct val="0"/>
              </a:spcAft>
              <a:buClrTx/>
              <a:buSzTx/>
              <a:buFontTx/>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Autonomous Systems: Self-driving cars and drone technology.</a:t>
            </a:r>
          </a:p>
          <a:p>
            <a:pPr marL="457200" marR="0" lvl="1" indent="0" algn="l" defTabSz="914400" rtl="0" eaLnBrk="0" fontAlgn="base" latinLnBrk="0" hangingPunct="0">
              <a:lnSpc>
                <a:spcPct val="100000"/>
              </a:lnSpc>
              <a:spcBef>
                <a:spcPct val="0"/>
              </a:spcBef>
              <a:spcAft>
                <a:spcPct val="0"/>
              </a:spcAft>
              <a:buClrTx/>
              <a:buSzTx/>
              <a:buFontTx/>
              <a:buChar char="•"/>
              <a:tabLst/>
              <a:defRPr/>
            </a:pPr>
            <a:endParaRPr kumimoji="0" lang="en-US" altLang="en-US" sz="2800" b="0" i="0" u="none" strike="noStrike" kern="1200" cap="none" spc="0" normalizeH="0" baseline="0" noProof="0" dirty="0">
              <a:ln>
                <a:noFill/>
              </a:ln>
              <a:solidFill>
                <a:prstClr val="black"/>
              </a:solidFill>
              <a:effectLst/>
              <a:uLnTx/>
              <a:uFillTx/>
              <a:latin typeface="Calibri"/>
              <a:ea typeface="+mn-ea"/>
              <a:cs typeface="+mn-cs"/>
            </a:endParaRPr>
          </a:p>
          <a:p>
            <a:pPr marL="457200" marR="0" lvl="1" indent="0" algn="l" defTabSz="914400" rtl="0" eaLnBrk="0" fontAlgn="base" latinLnBrk="0" hangingPunct="0">
              <a:lnSpc>
                <a:spcPct val="100000"/>
              </a:lnSpc>
              <a:spcBef>
                <a:spcPct val="0"/>
              </a:spcBef>
              <a:spcAft>
                <a:spcPct val="0"/>
              </a:spcAft>
              <a:buClrTx/>
              <a:buSzTx/>
              <a:buFontTx/>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Predictive Analytics: Forecasting trends in finance and healthcare.</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189439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75976" y="1468531"/>
            <a:ext cx="8417320" cy="2523768"/>
          </a:xfrm>
          <a:prstGeom prst="rect">
            <a:avLst/>
          </a:prstGeom>
          <a:noFill/>
        </p:spPr>
        <p:txBody>
          <a:bodyPr wrap="square" rtlCol="0">
            <a:spAutoFit/>
          </a:bodyPr>
          <a:lstStyle/>
          <a:p>
            <a:r>
              <a:rPr lang="en-US" sz="2800" dirty="0"/>
              <a:t>What is AI? </a:t>
            </a:r>
          </a:p>
          <a:p>
            <a:r>
              <a:rPr lang="en-US" sz="2800" dirty="0"/>
              <a:t>Artificial intelligence (AI) is technology that enables computers and machines to simulate human learning, comprehension, problem solving, decision making, creativity and autonomy.</a:t>
            </a: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B6B904A5-730F-2AC5-080A-1AE1ADC3181B}"/>
              </a:ext>
            </a:extLst>
          </p:cNvPr>
          <p:cNvPicPr>
            <a:picLocks noChangeAspect="1"/>
          </p:cNvPicPr>
          <p:nvPr/>
        </p:nvPicPr>
        <p:blipFill>
          <a:blip r:embed="rId3"/>
          <a:stretch>
            <a:fillRect/>
          </a:stretch>
        </p:blipFill>
        <p:spPr>
          <a:xfrm>
            <a:off x="6433184" y="3337097"/>
            <a:ext cx="5640705" cy="322326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690B6E-754D-D93F-409C-994C9FE95F9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AF8D112-FC16-25ED-DC3E-8606AD34A59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36135CF4-1EE3-E8FF-FF72-8AC49404ABA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4B246D0B-AB11-6E82-4BF4-36BA6CC1C6F2}"/>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169D8A5A-320E-FD44-C493-AEA74D12DFD1}"/>
              </a:ext>
            </a:extLst>
          </p:cNvPr>
          <p:cNvSpPr txBox="1"/>
          <p:nvPr/>
        </p:nvSpPr>
        <p:spPr>
          <a:xfrm>
            <a:off x="1675976" y="1468531"/>
            <a:ext cx="8417320" cy="181588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Applications and devices equipped with AI can see and identify objects. They can understand and respond to human language. They can learn from new information and experience. </a:t>
            </a:r>
            <a:endParaRPr kumimoji="0" lang="en-US" sz="1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a:extLst>
              <a:ext uri="{FF2B5EF4-FFF2-40B4-BE49-F238E27FC236}">
                <a16:creationId xmlns:a16="http://schemas.microsoft.com/office/drawing/2014/main" id="{815748FD-7C6F-4BE6-680D-39880ACB6F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5ED2D996-8987-6B24-1402-40433A2D9B8F}"/>
              </a:ext>
            </a:extLst>
          </p:cNvPr>
          <p:cNvPicPr>
            <a:picLocks noChangeAspect="1"/>
          </p:cNvPicPr>
          <p:nvPr/>
        </p:nvPicPr>
        <p:blipFill>
          <a:blip r:embed="rId3"/>
          <a:stretch>
            <a:fillRect/>
          </a:stretch>
        </p:blipFill>
        <p:spPr>
          <a:xfrm>
            <a:off x="6196964" y="3088120"/>
            <a:ext cx="5640705" cy="3223260"/>
          </a:xfrm>
          <a:prstGeom prst="rect">
            <a:avLst/>
          </a:prstGeom>
        </p:spPr>
      </p:pic>
    </p:spTree>
    <p:extLst>
      <p:ext uri="{BB962C8B-B14F-4D97-AF65-F5344CB8AC3E}">
        <p14:creationId xmlns:p14="http://schemas.microsoft.com/office/powerpoint/2010/main" val="28014661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FBA673-B195-0A79-2C83-B22B84A0793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B1AAA40-00BD-65B5-2AD6-74AE691BF08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5AB58606-9097-52E3-11D9-DAE8909AAB6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BB82A9D0-A7B0-DB3D-D0C0-8C008513CB25}"/>
              </a:ext>
            </a:extLst>
          </p:cNvPr>
          <p:cNvSpPr/>
          <p:nvPr/>
        </p:nvSpPr>
        <p:spPr>
          <a:xfrm>
            <a:off x="1181061" y="1285191"/>
            <a:ext cx="9635327" cy="54106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B9FEBA02-32FC-1A6D-66DB-4E048FB97A8D}"/>
              </a:ext>
            </a:extLst>
          </p:cNvPr>
          <p:cNvSpPr txBox="1"/>
          <p:nvPr/>
        </p:nvSpPr>
        <p:spPr>
          <a:xfrm>
            <a:off x="1236824" y="1155869"/>
            <a:ext cx="8417320" cy="252376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They can make detailed recommendations to users and experts. They can act independently, replacing the need for human intelligence or intervention (a classic example being a self-driving car).</a:t>
            </a:r>
            <a:endParaRPr lang="en-US" sz="2800" dirty="0">
              <a:solidFill>
                <a:prstClr val="black"/>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dirty="0">
              <a:solidFill>
                <a:prstClr val="black"/>
              </a:solidFill>
              <a:latin typeface="Calibri"/>
            </a:endParaRPr>
          </a:p>
        </p:txBody>
      </p:sp>
      <p:pic>
        <p:nvPicPr>
          <p:cNvPr id="5" name="Graphic 21">
            <a:extLst>
              <a:ext uri="{FF2B5EF4-FFF2-40B4-BE49-F238E27FC236}">
                <a16:creationId xmlns:a16="http://schemas.microsoft.com/office/drawing/2014/main" id="{89F71C26-AE46-5FAB-0A22-8870F1DC48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6A0D6F9A-C5A0-18ED-D078-4C7D7D945AEE}"/>
              </a:ext>
            </a:extLst>
          </p:cNvPr>
          <p:cNvPicPr>
            <a:picLocks noChangeAspect="1"/>
          </p:cNvPicPr>
          <p:nvPr/>
        </p:nvPicPr>
        <p:blipFill>
          <a:blip r:embed="rId3"/>
          <a:stretch>
            <a:fillRect/>
          </a:stretch>
        </p:blipFill>
        <p:spPr>
          <a:xfrm>
            <a:off x="4870031" y="3613357"/>
            <a:ext cx="5802094" cy="2901047"/>
          </a:xfrm>
          <a:prstGeom prst="rect">
            <a:avLst/>
          </a:prstGeom>
        </p:spPr>
      </p:pic>
    </p:spTree>
    <p:extLst>
      <p:ext uri="{BB962C8B-B14F-4D97-AF65-F5344CB8AC3E}">
        <p14:creationId xmlns:p14="http://schemas.microsoft.com/office/powerpoint/2010/main" val="6629279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DA6D99-2619-E92F-3F9B-E797E3A6370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AD2663F-419C-B77F-D9F2-DE5D4FF82D8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1D1F8F1-8371-A962-1179-2ADCD28B030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1F24EC4-61CB-31ED-0FBD-79EABC88DC77}"/>
              </a:ext>
            </a:extLst>
          </p:cNvPr>
          <p:cNvSpPr/>
          <p:nvPr/>
        </p:nvSpPr>
        <p:spPr>
          <a:xfrm>
            <a:off x="892305" y="133091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2628C016-1922-11F3-ECCE-F702615C0223}"/>
              </a:ext>
            </a:extLst>
          </p:cNvPr>
          <p:cNvSpPr txBox="1"/>
          <p:nvPr/>
        </p:nvSpPr>
        <p:spPr>
          <a:xfrm>
            <a:off x="1675976" y="1468530"/>
            <a:ext cx="8731340" cy="2954655"/>
          </a:xfrm>
          <a:prstGeom prst="rect">
            <a:avLst/>
          </a:prstGeom>
          <a:noFill/>
        </p:spPr>
        <p:txBody>
          <a:bodyPr wrap="square" rtlCol="0">
            <a:spAutoFit/>
          </a:bodyPr>
          <a:lstStyle/>
          <a:p>
            <a:r>
              <a:rPr lang="en-US" sz="2800" dirty="0">
                <a:solidFill>
                  <a:prstClr val="black"/>
                </a:solidFill>
                <a:latin typeface="Calibri"/>
              </a:rPr>
              <a:t>Machine learning:</a:t>
            </a:r>
          </a:p>
          <a:p>
            <a:endParaRPr lang="en-US" sz="2800" dirty="0">
              <a:solidFill>
                <a:prstClr val="black"/>
              </a:solidFill>
              <a:latin typeface="Calibri"/>
            </a:endParaRPr>
          </a:p>
          <a:p>
            <a:r>
              <a:rPr lang="en-US" sz="2800" dirty="0">
                <a:solidFill>
                  <a:prstClr val="black"/>
                </a:solidFill>
                <a:latin typeface="Calibri"/>
              </a:rPr>
              <a:t>A simple way to think about AI is as a series of nested or derivative concepts that have emerged over more than 70 years:</a:t>
            </a:r>
          </a:p>
          <a:p>
            <a:endParaRPr lang="en-US" sz="2800" dirty="0">
              <a:solidFill>
                <a:prstClr val="black"/>
              </a:solidFill>
              <a:latin typeface="Calibri"/>
            </a:endParaRPr>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5AFEDCE8-5510-8C8D-620D-066602D2E0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EE6FBBA0-6B01-ED56-81E0-F982246BB95F}"/>
              </a:ext>
            </a:extLst>
          </p:cNvPr>
          <p:cNvPicPr>
            <a:picLocks noChangeAspect="1"/>
          </p:cNvPicPr>
          <p:nvPr/>
        </p:nvPicPr>
        <p:blipFill>
          <a:blip r:embed="rId3"/>
          <a:stretch>
            <a:fillRect/>
          </a:stretch>
        </p:blipFill>
        <p:spPr>
          <a:xfrm>
            <a:off x="3012548" y="3305967"/>
            <a:ext cx="5424237" cy="3051133"/>
          </a:xfrm>
          <a:prstGeom prst="rect">
            <a:avLst/>
          </a:prstGeom>
        </p:spPr>
      </p:pic>
    </p:spTree>
    <p:extLst>
      <p:ext uri="{BB962C8B-B14F-4D97-AF65-F5344CB8AC3E}">
        <p14:creationId xmlns:p14="http://schemas.microsoft.com/office/powerpoint/2010/main" val="662200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CB28F3-5ED1-85EF-0886-F73AD3FB2EF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569382B-0920-9BD1-4918-DC7D46AB551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243D9F23-C14E-F91A-146F-EAF3227D909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264656D2-F428-A1EE-1DF5-59313468F873}"/>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2B9894D6-CA6C-90F8-4759-D12A3A0BB358}"/>
              </a:ext>
            </a:extLst>
          </p:cNvPr>
          <p:cNvSpPr txBox="1"/>
          <p:nvPr/>
        </p:nvSpPr>
        <p:spPr>
          <a:xfrm>
            <a:off x="1675976" y="1468531"/>
            <a:ext cx="8417320" cy="510909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dirty="0">
                <a:solidFill>
                  <a:prstClr val="black"/>
                </a:solidFill>
                <a:latin typeface="Calibri"/>
              </a:rPr>
              <a:t>Directly underneath AI,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dirty="0">
              <a:solidFill>
                <a:prstClr val="black"/>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800" dirty="0">
                <a:solidFill>
                  <a:prstClr val="black"/>
                </a:solidFill>
                <a:latin typeface="Calibri"/>
              </a:rPr>
              <a:t>we have machine learning, which involves creating models by training an algorithm to make predictions or decisions based on data.</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dirty="0">
              <a:solidFill>
                <a:prstClr val="black"/>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800" dirty="0">
                <a:solidFill>
                  <a:prstClr val="black"/>
                </a:solidFill>
                <a:latin typeface="Calibri"/>
              </a:rPr>
              <a:t> It encompasses a broad range of techniques that enable computers to learn from and make inferences based on data without being explicitly programmed for specific tasks.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dirty="0">
              <a:solidFill>
                <a:prstClr val="black"/>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a:extLst>
              <a:ext uri="{FF2B5EF4-FFF2-40B4-BE49-F238E27FC236}">
                <a16:creationId xmlns:a16="http://schemas.microsoft.com/office/drawing/2014/main" id="{1D2DFC0E-BC69-830C-AB52-606050DC79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840248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A3D360-48DB-9C7C-5E74-DAC77340FE6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B693459-8E8C-8F42-4618-815BABB9E53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7682118F-6CED-7AB5-5D32-0D43D50BC7A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83838477-FEC6-9009-1F98-F17EED0EA621}"/>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FECD5C84-567B-C4F2-5F78-A015ADFE355D}"/>
              </a:ext>
            </a:extLst>
          </p:cNvPr>
          <p:cNvSpPr txBox="1"/>
          <p:nvPr/>
        </p:nvSpPr>
        <p:spPr>
          <a:xfrm>
            <a:off x="1675976" y="1468531"/>
            <a:ext cx="8417320" cy="3108543"/>
          </a:xfrm>
          <a:prstGeom prst="rect">
            <a:avLst/>
          </a:prstGeom>
          <a:noFill/>
        </p:spPr>
        <p:txBody>
          <a:bodyPr wrap="square" rtlCol="0">
            <a:spAutoFit/>
          </a:bodyPr>
          <a:lstStyle/>
          <a:p>
            <a:pPr>
              <a:defRPr/>
            </a:pPr>
            <a:r>
              <a:rPr lang="en-US" sz="2800" dirty="0">
                <a:solidFill>
                  <a:prstClr val="black"/>
                </a:solidFill>
                <a:latin typeface="Calibri"/>
              </a:rPr>
              <a:t>Deep learning</a:t>
            </a:r>
          </a:p>
          <a:p>
            <a:pPr>
              <a:defRPr/>
            </a:pPr>
            <a:endParaRPr lang="en-US" sz="2800" dirty="0">
              <a:solidFill>
                <a:prstClr val="black"/>
              </a:solidFill>
              <a:latin typeface="Calibri"/>
            </a:endParaRPr>
          </a:p>
          <a:p>
            <a:pPr>
              <a:defRPr/>
            </a:pPr>
            <a:r>
              <a:rPr lang="en-US" sz="2800" dirty="0">
                <a:solidFill>
                  <a:prstClr val="black"/>
                </a:solidFill>
                <a:latin typeface="Calibri"/>
              </a:rPr>
              <a:t>Deep learning is a subset of machine learning that uses multilayered neural networks, called deep neural networks, that more closely simulate the complex decision-making power of the human brain.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dirty="0">
              <a:solidFill>
                <a:prstClr val="black"/>
              </a:solidFill>
              <a:latin typeface="Calibri"/>
            </a:endParaRPr>
          </a:p>
        </p:txBody>
      </p:sp>
      <p:pic>
        <p:nvPicPr>
          <p:cNvPr id="5" name="Graphic 21">
            <a:extLst>
              <a:ext uri="{FF2B5EF4-FFF2-40B4-BE49-F238E27FC236}">
                <a16:creationId xmlns:a16="http://schemas.microsoft.com/office/drawing/2014/main" id="{6CB8A7B2-9A62-9B52-9EF2-D9AFC11D8C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322543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62400C-76A2-17BB-2A03-2BE6309AD3F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3D6203D-FE86-3A27-ADCE-A9DB690B9F5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3C66697A-DB06-15AB-C60E-B067EF28704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96E8B635-9573-92FD-8CA7-F4F9943A2A65}"/>
              </a:ext>
            </a:extLst>
          </p:cNvPr>
          <p:cNvSpPr/>
          <p:nvPr/>
        </p:nvSpPr>
        <p:spPr>
          <a:xfrm>
            <a:off x="988557" y="1411524"/>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fontAlgn="base">
              <a:lnSpc>
                <a:spcPts val="1800"/>
              </a:lnSpc>
              <a:buNone/>
            </a:pPr>
            <a:r>
              <a:rPr lang="en-US" sz="2800" dirty="0">
                <a:solidFill>
                  <a:prstClr val="black"/>
                </a:solidFill>
                <a:latin typeface="Calibri"/>
              </a:rPr>
              <a:t>Deep learning also enables:</a:t>
            </a:r>
          </a:p>
          <a:p>
            <a:pPr algn="l" fontAlgn="base">
              <a:lnSpc>
                <a:spcPts val="1800"/>
              </a:lnSpc>
              <a:buNone/>
            </a:pPr>
            <a:endParaRPr lang="en-US" sz="2800" dirty="0">
              <a:solidFill>
                <a:prstClr val="black"/>
              </a:solidFill>
              <a:latin typeface="Calibri"/>
            </a:endParaRPr>
          </a:p>
          <a:p>
            <a:pPr algn="l" fontAlgn="base">
              <a:buFont typeface="Arial" panose="020B0604020202020204" pitchFamily="34" charset="0"/>
              <a:buChar char="•"/>
            </a:pPr>
            <a:r>
              <a:rPr lang="en-US" sz="2800" dirty="0">
                <a:solidFill>
                  <a:prstClr val="black"/>
                </a:solidFill>
                <a:latin typeface="Calibri"/>
                <a:hlinkClick r:id="rId2">
                  <a:extLst>
                    <a:ext uri="{A12FA001-AC4F-418D-AE19-62706E023703}">
                      <ahyp:hlinkClr xmlns:ahyp="http://schemas.microsoft.com/office/drawing/2018/hyperlinkcolor" val="tx"/>
                    </a:ext>
                  </a:extLst>
                </a:hlinkClick>
              </a:rPr>
              <a:t>Semi-supervised learning</a:t>
            </a:r>
            <a:r>
              <a:rPr lang="en-US" sz="2800" dirty="0">
                <a:solidFill>
                  <a:prstClr val="black"/>
                </a:solidFill>
                <a:latin typeface="Calibri"/>
              </a:rPr>
              <a:t>, which combines supervised and unsupervised learning by using both labeled and unlabeled data to train AI models for classification and regression tasks.</a:t>
            </a:r>
            <a:br>
              <a:rPr lang="en-US" sz="2800" dirty="0">
                <a:solidFill>
                  <a:prstClr val="black"/>
                </a:solidFill>
                <a:latin typeface="Calibri"/>
              </a:rPr>
            </a:br>
            <a:br>
              <a:rPr lang="en-US" sz="2800" dirty="0">
                <a:solidFill>
                  <a:prstClr val="black"/>
                </a:solidFill>
                <a:latin typeface="Calibri"/>
              </a:rPr>
            </a:br>
            <a:endParaRPr lang="en-US" sz="2800" dirty="0">
              <a:solidFill>
                <a:prstClr val="black"/>
              </a:solidFill>
              <a:latin typeface="Calibri"/>
            </a:endParaRPr>
          </a:p>
          <a:p>
            <a:pPr algn="l" fontAlgn="base">
              <a:buFont typeface="Arial" panose="020B0604020202020204" pitchFamily="34" charset="0"/>
              <a:buChar char="•"/>
            </a:pPr>
            <a:r>
              <a:rPr lang="en-US" sz="2800" dirty="0">
                <a:solidFill>
                  <a:prstClr val="black"/>
                </a:solidFill>
                <a:latin typeface="Calibri"/>
                <a:hlinkClick r:id="rId3">
                  <a:extLst>
                    <a:ext uri="{A12FA001-AC4F-418D-AE19-62706E023703}">
                      <ahyp:hlinkClr xmlns:ahyp="http://schemas.microsoft.com/office/drawing/2018/hyperlinkcolor" val="tx"/>
                    </a:ext>
                  </a:extLst>
                </a:hlinkClick>
              </a:rPr>
              <a:t>Self-supervised learning</a:t>
            </a:r>
            <a:r>
              <a:rPr lang="en-US" sz="2800" dirty="0">
                <a:solidFill>
                  <a:prstClr val="black"/>
                </a:solidFill>
                <a:latin typeface="Calibri"/>
              </a:rPr>
              <a:t>, which generates implicit labels from unstructured data, rather than relying on labeled data sets for supervisory signals.</a:t>
            </a:r>
            <a:br>
              <a:rPr lang="en-US" sz="2800" dirty="0">
                <a:solidFill>
                  <a:prstClr val="black"/>
                </a:solidFill>
                <a:latin typeface="Calibri"/>
              </a:rPr>
            </a:br>
            <a:br>
              <a:rPr lang="en-US" sz="2800" dirty="0">
                <a:solidFill>
                  <a:prstClr val="black"/>
                </a:solidFill>
                <a:latin typeface="Calibri"/>
              </a:rPr>
            </a:br>
            <a:endParaRPr lang="en-US" sz="2800" dirty="0">
              <a:solidFill>
                <a:prstClr val="black"/>
              </a:solidFill>
              <a:latin typeface="Calibri"/>
            </a:endParaRPr>
          </a:p>
        </p:txBody>
      </p:sp>
      <p:pic>
        <p:nvPicPr>
          <p:cNvPr id="5" name="Graphic 21">
            <a:extLst>
              <a:ext uri="{FF2B5EF4-FFF2-40B4-BE49-F238E27FC236}">
                <a16:creationId xmlns:a16="http://schemas.microsoft.com/office/drawing/2014/main" id="{AD8E7F2A-E830-AE23-1F30-505115B897A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892374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CD58AC-1A02-9B24-7D0E-A2DE4455EDF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3B2D6CC-F95C-762B-C728-B92E27D4777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B1FB461E-B449-A0C5-95BF-93C80039DA1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A03334E6-FF4E-340B-6C23-299AE2988D7B}"/>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base" latinLnBrk="0" hangingPunct="1">
              <a:lnSpc>
                <a:spcPts val="18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Deep learning also enables:</a:t>
            </a:r>
          </a:p>
          <a:p>
            <a:pPr marL="0" marR="0" lvl="0" indent="0" algn="l" defTabSz="914400" rtl="0" eaLnBrk="1" fontAlgn="base" latinLnBrk="0" hangingPunct="1">
              <a:lnSpc>
                <a:spcPts val="18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hlinkClick r:id="rId2">
                  <a:extLst>
                    <a:ext uri="{A12FA001-AC4F-418D-AE19-62706E023703}">
                      <ahyp:hlinkClr xmlns:ahyp="http://schemas.microsoft.com/office/drawing/2018/hyperlinkcolor" val="tx"/>
                    </a:ext>
                  </a:extLst>
                </a:hlinkClick>
              </a:rPr>
              <a:t>Reinforcement learning</a:t>
            </a:r>
            <a:r>
              <a:rPr kumimoji="0" lang="en-US" sz="2800" b="0" i="0" u="none" strike="noStrike" kern="1200" cap="none" spc="0" normalizeH="0" baseline="0" noProof="0" dirty="0">
                <a:ln>
                  <a:noFill/>
                </a:ln>
                <a:solidFill>
                  <a:prstClr val="black"/>
                </a:solidFill>
                <a:effectLst/>
                <a:uLnTx/>
                <a:uFillTx/>
                <a:latin typeface="Calibri"/>
                <a:ea typeface="+mn-ea"/>
                <a:cs typeface="+mn-cs"/>
              </a:rPr>
              <a:t>, which learns by trial-and-error and reward functions rather than by extracting information from hidden patterns.</a:t>
            </a:r>
            <a:br>
              <a:rPr kumimoji="0" lang="en-US" sz="2800" b="0" i="0" u="none" strike="noStrike" kern="1200" cap="none" spc="0" normalizeH="0" baseline="0" noProof="0" dirty="0">
                <a:ln>
                  <a:noFill/>
                </a:ln>
                <a:solidFill>
                  <a:prstClr val="black"/>
                </a:solidFill>
                <a:effectLst/>
                <a:uLnTx/>
                <a:uFillTx/>
                <a:latin typeface="Calibri"/>
                <a:ea typeface="+mn-ea"/>
                <a:cs typeface="+mn-cs"/>
              </a:rPr>
            </a:br>
            <a:br>
              <a:rPr kumimoji="0" lang="en-US" sz="2800" b="0" i="0" u="none" strike="noStrike" kern="1200" cap="none" spc="0" normalizeH="0" baseline="0" noProof="0" dirty="0">
                <a:ln>
                  <a:noFill/>
                </a:ln>
                <a:solidFill>
                  <a:prstClr val="black"/>
                </a:solidFill>
                <a:effectLst/>
                <a:uLnTx/>
                <a:uFillTx/>
                <a:latin typeface="Calibri"/>
                <a:ea typeface="+mn-ea"/>
                <a:cs typeface="+mn-cs"/>
              </a:rPr>
            </a:b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hlinkClick r:id="rId3">
                  <a:extLst>
                    <a:ext uri="{A12FA001-AC4F-418D-AE19-62706E023703}">
                      <ahyp:hlinkClr xmlns:ahyp="http://schemas.microsoft.com/office/drawing/2018/hyperlinkcolor" val="tx"/>
                    </a:ext>
                  </a:extLst>
                </a:hlinkClick>
              </a:rPr>
              <a:t>Transfer learning</a:t>
            </a:r>
            <a:r>
              <a:rPr kumimoji="0" lang="en-US" sz="2800" b="0" i="0" u="none" strike="noStrike" kern="1200" cap="none" spc="0" normalizeH="0" baseline="0" noProof="0" dirty="0">
                <a:ln>
                  <a:noFill/>
                </a:ln>
                <a:solidFill>
                  <a:prstClr val="black"/>
                </a:solidFill>
                <a:effectLst/>
                <a:uLnTx/>
                <a:uFillTx/>
                <a:latin typeface="Calibri"/>
                <a:ea typeface="+mn-ea"/>
                <a:cs typeface="+mn-cs"/>
              </a:rPr>
              <a:t>, in which knowledge gained through one task or data set is used to improve model performance on another related task or different data set.</a:t>
            </a:r>
          </a:p>
        </p:txBody>
      </p:sp>
      <p:pic>
        <p:nvPicPr>
          <p:cNvPr id="5" name="Graphic 21">
            <a:extLst>
              <a:ext uri="{FF2B5EF4-FFF2-40B4-BE49-F238E27FC236}">
                <a16:creationId xmlns:a16="http://schemas.microsoft.com/office/drawing/2014/main" id="{A35737E4-409C-B1B9-162F-96855FF9B8B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488290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38BF2B-94EC-6E92-29B3-DA7D96EFA70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FC216DD-FB26-A664-62C8-132172ED190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7E973D5A-EC1F-CD13-9DBF-D5FC337DDA1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00E3BEAB-8160-4D88-C1B5-E7E5951DBC6E}"/>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fontAlgn="base">
              <a:buNone/>
            </a:pPr>
            <a:r>
              <a:rPr lang="en-US" sz="2800" dirty="0">
                <a:solidFill>
                  <a:prstClr val="black"/>
                </a:solidFill>
                <a:latin typeface="Calibri"/>
              </a:rPr>
              <a:t>Generative AI:</a:t>
            </a:r>
          </a:p>
          <a:p>
            <a:pPr algn="l" fontAlgn="base">
              <a:buNone/>
            </a:pPr>
            <a:endParaRPr lang="en-US" sz="2800" dirty="0">
              <a:solidFill>
                <a:prstClr val="black"/>
              </a:solidFill>
              <a:latin typeface="Calibri"/>
            </a:endParaRPr>
          </a:p>
          <a:p>
            <a:pPr fontAlgn="base"/>
            <a:r>
              <a:rPr lang="en-US" sz="2800" dirty="0">
                <a:solidFill>
                  <a:prstClr val="black"/>
                </a:solidFill>
                <a:latin typeface="Calibri"/>
              </a:rPr>
              <a:t>Generative AI, sometimes called "gen AI", refers to deep learning </a:t>
            </a:r>
            <a:r>
              <a:rPr lang="en-US" sz="2800" dirty="0">
                <a:solidFill>
                  <a:prstClr val="black"/>
                </a:solidFill>
              </a:rPr>
              <a:t>long-form text, high-quality images, realistic video or audio and more in response to a user’s prompt or request.</a:t>
            </a:r>
          </a:p>
          <a:p>
            <a:pPr fontAlgn="base"/>
            <a:endParaRPr lang="en-US" sz="2800" dirty="0">
              <a:solidFill>
                <a:prstClr val="black"/>
              </a:solidFill>
            </a:endParaRPr>
          </a:p>
          <a:p>
            <a:pPr fontAlgn="base"/>
            <a:r>
              <a:rPr lang="en-US" sz="2800" dirty="0">
                <a:solidFill>
                  <a:prstClr val="black"/>
                </a:solidFill>
              </a:rPr>
              <a:t>At a high level, generative models encode a simplified representation of their training data, and then draw from that representation to create new work that’s similar, but not identical, to the original data.</a:t>
            </a:r>
          </a:p>
          <a:p>
            <a:pPr algn="l" fontAlgn="base">
              <a:buNone/>
            </a:pPr>
            <a:br>
              <a:rPr lang="en-US" sz="2800" dirty="0">
                <a:solidFill>
                  <a:prstClr val="black"/>
                </a:solidFill>
                <a:latin typeface="Calibri"/>
              </a:rPr>
            </a:br>
            <a:endParaRPr lang="en-US" sz="2800" dirty="0">
              <a:solidFill>
                <a:prstClr val="black"/>
              </a:solidFill>
              <a:latin typeface="Calibri"/>
            </a:endParaRPr>
          </a:p>
        </p:txBody>
      </p:sp>
      <p:pic>
        <p:nvPicPr>
          <p:cNvPr id="5" name="Graphic 21">
            <a:extLst>
              <a:ext uri="{FF2B5EF4-FFF2-40B4-BE49-F238E27FC236}">
                <a16:creationId xmlns:a16="http://schemas.microsoft.com/office/drawing/2014/main" id="{59C9B8B1-1090-F1D5-EC30-6DAD559DFC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15047" y="85542"/>
            <a:ext cx="2305141" cy="1076343"/>
          </a:xfrm>
          <a:prstGeom prst="rect">
            <a:avLst/>
          </a:prstGeom>
        </p:spPr>
      </p:pic>
    </p:spTree>
    <p:extLst>
      <p:ext uri="{BB962C8B-B14F-4D97-AF65-F5344CB8AC3E}">
        <p14:creationId xmlns:p14="http://schemas.microsoft.com/office/powerpoint/2010/main" val="12420998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BD57FD-BEE3-3349-48D3-DEB27CEFEC8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40CFA55-B416-B2C5-BF56-CC603F3A590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EF142927-7D3C-0D5F-0684-D3A0C6E9D3B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3DA1EF54-3C06-DC10-4B76-9F0F9F3F5586}"/>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fontAlgn="base">
              <a:buNone/>
            </a:pPr>
            <a:r>
              <a:rPr lang="en-US" sz="2800" dirty="0">
                <a:solidFill>
                  <a:prstClr val="black"/>
                </a:solidFill>
                <a:latin typeface="Calibri"/>
              </a:rPr>
              <a:t>How generative AI works</a:t>
            </a:r>
          </a:p>
          <a:p>
            <a:pPr algn="l" fontAlgn="base">
              <a:buNone/>
            </a:pPr>
            <a:endParaRPr lang="en-US" sz="2800" dirty="0">
              <a:solidFill>
                <a:prstClr val="black"/>
              </a:solidFill>
              <a:latin typeface="Calibri"/>
            </a:endParaRPr>
          </a:p>
          <a:p>
            <a:pPr algn="l" fontAlgn="base">
              <a:lnSpc>
                <a:spcPts val="1800"/>
              </a:lnSpc>
              <a:buNone/>
            </a:pPr>
            <a:r>
              <a:rPr lang="en-US" sz="2800" dirty="0">
                <a:solidFill>
                  <a:prstClr val="black"/>
                </a:solidFill>
                <a:latin typeface="Calibri"/>
              </a:rPr>
              <a:t>In general, generative AI operates in three phases:</a:t>
            </a:r>
          </a:p>
          <a:p>
            <a:pPr algn="l" fontAlgn="base">
              <a:lnSpc>
                <a:spcPts val="1800"/>
              </a:lnSpc>
              <a:buNone/>
            </a:pPr>
            <a:endParaRPr lang="en-US" sz="2800" dirty="0">
              <a:solidFill>
                <a:prstClr val="black"/>
              </a:solidFill>
              <a:latin typeface="Calibri"/>
            </a:endParaRPr>
          </a:p>
          <a:p>
            <a:pPr algn="l" fontAlgn="base">
              <a:buFont typeface="+mj-lt"/>
              <a:buAutoNum type="arabicPeriod"/>
            </a:pPr>
            <a:r>
              <a:rPr lang="en-US" sz="2800" dirty="0">
                <a:solidFill>
                  <a:prstClr val="black"/>
                </a:solidFill>
                <a:latin typeface="Calibri"/>
              </a:rPr>
              <a:t>Training, to create a foundation model.</a:t>
            </a:r>
          </a:p>
          <a:p>
            <a:pPr algn="l" fontAlgn="base">
              <a:buFont typeface="+mj-lt"/>
              <a:buAutoNum type="arabicPeriod"/>
            </a:pPr>
            <a:r>
              <a:rPr lang="en-US" sz="2800" dirty="0">
                <a:solidFill>
                  <a:prstClr val="black"/>
                </a:solidFill>
                <a:latin typeface="Calibri"/>
              </a:rPr>
              <a:t>Tuning, to adapt the model to a specific application.</a:t>
            </a:r>
          </a:p>
          <a:p>
            <a:pPr algn="l" fontAlgn="base">
              <a:buFont typeface="+mj-lt"/>
              <a:buAutoNum type="arabicPeriod"/>
            </a:pPr>
            <a:r>
              <a:rPr lang="en-US" sz="2800" dirty="0">
                <a:solidFill>
                  <a:prstClr val="black"/>
                </a:solidFill>
                <a:latin typeface="Calibri"/>
              </a:rPr>
              <a:t>Generation, evaluation and more tuning, to improve accuracy.</a:t>
            </a:r>
            <a:br>
              <a:rPr lang="en-US" sz="2800" dirty="0">
                <a:solidFill>
                  <a:prstClr val="black"/>
                </a:solidFill>
                <a:latin typeface="Calibri"/>
              </a:rPr>
            </a:br>
            <a:endParaRPr lang="en-US" sz="2800" dirty="0">
              <a:solidFill>
                <a:prstClr val="black"/>
              </a:solidFill>
              <a:latin typeface="Calibri"/>
            </a:endParaRPr>
          </a:p>
        </p:txBody>
      </p:sp>
      <p:pic>
        <p:nvPicPr>
          <p:cNvPr id="5" name="Graphic 21">
            <a:extLst>
              <a:ext uri="{FF2B5EF4-FFF2-40B4-BE49-F238E27FC236}">
                <a16:creationId xmlns:a16="http://schemas.microsoft.com/office/drawing/2014/main" id="{3ABF7B66-8C7C-28FE-DAE2-291549409F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26207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2" name="Straight Connector 11">
            <a:extLst>
              <a:ext uri="{FF2B5EF4-FFF2-40B4-BE49-F238E27FC236}">
                <a16:creationId xmlns:a16="http://schemas.microsoft.com/office/drawing/2014/main" id="{22F6364A-B358-4BEE-B158-0734D2C938D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738202" y="1570814"/>
            <a:ext cx="0" cy="3710227"/>
          </a:xfrm>
          <a:prstGeom prst="line">
            <a:avLst/>
          </a:prstGeom>
          <a:ln w="19050">
            <a:solidFill>
              <a:srgbClr val="2EC3DA"/>
            </a:solidFill>
          </a:ln>
        </p:spPr>
        <p:style>
          <a:lnRef idx="1">
            <a:schemeClr val="accent1"/>
          </a:lnRef>
          <a:fillRef idx="0">
            <a:schemeClr val="accent1"/>
          </a:fillRef>
          <a:effectRef idx="0">
            <a:schemeClr val="accent1"/>
          </a:effectRef>
          <a:fontRef idx="minor">
            <a:schemeClr val="tx1"/>
          </a:fontRef>
        </p:style>
      </p:cxnSp>
      <p:pic>
        <p:nvPicPr>
          <p:cNvPr id="3" name="Picture Placeholder 2">
            <a:extLst>
              <a:ext uri="{FF2B5EF4-FFF2-40B4-BE49-F238E27FC236}">
                <a16:creationId xmlns:a16="http://schemas.microsoft.com/office/drawing/2014/main" id="{B5E57676-8DE2-8F38-63B5-0D5DC49C62FD}"/>
              </a:ext>
            </a:extLst>
          </p:cNvPr>
          <p:cNvPicPr>
            <a:picLocks noGrp="1" noChangeAspect="1"/>
          </p:cNvPicPr>
          <p:nvPr>
            <p:ph type="pic" sz="quarter" idx="10"/>
          </p:nvPr>
        </p:nvPicPr>
        <p:blipFill>
          <a:blip r:embed="rId2"/>
          <a:srcRect t="21875" b="21875"/>
          <a:stretch>
            <a:fillRect/>
          </a:stretch>
        </p:blipFill>
        <p:spPr>
          <a:xfrm>
            <a:off x="2026920" y="1454534"/>
            <a:ext cx="9044336" cy="5087439"/>
          </a:xfrm>
          <a:prstGeom prst="rect">
            <a:avLst/>
          </a:prstGeom>
        </p:spPr>
      </p:pic>
    </p:spTree>
    <p:extLst>
      <p:ext uri="{BB962C8B-B14F-4D97-AF65-F5344CB8AC3E}">
        <p14:creationId xmlns:p14="http://schemas.microsoft.com/office/powerpoint/2010/main" val="14996319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728120-E6BF-2D9A-9FF9-F736593F78B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DCAC98F-AB28-6B08-07C7-36371E9FA87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77E825EB-CAC8-4081-2830-EC155B3F2AB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D4DEF9F4-5871-C358-E06A-C8FF00AC43FE}"/>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buNone/>
            </a:pPr>
            <a:r>
              <a:rPr lang="en-US" sz="2800" dirty="0">
                <a:solidFill>
                  <a:prstClr val="black"/>
                </a:solidFill>
                <a:latin typeface="Calibri"/>
              </a:rPr>
              <a:t>Benefits of AI :</a:t>
            </a:r>
          </a:p>
          <a:p>
            <a:pPr fontAlgn="base">
              <a:lnSpc>
                <a:spcPts val="1800"/>
              </a:lnSpc>
              <a:buNone/>
            </a:pPr>
            <a:endParaRPr lang="en-US" sz="2800" dirty="0">
              <a:solidFill>
                <a:prstClr val="black"/>
              </a:solidFill>
              <a:latin typeface="Calibri"/>
            </a:endParaRPr>
          </a:p>
          <a:p>
            <a:pPr fontAlgn="base">
              <a:lnSpc>
                <a:spcPts val="1800"/>
              </a:lnSpc>
              <a:buNone/>
            </a:pPr>
            <a:r>
              <a:rPr lang="en-US" sz="2800" dirty="0">
                <a:solidFill>
                  <a:prstClr val="black"/>
                </a:solidFill>
                <a:latin typeface="Calibri"/>
              </a:rPr>
              <a:t>AI offers numerous benefits across various industries and</a:t>
            </a:r>
          </a:p>
          <a:p>
            <a:pPr fontAlgn="base">
              <a:lnSpc>
                <a:spcPts val="1800"/>
              </a:lnSpc>
              <a:buNone/>
            </a:pPr>
            <a:endParaRPr lang="en-US" sz="2800" dirty="0">
              <a:solidFill>
                <a:prstClr val="black"/>
              </a:solidFill>
              <a:latin typeface="Calibri"/>
            </a:endParaRPr>
          </a:p>
          <a:p>
            <a:pPr fontAlgn="base">
              <a:lnSpc>
                <a:spcPts val="1800"/>
              </a:lnSpc>
              <a:buNone/>
            </a:pPr>
            <a:r>
              <a:rPr lang="en-US" sz="2800" dirty="0">
                <a:solidFill>
                  <a:prstClr val="black"/>
                </a:solidFill>
                <a:latin typeface="Calibri"/>
              </a:rPr>
              <a:t>applications. Some of the most commonly cited benefits</a:t>
            </a:r>
          </a:p>
          <a:p>
            <a:pPr fontAlgn="base">
              <a:lnSpc>
                <a:spcPts val="1800"/>
              </a:lnSpc>
              <a:buNone/>
            </a:pPr>
            <a:endParaRPr lang="en-US" sz="2800" dirty="0">
              <a:solidFill>
                <a:prstClr val="black"/>
              </a:solidFill>
              <a:latin typeface="Calibri"/>
            </a:endParaRPr>
          </a:p>
          <a:p>
            <a:pPr fontAlgn="base">
              <a:lnSpc>
                <a:spcPts val="1800"/>
              </a:lnSpc>
              <a:buNone/>
            </a:pPr>
            <a:r>
              <a:rPr lang="en-US" sz="2800" dirty="0">
                <a:solidFill>
                  <a:prstClr val="black"/>
                </a:solidFill>
                <a:latin typeface="Calibri"/>
              </a:rPr>
              <a:t> include:</a:t>
            </a:r>
          </a:p>
          <a:p>
            <a:pPr marL="457200" indent="-457200" algn="l" fontAlgn="base">
              <a:buFont typeface="Arial" panose="020B0604020202020204" pitchFamily="34" charset="0"/>
              <a:buChar char="•"/>
            </a:pPr>
            <a:r>
              <a:rPr lang="en-US" sz="2800" dirty="0">
                <a:solidFill>
                  <a:prstClr val="black"/>
                </a:solidFill>
                <a:latin typeface="Calibri"/>
              </a:rPr>
              <a:t>Automation of repetitive tasks.</a:t>
            </a:r>
          </a:p>
          <a:p>
            <a:pPr marL="457200" indent="-457200" algn="l" fontAlgn="base">
              <a:buFont typeface="Arial" panose="020B0604020202020204" pitchFamily="34" charset="0"/>
              <a:buChar char="•"/>
            </a:pPr>
            <a:r>
              <a:rPr lang="en-US" sz="2800" dirty="0">
                <a:solidFill>
                  <a:prstClr val="black"/>
                </a:solidFill>
                <a:latin typeface="Calibri"/>
              </a:rPr>
              <a:t>More and faster insight from data.</a:t>
            </a:r>
          </a:p>
          <a:p>
            <a:pPr marL="457200" indent="-457200" algn="l" fontAlgn="base">
              <a:buFont typeface="Arial" panose="020B0604020202020204" pitchFamily="34" charset="0"/>
              <a:buChar char="•"/>
            </a:pPr>
            <a:r>
              <a:rPr lang="en-US" sz="2800" dirty="0">
                <a:solidFill>
                  <a:prstClr val="black"/>
                </a:solidFill>
                <a:latin typeface="Calibri"/>
              </a:rPr>
              <a:t>Enhanced decision-making.</a:t>
            </a:r>
          </a:p>
          <a:p>
            <a:pPr marL="457200" indent="-457200" algn="l" fontAlgn="base">
              <a:buFont typeface="Arial" panose="020B0604020202020204" pitchFamily="34" charset="0"/>
              <a:buChar char="•"/>
            </a:pPr>
            <a:r>
              <a:rPr lang="en-US" sz="2800" dirty="0">
                <a:solidFill>
                  <a:prstClr val="black"/>
                </a:solidFill>
                <a:latin typeface="Calibri"/>
              </a:rPr>
              <a:t>Fewer human errors.</a:t>
            </a:r>
          </a:p>
          <a:p>
            <a:pPr marL="457200" indent="-457200" algn="l" fontAlgn="base">
              <a:buFont typeface="Arial" panose="020B0604020202020204" pitchFamily="34" charset="0"/>
              <a:buChar char="•"/>
            </a:pPr>
            <a:r>
              <a:rPr lang="en-US" sz="2800" dirty="0">
                <a:solidFill>
                  <a:prstClr val="black"/>
                </a:solidFill>
                <a:latin typeface="Calibri"/>
              </a:rPr>
              <a:t>24x7 availability.</a:t>
            </a:r>
          </a:p>
          <a:p>
            <a:pPr marL="457200" indent="-457200" algn="l" fontAlgn="base">
              <a:buFont typeface="Arial" panose="020B0604020202020204" pitchFamily="34" charset="0"/>
              <a:buChar char="•"/>
            </a:pPr>
            <a:r>
              <a:rPr lang="en-US" sz="2800" dirty="0">
                <a:solidFill>
                  <a:prstClr val="black"/>
                </a:solidFill>
                <a:latin typeface="Calibri"/>
              </a:rPr>
              <a:t>Reduced physical risks.</a:t>
            </a:r>
          </a:p>
        </p:txBody>
      </p:sp>
      <p:pic>
        <p:nvPicPr>
          <p:cNvPr id="5" name="Graphic 21">
            <a:extLst>
              <a:ext uri="{FF2B5EF4-FFF2-40B4-BE49-F238E27FC236}">
                <a16:creationId xmlns:a16="http://schemas.microsoft.com/office/drawing/2014/main" id="{359B25CD-B8C4-1B1D-C008-BDB8F704DD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92BE099B-4A39-197A-35B7-CDC3FB58BEC4}"/>
              </a:ext>
            </a:extLst>
          </p:cNvPr>
          <p:cNvPicPr>
            <a:picLocks noChangeAspect="1"/>
          </p:cNvPicPr>
          <p:nvPr/>
        </p:nvPicPr>
        <p:blipFill>
          <a:blip r:embed="rId3"/>
          <a:stretch>
            <a:fillRect/>
          </a:stretch>
        </p:blipFill>
        <p:spPr>
          <a:xfrm>
            <a:off x="6908800" y="3886200"/>
            <a:ext cx="5283200" cy="2971800"/>
          </a:xfrm>
          <a:prstGeom prst="rect">
            <a:avLst/>
          </a:prstGeom>
        </p:spPr>
      </p:pic>
    </p:spTree>
    <p:extLst>
      <p:ext uri="{BB962C8B-B14F-4D97-AF65-F5344CB8AC3E}">
        <p14:creationId xmlns:p14="http://schemas.microsoft.com/office/powerpoint/2010/main" val="21617986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30407D-2196-28DA-3684-2ED3E46B4F1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6E235E9-B2D7-AE4F-B42F-CF9790C5661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3F1C5D80-7D3F-F18B-7B0A-CF53A3DB6F9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0422777F-6F40-3F30-0191-44305AA499C8}"/>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fontAlgn="base">
              <a:buNone/>
            </a:pPr>
            <a:r>
              <a:rPr lang="en-US" sz="2800" dirty="0">
                <a:solidFill>
                  <a:prstClr val="black"/>
                </a:solidFill>
                <a:latin typeface="Calibri"/>
              </a:rPr>
              <a:t>1-Automation of repetitive tasks:</a:t>
            </a:r>
          </a:p>
          <a:p>
            <a:pPr algn="l" fontAlgn="base">
              <a:buNone/>
            </a:pPr>
            <a:endParaRPr lang="en-US" sz="2800" dirty="0">
              <a:solidFill>
                <a:prstClr val="black"/>
              </a:solidFill>
              <a:latin typeface="Calibri"/>
            </a:endParaRPr>
          </a:p>
          <a:p>
            <a:pPr algn="l" fontAlgn="base">
              <a:buNone/>
            </a:pPr>
            <a:r>
              <a:rPr lang="en-US" sz="2400" dirty="0">
                <a:solidFill>
                  <a:prstClr val="black"/>
                </a:solidFill>
                <a:latin typeface="Calibri"/>
              </a:rPr>
              <a:t>AI can automate routine, repetitive and often tedious tasks including digital tasks such as data collection, entering and preprocessing, and physical tasks such as warehouse stock-picking and manufacturing processes. This automation frees to work on higher value, more creative work.</a:t>
            </a:r>
          </a:p>
          <a:p>
            <a:pPr algn="l" fontAlgn="base">
              <a:lnSpc>
                <a:spcPts val="1800"/>
              </a:lnSpc>
              <a:buNone/>
            </a:pPr>
            <a:endParaRPr lang="en-US" sz="2800" dirty="0">
              <a:solidFill>
                <a:prstClr val="black"/>
              </a:solidFill>
              <a:latin typeface="Calibri"/>
            </a:endParaRPr>
          </a:p>
          <a:p>
            <a:pPr algn="l" fontAlgn="base">
              <a:lnSpc>
                <a:spcPts val="1800"/>
              </a:lnSpc>
              <a:buNone/>
            </a:pPr>
            <a:endParaRPr lang="en-US" b="0" i="0" dirty="0">
              <a:solidFill>
                <a:srgbClr val="161616"/>
              </a:solidFill>
              <a:effectLst/>
              <a:latin typeface="inherit"/>
            </a:endParaRPr>
          </a:p>
        </p:txBody>
      </p:sp>
      <p:pic>
        <p:nvPicPr>
          <p:cNvPr id="5" name="Graphic 21">
            <a:extLst>
              <a:ext uri="{FF2B5EF4-FFF2-40B4-BE49-F238E27FC236}">
                <a16:creationId xmlns:a16="http://schemas.microsoft.com/office/drawing/2014/main" id="{3EF03C6E-FBEC-BD1D-EF70-0306187EAE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383BF058-E4CB-44F1-89A8-672C002AC985}"/>
              </a:ext>
            </a:extLst>
          </p:cNvPr>
          <p:cNvPicPr>
            <a:picLocks noChangeAspect="1"/>
          </p:cNvPicPr>
          <p:nvPr/>
        </p:nvPicPr>
        <p:blipFill>
          <a:blip r:embed="rId3"/>
          <a:stretch>
            <a:fillRect/>
          </a:stretch>
        </p:blipFill>
        <p:spPr>
          <a:xfrm>
            <a:off x="8154158" y="1285192"/>
            <a:ext cx="3908301" cy="1833562"/>
          </a:xfrm>
          <a:prstGeom prst="rect">
            <a:avLst/>
          </a:prstGeom>
        </p:spPr>
      </p:pic>
    </p:spTree>
    <p:extLst>
      <p:ext uri="{BB962C8B-B14F-4D97-AF65-F5344CB8AC3E}">
        <p14:creationId xmlns:p14="http://schemas.microsoft.com/office/powerpoint/2010/main" val="32789757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0965B2-22F3-806A-C5C5-374287CE54F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984C044-9528-5AFC-E91F-49F9C1243CF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95A320D7-066E-7EC2-9290-054EF94BE37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91F64887-A0E5-3A37-E6DB-8C6CE73FAA5E}"/>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2-Enhanced decision-making:</a:t>
            </a: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Whether used for decision support or for fully automated decision-making, AI enables faster, more accurate predictions and reliable, </a:t>
            </a:r>
            <a:r>
              <a:rPr kumimoji="0" lang="en-US" sz="2800" b="0" i="0" u="none" strike="noStrike" kern="1200" cap="none" spc="0" normalizeH="0" baseline="0" noProof="0" dirty="0">
                <a:ln>
                  <a:noFill/>
                </a:ln>
                <a:solidFill>
                  <a:prstClr val="black"/>
                </a:solidFill>
                <a:effectLst/>
                <a:uLnTx/>
                <a:uFillTx/>
                <a:latin typeface="Calibri"/>
                <a:ea typeface="+mn-ea"/>
                <a:cs typeface="+mn-cs"/>
                <a:hlinkClick r:id="rId2">
                  <a:extLst>
                    <a:ext uri="{A12FA001-AC4F-418D-AE19-62706E023703}">
                      <ahyp:hlinkClr xmlns:ahyp="http://schemas.microsoft.com/office/drawing/2018/hyperlinkcolor" val="tx"/>
                    </a:ext>
                  </a:extLst>
                </a:hlinkClick>
              </a:rPr>
              <a:t>data-driven decisions</a:t>
            </a:r>
            <a:r>
              <a:rPr kumimoji="0" lang="en-US" sz="2800" b="0" i="0" u="none" strike="noStrike" kern="1200" cap="none" spc="0" normalizeH="0" baseline="0" noProof="0" dirty="0">
                <a:ln>
                  <a:noFill/>
                </a:ln>
                <a:solidFill>
                  <a:prstClr val="black"/>
                </a:solidFill>
                <a:effectLst/>
                <a:uLnTx/>
                <a:uFillTx/>
                <a:latin typeface="Calibri"/>
                <a:ea typeface="+mn-ea"/>
                <a:cs typeface="+mn-cs"/>
              </a:rPr>
              <a:t>.</a:t>
            </a:r>
          </a:p>
          <a:p>
            <a:pPr marL="0" marR="0" lvl="0" indent="0" algn="l" defTabSz="914400" rtl="0" eaLnBrk="1" fontAlgn="base" latinLnBrk="0" hangingPunct="1">
              <a:lnSpc>
                <a:spcPct val="100000"/>
              </a:lnSpc>
              <a:spcBef>
                <a:spcPts val="0"/>
              </a:spcBef>
              <a:spcAft>
                <a:spcPts val="0"/>
              </a:spcAft>
              <a:buClrTx/>
              <a:buSzTx/>
              <a:buFontTx/>
              <a:buNone/>
              <a:tabLst/>
              <a:defRPr/>
            </a:pPr>
            <a:endParaRPr lang="en-US" sz="2800" dirty="0">
              <a:solidFill>
                <a:prstClr val="black"/>
              </a:solidFill>
              <a:latin typeface="Calibri"/>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Combined with automation, AI enables businesses to act on opportunities and respond to crises as they emerge, in real time and without human intervention.</a:t>
            </a:r>
          </a:p>
          <a:p>
            <a:pPr marL="0" marR="0" lvl="0" indent="0" algn="l" defTabSz="914400" rtl="0" eaLnBrk="1" fontAlgn="base" latinLnBrk="0" hangingPunct="1">
              <a:lnSpc>
                <a:spcPts val="18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inherit"/>
              <a:ea typeface="+mn-ea"/>
              <a:cs typeface="+mn-cs"/>
            </a:endParaRPr>
          </a:p>
        </p:txBody>
      </p:sp>
      <p:pic>
        <p:nvPicPr>
          <p:cNvPr id="5" name="Graphic 21">
            <a:extLst>
              <a:ext uri="{FF2B5EF4-FFF2-40B4-BE49-F238E27FC236}">
                <a16:creationId xmlns:a16="http://schemas.microsoft.com/office/drawing/2014/main" id="{E58741D8-CA92-5945-05F3-4BAF4E2EA66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2FBF3285-4220-B3A9-24DD-BF9835054E89}"/>
              </a:ext>
            </a:extLst>
          </p:cNvPr>
          <p:cNvPicPr>
            <a:picLocks noChangeAspect="1"/>
          </p:cNvPicPr>
          <p:nvPr/>
        </p:nvPicPr>
        <p:blipFill>
          <a:blip r:embed="rId4"/>
          <a:stretch>
            <a:fillRect/>
          </a:stretch>
        </p:blipFill>
        <p:spPr>
          <a:xfrm>
            <a:off x="9090660" y="777241"/>
            <a:ext cx="3040379" cy="1957244"/>
          </a:xfrm>
          <a:prstGeom prst="rect">
            <a:avLst/>
          </a:prstGeom>
        </p:spPr>
      </p:pic>
    </p:spTree>
    <p:extLst>
      <p:ext uri="{BB962C8B-B14F-4D97-AF65-F5344CB8AC3E}">
        <p14:creationId xmlns:p14="http://schemas.microsoft.com/office/powerpoint/2010/main" val="13554578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8538BCBD-9169-6F2F-3EE3-931288E0BBC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293E290-13D7-EC33-B799-496983178B6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D76CB2D0-626C-FD83-CBCA-3DF82DB939C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7230FE2C-815B-21A5-FF79-175436B1A201}"/>
              </a:ext>
            </a:extLst>
          </p:cNvPr>
          <p:cNvSpPr/>
          <p:nvPr/>
        </p:nvSpPr>
        <p:spPr>
          <a:xfrm>
            <a:off x="1175046" y="1267145"/>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base" latinLnBrk="0" hangingPunct="1">
              <a:lnSpc>
                <a:spcPts val="18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inherit"/>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lang="en-US" sz="2800" dirty="0">
                <a:solidFill>
                  <a:prstClr val="black"/>
                </a:solidFill>
                <a:latin typeface="Calibri"/>
              </a:rPr>
              <a:t>3-Fewer human errors:</a:t>
            </a:r>
            <a:br>
              <a:rPr lang="en-US" sz="2800" dirty="0">
                <a:solidFill>
                  <a:prstClr val="black"/>
                </a:solidFill>
                <a:latin typeface="Calibri"/>
              </a:rPr>
            </a:br>
            <a:endParaRPr lang="en-US" sz="2800" dirty="0">
              <a:solidFill>
                <a:prstClr val="black"/>
              </a:solidFill>
              <a:latin typeface="Calibri"/>
            </a:endParaRPr>
          </a:p>
          <a:p>
            <a:pPr marL="0" marR="0" lvl="0" indent="0" algn="l" defTabSz="914400" rtl="0" eaLnBrk="1" fontAlgn="base" latinLnBrk="0" hangingPunct="1">
              <a:spcBef>
                <a:spcPts val="0"/>
              </a:spcBef>
              <a:spcAft>
                <a:spcPts val="0"/>
              </a:spcAft>
              <a:buClrTx/>
              <a:buSzTx/>
              <a:buFontTx/>
              <a:buNone/>
              <a:tabLst/>
              <a:defRPr/>
            </a:pPr>
            <a:r>
              <a:rPr lang="en-US" sz="2800" dirty="0">
                <a:solidFill>
                  <a:prstClr val="black"/>
                </a:solidFill>
                <a:latin typeface="Calibri"/>
              </a:rPr>
              <a:t>AI can reduce human errors in various ways, from guiding people through the proper steps of a process, to flagging potential errors before they occur, and fully automating processes without human intervention.</a:t>
            </a:r>
          </a:p>
        </p:txBody>
      </p:sp>
      <p:pic>
        <p:nvPicPr>
          <p:cNvPr id="5" name="Graphic 21">
            <a:extLst>
              <a:ext uri="{FF2B5EF4-FFF2-40B4-BE49-F238E27FC236}">
                <a16:creationId xmlns:a16="http://schemas.microsoft.com/office/drawing/2014/main" id="{B152686D-3603-87B1-A896-D9D178011EA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41EDC566-349C-7648-2DE6-FEF42885DA0F}"/>
              </a:ext>
            </a:extLst>
          </p:cNvPr>
          <p:cNvPicPr>
            <a:picLocks noChangeAspect="1"/>
          </p:cNvPicPr>
          <p:nvPr/>
        </p:nvPicPr>
        <p:blipFill>
          <a:blip r:embed="rId5"/>
          <a:stretch>
            <a:fillRect/>
          </a:stretch>
        </p:blipFill>
        <p:spPr>
          <a:xfrm>
            <a:off x="7969773" y="1155869"/>
            <a:ext cx="3764479" cy="2151697"/>
          </a:xfrm>
          <a:prstGeom prst="rect">
            <a:avLst/>
          </a:prstGeom>
        </p:spPr>
      </p:pic>
    </p:spTree>
    <p:extLst>
      <p:ext uri="{BB962C8B-B14F-4D97-AF65-F5344CB8AC3E}">
        <p14:creationId xmlns:p14="http://schemas.microsoft.com/office/powerpoint/2010/main" val="1350643733"/>
      </p:ext>
    </p:extLst>
  </p:cSld>
  <p:clrMapOvr>
    <a:overrideClrMapping bg1="lt1" tx1="dk1" bg2="lt2" tx2="dk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5F069F-A42A-18F1-DF4D-991C619D474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CABCBCA-2892-70F6-EC1D-BB0FE61933C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8C763898-19ED-7643-3BE7-5831F63FB78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57BBF09E-16CA-034E-86F7-DBF09B4CF657}"/>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fontAlgn="base">
              <a:buNone/>
            </a:pPr>
            <a:r>
              <a:rPr lang="en-US" sz="2800" dirty="0">
                <a:solidFill>
                  <a:prstClr val="black"/>
                </a:solidFill>
                <a:latin typeface="Calibri"/>
              </a:rPr>
              <a:t>4-Round-the-clock availability and consistency:</a:t>
            </a:r>
          </a:p>
          <a:p>
            <a:pPr algn="l" fontAlgn="base">
              <a:buNone/>
            </a:pPr>
            <a:endParaRPr lang="en-US" sz="2800" dirty="0">
              <a:solidFill>
                <a:prstClr val="black"/>
              </a:solidFill>
              <a:latin typeface="Calibri"/>
            </a:endParaRPr>
          </a:p>
          <a:p>
            <a:pPr algn="l" fontAlgn="base">
              <a:buNone/>
            </a:pPr>
            <a:r>
              <a:rPr lang="en-US" sz="2800" dirty="0">
                <a:solidFill>
                  <a:prstClr val="black"/>
                </a:solidFill>
                <a:latin typeface="Calibri"/>
              </a:rPr>
              <a:t>AI is always on, available around the clock, and delivers consistent performance every time. Tools such as AI chatbots or virtual assistants can lighten staffing demands for customer service or support. </a:t>
            </a:r>
          </a:p>
        </p:txBody>
      </p:sp>
      <p:pic>
        <p:nvPicPr>
          <p:cNvPr id="5" name="Graphic 21">
            <a:extLst>
              <a:ext uri="{FF2B5EF4-FFF2-40B4-BE49-F238E27FC236}">
                <a16:creationId xmlns:a16="http://schemas.microsoft.com/office/drawing/2014/main" id="{06BCE794-1D7F-AA77-FDA4-940BCFC791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B8D035C8-70B8-EB33-6A59-85588382E966}"/>
              </a:ext>
            </a:extLst>
          </p:cNvPr>
          <p:cNvPicPr>
            <a:picLocks noChangeAspect="1"/>
          </p:cNvPicPr>
          <p:nvPr/>
        </p:nvPicPr>
        <p:blipFill>
          <a:blip r:embed="rId3"/>
          <a:stretch>
            <a:fillRect/>
          </a:stretch>
        </p:blipFill>
        <p:spPr>
          <a:xfrm>
            <a:off x="8124993" y="952845"/>
            <a:ext cx="4167901" cy="2346615"/>
          </a:xfrm>
          <a:prstGeom prst="rect">
            <a:avLst/>
          </a:prstGeom>
        </p:spPr>
      </p:pic>
    </p:spTree>
    <p:extLst>
      <p:ext uri="{BB962C8B-B14F-4D97-AF65-F5344CB8AC3E}">
        <p14:creationId xmlns:p14="http://schemas.microsoft.com/office/powerpoint/2010/main" val="11835663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188E62-5341-90A7-721C-9F3C8DA6057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6624191-108D-D9FF-50AB-BAB5E31FECC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89A4C4C0-DF3B-98A4-D50C-DDB618394A4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189ECB80-1744-276F-7ADC-9FA6FFA2DEC6}"/>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5-Reduced physical risk:</a:t>
            </a: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By automating dangerous work such as animal control, handling explosives, performing tasks in deep ocean water, high altitudes or in outer space, AI can eliminate the need to put human workers at risk of injury or worse.</a:t>
            </a:r>
          </a:p>
        </p:txBody>
      </p:sp>
      <p:pic>
        <p:nvPicPr>
          <p:cNvPr id="5" name="Graphic 21">
            <a:extLst>
              <a:ext uri="{FF2B5EF4-FFF2-40B4-BE49-F238E27FC236}">
                <a16:creationId xmlns:a16="http://schemas.microsoft.com/office/drawing/2014/main" id="{F9C8FC9A-7C65-BFE0-D58E-A6423B2457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505BB699-33A5-E786-064D-F00BFE4D9A23}"/>
              </a:ext>
            </a:extLst>
          </p:cNvPr>
          <p:cNvPicPr>
            <a:picLocks noChangeAspect="1"/>
          </p:cNvPicPr>
          <p:nvPr/>
        </p:nvPicPr>
        <p:blipFill>
          <a:blip r:embed="rId3"/>
          <a:stretch>
            <a:fillRect/>
          </a:stretch>
        </p:blipFill>
        <p:spPr>
          <a:xfrm>
            <a:off x="6942384" y="1483994"/>
            <a:ext cx="3499873" cy="1823085"/>
          </a:xfrm>
          <a:prstGeom prst="rect">
            <a:avLst/>
          </a:prstGeom>
        </p:spPr>
      </p:pic>
    </p:spTree>
    <p:extLst>
      <p:ext uri="{BB962C8B-B14F-4D97-AF65-F5344CB8AC3E}">
        <p14:creationId xmlns:p14="http://schemas.microsoft.com/office/powerpoint/2010/main" val="6335612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EF22F3-1229-115F-0D99-CCB37F70621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37D9BEC-6426-C232-A86B-DA648C69449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C69B4934-B5D3-8C8C-5FB3-1A2375F084B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7E42F357-F180-CE64-777E-6993D492F32C}"/>
              </a:ext>
            </a:extLst>
          </p:cNvPr>
          <p:cNvSpPr/>
          <p:nvPr/>
        </p:nvSpPr>
        <p:spPr>
          <a:xfrm>
            <a:off x="1115002" y="1155868"/>
            <a:ext cx="9966082" cy="54073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fontAlgn="base">
              <a:buNone/>
            </a:pPr>
            <a:r>
              <a:rPr lang="en-US" sz="2800" b="1" u="sng" dirty="0">
                <a:solidFill>
                  <a:schemeClr val="accent1"/>
                </a:solidFill>
                <a:latin typeface="Calibri"/>
              </a:rPr>
              <a:t>AI use cases :</a:t>
            </a:r>
          </a:p>
          <a:p>
            <a:pPr algn="l" fontAlgn="base">
              <a:buNone/>
            </a:pPr>
            <a:endParaRPr lang="en-US" sz="2800" dirty="0">
              <a:solidFill>
                <a:prstClr val="black"/>
              </a:solidFill>
              <a:latin typeface="Calibri"/>
            </a:endParaRPr>
          </a:p>
          <a:p>
            <a:pPr algn="l" fontAlgn="base">
              <a:buNone/>
            </a:pPr>
            <a:r>
              <a:rPr lang="en-US" sz="2800" dirty="0">
                <a:solidFill>
                  <a:prstClr val="black"/>
                </a:solidFill>
                <a:latin typeface="Calibri"/>
              </a:rPr>
              <a:t>1-Customer experience, service and support:</a:t>
            </a:r>
          </a:p>
          <a:p>
            <a:pPr algn="l" fontAlgn="base">
              <a:buNone/>
            </a:pPr>
            <a:endParaRPr lang="en-US" sz="2800" dirty="0">
              <a:solidFill>
                <a:prstClr val="black"/>
              </a:solidFill>
              <a:latin typeface="Calibri"/>
            </a:endParaRPr>
          </a:p>
          <a:p>
            <a:pPr algn="l" fontAlgn="base">
              <a:buNone/>
            </a:pPr>
            <a:r>
              <a:rPr lang="en-US" sz="2800" dirty="0">
                <a:solidFill>
                  <a:prstClr val="black"/>
                </a:solidFill>
                <a:latin typeface="Calibri"/>
              </a:rPr>
              <a:t>Companies can implement AI-powered chatbots and virtual assistants to handle customer inquiries, support tickets and more. These tools use </a:t>
            </a:r>
            <a:r>
              <a:rPr lang="en-US" sz="2800" dirty="0">
                <a:solidFill>
                  <a:prstClr val="black"/>
                </a:solidFill>
                <a:latin typeface="Calibri"/>
                <a:hlinkClick r:id="rId2">
                  <a:extLst>
                    <a:ext uri="{A12FA001-AC4F-418D-AE19-62706E023703}">
                      <ahyp:hlinkClr xmlns:ahyp="http://schemas.microsoft.com/office/drawing/2018/hyperlinkcolor" val="tx"/>
                    </a:ext>
                  </a:extLst>
                </a:hlinkClick>
              </a:rPr>
              <a:t>natural language processing</a:t>
            </a:r>
            <a:r>
              <a:rPr lang="en-US" sz="2800" dirty="0">
                <a:solidFill>
                  <a:prstClr val="black"/>
                </a:solidFill>
                <a:latin typeface="Calibri"/>
              </a:rPr>
              <a:t> (NLP) and generative AI capabilities to understand and respond to customer questions about order status, product details and return policies.</a:t>
            </a:r>
          </a:p>
          <a:p>
            <a:pPr algn="l" fontAlgn="base">
              <a:buNone/>
            </a:pPr>
            <a:endParaRPr lang="en-US" sz="2800" dirty="0">
              <a:solidFill>
                <a:prstClr val="black"/>
              </a:solidFill>
              <a:latin typeface="Calibri"/>
            </a:endParaRPr>
          </a:p>
        </p:txBody>
      </p:sp>
      <p:pic>
        <p:nvPicPr>
          <p:cNvPr id="5" name="Graphic 21">
            <a:extLst>
              <a:ext uri="{FF2B5EF4-FFF2-40B4-BE49-F238E27FC236}">
                <a16:creationId xmlns:a16="http://schemas.microsoft.com/office/drawing/2014/main" id="{21AC54CD-6030-F5A1-4BB6-DE6F2CC3645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242637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79B5BC-5957-9F4C-196E-FD030FF514A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034CFAF-3AD6-84A7-705A-2C744075DE4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D77D2394-9964-5C49-B92F-A5498EA16BC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EEF4CD57-A3ED-B13C-2AE9-782FDB073746}"/>
              </a:ext>
            </a:extLst>
          </p:cNvPr>
          <p:cNvSpPr/>
          <p:nvPr/>
        </p:nvSpPr>
        <p:spPr>
          <a:xfrm>
            <a:off x="1115003" y="1155869"/>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Chatbots and virtual assistants enable always-on support, provide faster answers to frequently asked questions (FAQs), free human agents to focus on higher-level tasks, and give customers faster, more consistent service.</a:t>
            </a:r>
          </a:p>
        </p:txBody>
      </p:sp>
      <p:pic>
        <p:nvPicPr>
          <p:cNvPr id="5" name="Graphic 21">
            <a:extLst>
              <a:ext uri="{FF2B5EF4-FFF2-40B4-BE49-F238E27FC236}">
                <a16:creationId xmlns:a16="http://schemas.microsoft.com/office/drawing/2014/main" id="{044645E8-BE47-A109-F75E-A118E045AD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403544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05441C81-5F4D-FC93-A84E-FC81EDCCE82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5C5AB19-C93A-A5C3-FF6B-3BBB237572B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ACF0AC0E-A69F-F55D-4E9A-D7DFAAAB607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6F0FAFF9-403B-C168-2239-1649B8995097}"/>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fontAlgn="base">
              <a:buNone/>
            </a:pPr>
            <a:r>
              <a:rPr lang="en-US" sz="2800" dirty="0">
                <a:solidFill>
                  <a:prstClr val="black"/>
                </a:solidFill>
                <a:latin typeface="Calibri"/>
              </a:rPr>
              <a:t>2-Fraud detection:</a:t>
            </a:r>
          </a:p>
          <a:p>
            <a:pPr algn="l" fontAlgn="base">
              <a:buNone/>
            </a:pPr>
            <a:endParaRPr lang="en-US" sz="2800" dirty="0">
              <a:solidFill>
                <a:prstClr val="black"/>
              </a:solidFill>
              <a:latin typeface="Calibri"/>
            </a:endParaRPr>
          </a:p>
          <a:p>
            <a:pPr algn="l" fontAlgn="base">
              <a:buNone/>
            </a:pPr>
            <a:r>
              <a:rPr lang="en-US" sz="2800" dirty="0">
                <a:solidFill>
                  <a:prstClr val="black"/>
                </a:solidFill>
                <a:latin typeface="Calibri"/>
              </a:rPr>
              <a:t>Machine learning and deep learning algorithms can analyze transaction patterns and flag anomalies, such as unusual spending or login locations, that indicate fraudulent transactions.</a:t>
            </a:r>
          </a:p>
          <a:p>
            <a:pPr algn="l" fontAlgn="base">
              <a:buNone/>
            </a:pPr>
            <a:endParaRPr lang="en-US" sz="2800" dirty="0">
              <a:solidFill>
                <a:prstClr val="black"/>
              </a:solidFill>
              <a:latin typeface="Calibri"/>
            </a:endParaRPr>
          </a:p>
          <a:p>
            <a:pPr algn="l" fontAlgn="base">
              <a:buNone/>
            </a:pPr>
            <a:r>
              <a:rPr lang="en-US" sz="2800" dirty="0">
                <a:solidFill>
                  <a:prstClr val="black"/>
                </a:solidFill>
                <a:latin typeface="Calibri"/>
              </a:rPr>
              <a:t> This enables organizations to respond more quickly to potential fraud and limit its impact, giving themselves and customers greater peace of mind.</a:t>
            </a:r>
          </a:p>
        </p:txBody>
      </p:sp>
      <p:pic>
        <p:nvPicPr>
          <p:cNvPr id="5" name="Graphic 21">
            <a:extLst>
              <a:ext uri="{FF2B5EF4-FFF2-40B4-BE49-F238E27FC236}">
                <a16:creationId xmlns:a16="http://schemas.microsoft.com/office/drawing/2014/main" id="{976C666C-0AF5-C7FC-6070-E7E98020D52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7798666"/>
      </p:ext>
    </p:extLst>
  </p:cSld>
  <p:clrMapOvr>
    <a:overrideClrMapping bg1="lt1" tx1="dk1" bg2="lt2" tx2="dk2" accent1="accent1" accent2="accent2" accent3="accent3" accent4="accent4" accent5="accent5" accent6="accent6" hlink="hlink" folHlink="folHlink"/>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C72FB80C-2747-0F57-34D3-ECEB20D2CAE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67CD67B-D69D-91B9-8FCB-CC668E29BAE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032A05A6-F389-F078-574B-C3F3DF78372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B392664F-3BC7-7886-12BE-72483CBDCCCE}"/>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3-Personalized marketing:</a:t>
            </a: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Retailers, banks and other customer-facing companies can use AI to create personalized customer experiences and marketing campaigns that delight customers, improve sales and prevent churn. </a:t>
            </a:r>
          </a:p>
          <a:p>
            <a:pPr marL="0" marR="0" lvl="0" indent="0" algn="l" defTabSz="914400" rtl="0" eaLnBrk="1" fontAlgn="base" latinLnBrk="0" hangingPunct="1">
              <a:lnSpc>
                <a:spcPct val="100000"/>
              </a:lnSpc>
              <a:spcBef>
                <a:spcPts val="0"/>
              </a:spcBef>
              <a:spcAft>
                <a:spcPts val="0"/>
              </a:spcAft>
              <a:buClrTx/>
              <a:buSzTx/>
              <a:buFontTx/>
              <a:buNone/>
              <a:tabLst/>
              <a:defRPr/>
            </a:pPr>
            <a:endParaRPr lang="en-US" sz="2800" dirty="0">
              <a:solidFill>
                <a:prstClr val="black"/>
              </a:solidFill>
              <a:latin typeface="Calibri"/>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Based on data from customer purchase history and behaviors, deep learning algorithms can recommend products and services customers are likely to want, and even generate personalized copy and special offers for individual customers in real time.</a:t>
            </a:r>
          </a:p>
        </p:txBody>
      </p:sp>
      <p:pic>
        <p:nvPicPr>
          <p:cNvPr id="5" name="Graphic 21">
            <a:extLst>
              <a:ext uri="{FF2B5EF4-FFF2-40B4-BE49-F238E27FC236}">
                <a16:creationId xmlns:a16="http://schemas.microsoft.com/office/drawing/2014/main" id="{94046F60-1E16-6925-FF5F-EE17DA9E2CF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02185342"/>
      </p:ext>
    </p:extLst>
  </p:cSld>
  <p:clrMapOvr>
    <a:overrideClrMapping bg1="lt1" tx1="dk1" bg2="lt2" tx2="dk2" accent1="accent1" accent2="accent2" accent3="accent3" accent4="accent4" accent5="accent5" accent6="accent6" hlink="hlink" folHlink="folHlink"/>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B55B34-4C4D-45D0-7C10-BEFBFEBC92C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8704AA0-65E4-E90A-C9C8-5B5E790724B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F45BA7C8-2327-C025-FFAF-4044C57168E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8358FDF4-8A42-7D11-4212-F2AC57DACAC4}"/>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fontAlgn="base">
              <a:buNone/>
            </a:pPr>
            <a:r>
              <a:rPr lang="en-US" sz="2800" dirty="0">
                <a:solidFill>
                  <a:prstClr val="black"/>
                </a:solidFill>
                <a:latin typeface="Calibri"/>
              </a:rPr>
              <a:t>4-Human resources and recruitment:</a:t>
            </a:r>
          </a:p>
          <a:p>
            <a:pPr algn="l" fontAlgn="base">
              <a:buNone/>
            </a:pPr>
            <a:endParaRPr lang="en-US" sz="2800" dirty="0">
              <a:solidFill>
                <a:prstClr val="black"/>
              </a:solidFill>
              <a:latin typeface="Calibri"/>
            </a:endParaRPr>
          </a:p>
          <a:p>
            <a:pPr algn="l" fontAlgn="base">
              <a:buNone/>
            </a:pPr>
            <a:r>
              <a:rPr lang="en-US" sz="2800" dirty="0">
                <a:solidFill>
                  <a:prstClr val="black"/>
                </a:solidFill>
                <a:latin typeface="Calibri"/>
              </a:rPr>
              <a:t>AI-driven recruitment platforms can streamline hiring by screening resumes, matching candidates with job descriptions, and even conducting preliminary interviews using video analysis. </a:t>
            </a:r>
          </a:p>
        </p:txBody>
      </p:sp>
      <p:pic>
        <p:nvPicPr>
          <p:cNvPr id="5" name="Graphic 21">
            <a:extLst>
              <a:ext uri="{FF2B5EF4-FFF2-40B4-BE49-F238E27FC236}">
                <a16:creationId xmlns:a16="http://schemas.microsoft.com/office/drawing/2014/main" id="{05D26912-9292-0F6F-FBEC-2C20221B6B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9088668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D69A62-4C07-72B4-E699-05A80F0340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A6F7237-4B98-F0A7-1EE1-CFCF09C3E21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892B3F11-AAE9-7C17-A6BF-C2D6E1F69BD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3F0F1704-C496-D0D9-0FA4-2DBE67617392}"/>
              </a:ext>
            </a:extLst>
          </p:cNvPr>
          <p:cNvSpPr/>
          <p:nvPr/>
        </p:nvSpPr>
        <p:spPr>
          <a:xfrm>
            <a:off x="892304" y="1155869"/>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fontAlgn="base">
              <a:buNone/>
            </a:pPr>
            <a:r>
              <a:rPr lang="en-US" sz="2800" dirty="0">
                <a:solidFill>
                  <a:prstClr val="black"/>
                </a:solidFill>
                <a:latin typeface="Calibri"/>
              </a:rPr>
              <a:t>5-Predictive maintenance:</a:t>
            </a:r>
          </a:p>
          <a:p>
            <a:pPr fontAlgn="base"/>
            <a:endParaRPr lang="en-US" sz="2800" dirty="0">
              <a:solidFill>
                <a:prstClr val="black"/>
              </a:solidFill>
              <a:latin typeface="Calibri"/>
            </a:endParaRPr>
          </a:p>
          <a:p>
            <a:pPr fontAlgn="base"/>
            <a:r>
              <a:rPr lang="en-US" sz="2800" dirty="0">
                <a:solidFill>
                  <a:prstClr val="black"/>
                </a:solidFill>
                <a:latin typeface="Calibri"/>
              </a:rPr>
              <a:t>Machine learning models can analyze data from sensors, Internet of Things (IoT) devices and operational technology (OT) to forecast when maintenance will be required and predict equipment failures before they occur. </a:t>
            </a:r>
          </a:p>
        </p:txBody>
      </p:sp>
      <p:pic>
        <p:nvPicPr>
          <p:cNvPr id="5" name="Graphic 21">
            <a:extLst>
              <a:ext uri="{FF2B5EF4-FFF2-40B4-BE49-F238E27FC236}">
                <a16:creationId xmlns:a16="http://schemas.microsoft.com/office/drawing/2014/main" id="{167570AE-9B98-EC64-126D-7F7BF57190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8883607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2F15A2D-2324-487D-A02A-BF46C5C580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17A7F34E-D418-47E2-9F86-2C45BBC312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732" y="321733"/>
            <a:ext cx="11546828" cy="6214534"/>
          </a:xfrm>
          <a:custGeom>
            <a:avLst/>
            <a:gdLst>
              <a:gd name="connsiteX0" fmla="*/ 0 w 11546828"/>
              <a:gd name="connsiteY0" fmla="*/ 0 h 6214534"/>
              <a:gd name="connsiteX1" fmla="*/ 7965430 w 11546828"/>
              <a:gd name="connsiteY1" fmla="*/ 0 h 6214534"/>
              <a:gd name="connsiteX2" fmla="*/ 7965430 w 11546828"/>
              <a:gd name="connsiteY2" fmla="*/ 1786 h 6214534"/>
              <a:gd name="connsiteX3" fmla="*/ 11546828 w 11546828"/>
              <a:gd name="connsiteY3" fmla="*/ 1786 h 6214534"/>
              <a:gd name="connsiteX4" fmla="*/ 11546828 w 11546828"/>
              <a:gd name="connsiteY4" fmla="*/ 2866740 h 6214534"/>
              <a:gd name="connsiteX5" fmla="*/ 11225095 w 11546828"/>
              <a:gd name="connsiteY5" fmla="*/ 3179536 h 6214534"/>
              <a:gd name="connsiteX6" fmla="*/ 11225095 w 11546828"/>
              <a:gd name="connsiteY6" fmla="*/ 301542 h 6214534"/>
              <a:gd name="connsiteX7" fmla="*/ 320042 w 11546828"/>
              <a:gd name="connsiteY7" fmla="*/ 301542 h 6214534"/>
              <a:gd name="connsiteX8" fmla="*/ 320042 w 11546828"/>
              <a:gd name="connsiteY8" fmla="*/ 5909424 h 6214534"/>
              <a:gd name="connsiteX9" fmla="*/ 8417210 w 11546828"/>
              <a:gd name="connsiteY9" fmla="*/ 5909424 h 6214534"/>
              <a:gd name="connsiteX10" fmla="*/ 8103383 w 11546828"/>
              <a:gd name="connsiteY10" fmla="*/ 6214534 h 6214534"/>
              <a:gd name="connsiteX11" fmla="*/ 7222929 w 11546828"/>
              <a:gd name="connsiteY11" fmla="*/ 6214534 h 6214534"/>
              <a:gd name="connsiteX12" fmla="*/ 7222929 w 11546828"/>
              <a:gd name="connsiteY12" fmla="*/ 6212748 h 6214534"/>
              <a:gd name="connsiteX13" fmla="*/ 0 w 11546828"/>
              <a:gd name="connsiteY13" fmla="*/ 6212748 h 6214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546828" h="6214534">
                <a:moveTo>
                  <a:pt x="0" y="0"/>
                </a:moveTo>
                <a:lnTo>
                  <a:pt x="7965430" y="0"/>
                </a:lnTo>
                <a:lnTo>
                  <a:pt x="7965430" y="1786"/>
                </a:lnTo>
                <a:lnTo>
                  <a:pt x="11546828" y="1786"/>
                </a:lnTo>
                <a:lnTo>
                  <a:pt x="11546828" y="2866740"/>
                </a:lnTo>
                <a:lnTo>
                  <a:pt x="11225095" y="3179536"/>
                </a:lnTo>
                <a:lnTo>
                  <a:pt x="11225095" y="301542"/>
                </a:lnTo>
                <a:lnTo>
                  <a:pt x="320042" y="301542"/>
                </a:lnTo>
                <a:lnTo>
                  <a:pt x="320042" y="5909424"/>
                </a:lnTo>
                <a:lnTo>
                  <a:pt x="8417210" y="5909424"/>
                </a:lnTo>
                <a:lnTo>
                  <a:pt x="8103383" y="6214534"/>
                </a:lnTo>
                <a:lnTo>
                  <a:pt x="7222929" y="6214534"/>
                </a:lnTo>
                <a:lnTo>
                  <a:pt x="7222929" y="6212748"/>
                </a:lnTo>
                <a:lnTo>
                  <a:pt x="0" y="6212748"/>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ight Triangle 11">
            <a:extLst>
              <a:ext uri="{FF2B5EF4-FFF2-40B4-BE49-F238E27FC236}">
                <a16:creationId xmlns:a16="http://schemas.microsoft.com/office/drawing/2014/main" id="{2AEAFA59-923A-4F54-8B49-44C970BCC3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Placeholder 2">
            <a:extLst>
              <a:ext uri="{FF2B5EF4-FFF2-40B4-BE49-F238E27FC236}">
                <a16:creationId xmlns:a16="http://schemas.microsoft.com/office/drawing/2014/main" id="{6B44F1E9-A5B0-5998-99A7-3C5096A1E2EA}"/>
              </a:ext>
            </a:extLst>
          </p:cNvPr>
          <p:cNvPicPr>
            <a:picLocks noGrp="1" noChangeAspect="1"/>
          </p:cNvPicPr>
          <p:nvPr>
            <p:ph type="pic" sz="quarter" idx="10"/>
          </p:nvPr>
        </p:nvPicPr>
        <p:blipFill>
          <a:blip r:embed="rId2"/>
          <a:srcRect l="222" r="222"/>
          <a:stretch>
            <a:fillRect/>
          </a:stretch>
        </p:blipFill>
        <p:spPr>
          <a:xfrm>
            <a:off x="962163" y="1229461"/>
            <a:ext cx="7746709" cy="4357503"/>
          </a:xfrm>
          <a:prstGeom prst="rect">
            <a:avLst/>
          </a:prstGeom>
        </p:spPr>
      </p:pic>
    </p:spTree>
    <p:extLst>
      <p:ext uri="{BB962C8B-B14F-4D97-AF65-F5344CB8AC3E}">
        <p14:creationId xmlns:p14="http://schemas.microsoft.com/office/powerpoint/2010/main" val="28641017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691B4D-0631-9F63-9CBB-E523C62E7AA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CFC9CC0-493F-F992-FCA6-D559B9B083C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10639539-3826-0BD4-018F-EDD3D8893A5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C93036DF-B1FB-DE42-29B4-D110D9A12285}"/>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fontAlgn="base">
              <a:buNone/>
            </a:pPr>
            <a:r>
              <a:rPr lang="en-US" sz="2800" b="1" dirty="0">
                <a:solidFill>
                  <a:schemeClr val="accent1"/>
                </a:solidFill>
                <a:latin typeface="Calibri"/>
              </a:rPr>
              <a:t>History of AI </a:t>
            </a:r>
          </a:p>
          <a:p>
            <a:pPr algn="l" fontAlgn="base">
              <a:buNone/>
            </a:pPr>
            <a:r>
              <a:rPr lang="en-US" sz="2800" dirty="0">
                <a:solidFill>
                  <a:prstClr val="black"/>
                </a:solidFill>
                <a:latin typeface="Calibri"/>
              </a:rPr>
              <a:t>The idea of "a machine that thinks" dates back to ancient Greece. </a:t>
            </a:r>
          </a:p>
          <a:p>
            <a:pPr algn="l" fontAlgn="base">
              <a:buNone/>
            </a:pPr>
            <a:endParaRPr lang="en-US" sz="2800" b="1" u="sng" dirty="0">
              <a:solidFill>
                <a:prstClr val="black"/>
              </a:solidFill>
              <a:latin typeface="Calibri"/>
            </a:endParaRPr>
          </a:p>
          <a:p>
            <a:pPr algn="l" fontAlgn="base">
              <a:buNone/>
            </a:pPr>
            <a:r>
              <a:rPr lang="en-US" sz="2800" b="1" u="sng" dirty="0">
                <a:solidFill>
                  <a:prstClr val="black"/>
                </a:solidFill>
                <a:latin typeface="Calibri"/>
              </a:rPr>
              <a:t>1950</a:t>
            </a:r>
            <a:br>
              <a:rPr lang="en-US" sz="2800" dirty="0">
                <a:solidFill>
                  <a:prstClr val="black"/>
                </a:solidFill>
                <a:latin typeface="Calibri"/>
              </a:rPr>
            </a:br>
            <a:r>
              <a:rPr lang="en-US" sz="2800" dirty="0">
                <a:solidFill>
                  <a:prstClr val="black"/>
                </a:solidFill>
                <a:latin typeface="Calibri"/>
              </a:rPr>
              <a:t>Alan Turing publishes </a:t>
            </a:r>
            <a:r>
              <a:rPr lang="en-US" sz="2800" dirty="0">
                <a:solidFill>
                  <a:prstClr val="black"/>
                </a:solidFill>
                <a:latin typeface="Calibri"/>
                <a:hlinkClick r:id="rId2">
                  <a:extLst>
                    <a:ext uri="{A12FA001-AC4F-418D-AE19-62706E023703}">
                      <ahyp:hlinkClr xmlns:ahyp="http://schemas.microsoft.com/office/drawing/2018/hyperlinkcolor" val="tx"/>
                    </a:ext>
                  </a:extLst>
                </a:hlinkClick>
              </a:rPr>
              <a:t>Computing Machinery and Intelligence</a:t>
            </a:r>
            <a:r>
              <a:rPr lang="en-US" sz="2800" dirty="0">
                <a:solidFill>
                  <a:prstClr val="black"/>
                </a:solidFill>
                <a:latin typeface="Calibri"/>
              </a:rPr>
              <a:t>. In this paper, Turing famous for breaking the German ENIGMA code during WWII and often referred to as the "father of computer science" asks the following question: "Can machines think?"</a:t>
            </a:r>
          </a:p>
        </p:txBody>
      </p:sp>
      <p:pic>
        <p:nvPicPr>
          <p:cNvPr id="5" name="Graphic 21">
            <a:extLst>
              <a:ext uri="{FF2B5EF4-FFF2-40B4-BE49-F238E27FC236}">
                <a16:creationId xmlns:a16="http://schemas.microsoft.com/office/drawing/2014/main" id="{59A53ED0-7E50-09F2-DD83-6F9EF51D54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6782421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A3ACD4-F0E9-628C-6CC3-BA9D2CB20C1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B6DB032-BED5-64E3-AD1E-6686F636466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EE22FF83-457C-B7E4-5F55-7B46F444169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E1979AA7-989E-D2AF-C83C-133341046166}"/>
              </a:ext>
            </a:extLst>
          </p:cNvPr>
          <p:cNvSpPr/>
          <p:nvPr/>
        </p:nvSpPr>
        <p:spPr>
          <a:xfrm>
            <a:off x="1181062" y="1285191"/>
            <a:ext cx="10074480" cy="50879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1" i="0" u="sng" strike="noStrike" kern="1200" cap="none" spc="0" normalizeH="0" baseline="0" noProof="0" dirty="0">
                <a:ln>
                  <a:noFill/>
                </a:ln>
                <a:solidFill>
                  <a:prstClr val="black"/>
                </a:solidFill>
                <a:effectLst/>
                <a:uLnTx/>
                <a:uFillTx/>
                <a:latin typeface="Calibri"/>
                <a:ea typeface="+mn-ea"/>
                <a:cs typeface="+mn-cs"/>
              </a:rPr>
              <a:t>1956</a:t>
            </a:r>
            <a:br>
              <a:rPr kumimoji="0" lang="en-US" sz="2800" b="0" i="0" u="none" strike="noStrike" kern="1200" cap="none" spc="0" normalizeH="0" baseline="0" noProof="0" dirty="0">
                <a:ln>
                  <a:noFill/>
                </a:ln>
                <a:solidFill>
                  <a:prstClr val="black"/>
                </a:solidFill>
                <a:effectLst/>
                <a:uLnTx/>
                <a:uFillTx/>
                <a:latin typeface="Calibri"/>
                <a:ea typeface="+mn-ea"/>
                <a:cs typeface="+mn-cs"/>
              </a:rPr>
            </a:br>
            <a:r>
              <a:rPr kumimoji="0" lang="en-US" sz="2800" b="0" i="0" u="none" strike="noStrike" kern="1200" cap="none" spc="0" normalizeH="0" baseline="0" noProof="0" dirty="0">
                <a:ln>
                  <a:noFill/>
                </a:ln>
                <a:solidFill>
                  <a:prstClr val="black"/>
                </a:solidFill>
                <a:effectLst/>
                <a:uLnTx/>
                <a:uFillTx/>
                <a:latin typeface="Calibri"/>
                <a:ea typeface="+mn-ea"/>
                <a:cs typeface="+mn-cs"/>
              </a:rPr>
              <a:t>John McCarthy coins the term "artificial intelligence" at the first-ever AI conference at Dartmouth College. (McCarthy went on to invent the Lisp language.) Later that year, Allen Newell, J.C. Shaw and Herbert Simon create the Logic Theorist, the first-ever running AI computer program.</a:t>
            </a:r>
          </a:p>
        </p:txBody>
      </p:sp>
      <p:pic>
        <p:nvPicPr>
          <p:cNvPr id="5" name="Graphic 21">
            <a:extLst>
              <a:ext uri="{FF2B5EF4-FFF2-40B4-BE49-F238E27FC236}">
                <a16:creationId xmlns:a16="http://schemas.microsoft.com/office/drawing/2014/main" id="{A7BE8C62-34E7-9E8B-A980-46167B28B2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0183044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AD8A60-62B6-012F-139D-BB2F250AA9E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2B47265-C48A-77DD-FE19-B0F6887ED7F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95913409-9F65-795B-ADBD-E4C030051B8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ADA53631-D685-3A0E-C4B2-282BF6FEB027}"/>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fontAlgn="base">
              <a:buNone/>
            </a:pPr>
            <a:r>
              <a:rPr lang="en-US" sz="2800" dirty="0">
                <a:solidFill>
                  <a:prstClr val="black"/>
                </a:solidFill>
                <a:latin typeface="Calibri"/>
              </a:rPr>
              <a:t>1967</a:t>
            </a:r>
            <a:br>
              <a:rPr lang="en-US" sz="2800" dirty="0">
                <a:solidFill>
                  <a:prstClr val="black"/>
                </a:solidFill>
                <a:latin typeface="Calibri"/>
              </a:rPr>
            </a:br>
            <a:r>
              <a:rPr lang="en-US" sz="2800" dirty="0">
                <a:solidFill>
                  <a:prstClr val="black"/>
                </a:solidFill>
                <a:latin typeface="Calibri"/>
              </a:rPr>
              <a:t>Frank Rosenblatt builds the Mark 1 Perceptron, the first computer based on a neural network that "learned" through trial and error. Just a year later, Marvin Minsky and Seymour </a:t>
            </a:r>
            <a:r>
              <a:rPr lang="en-US" sz="2800" dirty="0" err="1">
                <a:solidFill>
                  <a:prstClr val="black"/>
                </a:solidFill>
                <a:latin typeface="Calibri"/>
              </a:rPr>
              <a:t>Papert</a:t>
            </a:r>
            <a:r>
              <a:rPr lang="en-US" sz="2800" dirty="0">
                <a:solidFill>
                  <a:prstClr val="black"/>
                </a:solidFill>
                <a:latin typeface="Calibri"/>
              </a:rPr>
              <a:t> publish a book titled </a:t>
            </a:r>
            <a:r>
              <a:rPr lang="en-US" sz="2800" dirty="0" err="1">
                <a:solidFill>
                  <a:prstClr val="black"/>
                </a:solidFill>
                <a:latin typeface="Calibri"/>
              </a:rPr>
              <a:t>Perceptrons</a:t>
            </a:r>
            <a:r>
              <a:rPr lang="en-US" sz="2800" dirty="0">
                <a:solidFill>
                  <a:prstClr val="black"/>
                </a:solidFill>
                <a:latin typeface="Calibri"/>
              </a:rPr>
              <a:t>, which becomes both the landmark work on neural networks and, at least for a while, an argument against future neural network research initiatives.</a:t>
            </a:r>
          </a:p>
          <a:p>
            <a:pPr algn="l" fontAlgn="base">
              <a:buNone/>
            </a:pPr>
            <a:r>
              <a:rPr lang="en-US" sz="2800" dirty="0">
                <a:solidFill>
                  <a:prstClr val="black"/>
                </a:solidFill>
                <a:latin typeface="Calibri"/>
              </a:rPr>
              <a:t>1980</a:t>
            </a:r>
            <a:br>
              <a:rPr lang="en-US" sz="2800" dirty="0">
                <a:solidFill>
                  <a:prstClr val="black"/>
                </a:solidFill>
                <a:latin typeface="Calibri"/>
              </a:rPr>
            </a:br>
            <a:r>
              <a:rPr lang="en-US" sz="2800" dirty="0">
                <a:solidFill>
                  <a:prstClr val="black"/>
                </a:solidFill>
                <a:latin typeface="Calibri"/>
              </a:rPr>
              <a:t>Neural networks, which use a backpropagation algorithm to train itself, became widely used in AI applications.</a:t>
            </a:r>
          </a:p>
          <a:p>
            <a:pPr algn="l" fontAlgn="base">
              <a:buNone/>
            </a:pPr>
            <a:br>
              <a:rPr lang="en-US" sz="2800" dirty="0">
                <a:solidFill>
                  <a:prstClr val="black"/>
                </a:solidFill>
                <a:latin typeface="Calibri"/>
              </a:rPr>
            </a:br>
            <a:endParaRPr lang="en-US" sz="2800" dirty="0">
              <a:solidFill>
                <a:prstClr val="black"/>
              </a:solidFill>
              <a:latin typeface="Calibri"/>
            </a:endParaRPr>
          </a:p>
        </p:txBody>
      </p:sp>
      <p:pic>
        <p:nvPicPr>
          <p:cNvPr id="5" name="Graphic 21">
            <a:extLst>
              <a:ext uri="{FF2B5EF4-FFF2-40B4-BE49-F238E27FC236}">
                <a16:creationId xmlns:a16="http://schemas.microsoft.com/office/drawing/2014/main" id="{4E74FEF0-AF6F-B645-A6E3-1698639DF6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3116108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3AD9B1-E09C-43FA-6F90-8A387CCE09F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A1E6960-A9A4-DE76-73DE-4C772711594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10E3A9BC-FED3-04E8-BE8D-ABA7A68C44B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771C3BD9-E944-DFBF-B84A-30A28200D45A}"/>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1995</a:t>
            </a:r>
            <a:br>
              <a:rPr kumimoji="0" lang="en-US" sz="2800" b="0" i="0" u="none" strike="noStrike" kern="1200" cap="none" spc="0" normalizeH="0" baseline="0" noProof="0" dirty="0">
                <a:ln>
                  <a:noFill/>
                </a:ln>
                <a:solidFill>
                  <a:prstClr val="black"/>
                </a:solidFill>
                <a:effectLst/>
                <a:uLnTx/>
                <a:uFillTx/>
                <a:latin typeface="Calibri"/>
                <a:ea typeface="+mn-ea"/>
                <a:cs typeface="+mn-cs"/>
              </a:rPr>
            </a:br>
            <a:r>
              <a:rPr kumimoji="0" lang="en-US" sz="2800" b="0" i="0" u="none" strike="noStrike" kern="1200" cap="none" spc="0" normalizeH="0" baseline="0" noProof="0" dirty="0">
                <a:ln>
                  <a:noFill/>
                </a:ln>
                <a:solidFill>
                  <a:prstClr val="black"/>
                </a:solidFill>
                <a:effectLst/>
                <a:uLnTx/>
                <a:uFillTx/>
                <a:latin typeface="Calibri"/>
                <a:ea typeface="+mn-ea"/>
                <a:cs typeface="+mn-cs"/>
              </a:rPr>
              <a:t>Stuart Russell and Peter Norvig publish </a:t>
            </a:r>
            <a:r>
              <a:rPr kumimoji="0" lang="en-US" sz="2800" b="0" i="0" u="none" strike="noStrike" kern="1200" cap="none" spc="0" normalizeH="0" baseline="0" noProof="0" dirty="0">
                <a:ln>
                  <a:noFill/>
                </a:ln>
                <a:solidFill>
                  <a:prstClr val="black"/>
                </a:solidFill>
                <a:effectLst/>
                <a:uLnTx/>
                <a:uFillTx/>
                <a:latin typeface="Calibri"/>
                <a:ea typeface="+mn-ea"/>
                <a:cs typeface="+mn-cs"/>
                <a:hlinkClick r:id="rId2">
                  <a:extLst>
                    <a:ext uri="{A12FA001-AC4F-418D-AE19-62706E023703}">
                      <ahyp:hlinkClr xmlns:ahyp="http://schemas.microsoft.com/office/drawing/2018/hyperlinkcolor" val="tx"/>
                    </a:ext>
                  </a:extLst>
                </a:hlinkClick>
              </a:rPr>
              <a:t>Artificial Intelligence: A Modern Approach</a:t>
            </a:r>
            <a:r>
              <a:rPr kumimoji="0" lang="en-US" sz="2800" b="0" i="0" u="none" strike="noStrike" kern="1200" cap="none" spc="0" normalizeH="0" baseline="0" noProof="0" dirty="0">
                <a:ln>
                  <a:noFill/>
                </a:ln>
                <a:solidFill>
                  <a:prstClr val="black"/>
                </a:solidFill>
                <a:effectLst/>
                <a:uLnTx/>
                <a:uFillTx/>
                <a:latin typeface="Calibri"/>
                <a:ea typeface="+mn-ea"/>
                <a:cs typeface="+mn-cs"/>
              </a:rPr>
              <a:t>, which becomes one of the leading textbooks in the study of AI. In it, they delve into four potential goals or definitions of AI, which differentiates computer systems based on rationality and thinking versus acting.</a:t>
            </a: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1997</a:t>
            </a:r>
            <a:br>
              <a:rPr kumimoji="0" lang="en-US" sz="2800" b="0" i="0" u="none" strike="noStrike" kern="1200" cap="none" spc="0" normalizeH="0" baseline="0" noProof="0" dirty="0">
                <a:ln>
                  <a:noFill/>
                </a:ln>
                <a:solidFill>
                  <a:prstClr val="black"/>
                </a:solidFill>
                <a:effectLst/>
                <a:uLnTx/>
                <a:uFillTx/>
                <a:latin typeface="Calibri"/>
                <a:ea typeface="+mn-ea"/>
                <a:cs typeface="+mn-cs"/>
              </a:rPr>
            </a:br>
            <a:r>
              <a:rPr kumimoji="0" lang="en-US" sz="2800" b="0" i="0" u="none" strike="noStrike" kern="1200" cap="none" spc="0" normalizeH="0" baseline="0" noProof="0" dirty="0">
                <a:ln>
                  <a:noFill/>
                </a:ln>
                <a:solidFill>
                  <a:prstClr val="black"/>
                </a:solidFill>
                <a:effectLst/>
                <a:uLnTx/>
                <a:uFillTx/>
                <a:latin typeface="Calibri"/>
                <a:ea typeface="+mn-ea"/>
                <a:cs typeface="+mn-cs"/>
              </a:rPr>
              <a:t>IBM's Deep Blue beats then world chess champion Garry Kasparov, in a chess match (and rematch).</a:t>
            </a:r>
          </a:p>
        </p:txBody>
      </p:sp>
      <p:pic>
        <p:nvPicPr>
          <p:cNvPr id="5" name="Graphic 21">
            <a:extLst>
              <a:ext uri="{FF2B5EF4-FFF2-40B4-BE49-F238E27FC236}">
                <a16:creationId xmlns:a16="http://schemas.microsoft.com/office/drawing/2014/main" id="{5FC133EE-3731-2F95-D116-315DB99D62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0592189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79C73E-8047-0B62-E2D6-900E7210A06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479C6BD-7037-4F22-7AE4-C7595C071AF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EE7D7361-C82A-157C-A1C8-5EEA73F6E28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68EF2327-EADE-4CF6-06A0-94D644DAA261}"/>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2004</a:t>
            </a:r>
            <a:br>
              <a:rPr kumimoji="0" lang="en-US" sz="2800" b="0" i="0" u="none" strike="noStrike" kern="1200" cap="none" spc="0" normalizeH="0" baseline="0" noProof="0" dirty="0">
                <a:ln>
                  <a:noFill/>
                </a:ln>
                <a:solidFill>
                  <a:prstClr val="black"/>
                </a:solidFill>
                <a:effectLst/>
                <a:uLnTx/>
                <a:uFillTx/>
                <a:latin typeface="Calibri"/>
                <a:ea typeface="+mn-ea"/>
                <a:cs typeface="+mn-cs"/>
              </a:rPr>
            </a:br>
            <a:r>
              <a:rPr kumimoji="0" lang="en-US" sz="2800" b="0" i="0" u="none" strike="noStrike" kern="1200" cap="none" spc="0" normalizeH="0" baseline="0" noProof="0" dirty="0">
                <a:ln>
                  <a:noFill/>
                </a:ln>
                <a:solidFill>
                  <a:prstClr val="black"/>
                </a:solidFill>
                <a:effectLst/>
                <a:uLnTx/>
                <a:uFillTx/>
                <a:latin typeface="Calibri"/>
                <a:ea typeface="+mn-ea"/>
                <a:cs typeface="+mn-cs"/>
              </a:rPr>
              <a:t>John McCarthy writes a paper, </a:t>
            </a:r>
            <a:r>
              <a:rPr kumimoji="0" lang="en-US" sz="2800" b="0" i="0" u="none" strike="noStrike" kern="1200" cap="none" spc="0" normalizeH="0" baseline="0" noProof="0" dirty="0">
                <a:ln>
                  <a:noFill/>
                </a:ln>
                <a:solidFill>
                  <a:prstClr val="black"/>
                </a:solidFill>
                <a:effectLst/>
                <a:uLnTx/>
                <a:uFillTx/>
                <a:latin typeface="Calibri"/>
                <a:ea typeface="+mn-ea"/>
                <a:cs typeface="+mn-cs"/>
                <a:hlinkClick r:id="rId2">
                  <a:extLst>
                    <a:ext uri="{A12FA001-AC4F-418D-AE19-62706E023703}">
                      <ahyp:hlinkClr xmlns:ahyp="http://schemas.microsoft.com/office/drawing/2018/hyperlinkcolor" val="tx"/>
                    </a:ext>
                  </a:extLst>
                </a:hlinkClick>
              </a:rPr>
              <a:t>What Is Artificial Intelligence?</a:t>
            </a:r>
            <a:r>
              <a:rPr kumimoji="0" lang="en-US" sz="2800" b="0" i="0" u="none" strike="noStrike" kern="1200" cap="none" spc="0" normalizeH="0" baseline="0" noProof="0" dirty="0">
                <a:ln>
                  <a:noFill/>
                </a:ln>
                <a:solidFill>
                  <a:prstClr val="black"/>
                </a:solidFill>
                <a:effectLst/>
                <a:uLnTx/>
                <a:uFillTx/>
                <a:latin typeface="Calibri"/>
                <a:ea typeface="+mn-ea"/>
                <a:cs typeface="+mn-cs"/>
              </a:rPr>
              <a:t>, and proposes an often-cited definition of AI. By this time, the era of big data and cloud computing is underway, enabling organizations to manage ever-larger data estates, which will one day be used to train AI models. </a:t>
            </a:r>
          </a:p>
        </p:txBody>
      </p:sp>
      <p:pic>
        <p:nvPicPr>
          <p:cNvPr id="5" name="Graphic 21">
            <a:extLst>
              <a:ext uri="{FF2B5EF4-FFF2-40B4-BE49-F238E27FC236}">
                <a16:creationId xmlns:a16="http://schemas.microsoft.com/office/drawing/2014/main" id="{D7028FBB-92F0-41BD-2B55-6281C5DD0E7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262024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F66FCA-39B6-2686-B4F9-6BC8785AAFF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6F39E6-AB4C-D2F0-13BF-577BD789858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5769287D-6DD2-A099-FB83-39480772853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EDC4ABCF-0902-F834-C6FD-A33E319676C0}"/>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fontAlgn="base">
              <a:buNone/>
            </a:pPr>
            <a:r>
              <a:rPr lang="en-US" sz="2800" dirty="0">
                <a:solidFill>
                  <a:prstClr val="black"/>
                </a:solidFill>
                <a:latin typeface="Calibri"/>
              </a:rPr>
              <a:t>2011</a:t>
            </a:r>
            <a:br>
              <a:rPr lang="en-US" sz="2800" dirty="0">
                <a:solidFill>
                  <a:prstClr val="black"/>
                </a:solidFill>
                <a:latin typeface="Calibri"/>
              </a:rPr>
            </a:br>
            <a:r>
              <a:rPr lang="en-US" sz="2800" dirty="0">
                <a:solidFill>
                  <a:prstClr val="black"/>
                </a:solidFill>
                <a:latin typeface="Calibri"/>
              </a:rPr>
              <a:t>IBM Watson® beats champions Ken Jennings and Brad Rutter at Jeopardy! Also, around this time, data science begins to emerge as a popular discipline.</a:t>
            </a:r>
          </a:p>
          <a:p>
            <a:pPr algn="l" fontAlgn="base">
              <a:buNone/>
            </a:pPr>
            <a:endParaRPr lang="en-US" sz="2800" dirty="0">
              <a:solidFill>
                <a:prstClr val="black"/>
              </a:solidFill>
              <a:latin typeface="Calibri"/>
            </a:endParaRPr>
          </a:p>
          <a:p>
            <a:pPr algn="l" fontAlgn="base">
              <a:buNone/>
            </a:pPr>
            <a:r>
              <a:rPr lang="en-US" sz="2800" dirty="0">
                <a:solidFill>
                  <a:prstClr val="black"/>
                </a:solidFill>
                <a:latin typeface="Calibri"/>
              </a:rPr>
              <a:t>2015</a:t>
            </a:r>
            <a:br>
              <a:rPr lang="en-US" sz="2800" dirty="0">
                <a:solidFill>
                  <a:prstClr val="black"/>
                </a:solidFill>
                <a:latin typeface="Calibri"/>
              </a:rPr>
            </a:br>
            <a:r>
              <a:rPr lang="en-US" sz="2800" dirty="0">
                <a:solidFill>
                  <a:prstClr val="black"/>
                </a:solidFill>
                <a:latin typeface="Calibri"/>
              </a:rPr>
              <a:t>Baidu's </a:t>
            </a:r>
            <a:r>
              <a:rPr lang="en-US" sz="2800" dirty="0" err="1">
                <a:solidFill>
                  <a:prstClr val="black"/>
                </a:solidFill>
                <a:latin typeface="Calibri"/>
              </a:rPr>
              <a:t>Minwa</a:t>
            </a:r>
            <a:r>
              <a:rPr lang="en-US" sz="2800" dirty="0">
                <a:solidFill>
                  <a:prstClr val="black"/>
                </a:solidFill>
                <a:latin typeface="Calibri"/>
              </a:rPr>
              <a:t> supercomputer uses a special deep neural network called a convolutional neural network to identify and categorize images with a higher rate of accuracy than the average human.</a:t>
            </a:r>
          </a:p>
          <a:p>
            <a:pPr algn="l" fontAlgn="base">
              <a:lnSpc>
                <a:spcPts val="1800"/>
              </a:lnSpc>
              <a:buNone/>
            </a:pPr>
            <a:endParaRPr lang="en-US" sz="2800" dirty="0">
              <a:solidFill>
                <a:prstClr val="black"/>
              </a:solidFill>
              <a:latin typeface="Calibri"/>
            </a:endParaRPr>
          </a:p>
        </p:txBody>
      </p:sp>
      <p:pic>
        <p:nvPicPr>
          <p:cNvPr id="5" name="Graphic 21">
            <a:extLst>
              <a:ext uri="{FF2B5EF4-FFF2-40B4-BE49-F238E27FC236}">
                <a16:creationId xmlns:a16="http://schemas.microsoft.com/office/drawing/2014/main" id="{080E2BB4-8329-C996-E1CE-2F1EF537FE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7327150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911FE2-0C65-92D9-4046-6F9B94BD20E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7A11A44-D366-632A-3733-1C833A3C3F6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D475E695-7F1F-A476-B788-D6206E9B2BD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56EC2EB7-DAA5-EDDA-1498-86BEBB9ED967}"/>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base" latinLnBrk="0" hangingPunct="1">
              <a:lnSpc>
                <a:spcPct val="100000"/>
              </a:lnSpc>
              <a:spcBef>
                <a:spcPts val="0"/>
              </a:spcBef>
              <a:spcAft>
                <a:spcPts val="0"/>
              </a:spcAft>
              <a:buClrTx/>
              <a:buSzTx/>
              <a:buFontTx/>
              <a:buNone/>
              <a:tabLst/>
              <a:defRPr/>
            </a:pPr>
            <a:br>
              <a:rPr kumimoji="0" lang="en-US" sz="2800" b="0" i="0" u="none" strike="noStrike" kern="1200" cap="none" spc="0" normalizeH="0" baseline="0" noProof="0" dirty="0">
                <a:ln>
                  <a:noFill/>
                </a:ln>
                <a:solidFill>
                  <a:prstClr val="black"/>
                </a:solidFill>
                <a:effectLst/>
                <a:uLnTx/>
                <a:uFillTx/>
                <a:latin typeface="Calibri"/>
                <a:ea typeface="+mn-ea"/>
                <a:cs typeface="+mn-cs"/>
              </a:rPr>
            </a:br>
            <a:r>
              <a:rPr kumimoji="0" lang="en-US" sz="2800" b="0" i="0" u="none" strike="noStrike" kern="1200" cap="none" spc="0" normalizeH="0" baseline="0" noProof="0" dirty="0">
                <a:ln>
                  <a:noFill/>
                </a:ln>
                <a:solidFill>
                  <a:prstClr val="black"/>
                </a:solidFill>
                <a:effectLst/>
                <a:uLnTx/>
                <a:uFillTx/>
                <a:latin typeface="Calibri"/>
                <a:ea typeface="+mn-ea"/>
                <a:cs typeface="+mn-cs"/>
              </a:rPr>
              <a:t>2016</a:t>
            </a:r>
            <a:br>
              <a:rPr kumimoji="0" lang="en-US" sz="2800" b="0" i="0" u="none" strike="noStrike" kern="1200" cap="none" spc="0" normalizeH="0" baseline="0" noProof="0" dirty="0">
                <a:ln>
                  <a:noFill/>
                </a:ln>
                <a:solidFill>
                  <a:prstClr val="black"/>
                </a:solidFill>
                <a:effectLst/>
                <a:uLnTx/>
                <a:uFillTx/>
                <a:latin typeface="Calibri"/>
                <a:ea typeface="+mn-ea"/>
                <a:cs typeface="+mn-cs"/>
              </a:rPr>
            </a:br>
            <a:r>
              <a:rPr kumimoji="0" lang="en-US" sz="2800" b="0" i="0" u="none" strike="noStrike" kern="1200" cap="none" spc="0" normalizeH="0" baseline="0" noProof="0" dirty="0">
                <a:ln>
                  <a:noFill/>
                </a:ln>
                <a:solidFill>
                  <a:prstClr val="black"/>
                </a:solidFill>
                <a:effectLst/>
                <a:uLnTx/>
                <a:uFillTx/>
                <a:latin typeface="Calibri"/>
                <a:ea typeface="+mn-ea"/>
                <a:cs typeface="+mn-cs"/>
              </a:rPr>
              <a:t>DeepMind's AlphaGo program, powered by a deep neural network, beats Lee </a:t>
            </a:r>
            <a:r>
              <a:rPr kumimoji="0" lang="en-US" sz="2800" b="0" i="0" u="none" strike="noStrike" kern="1200" cap="none" spc="0" normalizeH="0" baseline="0" noProof="0" dirty="0" err="1">
                <a:ln>
                  <a:noFill/>
                </a:ln>
                <a:solidFill>
                  <a:prstClr val="black"/>
                </a:solidFill>
                <a:effectLst/>
                <a:uLnTx/>
                <a:uFillTx/>
                <a:latin typeface="Calibri"/>
                <a:ea typeface="+mn-ea"/>
                <a:cs typeface="+mn-cs"/>
              </a:rPr>
              <a:t>Sodol</a:t>
            </a:r>
            <a:r>
              <a:rPr kumimoji="0" lang="en-US" sz="2800" b="0" i="0" u="none" strike="noStrike" kern="1200" cap="none" spc="0" normalizeH="0" baseline="0" noProof="0" dirty="0">
                <a:ln>
                  <a:noFill/>
                </a:ln>
                <a:solidFill>
                  <a:prstClr val="black"/>
                </a:solidFill>
                <a:effectLst/>
                <a:uLnTx/>
                <a:uFillTx/>
                <a:latin typeface="Calibri"/>
                <a:ea typeface="+mn-ea"/>
                <a:cs typeface="+mn-cs"/>
              </a:rPr>
              <a:t>, the world champion Go player, in a five-game match. The victory is significant given the huge number of possible moves as the game progresses (over 14.5 trillion after just four moves). </a:t>
            </a:r>
          </a:p>
        </p:txBody>
      </p:sp>
      <p:pic>
        <p:nvPicPr>
          <p:cNvPr id="5" name="Graphic 21">
            <a:extLst>
              <a:ext uri="{FF2B5EF4-FFF2-40B4-BE49-F238E27FC236}">
                <a16:creationId xmlns:a16="http://schemas.microsoft.com/office/drawing/2014/main" id="{F23FA1CD-24C6-3181-C7AE-51215F77A1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1307697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FEA419-302A-C5B8-5359-E8DAEF9405D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15F2AD1-200D-3E22-FDD7-D481ED14718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E501CB01-B055-9973-DECB-90AA1CE62CA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C614FB28-F0B0-B9B1-831A-2447C88CDEB8}"/>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base" latinLnBrk="0" hangingPunct="1">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base" latinLnBrk="0" hangingPunct="1">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2022</a:t>
            </a:r>
            <a:br>
              <a:rPr kumimoji="0" lang="en-US" sz="2800" b="0" i="0" u="none" strike="noStrike" kern="1200" cap="none" spc="0" normalizeH="0" baseline="0" noProof="0" dirty="0">
                <a:ln>
                  <a:noFill/>
                </a:ln>
                <a:solidFill>
                  <a:prstClr val="black"/>
                </a:solidFill>
                <a:effectLst/>
                <a:uLnTx/>
                <a:uFillTx/>
                <a:latin typeface="Calibri"/>
                <a:ea typeface="+mn-ea"/>
                <a:cs typeface="+mn-cs"/>
              </a:rPr>
            </a:br>
            <a:r>
              <a:rPr kumimoji="0" lang="en-US" sz="2800" b="0" i="0" u="none" strike="noStrike" kern="1200" cap="none" spc="0" normalizeH="0" baseline="0" noProof="0" dirty="0">
                <a:ln>
                  <a:noFill/>
                </a:ln>
                <a:solidFill>
                  <a:prstClr val="black"/>
                </a:solidFill>
                <a:effectLst/>
                <a:uLnTx/>
                <a:uFillTx/>
                <a:latin typeface="Calibri"/>
                <a:ea typeface="+mn-ea"/>
                <a:cs typeface="+mn-cs"/>
              </a:rPr>
              <a:t>A rise in </a:t>
            </a:r>
            <a:r>
              <a:rPr kumimoji="0" lang="en-US" sz="2800" b="0" i="0" u="none" strike="noStrike" kern="1200" cap="none" spc="0" normalizeH="0" baseline="0" noProof="0" dirty="0">
                <a:ln>
                  <a:noFill/>
                </a:ln>
                <a:solidFill>
                  <a:prstClr val="black"/>
                </a:solidFill>
                <a:effectLst/>
                <a:uLnTx/>
                <a:uFillTx/>
                <a:latin typeface="Calibri"/>
                <a:ea typeface="+mn-ea"/>
                <a:cs typeface="+mn-cs"/>
                <a:hlinkClick r:id="rId2">
                  <a:extLst>
                    <a:ext uri="{A12FA001-AC4F-418D-AE19-62706E023703}">
                      <ahyp:hlinkClr xmlns:ahyp="http://schemas.microsoft.com/office/drawing/2018/hyperlinkcolor" val="tx"/>
                    </a:ext>
                  </a:extLst>
                </a:hlinkClick>
              </a:rPr>
              <a:t>large language models</a:t>
            </a:r>
            <a:r>
              <a:rPr kumimoji="0" lang="en-US" sz="2800" b="0" i="0" u="none" strike="noStrike" kern="1200" cap="none" spc="0" normalizeH="0" baseline="0" noProof="0" dirty="0">
                <a:ln>
                  <a:noFill/>
                </a:ln>
                <a:solidFill>
                  <a:prstClr val="black"/>
                </a:solidFill>
                <a:effectLst/>
                <a:uLnTx/>
                <a:uFillTx/>
                <a:latin typeface="Calibri"/>
                <a:ea typeface="+mn-ea"/>
                <a:cs typeface="+mn-cs"/>
              </a:rPr>
              <a:t> or LLMs, such as OpenAI’s ChatGPT, creates an enormous change in performance of AI and its potential to drive enterprise value. With these new generative AI practices, deep-learning models can be pretrained on large amounts of data.</a:t>
            </a:r>
          </a:p>
        </p:txBody>
      </p:sp>
      <p:pic>
        <p:nvPicPr>
          <p:cNvPr id="5" name="Graphic 21">
            <a:extLst>
              <a:ext uri="{FF2B5EF4-FFF2-40B4-BE49-F238E27FC236}">
                <a16:creationId xmlns:a16="http://schemas.microsoft.com/office/drawing/2014/main" id="{3FA75891-CF14-7D55-E127-1A45E0B8DC2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81220" y="245781"/>
            <a:ext cx="2305141" cy="1076343"/>
          </a:xfrm>
          <a:prstGeom prst="rect">
            <a:avLst/>
          </a:prstGeom>
        </p:spPr>
      </p:pic>
    </p:spTree>
    <p:extLst>
      <p:ext uri="{BB962C8B-B14F-4D97-AF65-F5344CB8AC3E}">
        <p14:creationId xmlns:p14="http://schemas.microsoft.com/office/powerpoint/2010/main" val="376840483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A3C86B-8076-4605-752A-2BD71739CD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633D3A9-F055-A59C-CD0A-DB14B30FF7B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CFFD9C62-8F93-159D-104C-40008608E0B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741FA828-EB9F-EE00-2A0E-BE0961D30E58}"/>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2024</a:t>
            </a:r>
            <a:br>
              <a:rPr kumimoji="0" lang="en-US" sz="2800" b="0" i="0" u="none" strike="noStrike" kern="1200" cap="none" spc="0" normalizeH="0" baseline="0" noProof="0" dirty="0">
                <a:ln>
                  <a:noFill/>
                </a:ln>
                <a:solidFill>
                  <a:prstClr val="black"/>
                </a:solidFill>
                <a:effectLst/>
                <a:uLnTx/>
                <a:uFillTx/>
                <a:latin typeface="Calibri"/>
                <a:ea typeface="+mn-ea"/>
                <a:cs typeface="+mn-cs"/>
              </a:rPr>
            </a:br>
            <a:r>
              <a:rPr kumimoji="0" lang="en-US" sz="2800" b="0" i="0" u="none" strike="noStrike" kern="1200" cap="none" spc="0" normalizeH="0" baseline="0" noProof="0" dirty="0">
                <a:ln>
                  <a:noFill/>
                </a:ln>
                <a:solidFill>
                  <a:prstClr val="black"/>
                </a:solidFill>
                <a:effectLst/>
                <a:uLnTx/>
                <a:uFillTx/>
                <a:latin typeface="Calibri"/>
                <a:ea typeface="+mn-ea"/>
                <a:cs typeface="+mn-cs"/>
              </a:rPr>
              <a:t>The latest </a:t>
            </a:r>
            <a:r>
              <a:rPr kumimoji="0" lang="en-US" sz="2800" b="0" i="0" u="none" strike="noStrike" kern="1200" cap="none" spc="0" normalizeH="0" baseline="0" noProof="0" dirty="0">
                <a:ln>
                  <a:noFill/>
                </a:ln>
                <a:solidFill>
                  <a:prstClr val="black"/>
                </a:solidFill>
                <a:effectLst/>
                <a:uLnTx/>
                <a:uFillTx/>
                <a:latin typeface="Calibri"/>
                <a:ea typeface="+mn-ea"/>
                <a:cs typeface="+mn-cs"/>
                <a:hlinkClick r:id="rId2">
                  <a:extLst>
                    <a:ext uri="{A12FA001-AC4F-418D-AE19-62706E023703}">
                      <ahyp:hlinkClr xmlns:ahyp="http://schemas.microsoft.com/office/drawing/2018/hyperlinkcolor" val="tx"/>
                    </a:ext>
                  </a:extLst>
                </a:hlinkClick>
              </a:rPr>
              <a:t>AI trends</a:t>
            </a:r>
            <a:r>
              <a:rPr kumimoji="0" lang="en-US" sz="2800" b="0" i="0" u="none" strike="noStrike" kern="1200" cap="none" spc="0" normalizeH="0" baseline="0" noProof="0" dirty="0">
                <a:ln>
                  <a:noFill/>
                </a:ln>
                <a:solidFill>
                  <a:prstClr val="black"/>
                </a:solidFill>
                <a:effectLst/>
                <a:uLnTx/>
                <a:uFillTx/>
                <a:latin typeface="Calibri"/>
                <a:ea typeface="+mn-ea"/>
                <a:cs typeface="+mn-cs"/>
              </a:rPr>
              <a:t> point to a continuing AI renaissance. Multimodal models that can take multiple types of data as input are providing richer, more robust experiences. These models bring together </a:t>
            </a:r>
            <a:r>
              <a:rPr kumimoji="0" lang="en-US" sz="2800" b="0" i="0" u="none" strike="noStrike" kern="1200" cap="none" spc="0" normalizeH="0" baseline="0" noProof="0" dirty="0">
                <a:ln>
                  <a:noFill/>
                </a:ln>
                <a:solidFill>
                  <a:prstClr val="black"/>
                </a:solidFill>
                <a:effectLst/>
                <a:uLnTx/>
                <a:uFillTx/>
                <a:latin typeface="Calibri"/>
                <a:ea typeface="+mn-ea"/>
                <a:cs typeface="+mn-cs"/>
                <a:hlinkClick r:id="rId3">
                  <a:extLst>
                    <a:ext uri="{A12FA001-AC4F-418D-AE19-62706E023703}">
                      <ahyp:hlinkClr xmlns:ahyp="http://schemas.microsoft.com/office/drawing/2018/hyperlinkcolor" val="tx"/>
                    </a:ext>
                  </a:extLst>
                </a:hlinkClick>
              </a:rPr>
              <a:t>computer vision</a:t>
            </a:r>
            <a:r>
              <a:rPr kumimoji="0" lang="en-US" sz="2800" b="0" i="0" u="none" strike="noStrike" kern="1200" cap="none" spc="0" normalizeH="0" baseline="0" noProof="0" dirty="0">
                <a:ln>
                  <a:noFill/>
                </a:ln>
                <a:solidFill>
                  <a:prstClr val="black"/>
                </a:solidFill>
                <a:effectLst/>
                <a:uLnTx/>
                <a:uFillTx/>
                <a:latin typeface="Calibri"/>
                <a:ea typeface="+mn-ea"/>
                <a:cs typeface="+mn-cs"/>
              </a:rPr>
              <a:t> image recognition and NLP speech recognition capabilities. Smaller models are also making strides in an age of diminishing returns with massive models with large parameter counts.</a:t>
            </a:r>
          </a:p>
        </p:txBody>
      </p:sp>
      <p:pic>
        <p:nvPicPr>
          <p:cNvPr id="5" name="Graphic 21">
            <a:extLst>
              <a:ext uri="{FF2B5EF4-FFF2-40B4-BE49-F238E27FC236}">
                <a16:creationId xmlns:a16="http://schemas.microsoft.com/office/drawing/2014/main" id="{21B56B3C-14DD-A116-C337-92E64EA5CF7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81220" y="245781"/>
            <a:ext cx="2305141" cy="1076343"/>
          </a:xfrm>
          <a:prstGeom prst="rect">
            <a:avLst/>
          </a:prstGeom>
        </p:spPr>
      </p:pic>
    </p:spTree>
    <p:extLst>
      <p:ext uri="{BB962C8B-B14F-4D97-AF65-F5344CB8AC3E}">
        <p14:creationId xmlns:p14="http://schemas.microsoft.com/office/powerpoint/2010/main" val="240609387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9 Signs Your Business Is Ready For AI Development - e-Learning Infographics">
            <a:extLst>
              <a:ext uri="{FF2B5EF4-FFF2-40B4-BE49-F238E27FC236}">
                <a16:creationId xmlns:a16="http://schemas.microsoft.com/office/drawing/2014/main" id="{66AF2820-CE94-EE04-1DF2-B2E4D9D913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81000"/>
            <a:ext cx="12192000" cy="609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069630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FEF11A7-44D8-011C-CE68-1DD69176F9C4}"/>
              </a:ext>
            </a:extLst>
          </p:cNvPr>
          <p:cNvPicPr>
            <a:picLocks noChangeAspect="1"/>
          </p:cNvPicPr>
          <p:nvPr/>
        </p:nvPicPr>
        <p:blipFill>
          <a:blip r:embed="rId2"/>
          <a:stretch>
            <a:fillRect/>
          </a:stretch>
        </p:blipFill>
        <p:spPr>
          <a:xfrm>
            <a:off x="1524000" y="666750"/>
            <a:ext cx="9144000" cy="5524500"/>
          </a:xfrm>
          <a:prstGeom prst="rect">
            <a:avLst/>
          </a:prstGeom>
        </p:spPr>
      </p:pic>
    </p:spTree>
    <p:extLst>
      <p:ext uri="{BB962C8B-B14F-4D97-AF65-F5344CB8AC3E}">
        <p14:creationId xmlns:p14="http://schemas.microsoft.com/office/powerpoint/2010/main" val="240200328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D21B34C-BD03-6BCB-9504-0FC8F9144F46}"/>
              </a:ext>
            </a:extLst>
          </p:cNvPr>
          <p:cNvPicPr>
            <a:picLocks noChangeAspect="1"/>
          </p:cNvPicPr>
          <p:nvPr/>
        </p:nvPicPr>
        <p:blipFill>
          <a:blip r:embed="rId2"/>
          <a:stretch>
            <a:fillRect/>
          </a:stretch>
        </p:blipFill>
        <p:spPr>
          <a:xfrm>
            <a:off x="2667000" y="0"/>
            <a:ext cx="6858000" cy="6858000"/>
          </a:xfrm>
          <a:prstGeom prst="rect">
            <a:avLst/>
          </a:prstGeom>
        </p:spPr>
      </p:pic>
    </p:spTree>
    <p:extLst>
      <p:ext uri="{BB962C8B-B14F-4D97-AF65-F5344CB8AC3E}">
        <p14:creationId xmlns:p14="http://schemas.microsoft.com/office/powerpoint/2010/main" val="147618171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72DFF5-5C5D-7F7C-9564-E6FD518ACCB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2BDE504-C60A-3974-CFEC-C5988F1752E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2E35E307-0A26-0C42-7F63-1E4416C7FF6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82213ACC-41CE-310F-8A6B-3C5F6C9A4EA4}"/>
              </a:ext>
            </a:extLst>
          </p:cNvPr>
          <p:cNvSpPr/>
          <p:nvPr/>
        </p:nvSpPr>
        <p:spPr>
          <a:xfrm>
            <a:off x="988557" y="121661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fontAlgn="base">
              <a:buNone/>
            </a:pPr>
            <a:r>
              <a:rPr lang="en-US" sz="2800" b="1" dirty="0">
                <a:solidFill>
                  <a:schemeClr val="accent1"/>
                </a:solidFill>
                <a:latin typeface="Calibri"/>
              </a:rPr>
              <a:t>AI challenges and risks </a:t>
            </a:r>
          </a:p>
          <a:p>
            <a:pPr algn="l" fontAlgn="base">
              <a:buNone/>
            </a:pPr>
            <a:endParaRPr lang="en-US" sz="2800" dirty="0">
              <a:solidFill>
                <a:prstClr val="black"/>
              </a:solidFill>
              <a:latin typeface="Calibri"/>
            </a:endParaRPr>
          </a:p>
          <a:p>
            <a:pPr algn="l" fontAlgn="base">
              <a:buNone/>
            </a:pPr>
            <a:r>
              <a:rPr lang="en-US" sz="2400" dirty="0">
                <a:solidFill>
                  <a:prstClr val="black"/>
                </a:solidFill>
                <a:latin typeface="Calibri"/>
              </a:rPr>
              <a:t>1-Data risks</a:t>
            </a:r>
          </a:p>
          <a:p>
            <a:pPr algn="l" fontAlgn="base">
              <a:buNone/>
            </a:pPr>
            <a:r>
              <a:rPr lang="en-US" sz="2400" dirty="0">
                <a:solidFill>
                  <a:prstClr val="black"/>
                </a:solidFill>
                <a:latin typeface="Calibri"/>
              </a:rPr>
              <a:t>AI systems rely on data sets that might be vulnerable to data poisoning, data tampering, data bias or cyber attacks at can lead to data breaches. Organizations can mitigate these risks by protecting data integrity and</a:t>
            </a:r>
            <a:endParaRPr lang="en-US" sz="2800" dirty="0">
              <a:solidFill>
                <a:prstClr val="black"/>
              </a:solidFill>
              <a:latin typeface="Calibri"/>
            </a:endParaRPr>
          </a:p>
        </p:txBody>
      </p:sp>
      <p:pic>
        <p:nvPicPr>
          <p:cNvPr id="5" name="Graphic 21">
            <a:extLst>
              <a:ext uri="{FF2B5EF4-FFF2-40B4-BE49-F238E27FC236}">
                <a16:creationId xmlns:a16="http://schemas.microsoft.com/office/drawing/2014/main" id="{07CD12A7-6E5C-6F5B-5CB2-05449C18C0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C2589C81-D6C4-1789-70BA-698F7A5C8280}"/>
              </a:ext>
            </a:extLst>
          </p:cNvPr>
          <p:cNvPicPr>
            <a:picLocks noChangeAspect="1"/>
          </p:cNvPicPr>
          <p:nvPr/>
        </p:nvPicPr>
        <p:blipFill>
          <a:blip r:embed="rId3"/>
          <a:stretch>
            <a:fillRect/>
          </a:stretch>
        </p:blipFill>
        <p:spPr>
          <a:xfrm>
            <a:off x="5647509" y="1562099"/>
            <a:ext cx="4732836" cy="1948815"/>
          </a:xfrm>
          <a:prstGeom prst="rect">
            <a:avLst/>
          </a:prstGeom>
        </p:spPr>
      </p:pic>
    </p:spTree>
    <p:extLst>
      <p:ext uri="{BB962C8B-B14F-4D97-AF65-F5344CB8AC3E}">
        <p14:creationId xmlns:p14="http://schemas.microsoft.com/office/powerpoint/2010/main" val="104614220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EC586C-C406-2146-E737-D852038A18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EBD418F-1DCC-0771-E074-D94CEF30B36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53E7D371-031F-1CDB-635A-7C2833810B8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023FBA89-AFC9-FD84-B55A-06A13A4F96E8}"/>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2-Model risks</a:t>
            </a:r>
          </a:p>
          <a:p>
            <a:pPr marL="0" marR="0" lvl="0" indent="0" algn="l" defTabSz="914400" rtl="0" eaLnBrk="1" fontAlgn="base" latinLnBrk="0" hangingPunct="1">
              <a:lnSpc>
                <a:spcPct val="100000"/>
              </a:lnSpc>
              <a:spcBef>
                <a:spcPts val="0"/>
              </a:spcBef>
              <a:spcAft>
                <a:spcPts val="0"/>
              </a:spcAft>
              <a:buClrTx/>
              <a:buSzTx/>
              <a:buFontTx/>
              <a:buNone/>
              <a:tabLst/>
              <a:defRPr/>
            </a:pPr>
            <a:r>
              <a:rPr lang="en-US" sz="2800" dirty="0" err="1">
                <a:solidFill>
                  <a:prstClr val="black"/>
                </a:solidFill>
                <a:latin typeface="Calibri"/>
                <a:hlinkClick r:id="rId2">
                  <a:extLst>
                    <a:ext uri="{A12FA001-AC4F-418D-AE19-62706E023703}">
                      <ahyp:hlinkClr xmlns:ahyp="http://schemas.microsoft.com/office/drawing/2018/hyperlinkcolor" val="tx"/>
                    </a:ext>
                  </a:extLst>
                </a:hlinkClick>
              </a:rPr>
              <a:t>Threa</a:t>
            </a:r>
            <a:r>
              <a:rPr kumimoji="0" lang="en-US" sz="2800" b="0" i="0" u="none" strike="noStrike" kern="1200" cap="none" spc="0" normalizeH="0" baseline="0" noProof="0" dirty="0">
                <a:ln>
                  <a:noFill/>
                </a:ln>
                <a:solidFill>
                  <a:prstClr val="black"/>
                </a:solidFill>
                <a:effectLst/>
                <a:uLnTx/>
                <a:uFillTx/>
                <a:latin typeface="Calibri"/>
                <a:ea typeface="+mn-ea"/>
                <a:cs typeface="+mn-cs"/>
                <a:hlinkClick r:id="rId2">
                  <a:extLst>
                    <a:ext uri="{A12FA001-AC4F-418D-AE19-62706E023703}">
                      <ahyp:hlinkClr xmlns:ahyp="http://schemas.microsoft.com/office/drawing/2018/hyperlinkcolor" val="tx"/>
                    </a:ext>
                  </a:extLst>
                </a:hlinkClick>
              </a:rPr>
              <a:t>t actors</a:t>
            </a:r>
            <a:r>
              <a:rPr kumimoji="0" lang="en-US" sz="2800" b="0" i="0" u="none" strike="noStrike" kern="1200" cap="none" spc="0" normalizeH="0" baseline="0" noProof="0" dirty="0">
                <a:ln>
                  <a:noFill/>
                </a:ln>
                <a:solidFill>
                  <a:prstClr val="black"/>
                </a:solidFill>
                <a:effectLst/>
                <a:uLnTx/>
                <a:uFillTx/>
                <a:latin typeface="Calibri"/>
                <a:ea typeface="+mn-ea"/>
                <a:cs typeface="+mn-cs"/>
              </a:rPr>
              <a:t> can target AI models for theft, reverse engineering or unauthorized manipulation. </a:t>
            </a:r>
          </a:p>
          <a:p>
            <a:pPr marL="0" marR="0" lvl="0" indent="0" algn="l" defTabSz="914400" rtl="0" eaLnBrk="1" fontAlgn="base" latinLnBrk="0" hangingPunct="1">
              <a:lnSpc>
                <a:spcPct val="100000"/>
              </a:lnSpc>
              <a:spcBef>
                <a:spcPts val="0"/>
              </a:spcBef>
              <a:spcAft>
                <a:spcPts val="0"/>
              </a:spcAft>
              <a:buClrTx/>
              <a:buSzTx/>
              <a:buFontTx/>
              <a:buNone/>
              <a:tabLst/>
              <a:defRPr/>
            </a:pPr>
            <a:endParaRPr lang="en-US" sz="2800" dirty="0">
              <a:solidFill>
                <a:prstClr val="black"/>
              </a:solidFill>
              <a:latin typeface="Calibri"/>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Attackers might compromise a model’s integrity by tampering with its architecture, weights or parameters; the core components that determine a model’s behavior, accuracy and performance.</a:t>
            </a:r>
          </a:p>
        </p:txBody>
      </p:sp>
      <p:pic>
        <p:nvPicPr>
          <p:cNvPr id="5" name="Graphic 21">
            <a:extLst>
              <a:ext uri="{FF2B5EF4-FFF2-40B4-BE49-F238E27FC236}">
                <a16:creationId xmlns:a16="http://schemas.microsoft.com/office/drawing/2014/main" id="{A9B99565-4314-F95A-FC1D-873AF01AA3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9139757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76F793-055A-78C4-0A36-5A2D3EFF1E3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3EB8E93-7D35-0587-6EDF-C2BF3963B0B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A90E67F1-0F6C-A03F-63D4-972BD0E4E73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01E71407-2DF3-1201-C797-FC01DC7DCA85}"/>
              </a:ext>
            </a:extLst>
          </p:cNvPr>
          <p:cNvSpPr/>
          <p:nvPr/>
        </p:nvSpPr>
        <p:spPr>
          <a:xfrm>
            <a:off x="768182" y="1385054"/>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fontAlgn="base">
              <a:buNone/>
            </a:pPr>
            <a:r>
              <a:rPr lang="en-US" sz="2800" dirty="0">
                <a:solidFill>
                  <a:prstClr val="black"/>
                </a:solidFill>
                <a:latin typeface="Calibri"/>
              </a:rPr>
              <a:t>3-Operational risks:</a:t>
            </a:r>
          </a:p>
          <a:p>
            <a:pPr algn="l" fontAlgn="base">
              <a:buNone/>
            </a:pPr>
            <a:endParaRPr lang="en-US" sz="2800" dirty="0">
              <a:solidFill>
                <a:prstClr val="black"/>
              </a:solidFill>
              <a:latin typeface="Calibri"/>
            </a:endParaRPr>
          </a:p>
          <a:p>
            <a:pPr algn="l" fontAlgn="base">
              <a:buNone/>
            </a:pPr>
            <a:r>
              <a:rPr lang="en-US" sz="2800" dirty="0">
                <a:solidFill>
                  <a:prstClr val="black"/>
                </a:solidFill>
                <a:latin typeface="Calibri"/>
              </a:rPr>
              <a:t>Like all technologies, models are susceptible to </a:t>
            </a:r>
            <a:r>
              <a:rPr lang="en-US" sz="2800" dirty="0">
                <a:solidFill>
                  <a:prstClr val="black"/>
                </a:solidFill>
                <a:latin typeface="Calibri"/>
                <a:hlinkClick r:id="rId2">
                  <a:extLst>
                    <a:ext uri="{A12FA001-AC4F-418D-AE19-62706E023703}">
                      <ahyp:hlinkClr xmlns:ahyp="http://schemas.microsoft.com/office/drawing/2018/hyperlinkcolor" val="tx"/>
                    </a:ext>
                  </a:extLst>
                </a:hlinkClick>
              </a:rPr>
              <a:t>operational risks</a:t>
            </a:r>
            <a:r>
              <a:rPr lang="en-US" sz="2800" dirty="0">
                <a:solidFill>
                  <a:prstClr val="black"/>
                </a:solidFill>
                <a:latin typeface="Calibri"/>
              </a:rPr>
              <a:t> such as model drift, bias and breakdowns in the governance structure. Left unaddressed, these risks can lead to system failures and cybersecurity vulnerabilities that threat actors can use.</a:t>
            </a:r>
          </a:p>
          <a:p>
            <a:pPr algn="l" fontAlgn="base">
              <a:buNone/>
            </a:pPr>
            <a:endParaRPr lang="en-US" sz="2800" dirty="0">
              <a:solidFill>
                <a:prstClr val="black"/>
              </a:solidFill>
              <a:latin typeface="Calibri"/>
            </a:endParaRPr>
          </a:p>
        </p:txBody>
      </p:sp>
      <p:pic>
        <p:nvPicPr>
          <p:cNvPr id="5" name="Graphic 21">
            <a:extLst>
              <a:ext uri="{FF2B5EF4-FFF2-40B4-BE49-F238E27FC236}">
                <a16:creationId xmlns:a16="http://schemas.microsoft.com/office/drawing/2014/main" id="{98C41C76-271A-AD51-8C35-10F5F020572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6122421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FBFE6C-3A8D-6154-5212-663AE449144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747F6B9-0BDD-E533-326E-51D6E849E97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4D8E53D2-7D2F-E135-44E5-326609B6EC6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9608E73C-4DAF-078F-BBB0-48E802903808}"/>
              </a:ext>
            </a:extLst>
          </p:cNvPr>
          <p:cNvSpPr/>
          <p:nvPr/>
        </p:nvSpPr>
        <p:spPr>
          <a:xfrm>
            <a:off x="768182" y="133091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4-Ethics and legal risks:</a:t>
            </a: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If organizations don’t prioritize safety and ethics when developing and deploying AI systems, they risk committing privacy violations and producing biased outcomes. For example, </a:t>
            </a:r>
            <a:r>
              <a:rPr kumimoji="0" lang="en-US" sz="2800" b="0" i="0" u="none" strike="noStrike" kern="1200" cap="none" spc="0" normalizeH="0" baseline="0" noProof="0" dirty="0">
                <a:ln>
                  <a:noFill/>
                </a:ln>
                <a:solidFill>
                  <a:prstClr val="black"/>
                </a:solidFill>
                <a:effectLst/>
                <a:uLnTx/>
                <a:uFillTx/>
                <a:latin typeface="Calibri"/>
                <a:ea typeface="+mn-ea"/>
                <a:cs typeface="+mn-cs"/>
                <a:hlinkClick r:id="rId2">
                  <a:extLst>
                    <a:ext uri="{A12FA001-AC4F-418D-AE19-62706E023703}">
                      <ahyp:hlinkClr xmlns:ahyp="http://schemas.microsoft.com/office/drawing/2018/hyperlinkcolor" val="tx"/>
                    </a:ext>
                  </a:extLst>
                </a:hlinkClick>
              </a:rPr>
              <a:t>biased training data</a:t>
            </a:r>
            <a:r>
              <a:rPr kumimoji="0" lang="en-US" sz="2800" b="0" i="0" u="none" strike="noStrike" kern="1200" cap="none" spc="0" normalizeH="0" baseline="0" noProof="0" dirty="0">
                <a:ln>
                  <a:noFill/>
                </a:ln>
                <a:solidFill>
                  <a:prstClr val="black"/>
                </a:solidFill>
                <a:effectLst/>
                <a:uLnTx/>
                <a:uFillTx/>
                <a:latin typeface="Calibri"/>
                <a:ea typeface="+mn-ea"/>
                <a:cs typeface="+mn-cs"/>
              </a:rPr>
              <a:t> used for hiring decisions might reinforce gender or racial stereotypes and create AI models that favor certain demographic groups over others.</a:t>
            </a:r>
          </a:p>
        </p:txBody>
      </p:sp>
      <p:pic>
        <p:nvPicPr>
          <p:cNvPr id="5" name="Graphic 21">
            <a:extLst>
              <a:ext uri="{FF2B5EF4-FFF2-40B4-BE49-F238E27FC236}">
                <a16:creationId xmlns:a16="http://schemas.microsoft.com/office/drawing/2014/main" id="{FE6D06A5-CA34-86E4-FD8F-F11159317F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2202587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9508C4-5F75-BA11-724C-296BBAA4B65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C0AE73A-46E9-4CC6-AA20-459D03D1DA1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D859E318-EE2D-0137-349B-17D6B1B27F5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02C9B8C7-9CA6-44F5-DF60-FB3163A38D3F}"/>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fontAlgn="base">
              <a:buNone/>
            </a:pPr>
            <a:r>
              <a:rPr lang="en-US" sz="2800" dirty="0">
                <a:solidFill>
                  <a:schemeClr val="accent1"/>
                </a:solidFill>
                <a:latin typeface="Calibri"/>
              </a:rPr>
              <a:t>AI ethics and governance </a:t>
            </a:r>
          </a:p>
          <a:p>
            <a:pPr algn="l" fontAlgn="base">
              <a:buNone/>
            </a:pPr>
            <a:endParaRPr lang="en-US" sz="2800" dirty="0">
              <a:solidFill>
                <a:schemeClr val="accent1"/>
              </a:solidFill>
              <a:latin typeface="Calibri"/>
            </a:endParaRPr>
          </a:p>
          <a:p>
            <a:pPr algn="l" fontAlgn="base">
              <a:buNone/>
            </a:pPr>
            <a:endParaRPr lang="en-US" sz="2800" dirty="0">
              <a:solidFill>
                <a:schemeClr val="accent1"/>
              </a:solidFill>
              <a:latin typeface="Calibri"/>
            </a:endParaRPr>
          </a:p>
          <a:p>
            <a:pPr algn="l" fontAlgn="base">
              <a:buNone/>
            </a:pPr>
            <a:r>
              <a:rPr lang="en-US" sz="2400" dirty="0">
                <a:solidFill>
                  <a:prstClr val="black"/>
                </a:solidFill>
                <a:latin typeface="Calibri"/>
                <a:hlinkClick r:id="rId2">
                  <a:extLst>
                    <a:ext uri="{A12FA001-AC4F-418D-AE19-62706E023703}">
                      <ahyp:hlinkClr xmlns:ahyp="http://schemas.microsoft.com/office/drawing/2018/hyperlinkcolor" val="tx"/>
                    </a:ext>
                  </a:extLst>
                </a:hlinkClick>
              </a:rPr>
              <a:t>AI ethics</a:t>
            </a:r>
            <a:r>
              <a:rPr lang="en-US" sz="2400" dirty="0">
                <a:solidFill>
                  <a:prstClr val="black"/>
                </a:solidFill>
                <a:latin typeface="Calibri"/>
              </a:rPr>
              <a:t> is a multidisciplinary field that studies how to optimize AI's beneficial impact while reducing risks and adverse outcomes. </a:t>
            </a:r>
          </a:p>
          <a:p>
            <a:pPr algn="l" fontAlgn="base">
              <a:buNone/>
            </a:pPr>
            <a:endParaRPr lang="en-US" sz="2400" dirty="0">
              <a:solidFill>
                <a:prstClr val="black"/>
              </a:solidFill>
              <a:latin typeface="Calibri"/>
            </a:endParaRPr>
          </a:p>
          <a:p>
            <a:pPr algn="l" fontAlgn="base">
              <a:buNone/>
            </a:pPr>
            <a:r>
              <a:rPr lang="en-US" sz="2400" dirty="0">
                <a:solidFill>
                  <a:prstClr val="black"/>
                </a:solidFill>
                <a:latin typeface="Calibri"/>
              </a:rPr>
              <a:t>Principles of AI ethics are applied through a system of </a:t>
            </a:r>
            <a:r>
              <a:rPr lang="en-US" sz="2400" dirty="0">
                <a:solidFill>
                  <a:prstClr val="black"/>
                </a:solidFill>
                <a:latin typeface="Calibri"/>
                <a:hlinkClick r:id="rId3">
                  <a:extLst>
                    <a:ext uri="{A12FA001-AC4F-418D-AE19-62706E023703}">
                      <ahyp:hlinkClr xmlns:ahyp="http://schemas.microsoft.com/office/drawing/2018/hyperlinkcolor" val="tx"/>
                    </a:ext>
                  </a:extLst>
                </a:hlinkClick>
              </a:rPr>
              <a:t>AI governance</a:t>
            </a:r>
            <a:r>
              <a:rPr lang="en-US" sz="2400" dirty="0">
                <a:solidFill>
                  <a:prstClr val="black"/>
                </a:solidFill>
                <a:latin typeface="Calibri"/>
              </a:rPr>
              <a:t> consisted of guardrails that help ensure that AI tools and systems remain safe and ethical.</a:t>
            </a:r>
          </a:p>
        </p:txBody>
      </p:sp>
      <p:pic>
        <p:nvPicPr>
          <p:cNvPr id="5" name="Graphic 21">
            <a:extLst>
              <a:ext uri="{FF2B5EF4-FFF2-40B4-BE49-F238E27FC236}">
                <a16:creationId xmlns:a16="http://schemas.microsoft.com/office/drawing/2014/main" id="{6660D6E9-6DD5-C441-135E-B0CB5E2E29D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84E07A1F-393F-A4D3-E644-712CEDB9D989}"/>
              </a:ext>
            </a:extLst>
          </p:cNvPr>
          <p:cNvPicPr>
            <a:picLocks noChangeAspect="1"/>
          </p:cNvPicPr>
          <p:nvPr/>
        </p:nvPicPr>
        <p:blipFill>
          <a:blip r:embed="rId5"/>
          <a:stretch>
            <a:fillRect/>
          </a:stretch>
        </p:blipFill>
        <p:spPr>
          <a:xfrm>
            <a:off x="7520940" y="546620"/>
            <a:ext cx="4777740" cy="2730404"/>
          </a:xfrm>
          <a:prstGeom prst="rect">
            <a:avLst/>
          </a:prstGeom>
        </p:spPr>
      </p:pic>
    </p:spTree>
    <p:extLst>
      <p:ext uri="{BB962C8B-B14F-4D97-AF65-F5344CB8AC3E}">
        <p14:creationId xmlns:p14="http://schemas.microsoft.com/office/powerpoint/2010/main" val="312794713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F056EC-1758-69FF-1482-5416A464841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8A6BE93-2F9D-D9E9-45D0-FD7A46737CF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5051FDA8-CC44-72CC-BD78-5B70BA7338F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885C4499-4BFF-DCA5-0937-4431C246CAAB}"/>
              </a:ext>
            </a:extLst>
          </p:cNvPr>
          <p:cNvSpPr/>
          <p:nvPr/>
        </p:nvSpPr>
        <p:spPr>
          <a:xfrm>
            <a:off x="1181062"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4472C4"/>
                </a:solidFill>
                <a:effectLst/>
                <a:uLnTx/>
                <a:uFillTx/>
                <a:latin typeface="Calibri"/>
                <a:ea typeface="+mn-ea"/>
                <a:cs typeface="+mn-cs"/>
              </a:rPr>
              <a:t>AI ethics and governance </a:t>
            </a: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US" sz="2400" b="0" i="0" u="sng"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2400" b="0" i="0" u="sng" strike="noStrike" kern="1200" cap="none" spc="0" normalizeH="0" baseline="0" noProof="0" dirty="0">
                <a:ln>
                  <a:noFill/>
                </a:ln>
                <a:solidFill>
                  <a:prstClr val="black"/>
                </a:solidFill>
                <a:effectLst/>
                <a:uLnTx/>
                <a:uFillTx/>
                <a:latin typeface="Calibri"/>
                <a:ea typeface="+mn-ea"/>
                <a:cs typeface="+mn-cs"/>
              </a:rPr>
              <a:t>AI governance </a:t>
            </a:r>
            <a:r>
              <a:rPr kumimoji="0" lang="en-US" sz="2400" b="0" i="0" u="none" strike="noStrike" kern="1200" cap="none" spc="0" normalizeH="0" baseline="0" noProof="0" dirty="0">
                <a:ln>
                  <a:noFill/>
                </a:ln>
                <a:solidFill>
                  <a:prstClr val="black"/>
                </a:solidFill>
                <a:effectLst/>
                <a:uLnTx/>
                <a:uFillTx/>
                <a:latin typeface="Calibri"/>
                <a:ea typeface="+mn-ea"/>
                <a:cs typeface="+mn-cs"/>
              </a:rPr>
              <a:t>encompasses oversight mechanisms that address risks. An ethical approach to AI governance requires the involvement of a wide range of stakeholders, including developers, users, policymakers and ethicists, helping to ensure that AI-related systems are developed and used to align with society's values.</a:t>
            </a:r>
          </a:p>
        </p:txBody>
      </p:sp>
      <p:pic>
        <p:nvPicPr>
          <p:cNvPr id="5" name="Graphic 21">
            <a:extLst>
              <a:ext uri="{FF2B5EF4-FFF2-40B4-BE49-F238E27FC236}">
                <a16:creationId xmlns:a16="http://schemas.microsoft.com/office/drawing/2014/main" id="{645A729A-D069-DEBA-4B96-DB30CEA2A9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5671" y="102386"/>
            <a:ext cx="2305141" cy="1076343"/>
          </a:xfrm>
          <a:prstGeom prst="rect">
            <a:avLst/>
          </a:prstGeom>
        </p:spPr>
      </p:pic>
      <p:pic>
        <p:nvPicPr>
          <p:cNvPr id="2" name="Picture 1">
            <a:extLst>
              <a:ext uri="{FF2B5EF4-FFF2-40B4-BE49-F238E27FC236}">
                <a16:creationId xmlns:a16="http://schemas.microsoft.com/office/drawing/2014/main" id="{787DE2C7-20C2-79B1-3ACA-0CDA9034E92C}"/>
              </a:ext>
            </a:extLst>
          </p:cNvPr>
          <p:cNvPicPr>
            <a:picLocks noChangeAspect="1"/>
          </p:cNvPicPr>
          <p:nvPr/>
        </p:nvPicPr>
        <p:blipFill>
          <a:blip r:embed="rId3"/>
          <a:stretch>
            <a:fillRect/>
          </a:stretch>
        </p:blipFill>
        <p:spPr>
          <a:xfrm>
            <a:off x="7815235" y="1178729"/>
            <a:ext cx="3655314" cy="2057400"/>
          </a:xfrm>
          <a:prstGeom prst="rect">
            <a:avLst/>
          </a:prstGeom>
        </p:spPr>
      </p:pic>
    </p:spTree>
    <p:extLst>
      <p:ext uri="{BB962C8B-B14F-4D97-AF65-F5344CB8AC3E}">
        <p14:creationId xmlns:p14="http://schemas.microsoft.com/office/powerpoint/2010/main" val="272715455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8E642F-6551-C881-CF99-1A2751F2FBD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121230A-5466-9523-D017-C67AE6569A1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F0262C2A-2F99-D9A0-8080-B3810619690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C1DA4382-B3F5-45BA-F78C-6ED290F2AE9D}"/>
              </a:ext>
            </a:extLst>
          </p:cNvPr>
          <p:cNvSpPr/>
          <p:nvPr/>
        </p:nvSpPr>
        <p:spPr>
          <a:xfrm>
            <a:off x="844177" y="1285192"/>
            <a:ext cx="10266985" cy="48930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fontAlgn="base">
              <a:buNone/>
            </a:pPr>
            <a:r>
              <a:rPr lang="en-US" sz="2400" dirty="0">
                <a:solidFill>
                  <a:schemeClr val="accent1"/>
                </a:solidFill>
                <a:latin typeface="Calibri"/>
              </a:rPr>
              <a:t>Here are common values associated with AI ethics and </a:t>
            </a:r>
            <a:r>
              <a:rPr lang="en-US" sz="2400" dirty="0">
                <a:solidFill>
                  <a:schemeClr val="accent1"/>
                </a:solidFill>
                <a:latin typeface="Calibri"/>
                <a:hlinkClick r:id="rId2">
                  <a:extLst>
                    <a:ext uri="{A12FA001-AC4F-418D-AE19-62706E023703}">
                      <ahyp:hlinkClr xmlns:ahyp="http://schemas.microsoft.com/office/drawing/2018/hyperlinkcolor" val="tx"/>
                    </a:ext>
                  </a:extLst>
                </a:hlinkClick>
              </a:rPr>
              <a:t>responsible AI</a:t>
            </a:r>
            <a:r>
              <a:rPr lang="en-US" sz="2400" dirty="0">
                <a:solidFill>
                  <a:schemeClr val="accent1"/>
                </a:solidFill>
                <a:latin typeface="Calibri"/>
              </a:rPr>
              <a:t>:</a:t>
            </a:r>
            <a:br>
              <a:rPr lang="en-US" sz="2400" dirty="0">
                <a:solidFill>
                  <a:schemeClr val="accent1"/>
                </a:solidFill>
                <a:latin typeface="Calibri"/>
              </a:rPr>
            </a:br>
            <a:endParaRPr lang="en-US" sz="2400" dirty="0">
              <a:solidFill>
                <a:schemeClr val="accent1"/>
              </a:solidFill>
              <a:latin typeface="Calibri"/>
            </a:endParaRPr>
          </a:p>
          <a:p>
            <a:pPr algn="l" fontAlgn="base">
              <a:buNone/>
            </a:pPr>
            <a:r>
              <a:rPr lang="en-US" sz="2000" dirty="0">
                <a:solidFill>
                  <a:prstClr val="black"/>
                </a:solidFill>
                <a:latin typeface="Calibri"/>
              </a:rPr>
              <a:t>1-Explainability and interpretability:</a:t>
            </a:r>
          </a:p>
          <a:p>
            <a:pPr algn="l" fontAlgn="base">
              <a:buNone/>
            </a:pPr>
            <a:endParaRPr lang="en-US" sz="2000" dirty="0">
              <a:solidFill>
                <a:prstClr val="black"/>
              </a:solidFill>
              <a:latin typeface="Calibri"/>
            </a:endParaRPr>
          </a:p>
          <a:p>
            <a:pPr algn="l" fontAlgn="base">
              <a:buNone/>
            </a:pPr>
            <a:r>
              <a:rPr lang="en-US" sz="2000" dirty="0">
                <a:solidFill>
                  <a:prstClr val="black"/>
                </a:solidFill>
                <a:latin typeface="Calibri"/>
              </a:rPr>
              <a:t>As AI becomes more advanced, humans are challenged to comprehend and retrace how the algorithm came to a result. </a:t>
            </a:r>
            <a:r>
              <a:rPr lang="en-US" sz="2000" dirty="0">
                <a:solidFill>
                  <a:prstClr val="black"/>
                </a:solidFill>
                <a:latin typeface="Calibri"/>
                <a:hlinkClick r:id="rId3">
                  <a:extLst>
                    <a:ext uri="{A12FA001-AC4F-418D-AE19-62706E023703}">
                      <ahyp:hlinkClr xmlns:ahyp="http://schemas.microsoft.com/office/drawing/2018/hyperlinkcolor" val="tx"/>
                    </a:ext>
                  </a:extLst>
                </a:hlinkClick>
              </a:rPr>
              <a:t>Explainable AI</a:t>
            </a:r>
            <a:r>
              <a:rPr lang="en-US" sz="2000" dirty="0">
                <a:solidFill>
                  <a:prstClr val="black"/>
                </a:solidFill>
                <a:latin typeface="Calibri"/>
              </a:rPr>
              <a:t> is a set of processes and methods that enables human users to interpret, comprehend and trust the results and output created by algorithms.</a:t>
            </a:r>
          </a:p>
          <a:p>
            <a:pPr algn="l" fontAlgn="base">
              <a:buNone/>
            </a:pPr>
            <a:endParaRPr lang="en-US" sz="2000" dirty="0">
              <a:solidFill>
                <a:prstClr val="black"/>
              </a:solidFill>
              <a:latin typeface="Calibri"/>
            </a:endParaRPr>
          </a:p>
          <a:p>
            <a:pPr algn="l" fontAlgn="base">
              <a:buNone/>
            </a:pPr>
            <a:r>
              <a:rPr lang="en-US" sz="2000" dirty="0">
                <a:solidFill>
                  <a:prstClr val="black"/>
                </a:solidFill>
                <a:latin typeface="Calibri"/>
              </a:rPr>
              <a:t>2-Fairness and inclusion:</a:t>
            </a:r>
          </a:p>
          <a:p>
            <a:pPr algn="l" fontAlgn="base">
              <a:buNone/>
            </a:pPr>
            <a:endParaRPr lang="en-US" sz="2000" dirty="0">
              <a:solidFill>
                <a:prstClr val="black"/>
              </a:solidFill>
              <a:latin typeface="Calibri"/>
            </a:endParaRPr>
          </a:p>
          <a:p>
            <a:pPr algn="l" fontAlgn="base">
              <a:buNone/>
            </a:pPr>
            <a:r>
              <a:rPr lang="en-US" sz="2000" dirty="0">
                <a:solidFill>
                  <a:prstClr val="black"/>
                </a:solidFill>
                <a:latin typeface="Calibri"/>
              </a:rPr>
              <a:t>Although machine learning, by its very nature, is a form of statistical discrimination, the discrimination becomes objectionable when it places privileged groups at systematic advantage and certain unprivileged groups at systematic disadvantage, potentially causing varied harms. To encourage fairness, practitioners can try to minimize algorithmic bias across data collection and model design, and to build more diverse and inclusive teams.</a:t>
            </a:r>
          </a:p>
        </p:txBody>
      </p:sp>
      <p:pic>
        <p:nvPicPr>
          <p:cNvPr id="5" name="Graphic 21">
            <a:extLst>
              <a:ext uri="{FF2B5EF4-FFF2-40B4-BE49-F238E27FC236}">
                <a16:creationId xmlns:a16="http://schemas.microsoft.com/office/drawing/2014/main" id="{C70C7AD2-7093-B465-6952-A1965E014C4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9411457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E8D9EC-037C-39B7-C6E8-FC2A63275E3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2E9503C-E3C0-60F8-9E57-0EC05A0A980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C84054A2-57B4-94AC-BCAE-4A4EBC90BF3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EFCB46A5-94C3-0E85-B4C1-4B2B8C8CE621}"/>
              </a:ext>
            </a:extLst>
          </p:cNvPr>
          <p:cNvSpPr/>
          <p:nvPr/>
        </p:nvSpPr>
        <p:spPr>
          <a:xfrm>
            <a:off x="1115003" y="1155869"/>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fontAlgn="base">
              <a:buNone/>
            </a:pPr>
            <a:r>
              <a:rPr lang="en-US" sz="2000" dirty="0">
                <a:solidFill>
                  <a:prstClr val="black"/>
                </a:solidFill>
                <a:latin typeface="Calibri"/>
              </a:rPr>
              <a:t>3-Robustness and security:</a:t>
            </a:r>
          </a:p>
          <a:p>
            <a:pPr algn="l" fontAlgn="base">
              <a:buNone/>
            </a:pPr>
            <a:endParaRPr lang="en-US" sz="2000" dirty="0">
              <a:solidFill>
                <a:prstClr val="black"/>
              </a:solidFill>
              <a:latin typeface="Calibri"/>
            </a:endParaRPr>
          </a:p>
          <a:p>
            <a:pPr algn="l" fontAlgn="base">
              <a:buNone/>
            </a:pPr>
            <a:r>
              <a:rPr lang="en-US" sz="2000" dirty="0">
                <a:solidFill>
                  <a:prstClr val="black"/>
                </a:solidFill>
                <a:latin typeface="Calibri"/>
              </a:rPr>
              <a:t>Robust AI effectively handles exceptional conditions, such as abnormalities in input or malicious attacks, without causing unintentional harm. It is also built to withstand intentional and unintentional interference by protecting against exposed vulnerabilities.</a:t>
            </a:r>
          </a:p>
          <a:p>
            <a:pPr algn="l" fontAlgn="base">
              <a:buNone/>
            </a:pPr>
            <a:endParaRPr lang="en-US" sz="2000" dirty="0">
              <a:solidFill>
                <a:prstClr val="black"/>
              </a:solidFill>
              <a:latin typeface="Calibri"/>
            </a:endParaRPr>
          </a:p>
          <a:p>
            <a:pPr algn="l" fontAlgn="base">
              <a:buNone/>
            </a:pPr>
            <a:r>
              <a:rPr lang="en-US" sz="2000" dirty="0">
                <a:solidFill>
                  <a:prstClr val="black"/>
                </a:solidFill>
                <a:latin typeface="Calibri"/>
              </a:rPr>
              <a:t>4-Accountability and transparency:</a:t>
            </a:r>
          </a:p>
          <a:p>
            <a:pPr algn="l" fontAlgn="base">
              <a:buNone/>
            </a:pPr>
            <a:endParaRPr lang="en-US" sz="2000" dirty="0">
              <a:solidFill>
                <a:prstClr val="black"/>
              </a:solidFill>
              <a:latin typeface="Calibri"/>
            </a:endParaRPr>
          </a:p>
          <a:p>
            <a:pPr algn="l" fontAlgn="base">
              <a:buNone/>
            </a:pPr>
            <a:r>
              <a:rPr lang="en-US" sz="2000" dirty="0">
                <a:solidFill>
                  <a:prstClr val="black"/>
                </a:solidFill>
                <a:latin typeface="Calibri"/>
              </a:rPr>
              <a:t>Organizations should implement clear responsibilities and governance structures for the development, deployment and outcomes of AI systems. In addition, users should be able to see how an AI service works, evaluate its functionality, and comprehend its strengths and limitations. Increased transparency provides information for AI consumers to better understand how the AI model or service was created.</a:t>
            </a:r>
          </a:p>
        </p:txBody>
      </p:sp>
      <p:pic>
        <p:nvPicPr>
          <p:cNvPr id="5" name="Graphic 21">
            <a:extLst>
              <a:ext uri="{FF2B5EF4-FFF2-40B4-BE49-F238E27FC236}">
                <a16:creationId xmlns:a16="http://schemas.microsoft.com/office/drawing/2014/main" id="{13DD0924-B407-5202-817F-8DB9433225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2849228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346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FD12670A-3A7B-227A-06C0-ECA80213392E}"/>
              </a:ext>
            </a:extLst>
          </p:cNvPr>
          <p:cNvPicPr>
            <a:picLocks noChangeAspect="1"/>
          </p:cNvPicPr>
          <p:nvPr/>
        </p:nvPicPr>
        <p:blipFill>
          <a:blip r:embed="rId2"/>
          <a:stretch>
            <a:fillRect/>
          </a:stretch>
        </p:blipFill>
        <p:spPr>
          <a:xfrm>
            <a:off x="643467" y="1084411"/>
            <a:ext cx="10905066" cy="4689178"/>
          </a:xfrm>
          <a:prstGeom prst="rect">
            <a:avLst/>
          </a:prstGeom>
        </p:spPr>
      </p:pic>
    </p:spTree>
    <p:extLst>
      <p:ext uri="{BB962C8B-B14F-4D97-AF65-F5344CB8AC3E}">
        <p14:creationId xmlns:p14="http://schemas.microsoft.com/office/powerpoint/2010/main" val="333219537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A13D49-6358-2B68-9F7A-93335DB7806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9BC8005-07A8-3F92-3B44-F4504AEFABD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E8AE5DCF-6CC8-38C1-E251-9D5082FBC6A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9168792-7CB7-21CA-A3EF-ECF457F64F64}"/>
              </a:ext>
            </a:extLst>
          </p:cNvPr>
          <p:cNvSpPr/>
          <p:nvPr/>
        </p:nvSpPr>
        <p:spPr>
          <a:xfrm>
            <a:off x="1030667" y="1119018"/>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2400" b="0" i="0" u="none" strike="noStrike" kern="1200" cap="none" spc="0" normalizeH="0" baseline="0" noProof="0" dirty="0">
                <a:ln>
                  <a:noFill/>
                </a:ln>
                <a:solidFill>
                  <a:schemeClr val="accent1"/>
                </a:solidFill>
                <a:effectLst/>
                <a:uLnTx/>
                <a:uFillTx/>
                <a:latin typeface="Google Sans"/>
                <a:ea typeface="+mn-ea"/>
                <a:cs typeface="+mn-cs"/>
              </a:rPr>
              <a:t> Artificial intelligence &amp; Innovation</a:t>
            </a: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altLang="en-US" sz="2400" b="0" i="0" u="none" strike="noStrike" kern="1200" cap="none" spc="0" normalizeH="0" baseline="0" noProof="0" dirty="0">
              <a:ln>
                <a:noFill/>
              </a:ln>
              <a:solidFill>
                <a:schemeClr val="accent1"/>
              </a:solidFill>
              <a:effectLst/>
              <a:uLnTx/>
              <a:uFillTx/>
              <a:latin typeface="Google Sans"/>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lang="en-US" altLang="en-US" sz="2800" dirty="0">
                <a:solidFill>
                  <a:prstClr val="black"/>
                </a:solidFill>
                <a:latin typeface="Calibri"/>
              </a:rPr>
              <a:t>Artificial intelligence (AI) drives innovation by automating routine tasks, analyzing large datasets for insights, and optimizing operations across industries. </a:t>
            </a:r>
          </a:p>
        </p:txBody>
      </p:sp>
      <p:pic>
        <p:nvPicPr>
          <p:cNvPr id="5" name="Graphic 21">
            <a:extLst>
              <a:ext uri="{FF2B5EF4-FFF2-40B4-BE49-F238E27FC236}">
                <a16:creationId xmlns:a16="http://schemas.microsoft.com/office/drawing/2014/main" id="{A0C6350E-926C-D953-03EF-64E87CD75A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8557" y="42675"/>
            <a:ext cx="2305141" cy="1076343"/>
          </a:xfrm>
          <a:prstGeom prst="rect">
            <a:avLst/>
          </a:prstGeom>
        </p:spPr>
      </p:pic>
      <p:sp>
        <p:nvSpPr>
          <p:cNvPr id="3" name="Rectangle 2">
            <a:extLst>
              <a:ext uri="{FF2B5EF4-FFF2-40B4-BE49-F238E27FC236}">
                <a16:creationId xmlns:a16="http://schemas.microsoft.com/office/drawing/2014/main" id="{848D8098-CAB7-D16A-860C-B76DD7CCD09C}"/>
              </a:ext>
            </a:extLst>
          </p:cNvPr>
          <p:cNvSpPr>
            <a:spLocks noChangeArrowheads="1"/>
          </p:cNvSpPr>
          <p:nvPr/>
        </p:nvSpPr>
        <p:spPr bwMode="auto">
          <a:xfrm>
            <a:off x="0" y="-138499"/>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2" name="Picture 1">
            <a:extLst>
              <a:ext uri="{FF2B5EF4-FFF2-40B4-BE49-F238E27FC236}">
                <a16:creationId xmlns:a16="http://schemas.microsoft.com/office/drawing/2014/main" id="{3ED7AF40-FE9C-D9A0-F3AC-A8218D5EC751}"/>
              </a:ext>
            </a:extLst>
          </p:cNvPr>
          <p:cNvPicPr>
            <a:picLocks noChangeAspect="1"/>
          </p:cNvPicPr>
          <p:nvPr/>
        </p:nvPicPr>
        <p:blipFill>
          <a:blip r:embed="rId3"/>
          <a:stretch>
            <a:fillRect/>
          </a:stretch>
        </p:blipFill>
        <p:spPr>
          <a:xfrm>
            <a:off x="8007825" y="712792"/>
            <a:ext cx="4373880" cy="2460307"/>
          </a:xfrm>
          <a:prstGeom prst="rect">
            <a:avLst/>
          </a:prstGeom>
        </p:spPr>
      </p:pic>
    </p:spTree>
    <p:extLst>
      <p:ext uri="{BB962C8B-B14F-4D97-AF65-F5344CB8AC3E}">
        <p14:creationId xmlns:p14="http://schemas.microsoft.com/office/powerpoint/2010/main" val="45434260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DD9048-AC05-FEEE-AC87-514BCE619E7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B5E0A83-87EA-D39F-6A79-66D1857D795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D621F9C5-D2D3-A031-18A1-5B1C790C481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2725BE91-1C8F-AEE0-A85E-7876BAED40A3}"/>
              </a:ext>
            </a:extLst>
          </p:cNvPr>
          <p:cNvSpPr/>
          <p:nvPr/>
        </p:nvSpPr>
        <p:spPr>
          <a:xfrm>
            <a:off x="1030667" y="1119018"/>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2400" b="0" i="0" u="none" strike="noStrike" kern="1200" cap="none" spc="0" normalizeH="0" baseline="0" noProof="0" dirty="0">
                <a:ln>
                  <a:noFill/>
                </a:ln>
                <a:solidFill>
                  <a:srgbClr val="4472C4"/>
                </a:solidFill>
                <a:effectLst/>
                <a:uLnTx/>
                <a:uFillTx/>
                <a:latin typeface="Google Sans"/>
                <a:ea typeface="+mn-ea"/>
                <a:cs typeface="+mn-cs"/>
              </a:rPr>
              <a:t> Artificial intelligence &amp; Innovation</a:t>
            </a: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altLang="en-US" sz="2400" b="0" i="0" u="none" strike="noStrike" kern="1200" cap="none" spc="0" normalizeH="0" baseline="0" noProof="0" dirty="0">
              <a:ln>
                <a:noFill/>
              </a:ln>
              <a:solidFill>
                <a:srgbClr val="4472C4"/>
              </a:solidFill>
              <a:effectLst/>
              <a:uLnTx/>
              <a:uFillTx/>
              <a:latin typeface="Google Sans"/>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It acts as a "method of invention," accelerating R&amp;D, enhancing product development speed, and fostering new business models, particularly through generative AI.</a:t>
            </a:r>
          </a:p>
          <a:p>
            <a:pPr marL="0" marR="0" lvl="0" indent="0" algn="l" defTabSz="914400" rtl="0" eaLnBrk="0" fontAlgn="base" latinLnBrk="0" hangingPunct="0">
              <a:lnSpc>
                <a:spcPct val="100000"/>
              </a:lnSpc>
              <a:spcBef>
                <a:spcPct val="0"/>
              </a:spcBef>
              <a:spcAft>
                <a:spcPct val="0"/>
              </a:spcAft>
              <a:buClrTx/>
              <a:buSzTx/>
              <a:buFontTx/>
              <a:buNone/>
              <a:tabLst/>
              <a:defRPr/>
            </a:pPr>
            <a:endParaRPr lang="en-US" altLang="en-US" sz="2800" dirty="0">
              <a:solidFill>
                <a:prstClr val="black"/>
              </a:solidFill>
              <a:latin typeface="Calibri"/>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 Key areas include healthcare diagnostics, predictive maintenance in manufacturing, and improved customer experiences. </a:t>
            </a:r>
          </a:p>
        </p:txBody>
      </p:sp>
      <p:pic>
        <p:nvPicPr>
          <p:cNvPr id="5" name="Graphic 21">
            <a:extLst>
              <a:ext uri="{FF2B5EF4-FFF2-40B4-BE49-F238E27FC236}">
                <a16:creationId xmlns:a16="http://schemas.microsoft.com/office/drawing/2014/main" id="{B368FA3D-3877-3488-3B13-B9EEDF23DD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8557" y="42675"/>
            <a:ext cx="2305141" cy="1076343"/>
          </a:xfrm>
          <a:prstGeom prst="rect">
            <a:avLst/>
          </a:prstGeom>
        </p:spPr>
      </p:pic>
      <p:sp>
        <p:nvSpPr>
          <p:cNvPr id="3" name="Rectangle 2">
            <a:extLst>
              <a:ext uri="{FF2B5EF4-FFF2-40B4-BE49-F238E27FC236}">
                <a16:creationId xmlns:a16="http://schemas.microsoft.com/office/drawing/2014/main" id="{71356055-5318-B48B-4D5A-13ADE9A6E463}"/>
              </a:ext>
            </a:extLst>
          </p:cNvPr>
          <p:cNvSpPr>
            <a:spLocks noChangeArrowheads="1"/>
          </p:cNvSpPr>
          <p:nvPr/>
        </p:nvSpPr>
        <p:spPr bwMode="auto">
          <a:xfrm>
            <a:off x="0" y="-138499"/>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56471796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4BF98-BAE9-7AB5-CF4A-DCBBA491FC1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B41EE3D-55E5-2814-93FF-9D95151359B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CBD8194C-6E0A-69A5-60BF-4818AAADE72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BFCACDF7-7C8B-1DDA-6BE1-CEA2F5FE3923}"/>
              </a:ext>
            </a:extLst>
          </p:cNvPr>
          <p:cNvSpPr/>
          <p:nvPr/>
        </p:nvSpPr>
        <p:spPr>
          <a:xfrm>
            <a:off x="1030667" y="1119018"/>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Key Aspects of AI-Driven Innovation:</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0" fontAlgn="base" latinLnBrk="0" hangingPunct="0">
              <a:lnSpc>
                <a:spcPct val="100000"/>
              </a:lnSpc>
              <a:spcBef>
                <a:spcPct val="0"/>
              </a:spcBef>
              <a:spcAft>
                <a:spcPct val="0"/>
              </a:spcAft>
              <a:buClrTx/>
              <a:buSzTx/>
              <a:buFontTx/>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hlinkClick r:id="rId2">
                  <a:extLst>
                    <a:ext uri="{A12FA001-AC4F-418D-AE19-62706E023703}">
                      <ahyp:hlinkClr xmlns:ahyp="http://schemas.microsoft.com/office/drawing/2018/hyperlinkcolor" val="tx"/>
                    </a:ext>
                  </a:extLst>
                </a:hlinkClick>
              </a:rPr>
              <a:t>Process Optimization</a:t>
            </a: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 AI increases efficiency, reduces waste, and lowers costs by optimizing supply chains and production schedules.</a:t>
            </a:r>
          </a:p>
          <a:p>
            <a:pPr marL="0" marR="0" lvl="0" indent="0" algn="l" defTabSz="914400" rtl="0" eaLnBrk="0" fontAlgn="base" latinLnBrk="0" hangingPunct="0">
              <a:lnSpc>
                <a:spcPct val="100000"/>
              </a:lnSpc>
              <a:spcBef>
                <a:spcPct val="0"/>
              </a:spcBef>
              <a:spcAft>
                <a:spcPct val="0"/>
              </a:spcAft>
              <a:buClrTx/>
              <a:buSzTx/>
              <a:buFontTx/>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hlinkClick r:id="rId3">
                  <a:extLst>
                    <a:ext uri="{A12FA001-AC4F-418D-AE19-62706E023703}">
                      <ahyp:hlinkClr xmlns:ahyp="http://schemas.microsoft.com/office/drawing/2018/hyperlinkcolor" val="tx"/>
                    </a:ext>
                  </a:extLst>
                </a:hlinkClick>
              </a:rPr>
              <a:t>Data-Driven Insight</a:t>
            </a: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s: AI extracts actionable insights from vast data, improving decision-making.</a:t>
            </a:r>
          </a:p>
        </p:txBody>
      </p:sp>
      <p:pic>
        <p:nvPicPr>
          <p:cNvPr id="5" name="Graphic 21">
            <a:extLst>
              <a:ext uri="{FF2B5EF4-FFF2-40B4-BE49-F238E27FC236}">
                <a16:creationId xmlns:a16="http://schemas.microsoft.com/office/drawing/2014/main" id="{ED207DA5-F1DC-9110-4A99-CC5C02C6421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8557" y="42675"/>
            <a:ext cx="2305141" cy="1076343"/>
          </a:xfrm>
          <a:prstGeom prst="rect">
            <a:avLst/>
          </a:prstGeom>
        </p:spPr>
      </p:pic>
      <p:sp>
        <p:nvSpPr>
          <p:cNvPr id="3" name="Rectangle 2">
            <a:extLst>
              <a:ext uri="{FF2B5EF4-FFF2-40B4-BE49-F238E27FC236}">
                <a16:creationId xmlns:a16="http://schemas.microsoft.com/office/drawing/2014/main" id="{BDA836AF-E633-E135-989A-B91ED1DA34B4}"/>
              </a:ext>
            </a:extLst>
          </p:cNvPr>
          <p:cNvSpPr>
            <a:spLocks noChangeArrowheads="1"/>
          </p:cNvSpPr>
          <p:nvPr/>
        </p:nvSpPr>
        <p:spPr bwMode="auto">
          <a:xfrm>
            <a:off x="0" y="-138499"/>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227780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183780-7EB5-C35F-8A26-6DAF0BC3FBE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722E32F-7684-B00C-7D9D-A3F91E6B2A5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9F56ADD3-8354-10AC-68D4-AAD472E2F18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9163BF4-044F-EB19-2195-0A9B75D427CC}"/>
              </a:ext>
            </a:extLst>
          </p:cNvPr>
          <p:cNvSpPr/>
          <p:nvPr/>
        </p:nvSpPr>
        <p:spPr>
          <a:xfrm>
            <a:off x="1030667" y="1119018"/>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Key Aspects of AI-Driven Innovation</a:t>
            </a:r>
          </a:p>
          <a:p>
            <a:pPr marL="0" marR="0" lvl="0" indent="0" algn="l" defTabSz="914400" rtl="0" eaLnBrk="0" fontAlgn="base" latinLnBrk="0" hangingPunct="0">
              <a:lnSpc>
                <a:spcPct val="100000"/>
              </a:lnSpc>
              <a:spcBef>
                <a:spcPct val="0"/>
              </a:spcBef>
              <a:spcAft>
                <a:spcPct val="0"/>
              </a:spcAft>
              <a:buClrTx/>
              <a:buSzTx/>
              <a:buFontTx/>
              <a:buChar char="•"/>
              <a:tabLst/>
              <a:defRPr/>
            </a:pPr>
            <a:endParaRPr kumimoji="0" lang="en-US" altLang="en-US" sz="2800" b="0" i="0" u="none" strike="noStrike" kern="1200" cap="none" spc="0" normalizeH="0" baseline="0" noProof="0" dirty="0">
              <a:ln>
                <a:noFill/>
              </a:ln>
              <a:solidFill>
                <a:prstClr val="black"/>
              </a:solidFill>
              <a:effectLst/>
              <a:uLnTx/>
              <a:uFillTx/>
              <a:latin typeface="Calibri"/>
              <a:ea typeface="+mn-ea"/>
              <a:cs typeface="+mn-cs"/>
              <a:hlinkClick r:id="rId2">
                <a:extLst>
                  <a:ext uri="{A12FA001-AC4F-418D-AE19-62706E023703}">
                    <ahyp:hlinkClr xmlns:ahyp="http://schemas.microsoft.com/office/drawing/2018/hyperlinkcolor" val="tx"/>
                  </a:ext>
                </a:extLst>
              </a:hlinkClick>
            </a:endParaRPr>
          </a:p>
          <a:p>
            <a:pPr marL="0" marR="0" lvl="0" indent="0" algn="l" defTabSz="914400" rtl="0" eaLnBrk="0" fontAlgn="base" latinLnBrk="0" hangingPunct="0">
              <a:lnSpc>
                <a:spcPct val="100000"/>
              </a:lnSpc>
              <a:spcBef>
                <a:spcPct val="0"/>
              </a:spcBef>
              <a:spcAft>
                <a:spcPct val="0"/>
              </a:spcAft>
              <a:buClrTx/>
              <a:buSzTx/>
              <a:buFontTx/>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hlinkClick r:id="rId2">
                  <a:extLst>
                    <a:ext uri="{A12FA001-AC4F-418D-AE19-62706E023703}">
                      <ahyp:hlinkClr xmlns:ahyp="http://schemas.microsoft.com/office/drawing/2018/hyperlinkcolor" val="tx"/>
                    </a:ext>
                  </a:extLst>
                </a:hlinkClick>
              </a:rPr>
              <a:t>Accelerated R&amp;D</a:t>
            </a: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 AI functions as a "method of invention," speeding up the innovation cycle, particularly in sectors like pharmaceuticals and technology.</a:t>
            </a:r>
          </a:p>
          <a:p>
            <a:pPr marL="0" marR="0" lvl="0" indent="0" algn="l" defTabSz="914400" rtl="0" eaLnBrk="0" fontAlgn="base" latinLnBrk="0" hangingPunct="0">
              <a:lnSpc>
                <a:spcPct val="100000"/>
              </a:lnSpc>
              <a:spcBef>
                <a:spcPct val="0"/>
              </a:spcBef>
              <a:spcAft>
                <a:spcPct val="0"/>
              </a:spcAft>
              <a:buClrTx/>
              <a:buSzTx/>
              <a:buFontTx/>
              <a:buChar char="•"/>
              <a:tabLst/>
              <a:defRPr/>
            </a:pPr>
            <a:endParaRPr kumimoji="0" lang="en-US" alt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0" fontAlgn="base" latinLnBrk="0" hangingPunct="0">
              <a:lnSpc>
                <a:spcPct val="100000"/>
              </a:lnSpc>
              <a:spcBef>
                <a:spcPct val="0"/>
              </a:spcBef>
              <a:spcAft>
                <a:spcPct val="0"/>
              </a:spcAft>
              <a:buClrTx/>
              <a:buSzTx/>
              <a:buFontTx/>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hlinkClick r:id="rId3">
                  <a:extLst>
                    <a:ext uri="{A12FA001-AC4F-418D-AE19-62706E023703}">
                      <ahyp:hlinkClr xmlns:ahyp="http://schemas.microsoft.com/office/drawing/2018/hyperlinkcolor" val="tx"/>
                    </a:ext>
                  </a:extLst>
                </a:hlinkClick>
              </a:rPr>
              <a:t>Generative AI</a:t>
            </a: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 Emerging as a tool to make roles more fulfilling and innovation more radical. </a:t>
            </a:r>
          </a:p>
        </p:txBody>
      </p:sp>
      <p:pic>
        <p:nvPicPr>
          <p:cNvPr id="5" name="Graphic 21">
            <a:extLst>
              <a:ext uri="{FF2B5EF4-FFF2-40B4-BE49-F238E27FC236}">
                <a16:creationId xmlns:a16="http://schemas.microsoft.com/office/drawing/2014/main" id="{2B321BC4-C9C6-396C-30A7-87DC81009AD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8557" y="42675"/>
            <a:ext cx="2305141" cy="1076343"/>
          </a:xfrm>
          <a:prstGeom prst="rect">
            <a:avLst/>
          </a:prstGeom>
        </p:spPr>
      </p:pic>
      <p:sp>
        <p:nvSpPr>
          <p:cNvPr id="3" name="Rectangle 2">
            <a:extLst>
              <a:ext uri="{FF2B5EF4-FFF2-40B4-BE49-F238E27FC236}">
                <a16:creationId xmlns:a16="http://schemas.microsoft.com/office/drawing/2014/main" id="{A2A510FB-FB7B-D995-A6AA-CA1AB3588DB3}"/>
              </a:ext>
            </a:extLst>
          </p:cNvPr>
          <p:cNvSpPr>
            <a:spLocks noChangeArrowheads="1"/>
          </p:cNvSpPr>
          <p:nvPr/>
        </p:nvSpPr>
        <p:spPr bwMode="auto">
          <a:xfrm>
            <a:off x="0" y="-138499"/>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142323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E8B3ED3F-26EA-ABE4-722A-D586D1CCD22B}"/>
              </a:ext>
            </a:extLst>
          </p:cNvPr>
          <p:cNvPicPr>
            <a:picLocks noChangeAspect="1"/>
          </p:cNvPicPr>
          <p:nvPr/>
        </p:nvPicPr>
        <p:blipFill>
          <a:blip r:embed="rId2"/>
          <a:stretch>
            <a:fillRect/>
          </a:stretch>
        </p:blipFill>
        <p:spPr>
          <a:xfrm>
            <a:off x="643467" y="729997"/>
            <a:ext cx="10905066" cy="5398006"/>
          </a:xfrm>
          <a:prstGeom prst="rect">
            <a:avLst/>
          </a:prstGeom>
        </p:spPr>
      </p:pic>
    </p:spTree>
    <p:extLst>
      <p:ext uri="{BB962C8B-B14F-4D97-AF65-F5344CB8AC3E}">
        <p14:creationId xmlns:p14="http://schemas.microsoft.com/office/powerpoint/2010/main" val="195944469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F027EB-55AF-024B-71EE-1C6D388ABDE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7EA4EC4-3C75-D786-9DB9-0A4988C9E33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73FB3043-0212-AC24-457B-5B50B8987DB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8FFD7BB-B344-CE2C-537D-5DFA06C5B9B2}"/>
              </a:ext>
            </a:extLst>
          </p:cNvPr>
          <p:cNvSpPr/>
          <p:nvPr/>
        </p:nvSpPr>
        <p:spPr>
          <a:xfrm>
            <a:off x="693783" y="133091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lang="en-US" altLang="en-US" sz="2800" dirty="0">
                <a:solidFill>
                  <a:schemeClr val="accent1"/>
                </a:solidFill>
                <a:latin typeface="Calibri"/>
              </a:rPr>
              <a:t>Challenges and Considerations</a:t>
            </a:r>
          </a:p>
          <a:p>
            <a:pPr marL="0" marR="0" lvl="0" indent="0" algn="l" defTabSz="914400" rtl="0" eaLnBrk="0" fontAlgn="base" latinLnBrk="0" hangingPunct="0">
              <a:lnSpc>
                <a:spcPct val="100000"/>
              </a:lnSpc>
              <a:spcBef>
                <a:spcPct val="0"/>
              </a:spcBef>
              <a:spcAft>
                <a:spcPct val="0"/>
              </a:spcAft>
              <a:buClrTx/>
              <a:buSzTx/>
              <a:buFontTx/>
              <a:buNone/>
              <a:tabLst/>
              <a:defRPr/>
            </a:pPr>
            <a:endParaRPr lang="en-US" altLang="en-US" sz="2800" dirty="0">
              <a:solidFill>
                <a:schemeClr val="accent1"/>
              </a:solidFill>
              <a:latin typeface="Calibri"/>
            </a:endParaRPr>
          </a:p>
          <a:p>
            <a:pPr marL="0" marR="0" lvl="0" indent="0" algn="l" defTabSz="914400" rtl="0" eaLnBrk="0" fontAlgn="base" latinLnBrk="0" hangingPunct="0">
              <a:lnSpc>
                <a:spcPct val="100000"/>
              </a:lnSpc>
              <a:spcBef>
                <a:spcPct val="0"/>
              </a:spcBef>
              <a:spcAft>
                <a:spcPct val="0"/>
              </a:spcAft>
              <a:buClrTx/>
              <a:buSzTx/>
              <a:buFontTx/>
              <a:buChar char="•"/>
              <a:tabLst/>
              <a:defRPr/>
            </a:pPr>
            <a:r>
              <a:rPr lang="en-US" altLang="en-US" sz="2800" dirty="0">
                <a:solidFill>
                  <a:prstClr val="black"/>
                </a:solidFill>
                <a:latin typeface="Calibri"/>
                <a:hlinkClick r:id="rId2">
                  <a:extLst>
                    <a:ext uri="{A12FA001-AC4F-418D-AE19-62706E023703}">
                      <ahyp:hlinkClr xmlns:ahyp="http://schemas.microsoft.com/office/drawing/2018/hyperlinkcolor" val="tx"/>
                    </a:ext>
                  </a:extLst>
                </a:hlinkClick>
              </a:rPr>
              <a:t>Data &amp; Strategy</a:t>
            </a:r>
            <a:r>
              <a:rPr lang="en-US" altLang="en-US" sz="2800" dirty="0">
                <a:solidFill>
                  <a:prstClr val="black"/>
                </a:solidFill>
                <a:latin typeface="Calibri"/>
              </a:rPr>
              <a:t>: Success depends on the quality of data and the ability to interpret AI algorithms.</a:t>
            </a:r>
          </a:p>
          <a:p>
            <a:pPr marL="0" marR="0" lvl="0" indent="0" algn="l" defTabSz="914400" rtl="0" eaLnBrk="0" fontAlgn="base" latinLnBrk="0" hangingPunct="0">
              <a:lnSpc>
                <a:spcPct val="100000"/>
              </a:lnSpc>
              <a:spcBef>
                <a:spcPct val="0"/>
              </a:spcBef>
              <a:spcAft>
                <a:spcPct val="0"/>
              </a:spcAft>
              <a:buClrTx/>
              <a:buSzTx/>
              <a:tabLst/>
              <a:defRPr/>
            </a:pPr>
            <a:endParaRPr lang="en-US" altLang="en-US" sz="2800" dirty="0">
              <a:solidFill>
                <a:prstClr val="black"/>
              </a:solidFill>
              <a:latin typeface="Calibri"/>
            </a:endParaRPr>
          </a:p>
          <a:p>
            <a:pPr marL="0" marR="0" lvl="0" indent="0" algn="l" defTabSz="914400" rtl="0" eaLnBrk="0" fontAlgn="base" latinLnBrk="0" hangingPunct="0">
              <a:lnSpc>
                <a:spcPct val="100000"/>
              </a:lnSpc>
              <a:spcBef>
                <a:spcPct val="0"/>
              </a:spcBef>
              <a:spcAft>
                <a:spcPct val="0"/>
              </a:spcAft>
              <a:buClrTx/>
              <a:buSzTx/>
              <a:buFontTx/>
              <a:buChar char="•"/>
              <a:tabLst/>
              <a:defRPr/>
            </a:pPr>
            <a:r>
              <a:rPr lang="en-US" altLang="en-US" sz="2800" dirty="0">
                <a:solidFill>
                  <a:prstClr val="black"/>
                </a:solidFill>
                <a:latin typeface="Calibri"/>
                <a:hlinkClick r:id="rId3">
                  <a:extLst>
                    <a:ext uri="{A12FA001-AC4F-418D-AE19-62706E023703}">
                      <ahyp:hlinkClr xmlns:ahyp="http://schemas.microsoft.com/office/drawing/2018/hyperlinkcolor" val="tx"/>
                    </a:ext>
                  </a:extLst>
                </a:hlinkClick>
              </a:rPr>
              <a:t>Ethical/Governance</a:t>
            </a:r>
            <a:r>
              <a:rPr lang="en-US" altLang="en-US" sz="2800" dirty="0">
                <a:solidFill>
                  <a:prstClr val="black"/>
                </a:solidFill>
                <a:latin typeface="Calibri"/>
              </a:rPr>
              <a:t>: Issues around bias, fairness, privacy, and security require robust governance frameworks.</a:t>
            </a:r>
          </a:p>
        </p:txBody>
      </p:sp>
      <p:pic>
        <p:nvPicPr>
          <p:cNvPr id="5" name="Graphic 21">
            <a:extLst>
              <a:ext uri="{FF2B5EF4-FFF2-40B4-BE49-F238E27FC236}">
                <a16:creationId xmlns:a16="http://schemas.microsoft.com/office/drawing/2014/main" id="{5595C2ED-A5FA-C04F-9A8D-60BF6621C19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8A7FDD56-1456-B408-0A66-EF497200E117}"/>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3" name="Picture 2">
            <a:extLst>
              <a:ext uri="{FF2B5EF4-FFF2-40B4-BE49-F238E27FC236}">
                <a16:creationId xmlns:a16="http://schemas.microsoft.com/office/drawing/2014/main" id="{1508D485-D526-6771-2AED-55EEB1289473}"/>
              </a:ext>
            </a:extLst>
          </p:cNvPr>
          <p:cNvPicPr>
            <a:picLocks noChangeAspect="1"/>
          </p:cNvPicPr>
          <p:nvPr/>
        </p:nvPicPr>
        <p:blipFill>
          <a:blip r:embed="rId5"/>
          <a:stretch>
            <a:fillRect/>
          </a:stretch>
        </p:blipFill>
        <p:spPr>
          <a:xfrm>
            <a:off x="7611504" y="721663"/>
            <a:ext cx="4511915" cy="2120600"/>
          </a:xfrm>
          <a:prstGeom prst="rect">
            <a:avLst/>
          </a:prstGeom>
        </p:spPr>
      </p:pic>
    </p:spTree>
    <p:extLst>
      <p:ext uri="{BB962C8B-B14F-4D97-AF65-F5344CB8AC3E}">
        <p14:creationId xmlns:p14="http://schemas.microsoft.com/office/powerpoint/2010/main" val="388454073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5D966A-C4B1-B415-067C-2AC68E49FEE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FFC8D8-87AC-D781-1513-039EC87B7C1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346836CB-B6D9-89DF-1902-8EC0DBCE1F5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5FBB23E-6595-173D-F05D-47A184B2DD3E}"/>
              </a:ext>
            </a:extLst>
          </p:cNvPr>
          <p:cNvSpPr/>
          <p:nvPr/>
        </p:nvSpPr>
        <p:spPr>
          <a:xfrm>
            <a:off x="693783" y="133091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800" b="0" i="0" u="none" strike="noStrike" kern="1200" cap="none" spc="0" normalizeH="0" baseline="0" noProof="0" dirty="0">
                <a:ln>
                  <a:noFill/>
                </a:ln>
                <a:solidFill>
                  <a:srgbClr val="4472C4"/>
                </a:solidFill>
                <a:effectLst/>
                <a:uLnTx/>
                <a:uFillTx/>
                <a:latin typeface="Calibri"/>
                <a:ea typeface="+mn-ea"/>
                <a:cs typeface="+mn-cs"/>
              </a:rPr>
              <a:t>Challenges and Considerations</a:t>
            </a:r>
          </a:p>
          <a:p>
            <a:pPr marL="0" marR="0" lvl="0" indent="0" algn="l" defTabSz="914400" rtl="0" eaLnBrk="0" fontAlgn="base" latinLnBrk="0" hangingPunct="0">
              <a:lnSpc>
                <a:spcPct val="100000"/>
              </a:lnSpc>
              <a:spcBef>
                <a:spcPct val="0"/>
              </a:spcBef>
              <a:spcAft>
                <a:spcPct val="0"/>
              </a:spcAft>
              <a:buClrTx/>
              <a:buSzTx/>
              <a:buFontTx/>
              <a:buChar char="•"/>
              <a:tabLst/>
              <a:defRPr/>
            </a:pPr>
            <a:endParaRPr kumimoji="0" lang="en-US" altLang="en-US" sz="2800" b="0" i="0" u="none" strike="noStrike" kern="1200" cap="none" spc="0" normalizeH="0" baseline="0" noProof="0" dirty="0">
              <a:ln>
                <a:noFill/>
              </a:ln>
              <a:solidFill>
                <a:prstClr val="black"/>
              </a:solidFill>
              <a:effectLst/>
              <a:uLnTx/>
              <a:uFillTx/>
              <a:latin typeface="Calibri"/>
              <a:ea typeface="+mn-ea"/>
              <a:cs typeface="+mn-cs"/>
              <a:hlinkClick r:id="rId2">
                <a:extLst>
                  <a:ext uri="{A12FA001-AC4F-418D-AE19-62706E023703}">
                    <ahyp:hlinkClr xmlns:ahyp="http://schemas.microsoft.com/office/drawing/2018/hyperlinkcolor" val="tx"/>
                  </a:ext>
                </a:extLst>
              </a:hlinkClick>
            </a:endParaRPr>
          </a:p>
          <a:p>
            <a:pPr marL="0" marR="0" lvl="0" indent="0" algn="l" defTabSz="914400" rtl="0" eaLnBrk="0" fontAlgn="base" latinLnBrk="0" hangingPunct="0">
              <a:lnSpc>
                <a:spcPct val="100000"/>
              </a:lnSpc>
              <a:spcBef>
                <a:spcPct val="0"/>
              </a:spcBef>
              <a:spcAft>
                <a:spcPct val="0"/>
              </a:spcAft>
              <a:buClrTx/>
              <a:buSzTx/>
              <a:buFontTx/>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hlinkClick r:id="rId2">
                  <a:extLst>
                    <a:ext uri="{A12FA001-AC4F-418D-AE19-62706E023703}">
                      <ahyp:hlinkClr xmlns:ahyp="http://schemas.microsoft.com/office/drawing/2018/hyperlinkcolor" val="tx"/>
                    </a:ext>
                  </a:extLst>
                </a:hlinkClick>
              </a:rPr>
              <a:t>Human-AI Collaboration</a:t>
            </a: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 Effective innovation requires blending AI capabilities with human insight. </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AI is rapidly evolving from a supporting tool to a core component of innovation strategy, significantly affecting how firms compete and grow</a:t>
            </a:r>
          </a:p>
        </p:txBody>
      </p:sp>
      <p:pic>
        <p:nvPicPr>
          <p:cNvPr id="5" name="Graphic 21">
            <a:extLst>
              <a:ext uri="{FF2B5EF4-FFF2-40B4-BE49-F238E27FC236}">
                <a16:creationId xmlns:a16="http://schemas.microsoft.com/office/drawing/2014/main" id="{AD779BD6-70A7-6148-A0E8-0EC9EC90D78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24B8029A-4154-3507-2680-027E0637EADB}"/>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7630364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ow to Become an AI Entrepreneur: Start your AI Business">
            <a:extLst>
              <a:ext uri="{FF2B5EF4-FFF2-40B4-BE49-F238E27FC236}">
                <a16:creationId xmlns:a16="http://schemas.microsoft.com/office/drawing/2014/main" id="{51370E4F-A94E-790C-DB98-A4F83A6E316F}"/>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 name="Picture 4">
            <a:extLst>
              <a:ext uri="{FF2B5EF4-FFF2-40B4-BE49-F238E27FC236}">
                <a16:creationId xmlns:a16="http://schemas.microsoft.com/office/drawing/2014/main" id="{7E323372-B362-02B1-E864-01203DB21060}"/>
              </a:ext>
            </a:extLst>
          </p:cNvPr>
          <p:cNvPicPr>
            <a:picLocks noChangeAspect="1"/>
          </p:cNvPicPr>
          <p:nvPr/>
        </p:nvPicPr>
        <p:blipFill>
          <a:blip r:embed="rId2"/>
          <a:stretch>
            <a:fillRect/>
          </a:stretch>
        </p:blipFill>
        <p:spPr>
          <a:xfrm>
            <a:off x="952500" y="1500187"/>
            <a:ext cx="10287000" cy="3857625"/>
          </a:xfrm>
          <a:prstGeom prst="rect">
            <a:avLst/>
          </a:prstGeom>
        </p:spPr>
      </p:pic>
    </p:spTree>
    <p:extLst>
      <p:ext uri="{BB962C8B-B14F-4D97-AF65-F5344CB8AC3E}">
        <p14:creationId xmlns:p14="http://schemas.microsoft.com/office/powerpoint/2010/main" val="411144095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59F1E0-AF1F-C9F6-F610-71DDE83D053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1B98428-478A-5B32-594F-717B4CCEA40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8D07573A-077C-5BE5-8630-680A85B2F12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7AA825A9-31FF-A33E-9203-6B8387EA2933}"/>
              </a:ext>
            </a:extLst>
          </p:cNvPr>
          <p:cNvSpPr/>
          <p:nvPr/>
        </p:nvSpPr>
        <p:spPr>
          <a:xfrm>
            <a:off x="693783" y="133091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mn-ea"/>
                <a:cs typeface="+mn-cs"/>
              </a:rPr>
              <a:t>Becoming an AI entrepreneur: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solidFill>
                <a:prstClr val="black"/>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involves identifying specific business problems,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mastering no-code AI tools (like APIs and automation platforms),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and building a minimum viable product (MVP) to solve them</a:t>
            </a:r>
            <a:r>
              <a:rPr kumimoji="0" lang="en-US" sz="1800" b="0" i="0" u="none" strike="noStrike" kern="1200" cap="none" spc="0" normalizeH="0" baseline="0" noProof="0" dirty="0">
                <a:ln>
                  <a:noFill/>
                </a:ln>
                <a:solidFill>
                  <a:srgbClr val="0A0A0A"/>
                </a:solidFill>
                <a:effectLst/>
                <a:uLnTx/>
                <a:uFillTx/>
                <a:latin typeface="Google Sans"/>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0A0A"/>
                </a:solidFill>
                <a:effectLst/>
                <a:uLnTx/>
                <a:uFillTx/>
                <a:latin typeface="Google Sans"/>
                <a:ea typeface="+mn-ea"/>
                <a:cs typeface="+mn-cs"/>
              </a:rPr>
              <a:t>Focus on acquiring industry knowledge,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0A0A"/>
                </a:solidFill>
                <a:effectLst/>
                <a:uLnTx/>
                <a:uFillTx/>
                <a:latin typeface="Google Sans"/>
                <a:ea typeface="+mn-ea"/>
                <a:cs typeface="+mn-cs"/>
              </a:rPr>
              <a:t>validating your idea with early customers,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0A0A"/>
                </a:solidFill>
                <a:effectLst/>
                <a:uLnTx/>
                <a:uFillTx/>
                <a:latin typeface="Google Sans"/>
                <a:ea typeface="+mn-ea"/>
                <a:cs typeface="+mn-cs"/>
              </a:rPr>
              <a:t>and scaling with AI automation rather than just technical expertise</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0B151FAF-11FB-0843-25CD-B3DD05155F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DDBCC913-269E-F074-5F16-8E08E1798D0C}"/>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3" name="Rectangle 1">
            <a:extLst>
              <a:ext uri="{FF2B5EF4-FFF2-40B4-BE49-F238E27FC236}">
                <a16:creationId xmlns:a16="http://schemas.microsoft.com/office/drawing/2014/main" id="{1226CDEA-0781-0C90-64E7-885ACFD7CE0F}"/>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pic>
        <p:nvPicPr>
          <p:cNvPr id="4" name="Picture 3">
            <a:extLst>
              <a:ext uri="{FF2B5EF4-FFF2-40B4-BE49-F238E27FC236}">
                <a16:creationId xmlns:a16="http://schemas.microsoft.com/office/drawing/2014/main" id="{5EC57962-26B3-3A51-1039-373DDA556281}"/>
              </a:ext>
            </a:extLst>
          </p:cNvPr>
          <p:cNvPicPr>
            <a:picLocks noChangeAspect="1"/>
          </p:cNvPicPr>
          <p:nvPr/>
        </p:nvPicPr>
        <p:blipFill>
          <a:blip r:embed="rId3"/>
          <a:stretch>
            <a:fillRect/>
          </a:stretch>
        </p:blipFill>
        <p:spPr>
          <a:xfrm>
            <a:off x="7489658" y="1330911"/>
            <a:ext cx="2692205" cy="4036289"/>
          </a:xfrm>
          <a:prstGeom prst="rect">
            <a:avLst/>
          </a:prstGeom>
        </p:spPr>
      </p:pic>
    </p:spTree>
    <p:extLst>
      <p:ext uri="{BB962C8B-B14F-4D97-AF65-F5344CB8AC3E}">
        <p14:creationId xmlns:p14="http://schemas.microsoft.com/office/powerpoint/2010/main" val="382117093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31FB7F-68A8-6741-D892-3CF58FCE18A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5B1DC57-5413-A30B-D386-4FB4CA6551B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975C93CB-3AAE-9899-693F-7934444D65F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1137DD34-032E-7D2C-5420-A9E66341940C}"/>
              </a:ext>
            </a:extLst>
          </p:cNvPr>
          <p:cNvSpPr/>
          <p:nvPr/>
        </p:nvSpPr>
        <p:spPr>
          <a:xfrm>
            <a:off x="693783" y="133091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000" b="1" i="0" u="none" strike="noStrike" kern="1200" cap="none" spc="0" normalizeH="0" baseline="0" noProof="0" dirty="0">
                <a:ln>
                  <a:noFill/>
                </a:ln>
                <a:solidFill>
                  <a:srgbClr val="0A0A0A"/>
                </a:solidFill>
                <a:effectLst/>
                <a:uLnTx/>
                <a:uFillTx/>
                <a:latin typeface="Google Sans"/>
                <a:ea typeface="+mn-ea"/>
                <a:cs typeface="+mn-cs"/>
              </a:rPr>
              <a:t>Key Steps to Become an AI Entrepreneur:</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2000" b="1" i="0" u="none" strike="noStrike" kern="1200" cap="none" spc="0" normalizeH="0" baseline="0" noProof="0" dirty="0">
              <a:ln>
                <a:noFill/>
              </a:ln>
              <a:solidFill>
                <a:srgbClr val="0A0A0A"/>
              </a:solidFill>
              <a:effectLst/>
              <a:uLnTx/>
              <a:uFillTx/>
              <a:latin typeface="Google Sans"/>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0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0" fontAlgn="base" latinLnBrk="0" hangingPunct="0">
              <a:lnSpc>
                <a:spcPct val="100000"/>
              </a:lnSpc>
              <a:spcBef>
                <a:spcPct val="0"/>
              </a:spcBef>
              <a:spcAft>
                <a:spcPct val="0"/>
              </a:spcAft>
              <a:buClrTx/>
              <a:buSzTx/>
              <a:buFontTx/>
              <a:buChar char="•"/>
              <a:tabLst/>
              <a:defRPr/>
            </a:pPr>
            <a:r>
              <a:rPr kumimoji="0" lang="en-US" altLang="en-US" sz="2000" b="1" i="0" u="none" strike="noStrike" kern="1200" cap="none" spc="0" normalizeH="0" baseline="0" noProof="0" dirty="0">
                <a:ln>
                  <a:noFill/>
                </a:ln>
                <a:solidFill>
                  <a:srgbClr val="0A0A0A"/>
                </a:solidFill>
                <a:effectLst/>
                <a:uLnTx/>
                <a:uFillTx/>
                <a:latin typeface="Google Sans"/>
                <a:ea typeface="+mn-ea"/>
                <a:cs typeface="+mn-cs"/>
              </a:rPr>
              <a:t>Identify a Specific Niche:</a:t>
            </a:r>
            <a:r>
              <a:rPr kumimoji="0" lang="en-US" altLang="en-US" sz="2000" b="0" i="0" u="none" strike="noStrike" kern="1200" cap="none" spc="0" normalizeH="0" baseline="0" noProof="0" dirty="0">
                <a:ln>
                  <a:noFill/>
                </a:ln>
                <a:solidFill>
                  <a:srgbClr val="0A0A0A"/>
                </a:solidFill>
                <a:effectLst/>
                <a:uLnTx/>
                <a:uFillTx/>
                <a:latin typeface="Google Sans"/>
                <a:ea typeface="+mn-ea"/>
                <a:cs typeface="+mn-cs"/>
              </a:rPr>
              <a:t> Find a specific, high-value problem in a sector you understand (e.g., healthcare, real estate) where AI can reduce costs or save time.</a:t>
            </a:r>
          </a:p>
          <a:p>
            <a:pPr marL="0" marR="0" lvl="0" indent="0" algn="l" defTabSz="914400" rtl="0" eaLnBrk="0" fontAlgn="base" latinLnBrk="0" hangingPunct="0">
              <a:lnSpc>
                <a:spcPct val="100000"/>
              </a:lnSpc>
              <a:spcBef>
                <a:spcPct val="0"/>
              </a:spcBef>
              <a:spcAft>
                <a:spcPct val="0"/>
              </a:spcAft>
              <a:buClrTx/>
              <a:buSzTx/>
              <a:buFontTx/>
              <a:buChar char="•"/>
              <a:tabLst/>
              <a:defRPr/>
            </a:pPr>
            <a:r>
              <a:rPr kumimoji="0" lang="en-US" altLang="en-US" sz="2000" b="1" i="0" u="none" strike="noStrike" kern="1200" cap="none" spc="0" normalizeH="0" baseline="0" noProof="0" dirty="0">
                <a:ln>
                  <a:noFill/>
                </a:ln>
                <a:solidFill>
                  <a:srgbClr val="0A0A0A"/>
                </a:solidFill>
                <a:effectLst/>
                <a:uLnTx/>
                <a:uFillTx/>
                <a:latin typeface="Google Sans"/>
                <a:ea typeface="+mn-ea"/>
                <a:cs typeface="+mn-cs"/>
              </a:rPr>
              <a:t>Acquire Technical Knowledge:</a:t>
            </a:r>
            <a:r>
              <a:rPr kumimoji="0" lang="en-US" altLang="en-US" sz="2000" b="0" i="0" u="none" strike="noStrike" kern="1200" cap="none" spc="0" normalizeH="0" baseline="0" noProof="0" dirty="0">
                <a:ln>
                  <a:noFill/>
                </a:ln>
                <a:solidFill>
                  <a:srgbClr val="0A0A0A"/>
                </a:solidFill>
                <a:effectLst/>
                <a:uLnTx/>
                <a:uFillTx/>
                <a:latin typeface="Google Sans"/>
                <a:ea typeface="+mn-ea"/>
                <a:cs typeface="+mn-cs"/>
              </a:rPr>
              <a:t> Understand AI essentials, including Large Language Models (LLMs), APIs, and no-code automation platforms like Zapier or Make, rather than needing to be a software engineer.</a:t>
            </a:r>
          </a:p>
          <a:p>
            <a:pPr marL="0" marR="0" lvl="0" indent="0" algn="l" defTabSz="914400" rtl="0" eaLnBrk="0" fontAlgn="base" latinLnBrk="0" hangingPunct="0">
              <a:lnSpc>
                <a:spcPct val="100000"/>
              </a:lnSpc>
              <a:spcBef>
                <a:spcPct val="0"/>
              </a:spcBef>
              <a:spcAft>
                <a:spcPct val="0"/>
              </a:spcAft>
              <a:buClrTx/>
              <a:buSzTx/>
              <a:buFontTx/>
              <a:buChar char="•"/>
              <a:tabLst/>
              <a:defRPr/>
            </a:pPr>
            <a:r>
              <a:rPr kumimoji="0" lang="en-US" altLang="en-US" sz="2000" b="1" i="0" u="none" strike="noStrike" kern="1200" cap="none" spc="0" normalizeH="0" baseline="0" noProof="0" dirty="0">
                <a:ln>
                  <a:noFill/>
                </a:ln>
                <a:solidFill>
                  <a:srgbClr val="0A0A0A"/>
                </a:solidFill>
                <a:effectLst/>
                <a:uLnTx/>
                <a:uFillTx/>
                <a:latin typeface="Google Sans"/>
                <a:ea typeface="+mn-ea"/>
                <a:cs typeface="+mn-cs"/>
              </a:rPr>
              <a:t>Validate Before Building:</a:t>
            </a:r>
            <a:r>
              <a:rPr kumimoji="0" lang="en-US" altLang="en-US" sz="2000" b="0" i="0" u="none" strike="noStrike" kern="1200" cap="none" spc="0" normalizeH="0" baseline="0" noProof="0" dirty="0">
                <a:ln>
                  <a:noFill/>
                </a:ln>
                <a:solidFill>
                  <a:srgbClr val="0A0A0A"/>
                </a:solidFill>
                <a:effectLst/>
                <a:uLnTx/>
                <a:uFillTx/>
                <a:latin typeface="Google Sans"/>
                <a:ea typeface="+mn-ea"/>
                <a:cs typeface="+mn-cs"/>
              </a:rPr>
              <a:t> Develop an MVP or a simple automation workflow to solve a problem for clients </a:t>
            </a:r>
            <a:r>
              <a:rPr kumimoji="0" lang="en-US" altLang="en-US" sz="2000" b="0" i="1" u="none" strike="noStrike" kern="1200" cap="none" spc="0" normalizeH="0" baseline="0" noProof="0" dirty="0">
                <a:ln>
                  <a:noFill/>
                </a:ln>
                <a:solidFill>
                  <a:srgbClr val="0A0A0A"/>
                </a:solidFill>
                <a:effectLst/>
                <a:uLnTx/>
                <a:uFillTx/>
                <a:latin typeface="Google Sans"/>
                <a:ea typeface="+mn-ea"/>
                <a:cs typeface="+mn-cs"/>
              </a:rPr>
              <a:t>before</a:t>
            </a:r>
            <a:r>
              <a:rPr kumimoji="0" lang="en-US" altLang="en-US" sz="2000" b="0" i="0" u="none" strike="noStrike" kern="1200" cap="none" spc="0" normalizeH="0" baseline="0" noProof="0" dirty="0">
                <a:ln>
                  <a:noFill/>
                </a:ln>
                <a:solidFill>
                  <a:srgbClr val="0A0A0A"/>
                </a:solidFill>
                <a:effectLst/>
                <a:uLnTx/>
                <a:uFillTx/>
                <a:latin typeface="Google Sans"/>
                <a:ea typeface="+mn-ea"/>
                <a:cs typeface="+mn-cs"/>
              </a:rPr>
              <a:t> investing in complex development.</a:t>
            </a:r>
          </a:p>
        </p:txBody>
      </p:sp>
      <p:pic>
        <p:nvPicPr>
          <p:cNvPr id="5" name="Graphic 21">
            <a:extLst>
              <a:ext uri="{FF2B5EF4-FFF2-40B4-BE49-F238E27FC236}">
                <a16:creationId xmlns:a16="http://schemas.microsoft.com/office/drawing/2014/main" id="{BBCCAAB0-0304-9897-0F42-EB55883746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7AE9C2A2-4182-3EE5-54AE-6D5E728F3E85}"/>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3" name="Rectangle 1">
            <a:extLst>
              <a:ext uri="{FF2B5EF4-FFF2-40B4-BE49-F238E27FC236}">
                <a16:creationId xmlns:a16="http://schemas.microsoft.com/office/drawing/2014/main" id="{D986DD9C-7854-AE37-69FA-5DC37B0CED9B}"/>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4" name="Picture 3">
            <a:extLst>
              <a:ext uri="{FF2B5EF4-FFF2-40B4-BE49-F238E27FC236}">
                <a16:creationId xmlns:a16="http://schemas.microsoft.com/office/drawing/2014/main" id="{F305BFC3-017B-1456-7435-AB43C79FF005}"/>
              </a:ext>
            </a:extLst>
          </p:cNvPr>
          <p:cNvPicPr>
            <a:picLocks noChangeAspect="1"/>
          </p:cNvPicPr>
          <p:nvPr/>
        </p:nvPicPr>
        <p:blipFill>
          <a:blip r:embed="rId3"/>
          <a:stretch>
            <a:fillRect/>
          </a:stretch>
        </p:blipFill>
        <p:spPr>
          <a:xfrm>
            <a:off x="7214785" y="1330912"/>
            <a:ext cx="2912715" cy="1820447"/>
          </a:xfrm>
          <a:prstGeom prst="rect">
            <a:avLst/>
          </a:prstGeom>
        </p:spPr>
      </p:pic>
    </p:spTree>
    <p:extLst>
      <p:ext uri="{BB962C8B-B14F-4D97-AF65-F5344CB8AC3E}">
        <p14:creationId xmlns:p14="http://schemas.microsoft.com/office/powerpoint/2010/main" val="48550954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B041A2-D874-C613-C175-A46EAC30AE8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F58F32C-2FDA-BF45-B946-7A9F2E48075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53E99A7E-5089-425C-10DA-64407C2F5D4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271FF9B0-8536-9E04-8210-A8B8BF4630A6}"/>
              </a:ext>
            </a:extLst>
          </p:cNvPr>
          <p:cNvSpPr/>
          <p:nvPr/>
        </p:nvSpPr>
        <p:spPr>
          <a:xfrm>
            <a:off x="838182" y="1284374"/>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2000" b="1" i="0" u="none" strike="noStrike" kern="1200" cap="none" spc="0" normalizeH="0" baseline="0" noProof="0" dirty="0">
              <a:ln>
                <a:noFill/>
              </a:ln>
              <a:solidFill>
                <a:srgbClr val="0A0A0A"/>
              </a:solidFill>
              <a:effectLst/>
              <a:uLnTx/>
              <a:uFillTx/>
              <a:latin typeface="Google Sans"/>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lang="en-US" altLang="en-US" sz="2000" b="1" dirty="0">
              <a:solidFill>
                <a:srgbClr val="0A0A0A"/>
              </a:solidFill>
              <a:latin typeface="Google San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2000" b="1" i="0" u="none" strike="noStrike" kern="1200" cap="none" spc="0" normalizeH="0" baseline="0" noProof="0" dirty="0">
              <a:ln>
                <a:noFill/>
              </a:ln>
              <a:solidFill>
                <a:srgbClr val="0A0A0A"/>
              </a:solidFill>
              <a:effectLst/>
              <a:uLnTx/>
              <a:uFillTx/>
              <a:latin typeface="Google Sans"/>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lang="en-US" altLang="en-US" sz="2000" b="1" dirty="0">
              <a:solidFill>
                <a:srgbClr val="0A0A0A"/>
              </a:solidFill>
              <a:latin typeface="Google San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000" b="1" i="0" u="none" strike="noStrike" kern="1200" cap="none" spc="0" normalizeH="0" baseline="0" noProof="0" dirty="0">
                <a:ln>
                  <a:noFill/>
                </a:ln>
                <a:solidFill>
                  <a:srgbClr val="0A0A0A"/>
                </a:solidFill>
                <a:effectLst/>
                <a:uLnTx/>
                <a:uFillTx/>
                <a:latin typeface="Google Sans"/>
                <a:ea typeface="+mn-ea"/>
                <a:cs typeface="+mn-cs"/>
              </a:rPr>
              <a:t>Key Steps to Become an AI Entrepreneur:</a:t>
            </a:r>
            <a:endParaRPr kumimoji="0" lang="en-US" altLang="en-US" sz="10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0" fontAlgn="base" latinLnBrk="0" hangingPunct="0">
              <a:lnSpc>
                <a:spcPct val="100000"/>
              </a:lnSpc>
              <a:spcBef>
                <a:spcPct val="0"/>
              </a:spcBef>
              <a:spcAft>
                <a:spcPct val="0"/>
              </a:spcAft>
              <a:buClrTx/>
              <a:buSzTx/>
              <a:buFontTx/>
              <a:buChar char="•"/>
              <a:tabLst/>
              <a:defRPr/>
            </a:pPr>
            <a:r>
              <a:rPr kumimoji="0" lang="en-US" altLang="en-US" sz="2000" b="1" i="0" u="none" strike="noStrike" kern="1200" cap="none" spc="0" normalizeH="0" baseline="0" noProof="0" dirty="0">
                <a:ln>
                  <a:noFill/>
                </a:ln>
                <a:solidFill>
                  <a:srgbClr val="0A0A0A"/>
                </a:solidFill>
                <a:effectLst/>
                <a:uLnTx/>
                <a:uFillTx/>
                <a:latin typeface="Google Sans"/>
                <a:ea typeface="+mn-ea"/>
                <a:cs typeface="+mn-cs"/>
              </a:rPr>
              <a:t>Build Your Toolset:</a:t>
            </a:r>
            <a:r>
              <a:rPr kumimoji="0" lang="en-US" altLang="en-US" sz="2000" b="0" i="0" u="none" strike="noStrike" kern="1200" cap="none" spc="0" normalizeH="0" baseline="0" noProof="0" dirty="0">
                <a:ln>
                  <a:noFill/>
                </a:ln>
                <a:solidFill>
                  <a:srgbClr val="0A0A0A"/>
                </a:solidFill>
                <a:effectLst/>
                <a:uLnTx/>
                <a:uFillTx/>
                <a:latin typeface="Google Sans"/>
                <a:ea typeface="+mn-ea"/>
                <a:cs typeface="+mn-cs"/>
              </a:rPr>
              <a:t> Use tools that allow for AI integration without heavy coding, focusing on building custom connections to services via APIs.</a:t>
            </a:r>
          </a:p>
          <a:p>
            <a:pPr marL="0" marR="0" lvl="0" indent="0" algn="l" defTabSz="914400" rtl="0" eaLnBrk="0" fontAlgn="base" latinLnBrk="0" hangingPunct="0">
              <a:lnSpc>
                <a:spcPct val="100000"/>
              </a:lnSpc>
              <a:spcBef>
                <a:spcPct val="0"/>
              </a:spcBef>
              <a:spcAft>
                <a:spcPct val="0"/>
              </a:spcAft>
              <a:buClrTx/>
              <a:buSzTx/>
              <a:buFontTx/>
              <a:buChar char="•"/>
              <a:tabLst/>
              <a:defRPr/>
            </a:pPr>
            <a:r>
              <a:rPr kumimoji="0" lang="en-US" altLang="en-US" sz="2000" b="1" i="0" u="none" strike="noStrike" kern="1200" cap="none" spc="0" normalizeH="0" baseline="0" noProof="0" dirty="0">
                <a:ln>
                  <a:noFill/>
                </a:ln>
                <a:solidFill>
                  <a:srgbClr val="0A0A0A"/>
                </a:solidFill>
                <a:effectLst/>
                <a:uLnTx/>
                <a:uFillTx/>
                <a:latin typeface="Google Sans"/>
                <a:ea typeface="+mn-ea"/>
                <a:cs typeface="+mn-cs"/>
              </a:rPr>
              <a:t>Create a Business Plan:</a:t>
            </a:r>
            <a:r>
              <a:rPr kumimoji="0" lang="en-US" altLang="en-US" sz="2000" b="0" i="0" u="none" strike="noStrike" kern="1200" cap="none" spc="0" normalizeH="0" baseline="0" noProof="0" dirty="0">
                <a:ln>
                  <a:noFill/>
                </a:ln>
                <a:solidFill>
                  <a:srgbClr val="0A0A0A"/>
                </a:solidFill>
                <a:effectLst/>
                <a:uLnTx/>
                <a:uFillTx/>
                <a:latin typeface="Google Sans"/>
                <a:ea typeface="+mn-ea"/>
                <a:cs typeface="+mn-cs"/>
              </a:rPr>
              <a:t> Refine your model to show value to customers and investors, focusing on actionable steps.</a:t>
            </a:r>
          </a:p>
          <a:p>
            <a:pPr marL="0" marR="0" lvl="0" indent="0" algn="l" defTabSz="914400" rtl="0" eaLnBrk="0" fontAlgn="base" latinLnBrk="0" hangingPunct="0">
              <a:lnSpc>
                <a:spcPct val="100000"/>
              </a:lnSpc>
              <a:spcBef>
                <a:spcPct val="0"/>
              </a:spcBef>
              <a:spcAft>
                <a:spcPct val="0"/>
              </a:spcAft>
              <a:buClrTx/>
              <a:buSzTx/>
              <a:buFontTx/>
              <a:buChar char="•"/>
              <a:tabLst/>
              <a:defRPr/>
            </a:pPr>
            <a:r>
              <a:rPr kumimoji="0" lang="en-US" altLang="en-US" sz="2000" b="1" i="0" u="none" strike="noStrike" kern="1200" cap="none" spc="0" normalizeH="0" baseline="0" noProof="0" dirty="0">
                <a:ln>
                  <a:noFill/>
                </a:ln>
                <a:solidFill>
                  <a:srgbClr val="0A0A0A"/>
                </a:solidFill>
                <a:effectLst/>
                <a:uLnTx/>
                <a:uFillTx/>
                <a:latin typeface="Google Sans"/>
                <a:ea typeface="+mn-ea"/>
                <a:cs typeface="+mn-cs"/>
              </a:rPr>
              <a:t>Leverage Existing Connections:</a:t>
            </a:r>
            <a:r>
              <a:rPr kumimoji="0" lang="en-US" altLang="en-US" sz="2000" b="0" i="0" u="none" strike="noStrike" kern="1200" cap="none" spc="0" normalizeH="0" baseline="0" noProof="0" dirty="0">
                <a:ln>
                  <a:noFill/>
                </a:ln>
                <a:solidFill>
                  <a:srgbClr val="0A0A0A"/>
                </a:solidFill>
                <a:effectLst/>
                <a:uLnTx/>
                <a:uFillTx/>
                <a:latin typeface="Google Sans"/>
                <a:ea typeface="+mn-ea"/>
                <a:cs typeface="+mn-cs"/>
              </a:rPr>
              <a:t> Utilize your professional network in a specific industry to find your first few clients</a:t>
            </a:r>
          </a:p>
        </p:txBody>
      </p:sp>
      <p:pic>
        <p:nvPicPr>
          <p:cNvPr id="5" name="Graphic 21">
            <a:extLst>
              <a:ext uri="{FF2B5EF4-FFF2-40B4-BE49-F238E27FC236}">
                <a16:creationId xmlns:a16="http://schemas.microsoft.com/office/drawing/2014/main" id="{0D369656-DAD8-8C6F-758E-E1AE77FC993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D0A9A55B-949B-8904-3836-7404556E0A8F}"/>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3" name="Rectangle 1">
            <a:extLst>
              <a:ext uri="{FF2B5EF4-FFF2-40B4-BE49-F238E27FC236}">
                <a16:creationId xmlns:a16="http://schemas.microsoft.com/office/drawing/2014/main" id="{81898B2B-995D-6615-312C-57511299F555}"/>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pic>
        <p:nvPicPr>
          <p:cNvPr id="4" name="Picture 3">
            <a:extLst>
              <a:ext uri="{FF2B5EF4-FFF2-40B4-BE49-F238E27FC236}">
                <a16:creationId xmlns:a16="http://schemas.microsoft.com/office/drawing/2014/main" id="{2F5F4D9D-8CCB-52CF-CC62-195ED3FE513B}"/>
              </a:ext>
            </a:extLst>
          </p:cNvPr>
          <p:cNvPicPr>
            <a:picLocks noChangeAspect="1"/>
          </p:cNvPicPr>
          <p:nvPr/>
        </p:nvPicPr>
        <p:blipFill>
          <a:blip r:embed="rId3"/>
          <a:stretch>
            <a:fillRect/>
          </a:stretch>
        </p:blipFill>
        <p:spPr>
          <a:xfrm>
            <a:off x="6382752" y="1284374"/>
            <a:ext cx="3956384" cy="2225466"/>
          </a:xfrm>
          <a:prstGeom prst="rect">
            <a:avLst/>
          </a:prstGeom>
        </p:spPr>
      </p:pic>
    </p:spTree>
    <p:extLst>
      <p:ext uri="{BB962C8B-B14F-4D97-AF65-F5344CB8AC3E}">
        <p14:creationId xmlns:p14="http://schemas.microsoft.com/office/powerpoint/2010/main" val="265806655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6CD9C4-EADF-3A0F-D6D0-F9564E67506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30F47AF-F546-0AB8-360A-BA3C1A45CB8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A1B2065C-7479-ED00-AF48-08AC07EBD86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B07AA2E3-541E-9252-EA96-42162C1996D8}"/>
              </a:ext>
            </a:extLst>
          </p:cNvPr>
          <p:cNvSpPr/>
          <p:nvPr/>
        </p:nvSpPr>
        <p:spPr>
          <a:xfrm>
            <a:off x="705815" y="128519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400" b="1" i="0" u="none" strike="noStrike" kern="1200" cap="none" spc="0" normalizeH="0" baseline="0" noProof="0" dirty="0">
                <a:ln>
                  <a:noFill/>
                </a:ln>
                <a:solidFill>
                  <a:srgbClr val="0A0A0A"/>
                </a:solidFill>
                <a:effectLst/>
                <a:uLnTx/>
                <a:uFillTx/>
                <a:latin typeface="Google Sans"/>
                <a:ea typeface="+mn-ea"/>
                <a:cs typeface="+mn-cs"/>
              </a:rPr>
              <a:t>Key Skills to Develop:</a:t>
            </a:r>
            <a:endParaRPr kumimoji="0" lang="en-US" altLang="en-US" sz="105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0" fontAlgn="base" latinLnBrk="0" hangingPunct="0">
              <a:lnSpc>
                <a:spcPct val="100000"/>
              </a:lnSpc>
              <a:spcBef>
                <a:spcPct val="0"/>
              </a:spcBef>
              <a:spcAft>
                <a:spcPct val="0"/>
              </a:spcAft>
              <a:buClrTx/>
              <a:buSzTx/>
              <a:buFontTx/>
              <a:buChar char="•"/>
              <a:tabLst/>
              <a:defRPr/>
            </a:pPr>
            <a:r>
              <a:rPr kumimoji="0" lang="en-US" altLang="en-US" sz="2400" b="1" i="0" u="none" strike="noStrike" kern="1200" cap="none" spc="0" normalizeH="0" baseline="0" noProof="0" dirty="0">
                <a:ln>
                  <a:noFill/>
                </a:ln>
                <a:solidFill>
                  <a:srgbClr val="0A0A0A"/>
                </a:solidFill>
                <a:effectLst/>
                <a:uLnTx/>
                <a:uFillTx/>
                <a:latin typeface="Google Sans"/>
                <a:ea typeface="+mn-ea"/>
                <a:cs typeface="+mn-cs"/>
              </a:rPr>
              <a:t>AI Prompting &amp; Automation:</a:t>
            </a:r>
            <a:r>
              <a:rPr kumimoji="0" lang="en-US" altLang="en-US" sz="2400" b="0" i="0" u="none" strike="noStrike" kern="1200" cap="none" spc="0" normalizeH="0" baseline="0" noProof="0" dirty="0">
                <a:ln>
                  <a:noFill/>
                </a:ln>
                <a:solidFill>
                  <a:srgbClr val="0A0A0A"/>
                </a:solidFill>
                <a:effectLst/>
                <a:uLnTx/>
                <a:uFillTx/>
                <a:latin typeface="Google Sans"/>
                <a:ea typeface="+mn-ea"/>
                <a:cs typeface="+mn-cs"/>
              </a:rPr>
              <a:t> Learning to effectively guide AI tools (ChatGPT, Claude) to produce business-valuable outputs.</a:t>
            </a:r>
          </a:p>
          <a:p>
            <a:pPr marL="0" marR="0" lvl="0" indent="0" algn="l" defTabSz="914400" rtl="0" eaLnBrk="0" fontAlgn="base" latinLnBrk="0" hangingPunct="0">
              <a:lnSpc>
                <a:spcPct val="100000"/>
              </a:lnSpc>
              <a:spcBef>
                <a:spcPct val="0"/>
              </a:spcBef>
              <a:spcAft>
                <a:spcPct val="0"/>
              </a:spcAft>
              <a:buClrTx/>
              <a:buSzTx/>
              <a:buFontTx/>
              <a:buChar char="•"/>
              <a:tabLst/>
              <a:defRPr/>
            </a:pPr>
            <a:r>
              <a:rPr kumimoji="0" lang="en-US" altLang="en-US" sz="2400" b="1" i="0" u="none" strike="noStrike" kern="1200" cap="none" spc="0" normalizeH="0" baseline="0" noProof="0" dirty="0">
                <a:ln>
                  <a:noFill/>
                </a:ln>
                <a:solidFill>
                  <a:srgbClr val="0A0A0A"/>
                </a:solidFill>
                <a:effectLst/>
                <a:uLnTx/>
                <a:uFillTx/>
                <a:latin typeface="Google Sans"/>
                <a:ea typeface="+mn-ea"/>
                <a:cs typeface="+mn-cs"/>
              </a:rPr>
              <a:t>API Management:</a:t>
            </a:r>
            <a:r>
              <a:rPr kumimoji="0" lang="en-US" altLang="en-US" sz="2400" b="0" i="0" u="none" strike="noStrike" kern="1200" cap="none" spc="0" normalizeH="0" baseline="0" noProof="0" dirty="0">
                <a:ln>
                  <a:noFill/>
                </a:ln>
                <a:solidFill>
                  <a:srgbClr val="0A0A0A"/>
                </a:solidFill>
                <a:effectLst/>
                <a:uLnTx/>
                <a:uFillTx/>
                <a:latin typeface="Google Sans"/>
                <a:ea typeface="+mn-ea"/>
                <a:cs typeface="+mn-cs"/>
              </a:rPr>
              <a:t> Understanding how to connect different platforms using APIs.</a:t>
            </a:r>
          </a:p>
          <a:p>
            <a:pPr marL="0" marR="0" lvl="0" indent="0" algn="l" defTabSz="914400" rtl="0" eaLnBrk="0" fontAlgn="base" latinLnBrk="0" hangingPunct="0">
              <a:lnSpc>
                <a:spcPct val="100000"/>
              </a:lnSpc>
              <a:spcBef>
                <a:spcPct val="0"/>
              </a:spcBef>
              <a:spcAft>
                <a:spcPct val="0"/>
              </a:spcAft>
              <a:buClrTx/>
              <a:buSzTx/>
              <a:buFontTx/>
              <a:buChar char="•"/>
              <a:tabLst/>
              <a:defRPr/>
            </a:pPr>
            <a:r>
              <a:rPr kumimoji="0" lang="en-US" altLang="en-US" sz="2400" b="1" i="0" u="none" strike="noStrike" kern="1200" cap="none" spc="0" normalizeH="0" baseline="0" noProof="0" dirty="0">
                <a:ln>
                  <a:noFill/>
                </a:ln>
                <a:solidFill>
                  <a:srgbClr val="0A0A0A"/>
                </a:solidFill>
                <a:effectLst/>
                <a:uLnTx/>
                <a:uFillTx/>
                <a:latin typeface="Google Sans"/>
                <a:ea typeface="+mn-ea"/>
                <a:cs typeface="+mn-cs"/>
              </a:rPr>
              <a:t>Sales &amp; Client Acquisition:</a:t>
            </a:r>
            <a:r>
              <a:rPr kumimoji="0" lang="en-US" altLang="en-US" sz="2400" b="0" i="0" u="none" strike="noStrike" kern="1200" cap="none" spc="0" normalizeH="0" baseline="0" noProof="0" dirty="0">
                <a:ln>
                  <a:noFill/>
                </a:ln>
                <a:solidFill>
                  <a:srgbClr val="0A0A0A"/>
                </a:solidFill>
                <a:effectLst/>
                <a:uLnTx/>
                <a:uFillTx/>
                <a:latin typeface="Google Sans"/>
                <a:ea typeface="+mn-ea"/>
                <a:cs typeface="+mn-cs"/>
              </a:rPr>
              <a:t> Developing skills to sell the </a:t>
            </a:r>
            <a:r>
              <a:rPr kumimoji="0" lang="en-US" altLang="en-US" sz="2400" b="0" i="1" u="none" strike="noStrike" kern="1200" cap="none" spc="0" normalizeH="0" baseline="0" noProof="0" dirty="0">
                <a:ln>
                  <a:noFill/>
                </a:ln>
                <a:solidFill>
                  <a:srgbClr val="0A0A0A"/>
                </a:solidFill>
                <a:effectLst/>
                <a:uLnTx/>
                <a:uFillTx/>
                <a:latin typeface="Google Sans"/>
                <a:ea typeface="+mn-ea"/>
                <a:cs typeface="+mn-cs"/>
              </a:rPr>
              <a:t>value</a:t>
            </a:r>
            <a:r>
              <a:rPr kumimoji="0" lang="en-US" altLang="en-US" sz="2400" b="0" i="0" u="none" strike="noStrike" kern="1200" cap="none" spc="0" normalizeH="0" baseline="0" noProof="0" dirty="0">
                <a:ln>
                  <a:noFill/>
                </a:ln>
                <a:solidFill>
                  <a:srgbClr val="0A0A0A"/>
                </a:solidFill>
                <a:effectLst/>
                <a:uLnTx/>
                <a:uFillTx/>
                <a:latin typeface="Google Sans"/>
                <a:ea typeface="+mn-ea"/>
                <a:cs typeface="+mn-cs"/>
              </a:rPr>
              <a:t> of AI solutions, not just the technology. </a:t>
            </a:r>
          </a:p>
        </p:txBody>
      </p:sp>
      <p:pic>
        <p:nvPicPr>
          <p:cNvPr id="5" name="Graphic 21">
            <a:extLst>
              <a:ext uri="{FF2B5EF4-FFF2-40B4-BE49-F238E27FC236}">
                <a16:creationId xmlns:a16="http://schemas.microsoft.com/office/drawing/2014/main" id="{E653806D-74D3-78FF-6C4D-53C3986A59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B51F4019-B97D-9A74-8D63-E5908DF17286}"/>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3" name="Rectangle 1">
            <a:extLst>
              <a:ext uri="{FF2B5EF4-FFF2-40B4-BE49-F238E27FC236}">
                <a16:creationId xmlns:a16="http://schemas.microsoft.com/office/drawing/2014/main" id="{F8E9A0C5-CF85-7E5E-83F6-C53EF61A6FD4}"/>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4" name="Picture 3">
            <a:extLst>
              <a:ext uri="{FF2B5EF4-FFF2-40B4-BE49-F238E27FC236}">
                <a16:creationId xmlns:a16="http://schemas.microsoft.com/office/drawing/2014/main" id="{F18D0AE3-5F2B-7B18-4050-92C7233E0A8C}"/>
              </a:ext>
            </a:extLst>
          </p:cNvPr>
          <p:cNvPicPr>
            <a:picLocks noChangeAspect="1"/>
          </p:cNvPicPr>
          <p:nvPr/>
        </p:nvPicPr>
        <p:blipFill>
          <a:blip r:embed="rId3"/>
          <a:stretch>
            <a:fillRect/>
          </a:stretch>
        </p:blipFill>
        <p:spPr>
          <a:xfrm>
            <a:off x="7150267" y="1348288"/>
            <a:ext cx="3028950" cy="1514475"/>
          </a:xfrm>
          <a:prstGeom prst="rect">
            <a:avLst/>
          </a:prstGeom>
        </p:spPr>
      </p:pic>
    </p:spTree>
    <p:extLst>
      <p:ext uri="{BB962C8B-B14F-4D97-AF65-F5344CB8AC3E}">
        <p14:creationId xmlns:p14="http://schemas.microsoft.com/office/powerpoint/2010/main" val="139607348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5" name="Rectangle 7174">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6348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77" name="Rectangle 7176">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0" name="Picture 2" descr="Navigating the AI minefield: The 6 most common pitfalls of AI and  real-world examples">
            <a:extLst>
              <a:ext uri="{FF2B5EF4-FFF2-40B4-BE49-F238E27FC236}">
                <a16:creationId xmlns:a16="http://schemas.microsoft.com/office/drawing/2014/main" id="{765ECD83-1A6E-94FE-F9B2-0971780022D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143941" y="643467"/>
            <a:ext cx="9904118" cy="55710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802463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012AD1-417A-AE95-4422-C14E78FD15B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6F3C178-024C-6D5A-584E-80DB45E340E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6D52B733-5720-5242-1690-0B17DFBE78F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70844A3F-2FF5-68C6-BC82-E2B3C71D833C}"/>
              </a:ext>
            </a:extLst>
          </p:cNvPr>
          <p:cNvSpPr/>
          <p:nvPr/>
        </p:nvSpPr>
        <p:spPr>
          <a:xfrm>
            <a:off x="717846" y="1445212"/>
            <a:ext cx="955712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400" b="1" i="0" u="none" strike="noStrike" kern="1200" cap="none" spc="0" normalizeH="0" baseline="0" noProof="0" dirty="0">
                <a:ln>
                  <a:noFill/>
                </a:ln>
                <a:solidFill>
                  <a:srgbClr val="0A0A0A"/>
                </a:solidFill>
                <a:effectLst/>
                <a:uLnTx/>
                <a:uFillTx/>
                <a:latin typeface="Google Sans"/>
                <a:ea typeface="+mn-ea"/>
                <a:cs typeface="+mn-cs"/>
              </a:rPr>
              <a:t>Common Pitfalls to Avoid:</a:t>
            </a:r>
            <a:endParaRPr kumimoji="0" lang="en-US" altLang="en-US" sz="105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0" fontAlgn="base" latinLnBrk="0" hangingPunct="0">
              <a:lnSpc>
                <a:spcPct val="100000"/>
              </a:lnSpc>
              <a:spcBef>
                <a:spcPct val="0"/>
              </a:spcBef>
              <a:spcAft>
                <a:spcPct val="0"/>
              </a:spcAft>
              <a:buClrTx/>
              <a:buSzTx/>
              <a:buFontTx/>
              <a:buChar char="•"/>
              <a:tabLst/>
              <a:defRPr/>
            </a:pPr>
            <a:r>
              <a:rPr kumimoji="0" lang="en-US" altLang="en-US" sz="2400" b="1" i="0" u="none" strike="noStrike" kern="1200" cap="none" spc="0" normalizeH="0" baseline="0" noProof="0" dirty="0">
                <a:ln>
                  <a:noFill/>
                </a:ln>
                <a:solidFill>
                  <a:srgbClr val="0A0A0A"/>
                </a:solidFill>
                <a:effectLst/>
                <a:uLnTx/>
                <a:uFillTx/>
                <a:latin typeface="Google Sans"/>
                <a:ea typeface="+mn-ea"/>
                <a:cs typeface="+mn-cs"/>
              </a:rPr>
              <a:t>Overcomplicating the Solution:</a:t>
            </a:r>
            <a:r>
              <a:rPr kumimoji="0" lang="en-US" altLang="en-US" sz="2400" b="0" i="0" u="none" strike="noStrike" kern="1200" cap="none" spc="0" normalizeH="0" baseline="0" noProof="0" dirty="0">
                <a:ln>
                  <a:noFill/>
                </a:ln>
                <a:solidFill>
                  <a:srgbClr val="0A0A0A"/>
                </a:solidFill>
                <a:effectLst/>
                <a:uLnTx/>
                <a:uFillTx/>
                <a:latin typeface="Google Sans"/>
                <a:ea typeface="+mn-ea"/>
                <a:cs typeface="+mn-cs"/>
              </a:rPr>
              <a:t> Avoid spending months building "fancy" tech; focus on simple, functional automation.</a:t>
            </a:r>
          </a:p>
          <a:p>
            <a:pPr marL="0" marR="0" lvl="0" indent="0" algn="l" defTabSz="914400" rtl="0" eaLnBrk="0" fontAlgn="base" latinLnBrk="0" hangingPunct="0">
              <a:lnSpc>
                <a:spcPct val="100000"/>
              </a:lnSpc>
              <a:spcBef>
                <a:spcPct val="0"/>
              </a:spcBef>
              <a:spcAft>
                <a:spcPct val="0"/>
              </a:spcAft>
              <a:buClrTx/>
              <a:buSzTx/>
              <a:buFontTx/>
              <a:buChar char="•"/>
              <a:tabLst/>
              <a:defRPr/>
            </a:pPr>
            <a:r>
              <a:rPr kumimoji="0" lang="en-US" altLang="en-US" sz="2400" b="1" i="0" u="none" strike="noStrike" kern="1200" cap="none" spc="0" normalizeH="0" baseline="0" noProof="0" dirty="0">
                <a:ln>
                  <a:noFill/>
                </a:ln>
                <a:solidFill>
                  <a:srgbClr val="0A0A0A"/>
                </a:solidFill>
                <a:effectLst/>
                <a:uLnTx/>
                <a:uFillTx/>
                <a:latin typeface="Google Sans"/>
                <a:ea typeface="+mn-ea"/>
                <a:cs typeface="+mn-cs"/>
              </a:rPr>
              <a:t>Ignoring Business Fundamentals:</a:t>
            </a:r>
            <a:r>
              <a:rPr kumimoji="0" lang="en-US" altLang="en-US" sz="2400" b="0" i="0" u="none" strike="noStrike" kern="1200" cap="none" spc="0" normalizeH="0" baseline="0" noProof="0" dirty="0">
                <a:ln>
                  <a:noFill/>
                </a:ln>
                <a:solidFill>
                  <a:srgbClr val="0A0A0A"/>
                </a:solidFill>
                <a:effectLst/>
                <a:uLnTx/>
                <a:uFillTx/>
                <a:latin typeface="Google Sans"/>
                <a:ea typeface="+mn-ea"/>
                <a:cs typeface="+mn-cs"/>
              </a:rPr>
              <a:t> Remember that client acquisition, sales processes, and customer service are as critical in AI as in any other business. </a:t>
            </a:r>
          </a:p>
        </p:txBody>
      </p:sp>
      <p:pic>
        <p:nvPicPr>
          <p:cNvPr id="5" name="Graphic 21">
            <a:extLst>
              <a:ext uri="{FF2B5EF4-FFF2-40B4-BE49-F238E27FC236}">
                <a16:creationId xmlns:a16="http://schemas.microsoft.com/office/drawing/2014/main" id="{7569DA95-DC6D-60FC-CCD2-D577587FEE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727F6823-D0AA-5143-42C8-72DE5EBBAC05}"/>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3" name="Rectangle 1">
            <a:extLst>
              <a:ext uri="{FF2B5EF4-FFF2-40B4-BE49-F238E27FC236}">
                <a16:creationId xmlns:a16="http://schemas.microsoft.com/office/drawing/2014/main" id="{6B675F6E-8A0E-6631-AAEC-2612E1811F32}"/>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4" name="Picture 3">
            <a:extLst>
              <a:ext uri="{FF2B5EF4-FFF2-40B4-BE49-F238E27FC236}">
                <a16:creationId xmlns:a16="http://schemas.microsoft.com/office/drawing/2014/main" id="{177344B6-FE1D-ECAA-C29F-43E9518778A6}"/>
              </a:ext>
            </a:extLst>
          </p:cNvPr>
          <p:cNvPicPr>
            <a:picLocks noChangeAspect="1"/>
          </p:cNvPicPr>
          <p:nvPr/>
        </p:nvPicPr>
        <p:blipFill>
          <a:blip r:embed="rId3"/>
          <a:stretch>
            <a:fillRect/>
          </a:stretch>
        </p:blipFill>
        <p:spPr>
          <a:xfrm>
            <a:off x="7587279" y="661737"/>
            <a:ext cx="2526630" cy="2526630"/>
          </a:xfrm>
          <a:prstGeom prst="rect">
            <a:avLst/>
          </a:prstGeom>
        </p:spPr>
      </p:pic>
    </p:spTree>
    <p:extLst>
      <p:ext uri="{BB962C8B-B14F-4D97-AF65-F5344CB8AC3E}">
        <p14:creationId xmlns:p14="http://schemas.microsoft.com/office/powerpoint/2010/main" val="97975921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
  <TotalTime>3370</TotalTime>
  <Words>2956</Words>
  <Application>Microsoft Office PowerPoint</Application>
  <PresentationFormat>Widescreen</PresentationFormat>
  <Paragraphs>256</Paragraphs>
  <Slides>69</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69</vt:i4>
      </vt:variant>
    </vt:vector>
  </HeadingPairs>
  <TitlesOfParts>
    <vt:vector size="77" baseType="lpstr">
      <vt:lpstr>Alexandria</vt:lpstr>
      <vt:lpstr>Arial</vt:lpstr>
      <vt:lpstr>Calibri</vt:lpstr>
      <vt:lpstr>Calibri Light</vt:lpstr>
      <vt:lpstr>Google Sans</vt:lpstr>
      <vt:lpstr>inherit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Amany Ramadan</cp:lastModifiedBy>
  <cp:revision>7</cp:revision>
  <dcterms:created xsi:type="dcterms:W3CDTF">2023-04-29T09:08:00Z</dcterms:created>
  <dcterms:modified xsi:type="dcterms:W3CDTF">2026-04-06T00:31:01Z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