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1"/>
  </p:notesMasterIdLst>
  <p:sldIdLst>
    <p:sldId id="540" r:id="rId5"/>
    <p:sldId id="529" r:id="rId6"/>
    <p:sldId id="537" r:id="rId7"/>
    <p:sldId id="541" r:id="rId8"/>
    <p:sldId id="542" r:id="rId9"/>
    <p:sldId id="484" r:id="rId10"/>
    <p:sldId id="531" r:id="rId11"/>
    <p:sldId id="489" r:id="rId12"/>
    <p:sldId id="488" r:id="rId13"/>
    <p:sldId id="534" r:id="rId14"/>
    <p:sldId id="539" r:id="rId15"/>
    <p:sldId id="491" r:id="rId16"/>
    <p:sldId id="483" r:id="rId17"/>
    <p:sldId id="538" r:id="rId18"/>
    <p:sldId id="543" r:id="rId19"/>
    <p:sldId id="349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0"/>
            <p14:sldId id="529"/>
            <p14:sldId id="537"/>
            <p14:sldId id="541"/>
            <p14:sldId id="542"/>
            <p14:sldId id="484"/>
            <p14:sldId id="531"/>
            <p14:sldId id="489"/>
            <p14:sldId id="488"/>
            <p14:sldId id="534"/>
            <p14:sldId id="539"/>
            <p14:sldId id="491"/>
            <p14:sldId id="483"/>
            <p14:sldId id="538"/>
            <p14:sldId id="54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9" d="100"/>
          <a:sy n="59" d="100"/>
        </p:scale>
        <p:origin x="9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2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94" b="19394"/>
          <a:stretch>
            <a:fillRect/>
          </a:stretch>
        </p:blipFill>
        <p:spPr>
          <a:xfrm>
            <a:off x="190500" y="266700"/>
            <a:ext cx="3022600" cy="1193800"/>
          </a:xfrm>
          <a:prstGeom prst="rect">
            <a:avLst/>
          </a:prstGeom>
        </p:spPr>
      </p:pic>
      <p:sp>
        <p:nvSpPr>
          <p:cNvPr id="6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60364" y="3363129"/>
            <a:ext cx="511810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38616" y="4453802"/>
            <a:ext cx="47982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PMG 663</a:t>
            </a:r>
          </a:p>
          <a:p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17880" y="3901677"/>
            <a:ext cx="24198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Badur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elgasim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500" y="1530169"/>
            <a:ext cx="5790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Risk and Supply Chain Risk</a:t>
            </a:r>
          </a:p>
        </p:txBody>
      </p:sp>
      <p:sp>
        <p:nvSpPr>
          <p:cNvPr id="2" name="Rectangle 1"/>
          <p:cNvSpPr/>
          <p:nvPr/>
        </p:nvSpPr>
        <p:spPr>
          <a:xfrm>
            <a:off x="165100" y="493079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800" b="1" dirty="0">
                <a:solidFill>
                  <a:prstClr val="black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>
              <a:solidFill>
                <a:prstClr val="black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lvl="0"/>
            <a:r>
              <a:rPr lang="ar-SA" sz="2800" b="1" dirty="0">
                <a:solidFill>
                  <a:prstClr val="black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>
              <a:solidFill>
                <a:prstClr val="black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321281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890547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57200" marR="48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Risk and Risk Management</a:t>
            </a:r>
          </a:p>
          <a:p>
            <a:pPr marL="457200" marR="48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Defining Supply Chain Risk Management</a:t>
            </a:r>
          </a:p>
          <a:p>
            <a:pPr marL="457200" marR="48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Focus on Supply Chain Risk Management?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tx1"/>
              </a:solidFill>
            </a:endParaRP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Managing Reputational Risks in Supply Chains..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  <p:sp>
        <p:nvSpPr>
          <p:cNvPr id="6" name="Rectangle 5"/>
          <p:cNvSpPr/>
          <p:nvPr/>
        </p:nvSpPr>
        <p:spPr>
          <a:xfrm>
            <a:off x="314581" y="4626478"/>
            <a:ext cx="2505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Risk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61257" y="1223660"/>
            <a:ext cx="11506200" cy="5405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40906" y="57661"/>
            <a:ext cx="1357265" cy="97648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25723" y="1230514"/>
            <a:ext cx="11241734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4800">
              <a:lnSpc>
                <a:spcPct val="150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Four </a:t>
            </a:r>
            <a:r>
              <a:rPr lang="en-US" sz="2800" b="1" dirty="0">
                <a:solidFill>
                  <a:srgbClr val="000000"/>
                </a:solidFill>
                <a:latin typeface="Minion Pro"/>
              </a:rPr>
              <a:t>Pillars of Supply Chain Risk </a:t>
            </a: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Management</a:t>
            </a:r>
            <a:endParaRPr lang="ar-AE" sz="2800" b="1" dirty="0" smtClean="0">
              <a:solidFill>
                <a:srgbClr val="000000"/>
              </a:solidFill>
              <a:latin typeface="Minion Pro"/>
            </a:endParaRPr>
          </a:p>
          <a:p>
            <a:pPr marR="4800">
              <a:lnSpc>
                <a:spcPct val="150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Supply </a:t>
            </a:r>
            <a:r>
              <a:rPr lang="en-US" sz="2800" b="1" dirty="0">
                <a:solidFill>
                  <a:srgbClr val="000000"/>
                </a:solidFill>
                <a:latin typeface="Minion Pro"/>
              </a:rPr>
              <a:t>Risk</a:t>
            </a: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.</a:t>
            </a:r>
            <a:endParaRPr lang="ar-AE" sz="2800" b="1" dirty="0" smtClean="0">
              <a:solidFill>
                <a:srgbClr val="000000"/>
              </a:solidFill>
              <a:latin typeface="Minion Pro"/>
            </a:endParaRPr>
          </a:p>
          <a:p>
            <a:pPr marR="4800">
              <a:lnSpc>
                <a:spcPct val="150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 Process Risk</a:t>
            </a:r>
            <a:endParaRPr lang="ar-AE" sz="2800" b="1" dirty="0" smtClean="0">
              <a:solidFill>
                <a:srgbClr val="000000"/>
              </a:solidFill>
              <a:latin typeface="Minion Pro"/>
            </a:endParaRPr>
          </a:p>
          <a:p>
            <a:pPr marR="4800">
              <a:lnSpc>
                <a:spcPct val="150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Demand Risk</a:t>
            </a:r>
            <a:endParaRPr lang="ar-AE" sz="2800" b="1" dirty="0" smtClean="0">
              <a:solidFill>
                <a:srgbClr val="000000"/>
              </a:solidFill>
              <a:latin typeface="Minion Pro"/>
            </a:endParaRPr>
          </a:p>
          <a:p>
            <a:pPr marR="4800">
              <a:lnSpc>
                <a:spcPct val="150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Environmental Risk</a:t>
            </a:r>
          </a:p>
          <a:p>
            <a:pPr marR="4800">
              <a:lnSpc>
                <a:spcPct val="150000"/>
              </a:lnSpc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Reputational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Risks</a:t>
            </a:r>
            <a:endParaRPr lang="ar-AE" sz="2800" b="1" dirty="0" smtClean="0">
              <a:solidFill>
                <a:srgbClr val="000000"/>
              </a:solidFill>
              <a:latin typeface="Minion Pro"/>
            </a:endParaRPr>
          </a:p>
          <a:p>
            <a:pPr marR="4800">
              <a:lnSpc>
                <a:spcPct val="150000"/>
              </a:lnSpc>
            </a:pP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The </a:t>
            </a:r>
            <a:r>
              <a:rPr lang="en-US" sz="2800" b="1" dirty="0">
                <a:solidFill>
                  <a:srgbClr val="000000"/>
                </a:solidFill>
                <a:latin typeface="Minion Pro"/>
              </a:rPr>
              <a:t>Supply Chain Risk Management </a:t>
            </a:r>
            <a:r>
              <a:rPr lang="en-US" sz="2800" b="1" dirty="0" smtClean="0">
                <a:solidFill>
                  <a:srgbClr val="000000"/>
                </a:solidFill>
                <a:latin typeface="Minion Pro"/>
              </a:rPr>
              <a:t>Adoption</a:t>
            </a:r>
            <a:endParaRPr lang="ar-AE" sz="2800" b="1" dirty="0" smtClean="0">
              <a:solidFill>
                <a:srgbClr val="000000"/>
              </a:solidFill>
              <a:latin typeface="Minion Pro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793728" y="34407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43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1042" y="1714997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6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</a:t>
            </a:r>
            <a:r>
              <a:rPr lang="en-US" sz="26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CHAIN RISK MANAGEMENT ENABLERS</a:t>
            </a:r>
            <a:endParaRPr lang="en-US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Cyber Risks</a:t>
            </a:r>
            <a:endPara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30442" y="681588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41042" y="22413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85217" y="457945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98434" y="624806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8200" y="2993470"/>
            <a:ext cx="41231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Risks and Cyber Risks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838200" y="4206052"/>
            <a:ext cx="10104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IT and Cyber Risks in Supply Chains: A Practical Framework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38200" y="5280759"/>
            <a:ext cx="78903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Practical Evidence from a European Sample of Companies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30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50854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.</a:t>
            </a:r>
            <a:endParaRPr lang="en-US" sz="2400" b="1" dirty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41960" y="2270760"/>
            <a:ext cx="697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Developing Supply Chain Risk Mitigation Strategies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9319" y="3202402"/>
            <a:ext cx="7408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Supply Chain Vulnerability and Disruptions Management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328" y="4161003"/>
            <a:ext cx="9928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Design and Evaluation of Global Supply Chain Considering Disruption Risk 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319" y="5019979"/>
            <a:ext cx="625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Strategic Sourcing Under Supply Disruption Risk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Supply Chain Resiliency: A Review 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Learning Objectives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2880" y="2840366"/>
            <a:ext cx="8140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The Role of Resiliency in Managing Supply Chains Disruptions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95" y="3613978"/>
            <a:ext cx="9895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 Designing Resilience into Service Supply Chains: A Conceptual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" y="4387590"/>
            <a:ext cx="11728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Cultivating Supply Chain Agility: Managerial Actions Derived from Established Antecedents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" y="5429852"/>
            <a:ext cx="7173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Critical Infrastructure Disruption and Supply Chain Risk</a:t>
            </a:r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الاوقات المعلنة للمحاضرات وحلقات النقاش هي بتوقيت مكة 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/>
              <a:t> --حلقات النقاش و هي حلقات أسبوعية اختيارية للطالب وغرضها مناقشة ما تم طرحه في المحاضرة المسجلة لهذا االاسبوع</a:t>
            </a:r>
            <a:r>
              <a:rPr lang="ar-SA" sz="3200" dirty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يوم الاربعاء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>
                <a:cs typeface="+mj-cs"/>
              </a:rPr>
              <a:t>من الساعة 08:30 الي </a:t>
            </a:r>
            <a:r>
              <a:rPr lang="en-US" sz="3200" b="1" dirty="0">
                <a:cs typeface="+mj-cs"/>
              </a:rPr>
              <a:t>09:30</a:t>
            </a:r>
            <a:r>
              <a:rPr lang="ar-SA" sz="3200" b="1" dirty="0">
                <a:cs typeface="+mj-cs"/>
              </a:rPr>
              <a:t> 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الاساسية في المحاضرات هي اللغة الانجليزية</a:t>
            </a:r>
            <a:endParaRPr lang="en-US" sz="3600" b="1" dirty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>
                <a:cs typeface="+mj-cs"/>
              </a:rPr>
              <a:t>الاختبارات باللغة الانجليزية مع وجود ترجمة للسؤال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82301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الاختبار 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</a:p>
          <a:p>
            <a:pPr algn="just" rtl="1"/>
            <a:r>
              <a:rPr lang="ar-SA" sz="2800" b="1" dirty="0">
                <a:cs typeface="+mj-cs"/>
              </a:rPr>
              <a:t>-- أسئلة الاختبار القصير ر</a:t>
            </a:r>
            <a:r>
              <a:rPr lang="en-US" sz="2800" b="1" dirty="0">
                <a:cs typeface="+mj-cs"/>
              </a:rPr>
              <a:t>false &amp; true / Matching/ MCQ / </a:t>
            </a:r>
            <a:r>
              <a:rPr lang="ar-SA" sz="2800" b="1" dirty="0">
                <a:cs typeface="+mj-cs"/>
              </a:rPr>
              <a:t>أسئلة صوتية </a:t>
            </a:r>
            <a:endParaRPr lang="en-US" sz="2800" b="1" dirty="0">
              <a:cs typeface="+mj-cs"/>
            </a:endParaRPr>
          </a:p>
          <a:p>
            <a:pPr algn="just" rtl="1"/>
            <a:r>
              <a:rPr lang="ar-SA" sz="2800" b="1" dirty="0">
                <a:cs typeface="+mj-cs"/>
              </a:rPr>
              <a:t>-- تعد</a:t>
            </a:r>
            <a:r>
              <a:rPr lang="en-US" sz="2800" b="1" dirty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الاجابة علي الاختبار القصير بمثابة الحضور للطالب.</a:t>
            </a:r>
          </a:p>
          <a:p>
            <a:pPr algn="just" rtl="1"/>
            <a:r>
              <a:rPr lang="ar-SA" sz="2800" b="1" dirty="0">
                <a:cs typeface="+mj-cs"/>
              </a:rPr>
              <a:t> -- الاختبار القصير من ٨ اسئلة. -- فترة السماحية للاختبار القصير ٢٤ دقيقة. </a:t>
            </a:r>
          </a:p>
          <a:p>
            <a:pPr algn="just" rtl="1"/>
            <a:r>
              <a:rPr lang="ar-SA" sz="2800" b="1" dirty="0">
                <a:cs typeface="+mj-cs"/>
              </a:rPr>
              <a:t>--كلمة المرورثابتة </a:t>
            </a:r>
            <a:r>
              <a:rPr lang="ar-SA" sz="2800" b="1">
                <a:cs typeface="+mj-cs"/>
              </a:rPr>
              <a:t>لكل الاختبارات </a:t>
            </a:r>
            <a:r>
              <a:rPr lang="ar-SA" sz="2800" b="1" dirty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5119" y="2052935"/>
            <a:ext cx="8832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–</a:t>
            </a:r>
            <a:endParaRPr lang="ar-SA" sz="3200" b="1" dirty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en-US" sz="3200" b="1" dirty="0">
                <a:cs typeface="+mj-cs"/>
              </a:rPr>
              <a:t> </a:t>
            </a:r>
            <a:r>
              <a:rPr lang="ar-SA" sz="3200" b="1" dirty="0">
                <a:cs typeface="+mj-cs"/>
              </a:rPr>
              <a:t>الاختبار النهائي سيكون من خلال المنصة التعلمية </a:t>
            </a:r>
            <a:r>
              <a:rPr lang="en-US" sz="3200" b="1" dirty="0">
                <a:cs typeface="+mj-cs"/>
              </a:rPr>
              <a:t>Moodle – </a:t>
            </a:r>
            <a:endParaRPr lang="ar-SA" sz="3200" b="1" dirty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/ MCQ / </a:t>
            </a:r>
            <a:r>
              <a:rPr lang="ar-SA" sz="3200" b="1" dirty="0">
                <a:cs typeface="+mj-cs"/>
              </a:rPr>
              <a:t>أسئلة 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>
                <a:cs typeface="+mj-cs"/>
              </a:rPr>
              <a:t> --الاختبار 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6251" y="1287036"/>
            <a:ext cx="11816351" cy="5005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95063" y="9011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79881" y="336216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8" y="483858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293914" y="1502216"/>
            <a:ext cx="11103429" cy="4351338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Reference:</a:t>
            </a:r>
            <a:endParaRPr lang="en-US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RiskManagement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Emerging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DisciplineGregory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SchlegelRobert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J. Trent</a:t>
            </a:r>
            <a:endParaRPr 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Risk Management Advanced Tools, Models, and Developments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Yacob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Khojasteh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ISBN 978-981-10-4106-8 (eBook)</a:t>
            </a:r>
            <a:endParaRPr lang="it-IT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it-IT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1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964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F29792F-8884-422A-8444-8CF0E6E79FC3}">
  <ds:schemaRefs>
    <ds:schemaRef ds:uri="http://schemas.microsoft.com/office/infopath/2007/PartnerControls"/>
    <ds:schemaRef ds:uri="http://www.w3.org/XML/1998/namespace"/>
    <ds:schemaRef ds:uri="http://schemas.microsoft.com/office/2006/documentManagement/types"/>
    <ds:schemaRef ds:uri="49100919-8a76-4266-be0c-7dc583902cb4"/>
    <ds:schemaRef ds:uri="http://purl.org/dc/terms/"/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2006/metadata/properties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8E312E7-E04A-4876-B098-4EE346168E5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B5B4BAA-B20D-4ABD-9C61-94ACC4A641D1}"/>
</file>

<file path=docProps/app.xml><?xml version="1.0" encoding="utf-8"?>
<Properties xmlns="http://schemas.openxmlformats.org/officeDocument/2006/extended-properties" xmlns:vt="http://schemas.openxmlformats.org/officeDocument/2006/docPropsVTypes">
  <TotalTime>1107</TotalTime>
  <Words>421</Words>
  <Application>Microsoft Office PowerPoint</Application>
  <PresentationFormat>Widescreen</PresentationFormat>
  <Paragraphs>92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Alexandria</vt:lpstr>
      <vt:lpstr>Arial</vt:lpstr>
      <vt:lpstr>Calibri</vt:lpstr>
      <vt:lpstr>Calibri Light</vt:lpstr>
      <vt:lpstr>Minion Pro</vt:lpstr>
      <vt:lpstr>Roboto Light</vt:lpstr>
      <vt:lpstr>Simplified Arabic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74</cp:revision>
  <dcterms:created xsi:type="dcterms:W3CDTF">2023-04-29T09:08:23Z</dcterms:created>
  <dcterms:modified xsi:type="dcterms:W3CDTF">2026-05-26T16:28:42Z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