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80" r:id="rId2"/>
    <p:sldId id="535" r:id="rId3"/>
    <p:sldId id="276" r:id="rId4"/>
    <p:sldId id="271" r:id="rId5"/>
    <p:sldId id="514" r:id="rId6"/>
    <p:sldId id="482" r:id="rId7"/>
    <p:sldId id="256" r:id="rId8"/>
    <p:sldId id="508" r:id="rId9"/>
    <p:sldId id="509" r:id="rId10"/>
    <p:sldId id="510" r:id="rId11"/>
    <p:sldId id="511" r:id="rId12"/>
    <p:sldId id="536" r:id="rId13"/>
    <p:sldId id="537" r:id="rId14"/>
    <p:sldId id="483" r:id="rId15"/>
    <p:sldId id="513" r:id="rId16"/>
    <p:sldId id="487" r:id="rId17"/>
    <p:sldId id="485" r:id="rId18"/>
    <p:sldId id="515" r:id="rId19"/>
    <p:sldId id="519" r:id="rId20"/>
    <p:sldId id="516" r:id="rId21"/>
    <p:sldId id="488" r:id="rId22"/>
    <p:sldId id="517" r:id="rId23"/>
    <p:sldId id="518" r:id="rId24"/>
    <p:sldId id="486" r:id="rId25"/>
    <p:sldId id="489" r:id="rId26"/>
    <p:sldId id="523" r:id="rId27"/>
    <p:sldId id="492" r:id="rId28"/>
    <p:sldId id="520" r:id="rId29"/>
    <p:sldId id="522" r:id="rId30"/>
    <p:sldId id="524" r:id="rId31"/>
    <p:sldId id="525" r:id="rId32"/>
    <p:sldId id="526" r:id="rId33"/>
    <p:sldId id="527" r:id="rId34"/>
    <p:sldId id="538" r:id="rId35"/>
    <p:sldId id="528" r:id="rId36"/>
    <p:sldId id="529" r:id="rId37"/>
    <p:sldId id="530" r:id="rId38"/>
    <p:sldId id="531" r:id="rId39"/>
    <p:sldId id="533" r:id="rId40"/>
    <p:sldId id="534" r:id="rId41"/>
    <p:sldId id="539" r:id="rId42"/>
    <p:sldId id="540" r:id="rId43"/>
    <p:sldId id="541" r:id="rId44"/>
    <p:sldId id="490" r:id="rId45"/>
    <p:sldId id="349" r:id="rId46"/>
    <p:sldId id="30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35"/>
            <p14:sldId id="276"/>
            <p14:sldId id="271"/>
            <p14:sldId id="514"/>
            <p14:sldId id="482"/>
            <p14:sldId id="256"/>
            <p14:sldId id="508"/>
            <p14:sldId id="509"/>
            <p14:sldId id="510"/>
            <p14:sldId id="511"/>
            <p14:sldId id="536"/>
            <p14:sldId id="537"/>
            <p14:sldId id="483"/>
            <p14:sldId id="513"/>
            <p14:sldId id="487"/>
            <p14:sldId id="485"/>
            <p14:sldId id="515"/>
            <p14:sldId id="519"/>
            <p14:sldId id="516"/>
            <p14:sldId id="488"/>
            <p14:sldId id="517"/>
            <p14:sldId id="518"/>
            <p14:sldId id="486"/>
            <p14:sldId id="489"/>
            <p14:sldId id="523"/>
            <p14:sldId id="492"/>
            <p14:sldId id="520"/>
            <p14:sldId id="522"/>
            <p14:sldId id="524"/>
            <p14:sldId id="525"/>
            <p14:sldId id="526"/>
            <p14:sldId id="527"/>
            <p14:sldId id="538"/>
            <p14:sldId id="528"/>
            <p14:sldId id="529"/>
            <p14:sldId id="530"/>
            <p14:sldId id="531"/>
            <p14:sldId id="533"/>
            <p14:sldId id="534"/>
            <p14:sldId id="539"/>
            <p14:sldId id="540"/>
            <p14:sldId id="541"/>
            <p14:sldId id="490"/>
            <p14:sldId id="349"/>
            <p14:sldId id="30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4472C4"/>
    <a:srgbClr val="000000"/>
    <a:srgbClr val="669BBC"/>
    <a:srgbClr val="2D3956"/>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ar-EG" dirty="0"/>
              <a:t>بسم الله الرحمن الرحيم </a:t>
            </a:r>
          </a:p>
          <a:p>
            <a:r>
              <a:rPr lang="ar-EG" dirty="0"/>
              <a:t>السلام عليكم ورحمة الله وبركاته </a:t>
            </a:r>
          </a:p>
          <a:p>
            <a:r>
              <a:rPr lang="ar-EG" dirty="0"/>
              <a:t>برحب بحضراتكم جميعا طلابي الأعزاء أهلا </a:t>
            </a:r>
            <a:r>
              <a:rPr lang="ar-EG" dirty="0" err="1"/>
              <a:t>بيكم</a:t>
            </a:r>
            <a:r>
              <a:rPr lang="ar-EG" dirty="0"/>
              <a:t> مع المحاضرة الثانية من محاضرات مقرر قوانين وأخلاقيات الإعلام</a:t>
            </a: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8" Type="http://schemas.openxmlformats.org/officeDocument/2006/relationships/image" Target="../media/image40.jpg"/><Relationship Id="rId3" Type="http://schemas.openxmlformats.org/officeDocument/2006/relationships/image" Target="../media/image36.png"/><Relationship Id="rId7"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slides/_rels/slide4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42.png"/><Relationship Id="rId5" Type="http://schemas.openxmlformats.org/officeDocument/2006/relationships/image" Target="../media/image39.svg"/><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224464" y="3585677"/>
            <a:ext cx="3593269" cy="523220"/>
          </a:xfrm>
          <a:prstGeom prst="rect">
            <a:avLst/>
          </a:prstGeom>
          <a:noFill/>
        </p:spPr>
        <p:txBody>
          <a:bodyPr wrap="square" rtlCol="0">
            <a:spAutoFit/>
          </a:bodyPr>
          <a:lstStyle/>
          <a:p>
            <a:pPr algn="ctr"/>
            <a:r>
              <a:rPr lang="ar-EG" sz="28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إعداد: د. شريهان محمد</a:t>
            </a:r>
            <a:endParaRPr lang="en-US" sz="28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566529" y="2206489"/>
            <a:ext cx="5068644" cy="922219"/>
          </a:xfrm>
          <a:prstGeom prst="rect">
            <a:avLst/>
          </a:prstGeom>
          <a:noFill/>
        </p:spPr>
        <p:txBody>
          <a:bodyPr wrap="square" rtlCol="0">
            <a:spAutoFit/>
          </a:bodyPr>
          <a:lstStyle/>
          <a:p>
            <a:r>
              <a:rPr lang="ar-EG"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rPr>
              <a:t>قوانين وأخلاقيات الإعلام</a:t>
            </a:r>
            <a:endParaRPr lang="en-US"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697199" y="5784022"/>
            <a:ext cx="264779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2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المحاضرة الثانية</a:t>
            </a:r>
            <a:endParaRPr lang="en-US" sz="32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2403765" y="5245800"/>
            <a:ext cx="1233030"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DGM 131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4760842" y="2534218"/>
            <a:ext cx="5764695" cy="2677656"/>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4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المسئولية الاجتماعية للإعلام</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ما المقصود بالمسئولية الاجتماعية؟</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أهمية الموازنة بين الحرية والمسئولية.</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فلسفة الحرية داخل السياق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آليات وأدوات محاسبة الإعلام.</a:t>
            </a:r>
          </a:p>
        </p:txBody>
      </p:sp>
      <p:sp>
        <p:nvSpPr>
          <p:cNvPr id="7" name="TextBox 6">
            <a:extLst>
              <a:ext uri="{FF2B5EF4-FFF2-40B4-BE49-F238E27FC236}">
                <a16:creationId xmlns:a16="http://schemas.microsoft.com/office/drawing/2014/main" id="{E0E104E5-E4DF-EB25-BB78-9354438259B5}"/>
              </a:ext>
            </a:extLst>
          </p:cNvPr>
          <p:cNvSpPr txBox="1"/>
          <p:nvPr/>
        </p:nvSpPr>
        <p:spPr>
          <a:xfrm>
            <a:off x="3865359" y="232848"/>
            <a:ext cx="4493451" cy="1323439"/>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تذكرة بما تم تناوله في المحاضرة الماضية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الأولى</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1026" name="Picture 2" descr="Check List 2 PNG Transparent Images Free Download | Vector Files | Pngtree">
            <a:extLst>
              <a:ext uri="{FF2B5EF4-FFF2-40B4-BE49-F238E27FC236}">
                <a16:creationId xmlns:a16="http://schemas.microsoft.com/office/drawing/2014/main" id="{84CE2455-C5CB-2DE1-C3D8-DD28356E4C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224" y="2613803"/>
            <a:ext cx="2693505" cy="2598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5794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4532242" y="1798732"/>
            <a:ext cx="5993295" cy="4154984"/>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4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الإطار التشريعي للعمل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ماهية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مصادر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خصائص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التشريعات الإعلامية "المميزات والعيوب".</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قانون الإعلام وعلاقته بالقوانين الأخرى.</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الخلاصة.</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المراجع المُقترحة.</a:t>
            </a:r>
          </a:p>
        </p:txBody>
      </p:sp>
      <p:sp>
        <p:nvSpPr>
          <p:cNvPr id="7" name="TextBox 6">
            <a:extLst>
              <a:ext uri="{FF2B5EF4-FFF2-40B4-BE49-F238E27FC236}">
                <a16:creationId xmlns:a16="http://schemas.microsoft.com/office/drawing/2014/main" id="{E0E104E5-E4DF-EB25-BB78-9354438259B5}"/>
              </a:ext>
            </a:extLst>
          </p:cNvPr>
          <p:cNvSpPr txBox="1"/>
          <p:nvPr/>
        </p:nvSpPr>
        <p:spPr>
          <a:xfrm>
            <a:off x="4173471" y="900412"/>
            <a:ext cx="3902032" cy="707886"/>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محتويات المحاضرة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1026" name="Picture 2" descr="Here's How to Create a Job-Search Companies List to Land Your Dream Job |  TopResume">
            <a:extLst>
              <a:ext uri="{FF2B5EF4-FFF2-40B4-BE49-F238E27FC236}">
                <a16:creationId xmlns:a16="http://schemas.microsoft.com/office/drawing/2014/main" id="{DFF8D387-55AF-E8CD-B433-E929A1B26A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811" r="20027" b="7827"/>
          <a:stretch/>
        </p:blipFill>
        <p:spPr bwMode="auto">
          <a:xfrm>
            <a:off x="1789044" y="2885085"/>
            <a:ext cx="2385393" cy="19850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825872" y="4953035"/>
            <a:ext cx="3355406" cy="646331"/>
          </a:xfrm>
          <a:prstGeom prst="rect">
            <a:avLst/>
          </a:prstGeom>
          <a:noFill/>
        </p:spPr>
        <p:txBody>
          <a:bodyPr wrap="none" rtlCol="0">
            <a:spAutoFit/>
          </a:bodyPr>
          <a:lstStyle/>
          <a:p>
            <a:r>
              <a:rPr lang="ar-SA" sz="3600" b="1" dirty="0">
                <a:solidFill>
                  <a:schemeClr val="bg1"/>
                </a:solidFill>
                <a:latin typeface="Sakkal Majalla" panose="02000000000000000000" pitchFamily="2" charset="-78"/>
                <a:cs typeface="Sakkal Majalla" panose="02000000000000000000" pitchFamily="2" charset="-78"/>
              </a:rPr>
              <a:t>ماهية التشريع الإعلامي</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819359" y="1150974"/>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42183" y="1780549"/>
            <a:ext cx="5649620" cy="3970318"/>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يُعد الإعلام </a:t>
            </a:r>
            <a:r>
              <a:rPr lang="ar-EG" sz="28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ظاهرة اجتماعية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حاجة ضرورية </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لكل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مجتمع ودولة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لأنه جزء لا يتجزأ من البنيان الاجتماعي والسياسي - ووسيلة مهمة في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تكوين الرأي العام </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منبراً معبراً عنه</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جهازاً فعالاً</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لمعالجة قضايا المجتمع المُلحة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والعمل على حلها.</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وبذلك فهو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يؤدي دوراً مؤثراً في خلق التوعية السياسية والاجتماعية والاقتصادية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وفي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صقل المشاعر القومية والإنسانية وجعلها تصب في قناة واحدة لخلق المواطن الواعي الفعّال</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CB9ACB3-2E74-6F41-928F-012967869A0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مسؤولية الإعلام الأخلاقية في الأزمات الإنسانية – ميثاق شرف للإعلاميين  السوريين">
            <a:extLst>
              <a:ext uri="{FF2B5EF4-FFF2-40B4-BE49-F238E27FC236}">
                <a16:creationId xmlns:a16="http://schemas.microsoft.com/office/drawing/2014/main" id="{9BF8DCDE-7371-6FD4-48D2-8EE0BC18E9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7723" y="2773018"/>
            <a:ext cx="2327442" cy="18983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5894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70388" y="1949518"/>
            <a:ext cx="5649620"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الأصل في الإعلام أن يكون حراً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باعتباره وجهاً من أوجه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حرية الرأي والتعبير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هي واحدة من أهم الحريات السياسية، التي تعدّها جميع الدساتير والتشريعات في مختلف دول العالم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حقوقاً مقدسة لكل مواطن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حيث تشكل «</a:t>
            </a:r>
            <a:r>
              <a:rPr lang="ar-EG" sz="3200" b="1" dirty="0">
                <a:solidFill>
                  <a:srgbClr val="0070C0"/>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حرية الصحافة والطباعة والنشر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الوجه العملي لممارسة هذا الحق.</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CB9ACB3-2E74-6F41-928F-012967869A0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تأثير وسائل الاعلام على الشباب">
            <a:extLst>
              <a:ext uri="{FF2B5EF4-FFF2-40B4-BE49-F238E27FC236}">
                <a16:creationId xmlns:a16="http://schemas.microsoft.com/office/drawing/2014/main" id="{605C01F8-BDE4-0B48-98CB-AF44760108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703" y="2713381"/>
            <a:ext cx="2246243" cy="19182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91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32241" y="2317270"/>
            <a:ext cx="5599925"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بيد أن هذه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الحرية ليست بلا حدود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فإذا كانت الحرية عموماً لا تعني الفوضى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فكيف بحرية الإعلام التي تؤثر في الرأي العام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وتؤدي دوراً مهماً في تكوينه، فهي بلا شك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حرية مسؤولة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لها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ضوابط قانونية ينظمها المشرع</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أريد تناقش أخلاقيات الإعلام والمستقبل الرقمي ضمن فعاليات الاسبوع الثقافي  -أريد">
            <a:extLst>
              <a:ext uri="{FF2B5EF4-FFF2-40B4-BE49-F238E27FC236}">
                <a16:creationId xmlns:a16="http://schemas.microsoft.com/office/drawing/2014/main" id="{875A1A96-55E7-12AE-1F9B-90D3C66D66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5549" y="2534479"/>
            <a:ext cx="2461619" cy="2169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9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26280" y="2227809"/>
            <a:ext cx="5599925" cy="2862322"/>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ومن هنا كان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اهتمام المشرع</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جميع دول العالم بتنظيم الإعلام</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لوضعه في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خدمة الدولة والمجتمع والمواطن</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عملية التنظيم هذه هي التي تخلق ما يدعى بـ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التشريعات الإعلامية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المساق: تشريعات إعلامية">
            <a:extLst>
              <a:ext uri="{FF2B5EF4-FFF2-40B4-BE49-F238E27FC236}">
                <a16:creationId xmlns:a16="http://schemas.microsoft.com/office/drawing/2014/main" id="{DC179CA6-15A2-985A-74FA-66B61987AA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3193" y="2633870"/>
            <a:ext cx="2394702" cy="20955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010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42183" y="1701044"/>
            <a:ext cx="5599925"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التشريعات الإعلامية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هي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مجموعة القواعد القانونية الناظمة للعملية الإعلامية ووسائلها ونشاطاتها كافة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صحافة ومطبوعات دورية وإذاعة وتلفاز وسينما وأفلام وثائقية ووكالات أنباء… إلخ) حيث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تبين هذه القواعد ضوابط النشاط الإعلامي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(حقوق الإعلاميين وواجباتهم) والمسؤولية الناجمة عن خرق هذه الضوابط.</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دراسة علمية توصي بتطوير التشريعات الصحفية الفلسطينية">
            <a:extLst>
              <a:ext uri="{FF2B5EF4-FFF2-40B4-BE49-F238E27FC236}">
                <a16:creationId xmlns:a16="http://schemas.microsoft.com/office/drawing/2014/main" id="{6EEA5237-543E-FF34-61C4-83542A72D4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8300" y="2697647"/>
            <a:ext cx="2548996" cy="182465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742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90269" y="2019090"/>
            <a:ext cx="5599925" cy="3416320"/>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وتعتبر التشريعات </a:t>
            </a:r>
            <a:r>
              <a:rPr lang="ar-EG"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فرع من فروع القانون</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وتحديداً فرع من فروع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العام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التي تتميز بطبيعتها الخاصة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حيث تتصل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بالقانون الخاص</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الجزائي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إضافة إلى اتصالها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بالقانون الإداري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الدستوري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4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القانون الدولي الخاص - موضوع">
            <a:extLst>
              <a:ext uri="{FF2B5EF4-FFF2-40B4-BE49-F238E27FC236}">
                <a16:creationId xmlns:a16="http://schemas.microsoft.com/office/drawing/2014/main" id="{68714BF7-CB51-B2C9-AD7D-FB43785A30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6003" y="2542425"/>
            <a:ext cx="2526610" cy="228799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90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31791" y="1613874"/>
            <a:ext cx="5599925" cy="424731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أما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صلتها بالقانون الخاص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فذلك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يعود إلى</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قواعد القانون الخاص</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هي التي تحكم المسائل المتعلقة بالتعويض عن الضرر الناجم عن ممارسة النشاط الإعلامي بجميع صوره والمسؤولية المدنية المترتبة عليه. </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وأما عن</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صلتها بالقانون الجزائي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فيتضح ذلك من خلال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بيان هذا الأخير للجرائم التي ترتكب في حال انتهاك التشريعات الإعلامية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العقوبات المفروضة عليها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مميزات الحصول على الماجستير في القانون">
            <a:extLst>
              <a:ext uri="{FF2B5EF4-FFF2-40B4-BE49-F238E27FC236}">
                <a16:creationId xmlns:a16="http://schemas.microsoft.com/office/drawing/2014/main" id="{DE7CC9A6-42B0-1CF1-CBB9-98EDA30277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7820" y="2778193"/>
            <a:ext cx="2428875" cy="1664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782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34548" y="2446467"/>
            <a:ext cx="5655035" cy="2308324"/>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وهناك كذلك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صلة بين هذه التشريعات والقانون الإداري</a:t>
            </a:r>
            <a:r>
              <a:rPr lang="ar-EG" sz="3600" b="1"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 خلال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بيان الجهة الإدارية المختصة بمنح الترخيص لمزاولة العمل الإعلامي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Paano Ko Maalis ang Nilalaman Mula sa isang Saradong Pangkat sa Facebook?  »Adana İncekaş Law Firm">
            <a:extLst>
              <a:ext uri="{FF2B5EF4-FFF2-40B4-BE49-F238E27FC236}">
                <a16:creationId xmlns:a16="http://schemas.microsoft.com/office/drawing/2014/main" id="{25B18DB4-5439-48D2-F8EC-438428C54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4089" y="2650613"/>
            <a:ext cx="2290555" cy="20193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129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67200" y="1780803"/>
            <a:ext cx="5655035" cy="397031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وأخيراً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هناك ارتباط وثيق بين هذه التشريعات والقانون الدستوري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حيث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يتناول القانون الدستوري بناء نشاط السلطة العامة في الدولة وتنظيمه</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تتناول التشريعات الإعلامية نشاط الحكومة في تنظيم الوسائل الإعلامية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لتكون في خدمة المجتمع والدولة.</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What Is Mass Media Law? (with pictures)">
            <a:extLst>
              <a:ext uri="{FF2B5EF4-FFF2-40B4-BE49-F238E27FC236}">
                <a16:creationId xmlns:a16="http://schemas.microsoft.com/office/drawing/2014/main" id="{7759EEDC-8D53-2C24-0BB5-AE6A087205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8920" y="2623932"/>
            <a:ext cx="2273581" cy="20832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2306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530623" y="4939748"/>
            <a:ext cx="3805805" cy="646331"/>
          </a:xfrm>
          <a:prstGeom prst="rect">
            <a:avLst/>
          </a:prstGeom>
          <a:noFill/>
        </p:spPr>
        <p:txBody>
          <a:bodyPr wrap="square" rtlCol="0">
            <a:spAutoFit/>
          </a:bodyPr>
          <a:lstStyle/>
          <a:p>
            <a:r>
              <a:rPr lang="ar-EG" sz="3600" b="1" dirty="0">
                <a:solidFill>
                  <a:schemeClr val="bg1"/>
                </a:solidFill>
                <a:latin typeface="Sakkal Majalla" panose="02000000000000000000" pitchFamily="2" charset="-78"/>
                <a:cs typeface="Sakkal Majalla" panose="02000000000000000000" pitchFamily="2" charset="-78"/>
              </a:rPr>
              <a:t>مصادر</a:t>
            </a:r>
            <a:r>
              <a:rPr lang="ar-SA" sz="3600" b="1" dirty="0">
                <a:solidFill>
                  <a:schemeClr val="bg1"/>
                </a:solidFill>
                <a:latin typeface="Sakkal Majalla" panose="02000000000000000000" pitchFamily="2" charset="-78"/>
                <a:cs typeface="Sakkal Majalla" panose="02000000000000000000" pitchFamily="2" charset="-78"/>
              </a:rPr>
              <a:t> التشريع الإعلامي</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809420" y="1160913"/>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326847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52732" y="2207935"/>
            <a:ext cx="5599925" cy="2677656"/>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يعدّ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الدستور المصدر الأساسي للتشريعات الإعلامية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حيث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يبين الحقوق الأساسية والحريات العامة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المضمونة للأفراد والجماعات والأحزاب، وبمعنى آخر يقوم الدستور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بوضع القواعد الأساسية لتنظيم المجتمع</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ما الفرق بين الدستور والقانون | المرسال">
            <a:extLst>
              <a:ext uri="{FF2B5EF4-FFF2-40B4-BE49-F238E27FC236}">
                <a16:creationId xmlns:a16="http://schemas.microsoft.com/office/drawing/2014/main" id="{9DF8173F-2CD5-5E74-8983-9F48563103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226" y="2663687"/>
            <a:ext cx="2395331" cy="20735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66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89046" y="2376898"/>
            <a:ext cx="5834265" cy="2554545"/>
          </a:xfrm>
          <a:prstGeom prst="rect">
            <a:avLst/>
          </a:prstGeom>
          <a:noFill/>
        </p:spPr>
        <p:txBody>
          <a:bodyPr wrap="square" rtlCol="0">
            <a:spAutoFit/>
          </a:bodyPr>
          <a:lstStyle/>
          <a:p>
            <a:pPr lvl="1"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ومن هذه القواعد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تُستمد التشريعات الأخرى</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تقوم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بتنظيم أجهزة السلطة ونشاطاتها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وبذلك فإن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النصوص القانونية التي تحكم النشاط الإعلامي تستند إلى قواعد الدستور ومبادئه الأساسية.</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39009FD1-AC18-52CC-2E02-6327E4B68114}"/>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Understand the Difference Between Law, Rule and Constitution.">
            <a:extLst>
              <a:ext uri="{FF2B5EF4-FFF2-40B4-BE49-F238E27FC236}">
                <a16:creationId xmlns:a16="http://schemas.microsoft.com/office/drawing/2014/main" id="{81B9C06E-9308-E1CB-DD5E-6344931A63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3799" y="2764825"/>
            <a:ext cx="2468011" cy="17786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2863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72766" y="2391774"/>
            <a:ext cx="5649620" cy="2677656"/>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أما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المصدر الثاني للتشريعات الإعلامية فهو القوانين الصادرة</a:t>
            </a:r>
            <a:r>
              <a:rPr lang="ar-EG" sz="3600" b="1"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السلطة التشريعية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 الدولة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وفقاً لأحكام الدستور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إضافة إلى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الأنظمة الإدارية الصادرة تنفيذاً لهذه القوانين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200" dirty="0">
              <a:solidFill>
                <a:srgbClr val="2D3956"/>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لا دستورية الإقامة الجبرية في ظلّ الحالة الاستثنائية في تونس | Legal Agenda">
            <a:extLst>
              <a:ext uri="{FF2B5EF4-FFF2-40B4-BE49-F238E27FC236}">
                <a16:creationId xmlns:a16="http://schemas.microsoft.com/office/drawing/2014/main" id="{69C53F0C-2ABD-6E98-793C-9458A9D78D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853" y="2794713"/>
            <a:ext cx="2136913" cy="17885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073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9449" y="2143298"/>
            <a:ext cx="5649620"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وأخيراً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الدولي والمعاهدات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التي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تقرها السلطة التشريعية في الدولة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ومن ذلك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الإعلان العالمي لحقوق الإنسان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والذي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يعدّ من أهم النصوص القانونية الدولية التي تشكل أساساً تستقي منه دساتير الدول أحكامها فيما يتعلق بحرية 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200" dirty="0">
              <a:solidFill>
                <a:srgbClr val="4472C4"/>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الفصل فى دعوى عدم دستورية التعويض عن أضرار بطلان العقود - المتحدة للخدمات  القانونية | United Legal Services">
            <a:extLst>
              <a:ext uri="{FF2B5EF4-FFF2-40B4-BE49-F238E27FC236}">
                <a16:creationId xmlns:a16="http://schemas.microsoft.com/office/drawing/2014/main" id="{6B6B5263-556C-3BAA-2682-E069C67E2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7823" y="2991678"/>
            <a:ext cx="2290944" cy="164989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59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91879" y="2381837"/>
            <a:ext cx="5559714"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ولاسيما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المادة 19</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منه والتي تنص على أن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لكل فرد الحق في حرية الرأي والتعبير، ويشمل هذا الحق حرية اعتناق الآراء دون تدخل، واستقاء المعلومات والأفكار وتلقيها ونقلها من خلال أية وسيلة كانت دون اعتبار للحدود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200" dirty="0">
              <a:solidFill>
                <a:srgbClr val="2D3956"/>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مرحبا بكم في الإصدار المصور من الإعلان العالمي لحقوق الإنسان">
            <a:extLst>
              <a:ext uri="{FF2B5EF4-FFF2-40B4-BE49-F238E27FC236}">
                <a16:creationId xmlns:a16="http://schemas.microsoft.com/office/drawing/2014/main" id="{D21C960B-BD1E-1F17-8A77-F0F397F8C6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0496" y="2620604"/>
            <a:ext cx="2225537" cy="2077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428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99753" y="2361956"/>
            <a:ext cx="5649620"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وكذلك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القرار رقم 59</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للجمعية العامة للأمم المتحدة والصادر عام 1946 والذي عُدّ أول نص دولي تناول الحقوق الإعلامية مؤكداً أن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حرية الإعلام حق إنساني أساسي وملك لكل الحريات التي كرست لها الأمم المتحدة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الجمعية العامة للأمم المتحدة - ويكيبيديا">
            <a:extLst>
              <a:ext uri="{FF2B5EF4-FFF2-40B4-BE49-F238E27FC236}">
                <a16:creationId xmlns:a16="http://schemas.microsoft.com/office/drawing/2014/main" id="{CDDA2775-72E0-94E4-EEC2-1B3F0B14FB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7783" y="2575816"/>
            <a:ext cx="2461774" cy="2226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076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993913" y="4933157"/>
            <a:ext cx="5089812" cy="646331"/>
          </a:xfrm>
          <a:prstGeom prst="rect">
            <a:avLst/>
          </a:prstGeom>
          <a:noFill/>
        </p:spPr>
        <p:txBody>
          <a:bodyPr wrap="square" rtlCol="0">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خصائص التشريع الإعلامي</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799481" y="1121157"/>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24235"/>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78769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92031" y="2352019"/>
            <a:ext cx="5649620"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تتميز التشريعات الإعلامية بالخصائص الآتية:</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1- التشريعات الإعلامية تحكمها قواعد خاصة.</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 التشريعات الإعلامية غير مقننة.</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3- التشريعات الإعلامية حديثة العهد ومرنة.</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وزارة الدولة للإعلام.. بين الإفصاح عن المعلومات وصراع الهيمنة على الإعلام -  مؤسسة حرية الفكر والتعبير">
            <a:extLst>
              <a:ext uri="{FF2B5EF4-FFF2-40B4-BE49-F238E27FC236}">
                <a16:creationId xmlns:a16="http://schemas.microsoft.com/office/drawing/2014/main" id="{3E383111-B22C-2FE5-6294-5832B1F8CD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49" t="9716" r="41003" b="4007"/>
          <a:stretch/>
        </p:blipFill>
        <p:spPr bwMode="auto">
          <a:xfrm>
            <a:off x="1731420" y="2685131"/>
            <a:ext cx="2276060" cy="21024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73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9449" y="1924638"/>
            <a:ext cx="5649620" cy="3539430"/>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1- </a:t>
            </a:r>
            <a:r>
              <a:rPr lang="ar-EG" sz="28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التشريعات الإعلامية تحكمها قواعد خاصة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فهذه التشريعات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تصدر عن السلطة السياسية العليا </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 الدولة وتبدو وكأنها مستقلة، فتارةً تحكمها قواعد </a:t>
            </a:r>
            <a:r>
              <a:rPr lang="ar-EG" sz="28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الخاص</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وتارةً يرجع فيها إلى </a:t>
            </a:r>
            <a:r>
              <a:rPr lang="ar-EG" sz="28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المدني والجزائي</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وعندما توضع لها قواعد خاصة؛ فإن المشرع يستلهمها من فكرة السلطة العامة ومن الامتيازات المعترف بها للإدارة العامة.</a:t>
            </a:r>
            <a:endParaRPr lang="en-US" sz="2800" dirty="0">
              <a:solidFill>
                <a:srgbClr val="2D3956"/>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e3arabi - إي عربي – ما هي ‏أهمية التشريعات الإعلامية؟">
            <a:extLst>
              <a:ext uri="{FF2B5EF4-FFF2-40B4-BE49-F238E27FC236}">
                <a16:creationId xmlns:a16="http://schemas.microsoft.com/office/drawing/2014/main" id="{80B1D4F0-DEBA-EAB4-E9F3-F0B87AFCA5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6558" y="2789506"/>
            <a:ext cx="2383737" cy="18586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422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52732" y="2287450"/>
            <a:ext cx="5649620" cy="2862322"/>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التشريعات الإعلامية غير مقننة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إذ </a:t>
            </a:r>
            <a:r>
              <a:rPr lang="ar-EG" sz="36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لا وجود لقانون واحد للإعلام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كما هو الحال في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المدني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العقوبات</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غيرها من القوانين المكتوبة المتعارف عليها.</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306A2417-0548-FF74-10AD-CE9B88D6E54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تخطيط و قياس فاعلية الحملات الإعلامية - تطوير الحقائب التدريبية">
            <a:extLst>
              <a:ext uri="{FF2B5EF4-FFF2-40B4-BE49-F238E27FC236}">
                <a16:creationId xmlns:a16="http://schemas.microsoft.com/office/drawing/2014/main" id="{5C7C9BF2-A63F-7CA0-8ABE-4CBAC3F86F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7105" y="2544912"/>
            <a:ext cx="2460374" cy="2305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58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0447" y="2227813"/>
            <a:ext cx="5619802" cy="286232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وإنما هناك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مجموعة من التشريعات والقوانين الناظمة للعملية الإعلامية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أبرزها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قانون يدعى بـ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المطبوعات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والذي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يحتوي نصوصاً متعددة حول عملية تنظيم المطبوعات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والتي يقصد بها في أغلب الأحيان</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وسائل الإعلام المكتوبة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لا وسائل الإعلام المرئية أو المسموعة.</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في قانون المطبوعات - SEEDS Legal Clinic">
            <a:extLst>
              <a:ext uri="{FF2B5EF4-FFF2-40B4-BE49-F238E27FC236}">
                <a16:creationId xmlns:a16="http://schemas.microsoft.com/office/drawing/2014/main" id="{ABBCD106-7029-47E5-BD34-050FA231CC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9147" y="2719287"/>
            <a:ext cx="2429192" cy="20614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0780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02423" y="1879946"/>
            <a:ext cx="5714996" cy="3539430"/>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3-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التشريعات الإعلامية حديثة العهد ومرنة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فالقوانين المدنية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وغيرها من فروع القانون وليدة قرون طويلة،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يرتبط أصلها بالحقوق الرومانية والتشريعات القديمة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أما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التشريعات الإعلامية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فهي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حديثة العهد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ظهرت بعد ظهور الطباعة وانتشار الصحافة.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descr="ردُّ قانونَي «المطبوعات» و«المرئي»">
            <a:extLst>
              <a:ext uri="{FF2B5EF4-FFF2-40B4-BE49-F238E27FC236}">
                <a16:creationId xmlns:a16="http://schemas.microsoft.com/office/drawing/2014/main" id="{A910CEC5-BB7D-855C-DF15-293B58A9B6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8616" y="2725736"/>
            <a:ext cx="211703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6438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051602" y="4873523"/>
            <a:ext cx="4942047" cy="584775"/>
          </a:xfrm>
          <a:prstGeom prst="rect">
            <a:avLst/>
          </a:prstGeom>
          <a:noFill/>
        </p:spPr>
        <p:txBody>
          <a:bodyPr wrap="square" rtlCol="0">
            <a:spAutoFit/>
          </a:bodyPr>
          <a:lstStyle/>
          <a:p>
            <a:pPr algn="ctr"/>
            <a:r>
              <a:rPr lang="ar-EG" sz="3200" b="1" dirty="0">
                <a:solidFill>
                  <a:schemeClr val="bg1"/>
                </a:solidFill>
                <a:latin typeface="Sakkal Majalla" panose="02000000000000000000" pitchFamily="2" charset="-78"/>
                <a:cs typeface="Sakkal Majalla" panose="02000000000000000000" pitchFamily="2" charset="-78"/>
              </a:rPr>
              <a:t>التشريعات الإعلامية "المميزات والعيوب"</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799481" y="1150974"/>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195637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62673" y="1601655"/>
            <a:ext cx="5619802" cy="424731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أولًا: </a:t>
            </a:r>
            <a:r>
              <a:rPr lang="ar-EG" sz="32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مميزات التشريع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1-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يمتاز التشريع بأنه يصدر نتيجة لنشاط قوة عاقلة ومفكرة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يمر التشريع عبر لجان متخصصة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قبل صدوره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تبحث في مدى صلاحيته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ومدى استجابته للمطالب الشعبية، كما تقوم بالتنسيق بين أحكامه وأحكام التشريعات السابقة،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 ثم يصدر التشريع منسجماً مع الظروف الاجتماعية وملبياً لحاجات المجتمع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descr="258,700+ Law Illustrations, Royalty-Free Vector Graphics &amp; Clip Art -  iStock | Lawyer, Legal, Justice">
            <a:extLst>
              <a:ext uri="{FF2B5EF4-FFF2-40B4-BE49-F238E27FC236}">
                <a16:creationId xmlns:a16="http://schemas.microsoft.com/office/drawing/2014/main" id="{AB6FB3E3-B6D6-7E0D-96BB-72589A361D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5920" y="2711211"/>
            <a:ext cx="2732433" cy="2028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669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20081" y="1999218"/>
            <a:ext cx="8507892" cy="332398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2-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يمتاز التشريع بسرعة إنشائه وتعديله وإلغائه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يمكن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عن طريق التشريع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سن القواعد القانونية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تتطلبها ظروف الحال</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فإذا دعت دواعي العجلة إلى الإسراع في إصدار تشريع معين، أمكننا أن نصدره ونجعله نافذاً في فترة زمنية وجيزة، خلافا لما علية الحال في العرف الذي يتطلب وقتا طويلا لنشوئه. وكذلك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الوضع عندما يصبح التشريع غير ملائم لظروف المجتمع فانه يمكن التدخل بتعديل القواعد القانونية القائمة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إلغائها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كل ذلك في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سرعة ويسر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كبيرين.</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73707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72612" y="2416662"/>
            <a:ext cx="5619802" cy="2308324"/>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3-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يمتاز التشريع بأنه واضح جلي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يرد التشريع في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وثيقة رسمية مكتوبة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لا تدع أي مجال للشك حول إثبات وجود القاعدة القانونية أو تاريخ نشأتها.</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descr="البحث على موسوعات التشريعات القطرية عبر بوابة حكومي | التفاصيل - خدمات قطر">
            <a:extLst>
              <a:ext uri="{FF2B5EF4-FFF2-40B4-BE49-F238E27FC236}">
                <a16:creationId xmlns:a16="http://schemas.microsoft.com/office/drawing/2014/main" id="{DBB42E28-A90B-4B1C-B8B0-50DCC0BD9F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322" y="2736498"/>
            <a:ext cx="24003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7099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30026" y="2317267"/>
            <a:ext cx="5619802" cy="2862322"/>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4-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يمتاز التشريع بعمومية قواعده</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فهو يصدر ليطبق على كل أجزاء الدولة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وبذلك يكون عاملًا هامًا في تحقيق الوحدة الوطنية وترسيخ التضامن بين أبناء الشعب الواحد.</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2" descr="Legislation law dictionary glyph icon vector illustration - stock vector  3732102 | Crushpixel">
            <a:extLst>
              <a:ext uri="{FF2B5EF4-FFF2-40B4-BE49-F238E27FC236}">
                <a16:creationId xmlns:a16="http://schemas.microsoft.com/office/drawing/2014/main" id="{B3B93D7B-4DC2-B031-D427-887B02BE16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3617" y="2663691"/>
            <a:ext cx="2272312" cy="1993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38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0447" y="2009155"/>
            <a:ext cx="5619802" cy="332398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ثانيًا: </a:t>
            </a:r>
            <a:r>
              <a:rPr lang="ar-EG" sz="30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عيوب التشريع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1-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جمود صياغة التشريع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قواعده التشريع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توضع في عبارات محددة لا تتغير تلقائيًا مع تغير احتياجات المجتمع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فقد تتغير ظروف الحال ومع ذلك لا تتغير نصوص التشريع، وبذلك يصبح التشريع جامدًا غير مواكب للمستجدات التي تطرأ على المجتمع.</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descr="قانوني، الإيقونات، على أبيض، الخلفية، المطرقة، الكتب، أيضا، مقاييس العدل،  إلى داخل، 3d، Illustration, دعوى, مطرقة القانون, مطرقة القاضي صورة الخلفية  للتحميل مجانا">
            <a:extLst>
              <a:ext uri="{FF2B5EF4-FFF2-40B4-BE49-F238E27FC236}">
                <a16:creationId xmlns:a16="http://schemas.microsoft.com/office/drawing/2014/main" id="{AFF21A6F-C565-9A64-C3CC-73F6579D4A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2002" y="2518939"/>
            <a:ext cx="2534478" cy="240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690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03643" y="2158240"/>
            <a:ext cx="5619802" cy="286232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2-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لا يخلو التشريع من النقص</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مهما بلغت قدرة المشرع ودقته لا يستطيع أن يتناول بالتنظيم القانوني كل المشكلات التي تواجه المجتمع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وهذا أمر طبيعي خصوصا وأننا نعرف أن التشريع من صنع البشر، وما هو من صنع البشر لابد وأن يفتقد إلى الكمال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2" descr="مفهوم القانون والعدالة مطرقة القانون مع مقياس على خلفية رمادية صورة والصورة  للتنزيل المجاني - Pngtree">
            <a:extLst>
              <a:ext uri="{FF2B5EF4-FFF2-40B4-BE49-F238E27FC236}">
                <a16:creationId xmlns:a16="http://schemas.microsoft.com/office/drawing/2014/main" id="{8CF05904-D9EB-4C6A-BB52-2707E9FFD0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5408" y="2632965"/>
            <a:ext cx="2546036" cy="2112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7518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051602" y="4873523"/>
            <a:ext cx="4942047" cy="584775"/>
          </a:xfrm>
          <a:prstGeom prst="rect">
            <a:avLst/>
          </a:prstGeom>
          <a:noFill/>
        </p:spPr>
        <p:txBody>
          <a:bodyPr wrap="square" rtlCol="0">
            <a:spAutoFit/>
          </a:bodyPr>
          <a:lstStyle/>
          <a:p>
            <a:pPr algn="ctr"/>
            <a:r>
              <a:rPr lang="ar-EG" sz="3200" b="1" dirty="0">
                <a:solidFill>
                  <a:schemeClr val="bg1"/>
                </a:solidFill>
                <a:latin typeface="Sakkal Majalla" panose="02000000000000000000" pitchFamily="2" charset="-78"/>
                <a:cs typeface="Sakkal Majalla" panose="02000000000000000000" pitchFamily="2" charset="-78"/>
              </a:rPr>
              <a:t>قانون الإعلام وعلاقته بالقوانين الأخرى</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799481" y="1150974"/>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123726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39958" y="1999213"/>
            <a:ext cx="8408501" cy="341632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علاقة قانون الإعلام بقانون العقوبات</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ثمة </a:t>
            </a:r>
            <a:r>
              <a:rPr lang="ar-EG" sz="36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علاقة وطيدة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بين </a:t>
            </a:r>
            <a:r>
              <a:rPr lang="ar-EG" sz="3600" dirty="0">
                <a:solidFill>
                  <a:schemeClr val="accent2"/>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الإعلام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a:t>
            </a:r>
            <a:r>
              <a:rPr lang="ar-EG" sz="3600" dirty="0">
                <a:solidFill>
                  <a:schemeClr val="accent2"/>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العقوبات</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الذي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يسمى أيضًا بالقانون الجنائي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وهو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مجموعة القواعد التي تحدد الأفعال التي جرمها المشرع</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العقوبات والتدابير المقررة لها</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وكذلك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قواعد ملاحقة المجرم</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التحقيق معه</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محاكمته</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تنفيذ العقاب فيه</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37171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02425" y="2188062"/>
            <a:ext cx="5619802"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وفي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المجال الإعلامي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نقصد بذلك،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العقوبات الخاصة بالصحافة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وكافة القواعد القانونية التي تتناول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كيفية توجيه الاتهامات في الجرائم الخاصة بالنشر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وأصل المحاكمات التي تصدر عن المحاكم في جرائم خاصة تُحدد المتسببين فيها.</a:t>
            </a:r>
            <a:endParaRPr lang="ar-EG" sz="3200" dirty="0">
              <a:solidFill>
                <a:srgbClr val="0070C0"/>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descr="13,200+ Criminal Lawyer Illustrations, Royalty-Free Vector Graphics &amp; Clip  Art - iStock | Defense lawyer, Jail, Litigation">
            <a:extLst>
              <a:ext uri="{FF2B5EF4-FFF2-40B4-BE49-F238E27FC236}">
                <a16:creationId xmlns:a16="http://schemas.microsoft.com/office/drawing/2014/main" id="{A8BF6F3D-00A5-DC4F-8518-118C13F643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8288" y="2683566"/>
            <a:ext cx="2439613" cy="19211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2602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9898" y="2051198"/>
            <a:ext cx="8448258"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كما أن ثمة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رابطة قوية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بين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الجنائي وقانون الإعلام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نتجت عن قيام هذين الفرعين من فروع القانون العام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بإضفاء الحماية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الحريات العامة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عن طريق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تسليط العقوبات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المتعدين عليها سواء من خلال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المطبوعات والنشر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قوانين العقوبات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كما يبدو جليًا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العلاقة بين قانوني الإعلام والقانون الجنائي قد نشأت واستندت معًا على بعض قواعد الإعلان العالمي لحقوق الإنسان.</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28297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13580" y="1939582"/>
            <a:ext cx="5874021" cy="3539430"/>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علاقة قانون الإعلام بالقانون الدستوري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يتضح جليًا أن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هنالك علاقة مشتركة تجمع بين قانون 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الدستوري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بحكم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انتمائهما إلى فرع قانوني واحد هو القانون العام بمعناه الواسع</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بحيث يختص كل واحد منهما بمعاجلة مختلف المواضيع المختلفة المتعلقة بنظرية الدولة.</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شبكة المحامين العرب">
            <a:extLst>
              <a:ext uri="{FF2B5EF4-FFF2-40B4-BE49-F238E27FC236}">
                <a16:creationId xmlns:a16="http://schemas.microsoft.com/office/drawing/2014/main" id="{6C55C505-1ED0-DEFF-B03F-8E839CA11D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0380" y="2611887"/>
            <a:ext cx="2743200" cy="2022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6857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39348" y="2133054"/>
            <a:ext cx="8333185" cy="3046988"/>
          </a:xfrm>
          <a:prstGeom prst="rect">
            <a:avLst/>
          </a:prstGeom>
          <a:noFill/>
        </p:spPr>
        <p:txBody>
          <a:bodyPr wrap="square" rtlCol="0">
            <a:spAutoFit/>
          </a:bodyPr>
          <a:lstStyle/>
          <a:p>
            <a:pPr algn="just" rtl="1"/>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علاقة قانون الإعلام بالقانون الدولي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يختص القانون الدولي بحل النزاعات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تنشأ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بين الدول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حيث تكون الدولة فيها طرفًا وكذلك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الإعلام يختص أيضًا بحل النزاعات الناشئة عن مسؤولية الدولة في مجالات 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سواء عن فعل الأفراد المسيء للدول من خلال جرائم النشر أو من فعل الدولة المسيء للدول المُجاورة أو غيرها والذي ينتج عن طريق النشر والإذاعة والتلفزيون، إلخ.</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85455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28048" y="1681666"/>
            <a:ext cx="5700535"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وقد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تولدت هذه المسؤولية الدولية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الشعور بأن مثل هذه الأفعال المسيئة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تعرض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أمن الدول والسلام العالمي إلى المخاطر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وعليه، فقد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نصت أغلبية المعاهدات الدولية للإعلام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مكافحة هذه الأفعال الضارة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وتوقيع العقوبات عن طريق لجنة حرية الإعلام التابعة للأمم المتحدة على الدول المخالفة لنصوص هذه الاتفاقيات الإعلامية.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descr="ترتيب الأولويات في التشريع الإسلامي - وسيلة">
            <a:extLst>
              <a:ext uri="{FF2B5EF4-FFF2-40B4-BE49-F238E27FC236}">
                <a16:creationId xmlns:a16="http://schemas.microsoft.com/office/drawing/2014/main" id="{8F2AB422-81DB-6562-B02B-A5A8BBE9F6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5493" y="2565412"/>
            <a:ext cx="2429734" cy="23344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94576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8024" y="1681666"/>
            <a:ext cx="5619802"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علاقة قانون الإعلام بالقانون الإداري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دون شك أن علاقة قانون الإعلام بالقانون الإداري تتضح من خلال التعامل مع الإدارة العامة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مثل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اعتماد تصاريح ممارسة النشاط الإعلامي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كالبيع والتوزيع ومختلف الخدمات الإدارية الأخرى والقانون الإداري يسعى للمحافظة على النظام العام ومكوناته،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فهو يرتبط حينئذ بما يعرف بالحريات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258,700+ Law Illustrations, Royalty-Free Vector Graphics &amp; Clip Art -  iStock | Lawyer, Legal, Justice">
            <a:extLst>
              <a:ext uri="{FF2B5EF4-FFF2-40B4-BE49-F238E27FC236}">
                <a16:creationId xmlns:a16="http://schemas.microsoft.com/office/drawing/2014/main" id="{A4114035-7F2D-1716-F3A5-7C4073FB1F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9141" y="2723321"/>
            <a:ext cx="2483954" cy="2107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7447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8146" y="2019593"/>
            <a:ext cx="8499705" cy="332398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ولقد كان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لتقدم</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وتطور مفهوم الوظائف الإدارية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للدولة خاصة في النظم السياسية الحديثة عقب تطور مفهوم الحريات في الوقت الحاضر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أثر في قيام وإعاقة نشاط الأفراد في التمتع بتلك الحريات والتدخل في تنفيذها.</a:t>
            </a:r>
          </a:p>
          <a:p>
            <a:pPr algn="just" rtl="1"/>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وباعتقادنا فإن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تلك الحريات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 دون تدخل الدولة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تبقى حريات قانونية أو شكلية مُجردة حرية لا معنى لها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لأن تلك الحريات هي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حقوق نسبية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ويجب أن توضع بين أيدي الأفراد الإمكانيات المادية والمعنوية كالتثقيف والعمل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لكي يتحول مفهوم الحرية الفردية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إلى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نوع من الحريات الاجتماعية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98152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4562059" y="2265872"/>
            <a:ext cx="5993295" cy="3170099"/>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4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الإطار التشريعي للعمل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ماهية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مصادر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خصائص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التشريعات الإعلامية "المميزات والعيوب".</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قانون الإعلام وعلاقته بالقوانين الأخرى.</a:t>
            </a:r>
          </a:p>
        </p:txBody>
      </p:sp>
      <p:sp>
        <p:nvSpPr>
          <p:cNvPr id="7" name="TextBox 6">
            <a:extLst>
              <a:ext uri="{FF2B5EF4-FFF2-40B4-BE49-F238E27FC236}">
                <a16:creationId xmlns:a16="http://schemas.microsoft.com/office/drawing/2014/main" id="{E0E104E5-E4DF-EB25-BB78-9354438259B5}"/>
              </a:ext>
            </a:extLst>
          </p:cNvPr>
          <p:cNvSpPr txBox="1"/>
          <p:nvPr/>
        </p:nvSpPr>
        <p:spPr>
          <a:xfrm>
            <a:off x="4173471" y="900412"/>
            <a:ext cx="3902032" cy="707886"/>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محتويات المحاضرة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3" name="Picture 2" descr="Here's How to Create a Job-Search Companies List to Land Your Dream Job |  TopResume">
            <a:extLst>
              <a:ext uri="{FF2B5EF4-FFF2-40B4-BE49-F238E27FC236}">
                <a16:creationId xmlns:a16="http://schemas.microsoft.com/office/drawing/2014/main" id="{DED996EA-94F9-17C3-57E9-CB0B3AB155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811" r="20027" b="7827"/>
          <a:stretch/>
        </p:blipFill>
        <p:spPr bwMode="auto">
          <a:xfrm>
            <a:off x="1789044" y="2885085"/>
            <a:ext cx="2385393" cy="19850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1742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28269" y="2009151"/>
            <a:ext cx="8468139" cy="3416320"/>
          </a:xfrm>
          <a:prstGeom prst="rect">
            <a:avLst/>
          </a:prstGeom>
          <a:noFill/>
        </p:spPr>
        <p:txBody>
          <a:bodyPr wrap="square" rtlCol="0">
            <a:spAutoFit/>
          </a:bodyPr>
          <a:lstStyle/>
          <a:p>
            <a:pPr algn="just" rtl="1"/>
            <a:r>
              <a:rPr lang="ar-EG" sz="3600" b="1" dirty="0">
                <a:solidFill>
                  <a:srgbClr val="0070C0"/>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المراجع المُقترحة:</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1- عبد العزيز الدليمي،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الإعلام وتشريعاته في القرن الحادي والعشرين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دار اليازوري العلمية للنشر والتوزيع، 2019.</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 ليلى عبد المجيد،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التنظيم التشريعي والقانوني للإعلام التقليدي والإلكتروني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العربي للنشر والتوزيع، 2020.</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3- إبراهيم السيد حسنين،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الإعلام وقوانينه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مؤسسة طيبة للنشر والتوزيع، 2015.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A8AD385-1EA9-D29B-0E90-E35B118F1D3D}"/>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97580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693406" y="5945200"/>
            <a:ext cx="2591928" cy="707886"/>
          </a:xfrm>
          <a:prstGeom prst="rect">
            <a:avLst/>
          </a:prstGeom>
          <a:noFill/>
        </p:spPr>
        <p:txBody>
          <a:bodyPr wrap="square" rtlCol="0">
            <a:spAutoFit/>
          </a:bodyPr>
          <a:lstStyle/>
          <a:p>
            <a:r>
              <a:rPr lang="en-US" sz="4000" b="1" dirty="0">
                <a:solidFill>
                  <a:schemeClr val="bg1"/>
                </a:solidFill>
                <a:effectLst>
                  <a:outerShdw blurRad="38100" dist="38100" dir="2700000" algn="tl">
                    <a:srgbClr val="000000">
                      <a:alpha val="43137"/>
                    </a:srgbClr>
                  </a:outerShdw>
                </a:effectLst>
                <a:latin typeface="Maiandra GD" panose="020E0502030308020204" pitchFamily="34"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180953" cy="769441"/>
          </a:xfrm>
          <a:prstGeom prst="rect">
            <a:avLst/>
          </a:prstGeom>
          <a:noFill/>
        </p:spPr>
        <p:txBody>
          <a:bodyPr wrap="none" rtlCol="0">
            <a:spAutoFit/>
          </a:bodyPr>
          <a:lstStyle/>
          <a:p>
            <a:r>
              <a:rPr lang="ar-EG" sz="4400" b="1" dirty="0">
                <a:solidFill>
                  <a:schemeClr val="accent2">
                    <a:lumMod val="50000"/>
                  </a:schemeClr>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rPr>
              <a:t>قوانين وأخلاقيات الإعلام</a:t>
            </a:r>
            <a:endParaRPr lang="en-US" sz="4400" b="1" dirty="0">
              <a:solidFill>
                <a:schemeClr val="accent2">
                  <a:lumMod val="50000"/>
                </a:schemeClr>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6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المحاضرة الثانية</a:t>
            </a:r>
            <a:endParaRPr lang="en-US" sz="36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562920" y="4832369"/>
            <a:ext cx="1233030"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DGM 131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6" y="5958941"/>
            <a:ext cx="3188476" cy="584775"/>
          </a:xfrm>
          <a:prstGeom prst="rect">
            <a:avLst/>
          </a:prstGeom>
          <a:noFill/>
        </p:spPr>
        <p:txBody>
          <a:bodyPr wrap="square" rtlCol="0">
            <a:spAutoFit/>
          </a:bodyPr>
          <a:lstStyle/>
          <a:p>
            <a:pPr algn="ctr"/>
            <a:r>
              <a:rPr lang="ar-EG" sz="32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إعداد: د. شريهان محمد</a:t>
            </a:r>
            <a:endParaRPr lang="en-US" sz="32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8125</TotalTime>
  <Words>2035</Words>
  <Application>Microsoft Office PowerPoint</Application>
  <PresentationFormat>Widescreen</PresentationFormat>
  <Paragraphs>161</Paragraphs>
  <Slides>46</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Calibri</vt:lpstr>
      <vt:lpstr>Calibri Light</vt:lpstr>
      <vt:lpstr>Maiandra GD</vt:lpstr>
      <vt:lpstr>Sakkal Majalla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shery tawfeeq</cp:lastModifiedBy>
  <cp:revision>33</cp:revision>
  <dcterms:created xsi:type="dcterms:W3CDTF">2023-04-29T09:08:23Z</dcterms:created>
  <dcterms:modified xsi:type="dcterms:W3CDTF">2023-09-25T20:03:54Z</dcterms:modified>
</cp:coreProperties>
</file>