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303" r:id="rId5"/>
    <p:sldId id="482" r:id="rId6"/>
    <p:sldId id="510" r:id="rId7"/>
    <p:sldId id="502" r:id="rId8"/>
    <p:sldId id="483" r:id="rId9"/>
    <p:sldId id="511" r:id="rId10"/>
    <p:sldId id="484" r:id="rId11"/>
    <p:sldId id="485" r:id="rId12"/>
    <p:sldId id="503" r:id="rId13"/>
    <p:sldId id="512" r:id="rId14"/>
    <p:sldId id="487" r:id="rId15"/>
    <p:sldId id="513" r:id="rId16"/>
    <p:sldId id="488" r:id="rId17"/>
    <p:sldId id="489" r:id="rId18"/>
    <p:sldId id="504" r:id="rId19"/>
    <p:sldId id="490" r:id="rId20"/>
    <p:sldId id="491" r:id="rId21"/>
    <p:sldId id="492" r:id="rId22"/>
    <p:sldId id="505" r:id="rId23"/>
    <p:sldId id="514" r:id="rId24"/>
    <p:sldId id="493" r:id="rId25"/>
    <p:sldId id="515" r:id="rId26"/>
    <p:sldId id="494" r:id="rId27"/>
    <p:sldId id="495" r:id="rId28"/>
    <p:sldId id="516" r:id="rId29"/>
    <p:sldId id="496" r:id="rId30"/>
    <p:sldId id="517" r:id="rId31"/>
    <p:sldId id="497" r:id="rId32"/>
    <p:sldId id="518" r:id="rId33"/>
    <p:sldId id="498" r:id="rId34"/>
    <p:sldId id="506" r:id="rId35"/>
    <p:sldId id="499" r:id="rId36"/>
    <p:sldId id="519" r:id="rId37"/>
    <p:sldId id="507" r:id="rId38"/>
    <p:sldId id="520" r:id="rId39"/>
    <p:sldId id="500" r:id="rId40"/>
    <p:sldId id="508" r:id="rId41"/>
    <p:sldId id="509" r:id="rId42"/>
    <p:sldId id="5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2"/>
            <p14:sldId id="510"/>
            <p14:sldId id="502"/>
            <p14:sldId id="483"/>
            <p14:sldId id="511"/>
            <p14:sldId id="484"/>
            <p14:sldId id="485"/>
            <p14:sldId id="503"/>
            <p14:sldId id="512"/>
            <p14:sldId id="487"/>
            <p14:sldId id="513"/>
            <p14:sldId id="488"/>
            <p14:sldId id="489"/>
            <p14:sldId id="504"/>
            <p14:sldId id="490"/>
            <p14:sldId id="491"/>
            <p14:sldId id="492"/>
            <p14:sldId id="505"/>
            <p14:sldId id="514"/>
            <p14:sldId id="493"/>
            <p14:sldId id="515"/>
            <p14:sldId id="494"/>
            <p14:sldId id="495"/>
            <p14:sldId id="516"/>
            <p14:sldId id="496"/>
            <p14:sldId id="517"/>
            <p14:sldId id="497"/>
            <p14:sldId id="518"/>
            <p14:sldId id="498"/>
            <p14:sldId id="506"/>
            <p14:sldId id="499"/>
            <p14:sldId id="519"/>
            <p14:sldId id="507"/>
            <p14:sldId id="520"/>
            <p14:sldId id="500"/>
            <p14:sldId id="508"/>
            <p14:sldId id="509"/>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90" d="100"/>
          <a:sy n="90" d="100"/>
        </p:scale>
        <p:origin x="37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E8F827-175D-449B-99F8-D86AFBE6DB29}"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CEB552D6-1CC0-4D2F-80AC-5D68803430B8}">
      <dgm:prSet/>
      <dgm:spPr/>
      <dgm:t>
        <a:bodyPr/>
        <a:lstStyle/>
        <a:p>
          <a:pPr>
            <a:lnSpc>
              <a:spcPct val="100000"/>
            </a:lnSpc>
          </a:pPr>
          <a:r>
            <a:rPr lang="en-GB" b="1" i="1"/>
            <a:t>Risk</a:t>
          </a:r>
          <a:r>
            <a:rPr lang="en-GB"/>
            <a:t> The chance that project processes or outcomes will not occur as planned.</a:t>
          </a:r>
          <a:endParaRPr lang="en-US"/>
        </a:p>
      </dgm:t>
    </dgm:pt>
    <dgm:pt modelId="{860E4B36-38BF-4096-955A-D0BF14C2252D}" type="parTrans" cxnId="{93068C46-2BC1-4486-B9D9-7D4BA0C49137}">
      <dgm:prSet/>
      <dgm:spPr/>
      <dgm:t>
        <a:bodyPr/>
        <a:lstStyle/>
        <a:p>
          <a:endParaRPr lang="en-US"/>
        </a:p>
      </dgm:t>
    </dgm:pt>
    <dgm:pt modelId="{D6854F3F-ACC3-4B45-8922-30E098483C2F}" type="sibTrans" cxnId="{93068C46-2BC1-4486-B9D9-7D4BA0C49137}">
      <dgm:prSet/>
      <dgm:spPr/>
      <dgm:t>
        <a:bodyPr/>
        <a:lstStyle/>
        <a:p>
          <a:endParaRPr lang="en-US"/>
        </a:p>
      </dgm:t>
    </dgm:pt>
    <dgm:pt modelId="{4B605376-BA98-4287-A6E1-001F903885D9}">
      <dgm:prSet/>
      <dgm:spPr/>
      <dgm:t>
        <a:bodyPr/>
        <a:lstStyle/>
        <a:p>
          <a:pPr>
            <a:lnSpc>
              <a:spcPct val="100000"/>
            </a:lnSpc>
          </a:pPr>
          <a:r>
            <a:rPr lang="en-GB" b="1" i="1"/>
            <a:t>Suboptimize</a:t>
          </a:r>
          <a:r>
            <a:rPr lang="en-GB"/>
            <a:t> Doing the best within a function or area but at a cost to the larger whole. </a:t>
          </a:r>
          <a:r>
            <a:rPr lang="en-GB" b="1" i="1"/>
            <a:t>Task </a:t>
          </a:r>
          <a:r>
            <a:rPr lang="en-GB"/>
            <a:t>A subset of a project, consisting of work packages. </a:t>
          </a:r>
          <a:endParaRPr lang="en-US"/>
        </a:p>
      </dgm:t>
    </dgm:pt>
    <dgm:pt modelId="{69392211-0C2D-4EDC-88CF-36C14C39A71F}" type="parTrans" cxnId="{14484F58-F406-4B06-9FB6-C9CA1D7A0105}">
      <dgm:prSet/>
      <dgm:spPr/>
      <dgm:t>
        <a:bodyPr/>
        <a:lstStyle/>
        <a:p>
          <a:endParaRPr lang="en-US"/>
        </a:p>
      </dgm:t>
    </dgm:pt>
    <dgm:pt modelId="{EC0E9955-4371-4B8D-8EB0-8E31E09DB336}" type="sibTrans" cxnId="{14484F58-F406-4B06-9FB6-C9CA1D7A0105}">
      <dgm:prSet/>
      <dgm:spPr/>
      <dgm:t>
        <a:bodyPr/>
        <a:lstStyle/>
        <a:p>
          <a:endParaRPr lang="en-US"/>
        </a:p>
      </dgm:t>
    </dgm:pt>
    <dgm:pt modelId="{42BD6E47-F308-4CF8-88B9-36E5D9DFB273}">
      <dgm:prSet/>
      <dgm:spPr/>
      <dgm:t>
        <a:bodyPr/>
        <a:lstStyle/>
        <a:p>
          <a:pPr>
            <a:lnSpc>
              <a:spcPct val="100000"/>
            </a:lnSpc>
          </a:pPr>
          <a:r>
            <a:rPr lang="en-GB" b="1" i="1"/>
            <a:t>Technology</a:t>
          </a:r>
          <a:r>
            <a:rPr lang="en-GB"/>
            <a:t> The means for accomplishing a task. </a:t>
          </a:r>
          <a:endParaRPr lang="en-US"/>
        </a:p>
      </dgm:t>
    </dgm:pt>
    <dgm:pt modelId="{CD926EA8-30EB-44BA-A6FE-09D09FF5AE76}" type="parTrans" cxnId="{303BC3C3-3058-45CF-A229-05CB0C6FC695}">
      <dgm:prSet/>
      <dgm:spPr/>
      <dgm:t>
        <a:bodyPr/>
        <a:lstStyle/>
        <a:p>
          <a:endParaRPr lang="en-US"/>
        </a:p>
      </dgm:t>
    </dgm:pt>
    <dgm:pt modelId="{4B77CFF8-D13A-4BAE-89FC-571E58190ADB}" type="sibTrans" cxnId="{303BC3C3-3058-45CF-A229-05CB0C6FC695}">
      <dgm:prSet/>
      <dgm:spPr/>
      <dgm:t>
        <a:bodyPr/>
        <a:lstStyle/>
        <a:p>
          <a:endParaRPr lang="en-US"/>
        </a:p>
      </dgm:t>
    </dgm:pt>
    <dgm:pt modelId="{2AC72187-0C77-4728-9A8A-EF8507461867}">
      <dgm:prSet/>
      <dgm:spPr/>
      <dgm:t>
        <a:bodyPr/>
        <a:lstStyle/>
        <a:p>
          <a:pPr>
            <a:lnSpc>
              <a:spcPct val="100000"/>
            </a:lnSpc>
          </a:pPr>
          <a:r>
            <a:rPr lang="en-GB" b="1" i="1"/>
            <a:t>Trade-off</a:t>
          </a:r>
          <a:r>
            <a:rPr lang="en-GB"/>
            <a:t> Taking less on one measure, such as performance, in order to do better on another, such as schedule or cost.</a:t>
          </a:r>
          <a:endParaRPr lang="en-US"/>
        </a:p>
      </dgm:t>
    </dgm:pt>
    <dgm:pt modelId="{3ACF47BB-8B8B-4AAB-8818-4784B98ED277}" type="parTrans" cxnId="{AC4877F1-B120-4ACF-A2A2-70668575BAAF}">
      <dgm:prSet/>
      <dgm:spPr/>
      <dgm:t>
        <a:bodyPr/>
        <a:lstStyle/>
        <a:p>
          <a:endParaRPr lang="en-US"/>
        </a:p>
      </dgm:t>
    </dgm:pt>
    <dgm:pt modelId="{B58B52A4-673A-48ED-B86B-6B6840F07EAF}" type="sibTrans" cxnId="{AC4877F1-B120-4ACF-A2A2-70668575BAAF}">
      <dgm:prSet/>
      <dgm:spPr/>
      <dgm:t>
        <a:bodyPr/>
        <a:lstStyle/>
        <a:p>
          <a:endParaRPr lang="en-US"/>
        </a:p>
      </dgm:t>
    </dgm:pt>
    <dgm:pt modelId="{CDAAB61F-3519-4939-9587-5093DAC896B4}">
      <dgm:prSet/>
      <dgm:spPr/>
      <dgm:t>
        <a:bodyPr/>
        <a:lstStyle/>
        <a:p>
          <a:pPr>
            <a:lnSpc>
              <a:spcPct val="100000"/>
            </a:lnSpc>
          </a:pPr>
          <a:r>
            <a:rPr lang="en-GB" b="1" i="1"/>
            <a:t>Uncertainty</a:t>
          </a:r>
          <a:r>
            <a:rPr lang="en-GB"/>
            <a:t> Having only partial or no information about the situation or outcomes, often due to ambiguity or complexity. </a:t>
          </a:r>
          <a:endParaRPr lang="en-US"/>
        </a:p>
      </dgm:t>
    </dgm:pt>
    <dgm:pt modelId="{897B84DF-63D2-4DBB-AE45-F09440ED42AC}" type="parTrans" cxnId="{E630F414-538A-433C-88C3-AA8249001882}">
      <dgm:prSet/>
      <dgm:spPr/>
      <dgm:t>
        <a:bodyPr/>
        <a:lstStyle/>
        <a:p>
          <a:endParaRPr lang="en-US"/>
        </a:p>
      </dgm:t>
    </dgm:pt>
    <dgm:pt modelId="{7CBB6CBB-6A65-4FBE-A4B8-49AA95A9CC09}" type="sibTrans" cxnId="{E630F414-538A-433C-88C3-AA8249001882}">
      <dgm:prSet/>
      <dgm:spPr/>
      <dgm:t>
        <a:bodyPr/>
        <a:lstStyle/>
        <a:p>
          <a:endParaRPr lang="en-US"/>
        </a:p>
      </dgm:t>
    </dgm:pt>
    <dgm:pt modelId="{0C45FDAA-99FD-4778-A579-66179697AA71}">
      <dgm:prSet/>
      <dgm:spPr/>
      <dgm:t>
        <a:bodyPr/>
        <a:lstStyle/>
        <a:p>
          <a:pPr>
            <a:lnSpc>
              <a:spcPct val="100000"/>
            </a:lnSpc>
          </a:pPr>
          <a:r>
            <a:rPr lang="en-GB" b="1" i="1"/>
            <a:t>Work Package </a:t>
          </a:r>
          <a:r>
            <a:rPr lang="en-GB"/>
            <a:t>A subelement of a task at the lowest level in the Work Breakdown Structure, used to assign costs and values.</a:t>
          </a:r>
          <a:endParaRPr lang="en-US"/>
        </a:p>
      </dgm:t>
    </dgm:pt>
    <dgm:pt modelId="{CD3DE394-8576-4433-B42D-CE01FF4C92FA}" type="parTrans" cxnId="{7445920E-A44D-48D7-855C-E1EBB87A7323}">
      <dgm:prSet/>
      <dgm:spPr/>
      <dgm:t>
        <a:bodyPr/>
        <a:lstStyle/>
        <a:p>
          <a:endParaRPr lang="en-US"/>
        </a:p>
      </dgm:t>
    </dgm:pt>
    <dgm:pt modelId="{AB1C94D8-5A96-4E36-9C42-2CB04A363180}" type="sibTrans" cxnId="{7445920E-A44D-48D7-855C-E1EBB87A7323}">
      <dgm:prSet/>
      <dgm:spPr/>
      <dgm:t>
        <a:bodyPr/>
        <a:lstStyle/>
        <a:p>
          <a:endParaRPr lang="en-US"/>
        </a:p>
      </dgm:t>
    </dgm:pt>
    <dgm:pt modelId="{A13B0A9F-CAA1-49BE-A87A-E41C04604E36}" type="pres">
      <dgm:prSet presAssocID="{3AE8F827-175D-449B-99F8-D86AFBE6DB29}" presName="root" presStyleCnt="0">
        <dgm:presLayoutVars>
          <dgm:dir/>
          <dgm:resizeHandles val="exact"/>
        </dgm:presLayoutVars>
      </dgm:prSet>
      <dgm:spPr/>
    </dgm:pt>
    <dgm:pt modelId="{8B3FFE6D-851F-4EDC-A733-032889CA0ECD}" type="pres">
      <dgm:prSet presAssocID="{CEB552D6-1CC0-4D2F-80AC-5D68803430B8}" presName="compNode" presStyleCnt="0"/>
      <dgm:spPr/>
    </dgm:pt>
    <dgm:pt modelId="{868E5F3B-0739-46F9-ABF3-AA27FF59B33B}" type="pres">
      <dgm:prSet presAssocID="{CEB552D6-1CC0-4D2F-80AC-5D68803430B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laybook"/>
        </a:ext>
      </dgm:extLst>
    </dgm:pt>
    <dgm:pt modelId="{FEA189FC-A7FF-4025-9712-B6390E534C87}" type="pres">
      <dgm:prSet presAssocID="{CEB552D6-1CC0-4D2F-80AC-5D68803430B8}" presName="spaceRect" presStyleCnt="0"/>
      <dgm:spPr/>
    </dgm:pt>
    <dgm:pt modelId="{56DB58F9-31D6-4188-BB5B-51EE5163ED5E}" type="pres">
      <dgm:prSet presAssocID="{CEB552D6-1CC0-4D2F-80AC-5D68803430B8}" presName="textRect" presStyleLbl="revTx" presStyleIdx="0" presStyleCnt="6">
        <dgm:presLayoutVars>
          <dgm:chMax val="1"/>
          <dgm:chPref val="1"/>
        </dgm:presLayoutVars>
      </dgm:prSet>
      <dgm:spPr/>
    </dgm:pt>
    <dgm:pt modelId="{AF6D983A-4C30-4435-9DAA-D5AA3DB8C0E3}" type="pres">
      <dgm:prSet presAssocID="{D6854F3F-ACC3-4B45-8922-30E098483C2F}" presName="sibTrans" presStyleCnt="0"/>
      <dgm:spPr/>
    </dgm:pt>
    <dgm:pt modelId="{3D660D9E-E8B9-4CD3-B3FF-DCA8472BE974}" type="pres">
      <dgm:prSet presAssocID="{4B605376-BA98-4287-A6E1-001F903885D9}" presName="compNode" presStyleCnt="0"/>
      <dgm:spPr/>
    </dgm:pt>
    <dgm:pt modelId="{5DB5E978-CC75-48B2-8718-B239BE10335F}" type="pres">
      <dgm:prSet presAssocID="{4B605376-BA98-4287-A6E1-001F903885D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ierarchy"/>
        </a:ext>
      </dgm:extLst>
    </dgm:pt>
    <dgm:pt modelId="{ED906811-BE2B-411B-A1D1-CB7CB00EA96A}" type="pres">
      <dgm:prSet presAssocID="{4B605376-BA98-4287-A6E1-001F903885D9}" presName="spaceRect" presStyleCnt="0"/>
      <dgm:spPr/>
    </dgm:pt>
    <dgm:pt modelId="{BD523CE2-F575-4590-B7E0-DF5AFF5405D9}" type="pres">
      <dgm:prSet presAssocID="{4B605376-BA98-4287-A6E1-001F903885D9}" presName="textRect" presStyleLbl="revTx" presStyleIdx="1" presStyleCnt="6">
        <dgm:presLayoutVars>
          <dgm:chMax val="1"/>
          <dgm:chPref val="1"/>
        </dgm:presLayoutVars>
      </dgm:prSet>
      <dgm:spPr/>
    </dgm:pt>
    <dgm:pt modelId="{423B3DE8-64DA-4CD6-80C9-8B5AC96EF244}" type="pres">
      <dgm:prSet presAssocID="{EC0E9955-4371-4B8D-8EB0-8E31E09DB336}" presName="sibTrans" presStyleCnt="0"/>
      <dgm:spPr/>
    </dgm:pt>
    <dgm:pt modelId="{8DF4A33C-DA33-42A1-9BB9-565195F1E4E9}" type="pres">
      <dgm:prSet presAssocID="{42BD6E47-F308-4CF8-88B9-36E5D9DFB273}" presName="compNode" presStyleCnt="0"/>
      <dgm:spPr/>
    </dgm:pt>
    <dgm:pt modelId="{858F2A8C-223C-4988-B947-852E6B2B181E}" type="pres">
      <dgm:prSet presAssocID="{42BD6E47-F308-4CF8-88B9-36E5D9DFB273}"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 List"/>
        </a:ext>
      </dgm:extLst>
    </dgm:pt>
    <dgm:pt modelId="{954E6602-8D04-4C79-85E9-4358013ACEB8}" type="pres">
      <dgm:prSet presAssocID="{42BD6E47-F308-4CF8-88B9-36E5D9DFB273}" presName="spaceRect" presStyleCnt="0"/>
      <dgm:spPr/>
    </dgm:pt>
    <dgm:pt modelId="{26B1FE09-0D17-4D99-B139-5A4333E78071}" type="pres">
      <dgm:prSet presAssocID="{42BD6E47-F308-4CF8-88B9-36E5D9DFB273}" presName="textRect" presStyleLbl="revTx" presStyleIdx="2" presStyleCnt="6">
        <dgm:presLayoutVars>
          <dgm:chMax val="1"/>
          <dgm:chPref val="1"/>
        </dgm:presLayoutVars>
      </dgm:prSet>
      <dgm:spPr/>
    </dgm:pt>
    <dgm:pt modelId="{A9C5F6CF-06FE-4FE3-8149-3E04A36048AB}" type="pres">
      <dgm:prSet presAssocID="{4B77CFF8-D13A-4BAE-89FC-571E58190ADB}" presName="sibTrans" presStyleCnt="0"/>
      <dgm:spPr/>
    </dgm:pt>
    <dgm:pt modelId="{8480931C-0EDB-4E97-9DB3-8FFB5D693082}" type="pres">
      <dgm:prSet presAssocID="{2AC72187-0C77-4728-9A8A-EF8507461867}" presName="compNode" presStyleCnt="0"/>
      <dgm:spPr/>
    </dgm:pt>
    <dgm:pt modelId="{38AFEE0C-5410-4209-B795-B92E3E61C31C}" type="pres">
      <dgm:prSet presAssocID="{2AC72187-0C77-4728-9A8A-EF8507461867}"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oney"/>
        </a:ext>
      </dgm:extLst>
    </dgm:pt>
    <dgm:pt modelId="{6D357808-58EB-4965-B4C7-19C79B4E7D55}" type="pres">
      <dgm:prSet presAssocID="{2AC72187-0C77-4728-9A8A-EF8507461867}" presName="spaceRect" presStyleCnt="0"/>
      <dgm:spPr/>
    </dgm:pt>
    <dgm:pt modelId="{E1269EB0-B3F0-49E3-ADF4-87A1F3DB7BE8}" type="pres">
      <dgm:prSet presAssocID="{2AC72187-0C77-4728-9A8A-EF8507461867}" presName="textRect" presStyleLbl="revTx" presStyleIdx="3" presStyleCnt="6">
        <dgm:presLayoutVars>
          <dgm:chMax val="1"/>
          <dgm:chPref val="1"/>
        </dgm:presLayoutVars>
      </dgm:prSet>
      <dgm:spPr/>
    </dgm:pt>
    <dgm:pt modelId="{A0EA97FE-CA12-478F-8733-8ADF3C8A2FC5}" type="pres">
      <dgm:prSet presAssocID="{B58B52A4-673A-48ED-B86B-6B6840F07EAF}" presName="sibTrans" presStyleCnt="0"/>
      <dgm:spPr/>
    </dgm:pt>
    <dgm:pt modelId="{37191A6C-E7AC-49DA-8A4E-DCF9C843500C}" type="pres">
      <dgm:prSet presAssocID="{CDAAB61F-3519-4939-9587-5093DAC896B4}" presName="compNode" presStyleCnt="0"/>
      <dgm:spPr/>
    </dgm:pt>
    <dgm:pt modelId="{B61A570B-0517-43DB-95F7-BDAB5484F25A}" type="pres">
      <dgm:prSet presAssocID="{CDAAB61F-3519-4939-9587-5093DAC896B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onfused Person"/>
        </a:ext>
      </dgm:extLst>
    </dgm:pt>
    <dgm:pt modelId="{2BBAB68E-8B9A-41BB-90E1-229ADF04E1FB}" type="pres">
      <dgm:prSet presAssocID="{CDAAB61F-3519-4939-9587-5093DAC896B4}" presName="spaceRect" presStyleCnt="0"/>
      <dgm:spPr/>
    </dgm:pt>
    <dgm:pt modelId="{2A9A8C4E-30FC-4432-8529-12716F6306EA}" type="pres">
      <dgm:prSet presAssocID="{CDAAB61F-3519-4939-9587-5093DAC896B4}" presName="textRect" presStyleLbl="revTx" presStyleIdx="4" presStyleCnt="6">
        <dgm:presLayoutVars>
          <dgm:chMax val="1"/>
          <dgm:chPref val="1"/>
        </dgm:presLayoutVars>
      </dgm:prSet>
      <dgm:spPr/>
    </dgm:pt>
    <dgm:pt modelId="{2C06FD6B-8D34-4563-9D7E-84072C0278D2}" type="pres">
      <dgm:prSet presAssocID="{7CBB6CBB-6A65-4FBE-A4B8-49AA95A9CC09}" presName="sibTrans" presStyleCnt="0"/>
      <dgm:spPr/>
    </dgm:pt>
    <dgm:pt modelId="{6EF82F5F-B9F3-478F-820D-0B9228FB70E3}" type="pres">
      <dgm:prSet presAssocID="{0C45FDAA-99FD-4778-A579-66179697AA71}" presName="compNode" presStyleCnt="0"/>
      <dgm:spPr/>
    </dgm:pt>
    <dgm:pt modelId="{E7E3FE6D-E766-4BBE-8DF3-8F20154F9B5C}" type="pres">
      <dgm:prSet presAssocID="{0C45FDAA-99FD-4778-A579-66179697AA71}"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Flowchart"/>
        </a:ext>
      </dgm:extLst>
    </dgm:pt>
    <dgm:pt modelId="{CE976DA7-AC73-4E80-83C9-68A691F714B1}" type="pres">
      <dgm:prSet presAssocID="{0C45FDAA-99FD-4778-A579-66179697AA71}" presName="spaceRect" presStyleCnt="0"/>
      <dgm:spPr/>
    </dgm:pt>
    <dgm:pt modelId="{485ECE1C-34A5-4F49-9FA2-9B663E0F9F4A}" type="pres">
      <dgm:prSet presAssocID="{0C45FDAA-99FD-4778-A579-66179697AA71}" presName="textRect" presStyleLbl="revTx" presStyleIdx="5" presStyleCnt="6">
        <dgm:presLayoutVars>
          <dgm:chMax val="1"/>
          <dgm:chPref val="1"/>
        </dgm:presLayoutVars>
      </dgm:prSet>
      <dgm:spPr/>
    </dgm:pt>
  </dgm:ptLst>
  <dgm:cxnLst>
    <dgm:cxn modelId="{9D40800D-1294-4EBA-84D4-292A7328F36C}" type="presOf" srcId="{0C45FDAA-99FD-4778-A579-66179697AA71}" destId="{485ECE1C-34A5-4F49-9FA2-9B663E0F9F4A}" srcOrd="0" destOrd="0" presId="urn:microsoft.com/office/officeart/2018/2/layout/IconLabelList"/>
    <dgm:cxn modelId="{7445920E-A44D-48D7-855C-E1EBB87A7323}" srcId="{3AE8F827-175D-449B-99F8-D86AFBE6DB29}" destId="{0C45FDAA-99FD-4778-A579-66179697AA71}" srcOrd="5" destOrd="0" parTransId="{CD3DE394-8576-4433-B42D-CE01FF4C92FA}" sibTransId="{AB1C94D8-5A96-4E36-9C42-2CB04A363180}"/>
    <dgm:cxn modelId="{E630F414-538A-433C-88C3-AA8249001882}" srcId="{3AE8F827-175D-449B-99F8-D86AFBE6DB29}" destId="{CDAAB61F-3519-4939-9587-5093DAC896B4}" srcOrd="4" destOrd="0" parTransId="{897B84DF-63D2-4DBB-AE45-F09440ED42AC}" sibTransId="{7CBB6CBB-6A65-4FBE-A4B8-49AA95A9CC09}"/>
    <dgm:cxn modelId="{DA53881B-3AEA-4DF6-B85F-D5B59E9B1B84}" type="presOf" srcId="{CDAAB61F-3519-4939-9587-5093DAC896B4}" destId="{2A9A8C4E-30FC-4432-8529-12716F6306EA}" srcOrd="0" destOrd="0" presId="urn:microsoft.com/office/officeart/2018/2/layout/IconLabelList"/>
    <dgm:cxn modelId="{93068C46-2BC1-4486-B9D9-7D4BA0C49137}" srcId="{3AE8F827-175D-449B-99F8-D86AFBE6DB29}" destId="{CEB552D6-1CC0-4D2F-80AC-5D68803430B8}" srcOrd="0" destOrd="0" parTransId="{860E4B36-38BF-4096-955A-D0BF14C2252D}" sibTransId="{D6854F3F-ACC3-4B45-8922-30E098483C2F}"/>
    <dgm:cxn modelId="{9BC2B873-33AD-4EBC-9368-54FBE4D42A71}" type="presOf" srcId="{42BD6E47-F308-4CF8-88B9-36E5D9DFB273}" destId="{26B1FE09-0D17-4D99-B139-5A4333E78071}" srcOrd="0" destOrd="0" presId="urn:microsoft.com/office/officeart/2018/2/layout/IconLabelList"/>
    <dgm:cxn modelId="{14484F58-F406-4B06-9FB6-C9CA1D7A0105}" srcId="{3AE8F827-175D-449B-99F8-D86AFBE6DB29}" destId="{4B605376-BA98-4287-A6E1-001F903885D9}" srcOrd="1" destOrd="0" parTransId="{69392211-0C2D-4EDC-88CF-36C14C39A71F}" sibTransId="{EC0E9955-4371-4B8D-8EB0-8E31E09DB336}"/>
    <dgm:cxn modelId="{A5F6808B-686C-480C-9DC8-A684B28156A7}" type="presOf" srcId="{4B605376-BA98-4287-A6E1-001F903885D9}" destId="{BD523CE2-F575-4590-B7E0-DF5AFF5405D9}" srcOrd="0" destOrd="0" presId="urn:microsoft.com/office/officeart/2018/2/layout/IconLabelList"/>
    <dgm:cxn modelId="{DE8D998B-7735-4572-B89A-91C79F60DA9A}" type="presOf" srcId="{CEB552D6-1CC0-4D2F-80AC-5D68803430B8}" destId="{56DB58F9-31D6-4188-BB5B-51EE5163ED5E}" srcOrd="0" destOrd="0" presId="urn:microsoft.com/office/officeart/2018/2/layout/IconLabelList"/>
    <dgm:cxn modelId="{FC3192AE-41DD-4070-B56B-E8B5B52B7BB7}" type="presOf" srcId="{3AE8F827-175D-449B-99F8-D86AFBE6DB29}" destId="{A13B0A9F-CAA1-49BE-A87A-E41C04604E36}" srcOrd="0" destOrd="0" presId="urn:microsoft.com/office/officeart/2018/2/layout/IconLabelList"/>
    <dgm:cxn modelId="{303BC3C3-3058-45CF-A229-05CB0C6FC695}" srcId="{3AE8F827-175D-449B-99F8-D86AFBE6DB29}" destId="{42BD6E47-F308-4CF8-88B9-36E5D9DFB273}" srcOrd="2" destOrd="0" parTransId="{CD926EA8-30EB-44BA-A6FE-09D09FF5AE76}" sibTransId="{4B77CFF8-D13A-4BAE-89FC-571E58190ADB}"/>
    <dgm:cxn modelId="{7A0347E3-85F5-40AB-9FEE-7A844A453006}" type="presOf" srcId="{2AC72187-0C77-4728-9A8A-EF8507461867}" destId="{E1269EB0-B3F0-49E3-ADF4-87A1F3DB7BE8}" srcOrd="0" destOrd="0" presId="urn:microsoft.com/office/officeart/2018/2/layout/IconLabelList"/>
    <dgm:cxn modelId="{AC4877F1-B120-4ACF-A2A2-70668575BAAF}" srcId="{3AE8F827-175D-449B-99F8-D86AFBE6DB29}" destId="{2AC72187-0C77-4728-9A8A-EF8507461867}" srcOrd="3" destOrd="0" parTransId="{3ACF47BB-8B8B-4AAB-8818-4784B98ED277}" sibTransId="{B58B52A4-673A-48ED-B86B-6B6840F07EAF}"/>
    <dgm:cxn modelId="{A50B73F0-6633-46B7-B587-F2CD6484BF89}" type="presParOf" srcId="{A13B0A9F-CAA1-49BE-A87A-E41C04604E36}" destId="{8B3FFE6D-851F-4EDC-A733-032889CA0ECD}" srcOrd="0" destOrd="0" presId="urn:microsoft.com/office/officeart/2018/2/layout/IconLabelList"/>
    <dgm:cxn modelId="{D97B9A6E-08DA-40CE-AD51-9CEEEF7B15FF}" type="presParOf" srcId="{8B3FFE6D-851F-4EDC-A733-032889CA0ECD}" destId="{868E5F3B-0739-46F9-ABF3-AA27FF59B33B}" srcOrd="0" destOrd="0" presId="urn:microsoft.com/office/officeart/2018/2/layout/IconLabelList"/>
    <dgm:cxn modelId="{5C293895-21B5-47E6-80E4-6688C3A8821B}" type="presParOf" srcId="{8B3FFE6D-851F-4EDC-A733-032889CA0ECD}" destId="{FEA189FC-A7FF-4025-9712-B6390E534C87}" srcOrd="1" destOrd="0" presId="urn:microsoft.com/office/officeart/2018/2/layout/IconLabelList"/>
    <dgm:cxn modelId="{FDDAACDE-2F16-471B-B22F-C688A6750F0D}" type="presParOf" srcId="{8B3FFE6D-851F-4EDC-A733-032889CA0ECD}" destId="{56DB58F9-31D6-4188-BB5B-51EE5163ED5E}" srcOrd="2" destOrd="0" presId="urn:microsoft.com/office/officeart/2018/2/layout/IconLabelList"/>
    <dgm:cxn modelId="{4F6BBD1D-A970-426B-8954-CDD9B225F0C3}" type="presParOf" srcId="{A13B0A9F-CAA1-49BE-A87A-E41C04604E36}" destId="{AF6D983A-4C30-4435-9DAA-D5AA3DB8C0E3}" srcOrd="1" destOrd="0" presId="urn:microsoft.com/office/officeart/2018/2/layout/IconLabelList"/>
    <dgm:cxn modelId="{5A7D377A-A1C2-4F63-A5BA-7C8572C3E12C}" type="presParOf" srcId="{A13B0A9F-CAA1-49BE-A87A-E41C04604E36}" destId="{3D660D9E-E8B9-4CD3-B3FF-DCA8472BE974}" srcOrd="2" destOrd="0" presId="urn:microsoft.com/office/officeart/2018/2/layout/IconLabelList"/>
    <dgm:cxn modelId="{BD040A2E-A8A7-40EC-A1E5-40AFAF3EB62E}" type="presParOf" srcId="{3D660D9E-E8B9-4CD3-B3FF-DCA8472BE974}" destId="{5DB5E978-CC75-48B2-8718-B239BE10335F}" srcOrd="0" destOrd="0" presId="urn:microsoft.com/office/officeart/2018/2/layout/IconLabelList"/>
    <dgm:cxn modelId="{EA580991-FC65-4921-8E42-0571E28F02E5}" type="presParOf" srcId="{3D660D9E-E8B9-4CD3-B3FF-DCA8472BE974}" destId="{ED906811-BE2B-411B-A1D1-CB7CB00EA96A}" srcOrd="1" destOrd="0" presId="urn:microsoft.com/office/officeart/2018/2/layout/IconLabelList"/>
    <dgm:cxn modelId="{861BA5FE-2328-459E-8F4E-C2DA812F86F3}" type="presParOf" srcId="{3D660D9E-E8B9-4CD3-B3FF-DCA8472BE974}" destId="{BD523CE2-F575-4590-B7E0-DF5AFF5405D9}" srcOrd="2" destOrd="0" presId="urn:microsoft.com/office/officeart/2018/2/layout/IconLabelList"/>
    <dgm:cxn modelId="{A11A784C-9C58-4F23-9CE2-4B3D28B41D69}" type="presParOf" srcId="{A13B0A9F-CAA1-49BE-A87A-E41C04604E36}" destId="{423B3DE8-64DA-4CD6-80C9-8B5AC96EF244}" srcOrd="3" destOrd="0" presId="urn:microsoft.com/office/officeart/2018/2/layout/IconLabelList"/>
    <dgm:cxn modelId="{54804AE2-3E97-4F89-9C0C-7B5516ED7AFD}" type="presParOf" srcId="{A13B0A9F-CAA1-49BE-A87A-E41C04604E36}" destId="{8DF4A33C-DA33-42A1-9BB9-565195F1E4E9}" srcOrd="4" destOrd="0" presId="urn:microsoft.com/office/officeart/2018/2/layout/IconLabelList"/>
    <dgm:cxn modelId="{46DD01AF-C009-46EB-9214-66A0E563C2D7}" type="presParOf" srcId="{8DF4A33C-DA33-42A1-9BB9-565195F1E4E9}" destId="{858F2A8C-223C-4988-B947-852E6B2B181E}" srcOrd="0" destOrd="0" presId="urn:microsoft.com/office/officeart/2018/2/layout/IconLabelList"/>
    <dgm:cxn modelId="{2C9F37C8-8F4C-4133-9522-274BA0A85D61}" type="presParOf" srcId="{8DF4A33C-DA33-42A1-9BB9-565195F1E4E9}" destId="{954E6602-8D04-4C79-85E9-4358013ACEB8}" srcOrd="1" destOrd="0" presId="urn:microsoft.com/office/officeart/2018/2/layout/IconLabelList"/>
    <dgm:cxn modelId="{7BA1A7B6-87AB-42B5-8A55-9CC9A9E3B478}" type="presParOf" srcId="{8DF4A33C-DA33-42A1-9BB9-565195F1E4E9}" destId="{26B1FE09-0D17-4D99-B139-5A4333E78071}" srcOrd="2" destOrd="0" presId="urn:microsoft.com/office/officeart/2018/2/layout/IconLabelList"/>
    <dgm:cxn modelId="{F16646E6-DDE2-4C51-AFE2-BDBB1FEF9A6E}" type="presParOf" srcId="{A13B0A9F-CAA1-49BE-A87A-E41C04604E36}" destId="{A9C5F6CF-06FE-4FE3-8149-3E04A36048AB}" srcOrd="5" destOrd="0" presId="urn:microsoft.com/office/officeart/2018/2/layout/IconLabelList"/>
    <dgm:cxn modelId="{1975A32B-60CB-4B94-A52D-DA13F67DAEB9}" type="presParOf" srcId="{A13B0A9F-CAA1-49BE-A87A-E41C04604E36}" destId="{8480931C-0EDB-4E97-9DB3-8FFB5D693082}" srcOrd="6" destOrd="0" presId="urn:microsoft.com/office/officeart/2018/2/layout/IconLabelList"/>
    <dgm:cxn modelId="{6B368DC1-BD02-4B66-BE8C-43AC9683EBD1}" type="presParOf" srcId="{8480931C-0EDB-4E97-9DB3-8FFB5D693082}" destId="{38AFEE0C-5410-4209-B795-B92E3E61C31C}" srcOrd="0" destOrd="0" presId="urn:microsoft.com/office/officeart/2018/2/layout/IconLabelList"/>
    <dgm:cxn modelId="{196A9A21-394C-44DA-A578-17E1D389EAC3}" type="presParOf" srcId="{8480931C-0EDB-4E97-9DB3-8FFB5D693082}" destId="{6D357808-58EB-4965-B4C7-19C79B4E7D55}" srcOrd="1" destOrd="0" presId="urn:microsoft.com/office/officeart/2018/2/layout/IconLabelList"/>
    <dgm:cxn modelId="{C45EB020-19F6-444A-BAAA-C61B033AF360}" type="presParOf" srcId="{8480931C-0EDB-4E97-9DB3-8FFB5D693082}" destId="{E1269EB0-B3F0-49E3-ADF4-87A1F3DB7BE8}" srcOrd="2" destOrd="0" presId="urn:microsoft.com/office/officeart/2018/2/layout/IconLabelList"/>
    <dgm:cxn modelId="{E1D9905C-B147-4B57-B7C7-4A44034C26CB}" type="presParOf" srcId="{A13B0A9F-CAA1-49BE-A87A-E41C04604E36}" destId="{A0EA97FE-CA12-478F-8733-8ADF3C8A2FC5}" srcOrd="7" destOrd="0" presId="urn:microsoft.com/office/officeart/2018/2/layout/IconLabelList"/>
    <dgm:cxn modelId="{A7873CD5-F7C5-456E-98AB-CB4D60B944D7}" type="presParOf" srcId="{A13B0A9F-CAA1-49BE-A87A-E41C04604E36}" destId="{37191A6C-E7AC-49DA-8A4E-DCF9C843500C}" srcOrd="8" destOrd="0" presId="urn:microsoft.com/office/officeart/2018/2/layout/IconLabelList"/>
    <dgm:cxn modelId="{5D8F43C6-188D-4D1F-9407-EFA518AEE7FF}" type="presParOf" srcId="{37191A6C-E7AC-49DA-8A4E-DCF9C843500C}" destId="{B61A570B-0517-43DB-95F7-BDAB5484F25A}" srcOrd="0" destOrd="0" presId="urn:microsoft.com/office/officeart/2018/2/layout/IconLabelList"/>
    <dgm:cxn modelId="{30EB5FC5-46AB-4752-9321-C9DF88BC4180}" type="presParOf" srcId="{37191A6C-E7AC-49DA-8A4E-DCF9C843500C}" destId="{2BBAB68E-8B9A-41BB-90E1-229ADF04E1FB}" srcOrd="1" destOrd="0" presId="urn:microsoft.com/office/officeart/2018/2/layout/IconLabelList"/>
    <dgm:cxn modelId="{A38C2D0E-9AAB-44DA-AF61-DC7E5F94ADA1}" type="presParOf" srcId="{37191A6C-E7AC-49DA-8A4E-DCF9C843500C}" destId="{2A9A8C4E-30FC-4432-8529-12716F6306EA}" srcOrd="2" destOrd="0" presId="urn:microsoft.com/office/officeart/2018/2/layout/IconLabelList"/>
    <dgm:cxn modelId="{9CBFEA34-9838-4756-910F-89BE71633D81}" type="presParOf" srcId="{A13B0A9F-CAA1-49BE-A87A-E41C04604E36}" destId="{2C06FD6B-8D34-4563-9D7E-84072C0278D2}" srcOrd="9" destOrd="0" presId="urn:microsoft.com/office/officeart/2018/2/layout/IconLabelList"/>
    <dgm:cxn modelId="{60E1E918-EBBF-4080-A8BB-84088C6D94E2}" type="presParOf" srcId="{A13B0A9F-CAA1-49BE-A87A-E41C04604E36}" destId="{6EF82F5F-B9F3-478F-820D-0B9228FB70E3}" srcOrd="10" destOrd="0" presId="urn:microsoft.com/office/officeart/2018/2/layout/IconLabelList"/>
    <dgm:cxn modelId="{CE54A402-1066-4931-95EE-E591A569832B}" type="presParOf" srcId="{6EF82F5F-B9F3-478F-820D-0B9228FB70E3}" destId="{E7E3FE6D-E766-4BBE-8DF3-8F20154F9B5C}" srcOrd="0" destOrd="0" presId="urn:microsoft.com/office/officeart/2018/2/layout/IconLabelList"/>
    <dgm:cxn modelId="{8E003FEB-7D4D-400C-8FEC-2E1C7E6308CB}" type="presParOf" srcId="{6EF82F5F-B9F3-478F-820D-0B9228FB70E3}" destId="{CE976DA7-AC73-4E80-83C9-68A691F714B1}" srcOrd="1" destOrd="0" presId="urn:microsoft.com/office/officeart/2018/2/layout/IconLabelList"/>
    <dgm:cxn modelId="{7B8F80FC-F349-4705-A9E3-EE9BD66FA2D9}" type="presParOf" srcId="{6EF82F5F-B9F3-478F-820D-0B9228FB70E3}" destId="{485ECE1C-34A5-4F49-9FA2-9B663E0F9F4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8E5F3B-0739-46F9-ABF3-AA27FF59B33B}">
      <dsp:nvSpPr>
        <dsp:cNvPr id="0" name=""/>
        <dsp:cNvSpPr/>
      </dsp:nvSpPr>
      <dsp:spPr>
        <a:xfrm>
          <a:off x="437869" y="882892"/>
          <a:ext cx="707958" cy="7079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DB58F9-31D6-4188-BB5B-51EE5163ED5E}">
      <dsp:nvSpPr>
        <dsp:cNvPr id="0" name=""/>
        <dsp:cNvSpPr/>
      </dsp:nvSpPr>
      <dsp:spPr>
        <a:xfrm>
          <a:off x="5227" y="1847692"/>
          <a:ext cx="1573242" cy="747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i="1" kern="1200"/>
            <a:t>Risk</a:t>
          </a:r>
          <a:r>
            <a:rPr lang="en-GB" sz="1100" kern="1200"/>
            <a:t> The chance that project processes or outcomes will not occur as planned.</a:t>
          </a:r>
          <a:endParaRPr lang="en-US" sz="1100" kern="1200"/>
        </a:p>
      </dsp:txBody>
      <dsp:txXfrm>
        <a:off x="5227" y="1847692"/>
        <a:ext cx="1573242" cy="747290"/>
      </dsp:txXfrm>
    </dsp:sp>
    <dsp:sp modelId="{5DB5E978-CC75-48B2-8718-B239BE10335F}">
      <dsp:nvSpPr>
        <dsp:cNvPr id="0" name=""/>
        <dsp:cNvSpPr/>
      </dsp:nvSpPr>
      <dsp:spPr>
        <a:xfrm>
          <a:off x="2286428" y="882892"/>
          <a:ext cx="707958" cy="70795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523CE2-F575-4590-B7E0-DF5AFF5405D9}">
      <dsp:nvSpPr>
        <dsp:cNvPr id="0" name=""/>
        <dsp:cNvSpPr/>
      </dsp:nvSpPr>
      <dsp:spPr>
        <a:xfrm>
          <a:off x="1853787" y="1847692"/>
          <a:ext cx="1573242" cy="747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i="1" kern="1200"/>
            <a:t>Suboptimize</a:t>
          </a:r>
          <a:r>
            <a:rPr lang="en-GB" sz="1100" kern="1200"/>
            <a:t> Doing the best within a function or area but at a cost to the larger whole. </a:t>
          </a:r>
          <a:r>
            <a:rPr lang="en-GB" sz="1100" b="1" i="1" kern="1200"/>
            <a:t>Task </a:t>
          </a:r>
          <a:r>
            <a:rPr lang="en-GB" sz="1100" kern="1200"/>
            <a:t>A subset of a project, consisting of work packages. </a:t>
          </a:r>
          <a:endParaRPr lang="en-US" sz="1100" kern="1200"/>
        </a:p>
      </dsp:txBody>
      <dsp:txXfrm>
        <a:off x="1853787" y="1847692"/>
        <a:ext cx="1573242" cy="747290"/>
      </dsp:txXfrm>
    </dsp:sp>
    <dsp:sp modelId="{858F2A8C-223C-4988-B947-852E6B2B181E}">
      <dsp:nvSpPr>
        <dsp:cNvPr id="0" name=""/>
        <dsp:cNvSpPr/>
      </dsp:nvSpPr>
      <dsp:spPr>
        <a:xfrm>
          <a:off x="4134988" y="882892"/>
          <a:ext cx="707958" cy="70795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B1FE09-0D17-4D99-B139-5A4333E78071}">
      <dsp:nvSpPr>
        <dsp:cNvPr id="0" name=""/>
        <dsp:cNvSpPr/>
      </dsp:nvSpPr>
      <dsp:spPr>
        <a:xfrm>
          <a:off x="3702346" y="1847692"/>
          <a:ext cx="1573242" cy="747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i="1" kern="1200"/>
            <a:t>Technology</a:t>
          </a:r>
          <a:r>
            <a:rPr lang="en-GB" sz="1100" kern="1200"/>
            <a:t> The means for accomplishing a task. </a:t>
          </a:r>
          <a:endParaRPr lang="en-US" sz="1100" kern="1200"/>
        </a:p>
      </dsp:txBody>
      <dsp:txXfrm>
        <a:off x="3702346" y="1847692"/>
        <a:ext cx="1573242" cy="747290"/>
      </dsp:txXfrm>
    </dsp:sp>
    <dsp:sp modelId="{38AFEE0C-5410-4209-B795-B92E3E61C31C}">
      <dsp:nvSpPr>
        <dsp:cNvPr id="0" name=""/>
        <dsp:cNvSpPr/>
      </dsp:nvSpPr>
      <dsp:spPr>
        <a:xfrm>
          <a:off x="5983547" y="882892"/>
          <a:ext cx="707958" cy="70795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269EB0-B3F0-49E3-ADF4-87A1F3DB7BE8}">
      <dsp:nvSpPr>
        <dsp:cNvPr id="0" name=""/>
        <dsp:cNvSpPr/>
      </dsp:nvSpPr>
      <dsp:spPr>
        <a:xfrm>
          <a:off x="5550906" y="1847692"/>
          <a:ext cx="1573242" cy="747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i="1" kern="1200"/>
            <a:t>Trade-off</a:t>
          </a:r>
          <a:r>
            <a:rPr lang="en-GB" sz="1100" kern="1200"/>
            <a:t> Taking less on one measure, such as performance, in order to do better on another, such as schedule or cost.</a:t>
          </a:r>
          <a:endParaRPr lang="en-US" sz="1100" kern="1200"/>
        </a:p>
      </dsp:txBody>
      <dsp:txXfrm>
        <a:off x="5550906" y="1847692"/>
        <a:ext cx="1573242" cy="747290"/>
      </dsp:txXfrm>
    </dsp:sp>
    <dsp:sp modelId="{B61A570B-0517-43DB-95F7-BDAB5484F25A}">
      <dsp:nvSpPr>
        <dsp:cNvPr id="0" name=""/>
        <dsp:cNvSpPr/>
      </dsp:nvSpPr>
      <dsp:spPr>
        <a:xfrm>
          <a:off x="7832107" y="882892"/>
          <a:ext cx="707958" cy="70795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9A8C4E-30FC-4432-8529-12716F6306EA}">
      <dsp:nvSpPr>
        <dsp:cNvPr id="0" name=""/>
        <dsp:cNvSpPr/>
      </dsp:nvSpPr>
      <dsp:spPr>
        <a:xfrm>
          <a:off x="7399465" y="1847692"/>
          <a:ext cx="1573242" cy="747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i="1" kern="1200"/>
            <a:t>Uncertainty</a:t>
          </a:r>
          <a:r>
            <a:rPr lang="en-GB" sz="1100" kern="1200"/>
            <a:t> Having only partial or no information about the situation or outcomes, often due to ambiguity or complexity. </a:t>
          </a:r>
          <a:endParaRPr lang="en-US" sz="1100" kern="1200"/>
        </a:p>
      </dsp:txBody>
      <dsp:txXfrm>
        <a:off x="7399465" y="1847692"/>
        <a:ext cx="1573242" cy="747290"/>
      </dsp:txXfrm>
    </dsp:sp>
    <dsp:sp modelId="{E7E3FE6D-E766-4BBE-8DF3-8F20154F9B5C}">
      <dsp:nvSpPr>
        <dsp:cNvPr id="0" name=""/>
        <dsp:cNvSpPr/>
      </dsp:nvSpPr>
      <dsp:spPr>
        <a:xfrm>
          <a:off x="9680666" y="882892"/>
          <a:ext cx="707958" cy="70795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5ECE1C-34A5-4F49-9FA2-9B663E0F9F4A}">
      <dsp:nvSpPr>
        <dsp:cNvPr id="0" name=""/>
        <dsp:cNvSpPr/>
      </dsp:nvSpPr>
      <dsp:spPr>
        <a:xfrm>
          <a:off x="9248025" y="1847692"/>
          <a:ext cx="1573242" cy="747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i="1" kern="1200"/>
            <a:t>Work Package </a:t>
          </a:r>
          <a:r>
            <a:rPr lang="en-GB" sz="1100" kern="1200"/>
            <a:t>A subelement of a task at the lowest level in the Work Breakdown Structure, used to assign costs and values.</a:t>
          </a:r>
          <a:endParaRPr lang="en-US" sz="1100" kern="1200"/>
        </a:p>
      </dsp:txBody>
      <dsp:txXfrm>
        <a:off x="9248025" y="1847692"/>
        <a:ext cx="1573242" cy="74729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image" Target="../media/image23.jp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863172" y="4316981"/>
            <a:ext cx="5055026" cy="1245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1</a:t>
            </a:r>
          </a:p>
          <a:p>
            <a:pPr algn="ctr"/>
            <a:r>
              <a:rPr lang="en-US" sz="2800" b="1" dirty="0">
                <a:solidFill>
                  <a:schemeClr val="tx1"/>
                </a:solidFill>
                <a:latin typeface="Times New Roman" panose="02020603050405020304" pitchFamily="18" charset="0"/>
                <a:cs typeface="Times New Roman" panose="02020603050405020304" pitchFamily="18" charset="0"/>
              </a:rPr>
              <a:t>Introduction</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0D1A15F9-E9D8-0000-6F39-A619EBD58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6784" y="558972"/>
            <a:ext cx="11832336" cy="554123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 name="TextBox 15">
            <a:extLst>
              <a:ext uri="{FF2B5EF4-FFF2-40B4-BE49-F238E27FC236}">
                <a16:creationId xmlns:a16="http://schemas.microsoft.com/office/drawing/2014/main" id="{71FB18DD-B874-942B-642E-0ED010EADD51}"/>
              </a:ext>
            </a:extLst>
          </p:cNvPr>
          <p:cNvSpPr txBox="1"/>
          <p:nvPr/>
        </p:nvSpPr>
        <p:spPr>
          <a:xfrm>
            <a:off x="693229" y="2933084"/>
            <a:ext cx="10799445" cy="2246769"/>
          </a:xfrm>
          <a:prstGeom prst="rect">
            <a:avLst/>
          </a:prstGeom>
          <a:noFill/>
        </p:spPr>
        <p:txBody>
          <a:bodyPr wrap="square" rtlCol="0">
            <a:spAutoFit/>
          </a:bodyPr>
          <a:lstStyle/>
          <a:p>
            <a:pPr algn="ctr"/>
            <a:r>
              <a:rPr lang="en-GB" sz="2800" b="1" dirty="0"/>
              <a:t>Project management provides an organization with powerful tools that improve its ability to plan, implement, and control its activities as well as the ways in which it utilizes its people and resources.</a:t>
            </a:r>
          </a:p>
          <a:p>
            <a:endParaRPr lang="en-GB" sz="2800" b="1" dirty="0">
              <a:cs typeface="Tajawal Medium" panose="00000600000000000000"/>
            </a:endParaRPr>
          </a:p>
          <a:p>
            <a:endParaRPr lang="en-GB" sz="2800" b="1" dirty="0">
              <a:cs typeface="Tajawal Medium" panose="00000600000000000000"/>
            </a:endParaRPr>
          </a:p>
        </p:txBody>
      </p:sp>
      <p:sp>
        <p:nvSpPr>
          <p:cNvPr id="17" name="TextBox 16">
            <a:extLst>
              <a:ext uri="{FF2B5EF4-FFF2-40B4-BE49-F238E27FC236}">
                <a16:creationId xmlns:a16="http://schemas.microsoft.com/office/drawing/2014/main" id="{5146DFFC-B61D-D77B-F727-27130EC78AD9}"/>
              </a:ext>
            </a:extLst>
          </p:cNvPr>
          <p:cNvSpPr txBox="1"/>
          <p:nvPr/>
        </p:nvSpPr>
        <p:spPr>
          <a:xfrm>
            <a:off x="693229" y="1408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pic>
        <p:nvPicPr>
          <p:cNvPr id="2" name="Graphic 21">
            <a:extLst>
              <a:ext uri="{FF2B5EF4-FFF2-40B4-BE49-F238E27FC236}">
                <a16:creationId xmlns:a16="http://schemas.microsoft.com/office/drawing/2014/main" id="{3B3282CB-75B1-096E-595D-A2EC7CEE90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7027" y="773812"/>
            <a:ext cx="2305141" cy="1076343"/>
          </a:xfrm>
          <a:prstGeom prst="rect">
            <a:avLst/>
          </a:prstGeom>
        </p:spPr>
      </p:pic>
    </p:spTree>
    <p:extLst>
      <p:ext uri="{BB962C8B-B14F-4D97-AF65-F5344CB8AC3E}">
        <p14:creationId xmlns:p14="http://schemas.microsoft.com/office/powerpoint/2010/main" val="4138685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846973-1D06-62D0-0B3F-5592AC354B33}"/>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39815C62-8780-DA50-14A9-8C7F192C9B4C}"/>
              </a:ext>
            </a:extLst>
          </p:cNvPr>
          <p:cNvSpPr/>
          <p:nvPr/>
        </p:nvSpPr>
        <p:spPr>
          <a:xfrm>
            <a:off x="176784" y="558972"/>
            <a:ext cx="11832336" cy="554123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 name="TextBox 15">
            <a:extLst>
              <a:ext uri="{FF2B5EF4-FFF2-40B4-BE49-F238E27FC236}">
                <a16:creationId xmlns:a16="http://schemas.microsoft.com/office/drawing/2014/main" id="{C18FC7F6-967A-B31D-6302-23EA7885373C}"/>
              </a:ext>
            </a:extLst>
          </p:cNvPr>
          <p:cNvSpPr txBox="1"/>
          <p:nvPr/>
        </p:nvSpPr>
        <p:spPr>
          <a:xfrm>
            <a:off x="620077" y="2690470"/>
            <a:ext cx="10799445" cy="2246769"/>
          </a:xfrm>
          <a:prstGeom prst="rect">
            <a:avLst/>
          </a:prstGeom>
          <a:noFill/>
        </p:spPr>
        <p:txBody>
          <a:bodyPr wrap="square" rtlCol="0">
            <a:spAutoFit/>
          </a:bodyPr>
          <a:lstStyle/>
          <a:p>
            <a:endParaRPr lang="en-GB" sz="2800" b="1" dirty="0">
              <a:cs typeface="Tajawal Medium" panose="00000600000000000000"/>
            </a:endParaRPr>
          </a:p>
          <a:p>
            <a:r>
              <a:rPr lang="en-GB" sz="2800" b="1" dirty="0">
                <a:cs typeface="Tajawal Medium" panose="00000600000000000000"/>
              </a:rPr>
              <a:t>Project management has emerged because the characteristics of our contemporary society demand the development of new methods of management. Of the many forces involved, three are paramount: </a:t>
            </a:r>
          </a:p>
          <a:p>
            <a:endParaRPr lang="en-GB" sz="2800" b="1" dirty="0">
              <a:cs typeface="Tajawal Medium" panose="00000600000000000000"/>
            </a:endParaRPr>
          </a:p>
        </p:txBody>
      </p:sp>
      <p:sp>
        <p:nvSpPr>
          <p:cNvPr id="17" name="TextBox 16">
            <a:extLst>
              <a:ext uri="{FF2B5EF4-FFF2-40B4-BE49-F238E27FC236}">
                <a16:creationId xmlns:a16="http://schemas.microsoft.com/office/drawing/2014/main" id="{35DDB0CF-F696-50F0-A0CC-24DC7D6D1299}"/>
              </a:ext>
            </a:extLst>
          </p:cNvPr>
          <p:cNvSpPr txBox="1"/>
          <p:nvPr/>
        </p:nvSpPr>
        <p:spPr>
          <a:xfrm>
            <a:off x="523917" y="1311983"/>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pic>
        <p:nvPicPr>
          <p:cNvPr id="2" name="Graphic 21">
            <a:extLst>
              <a:ext uri="{FF2B5EF4-FFF2-40B4-BE49-F238E27FC236}">
                <a16:creationId xmlns:a16="http://schemas.microsoft.com/office/drawing/2014/main" id="{EF5BC72C-E3D1-5F2A-1A8D-B856F04C38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7027" y="773812"/>
            <a:ext cx="2305141" cy="1076343"/>
          </a:xfrm>
          <a:prstGeom prst="rect">
            <a:avLst/>
          </a:prstGeom>
        </p:spPr>
      </p:pic>
    </p:spTree>
    <p:extLst>
      <p:ext uri="{BB962C8B-B14F-4D97-AF65-F5344CB8AC3E}">
        <p14:creationId xmlns:p14="http://schemas.microsoft.com/office/powerpoint/2010/main" val="2135712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13453-046D-21EE-8693-A1553A77F1F9}"/>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B5F35D4B-70FC-46C9-4F8E-681F82D2AAA5}"/>
              </a:ext>
            </a:extLst>
          </p:cNvPr>
          <p:cNvSpPr/>
          <p:nvPr/>
        </p:nvSpPr>
        <p:spPr>
          <a:xfrm>
            <a:off x="179832" y="859536"/>
            <a:ext cx="11832336" cy="554123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 name="TextBox 15">
            <a:extLst>
              <a:ext uri="{FF2B5EF4-FFF2-40B4-BE49-F238E27FC236}">
                <a16:creationId xmlns:a16="http://schemas.microsoft.com/office/drawing/2014/main" id="{9E613F2D-469E-1DFB-F6E7-42FD1D5E92DC}"/>
              </a:ext>
            </a:extLst>
          </p:cNvPr>
          <p:cNvSpPr txBox="1"/>
          <p:nvPr/>
        </p:nvSpPr>
        <p:spPr>
          <a:xfrm>
            <a:off x="696277" y="2437204"/>
            <a:ext cx="10799445" cy="2492990"/>
          </a:xfrm>
          <a:prstGeom prst="rect">
            <a:avLst/>
          </a:prstGeom>
          <a:noFill/>
        </p:spPr>
        <p:txBody>
          <a:bodyPr wrap="square" rtlCol="0">
            <a:spAutoFit/>
          </a:bodyPr>
          <a:lstStyle/>
          <a:p>
            <a:endParaRPr lang="en-GB" sz="2600" b="1" dirty="0">
              <a:cs typeface="Tajawal Medium" panose="00000600000000000000"/>
            </a:endParaRPr>
          </a:p>
          <a:p>
            <a:pPr marL="342900" indent="-342900">
              <a:buAutoNum type="arabicParenBoth"/>
            </a:pPr>
            <a:r>
              <a:rPr lang="en-GB" sz="2600" b="1" dirty="0">
                <a:cs typeface="Tajawal Medium" panose="00000600000000000000"/>
              </a:rPr>
              <a:t>the exponential expansion of human knowledge; </a:t>
            </a:r>
          </a:p>
          <a:p>
            <a:pPr marL="342900" indent="-342900">
              <a:buAutoNum type="arabicParenBoth" startAt="2"/>
            </a:pPr>
            <a:r>
              <a:rPr lang="en-GB" sz="2600" b="1" dirty="0">
                <a:cs typeface="Tajawal Medium" panose="00000600000000000000"/>
              </a:rPr>
              <a:t>the growing demand for a broad range of complex, sophisticated, customized goods and services</a:t>
            </a:r>
          </a:p>
          <a:p>
            <a:r>
              <a:rPr lang="en-GB" sz="2600" b="1" dirty="0">
                <a:cs typeface="Tajawal Medium" panose="00000600000000000000"/>
              </a:rPr>
              <a:t>(3) the evolution of worldwide competitive markets for the production and consumption  of goods and services</a:t>
            </a:r>
          </a:p>
        </p:txBody>
      </p:sp>
      <p:sp>
        <p:nvSpPr>
          <p:cNvPr id="17" name="TextBox 16">
            <a:extLst>
              <a:ext uri="{FF2B5EF4-FFF2-40B4-BE49-F238E27FC236}">
                <a16:creationId xmlns:a16="http://schemas.microsoft.com/office/drawing/2014/main" id="{2B51917F-CC04-ADF6-3CFA-FB6C191D30F2}"/>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pic>
        <p:nvPicPr>
          <p:cNvPr id="2" name="Graphic 21">
            <a:extLst>
              <a:ext uri="{FF2B5EF4-FFF2-40B4-BE49-F238E27FC236}">
                <a16:creationId xmlns:a16="http://schemas.microsoft.com/office/drawing/2014/main" id="{3B0A5C84-44AA-C090-035D-EA3E6433A0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7027" y="773812"/>
            <a:ext cx="2305141" cy="1076343"/>
          </a:xfrm>
          <a:prstGeom prst="rect">
            <a:avLst/>
          </a:prstGeom>
        </p:spPr>
      </p:pic>
    </p:spTree>
    <p:extLst>
      <p:ext uri="{BB962C8B-B14F-4D97-AF65-F5344CB8AC3E}">
        <p14:creationId xmlns:p14="http://schemas.microsoft.com/office/powerpoint/2010/main" val="30967214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 name="TextBox 4">
            <a:extLst>
              <a:ext uri="{FF2B5EF4-FFF2-40B4-BE49-F238E27FC236}">
                <a16:creationId xmlns:a16="http://schemas.microsoft.com/office/drawing/2014/main" id="{BADD29B3-19CF-DD6E-BF80-93FD56BC3977}"/>
              </a:ext>
            </a:extLst>
          </p:cNvPr>
          <p:cNvSpPr txBox="1"/>
          <p:nvPr/>
        </p:nvSpPr>
        <p:spPr>
          <a:xfrm>
            <a:off x="623795" y="2914089"/>
            <a:ext cx="10420971" cy="2246769"/>
          </a:xfrm>
          <a:prstGeom prst="rect">
            <a:avLst/>
          </a:prstGeom>
          <a:noFill/>
        </p:spPr>
        <p:txBody>
          <a:bodyPr wrap="square" rtlCol="0">
            <a:spAutoFit/>
          </a:bodyPr>
          <a:lstStyle/>
          <a:p>
            <a:r>
              <a:rPr lang="en-GB" sz="2800" b="1" dirty="0"/>
              <a:t>Forces Fostering Project Management:</a:t>
            </a:r>
          </a:p>
          <a:p>
            <a:endParaRPr lang="en-GB" sz="2800" b="1" dirty="0"/>
          </a:p>
          <a:p>
            <a:r>
              <a:rPr lang="en-GB" sz="2800" b="1" u="sng" dirty="0">
                <a:cs typeface="Tajawal Medium" panose="00000600000000000000"/>
              </a:rPr>
              <a:t>First, </a:t>
            </a:r>
            <a:r>
              <a:rPr lang="en-GB" sz="2800" b="1" dirty="0">
                <a:cs typeface="Tajawal Medium" panose="00000600000000000000"/>
              </a:rPr>
              <a:t>the expansion of knowledge allows an increasing number of academic disciplines to be used in solving problems associated with the development, production, and distribution of goods and services. </a:t>
            </a:r>
          </a:p>
        </p:txBody>
      </p:sp>
      <p:sp>
        <p:nvSpPr>
          <p:cNvPr id="6" name="TextBox 5">
            <a:extLst>
              <a:ext uri="{FF2B5EF4-FFF2-40B4-BE49-F238E27FC236}">
                <a16:creationId xmlns:a16="http://schemas.microsoft.com/office/drawing/2014/main" id="{1F398DBD-08B2-1EFC-0883-AD50FCE78D26}"/>
              </a:ext>
            </a:extLst>
          </p:cNvPr>
          <p:cNvSpPr txBox="1"/>
          <p:nvPr/>
        </p:nvSpPr>
        <p:spPr>
          <a:xfrm>
            <a:off x="710184" y="1476584"/>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pic>
        <p:nvPicPr>
          <p:cNvPr id="2" name="Graphic 21">
            <a:extLst>
              <a:ext uri="{FF2B5EF4-FFF2-40B4-BE49-F238E27FC236}">
                <a16:creationId xmlns:a16="http://schemas.microsoft.com/office/drawing/2014/main" id="{2151F702-D3DC-D8BA-ACB4-FDDC841889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6866" y="827025"/>
            <a:ext cx="2305141" cy="1076343"/>
          </a:xfrm>
          <a:prstGeom prst="rect">
            <a:avLst/>
          </a:prstGeom>
        </p:spPr>
      </p:pic>
    </p:spTree>
    <p:extLst>
      <p:ext uri="{BB962C8B-B14F-4D97-AF65-F5344CB8AC3E}">
        <p14:creationId xmlns:p14="http://schemas.microsoft.com/office/powerpoint/2010/main" val="4265314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83B08-58AB-159B-7F9A-C91B0B2A2733}"/>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713556F-C530-B180-D31C-55A7F797054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5" name="TextBox 4">
            <a:extLst>
              <a:ext uri="{FF2B5EF4-FFF2-40B4-BE49-F238E27FC236}">
                <a16:creationId xmlns:a16="http://schemas.microsoft.com/office/drawing/2014/main" id="{4DA39AF9-8F4F-0BFA-08D7-0559130CF5A6}"/>
              </a:ext>
            </a:extLst>
          </p:cNvPr>
          <p:cNvSpPr txBox="1"/>
          <p:nvPr/>
        </p:nvSpPr>
        <p:spPr>
          <a:xfrm>
            <a:off x="548465" y="2230758"/>
            <a:ext cx="10420971" cy="3970318"/>
          </a:xfrm>
          <a:prstGeom prst="rect">
            <a:avLst/>
          </a:prstGeom>
          <a:noFill/>
        </p:spPr>
        <p:txBody>
          <a:bodyPr wrap="square" rtlCol="0">
            <a:spAutoFit/>
          </a:bodyPr>
          <a:lstStyle/>
          <a:p>
            <a:r>
              <a:rPr lang="en-GB" sz="2800" b="1" dirty="0"/>
              <a:t>Forces Fostering Project Management:</a:t>
            </a:r>
          </a:p>
          <a:p>
            <a:endParaRPr lang="en-GB" sz="2800" b="1" u="sng" dirty="0">
              <a:cs typeface="Tajawal Medium" panose="00000600000000000000"/>
            </a:endParaRPr>
          </a:p>
          <a:p>
            <a:r>
              <a:rPr lang="en-GB" sz="2800" b="1" u="sng" dirty="0">
                <a:cs typeface="Tajawal Medium" panose="00000600000000000000"/>
              </a:rPr>
              <a:t>Second, </a:t>
            </a:r>
            <a:r>
              <a:rPr lang="en-GB" sz="2800" b="1" dirty="0">
                <a:cs typeface="Tajawal Medium" panose="00000600000000000000"/>
              </a:rPr>
              <a:t>satisfying the continuing demand for more complex and customized products and services depends on our ability to make product design an integrated and inherent part of our production and distribution systems. </a:t>
            </a:r>
          </a:p>
          <a:p>
            <a:r>
              <a:rPr lang="en-GB" sz="2800" b="1" u="sng" dirty="0">
                <a:cs typeface="Tajawal Medium" panose="00000600000000000000"/>
              </a:rPr>
              <a:t>Third, </a:t>
            </a:r>
            <a:r>
              <a:rPr lang="en-GB" sz="2800" b="1" dirty="0">
                <a:cs typeface="Tajawal Medium" panose="00000600000000000000"/>
              </a:rPr>
              <a:t>worldwide markets force us to include cultural and environmental differences in our managerial decisions about what, where, when, and how to produce and distribute output.</a:t>
            </a:r>
          </a:p>
        </p:txBody>
      </p:sp>
      <p:sp>
        <p:nvSpPr>
          <p:cNvPr id="6" name="TextBox 5">
            <a:extLst>
              <a:ext uri="{FF2B5EF4-FFF2-40B4-BE49-F238E27FC236}">
                <a16:creationId xmlns:a16="http://schemas.microsoft.com/office/drawing/2014/main" id="{FF94336C-6825-1882-4570-20D4A5AA10CF}"/>
              </a:ext>
            </a:extLst>
          </p:cNvPr>
          <p:cNvSpPr txBox="1"/>
          <p:nvPr/>
        </p:nvSpPr>
        <p:spPr>
          <a:xfrm>
            <a:off x="674596" y="1507849"/>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pic>
        <p:nvPicPr>
          <p:cNvPr id="2" name="Graphic 21">
            <a:extLst>
              <a:ext uri="{FF2B5EF4-FFF2-40B4-BE49-F238E27FC236}">
                <a16:creationId xmlns:a16="http://schemas.microsoft.com/office/drawing/2014/main" id="{37A84537-1C09-7C4E-F462-42FD9DDA4F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6866" y="827025"/>
            <a:ext cx="2305141" cy="1076343"/>
          </a:xfrm>
          <a:prstGeom prst="rect">
            <a:avLst/>
          </a:prstGeom>
        </p:spPr>
      </p:pic>
    </p:spTree>
    <p:extLst>
      <p:ext uri="{BB962C8B-B14F-4D97-AF65-F5344CB8AC3E}">
        <p14:creationId xmlns:p14="http://schemas.microsoft.com/office/powerpoint/2010/main" val="1231502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TextBox 7">
            <a:extLst>
              <a:ext uri="{FF2B5EF4-FFF2-40B4-BE49-F238E27FC236}">
                <a16:creationId xmlns:a16="http://schemas.microsoft.com/office/drawing/2014/main" id="{A456846E-2D05-E5F3-FEE2-66996609622E}"/>
              </a:ext>
            </a:extLst>
          </p:cNvPr>
          <p:cNvSpPr txBox="1"/>
          <p:nvPr/>
        </p:nvSpPr>
        <p:spPr>
          <a:xfrm>
            <a:off x="437528" y="2090172"/>
            <a:ext cx="7737207" cy="3139321"/>
          </a:xfrm>
          <a:prstGeom prst="rect">
            <a:avLst/>
          </a:prstGeom>
          <a:noFill/>
        </p:spPr>
        <p:txBody>
          <a:bodyPr wrap="square" rtlCol="0">
            <a:spAutoFit/>
          </a:bodyPr>
          <a:lstStyle/>
          <a:p>
            <a:r>
              <a:rPr lang="en-GB" sz="2200" b="1" dirty="0"/>
              <a:t>Three Project Objectives:</a:t>
            </a:r>
          </a:p>
          <a:p>
            <a:r>
              <a:rPr lang="en-GB" sz="2200" b="1" dirty="0"/>
              <a:t>All undertakings have much in common, they are complex, multidisciplinary, and have the same general objectives—performance (or scope), time, and cost. </a:t>
            </a:r>
          </a:p>
          <a:p>
            <a:r>
              <a:rPr lang="en-GB" sz="2200" b="1" dirty="0"/>
              <a:t>We refer to these as “direct” project objectives or goals.</a:t>
            </a:r>
          </a:p>
          <a:p>
            <a:r>
              <a:rPr lang="en-GB" sz="2200" b="1" dirty="0"/>
              <a:t>The fourth dimension is the expectations of the client.</a:t>
            </a:r>
          </a:p>
          <a:p>
            <a:r>
              <a:rPr lang="en-GB" sz="2200" b="1" i="1" dirty="0"/>
              <a:t>The expectations of client and project team should be aligned and integrated throughout the entire project, but rarely are.</a:t>
            </a:r>
          </a:p>
          <a:p>
            <a:endParaRPr lang="en-GB" sz="2200" b="1" i="1" dirty="0"/>
          </a:p>
        </p:txBody>
      </p:sp>
      <p:pic>
        <p:nvPicPr>
          <p:cNvPr id="9" name="Picture 8">
            <a:extLst>
              <a:ext uri="{FF2B5EF4-FFF2-40B4-BE49-F238E27FC236}">
                <a16:creationId xmlns:a16="http://schemas.microsoft.com/office/drawing/2014/main" id="{6C81728A-B7E8-C391-0903-CFDA4CB83B6B}"/>
              </a:ext>
            </a:extLst>
          </p:cNvPr>
          <p:cNvPicPr>
            <a:picLocks noChangeAspect="1"/>
          </p:cNvPicPr>
          <p:nvPr/>
        </p:nvPicPr>
        <p:blipFill>
          <a:blip r:embed="rId2"/>
          <a:stretch>
            <a:fillRect/>
          </a:stretch>
        </p:blipFill>
        <p:spPr>
          <a:xfrm>
            <a:off x="8386913" y="1887838"/>
            <a:ext cx="3416124" cy="3448050"/>
          </a:xfrm>
          <a:prstGeom prst="rect">
            <a:avLst/>
          </a:prstGeom>
          <a:solidFill>
            <a:srgbClr val="24A9E1"/>
          </a:solidFill>
        </p:spPr>
      </p:pic>
      <p:sp>
        <p:nvSpPr>
          <p:cNvPr id="11" name="TextBox 10">
            <a:extLst>
              <a:ext uri="{FF2B5EF4-FFF2-40B4-BE49-F238E27FC236}">
                <a16:creationId xmlns:a16="http://schemas.microsoft.com/office/drawing/2014/main" id="{2E2C49AF-503D-4E8D-6CBF-1CEF83C459A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pic>
        <p:nvPicPr>
          <p:cNvPr id="2" name="Graphic 21">
            <a:extLst>
              <a:ext uri="{FF2B5EF4-FFF2-40B4-BE49-F238E27FC236}">
                <a16:creationId xmlns:a16="http://schemas.microsoft.com/office/drawing/2014/main" id="{CAB46796-EB88-8773-B2C0-823DD41B44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6164" y="806413"/>
            <a:ext cx="2305141" cy="1076343"/>
          </a:xfrm>
          <a:prstGeom prst="rect">
            <a:avLst/>
          </a:prstGeom>
        </p:spPr>
      </p:pic>
    </p:spTree>
    <p:extLst>
      <p:ext uri="{BB962C8B-B14F-4D97-AF65-F5344CB8AC3E}">
        <p14:creationId xmlns:p14="http://schemas.microsoft.com/office/powerpoint/2010/main" val="624338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BE9CA3CF-7CEF-5038-1AF3-826FB796DF73}"/>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8F82DCEE-64B8-DCE2-CEE0-92A406FCB928}"/>
              </a:ext>
            </a:extLst>
          </p:cNvPr>
          <p:cNvSpPr txBox="1"/>
          <p:nvPr/>
        </p:nvSpPr>
        <p:spPr>
          <a:xfrm>
            <a:off x="353568" y="2446119"/>
            <a:ext cx="11484863" cy="3108543"/>
          </a:xfrm>
          <a:prstGeom prst="rect">
            <a:avLst/>
          </a:prstGeom>
          <a:noFill/>
        </p:spPr>
        <p:txBody>
          <a:bodyPr wrap="square" rtlCol="0">
            <a:spAutoFit/>
          </a:bodyPr>
          <a:lstStyle/>
          <a:p>
            <a:r>
              <a:rPr lang="en-GB" sz="2800" b="1" dirty="0">
                <a:solidFill>
                  <a:srgbClr val="002060"/>
                </a:solidFill>
              </a:rPr>
              <a:t>The Project Manager:</a:t>
            </a:r>
          </a:p>
          <a:p>
            <a:endParaRPr lang="en-GB" sz="2800" b="1" dirty="0">
              <a:cs typeface="Tajawal Medium" panose="00000600000000000000"/>
            </a:endParaRPr>
          </a:p>
          <a:p>
            <a:r>
              <a:rPr lang="en-GB" sz="2800" b="1" dirty="0">
                <a:cs typeface="Tajawal Medium" panose="00000600000000000000"/>
              </a:rPr>
              <a:t>The project manager (PM) is expected to integrate all aspects of the project, ensure that the proper knowledge and resources are available when and where needed, and above all, ensure that the expected results are produced in a timely, cost-effective manner.</a:t>
            </a:r>
          </a:p>
          <a:p>
            <a:endParaRPr lang="en-GB" sz="2800" b="1" dirty="0">
              <a:cs typeface="Tajawal Medium" panose="00000600000000000000"/>
            </a:endParaRPr>
          </a:p>
        </p:txBody>
      </p:sp>
      <p:pic>
        <p:nvPicPr>
          <p:cNvPr id="2" name="Graphic 21">
            <a:extLst>
              <a:ext uri="{FF2B5EF4-FFF2-40B4-BE49-F238E27FC236}">
                <a16:creationId xmlns:a16="http://schemas.microsoft.com/office/drawing/2014/main" id="{DB33D6D6-6568-F01E-8DA1-C09FB0993C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8467" y="868678"/>
            <a:ext cx="2305141" cy="1076343"/>
          </a:xfrm>
          <a:prstGeom prst="rect">
            <a:avLst/>
          </a:prstGeom>
        </p:spPr>
      </p:pic>
    </p:spTree>
    <p:extLst>
      <p:ext uri="{BB962C8B-B14F-4D97-AF65-F5344CB8AC3E}">
        <p14:creationId xmlns:p14="http://schemas.microsoft.com/office/powerpoint/2010/main" val="3442317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AAA66-F1ED-90C9-3CF5-90FD0C837C16}"/>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F6D70275-DFFE-66B7-A34A-C1876503E0D3}"/>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F5B76B9A-B6D1-22FE-2124-7676F98FB00F}"/>
              </a:ext>
            </a:extLst>
          </p:cNvPr>
          <p:cNvSpPr txBox="1"/>
          <p:nvPr/>
        </p:nvSpPr>
        <p:spPr>
          <a:xfrm>
            <a:off x="464651" y="142180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8C437C8B-37F7-A87A-0D1F-DDF21BE19C9D}"/>
              </a:ext>
            </a:extLst>
          </p:cNvPr>
          <p:cNvSpPr txBox="1"/>
          <p:nvPr/>
        </p:nvSpPr>
        <p:spPr>
          <a:xfrm>
            <a:off x="353568" y="2196319"/>
            <a:ext cx="11484863" cy="3539430"/>
          </a:xfrm>
          <a:prstGeom prst="rect">
            <a:avLst/>
          </a:prstGeom>
          <a:noFill/>
        </p:spPr>
        <p:txBody>
          <a:bodyPr wrap="square" rtlCol="0">
            <a:spAutoFit/>
          </a:bodyPr>
          <a:lstStyle/>
          <a:p>
            <a:endParaRPr lang="en-GB" sz="2800" b="1" dirty="0">
              <a:cs typeface="Tajawal Medium" panose="00000600000000000000"/>
            </a:endParaRPr>
          </a:p>
          <a:p>
            <a:r>
              <a:rPr lang="en-GB" sz="2800" b="1" dirty="0">
                <a:cs typeface="Tajawal Medium" panose="00000600000000000000"/>
              </a:rPr>
              <a:t>The project manager’s job is not without problems. </a:t>
            </a:r>
          </a:p>
          <a:p>
            <a:pPr marL="285750" indent="-285750">
              <a:buFont typeface="Arial" panose="020B0604020202020204" pitchFamily="34" charset="0"/>
              <a:buChar char="•"/>
            </a:pPr>
            <a:r>
              <a:rPr lang="en-GB" sz="2800" b="1" dirty="0">
                <a:cs typeface="Tajawal Medium" panose="00000600000000000000"/>
              </a:rPr>
              <a:t>There is the ever-present frustration of being responsible for outcomes while lacking full authority to command the requisite resources or personnel. </a:t>
            </a:r>
          </a:p>
          <a:p>
            <a:pPr marL="285750" indent="-285750">
              <a:buFont typeface="Arial" panose="020B0604020202020204" pitchFamily="34" charset="0"/>
              <a:buChar char="•"/>
            </a:pPr>
            <a:r>
              <a:rPr lang="en-GB" sz="2800" b="1" dirty="0">
                <a:cs typeface="Tajawal Medium" panose="00000600000000000000"/>
              </a:rPr>
              <a:t>There are the constant problems of dealing with the parties involved in any project—senior management, client, project team, and public—all of whom seem to speak different languages and have different objectives. </a:t>
            </a:r>
          </a:p>
        </p:txBody>
      </p:sp>
      <p:pic>
        <p:nvPicPr>
          <p:cNvPr id="2" name="Graphic 21">
            <a:extLst>
              <a:ext uri="{FF2B5EF4-FFF2-40B4-BE49-F238E27FC236}">
                <a16:creationId xmlns:a16="http://schemas.microsoft.com/office/drawing/2014/main" id="{EFC1231D-E0C2-AB34-96D8-9C07B79CBD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8467" y="868678"/>
            <a:ext cx="2305141" cy="1076343"/>
          </a:xfrm>
          <a:prstGeom prst="rect">
            <a:avLst/>
          </a:prstGeom>
        </p:spPr>
      </p:pic>
    </p:spTree>
    <p:extLst>
      <p:ext uri="{BB962C8B-B14F-4D97-AF65-F5344CB8AC3E}">
        <p14:creationId xmlns:p14="http://schemas.microsoft.com/office/powerpoint/2010/main" val="2427245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5B0AE-50D6-44F6-4148-3ACED561F649}"/>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CA6901CA-FC38-24A1-96F5-09264EB024D2}"/>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E89316FE-EE32-FA17-00A6-3E3B87FDD527}"/>
              </a:ext>
            </a:extLst>
          </p:cNvPr>
          <p:cNvSpPr txBox="1"/>
          <p:nvPr/>
        </p:nvSpPr>
        <p:spPr>
          <a:xfrm>
            <a:off x="591650" y="1495406"/>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D1E1B3C8-2080-3DBB-16EC-CED53496AC5A}"/>
              </a:ext>
            </a:extLst>
          </p:cNvPr>
          <p:cNvSpPr txBox="1"/>
          <p:nvPr/>
        </p:nvSpPr>
        <p:spPr>
          <a:xfrm>
            <a:off x="285834" y="2615452"/>
            <a:ext cx="11484863" cy="3108543"/>
          </a:xfrm>
          <a:prstGeom prst="rect">
            <a:avLst/>
          </a:prstGeom>
          <a:noFill/>
        </p:spPr>
        <p:txBody>
          <a:bodyPr wrap="square" rtlCol="0">
            <a:spAutoFit/>
          </a:bodyPr>
          <a:lstStyle/>
          <a:p>
            <a:endParaRPr lang="en-GB" sz="2800" b="1" dirty="0">
              <a:cs typeface="Tajawal Medium" panose="00000600000000000000"/>
            </a:endParaRPr>
          </a:p>
          <a:p>
            <a:r>
              <a:rPr lang="en-GB" sz="2800" b="1" dirty="0">
                <a:cs typeface="Tajawal Medium" panose="00000600000000000000"/>
              </a:rPr>
              <a:t>The project manager’s job is not without problems. </a:t>
            </a:r>
          </a:p>
          <a:p>
            <a:pPr marL="285750" indent="-285750">
              <a:buFont typeface="Arial" panose="020B0604020202020204" pitchFamily="34" charset="0"/>
              <a:buChar char="•"/>
            </a:pPr>
            <a:endParaRPr lang="en-GB" sz="2800" b="1" dirty="0">
              <a:cs typeface="Tajawal Medium" panose="00000600000000000000"/>
            </a:endParaRPr>
          </a:p>
          <a:p>
            <a:pPr marL="285750" indent="-285750">
              <a:buFont typeface="Arial" panose="020B0604020202020204" pitchFamily="34" charset="0"/>
              <a:buChar char="•"/>
            </a:pPr>
            <a:r>
              <a:rPr lang="en-GB" sz="2800" b="1" dirty="0">
                <a:cs typeface="Tajawal Medium" panose="00000600000000000000"/>
              </a:rPr>
              <a:t>There are the ceaseless organizational and technical “fires to be fought.”</a:t>
            </a:r>
          </a:p>
          <a:p>
            <a:pPr marL="285750" indent="-285750">
              <a:buFont typeface="Arial" panose="020B0604020202020204" pitchFamily="34" charset="0"/>
              <a:buChar char="•"/>
            </a:pPr>
            <a:r>
              <a:rPr lang="en-GB" sz="2800" b="1" dirty="0">
                <a:cs typeface="Tajawal Medium" panose="00000600000000000000"/>
              </a:rPr>
              <a:t>There are vendors who cannot seem to keep “lightning-strike-me-dead” promises about delivery dates. This list of troubles only scratches the surface.</a:t>
            </a:r>
          </a:p>
        </p:txBody>
      </p:sp>
      <p:pic>
        <p:nvPicPr>
          <p:cNvPr id="2" name="Graphic 21">
            <a:extLst>
              <a:ext uri="{FF2B5EF4-FFF2-40B4-BE49-F238E27FC236}">
                <a16:creationId xmlns:a16="http://schemas.microsoft.com/office/drawing/2014/main" id="{0E898820-BF8F-897D-3906-254137FAFF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8467" y="868678"/>
            <a:ext cx="2305141" cy="1076343"/>
          </a:xfrm>
          <a:prstGeom prst="rect">
            <a:avLst/>
          </a:prstGeom>
        </p:spPr>
      </p:pic>
    </p:spTree>
    <p:extLst>
      <p:ext uri="{BB962C8B-B14F-4D97-AF65-F5344CB8AC3E}">
        <p14:creationId xmlns:p14="http://schemas.microsoft.com/office/powerpoint/2010/main" val="19356162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625517" y="962593"/>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C107F636-9F86-AA4A-F9EA-214827D3259E}"/>
              </a:ext>
            </a:extLst>
          </p:cNvPr>
          <p:cNvSpPr txBox="1"/>
          <p:nvPr/>
        </p:nvSpPr>
        <p:spPr>
          <a:xfrm>
            <a:off x="780797" y="1775419"/>
            <a:ext cx="9533101" cy="4832092"/>
          </a:xfrm>
          <a:prstGeom prst="rect">
            <a:avLst/>
          </a:prstGeom>
          <a:noFill/>
        </p:spPr>
        <p:txBody>
          <a:bodyPr wrap="square" rtlCol="0">
            <a:spAutoFit/>
          </a:bodyPr>
          <a:lstStyle/>
          <a:p>
            <a:r>
              <a:rPr lang="en-GB" sz="2800" b="1" dirty="0">
                <a:solidFill>
                  <a:srgbClr val="002060"/>
                </a:solidFill>
              </a:rPr>
              <a:t>Trends in Project Management:</a:t>
            </a:r>
            <a:endParaRPr lang="en-GB" sz="2800" dirty="0"/>
          </a:p>
          <a:p>
            <a:pPr marL="285750" indent="-285750">
              <a:buFont typeface="Arial" panose="020B0604020202020204" pitchFamily="34" charset="0"/>
              <a:buChar char="•"/>
            </a:pPr>
            <a:r>
              <a:rPr lang="en-GB" sz="2800" b="1" i="1" dirty="0"/>
              <a:t>Achieving Strategic Goals </a:t>
            </a:r>
          </a:p>
          <a:p>
            <a:r>
              <a:rPr lang="en-GB" sz="2800" dirty="0"/>
              <a:t>Projects that do not have clear ties to the strategy and mission are terminated and their resources are redirected to those that do</a:t>
            </a:r>
            <a:r>
              <a:rPr lang="en-GB" sz="2800" b="1" i="1" dirty="0"/>
              <a:t>.</a:t>
            </a:r>
          </a:p>
          <a:p>
            <a:pPr marL="285750" indent="-285750">
              <a:buFont typeface="Arial" panose="020B0604020202020204" pitchFamily="34" charset="0"/>
              <a:buChar char="•"/>
            </a:pPr>
            <a:r>
              <a:rPr lang="en-GB" sz="2800" b="1" i="1" dirty="0"/>
              <a:t>Achieving Routine Goals</a:t>
            </a:r>
          </a:p>
          <a:p>
            <a:r>
              <a:rPr lang="en-GB" sz="2800" dirty="0"/>
              <a:t>This is because lower level management has become aware that projects accomplish their performance objectives within their budget and deadline, and hope to employ this new tool to improve management of their functions.</a:t>
            </a:r>
            <a:endParaRPr lang="en-GB" sz="2800" b="1" i="1" dirty="0"/>
          </a:p>
          <a:p>
            <a:pPr marL="285750" indent="-285750">
              <a:buFont typeface="Arial" panose="020B0604020202020204" pitchFamily="34" charset="0"/>
              <a:buChar char="•"/>
            </a:pPr>
            <a:endParaRPr lang="en-GB" sz="2800" b="1" i="1" dirty="0">
              <a:cs typeface="Tajawal Medium" panose="00000600000000000000"/>
            </a:endParaRPr>
          </a:p>
        </p:txBody>
      </p:sp>
      <p:pic>
        <p:nvPicPr>
          <p:cNvPr id="2" name="Graphic 21">
            <a:extLst>
              <a:ext uri="{FF2B5EF4-FFF2-40B4-BE49-F238E27FC236}">
                <a16:creationId xmlns:a16="http://schemas.microsoft.com/office/drawing/2014/main" id="{E283C0DB-B605-0E07-F761-98176F0FE2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183" y="822960"/>
            <a:ext cx="2305141" cy="1076343"/>
          </a:xfrm>
          <a:prstGeom prst="rect">
            <a:avLst/>
          </a:prstGeom>
        </p:spPr>
      </p:pic>
    </p:spTree>
    <p:extLst>
      <p:ext uri="{BB962C8B-B14F-4D97-AF65-F5344CB8AC3E}">
        <p14:creationId xmlns:p14="http://schemas.microsoft.com/office/powerpoint/2010/main" val="7606700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E9F74-0085-2006-B688-1D5C51184EF7}"/>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9628677-0624-14A8-0FBD-17D4EA7B3239}"/>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7D5E9026-985C-0FEB-98DD-B64B924AC0FD}"/>
              </a:ext>
            </a:extLst>
          </p:cNvPr>
          <p:cNvSpPr txBox="1"/>
          <p:nvPr/>
        </p:nvSpPr>
        <p:spPr>
          <a:xfrm>
            <a:off x="667851" y="1481962"/>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BFEEA870-25B5-1018-69C0-BB3C2564317A}"/>
              </a:ext>
            </a:extLst>
          </p:cNvPr>
          <p:cNvSpPr txBox="1"/>
          <p:nvPr/>
        </p:nvSpPr>
        <p:spPr>
          <a:xfrm>
            <a:off x="797729" y="2664184"/>
            <a:ext cx="9533101" cy="2677656"/>
          </a:xfrm>
          <a:prstGeom prst="rect">
            <a:avLst/>
          </a:prstGeom>
          <a:noFill/>
        </p:spPr>
        <p:txBody>
          <a:bodyPr wrap="square" rtlCol="0">
            <a:spAutoFit/>
          </a:bodyPr>
          <a:lstStyle/>
          <a:p>
            <a:r>
              <a:rPr lang="en-GB" sz="2800" b="1" dirty="0">
                <a:solidFill>
                  <a:srgbClr val="002060"/>
                </a:solidFill>
              </a:rPr>
              <a:t>Trends in Project Management:</a:t>
            </a:r>
          </a:p>
          <a:p>
            <a:endParaRPr lang="en-GB" sz="2800" dirty="0"/>
          </a:p>
          <a:p>
            <a:pPr marL="285750" indent="-285750">
              <a:buFont typeface="Arial" panose="020B0604020202020204" pitchFamily="34" charset="0"/>
              <a:buChar char="•"/>
            </a:pPr>
            <a:r>
              <a:rPr lang="en-GB" sz="2800" b="1" i="1" dirty="0"/>
              <a:t>improving Project Effectiveness</a:t>
            </a:r>
          </a:p>
          <a:p>
            <a:r>
              <a:rPr lang="en-GB" sz="2800" dirty="0"/>
              <a:t>The creation of a formal Project Management Office and the evaluation of an organization’s project management “maturity”</a:t>
            </a:r>
            <a:endParaRPr lang="en-GB" sz="2800" b="1" i="1" dirty="0"/>
          </a:p>
          <a:p>
            <a:pPr marL="285750" indent="-285750">
              <a:buFont typeface="Arial" panose="020B0604020202020204" pitchFamily="34" charset="0"/>
              <a:buChar char="•"/>
            </a:pPr>
            <a:endParaRPr lang="en-GB" sz="2800" b="1" i="1" dirty="0">
              <a:cs typeface="Tajawal Medium" panose="00000600000000000000"/>
            </a:endParaRPr>
          </a:p>
        </p:txBody>
      </p:sp>
      <p:pic>
        <p:nvPicPr>
          <p:cNvPr id="2" name="Graphic 21">
            <a:extLst>
              <a:ext uri="{FF2B5EF4-FFF2-40B4-BE49-F238E27FC236}">
                <a16:creationId xmlns:a16="http://schemas.microsoft.com/office/drawing/2014/main" id="{AACA0A6B-17ED-948F-6CB3-5D9CA962A7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183" y="822960"/>
            <a:ext cx="2305141" cy="1076343"/>
          </a:xfrm>
          <a:prstGeom prst="rect">
            <a:avLst/>
          </a:prstGeom>
        </p:spPr>
      </p:pic>
    </p:spTree>
    <p:extLst>
      <p:ext uri="{BB962C8B-B14F-4D97-AF65-F5344CB8AC3E}">
        <p14:creationId xmlns:p14="http://schemas.microsoft.com/office/powerpoint/2010/main" val="19099638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92947" y="640097"/>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625517" y="1327490"/>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25F89860-A0DB-3E5C-CD77-958966EA1683}"/>
              </a:ext>
            </a:extLst>
          </p:cNvPr>
          <p:cNvSpPr txBox="1"/>
          <p:nvPr/>
        </p:nvSpPr>
        <p:spPr>
          <a:xfrm>
            <a:off x="460382" y="2136393"/>
            <a:ext cx="11271236" cy="3539430"/>
          </a:xfrm>
          <a:prstGeom prst="rect">
            <a:avLst/>
          </a:prstGeom>
          <a:noFill/>
        </p:spPr>
        <p:txBody>
          <a:bodyPr wrap="square" rtlCol="0">
            <a:spAutoFit/>
          </a:bodyPr>
          <a:lstStyle/>
          <a:p>
            <a:r>
              <a:rPr lang="en-GB" sz="2800" b="1" dirty="0">
                <a:solidFill>
                  <a:srgbClr val="002060"/>
                </a:solidFill>
              </a:rPr>
              <a:t>1.1THE DEFINITION OF A “PROJECT”</a:t>
            </a:r>
          </a:p>
          <a:p>
            <a:r>
              <a:rPr lang="en-GB" sz="2800" dirty="0"/>
              <a:t>A project is “A temporary endeavor undertaken to create a unique product, service or result”</a:t>
            </a:r>
          </a:p>
          <a:p>
            <a:r>
              <a:rPr lang="en-GB" sz="2800" b="1" i="1" dirty="0"/>
              <a:t>project, program, task, and work packages.</a:t>
            </a:r>
          </a:p>
          <a:p>
            <a:r>
              <a:rPr lang="en-GB" sz="2800" b="1" i="1" dirty="0"/>
              <a:t>Program</a:t>
            </a:r>
            <a:r>
              <a:rPr lang="en-GB" sz="2800" dirty="0"/>
              <a:t> refer to an exceptionally large, long-range objective that is broken down into a set of </a:t>
            </a:r>
            <a:r>
              <a:rPr lang="en-GB" sz="2800" b="1" i="1" dirty="0"/>
              <a:t>projects</a:t>
            </a:r>
            <a:r>
              <a:rPr lang="en-GB" sz="2800" dirty="0"/>
              <a:t>. These projects are divided further into </a:t>
            </a:r>
            <a:r>
              <a:rPr lang="en-GB" sz="2800" b="1" i="1" dirty="0"/>
              <a:t>tasks</a:t>
            </a:r>
            <a:r>
              <a:rPr lang="en-GB" sz="2800" dirty="0"/>
              <a:t>, which are, in turn, split into </a:t>
            </a:r>
            <a:r>
              <a:rPr lang="en-GB" sz="2800" b="1" i="1" dirty="0"/>
              <a:t>work packages </a:t>
            </a:r>
            <a:r>
              <a:rPr lang="en-GB" sz="2800" dirty="0"/>
              <a:t>that are themselves composed of </a:t>
            </a:r>
            <a:r>
              <a:rPr lang="en-GB" sz="2800" b="1" i="1" dirty="0"/>
              <a:t>work units.</a:t>
            </a:r>
            <a:endParaRPr lang="en-GB" sz="2800" b="1" i="1" dirty="0">
              <a:cs typeface="Tajawal Medium" panose="00000600000000000000"/>
            </a:endParaRPr>
          </a:p>
        </p:txBody>
      </p:sp>
      <p:pic>
        <p:nvPicPr>
          <p:cNvPr id="2" name="Graphic 21">
            <a:extLst>
              <a:ext uri="{FF2B5EF4-FFF2-40B4-BE49-F238E27FC236}">
                <a16:creationId xmlns:a16="http://schemas.microsoft.com/office/drawing/2014/main" id="{AAF31147-0E78-2A35-6747-7E11AA7F09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6171" y="751289"/>
            <a:ext cx="2305141" cy="1076343"/>
          </a:xfrm>
          <a:prstGeom prst="rect">
            <a:avLst/>
          </a:prstGeom>
        </p:spPr>
      </p:pic>
    </p:spTree>
    <p:extLst>
      <p:ext uri="{BB962C8B-B14F-4D97-AF65-F5344CB8AC3E}">
        <p14:creationId xmlns:p14="http://schemas.microsoft.com/office/powerpoint/2010/main" val="3232222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6784" y="1127918"/>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0A511AE7-0936-324C-3C53-2E5AD284A378}"/>
              </a:ext>
            </a:extLst>
          </p:cNvPr>
          <p:cNvSpPr txBox="1"/>
          <p:nvPr/>
        </p:nvSpPr>
        <p:spPr>
          <a:xfrm>
            <a:off x="684784" y="1531465"/>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21BA901F-7A97-1164-E7EC-93A9A19FF3FB}"/>
              </a:ext>
            </a:extLst>
          </p:cNvPr>
          <p:cNvSpPr txBox="1"/>
          <p:nvPr/>
        </p:nvSpPr>
        <p:spPr>
          <a:xfrm>
            <a:off x="176784" y="2543348"/>
            <a:ext cx="11509248" cy="4401205"/>
          </a:xfrm>
          <a:prstGeom prst="rect">
            <a:avLst/>
          </a:prstGeom>
          <a:noFill/>
        </p:spPr>
        <p:txBody>
          <a:bodyPr wrap="square" rtlCol="0">
            <a:spAutoFit/>
          </a:bodyPr>
          <a:lstStyle/>
          <a:p>
            <a:r>
              <a:rPr lang="en-GB" sz="2800" b="1" dirty="0">
                <a:solidFill>
                  <a:srgbClr val="002060"/>
                </a:solidFill>
              </a:rPr>
              <a:t>Attributes that characterize projects:</a:t>
            </a:r>
          </a:p>
          <a:p>
            <a:pPr marL="285750" indent="-285750">
              <a:buFont typeface="Arial" panose="020B0604020202020204" pitchFamily="34" charset="0"/>
              <a:buChar char="•"/>
            </a:pPr>
            <a:r>
              <a:rPr lang="en-GB" sz="2800" b="1" dirty="0"/>
              <a:t>Importance</a:t>
            </a:r>
          </a:p>
          <a:p>
            <a:r>
              <a:rPr lang="en-GB" sz="2800" dirty="0"/>
              <a:t>It must be important enough in the eyes of senior management to justify setting up a special organizational unit outside the routine structure of the organization. </a:t>
            </a:r>
            <a:endParaRPr lang="en-GB" sz="2800" b="1" dirty="0"/>
          </a:p>
          <a:p>
            <a:pPr marL="285750" indent="-285750">
              <a:buFont typeface="Arial" panose="020B0604020202020204" pitchFamily="34" charset="0"/>
              <a:buChar char="•"/>
            </a:pPr>
            <a:r>
              <a:rPr lang="en-GB" sz="2800" b="1" dirty="0"/>
              <a:t>Performance</a:t>
            </a:r>
          </a:p>
          <a:p>
            <a:r>
              <a:rPr lang="en-GB" sz="2800" dirty="0"/>
              <a:t>A project is usually a one-time activity with a well-defi ned set of desired end results. Often, the project itself must be coordinated with other projects being carried out by the same parent organization</a:t>
            </a:r>
            <a:endParaRPr lang="en-GB" sz="2800" b="1" dirty="0"/>
          </a:p>
          <a:p>
            <a:endParaRPr lang="en-GB" sz="2800" b="1" dirty="0"/>
          </a:p>
        </p:txBody>
      </p:sp>
      <p:pic>
        <p:nvPicPr>
          <p:cNvPr id="2" name="Graphic 21">
            <a:extLst>
              <a:ext uri="{FF2B5EF4-FFF2-40B4-BE49-F238E27FC236}">
                <a16:creationId xmlns:a16="http://schemas.microsoft.com/office/drawing/2014/main" id="{F81E6594-0F8B-4811-42C7-C6A6A38BB8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5523" y="1012899"/>
            <a:ext cx="2305141" cy="1076343"/>
          </a:xfrm>
          <a:prstGeom prst="rect">
            <a:avLst/>
          </a:prstGeom>
        </p:spPr>
      </p:pic>
    </p:spTree>
    <p:extLst>
      <p:ext uri="{BB962C8B-B14F-4D97-AF65-F5344CB8AC3E}">
        <p14:creationId xmlns:p14="http://schemas.microsoft.com/office/powerpoint/2010/main" val="26791518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72F2B7-11CD-075C-7490-DE395CDAECC5}"/>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FDB68255-DEEC-6AA2-CB01-CD0BF5248686}"/>
              </a:ext>
            </a:extLst>
          </p:cNvPr>
          <p:cNvSpPr/>
          <p:nvPr/>
        </p:nvSpPr>
        <p:spPr>
          <a:xfrm>
            <a:off x="182880" y="1012899"/>
            <a:ext cx="11832336" cy="578797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12AB9944-F325-FDA4-EB02-38298467A2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6208F97-FDFC-FE57-635C-808D3B56FB43}"/>
              </a:ext>
            </a:extLst>
          </p:cNvPr>
          <p:cNvSpPr txBox="1"/>
          <p:nvPr/>
        </p:nvSpPr>
        <p:spPr>
          <a:xfrm>
            <a:off x="456184" y="1406110"/>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97AEF428-DCB3-0F36-DA2F-406505C21C33}"/>
              </a:ext>
            </a:extLst>
          </p:cNvPr>
          <p:cNvSpPr txBox="1"/>
          <p:nvPr/>
        </p:nvSpPr>
        <p:spPr>
          <a:xfrm>
            <a:off x="341376" y="2630503"/>
            <a:ext cx="11509248" cy="3970318"/>
          </a:xfrm>
          <a:prstGeom prst="rect">
            <a:avLst/>
          </a:prstGeom>
          <a:noFill/>
        </p:spPr>
        <p:txBody>
          <a:bodyPr wrap="square" rtlCol="0">
            <a:spAutoFit/>
          </a:bodyPr>
          <a:lstStyle/>
          <a:p>
            <a:r>
              <a:rPr lang="en-GB" sz="2800" b="1" dirty="0">
                <a:solidFill>
                  <a:srgbClr val="002060"/>
                </a:solidFill>
              </a:rPr>
              <a:t>Attributes that characterize projects:</a:t>
            </a:r>
          </a:p>
          <a:p>
            <a:pPr marL="285750" indent="-285750">
              <a:buFont typeface="Arial" panose="020B0604020202020204" pitchFamily="34" charset="0"/>
              <a:buChar char="•"/>
            </a:pPr>
            <a:endParaRPr lang="en-GB" sz="2800" b="1" dirty="0"/>
          </a:p>
          <a:p>
            <a:pPr marL="285750" indent="-285750">
              <a:buFont typeface="Arial" panose="020B0604020202020204" pitchFamily="34" charset="0"/>
              <a:buChar char="•"/>
            </a:pPr>
            <a:r>
              <a:rPr lang="en-GB" sz="2800" b="1" dirty="0"/>
              <a:t>Life Cycle with a Finite Due Date</a:t>
            </a:r>
          </a:p>
          <a:p>
            <a:r>
              <a:rPr lang="en-GB" sz="2800" dirty="0"/>
              <a:t>From a slow beginning they progress to a build-up of size, then peak, begin a decline, and finally must be terminated by some due date.</a:t>
            </a:r>
            <a:endParaRPr lang="en-GB" sz="2800" b="1" dirty="0"/>
          </a:p>
          <a:p>
            <a:pPr marL="285750" indent="-285750">
              <a:buFont typeface="Arial" panose="020B0604020202020204" pitchFamily="34" charset="0"/>
              <a:buChar char="•"/>
            </a:pPr>
            <a:r>
              <a:rPr lang="en-GB" sz="2800" b="1" dirty="0"/>
              <a:t>Interdependencies</a:t>
            </a:r>
          </a:p>
          <a:p>
            <a:r>
              <a:rPr lang="en-GB" sz="2800" dirty="0"/>
              <a:t>Projects often interact with other projects being carried out simultaneously by their parent organization.</a:t>
            </a:r>
            <a:endParaRPr lang="en-GB" sz="2800" b="1" dirty="0"/>
          </a:p>
          <a:p>
            <a:endParaRPr lang="en-GB" sz="2800" b="1" dirty="0"/>
          </a:p>
        </p:txBody>
      </p:sp>
      <p:pic>
        <p:nvPicPr>
          <p:cNvPr id="2" name="Graphic 21">
            <a:extLst>
              <a:ext uri="{FF2B5EF4-FFF2-40B4-BE49-F238E27FC236}">
                <a16:creationId xmlns:a16="http://schemas.microsoft.com/office/drawing/2014/main" id="{64055222-836F-3783-8BBE-983EE8570D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5523" y="1012899"/>
            <a:ext cx="2305141" cy="1076343"/>
          </a:xfrm>
          <a:prstGeom prst="rect">
            <a:avLst/>
          </a:prstGeom>
        </p:spPr>
      </p:pic>
    </p:spTree>
    <p:extLst>
      <p:ext uri="{BB962C8B-B14F-4D97-AF65-F5344CB8AC3E}">
        <p14:creationId xmlns:p14="http://schemas.microsoft.com/office/powerpoint/2010/main" val="266397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701718" y="1373977"/>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1315E5EC-B740-A71D-35BC-CACF600B3EE3}"/>
              </a:ext>
            </a:extLst>
          </p:cNvPr>
          <p:cNvSpPr txBox="1"/>
          <p:nvPr/>
        </p:nvSpPr>
        <p:spPr>
          <a:xfrm>
            <a:off x="468229" y="2729423"/>
            <a:ext cx="10492740" cy="3108543"/>
          </a:xfrm>
          <a:prstGeom prst="rect">
            <a:avLst/>
          </a:prstGeom>
          <a:noFill/>
        </p:spPr>
        <p:txBody>
          <a:bodyPr wrap="square" rtlCol="0">
            <a:spAutoFit/>
          </a:bodyPr>
          <a:lstStyle/>
          <a:p>
            <a:r>
              <a:rPr lang="en-GB" sz="2800" b="1" dirty="0">
                <a:solidFill>
                  <a:srgbClr val="002060"/>
                </a:solidFill>
              </a:rPr>
              <a:t>Attributes that characterize projects:</a:t>
            </a:r>
          </a:p>
          <a:p>
            <a:pPr marL="285750" indent="-285750">
              <a:buFont typeface="Arial" panose="020B0604020202020204" pitchFamily="34" charset="0"/>
              <a:buChar char="•"/>
            </a:pPr>
            <a:r>
              <a:rPr lang="en-GB" sz="2800" b="1" dirty="0"/>
              <a:t>Uniqueness</a:t>
            </a:r>
          </a:p>
          <a:p>
            <a:r>
              <a:rPr lang="en-GB" sz="2800" dirty="0"/>
              <a:t>Every project has some elements that are unique. No two construction or R &amp; D projects are precisely alike.</a:t>
            </a:r>
            <a:endParaRPr lang="en-GB" sz="2800" b="1" dirty="0"/>
          </a:p>
          <a:p>
            <a:pPr marL="285750" indent="-285750">
              <a:buFont typeface="Arial" panose="020B0604020202020204" pitchFamily="34" charset="0"/>
              <a:buChar char="•"/>
            </a:pPr>
            <a:r>
              <a:rPr lang="en-GB" sz="2800" b="1" dirty="0"/>
              <a:t>Resources</a:t>
            </a:r>
          </a:p>
          <a:p>
            <a:r>
              <a:rPr lang="en-GB" sz="2800" dirty="0"/>
              <a:t>The attempt to obtain additional resources (or any resources) leads to the next attribute conflict.</a:t>
            </a:r>
            <a:endParaRPr lang="en-GB" sz="2800" b="1" dirty="0"/>
          </a:p>
        </p:txBody>
      </p:sp>
      <p:pic>
        <p:nvPicPr>
          <p:cNvPr id="2" name="Graphic 21">
            <a:extLst>
              <a:ext uri="{FF2B5EF4-FFF2-40B4-BE49-F238E27FC236}">
                <a16:creationId xmlns:a16="http://schemas.microsoft.com/office/drawing/2014/main" id="{3E299045-0571-5CAF-7C2C-346861923C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8399" y="822960"/>
            <a:ext cx="2305141" cy="1076343"/>
          </a:xfrm>
          <a:prstGeom prst="rect">
            <a:avLst/>
          </a:prstGeom>
        </p:spPr>
      </p:pic>
    </p:spTree>
    <p:extLst>
      <p:ext uri="{BB962C8B-B14F-4D97-AF65-F5344CB8AC3E}">
        <p14:creationId xmlns:p14="http://schemas.microsoft.com/office/powerpoint/2010/main" val="4228735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32485"/>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B32CC0C2-DB4E-225A-FE63-81B078403865}"/>
              </a:ext>
            </a:extLst>
          </p:cNvPr>
          <p:cNvSpPr txBox="1"/>
          <p:nvPr/>
        </p:nvSpPr>
        <p:spPr>
          <a:xfrm>
            <a:off x="340995" y="1929003"/>
            <a:ext cx="11436477" cy="4308872"/>
          </a:xfrm>
          <a:prstGeom prst="rect">
            <a:avLst/>
          </a:prstGeom>
          <a:noFill/>
        </p:spPr>
        <p:txBody>
          <a:bodyPr wrap="square" rtlCol="0">
            <a:spAutoFit/>
          </a:bodyPr>
          <a:lstStyle/>
          <a:p>
            <a:r>
              <a:rPr lang="en-GB" sz="2400" b="1" dirty="0">
                <a:solidFill>
                  <a:srgbClr val="002060"/>
                </a:solidFill>
              </a:rPr>
              <a:t>Attributes that characterize projects:</a:t>
            </a:r>
          </a:p>
          <a:p>
            <a:endParaRPr lang="en-GB" sz="2400" b="1" dirty="0">
              <a:solidFill>
                <a:srgbClr val="002060"/>
              </a:solidFill>
            </a:endParaRPr>
          </a:p>
          <a:p>
            <a:pPr marL="285750" indent="-285750">
              <a:buFont typeface="Arial" panose="020B0604020202020204" pitchFamily="34" charset="0"/>
              <a:buChar char="•"/>
            </a:pPr>
            <a:r>
              <a:rPr lang="en-GB" sz="2400" b="1" dirty="0"/>
              <a:t>Conflict</a:t>
            </a:r>
          </a:p>
          <a:p>
            <a:r>
              <a:rPr lang="en-GB" sz="2400" dirty="0"/>
              <a:t>The PM must be expert in conflict resolution, but we will see later that there are helpful types of conflict. The PM must recognize the difference.</a:t>
            </a:r>
            <a:endParaRPr lang="en-GB" sz="2400" b="1" dirty="0"/>
          </a:p>
          <a:p>
            <a:endParaRPr lang="en-GB" sz="2200" b="1" dirty="0"/>
          </a:p>
          <a:p>
            <a:pPr marL="285750" indent="-285750">
              <a:buFont typeface="Arial" panose="020B0604020202020204" pitchFamily="34" charset="0"/>
              <a:buChar char="•"/>
            </a:pPr>
            <a:r>
              <a:rPr lang="en-GB" sz="2200" b="1" dirty="0"/>
              <a:t>Nonprojects and Quasi-Projects</a:t>
            </a:r>
          </a:p>
          <a:p>
            <a:r>
              <a:rPr lang="en-GB" sz="2200" dirty="0"/>
              <a:t>The use of a manufacturing line to produce a flow of standard products is a non-project. The production of weekly employment reports, the preparation of school lunches, checking your e-mail. They are all routine</a:t>
            </a:r>
            <a:endParaRPr lang="en-GB" sz="2200" b="1" dirty="0"/>
          </a:p>
          <a:p>
            <a:r>
              <a:rPr lang="en-GB" sz="2200" dirty="0"/>
              <a:t>One common quasi-project in the information systems area is where the project includes discovery of the scope or requirements of the task itself (and possibly also the budget and deadline). </a:t>
            </a:r>
            <a:endParaRPr lang="en-GB" sz="2200" b="1" dirty="0"/>
          </a:p>
        </p:txBody>
      </p:sp>
      <p:pic>
        <p:nvPicPr>
          <p:cNvPr id="2" name="Graphic 21">
            <a:extLst>
              <a:ext uri="{FF2B5EF4-FFF2-40B4-BE49-F238E27FC236}">
                <a16:creationId xmlns:a16="http://schemas.microsoft.com/office/drawing/2014/main" id="{93D97F48-DE35-8F4C-9EF3-BA2F5C8408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864115"/>
            <a:ext cx="2305141" cy="1076343"/>
          </a:xfrm>
          <a:prstGeom prst="rect">
            <a:avLst/>
          </a:prstGeom>
        </p:spPr>
      </p:pic>
    </p:spTree>
    <p:extLst>
      <p:ext uri="{BB962C8B-B14F-4D97-AF65-F5344CB8AC3E}">
        <p14:creationId xmlns:p14="http://schemas.microsoft.com/office/powerpoint/2010/main" val="15327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540850" y="1376083"/>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8B97CE7E-14CA-D138-A1F8-DC4853CFB95B}"/>
              </a:ext>
            </a:extLst>
          </p:cNvPr>
          <p:cNvSpPr txBox="1"/>
          <p:nvPr/>
        </p:nvSpPr>
        <p:spPr>
          <a:xfrm>
            <a:off x="615697" y="2703922"/>
            <a:ext cx="10681716" cy="3108543"/>
          </a:xfrm>
          <a:prstGeom prst="rect">
            <a:avLst/>
          </a:prstGeom>
          <a:noFill/>
        </p:spPr>
        <p:txBody>
          <a:bodyPr wrap="square" rtlCol="0">
            <a:spAutoFit/>
          </a:bodyPr>
          <a:lstStyle/>
          <a:p>
            <a:r>
              <a:rPr lang="en-GB" sz="2800" b="1" dirty="0">
                <a:solidFill>
                  <a:srgbClr val="002060"/>
                </a:solidFill>
              </a:rPr>
              <a:t>1.2 WHY PROJECT MANAGEMENT?</a:t>
            </a:r>
          </a:p>
          <a:p>
            <a:endParaRPr lang="en-GB" sz="2800" dirty="0"/>
          </a:p>
          <a:p>
            <a:r>
              <a:rPr lang="en-GB" sz="2800" dirty="0"/>
              <a:t>The basic purpose for initiating a project is to accomplish specific goals. The reason for organizing the task as a project is to focus the responsibility and authority for the attainment of the goals on an individual or small group.</a:t>
            </a:r>
          </a:p>
          <a:p>
            <a:endParaRPr lang="en-GB" sz="2800" b="1" i="1" dirty="0">
              <a:cs typeface="Tajawal Medium" panose="00000600000000000000"/>
            </a:endParaRPr>
          </a:p>
        </p:txBody>
      </p:sp>
      <p:pic>
        <p:nvPicPr>
          <p:cNvPr id="2" name="Graphic 21">
            <a:extLst>
              <a:ext uri="{FF2B5EF4-FFF2-40B4-BE49-F238E27FC236}">
                <a16:creationId xmlns:a16="http://schemas.microsoft.com/office/drawing/2014/main" id="{FC21F9BC-5EE1-38CE-29E4-63EAF0392F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79459"/>
            <a:ext cx="2305141" cy="1076343"/>
          </a:xfrm>
          <a:prstGeom prst="rect">
            <a:avLst/>
          </a:prstGeom>
        </p:spPr>
      </p:pic>
    </p:spTree>
    <p:extLst>
      <p:ext uri="{BB962C8B-B14F-4D97-AF65-F5344CB8AC3E}">
        <p14:creationId xmlns:p14="http://schemas.microsoft.com/office/powerpoint/2010/main" val="14148937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B6EDD-F6A5-C89F-11E7-63166D06919C}"/>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2DE7AB42-782E-EFF9-14A0-FF8F1ED32722}"/>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D0A8651D-DF19-EF37-E0D1-55C2D2C220E3}"/>
              </a:ext>
            </a:extLst>
          </p:cNvPr>
          <p:cNvSpPr txBox="1"/>
          <p:nvPr/>
        </p:nvSpPr>
        <p:spPr>
          <a:xfrm>
            <a:off x="515451" y="1437638"/>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EB3A04C5-B654-6DF1-1F65-FD5A9BB48EE2}"/>
              </a:ext>
            </a:extLst>
          </p:cNvPr>
          <p:cNvSpPr txBox="1"/>
          <p:nvPr/>
        </p:nvSpPr>
        <p:spPr>
          <a:xfrm>
            <a:off x="683430" y="2575535"/>
            <a:ext cx="10145437" cy="2677656"/>
          </a:xfrm>
          <a:prstGeom prst="rect">
            <a:avLst/>
          </a:prstGeom>
          <a:noFill/>
        </p:spPr>
        <p:txBody>
          <a:bodyPr wrap="square" rtlCol="0">
            <a:spAutoFit/>
          </a:bodyPr>
          <a:lstStyle/>
          <a:p>
            <a:r>
              <a:rPr lang="en-GB" sz="2800" b="1" dirty="0"/>
              <a:t>The project form of organization allows the manager to be responsive to:</a:t>
            </a:r>
          </a:p>
          <a:p>
            <a:r>
              <a:rPr lang="en-GB" sz="2800" b="1" dirty="0"/>
              <a:t> </a:t>
            </a:r>
          </a:p>
          <a:p>
            <a:pPr lvl="1"/>
            <a:r>
              <a:rPr lang="en-GB" sz="2800" b="1" dirty="0"/>
              <a:t>	(1) the client and the environment, </a:t>
            </a:r>
          </a:p>
          <a:p>
            <a:r>
              <a:rPr lang="en-GB" sz="2800" b="1" dirty="0"/>
              <a:t>	(2) identify and correct problems at an early date, </a:t>
            </a:r>
          </a:p>
          <a:p>
            <a:r>
              <a:rPr lang="en-GB" sz="2800" b="1" dirty="0"/>
              <a:t>	</a:t>
            </a:r>
            <a:endParaRPr lang="en-GB" sz="2800" b="1" i="1" dirty="0">
              <a:cs typeface="Tajawal Medium" panose="00000600000000000000"/>
            </a:endParaRPr>
          </a:p>
        </p:txBody>
      </p:sp>
      <p:pic>
        <p:nvPicPr>
          <p:cNvPr id="2" name="Graphic 21">
            <a:extLst>
              <a:ext uri="{FF2B5EF4-FFF2-40B4-BE49-F238E27FC236}">
                <a16:creationId xmlns:a16="http://schemas.microsoft.com/office/drawing/2014/main" id="{7CCCA6FF-7B4F-5B68-54F0-B2DF8D2263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79459"/>
            <a:ext cx="2305141" cy="1076343"/>
          </a:xfrm>
          <a:prstGeom prst="rect">
            <a:avLst/>
          </a:prstGeom>
        </p:spPr>
      </p:pic>
    </p:spTree>
    <p:extLst>
      <p:ext uri="{BB962C8B-B14F-4D97-AF65-F5344CB8AC3E}">
        <p14:creationId xmlns:p14="http://schemas.microsoft.com/office/powerpoint/2010/main" val="18628980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DAD25-7E34-2E92-214E-E27ED4654EA4}"/>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85423DFF-737A-FD49-8E91-79BB9C9A4529}"/>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b="1" dirty="0"/>
          </a:p>
        </p:txBody>
      </p:sp>
      <p:sp>
        <p:nvSpPr>
          <p:cNvPr id="4" name="TextBox 3">
            <a:extLst>
              <a:ext uri="{FF2B5EF4-FFF2-40B4-BE49-F238E27FC236}">
                <a16:creationId xmlns:a16="http://schemas.microsoft.com/office/drawing/2014/main" id="{535A4C9E-95C8-1CD8-D4FC-5DBEBFF5AA78}"/>
              </a:ext>
            </a:extLst>
          </p:cNvPr>
          <p:cNvSpPr txBox="1"/>
          <p:nvPr/>
        </p:nvSpPr>
        <p:spPr>
          <a:xfrm>
            <a:off x="515451" y="1437638"/>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B18843EB-95FB-94BA-7292-398057B37ABE}"/>
              </a:ext>
            </a:extLst>
          </p:cNvPr>
          <p:cNvSpPr txBox="1"/>
          <p:nvPr/>
        </p:nvSpPr>
        <p:spPr>
          <a:xfrm>
            <a:off x="683430" y="2575535"/>
            <a:ext cx="10681716" cy="3293209"/>
          </a:xfrm>
          <a:prstGeom prst="rect">
            <a:avLst/>
          </a:prstGeom>
          <a:noFill/>
        </p:spPr>
        <p:txBody>
          <a:bodyPr wrap="square" rtlCol="0">
            <a:spAutoFit/>
          </a:bodyPr>
          <a:lstStyle/>
          <a:p>
            <a:r>
              <a:rPr lang="en-GB" sz="2600" b="1" dirty="0"/>
              <a:t>The project form of organization allows the manager to be responsive to: </a:t>
            </a:r>
          </a:p>
          <a:p>
            <a:pPr lvl="1"/>
            <a:endParaRPr lang="en-GB" sz="2600" b="1" dirty="0"/>
          </a:p>
          <a:p>
            <a:pPr lvl="1"/>
            <a:r>
              <a:rPr lang="en-GB" sz="2600" b="1" dirty="0"/>
              <a:t>(3) make timely decisions about trade-offs between conflicting project goals,</a:t>
            </a:r>
          </a:p>
          <a:p>
            <a:pPr lvl="1"/>
            <a:r>
              <a:rPr lang="en-GB" sz="2600" b="1" dirty="0"/>
              <a:t>(4) ensure that managers of the separate tasks that comprise the project do not 	optimize the performance of their individual tasks at the expense of the total 	project—that is, that they do not suboptimize.</a:t>
            </a:r>
          </a:p>
          <a:p>
            <a:endParaRPr lang="en-GB" sz="2600" b="1" i="1" dirty="0">
              <a:cs typeface="Tajawal Medium" panose="00000600000000000000"/>
            </a:endParaRPr>
          </a:p>
        </p:txBody>
      </p:sp>
      <p:pic>
        <p:nvPicPr>
          <p:cNvPr id="2" name="Graphic 21">
            <a:extLst>
              <a:ext uri="{FF2B5EF4-FFF2-40B4-BE49-F238E27FC236}">
                <a16:creationId xmlns:a16="http://schemas.microsoft.com/office/drawing/2014/main" id="{E4D654CA-F3AE-1C05-1895-D0B6AF7632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79459"/>
            <a:ext cx="2305141" cy="1076343"/>
          </a:xfrm>
          <a:prstGeom prst="rect">
            <a:avLst/>
          </a:prstGeom>
        </p:spPr>
      </p:pic>
    </p:spTree>
    <p:extLst>
      <p:ext uri="{BB962C8B-B14F-4D97-AF65-F5344CB8AC3E}">
        <p14:creationId xmlns:p14="http://schemas.microsoft.com/office/powerpoint/2010/main" val="1797090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BEE4EDAB-50E0-A12D-F075-E8674014BA96}"/>
              </a:ext>
            </a:extLst>
          </p:cNvPr>
          <p:cNvSpPr txBox="1"/>
          <p:nvPr/>
        </p:nvSpPr>
        <p:spPr>
          <a:xfrm>
            <a:off x="509524" y="2162227"/>
            <a:ext cx="10437876" cy="3554819"/>
          </a:xfrm>
          <a:prstGeom prst="rect">
            <a:avLst/>
          </a:prstGeom>
          <a:noFill/>
        </p:spPr>
        <p:txBody>
          <a:bodyPr wrap="square" rtlCol="0">
            <a:spAutoFit/>
          </a:bodyPr>
          <a:lstStyle/>
          <a:p>
            <a:r>
              <a:rPr lang="en-GB" sz="2500" b="1" dirty="0">
                <a:solidFill>
                  <a:srgbClr val="002060"/>
                </a:solidFill>
              </a:rPr>
              <a:t>1.2 WHY PROJECT MANAGEMENT?</a:t>
            </a:r>
          </a:p>
          <a:p>
            <a:endParaRPr lang="en-GB" sz="2500" dirty="0"/>
          </a:p>
          <a:p>
            <a:r>
              <a:rPr lang="en-GB" sz="2500" b="1" i="1" dirty="0"/>
              <a:t>Advantages of using Project Management</a:t>
            </a:r>
          </a:p>
          <a:p>
            <a:endParaRPr lang="en-GB" sz="2500" b="1" i="1" dirty="0"/>
          </a:p>
          <a:p>
            <a:pPr marL="742950" lvl="1" indent="-285750">
              <a:buFont typeface="Arial" panose="020B0604020202020204" pitchFamily="34" charset="0"/>
              <a:buChar char="•"/>
            </a:pPr>
            <a:r>
              <a:rPr lang="en-GB" sz="2500" dirty="0"/>
              <a:t>Better control </a:t>
            </a:r>
          </a:p>
          <a:p>
            <a:pPr marL="742950" lvl="1" indent="-285750">
              <a:buFont typeface="Arial" panose="020B0604020202020204" pitchFamily="34" charset="0"/>
              <a:buChar char="•"/>
            </a:pPr>
            <a:r>
              <a:rPr lang="en-GB" sz="2500" dirty="0"/>
              <a:t>Better customer relations </a:t>
            </a:r>
          </a:p>
          <a:p>
            <a:pPr marL="742950" lvl="1" indent="-285750">
              <a:buFont typeface="Arial" panose="020B0604020202020204" pitchFamily="34" charset="0"/>
              <a:buChar char="•"/>
            </a:pPr>
            <a:r>
              <a:rPr lang="en-GB" sz="2500" dirty="0"/>
              <a:t>Increase in their return on investment </a:t>
            </a:r>
          </a:p>
          <a:p>
            <a:pPr marL="742950" lvl="1" indent="-285750">
              <a:buFont typeface="Arial" panose="020B0604020202020204" pitchFamily="34" charset="0"/>
              <a:buChar char="•"/>
            </a:pPr>
            <a:r>
              <a:rPr lang="en-GB" sz="2500" dirty="0"/>
              <a:t>Shorter development times</a:t>
            </a:r>
          </a:p>
          <a:p>
            <a:pPr marL="742950" lvl="1" indent="-285750">
              <a:buFont typeface="Arial" panose="020B0604020202020204" pitchFamily="34" charset="0"/>
              <a:buChar char="•"/>
            </a:pPr>
            <a:r>
              <a:rPr lang="en-GB" sz="2500" dirty="0"/>
              <a:t>Lower costs </a:t>
            </a:r>
          </a:p>
        </p:txBody>
      </p:sp>
      <p:pic>
        <p:nvPicPr>
          <p:cNvPr id="2" name="Graphic 21">
            <a:extLst>
              <a:ext uri="{FF2B5EF4-FFF2-40B4-BE49-F238E27FC236}">
                <a16:creationId xmlns:a16="http://schemas.microsoft.com/office/drawing/2014/main" id="{B77054AB-19A2-B7F4-DB84-10D0DAF614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4830" y="880993"/>
            <a:ext cx="2305141" cy="1076343"/>
          </a:xfrm>
          <a:prstGeom prst="rect">
            <a:avLst/>
          </a:prstGeom>
        </p:spPr>
      </p:pic>
    </p:spTree>
    <p:extLst>
      <p:ext uri="{BB962C8B-B14F-4D97-AF65-F5344CB8AC3E}">
        <p14:creationId xmlns:p14="http://schemas.microsoft.com/office/powerpoint/2010/main" val="4363047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A3A3A-FB50-9015-EF02-594FF9B0A2F8}"/>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28A8C417-FD11-6E53-F167-C87E7194A03D}"/>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8AA1EEF9-B73D-3C24-5D88-31FFCD57B8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9F6906A3-3F6B-22DC-49CC-561CE469B27D}"/>
              </a:ext>
            </a:extLst>
          </p:cNvPr>
          <p:cNvSpPr txBox="1"/>
          <p:nvPr/>
        </p:nvSpPr>
        <p:spPr>
          <a:xfrm>
            <a:off x="509524" y="2162227"/>
            <a:ext cx="10437876" cy="3693319"/>
          </a:xfrm>
          <a:prstGeom prst="rect">
            <a:avLst/>
          </a:prstGeom>
          <a:noFill/>
        </p:spPr>
        <p:txBody>
          <a:bodyPr wrap="square" rtlCol="0">
            <a:spAutoFit/>
          </a:bodyPr>
          <a:lstStyle/>
          <a:p>
            <a:r>
              <a:rPr lang="en-GB" sz="2600" b="1" dirty="0">
                <a:solidFill>
                  <a:srgbClr val="002060"/>
                </a:solidFill>
              </a:rPr>
              <a:t>1.2 WHY PROJECT MANAGEMENT?</a:t>
            </a:r>
          </a:p>
          <a:p>
            <a:endParaRPr lang="en-GB" sz="2600" dirty="0"/>
          </a:p>
          <a:p>
            <a:r>
              <a:rPr lang="en-GB" sz="2600" b="1" i="1" dirty="0"/>
              <a:t>Advantages of using Project Management</a:t>
            </a:r>
          </a:p>
          <a:p>
            <a:endParaRPr lang="en-GB" sz="2600" b="1" i="1" dirty="0"/>
          </a:p>
          <a:p>
            <a:pPr marL="742950" lvl="1" indent="-285750">
              <a:buFont typeface="Arial" panose="020B0604020202020204" pitchFamily="34" charset="0"/>
              <a:buChar char="•"/>
            </a:pPr>
            <a:r>
              <a:rPr lang="en-GB" sz="2600" dirty="0"/>
              <a:t>Higher quality and reliability</a:t>
            </a:r>
          </a:p>
          <a:p>
            <a:pPr marL="742950" lvl="1" indent="-285750">
              <a:buFont typeface="Arial" panose="020B0604020202020204" pitchFamily="34" charset="0"/>
              <a:buChar char="•"/>
            </a:pPr>
            <a:r>
              <a:rPr lang="en-GB" sz="2600" dirty="0"/>
              <a:t>Higher profit margins</a:t>
            </a:r>
          </a:p>
          <a:p>
            <a:pPr marL="742950" lvl="1" indent="-285750">
              <a:buFont typeface="Arial" panose="020B0604020202020204" pitchFamily="34" charset="0"/>
              <a:buChar char="•"/>
            </a:pPr>
            <a:r>
              <a:rPr lang="en-GB" sz="2600" dirty="0"/>
              <a:t>Sharper orientation toward results</a:t>
            </a:r>
          </a:p>
          <a:p>
            <a:pPr marL="742950" lvl="1" indent="-285750">
              <a:buFont typeface="Arial" panose="020B0604020202020204" pitchFamily="34" charset="0"/>
              <a:buChar char="•"/>
            </a:pPr>
            <a:r>
              <a:rPr lang="en-GB" sz="2600" dirty="0"/>
              <a:t>Better interdepartmental coordination </a:t>
            </a:r>
          </a:p>
          <a:p>
            <a:pPr marL="742950" lvl="1" indent="-285750">
              <a:buFont typeface="Arial" panose="020B0604020202020204" pitchFamily="34" charset="0"/>
              <a:buChar char="•"/>
            </a:pPr>
            <a:r>
              <a:rPr lang="en-GB" sz="2600" dirty="0"/>
              <a:t>Higher worker morale</a:t>
            </a:r>
            <a:endParaRPr lang="en-GB" sz="2600" b="1" i="1" dirty="0">
              <a:cs typeface="Tajawal Medium" panose="00000600000000000000"/>
            </a:endParaRPr>
          </a:p>
        </p:txBody>
      </p:sp>
      <p:pic>
        <p:nvPicPr>
          <p:cNvPr id="2" name="Graphic 21">
            <a:extLst>
              <a:ext uri="{FF2B5EF4-FFF2-40B4-BE49-F238E27FC236}">
                <a16:creationId xmlns:a16="http://schemas.microsoft.com/office/drawing/2014/main" id="{CAE22AAE-714E-0371-0C85-9E798C254C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4830" y="880993"/>
            <a:ext cx="2305141" cy="1076343"/>
          </a:xfrm>
          <a:prstGeom prst="rect">
            <a:avLst/>
          </a:prstGeom>
        </p:spPr>
      </p:pic>
    </p:spTree>
    <p:extLst>
      <p:ext uri="{BB962C8B-B14F-4D97-AF65-F5344CB8AC3E}">
        <p14:creationId xmlns:p14="http://schemas.microsoft.com/office/powerpoint/2010/main" val="20788653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8B780300-02FF-A9FB-5F1E-A1ACBBB323E6}"/>
              </a:ext>
            </a:extLst>
          </p:cNvPr>
          <p:cNvSpPr txBox="1"/>
          <p:nvPr/>
        </p:nvSpPr>
        <p:spPr>
          <a:xfrm>
            <a:off x="469392" y="2013720"/>
            <a:ext cx="10887455" cy="3816429"/>
          </a:xfrm>
          <a:prstGeom prst="rect">
            <a:avLst/>
          </a:prstGeom>
          <a:noFill/>
        </p:spPr>
        <p:txBody>
          <a:bodyPr wrap="square" rtlCol="0">
            <a:spAutoFit/>
          </a:bodyPr>
          <a:lstStyle/>
          <a:p>
            <a:r>
              <a:rPr lang="en-GB" sz="2200" b="1" dirty="0">
                <a:solidFill>
                  <a:srgbClr val="002060"/>
                </a:solidFill>
              </a:rPr>
              <a:t>1.2 WHY PROJECT MANAGEMENT?</a:t>
            </a:r>
          </a:p>
          <a:p>
            <a:endParaRPr lang="en-GB" sz="2200" dirty="0"/>
          </a:p>
          <a:p>
            <a:r>
              <a:rPr lang="en-GB" sz="2200" b="1" i="1" dirty="0"/>
              <a:t>Disadvantages of using Project Management</a:t>
            </a:r>
          </a:p>
          <a:p>
            <a:pPr marL="742950" lvl="1" indent="-285750">
              <a:buFont typeface="Arial" panose="020B0604020202020204" pitchFamily="34" charset="0"/>
              <a:buChar char="•"/>
            </a:pPr>
            <a:r>
              <a:rPr lang="en-GB" sz="2200" dirty="0"/>
              <a:t>Greater organizational complexity</a:t>
            </a:r>
          </a:p>
          <a:p>
            <a:pPr marL="742950" lvl="1" indent="-285750">
              <a:buFont typeface="Arial" panose="020B0604020202020204" pitchFamily="34" charset="0"/>
              <a:buChar char="•"/>
            </a:pPr>
            <a:r>
              <a:rPr lang="en-GB" sz="2200" dirty="0"/>
              <a:t>Organizational policy violation</a:t>
            </a:r>
          </a:p>
          <a:p>
            <a:pPr marL="742950" lvl="1" indent="-285750">
              <a:buFont typeface="Arial" panose="020B0604020202020204" pitchFamily="34" charset="0"/>
              <a:buChar char="•"/>
            </a:pPr>
            <a:r>
              <a:rPr lang="en-GB" sz="2200" dirty="0"/>
              <a:t>Higher costs, </a:t>
            </a:r>
          </a:p>
          <a:p>
            <a:pPr marL="742950" lvl="1" indent="-285750">
              <a:buFont typeface="Arial" panose="020B0604020202020204" pitchFamily="34" charset="0"/>
              <a:buChar char="•"/>
            </a:pPr>
            <a:r>
              <a:rPr lang="en-GB" sz="2200" dirty="0"/>
              <a:t>More management difficulties </a:t>
            </a:r>
          </a:p>
          <a:p>
            <a:pPr marL="742950" lvl="1" indent="-285750">
              <a:buFont typeface="Arial" panose="020B0604020202020204" pitchFamily="34" charset="0"/>
              <a:buChar char="•"/>
            </a:pPr>
            <a:r>
              <a:rPr lang="en-GB" sz="2200" dirty="0"/>
              <a:t>Low personnel utilization</a:t>
            </a:r>
          </a:p>
          <a:p>
            <a:r>
              <a:rPr lang="en-GB" sz="2200" dirty="0"/>
              <a:t>The disadvantages seem to be the price one pays for the advantages. On the whole, the balance weighs in favor of project organization if the work to be done is appropriate for a project.</a:t>
            </a:r>
            <a:endParaRPr lang="en-GB" sz="2200" b="1" i="1" dirty="0"/>
          </a:p>
        </p:txBody>
      </p:sp>
      <p:pic>
        <p:nvPicPr>
          <p:cNvPr id="2" name="Graphic 21">
            <a:extLst>
              <a:ext uri="{FF2B5EF4-FFF2-40B4-BE49-F238E27FC236}">
                <a16:creationId xmlns:a16="http://schemas.microsoft.com/office/drawing/2014/main" id="{C4005E12-3E9C-1616-598D-9BD0F707D0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4830" y="880993"/>
            <a:ext cx="2305141" cy="1076343"/>
          </a:xfrm>
          <a:prstGeom prst="rect">
            <a:avLst/>
          </a:prstGeom>
        </p:spPr>
      </p:pic>
    </p:spTree>
    <p:extLst>
      <p:ext uri="{BB962C8B-B14F-4D97-AF65-F5344CB8AC3E}">
        <p14:creationId xmlns:p14="http://schemas.microsoft.com/office/powerpoint/2010/main" val="13660219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700381D8-FA7E-A3F0-F1E6-3810B45A0F6B}"/>
              </a:ext>
            </a:extLst>
          </p:cNvPr>
          <p:cNvSpPr txBox="1"/>
          <p:nvPr/>
        </p:nvSpPr>
        <p:spPr>
          <a:xfrm>
            <a:off x="451105" y="1780941"/>
            <a:ext cx="10681716" cy="1138773"/>
          </a:xfrm>
          <a:prstGeom prst="rect">
            <a:avLst/>
          </a:prstGeom>
          <a:noFill/>
        </p:spPr>
        <p:txBody>
          <a:bodyPr wrap="square" rtlCol="0">
            <a:spAutoFit/>
          </a:bodyPr>
          <a:lstStyle/>
          <a:p>
            <a:r>
              <a:rPr lang="en-GB" sz="2400" b="1" dirty="0">
                <a:solidFill>
                  <a:srgbClr val="002060"/>
                </a:solidFill>
              </a:rPr>
              <a:t>1.3 THE PROJECT LIFE CYCLE</a:t>
            </a:r>
          </a:p>
          <a:p>
            <a:r>
              <a:rPr lang="en-GB" sz="2200" dirty="0"/>
              <a:t>Most projects go through similar stages on the path from origin to completion, these stages are the project’s life cycle. </a:t>
            </a:r>
            <a:endParaRPr lang="en-GB" sz="2200" b="1" i="1" dirty="0">
              <a:cs typeface="Tajawal Medium" panose="00000600000000000000"/>
            </a:endParaRPr>
          </a:p>
        </p:txBody>
      </p:sp>
      <p:pic>
        <p:nvPicPr>
          <p:cNvPr id="6" name="Picture 5">
            <a:extLst>
              <a:ext uri="{FF2B5EF4-FFF2-40B4-BE49-F238E27FC236}">
                <a16:creationId xmlns:a16="http://schemas.microsoft.com/office/drawing/2014/main" id="{10D4298E-D596-F1D6-F1C7-CA60464C5D11}"/>
              </a:ext>
            </a:extLst>
          </p:cNvPr>
          <p:cNvPicPr>
            <a:picLocks noChangeAspect="1"/>
          </p:cNvPicPr>
          <p:nvPr/>
        </p:nvPicPr>
        <p:blipFill>
          <a:blip r:embed="rId2"/>
          <a:stretch>
            <a:fillRect/>
          </a:stretch>
        </p:blipFill>
        <p:spPr>
          <a:xfrm>
            <a:off x="1289098" y="3117752"/>
            <a:ext cx="7143702" cy="2836526"/>
          </a:xfrm>
          <a:prstGeom prst="rect">
            <a:avLst/>
          </a:prstGeom>
        </p:spPr>
      </p:pic>
      <p:pic>
        <p:nvPicPr>
          <p:cNvPr id="2" name="Graphic 21">
            <a:extLst>
              <a:ext uri="{FF2B5EF4-FFF2-40B4-BE49-F238E27FC236}">
                <a16:creationId xmlns:a16="http://schemas.microsoft.com/office/drawing/2014/main" id="{70750A31-C6CD-2CFD-D049-54396B1CBE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162" y="880993"/>
            <a:ext cx="2305141" cy="1076343"/>
          </a:xfrm>
          <a:prstGeom prst="rect">
            <a:avLst/>
          </a:prstGeom>
        </p:spPr>
      </p:pic>
    </p:spTree>
    <p:extLst>
      <p:ext uri="{BB962C8B-B14F-4D97-AF65-F5344CB8AC3E}">
        <p14:creationId xmlns:p14="http://schemas.microsoft.com/office/powerpoint/2010/main" val="42173300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A04D3F-D055-F48F-6746-791018E7FF48}"/>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3ED40CA6-EE0B-E540-FAEA-DEBCDC22D4CB}"/>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84BB2C77-D16B-20E9-B0D6-55C17E403ABE}"/>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pic>
        <p:nvPicPr>
          <p:cNvPr id="6" name="Picture 5">
            <a:extLst>
              <a:ext uri="{FF2B5EF4-FFF2-40B4-BE49-F238E27FC236}">
                <a16:creationId xmlns:a16="http://schemas.microsoft.com/office/drawing/2014/main" id="{173A2F35-70D7-F173-AE38-C011619FBAC0}"/>
              </a:ext>
            </a:extLst>
          </p:cNvPr>
          <p:cNvPicPr>
            <a:picLocks noChangeAspect="1"/>
          </p:cNvPicPr>
          <p:nvPr/>
        </p:nvPicPr>
        <p:blipFill>
          <a:blip r:embed="rId2"/>
          <a:stretch>
            <a:fillRect/>
          </a:stretch>
        </p:blipFill>
        <p:spPr>
          <a:xfrm>
            <a:off x="1289097" y="2226733"/>
            <a:ext cx="6771169" cy="3727545"/>
          </a:xfrm>
          <a:prstGeom prst="rect">
            <a:avLst/>
          </a:prstGeom>
        </p:spPr>
      </p:pic>
      <p:pic>
        <p:nvPicPr>
          <p:cNvPr id="2" name="Graphic 21">
            <a:extLst>
              <a:ext uri="{FF2B5EF4-FFF2-40B4-BE49-F238E27FC236}">
                <a16:creationId xmlns:a16="http://schemas.microsoft.com/office/drawing/2014/main" id="{E26F89DB-47CE-1DBE-AAB6-2DEB46D2C0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162" y="880993"/>
            <a:ext cx="2305141" cy="1076343"/>
          </a:xfrm>
          <a:prstGeom prst="rect">
            <a:avLst/>
          </a:prstGeom>
        </p:spPr>
      </p:pic>
    </p:spTree>
    <p:extLst>
      <p:ext uri="{BB962C8B-B14F-4D97-AF65-F5344CB8AC3E}">
        <p14:creationId xmlns:p14="http://schemas.microsoft.com/office/powerpoint/2010/main" val="3889106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C4667D83-1B53-AA77-0847-C97C2DA12A7B}"/>
              </a:ext>
            </a:extLst>
          </p:cNvPr>
          <p:cNvSpPr txBox="1"/>
          <p:nvPr/>
        </p:nvSpPr>
        <p:spPr>
          <a:xfrm>
            <a:off x="359283" y="1755962"/>
            <a:ext cx="10979277" cy="1107996"/>
          </a:xfrm>
          <a:prstGeom prst="rect">
            <a:avLst/>
          </a:prstGeom>
          <a:noFill/>
        </p:spPr>
        <p:txBody>
          <a:bodyPr wrap="square" rtlCol="0">
            <a:spAutoFit/>
          </a:bodyPr>
          <a:lstStyle/>
          <a:p>
            <a:r>
              <a:rPr lang="en-GB" sz="2200" dirty="0"/>
              <a:t>There is a strong correlation between the life-cycle progress curve of Figure 1-3 and the effort curve of Figure 1-4 because effort usually results in corresponding progress.</a:t>
            </a:r>
          </a:p>
          <a:p>
            <a:endParaRPr lang="en-GB" sz="2200" b="1" i="1" dirty="0">
              <a:cs typeface="Tajawal Medium" panose="00000600000000000000"/>
            </a:endParaRPr>
          </a:p>
        </p:txBody>
      </p:sp>
      <p:pic>
        <p:nvPicPr>
          <p:cNvPr id="6" name="Picture 5">
            <a:extLst>
              <a:ext uri="{FF2B5EF4-FFF2-40B4-BE49-F238E27FC236}">
                <a16:creationId xmlns:a16="http://schemas.microsoft.com/office/drawing/2014/main" id="{3873FD2A-9EC3-2D56-C1D8-94F996F3406D}"/>
              </a:ext>
            </a:extLst>
          </p:cNvPr>
          <p:cNvPicPr>
            <a:picLocks noChangeAspect="1"/>
          </p:cNvPicPr>
          <p:nvPr/>
        </p:nvPicPr>
        <p:blipFill>
          <a:blip r:embed="rId2"/>
          <a:stretch>
            <a:fillRect/>
          </a:stretch>
        </p:blipFill>
        <p:spPr>
          <a:xfrm>
            <a:off x="617269" y="2606322"/>
            <a:ext cx="8789197" cy="3544813"/>
          </a:xfrm>
          <a:prstGeom prst="rect">
            <a:avLst/>
          </a:prstGeom>
        </p:spPr>
      </p:pic>
      <p:pic>
        <p:nvPicPr>
          <p:cNvPr id="2" name="Graphic 21">
            <a:extLst>
              <a:ext uri="{FF2B5EF4-FFF2-40B4-BE49-F238E27FC236}">
                <a16:creationId xmlns:a16="http://schemas.microsoft.com/office/drawing/2014/main" id="{B8771136-D9D5-C0D6-08DF-387BCD448C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3979" y="885505"/>
            <a:ext cx="2305141" cy="1076343"/>
          </a:xfrm>
          <a:prstGeom prst="rect">
            <a:avLst/>
          </a:prstGeom>
        </p:spPr>
      </p:pic>
    </p:spTree>
    <p:extLst>
      <p:ext uri="{BB962C8B-B14F-4D97-AF65-F5344CB8AC3E}">
        <p14:creationId xmlns:p14="http://schemas.microsoft.com/office/powerpoint/2010/main" val="42815168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B3484-0D3B-587F-1D3A-C02E7E6DAE38}"/>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C3DD9D78-9456-98E6-D8EF-842EA5A35EB3}"/>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44B202CD-D0CF-B4EE-13B3-64089200F264}"/>
              </a:ext>
            </a:extLst>
          </p:cNvPr>
          <p:cNvSpPr txBox="1"/>
          <p:nvPr/>
        </p:nvSpPr>
        <p:spPr>
          <a:xfrm>
            <a:off x="1014984" y="1700238"/>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8" name="TextBox 7">
            <a:extLst>
              <a:ext uri="{FF2B5EF4-FFF2-40B4-BE49-F238E27FC236}">
                <a16:creationId xmlns:a16="http://schemas.microsoft.com/office/drawing/2014/main" id="{033EB5AF-DF64-971F-030E-360FFCEDD28A}"/>
              </a:ext>
            </a:extLst>
          </p:cNvPr>
          <p:cNvSpPr txBox="1"/>
          <p:nvPr/>
        </p:nvSpPr>
        <p:spPr>
          <a:xfrm>
            <a:off x="1363134" y="3329337"/>
            <a:ext cx="9282853" cy="2677656"/>
          </a:xfrm>
          <a:prstGeom prst="rect">
            <a:avLst/>
          </a:prstGeom>
          <a:noFill/>
        </p:spPr>
        <p:txBody>
          <a:bodyPr wrap="square" rtlCol="0">
            <a:spAutoFit/>
          </a:bodyPr>
          <a:lstStyle/>
          <a:p>
            <a:r>
              <a:rPr lang="en-GB" sz="2800" dirty="0"/>
              <a:t>For the S-shaped life cycle in Figure 1-3, percentage of project completion is closely correlated with cost, or the use of resources. </a:t>
            </a:r>
          </a:p>
          <a:p>
            <a:r>
              <a:rPr lang="en-GB" sz="2800" dirty="0"/>
              <a:t>However, for the exponential progress curve in Figure 1-5, the expenditure of resources has little correlation with progress, at least in terms of final benefit.</a:t>
            </a:r>
            <a:endParaRPr lang="en-GB" sz="2800" b="1" i="1" dirty="0">
              <a:cs typeface="Tajawal Medium" panose="00000600000000000000"/>
            </a:endParaRPr>
          </a:p>
        </p:txBody>
      </p:sp>
      <p:pic>
        <p:nvPicPr>
          <p:cNvPr id="2" name="Graphic 21">
            <a:extLst>
              <a:ext uri="{FF2B5EF4-FFF2-40B4-BE49-F238E27FC236}">
                <a16:creationId xmlns:a16="http://schemas.microsoft.com/office/drawing/2014/main" id="{9B7E40F7-19C2-1600-5A76-C1AD7BBDE6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3979" y="885505"/>
            <a:ext cx="2305141" cy="1076343"/>
          </a:xfrm>
          <a:prstGeom prst="rect">
            <a:avLst/>
          </a:prstGeom>
        </p:spPr>
      </p:pic>
    </p:spTree>
    <p:extLst>
      <p:ext uri="{BB962C8B-B14F-4D97-AF65-F5344CB8AC3E}">
        <p14:creationId xmlns:p14="http://schemas.microsoft.com/office/powerpoint/2010/main" val="13594470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676318" y="162254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2E33C0AB-4807-1D56-A66E-C9396BE64D65}"/>
              </a:ext>
            </a:extLst>
          </p:cNvPr>
          <p:cNvSpPr txBox="1"/>
          <p:nvPr/>
        </p:nvSpPr>
        <p:spPr>
          <a:xfrm>
            <a:off x="772161" y="2945342"/>
            <a:ext cx="10492740" cy="1815882"/>
          </a:xfrm>
          <a:prstGeom prst="rect">
            <a:avLst/>
          </a:prstGeom>
          <a:noFill/>
        </p:spPr>
        <p:txBody>
          <a:bodyPr wrap="square" rtlCol="0">
            <a:spAutoFit/>
          </a:bodyPr>
          <a:lstStyle/>
          <a:p>
            <a:r>
              <a:rPr lang="en-GB" sz="2800" dirty="0">
                <a:solidFill>
                  <a:srgbClr val="002060"/>
                </a:solidFill>
              </a:rPr>
              <a:t>Risk During the Life Cycle:</a:t>
            </a:r>
          </a:p>
          <a:p>
            <a:r>
              <a:rPr lang="en-GB" sz="2800" dirty="0"/>
              <a:t>There may be considerable uncertainty about our ability to meet project goals (performance, time, and cost). The crosshatched portion of Figure 1-6 illustrates that uncertainty.</a:t>
            </a:r>
            <a:endParaRPr lang="en-GB" sz="2800" b="1" i="1" dirty="0">
              <a:cs typeface="Tajawal Medium" panose="00000600000000000000"/>
            </a:endParaRPr>
          </a:p>
        </p:txBody>
      </p:sp>
      <p:pic>
        <p:nvPicPr>
          <p:cNvPr id="2" name="Graphic 21">
            <a:extLst>
              <a:ext uri="{FF2B5EF4-FFF2-40B4-BE49-F238E27FC236}">
                <a16:creationId xmlns:a16="http://schemas.microsoft.com/office/drawing/2014/main" id="{E4FB9451-B432-A6D2-82D7-7D8432DE34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5930" y="908756"/>
            <a:ext cx="2305141" cy="1076343"/>
          </a:xfrm>
          <a:prstGeom prst="rect">
            <a:avLst/>
          </a:prstGeom>
        </p:spPr>
      </p:pic>
    </p:spTree>
    <p:extLst>
      <p:ext uri="{BB962C8B-B14F-4D97-AF65-F5344CB8AC3E}">
        <p14:creationId xmlns:p14="http://schemas.microsoft.com/office/powerpoint/2010/main" val="5841812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F6D14-F482-7EA2-66DD-7F9A25BDCC16}"/>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330F8290-2F1B-5F85-9D50-3CCDD4AD87A1}"/>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91961B70-20F0-78E0-AF58-716ED149DB8B}"/>
              </a:ext>
            </a:extLst>
          </p:cNvPr>
          <p:cNvSpPr txBox="1"/>
          <p:nvPr/>
        </p:nvSpPr>
        <p:spPr>
          <a:xfrm>
            <a:off x="498517" y="1521033"/>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C998816B-36BA-E73E-CBCF-CBDFC933631E}"/>
              </a:ext>
            </a:extLst>
          </p:cNvPr>
          <p:cNvSpPr txBox="1"/>
          <p:nvPr/>
        </p:nvSpPr>
        <p:spPr>
          <a:xfrm>
            <a:off x="731522" y="2378075"/>
            <a:ext cx="10492740" cy="492443"/>
          </a:xfrm>
          <a:prstGeom prst="rect">
            <a:avLst/>
          </a:prstGeom>
          <a:noFill/>
        </p:spPr>
        <p:txBody>
          <a:bodyPr wrap="square" rtlCol="0">
            <a:spAutoFit/>
          </a:bodyPr>
          <a:lstStyle/>
          <a:p>
            <a:r>
              <a:rPr lang="en-GB" sz="2600" dirty="0">
                <a:solidFill>
                  <a:srgbClr val="002060"/>
                </a:solidFill>
              </a:rPr>
              <a:t>Risk During the Life Cycle:</a:t>
            </a:r>
          </a:p>
        </p:txBody>
      </p:sp>
      <p:pic>
        <p:nvPicPr>
          <p:cNvPr id="6" name="Picture 5">
            <a:extLst>
              <a:ext uri="{FF2B5EF4-FFF2-40B4-BE49-F238E27FC236}">
                <a16:creationId xmlns:a16="http://schemas.microsoft.com/office/drawing/2014/main" id="{AE5EA39E-E91E-6E99-FAC6-F2250D59173B}"/>
              </a:ext>
            </a:extLst>
          </p:cNvPr>
          <p:cNvPicPr>
            <a:picLocks noChangeAspect="1"/>
          </p:cNvPicPr>
          <p:nvPr/>
        </p:nvPicPr>
        <p:blipFill>
          <a:blip r:embed="rId2"/>
          <a:stretch>
            <a:fillRect/>
          </a:stretch>
        </p:blipFill>
        <p:spPr>
          <a:xfrm>
            <a:off x="365761" y="3512046"/>
            <a:ext cx="10858501" cy="2445992"/>
          </a:xfrm>
          <a:prstGeom prst="rect">
            <a:avLst/>
          </a:prstGeom>
        </p:spPr>
      </p:pic>
      <p:pic>
        <p:nvPicPr>
          <p:cNvPr id="2" name="Graphic 21">
            <a:extLst>
              <a:ext uri="{FF2B5EF4-FFF2-40B4-BE49-F238E27FC236}">
                <a16:creationId xmlns:a16="http://schemas.microsoft.com/office/drawing/2014/main" id="{388EAA44-FA07-1465-1E93-679CA455E7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5930" y="908756"/>
            <a:ext cx="2305141" cy="1076343"/>
          </a:xfrm>
          <a:prstGeom prst="rect">
            <a:avLst/>
          </a:prstGeom>
        </p:spPr>
      </p:pic>
    </p:spTree>
    <p:extLst>
      <p:ext uri="{BB962C8B-B14F-4D97-AF65-F5344CB8AC3E}">
        <p14:creationId xmlns:p14="http://schemas.microsoft.com/office/powerpoint/2010/main" val="26558443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752518" y="1789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517B2793-F7D9-00C6-4259-3E8C5BA6A82C}"/>
              </a:ext>
            </a:extLst>
          </p:cNvPr>
          <p:cNvSpPr txBox="1"/>
          <p:nvPr/>
        </p:nvSpPr>
        <p:spPr>
          <a:xfrm>
            <a:off x="561848" y="3083366"/>
            <a:ext cx="10562565" cy="2492990"/>
          </a:xfrm>
          <a:prstGeom prst="rect">
            <a:avLst/>
          </a:prstGeom>
          <a:noFill/>
        </p:spPr>
        <p:txBody>
          <a:bodyPr wrap="square" rtlCol="0">
            <a:spAutoFit/>
          </a:bodyPr>
          <a:lstStyle/>
          <a:p>
            <a:r>
              <a:rPr lang="en-GB" sz="2600" dirty="0"/>
              <a:t>Figure 1-7 shows how the uncertainty decreases as the project moves toward completion. From project start time, t0, the band of uncertainty grows until it is quite wide by the estimated end of the project. As the project actually develops, the degree of uncertainty about the final outcome is reduced. (See the estimate made at t1, for example.) A later forecast, made at t2, reduces the uncertainty further. </a:t>
            </a:r>
            <a:endParaRPr lang="en-GB" sz="2600" b="1" i="1" dirty="0">
              <a:cs typeface="Tajawal Medium" panose="00000600000000000000"/>
            </a:endParaRPr>
          </a:p>
        </p:txBody>
      </p:sp>
      <p:pic>
        <p:nvPicPr>
          <p:cNvPr id="2" name="Graphic 21">
            <a:extLst>
              <a:ext uri="{FF2B5EF4-FFF2-40B4-BE49-F238E27FC236}">
                <a16:creationId xmlns:a16="http://schemas.microsoft.com/office/drawing/2014/main" id="{2EE43FB0-281E-B320-0868-2B2ACC744E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3233" y="864059"/>
            <a:ext cx="2305141" cy="1076343"/>
          </a:xfrm>
          <a:prstGeom prst="rect">
            <a:avLst/>
          </a:prstGeom>
        </p:spPr>
      </p:pic>
    </p:spTree>
    <p:extLst>
      <p:ext uri="{BB962C8B-B14F-4D97-AF65-F5344CB8AC3E}">
        <p14:creationId xmlns:p14="http://schemas.microsoft.com/office/powerpoint/2010/main" val="31855623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E5F11-31DB-31C1-7732-88C5DE253126}"/>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89A8DB3-46C5-363F-B87C-4D3DF7AF01C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E0DAE84C-C917-4E61-F50A-4CE350DE7BD6}"/>
              </a:ext>
            </a:extLst>
          </p:cNvPr>
          <p:cNvSpPr txBox="1"/>
          <p:nvPr/>
        </p:nvSpPr>
        <p:spPr>
          <a:xfrm>
            <a:off x="477181" y="1461159"/>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72FA4647-5DA8-DD9E-400D-049B06F594C4}"/>
              </a:ext>
            </a:extLst>
          </p:cNvPr>
          <p:cNvSpPr txBox="1"/>
          <p:nvPr/>
        </p:nvSpPr>
        <p:spPr>
          <a:xfrm>
            <a:off x="477181" y="2413013"/>
            <a:ext cx="10562565" cy="1107996"/>
          </a:xfrm>
          <a:prstGeom prst="rect">
            <a:avLst/>
          </a:prstGeom>
          <a:noFill/>
        </p:spPr>
        <p:txBody>
          <a:bodyPr wrap="square" rtlCol="0">
            <a:spAutoFit/>
          </a:bodyPr>
          <a:lstStyle/>
          <a:p>
            <a:r>
              <a:rPr lang="en-GB" sz="2200" dirty="0"/>
              <a:t>It is common to make new forecasts about project performance, time, and cost either at fixed intervals in the life of the project or when specific technological milestones are reached.</a:t>
            </a:r>
            <a:endParaRPr lang="en-GB" sz="2200" b="1" i="1" dirty="0">
              <a:cs typeface="Tajawal Medium" panose="00000600000000000000"/>
            </a:endParaRPr>
          </a:p>
        </p:txBody>
      </p:sp>
      <p:pic>
        <p:nvPicPr>
          <p:cNvPr id="6" name="Picture 5">
            <a:extLst>
              <a:ext uri="{FF2B5EF4-FFF2-40B4-BE49-F238E27FC236}">
                <a16:creationId xmlns:a16="http://schemas.microsoft.com/office/drawing/2014/main" id="{69A5B353-B3C8-BC78-EB50-86E667526E98}"/>
              </a:ext>
            </a:extLst>
          </p:cNvPr>
          <p:cNvPicPr>
            <a:picLocks noChangeAspect="1"/>
          </p:cNvPicPr>
          <p:nvPr/>
        </p:nvPicPr>
        <p:blipFill>
          <a:blip r:embed="rId2"/>
          <a:stretch>
            <a:fillRect/>
          </a:stretch>
        </p:blipFill>
        <p:spPr>
          <a:xfrm>
            <a:off x="896112" y="4281488"/>
            <a:ext cx="9601200" cy="2031325"/>
          </a:xfrm>
          <a:prstGeom prst="rect">
            <a:avLst/>
          </a:prstGeom>
        </p:spPr>
      </p:pic>
      <p:pic>
        <p:nvPicPr>
          <p:cNvPr id="2" name="Graphic 21">
            <a:extLst>
              <a:ext uri="{FF2B5EF4-FFF2-40B4-BE49-F238E27FC236}">
                <a16:creationId xmlns:a16="http://schemas.microsoft.com/office/drawing/2014/main" id="{5B076B98-5815-BC96-988D-63FCC7BD04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3233" y="864059"/>
            <a:ext cx="2305141" cy="1076343"/>
          </a:xfrm>
          <a:prstGeom prst="rect">
            <a:avLst/>
          </a:prstGeom>
        </p:spPr>
      </p:pic>
    </p:spTree>
    <p:extLst>
      <p:ext uri="{BB962C8B-B14F-4D97-AF65-F5344CB8AC3E}">
        <p14:creationId xmlns:p14="http://schemas.microsoft.com/office/powerpoint/2010/main" val="5009202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6784" y="729827"/>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447717" y="140362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49D5A11E-B5BA-517C-269A-A9667E470856}"/>
              </a:ext>
            </a:extLst>
          </p:cNvPr>
          <p:cNvSpPr txBox="1"/>
          <p:nvPr/>
        </p:nvSpPr>
        <p:spPr>
          <a:xfrm>
            <a:off x="447717" y="2776723"/>
            <a:ext cx="10529316" cy="3046988"/>
          </a:xfrm>
          <a:prstGeom prst="rect">
            <a:avLst/>
          </a:prstGeom>
          <a:noFill/>
        </p:spPr>
        <p:txBody>
          <a:bodyPr wrap="square" rtlCol="0">
            <a:spAutoFit/>
          </a:bodyPr>
          <a:lstStyle/>
          <a:p>
            <a:r>
              <a:rPr lang="en-GB" sz="3200" dirty="0"/>
              <a:t>Important takeaways:</a:t>
            </a:r>
          </a:p>
          <a:p>
            <a:endParaRPr lang="en-GB" sz="3200" dirty="0"/>
          </a:p>
          <a:p>
            <a:pPr marL="285750" indent="-285750">
              <a:buFont typeface="Arial" panose="020B0604020202020204" pitchFamily="34" charset="0"/>
              <a:buChar char="•"/>
            </a:pPr>
            <a:r>
              <a:rPr lang="en-GB" sz="3200" dirty="0"/>
              <a:t>This chapter introduced the subject of project management and discussed its importance in our society. It defined what we mean by a “project,” discussed the need for project management, and described the project life cycle.</a:t>
            </a:r>
          </a:p>
        </p:txBody>
      </p:sp>
      <p:pic>
        <p:nvPicPr>
          <p:cNvPr id="2" name="Graphic 21">
            <a:extLst>
              <a:ext uri="{FF2B5EF4-FFF2-40B4-BE49-F238E27FC236}">
                <a16:creationId xmlns:a16="http://schemas.microsoft.com/office/drawing/2014/main" id="{B2A6F35E-FBBB-F390-8940-3A825F1073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0896" y="847126"/>
            <a:ext cx="2305141" cy="1076343"/>
          </a:xfrm>
          <a:prstGeom prst="rect">
            <a:avLst/>
          </a:prstGeom>
        </p:spPr>
      </p:pic>
    </p:spTree>
    <p:extLst>
      <p:ext uri="{BB962C8B-B14F-4D97-AF65-F5344CB8AC3E}">
        <p14:creationId xmlns:p14="http://schemas.microsoft.com/office/powerpoint/2010/main" val="14022447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475C7-DA92-E0D3-AC08-5A6940C84B4E}"/>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310F66A3-2F9E-BF21-051A-16078231F8A3}"/>
              </a:ext>
            </a:extLst>
          </p:cNvPr>
          <p:cNvSpPr/>
          <p:nvPr/>
        </p:nvSpPr>
        <p:spPr>
          <a:xfrm>
            <a:off x="123701" y="640097"/>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EC22FB45-CD89-B621-148D-BDD1C1BD2F86}"/>
              </a:ext>
            </a:extLst>
          </p:cNvPr>
          <p:cNvSpPr txBox="1"/>
          <p:nvPr/>
        </p:nvSpPr>
        <p:spPr>
          <a:xfrm>
            <a:off x="447717" y="1503764"/>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B7D4B7FC-93EA-B12A-4B61-8951FD148EAF}"/>
              </a:ext>
            </a:extLst>
          </p:cNvPr>
          <p:cNvSpPr txBox="1"/>
          <p:nvPr/>
        </p:nvSpPr>
        <p:spPr>
          <a:xfrm>
            <a:off x="447717" y="2471444"/>
            <a:ext cx="10529316" cy="3539430"/>
          </a:xfrm>
          <a:prstGeom prst="rect">
            <a:avLst/>
          </a:prstGeom>
          <a:noFill/>
        </p:spPr>
        <p:txBody>
          <a:bodyPr wrap="square" rtlCol="0">
            <a:spAutoFit/>
          </a:bodyPr>
          <a:lstStyle/>
          <a:p>
            <a:r>
              <a:rPr lang="en-GB" sz="3200" dirty="0"/>
              <a:t>Important takeaways:</a:t>
            </a:r>
          </a:p>
          <a:p>
            <a:endParaRPr lang="en-GB" sz="3200" dirty="0"/>
          </a:p>
          <a:p>
            <a:pPr marL="285750" indent="-285750">
              <a:buFont typeface="Arial" panose="020B0604020202020204" pitchFamily="34" charset="0"/>
              <a:buChar char="•"/>
            </a:pPr>
            <a:r>
              <a:rPr lang="en-GB" sz="3200" dirty="0"/>
              <a:t>The three primary forces behind project management are (1) the growing demand for complex, customized goods and services; (2) the exponential expansion of human knowledge; and (3) the global production– consumption environment. </a:t>
            </a:r>
          </a:p>
        </p:txBody>
      </p:sp>
      <p:pic>
        <p:nvPicPr>
          <p:cNvPr id="2" name="Graphic 21">
            <a:extLst>
              <a:ext uri="{FF2B5EF4-FFF2-40B4-BE49-F238E27FC236}">
                <a16:creationId xmlns:a16="http://schemas.microsoft.com/office/drawing/2014/main" id="{1D3964C2-AC1E-9D4C-29EE-D1C6CDE188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0896" y="847126"/>
            <a:ext cx="2305141" cy="1076343"/>
          </a:xfrm>
          <a:prstGeom prst="rect">
            <a:avLst/>
          </a:prstGeom>
        </p:spPr>
      </p:pic>
    </p:spTree>
    <p:extLst>
      <p:ext uri="{BB962C8B-B14F-4D97-AF65-F5344CB8AC3E}">
        <p14:creationId xmlns:p14="http://schemas.microsoft.com/office/powerpoint/2010/main" val="40583627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93F17-26CB-F70E-B9ED-4AA02131B497}"/>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5FC8C8D1-8956-B180-718F-64EE5BED20EB}"/>
              </a:ext>
            </a:extLst>
          </p:cNvPr>
          <p:cNvSpPr/>
          <p:nvPr/>
        </p:nvSpPr>
        <p:spPr>
          <a:xfrm>
            <a:off x="123701" y="590481"/>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DB365033-4BD8-5064-2CD2-4D4779DA23D5}"/>
              </a:ext>
            </a:extLst>
          </p:cNvPr>
          <p:cNvSpPr txBox="1"/>
          <p:nvPr/>
        </p:nvSpPr>
        <p:spPr>
          <a:xfrm>
            <a:off x="388451" y="1385297"/>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E84ED6B0-FBA5-0508-C474-87109480BA0E}"/>
              </a:ext>
            </a:extLst>
          </p:cNvPr>
          <p:cNvSpPr txBox="1"/>
          <p:nvPr/>
        </p:nvSpPr>
        <p:spPr>
          <a:xfrm>
            <a:off x="710185" y="2607823"/>
            <a:ext cx="10529316" cy="3046988"/>
          </a:xfrm>
          <a:prstGeom prst="rect">
            <a:avLst/>
          </a:prstGeom>
          <a:noFill/>
        </p:spPr>
        <p:txBody>
          <a:bodyPr wrap="square" rtlCol="0">
            <a:spAutoFit/>
          </a:bodyPr>
          <a:lstStyle/>
          <a:p>
            <a:r>
              <a:rPr lang="en-GB" sz="3200" dirty="0"/>
              <a:t>Important takeaways</a:t>
            </a:r>
          </a:p>
          <a:p>
            <a:pPr marL="285750" indent="-285750">
              <a:buFont typeface="Arial" panose="020B0604020202020204" pitchFamily="34" charset="0"/>
              <a:buChar char="•"/>
            </a:pPr>
            <a:endParaRPr lang="en-GB" sz="3200" dirty="0"/>
          </a:p>
          <a:p>
            <a:pPr marL="285750" indent="-285750">
              <a:buFont typeface="Arial" panose="020B0604020202020204" pitchFamily="34" charset="0"/>
              <a:buChar char="•"/>
            </a:pPr>
            <a:r>
              <a:rPr lang="en-GB" sz="3200" dirty="0"/>
              <a:t>The three prime objectives of project management are to meet specified performance within cost and on schedule.</a:t>
            </a:r>
          </a:p>
          <a:p>
            <a:pPr marL="285750" indent="-285750">
              <a:buFont typeface="Arial" panose="020B0604020202020204" pitchFamily="34" charset="0"/>
              <a:buChar char="•"/>
            </a:pPr>
            <a:r>
              <a:rPr lang="en-GB" sz="3200" dirty="0"/>
              <a:t>Our terminology follows in this order: program, project, task, work package, work unit.</a:t>
            </a:r>
          </a:p>
        </p:txBody>
      </p:sp>
      <p:pic>
        <p:nvPicPr>
          <p:cNvPr id="2" name="Graphic 21">
            <a:extLst>
              <a:ext uri="{FF2B5EF4-FFF2-40B4-BE49-F238E27FC236}">
                <a16:creationId xmlns:a16="http://schemas.microsoft.com/office/drawing/2014/main" id="{6BF67A96-1A9D-46E3-A2D0-2666D42CD7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0896" y="847126"/>
            <a:ext cx="2305141" cy="1076343"/>
          </a:xfrm>
          <a:prstGeom prst="rect">
            <a:avLst/>
          </a:prstGeom>
        </p:spPr>
      </p:pic>
    </p:spTree>
    <p:extLst>
      <p:ext uri="{BB962C8B-B14F-4D97-AF65-F5344CB8AC3E}">
        <p14:creationId xmlns:p14="http://schemas.microsoft.com/office/powerpoint/2010/main" val="25437441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570C2-F5A7-658C-399B-F0FA5F285368}"/>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4513CD69-1BDD-7B5A-71B8-F594DFE5F8E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98D84080-0749-2DF0-F2E4-0E5E78BC06DB}"/>
              </a:ext>
            </a:extLst>
          </p:cNvPr>
          <p:cNvSpPr txBox="1"/>
          <p:nvPr/>
        </p:nvSpPr>
        <p:spPr>
          <a:xfrm>
            <a:off x="650917" y="1579718"/>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691D07CD-6E33-3B56-0CCF-C98E6AB644FD}"/>
              </a:ext>
            </a:extLst>
          </p:cNvPr>
          <p:cNvSpPr txBox="1"/>
          <p:nvPr/>
        </p:nvSpPr>
        <p:spPr>
          <a:xfrm>
            <a:off x="831342" y="2768689"/>
            <a:ext cx="10529316" cy="3046988"/>
          </a:xfrm>
          <a:prstGeom prst="rect">
            <a:avLst/>
          </a:prstGeom>
          <a:noFill/>
        </p:spPr>
        <p:txBody>
          <a:bodyPr wrap="square" rtlCol="0">
            <a:spAutoFit/>
          </a:bodyPr>
          <a:lstStyle/>
          <a:p>
            <a:r>
              <a:rPr lang="en-GB" sz="3200" dirty="0"/>
              <a:t>Important takeaways</a:t>
            </a:r>
          </a:p>
          <a:p>
            <a:pPr marL="285750" indent="-285750">
              <a:buFont typeface="Arial" panose="020B0604020202020204" pitchFamily="34" charset="0"/>
              <a:buChar char="•"/>
            </a:pPr>
            <a:endParaRPr lang="en-GB" sz="3200" dirty="0"/>
          </a:p>
          <a:p>
            <a:pPr marL="285750" indent="-285750">
              <a:buFont typeface="Arial" panose="020B0604020202020204" pitchFamily="34" charset="0"/>
              <a:buChar char="•"/>
            </a:pPr>
            <a:r>
              <a:rPr lang="en-GB" sz="3200" dirty="0"/>
              <a:t>Projects are characterized by their importance, specific end results, a definite life cycle, complex interdependencies, some or all unique elements, limited resources, and an environment of conflict. </a:t>
            </a:r>
          </a:p>
        </p:txBody>
      </p:sp>
      <p:pic>
        <p:nvPicPr>
          <p:cNvPr id="2" name="Graphic 21">
            <a:extLst>
              <a:ext uri="{FF2B5EF4-FFF2-40B4-BE49-F238E27FC236}">
                <a16:creationId xmlns:a16="http://schemas.microsoft.com/office/drawing/2014/main" id="{F1D77BC7-53E7-F3B8-ED36-DC43525F15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0896" y="847126"/>
            <a:ext cx="2305141" cy="1076343"/>
          </a:xfrm>
          <a:prstGeom prst="rect">
            <a:avLst/>
          </a:prstGeom>
        </p:spPr>
      </p:pic>
    </p:spTree>
    <p:extLst>
      <p:ext uri="{BB962C8B-B14F-4D97-AF65-F5344CB8AC3E}">
        <p14:creationId xmlns:p14="http://schemas.microsoft.com/office/powerpoint/2010/main" val="40726775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pPr algn="ctr"/>
            <a:r>
              <a:rPr lang="en-US" sz="2800" b="1" dirty="0">
                <a:solidFill>
                  <a:srgbClr val="002060"/>
                </a:solidFill>
                <a:latin typeface="Tajawal Medium" panose="00000600000000000000" pitchFamily="2" charset="-78"/>
                <a:cs typeface="Tajawal Medium" panose="00000600000000000000" pitchFamily="2" charset="-78"/>
              </a:rPr>
              <a:t>Lecture 1: Glossary</a:t>
            </a:r>
          </a:p>
        </p:txBody>
      </p:sp>
      <p:sp>
        <p:nvSpPr>
          <p:cNvPr id="5" name="TextBox 4">
            <a:extLst>
              <a:ext uri="{FF2B5EF4-FFF2-40B4-BE49-F238E27FC236}">
                <a16:creationId xmlns:a16="http://schemas.microsoft.com/office/drawing/2014/main" id="{C113B861-B36A-13B7-B74C-554CE32FA68A}"/>
              </a:ext>
            </a:extLst>
          </p:cNvPr>
          <p:cNvSpPr txBox="1"/>
          <p:nvPr/>
        </p:nvSpPr>
        <p:spPr>
          <a:xfrm>
            <a:off x="402336" y="1819275"/>
            <a:ext cx="11137391" cy="4247317"/>
          </a:xfrm>
          <a:prstGeom prst="rect">
            <a:avLst/>
          </a:prstGeom>
          <a:noFill/>
        </p:spPr>
        <p:txBody>
          <a:bodyPr wrap="square" rtlCol="0">
            <a:spAutoFit/>
          </a:bodyPr>
          <a:lstStyle/>
          <a:p>
            <a:r>
              <a:rPr lang="en-GB" sz="3000" b="1" i="1" dirty="0"/>
              <a:t>Deliverables</a:t>
            </a:r>
            <a:r>
              <a:rPr lang="en-GB" sz="3000" dirty="0"/>
              <a:t> </a:t>
            </a:r>
          </a:p>
          <a:p>
            <a:r>
              <a:rPr lang="en-GB" sz="3000" dirty="0"/>
              <a:t>The desired elements of value, outcomes, or results that must be delivered for a project to be considered complete.</a:t>
            </a:r>
          </a:p>
          <a:p>
            <a:endParaRPr lang="en-GB" sz="3000" dirty="0"/>
          </a:p>
          <a:p>
            <a:endParaRPr lang="en-GB" sz="3000" dirty="0"/>
          </a:p>
          <a:p>
            <a:r>
              <a:rPr lang="en-GB" sz="3000" b="1" i="1" dirty="0"/>
              <a:t>Interdependencies</a:t>
            </a:r>
            <a:r>
              <a:rPr lang="en-GB" sz="3000" dirty="0"/>
              <a:t> </a:t>
            </a:r>
          </a:p>
          <a:p>
            <a:r>
              <a:rPr lang="en-GB" sz="3000" dirty="0"/>
              <a:t>Relations between organizational functions where one function or task is dependent on others.</a:t>
            </a:r>
          </a:p>
          <a:p>
            <a:endParaRPr lang="en-GB" sz="3000" dirty="0"/>
          </a:p>
        </p:txBody>
      </p:sp>
      <p:pic>
        <p:nvPicPr>
          <p:cNvPr id="2" name="Graphic 21">
            <a:extLst>
              <a:ext uri="{FF2B5EF4-FFF2-40B4-BE49-F238E27FC236}">
                <a16:creationId xmlns:a16="http://schemas.microsoft.com/office/drawing/2014/main" id="{B155B128-F46E-EFD8-0AF2-C92080299B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6171" y="822960"/>
            <a:ext cx="2305141" cy="1076343"/>
          </a:xfrm>
          <a:prstGeom prst="rect">
            <a:avLst/>
          </a:prstGeom>
        </p:spPr>
      </p:pic>
    </p:spTree>
    <p:extLst>
      <p:ext uri="{BB962C8B-B14F-4D97-AF65-F5344CB8AC3E}">
        <p14:creationId xmlns:p14="http://schemas.microsoft.com/office/powerpoint/2010/main" val="949187639"/>
      </p:ext>
    </p:extLst>
  </p:cSld>
  <p:clrMapOvr>
    <a:masterClrMapping/>
  </p:clrMapOvr>
  <mc:AlternateContent xmlns:mc="http://schemas.openxmlformats.org/markup-compatibility/2006" xmlns:p14="http://schemas.microsoft.com/office/powerpoint/2010/main">
    <mc:Choice Requires="p14">
      <p:transition spd="slow" p14:dur="2000" advTm="270838"/>
    </mc:Choice>
    <mc:Fallback xmlns="">
      <p:transition spd="slow" advTm="27083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5EFD6D-83EB-6166-FF61-809611D220A6}"/>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E732FD29-A295-DE3D-37E5-63E91DC666F6}"/>
              </a:ext>
            </a:extLst>
          </p:cNvPr>
          <p:cNvSpPr/>
          <p:nvPr/>
        </p:nvSpPr>
        <p:spPr>
          <a:xfrm>
            <a:off x="182880" y="890693"/>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A833C76A-3617-3AEE-12C3-7235E2EA304C}"/>
              </a:ext>
            </a:extLst>
          </p:cNvPr>
          <p:cNvSpPr txBox="1"/>
          <p:nvPr/>
        </p:nvSpPr>
        <p:spPr>
          <a:xfrm>
            <a:off x="176784" y="1027851"/>
            <a:ext cx="9511143" cy="523220"/>
          </a:xfrm>
          <a:prstGeom prst="rect">
            <a:avLst/>
          </a:prstGeom>
          <a:noFill/>
        </p:spPr>
        <p:txBody>
          <a:bodyPr wrap="square" rtlCol="0">
            <a:spAutoFit/>
          </a:bodyPr>
          <a:lstStyle/>
          <a:p>
            <a:pPr algn="ctr"/>
            <a:r>
              <a:rPr lang="en-US" sz="2800" b="1" dirty="0">
                <a:solidFill>
                  <a:srgbClr val="002060"/>
                </a:solidFill>
                <a:latin typeface="Tajawal Medium" panose="00000600000000000000" pitchFamily="2" charset="-78"/>
                <a:cs typeface="Tajawal Medium" panose="00000600000000000000" pitchFamily="2" charset="-78"/>
              </a:rPr>
              <a:t>Lecture 1: Glossary</a:t>
            </a:r>
          </a:p>
        </p:txBody>
      </p:sp>
      <p:sp>
        <p:nvSpPr>
          <p:cNvPr id="5" name="TextBox 4">
            <a:extLst>
              <a:ext uri="{FF2B5EF4-FFF2-40B4-BE49-F238E27FC236}">
                <a16:creationId xmlns:a16="http://schemas.microsoft.com/office/drawing/2014/main" id="{3F68EE15-68D1-6026-F646-ADCE3181F60E}"/>
              </a:ext>
            </a:extLst>
          </p:cNvPr>
          <p:cNvSpPr txBox="1"/>
          <p:nvPr/>
        </p:nvSpPr>
        <p:spPr>
          <a:xfrm>
            <a:off x="393870" y="1598578"/>
            <a:ext cx="11137391" cy="4708981"/>
          </a:xfrm>
          <a:prstGeom prst="rect">
            <a:avLst/>
          </a:prstGeom>
          <a:noFill/>
        </p:spPr>
        <p:txBody>
          <a:bodyPr wrap="square" rtlCol="0">
            <a:spAutoFit/>
          </a:bodyPr>
          <a:lstStyle/>
          <a:p>
            <a:r>
              <a:rPr lang="en-GB" sz="3000" b="1" i="1" dirty="0"/>
              <a:t>Life Cycle </a:t>
            </a:r>
          </a:p>
          <a:p>
            <a:r>
              <a:rPr lang="en-GB" sz="3000" dirty="0"/>
              <a:t>A standard concept of a product or project wherein it goes through a start-up phase, a building phase, a maturing phase, and a termination phase.</a:t>
            </a:r>
          </a:p>
          <a:p>
            <a:endParaRPr lang="en-GB" sz="3000" dirty="0"/>
          </a:p>
          <a:p>
            <a:r>
              <a:rPr lang="en-GB" sz="3000" b="1" i="1" dirty="0"/>
              <a:t>Parties-at-Interest</a:t>
            </a:r>
            <a:r>
              <a:rPr lang="en-GB" sz="3000" dirty="0"/>
              <a:t> </a:t>
            </a:r>
          </a:p>
          <a:p>
            <a:endParaRPr lang="en-GB" sz="3000" dirty="0"/>
          </a:p>
          <a:p>
            <a:r>
              <a:rPr lang="en-GB" sz="3000" dirty="0"/>
              <a:t>Individuals or groups (the stakeholders) with a special interest in a project, usually the project team, client, senior management, and specific public interest groups.</a:t>
            </a:r>
          </a:p>
        </p:txBody>
      </p:sp>
      <p:pic>
        <p:nvPicPr>
          <p:cNvPr id="2" name="Graphic 21">
            <a:extLst>
              <a:ext uri="{FF2B5EF4-FFF2-40B4-BE49-F238E27FC236}">
                <a16:creationId xmlns:a16="http://schemas.microsoft.com/office/drawing/2014/main" id="{390CEE76-99FD-85CF-4067-63D7CFA363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6171" y="822960"/>
            <a:ext cx="2305141" cy="1076343"/>
          </a:xfrm>
          <a:prstGeom prst="rect">
            <a:avLst/>
          </a:prstGeom>
        </p:spPr>
      </p:pic>
    </p:spTree>
    <p:extLst>
      <p:ext uri="{BB962C8B-B14F-4D97-AF65-F5344CB8AC3E}">
        <p14:creationId xmlns:p14="http://schemas.microsoft.com/office/powerpoint/2010/main" val="336186956"/>
      </p:ext>
    </p:extLst>
  </p:cSld>
  <p:clrMapOvr>
    <a:masterClrMapping/>
  </p:clrMapOvr>
  <mc:AlternateContent xmlns:mc="http://schemas.openxmlformats.org/markup-compatibility/2006" xmlns:p14="http://schemas.microsoft.com/office/powerpoint/2010/main">
    <mc:Choice Requires="p14">
      <p:transition spd="slow" p14:dur="2000" advTm="270838"/>
    </mc:Choice>
    <mc:Fallback xmlns="">
      <p:transition spd="slow" advTm="27083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B1374-639F-5806-9B69-978548229585}"/>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F4B836AB-EE7F-ED6E-5F3C-E46EF0C9D792}"/>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8293CE81-A3D5-0332-B6A9-AD54016FDBFC}"/>
              </a:ext>
            </a:extLst>
          </p:cNvPr>
          <p:cNvSpPr txBox="1"/>
          <p:nvPr/>
        </p:nvSpPr>
        <p:spPr>
          <a:xfrm>
            <a:off x="176784" y="1027851"/>
            <a:ext cx="9511143" cy="523220"/>
          </a:xfrm>
          <a:prstGeom prst="rect">
            <a:avLst/>
          </a:prstGeom>
          <a:noFill/>
        </p:spPr>
        <p:txBody>
          <a:bodyPr wrap="square" rtlCol="0">
            <a:spAutoFit/>
          </a:bodyPr>
          <a:lstStyle/>
          <a:p>
            <a:pPr algn="ctr"/>
            <a:r>
              <a:rPr lang="en-US" sz="2800" b="1" dirty="0">
                <a:solidFill>
                  <a:srgbClr val="002060"/>
                </a:solidFill>
                <a:latin typeface="Tajawal Medium" panose="00000600000000000000" pitchFamily="2" charset="-78"/>
                <a:cs typeface="Tajawal Medium" panose="00000600000000000000" pitchFamily="2" charset="-78"/>
              </a:rPr>
              <a:t>Lecture 1: Glossary</a:t>
            </a:r>
          </a:p>
        </p:txBody>
      </p:sp>
      <p:sp>
        <p:nvSpPr>
          <p:cNvPr id="5" name="TextBox 4">
            <a:extLst>
              <a:ext uri="{FF2B5EF4-FFF2-40B4-BE49-F238E27FC236}">
                <a16:creationId xmlns:a16="http://schemas.microsoft.com/office/drawing/2014/main" id="{1DC40603-5CCB-717D-3BEB-1558C2886009}"/>
              </a:ext>
            </a:extLst>
          </p:cNvPr>
          <p:cNvSpPr txBox="1"/>
          <p:nvPr/>
        </p:nvSpPr>
        <p:spPr>
          <a:xfrm>
            <a:off x="402336" y="1819275"/>
            <a:ext cx="11137391" cy="3323987"/>
          </a:xfrm>
          <a:prstGeom prst="rect">
            <a:avLst/>
          </a:prstGeom>
          <a:noFill/>
        </p:spPr>
        <p:txBody>
          <a:bodyPr wrap="square" rtlCol="0">
            <a:spAutoFit/>
          </a:bodyPr>
          <a:lstStyle/>
          <a:p>
            <a:r>
              <a:rPr lang="en-GB" sz="3000" b="1" i="1" dirty="0"/>
              <a:t>Program</a:t>
            </a:r>
            <a:r>
              <a:rPr lang="en-GB" sz="3000" dirty="0"/>
              <a:t> </a:t>
            </a:r>
          </a:p>
          <a:p>
            <a:r>
              <a:rPr lang="en-GB" sz="3000" dirty="0"/>
              <a:t>Often not distinguished from a project, but frequently meant to encompass a group of similar projects oriented toward a specific goal.</a:t>
            </a:r>
          </a:p>
          <a:p>
            <a:r>
              <a:rPr lang="en-GB" sz="3000" dirty="0"/>
              <a:t> </a:t>
            </a:r>
          </a:p>
          <a:p>
            <a:r>
              <a:rPr lang="en-GB" sz="3000" b="1" i="1" dirty="0"/>
              <a:t>Project Management </a:t>
            </a:r>
          </a:p>
          <a:p>
            <a:r>
              <a:rPr lang="en-GB" sz="3000" dirty="0"/>
              <a:t>The means, techniques, and concepts used to run a project and achieve its objectives. </a:t>
            </a:r>
          </a:p>
        </p:txBody>
      </p:sp>
      <p:pic>
        <p:nvPicPr>
          <p:cNvPr id="2" name="Graphic 21">
            <a:extLst>
              <a:ext uri="{FF2B5EF4-FFF2-40B4-BE49-F238E27FC236}">
                <a16:creationId xmlns:a16="http://schemas.microsoft.com/office/drawing/2014/main" id="{192DE26E-20B7-E67F-A9E7-4A108A4950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6171" y="822960"/>
            <a:ext cx="2305141" cy="1076343"/>
          </a:xfrm>
          <a:prstGeom prst="rect">
            <a:avLst/>
          </a:prstGeom>
        </p:spPr>
      </p:pic>
    </p:spTree>
    <p:extLst>
      <p:ext uri="{BB962C8B-B14F-4D97-AF65-F5344CB8AC3E}">
        <p14:creationId xmlns:p14="http://schemas.microsoft.com/office/powerpoint/2010/main" val="4153423214"/>
      </p:ext>
    </p:extLst>
  </p:cSld>
  <p:clrMapOvr>
    <a:masterClrMapping/>
  </p:clrMapOvr>
  <mc:AlternateContent xmlns:mc="http://schemas.openxmlformats.org/markup-compatibility/2006" xmlns:p14="http://schemas.microsoft.com/office/powerpoint/2010/main">
    <mc:Choice Requires="p14">
      <p:transition spd="slow" p14:dur="2000" advTm="270838"/>
    </mc:Choice>
    <mc:Fallback xmlns="">
      <p:transition spd="slow" advTm="27083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pPr algn="ctr"/>
            <a:r>
              <a:rPr lang="en-US" sz="2800" b="1" dirty="0">
                <a:solidFill>
                  <a:srgbClr val="002060"/>
                </a:solidFill>
                <a:latin typeface="Tajawal Medium" panose="00000600000000000000" pitchFamily="2" charset="-78"/>
                <a:cs typeface="Tajawal Medium" panose="00000600000000000000" pitchFamily="2" charset="-78"/>
              </a:rPr>
              <a:t>Lecture 1: Glossary</a:t>
            </a:r>
          </a:p>
        </p:txBody>
      </p:sp>
      <p:pic>
        <p:nvPicPr>
          <p:cNvPr id="2" name="Graphic 21" descr="A logo for a university&#10;&#10;AI-generated content may be incorrect.">
            <a:extLst>
              <a:ext uri="{FF2B5EF4-FFF2-40B4-BE49-F238E27FC236}">
                <a16:creationId xmlns:a16="http://schemas.microsoft.com/office/drawing/2014/main" id="{ECE966E9-CDD5-4EAE-FC71-40A2DCD624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6171" y="880993"/>
            <a:ext cx="2305141" cy="1076343"/>
          </a:xfrm>
          <a:prstGeom prst="rect">
            <a:avLst/>
          </a:prstGeom>
        </p:spPr>
      </p:pic>
      <p:graphicFrame>
        <p:nvGraphicFramePr>
          <p:cNvPr id="12" name="TextBox 5">
            <a:extLst>
              <a:ext uri="{FF2B5EF4-FFF2-40B4-BE49-F238E27FC236}">
                <a16:creationId xmlns:a16="http://schemas.microsoft.com/office/drawing/2014/main" id="{FAEA084B-6549-BE92-C756-58CE34092FDD}"/>
              </a:ext>
            </a:extLst>
          </p:cNvPr>
          <p:cNvGraphicFramePr/>
          <p:nvPr/>
        </p:nvGraphicFramePr>
        <p:xfrm>
          <a:off x="530352" y="1819275"/>
          <a:ext cx="10826495" cy="3477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449382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2686217" y="892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24684" y="1142728"/>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Graphic 21">
            <a:extLst>
              <a:ext uri="{FF2B5EF4-FFF2-40B4-BE49-F238E27FC236}">
                <a16:creationId xmlns:a16="http://schemas.microsoft.com/office/drawing/2014/main" id="{6C6A7626-2F1B-F6D2-6BA9-982C4D087EFC}"/>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4745" y="162746"/>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FCE2EF-0974-4810-84D8-2861CDA38FFA}">
  <ds:schemaRefs>
    <ds:schemaRef ds:uri="http://schemas.microsoft.com/office/2006/documentManagement/types"/>
    <ds:schemaRef ds:uri="http://purl.org/dc/elements/1.1/"/>
    <ds:schemaRef ds:uri="http://schemas.microsoft.com/office/2006/metadata/properties"/>
    <ds:schemaRef ds:uri="49100919-8a76-4266-be0c-7dc583902cb4"/>
    <ds:schemaRef ds:uri="http://schemas.microsoft.com/office/infopath/2007/PartnerControls"/>
    <ds:schemaRef ds:uri="http://purl.org/dc/terms/"/>
    <ds:schemaRef ds:uri="http://purl.org/dc/dcmitype/"/>
    <ds:schemaRef ds:uri="http://schemas.openxmlformats.org/package/2006/metadata/core-properties"/>
    <ds:schemaRef ds:uri="d13aca44-ef33-4cf4-9980-7f0b00e6eeb9"/>
    <ds:schemaRef ds:uri="http://www.w3.org/XML/1998/namespace"/>
  </ds:schemaRefs>
</ds:datastoreItem>
</file>

<file path=customXml/itemProps2.xml><?xml version="1.0" encoding="utf-8"?>
<ds:datastoreItem xmlns:ds="http://schemas.openxmlformats.org/officeDocument/2006/customXml" ds:itemID="{ECD3C90C-FAD4-425B-9A6B-788708FE7712}">
  <ds:schemaRefs>
    <ds:schemaRef ds:uri="http://schemas.microsoft.com/sharepoint/v3/contenttype/forms"/>
  </ds:schemaRefs>
</ds:datastoreItem>
</file>

<file path=customXml/itemProps3.xml><?xml version="1.0" encoding="utf-8"?>
<ds:datastoreItem xmlns:ds="http://schemas.openxmlformats.org/officeDocument/2006/customXml" ds:itemID="{86706626-81A1-4B14-B19F-ABDAB2E6A02F}"/>
</file>

<file path=docProps/app.xml><?xml version="1.0" encoding="utf-8"?>
<Properties xmlns="http://schemas.openxmlformats.org/officeDocument/2006/extended-properties" xmlns:vt="http://schemas.openxmlformats.org/officeDocument/2006/docPropsVTypes">
  <TotalTime>920</TotalTime>
  <Words>2157</Words>
  <Application>Microsoft Office PowerPoint</Application>
  <PresentationFormat>Widescreen</PresentationFormat>
  <Paragraphs>201</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29</cp:revision>
  <dcterms:created xsi:type="dcterms:W3CDTF">2023-04-29T09:08:23Z</dcterms:created>
  <dcterms:modified xsi:type="dcterms:W3CDTF">2025-09-20T13:32:09Z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