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303" r:id="rId5"/>
    <p:sldId id="508" r:id="rId6"/>
    <p:sldId id="509" r:id="rId7"/>
    <p:sldId id="511" r:id="rId8"/>
    <p:sldId id="531" r:id="rId9"/>
    <p:sldId id="510" r:id="rId10"/>
    <p:sldId id="536" r:id="rId11"/>
    <p:sldId id="537" r:id="rId12"/>
    <p:sldId id="512" r:id="rId13"/>
    <p:sldId id="513" r:id="rId14"/>
    <p:sldId id="514" r:id="rId15"/>
    <p:sldId id="548" r:id="rId16"/>
    <p:sldId id="549" r:id="rId17"/>
    <p:sldId id="515" r:id="rId18"/>
    <p:sldId id="538" r:id="rId19"/>
    <p:sldId id="550" r:id="rId20"/>
    <p:sldId id="551" r:id="rId21"/>
    <p:sldId id="552"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1"/>
            <p14:sldId id="531"/>
            <p14:sldId id="510"/>
            <p14:sldId id="536"/>
            <p14:sldId id="537"/>
            <p14:sldId id="512"/>
            <p14:sldId id="513"/>
            <p14:sldId id="514"/>
            <p14:sldId id="548"/>
            <p14:sldId id="549"/>
            <p14:sldId id="515"/>
            <p14:sldId id="538"/>
            <p14:sldId id="550"/>
            <p14:sldId id="551"/>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57021" y="2806623"/>
            <a:ext cx="6391365"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Information Security </a:t>
            </a:r>
          </a:p>
          <a:p>
            <a:pPr algn="ctr"/>
            <a:r>
              <a:rPr lang="en-US" sz="4400" b="1" dirty="0">
                <a:solidFill>
                  <a:srgbClr val="00B0F0"/>
                </a:solidFill>
                <a:latin typeface="Alexandria" charset="0"/>
                <a:cs typeface="Alexandria" charset="0"/>
              </a:rPr>
              <a:t>Standards &amp; Specifications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2" y="1100712"/>
            <a:ext cx="5814421"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12D85EC1-BD4C-D0D6-6E34-94A2220E4A2B}"/>
              </a:ext>
            </a:extLst>
          </p:cNvPr>
          <p:cNvSpPr txBox="1"/>
          <p:nvPr/>
        </p:nvSpPr>
        <p:spPr>
          <a:xfrm>
            <a:off x="942975" y="2838466"/>
            <a:ext cx="10193110" cy="2308324"/>
          </a:xfrm>
          <a:prstGeom prst="rect">
            <a:avLst/>
          </a:prstGeom>
          <a:noFill/>
        </p:spPr>
        <p:txBody>
          <a:bodyPr wrap="square">
            <a:spAutoFit/>
          </a:bodyPr>
          <a:lstStyle/>
          <a:p>
            <a:r>
              <a:rPr lang="en-US" sz="2400" b="1" dirty="0"/>
              <a:t>• In the process of information security system construction, enterprises  comply with international standards and specifications to develop their own information security specifications and improve operations.</a:t>
            </a:r>
          </a:p>
          <a:p>
            <a:endParaRPr lang="en-US" sz="2400" b="1" dirty="0"/>
          </a:p>
          <a:p>
            <a:r>
              <a:rPr lang="en-US" sz="2400" b="1" dirty="0"/>
              <a:t>•     This   document   describes   and   analyzes   several   international   information security standards to help better understand information security.</a:t>
            </a:r>
          </a:p>
        </p:txBody>
      </p:sp>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D520-718B-E517-D428-33922A137F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F4A2E0-BDD1-E217-7DD5-C7680B53E29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CA7CA6-CADA-13D9-4B90-84ED8CF8725E}"/>
              </a:ext>
            </a:extLst>
          </p:cNvPr>
          <p:cNvSpPr txBox="1"/>
          <p:nvPr/>
        </p:nvSpPr>
        <p:spPr>
          <a:xfrm>
            <a:off x="2398850" y="1117041"/>
            <a:ext cx="3902032" cy="52197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0160D9F4-B69C-EF6E-8F8F-2AFA79D7F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32895-0F74-26D4-EC0C-6F9CD270E6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BBE6B1-E03C-BE01-1B47-B41085F27F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F3518806-698A-BB34-EFEA-2653074A0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0087BB0-A3C7-84C6-09C7-DE06D18E3AEC}"/>
              </a:ext>
            </a:extLst>
          </p:cNvPr>
          <p:cNvSpPr txBox="1"/>
          <p:nvPr/>
        </p:nvSpPr>
        <p:spPr>
          <a:xfrm>
            <a:off x="877661" y="2683681"/>
            <a:ext cx="9784896" cy="2826287"/>
          </a:xfrm>
          <a:prstGeom prst="rect">
            <a:avLst/>
          </a:prstGeom>
          <a:noFill/>
        </p:spPr>
        <p:txBody>
          <a:bodyPr wrap="square">
            <a:spAutoFit/>
          </a:bodyPr>
          <a:lstStyle/>
          <a:p>
            <a:r>
              <a:rPr lang="en-US" sz="2800" b="1" dirty="0"/>
              <a:t>• Upon completion of this course, you will be able to describe:</a:t>
            </a:r>
          </a:p>
          <a:p>
            <a:r>
              <a:rPr lang="en-US" sz="2800" b="1" dirty="0"/>
              <a:t> </a:t>
            </a:r>
          </a:p>
          <a:p>
            <a:pPr>
              <a:lnSpc>
                <a:spcPct val="150000"/>
              </a:lnSpc>
            </a:pPr>
            <a:r>
              <a:rPr lang="en-US" sz="2800" b="1" dirty="0"/>
              <a:t>□ Common information security standards.</a:t>
            </a:r>
          </a:p>
          <a:p>
            <a:pPr>
              <a:lnSpc>
                <a:spcPct val="150000"/>
              </a:lnSpc>
            </a:pPr>
            <a:r>
              <a:rPr lang="en-US" sz="2800" b="1" dirty="0"/>
              <a:t>□ Significance of information security standards.</a:t>
            </a:r>
          </a:p>
          <a:p>
            <a:pPr>
              <a:lnSpc>
                <a:spcPct val="150000"/>
              </a:lnSpc>
            </a:pPr>
            <a:r>
              <a:rPr lang="en-US" sz="2800" b="1" dirty="0"/>
              <a:t>□ Main points of common information security standards.</a:t>
            </a:r>
          </a:p>
        </p:txBody>
      </p:sp>
    </p:spTree>
    <p:extLst>
      <p:ext uri="{BB962C8B-B14F-4D97-AF65-F5344CB8AC3E}">
        <p14:creationId xmlns:p14="http://schemas.microsoft.com/office/powerpoint/2010/main" val="218158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Contents</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C512BEE-D7D5-C4B9-17CB-18F93D0089ED}"/>
              </a:ext>
            </a:extLst>
          </p:cNvPr>
          <p:cNvSpPr txBox="1"/>
          <p:nvPr/>
        </p:nvSpPr>
        <p:spPr>
          <a:xfrm>
            <a:off x="1138919" y="2752930"/>
            <a:ext cx="8135710" cy="2610843"/>
          </a:xfrm>
          <a:prstGeom prst="rect">
            <a:avLst/>
          </a:prstGeom>
          <a:noFill/>
        </p:spPr>
        <p:txBody>
          <a:bodyPr wrap="square">
            <a:spAutoFit/>
          </a:bodyPr>
          <a:lstStyle/>
          <a:p>
            <a:pPr>
              <a:lnSpc>
                <a:spcPct val="150000"/>
              </a:lnSpc>
            </a:pPr>
            <a:r>
              <a:rPr lang="en-US" sz="2800" b="1" dirty="0"/>
              <a:t>1.   Information Security Standards and Specifications</a:t>
            </a:r>
          </a:p>
          <a:p>
            <a:pPr>
              <a:lnSpc>
                <a:spcPct val="150000"/>
              </a:lnSpc>
            </a:pPr>
            <a:r>
              <a:rPr lang="en-US" sz="2800" b="1" dirty="0"/>
              <a:t>2.   ISO 27001 ISMS</a:t>
            </a:r>
          </a:p>
          <a:p>
            <a:pPr>
              <a:lnSpc>
                <a:spcPct val="150000"/>
              </a:lnSpc>
            </a:pPr>
            <a:r>
              <a:rPr lang="en-US" sz="2800" b="1" dirty="0"/>
              <a:t>3.   Graded Protection of Information Security</a:t>
            </a:r>
          </a:p>
          <a:p>
            <a:pPr>
              <a:lnSpc>
                <a:spcPct val="150000"/>
              </a:lnSpc>
            </a:pPr>
            <a:r>
              <a:rPr lang="en-US" sz="2800" b="1" dirty="0"/>
              <a:t>4.   Other Standards</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C8BAD-799A-8B8E-5D0E-2DEEAA094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A7F806-088B-AB67-AEA5-35F8B0F527E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5AAE3C-AC4F-5040-DD61-D7758E8CD050}"/>
              </a:ext>
            </a:extLst>
          </p:cNvPr>
          <p:cNvSpPr txBox="1"/>
          <p:nvPr/>
        </p:nvSpPr>
        <p:spPr>
          <a:xfrm>
            <a:off x="2366192" y="1100712"/>
            <a:ext cx="7137037" cy="523220"/>
          </a:xfrm>
          <a:prstGeom prst="rect">
            <a:avLst/>
          </a:prstGeom>
          <a:noFill/>
        </p:spPr>
        <p:txBody>
          <a:bodyPr wrap="square" rtlCol="0">
            <a:spAutoFit/>
          </a:bodyPr>
          <a:lstStyle/>
          <a:p>
            <a:r>
              <a:rPr lang="en-US" sz="2800" b="1" dirty="0">
                <a:latin typeface="Alexandria" charset="0"/>
                <a:cs typeface="Alexandria" charset="0"/>
              </a:rPr>
              <a:t>Significance of Information Security Standards</a:t>
            </a:r>
          </a:p>
        </p:txBody>
      </p:sp>
      <p:sp>
        <p:nvSpPr>
          <p:cNvPr id="5" name="Rectangle 4">
            <a:extLst>
              <a:ext uri="{FF2B5EF4-FFF2-40B4-BE49-F238E27FC236}">
                <a16:creationId xmlns:a16="http://schemas.microsoft.com/office/drawing/2014/main" id="{7185703A-FB81-7D0B-166E-2F83D1715B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AEEBD2-CC27-125D-0686-34CC22B1060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8930CE-3F4F-A4B0-910B-B5075DFF93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4A694628-E927-F90F-0EA9-24077FE88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36637D8-5DC4-1E2B-C7FE-4BD01AF7C54F}"/>
              </a:ext>
            </a:extLst>
          </p:cNvPr>
          <p:cNvSpPr/>
          <p:nvPr/>
        </p:nvSpPr>
        <p:spPr>
          <a:xfrm>
            <a:off x="783772" y="5861957"/>
            <a:ext cx="1404257" cy="71845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B529CB3-1E2A-6464-17E3-5D1324603CC0}"/>
              </a:ext>
            </a:extLst>
          </p:cNvPr>
          <p:cNvSpPr/>
          <p:nvPr/>
        </p:nvSpPr>
        <p:spPr>
          <a:xfrm>
            <a:off x="1061356" y="5714999"/>
            <a:ext cx="1404257" cy="53884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5A679534-9218-AD0A-CE28-945DD8980715}"/>
              </a:ext>
            </a:extLst>
          </p:cNvPr>
          <p:cNvSpPr txBox="1"/>
          <p:nvPr/>
        </p:nvSpPr>
        <p:spPr>
          <a:xfrm>
            <a:off x="816428" y="2151493"/>
            <a:ext cx="10335986" cy="1384995"/>
          </a:xfrm>
          <a:prstGeom prst="rect">
            <a:avLst/>
          </a:prstGeom>
          <a:noFill/>
        </p:spPr>
        <p:txBody>
          <a:bodyPr wrap="square">
            <a:spAutoFit/>
          </a:bodyPr>
          <a:lstStyle/>
          <a:p>
            <a:r>
              <a:rPr lang="en-US" sz="2800" b="1" dirty="0"/>
              <a:t>Standards are normative documents that are jointly formulated, approved by recognized authorities, and used throughout the industry to achieve the best security.</a:t>
            </a:r>
          </a:p>
        </p:txBody>
      </p:sp>
      <p:pic>
        <p:nvPicPr>
          <p:cNvPr id="18" name="Picture 17">
            <a:extLst>
              <a:ext uri="{FF2B5EF4-FFF2-40B4-BE49-F238E27FC236}">
                <a16:creationId xmlns:a16="http://schemas.microsoft.com/office/drawing/2014/main" id="{02F857A6-C4D2-2B04-1AF2-B2BED6569343}"/>
              </a:ext>
            </a:extLst>
          </p:cNvPr>
          <p:cNvPicPr>
            <a:picLocks noChangeAspect="1"/>
          </p:cNvPicPr>
          <p:nvPr/>
        </p:nvPicPr>
        <p:blipFill>
          <a:blip r:embed="rId3"/>
          <a:stretch>
            <a:fillRect/>
          </a:stretch>
        </p:blipFill>
        <p:spPr>
          <a:xfrm>
            <a:off x="2445047" y="3658478"/>
            <a:ext cx="6734175" cy="2667000"/>
          </a:xfrm>
          <a:prstGeom prst="rect">
            <a:avLst/>
          </a:prstGeom>
        </p:spPr>
      </p:pic>
    </p:spTree>
    <p:extLst>
      <p:ext uri="{BB962C8B-B14F-4D97-AF65-F5344CB8AC3E}">
        <p14:creationId xmlns:p14="http://schemas.microsoft.com/office/powerpoint/2010/main" val="323298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F56FD-CAED-1130-C3EC-05CAE6C4A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0F2E6-6D41-3B56-E247-85354D39E56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07C2D1-7CCF-F30B-E7E3-18A695A529F8}"/>
              </a:ext>
            </a:extLst>
          </p:cNvPr>
          <p:cNvSpPr txBox="1"/>
          <p:nvPr/>
        </p:nvSpPr>
        <p:spPr>
          <a:xfrm>
            <a:off x="2382521" y="1100712"/>
            <a:ext cx="6941093" cy="523220"/>
          </a:xfrm>
          <a:prstGeom prst="rect">
            <a:avLst/>
          </a:prstGeom>
          <a:noFill/>
        </p:spPr>
        <p:txBody>
          <a:bodyPr wrap="square" rtlCol="0">
            <a:spAutoFit/>
          </a:bodyPr>
          <a:lstStyle/>
          <a:p>
            <a:r>
              <a:rPr lang="en-US" sz="2800" b="1" dirty="0">
                <a:latin typeface="Alexandria" charset="0"/>
                <a:cs typeface="Alexandria" charset="0"/>
              </a:rPr>
              <a:t>Information Security Standards Organizations</a:t>
            </a:r>
          </a:p>
        </p:txBody>
      </p:sp>
      <p:sp>
        <p:nvSpPr>
          <p:cNvPr id="5" name="Rectangle 4">
            <a:extLst>
              <a:ext uri="{FF2B5EF4-FFF2-40B4-BE49-F238E27FC236}">
                <a16:creationId xmlns:a16="http://schemas.microsoft.com/office/drawing/2014/main" id="{ED5DF047-8289-5577-2A51-072F42C48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3DF5-665A-FAAB-8A6E-39F9A9760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ADF7CA-4348-499F-6EC3-8ECCDCF9D8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65388445-E13E-5F2A-6424-7B072743B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7A390B82-B606-36E4-71FC-7E36E23DD724}"/>
              </a:ext>
            </a:extLst>
          </p:cNvPr>
          <p:cNvSpPr txBox="1"/>
          <p:nvPr/>
        </p:nvSpPr>
        <p:spPr>
          <a:xfrm>
            <a:off x="783772" y="2292925"/>
            <a:ext cx="7858124" cy="4093428"/>
          </a:xfrm>
          <a:prstGeom prst="rect">
            <a:avLst/>
          </a:prstGeom>
          <a:noFill/>
        </p:spPr>
        <p:txBody>
          <a:bodyPr wrap="square">
            <a:spAutoFit/>
          </a:bodyPr>
          <a:lstStyle/>
          <a:p>
            <a:r>
              <a:rPr lang="en-US" sz="2000" b="1" dirty="0"/>
              <a:t>• International organizations related to information security standardization:</a:t>
            </a:r>
          </a:p>
          <a:p>
            <a:r>
              <a:rPr lang="en-US" sz="2000" b="1" dirty="0"/>
              <a:t>□ International Organization for Standardization (ISO) </a:t>
            </a:r>
          </a:p>
          <a:p>
            <a:r>
              <a:rPr lang="en-US" sz="2000" b="1" dirty="0"/>
              <a:t>□ International Electronical Commission (IEC)</a:t>
            </a:r>
          </a:p>
          <a:p>
            <a:endParaRPr lang="en-US" sz="2000" b="1" dirty="0"/>
          </a:p>
          <a:p>
            <a:r>
              <a:rPr lang="en-US" sz="2000" b="1" dirty="0"/>
              <a:t>•  Chinese security standards organizations:</a:t>
            </a:r>
          </a:p>
          <a:p>
            <a:r>
              <a:rPr lang="en-US" sz="2000" b="1" dirty="0"/>
              <a:t>□ China Information Security Standardization Technical Committee</a:t>
            </a:r>
          </a:p>
          <a:p>
            <a:r>
              <a:rPr lang="en-US" sz="2000" b="1" dirty="0"/>
              <a:t>□ Cyber and Information Security Technical Committee (TC8) of China Communications Standards Association (CCSA)</a:t>
            </a:r>
          </a:p>
          <a:p>
            <a:endParaRPr lang="en-US" sz="2000" b="1" dirty="0"/>
          </a:p>
          <a:p>
            <a:r>
              <a:rPr lang="en-US" sz="2000" b="1" dirty="0"/>
              <a:t>•  Other standards organizations:</a:t>
            </a:r>
          </a:p>
          <a:p>
            <a:r>
              <a:rPr lang="en-US" sz="2000" b="1" dirty="0"/>
              <a:t>□ International Telecommunication Union (ITU) </a:t>
            </a:r>
          </a:p>
          <a:p>
            <a:r>
              <a:rPr lang="en-US" sz="2000" b="1" dirty="0"/>
              <a:t>□ Internet Engineering Task Force (IETF)</a:t>
            </a:r>
          </a:p>
        </p:txBody>
      </p:sp>
    </p:spTree>
    <p:extLst>
      <p:ext uri="{BB962C8B-B14F-4D97-AF65-F5344CB8AC3E}">
        <p14:creationId xmlns:p14="http://schemas.microsoft.com/office/powerpoint/2010/main" val="2388214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3CFEF-62C8-E799-D2F6-A59BE4B4B7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8B491E-31F7-4ADF-0AC4-2D8B5152879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540804-A491-5B8D-A4DF-266C05B85096}"/>
              </a:ext>
            </a:extLst>
          </p:cNvPr>
          <p:cNvSpPr txBox="1"/>
          <p:nvPr/>
        </p:nvSpPr>
        <p:spPr>
          <a:xfrm>
            <a:off x="2382521" y="1100712"/>
            <a:ext cx="7235008" cy="523220"/>
          </a:xfrm>
          <a:prstGeom prst="rect">
            <a:avLst/>
          </a:prstGeom>
          <a:noFill/>
        </p:spPr>
        <p:txBody>
          <a:bodyPr wrap="square" rtlCol="0">
            <a:spAutoFit/>
          </a:bodyPr>
          <a:lstStyle/>
          <a:p>
            <a:r>
              <a:rPr lang="en-US" sz="2800" b="1" dirty="0">
                <a:latin typeface="Alexandria" charset="0"/>
                <a:cs typeface="Alexandria" charset="0"/>
              </a:rPr>
              <a:t>Information Security Standards Organizations</a:t>
            </a:r>
          </a:p>
        </p:txBody>
      </p:sp>
      <p:sp>
        <p:nvSpPr>
          <p:cNvPr id="5" name="Rectangle 4">
            <a:extLst>
              <a:ext uri="{FF2B5EF4-FFF2-40B4-BE49-F238E27FC236}">
                <a16:creationId xmlns:a16="http://schemas.microsoft.com/office/drawing/2014/main" id="{F191B661-6B02-6BDD-8A3E-D6DABAC4EB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0D526B-3EA7-C994-3374-3BAF78A785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B8BE79-81F4-5F3B-484F-4D4DEB8EA5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A7E00D7F-2B1F-4D3B-F119-0EA508A213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109C3E51-F0C7-DF7B-818B-067652848FE5}"/>
              </a:ext>
            </a:extLst>
          </p:cNvPr>
          <p:cNvSpPr txBox="1"/>
          <p:nvPr/>
        </p:nvSpPr>
        <p:spPr>
          <a:xfrm>
            <a:off x="849086" y="2554183"/>
            <a:ext cx="10450286" cy="3416320"/>
          </a:xfrm>
          <a:prstGeom prst="rect">
            <a:avLst/>
          </a:prstGeom>
          <a:noFill/>
        </p:spPr>
        <p:txBody>
          <a:bodyPr wrap="square">
            <a:spAutoFit/>
          </a:bodyPr>
          <a:lstStyle/>
          <a:p>
            <a:r>
              <a:rPr lang="en-US" sz="2400" b="1" dirty="0"/>
              <a:t>• International information security standardization began in the middle of the 1970s, rapidly developed in the 1980s and drew global attention in the 1990s. At present, there are nearly 300 international and regional organizations establishing standards or technical rules.</a:t>
            </a:r>
          </a:p>
          <a:p>
            <a:endParaRPr lang="en-US" sz="2400" b="1" dirty="0"/>
          </a:p>
          <a:p>
            <a:r>
              <a:rPr lang="en-US" sz="2400" b="1" dirty="0"/>
              <a:t>• ISO is a global non-governmental organization and plays a crucial role in international standardization. It has published international standards and related documents for most fields (including monopolized industries such as military, oil, and shipping).</a:t>
            </a:r>
          </a:p>
        </p:txBody>
      </p:sp>
    </p:spTree>
    <p:extLst>
      <p:ext uri="{BB962C8B-B14F-4D97-AF65-F5344CB8AC3E}">
        <p14:creationId xmlns:p14="http://schemas.microsoft.com/office/powerpoint/2010/main" val="116290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B7A3F-12AB-861E-C1C4-47EE37F82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F958AD-9949-56E3-914F-F45C858F1F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1D425E-C0B9-842A-5BC1-9BB2CB45B9F2}"/>
              </a:ext>
            </a:extLst>
          </p:cNvPr>
          <p:cNvSpPr txBox="1"/>
          <p:nvPr/>
        </p:nvSpPr>
        <p:spPr>
          <a:xfrm>
            <a:off x="2382521" y="1100712"/>
            <a:ext cx="7137036" cy="523220"/>
          </a:xfrm>
          <a:prstGeom prst="rect">
            <a:avLst/>
          </a:prstGeom>
          <a:noFill/>
        </p:spPr>
        <p:txBody>
          <a:bodyPr wrap="square" rtlCol="0">
            <a:spAutoFit/>
          </a:bodyPr>
          <a:lstStyle/>
          <a:p>
            <a:r>
              <a:rPr lang="en-US" sz="2800" b="1" dirty="0">
                <a:latin typeface="Alexandria" charset="0"/>
                <a:cs typeface="Alexandria" charset="0"/>
              </a:rPr>
              <a:t>Information Security Standards Organizations</a:t>
            </a:r>
          </a:p>
        </p:txBody>
      </p:sp>
      <p:sp>
        <p:nvSpPr>
          <p:cNvPr id="5" name="Rectangle 4">
            <a:extLst>
              <a:ext uri="{FF2B5EF4-FFF2-40B4-BE49-F238E27FC236}">
                <a16:creationId xmlns:a16="http://schemas.microsoft.com/office/drawing/2014/main" id="{9A151DF5-CC8E-29C8-1DAE-770F9AB932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8C27BB-3CB1-C1B9-B1A0-15759722BA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B7A52E-55A3-B255-733B-01A05B94F54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1EB14E50-8EC1-BE26-24AE-D08A07338B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C61C7619-B3DB-23A5-5436-7062F41A4318}"/>
              </a:ext>
            </a:extLst>
          </p:cNvPr>
          <p:cNvSpPr txBox="1"/>
          <p:nvPr/>
        </p:nvSpPr>
        <p:spPr>
          <a:xfrm>
            <a:off x="812346" y="2143967"/>
            <a:ext cx="10372725" cy="4339650"/>
          </a:xfrm>
          <a:prstGeom prst="rect">
            <a:avLst/>
          </a:prstGeom>
          <a:noFill/>
        </p:spPr>
        <p:txBody>
          <a:bodyPr wrap="square">
            <a:spAutoFit/>
          </a:bodyPr>
          <a:lstStyle/>
          <a:p>
            <a:r>
              <a:rPr lang="en-US" sz="2300" b="1" dirty="0"/>
              <a:t>• IEC was the first international organization established for the preparation and publication of international standards for all electrical, electronic and related technologies.</a:t>
            </a:r>
          </a:p>
          <a:p>
            <a:endParaRPr lang="en-US" sz="2300" b="1" dirty="0"/>
          </a:p>
          <a:p>
            <a:r>
              <a:rPr lang="en-US" sz="2300" b="1" dirty="0"/>
              <a:t>• ITU is the United Nations specialized agency for information and communication technologies. It allocates global radio spectrum and satellite orbits, develops global telecommunication standards, works to improve telecommunication infrastructure in the developing world, and promotes global telecommunication development.</a:t>
            </a:r>
          </a:p>
          <a:p>
            <a:endParaRPr lang="en-US" sz="2300" b="1" dirty="0"/>
          </a:p>
          <a:p>
            <a:r>
              <a:rPr lang="en-US" sz="2300" b="1" dirty="0"/>
              <a:t>• IETF is a large open international community of network designers, operators, vendors, and researchers concerned with the evolution of the Internet architecture and the smooth operation of the Internet.</a:t>
            </a:r>
          </a:p>
        </p:txBody>
      </p:sp>
    </p:spTree>
    <p:extLst>
      <p:ext uri="{BB962C8B-B14F-4D97-AF65-F5344CB8AC3E}">
        <p14:creationId xmlns:p14="http://schemas.microsoft.com/office/powerpoint/2010/main" val="32815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BB11-9C93-8010-7B62-C38CD52D7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AE752-D605-111A-9D05-93497FEFA3D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8CA692-FC54-F517-B4D9-4ADAF05BA85F}"/>
              </a:ext>
            </a:extLst>
          </p:cNvPr>
          <p:cNvSpPr txBox="1"/>
          <p:nvPr/>
        </p:nvSpPr>
        <p:spPr>
          <a:xfrm>
            <a:off x="2349863" y="1117041"/>
            <a:ext cx="8655594" cy="523220"/>
          </a:xfrm>
          <a:prstGeom prst="rect">
            <a:avLst/>
          </a:prstGeom>
          <a:noFill/>
        </p:spPr>
        <p:txBody>
          <a:bodyPr wrap="square" rtlCol="0">
            <a:spAutoFit/>
          </a:bodyPr>
          <a:lstStyle/>
          <a:p>
            <a:r>
              <a:rPr lang="en-US" sz="2800" b="1" dirty="0">
                <a:latin typeface="Alexandria" charset="0"/>
                <a:cs typeface="Alexandria" charset="0"/>
              </a:rPr>
              <a:t>Common Information Security Standards &amp; Specifications</a:t>
            </a:r>
          </a:p>
        </p:txBody>
      </p:sp>
      <p:sp>
        <p:nvSpPr>
          <p:cNvPr id="5" name="Rectangle 4">
            <a:extLst>
              <a:ext uri="{FF2B5EF4-FFF2-40B4-BE49-F238E27FC236}">
                <a16:creationId xmlns:a16="http://schemas.microsoft.com/office/drawing/2014/main" id="{3B611CFD-A21D-AF2F-719D-366AE695ED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05B96-7F29-074E-F1B3-E9B1FB6D3A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AC58C0-FFCB-2A31-41D6-A53C9C5177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FC03DA8-13D1-9BE4-34D9-AA0F621215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2F408F7D-81F3-8C8C-A46D-8C8EA0CCBB17}"/>
              </a:ext>
            </a:extLst>
          </p:cNvPr>
          <p:cNvSpPr/>
          <p:nvPr/>
        </p:nvSpPr>
        <p:spPr>
          <a:xfrm>
            <a:off x="1077685" y="5763984"/>
            <a:ext cx="1404257" cy="53884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A98C02A-99FB-FC58-A7F7-EA743BE0B699}"/>
              </a:ext>
            </a:extLst>
          </p:cNvPr>
          <p:cNvPicPr>
            <a:picLocks noChangeAspect="1"/>
          </p:cNvPicPr>
          <p:nvPr/>
        </p:nvPicPr>
        <p:blipFill>
          <a:blip r:embed="rId3"/>
          <a:stretch>
            <a:fillRect/>
          </a:stretch>
        </p:blipFill>
        <p:spPr>
          <a:xfrm>
            <a:off x="3539898" y="1945140"/>
            <a:ext cx="5310188" cy="4556636"/>
          </a:xfrm>
          <a:prstGeom prst="rect">
            <a:avLst/>
          </a:prstGeom>
        </p:spPr>
      </p:pic>
    </p:spTree>
    <p:extLst>
      <p:ext uri="{BB962C8B-B14F-4D97-AF65-F5344CB8AC3E}">
        <p14:creationId xmlns:p14="http://schemas.microsoft.com/office/powerpoint/2010/main" val="383229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2444-31D4-81E3-9B08-52A68C7E9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6E4DC3-3586-E42E-1ED4-9E86EC6E43D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37D4DA-8AAF-610F-AF9C-A1945E35E0CB}"/>
              </a:ext>
            </a:extLst>
          </p:cNvPr>
          <p:cNvSpPr txBox="1"/>
          <p:nvPr/>
        </p:nvSpPr>
        <p:spPr>
          <a:xfrm>
            <a:off x="2382521" y="1117041"/>
            <a:ext cx="5945050" cy="523220"/>
          </a:xfrm>
          <a:prstGeom prst="rect">
            <a:avLst/>
          </a:prstGeom>
          <a:noFill/>
        </p:spPr>
        <p:txBody>
          <a:bodyPr wrap="square" rtlCol="0">
            <a:spAutoFit/>
          </a:bodyPr>
          <a:lstStyle/>
          <a:p>
            <a:r>
              <a:rPr lang="en-US" sz="2800" b="1" dirty="0">
                <a:latin typeface="Alexandria" charset="0"/>
                <a:cs typeface="Alexandria" charset="0"/>
              </a:rPr>
              <a:t>ISO 27001 ISMS</a:t>
            </a:r>
          </a:p>
        </p:txBody>
      </p:sp>
      <p:sp>
        <p:nvSpPr>
          <p:cNvPr id="5" name="Rectangle 4">
            <a:extLst>
              <a:ext uri="{FF2B5EF4-FFF2-40B4-BE49-F238E27FC236}">
                <a16:creationId xmlns:a16="http://schemas.microsoft.com/office/drawing/2014/main" id="{50574A5F-682B-D1E6-5C40-7F62F1C6FA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FE1CB-F6F6-E880-3BF8-115ABFFB92D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B522EE-2EA5-F4D5-1253-291F0432CA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49E92922-6EE6-6C6E-950B-312619E98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E50A1A6-34BB-7822-4B5C-AFF95F9DD1CF}"/>
              </a:ext>
            </a:extLst>
          </p:cNvPr>
          <p:cNvSpPr/>
          <p:nvPr/>
        </p:nvSpPr>
        <p:spPr>
          <a:xfrm>
            <a:off x="783771" y="6155871"/>
            <a:ext cx="1404257" cy="3429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80ECB45-CCE7-3B0E-F024-9CB8E52A9F7B}"/>
              </a:ext>
            </a:extLst>
          </p:cNvPr>
          <p:cNvPicPr>
            <a:picLocks noChangeAspect="1"/>
          </p:cNvPicPr>
          <p:nvPr/>
        </p:nvPicPr>
        <p:blipFill>
          <a:blip r:embed="rId3"/>
          <a:stretch>
            <a:fillRect/>
          </a:stretch>
        </p:blipFill>
        <p:spPr>
          <a:xfrm>
            <a:off x="970453" y="2379733"/>
            <a:ext cx="10205619" cy="3808795"/>
          </a:xfrm>
          <a:prstGeom prst="rect">
            <a:avLst/>
          </a:prstGeom>
        </p:spPr>
      </p:pic>
    </p:spTree>
    <p:extLst>
      <p:ext uri="{BB962C8B-B14F-4D97-AF65-F5344CB8AC3E}">
        <p14:creationId xmlns:p14="http://schemas.microsoft.com/office/powerpoint/2010/main" val="106465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01E23-CAFE-33E6-024E-EE4055BA5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712FE2-A887-1C73-F23A-030436C7E70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9C36F6-6640-6903-FB15-CA51F1ADD9B0}"/>
              </a:ext>
            </a:extLst>
          </p:cNvPr>
          <p:cNvSpPr txBox="1"/>
          <p:nvPr/>
        </p:nvSpPr>
        <p:spPr>
          <a:xfrm>
            <a:off x="2415177" y="1068054"/>
            <a:ext cx="7545252" cy="523220"/>
          </a:xfrm>
          <a:prstGeom prst="rect">
            <a:avLst/>
          </a:prstGeom>
          <a:noFill/>
        </p:spPr>
        <p:txBody>
          <a:bodyPr wrap="square" rtlCol="0">
            <a:spAutoFit/>
          </a:bodyPr>
          <a:lstStyle/>
          <a:p>
            <a:r>
              <a:rPr lang="en-US" sz="2800" b="1" dirty="0">
                <a:latin typeface="Alexandria" charset="0"/>
                <a:cs typeface="Alexandria" charset="0"/>
              </a:rPr>
              <a:t>ISO 27001 ISMS</a:t>
            </a:r>
          </a:p>
        </p:txBody>
      </p:sp>
      <p:sp>
        <p:nvSpPr>
          <p:cNvPr id="5" name="Rectangle 4">
            <a:extLst>
              <a:ext uri="{FF2B5EF4-FFF2-40B4-BE49-F238E27FC236}">
                <a16:creationId xmlns:a16="http://schemas.microsoft.com/office/drawing/2014/main" id="{79F05C38-31D4-BD09-599B-77D787E638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B0FB8-86A5-BA89-D597-1F6889A8BB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9F90FB-F0C5-90B9-D00D-D30ABF15D0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9284AA93-0AA2-790A-4C95-ACAB3AB12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A6E7C21-DF55-37D7-455E-C9FFA9F06356}"/>
              </a:ext>
            </a:extLst>
          </p:cNvPr>
          <p:cNvSpPr/>
          <p:nvPr/>
        </p:nvSpPr>
        <p:spPr>
          <a:xfrm>
            <a:off x="865416" y="6057900"/>
            <a:ext cx="538842" cy="45720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EBBF311D-79AE-F035-20ED-C397664F2E75}"/>
              </a:ext>
            </a:extLst>
          </p:cNvPr>
          <p:cNvSpPr txBox="1"/>
          <p:nvPr/>
        </p:nvSpPr>
        <p:spPr>
          <a:xfrm>
            <a:off x="991961" y="2649808"/>
            <a:ext cx="10291081" cy="3046988"/>
          </a:xfrm>
          <a:prstGeom prst="rect">
            <a:avLst/>
          </a:prstGeom>
          <a:noFill/>
        </p:spPr>
        <p:txBody>
          <a:bodyPr wrap="square">
            <a:spAutoFit/>
          </a:bodyPr>
          <a:lstStyle/>
          <a:p>
            <a:r>
              <a:rPr lang="en-US" sz="2400" b="1" dirty="0"/>
              <a:t>Plan : ISMS planning and preparation</a:t>
            </a:r>
          </a:p>
          <a:p>
            <a:endParaRPr lang="en-US" sz="2400" b="1" dirty="0"/>
          </a:p>
          <a:p>
            <a:pPr marL="342900" indent="-342900">
              <a:buFont typeface="Arial" panose="020B0604020202020204" pitchFamily="34" charset="0"/>
              <a:buChar char="•"/>
            </a:pPr>
            <a:r>
              <a:rPr lang="en-US" sz="2400" b="1" dirty="0"/>
              <a:t>Establish security policy, objectives, processes and procedures relevant to managing risks and improving information security to deliver results in accordance with an organizations over all policies and objectives.</a:t>
            </a:r>
          </a:p>
          <a:p>
            <a:endParaRPr lang="en-US" sz="2400" b="1" dirty="0"/>
          </a:p>
          <a:p>
            <a:r>
              <a:rPr lang="en-US" sz="2400" b="1" dirty="0"/>
              <a:t>Do : ISMS document development Implement and operate the ISMS policy, controls, processes and procedures.</a:t>
            </a:r>
          </a:p>
        </p:txBody>
      </p:sp>
    </p:spTree>
    <p:extLst>
      <p:ext uri="{BB962C8B-B14F-4D97-AF65-F5344CB8AC3E}">
        <p14:creationId xmlns:p14="http://schemas.microsoft.com/office/powerpoint/2010/main" val="222255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D70ED-993F-A593-E352-81CB91E16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648A2-F5ED-FB7F-CCD6-A1F1F24F84B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35C374-7329-574C-82D1-3B2DBAD8E6EB}"/>
              </a:ext>
            </a:extLst>
          </p:cNvPr>
          <p:cNvSpPr txBox="1"/>
          <p:nvPr/>
        </p:nvSpPr>
        <p:spPr>
          <a:xfrm>
            <a:off x="2415177" y="1068054"/>
            <a:ext cx="6973752" cy="523220"/>
          </a:xfrm>
          <a:prstGeom prst="rect">
            <a:avLst/>
          </a:prstGeom>
          <a:noFill/>
        </p:spPr>
        <p:txBody>
          <a:bodyPr wrap="square" rtlCol="0">
            <a:spAutoFit/>
          </a:bodyPr>
          <a:lstStyle/>
          <a:p>
            <a:r>
              <a:rPr lang="en-US" sz="2800" b="1" dirty="0">
                <a:latin typeface="Alexandria" charset="0"/>
                <a:cs typeface="Alexandria" charset="0"/>
              </a:rPr>
              <a:t>ISO 27001 ISMS Family of Standards</a:t>
            </a:r>
          </a:p>
        </p:txBody>
      </p:sp>
      <p:sp>
        <p:nvSpPr>
          <p:cNvPr id="5" name="Rectangle 4">
            <a:extLst>
              <a:ext uri="{FF2B5EF4-FFF2-40B4-BE49-F238E27FC236}">
                <a16:creationId xmlns:a16="http://schemas.microsoft.com/office/drawing/2014/main" id="{F6A8921D-DAE3-E24B-0004-4EEB16D00F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64BFC3-A45C-56B8-A109-31ABA7E67EF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1CE5B-02D0-0394-FA67-6D1E738A5C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6C6D11F-F785-F994-982F-D5550A9C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1521522F-1B91-E0B1-C23F-F81B969BC0F2}"/>
              </a:ext>
            </a:extLst>
          </p:cNvPr>
          <p:cNvPicPr>
            <a:picLocks noChangeAspect="1"/>
          </p:cNvPicPr>
          <p:nvPr/>
        </p:nvPicPr>
        <p:blipFill>
          <a:blip r:embed="rId3"/>
          <a:stretch>
            <a:fillRect/>
          </a:stretch>
        </p:blipFill>
        <p:spPr>
          <a:xfrm>
            <a:off x="2474458" y="1896155"/>
            <a:ext cx="8024296" cy="4651602"/>
          </a:xfrm>
          <a:prstGeom prst="rect">
            <a:avLst/>
          </a:prstGeom>
        </p:spPr>
      </p:pic>
    </p:spTree>
    <p:extLst>
      <p:ext uri="{BB962C8B-B14F-4D97-AF65-F5344CB8AC3E}">
        <p14:creationId xmlns:p14="http://schemas.microsoft.com/office/powerpoint/2010/main" val="507248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93CBE-D071-D0E7-F7C5-8473D1B32E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1027EB-476A-33B1-5059-1D7FF190C0D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C26C85-B202-8E5A-045A-23971BBCC6D7}"/>
              </a:ext>
            </a:extLst>
          </p:cNvPr>
          <p:cNvSpPr txBox="1"/>
          <p:nvPr/>
        </p:nvSpPr>
        <p:spPr>
          <a:xfrm>
            <a:off x="2415177" y="1068054"/>
            <a:ext cx="6745152" cy="523220"/>
          </a:xfrm>
          <a:prstGeom prst="rect">
            <a:avLst/>
          </a:prstGeom>
          <a:noFill/>
        </p:spPr>
        <p:txBody>
          <a:bodyPr wrap="square" rtlCol="0">
            <a:spAutoFit/>
          </a:bodyPr>
          <a:lstStyle/>
          <a:p>
            <a:r>
              <a:rPr lang="en-US" sz="2800" b="1" dirty="0">
                <a:latin typeface="Alexandria" charset="0"/>
                <a:cs typeface="Alexandria" charset="0"/>
              </a:rPr>
              <a:t>ISO 27001 Evolution</a:t>
            </a:r>
          </a:p>
        </p:txBody>
      </p:sp>
      <p:sp>
        <p:nvSpPr>
          <p:cNvPr id="5" name="Rectangle 4">
            <a:extLst>
              <a:ext uri="{FF2B5EF4-FFF2-40B4-BE49-F238E27FC236}">
                <a16:creationId xmlns:a16="http://schemas.microsoft.com/office/drawing/2014/main" id="{256623AB-67E1-F74D-B501-01ACB37C98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C23E39-4CF1-11CF-F8D4-7A6CF3A842C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1C37F2F-1392-AAAF-F70A-93A037D186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86C12EF8-6E73-4D02-B1F8-B05ACF12C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5EE26D3A-4B0D-0391-91EF-A4D3C6B3DB0F}"/>
              </a:ext>
            </a:extLst>
          </p:cNvPr>
          <p:cNvSpPr txBox="1"/>
          <p:nvPr/>
        </p:nvSpPr>
        <p:spPr>
          <a:xfrm>
            <a:off x="763361" y="2158777"/>
            <a:ext cx="10307410" cy="400110"/>
          </a:xfrm>
          <a:prstGeom prst="rect">
            <a:avLst/>
          </a:prstGeom>
          <a:noFill/>
        </p:spPr>
        <p:txBody>
          <a:bodyPr wrap="square">
            <a:spAutoFit/>
          </a:bodyPr>
          <a:lstStyle/>
          <a:p>
            <a:r>
              <a:rPr lang="en-US" sz="2000" b="1" dirty="0"/>
              <a:t>• ISO/IEC 27001 and ISO/IEC 27002, released in 2013, are the currently used standards.</a:t>
            </a:r>
          </a:p>
        </p:txBody>
      </p:sp>
      <p:pic>
        <p:nvPicPr>
          <p:cNvPr id="14" name="Picture 13">
            <a:extLst>
              <a:ext uri="{FF2B5EF4-FFF2-40B4-BE49-F238E27FC236}">
                <a16:creationId xmlns:a16="http://schemas.microsoft.com/office/drawing/2014/main" id="{51A11AF3-B2CE-2CB5-F17F-985F18C3485E}"/>
              </a:ext>
            </a:extLst>
          </p:cNvPr>
          <p:cNvPicPr>
            <a:picLocks noChangeAspect="1"/>
          </p:cNvPicPr>
          <p:nvPr/>
        </p:nvPicPr>
        <p:blipFill>
          <a:blip r:embed="rId3"/>
          <a:stretch>
            <a:fillRect/>
          </a:stretch>
        </p:blipFill>
        <p:spPr>
          <a:xfrm>
            <a:off x="2588758" y="2780033"/>
            <a:ext cx="6841103" cy="3641961"/>
          </a:xfrm>
          <a:prstGeom prst="rect">
            <a:avLst/>
          </a:prstGeom>
        </p:spPr>
      </p:pic>
    </p:spTree>
    <p:extLst>
      <p:ext uri="{BB962C8B-B14F-4D97-AF65-F5344CB8AC3E}">
        <p14:creationId xmlns:p14="http://schemas.microsoft.com/office/powerpoint/2010/main" val="7447023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2F84-588F-6338-748B-1C31656F1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168C53-206C-4DE3-E01E-AD06EE62478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C38F92-E120-1BA5-F9A2-18172FC56F31}"/>
              </a:ext>
            </a:extLst>
          </p:cNvPr>
          <p:cNvSpPr txBox="1"/>
          <p:nvPr/>
        </p:nvSpPr>
        <p:spPr>
          <a:xfrm>
            <a:off x="2431506" y="1117041"/>
            <a:ext cx="6385923" cy="523220"/>
          </a:xfrm>
          <a:prstGeom prst="rect">
            <a:avLst/>
          </a:prstGeom>
          <a:noFill/>
        </p:spPr>
        <p:txBody>
          <a:bodyPr wrap="square" rtlCol="0">
            <a:spAutoFit/>
          </a:bodyPr>
          <a:lstStyle/>
          <a:p>
            <a:r>
              <a:rPr lang="en-US" sz="2800" b="1" dirty="0">
                <a:latin typeface="Alexandria" charset="0"/>
                <a:cs typeface="Alexandria" charset="0"/>
              </a:rPr>
              <a:t>ISMS and ISO/IEC 27000</a:t>
            </a:r>
          </a:p>
        </p:txBody>
      </p:sp>
      <p:sp>
        <p:nvSpPr>
          <p:cNvPr id="5" name="Rectangle 4">
            <a:extLst>
              <a:ext uri="{FF2B5EF4-FFF2-40B4-BE49-F238E27FC236}">
                <a16:creationId xmlns:a16="http://schemas.microsoft.com/office/drawing/2014/main" id="{F45E3D7C-F29D-CE82-3E4D-C63B4F19E8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58E658-6F11-3A12-A523-E925C8E485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66711-777F-CF6D-C58A-8310792DF3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A4DAFC11-7E50-0665-40B2-3247BE032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27C5D7C8-4850-FD86-9B38-CE5B7E1D5B72}"/>
              </a:ext>
            </a:extLst>
          </p:cNvPr>
          <p:cNvPicPr>
            <a:picLocks noChangeAspect="1"/>
          </p:cNvPicPr>
          <p:nvPr/>
        </p:nvPicPr>
        <p:blipFill>
          <a:blip r:embed="rId3"/>
          <a:stretch>
            <a:fillRect/>
          </a:stretch>
        </p:blipFill>
        <p:spPr>
          <a:xfrm>
            <a:off x="1225430" y="2125780"/>
            <a:ext cx="9749396" cy="4468055"/>
          </a:xfrm>
          <a:prstGeom prst="rect">
            <a:avLst/>
          </a:prstGeom>
        </p:spPr>
      </p:pic>
    </p:spTree>
    <p:extLst>
      <p:ext uri="{BB962C8B-B14F-4D97-AF65-F5344CB8AC3E}">
        <p14:creationId xmlns:p14="http://schemas.microsoft.com/office/powerpoint/2010/main" val="77898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B644E-4FD2-CBCE-1D79-63E1B0F53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2C34F2-536A-0E03-13E6-4B2CA6AD9988}"/>
              </a:ext>
            </a:extLst>
          </p:cNvPr>
          <p:cNvSpPr/>
          <p:nvPr/>
        </p:nvSpPr>
        <p:spPr>
          <a:xfrm>
            <a:off x="212271" y="1685494"/>
            <a:ext cx="118055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C7D8B0-AF3E-2DFC-8201-A2D4E9DDF574}"/>
              </a:ext>
            </a:extLst>
          </p:cNvPr>
          <p:cNvSpPr txBox="1"/>
          <p:nvPr/>
        </p:nvSpPr>
        <p:spPr>
          <a:xfrm>
            <a:off x="2431506" y="1117041"/>
            <a:ext cx="6385923" cy="523220"/>
          </a:xfrm>
          <a:prstGeom prst="rect">
            <a:avLst/>
          </a:prstGeom>
          <a:noFill/>
        </p:spPr>
        <p:txBody>
          <a:bodyPr wrap="square" rtlCol="0">
            <a:spAutoFit/>
          </a:bodyPr>
          <a:lstStyle/>
          <a:p>
            <a:r>
              <a:rPr lang="en-US" sz="2800" b="1" dirty="0">
                <a:latin typeface="Alexandria" charset="0"/>
                <a:cs typeface="Alexandria" charset="0"/>
              </a:rPr>
              <a:t>ISMS and ISO/IEC 27000</a:t>
            </a:r>
          </a:p>
        </p:txBody>
      </p:sp>
      <p:sp>
        <p:nvSpPr>
          <p:cNvPr id="5" name="Rectangle 4">
            <a:extLst>
              <a:ext uri="{FF2B5EF4-FFF2-40B4-BE49-F238E27FC236}">
                <a16:creationId xmlns:a16="http://schemas.microsoft.com/office/drawing/2014/main" id="{7DCA43AE-A415-B5DC-0E94-770F276FB6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5B3A60-4CEF-C854-6C28-7F0CEB1C8D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772C6E-DADD-C982-0E03-7D6AF4DC49F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3331DAC8-8067-8DA0-F36F-4A9ED11EFB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20698-DBCA-96D6-AE3F-ED09D69CEF0B}"/>
              </a:ext>
            </a:extLst>
          </p:cNvPr>
          <p:cNvSpPr/>
          <p:nvPr/>
        </p:nvSpPr>
        <p:spPr>
          <a:xfrm>
            <a:off x="718457" y="5927270"/>
            <a:ext cx="1404257" cy="53884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C3F818D-B90B-C2BA-5650-9DE7884EA168}"/>
              </a:ext>
            </a:extLst>
          </p:cNvPr>
          <p:cNvSpPr txBox="1"/>
          <p:nvPr/>
        </p:nvSpPr>
        <p:spPr>
          <a:xfrm>
            <a:off x="371475" y="2318886"/>
            <a:ext cx="11532053" cy="4093428"/>
          </a:xfrm>
          <a:prstGeom prst="rect">
            <a:avLst/>
          </a:prstGeom>
          <a:noFill/>
        </p:spPr>
        <p:txBody>
          <a:bodyPr wrap="square">
            <a:spAutoFit/>
          </a:bodyPr>
          <a:lstStyle/>
          <a:p>
            <a:r>
              <a:rPr lang="en-US" sz="2000" b="1" dirty="0"/>
              <a:t>•    Any  company  can  implement  an  ISMS,  but  how?  What  requirements  must  be  met?  ISO 27000 provides detailed requirements which organizations can use to establish ISMSs.</a:t>
            </a:r>
          </a:p>
          <a:p>
            <a:endParaRPr lang="en-US" sz="2000" b="1" dirty="0"/>
          </a:p>
          <a:p>
            <a:r>
              <a:rPr lang="en-US" sz="2000" b="1" dirty="0"/>
              <a:t>• ISO 27001 is to manage information security risks based on risk assessments and to comprehensively, systematically, and continuously improve information security management using the Plan, Do, Check, Action (PDCA) cycle. It can be used to establish and implement ISMSs and ensure information security of organizations.</a:t>
            </a:r>
          </a:p>
          <a:p>
            <a:endParaRPr lang="en-US" sz="2000" b="1" dirty="0"/>
          </a:p>
          <a:p>
            <a:r>
              <a:rPr lang="en-US" sz="2000" b="1" dirty="0"/>
              <a:t>• ISO 27001, an overall information security management framework based on the PDCA cycle, focuses on the establishment of a continuous-cyclic long-term management mechanism. Only certification to ISO/IEC 27001 is possible. Other ISO/IEC standards are the specific clauses and operation guides for the certification. For example, ISO 27002 defines a specific information security management process under the guidance of ISO 27001.</a:t>
            </a:r>
          </a:p>
        </p:txBody>
      </p:sp>
    </p:spTree>
    <p:extLst>
      <p:ext uri="{BB962C8B-B14F-4D97-AF65-F5344CB8AC3E}">
        <p14:creationId xmlns:p14="http://schemas.microsoft.com/office/powerpoint/2010/main" val="2482055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0D8B5-748F-4438-4B73-49A227DC1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1B4601-F55C-9472-6463-AF68F3AE0F6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E28ED9-A202-006E-D3F3-566F9BE31F1A}"/>
              </a:ext>
            </a:extLst>
          </p:cNvPr>
          <p:cNvSpPr txBox="1"/>
          <p:nvPr/>
        </p:nvSpPr>
        <p:spPr>
          <a:xfrm>
            <a:off x="2415177" y="1068054"/>
            <a:ext cx="6745152" cy="523220"/>
          </a:xfrm>
          <a:prstGeom prst="rect">
            <a:avLst/>
          </a:prstGeom>
          <a:noFill/>
        </p:spPr>
        <p:txBody>
          <a:bodyPr wrap="square" rtlCol="0">
            <a:spAutoFit/>
          </a:bodyPr>
          <a:lstStyle/>
          <a:p>
            <a:r>
              <a:rPr lang="en-US" sz="2800" b="1" dirty="0">
                <a:latin typeface="Alexandria" charset="0"/>
                <a:cs typeface="Alexandria" charset="0"/>
              </a:rPr>
              <a:t>Elements of Building an ISMS</a:t>
            </a:r>
          </a:p>
        </p:txBody>
      </p:sp>
      <p:sp>
        <p:nvSpPr>
          <p:cNvPr id="5" name="Rectangle 4">
            <a:extLst>
              <a:ext uri="{FF2B5EF4-FFF2-40B4-BE49-F238E27FC236}">
                <a16:creationId xmlns:a16="http://schemas.microsoft.com/office/drawing/2014/main" id="{E2A7E1E2-8FD3-F5FD-BC44-D8ADD2098E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A2A946-C00A-DCF4-CBBD-339D713497A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9E60A0-4374-D3B4-9C25-FF0FE1FB16E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7705E9F-E329-4CB3-63E4-1116D2BF13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8D566CE1-B080-7FAA-8846-2A5F0D01E78A}"/>
              </a:ext>
            </a:extLst>
          </p:cNvPr>
          <p:cNvSpPr txBox="1"/>
          <p:nvPr/>
        </p:nvSpPr>
        <p:spPr>
          <a:xfrm>
            <a:off x="861332" y="2199305"/>
            <a:ext cx="6098720" cy="400110"/>
          </a:xfrm>
          <a:prstGeom prst="rect">
            <a:avLst/>
          </a:prstGeom>
          <a:noFill/>
        </p:spPr>
        <p:txBody>
          <a:bodyPr wrap="square">
            <a:spAutoFit/>
          </a:bodyPr>
          <a:lstStyle/>
          <a:p>
            <a:r>
              <a:rPr lang="en-US" sz="2000" b="1" dirty="0"/>
              <a:t>• 14 control areas in ISO 27002:</a:t>
            </a:r>
          </a:p>
        </p:txBody>
      </p:sp>
      <p:pic>
        <p:nvPicPr>
          <p:cNvPr id="14" name="Picture 13">
            <a:extLst>
              <a:ext uri="{FF2B5EF4-FFF2-40B4-BE49-F238E27FC236}">
                <a16:creationId xmlns:a16="http://schemas.microsoft.com/office/drawing/2014/main" id="{ED07B246-804F-4B45-9E03-623D33E129B3}"/>
              </a:ext>
            </a:extLst>
          </p:cNvPr>
          <p:cNvPicPr>
            <a:picLocks noChangeAspect="1"/>
          </p:cNvPicPr>
          <p:nvPr/>
        </p:nvPicPr>
        <p:blipFill>
          <a:blip r:embed="rId3"/>
          <a:stretch>
            <a:fillRect/>
          </a:stretch>
        </p:blipFill>
        <p:spPr>
          <a:xfrm>
            <a:off x="2648420" y="2525475"/>
            <a:ext cx="7377323" cy="4039167"/>
          </a:xfrm>
          <a:prstGeom prst="rect">
            <a:avLst/>
          </a:prstGeom>
        </p:spPr>
      </p:pic>
    </p:spTree>
    <p:extLst>
      <p:ext uri="{BB962C8B-B14F-4D97-AF65-F5344CB8AC3E}">
        <p14:creationId xmlns:p14="http://schemas.microsoft.com/office/powerpoint/2010/main" val="22311090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37EB7-577D-BA6A-DB66-580A9A8033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85F63F-B551-B5B5-EECB-DC4F1F82D66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28E003-AFD3-8633-5EA1-635C2495FF0E}"/>
              </a:ext>
            </a:extLst>
          </p:cNvPr>
          <p:cNvSpPr txBox="1"/>
          <p:nvPr/>
        </p:nvSpPr>
        <p:spPr>
          <a:xfrm>
            <a:off x="2415177" y="1068054"/>
            <a:ext cx="6745152" cy="523220"/>
          </a:xfrm>
          <a:prstGeom prst="rect">
            <a:avLst/>
          </a:prstGeom>
          <a:noFill/>
        </p:spPr>
        <p:txBody>
          <a:bodyPr wrap="square" rtlCol="0">
            <a:spAutoFit/>
          </a:bodyPr>
          <a:lstStyle/>
          <a:p>
            <a:r>
              <a:rPr lang="en-US" sz="2800" b="1" dirty="0">
                <a:latin typeface="Alexandria" charset="0"/>
                <a:cs typeface="Alexandria" charset="0"/>
              </a:rPr>
              <a:t>Elements of Building an ISMS </a:t>
            </a:r>
          </a:p>
        </p:txBody>
      </p:sp>
      <p:sp>
        <p:nvSpPr>
          <p:cNvPr id="5" name="Rectangle 4">
            <a:extLst>
              <a:ext uri="{FF2B5EF4-FFF2-40B4-BE49-F238E27FC236}">
                <a16:creationId xmlns:a16="http://schemas.microsoft.com/office/drawing/2014/main" id="{CC80BAC2-079A-EB7E-C6FF-5DFF8CED42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DE72DD-C47D-5641-9036-124C0F11E63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ACBD09-7953-2CC4-638E-04D51C4EAE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A62288B2-2972-4D50-4A70-8C8119842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5193405A-C0E9-F063-D223-025DB9A07B50}"/>
              </a:ext>
            </a:extLst>
          </p:cNvPr>
          <p:cNvSpPr txBox="1"/>
          <p:nvPr/>
        </p:nvSpPr>
        <p:spPr>
          <a:xfrm>
            <a:off x="845003" y="2123530"/>
            <a:ext cx="10372725" cy="4524315"/>
          </a:xfrm>
          <a:prstGeom prst="rect">
            <a:avLst/>
          </a:prstGeom>
          <a:noFill/>
        </p:spPr>
        <p:txBody>
          <a:bodyPr wrap="square">
            <a:spAutoFit/>
          </a:bodyPr>
          <a:lstStyle/>
          <a:p>
            <a:r>
              <a:rPr lang="en-US" b="1" dirty="0"/>
              <a:t>•   The key check points in the ISO 27001 certification process are as follows:</a:t>
            </a:r>
          </a:p>
          <a:p>
            <a:endParaRPr lang="en-US" b="1" dirty="0"/>
          </a:p>
          <a:p>
            <a:r>
              <a:rPr lang="en-US" b="1" dirty="0"/>
              <a:t>•   Document review:</a:t>
            </a:r>
          </a:p>
          <a:p>
            <a:r>
              <a:rPr lang="en-US" b="1" dirty="0"/>
              <a:t>□  Risk assessment reports </a:t>
            </a:r>
          </a:p>
          <a:p>
            <a:r>
              <a:rPr lang="en-US" b="1" dirty="0"/>
              <a:t>□  Security principles</a:t>
            </a:r>
          </a:p>
          <a:p>
            <a:r>
              <a:rPr lang="en-US" b="1" dirty="0"/>
              <a:t>□  Statement of Applicability (</a:t>
            </a:r>
            <a:r>
              <a:rPr lang="en-US" b="1" dirty="0" err="1"/>
              <a:t>SoA</a:t>
            </a:r>
            <a:r>
              <a:rPr lang="en-US" b="1" dirty="0"/>
              <a:t>) </a:t>
            </a:r>
          </a:p>
          <a:p>
            <a:r>
              <a:rPr lang="en-US" b="1" dirty="0"/>
              <a:t>□  Other ISMS documents</a:t>
            </a:r>
          </a:p>
          <a:p>
            <a:endParaRPr lang="en-US" b="1" dirty="0"/>
          </a:p>
          <a:p>
            <a:r>
              <a:rPr lang="en-US" b="1" dirty="0"/>
              <a:t>•   Formal review:</a:t>
            </a:r>
          </a:p>
          <a:p>
            <a:r>
              <a:rPr lang="en-US" b="1" dirty="0"/>
              <a:t>□  Check records, including account and permission assignment, training, business continuity drill, access control, and media usage records.</a:t>
            </a:r>
          </a:p>
          <a:p>
            <a:r>
              <a:rPr lang="en-US" b="1" dirty="0"/>
              <a:t>□  Check the information asset identification and processing, and risk assessment and handling forms.</a:t>
            </a:r>
          </a:p>
          <a:p>
            <a:r>
              <a:rPr lang="en-US" b="1" dirty="0"/>
              <a:t>□  Perform terminal security check, including the screen saver, screen lock, and antivirus software installation and upgrade status.</a:t>
            </a:r>
          </a:p>
          <a:p>
            <a:r>
              <a:rPr lang="en-US" b="1" dirty="0"/>
              <a:t>□  Carry out the physical environment survey, including the field observation and inquiry of equipment rooms and office environments.</a:t>
            </a:r>
          </a:p>
        </p:txBody>
      </p:sp>
    </p:spTree>
    <p:extLst>
      <p:ext uri="{BB962C8B-B14F-4D97-AF65-F5344CB8AC3E}">
        <p14:creationId xmlns:p14="http://schemas.microsoft.com/office/powerpoint/2010/main" val="10197398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ACBD4-BC0E-4F5C-58E1-2C8A4FC902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7CAAA-4EC5-0A69-B1CF-4BE4BF692A3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B6D78B-9598-84CF-4C14-4F5CFED86890}"/>
              </a:ext>
            </a:extLst>
          </p:cNvPr>
          <p:cNvSpPr txBox="1"/>
          <p:nvPr/>
        </p:nvSpPr>
        <p:spPr>
          <a:xfrm>
            <a:off x="2415177" y="1068054"/>
            <a:ext cx="8998494" cy="523220"/>
          </a:xfrm>
          <a:prstGeom prst="rect">
            <a:avLst/>
          </a:prstGeom>
          <a:noFill/>
        </p:spPr>
        <p:txBody>
          <a:bodyPr wrap="square" rtlCol="0">
            <a:spAutoFit/>
          </a:bodyPr>
          <a:lstStyle/>
          <a:p>
            <a:r>
              <a:rPr lang="en-US" sz="2800" b="1" dirty="0">
                <a:latin typeface="Alexandria" charset="0"/>
                <a:cs typeface="Alexandria" charset="0"/>
              </a:rPr>
              <a:t>ISO 27000 Project Implementation Methodology and Steps</a:t>
            </a:r>
          </a:p>
        </p:txBody>
      </p:sp>
      <p:sp>
        <p:nvSpPr>
          <p:cNvPr id="5" name="Rectangle 4">
            <a:extLst>
              <a:ext uri="{FF2B5EF4-FFF2-40B4-BE49-F238E27FC236}">
                <a16:creationId xmlns:a16="http://schemas.microsoft.com/office/drawing/2014/main" id="{EA4B6E22-A27E-A943-7E51-755A9A746A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0D9647-FF3E-1F77-7ABE-07BC907655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AE634C-D3B5-4716-8DCA-1F8B811D0A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81CE7D9A-7C45-C8FC-4FAF-7F14B704ED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397F1C-7286-A70C-CE90-28BBA0007C97}"/>
              </a:ext>
            </a:extLst>
          </p:cNvPr>
          <p:cNvPicPr>
            <a:picLocks noChangeAspect="1"/>
          </p:cNvPicPr>
          <p:nvPr/>
        </p:nvPicPr>
        <p:blipFill>
          <a:blip r:embed="rId3"/>
          <a:stretch>
            <a:fillRect/>
          </a:stretch>
        </p:blipFill>
        <p:spPr>
          <a:xfrm>
            <a:off x="2094679" y="2126363"/>
            <a:ext cx="8257635" cy="4453471"/>
          </a:xfrm>
          <a:prstGeom prst="rect">
            <a:avLst/>
          </a:prstGeom>
        </p:spPr>
      </p:pic>
    </p:spTree>
    <p:extLst>
      <p:ext uri="{BB962C8B-B14F-4D97-AF65-F5344CB8AC3E}">
        <p14:creationId xmlns:p14="http://schemas.microsoft.com/office/powerpoint/2010/main" val="31680896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DDFE9A8-952F-4F1A-A75C-973DA852A908}"/>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350</TotalTime>
  <Words>878</Words>
  <Application>Microsoft Office PowerPoint</Application>
  <PresentationFormat>Widescreen</PresentationFormat>
  <Paragraphs>116</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16</cp:revision>
  <dcterms:created xsi:type="dcterms:W3CDTF">2023-04-29T09:08:00Z</dcterms:created>
  <dcterms:modified xsi:type="dcterms:W3CDTF">2025-09-16T15:08:39Z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