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52"/>
  </p:notesMasterIdLst>
  <p:sldIdLst>
    <p:sldId id="43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16" r:id="rId50"/>
    <p:sldId id="405" r:id="rId51"/>
  </p:sldIdLst>
  <p:sldSz cx="12192000" cy="6858000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Calibri Light" panose="020F0302020204030204" pitchFamily="34" charset="0"/>
      <p:regular r:id="rId57"/>
      <p:italic r:id="rId58"/>
    </p:embeddedFont>
    <p:embeddedFont>
      <p:font typeface="Century Gothic" panose="020B0502020202020204" pitchFamily="34" charset="0"/>
      <p:regular r:id="rId59"/>
      <p:bold r:id="rId60"/>
      <p:italic r:id="rId61"/>
      <p:boldItalic r:id="rId62"/>
    </p:embeddedFont>
    <p:embeddedFont>
      <p:font typeface="Helvetica Neue" panose="020B0604020202020204" charset="0"/>
      <p:regular r:id="rId63"/>
      <p:bold r:id="rId64"/>
      <p:italic r:id="rId65"/>
      <p:boldItalic r:id="rId6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7" roundtripDataSignature="AMtx7mh9Pfqe/wBhAxiZOTDucI311nk9q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font" Target="fonts/font11.fntdata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66" Type="http://schemas.openxmlformats.org/officeDocument/2006/relationships/font" Target="fonts/font14.fntdata"/><Relationship Id="rId5" Type="http://schemas.openxmlformats.org/officeDocument/2006/relationships/slide" Target="slides/slide2.xml"/><Relationship Id="rId61" Type="http://schemas.openxmlformats.org/officeDocument/2006/relationships/font" Target="fonts/font9.fntdata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4.fntdata"/><Relationship Id="rId64" Type="http://schemas.openxmlformats.org/officeDocument/2006/relationships/font" Target="fonts/font12.fntdata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7.fntdata"/><Relationship Id="rId67" Type="http://customschemas.google.com/relationships/presentationmetadata" Target="metadata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font" Target="fonts/font2.fntdata"/><Relationship Id="rId62" Type="http://schemas.openxmlformats.org/officeDocument/2006/relationships/font" Target="fonts/font10.fntdata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5.fntdata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notesMaster" Target="notesMasters/notesMaster1.xml"/><Relationship Id="rId60" Type="http://schemas.openxmlformats.org/officeDocument/2006/relationships/font" Target="fonts/font8.fntdata"/><Relationship Id="rId65" Type="http://schemas.openxmlformats.org/officeDocument/2006/relationships/font" Target="fonts/font13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28650" lvl="1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9" name="Google Shape;12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7" name="Google Shape;13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150" name="Google Shape;150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159" name="Google Shape;159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168" name="Google Shape;168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178" name="Google Shape;178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188" name="Google Shape;188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6" name="Google Shape;19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197" name="Google Shape;197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217" name="Google Shape;217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5" name="Google Shape;225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4" name="Google Shape;234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i="1"/>
          </a:p>
        </p:txBody>
      </p:sp>
      <p:sp>
        <p:nvSpPr>
          <p:cNvPr id="252" name="Google Shape;252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1" name="Google Shape;26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9" name="Google Shape;269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270" name="Google Shape;270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1" name="Google Shape;28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282" name="Google Shape;282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2" name="Google Shape;292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5" name="Google Shape;30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3" name="Google Shape;313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3" name="Google Shape;323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1" name="Google Shape;331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2" name="Google Shape;342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0" name="Google Shape;35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8" name="Google Shape;358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i="1"/>
          </a:p>
        </p:txBody>
      </p:sp>
      <p:sp>
        <p:nvSpPr>
          <p:cNvPr id="359" name="Google Shape;359;p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0" name="Google Shape;37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1" name="Google Shape;381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endParaRPr/>
          </a:p>
        </p:txBody>
      </p:sp>
      <p:sp>
        <p:nvSpPr>
          <p:cNvPr id="382" name="Google Shape;382;p3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2" name="Google Shape;392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endParaRPr/>
          </a:p>
        </p:txBody>
      </p:sp>
      <p:sp>
        <p:nvSpPr>
          <p:cNvPr id="393" name="Google Shape;393;p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2" name="Google Shape;40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i="1"/>
          </a:p>
        </p:txBody>
      </p:sp>
      <p:sp>
        <p:nvSpPr>
          <p:cNvPr id="403" name="Google Shape;403;p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3" name="Google Shape;413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i="1"/>
          </a:p>
        </p:txBody>
      </p:sp>
      <p:sp>
        <p:nvSpPr>
          <p:cNvPr id="414" name="Google Shape;414;p3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3" name="Google Shape;423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i="1"/>
          </a:p>
        </p:txBody>
      </p:sp>
      <p:sp>
        <p:nvSpPr>
          <p:cNvPr id="424" name="Google Shape;424;p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4" name="Google Shape;434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  <p:sp>
        <p:nvSpPr>
          <p:cNvPr id="435" name="Google Shape;435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5" name="Google Shape;445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i="0"/>
          </a:p>
        </p:txBody>
      </p:sp>
      <p:sp>
        <p:nvSpPr>
          <p:cNvPr id="446" name="Google Shape;446;p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6" name="Google Shape;456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i="1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i="1"/>
          </a:p>
        </p:txBody>
      </p:sp>
      <p:sp>
        <p:nvSpPr>
          <p:cNvPr id="457" name="Google Shape;457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7" name="Google Shape;467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8" name="Google Shape;468;p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5" name="Google Shape;475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/>
          </a:p>
        </p:txBody>
      </p:sp>
      <p:sp>
        <p:nvSpPr>
          <p:cNvPr id="476" name="Google Shape;476;p3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4" name="Google Shape;484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endParaRPr i="1"/>
          </a:p>
        </p:txBody>
      </p:sp>
      <p:sp>
        <p:nvSpPr>
          <p:cNvPr id="485" name="Google Shape;485;p4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1" name="Google Shape;501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p4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42</a:t>
            </a:fld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3" name="Google Shape;643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0"/>
          <p:cNvSpPr txBox="1"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Century Gothic"/>
              <a:buNone/>
              <a:defRPr sz="6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0"/>
          <p:cNvSpPr txBox="1"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0">
                <a:solidFill>
                  <a:schemeClr val="dk1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1" name="Google Shape;21;p50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0"/>
          <p:cNvSpPr txBox="1">
            <a:spLocks noGrp="1"/>
          </p:cNvSpPr>
          <p:nvPr>
            <p:ph type="ftr" idx="11"/>
          </p:nvPr>
        </p:nvSpPr>
        <p:spPr>
          <a:xfrm>
            <a:off x="1127124" y="329307"/>
            <a:ext cx="5943668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0"/>
          <p:cNvSpPr txBox="1">
            <a:spLocks noGrp="1"/>
          </p:cNvSpPr>
          <p:nvPr>
            <p:ph type="sldNum" idx="12"/>
          </p:nvPr>
        </p:nvSpPr>
        <p:spPr>
          <a:xfrm>
            <a:off x="9924392" y="134930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4" name="Google Shape;24;p50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1"/>
          <p:cNvSpPr txBox="1"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1"/>
          <p:cNvSpPr txBox="1"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51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1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1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1" name="Google Shape;31;p51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2"/>
          <p:cNvSpPr txBox="1"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2"/>
          <p:cNvSpPr txBox="1">
            <a:spLocks noGrp="1"/>
          </p:cNvSpPr>
          <p:nvPr>
            <p:ph type="body" idx="1"/>
          </p:nvPr>
        </p:nvSpPr>
        <p:spPr>
          <a:xfrm>
            <a:off x="1129166" y="2165621"/>
            <a:ext cx="4645152" cy="3293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2"/>
          <p:cNvSpPr txBox="1">
            <a:spLocks noGrp="1"/>
          </p:cNvSpPr>
          <p:nvPr>
            <p:ph type="body" idx="2"/>
          </p:nvPr>
        </p:nvSpPr>
        <p:spPr>
          <a:xfrm>
            <a:off x="6095606" y="2171769"/>
            <a:ext cx="4645152" cy="3287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2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2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2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9" name="Google Shape;39;p52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3"/>
          <p:cNvSpPr txBox="1"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entury Gothic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53"/>
          <p:cNvSpPr txBox="1"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53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53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53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6" name="Google Shape;46;p53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54"/>
          <p:cNvSpPr txBox="1"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54"/>
          <p:cNvSpPr txBox="1"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54"/>
          <p:cNvSpPr txBox="1">
            <a:spLocks noGrp="1"/>
          </p:cNvSpPr>
          <p:nvPr>
            <p:ph type="body" idx="2"/>
          </p:nvPr>
        </p:nvSpPr>
        <p:spPr>
          <a:xfrm>
            <a:off x="1129166" y="2974448"/>
            <a:ext cx="4645152" cy="2493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54"/>
          <p:cNvSpPr txBox="1">
            <a:spLocks noGrp="1"/>
          </p:cNvSpPr>
          <p:nvPr>
            <p:ph type="body" idx="3"/>
          </p:nvPr>
        </p:nvSpPr>
        <p:spPr>
          <a:xfrm>
            <a:off x="6094337" y="2173181"/>
            <a:ext cx="4645152" cy="802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54"/>
          <p:cNvSpPr txBox="1">
            <a:spLocks noGrp="1"/>
          </p:cNvSpPr>
          <p:nvPr>
            <p:ph type="body" idx="4"/>
          </p:nvPr>
        </p:nvSpPr>
        <p:spPr>
          <a:xfrm>
            <a:off x="6094337" y="2971669"/>
            <a:ext cx="4645152" cy="2487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54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54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54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56" name="Google Shape;56;p54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55"/>
          <p:cNvSpPr txBox="1"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55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55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55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62" name="Google Shape;62;p55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56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56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56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57"/>
          <p:cNvSpPr txBox="1"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entury Gothic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57"/>
          <p:cNvSpPr txBox="1">
            <a:spLocks noGrp="1"/>
          </p:cNvSpPr>
          <p:nvPr>
            <p:ph type="body" idx="1"/>
          </p:nvPr>
        </p:nvSpPr>
        <p:spPr>
          <a:xfrm>
            <a:off x="4723334" y="952578"/>
            <a:ext cx="6012470" cy="4505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57"/>
          <p:cNvSpPr txBox="1">
            <a:spLocks noGrp="1"/>
          </p:cNvSpPr>
          <p:nvPr>
            <p:ph type="body" idx="2"/>
          </p:nvPr>
        </p:nvSpPr>
        <p:spPr>
          <a:xfrm>
            <a:off x="1124291" y="3274754"/>
            <a:ext cx="3275013" cy="2178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1" name="Google Shape;71;p57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57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57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74" name="Google Shape;74;p57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oogle Shape;76;p5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77" name="Google Shape;77;p58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262626"/>
                </a:gs>
                <a:gs pos="100000">
                  <a:srgbClr val="0C0C0C"/>
                </a:gs>
              </a:gsLst>
              <a:lin ang="5400000" scaled="0"/>
            </a:gradFill>
            <a:ln>
              <a:noFill/>
            </a:ln>
            <a:effectLst>
              <a:outerShdw blurRad="127000" dist="228600" dir="4740000" sx="98000" sy="98000" algn="tl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5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ap="flat" cmpd="sng">
              <a:solidFill>
                <a:srgbClr val="19191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9" name="Google Shape;79;p58"/>
          <p:cNvSpPr txBox="1"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58"/>
          <p:cNvSpPr>
            <a:spLocks noGrp="1"/>
          </p:cNvSpPr>
          <p:nvPr>
            <p:ph type="pic" idx="2"/>
          </p:nvPr>
        </p:nvSpPr>
        <p:spPr>
          <a:xfrm>
            <a:off x="8124389" y="1122542"/>
            <a:ext cx="2791171" cy="3866327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1" name="Google Shape;81;p58"/>
          <p:cNvSpPr txBox="1">
            <a:spLocks noGrp="1"/>
          </p:cNvSpPr>
          <p:nvPr>
            <p:ph type="body" idx="1"/>
          </p:nvPr>
        </p:nvSpPr>
        <p:spPr>
          <a:xfrm>
            <a:off x="1128247" y="3053721"/>
            <a:ext cx="5846486" cy="2096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2" name="Google Shape;82;p58"/>
          <p:cNvSpPr txBox="1">
            <a:spLocks noGrp="1"/>
          </p:cNvSpPr>
          <p:nvPr>
            <p:ph type="dt" idx="10"/>
          </p:nvPr>
        </p:nvSpPr>
        <p:spPr>
          <a:xfrm>
            <a:off x="1125300" y="5469856"/>
            <a:ext cx="5849605" cy="320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8"/>
          <p:cNvSpPr txBox="1">
            <a:spLocks noGrp="1"/>
          </p:cNvSpPr>
          <p:nvPr>
            <p:ph type="ftr" idx="11"/>
          </p:nvPr>
        </p:nvSpPr>
        <p:spPr>
          <a:xfrm>
            <a:off x="1125300" y="318640"/>
            <a:ext cx="4877818" cy="32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58"/>
          <p:cNvSpPr txBox="1">
            <a:spLocks noGrp="1"/>
          </p:cNvSpPr>
          <p:nvPr>
            <p:ph type="sldNum" idx="12"/>
          </p:nvPr>
        </p:nvSpPr>
        <p:spPr>
          <a:xfrm>
            <a:off x="6176794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5" name="Google Shape;85;p58" descr="RedHashing.emf"/>
          <p:cNvPicPr preferRelativeResize="0"/>
          <p:nvPr/>
        </p:nvPicPr>
        <p:blipFill rotWithShape="1">
          <a:blip r:embed="rId2">
            <a:alphaModFix/>
          </a:blip>
          <a:srcRect l="-115" t="474" r="48548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59"/>
          <p:cNvSpPr txBox="1"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59"/>
          <p:cNvSpPr txBox="1">
            <a:spLocks noGrp="1"/>
          </p:cNvSpPr>
          <p:nvPr>
            <p:ph type="body" idx="1"/>
          </p:nvPr>
        </p:nvSpPr>
        <p:spPr>
          <a:xfrm rot="5400000">
            <a:off x="4284620" y="-982581"/>
            <a:ext cx="3294576" cy="9603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59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59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59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2" name="Google Shape;92;p59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60"/>
          <p:cNvSpPr txBox="1">
            <a:spLocks noGrp="1"/>
          </p:cNvSpPr>
          <p:nvPr>
            <p:ph type="title"/>
          </p:nvPr>
        </p:nvSpPr>
        <p:spPr>
          <a:xfrm rot="5400000">
            <a:off x="7602635" y="2321047"/>
            <a:ext cx="4659889" cy="1615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60"/>
          <p:cNvSpPr txBox="1">
            <a:spLocks noGrp="1"/>
          </p:cNvSpPr>
          <p:nvPr>
            <p:ph type="body" idx="1"/>
          </p:nvPr>
        </p:nvSpPr>
        <p:spPr>
          <a:xfrm rot="5400000">
            <a:off x="2714740" y="-785498"/>
            <a:ext cx="4659889" cy="7828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60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60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60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9" name="Google Shape;99;p60" descr="RedHashing.emf"/>
          <p:cNvPicPr preferRelativeResize="0"/>
          <p:nvPr/>
        </p:nvPicPr>
        <p:blipFill rotWithShape="1">
          <a:blip r:embed="rId2">
            <a:alphaModFix/>
          </a:blip>
          <a:srcRect l="-115" r="59214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633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787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0693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743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2277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016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5031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7923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9029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3723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123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Title and Conte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5"/>
          <p:cNvSpPr txBox="1"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5"/>
          <p:cNvSpPr txBox="1"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65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5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5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1" name="Google Shape;31;p65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92401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 Conte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6"/>
          <p:cNvSpPr txBox="1"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6"/>
          <p:cNvSpPr txBox="1">
            <a:spLocks noGrp="1"/>
          </p:cNvSpPr>
          <p:nvPr>
            <p:ph type="body" idx="1"/>
          </p:nvPr>
        </p:nvSpPr>
        <p:spPr>
          <a:xfrm>
            <a:off x="1129166" y="2165621"/>
            <a:ext cx="4645152" cy="3293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66"/>
          <p:cNvSpPr txBox="1">
            <a:spLocks noGrp="1"/>
          </p:cNvSpPr>
          <p:nvPr>
            <p:ph type="body" idx="2"/>
          </p:nvPr>
        </p:nvSpPr>
        <p:spPr>
          <a:xfrm>
            <a:off x="6095606" y="2171769"/>
            <a:ext cx="4645152" cy="3287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6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66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6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9" name="Google Shape;39;p66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06705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 Header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7"/>
          <p:cNvSpPr txBox="1"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entury Gothic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7"/>
          <p:cNvSpPr txBox="1"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67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7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7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6" name="Google Shape;46;p67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46560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Comparison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68"/>
          <p:cNvSpPr txBox="1"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68"/>
          <p:cNvSpPr txBox="1"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68"/>
          <p:cNvSpPr txBox="1">
            <a:spLocks noGrp="1"/>
          </p:cNvSpPr>
          <p:nvPr>
            <p:ph type="body" idx="2"/>
          </p:nvPr>
        </p:nvSpPr>
        <p:spPr>
          <a:xfrm>
            <a:off x="1129166" y="2974448"/>
            <a:ext cx="4645152" cy="2493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68"/>
          <p:cNvSpPr txBox="1">
            <a:spLocks noGrp="1"/>
          </p:cNvSpPr>
          <p:nvPr>
            <p:ph type="body" idx="3"/>
          </p:nvPr>
        </p:nvSpPr>
        <p:spPr>
          <a:xfrm>
            <a:off x="6094337" y="2173181"/>
            <a:ext cx="4645152" cy="802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 b="0" cap="none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68"/>
          <p:cNvSpPr txBox="1">
            <a:spLocks noGrp="1"/>
          </p:cNvSpPr>
          <p:nvPr>
            <p:ph type="body" idx="4"/>
          </p:nvPr>
        </p:nvSpPr>
        <p:spPr>
          <a:xfrm>
            <a:off x="6094337" y="2971669"/>
            <a:ext cx="4645152" cy="2487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68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68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8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56" name="Google Shape;56;p68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47640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 Only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9"/>
          <p:cNvSpPr txBox="1"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69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69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69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62" name="Google Shape;62;p69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2749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70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70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70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69089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Content with Caption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1"/>
          <p:cNvSpPr txBox="1"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entury Gothic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71"/>
          <p:cNvSpPr txBox="1">
            <a:spLocks noGrp="1"/>
          </p:cNvSpPr>
          <p:nvPr>
            <p:ph type="body" idx="1"/>
          </p:nvPr>
        </p:nvSpPr>
        <p:spPr>
          <a:xfrm>
            <a:off x="4723334" y="952578"/>
            <a:ext cx="6012470" cy="4505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71"/>
          <p:cNvSpPr txBox="1">
            <a:spLocks noGrp="1"/>
          </p:cNvSpPr>
          <p:nvPr>
            <p:ph type="body" idx="2"/>
          </p:nvPr>
        </p:nvSpPr>
        <p:spPr>
          <a:xfrm>
            <a:off x="1124291" y="3274754"/>
            <a:ext cx="3275013" cy="2178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1" name="Google Shape;71;p71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71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71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74" name="Google Shape;74;p71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88165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 with Ca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oogle Shape;76;p72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77" name="Google Shape;77;p72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262626"/>
                </a:gs>
                <a:gs pos="100000">
                  <a:srgbClr val="0C0C0C"/>
                </a:gs>
              </a:gsLst>
              <a:lin ang="5400000" scaled="0"/>
            </a:gradFill>
            <a:ln>
              <a:noFill/>
            </a:ln>
            <a:effectLst>
              <a:outerShdw blurRad="127000" dist="228600" dir="4740000" sx="98000" sy="98000" algn="tl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72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ap="flat" cmpd="sng">
              <a:solidFill>
                <a:srgbClr val="19191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9" name="Google Shape;79;p72"/>
          <p:cNvSpPr txBox="1"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72"/>
          <p:cNvSpPr>
            <a:spLocks noGrp="1"/>
          </p:cNvSpPr>
          <p:nvPr>
            <p:ph type="pic" idx="2"/>
          </p:nvPr>
        </p:nvSpPr>
        <p:spPr>
          <a:xfrm>
            <a:off x="8124389" y="1122542"/>
            <a:ext cx="2791171" cy="386632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1" name="Google Shape;81;p72"/>
          <p:cNvSpPr txBox="1">
            <a:spLocks noGrp="1"/>
          </p:cNvSpPr>
          <p:nvPr>
            <p:ph type="body" idx="1"/>
          </p:nvPr>
        </p:nvSpPr>
        <p:spPr>
          <a:xfrm>
            <a:off x="1128247" y="3053721"/>
            <a:ext cx="5846486" cy="2096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marL="914400" lvl="1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2" name="Google Shape;82;p72"/>
          <p:cNvSpPr txBox="1">
            <a:spLocks noGrp="1"/>
          </p:cNvSpPr>
          <p:nvPr>
            <p:ph type="dt" idx="10"/>
          </p:nvPr>
        </p:nvSpPr>
        <p:spPr>
          <a:xfrm>
            <a:off x="1125300" y="5469856"/>
            <a:ext cx="5849605" cy="320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72"/>
          <p:cNvSpPr txBox="1">
            <a:spLocks noGrp="1"/>
          </p:cNvSpPr>
          <p:nvPr>
            <p:ph type="ftr" idx="11"/>
          </p:nvPr>
        </p:nvSpPr>
        <p:spPr>
          <a:xfrm>
            <a:off x="1125300" y="318640"/>
            <a:ext cx="4877818" cy="32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72"/>
          <p:cNvSpPr txBox="1">
            <a:spLocks noGrp="1"/>
          </p:cNvSpPr>
          <p:nvPr>
            <p:ph type="sldNum" idx="12"/>
          </p:nvPr>
        </p:nvSpPr>
        <p:spPr>
          <a:xfrm>
            <a:off x="6176794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5" name="Google Shape;85;p72" descr="RedHashing.emf"/>
          <p:cNvPicPr preferRelativeResize="0"/>
          <p:nvPr/>
        </p:nvPicPr>
        <p:blipFill rotWithShape="1">
          <a:blip r:embed="rId2">
            <a:alphaModFix/>
          </a:blip>
          <a:srcRect l="-115" t="474" r="48548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853582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Title and Vertical 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73"/>
          <p:cNvSpPr txBox="1"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73"/>
          <p:cNvSpPr txBox="1">
            <a:spLocks noGrp="1"/>
          </p:cNvSpPr>
          <p:nvPr>
            <p:ph type="body" idx="1"/>
          </p:nvPr>
        </p:nvSpPr>
        <p:spPr>
          <a:xfrm rot="5400000">
            <a:off x="4284620" y="-982580"/>
            <a:ext cx="3294576" cy="9603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3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73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73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2" name="Google Shape;92;p73" descr="RedHashing.emf"/>
          <p:cNvPicPr preferRelativeResize="0"/>
          <p:nvPr/>
        </p:nvPicPr>
        <p:blipFill rotWithShape="1">
          <a:blip r:embed="rId2">
            <a:alphaModFix/>
          </a:blip>
          <a:srcRect l="-115" r="15827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98159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 Title and 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4"/>
          <p:cNvSpPr txBox="1">
            <a:spLocks noGrp="1"/>
          </p:cNvSpPr>
          <p:nvPr>
            <p:ph type="title"/>
          </p:nvPr>
        </p:nvSpPr>
        <p:spPr>
          <a:xfrm rot="5400000">
            <a:off x="7602635" y="2321047"/>
            <a:ext cx="4659889" cy="1615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74"/>
          <p:cNvSpPr txBox="1">
            <a:spLocks noGrp="1"/>
          </p:cNvSpPr>
          <p:nvPr>
            <p:ph type="body" idx="1"/>
          </p:nvPr>
        </p:nvSpPr>
        <p:spPr>
          <a:xfrm rot="5400000">
            <a:off x="2714741" y="-785498"/>
            <a:ext cx="4659889" cy="7828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74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74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74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9" name="Google Shape;99;p74" descr="RedHashing.emf"/>
          <p:cNvPicPr preferRelativeResize="0"/>
          <p:nvPr/>
        </p:nvPicPr>
        <p:blipFill rotWithShape="1">
          <a:blip r:embed="rId2">
            <a:alphaModFix/>
          </a:blip>
          <a:srcRect l="-115" r="59214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6593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image" Target="../media/image5.jp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100000">
              <a:srgbClr val="F8F8F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49"/>
          <p:cNvPicPr preferRelativeResize="0"/>
          <p:nvPr/>
        </p:nvPicPr>
        <p:blipFill rotWithShape="1">
          <a:blip r:embed="rId13">
            <a:alphaModFix/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49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>
            <a:gsLst>
              <a:gs pos="0">
                <a:srgbClr val="DCDCE0">
                  <a:alpha val="0"/>
                </a:srgbClr>
              </a:gs>
              <a:gs pos="100000">
                <a:srgbClr val="DDDDE1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" name="Google Shape;12;p49"/>
          <p:cNvCxnSpPr/>
          <p:nvPr/>
        </p:nvCxnSpPr>
        <p:spPr>
          <a:xfrm>
            <a:off x="0" y="6121269"/>
            <a:ext cx="12192000" cy="0"/>
          </a:xfrm>
          <a:prstGeom prst="straightConnector1">
            <a:avLst/>
          </a:prstGeom>
          <a:noFill/>
          <a:ln w="12700" cap="flat" cmpd="sng">
            <a:solidFill>
              <a:srgbClr val="000001">
                <a:alpha val="20000"/>
              </a:srgbClr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49"/>
          <p:cNvSpPr txBox="1"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49"/>
          <p:cNvSpPr txBox="1"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" name="Google Shape;15;p49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6" name="Google Shape;16;p49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7" name="Google Shape;17;p49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lt1"/>
            </a:gs>
            <a:gs pos="100000">
              <a:srgbClr val="F8F8F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723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F8F8F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63"/>
          <p:cNvPicPr preferRelativeResize="0"/>
          <p:nvPr/>
        </p:nvPicPr>
        <p:blipFill rotWithShape="1">
          <a:blip r:embed="rId12">
            <a:alphaModFix/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63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>
            <a:gsLst>
              <a:gs pos="0">
                <a:srgbClr val="DCDCE0">
                  <a:alpha val="0"/>
                </a:srgbClr>
              </a:gs>
              <a:gs pos="100000">
                <a:srgbClr val="DDDDE1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" name="Google Shape;12;p63"/>
          <p:cNvCxnSpPr/>
          <p:nvPr/>
        </p:nvCxnSpPr>
        <p:spPr>
          <a:xfrm>
            <a:off x="0" y="6121269"/>
            <a:ext cx="12192000" cy="0"/>
          </a:xfrm>
          <a:prstGeom prst="straightConnector1">
            <a:avLst/>
          </a:prstGeom>
          <a:noFill/>
          <a:ln w="12700" cap="flat" cmpd="sng">
            <a:solidFill>
              <a:srgbClr val="000001">
                <a:alpha val="20000"/>
              </a:srgbClr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" name="Google Shape;13;p63"/>
          <p:cNvSpPr txBox="1"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63"/>
          <p:cNvSpPr txBox="1"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302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175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" name="Google Shape;15;p63"/>
          <p:cNvSpPr txBox="1">
            <a:spLocks noGrp="1"/>
          </p:cNvSpPr>
          <p:nvPr>
            <p:ph type="dt" idx="10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6" name="Google Shape;16;p63"/>
          <p:cNvSpPr txBox="1">
            <a:spLocks noGrp="1"/>
          </p:cNvSpPr>
          <p:nvPr>
            <p:ph type="ftr" idx="11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7" name="Google Shape;17;p63"/>
          <p:cNvSpPr txBox="1">
            <a:spLocks noGrp="1"/>
          </p:cNvSpPr>
          <p:nvPr>
            <p:ph type="sldNum" idx="12"/>
          </p:nvPr>
        </p:nvSpPr>
        <p:spPr>
          <a:xfrm>
            <a:off x="9918076" y="137408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800" b="0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919375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21.jp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23.jpg"/><Relationship Id="rId4" Type="http://schemas.openxmlformats.org/officeDocument/2006/relationships/image" Target="../media/image22.jpg"/><Relationship Id="rId9" Type="http://schemas.openxmlformats.org/officeDocument/2006/relationships/image" Target="../media/image1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32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33.png"/><Relationship Id="rId9" Type="http://schemas.openxmlformats.org/officeDocument/2006/relationships/image" Target="../media/image1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35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37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38.png"/><Relationship Id="rId4" Type="http://schemas.openxmlformats.org/officeDocument/2006/relationships/image" Target="../media/image14.png"/><Relationship Id="rId9" Type="http://schemas.openxmlformats.org/officeDocument/2006/relationships/image" Target="../media/image19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39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40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41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42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43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4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image" Target="../media/image14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5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19.e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5" Type="http://schemas.openxmlformats.org/officeDocument/2006/relationships/image" Target="../media/image19.emf"/><Relationship Id="rId4" Type="http://schemas.openxmlformats.org/officeDocument/2006/relationships/image" Target="../media/image53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54.png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2642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40" y="4853446"/>
            <a:ext cx="2290734" cy="20542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2546" y="166967"/>
            <a:ext cx="6850972" cy="154256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2338" y="5181600"/>
            <a:ext cx="7390350" cy="166621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32522" y="245750"/>
            <a:ext cx="69509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Project Leadership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Prepared by: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 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Elashry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61898" y="5044670"/>
            <a:ext cx="72274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PMG 511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L6- Ch6- Team Structure and Development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BD1B30-66EF-C463-F007-4F25105634E9}"/>
              </a:ext>
            </a:extLst>
          </p:cNvPr>
          <p:cNvSpPr txBox="1"/>
          <p:nvPr/>
        </p:nvSpPr>
        <p:spPr>
          <a:xfrm>
            <a:off x="5341438" y="6449539"/>
            <a:ext cx="6859272" cy="461665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Factors of project team success</a:t>
            </a:r>
          </a:p>
        </p:txBody>
      </p:sp>
    </p:spTree>
    <p:extLst>
      <p:ext uri="{BB962C8B-B14F-4D97-AF65-F5344CB8AC3E}">
        <p14:creationId xmlns:p14="http://schemas.microsoft.com/office/powerpoint/2010/main" val="320940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71"/>
    </mc:Choice>
    <mc:Fallback xmlns="">
      <p:transition spd="slow" advTm="114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"/>
          <p:cNvSpPr txBox="1">
            <a:spLocks noGrp="1"/>
          </p:cNvSpPr>
          <p:nvPr>
            <p:ph type="subTitle" idx="1"/>
          </p:nvPr>
        </p:nvSpPr>
        <p:spPr>
          <a:xfrm>
            <a:off x="423814" y="2031122"/>
            <a:ext cx="8637072" cy="3531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6.1 Why teamwork?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6.2 Leadership and team building.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6.3 What Makes a Team Successful?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6.4 Team Structure.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6.5 Common Team Roles.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6.6 Team Development.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6.7 Needs and the Team.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6.8 Summary and Conclusion.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b="1" dirty="0">
                <a:solidFill>
                  <a:srgbClr val="002060"/>
                </a:solidFill>
              </a:rPr>
              <a:t>6.9 Self Assessment.</a:t>
            </a:r>
          </a:p>
          <a:p>
            <a:pPr marL="914400" lvl="2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b="1" dirty="0">
              <a:solidFill>
                <a:srgbClr val="002060"/>
              </a:solidFill>
            </a:endParaRPr>
          </a:p>
        </p:txBody>
      </p:sp>
      <p:pic>
        <p:nvPicPr>
          <p:cNvPr id="116" name="Google Shape;11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70852" y="273746"/>
            <a:ext cx="1202613" cy="1078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" descr="Improve teamwork in Healthcare &amp; Residential Care Homes | Hertfordshire,  Essex, Londo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94979" y="2298700"/>
            <a:ext cx="3619500" cy="226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0FEF85F-D51E-5065-E5CA-ABAD2243BB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562846"/>
            <a:ext cx="1335748" cy="11978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7B4B8-94C4-F9A5-14BA-A8FB1CAD2A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629894-5076-222C-ACDC-F5AA58BCC4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407243-1650-7DB2-133B-DCA54F376F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21277F-096B-9A3C-063A-B8E81FA6576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F03C790-81C4-A0AD-D2B4-5F986BA7320C}"/>
              </a:ext>
            </a:extLst>
          </p:cNvPr>
          <p:cNvSpPr txBox="1"/>
          <p:nvPr/>
        </p:nvSpPr>
        <p:spPr>
          <a:xfrm>
            <a:off x="2325914" y="543490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Learning Outcomes: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29914E-00A0-A84E-9F71-5B53CAEFD7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556738"/>
            <a:ext cx="1342559" cy="120393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F951217-4280-0484-5CAD-43F69E983F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70040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259DED-DA1A-0F5B-0647-0453BA8CE1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F3978A-6AB5-134C-5661-EA1176A205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2A1657-23BC-4045-85BD-7137D1514F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30245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212C88-86F1-322E-E6DA-09BCA5D22D0B}"/>
              </a:ext>
            </a:extLst>
          </p:cNvPr>
          <p:cNvSpPr txBox="1"/>
          <p:nvPr/>
        </p:nvSpPr>
        <p:spPr>
          <a:xfrm>
            <a:off x="2672340" y="850557"/>
            <a:ext cx="47195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6.1 Why teamwork?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4" descr="Teamwork Makes the Dream Work! by Jin Kim on Dribbb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836" y="2204822"/>
            <a:ext cx="6375181" cy="3259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0EF2894-1228-FAB5-9063-5265F39700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627077"/>
            <a:ext cx="1264121" cy="11335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56EE263-9B95-F4D1-5E8A-331CA973AC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451838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393C37-79D6-D02E-2791-2B15979DAD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ACE955-CF39-3D63-BFA8-941428A927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5C6BA4-4EB8-8300-A7E0-1AD4798E67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E46DA24-7128-E088-5C68-7403373CF05C}"/>
              </a:ext>
            </a:extLst>
          </p:cNvPr>
          <p:cNvSpPr txBox="1"/>
          <p:nvPr/>
        </p:nvSpPr>
        <p:spPr>
          <a:xfrm>
            <a:off x="2621336" y="201324"/>
            <a:ext cx="336181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6.1 Why teamwork?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"/>
          <p:cNvSpPr txBox="1">
            <a:spLocks noGrp="1"/>
          </p:cNvSpPr>
          <p:nvPr>
            <p:ph type="body" idx="1"/>
          </p:nvPr>
        </p:nvSpPr>
        <p:spPr>
          <a:xfrm>
            <a:off x="722375" y="1560865"/>
            <a:ext cx="8677118" cy="4194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en-US" sz="3200" b="1" dirty="0">
                <a:solidFill>
                  <a:srgbClr val="FF7E6D"/>
                </a:solidFill>
              </a:rPr>
              <a:t>Teamwork is like photomosaic</a:t>
            </a:r>
            <a:endParaRPr dirty="0"/>
          </a:p>
          <a:p>
            <a:pPr marL="228600" lvl="0" indent="-76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endParaRPr sz="2400" dirty="0"/>
          </a:p>
        </p:txBody>
      </p:sp>
      <p:pic>
        <p:nvPicPr>
          <p:cNvPr id="144" name="Google Shape;144;p5" descr="Rubber Teamwork Watermark And Recursion Businessmen Relations Icon Mosaic  Stock Vector - Illustration of meeting, imprint: 196062743"/>
          <p:cNvPicPr preferRelativeResize="0"/>
          <p:nvPr/>
        </p:nvPicPr>
        <p:blipFill rotWithShape="1">
          <a:blip r:embed="rId3">
            <a:alphaModFix/>
          </a:blip>
          <a:srcRect t="8519" r="-79" b="13116"/>
          <a:stretch/>
        </p:blipFill>
        <p:spPr>
          <a:xfrm>
            <a:off x="7707006" y="2290289"/>
            <a:ext cx="3546699" cy="2277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 descr="Premium Vector | Business team puzzle. professional people jigsaw, teamwork  mosaic and office workers flat illustratio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2375" y="3316016"/>
            <a:ext cx="3060700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5" descr="6 Examples of Teamwork in Business | Ferguson Value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00043" y="2610100"/>
            <a:ext cx="2158089" cy="1438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54D7321-A644-DEBB-DCBF-3D6B6D84F4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811358"/>
            <a:ext cx="1058622" cy="9493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1A0479-ED84-615B-BBAF-5F0F7EE4BE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7374" y="651053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5507DA-0714-A809-80A3-08AC5C5051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4460E7E-0108-D307-7D66-AFC8766733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4EFE54-D370-C2BE-DE37-DDFB09E72C8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52746" y="-279943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B0ED3BB-798B-6D8A-D5BA-F8E8ED52F5A4}"/>
              </a:ext>
            </a:extLst>
          </p:cNvPr>
          <p:cNvSpPr txBox="1"/>
          <p:nvPr/>
        </p:nvSpPr>
        <p:spPr>
          <a:xfrm>
            <a:off x="2423288" y="-94962"/>
            <a:ext cx="29402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Why teamwork?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"/>
          <p:cNvSpPr/>
          <p:nvPr/>
        </p:nvSpPr>
        <p:spPr>
          <a:xfrm>
            <a:off x="606179" y="2608040"/>
            <a:ext cx="9603275" cy="379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aseline="30000">
                <a:solidFill>
                  <a:srgbClr val="FF7E6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/>
          </a:p>
        </p:txBody>
      </p:sp>
      <p:pic>
        <p:nvPicPr>
          <p:cNvPr id="155" name="Google Shape;15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01479" y="468842"/>
            <a:ext cx="6401041" cy="5037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D12A498-5FF4-BDCD-32E7-74C8AAC34A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EBC69C-8F4C-B19D-6E6A-1E64FCC7AB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ECB3CF-8879-06A1-9E91-14A94CF9E2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6D71B7-C582-14D3-F602-FA272110BD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7"/>
          <p:cNvSpPr/>
          <p:nvPr/>
        </p:nvSpPr>
        <p:spPr>
          <a:xfrm>
            <a:off x="606179" y="2608040"/>
            <a:ext cx="9603275" cy="379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aseline="30000">
                <a:solidFill>
                  <a:srgbClr val="FF7E6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/>
          </a:p>
        </p:txBody>
      </p:sp>
      <p:pic>
        <p:nvPicPr>
          <p:cNvPr id="164" name="Google Shape;16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83275" y="352517"/>
            <a:ext cx="7376337" cy="5270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4EFE72F-49B2-7A80-1DEB-F59B5C0A70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373858"/>
            <a:ext cx="1546497" cy="13868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E5B2C8-2346-1598-BE7B-E1764B9767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0446" y="632554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653088-789A-ACD2-729F-2CB6961C0F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D7FA09-FBCE-B4B0-E662-9E3D3D1C3E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8"/>
          <p:cNvSpPr/>
          <p:nvPr/>
        </p:nvSpPr>
        <p:spPr>
          <a:xfrm>
            <a:off x="130614" y="2218022"/>
            <a:ext cx="5407632" cy="2677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800"/>
              <a:buFont typeface="Century Gothic"/>
              <a:buNone/>
            </a:pPr>
            <a:r>
              <a:rPr lang="en-US" sz="2800" b="1" i="0" u="none" strike="noStrike" cap="none" dirty="0">
                <a:solidFill>
                  <a:srgbClr val="0070C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team </a:t>
            </a:r>
            <a:r>
              <a:rPr lang="en-US" sz="2800" b="0" i="0" u="none" strike="noStrike" cap="none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is an organized group of people who work together to achieve a common goal, they are committed to work together to complete a well defined work.</a:t>
            </a:r>
            <a:endParaRPr sz="1100" b="0" i="0" u="none" strike="noStrike" cap="none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4" name="Google Shape;174;p8" descr="Teamwork - Step by Step Guide for Effective Team Building - Potential.com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49036" y="1925233"/>
            <a:ext cx="3998259" cy="3263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BC72D0-EE30-DC49-72B0-095B867D46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530172"/>
            <a:ext cx="1372184" cy="12305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29ECA5-5056-5004-D0E2-E4B885DF8E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313403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973863-DE66-5D89-002E-6BA576D2B7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9CFD786-1864-BEF1-30F9-ACADD034D5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EFF422-5705-504D-351B-DBDFA6C90E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-26712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3E4D7D7-424F-181A-8405-AF6BF680D758}"/>
              </a:ext>
            </a:extLst>
          </p:cNvPr>
          <p:cNvSpPr txBox="1"/>
          <p:nvPr/>
        </p:nvSpPr>
        <p:spPr>
          <a:xfrm>
            <a:off x="2440788" y="607368"/>
            <a:ext cx="29209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What is a team?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"/>
          <p:cNvSpPr/>
          <p:nvPr/>
        </p:nvSpPr>
        <p:spPr>
          <a:xfrm>
            <a:off x="722374" y="1874728"/>
            <a:ext cx="5367889" cy="267761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Formal - structured to perform specific tasks. 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Informal - emerge naturally in response to organizational or member interests. </a:t>
            </a:r>
            <a:endParaRPr sz="28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84" name="Google Shape;184;p9" descr="Erasmus+ Training Course: Teamwork &amp; Teambuildi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93668" y="1667986"/>
            <a:ext cx="5575603" cy="3522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C866E4-F878-397C-20A6-9B0670A196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BD53B5-3F8E-4EB6-6187-1F0735F900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599019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425363-D002-2D73-67CB-56B253EC30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57CC8F-26E3-AA41-53F2-3753A9D8D0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323310-459B-0B9D-EA58-679187CC0A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0226F6-5A9B-81FC-C3DC-05D5D4BF0343}"/>
              </a:ext>
            </a:extLst>
          </p:cNvPr>
          <p:cNvSpPr txBox="1"/>
          <p:nvPr/>
        </p:nvSpPr>
        <p:spPr>
          <a:xfrm>
            <a:off x="2647610" y="633441"/>
            <a:ext cx="3069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Types of Teams :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"/>
          <p:cNvSpPr/>
          <p:nvPr/>
        </p:nvSpPr>
        <p:spPr>
          <a:xfrm>
            <a:off x="152301" y="1178068"/>
            <a:ext cx="11496175" cy="54517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aseline="30000" dirty="0">
                <a:solidFill>
                  <a:srgbClr val="00206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Process Of Working Collaboratively With A Group Of People In Order To Achieve A Goal.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sng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Teamwork represents a set of values :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1" i="1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</a:pP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Encourages behaviors such as listening &amp; responding to view points of others, giving benefit of doubt to others.</a:t>
            </a:r>
            <a:endParaRPr dirty="0">
              <a:solidFill>
                <a:srgbClr val="002060"/>
              </a:solidFill>
            </a:endParaRPr>
          </a:p>
          <a:p>
            <a:pPr marL="342900" marR="0" lvl="0" indent="-1905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</a:pP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Providing support to those who need it.</a:t>
            </a:r>
            <a:endParaRPr dirty="0">
              <a:solidFill>
                <a:srgbClr val="002060"/>
              </a:solidFill>
            </a:endParaRPr>
          </a:p>
          <a:p>
            <a:pPr marL="342900" marR="0" lvl="0" indent="-1905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</a:pP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Recognizing the interests &amp; achievements of others.</a:t>
            </a:r>
            <a:endParaRPr dirty="0">
              <a:solidFill>
                <a:srgbClr val="002060"/>
              </a:solidFill>
            </a:endParaRPr>
          </a:p>
          <a:p>
            <a:pPr marL="342900" marR="0" lvl="0" indent="-1905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</a:pP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Also promote performance as individuals and the performance of the entire organization.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A713C5-092E-B759-A1B8-51A8C2AD38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6101507"/>
            <a:ext cx="735065" cy="6591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3B9914-A815-F1E2-4272-8596B3991D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44481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BB4F8B-BDF2-EF81-729B-AA72AC101C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C826BA-97AF-5650-B54D-DE514F73C6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77EE19-A320-7634-B7FF-AC5569E599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416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FF383D-180A-54BE-D40E-0DBB517BCEB8}"/>
              </a:ext>
            </a:extLst>
          </p:cNvPr>
          <p:cNvSpPr txBox="1"/>
          <p:nvPr/>
        </p:nvSpPr>
        <p:spPr>
          <a:xfrm>
            <a:off x="2440788" y="543074"/>
            <a:ext cx="3459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What is teamwork?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"/>
          <p:cNvSpPr txBox="1">
            <a:spLocks noGrp="1"/>
          </p:cNvSpPr>
          <p:nvPr>
            <p:ph type="title"/>
          </p:nvPr>
        </p:nvSpPr>
        <p:spPr>
          <a:xfrm>
            <a:off x="722375" y="1779205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7E6D"/>
              </a:buClr>
              <a:buSzPts val="6600"/>
              <a:buFont typeface="Century Gothic"/>
              <a:buNone/>
            </a:pPr>
            <a:r>
              <a:rPr lang="en-US" sz="6600" b="1" baseline="30000" dirty="0">
                <a:solidFill>
                  <a:srgbClr val="0070C0"/>
                </a:solidFill>
              </a:rPr>
              <a:t>Why Build a successful Team?</a:t>
            </a:r>
            <a:br>
              <a:rPr lang="en-US" sz="6600" b="1" baseline="30000" dirty="0">
                <a:solidFill>
                  <a:srgbClr val="0070C0"/>
                </a:solidFill>
              </a:rPr>
            </a:br>
            <a:endParaRPr sz="6600" b="1" dirty="0">
              <a:solidFill>
                <a:srgbClr val="0070C0"/>
              </a:solidFill>
            </a:endParaRPr>
          </a:p>
        </p:txBody>
      </p:sp>
      <p:pic>
        <p:nvPicPr>
          <p:cNvPr id="202" name="Google Shape;202;p11" descr="6 Benefits of Teamwork in the Workplace | Sandler Traini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06400" y="2822462"/>
            <a:ext cx="3238500" cy="234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1"/>
          <p:cNvSpPr/>
          <p:nvPr/>
        </p:nvSpPr>
        <p:spPr>
          <a:xfrm>
            <a:off x="482427" y="2012732"/>
            <a:ext cx="2929934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Problem solving.</a:t>
            </a:r>
            <a:endParaRPr sz="1600" dirty="0">
              <a:solidFill>
                <a:srgbClr val="002060"/>
              </a:solidFill>
            </a:endParaRPr>
          </a:p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Data gathering.</a:t>
            </a:r>
            <a:endParaRPr sz="1600" dirty="0">
              <a:solidFill>
                <a:srgbClr val="002060"/>
              </a:solidFill>
            </a:endParaRPr>
          </a:p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Diagnosis.</a:t>
            </a:r>
            <a:endParaRPr sz="1600" dirty="0">
              <a:solidFill>
                <a:srgbClr val="002060"/>
              </a:solidFill>
            </a:endParaRPr>
          </a:p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Decision making.</a:t>
            </a:r>
            <a:endParaRPr sz="1600" dirty="0">
              <a:solidFill>
                <a:srgbClr val="002060"/>
              </a:solidFill>
            </a:endParaRPr>
          </a:p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Planning .</a:t>
            </a:r>
            <a:endParaRPr sz="1600" dirty="0">
              <a:solidFill>
                <a:srgbClr val="002060"/>
              </a:solidFill>
            </a:endParaRPr>
          </a:p>
        </p:txBody>
      </p:sp>
      <p:sp>
        <p:nvSpPr>
          <p:cNvPr id="205" name="Google Shape;205;p11"/>
          <p:cNvSpPr/>
          <p:nvPr/>
        </p:nvSpPr>
        <p:spPr>
          <a:xfrm>
            <a:off x="3986587" y="2012732"/>
            <a:ext cx="5348134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 set team goals and priorities. </a:t>
            </a:r>
            <a:endParaRPr sz="1600" dirty="0">
              <a:solidFill>
                <a:srgbClr val="002060"/>
              </a:solidFill>
            </a:endParaRPr>
          </a:p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 analyze or allocate the work performed.</a:t>
            </a:r>
            <a:endParaRPr sz="1600" dirty="0">
              <a:solidFill>
                <a:srgbClr val="002060"/>
              </a:solidFill>
            </a:endParaRPr>
          </a:p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Combined strengths.</a:t>
            </a:r>
          </a:p>
          <a:p>
            <a:pPr marL="571500" marR="0" lvl="0" indent="-5715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baseline="300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Evaluation.</a:t>
            </a:r>
            <a:endParaRPr sz="2800" b="1" baseline="300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8B7FBE-6314-B24D-6EDE-D5F477381A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84" y="6147583"/>
            <a:ext cx="995302" cy="6555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66CBABA-EA96-FF5A-ED15-ED8F32564A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3166" y="6589401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088779-F4D6-7E76-12F2-774AA5E367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AC8618-7F8E-55C5-0509-024C035C10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D81D93-2954-24F4-FADA-565582B544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11882694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B0622B4-C442-8579-DFA6-6FAE840C6020}"/>
              </a:ext>
            </a:extLst>
          </p:cNvPr>
          <p:cNvSpPr txBox="1"/>
          <p:nvPr/>
        </p:nvSpPr>
        <p:spPr>
          <a:xfrm>
            <a:off x="2735888" y="543490"/>
            <a:ext cx="93367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The ability to build teams is a valuable leadership quality. 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7EB2F4-91E7-E67A-D52C-72C13B1303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211703C-7D31-CAEC-A093-F07590CA07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9CACFDB-1226-65A7-8217-9FC0AAC0DE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7331C7-9E59-2DFB-6099-B8B614972C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343321-28CE-5092-810B-E894D5B905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-1"/>
            <a:ext cx="9533101" cy="25321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8E65FC-F27B-4788-6A3A-B6D173E8E7F7}"/>
              </a:ext>
            </a:extLst>
          </p:cNvPr>
          <p:cNvSpPr txBox="1"/>
          <p:nvPr/>
        </p:nvSpPr>
        <p:spPr>
          <a:xfrm>
            <a:off x="2486512" y="789037"/>
            <a:ext cx="66704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6.2 Leadership and team building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/>
          <p:nvPr/>
        </p:nvSpPr>
        <p:spPr>
          <a:xfrm>
            <a:off x="305308" y="1806786"/>
            <a:ext cx="11495398" cy="295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FF7E6D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Leaders</a:t>
            </a: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need to be working towards developing great teams, the ability to build teams is a valuable leadership quality. </a:t>
            </a:r>
            <a:endParaRPr dirty="0">
              <a:solidFill>
                <a:srgbClr val="002060"/>
              </a:solidFill>
            </a:endParaRPr>
          </a:p>
          <a:p>
            <a:pPr marL="342900" marR="0" lvl="0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190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When group interaction is necessary to job performance, </a:t>
            </a:r>
            <a:r>
              <a:rPr lang="en-US" sz="24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team building </a:t>
            </a: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can be used to </a:t>
            </a:r>
            <a:r>
              <a:rPr lang="en-US" sz="24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foster team spirit</a:t>
            </a: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</a:t>
            </a:r>
            <a:r>
              <a:rPr lang="en-US" sz="24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cooperation and commitment to group success</a:t>
            </a:r>
            <a:r>
              <a:rPr lang="en-US" sz="24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1CB605-4C61-184E-B995-A7C5CCB51C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4D2F52-A5F4-4ABC-ADE2-CFA9565AEA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9B5FAD5-F2A6-0A72-54B9-0AB9C5FFFE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A9C2FB-AD61-40A9-487E-646EE81616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0612B4-315C-5874-2EE7-6EC9435EC9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12300036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13041E4-EBA7-38B8-F508-57C4534548C1}"/>
              </a:ext>
            </a:extLst>
          </p:cNvPr>
          <p:cNvSpPr txBox="1"/>
          <p:nvPr/>
        </p:nvSpPr>
        <p:spPr>
          <a:xfrm>
            <a:off x="2902339" y="510899"/>
            <a:ext cx="89791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  Why Leaders Need to Encourage and Prioritize Team Building?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D48C21-BE4E-286E-F4ED-AF0A9923F7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6200148"/>
            <a:ext cx="676436" cy="6065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5983AF-4271-CFC2-161D-FCEF926A71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5914" y="660190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9F3A2B-8328-28F7-2F1D-D8B22FB87A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D788F5-5454-151E-CF7D-1B7F96E6BD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4F1178-095A-4A48-803D-0473969DEF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-50016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12F27AC-03ED-6B5A-AEDF-DE4F61B6DA84}"/>
              </a:ext>
            </a:extLst>
          </p:cNvPr>
          <p:cNvSpPr txBox="1"/>
          <p:nvPr/>
        </p:nvSpPr>
        <p:spPr>
          <a:xfrm>
            <a:off x="2325914" y="543490"/>
            <a:ext cx="5008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Leadership and team building: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061779E-252E-E777-22D8-3DE3F25CB57B}"/>
              </a:ext>
            </a:extLst>
          </p:cNvPr>
          <p:cNvSpPr txBox="1"/>
          <p:nvPr/>
        </p:nvSpPr>
        <p:spPr>
          <a:xfrm>
            <a:off x="130614" y="1560184"/>
            <a:ext cx="11930772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Leadership focuses on “people” aspect of management and is based on the assumption that organizational effectiveness significantly depends on their motivation, effort and abilities.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206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The human relations movement, the important role of employee motivation and group norms is the key of organizational success.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206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This led to the recognition of leadership effectiveness as an important determinant of organizational effectiveness.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206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It is the manager in his leadership role who has to stimulate and inspire the employees to contribute willingly and cooperatively to the optimum achievement of organizational goals.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86997D-FB80-F2B2-45B5-7227A78E36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786128"/>
            <a:ext cx="1086757" cy="9745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F1A0B4-2312-DF7C-7422-A312D264B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5914" y="6405417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F1C784-8123-D151-95A6-F4EB5051C4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C6A63B-BC72-5835-9455-F79E85DE8B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73B8E4-044C-B3E4-7094-2EED1ECBEA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-2583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3DBC598-CBFA-CE43-69BA-A0CEDA82067D}"/>
              </a:ext>
            </a:extLst>
          </p:cNvPr>
          <p:cNvSpPr txBox="1"/>
          <p:nvPr/>
        </p:nvSpPr>
        <p:spPr>
          <a:xfrm>
            <a:off x="2325914" y="543490"/>
            <a:ext cx="66947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Leadership and team building (CONT.)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83D2E2-1919-5213-936C-BD8B80D0DCD8}"/>
              </a:ext>
            </a:extLst>
          </p:cNvPr>
          <p:cNvSpPr txBox="1"/>
          <p:nvPr/>
        </p:nvSpPr>
        <p:spPr>
          <a:xfrm>
            <a:off x="130615" y="1720840"/>
            <a:ext cx="1172730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In this context, team members support one another.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206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They offer suggestions and give feedback to other members.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206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They may disagree but work to resolve differences and reach consensus. Each and every member of the team trust and support other members.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206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Anyone who acts as a model to others is often called a “leader”.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206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Leadership is an attribute of that person who is an ideal for the other members of the group.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BD6DCF-0A24-48AB-2E97-4A8B93827B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584874"/>
            <a:ext cx="1311184" cy="1175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5DBF34-D5C2-026D-91ED-15C11FD4AB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138" y="6343139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4F2E1C-772C-BB9B-6AE8-447661B8A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6C7311-0944-162D-74AD-30D0A4B5F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355FE2-091D-5F3A-7D47-B6FB7ED758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4F627B-98C5-D799-8FAF-B12CFE1C646B}"/>
              </a:ext>
            </a:extLst>
          </p:cNvPr>
          <p:cNvSpPr txBox="1"/>
          <p:nvPr/>
        </p:nvSpPr>
        <p:spPr>
          <a:xfrm>
            <a:off x="2167950" y="703918"/>
            <a:ext cx="72571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6.3 What Makes a Team Successful?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7"/>
          <p:cNvSpPr txBox="1">
            <a:spLocks noGrp="1"/>
          </p:cNvSpPr>
          <p:nvPr>
            <p:ph type="body" idx="1"/>
          </p:nvPr>
        </p:nvSpPr>
        <p:spPr>
          <a:xfrm>
            <a:off x="287384" y="1730091"/>
            <a:ext cx="10446162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32500" lnSpcReduction="20000"/>
          </a:bodyPr>
          <a:lstStyle/>
          <a:p>
            <a:pPr marL="228600" lvl="0" indent="-228631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5500" b="1" dirty="0">
                <a:solidFill>
                  <a:srgbClr val="0070C0"/>
                </a:solidFill>
              </a:rPr>
              <a:t>Successful teams include one or more ‘ingredients’:</a:t>
            </a:r>
            <a:endParaRPr b="1" dirty="0">
              <a:solidFill>
                <a:srgbClr val="0070C0"/>
              </a:solidFill>
            </a:endParaRPr>
          </a:p>
          <a:p>
            <a:pPr marL="685800" lvl="1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b="1" dirty="0">
                <a:solidFill>
                  <a:srgbClr val="002060"/>
                </a:solidFill>
              </a:rPr>
              <a:t>Complimentary skillsets</a:t>
            </a:r>
            <a:endParaRPr dirty="0">
              <a:solidFill>
                <a:srgbClr val="002060"/>
              </a:solidFill>
            </a:endParaRPr>
          </a:p>
          <a:p>
            <a:pPr marL="1143000" lvl="2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dirty="0">
                <a:solidFill>
                  <a:srgbClr val="002060"/>
                </a:solidFill>
              </a:rPr>
              <a:t>Some overlap, but intentional, effective diversity of skills.</a:t>
            </a:r>
            <a:endParaRPr dirty="0">
              <a:solidFill>
                <a:srgbClr val="002060"/>
              </a:solidFill>
            </a:endParaRPr>
          </a:p>
          <a:p>
            <a:pPr marL="685800" lvl="1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b="1" dirty="0">
                <a:solidFill>
                  <a:srgbClr val="002060"/>
                </a:solidFill>
              </a:rPr>
              <a:t>Common purpose and goals</a:t>
            </a:r>
            <a:endParaRPr dirty="0">
              <a:solidFill>
                <a:srgbClr val="002060"/>
              </a:solidFill>
            </a:endParaRPr>
          </a:p>
          <a:p>
            <a:pPr marL="1143000" lvl="2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dirty="0">
                <a:solidFill>
                  <a:srgbClr val="002060"/>
                </a:solidFill>
              </a:rPr>
              <a:t>All team members are aware of why their project is important.</a:t>
            </a:r>
            <a:endParaRPr dirty="0">
              <a:solidFill>
                <a:srgbClr val="002060"/>
              </a:solidFill>
            </a:endParaRPr>
          </a:p>
          <a:p>
            <a:pPr marL="685800" lvl="1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b="1" dirty="0">
                <a:solidFill>
                  <a:srgbClr val="002060"/>
                </a:solidFill>
              </a:rPr>
              <a:t>Good planning</a:t>
            </a:r>
            <a:endParaRPr dirty="0">
              <a:solidFill>
                <a:srgbClr val="002060"/>
              </a:solidFill>
            </a:endParaRPr>
          </a:p>
          <a:p>
            <a:pPr marL="1143000" lvl="2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dirty="0">
                <a:solidFill>
                  <a:srgbClr val="002060"/>
                </a:solidFill>
              </a:rPr>
              <a:t>Plans are clearly laid-out ahead of time, and all team members can rely on each other to follow them.</a:t>
            </a:r>
            <a:endParaRPr dirty="0">
              <a:solidFill>
                <a:srgbClr val="002060"/>
              </a:solidFill>
            </a:endParaRPr>
          </a:p>
          <a:p>
            <a:pPr marL="685800" lvl="1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b="1" dirty="0">
                <a:solidFill>
                  <a:srgbClr val="002060"/>
                </a:solidFill>
              </a:rPr>
              <a:t>Effective leadership</a:t>
            </a:r>
            <a:endParaRPr dirty="0">
              <a:solidFill>
                <a:srgbClr val="002060"/>
              </a:solidFill>
            </a:endParaRPr>
          </a:p>
          <a:p>
            <a:pPr marL="1143000" lvl="2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dirty="0">
                <a:solidFill>
                  <a:srgbClr val="002060"/>
                </a:solidFill>
              </a:rPr>
              <a:t>Strong leaders that match the culture of the team and project.</a:t>
            </a:r>
            <a:endParaRPr dirty="0">
              <a:solidFill>
                <a:srgbClr val="002060"/>
              </a:solidFill>
            </a:endParaRPr>
          </a:p>
          <a:p>
            <a:pPr marL="685800" lvl="1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b="1" dirty="0">
                <a:solidFill>
                  <a:srgbClr val="002060"/>
                </a:solidFill>
              </a:rPr>
              <a:t>Appropriate motivators</a:t>
            </a:r>
            <a:endParaRPr dirty="0">
              <a:solidFill>
                <a:srgbClr val="002060"/>
              </a:solidFill>
            </a:endParaRPr>
          </a:p>
          <a:p>
            <a:pPr marL="1143000" lvl="2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dirty="0">
                <a:solidFill>
                  <a:srgbClr val="002060"/>
                </a:solidFill>
              </a:rPr>
              <a:t>Motivators that match the culture of the team as well as the individuals on it.</a:t>
            </a:r>
            <a:endParaRPr dirty="0">
              <a:solidFill>
                <a:srgbClr val="002060"/>
              </a:solidFill>
            </a:endParaRPr>
          </a:p>
          <a:p>
            <a:pPr marL="685800" lvl="1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b="1" dirty="0">
                <a:solidFill>
                  <a:srgbClr val="002060"/>
                </a:solidFill>
              </a:rPr>
              <a:t>‘Chemistry’</a:t>
            </a:r>
            <a:endParaRPr dirty="0">
              <a:solidFill>
                <a:srgbClr val="002060"/>
              </a:solidFill>
            </a:endParaRPr>
          </a:p>
          <a:p>
            <a:pPr marL="1143000" lvl="2" indent="-228631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5100" dirty="0">
                <a:solidFill>
                  <a:srgbClr val="002060"/>
                </a:solidFill>
              </a:rPr>
              <a:t>Chemistry is hard to define, but you’ll know it when you see it.</a:t>
            </a:r>
            <a:endParaRPr dirty="0">
              <a:solidFill>
                <a:srgbClr val="002060"/>
              </a:solidFill>
            </a:endParaRPr>
          </a:p>
          <a:p>
            <a:pPr marL="685800" lvl="1" indent="-191452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None/>
            </a:pPr>
            <a:endParaRPr dirty="0">
              <a:solidFill>
                <a:srgbClr val="002060"/>
              </a:solidFill>
            </a:endParaRPr>
          </a:p>
        </p:txBody>
      </p:sp>
      <p:pic>
        <p:nvPicPr>
          <p:cNvPr id="258" name="Google Shape;258;p17" descr="Teamwork, collaboration, and culture – Work Life by Atlassia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58200" y="1322417"/>
            <a:ext cx="3446416" cy="173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E0C89CA-3261-5E41-44FD-39B82CDD7C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921644"/>
            <a:ext cx="935638" cy="8390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647490-90D6-7134-B1C6-17695EB7AF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5914" y="655583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25FE91-AF20-D9FB-959F-CEA82E3A16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ED7AB4-9297-08B8-CC19-535D0A03DF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D2AFE1-C50C-EB0A-2A36-C8B11892B8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1786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475421-7AAA-4D6C-9260-066FF9B9677D}"/>
              </a:ext>
            </a:extLst>
          </p:cNvPr>
          <p:cNvSpPr txBox="1"/>
          <p:nvPr/>
        </p:nvSpPr>
        <p:spPr>
          <a:xfrm>
            <a:off x="2325914" y="543490"/>
            <a:ext cx="5574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What Makes a Team Successful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C8E20D-BB82-B8C2-1B3D-4B1DB55AD1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261317"/>
            <a:ext cx="1671996" cy="14993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F76D5D6-F662-748F-8AE1-BC372EDF81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D4B07C8-4458-8B7A-E9AE-E5099534E0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DCC4FC-4C9E-AC40-3063-6129D8938A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B15F0A-31B9-FDEA-6088-5851BA0250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25462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E561F80-FE19-9006-F354-80630642A22B}"/>
              </a:ext>
            </a:extLst>
          </p:cNvPr>
          <p:cNvSpPr txBox="1"/>
          <p:nvPr/>
        </p:nvSpPr>
        <p:spPr>
          <a:xfrm>
            <a:off x="2428798" y="741952"/>
            <a:ext cx="40719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6.4 Team Structures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"/>
          <p:cNvSpPr txBox="1">
            <a:spLocks noGrp="1"/>
          </p:cNvSpPr>
          <p:nvPr>
            <p:ph type="body" idx="1"/>
          </p:nvPr>
        </p:nvSpPr>
        <p:spPr>
          <a:xfrm>
            <a:off x="414728" y="4611890"/>
            <a:ext cx="7886700" cy="1441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Why this structure?</a:t>
            </a:r>
            <a:endParaRPr b="1" dirty="0">
              <a:solidFill>
                <a:srgbClr val="0070C0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en-US" sz="2400" dirty="0">
                <a:solidFill>
                  <a:srgbClr val="002060"/>
                </a:solidFill>
              </a:rPr>
              <a:t>Inexperienced team, extremely tight deadline, or organizational/ external pressures.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274" name="Google Shape;274;p19"/>
          <p:cNvSpPr txBox="1">
            <a:spLocks noGrp="1"/>
          </p:cNvSpPr>
          <p:nvPr>
            <p:ph type="body" idx="2"/>
          </p:nvPr>
        </p:nvSpPr>
        <p:spPr>
          <a:xfrm>
            <a:off x="2692400" y="1600206"/>
            <a:ext cx="8890000" cy="2251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sz="2400" b="1" dirty="0">
                <a:solidFill>
                  <a:srgbClr val="0070C0"/>
                </a:solidFill>
                <a:highlight>
                  <a:srgbClr val="F5FAA4"/>
                </a:highlight>
              </a:rPr>
              <a:t>1-Top-Down Teams</a:t>
            </a:r>
            <a:endParaRPr dirty="0">
              <a:solidFill>
                <a:srgbClr val="0070C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‘Classic’ team structure.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Team members’ </a:t>
            </a:r>
            <a:r>
              <a:rPr lang="en-US" sz="2400" b="1" dirty="0">
                <a:solidFill>
                  <a:srgbClr val="002060"/>
                </a:solidFill>
              </a:rPr>
              <a:t>attachment is to the ‘boss</a:t>
            </a:r>
            <a:r>
              <a:rPr lang="en-US" sz="2400" dirty="0">
                <a:solidFill>
                  <a:srgbClr val="002060"/>
                </a:solidFill>
              </a:rPr>
              <a:t>’, who is primarily responsible for the success of the project (and can be singularly responsible for its failure).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en-US" sz="2400" b="1" dirty="0">
                <a:solidFill>
                  <a:srgbClr val="00B0F0"/>
                </a:solidFill>
              </a:rPr>
              <a:t>Not necessarily an authoritarian style of leadership.</a:t>
            </a:r>
            <a:endParaRPr b="1" dirty="0">
              <a:solidFill>
                <a:srgbClr val="00B0F0"/>
              </a:solidFill>
            </a:endParaRPr>
          </a:p>
        </p:txBody>
      </p:sp>
      <p:pic>
        <p:nvPicPr>
          <p:cNvPr id="275" name="Google Shape;275;p19" descr="C:\Users\sam\Dropbox\Books\Project Team Leadership and Communication\curriculum\images\TeamStructur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2938" y="1600200"/>
            <a:ext cx="1884663" cy="1441450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19"/>
          <p:cNvSpPr txBox="1"/>
          <p:nvPr/>
        </p:nvSpPr>
        <p:spPr>
          <a:xfrm>
            <a:off x="118534" y="6541887"/>
            <a:ext cx="11997266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Diagrams: Malachowsky, Samuel. Project Team Leadership and Communication. Lintwood Press. 2018. p. 114, 115.</a:t>
            </a: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73DD35-1480-7907-9CFD-44AB81939C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6073014"/>
            <a:ext cx="917945" cy="82316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E8C6FB-43C7-3AC9-9539-8606E38401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4428" y="6196045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7232BA-BECC-BB2C-C1C9-1D41BC535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EE175E-A66F-CFE6-E321-2316FB7EE1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17EBBD-CBF8-6012-9774-79A4D01938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-52823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E35B400-4961-128A-021E-44F3897DD3A1}"/>
              </a:ext>
            </a:extLst>
          </p:cNvPr>
          <p:cNvSpPr txBox="1"/>
          <p:nvPr/>
        </p:nvSpPr>
        <p:spPr>
          <a:xfrm>
            <a:off x="2474428" y="559536"/>
            <a:ext cx="4771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Common Team Structures: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0"/>
          <p:cNvSpPr txBox="1">
            <a:spLocks noGrp="1"/>
          </p:cNvSpPr>
          <p:nvPr>
            <p:ph type="body" idx="1"/>
          </p:nvPr>
        </p:nvSpPr>
        <p:spPr>
          <a:xfrm>
            <a:off x="335215" y="1697263"/>
            <a:ext cx="8682176" cy="3430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US" sz="2400" b="1" dirty="0">
                <a:solidFill>
                  <a:srgbClr val="0070C0"/>
                </a:solidFill>
              </a:rPr>
              <a:t>2- Interdisciplinary Teams</a:t>
            </a:r>
            <a:endParaRPr sz="2400" dirty="0">
              <a:solidFill>
                <a:srgbClr val="0070C0"/>
              </a:solidFill>
            </a:endParaRPr>
          </a:p>
          <a:p>
            <a:pPr marL="228600" lvl="0" indent="-228600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Characterized by </a:t>
            </a:r>
            <a:r>
              <a:rPr lang="en-US" sz="2400" b="1" dirty="0">
                <a:solidFill>
                  <a:srgbClr val="002060"/>
                </a:solidFill>
              </a:rPr>
              <a:t>equal status of each team member</a:t>
            </a:r>
            <a:r>
              <a:rPr lang="en-US" sz="2400" dirty="0">
                <a:solidFill>
                  <a:srgbClr val="002060"/>
                </a:solidFill>
              </a:rPr>
              <a:t>, who are each concerned with the success of the project.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Each team member has one or more specialties/skillsets.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Decisions are often made at the group level.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Leader is an equal with organizational/communication skillsets. “</a:t>
            </a:r>
            <a:r>
              <a:rPr lang="en-US" sz="2400" b="1" dirty="0">
                <a:solidFill>
                  <a:srgbClr val="002060"/>
                </a:solidFill>
              </a:rPr>
              <a:t>equality of members</a:t>
            </a:r>
            <a:r>
              <a:rPr lang="en-US" sz="2400" dirty="0">
                <a:solidFill>
                  <a:srgbClr val="002060"/>
                </a:solidFill>
              </a:rPr>
              <a:t>”.</a:t>
            </a:r>
            <a:endParaRPr sz="2400" dirty="0">
              <a:solidFill>
                <a:srgbClr val="002060"/>
              </a:solidFill>
            </a:endParaRPr>
          </a:p>
        </p:txBody>
      </p:sp>
      <p:pic>
        <p:nvPicPr>
          <p:cNvPr id="286" name="Google Shape;286;p20" descr="C:\Users\sam\Dropbox\Books\Project Team Leadership and Communication\curriculum\images\TeamStructure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46328" y="1918535"/>
            <a:ext cx="3001653" cy="2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0"/>
          <p:cNvSpPr txBox="1"/>
          <p:nvPr/>
        </p:nvSpPr>
        <p:spPr>
          <a:xfrm>
            <a:off x="118534" y="6541887"/>
            <a:ext cx="11997266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Diagrams: Malachowsky, Samuel. Project Team Leadership and Communication. Lintwood Press. 2018. p. 114, 115.</a:t>
            </a: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984B87-475C-A249-FF95-9A2521B1B6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6244989"/>
            <a:ext cx="594388" cy="5330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8CB920-6A63-C01B-2815-1F8C81635D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5914" y="6328658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0B3DE7-75F1-A167-E100-9605979096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B4D789-8CBC-B524-AF92-6E388D1C9A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36F2F2-6BFC-AA53-8C9E-998CCBC807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18054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C8185D-DB53-EFDF-BD09-600205711C8E}"/>
              </a:ext>
            </a:extLst>
          </p:cNvPr>
          <p:cNvSpPr txBox="1"/>
          <p:nvPr/>
        </p:nvSpPr>
        <p:spPr>
          <a:xfrm>
            <a:off x="2325914" y="543490"/>
            <a:ext cx="6288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Common Team Structures (CONT.) 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21" descr="C:\Users\sam\Dropbox\Books\Project Team Leadership and Communication\curriculum\images\TeamStructure3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0404" y="1858966"/>
            <a:ext cx="2798021" cy="1463675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21"/>
          <p:cNvSpPr txBox="1">
            <a:spLocks noGrp="1"/>
          </p:cNvSpPr>
          <p:nvPr>
            <p:ph type="body" idx="1"/>
          </p:nvPr>
        </p:nvSpPr>
        <p:spPr>
          <a:xfrm>
            <a:off x="130614" y="4025900"/>
            <a:ext cx="6028886" cy="2100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sz="1800" b="1" dirty="0">
                <a:solidFill>
                  <a:srgbClr val="0070C0"/>
                </a:solidFill>
              </a:rPr>
              <a:t>4- Large and Variable-Structure Teams</a:t>
            </a:r>
            <a:endParaRPr sz="1800" dirty="0">
              <a:solidFill>
                <a:srgbClr val="0070C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 dirty="0">
                <a:solidFill>
                  <a:srgbClr val="002060"/>
                </a:solidFill>
              </a:rPr>
              <a:t>Teams can </a:t>
            </a:r>
            <a:r>
              <a:rPr lang="en-US" sz="1800" b="1" dirty="0">
                <a:solidFill>
                  <a:srgbClr val="002060"/>
                </a:solidFill>
              </a:rPr>
              <a:t>vary in size, structure, and stability.</a:t>
            </a:r>
            <a:endParaRPr sz="18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 dirty="0">
                <a:solidFill>
                  <a:srgbClr val="002060"/>
                </a:solidFill>
              </a:rPr>
              <a:t>Difficult to organize and track efficiently.</a:t>
            </a:r>
            <a:endParaRPr sz="18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 dirty="0">
                <a:solidFill>
                  <a:srgbClr val="002060"/>
                </a:solidFill>
              </a:rPr>
              <a:t>Moving or adding team members efficiently is also difficult.</a:t>
            </a:r>
            <a:endParaRPr sz="1800" dirty="0">
              <a:solidFill>
                <a:srgbClr val="002060"/>
              </a:solidFill>
            </a:endParaRPr>
          </a:p>
        </p:txBody>
      </p:sp>
      <p:sp>
        <p:nvSpPr>
          <p:cNvPr id="298" name="Google Shape;298;p21"/>
          <p:cNvSpPr txBox="1">
            <a:spLocks noGrp="1"/>
          </p:cNvSpPr>
          <p:nvPr>
            <p:ph type="body" idx="2"/>
          </p:nvPr>
        </p:nvSpPr>
        <p:spPr>
          <a:xfrm>
            <a:off x="3568700" y="1600207"/>
            <a:ext cx="8013700" cy="19811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sz="1800" b="1" dirty="0">
                <a:solidFill>
                  <a:srgbClr val="0070C0"/>
                </a:solidFill>
              </a:rPr>
              <a:t>3- Superstar-Support Teams</a:t>
            </a:r>
            <a:endParaRPr sz="1800" b="1" dirty="0">
              <a:solidFill>
                <a:srgbClr val="0070C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 dirty="0">
                <a:solidFill>
                  <a:srgbClr val="002060"/>
                </a:solidFill>
              </a:rPr>
              <a:t>Like a surgical team: one member performs the most prominent work.</a:t>
            </a:r>
            <a:endParaRPr sz="18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 dirty="0">
                <a:solidFill>
                  <a:srgbClr val="002060"/>
                </a:solidFill>
              </a:rPr>
              <a:t>Other team members perform supportive functions.</a:t>
            </a:r>
            <a:endParaRPr sz="18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800" dirty="0">
                <a:solidFill>
                  <a:srgbClr val="002060"/>
                </a:solidFill>
              </a:rPr>
              <a:t>‘Superstar’ must acknowledge importance of other team members</a:t>
            </a:r>
            <a:endParaRPr sz="1800" dirty="0">
              <a:solidFill>
                <a:srgbClr val="002060"/>
              </a:solidFill>
            </a:endParaRPr>
          </a:p>
        </p:txBody>
      </p:sp>
      <p:pic>
        <p:nvPicPr>
          <p:cNvPr id="299" name="Google Shape;299;p21" descr="C:\Users\sam\Dropbox\Books\Project Team Leadership and Communication\curriculum\images\TeamStructure4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14315" y="3963840"/>
            <a:ext cx="5154681" cy="1930696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21"/>
          <p:cNvSpPr txBox="1"/>
          <p:nvPr/>
        </p:nvSpPr>
        <p:spPr>
          <a:xfrm>
            <a:off x="118534" y="6541887"/>
            <a:ext cx="11997266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Diagrams: Malachowsky, Samuel. Project Team Leadership and Communication. Lintwood Press. 2018. p. 117.</a:t>
            </a:r>
            <a:endParaRPr/>
          </a:p>
        </p:txBody>
      </p:sp>
      <p:pic>
        <p:nvPicPr>
          <p:cNvPr id="301" name="Google Shape;301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945754" y="195897"/>
            <a:ext cx="1170046" cy="1049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F7497A-B845-92DE-1749-25B9638A97B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93" y="6046570"/>
            <a:ext cx="904860" cy="8114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B15DE6-8325-7214-7465-3C17E995B0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5914" y="626104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9D85AA-84BD-33D8-A871-5BDF517FE1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5D43F7-DEF8-B586-6A61-BA3ED3A718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CAA38ED-C96A-2D2B-A99E-5A5A59D8D9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-13858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1B8A0CE-EC47-DDB1-2FDC-D09BC18D9319}"/>
              </a:ext>
            </a:extLst>
          </p:cNvPr>
          <p:cNvSpPr txBox="1"/>
          <p:nvPr/>
        </p:nvSpPr>
        <p:spPr>
          <a:xfrm>
            <a:off x="2325914" y="543490"/>
            <a:ext cx="60685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Common Team Structures (CONT.)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159B4B-3BEA-C338-EBDB-7148DC7F91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598942"/>
            <a:ext cx="1295496" cy="116173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F62950-9E2B-5851-FED2-02870FFAF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32907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98F36DC-0FD7-8B7F-92F8-051E66AB8B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F5B097-8424-B93B-F994-BAB3C18069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AC62451-0441-E05B-E647-27A89E84D8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25040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429C8A-515E-E5A2-373A-31EDF282812D}"/>
              </a:ext>
            </a:extLst>
          </p:cNvPr>
          <p:cNvSpPr txBox="1"/>
          <p:nvPr/>
        </p:nvSpPr>
        <p:spPr>
          <a:xfrm>
            <a:off x="2553738" y="694388"/>
            <a:ext cx="502894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6.5 Common Team Roles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3"/>
          <p:cNvSpPr txBox="1">
            <a:spLocks noGrp="1"/>
          </p:cNvSpPr>
          <p:nvPr>
            <p:ph type="body" idx="1"/>
          </p:nvPr>
        </p:nvSpPr>
        <p:spPr>
          <a:xfrm>
            <a:off x="144904" y="1670001"/>
            <a:ext cx="10092400" cy="4392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b="1" dirty="0">
                <a:solidFill>
                  <a:srgbClr val="002060"/>
                </a:solidFill>
              </a:rPr>
              <a:t>Leader</a:t>
            </a:r>
            <a:r>
              <a:rPr lang="en-US" dirty="0">
                <a:solidFill>
                  <a:srgbClr val="002060"/>
                </a:solidFill>
              </a:rPr>
              <a:t> – guides the team towards the goal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Primary competencies: leadership, prioritization, and communication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b="1" dirty="0">
                <a:solidFill>
                  <a:srgbClr val="002060"/>
                </a:solidFill>
              </a:rPr>
              <a:t>Information Manager </a:t>
            </a:r>
            <a:r>
              <a:rPr lang="en-US" dirty="0">
                <a:solidFill>
                  <a:srgbClr val="002060"/>
                </a:solidFill>
              </a:rPr>
              <a:t>– takes ownership of the documentation and data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Primary competencies: elicitation, organization, and reporting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b="1" dirty="0">
                <a:solidFill>
                  <a:srgbClr val="002060"/>
                </a:solidFill>
              </a:rPr>
              <a:t>Externally-Facing</a:t>
            </a:r>
            <a:r>
              <a:rPr lang="en-US" dirty="0">
                <a:solidFill>
                  <a:srgbClr val="002060"/>
                </a:solidFill>
              </a:rPr>
              <a:t> – intermediary between project team and external stakeholders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Primary competencies: perception, communication, and negotiation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b="1" dirty="0">
                <a:solidFill>
                  <a:srgbClr val="002060"/>
                </a:solidFill>
              </a:rPr>
              <a:t>Problem-Solver</a:t>
            </a:r>
            <a:r>
              <a:rPr lang="en-US" dirty="0">
                <a:solidFill>
                  <a:srgbClr val="002060"/>
                </a:solidFill>
              </a:rPr>
              <a:t> – finds and works through difficult problems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Primary competencies: evaluation, research, and implementation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b="1" dirty="0">
                <a:solidFill>
                  <a:srgbClr val="002060"/>
                </a:solidFill>
              </a:rPr>
              <a:t>Specialist</a:t>
            </a:r>
            <a:r>
              <a:rPr lang="en-US" dirty="0">
                <a:solidFill>
                  <a:srgbClr val="002060"/>
                </a:solidFill>
              </a:rPr>
              <a:t> – a </a:t>
            </a:r>
            <a:r>
              <a:rPr lang="en-US" b="1" dirty="0">
                <a:solidFill>
                  <a:srgbClr val="002060"/>
                </a:solidFill>
              </a:rPr>
              <a:t>‘subject matter expert’ “SME’s” “technical specialist” </a:t>
            </a:r>
            <a:r>
              <a:rPr lang="en-US" dirty="0">
                <a:solidFill>
                  <a:srgbClr val="002060"/>
                </a:solidFill>
              </a:rPr>
              <a:t>In one or more subject areas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Primary competencies: evaluation, anticipation, and articulation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320" name="Google Shape;320;p23" descr="Sales Team Icon Png - Business Team Icon Png - Free Transparent PNG  Download - PNGkey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73376" y="1139584"/>
            <a:ext cx="2718623" cy="203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11A5C6F-FC25-949A-1F6D-66525EAB99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0" y="5949244"/>
            <a:ext cx="847606" cy="7600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EBFD50-7BC8-2A9C-6DE0-6B994F09AB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5914" y="6433208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ABDAAB-8017-696F-65AA-F15CC092B4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797CC9-7532-F3D4-4F24-DA118856F4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55069E-EF1E-3F37-A8BF-FA9F803DAC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1582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89A438-5CB9-A840-60E5-50F366B50BD3}"/>
              </a:ext>
            </a:extLst>
          </p:cNvPr>
          <p:cNvSpPr txBox="1"/>
          <p:nvPr/>
        </p:nvSpPr>
        <p:spPr>
          <a:xfrm>
            <a:off x="2325914" y="543490"/>
            <a:ext cx="3952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Common Team Roles: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7F74269-269B-5A85-6BA3-48983CFAAA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BBB3A37-AFAF-0EF8-3BFE-630850D61E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25FC85-E884-E6FB-4DCC-3DA442D58D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3B1A86-F20A-FF6C-138B-4D10527DCF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F5F7ED-67FF-DD82-F7EE-DE4709C073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22048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B927D7-99E1-D7EF-7B8C-175B2E7A5543}"/>
              </a:ext>
            </a:extLst>
          </p:cNvPr>
          <p:cNvSpPr txBox="1"/>
          <p:nvPr/>
        </p:nvSpPr>
        <p:spPr>
          <a:xfrm>
            <a:off x="2766935" y="625357"/>
            <a:ext cx="53340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6.6 Team Development Stages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5"/>
          <p:cNvSpPr txBox="1">
            <a:spLocks noGrp="1"/>
          </p:cNvSpPr>
          <p:nvPr>
            <p:ph type="body" idx="1"/>
          </p:nvPr>
        </p:nvSpPr>
        <p:spPr>
          <a:xfrm>
            <a:off x="130614" y="1567932"/>
            <a:ext cx="11489299" cy="45227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US" b="1" dirty="0">
                <a:solidFill>
                  <a:srgbClr val="0070C0"/>
                </a:solidFill>
              </a:rPr>
              <a:t>Dr. Bruce Tuckman articulates 4 stages which teams must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pass as they develop:</a:t>
            </a:r>
            <a:endParaRPr sz="2800" b="1" dirty="0">
              <a:solidFill>
                <a:srgbClr val="0070C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</a:pPr>
            <a:r>
              <a:rPr lang="en-US" sz="1800" b="1" dirty="0">
                <a:solidFill>
                  <a:srgbClr val="002060"/>
                </a:solidFill>
              </a:rPr>
              <a:t>Forming</a:t>
            </a:r>
            <a:r>
              <a:rPr lang="en-US" sz="1800" dirty="0">
                <a:solidFill>
                  <a:srgbClr val="002060"/>
                </a:solidFill>
              </a:rPr>
              <a:t> – the team comes together, and the project gains</a:t>
            </a:r>
            <a:br>
              <a:rPr lang="en-US" sz="1800" dirty="0">
                <a:solidFill>
                  <a:srgbClr val="002060"/>
                </a:solidFill>
              </a:rPr>
            </a:br>
            <a:r>
              <a:rPr lang="en-US" sz="1800" dirty="0">
                <a:solidFill>
                  <a:srgbClr val="002060"/>
                </a:solidFill>
              </a:rPr>
              <a:t>little benefit from the ‘team’ - productivity is similar to each</a:t>
            </a:r>
            <a:br>
              <a:rPr lang="en-US" sz="1800" dirty="0">
                <a:solidFill>
                  <a:srgbClr val="002060"/>
                </a:solidFill>
              </a:rPr>
            </a:br>
            <a:r>
              <a:rPr lang="en-US" sz="1800" dirty="0">
                <a:solidFill>
                  <a:srgbClr val="002060"/>
                </a:solidFill>
              </a:rPr>
              <a:t>working independently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</a:pPr>
            <a:r>
              <a:rPr lang="en-US" sz="1800" b="1" dirty="0">
                <a:solidFill>
                  <a:srgbClr val="002060"/>
                </a:solidFill>
              </a:rPr>
              <a:t>Storming</a:t>
            </a:r>
            <a:r>
              <a:rPr lang="en-US" sz="1800" dirty="0">
                <a:solidFill>
                  <a:srgbClr val="002060"/>
                </a:solidFill>
              </a:rPr>
              <a:t> – clashes and disagreements begin as the team tries to determine leadership and ‘rules’ for how they will work together.  Productivity may drop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</a:pPr>
            <a:r>
              <a:rPr lang="en-US" sz="1800" b="1" dirty="0">
                <a:solidFill>
                  <a:srgbClr val="002060"/>
                </a:solidFill>
              </a:rPr>
              <a:t>Norming</a:t>
            </a:r>
            <a:r>
              <a:rPr lang="en-US" sz="1800" dirty="0">
                <a:solidFill>
                  <a:srgbClr val="002060"/>
                </a:solidFill>
              </a:rPr>
              <a:t> – ‘storming’ is lessening and the ‘rules,’ or ‘norms’ for the group are rapidly developing.  Productivity begins to increase, the group starts to identify as a team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</a:pPr>
            <a:r>
              <a:rPr lang="en-US" sz="1800" b="1" dirty="0">
                <a:solidFill>
                  <a:srgbClr val="002060"/>
                </a:solidFill>
              </a:rPr>
              <a:t>Performing</a:t>
            </a:r>
            <a:r>
              <a:rPr lang="en-US" sz="1800" dirty="0">
                <a:solidFill>
                  <a:srgbClr val="002060"/>
                </a:solidFill>
              </a:rPr>
              <a:t> – The team reaches increasing efficiency, gaining the efficiencies of working together rather than separate.  The team now focuses externally on the work at hand</a:t>
            </a:r>
            <a:endParaRPr sz="2400" dirty="0">
              <a:solidFill>
                <a:srgbClr val="002060"/>
              </a:solidFill>
            </a:endParaRPr>
          </a:p>
        </p:txBody>
      </p:sp>
      <p:pic>
        <p:nvPicPr>
          <p:cNvPr id="336" name="Google Shape;336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29600" y="1597130"/>
            <a:ext cx="3520927" cy="1831870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25"/>
          <p:cNvSpPr txBox="1"/>
          <p:nvPr/>
        </p:nvSpPr>
        <p:spPr>
          <a:xfrm>
            <a:off x="118534" y="6355623"/>
            <a:ext cx="1199726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123.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 Tuckman, Bruce. “Developmental sequence in small groups”. Psychological Bulletin. 63 (6). p. 384–99. 1965.</a:t>
            </a:r>
            <a:endParaRPr/>
          </a:p>
        </p:txBody>
      </p:sp>
      <p:pic>
        <p:nvPicPr>
          <p:cNvPr id="338" name="Google Shape;338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45754" y="169771"/>
            <a:ext cx="1170046" cy="1049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2B6CE7D-C03F-4F66-3859-19E7247654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894363"/>
            <a:ext cx="966059" cy="866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36B3F3B-6E48-4D53-E9F5-68DBDC0FDA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9096" y="6090638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D035919-21F2-6772-547F-5AB3CBD37B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330DC4-636C-81A7-73A4-CDF7BB7AE8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9A28FF-D209-48DC-5B9C-397B2D5FEC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36484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95EEDF-2DE3-04FF-1CF2-600052234096}"/>
              </a:ext>
            </a:extLst>
          </p:cNvPr>
          <p:cNvSpPr txBox="1"/>
          <p:nvPr/>
        </p:nvSpPr>
        <p:spPr>
          <a:xfrm>
            <a:off x="2325914" y="543490"/>
            <a:ext cx="4734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Team Development Stages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7452" y="225083"/>
            <a:ext cx="11355223" cy="6302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4A08380-0066-5A0F-CC21-F9AAEBC041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446" y="6133514"/>
            <a:ext cx="779019" cy="69858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C48862-BA09-0887-FA61-3F795C7D1D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5316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A0A99A-A23D-CA29-4D27-B1778D64AB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ECF0D9-8C32-F656-784E-9AA3F5F6F2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572DD4-C38F-2767-6D17-7A358797DB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E185A7-A186-CCC5-92F9-5DC3AD9C69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70447F6-739B-6D20-421B-3C71C03CE0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E338E1-F435-9BE4-AC5B-9D17BD3A3F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E159AE-812E-EED5-FD9F-C7D53633CD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24618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2C490D7-7348-DBE2-E13C-B81E0B4DF0AF}"/>
              </a:ext>
            </a:extLst>
          </p:cNvPr>
          <p:cNvSpPr txBox="1"/>
          <p:nvPr/>
        </p:nvSpPr>
        <p:spPr>
          <a:xfrm>
            <a:off x="2680884" y="703918"/>
            <a:ext cx="32512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6.7 Team Needs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8"/>
          <p:cNvSpPr txBox="1">
            <a:spLocks noGrp="1"/>
          </p:cNvSpPr>
          <p:nvPr>
            <p:ph type="body" idx="1"/>
          </p:nvPr>
        </p:nvSpPr>
        <p:spPr>
          <a:xfrm>
            <a:off x="609600" y="4776395"/>
            <a:ext cx="10972800" cy="1349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dirty="0">
                <a:solidFill>
                  <a:srgbClr val="0070C0"/>
                </a:solidFill>
              </a:rPr>
              <a:t>Similar to </a:t>
            </a:r>
            <a:r>
              <a:rPr lang="en-US" b="1" dirty="0">
                <a:solidFill>
                  <a:srgbClr val="0070C0"/>
                </a:solidFill>
              </a:rPr>
              <a:t>Maslow’s hierarchy of needs</a:t>
            </a:r>
            <a:r>
              <a:rPr lang="en-US" dirty="0">
                <a:solidFill>
                  <a:srgbClr val="0070C0"/>
                </a:solidFill>
              </a:rPr>
              <a:t>, teams have basic needs</a:t>
            </a:r>
            <a:endParaRPr dirty="0">
              <a:solidFill>
                <a:srgbClr val="0070C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dirty="0">
                <a:solidFill>
                  <a:srgbClr val="0070C0"/>
                </a:solidFill>
              </a:rPr>
              <a:t>Needs at the bottom (such as trust) must be satisfied before those higher-up can be addressed</a:t>
            </a:r>
            <a:endParaRPr dirty="0">
              <a:solidFill>
                <a:srgbClr val="0070C0"/>
              </a:solidFill>
            </a:endParaRPr>
          </a:p>
        </p:txBody>
      </p:sp>
      <p:pic>
        <p:nvPicPr>
          <p:cNvPr id="363" name="Google Shape;363;p28"/>
          <p:cNvPicPr preferRelativeResize="0">
            <a:picLocks noGrp="1"/>
          </p:cNvPicPr>
          <p:nvPr>
            <p:ph type="body" idx="4294967295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76632" y="1709317"/>
            <a:ext cx="5498000" cy="2786062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28"/>
          <p:cNvSpPr txBox="1"/>
          <p:nvPr/>
        </p:nvSpPr>
        <p:spPr>
          <a:xfrm>
            <a:off x="118534" y="6355623"/>
            <a:ext cx="1199726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124.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Lencioni, Patrick. The Five Dysfunctions of a Team: A Leadership Fable. San Francisco: Jossey-Bass. 2002.</a:t>
            </a:r>
            <a:endParaRPr/>
          </a:p>
        </p:txBody>
      </p:sp>
      <p:pic>
        <p:nvPicPr>
          <p:cNvPr id="365" name="Google Shape;365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45754" y="169771"/>
            <a:ext cx="1170046" cy="1049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28" descr="The New Hierarchy of Needs — Maslow's lost apex | by Jessi Christian |  Coachilla HQ | Medium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64907" y="1625895"/>
            <a:ext cx="5362631" cy="2921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FA48A56-1E34-1E7A-4804-0C331777AD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991" y="5793590"/>
            <a:ext cx="1107247" cy="9929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E0DB12B-07A2-C68A-8926-D7BFA0C99A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9096" y="6155100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5EFD13-1A19-3B05-40AD-58044F08F0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D023C8-FD57-1475-96AB-A62C16B98C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08C50E-BECB-0BC1-981F-8D0C5816BC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69" y="-47791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BC90830-C778-F595-D61B-F2B45C70CEF6}"/>
              </a:ext>
            </a:extLst>
          </p:cNvPr>
          <p:cNvSpPr txBox="1"/>
          <p:nvPr/>
        </p:nvSpPr>
        <p:spPr>
          <a:xfrm>
            <a:off x="2597613" y="573332"/>
            <a:ext cx="2277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Team Needs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9"/>
          <p:cNvSpPr txBox="1">
            <a:spLocks noGrp="1"/>
          </p:cNvSpPr>
          <p:nvPr>
            <p:ph type="body" idx="1"/>
          </p:nvPr>
        </p:nvSpPr>
        <p:spPr>
          <a:xfrm>
            <a:off x="159768" y="1685151"/>
            <a:ext cx="11956032" cy="4785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The </a:t>
            </a:r>
            <a:r>
              <a:rPr lang="en-US" sz="2400" b="1" dirty="0">
                <a:solidFill>
                  <a:srgbClr val="002060"/>
                </a:solidFill>
              </a:rPr>
              <a:t>foundation</a:t>
            </a:r>
            <a:r>
              <a:rPr lang="en-US" sz="2400" dirty="0">
                <a:solidFill>
                  <a:srgbClr val="002060"/>
                </a:solidFill>
              </a:rPr>
              <a:t>, the most vital to operate as a team.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It </a:t>
            </a:r>
            <a:r>
              <a:rPr lang="en-US" sz="2400" b="1" dirty="0">
                <a:solidFill>
                  <a:srgbClr val="002060"/>
                </a:solidFill>
              </a:rPr>
              <a:t>takes time</a:t>
            </a:r>
            <a:r>
              <a:rPr lang="en-US" sz="2400" dirty="0">
                <a:solidFill>
                  <a:srgbClr val="002060"/>
                </a:solidFill>
              </a:rPr>
              <a:t>, requiring consistently positive interactions.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Deeper trust requires </a:t>
            </a:r>
            <a:r>
              <a:rPr lang="en-US" sz="2400" b="1" dirty="0">
                <a:solidFill>
                  <a:srgbClr val="002060"/>
                </a:solidFill>
                <a:highlight>
                  <a:srgbClr val="F5FAA4"/>
                </a:highlight>
              </a:rPr>
              <a:t>vulnerability</a:t>
            </a:r>
            <a:r>
              <a:rPr lang="en-US" sz="2400" dirty="0">
                <a:solidFill>
                  <a:srgbClr val="002060"/>
                </a:solidFill>
              </a:rPr>
              <a:t> (difficult for many).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Needs to be maintained, rebuilt after damage.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Leader must create and protect the ‘environment of trust’.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dirty="0">
                <a:solidFill>
                  <a:srgbClr val="002060"/>
                </a:solidFill>
              </a:rPr>
              <a:t>Take the lead in expressing trust-building vulnerability.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dirty="0">
                <a:solidFill>
                  <a:srgbClr val="002060"/>
                </a:solidFill>
              </a:rPr>
              <a:t>Seek and prevent trust-breaking actions such as bullying.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Team-based personality tests and team-building activities are designed to build trust.</a:t>
            </a:r>
            <a:endParaRPr sz="2400" dirty="0">
              <a:solidFill>
                <a:srgbClr val="002060"/>
              </a:solidFill>
            </a:endParaRPr>
          </a:p>
        </p:txBody>
      </p:sp>
      <p:pic>
        <p:nvPicPr>
          <p:cNvPr id="375" name="Google Shape;375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83553" y="1618813"/>
            <a:ext cx="3568505" cy="979014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29"/>
          <p:cNvSpPr txBox="1"/>
          <p:nvPr/>
        </p:nvSpPr>
        <p:spPr>
          <a:xfrm>
            <a:off x="118534" y="6355623"/>
            <a:ext cx="1199726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125.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Lencioni, Patrick. The Five Dysfunctions of a Team: A Leadership Fable. San Francisco: Jossey-Bass. 2002.</a:t>
            </a:r>
            <a:endParaRPr/>
          </a:p>
        </p:txBody>
      </p:sp>
      <p:pic>
        <p:nvPicPr>
          <p:cNvPr id="377" name="Google Shape;377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45754" y="169771"/>
            <a:ext cx="1170046" cy="1049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B35759A-ADAB-C52D-19F3-3CD6391C5E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242" y="6154370"/>
            <a:ext cx="784646" cy="7036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00F5D8-8F51-290A-B8F1-BA727BA6EF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6154371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521E2A-29A2-F612-F831-D99A730572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242BEB-ABFF-04B5-60D7-436DF651E1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73D924-D431-0E6B-97A5-537B73525B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89" y="3197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43F3CE-535D-0D6C-CADE-4D1B170D265E}"/>
              </a:ext>
            </a:extLst>
          </p:cNvPr>
          <p:cNvSpPr txBox="1"/>
          <p:nvPr/>
        </p:nvSpPr>
        <p:spPr>
          <a:xfrm>
            <a:off x="2440788" y="596953"/>
            <a:ext cx="3019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1- Building Trust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30"/>
          <p:cNvSpPr txBox="1">
            <a:spLocks noGrp="1"/>
          </p:cNvSpPr>
          <p:nvPr>
            <p:ph type="body" idx="1"/>
          </p:nvPr>
        </p:nvSpPr>
        <p:spPr>
          <a:xfrm>
            <a:off x="44309" y="1370103"/>
            <a:ext cx="9902229" cy="4518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400" b="1" dirty="0">
                <a:solidFill>
                  <a:srgbClr val="002060"/>
                </a:solidFill>
                <a:highlight>
                  <a:srgbClr val="F5FAA4"/>
                </a:highlight>
              </a:rPr>
              <a:t>Conflict isn’t bad </a:t>
            </a:r>
            <a:r>
              <a:rPr lang="en-US" sz="2400" dirty="0">
                <a:solidFill>
                  <a:srgbClr val="002060"/>
                </a:solidFill>
              </a:rPr>
              <a:t>– healthy debate means engaged, passionate team members and better decisions.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Appropriate </a:t>
            </a:r>
            <a:r>
              <a:rPr lang="en-US" sz="2400" b="1" dirty="0">
                <a:solidFill>
                  <a:srgbClr val="002060"/>
                </a:solidFill>
              </a:rPr>
              <a:t>conflict requires rules</a:t>
            </a:r>
            <a:r>
              <a:rPr lang="en-US" sz="2400" dirty="0">
                <a:solidFill>
                  <a:srgbClr val="002060"/>
                </a:solidFill>
              </a:rPr>
              <a:t>, or norms to be clear to all involved.  Examples: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Focus on the primary decision to be made (not secondary debates)</a:t>
            </a:r>
            <a:endParaRPr sz="20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Avoid rhetoric, name-calling, or non-contributing statements, which erode trust</a:t>
            </a:r>
            <a:endParaRPr sz="20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Agree to reach </a:t>
            </a:r>
            <a:r>
              <a:rPr lang="en-US" sz="2000" i="1" dirty="0">
                <a:solidFill>
                  <a:srgbClr val="002060"/>
                </a:solidFill>
              </a:rPr>
              <a:t>consensus</a:t>
            </a:r>
            <a:r>
              <a:rPr lang="en-US" sz="2000" dirty="0">
                <a:solidFill>
                  <a:srgbClr val="002060"/>
                </a:solidFill>
              </a:rPr>
              <a:t>, with all parties pledging to support the outcome</a:t>
            </a:r>
            <a:endParaRPr sz="20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Trust is the foundation </a:t>
            </a:r>
            <a:r>
              <a:rPr lang="en-US" sz="2400" dirty="0">
                <a:solidFill>
                  <a:srgbClr val="002060"/>
                </a:solidFill>
              </a:rPr>
              <a:t>of healthy conflict and debate.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There are numerous conflict resolution tools and techniques.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1143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</a:pPr>
            <a:endParaRPr sz="2000" dirty="0">
              <a:solidFill>
                <a:srgbClr val="002060"/>
              </a:solidFill>
            </a:endParaRPr>
          </a:p>
        </p:txBody>
      </p:sp>
      <p:sp>
        <p:nvSpPr>
          <p:cNvPr id="386" name="Google Shape;386;p30"/>
          <p:cNvSpPr txBox="1"/>
          <p:nvPr/>
        </p:nvSpPr>
        <p:spPr>
          <a:xfrm>
            <a:off x="118534" y="6355623"/>
            <a:ext cx="1199726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126.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Lencioni, Patrick. The Five Dysfunctions of a Team: A Leadership Fable. San Francisco: Jossey-Bass. 2002.</a:t>
            </a:r>
            <a:endParaRPr/>
          </a:p>
        </p:txBody>
      </p:sp>
      <p:pic>
        <p:nvPicPr>
          <p:cNvPr id="387" name="Google Shape;38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28502" y="1945356"/>
            <a:ext cx="3444173" cy="518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45754" y="169771"/>
            <a:ext cx="1170046" cy="1049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DEE201-A87F-C8A2-76E5-1B431E5812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949244"/>
            <a:ext cx="904860" cy="8114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9CE6B6-8334-63A6-197F-66FA829AF1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3337" y="6226475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274924-7104-2EFB-C6C7-7E39A65F4F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633347-3F74-D4C2-370A-9791CF6F7B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18BC8D-0BE2-2E08-7F98-A1382654E6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-514237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874A1F-2D27-FB9A-2438-25330D237B0D}"/>
              </a:ext>
            </a:extLst>
          </p:cNvPr>
          <p:cNvSpPr txBox="1"/>
          <p:nvPr/>
        </p:nvSpPr>
        <p:spPr>
          <a:xfrm>
            <a:off x="2761847" y="29253"/>
            <a:ext cx="3720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2- Managing Conflict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1"/>
          <p:cNvSpPr txBox="1">
            <a:spLocks noGrp="1"/>
          </p:cNvSpPr>
          <p:nvPr>
            <p:ph type="body" idx="1"/>
          </p:nvPr>
        </p:nvSpPr>
        <p:spPr>
          <a:xfrm>
            <a:off x="382411" y="1847763"/>
            <a:ext cx="10972800" cy="361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85800" lvl="1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A- Confronting / Problem Solving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B-Compromising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C-Withdrawal / Avoidance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D- Smoothing / Accommodating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E- Collaborating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F- Forcing</a:t>
            </a:r>
            <a:endParaRPr sz="2400" dirty="0">
              <a:solidFill>
                <a:srgbClr val="002060"/>
              </a:solidFill>
            </a:endParaRPr>
          </a:p>
          <a:p>
            <a:pPr marL="685800" lvl="1" indent="-1143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</a:pPr>
            <a:endParaRPr sz="2400" dirty="0">
              <a:solidFill>
                <a:srgbClr val="002060"/>
              </a:solidFill>
            </a:endParaRPr>
          </a:p>
        </p:txBody>
      </p:sp>
      <p:sp>
        <p:nvSpPr>
          <p:cNvPr id="396" name="Google Shape;396;p31"/>
          <p:cNvSpPr txBox="1"/>
          <p:nvPr/>
        </p:nvSpPr>
        <p:spPr>
          <a:xfrm>
            <a:off x="118534" y="6355623"/>
            <a:ext cx="1199726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126.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Lencioni, Patrick. The Five Dysfunctions of a Team: A Leadership Fable. San Francisco: Jossey-Bass. 2002.</a:t>
            </a:r>
            <a:endParaRPr/>
          </a:p>
        </p:txBody>
      </p:sp>
      <p:pic>
        <p:nvPicPr>
          <p:cNvPr id="397" name="Google Shape;397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56879" y="2561180"/>
            <a:ext cx="3444173" cy="518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4EDA6E9-84AA-A79A-2A37-1EAD9313B4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642206"/>
            <a:ext cx="1247250" cy="11184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CDB468-36AA-9205-02CC-7B272A3F1C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9117" y="6180817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60B6C6-36AD-1615-6A38-7302CCD2B5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6A4E55-4559-B0ED-97FF-15F5BB7919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6D04F7-8DE1-DA68-21E3-09BEDC5CA5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4154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DAB61D4-2D7A-3BE4-F197-F3CD7B60E722}"/>
              </a:ext>
            </a:extLst>
          </p:cNvPr>
          <p:cNvSpPr txBox="1"/>
          <p:nvPr/>
        </p:nvSpPr>
        <p:spPr>
          <a:xfrm>
            <a:off x="2325914" y="543490"/>
            <a:ext cx="45432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2- Managing Conflict. Cont.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32"/>
          <p:cNvSpPr txBox="1">
            <a:spLocks noGrp="1"/>
          </p:cNvSpPr>
          <p:nvPr>
            <p:ph type="body" idx="1"/>
          </p:nvPr>
        </p:nvSpPr>
        <p:spPr>
          <a:xfrm>
            <a:off x="334080" y="1774358"/>
            <a:ext cx="10972800" cy="4263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Commitment </a:t>
            </a:r>
            <a:r>
              <a:rPr lang="en-US" b="1" dirty="0">
                <a:solidFill>
                  <a:srgbClr val="002060"/>
                </a:solidFill>
              </a:rPr>
              <a:t>requires clarity </a:t>
            </a:r>
            <a:r>
              <a:rPr lang="en-US" dirty="0">
                <a:solidFill>
                  <a:srgbClr val="002060"/>
                </a:solidFill>
              </a:rPr>
              <a:t>– to commit to something, it must be clear exactly what you’re committing to.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Each party or entity must commit to multiple others</a:t>
            </a:r>
            <a:endParaRPr dirty="0">
              <a:solidFill>
                <a:srgbClr val="002060"/>
              </a:solidFill>
            </a:endParaRPr>
          </a:p>
          <a:p>
            <a:pPr marL="342891" lvl="1" indent="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None/>
            </a:pPr>
            <a:r>
              <a:rPr lang="en-US" dirty="0">
                <a:solidFill>
                  <a:srgbClr val="002060"/>
                </a:solidFill>
              </a:rPr>
              <a:t>	Leader 🡪 Team		Team 🡪 Leader		Individual 🡪 The Work They’re Assigned</a:t>
            </a:r>
            <a:endParaRPr dirty="0">
              <a:solidFill>
                <a:srgbClr val="002060"/>
              </a:solidFill>
            </a:endParaRPr>
          </a:p>
          <a:p>
            <a:pPr marL="342891" lvl="1" indent="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None/>
            </a:pPr>
            <a:r>
              <a:rPr lang="en-US" dirty="0">
                <a:solidFill>
                  <a:srgbClr val="002060"/>
                </a:solidFill>
              </a:rPr>
              <a:t>	Leader 🡪 Project 		Team 🡪 Project		Individual 🡪 Team		</a:t>
            </a:r>
            <a:endParaRPr dirty="0">
              <a:solidFill>
                <a:srgbClr val="002060"/>
              </a:solidFill>
            </a:endParaRPr>
          </a:p>
          <a:p>
            <a:pPr marL="342891" lvl="1" indent="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None/>
            </a:pPr>
            <a:r>
              <a:rPr lang="en-US" dirty="0">
                <a:solidFill>
                  <a:srgbClr val="002060"/>
                </a:solidFill>
              </a:rPr>
              <a:t>					Team 🡪 Being a Good Team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Leaders set the example, so an uncommitted leader can destroy a project / team.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Teams must have a good structure, trust each other, and manage conflict properly.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Individuals can fail to commit for multiple reasons (not motivated, personal issues, etc.)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407" name="Google Shape;407;p32"/>
          <p:cNvSpPr txBox="1"/>
          <p:nvPr/>
        </p:nvSpPr>
        <p:spPr>
          <a:xfrm>
            <a:off x="118534" y="6355623"/>
            <a:ext cx="1199726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130.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Lencioni, Patrick. The Five Dysfunctions of a Team: A Leadership Fable. San Francisco: Jossey-Bass. 2002.</a:t>
            </a:r>
            <a:endParaRPr/>
          </a:p>
        </p:txBody>
      </p:sp>
      <p:pic>
        <p:nvPicPr>
          <p:cNvPr id="408" name="Google Shape;408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90210" y="1276825"/>
            <a:ext cx="2851529" cy="520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45754" y="169771"/>
            <a:ext cx="1170046" cy="1049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C3DF4D-12D0-733C-5E71-0001A96E8AD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823973"/>
            <a:ext cx="1044554" cy="93670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A30546-933E-70A9-4F39-77D6A4CE20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9096" y="6174973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614B1F-C922-0490-469D-F72BAD1863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8B8434-6AA9-7BEB-D2C1-704949D8C5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1D7905-0258-D4D1-CAAD-5E51357B6E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89" y="-73269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1FB978-1155-A669-9620-0DC47C2FB0A5}"/>
              </a:ext>
            </a:extLst>
          </p:cNvPr>
          <p:cNvSpPr txBox="1"/>
          <p:nvPr/>
        </p:nvSpPr>
        <p:spPr>
          <a:xfrm>
            <a:off x="2325914" y="543490"/>
            <a:ext cx="4519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3-Achieving Commitment</a:t>
            </a:r>
            <a:endParaRPr kumimoji="0" lang="en-US" sz="2800" b="1" i="1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3"/>
          <p:cNvSpPr txBox="1">
            <a:spLocks noGrp="1"/>
          </p:cNvSpPr>
          <p:nvPr>
            <p:ph type="body" idx="1"/>
          </p:nvPr>
        </p:nvSpPr>
        <p:spPr>
          <a:xfrm>
            <a:off x="334080" y="1604203"/>
            <a:ext cx="5552459" cy="3788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2060"/>
                </a:solidFill>
              </a:rPr>
              <a:t>Commitment requires: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Leadership by example: the leader must show commitment to the project and team first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Trust and conflict management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Clear prioritization of multiple commitments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A healthy team and project; commitment requires fundamental issues to be solved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Good team structure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418" name="Google Shape;418;p33"/>
          <p:cNvSpPr txBox="1">
            <a:spLocks noGrp="1"/>
          </p:cNvSpPr>
          <p:nvPr>
            <p:ph type="body" idx="2"/>
          </p:nvPr>
        </p:nvSpPr>
        <p:spPr>
          <a:xfrm>
            <a:off x="6631194" y="1613225"/>
            <a:ext cx="4955615" cy="48157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02060"/>
                </a:solidFill>
              </a:rPr>
              <a:t>Strategies to gain commitment include: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Communicating expectations clearly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Seeking factors affecting noncommittal parties.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Assigning leadership or ownership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Recognizing achievement (a primary motivator)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dirty="0">
                <a:solidFill>
                  <a:srgbClr val="002060"/>
                </a:solidFill>
              </a:rPr>
              <a:t>Engaging the creativity of individuals (another motivator)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6C72A3-FC2D-9361-5523-7946E5A8A2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0" y="6295636"/>
            <a:ext cx="580320" cy="5204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D774C0A-C9D7-6149-F8DA-30EB4E9E6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5914" y="6555836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7CFA54-761C-7CEA-154F-4B9CE75384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7250B2-058C-E283-65DF-E646850547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5BF31F-904D-9EB3-C8A3-749B06474E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5997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B9B3CB6-9599-D06B-5812-78C8F428F8D7}"/>
              </a:ext>
            </a:extLst>
          </p:cNvPr>
          <p:cNvSpPr txBox="1"/>
          <p:nvPr/>
        </p:nvSpPr>
        <p:spPr>
          <a:xfrm>
            <a:off x="2325914" y="543490"/>
            <a:ext cx="41985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Achieving Commitment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34"/>
          <p:cNvSpPr txBox="1">
            <a:spLocks noGrp="1"/>
          </p:cNvSpPr>
          <p:nvPr>
            <p:ph type="body" idx="1"/>
          </p:nvPr>
        </p:nvSpPr>
        <p:spPr>
          <a:xfrm>
            <a:off x="557977" y="2195306"/>
            <a:ext cx="10972800" cy="361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dirty="0">
                <a:solidFill>
                  <a:srgbClr val="002060"/>
                </a:solidFill>
              </a:rPr>
              <a:t>Accountability is a readiness to </a:t>
            </a:r>
            <a:r>
              <a:rPr lang="en-US" b="1" dirty="0">
                <a:solidFill>
                  <a:srgbClr val="002060"/>
                </a:solidFill>
              </a:rPr>
              <a:t>accept responsibility </a:t>
            </a:r>
            <a:r>
              <a:rPr lang="en-US" dirty="0">
                <a:solidFill>
                  <a:srgbClr val="002060"/>
                </a:solidFill>
              </a:rPr>
              <a:t>for work or results.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dirty="0">
                <a:solidFill>
                  <a:srgbClr val="002060"/>
                </a:solidFill>
              </a:rPr>
              <a:t>Each team member is accountable to: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dirty="0">
                <a:solidFill>
                  <a:srgbClr val="002060"/>
                </a:solidFill>
              </a:rPr>
              <a:t>The leader – the most common and natural type of accountability.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dirty="0">
                <a:solidFill>
                  <a:srgbClr val="002060"/>
                </a:solidFill>
              </a:rPr>
              <a:t>Themselves – also known as self-discipline.</a:t>
            </a:r>
            <a:endParaRPr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dirty="0">
                <a:solidFill>
                  <a:srgbClr val="002060"/>
                </a:solidFill>
              </a:rPr>
              <a:t>Their fellow team members – often the strongest with the most ‘paths’ of accountability.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dirty="0">
                <a:solidFill>
                  <a:srgbClr val="002060"/>
                </a:solidFill>
              </a:rPr>
              <a:t>Accountability requires the ability to </a:t>
            </a:r>
            <a:r>
              <a:rPr lang="en-US" i="1" dirty="0">
                <a:solidFill>
                  <a:srgbClr val="002060"/>
                </a:solidFill>
              </a:rPr>
              <a:t>commit</a:t>
            </a:r>
            <a:r>
              <a:rPr lang="en-US" dirty="0">
                <a:solidFill>
                  <a:srgbClr val="002060"/>
                </a:solidFill>
              </a:rPr>
              <a:t>, as well as other’s ability to </a:t>
            </a:r>
            <a:r>
              <a:rPr lang="en-US" i="1" dirty="0">
                <a:solidFill>
                  <a:srgbClr val="002060"/>
                </a:solidFill>
              </a:rPr>
              <a:t>trust</a:t>
            </a:r>
            <a:r>
              <a:rPr lang="en-US" dirty="0">
                <a:solidFill>
                  <a:srgbClr val="002060"/>
                </a:solidFill>
              </a:rPr>
              <a:t> their word and actions.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b="1" dirty="0">
                <a:solidFill>
                  <a:srgbClr val="0070C0"/>
                </a:solidFill>
              </a:rPr>
              <a:t>A great tool is the ‘RASCI” accountability matrix.</a:t>
            </a:r>
            <a:endParaRPr b="1" dirty="0">
              <a:solidFill>
                <a:srgbClr val="0070C0"/>
              </a:solidFill>
            </a:endParaRPr>
          </a:p>
        </p:txBody>
      </p:sp>
      <p:sp>
        <p:nvSpPr>
          <p:cNvPr id="428" name="Google Shape;428;p34"/>
          <p:cNvSpPr txBox="1"/>
          <p:nvPr/>
        </p:nvSpPr>
        <p:spPr>
          <a:xfrm>
            <a:off x="118534" y="6355623"/>
            <a:ext cx="1199726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135.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Lencioni, Patrick. The Five Dysfunctions of a Team: A Leadership Fable. San Francisco: Jossey-Bass. 2002.</a:t>
            </a:r>
            <a:endParaRPr/>
          </a:p>
        </p:txBody>
      </p:sp>
      <p:pic>
        <p:nvPicPr>
          <p:cNvPr id="429" name="Google Shape;429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95849" y="1611489"/>
            <a:ext cx="2200300" cy="520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45754" y="169771"/>
            <a:ext cx="1170046" cy="1049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0C1E2EB-22EF-50A7-35F5-205FF6CE24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924895"/>
            <a:ext cx="932012" cy="8357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714A28-05D2-63D7-CED5-CC5F591BF1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261FCB4-A225-7942-592B-E7EB3E8666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FE3380-007A-7816-670E-1F96E20D99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EE3781-5D55-8F03-C5C5-56BD6A8434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89" y="-19924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7641EF-BD98-60C7-7612-803AF5105E46}"/>
              </a:ext>
            </a:extLst>
          </p:cNvPr>
          <p:cNvSpPr txBox="1"/>
          <p:nvPr/>
        </p:nvSpPr>
        <p:spPr>
          <a:xfrm>
            <a:off x="2325914" y="543490"/>
            <a:ext cx="5025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4- Embracing Accountability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35"/>
          <p:cNvSpPr txBox="1">
            <a:spLocks noGrp="1"/>
          </p:cNvSpPr>
          <p:nvPr>
            <p:ph type="body" idx="1"/>
          </p:nvPr>
        </p:nvSpPr>
        <p:spPr>
          <a:xfrm>
            <a:off x="-23799" y="1727524"/>
            <a:ext cx="9603275" cy="4129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en-US" sz="1600" dirty="0">
                <a:solidFill>
                  <a:srgbClr val="002060"/>
                </a:solidFill>
              </a:rPr>
              <a:t>An accountability matrix is a tool for effectively assigning and communicating levels of accountability for project tasks of functions</a:t>
            </a:r>
            <a:endParaRPr sz="16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0070C0"/>
                </a:solidFill>
              </a:rPr>
              <a:t>Each task or function must have at least </a:t>
            </a:r>
            <a:br>
              <a:rPr lang="en-US" sz="1600" b="1" dirty="0">
                <a:solidFill>
                  <a:srgbClr val="0070C0"/>
                </a:solidFill>
              </a:rPr>
            </a:br>
            <a:r>
              <a:rPr lang="en-US" sz="1600" b="1" dirty="0">
                <a:solidFill>
                  <a:srgbClr val="0070C0"/>
                </a:solidFill>
              </a:rPr>
              <a:t>one “A” as well as other letters:</a:t>
            </a:r>
            <a:endParaRPr sz="1600" b="1" dirty="0">
              <a:solidFill>
                <a:srgbClr val="0070C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002060"/>
                </a:solidFill>
              </a:rPr>
              <a:t>“R” – Responsible.  </a:t>
            </a:r>
            <a:r>
              <a:rPr lang="en-US" sz="1600" dirty="0">
                <a:solidFill>
                  <a:srgbClr val="002060"/>
                </a:solidFill>
              </a:rPr>
              <a:t>The party who is to </a:t>
            </a:r>
            <a:br>
              <a:rPr lang="en-US" sz="1600" dirty="0">
                <a:solidFill>
                  <a:srgbClr val="002060"/>
                </a:solidFill>
              </a:rPr>
            </a:br>
            <a:r>
              <a:rPr lang="en-US" sz="1600" dirty="0">
                <a:solidFill>
                  <a:srgbClr val="002060"/>
                </a:solidFill>
              </a:rPr>
              <a:t>complete the task or action.</a:t>
            </a:r>
            <a:endParaRPr sz="16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002060"/>
                </a:solidFill>
              </a:rPr>
              <a:t>“A” – Accountable.  </a:t>
            </a:r>
            <a:r>
              <a:rPr lang="en-US" sz="1600" dirty="0">
                <a:solidFill>
                  <a:srgbClr val="002060"/>
                </a:solidFill>
              </a:rPr>
              <a:t>This party is ultimately </a:t>
            </a:r>
            <a:br>
              <a:rPr lang="en-US" sz="1600" dirty="0">
                <a:solidFill>
                  <a:srgbClr val="002060"/>
                </a:solidFill>
              </a:rPr>
            </a:br>
            <a:r>
              <a:rPr lang="en-US" sz="1600" dirty="0">
                <a:solidFill>
                  <a:srgbClr val="002060"/>
                </a:solidFill>
              </a:rPr>
              <a:t>answerable for the task or action’s completion.</a:t>
            </a:r>
            <a:endParaRPr sz="16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002060"/>
                </a:solidFill>
              </a:rPr>
              <a:t>“S” – Support.  </a:t>
            </a:r>
            <a:r>
              <a:rPr lang="en-US" sz="1600" dirty="0">
                <a:solidFill>
                  <a:srgbClr val="002060"/>
                </a:solidFill>
              </a:rPr>
              <a:t>Similar to “R” but a secondary resource who may be called in if needed.</a:t>
            </a:r>
            <a:endParaRPr sz="16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002060"/>
                </a:solidFill>
              </a:rPr>
              <a:t>“C” – Consulted. </a:t>
            </a:r>
            <a:r>
              <a:rPr lang="en-US" sz="1600" dirty="0">
                <a:solidFill>
                  <a:srgbClr val="002060"/>
                </a:solidFill>
              </a:rPr>
              <a:t> A specialist or expert who may be called upon to provide vital input.</a:t>
            </a:r>
            <a:endParaRPr sz="16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Char char="•"/>
            </a:pPr>
            <a:r>
              <a:rPr lang="en-US" sz="1600" b="1" dirty="0">
                <a:solidFill>
                  <a:srgbClr val="002060"/>
                </a:solidFill>
              </a:rPr>
              <a:t>“I” – Informed.  </a:t>
            </a:r>
            <a:r>
              <a:rPr lang="en-US" sz="1600" dirty="0">
                <a:solidFill>
                  <a:srgbClr val="002060"/>
                </a:solidFill>
              </a:rPr>
              <a:t>This party must be informed if the task/function is completed, behind schedule.  Often the party who completes dependent tasks later in the timeline.</a:t>
            </a:r>
            <a:endParaRPr sz="1600" dirty="0">
              <a:solidFill>
                <a:srgbClr val="002060"/>
              </a:solidFill>
            </a:endParaRPr>
          </a:p>
          <a:p>
            <a:pPr marL="685800" lvl="1" indent="-140017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ct val="100000"/>
              <a:buNone/>
            </a:pPr>
            <a:endParaRPr sz="1600" dirty="0">
              <a:solidFill>
                <a:srgbClr val="002060"/>
              </a:solidFill>
            </a:endParaRPr>
          </a:p>
        </p:txBody>
      </p:sp>
      <p:pic>
        <p:nvPicPr>
          <p:cNvPr id="439" name="Google Shape;439;p35" descr="C:\Users\sam\Dropbox\Books\Project Team Leadership and Communication\curriculum\images\RASCI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53831" y="2417922"/>
            <a:ext cx="5336440" cy="1555374"/>
          </a:xfrm>
          <a:prstGeom prst="rect">
            <a:avLst/>
          </a:prstGeom>
          <a:noFill/>
          <a:ln>
            <a:noFill/>
          </a:ln>
        </p:spPr>
      </p:pic>
      <p:sp>
        <p:nvSpPr>
          <p:cNvPr id="440" name="Google Shape;440;p35"/>
          <p:cNvSpPr txBox="1"/>
          <p:nvPr/>
        </p:nvSpPr>
        <p:spPr>
          <a:xfrm>
            <a:off x="118534" y="6541887"/>
            <a:ext cx="11997266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137.</a:t>
            </a:r>
            <a:endParaRPr/>
          </a:p>
        </p:txBody>
      </p:sp>
      <p:pic>
        <p:nvPicPr>
          <p:cNvPr id="441" name="Google Shape;441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45754" y="169771"/>
            <a:ext cx="1170046" cy="1049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74A593E-700D-15EF-2074-1B1E2F26D6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9119"/>
            <a:ext cx="946080" cy="8483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BE8BA0-94BC-C96A-D95C-9FC71B03A7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9096" y="6265568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7E04CD-59FE-48C2-C6D0-418993FDAB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9BF836-1206-48A1-AE86-F8BC0C8399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C6F633-B864-BCD5-DF18-E7035EC64B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89" y="-15385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FA05AD-8332-58CB-29D1-730723868AFB}"/>
              </a:ext>
            </a:extLst>
          </p:cNvPr>
          <p:cNvSpPr txBox="1"/>
          <p:nvPr/>
        </p:nvSpPr>
        <p:spPr>
          <a:xfrm>
            <a:off x="2325914" y="543490"/>
            <a:ext cx="5943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The ‘RASCI’ Accountability Matrix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36"/>
          <p:cNvSpPr txBox="1">
            <a:spLocks noGrp="1"/>
          </p:cNvSpPr>
          <p:nvPr>
            <p:ph type="body" idx="1"/>
          </p:nvPr>
        </p:nvSpPr>
        <p:spPr>
          <a:xfrm>
            <a:off x="1144336" y="1589326"/>
            <a:ext cx="9603275" cy="329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dirty="0">
                <a:solidFill>
                  <a:srgbClr val="002060"/>
                </a:solidFill>
              </a:rPr>
              <a:t>Using the grid below, </a:t>
            </a:r>
            <a:r>
              <a:rPr lang="en-US" b="1" dirty="0">
                <a:solidFill>
                  <a:srgbClr val="002060"/>
                </a:solidFill>
              </a:rPr>
              <a:t>add the letters “R,” “A,” “S,” “C,” or “I” </a:t>
            </a:r>
            <a:r>
              <a:rPr lang="en-US" dirty="0">
                <a:solidFill>
                  <a:srgbClr val="002060"/>
                </a:solidFill>
              </a:rPr>
              <a:t>to denote the typical level of accountability each person has to each task.</a:t>
            </a:r>
            <a:endParaRPr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dirty="0">
                <a:solidFill>
                  <a:srgbClr val="002060"/>
                </a:solidFill>
              </a:rPr>
              <a:t>Add at least </a:t>
            </a:r>
            <a:r>
              <a:rPr lang="en-US" b="1" dirty="0">
                <a:solidFill>
                  <a:srgbClr val="002060"/>
                </a:solidFill>
              </a:rPr>
              <a:t>two new tasks</a:t>
            </a:r>
            <a:r>
              <a:rPr lang="en-US" dirty="0">
                <a:solidFill>
                  <a:srgbClr val="002060"/>
                </a:solidFill>
              </a:rPr>
              <a:t> and add the letters as appropriate.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450" name="Google Shape;450;p36"/>
          <p:cNvSpPr txBox="1"/>
          <p:nvPr/>
        </p:nvSpPr>
        <p:spPr>
          <a:xfrm>
            <a:off x="118534" y="6541887"/>
            <a:ext cx="11997266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138.</a:t>
            </a:r>
            <a:endParaRPr/>
          </a:p>
        </p:txBody>
      </p:sp>
      <p:pic>
        <p:nvPicPr>
          <p:cNvPr id="451" name="Google Shape;451;p36" descr="C:\Users\sam\Dropbox\Books\Project Team Leadership and Communication\curriculum\images\RASCIPropertyActivity.png"/>
          <p:cNvPicPr preferRelativeResize="0"/>
          <p:nvPr/>
        </p:nvPicPr>
        <p:blipFill rotWithShape="1">
          <a:blip r:embed="rId3">
            <a:alphaModFix/>
          </a:blip>
          <a:srcRect b="17309"/>
          <a:stretch/>
        </p:blipFill>
        <p:spPr>
          <a:xfrm>
            <a:off x="2009250" y="3412681"/>
            <a:ext cx="8215833" cy="2698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3B03A1F-8891-7766-72B4-65B2F82ECF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727046"/>
            <a:ext cx="1152642" cy="10336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DC2BECE-EDC4-788B-1E15-1037289A3D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255707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2492C08-85E9-7DDC-4CF3-A9CF7CB751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E14C61-1C97-2E04-7ECC-51B8E82B2C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F39AB7-2A9F-AAE7-DE7C-AF37F25571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177"/>
            <a:ext cx="10736322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5D3950E-9F13-76AC-BD35-EC5299323209}"/>
              </a:ext>
            </a:extLst>
          </p:cNvPr>
          <p:cNvSpPr txBox="1"/>
          <p:nvPr/>
        </p:nvSpPr>
        <p:spPr>
          <a:xfrm>
            <a:off x="2550997" y="588984"/>
            <a:ext cx="80206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Activity – Building a ‘RASCI’ Accountability Matrix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37"/>
          <p:cNvSpPr txBox="1">
            <a:spLocks noGrp="1"/>
          </p:cNvSpPr>
          <p:nvPr>
            <p:ph type="body" idx="1"/>
          </p:nvPr>
        </p:nvSpPr>
        <p:spPr>
          <a:xfrm>
            <a:off x="295385" y="1685028"/>
            <a:ext cx="10972800" cy="4277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A results-focused team has solved issues related to trust, conflict, and commitment – it’s ready and willing to focus on the work at hand</a:t>
            </a:r>
            <a:endParaRPr sz="24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Char char="•"/>
            </a:pPr>
            <a:r>
              <a:rPr lang="en-US" sz="2400" b="1" dirty="0">
                <a:solidFill>
                  <a:srgbClr val="00B0F0"/>
                </a:solidFill>
              </a:rPr>
              <a:t>Leadership and the team have new focuses:</a:t>
            </a:r>
            <a:endParaRPr sz="2400" b="1" dirty="0">
              <a:solidFill>
                <a:srgbClr val="00B0F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000" b="1" dirty="0">
                <a:solidFill>
                  <a:srgbClr val="0070C0"/>
                </a:solidFill>
              </a:rPr>
              <a:t>Clarity and priority </a:t>
            </a:r>
            <a:r>
              <a:rPr lang="en-US" sz="2000" dirty="0">
                <a:solidFill>
                  <a:srgbClr val="002060"/>
                </a:solidFill>
              </a:rPr>
              <a:t>– because the team working so well, it’s important that each team member knows what they’re working towards.</a:t>
            </a:r>
            <a:endParaRPr sz="20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000" b="1" dirty="0">
                <a:solidFill>
                  <a:srgbClr val="0070C0"/>
                </a:solidFill>
              </a:rPr>
              <a:t>Visibility</a:t>
            </a:r>
            <a:r>
              <a:rPr lang="en-US" sz="2000" dirty="0">
                <a:solidFill>
                  <a:srgbClr val="002060"/>
                </a:solidFill>
              </a:rPr>
              <a:t> – understanding the bigger picture is more valuable for a team that is making decisions quickly and effectively</a:t>
            </a:r>
            <a:endParaRPr sz="2000" dirty="0">
              <a:solidFill>
                <a:srgbClr val="002060"/>
              </a:solidFill>
            </a:endParaRPr>
          </a:p>
          <a:p>
            <a:pPr marL="685800" lvl="1" indent="-2286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</a:pPr>
            <a:r>
              <a:rPr lang="en-US" sz="2000" b="1" dirty="0">
                <a:solidFill>
                  <a:srgbClr val="0070C0"/>
                </a:solidFill>
              </a:rPr>
              <a:t>Process</a:t>
            </a:r>
            <a:r>
              <a:rPr lang="en-US" sz="2000" dirty="0">
                <a:solidFill>
                  <a:srgbClr val="002060"/>
                </a:solidFill>
              </a:rPr>
              <a:t> – creating and documenting process can make the team even more efficient</a:t>
            </a:r>
            <a:endParaRPr sz="2000" dirty="0">
              <a:solidFill>
                <a:srgbClr val="002060"/>
              </a:solidFill>
            </a:endParaRPr>
          </a:p>
          <a:p>
            <a:pPr marL="685800" lvl="1" indent="-1143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</a:pPr>
            <a:endParaRPr sz="2000" dirty="0">
              <a:solidFill>
                <a:srgbClr val="002060"/>
              </a:solidFill>
            </a:endParaRPr>
          </a:p>
        </p:txBody>
      </p:sp>
      <p:sp>
        <p:nvSpPr>
          <p:cNvPr id="461" name="Google Shape;461;p37"/>
          <p:cNvSpPr txBox="1"/>
          <p:nvPr/>
        </p:nvSpPr>
        <p:spPr>
          <a:xfrm>
            <a:off x="118534" y="6355623"/>
            <a:ext cx="1199726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Diagram: Malachowsky, Samuel. Project Team Leadership and Communication. Lintwood Press. 2018. p. 138.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Lencioni, Patrick. The Five Dysfunctions of a Team: A Leadership Fable. San Francisco: Jossey-Bass. 2002.</a:t>
            </a:r>
            <a:endParaRPr/>
          </a:p>
        </p:txBody>
      </p:sp>
      <p:pic>
        <p:nvPicPr>
          <p:cNvPr id="462" name="Google Shape;462;p37" descr="C:\Users\sam\Dropbox\Books\Project Team Leadership and Communication\curriculum\images\TeamNeedsResults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97992" y="509151"/>
            <a:ext cx="1554214" cy="1097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02A9E77-463D-0C29-852D-682BA8AE58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33892"/>
            <a:ext cx="918997" cy="82410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8C7A63-48CF-52EF-5728-0676595577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17365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31D3C9-2D91-13FC-C891-3CD712DAD5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48D2B1-C5FE-B1B9-3818-4D8DA507DE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89AFB6-767B-18C2-03A1-14F5B40905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B7C69EC-EA46-CBDE-661D-99BCD02815B1}"/>
              </a:ext>
            </a:extLst>
          </p:cNvPr>
          <p:cNvSpPr txBox="1"/>
          <p:nvPr/>
        </p:nvSpPr>
        <p:spPr>
          <a:xfrm>
            <a:off x="2647610" y="620019"/>
            <a:ext cx="4041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5-Focusing on Results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ABB325-AA29-19EF-5E09-9BB9D3964C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BB3588-F62E-CC0C-7C39-1D49611A01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5C3210-2A36-03BD-A791-9F5A1CF017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44B725-9ECB-EF98-2298-5E72AE02A5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6D8A1C-90B0-6FAA-00D8-27264A222B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22048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EE8775-10A0-D7D3-76E3-5BD4083B2234}"/>
              </a:ext>
            </a:extLst>
          </p:cNvPr>
          <p:cNvSpPr txBox="1"/>
          <p:nvPr/>
        </p:nvSpPr>
        <p:spPr>
          <a:xfrm>
            <a:off x="2325914" y="543490"/>
            <a:ext cx="61510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5.8 Summary and Conclusions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39"/>
          <p:cNvSpPr txBox="1"/>
          <p:nvPr/>
        </p:nvSpPr>
        <p:spPr>
          <a:xfrm>
            <a:off x="334080" y="1737805"/>
            <a:ext cx="11426511" cy="4243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Team success comes from many factors, such as effective leadership, good planning, and established goals</a:t>
            </a:r>
            <a:endParaRPr sz="1200" dirty="0">
              <a:solidFill>
                <a:srgbClr val="002060"/>
              </a:solidFill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structure and roles of a team are affected both by their work and the organization to which they belong.  Additionally, structures and roles affect how teams complete their work</a:t>
            </a:r>
            <a:endParaRPr sz="1200" dirty="0">
              <a:solidFill>
                <a:srgbClr val="002060"/>
              </a:solidFill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As teams mature, they progress through ‘forming,’ ‘storming,’ ‘norming,’ and ‘performing’ stages</a:t>
            </a:r>
            <a:endParaRPr sz="1200" dirty="0">
              <a:solidFill>
                <a:srgbClr val="002060"/>
              </a:solidFill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Teams must meet core needs such as building trust and effectively managing conflict before they can commit, become accountable, and achieve results effectively.</a:t>
            </a:r>
            <a:endParaRPr sz="1200" dirty="0">
              <a:solidFill>
                <a:srgbClr val="002060"/>
              </a:solidFill>
            </a:endParaRPr>
          </a:p>
          <a:p>
            <a:pPr marL="228600" marR="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Char char="•"/>
            </a:pPr>
            <a:r>
              <a:rPr lang="en-US" sz="1800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Various tools and techniques are available for teams, such as various conflict management techniques (compromise, forcing, etc.) and the ‘RASCI’ accountability matrix.</a:t>
            </a:r>
            <a:endParaRPr sz="1200" dirty="0">
              <a:solidFill>
                <a:srgbClr val="00206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300C19-41A2-AA6D-308C-D351211DA6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894363"/>
            <a:ext cx="966060" cy="8663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D8F6F8-C1CB-2F4D-2C53-3CA77B85B0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3275" y="6525557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AEB3D6-2844-75A6-70F8-9BDF74CA0D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5D46EA-D8BF-7631-DD40-521FB3102A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9D61D5-B6B1-D905-88D1-EE7EEAEF32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25701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4DB037-AFFA-E2A2-C529-8ECB473ACBD7}"/>
              </a:ext>
            </a:extLst>
          </p:cNvPr>
          <p:cNvSpPr txBox="1"/>
          <p:nvPr/>
        </p:nvSpPr>
        <p:spPr>
          <a:xfrm>
            <a:off x="2383275" y="127605"/>
            <a:ext cx="54168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5.8 Summary and Conclusions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9214AE-0B96-834C-F606-C404588B61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2C8E64-B7C2-D625-54C5-6169B91F75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089CCD-E103-E4F4-5067-EBF3BA0084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20C262-CFDB-3C89-2089-09D1CAE918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EE1E04-2AB1-D1A8-0910-BD582F6179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28276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8E3C34-A852-04A3-E112-AD264488016B}"/>
              </a:ext>
            </a:extLst>
          </p:cNvPr>
          <p:cNvSpPr txBox="1"/>
          <p:nvPr/>
        </p:nvSpPr>
        <p:spPr>
          <a:xfrm>
            <a:off x="2634527" y="1152193"/>
            <a:ext cx="4758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5.9 Self Assessment.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41"/>
          <p:cNvSpPr/>
          <p:nvPr/>
        </p:nvSpPr>
        <p:spPr>
          <a:xfrm>
            <a:off x="334080" y="2302690"/>
            <a:ext cx="9834744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1-</a:t>
            </a:r>
            <a:r>
              <a:rPr lang="en-US" sz="18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Classify features of basic team structures?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2- Differentiate stages of team development by examining team actions?</a:t>
            </a:r>
            <a:endParaRPr dirty="0">
              <a:solidFill>
                <a:srgbClr val="002060"/>
              </a:solidFill>
            </a:endParaRPr>
          </a:p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3- Propose strategies for building trust and commitment in a project team environment?</a:t>
            </a:r>
            <a:endParaRPr sz="1800" b="1" dirty="0">
              <a:solidFill>
                <a:srgbClr val="0020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498" name="Google Shape;498;p41" descr="3 great reasons to file your tax return early - FreeAg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35517" y="1449965"/>
            <a:ext cx="3410902" cy="1705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B48C9F-E2C3-0988-F3A3-1CF626D145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16430F-7DA0-F519-A1B2-3047608125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617846-CBB1-BD13-64D0-F9962A3E65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EC6C5E-930E-E30A-E85A-AC0304A213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9FBF10-AB94-0166-C65F-FF2C5353CD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6B83D78-7CB5-673C-1E2F-52F93EFB85C8}"/>
              </a:ext>
            </a:extLst>
          </p:cNvPr>
          <p:cNvSpPr txBox="1"/>
          <p:nvPr/>
        </p:nvSpPr>
        <p:spPr>
          <a:xfrm>
            <a:off x="2325914" y="543490"/>
            <a:ext cx="35391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5.9 Self Assessment.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2"/>
          <p:cNvSpPr txBox="1">
            <a:spLocks noGrp="1"/>
          </p:cNvSpPr>
          <p:nvPr>
            <p:ph type="body" idx="1"/>
          </p:nvPr>
        </p:nvSpPr>
        <p:spPr>
          <a:xfrm>
            <a:off x="130614" y="1761225"/>
            <a:ext cx="11728451" cy="4526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7500" lnSpcReduction="20000"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sz="4000" b="1" u="sng" dirty="0">
                <a:solidFill>
                  <a:srgbClr val="0070C0"/>
                </a:solidFill>
              </a:rPr>
              <a:t>Consider each of the following commitment relationships:</a:t>
            </a:r>
            <a:endParaRPr sz="4000" u="sng" dirty="0">
              <a:solidFill>
                <a:srgbClr val="0070C0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 sz="4000"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sz="4000" b="1" i="1" dirty="0">
                <a:solidFill>
                  <a:srgbClr val="002060"/>
                </a:solidFill>
              </a:rPr>
              <a:t>	Leader ↔ Team		Leader ↔ Individual		</a:t>
            </a:r>
          </a:p>
          <a:p>
            <a:pPr marL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r>
              <a:rPr lang="en-US" sz="4000" b="1" i="1" dirty="0">
                <a:solidFill>
                  <a:srgbClr val="002060"/>
                </a:solidFill>
              </a:rPr>
              <a:t>                                      Team ↔ Individual</a:t>
            </a:r>
            <a:endParaRPr sz="4000" dirty="0">
              <a:solidFill>
                <a:srgbClr val="002060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 sz="40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4000" dirty="0">
                <a:solidFill>
                  <a:srgbClr val="002060"/>
                </a:solidFill>
              </a:rPr>
              <a:t>What could each party do to </a:t>
            </a:r>
            <a:r>
              <a:rPr lang="en-US" sz="4000" b="1" dirty="0">
                <a:solidFill>
                  <a:srgbClr val="002060"/>
                </a:solidFill>
              </a:rPr>
              <a:t>build trust</a:t>
            </a:r>
            <a:r>
              <a:rPr lang="en-US" sz="4000" dirty="0">
                <a:solidFill>
                  <a:srgbClr val="002060"/>
                </a:solidFill>
              </a:rPr>
              <a:t> with the other?</a:t>
            </a:r>
            <a:endParaRPr sz="40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4000" dirty="0">
                <a:solidFill>
                  <a:srgbClr val="002060"/>
                </a:solidFill>
              </a:rPr>
              <a:t>What could they do to </a:t>
            </a:r>
            <a:r>
              <a:rPr lang="en-US" sz="4000" b="1" dirty="0">
                <a:solidFill>
                  <a:srgbClr val="002060"/>
                </a:solidFill>
              </a:rPr>
              <a:t>reduce </a:t>
            </a:r>
            <a:r>
              <a:rPr lang="en-US" sz="4000" dirty="0">
                <a:solidFill>
                  <a:srgbClr val="002060"/>
                </a:solidFill>
              </a:rPr>
              <a:t>or </a:t>
            </a:r>
            <a:r>
              <a:rPr lang="en-US" sz="4000" b="1" dirty="0">
                <a:solidFill>
                  <a:srgbClr val="002060"/>
                </a:solidFill>
              </a:rPr>
              <a:t>break trust</a:t>
            </a:r>
            <a:r>
              <a:rPr lang="en-US" sz="4000" dirty="0">
                <a:solidFill>
                  <a:srgbClr val="002060"/>
                </a:solidFill>
              </a:rPr>
              <a:t>?</a:t>
            </a:r>
            <a:endParaRPr sz="4000" dirty="0">
              <a:solidFill>
                <a:srgbClr val="002060"/>
              </a:solidFill>
            </a:endParaRPr>
          </a:p>
          <a:p>
            <a:pPr marL="228600" lvl="0" indent="-1397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 sz="40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4000" dirty="0">
                <a:solidFill>
                  <a:srgbClr val="002060"/>
                </a:solidFill>
              </a:rPr>
              <a:t>For a successful project, </a:t>
            </a:r>
            <a:r>
              <a:rPr lang="en-US" sz="4000" b="1" dirty="0">
                <a:solidFill>
                  <a:srgbClr val="002060"/>
                </a:solidFill>
              </a:rPr>
              <a:t>what commitments</a:t>
            </a:r>
            <a:r>
              <a:rPr lang="en-US" sz="4000" dirty="0">
                <a:solidFill>
                  <a:srgbClr val="002060"/>
                </a:solidFill>
              </a:rPr>
              <a:t> must each party make?</a:t>
            </a:r>
            <a:endParaRPr sz="4000" dirty="0">
              <a:solidFill>
                <a:srgbClr val="002060"/>
              </a:solidFill>
            </a:endParaRPr>
          </a:p>
          <a:p>
            <a:pPr marL="228600" lvl="0" indent="-2286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en-US" sz="4000" dirty="0">
                <a:solidFill>
                  <a:srgbClr val="002060"/>
                </a:solidFill>
              </a:rPr>
              <a:t>What </a:t>
            </a:r>
            <a:r>
              <a:rPr lang="en-US" sz="4000" b="1" dirty="0">
                <a:solidFill>
                  <a:srgbClr val="002060"/>
                </a:solidFill>
              </a:rPr>
              <a:t>factors</a:t>
            </a:r>
            <a:r>
              <a:rPr lang="en-US" sz="4000" dirty="0">
                <a:solidFill>
                  <a:srgbClr val="002060"/>
                </a:solidFill>
              </a:rPr>
              <a:t> are important in those commitments?</a:t>
            </a:r>
            <a:endParaRPr sz="4000" dirty="0">
              <a:solidFill>
                <a:srgbClr val="002060"/>
              </a:solidFill>
            </a:endParaRPr>
          </a:p>
          <a:p>
            <a:pPr marL="228600" lvl="0" indent="-1397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pic>
        <p:nvPicPr>
          <p:cNvPr id="508" name="Google Shape;508;p42" descr="3 great reasons to file your tax return early - FreeAg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99076" y="1477941"/>
            <a:ext cx="1397265" cy="1501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A993CE-5C60-E8C5-6DD3-A890E5E5A5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31" y="5851959"/>
            <a:ext cx="1128960" cy="10123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64B238-415B-13CD-8BE2-587F182D99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3571" y="6287431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B3664A-D7CF-21DC-522B-DAD49D3C18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775461-66BD-3C1B-3822-6EBA78C871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024106-9C39-EEF8-971D-C464F59995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89" y="-13697"/>
            <a:ext cx="9533101" cy="19035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D387B57-38D7-C532-C7BA-5238FD107632}"/>
              </a:ext>
            </a:extLst>
          </p:cNvPr>
          <p:cNvSpPr txBox="1"/>
          <p:nvPr/>
        </p:nvSpPr>
        <p:spPr>
          <a:xfrm>
            <a:off x="2325914" y="543490"/>
            <a:ext cx="6733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Self Assessment 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Activity – Trust and Commitment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5" name="Google Shape;515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7018" y="310002"/>
            <a:ext cx="4468641" cy="5121798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516" name="Google Shape;516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62200" y="330258"/>
            <a:ext cx="4823934" cy="510154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6AA0688-ECC7-C189-B85D-9C481D1105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949244"/>
            <a:ext cx="904860" cy="8114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F948209-0117-3891-80C8-DD6AE87F9F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9771" y="6445579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5C74418-3D00-7077-1368-6D1F56BA1F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69E4E1-D078-4C28-593D-F43B34D40E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CB962F-426A-8455-54B3-9D6EBCEEE639}"/>
              </a:ext>
            </a:extLst>
          </p:cNvPr>
          <p:cNvSpPr txBox="1"/>
          <p:nvPr/>
        </p:nvSpPr>
        <p:spPr>
          <a:xfrm>
            <a:off x="2325914" y="543490"/>
            <a:ext cx="1884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Thank You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1" name="Google Shape;521;p4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809554" y="45400"/>
            <a:ext cx="1382446" cy="1239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3" name="Google Shape;523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66283" y="981022"/>
            <a:ext cx="4602668" cy="491049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524" name="Google Shape;524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38536" y="925972"/>
            <a:ext cx="4423025" cy="496554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40E618C-0E59-A677-BBF5-6DB1C67CA4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949244"/>
            <a:ext cx="904860" cy="8114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4088DC-43D6-4143-1DEF-FEFA8B95B5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9771" y="665316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E54C9F-CC9D-5258-60E6-743AD5C482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CA0E35-CD00-699E-D9D1-0BD9F62259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4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809554" y="45400"/>
            <a:ext cx="1382446" cy="1239704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45"/>
          <p:cNvSpPr/>
          <p:nvPr/>
        </p:nvSpPr>
        <p:spPr>
          <a:xfrm>
            <a:off x="722375" y="6244683"/>
            <a:ext cx="3321800" cy="559967"/>
          </a:xfrm>
          <a:prstGeom prst="roundRect">
            <a:avLst>
              <a:gd name="adj" fmla="val 16667"/>
            </a:avLst>
          </a:prstGeom>
          <a:solidFill>
            <a:schemeClr val="accent1">
              <a:alpha val="53725"/>
            </a:schemeClr>
          </a:solidFill>
          <a:ln w="15875" cap="flat" cmpd="sng">
            <a:solidFill>
              <a:srgbClr val="2F3E6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Dr.Sara Adel</a:t>
            </a:r>
            <a:endParaRPr/>
          </a:p>
        </p:txBody>
      </p:sp>
      <p:pic>
        <p:nvPicPr>
          <p:cNvPr id="531" name="Google Shape;531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2725" y="942923"/>
            <a:ext cx="7838939" cy="4972153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B9EA779-1CF4-97C4-2C7D-54162C5174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3B8E1C-ECE6-78BB-14DE-F1394EE55F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3252CB-5AF0-43E5-56C1-E64CFFBB0A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9B29A0-E19D-0071-1192-189E3BE88E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D4A8EE-43EA-9E0C-9D48-F2A547E9F9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8AB358-643A-D71A-0A29-E69061459143}"/>
              </a:ext>
            </a:extLst>
          </p:cNvPr>
          <p:cNvSpPr txBox="1"/>
          <p:nvPr/>
        </p:nvSpPr>
        <p:spPr>
          <a:xfrm>
            <a:off x="2325914" y="543490"/>
            <a:ext cx="1884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Thank You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8" name="Google Shape;538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19322" y="1285104"/>
            <a:ext cx="5095494" cy="507409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831BEAA-BA61-27B8-CA6E-D5ED86A774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5576895"/>
            <a:ext cx="1320081" cy="11837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E8EE3E-7E99-3D69-B2A5-D9A0BD560D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23637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E6738D-CF27-904C-CD4F-157C2BD019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F397A8-F350-7972-90EB-24A7AB1FB5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59C507-BE29-04CC-4B02-D6DD2B5E67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43953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31694E-82B0-E1CA-D56A-F165AD2C54CF}"/>
              </a:ext>
            </a:extLst>
          </p:cNvPr>
          <p:cNvSpPr txBox="1"/>
          <p:nvPr/>
        </p:nvSpPr>
        <p:spPr>
          <a:xfrm>
            <a:off x="2566352" y="630342"/>
            <a:ext cx="1975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Key Terms: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61"/>
          <p:cNvSpPr/>
          <p:nvPr/>
        </p:nvSpPr>
        <p:spPr>
          <a:xfrm>
            <a:off x="996174" y="2363831"/>
            <a:ext cx="1012292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0990" marR="0" lvl="0" indent="-38099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1111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F1111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Project Team Leadership and Communication by </a:t>
            </a:r>
            <a:r>
              <a:rPr kumimoji="0" lang="en-US" sz="1800" b="0" i="0" u="sng" strike="noStrike" kern="0" cap="none" spc="0" normalizeH="0" baseline="0" noProof="0">
                <a:ln>
                  <a:noFill/>
                </a:ln>
                <a:solidFill>
                  <a:srgbClr val="007185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Samuel Malachowsky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7185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, 2018.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80990" marR="0" lvl="0" indent="-26669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7185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  <a:p>
            <a:pPr marL="380990" marR="0" lvl="0" indent="-38099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Century Gothic"/>
                <a:cs typeface="Century Gothic"/>
                <a:sym typeface="Century Gothic"/>
              </a:rPr>
              <a:t>Leadership: Theory and Practice, 7th Edition.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380990" marR="0" lvl="0" indent="-26669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F1111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9" name="Google Shape;649;p61" descr="Amazon.com: Project Team Leadership and Communication (9781732378902):  Malachowsky, Samuel A: Book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755645" y="1757495"/>
            <a:ext cx="1955800" cy="241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AA4B8C9-945E-F81C-713F-7AABAE5260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2041"/>
            <a:ext cx="9533101" cy="16102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6EC38ED-015A-5B9F-D481-194D365AD552}"/>
              </a:ext>
            </a:extLst>
          </p:cNvPr>
          <p:cNvSpPr txBox="1"/>
          <p:nvPr/>
        </p:nvSpPr>
        <p:spPr>
          <a:xfrm>
            <a:off x="2383275" y="470672"/>
            <a:ext cx="62682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t>Resources: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922E8A-95B6-50BD-0FEB-A47F923C1B6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5711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25B64E-50E5-FE88-AA6A-096300BCD2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71236" y="6544606"/>
            <a:ext cx="9902229" cy="204838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80" y="4974503"/>
            <a:ext cx="1991834" cy="17861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ajawal Medium"/>
              <a:sym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062572-FCFD-3E0E-207A-E74FD7DBBB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07E01C4-6EA5-F47C-812A-B6D3B88FFFF6}"/>
              </a:ext>
            </a:extLst>
          </p:cNvPr>
          <p:cNvSpPr txBox="1"/>
          <p:nvPr/>
        </p:nvSpPr>
        <p:spPr>
          <a:xfrm>
            <a:off x="2325914" y="543490"/>
            <a:ext cx="1884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  <a:sym typeface="Arial"/>
              </a:rPr>
              <a:t>Thank You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  <a:sym typeface="Arial"/>
            </a:endParaRPr>
          </a:p>
        </p:txBody>
      </p:sp>
      <p:pic>
        <p:nvPicPr>
          <p:cNvPr id="1026" name="Picture 2" descr="Thank You Phrase Animation. Stock Video - Video of symbol, note: 119793339">
            <a:extLst>
              <a:ext uri="{FF2B5EF4-FFF2-40B4-BE49-F238E27FC236}">
                <a16:creationId xmlns:a16="http://schemas.microsoft.com/office/drawing/2014/main" id="{6558B400-8C58-86E3-096C-217D28803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333" y="1610201"/>
            <a:ext cx="6974634" cy="402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52939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rgbClr val="000000"/>
      </a:dk1>
      <a:lt1>
        <a:srgbClr val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Gallery">
  <a:themeElements>
    <a:clrScheme name="Gallery">
      <a:dk1>
        <a:srgbClr val="000000"/>
      </a:dk1>
      <a:lt1>
        <a:srgbClr val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2730</Words>
  <Application>Microsoft Office PowerPoint</Application>
  <PresentationFormat>Widescreen</PresentationFormat>
  <Paragraphs>301</Paragraphs>
  <Slides>48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48</vt:i4>
      </vt:variant>
    </vt:vector>
  </HeadingPairs>
  <TitlesOfParts>
    <vt:vector size="59" baseType="lpstr">
      <vt:lpstr>Arial</vt:lpstr>
      <vt:lpstr>Noto Sans Symbols</vt:lpstr>
      <vt:lpstr>Century Gothic</vt:lpstr>
      <vt:lpstr>Wingdings</vt:lpstr>
      <vt:lpstr>Helvetica Neue</vt:lpstr>
      <vt:lpstr>Calibri Light</vt:lpstr>
      <vt:lpstr>Calibri</vt:lpstr>
      <vt:lpstr>Tajawal Medium</vt:lpstr>
      <vt:lpstr>Gallery</vt:lpstr>
      <vt:lpstr>2_Office Theme</vt:lpstr>
      <vt:lpstr>1_Gallery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Build a successful Team?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Team Structure and Development Factors of project team success   Chapter 6</dc:title>
  <dc:creator>Abdul AlMohaimeed</dc:creator>
  <cp:lastModifiedBy>monaalshry</cp:lastModifiedBy>
  <cp:revision>8</cp:revision>
  <dcterms:created xsi:type="dcterms:W3CDTF">2020-10-15T07:04:09Z</dcterms:created>
  <dcterms:modified xsi:type="dcterms:W3CDTF">2023-03-05T00:02:46Z</dcterms:modified>
</cp:coreProperties>
</file>