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3"/>
    <p:sldMasterId id="2147483675" r:id="rId4"/>
  </p:sldMasterIdLst>
  <p:notesMasterIdLst>
    <p:notesMasterId r:id="rId17"/>
  </p:notesMasterIdLst>
  <p:sldIdLst>
    <p:sldId id="480" r:id="rId5"/>
    <p:sldId id="271" r:id="rId6"/>
    <p:sldId id="313" r:id="rId7"/>
    <p:sldId id="276" r:id="rId8"/>
    <p:sldId id="256" r:id="rId9"/>
    <p:sldId id="481" r:id="rId10"/>
    <p:sldId id="484" r:id="rId11"/>
    <p:sldId id="483" r:id="rId12"/>
    <p:sldId id="306" r:id="rId13"/>
    <p:sldId id="482" r:id="rId14"/>
    <p:sldId id="485"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7" d="100"/>
          <a:sy n="107" d="100"/>
        </p:scale>
        <p:origin x="100" y="28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A2EBD0-D7A4-4382-8D9F-2C0F9CBAC56B}"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F19686-1B43-4522-9FA0-47D08168A9E3}" type="slidenum">
              <a:rPr lang="en-US" smtClean="0"/>
              <a:t>‹#›</a:t>
            </a:fld>
            <a:endParaRPr lang="en-US"/>
          </a:p>
        </p:txBody>
      </p:sp>
    </p:spTree>
    <p:extLst>
      <p:ext uri="{BB962C8B-B14F-4D97-AF65-F5344CB8AC3E}">
        <p14:creationId xmlns:p14="http://schemas.microsoft.com/office/powerpoint/2010/main" val="2329675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9/25/2024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16673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9/25/2024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58859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9/25/2024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18250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9/25/2024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2025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9/25/2024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92775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9/25/2024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95331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9/25/2024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78454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9/25/2024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44771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9/25/2024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67039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9/25/2024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25647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9/25/2024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6303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918111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151440641"/>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425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98279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29291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73528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7360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17765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04399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6551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0441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07386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3172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43597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833463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187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6088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746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94527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4361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754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9/25/2024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263588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41569718"/>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3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08463" y="2564905"/>
            <a:ext cx="4255212" cy="738664"/>
          </a:xfrm>
          <a:prstGeom prst="rect">
            <a:avLst/>
          </a:prstGeom>
          <a:noFill/>
        </p:spPr>
        <p:txBody>
          <a:bodyPr wrap="squar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Entrepreneurship &amp; Innovation </a:t>
            </a:r>
          </a:p>
          <a:p>
            <a:pPr fontAlgn="base">
              <a:spcBef>
                <a:spcPct val="0"/>
              </a:spcBef>
              <a:spcAft>
                <a:spcPct val="0"/>
              </a:spcAft>
              <a:defRPr/>
            </a:pPr>
            <a:r>
              <a:rPr lang="en-US" altLang="en-US" sz="2100" dirty="0">
                <a:solidFill>
                  <a:srgbClr val="24A9E1"/>
                </a:solidFill>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en-US" sz="2100" b="1" dirty="0">
                <a:solidFill>
                  <a:prstClr val="white"/>
                </a:solidFill>
                <a:latin typeface="Times New Roman" panose="02020603050405020304" pitchFamily="18" charset="0"/>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69964" y="4435770"/>
            <a:ext cx="3756349" cy="969496"/>
          </a:xfrm>
          <a:prstGeom prst="rect">
            <a:avLst/>
          </a:prstGeom>
          <a:noFill/>
        </p:spPr>
        <p:txBody>
          <a:bodyPr wrap="non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 611</a:t>
            </a:r>
          </a:p>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Entrepreneurship &amp; Innovation</a:t>
            </a:r>
            <a:r>
              <a:rPr lang="en-US" altLang="en-US" sz="2100" dirty="0">
                <a:solidFill>
                  <a:srgbClr val="FFFFFF"/>
                </a:solidFill>
                <a:latin typeface="Tajawal Medium"/>
                <a:ea typeface="Tajawal Medium"/>
                <a:cs typeface="Tajawal Medium"/>
              </a:rPr>
              <a:t> </a:t>
            </a:r>
            <a:endParaRPr lang="en-US" altLang="en-US" sz="2100" dirty="0">
              <a:solidFill>
                <a:srgbClr val="FF9518"/>
              </a:solidFill>
              <a:latin typeface="Tajawal Medium"/>
              <a:ea typeface="Tajawal Medium"/>
              <a:cs typeface="Tajawal Medium"/>
            </a:endParaRPr>
          </a:p>
          <a:p>
            <a:pPr defTabSz="685800"/>
            <a:r>
              <a:rPr lang="en-US" sz="1500" dirty="0">
                <a:solidFill>
                  <a:prstClr val="black"/>
                </a:solidFill>
                <a:latin typeface="Times New Roman" panose="02020603050405020304" pitchFamily="18" charset="0"/>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3" name="Picture 2">
            <a:extLst>
              <a:ext uri="{FF2B5EF4-FFF2-40B4-BE49-F238E27FC236}">
                <a16:creationId xmlns:a16="http://schemas.microsoft.com/office/drawing/2014/main" id="{C6C83472-201F-7018-22F0-1CB14E42FCE9}"/>
              </a:ext>
            </a:extLst>
          </p:cNvPr>
          <p:cNvPicPr>
            <a:picLocks noChangeAspect="1"/>
          </p:cNvPicPr>
          <p:nvPr/>
        </p:nvPicPr>
        <p:blipFill>
          <a:blip r:embed="rId4"/>
          <a:stretch>
            <a:fillRect/>
          </a:stretch>
        </p:blipFill>
        <p:spPr>
          <a:xfrm>
            <a:off x="6679870" y="1949779"/>
            <a:ext cx="4673883" cy="2442389"/>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0751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Entrepreneurship and innovation </a:t>
            </a:r>
            <a:endPar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Entrepreneurship and innovation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A1F61"/>
                </a:solidFill>
                <a:effectLst/>
                <a:uLnTx/>
                <a:uFillTx/>
                <a:latin typeface="Calibri"/>
                <a:ea typeface="+mn-ea"/>
                <a:cs typeface="Tajawal ExtraBold" panose="00000800000000000000" pitchFamily="2" charset="-78"/>
              </a:rPr>
              <a:t>This Entrepreneurship and Innovation course focuses on the interconnection between entrepreneurial thinking and innovation. Specifically, we look at models used to grow both start-up companies as well as innovation inside large organizations.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0175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Entrepreneurship and innovation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186432"/>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A1F61"/>
                </a:solidFill>
                <a:effectLst/>
                <a:uLnTx/>
                <a:uFillTx/>
                <a:latin typeface="Calibri"/>
                <a:ea typeface="+mn-ea"/>
                <a:cs typeface="Tajawal ExtraBold" panose="00000800000000000000" pitchFamily="2" charset="-78"/>
              </a:rPr>
              <a:t>This course addresses critical areas for successful growth, including design thinking, open innovation, business models, product-market fit, and financing. This course will teach you how to think like an entrepreneur and provide you with the models, tools, and frameworks to further develop your business or idea. An emphasis will be placed on startup innovation ecosystem. In this first part, From Basics to Open Innovation, the following areas are included: innovation and entrepreneurship basics; the different entrepreneurship models; the importance of failure; market analysis: how to engage with customers; and open innovation prospective.</a:t>
            </a:r>
            <a:endParaRPr kumimoji="0" lang="en-US" sz="14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Course Objectives </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Give students the knowledge about understanding the nature of enterprise and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Introduce</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role of the entrepreneur, innovation, and technology in the entrepreneurial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Development of growth-oriented businesses - whether for-profit or not-for-profit</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manage and mitigate uncertainty and risk in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Engage in policy making in the entrepreneurship ecosystem</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Course Objectives </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the attitudes, values, characteristics, behavior, and processes associated with possessing an entrepreneurial mindset and engaging in successful appropriate entrepreneurial behavior.</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what is meant by entrepreneurship and innovation from both a theoretical and practical perspective, and the role of the entrepreneur in the new enterprise creation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ways in which entrepreneurs perceive opportunity, manage risk, organize resources, and add value.</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endPar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1734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Course Objectives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1" u="sng" dirty="0">
              <a:solidFill>
                <a:srgbClr val="FF0000"/>
              </a:solidFill>
              <a:latin typeface="Calibri"/>
              <a:cs typeface="Tajawal ExtraBold" panose="00000800000000000000" pitchFamily="2" charset="-78"/>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solidFill>
                  <a:srgbClr val="0A1F61"/>
                </a:solidFill>
                <a:latin typeface="Calibri"/>
                <a:cs typeface="Tajawal ExtraBold" panose="00000800000000000000"/>
              </a:rPr>
              <a:t>Develop a plan for implementing entrepreneurial activities in a globalized and competitive environment being responsible for the social, ethical and culture issues.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srgbClr val="0A1F61"/>
              </a:solidFill>
              <a:effectLst/>
              <a:uLnTx/>
              <a:uFillTx/>
              <a:latin typeface="Calibri"/>
              <a:ea typeface="+mn-ea"/>
              <a:cs typeface="Tajawal ExtraBold" panose="0000080000000000000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A1F61"/>
                </a:solidFill>
                <a:effectLst/>
                <a:uLnTx/>
                <a:uFillTx/>
                <a:latin typeface="Calibri"/>
                <a:ea typeface="+mn-ea"/>
                <a:cs typeface="Tajawal ExtraBold" panose="00000800000000000000"/>
              </a:rPr>
              <a:t> Engage in a continuing learning process through the interaction with peers in related topics, as individuals and as team members. </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endPar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endPar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54615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617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Credit</a:t>
            </a:r>
            <a:r>
              <a:rPr kumimoji="0" lang="en-US" sz="1800" b="1" i="0" u="none" strike="noStrike" kern="1200" cap="none" spc="0" normalizeH="0" baseline="0" noProof="0" dirty="0">
                <a:ln>
                  <a:noFill/>
                </a:ln>
                <a:solidFill>
                  <a:srgbClr val="2E5395"/>
                </a:solidFill>
                <a:effectLst/>
                <a:uLnTx/>
                <a:uFillTx/>
                <a:latin typeface="Times New Roman" panose="02020603050405020304" pitchFamily="18" charset="0"/>
                <a:ea typeface="+mn-ea"/>
                <a:cs typeface="+mn-cs"/>
              </a:rPr>
              <a:t> </a:t>
            </a: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Hours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Credit Hours: 3 credit hours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The main material and reference for each course will be the suggested textbook mentioned in the syllabus and other related materials. Lecture notes and slides are additional resources that are prepared by the professor.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8446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48953"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Understand what entrepreneurship is, understand the life of an entrepreneur and the process of transforming an idea into a viable business.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Understand the difference between an invention/idea and an innovation, the diversity of forms of innovation.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Learn how to introduce an innovation to market.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Learn about open innovation funnel.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Understand the role of entrepreneurship in society and its power to solve social problems, discovering a potentially fulfilling path for your professional life. </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Outcomes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25587"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A1F61"/>
                </a:solidFill>
                <a:effectLst/>
                <a:uLnTx/>
                <a:uFillTx/>
                <a:latin typeface="Calibri"/>
                <a:ea typeface="+mn-ea"/>
                <a:cs typeface="Tajawal ExtraBold" panose="00000800000000000000"/>
              </a:rPr>
              <a:t>Work collaboratively with other students, developing active listening and the ability to conduct in-depth interviews, developing analytical skill.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A1F61"/>
                </a:solidFill>
                <a:effectLst/>
                <a:uLnTx/>
                <a:uFillTx/>
                <a:latin typeface="Calibri"/>
                <a:ea typeface="+mn-ea"/>
                <a:cs typeface="Tajawal ExtraBold" panose="00000800000000000000"/>
              </a:rPr>
              <a:t> Students advance their skills in customer development, customer validation, competitive analysis, and iteration while utilizing design thinking and process tools to evaluate in real-world problems and projects.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A1F61"/>
                </a:solidFill>
                <a:effectLst/>
                <a:uLnTx/>
                <a:uFillTx/>
                <a:latin typeface="Calibri"/>
                <a:ea typeface="+mn-ea"/>
                <a:cs typeface="Tajawal ExtraBold" panose="00000800000000000000"/>
              </a:rPr>
              <a:t>Students can create presentations and business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A1F61"/>
                </a:solidFill>
                <a:effectLst/>
                <a:uLnTx/>
                <a:uFillTx/>
                <a:latin typeface="Calibri"/>
                <a:ea typeface="+mn-ea"/>
                <a:cs typeface="Tajawal ExtraBold" panose="00000800000000000000"/>
              </a:rPr>
              <a:t>Participants will learn to manage uncertainty, build and test hypothesis and put the problem before the solution. Participants will be encouraged to build teams with diverse technical and personal skills and will be required to go out and talk to potential customers, gather feedback and integrate the learning into their solution </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Outcomes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8673288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6842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0175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latin typeface="Calibri"/>
                <a:cs typeface="Tajawal Medium" panose="00000600000000000000" pitchFamily="2" charset="-78"/>
              </a:rPr>
              <a:t>Topics </a:t>
            </a:r>
            <a:endPar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t>• </a:t>
            </a: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Introduction to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Opportunity Recognition and Design Thinking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Evaluating Entrepreneurial Opportunities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Business Models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Business Planning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Key Resources &amp; Financing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Business Set-Up, Start-Up, and Growth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Strategic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Innovation and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The Entrepreneurial Environment and ecosystem </a:t>
            </a:r>
            <a:endPar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8268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061BF0F-ECBA-4717-A7D5-D7B1C55ACAD1}">
  <ds:schemaRefs>
    <ds:schemaRef ds:uri="http://schemas.microsoft.com/sharepoint/v3/contenttype/forms"/>
  </ds:schemaRefs>
</ds:datastoreItem>
</file>

<file path=customXml/itemProps2.xml><?xml version="1.0" encoding="utf-8"?>
<ds:datastoreItem xmlns:ds="http://schemas.openxmlformats.org/officeDocument/2006/customXml" ds:itemID="{3F9A1B1B-6B86-4F3E-B34C-2442DDF491BE}"/>
</file>

<file path=customXml/itemProps3.xml><?xml version="1.0" encoding="utf-8"?>
<ds:datastoreItem xmlns:ds="http://schemas.openxmlformats.org/officeDocument/2006/customXml" ds:itemID="{DBAACC29-2689-49A6-B163-773B87BBA0DC}"/>
</file>

<file path=docProps/app.xml><?xml version="1.0" encoding="utf-8"?>
<Properties xmlns="http://schemas.openxmlformats.org/officeDocument/2006/extended-properties" xmlns:vt="http://schemas.openxmlformats.org/officeDocument/2006/docPropsVTypes">
  <Template/>
  <TotalTime>181</TotalTime>
  <Words>712</Words>
  <Application>Microsoft Office PowerPoint</Application>
  <PresentationFormat>Widescreen</PresentationFormat>
  <Paragraphs>80</Paragraphs>
  <Slides>12</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12</vt:i4>
      </vt:variant>
    </vt:vector>
  </HeadingPairs>
  <TitlesOfParts>
    <vt:vector size="22" baseType="lpstr">
      <vt:lpstr>Aptos</vt:lpstr>
      <vt:lpstr>Arial</vt:lpstr>
      <vt:lpstr>Calibri</vt:lpstr>
      <vt:lpstr>Calibri Light</vt:lpstr>
      <vt:lpstr>Tajawal ExtraBold</vt:lpstr>
      <vt:lpstr>Tajawal Medium</vt:lpstr>
      <vt:lpstr>Times New Roman</vt:lpstr>
      <vt:lpstr>Wingdings</vt:lpstr>
      <vt:lpstr>Custom Design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Amany Ramadan</cp:lastModifiedBy>
  <cp:revision>10</cp:revision>
  <dcterms:created xsi:type="dcterms:W3CDTF">2021-08-03T13:03:26Z</dcterms:created>
  <dcterms:modified xsi:type="dcterms:W3CDTF">2024-09-25T09:25:01Z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