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1" r:id="rId4"/>
  </p:sldMasterIdLst>
  <p:notesMasterIdLst>
    <p:notesMasterId r:id="rId49"/>
  </p:notesMasterIdLst>
  <p:sldIdLst>
    <p:sldId id="257" r:id="rId5"/>
    <p:sldId id="258" r:id="rId6"/>
    <p:sldId id="342" r:id="rId7"/>
    <p:sldId id="308" r:id="rId8"/>
    <p:sldId id="307" r:id="rId9"/>
    <p:sldId id="306" r:id="rId10"/>
    <p:sldId id="305" r:id="rId11"/>
    <p:sldId id="304" r:id="rId12"/>
    <p:sldId id="303" r:id="rId13"/>
    <p:sldId id="302" r:id="rId14"/>
    <p:sldId id="301" r:id="rId15"/>
    <p:sldId id="300" r:id="rId16"/>
    <p:sldId id="299" r:id="rId17"/>
    <p:sldId id="298" r:id="rId18"/>
    <p:sldId id="297" r:id="rId19"/>
    <p:sldId id="296" r:id="rId20"/>
    <p:sldId id="295" r:id="rId21"/>
    <p:sldId id="294" r:id="rId22"/>
    <p:sldId id="293" r:id="rId23"/>
    <p:sldId id="292" r:id="rId24"/>
    <p:sldId id="291" r:id="rId25"/>
    <p:sldId id="290" r:id="rId26"/>
    <p:sldId id="289" r:id="rId27"/>
    <p:sldId id="288" r:id="rId28"/>
    <p:sldId id="287" r:id="rId29"/>
    <p:sldId id="286" r:id="rId30"/>
    <p:sldId id="285" r:id="rId31"/>
    <p:sldId id="284" r:id="rId32"/>
    <p:sldId id="283" r:id="rId33"/>
    <p:sldId id="282" r:id="rId34"/>
    <p:sldId id="309" r:id="rId35"/>
    <p:sldId id="317" r:id="rId36"/>
    <p:sldId id="318" r:id="rId37"/>
    <p:sldId id="324" r:id="rId38"/>
    <p:sldId id="328" r:id="rId39"/>
    <p:sldId id="327" r:id="rId40"/>
    <p:sldId id="326" r:id="rId41"/>
    <p:sldId id="323" r:id="rId42"/>
    <p:sldId id="322" r:id="rId43"/>
    <p:sldId id="321" r:id="rId44"/>
    <p:sldId id="320" r:id="rId45"/>
    <p:sldId id="319" r:id="rId46"/>
    <p:sldId id="350" r:id="rId47"/>
    <p:sldId id="277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3306" autoAdjust="0"/>
  </p:normalViewPr>
  <p:slideViewPr>
    <p:cSldViewPr snapToGrid="0">
      <p:cViewPr varScale="1">
        <p:scale>
          <a:sx n="98" d="100"/>
          <a:sy n="98" d="100"/>
        </p:scale>
        <p:origin x="82" y="1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AB8BF8-D218-4D99-8222-3DB87281439E}" type="datetimeFigureOut">
              <a:rPr lang="en-US" smtClean="0"/>
              <a:t>2/24/2026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83C8A9-2E18-4CDE-808C-35A6F74E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776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7408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682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8627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83C8A9-2E18-4CDE-808C-35A6F74E129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801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0363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750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429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975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070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088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4786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2505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3179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142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8383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1334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75651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95033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96503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93182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12245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21688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30028140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655987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11321717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2666730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3161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  <p:sldLayoutId id="2147483679" r:id="rId18"/>
    <p:sldLayoutId id="2147483680" r:id="rId19"/>
    <p:sldLayoutId id="2147483681" r:id="rId20"/>
    <p:sldLayoutId id="2147483650" r:id="rId21"/>
    <p:sldLayoutId id="2147483660" r:id="rId2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hyperlink" Target="https://www.game-learn.com/leadership-styles-steve-jobs-apple-vs-bill-gates-microsoft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26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2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44.png"/><Relationship Id="rId4" Type="http://schemas.openxmlformats.org/officeDocument/2006/relationships/image" Target="../media/image43.sv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Ehab Mahmoud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63270" y="1837335"/>
            <a:ext cx="430823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Leadership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907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68"/>
    </mc:Choice>
    <mc:Fallback xmlns="">
      <p:transition spd="slow" advTm="7168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31821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9121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Leadership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420174" y="3754506"/>
            <a:ext cx="5344807" cy="1212741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4</a:t>
            </a:r>
          </a:p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</a:rPr>
              <a:t>Theories of Leadership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249566" y="4836703"/>
            <a:ext cx="419217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PMG 511</a:t>
            </a:r>
          </a:p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Master in Project Management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Ehab Mahmoud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73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Learning Outcomes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400" dirty="0"/>
              <a:t>Leadership theories.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Types of leadership power (Influence).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Motivators.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Culture.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Professional discipline and Ethics.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Summary and conclusions.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15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560"/>
    </mc:Choice>
    <mc:Fallback xmlns="">
      <p:transition spd="slow" advTm="3856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5252" y="782651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Leadership Theories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The interest in leadership increased during the early part of the 1900’s. </a:t>
            </a:r>
          </a:p>
        </p:txBody>
      </p:sp>
      <p:pic>
        <p:nvPicPr>
          <p:cNvPr id="8" name="Google Shape;132;p4" descr="Image result for 1900">
            <a:extLst>
              <a:ext uri="{FF2B5EF4-FFF2-40B4-BE49-F238E27FC236}">
                <a16:creationId xmlns:a16="http://schemas.microsoft.com/office/drawing/2014/main" id="{9C71D0D3-26E9-E131-A5F3-091C29D0733E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060852" y="3339779"/>
            <a:ext cx="3810000" cy="21463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522201E-BED3-DC9B-2FF7-849300C63E4C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AEEE713C-4BBE-9E57-AC72-BE2E6C0215E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731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60"/>
    </mc:Choice>
    <mc:Fallback xmlns="">
      <p:transition spd="slow" advTm="2656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865799"/>
            <a:ext cx="10515600" cy="1325563"/>
          </a:xfrm>
        </p:spPr>
        <p:txBody>
          <a:bodyPr>
            <a:noAutofit/>
          </a:bodyPr>
          <a:lstStyle/>
          <a:p>
            <a:br>
              <a:rPr lang="en-US" sz="3600" dirty="0"/>
            </a:br>
            <a:r>
              <a:rPr lang="en-US" sz="3600" dirty="0"/>
              <a:t>“Great Man” Theory (1900’s)</a:t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2137831"/>
            <a:ext cx="8174479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Great Man theories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assume that the capacity for leadership is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highlight>
                  <a:srgbClr val="F5FAA4"/>
                </a:highlight>
                <a:uLnTx/>
                <a:uFillTx/>
                <a:latin typeface="+mj-lt"/>
                <a:sym typeface="Century Gothic"/>
              </a:rPr>
              <a:t>inherent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 –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that great leaders are born, not made. 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These theories often reveals a great leaders as hero, myth, and fated to end by leadership when needed. 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The term “Great Man” was used because, at that time, leadership was believed on </a:t>
            </a:r>
            <a:r>
              <a:rPr kumimoji="0" lang="en-US" sz="2400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a male quality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, especially in terms of military leadership. 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</p:txBody>
      </p:sp>
      <p:pic>
        <p:nvPicPr>
          <p:cNvPr id="7" name="Google Shape;148;p6" descr="Image result for Great Man” Theory">
            <a:extLst>
              <a:ext uri="{FF2B5EF4-FFF2-40B4-BE49-F238E27FC236}">
                <a16:creationId xmlns:a16="http://schemas.microsoft.com/office/drawing/2014/main" id="{065687A1-6BE3-2EDE-0DC8-CAFA58D4DE2D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363164" y="3642702"/>
            <a:ext cx="3454400" cy="2286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2ED0B09-A16B-EC7A-E461-8E6B72F128D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C88B26A4-0AEB-44E7-807D-81EDE05880D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54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672"/>
    </mc:Choice>
    <mc:Fallback xmlns="">
      <p:transition spd="slow" advTm="64672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685" y="795608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“Great Man” Theory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1923862"/>
            <a:ext cx="6850530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9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Great Man approach actually emphasis </a:t>
            </a:r>
            <a:r>
              <a:rPr kumimoji="0" lang="en-US" sz="2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“</a:t>
            </a:r>
            <a:r>
              <a:rPr kumimoji="0" lang="en-US" sz="2900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charismatic leadership</a:t>
            </a:r>
            <a:r>
              <a:rPr kumimoji="0" lang="en-US" sz="2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”</a:t>
            </a:r>
            <a:r>
              <a:rPr kumimoji="0" lang="en-US" sz="2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. </a:t>
            </a:r>
          </a:p>
          <a:p>
            <a:pPr marL="641350" marR="0" lvl="0" indent="-4572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900"/>
              <a:buFont typeface="Wingdings" panose="05000000000000000000" pitchFamily="2" charset="2"/>
              <a:buChar char="Ø"/>
              <a:tabLst/>
              <a:defRPr/>
            </a:pPr>
            <a:endParaRPr kumimoji="0" lang="en-US" sz="29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9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 (Gandhi, Lincoln, Napoleon).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pic>
        <p:nvPicPr>
          <p:cNvPr id="11" name="Google Shape;156;p7" descr="Image result for gandhi">
            <a:extLst>
              <a:ext uri="{FF2B5EF4-FFF2-40B4-BE49-F238E27FC236}">
                <a16:creationId xmlns:a16="http://schemas.microsoft.com/office/drawing/2014/main" id="{EC14FC0F-20AA-BAEB-C550-7F28E4C80B24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134662" y="1983915"/>
            <a:ext cx="1671674" cy="20870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157;p7" descr="Image result for abraham lincoln">
            <a:extLst>
              <a:ext uri="{FF2B5EF4-FFF2-40B4-BE49-F238E27FC236}">
                <a16:creationId xmlns:a16="http://schemas.microsoft.com/office/drawing/2014/main" id="{B3783116-0F34-749E-9AFF-D12FAE96911B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671735" y="4150788"/>
            <a:ext cx="1671675" cy="20980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Google Shape;158;p7" descr="Image result for naplion">
            <a:extLst>
              <a:ext uri="{FF2B5EF4-FFF2-40B4-BE49-F238E27FC236}">
                <a16:creationId xmlns:a16="http://schemas.microsoft.com/office/drawing/2014/main" id="{240D74B1-94A4-7DA8-E8CD-465FDAA00691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271094" y="2075600"/>
            <a:ext cx="2631689" cy="190368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190E8D4-3C1E-D5BF-B863-9E26FC34DC52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8B1945A7-E583-7C07-F2C6-BFBBEAEE08C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07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424"/>
    </mc:Choice>
    <mc:Fallback xmlns="">
      <p:transition spd="slow" advTm="39424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797713"/>
            <a:ext cx="10515600" cy="1325563"/>
          </a:xfrm>
        </p:spPr>
        <p:txBody>
          <a:bodyPr>
            <a:noAutofit/>
          </a:bodyPr>
          <a:lstStyle/>
          <a:p>
            <a:br>
              <a:rPr lang="en-US" sz="3600" dirty="0"/>
            </a:br>
            <a:r>
              <a:rPr lang="en-US" sz="3600" dirty="0"/>
              <a:t>Trait Theory (1940’s – 1950’s)</a:t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2028832"/>
            <a:ext cx="7760766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Similar in some ways to “Great Man” theories, trait theory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sym typeface="Century Gothic"/>
              </a:rPr>
              <a:t>assumes that people inherit certain qualities and traits that make them better matched to leadership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sym typeface="Century Gothic"/>
              </a:rPr>
              <a:t>. 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Trait theories often identify certain </a:t>
            </a:r>
            <a:r>
              <a:rPr kumimoji="0" lang="en-US" sz="2400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personality or behavioral characteristics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shared by leaders.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pic>
        <p:nvPicPr>
          <p:cNvPr id="7" name="Google Shape;175;p9" descr="Image result for trait theory of leadership">
            <a:extLst>
              <a:ext uri="{FF2B5EF4-FFF2-40B4-BE49-F238E27FC236}">
                <a16:creationId xmlns:a16="http://schemas.microsoft.com/office/drawing/2014/main" id="{83381E40-C9EF-5ADC-0D0D-C152CD254750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772656" y="3297629"/>
            <a:ext cx="2286000" cy="2286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825F861-7EC9-3CA5-08FE-7480BF633959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0EBD1111-1AB7-CFCF-71B3-80C56B2B586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740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896"/>
    </mc:Choice>
    <mc:Fallback xmlns="">
      <p:transition spd="slow" advTm="60896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1582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Trait Theories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1690688"/>
            <a:ext cx="7311450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The Trait Theories Of Leadership is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a </a:t>
            </a:r>
            <a:r>
              <a:rPr kumimoji="0" lang="en-US" sz="2400" b="0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social, physical traits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that differentiate leaders from non leaders 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All leaders would have to possess those unique and consistent characteristics, making it easy to find leaders in organizations.</a:t>
            </a:r>
          </a:p>
        </p:txBody>
      </p:sp>
      <p:pic>
        <p:nvPicPr>
          <p:cNvPr id="7" name="Google Shape;183;p10" descr="Image result for trait theory of leadership">
            <a:extLst>
              <a:ext uri="{FF2B5EF4-FFF2-40B4-BE49-F238E27FC236}">
                <a16:creationId xmlns:a16="http://schemas.microsoft.com/office/drawing/2014/main" id="{26151D6A-3F98-90CE-84C5-26B01F60338B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556871" y="2117654"/>
            <a:ext cx="4276914" cy="2981902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E12D0FF-67E0-D36B-8584-F8947A3B1788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8F625F46-E8D3-AD7F-D0CB-17F2F880FE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793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304"/>
    </mc:Choice>
    <mc:Fallback xmlns="">
      <p:transition spd="slow" advTm="54304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5434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Leadership Traits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7" name="Google Shape;190;p11">
            <a:extLst>
              <a:ext uri="{FF2B5EF4-FFF2-40B4-BE49-F238E27FC236}">
                <a16:creationId xmlns:a16="http://schemas.microsoft.com/office/drawing/2014/main" id="{68728808-8D4A-3ABC-181E-0D18C6E9F0B0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t="7063"/>
          <a:stretch/>
        </p:blipFill>
        <p:spPr>
          <a:xfrm>
            <a:off x="838200" y="1687518"/>
            <a:ext cx="9596293" cy="4547127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E278531-AB34-511C-F69F-0D36BC038D71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A5AA50C4-9314-B5F9-3B4C-DE96CA3AC6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132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504"/>
    </mc:Choice>
    <mc:Fallback xmlns="">
      <p:transition spd="slow" advTm="25504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8144" y="590809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Traits and Skills For Leaders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7" name="Google Shape;200;p12">
            <a:extLst>
              <a:ext uri="{FF2B5EF4-FFF2-40B4-BE49-F238E27FC236}">
                <a16:creationId xmlns:a16="http://schemas.microsoft.com/office/drawing/2014/main" id="{7826FAD8-C821-648E-4C18-438B7CB68170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325217" y="1690688"/>
            <a:ext cx="9698953" cy="450462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92F5EDB-4C75-7EB0-CE13-16F0CC923758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145885AB-9E9B-1D83-C9D7-4247E4D25A2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830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736"/>
    </mc:Choice>
    <mc:Fallback xmlns="">
      <p:transition spd="slow" advTm="60736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81037"/>
            <a:ext cx="10515600" cy="1325563"/>
          </a:xfrm>
        </p:spPr>
        <p:txBody>
          <a:bodyPr>
            <a:noAutofit/>
          </a:bodyPr>
          <a:lstStyle/>
          <a:p>
            <a:br>
              <a:rPr lang="en-US" sz="3600" dirty="0"/>
            </a:br>
            <a:r>
              <a:rPr lang="en-US" sz="3600" dirty="0"/>
              <a:t>Behavioral Theories (1950’s – 1960’s)</a:t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Arial"/>
                <a:sym typeface="Arial"/>
              </a:rPr>
              <a:t>In behavioral theories Individuals need three primary skills to lead the followers – technical, human, and conceptual skills.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293E5D5-A4CE-0D00-94DF-9476547D73D8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EA9C4ED8-26A6-1038-1250-BEF2001273F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85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324"/>
    </mc:Choice>
    <mc:Fallback xmlns="">
      <p:transition spd="slow" advTm="82324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6166" y="546619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Different Studies on Behavioral Theories 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B001D0FD-D67C-383A-AB95-E5A347926A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96278" y="1557895"/>
            <a:ext cx="9158060" cy="461448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F59C99D-5DF5-B010-D223-0C3DB6EACF6F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1579473F-8E49-58E7-7414-AA730955CDB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326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864"/>
    </mc:Choice>
    <mc:Fallback xmlns="">
      <p:transition spd="slow" advTm="216864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913" y="49308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Different Studies on Behavioral Theories 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A923E076-AE32-B67C-531A-80C2AD9C52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89753" y="1458931"/>
            <a:ext cx="9308386" cy="466446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CD4CA93-6BB8-815E-265E-10363FA6056D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63D5A9B7-DBA6-E684-A2B1-2588EBAE62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830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160"/>
    </mc:Choice>
    <mc:Fallback xmlns="">
      <p:transition spd="slow" advTm="8016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2426" y="581601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The Managerial Grid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E358052B-50AB-8D4E-E976-80244474BA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5322" b="7405"/>
          <a:stretch/>
        </p:blipFill>
        <p:spPr>
          <a:xfrm>
            <a:off x="2199861" y="1593754"/>
            <a:ext cx="8300328" cy="468375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305C8AB-74C9-84A5-C0B9-BAED46911054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C9C15630-5CFB-BDC8-751D-7D54C6D5A2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637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952"/>
    </mc:Choice>
    <mc:Fallback xmlns="">
      <p:transition spd="slow" advTm="101952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Contingency Theories (1960’s – 1970’s)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dirty="0"/>
              <a:t>There are four major contingency leadership theories:</a:t>
            </a:r>
          </a:p>
          <a:p>
            <a:pPr algn="l"/>
            <a:r>
              <a:rPr lang="en-US" sz="2400" dirty="0"/>
              <a:t>The Fiedler Model.</a:t>
            </a:r>
          </a:p>
          <a:p>
            <a:pPr algn="l"/>
            <a:r>
              <a:rPr lang="en-US" sz="2400" dirty="0"/>
              <a:t>Situational Leadership Theory.</a:t>
            </a:r>
          </a:p>
          <a:p>
            <a:pPr algn="l"/>
            <a:r>
              <a:rPr lang="en-US" sz="2400" dirty="0"/>
              <a:t>Leader-participation Model.</a:t>
            </a:r>
          </a:p>
          <a:p>
            <a:pPr algn="l"/>
            <a:r>
              <a:rPr lang="en-US" sz="2400" dirty="0"/>
              <a:t>Path-Goal Theory.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80CFA74-AE5E-D08A-4733-B54649B28022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A45AA258-FE0D-B115-F73A-20562F0DAB6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980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024"/>
    </mc:Choice>
    <mc:Fallback xmlns="">
      <p:transition spd="slow" advTm="33024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500900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The Fiedler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6309" y="1524685"/>
            <a:ext cx="7948916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The Fiedler Contingency Model was created in the mid-1960s by Fred Fiedler. 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 The model states that there is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no one best style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 of leadership. Instead, a leader's effectiveness is based </a:t>
            </a:r>
            <a:r>
              <a:rPr kumimoji="0" lang="en-US" sz="2400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on the situation.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Fiedler believes a key factor in leadership success is the individual’s basic leadership style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 which could be categorized as either </a:t>
            </a:r>
            <a:r>
              <a:rPr kumimoji="0" lang="en-US" sz="2400" b="0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task oriented or relationship oriented.</a:t>
            </a:r>
            <a:endParaRPr lang="en-US" sz="3200" dirty="0">
              <a:latin typeface="+mj-lt"/>
            </a:endParaRPr>
          </a:p>
        </p:txBody>
      </p:sp>
      <p:pic>
        <p:nvPicPr>
          <p:cNvPr id="7" name="Google Shape;260;p19" descr="Image result for fiedler'">
            <a:extLst>
              <a:ext uri="{FF2B5EF4-FFF2-40B4-BE49-F238E27FC236}">
                <a16:creationId xmlns:a16="http://schemas.microsoft.com/office/drawing/2014/main" id="{26F0D076-96E7-4972-B023-0A9D49D5C0C4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95328" y="2611664"/>
            <a:ext cx="1816100" cy="2540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40C796F-B264-392C-CF2C-A30F452F4A7A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25AE169C-6940-02A7-D626-0D3F4EB724A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23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888"/>
    </mc:Choice>
    <mc:Fallback xmlns="">
      <p:transition spd="slow" advTm="117888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454" y="79771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The Fiedler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963" y="1976287"/>
            <a:ext cx="6027180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b="1" u="sng" kern="0" dirty="0">
                <a:solidFill>
                  <a:srgbClr val="002060"/>
                </a:solidFill>
                <a:latin typeface="+mj-lt"/>
                <a:sym typeface="Century Gothic"/>
              </a:rPr>
              <a:t>The Fiedler Model - Least-Preferred Coworker Questionnaire.</a:t>
            </a:r>
          </a:p>
          <a:p>
            <a:pPr algn="l">
              <a:buFont typeface="Wingdings" panose="05000000000000000000" pitchFamily="2" charset="2"/>
              <a:buChar char="Ø"/>
            </a:pPr>
            <a:endParaRPr kumimoji="0" lang="en-US" sz="2800" b="1" i="0" u="sng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sym typeface="Century Gothic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LPC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: An instrument that tells to measure whether a person is task or relationship oriented.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7" name="Google Shape;267;p20" descr="EX_12_002.eps">
            <a:extLst>
              <a:ext uri="{FF2B5EF4-FFF2-40B4-BE49-F238E27FC236}">
                <a16:creationId xmlns:a16="http://schemas.microsoft.com/office/drawing/2014/main" id="{6C99A619-1E7E-BF71-70D2-52B0AC624FED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2">
            <a:alphaModFix/>
          </a:blip>
          <a:srcRect l="-9879" r="-9879"/>
          <a:stretch/>
        </p:blipFill>
        <p:spPr>
          <a:xfrm>
            <a:off x="5585494" y="2434870"/>
            <a:ext cx="6351011" cy="3377501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F21C8306-FC25-54DB-468B-2500A622AEC2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C6D7D8A7-A901-49B7-61BD-C49A3BB7CB3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205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368"/>
    </mc:Choice>
    <mc:Fallback xmlns="">
      <p:transition spd="slow" advTm="54368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500900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Least-preferred Coworker Questionnaire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1422213"/>
            <a:ext cx="5657311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If the score of the LPC is low, then the person is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task oriented.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If the score of the LPC is high, then the person is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relationship oriented.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</p:txBody>
      </p:sp>
      <p:pic>
        <p:nvPicPr>
          <p:cNvPr id="7" name="Google Shape;280;p21">
            <a:extLst>
              <a:ext uri="{FF2B5EF4-FFF2-40B4-BE49-F238E27FC236}">
                <a16:creationId xmlns:a16="http://schemas.microsoft.com/office/drawing/2014/main" id="{2571CF2A-7FB8-C693-093D-77960CBE5763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845996" y="1996750"/>
            <a:ext cx="6051478" cy="3785064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E169333-A272-B218-2308-549BB2300D30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C841397B-5165-E94F-41F4-D0060F45A74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14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352"/>
    </mc:Choice>
    <mc:Fallback xmlns="">
      <p:transition spd="slow" advTm="64352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2193" y="723138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 Situational Leadership Theory (SLT)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Which </a:t>
            </a: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leadership styles 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might be suitable in different situations, and what are those </a:t>
            </a: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different situations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?</a:t>
            </a:r>
            <a:endParaRPr lang="en-US" sz="2400" dirty="0"/>
          </a:p>
        </p:txBody>
      </p:sp>
      <p:pic>
        <p:nvPicPr>
          <p:cNvPr id="7" name="Google Shape;290;p22" descr="Image result for Situation clip art">
            <a:extLst>
              <a:ext uri="{FF2B5EF4-FFF2-40B4-BE49-F238E27FC236}">
                <a16:creationId xmlns:a16="http://schemas.microsoft.com/office/drawing/2014/main" id="{A3518236-E1CD-042A-EAB2-E7207ABD35A9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675649" y="3862843"/>
            <a:ext cx="2545932" cy="198519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291;p22" descr="Image result for Situation clip art">
            <a:extLst>
              <a:ext uri="{FF2B5EF4-FFF2-40B4-BE49-F238E27FC236}">
                <a16:creationId xmlns:a16="http://schemas.microsoft.com/office/drawing/2014/main" id="{4722924B-2A5B-B602-CE9C-997BAE92CB1B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78093" y="3862842"/>
            <a:ext cx="2463800" cy="1985199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292;p22">
            <a:extLst>
              <a:ext uri="{FF2B5EF4-FFF2-40B4-BE49-F238E27FC236}">
                <a16:creationId xmlns:a16="http://schemas.microsoft.com/office/drawing/2014/main" id="{9C87893C-5FA8-C4A6-AF7C-64E60FF3BA12}"/>
              </a:ext>
            </a:extLst>
          </p:cNvPr>
          <p:cNvSpPr/>
          <p:nvPr/>
        </p:nvSpPr>
        <p:spPr>
          <a:xfrm rot="10800000">
            <a:off x="7102460" y="4853914"/>
            <a:ext cx="978408" cy="484632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ECB779"/>
          </a:solidFill>
          <a:ln w="15875" cap="flat" cmpd="sng">
            <a:solidFill>
              <a:srgbClr val="2F3E6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02647A1-4A52-B41F-9BBB-C530C042ABB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16DC2583-DC1E-1A54-325F-D0745B5FC1D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30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504"/>
    </mc:Choice>
    <mc:Fallback xmlns="">
      <p:transition spd="slow" advTm="29504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003" y="49308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Situational Leadership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6" y="1422213"/>
            <a:ext cx="8749832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It was developed by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Paul Hersey and Ken Blanchard.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It is a contingency theory that focuses on followers’ readiness.</a:t>
            </a: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It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refers to those leaders who adopt </a:t>
            </a:r>
            <a:r>
              <a:rPr kumimoji="0" lang="en-US" sz="2400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different </a:t>
            </a:r>
            <a:r>
              <a:rPr kumimoji="0" lang="en-US" sz="2400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leadership styles</a:t>
            </a:r>
            <a:r>
              <a:rPr kumimoji="0" lang="en-US" sz="2400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 according to the situation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and the development level of their team members. 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It is an effective way of leadership because it adapts to the team’s needs and sets a beneficial balance for the whole organization.</a:t>
            </a:r>
          </a:p>
        </p:txBody>
      </p:sp>
      <p:pic>
        <p:nvPicPr>
          <p:cNvPr id="8" name="Google Shape;302;p23" descr="Image result for Paul Hersey  Ken Blanchard.">
            <a:extLst>
              <a:ext uri="{FF2B5EF4-FFF2-40B4-BE49-F238E27FC236}">
                <a16:creationId xmlns:a16="http://schemas.microsoft.com/office/drawing/2014/main" id="{38A28F37-16AD-F35B-5D67-9E79055F23FA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b="5062"/>
          <a:stretch/>
        </p:blipFill>
        <p:spPr>
          <a:xfrm>
            <a:off x="9525998" y="1422213"/>
            <a:ext cx="1892300" cy="2304156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303;p23" descr="Image result for Paul Hersey  Ken Blanchard.">
            <a:extLst>
              <a:ext uri="{FF2B5EF4-FFF2-40B4-BE49-F238E27FC236}">
                <a16:creationId xmlns:a16="http://schemas.microsoft.com/office/drawing/2014/main" id="{AA05EADE-DF25-DCEA-0483-2173D213559C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433694" y="3916250"/>
            <a:ext cx="1930400" cy="2135191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FBFE45E-E847-9F28-1E42-A3CB24A08E94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4ADA6919-1088-0BC6-67AE-E35B2D816EA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878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816"/>
    </mc:Choice>
    <mc:Fallback xmlns="">
      <p:transition spd="slow" advTm="46816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8117" y="592761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Situational Leadership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7" name="Google Shape;310;p24">
            <a:extLst>
              <a:ext uri="{FF2B5EF4-FFF2-40B4-BE49-F238E27FC236}">
                <a16:creationId xmlns:a16="http://schemas.microsoft.com/office/drawing/2014/main" id="{079926E7-6598-E980-6475-25F1B0D60F0C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152650" y="1669946"/>
            <a:ext cx="8420100" cy="118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311;p24">
            <a:extLst>
              <a:ext uri="{FF2B5EF4-FFF2-40B4-BE49-F238E27FC236}">
                <a16:creationId xmlns:a16="http://schemas.microsoft.com/office/drawing/2014/main" id="{7A44EEA9-D965-D31B-3D85-FA9B3EF0C4C5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47900" y="2897188"/>
            <a:ext cx="8229600" cy="1422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312;p24">
            <a:extLst>
              <a:ext uri="{FF2B5EF4-FFF2-40B4-BE49-F238E27FC236}">
                <a16:creationId xmlns:a16="http://schemas.microsoft.com/office/drawing/2014/main" id="{AAEA1F6D-947F-4DBF-30DA-F197D0F15A67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171700" y="4357993"/>
            <a:ext cx="8305800" cy="1277938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F7F14C2-45B7-F67A-950E-A593BE60507A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64787073-8733-6D6E-181A-870465B1884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71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024"/>
    </mc:Choice>
    <mc:Fallback xmlns="">
      <p:transition spd="slow" advTm="45024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703226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Situational Leadership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6" y="1844336"/>
            <a:ext cx="7588852" cy="4934138"/>
          </a:xfrm>
        </p:spPr>
        <p:txBody>
          <a:bodyPr>
            <a:normAutofit/>
          </a:bodyPr>
          <a:lstStyle/>
          <a:p>
            <a:pPr algn="l">
              <a:lnSpc>
                <a:spcPct val="120000"/>
              </a:lnSpc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en-US" kern="0" dirty="0">
                <a:solidFill>
                  <a:srgbClr val="002060"/>
                </a:solidFill>
                <a:latin typeface="+mj-lt"/>
                <a:sym typeface="Century Gothic"/>
              </a:rPr>
              <a:t>Situational theories propose that leaders choose the best course of action based upon situational variable.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Different styles of leadership may be </a:t>
            </a:r>
            <a:r>
              <a:rPr kumimoji="0" 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more appropriate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 for certain types of </a:t>
            </a:r>
            <a:r>
              <a:rPr kumimoji="0" lang="en-US" sz="2800" b="0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decision- making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. </a:t>
            </a:r>
            <a:endParaRPr kumimoji="0" lang="en-US" sz="4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pic>
        <p:nvPicPr>
          <p:cNvPr id="7" name="Google Shape;324;p25">
            <a:extLst>
              <a:ext uri="{FF2B5EF4-FFF2-40B4-BE49-F238E27FC236}">
                <a16:creationId xmlns:a16="http://schemas.microsoft.com/office/drawing/2014/main" id="{018BF031-4F97-DC72-6DB6-8E8CABEAD2A8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949451" y="2080453"/>
            <a:ext cx="3968163" cy="3617657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CDABC54-3EA5-AD84-D142-0B5E53160F7C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8E028C3-35D0-C5D6-4BB0-09BF0CD1FF3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7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776"/>
    </mc:Choice>
    <mc:Fallback xmlns="">
      <p:transition spd="slow" advTm="43776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1769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Situational Leadership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1690688"/>
            <a:ext cx="8379962" cy="4934138"/>
          </a:xfrm>
        </p:spPr>
        <p:txBody>
          <a:bodyPr>
            <a:normAutofit fontScale="92500"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Century Gothic"/>
                <a:cs typeface="Century Gothic"/>
                <a:sym typeface="Century Gothic"/>
              </a:rPr>
              <a:t>Hersey and Blanchard suggested that there are four primary leadership styles: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Merriweather"/>
              <a:cs typeface="Merriweather"/>
              <a:sym typeface="Merriweather"/>
            </a:endParaRPr>
          </a:p>
          <a:p>
            <a:pPr marL="0" marR="0" lvl="0" indent="-127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Telling (S1)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: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 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In this leadership style, the leader tells people what to do and how to do it.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cs typeface="Arial"/>
              <a:sym typeface="Arial"/>
            </a:endParaRPr>
          </a:p>
          <a:p>
            <a:pPr marL="0" marR="0" lvl="0" indent="-127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Selling (S2)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: This style involves more back-and-forth between leaders and followers. Leaders "sell" their ideas and message to get group members to buy into the process.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cs typeface="Arial"/>
              <a:sym typeface="Arial"/>
            </a:endParaRPr>
          </a:p>
          <a:p>
            <a:pPr marL="0" marR="0" lvl="0" indent="-127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Participating (S3)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: In this approach, the leader offers less direction and allows members of the group to take a more active role in coming up with ideas and making decisions.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cs typeface="Arial"/>
              <a:sym typeface="Arial"/>
            </a:endParaRPr>
          </a:p>
          <a:p>
            <a:pPr marL="0" marR="0" lvl="0" indent="-127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Delegating (S4)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: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 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This style is characterized by a less involved, hands-off approach to leadership. Group members tend to make most of the decisions and take most of the responsibility for what happens.</a:t>
            </a:r>
          </a:p>
        </p:txBody>
      </p:sp>
      <p:pic>
        <p:nvPicPr>
          <p:cNvPr id="7" name="Google Shape;334;p26" descr="Image result for Situational Leadership Theory">
            <a:extLst>
              <a:ext uri="{FF2B5EF4-FFF2-40B4-BE49-F238E27FC236}">
                <a16:creationId xmlns:a16="http://schemas.microsoft.com/office/drawing/2014/main" id="{36B383F1-9472-EA4B-06EA-184B274E66AB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982558" y="1976372"/>
            <a:ext cx="2918012" cy="3531334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2E1EFD6-0409-59DB-8908-E03C09FB3FE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4804E0B4-207C-4723-384F-CE0D6E08BFE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580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688"/>
    </mc:Choice>
    <mc:Fallback xmlns="">
      <p:transition spd="slow" advTm="78688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921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Participative Theories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sym typeface="Century Gothic"/>
              </a:rPr>
              <a:t>Leader-participation Model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sym typeface="Century Gothic"/>
              </a:rPr>
              <a:t>(</a:t>
            </a:r>
            <a:r>
              <a:rPr kumimoji="0" lang="en-US" sz="2000" b="1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sym typeface="Century Gothic"/>
              </a:rPr>
              <a:t>Yroom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sym typeface="Century Gothic"/>
              </a:rPr>
              <a:t> &amp; Yetton’s).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/>
                <a:cs typeface="Calibri"/>
                <a:sym typeface="Calibri"/>
              </a:rPr>
              <a:t>A leadership theory that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/>
                <a:cs typeface="Calibri"/>
                <a:sym typeface="Calibri"/>
              </a:rPr>
              <a:t>provides a set of rules to determine the form and amount of participative decision making in different situations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.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ea typeface="Calibri"/>
              <a:cs typeface="Calibri"/>
              <a:sym typeface="Calibri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/>
                <a:cs typeface="Calibri"/>
                <a:sym typeface="Calibri"/>
              </a:rPr>
              <a:t>Participative leadership theories suggest that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/>
                <a:cs typeface="Calibri"/>
                <a:sym typeface="Calibri"/>
              </a:rPr>
              <a:t>the ideal leadership style is one that takes the input of others into account.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ea typeface="Century Gothic"/>
              <a:cs typeface="Century Gothic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/>
                <a:cs typeface="Calibri"/>
                <a:sym typeface="Calibri"/>
              </a:rPr>
              <a:t>These leaders encourage participation and contributions from group members and help group members feel more relevant and committed to the decision-making process.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B997427-C11A-67BA-6758-D64208109171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A50BCE05-E49E-1587-8E72-F96FCC89964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882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336"/>
    </mc:Choice>
    <mc:Fallback xmlns="">
      <p:transition spd="slow" advTm="62336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931" y="61769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Contingency Variables of Leader-participation Model</a:t>
            </a:r>
            <a:endParaRPr lang="en-US" dirty="0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BEE3CEDA-43A3-46E9-124E-E0EDD602EE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0760" y="1825625"/>
            <a:ext cx="7910479" cy="435133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93A8895-1CBB-3231-1DD2-422F8C51D4C3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96FFADCE-5525-730D-1BB4-069E98C3FB2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09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136"/>
    </mc:Choice>
    <mc:Fallback xmlns="">
      <p:transition spd="slow" advTm="111136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9173" y="79771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Path-Goal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R="0" lvl="1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3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entury Gothic"/>
                <a:cs typeface="+mj-cs"/>
                <a:sym typeface="Century Gothic"/>
              </a:rPr>
              <a:t>Four leadership behaviors: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3000"/>
              <a:buFont typeface="Arial"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cs typeface="+mj-cs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Calibri"/>
              <a:buAutoNum type="arabicPeriod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/>
                <a:ea typeface="Century Gothic"/>
                <a:cs typeface="+mj-cs"/>
                <a:sym typeface="Century Gothic"/>
              </a:rPr>
              <a:t>A directive leader l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/>
                <a:ea typeface="Century Gothic"/>
                <a:cs typeface="+mj-cs"/>
                <a:sym typeface="Century Gothic"/>
              </a:rPr>
              <a:t>ets subordinates know what’s expected of them, schedules work to be done, and gives specific guidance on how to accomplish tasks.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cs typeface="+mj-cs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Calibri"/>
              <a:buAutoNum type="arabicPeriod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/>
                <a:ea typeface="Century Gothic"/>
                <a:cs typeface="+mj-cs"/>
                <a:sym typeface="Century Gothic"/>
              </a:rPr>
              <a:t>A supportive leader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/>
                <a:ea typeface="Century Gothic"/>
                <a:cs typeface="+mj-cs"/>
                <a:sym typeface="Century Gothic"/>
              </a:rPr>
              <a:t> shows concern for the needs of followers and is friendly.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cs typeface="+mj-cs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Calibri"/>
              <a:buAutoNum type="arabicPeriod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/>
                <a:ea typeface="Century Gothic"/>
                <a:cs typeface="+mj-cs"/>
                <a:sym typeface="Century Gothic"/>
              </a:rPr>
              <a:t>A participative leader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/>
                <a:ea typeface="Century Gothic"/>
                <a:cs typeface="+mj-cs"/>
                <a:sym typeface="Century Gothic"/>
              </a:rPr>
              <a:t> consults with group members and uses their suggestions before making a decision.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cs typeface="+mj-cs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Calibri"/>
              <a:buAutoNum type="arabicPeriod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/>
                <a:ea typeface="Century Gothic"/>
                <a:cs typeface="+mj-cs"/>
                <a:sym typeface="Century Gothic"/>
              </a:rPr>
              <a:t>An achievement-oriented leader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/>
                <a:ea typeface="Century Gothic"/>
                <a:cs typeface="+mj-cs"/>
                <a:sym typeface="Century Gothic"/>
              </a:rPr>
              <a:t> sets challenging goals and expects followers to perform at their highest level.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cs typeface="+mj-cs"/>
              <a:sym typeface="Arial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pic>
        <p:nvPicPr>
          <p:cNvPr id="7" name="Google Shape;364;p29" descr="Image result for path goal theory">
            <a:extLst>
              <a:ext uri="{FF2B5EF4-FFF2-40B4-BE49-F238E27FC236}">
                <a16:creationId xmlns:a16="http://schemas.microsoft.com/office/drawing/2014/main" id="{BD729CF8-AD63-0325-D54A-0AD291A84835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135844" y="1376082"/>
            <a:ext cx="1695226" cy="105905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8B01C8A-50A9-4BC2-00DD-244825A5A62F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23D14E5A-A9AD-AF03-8E48-DE6F3876CE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24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3728"/>
    </mc:Choice>
    <mc:Fallback xmlns="">
      <p:transition spd="slow" advTm="153728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67" y="624869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Path-Goal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7" name="Google Shape;371;p30" descr="EX_12_004.eps">
            <a:extLst>
              <a:ext uri="{FF2B5EF4-FFF2-40B4-BE49-F238E27FC236}">
                <a16:creationId xmlns:a16="http://schemas.microsoft.com/office/drawing/2014/main" id="{0FC77955-15A5-125F-EAD3-BF89E2291329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2">
            <a:alphaModFix/>
          </a:blip>
          <a:srcRect l="-10902" r="-10902"/>
          <a:stretch/>
        </p:blipFill>
        <p:spPr>
          <a:xfrm>
            <a:off x="1420606" y="1484971"/>
            <a:ext cx="9902228" cy="4808621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448A676-D696-9FDB-61D9-FA2737B5A854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979A2FE0-81A0-EDD4-5FE1-A8C8DA9143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583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336"/>
    </mc:Choice>
    <mc:Fallback xmlns="">
      <p:transition spd="slow" advTm="134336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1769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Modern Views Of Leadership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28600" marR="0" lvl="0" indent="-228600" algn="just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Calibri"/>
              <a:buAutoNum type="arabicPeriod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03F66"/>
                </a:solidFill>
                <a:effectLst/>
                <a:uLnTx/>
                <a:uFillTx/>
                <a:latin typeface="+mj-lt"/>
                <a:sym typeface="Century Gothic"/>
              </a:rPr>
              <a:t>Leader-member exchange (LMX).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Calibri"/>
              <a:buAutoNum type="arabicPeriod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03F66"/>
                </a:solidFill>
                <a:effectLst/>
                <a:uLnTx/>
                <a:uFillTx/>
                <a:latin typeface="+mj-lt"/>
                <a:sym typeface="Century Gothic"/>
              </a:rPr>
              <a:t>Transformational-transactional leadership.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Calibri"/>
              <a:buAutoNum type="arabicPeriod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03F66"/>
                </a:solidFill>
                <a:effectLst/>
                <a:uLnTx/>
                <a:uFillTx/>
                <a:latin typeface="+mj-lt"/>
                <a:sym typeface="Century Gothic"/>
              </a:rPr>
              <a:t>Charismatic-visionary leadership.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Calibri"/>
              <a:buAutoNum type="arabicPeriod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03F66"/>
                </a:solidFill>
                <a:effectLst/>
                <a:uLnTx/>
                <a:uFillTx/>
                <a:latin typeface="+mj-lt"/>
                <a:sym typeface="Century Gothic"/>
              </a:rPr>
              <a:t>Team leadership.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17D98DE-0216-1F04-F4C6-98DF7DFC13E3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A5590F9D-AF57-2F2D-D11A-250272F03F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568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408"/>
    </mc:Choice>
    <mc:Fallback xmlns="">
      <p:transition spd="slow" advTm="33408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6166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Leader-member Exchange Theory (LMX)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A leadership theory that says </a:t>
            </a: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leaders create in-groups and out-groups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 and those in the </a:t>
            </a:r>
            <a:r>
              <a:rPr kumimoji="0" lang="en-US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in-group</a:t>
            </a:r>
            <a:r>
              <a:rPr kumimoji="0" lang="en-US" b="0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 will have </a:t>
            </a:r>
            <a:r>
              <a:rPr kumimoji="0" lang="en-US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higher performance ratings, less turnover</a:t>
            </a: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, and greater job satisfaction.</a:t>
            </a:r>
            <a:endParaRPr lang="en-US" sz="2400" dirty="0">
              <a:latin typeface="+mj-lt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69726C4-E8D1-C197-4201-24808FA05C32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C6F3065D-68C3-E378-C3A8-27AD3773D44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791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568"/>
    </mc:Choice>
    <mc:Fallback xmlns="">
      <p:transition spd="slow" advTm="65568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079" y="581820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>
                <a:sym typeface="Century Gothic"/>
              </a:rPr>
              <a:t>Transactional</a:t>
            </a:r>
            <a:r>
              <a:rPr lang="fr-FR" sz="3600" dirty="0"/>
              <a:t> vs. Transformational Leaders</a:t>
            </a:r>
            <a:endParaRPr lang="en-US" sz="3600" dirty="0"/>
          </a:p>
        </p:txBody>
      </p:sp>
      <p:sp>
        <p:nvSpPr>
          <p:cNvPr id="7" name="Google Shape;405;p34">
            <a:extLst>
              <a:ext uri="{FF2B5EF4-FFF2-40B4-BE49-F238E27FC236}">
                <a16:creationId xmlns:a16="http://schemas.microsoft.com/office/drawing/2014/main" id="{78B8A9FD-D71A-B254-E7AF-79A8FA5E7F09}"/>
              </a:ext>
            </a:extLst>
          </p:cNvPr>
          <p:cNvSpPr txBox="1">
            <a:spLocks/>
          </p:cNvSpPr>
          <p:nvPr/>
        </p:nvSpPr>
        <p:spPr>
          <a:xfrm>
            <a:off x="6400799" y="2176669"/>
            <a:ext cx="5476127" cy="33067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buClr>
                <a:srgbClr val="415588"/>
              </a:buClr>
              <a:buSzPct val="100000"/>
              <a:buNone/>
            </a:pPr>
            <a:r>
              <a:rPr lang="en-US" sz="3400" b="1" kern="0" dirty="0">
                <a:solidFill>
                  <a:srgbClr val="316F88"/>
                </a:solidFill>
                <a:latin typeface="+mj-lt"/>
              </a:rPr>
              <a:t>Transformational Leaders</a:t>
            </a:r>
          </a:p>
          <a:p>
            <a:pPr marL="0" indent="0">
              <a:buClr>
                <a:srgbClr val="415588"/>
              </a:buClr>
              <a:buSzPct val="100000"/>
              <a:buNone/>
              <a:defRPr/>
            </a:pPr>
            <a:r>
              <a:rPr lang="en-US" sz="3100" kern="0" dirty="0">
                <a:solidFill>
                  <a:srgbClr val="000000"/>
                </a:solidFill>
                <a:latin typeface="+mj-lt"/>
              </a:rPr>
              <a:t>leaders who stimulate and inspire (transform) followers to achieve extraordinary outcomes.</a:t>
            </a:r>
          </a:p>
        </p:txBody>
      </p:sp>
      <p:sp>
        <p:nvSpPr>
          <p:cNvPr id="8" name="Google Shape;406;p34">
            <a:extLst>
              <a:ext uri="{FF2B5EF4-FFF2-40B4-BE49-F238E27FC236}">
                <a16:creationId xmlns:a16="http://schemas.microsoft.com/office/drawing/2014/main" id="{9371B901-B7A5-226B-7867-7AA777BD9B60}"/>
              </a:ext>
            </a:extLst>
          </p:cNvPr>
          <p:cNvSpPr txBox="1">
            <a:spLocks/>
          </p:cNvSpPr>
          <p:nvPr/>
        </p:nvSpPr>
        <p:spPr>
          <a:xfrm>
            <a:off x="565079" y="2259609"/>
            <a:ext cx="5404206" cy="3306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r>
              <a:rPr kumimoji="0" lang="en-US" sz="3100" b="1" i="0" u="none" strike="noStrike" kern="0" cap="none" spc="0" normalizeH="0" baseline="0" noProof="0" dirty="0">
                <a:ln>
                  <a:noFill/>
                </a:ln>
                <a:solidFill>
                  <a:srgbClr val="316F88"/>
                </a:solidFill>
                <a:effectLst/>
                <a:uLnTx/>
                <a:uFillTx/>
                <a:latin typeface="+mj-lt"/>
                <a:sym typeface="Century Gothic"/>
              </a:rPr>
              <a:t>Transactional Leaders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r>
              <a:rPr kumimoji="0" lang="en-US" sz="3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sym typeface="Century Gothic"/>
              </a:rPr>
              <a:t>Leaders who lead primarily by using </a:t>
            </a:r>
            <a:r>
              <a:rPr kumimoji="0" lang="en-US" sz="31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sym typeface="Century Gothic"/>
              </a:rPr>
              <a:t>social exchanges </a:t>
            </a:r>
            <a:r>
              <a:rPr kumimoji="0" lang="en-US" sz="3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sym typeface="Century Gothic"/>
              </a:rPr>
              <a:t>(or transactions).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endParaRPr kumimoji="0" lang="en-US" sz="3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sym typeface="Century Gothic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3642007-45B9-D2D9-C012-4653A6752D12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C68A28EF-7DB8-EDD9-1F36-F294BE53126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949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104"/>
    </mc:Choice>
    <mc:Fallback xmlns="">
      <p:transition spd="slow" advTm="71104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922" y="96799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Charismatic vs. Visionary Leaders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B9700056-07A9-4AE0-4B4A-D797C3B805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749304" y="2517122"/>
            <a:ext cx="5008359" cy="289062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7EA011C-7857-B033-ACB6-B532546BE179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227ADBB1-E9BD-C477-EC00-EF48428D1E7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6FC5CD7-3E90-EC05-30E9-99C1CF0D802F}"/>
              </a:ext>
            </a:extLst>
          </p:cNvPr>
          <p:cNvSpPr txBox="1"/>
          <p:nvPr/>
        </p:nvSpPr>
        <p:spPr>
          <a:xfrm>
            <a:off x="883645" y="2595196"/>
            <a:ext cx="637953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defTabSz="914400" rtl="1" eaLnBrk="1" latinLnBrk="0" hangingPunct="1"/>
            <a:r>
              <a:rPr lang="en-US" sz="2400" b="0" i="0" u="none" strike="noStrike" dirty="0">
                <a:solidFill>
                  <a:srgbClr val="040C28"/>
                </a:solidFill>
                <a:effectLst/>
                <a:latin typeface="Google Sans"/>
              </a:rPr>
              <a:t>Charismatic leaders often rely heavily on their personal charisma to get things done, while visionary leaders focus more on inspiring others with their vision</a:t>
            </a:r>
            <a:endParaRPr lang="en-EG" sz="2400" dirty="0"/>
          </a:p>
        </p:txBody>
      </p:sp>
    </p:spTree>
    <p:extLst>
      <p:ext uri="{BB962C8B-B14F-4D97-AF65-F5344CB8AC3E}">
        <p14:creationId xmlns:p14="http://schemas.microsoft.com/office/powerpoint/2010/main" val="3188063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184"/>
    </mc:Choice>
    <mc:Fallback xmlns="">
      <p:transition spd="slow" advTm="65184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879392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Leaders and Teams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2033062"/>
            <a:ext cx="8780654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The role of a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team leader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is </a:t>
            </a:r>
            <a:r>
              <a:rPr kumimoji="0" lang="en-US" sz="2400" b="0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different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 from the traditional leadership role and many leaders are not equipped to handle the shift to employee teams.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495300" marR="0" lvl="0" indent="-3429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ea typeface="Century Gothic"/>
              <a:cs typeface="Century Gothic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A good way to describe the team leader’s job is to focus on two priorities: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342900" marR="0" lvl="0" indent="-1905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ea typeface="Century Gothic"/>
              <a:cs typeface="Century Gothic"/>
              <a:sym typeface="Century Gothic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0884A"/>
              </a:buClr>
              <a:buSzPts val="2400"/>
              <a:buFont typeface="Century Gothic"/>
              <a:buAutoNum type="arabicPeriod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Managing the team’s external boundary; and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0884A"/>
              </a:buClr>
              <a:buSzPts val="2400"/>
              <a:buFont typeface="Century Gothic"/>
              <a:buAutoNum type="arabicPeriod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Facilitating the team processes.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</p:txBody>
      </p:sp>
      <p:pic>
        <p:nvPicPr>
          <p:cNvPr id="7" name="Google Shape;425;p36" descr="Image result for team and leader">
            <a:extLst>
              <a:ext uri="{FF2B5EF4-FFF2-40B4-BE49-F238E27FC236}">
                <a16:creationId xmlns:a16="http://schemas.microsoft.com/office/drawing/2014/main" id="{2621DB41-6433-2A82-BC82-37CDF61781A4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806903" y="3073587"/>
            <a:ext cx="2895600" cy="23622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2CC966F1-5ACC-1F89-5EDB-99C3F3AA98E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660BDABC-7997-808A-C26A-AFB112FC0E3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54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208"/>
    </mc:Choice>
    <mc:Fallback xmlns="">
      <p:transition spd="slow" advTm="186208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183" y="776392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Influence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Not just the leader; </a:t>
            </a:r>
            <a:r>
              <a:rPr kumimoji="0" lang="en-US" sz="2400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All team members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have influence on their peers.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Can be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positive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 or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negative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Choose appropriate combinations for each peer or team member.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Is being the ‘boss’ isn’t enough?</a:t>
            </a:r>
          </a:p>
        </p:txBody>
      </p:sp>
      <p:pic>
        <p:nvPicPr>
          <p:cNvPr id="7" name="Google Shape;445;p38" descr="Image result for Influence">
            <a:extLst>
              <a:ext uri="{FF2B5EF4-FFF2-40B4-BE49-F238E27FC236}">
                <a16:creationId xmlns:a16="http://schemas.microsoft.com/office/drawing/2014/main" id="{00A5F554-9050-C789-98CE-9701F0A08E57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095129" y="3703847"/>
            <a:ext cx="3048000" cy="2286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0E96896-D3EF-11D5-D711-D7B8852F457D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A3321E43-A399-424B-510F-49FDFB0ED09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998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560"/>
    </mc:Choice>
    <mc:Fallback xmlns="">
      <p:transition spd="slow" advTm="114560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09" y="585499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Influence Types</a:t>
            </a:r>
          </a:p>
        </p:txBody>
      </p:sp>
      <p:sp>
        <p:nvSpPr>
          <p:cNvPr id="7" name="Google Shape;451;p39">
            <a:extLst>
              <a:ext uri="{FF2B5EF4-FFF2-40B4-BE49-F238E27FC236}">
                <a16:creationId xmlns:a16="http://schemas.microsoft.com/office/drawing/2014/main" id="{FBBBE44A-37FA-4655-9FF3-0E20BB4107FB}"/>
              </a:ext>
            </a:extLst>
          </p:cNvPr>
          <p:cNvSpPr txBox="1">
            <a:spLocks/>
          </p:cNvSpPr>
          <p:nvPr/>
        </p:nvSpPr>
        <p:spPr>
          <a:xfrm>
            <a:off x="939142" y="1695795"/>
            <a:ext cx="4597134" cy="42088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1600"/>
              <a:buFont typeface="Arial"/>
              <a:buChar char="•"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20884A"/>
                </a:solidFill>
                <a:effectLst/>
                <a:uLnTx/>
                <a:uFillTx/>
                <a:latin typeface="+mj-lt"/>
                <a:cs typeface="+mj-cs"/>
                <a:sym typeface="Century Gothic"/>
              </a:rPr>
              <a:t>Formal / Legitimate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+mj-cs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4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+mj-cs"/>
                <a:sym typeface="Century Gothic"/>
              </a:rPr>
              <a:t>Classic title-based position of authority.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+mj-cs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4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cs typeface="+mj-cs"/>
                <a:sym typeface="Century Gothic"/>
              </a:rPr>
              <a:t>Ex: CEO.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+mj-cs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1600"/>
              <a:buFont typeface="Arial"/>
              <a:buChar char="•"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20884A"/>
                </a:solidFill>
                <a:effectLst/>
                <a:uLnTx/>
                <a:uFillTx/>
                <a:latin typeface="+mj-lt"/>
                <a:cs typeface="+mj-cs"/>
                <a:sym typeface="Century Gothic"/>
              </a:rPr>
              <a:t>Penalty/Coercive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+mj-cs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4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+mj-cs"/>
                <a:sym typeface="Century Gothic"/>
              </a:rPr>
              <a:t>The ability or fear of punishment such as demotion.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+mj-cs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4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cs typeface="+mj-cs"/>
                <a:sym typeface="Century Gothic"/>
              </a:rPr>
              <a:t>Ex:  Sales manager who tells underperforming team members that they will be replaced if goals are not met.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+mj-cs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1600"/>
              <a:buFont typeface="Arial"/>
              <a:buChar char="•"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20884A"/>
                </a:solidFill>
                <a:effectLst/>
                <a:uLnTx/>
                <a:uFillTx/>
                <a:latin typeface="+mj-lt"/>
                <a:cs typeface="+mj-cs"/>
                <a:sym typeface="Century Gothic"/>
              </a:rPr>
              <a:t>Reward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+mj-cs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4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+mj-cs"/>
                <a:sym typeface="Century Gothic"/>
              </a:rPr>
              <a:t>The ability to reward.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+mj-cs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4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cs typeface="+mj-cs"/>
                <a:sym typeface="Century Gothic"/>
              </a:rPr>
              <a:t>Ex: Employee reward and recognition  as being the best achiever.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+mj-cs"/>
              <a:sym typeface="Century Gothic"/>
            </a:endParaRPr>
          </a:p>
        </p:txBody>
      </p:sp>
      <p:sp>
        <p:nvSpPr>
          <p:cNvPr id="8" name="Google Shape;455;p39">
            <a:extLst>
              <a:ext uri="{FF2B5EF4-FFF2-40B4-BE49-F238E27FC236}">
                <a16:creationId xmlns:a16="http://schemas.microsoft.com/office/drawing/2014/main" id="{EA8C6950-27E3-A9D1-D09D-A7363CF930B1}"/>
              </a:ext>
            </a:extLst>
          </p:cNvPr>
          <p:cNvSpPr txBox="1"/>
          <p:nvPr/>
        </p:nvSpPr>
        <p:spPr>
          <a:xfrm>
            <a:off x="6096000" y="1695794"/>
            <a:ext cx="4347754" cy="44223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indent="-228600">
              <a:lnSpc>
                <a:spcPct val="120000"/>
              </a:lnSpc>
              <a:buClr>
                <a:srgbClr val="415588"/>
              </a:buClr>
              <a:buSzPct val="100000"/>
              <a:buFont typeface="Arial"/>
              <a:buChar char="•"/>
            </a:pPr>
            <a:r>
              <a:rPr lang="en-US" b="1" kern="0" dirty="0">
                <a:solidFill>
                  <a:srgbClr val="20884A"/>
                </a:solidFill>
                <a:latin typeface="+mj-lt"/>
                <a:ea typeface="Century Gothic"/>
                <a:cs typeface="Century Gothic"/>
                <a:sym typeface="Century Gothic"/>
              </a:rPr>
              <a:t>Expert</a:t>
            </a:r>
            <a:endParaRPr sz="700" kern="0" dirty="0">
              <a:solidFill>
                <a:srgbClr val="000000"/>
              </a:solidFill>
              <a:latin typeface="+mj-lt"/>
              <a:cs typeface="Arial"/>
              <a:sym typeface="Arial"/>
            </a:endParaRPr>
          </a:p>
          <a:p>
            <a:pPr marL="685800" lvl="1" indent="-228600">
              <a:lnSpc>
                <a:spcPct val="120000"/>
              </a:lnSpc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</a:pPr>
            <a:r>
              <a:rPr lang="en-US" sz="1600" kern="0" dirty="0">
                <a:solidFill>
                  <a:srgbClr val="000000"/>
                </a:solidFill>
                <a:latin typeface="+mj-lt"/>
                <a:ea typeface="Century Gothic"/>
                <a:cs typeface="Century Gothic"/>
                <a:sym typeface="Century Gothic"/>
              </a:rPr>
              <a:t>A superior level of skill, experience, or knowledge.</a:t>
            </a:r>
            <a:endParaRPr sz="700" kern="0" dirty="0">
              <a:solidFill>
                <a:srgbClr val="000000"/>
              </a:solidFill>
              <a:latin typeface="+mj-lt"/>
              <a:cs typeface="Arial"/>
              <a:sym typeface="Arial"/>
            </a:endParaRPr>
          </a:p>
          <a:p>
            <a:pPr marL="685800" lvl="1" indent="-228600">
              <a:lnSpc>
                <a:spcPct val="120000"/>
              </a:lnSpc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</a:pPr>
            <a:r>
              <a:rPr lang="en-US" sz="1600" kern="0" dirty="0">
                <a:solidFill>
                  <a:srgbClr val="0070C0"/>
                </a:solidFill>
                <a:latin typeface="+mj-lt"/>
                <a:ea typeface="Century Gothic"/>
                <a:cs typeface="Century Gothic"/>
                <a:sym typeface="Century Gothic"/>
              </a:rPr>
              <a:t>Ex: statistician  who helps team interpret data for a project. </a:t>
            </a:r>
            <a:endParaRPr sz="700" kern="0" dirty="0">
              <a:solidFill>
                <a:srgbClr val="000000"/>
              </a:solidFill>
              <a:latin typeface="+mj-lt"/>
              <a:cs typeface="Arial"/>
              <a:sym typeface="Arial"/>
            </a:endParaRPr>
          </a:p>
          <a:p>
            <a:pPr marL="228600" indent="-228600">
              <a:lnSpc>
                <a:spcPct val="120000"/>
              </a:lnSpc>
              <a:spcBef>
                <a:spcPts val="1000"/>
              </a:spcBef>
              <a:buClr>
                <a:srgbClr val="415588"/>
              </a:buClr>
              <a:buSzPct val="100000"/>
              <a:buFont typeface="Arial"/>
              <a:buChar char="•"/>
            </a:pPr>
            <a:r>
              <a:rPr lang="en-US" b="1" kern="0" dirty="0">
                <a:solidFill>
                  <a:srgbClr val="20884A"/>
                </a:solidFill>
                <a:latin typeface="+mj-lt"/>
                <a:ea typeface="Century Gothic"/>
                <a:cs typeface="Century Gothic"/>
                <a:sym typeface="Century Gothic"/>
              </a:rPr>
              <a:t>Referent</a:t>
            </a:r>
            <a:endParaRPr sz="700" kern="0" dirty="0">
              <a:solidFill>
                <a:srgbClr val="000000"/>
              </a:solidFill>
              <a:latin typeface="+mj-lt"/>
              <a:cs typeface="Arial"/>
              <a:sym typeface="Arial"/>
            </a:endParaRPr>
          </a:p>
          <a:p>
            <a:pPr marL="685800" lvl="1" indent="-228600">
              <a:lnSpc>
                <a:spcPct val="120000"/>
              </a:lnSpc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</a:pPr>
            <a:r>
              <a:rPr lang="en-US" sz="1600" kern="0" dirty="0">
                <a:solidFill>
                  <a:srgbClr val="000000"/>
                </a:solidFill>
                <a:latin typeface="+mj-lt"/>
                <a:ea typeface="Century Gothic"/>
                <a:cs typeface="Century Gothic"/>
                <a:sym typeface="Century Gothic"/>
              </a:rPr>
              <a:t>Based on trust and respect, similar to the influence of trusted family members</a:t>
            </a:r>
            <a:endParaRPr sz="700" kern="0" dirty="0">
              <a:solidFill>
                <a:srgbClr val="000000"/>
              </a:solidFill>
              <a:latin typeface="+mj-lt"/>
              <a:cs typeface="Arial"/>
              <a:sym typeface="Arial"/>
            </a:endParaRPr>
          </a:p>
          <a:p>
            <a:pPr marL="685800" lvl="1" indent="-228600">
              <a:lnSpc>
                <a:spcPct val="120000"/>
              </a:lnSpc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</a:pPr>
            <a:r>
              <a:rPr lang="en-US" sz="1600" kern="0" dirty="0">
                <a:solidFill>
                  <a:srgbClr val="0070C0"/>
                </a:solidFill>
                <a:latin typeface="+mj-lt"/>
                <a:ea typeface="Century Gothic"/>
                <a:cs typeface="Century Gothic"/>
                <a:sym typeface="Century Gothic"/>
              </a:rPr>
              <a:t>Ex: A coach who is known for preventing team member from bulling one another.</a:t>
            </a:r>
            <a:endParaRPr sz="900" kern="0" dirty="0">
              <a:solidFill>
                <a:srgbClr val="0070C0"/>
              </a:solidFill>
              <a:latin typeface="+mj-lt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CBF7EE-A7A6-32A2-87FA-6B8F49333EC1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7C7A4FA9-A6D7-E43A-D535-30B14E05587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952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720"/>
    </mc:Choice>
    <mc:Fallback xmlns="">
      <p:transition spd="slow" advTm="154720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8583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Motivators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1923862"/>
            <a:ext cx="8903944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It is what makes us </a:t>
            </a:r>
            <a:r>
              <a:rPr kumimoji="0" lang="en-US" sz="2400" b="1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want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 to come to work.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 Norms often established by industry, organization, or previous leaders.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What motivates you may or may not motivate others?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Motivators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are highly personal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; the leader must consider each team member individually.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Divided into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Extrinsic and Intrinsic motivators.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sym typeface="Century Gothic"/>
            </a:endParaRPr>
          </a:p>
        </p:txBody>
      </p:sp>
      <p:pic>
        <p:nvPicPr>
          <p:cNvPr id="7" name="Google Shape;486;p42" descr="Image result for Motivators">
            <a:extLst>
              <a:ext uri="{FF2B5EF4-FFF2-40B4-BE49-F238E27FC236}">
                <a16:creationId xmlns:a16="http://schemas.microsoft.com/office/drawing/2014/main" id="{A941CBDA-6083-2105-33F5-7E375A95BD6D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15252" y="2746282"/>
            <a:ext cx="2286000" cy="2286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6163615-9A3D-E377-6114-D34D5BA62DC9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EC80274D-392B-8B38-074D-F4D3BE89AF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55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840"/>
    </mc:Choice>
    <mc:Fallback xmlns="">
      <p:transition spd="slow" advTm="119840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653" y="61769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Extrinsic Motivators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Money/Power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Want to ‘move up’ in the organization or earn higher wages.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Ex:  Salespeople, CEO’s, Politicians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Recognition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Often motivated most by acknowledgement of those in power.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Ex: Entertainment, Lawyers, Interns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Interpersonal Relationships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Relationships with co-workers and a cooperative atmosphere are valued.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Ex: Religious Leaders, Social Workers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48CDA84-4FD2-F68A-88B4-6281FF024703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2DE6A6F9-2D7B-CE58-EB4A-C2BD251D843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174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680"/>
    </mc:Choice>
    <mc:Fallback xmlns="">
      <p:transition spd="slow" advTm="103680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229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Intrinsic Motivators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Autonomy/Interesting Work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Prefer the excitement of new and innovative endeavors.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Ex: Architects, Engineers 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Purpose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Need to feel that their work is beneficial to the causes they care about.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Ex: Doctors, Teachers, Military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Mastery/Exploration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Personal achievement, problem solving opportunities, and creative endeavors are sought.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Ex: Artists, Scientists</a:t>
            </a:r>
            <a:endParaRPr lang="en-US" sz="2800" dirty="0">
              <a:latin typeface="+mj-lt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C91E5EB-B704-9F67-692E-BC646CC978BD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0DC135DD-0A5E-D23B-BC39-172CDDBE18F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382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9168"/>
    </mc:Choice>
    <mc:Fallback xmlns="">
      <p:transition spd="slow" advTm="199168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Leaders Professional Ethics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Ethics (self-discipline) are key to professionalism.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Ethics influence and are influenced by organizational culture.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Examples: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Honesty regarding qualifications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Protecting proprietary information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Confronting conflict directly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Disclosing </a:t>
            </a:r>
            <a:r>
              <a:rPr kumimoji="0" lang="en-US" sz="2400" b="1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conflicts of interest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Focusing on mutual cooperation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Advocating for team members and stakeholders</a:t>
            </a:r>
            <a:endParaRPr lang="en-US" dirty="0">
              <a:latin typeface="+mj-lt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1D57625-692E-73E8-5FDB-456B84B95350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E0CA7931-423E-4308-8310-DE6B3E035C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261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7152"/>
    </mc:Choice>
    <mc:Fallback xmlns="">
      <p:transition spd="slow" advTm="237152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70728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National Culture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The set of behaviors or beliefs that determine how an organization or team interacts or carries out work.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Awareness of </a:t>
            </a:r>
            <a:r>
              <a:rPr kumimoji="0" lang="en-US" sz="2400" b="1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culture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 and different circumstances/attitudes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 is key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Influenced by: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The industry, environment, customers, organizational practices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Personalities, values, principles, etc. of the organization, leader, and team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Influences: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Decision making, risk tolerance, decisiveness, orderliness, competitiveness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Level of attention to detail, amount of process, emphasis on achievement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Supportiveness, reward/punishment, team vs. individual contribution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77E2C0A-CBFE-48AB-2D9E-348144F7CB9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B37CCED7-1EF3-331F-0113-F8C350F4F4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212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160"/>
    </mc:Choice>
    <mc:Fallback xmlns="">
      <p:transition spd="slow" advTm="136160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079" y="675409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National Culture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1844336"/>
            <a:ext cx="8246398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sym typeface="Century Gothic"/>
              </a:rPr>
              <a:t>Cross-Cultural Leadership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Century Gothic"/>
              </a:rPr>
              <a:t>Korean leaders are expected to be parental toward employees.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Century Gothic"/>
              </a:rPr>
              <a:t>Arab leaders who show kindness or generosity without being asked to do so are seen by other Arabs as weak.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Century Gothic"/>
              </a:rPr>
              <a:t>Japanese leaders are expected to be humble and speak frequently.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Century Gothic"/>
              </a:rPr>
              <a:t>Scandinavian and Dutch leaders who single out individuals with public praise are likely to embarrass, not energize, those individuals.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sym typeface="Century Gothic"/>
            </a:endParaRPr>
          </a:p>
        </p:txBody>
      </p:sp>
      <p:pic>
        <p:nvPicPr>
          <p:cNvPr id="7" name="Google Shape;556;p50" descr="Image result for team and leader">
            <a:extLst>
              <a:ext uri="{FF2B5EF4-FFF2-40B4-BE49-F238E27FC236}">
                <a16:creationId xmlns:a16="http://schemas.microsoft.com/office/drawing/2014/main" id="{4BD7D221-9291-3B3F-C204-F91A01B92FBA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618550" y="2649831"/>
            <a:ext cx="3281556" cy="2159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89031C5-DE6F-5E5C-9D90-C89D94D162A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298748CB-20FD-8AD4-7076-550B1B0571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463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5280"/>
    </mc:Choice>
    <mc:Fallback xmlns="">
      <p:transition spd="slow" advTm="205280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669222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Emotional Intelligence (EI)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035" y="1844336"/>
            <a:ext cx="7075144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EI, more than any other single factor, is the best predictor of who will emerge as a leader.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sym typeface="Century Gothic"/>
            </a:endParaRPr>
          </a:p>
          <a:p>
            <a:pPr marL="485140" marR="0" lvl="0" indent="-3429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EI is an essential element in leadership effectiveness. 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sym typeface="Century Gothic"/>
            </a:endParaRPr>
          </a:p>
        </p:txBody>
      </p:sp>
      <p:pic>
        <p:nvPicPr>
          <p:cNvPr id="7" name="Google Shape;573;p52" descr="Image result for Emotional Intelligence (EI)">
            <a:extLst>
              <a:ext uri="{FF2B5EF4-FFF2-40B4-BE49-F238E27FC236}">
                <a16:creationId xmlns:a16="http://schemas.microsoft.com/office/drawing/2014/main" id="{E1ED5507-FF9A-9AC1-3DA8-291E05C46ED3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520732" y="1941413"/>
            <a:ext cx="4349192" cy="4093029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020B371-7B63-8ED9-665E-0A7CAEA70759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94E03D71-A7A2-2CCA-53A7-82E0717B0F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625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144"/>
    </mc:Choice>
    <mc:Fallback xmlns="">
      <p:transition spd="slow" advTm="70144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Summary and Conclusions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There are different leadership theories.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We must be intentional in how we </a:t>
            </a:r>
            <a:r>
              <a:rPr kumimoji="0" lang="en-US" sz="2400" b="0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influence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 and </a:t>
            </a:r>
            <a:r>
              <a:rPr kumimoji="0" lang="en-US" sz="2400" b="0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motivate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 others.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lang="en-US" sz="2400" kern="0" dirty="0">
                <a:solidFill>
                  <a:srgbClr val="002060"/>
                </a:solidFill>
                <a:sym typeface="Century Gothic"/>
              </a:rPr>
              <a:t>Awareness of various types and techniques is the key.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Project Management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 is an important discipline which requires diverse skills and a commitment to ethics.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Culture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 influences every aspect of the organization and team.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EI is an essential element in leadership effectiveness.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64FBC4C-2A49-4A10-C2CC-6DEEDAE264C1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2B255DBC-CE4D-6F41-A79D-FDCC7875D4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77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8064"/>
    </mc:Choice>
    <mc:Fallback xmlns="">
      <p:transition spd="slow" advTm="208064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92"/>
    </mc:Choice>
    <mc:Fallback xmlns="">
      <p:transition spd="slow" advTm="12992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81195E-D972-C136-379C-9CF0944212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8827" y="1212351"/>
            <a:ext cx="4366517" cy="4849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647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80"/>
    </mc:Choice>
    <mc:Fallback xmlns="">
      <p:transition spd="slow" advTm="6080"/>
    </mc:Fallback>
  </mc:AlternateContent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5E01E00-B4A6-48B9-B891-DFA52CCF5341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93A64C47-7501-46AE-A57D-A3D2B9A217C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5091EE3-BB53-480F-8564-C604A115B69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2156</TotalTime>
  <Words>1743</Words>
  <Application>Microsoft Office PowerPoint</Application>
  <PresentationFormat>Widescreen</PresentationFormat>
  <Paragraphs>203</Paragraphs>
  <Slides>44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3" baseType="lpstr">
      <vt:lpstr>Alexandria</vt:lpstr>
      <vt:lpstr>Arial</vt:lpstr>
      <vt:lpstr>Calibri</vt:lpstr>
      <vt:lpstr>Calibri Light</vt:lpstr>
      <vt:lpstr>Century Gothic</vt:lpstr>
      <vt:lpstr>Google Sans</vt:lpstr>
      <vt:lpstr>Roboto Light</vt:lpstr>
      <vt:lpstr>Wingdings</vt:lpstr>
      <vt:lpstr>1_Office Theme</vt:lpstr>
      <vt:lpstr>PowerPoint Presentation</vt:lpstr>
      <vt:lpstr>PowerPoint Presentation</vt:lpstr>
      <vt:lpstr>PowerPoint Presentation</vt:lpstr>
      <vt:lpstr>Leadership Theories </vt:lpstr>
      <vt:lpstr> “Great Man” Theory (1900’s) </vt:lpstr>
      <vt:lpstr>“Great Man” Theory </vt:lpstr>
      <vt:lpstr> Trait Theory (1940’s – 1950’s) </vt:lpstr>
      <vt:lpstr>Trait Theories </vt:lpstr>
      <vt:lpstr>Leadership Traits</vt:lpstr>
      <vt:lpstr>Traits and Skills For Leaders</vt:lpstr>
      <vt:lpstr> Behavioral Theories (1950’s – 1960’s) </vt:lpstr>
      <vt:lpstr>Different Studies on Behavioral Theories </vt:lpstr>
      <vt:lpstr>Different Studies on Behavioral Theories </vt:lpstr>
      <vt:lpstr>The Managerial Grid</vt:lpstr>
      <vt:lpstr>Contingency Theories (1960’s – 1970’s)</vt:lpstr>
      <vt:lpstr>The Fiedler Model</vt:lpstr>
      <vt:lpstr>The Fiedler Model</vt:lpstr>
      <vt:lpstr>Least-preferred Coworker Questionnaire</vt:lpstr>
      <vt:lpstr> Situational Leadership Theory (SLT)</vt:lpstr>
      <vt:lpstr>Situational Leadership Theory</vt:lpstr>
      <vt:lpstr>Situational Leadership Theory</vt:lpstr>
      <vt:lpstr>Situational Leadership Theory</vt:lpstr>
      <vt:lpstr>Situational Leadership Theory</vt:lpstr>
      <vt:lpstr>Participative Theories</vt:lpstr>
      <vt:lpstr>Contingency Variables of Leader-participation Model</vt:lpstr>
      <vt:lpstr>Path-Goal Theory</vt:lpstr>
      <vt:lpstr>Path-Goal Model</vt:lpstr>
      <vt:lpstr>Modern Views Of Leadership</vt:lpstr>
      <vt:lpstr>Leader-member Exchange Theory (LMX)</vt:lpstr>
      <vt:lpstr>Transactional vs. Transformational Leaders</vt:lpstr>
      <vt:lpstr>Charismatic vs. Visionary Leaders</vt:lpstr>
      <vt:lpstr>Leaders and Teams</vt:lpstr>
      <vt:lpstr>Influence</vt:lpstr>
      <vt:lpstr>Influence Types</vt:lpstr>
      <vt:lpstr>Motivators</vt:lpstr>
      <vt:lpstr>Extrinsic Motivators</vt:lpstr>
      <vt:lpstr>Intrinsic Motivators</vt:lpstr>
      <vt:lpstr>Leaders Professional Ethics</vt:lpstr>
      <vt:lpstr>National Culture</vt:lpstr>
      <vt:lpstr>National Culture</vt:lpstr>
      <vt:lpstr>Emotional Intelligence (EI)</vt:lpstr>
      <vt:lpstr>Summary and Conclusions</vt:lpstr>
      <vt:lpstr>PowerPoint Presentation</vt:lpstr>
      <vt:lpstr>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dimaa</cp:lastModifiedBy>
  <cp:revision>92</cp:revision>
  <dcterms:created xsi:type="dcterms:W3CDTF">2023-09-12T14:13:52Z</dcterms:created>
  <dcterms:modified xsi:type="dcterms:W3CDTF">2026-02-24T17:07:41Z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