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presentation.xml" ContentType="application/vnd.openxmlformats-officedocument.presentationml.presentation.main+xml"/>
  <Override PartName="/ppt/slides/slide1.xml" ContentType="application/vnd.openxmlformats-officedocument.presentationml.slide+xml"/>
  <Override PartName="/ppt/notesSlides/notesSlide3.xml" ContentType="application/vnd.openxmlformats-officedocument.presentationml.notesSlide+xml"/>
  <Override PartName="/ppt/notesSlides/notesSlide2.xml" ContentType="application/vnd.openxmlformats-officedocument.presentationml.notesSlide+xml"/>
  <Override PartName="/ppt/notesSlides/notesSlide1.xml" ContentType="application/vnd.openxmlformats-officedocument.presentationml.notesSlide+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1"/>
  </p:notesMasterIdLst>
  <p:sldIdLst>
    <p:sldId id="257" r:id="rId2"/>
    <p:sldId id="258" r:id="rId3"/>
    <p:sldId id="271" r:id="rId4"/>
    <p:sldId id="342" r:id="rId5"/>
    <p:sldId id="400" r:id="rId6"/>
    <p:sldId id="401" r:id="rId7"/>
    <p:sldId id="353" r:id="rId8"/>
    <p:sldId id="356" r:id="rId9"/>
    <p:sldId id="360" r:id="rId10"/>
    <p:sldId id="358" r:id="rId11"/>
    <p:sldId id="369" r:id="rId12"/>
    <p:sldId id="367" r:id="rId13"/>
    <p:sldId id="366" r:id="rId14"/>
    <p:sldId id="408" r:id="rId15"/>
    <p:sldId id="365" r:id="rId16"/>
    <p:sldId id="372" r:id="rId17"/>
    <p:sldId id="371" r:id="rId18"/>
    <p:sldId id="388" r:id="rId19"/>
    <p:sldId id="387" r:id="rId20"/>
    <p:sldId id="386" r:id="rId21"/>
    <p:sldId id="385" r:id="rId22"/>
    <p:sldId id="384" r:id="rId23"/>
    <p:sldId id="383" r:id="rId24"/>
    <p:sldId id="382" r:id="rId25"/>
    <p:sldId id="381" r:id="rId26"/>
    <p:sldId id="380" r:id="rId27"/>
    <p:sldId id="378" r:id="rId28"/>
    <p:sldId id="376" r:id="rId29"/>
    <p:sldId id="397" r:id="rId30"/>
    <p:sldId id="409" r:id="rId31"/>
    <p:sldId id="415" r:id="rId32"/>
    <p:sldId id="414" r:id="rId33"/>
    <p:sldId id="413" r:id="rId34"/>
    <p:sldId id="412" r:id="rId35"/>
    <p:sldId id="411" r:id="rId36"/>
    <p:sldId id="410" r:id="rId37"/>
    <p:sldId id="395" r:id="rId38"/>
    <p:sldId id="418" r:id="rId39"/>
    <p:sldId id="419"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257"/>
            <p14:sldId id="258"/>
            <p14:sldId id="271"/>
            <p14:sldId id="342"/>
            <p14:sldId id="400"/>
            <p14:sldId id="401"/>
            <p14:sldId id="353"/>
            <p14:sldId id="356"/>
            <p14:sldId id="360"/>
            <p14:sldId id="358"/>
            <p14:sldId id="369"/>
            <p14:sldId id="367"/>
            <p14:sldId id="366"/>
            <p14:sldId id="408"/>
            <p14:sldId id="365"/>
            <p14:sldId id="372"/>
            <p14:sldId id="371"/>
            <p14:sldId id="388"/>
            <p14:sldId id="387"/>
            <p14:sldId id="386"/>
            <p14:sldId id="385"/>
            <p14:sldId id="384"/>
            <p14:sldId id="383"/>
            <p14:sldId id="382"/>
            <p14:sldId id="381"/>
            <p14:sldId id="380"/>
            <p14:sldId id="378"/>
            <p14:sldId id="376"/>
            <p14:sldId id="397"/>
            <p14:sldId id="409"/>
            <p14:sldId id="415"/>
            <p14:sldId id="414"/>
            <p14:sldId id="413"/>
            <p14:sldId id="412"/>
            <p14:sldId id="411"/>
            <p14:sldId id="410"/>
            <p14:sldId id="395"/>
            <p14:sldId id="418"/>
            <p14:sldId id="41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138"/>
    <p:restoredTop sz="93790" autoAdjust="0"/>
  </p:normalViewPr>
  <p:slideViewPr>
    <p:cSldViewPr snapToGrid="0">
      <p:cViewPr varScale="1">
        <p:scale>
          <a:sx n="95" d="100"/>
          <a:sy n="95" d="100"/>
        </p:scale>
        <p:origin x="1112" y="1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47"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48" Type="http://schemas.openxmlformats.org/officeDocument/2006/relationships/customXml" Target="../customXml/item3.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customXml" Target="../customXml/item1.xml"/><Relationship Id="rId20" Type="http://schemas.openxmlformats.org/officeDocument/2006/relationships/slide" Target="slides/slide19.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9697408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753682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1418627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5/10/26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5/10/26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5/10/26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5/10/26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5/10/26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5/10/26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5/10/26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5/10/26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5/10/26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5/10/26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5/10/26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6956072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2632186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3438504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829532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8" r:id="rId14"/>
    <p:sldLayoutId id="2147483669" r:id="rId15"/>
    <p:sldLayoutId id="2147483670" r:id="rId16"/>
    <p:sldLayoutId id="2147483671"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7.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hyperlink" Target="http://www.forbes.com/sites/glennllopis/2014/07/29/leadership-is-about-enabling-the-full-potential-in-others/" TargetMode="External"/><Relationship Id="rId2" Type="http://schemas.openxmlformats.org/officeDocument/2006/relationships/hyperlink" Target="http://www.forbes.com/sites/glennllopis/2013/07/22/5-ways-leaders-earn-respect-from-their-employees/" TargetMode="External"/><Relationship Id="rId1" Type="http://schemas.openxmlformats.org/officeDocument/2006/relationships/slideLayout" Target="../slideLayouts/slideLayout13.xml"/><Relationship Id="rId4" Type="http://schemas.openxmlformats.org/officeDocument/2006/relationships/image" Target="../media/image10.png"/></Relationships>
</file>

<file path=ppt/slides/_rels/slide3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16.xml"/><Relationship Id="rId5" Type="http://schemas.openxmlformats.org/officeDocument/2006/relationships/image" Target="../media/image10.png"/><Relationship Id="rId4" Type="http://schemas.openxmlformats.org/officeDocument/2006/relationships/image" Target="../media/image2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Ehab Mahmoud</a:t>
            </a:r>
          </a:p>
        </p:txBody>
      </p:sp>
      <p:sp>
        <p:nvSpPr>
          <p:cNvPr id="31" name="TextBox 30"/>
          <p:cNvSpPr txBox="1"/>
          <p:nvPr/>
        </p:nvSpPr>
        <p:spPr>
          <a:xfrm>
            <a:off x="763270" y="1837335"/>
            <a:ext cx="4308234"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Leadership </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Rounded Corners 33">
            <a:extLst>
              <a:ext uri="{FF2B5EF4-FFF2-40B4-BE49-F238E27FC236}">
                <a16:creationId xmlns:a16="http://schemas.microsoft.com/office/drawing/2014/main" id="{2A5B08BE-D485-0BED-91C8-A2F6B59EB96F}"/>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07</a:t>
            </a:r>
          </a:p>
        </p:txBody>
      </p:sp>
      <p:sp>
        <p:nvSpPr>
          <p:cNvPr id="3" name="TextBox 2">
            <a:extLst>
              <a:ext uri="{FF2B5EF4-FFF2-40B4-BE49-F238E27FC236}">
                <a16:creationId xmlns:a16="http://schemas.microsoft.com/office/drawing/2014/main" id="{E2E38F07-37B5-AC24-29E7-B89CAB50CFC2}"/>
              </a:ext>
            </a:extLst>
          </p:cNvPr>
          <p:cNvSpPr txBox="1"/>
          <p:nvPr/>
        </p:nvSpPr>
        <p:spPr>
          <a:xfrm>
            <a:off x="329269" y="5104240"/>
            <a:ext cx="3752694" cy="707886"/>
          </a:xfrm>
          <a:prstGeom prst="rect">
            <a:avLst/>
          </a:prstGeom>
          <a:noFill/>
        </p:spPr>
        <p:txBody>
          <a:bodyPr wrap="none" rtlCol="0">
            <a:spAutoFit/>
          </a:bodyPr>
          <a:lstStyle/>
          <a:p>
            <a:r>
              <a:rPr lang="en-US" sz="2000" dirty="0">
                <a:latin typeface="Alexandria" charset="0"/>
                <a:cs typeface="Alexandria" charset="0"/>
              </a:rPr>
              <a:t>PMG 511</a:t>
            </a:r>
          </a:p>
          <a:p>
            <a:r>
              <a:rPr lang="en-US" sz="2000" dirty="0">
                <a:latin typeface="Alexandria" charset="0"/>
              </a:rPr>
              <a:t>Leadership and Resolving Conflict</a:t>
            </a:r>
          </a:p>
        </p:txBody>
      </p:sp>
    </p:spTree>
    <p:extLst>
      <p:ext uri="{BB962C8B-B14F-4D97-AF65-F5344CB8AC3E}">
        <p14:creationId xmlns:p14="http://schemas.microsoft.com/office/powerpoint/2010/main" val="2093907501"/>
      </p:ext>
    </p:extLst>
  </p:cSld>
  <p:clrMapOvr>
    <a:masterClrMapping/>
  </p:clrMapOvr>
  <mc:AlternateContent xmlns:mc="http://schemas.openxmlformats.org/markup-compatibility/2006" xmlns:p14="http://schemas.microsoft.com/office/powerpoint/2010/main">
    <mc:Choice Requires="p14">
      <p:transition spd="slow" p14:dur="2000" advTm="5504"/>
    </mc:Choice>
    <mc:Fallback xmlns="">
      <p:transition spd="slow" advTm="550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0" y="12847"/>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912196" cy="769441"/>
          </a:xfrm>
          <a:prstGeom prst="rect">
            <a:avLst/>
          </a:prstGeom>
          <a:noFill/>
        </p:spPr>
        <p:txBody>
          <a:bodyPr wrap="none" rtlCol="0">
            <a:spAutoFit/>
          </a:bodyPr>
          <a:lstStyle/>
          <a:p>
            <a:r>
              <a:rPr lang="en-US" sz="4400" b="1" dirty="0">
                <a:solidFill>
                  <a:srgbClr val="00B0F0"/>
                </a:solidFill>
                <a:latin typeface="Alexandria" charset="0"/>
                <a:cs typeface="Alexandria" charset="0"/>
              </a:rPr>
              <a:t>Project Leadership </a:t>
            </a:r>
          </a:p>
        </p:txBody>
      </p:sp>
      <p:sp>
        <p:nvSpPr>
          <p:cNvPr id="10" name="Rectangle: Rounded Corners 9"/>
          <p:cNvSpPr/>
          <p:nvPr/>
        </p:nvSpPr>
        <p:spPr>
          <a:xfrm>
            <a:off x="6420174" y="3754507"/>
            <a:ext cx="3977591" cy="487556"/>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7</a:t>
            </a:r>
          </a:p>
        </p:txBody>
      </p:sp>
      <p:sp>
        <p:nvSpPr>
          <p:cNvPr id="11" name="TextBox 10"/>
          <p:cNvSpPr txBox="1"/>
          <p:nvPr/>
        </p:nvSpPr>
        <p:spPr>
          <a:xfrm>
            <a:off x="6307898" y="4347000"/>
            <a:ext cx="3752694" cy="707886"/>
          </a:xfrm>
          <a:prstGeom prst="rect">
            <a:avLst/>
          </a:prstGeom>
          <a:noFill/>
        </p:spPr>
        <p:txBody>
          <a:bodyPr wrap="none" rtlCol="0">
            <a:spAutoFit/>
          </a:bodyPr>
          <a:lstStyle/>
          <a:p>
            <a:r>
              <a:rPr lang="en-US" sz="2000" dirty="0">
                <a:latin typeface="Alexandria" charset="0"/>
                <a:cs typeface="Alexandria" charset="0"/>
              </a:rPr>
              <a:t>PMG 511</a:t>
            </a:r>
          </a:p>
          <a:p>
            <a:r>
              <a:rPr lang="en-US" sz="2000" dirty="0">
                <a:latin typeface="Alexandria" charset="0"/>
              </a:rPr>
              <a:t>Leadership and Resolving Conflict</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Ehab Mahmoud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99738008"/>
      </p:ext>
    </p:extLst>
  </p:cSld>
  <p:clrMapOvr>
    <a:masterClrMapping/>
  </p:clrMapOvr>
  <mc:AlternateContent xmlns:mc="http://schemas.openxmlformats.org/markup-compatibility/2006" xmlns:p14="http://schemas.microsoft.com/office/powerpoint/2010/main">
    <mc:Choice Requires="p14">
      <p:transition spd="slow" p14:dur="2000" advTm="15104"/>
    </mc:Choice>
    <mc:Fallback xmlns="">
      <p:transition spd="slow" advTm="15104"/>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747323" cy="1626279"/>
          </a:xfrm>
          <a:prstGeom prst="rect">
            <a:avLst/>
          </a:prstGeom>
          <a:noFill/>
        </p:spPr>
        <p:txBody>
          <a:bodyPr wrap="square">
            <a:spAutoFit/>
          </a:bodyPr>
          <a:lstStyle/>
          <a:p>
            <a:pPr>
              <a:lnSpc>
                <a:spcPct val="120000"/>
              </a:lnSpc>
            </a:pPr>
            <a:r>
              <a:rPr lang="en-US" sz="1400" dirty="0">
                <a:latin typeface="Alexandria" charset="0"/>
                <a:cs typeface="Alexandria" charset="0"/>
              </a:rPr>
              <a:t>This lecture aims to identify conflict which shall be existed at any organization. The leader has a significant role in resolving conflict, through this lecture the different strategies for resolving conflict will be explained and it will be easily choosing the appropriate one for a certain situation </a:t>
            </a:r>
          </a:p>
          <a:p>
            <a:pPr>
              <a:lnSpc>
                <a:spcPct val="120000"/>
              </a:lnSpc>
            </a:pPr>
            <a:endParaRPr lang="en-US" sz="1400" dirty="0">
              <a:latin typeface="Alexandria" charset="0"/>
              <a:cs typeface="Alexandria" charset="0"/>
            </a:endParaRPr>
          </a:p>
        </p:txBody>
      </p:sp>
      <p:sp>
        <p:nvSpPr>
          <p:cNvPr id="41" name="TextBox 40"/>
          <p:cNvSpPr txBox="1"/>
          <p:nvPr/>
        </p:nvSpPr>
        <p:spPr>
          <a:xfrm>
            <a:off x="6301339" y="1259391"/>
            <a:ext cx="1745863" cy="523220"/>
          </a:xfrm>
          <a:prstGeom prst="rect">
            <a:avLst/>
          </a:prstGeom>
          <a:noFill/>
        </p:spPr>
        <p:txBody>
          <a:bodyPr wrap="none" rtlCol="0">
            <a:spAutoFit/>
          </a:bodyPr>
          <a:lstStyle/>
          <a:p>
            <a:r>
              <a:rPr lang="en-US" sz="2800" b="1" dirty="0">
                <a:solidFill>
                  <a:srgbClr val="00B0F0"/>
                </a:solidFill>
                <a:latin typeface="Alexandria" charset="0"/>
                <a:cs typeface="Alexandria" charset="0"/>
              </a:rPr>
              <a:t>Objectives</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pic>
        <p:nvPicPr>
          <p:cNvPr id="5"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7" name="Audio 6">
            <a:extLst>
              <a:ext uri="{FF2B5EF4-FFF2-40B4-BE49-F238E27FC236}">
                <a16:creationId xmlns:a16="http://schemas.microsoft.com/office/drawing/2014/main" id="{28DB8CB1-1D52-6D1E-D067-6A5B6DE018C6}"/>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163300" y="5829300"/>
            <a:ext cx="812800" cy="8128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32965"/>
    </mc:Choice>
    <mc:Fallback>
      <p:transition spd="slow" advTm="3296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par>
                                <p:cTn id="7" presetID="10" presetClass="entr" presetSubtype="0" fill="hold" grpId="0" nodeType="withEffect">
                                  <p:stCondLst>
                                    <p:cond delay="250"/>
                                  </p:stCondLst>
                                  <p:childTnLst>
                                    <p:set>
                                      <p:cBhvr>
                                        <p:cTn id="8" dur="1" fill="hold">
                                          <p:stCondLst>
                                            <p:cond delay="0"/>
                                          </p:stCondLst>
                                        </p:cTn>
                                        <p:tgtEl>
                                          <p:spTgt spid="26"/>
                                        </p:tgtEl>
                                        <p:attrNameLst>
                                          <p:attrName>style.visibility</p:attrName>
                                        </p:attrNameLst>
                                      </p:cBhvr>
                                      <p:to>
                                        <p:strVal val="visible"/>
                                      </p:to>
                                    </p:set>
                                    <p:animEffect transition="in" filter="fade">
                                      <p:cBhvr>
                                        <p:cTn id="9" dur="500"/>
                                        <p:tgtEl>
                                          <p:spTgt spid="26"/>
                                        </p:tgtEl>
                                      </p:cBhvr>
                                    </p:animEffect>
                                  </p:childTnLst>
                                </p:cTn>
                              </p:par>
                              <p:par>
                                <p:cTn id="10" presetID="10" presetClass="entr" presetSubtype="0" fill="hold" grpId="0" nodeType="withEffect">
                                  <p:stCondLst>
                                    <p:cond delay="25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3" fill="hold" display="0">
                  <p:stCondLst>
                    <p:cond delay="indefinite"/>
                  </p:stCondLst>
                  <p:endCondLst>
                    <p:cond evt="onStopAudio" delay="0">
                      <p:tgtEl>
                        <p:sldTgt/>
                      </p:tgtEl>
                    </p:cond>
                  </p:endCondLst>
                </p:cTn>
                <p:tgtEl>
                  <p:spTgt spid="7"/>
                </p:tgtEl>
              </p:cMediaNode>
            </p:audio>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Learning Outcomes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785652"/>
          </a:xfrm>
          <a:prstGeom prst="rect">
            <a:avLst/>
          </a:prstGeom>
          <a:noFill/>
        </p:spPr>
        <p:txBody>
          <a:bodyPr wrap="square" rtlCol="0">
            <a:spAutoFit/>
          </a:bodyPr>
          <a:lstStyle/>
          <a:p>
            <a:pPr marL="457200" indent="-457200">
              <a:buFont typeface="+mj-lt"/>
              <a:buAutoNum type="arabicPeriod"/>
            </a:pPr>
            <a:r>
              <a:rPr lang="en-US" sz="2000" dirty="0">
                <a:latin typeface="Times New Roman" panose="02020603050405020304" pitchFamily="18" charset="0"/>
                <a:cs typeface="Times New Roman" panose="02020603050405020304" pitchFamily="18" charset="0"/>
              </a:rPr>
              <a:t>Definition of Conflicts.</a:t>
            </a:r>
          </a:p>
          <a:p>
            <a:pPr marL="457200" indent="-457200">
              <a:buFont typeface="+mj-lt"/>
              <a:buAutoNum type="arabicPeriod"/>
            </a:pPr>
            <a:r>
              <a:rPr lang="en-US" sz="2000" dirty="0">
                <a:latin typeface="Times New Roman" panose="02020603050405020304" pitchFamily="18" charset="0"/>
                <a:cs typeface="Times New Roman" panose="02020603050405020304" pitchFamily="18" charset="0"/>
              </a:rPr>
              <a:t>Organizational Conflict Is Beneficial Or Not?</a:t>
            </a:r>
          </a:p>
          <a:p>
            <a:pPr marL="457200" indent="-457200">
              <a:buFont typeface="+mj-lt"/>
              <a:buAutoNum type="arabicPeriod"/>
            </a:pPr>
            <a:r>
              <a:rPr lang="en-US" sz="2000" dirty="0">
                <a:latin typeface="Times New Roman" panose="02020603050405020304" pitchFamily="18" charset="0"/>
                <a:cs typeface="Times New Roman" panose="02020603050405020304" pitchFamily="18" charset="0"/>
              </a:rPr>
              <a:t>Definition of Conflict resolution.</a:t>
            </a:r>
          </a:p>
          <a:p>
            <a:pPr marL="457200" indent="-457200">
              <a:buFont typeface="+mj-lt"/>
              <a:buAutoNum type="arabicPeriod"/>
            </a:pPr>
            <a:r>
              <a:rPr lang="en-US" sz="2000" dirty="0">
                <a:latin typeface="Times New Roman" panose="02020603050405020304" pitchFamily="18" charset="0"/>
                <a:cs typeface="Times New Roman" panose="02020603050405020304" pitchFamily="18" charset="0"/>
              </a:rPr>
              <a:t>How Leaders Effectively Manage Conflict.</a:t>
            </a:r>
          </a:p>
          <a:p>
            <a:pPr marL="457200" indent="-457200">
              <a:buFont typeface="+mj-lt"/>
              <a:buAutoNum type="arabicPeriod"/>
            </a:pPr>
            <a:r>
              <a:rPr lang="en-US" sz="2000" dirty="0">
                <a:latin typeface="Times New Roman" panose="02020603050405020304" pitchFamily="18" charset="0"/>
                <a:cs typeface="Times New Roman" panose="02020603050405020304" pitchFamily="18" charset="0"/>
              </a:rPr>
              <a:t>Sources Of Project Conflict.</a:t>
            </a:r>
          </a:p>
          <a:p>
            <a:pPr marL="457200" indent="-457200">
              <a:buFont typeface="+mj-lt"/>
              <a:buAutoNum type="arabicPeriod"/>
            </a:pPr>
            <a:r>
              <a:rPr lang="en-US" sz="2000" dirty="0">
                <a:latin typeface="Times New Roman" panose="02020603050405020304" pitchFamily="18" charset="0"/>
                <a:cs typeface="Times New Roman" panose="02020603050405020304" pitchFamily="18" charset="0"/>
              </a:rPr>
              <a:t>What Causes Team Conflict?</a:t>
            </a:r>
          </a:p>
          <a:p>
            <a:pPr marL="457200" indent="-457200">
              <a:buFont typeface="+mj-lt"/>
              <a:buAutoNum type="arabicPeriod"/>
            </a:pPr>
            <a:r>
              <a:rPr lang="en-US" sz="2000" dirty="0">
                <a:latin typeface="Times New Roman" panose="02020603050405020304" pitchFamily="18" charset="0"/>
                <a:cs typeface="Times New Roman" panose="02020603050405020304" pitchFamily="18" charset="0"/>
              </a:rPr>
              <a:t>Conflicts Arise from Differing Needs.</a:t>
            </a:r>
          </a:p>
          <a:p>
            <a:pPr marL="457200" indent="-457200">
              <a:buFont typeface="+mj-lt"/>
              <a:buAutoNum type="arabicPeriod"/>
            </a:pPr>
            <a:r>
              <a:rPr lang="en-US" sz="2000" dirty="0">
                <a:latin typeface="Times New Roman" panose="02020603050405020304" pitchFamily="18" charset="0"/>
                <a:cs typeface="Times New Roman" panose="02020603050405020304" pitchFamily="18" charset="0"/>
              </a:rPr>
              <a:t>Symptoms of Team Conflict.</a:t>
            </a:r>
          </a:p>
          <a:p>
            <a:pPr marL="457200" indent="-457200">
              <a:buFont typeface="+mj-lt"/>
              <a:buAutoNum type="arabicPeriod"/>
            </a:pPr>
            <a:r>
              <a:rPr lang="en-US" sz="2000" dirty="0">
                <a:latin typeface="Times New Roman" panose="02020603050405020304" pitchFamily="18" charset="0"/>
                <a:cs typeface="Times New Roman" panose="02020603050405020304" pitchFamily="18" charset="0"/>
              </a:rPr>
              <a:t>Conflict-resolution Techniques.</a:t>
            </a:r>
          </a:p>
          <a:p>
            <a:pPr marL="457200" indent="-457200">
              <a:buFont typeface="+mj-lt"/>
              <a:buAutoNum type="arabicPeriod"/>
            </a:pPr>
            <a:r>
              <a:rPr lang="en-US" sz="2000" dirty="0">
                <a:latin typeface="Times New Roman" panose="02020603050405020304" pitchFamily="18" charset="0"/>
                <a:cs typeface="Times New Roman" panose="02020603050405020304" pitchFamily="18" charset="0"/>
              </a:rPr>
              <a:t>Thomas-Kilmann Conflict Mode Instrument.</a:t>
            </a:r>
          </a:p>
          <a:p>
            <a:pPr marL="457200" indent="-457200">
              <a:buFont typeface="+mj-lt"/>
              <a:buAutoNum type="arabicPeriod"/>
            </a:pPr>
            <a:r>
              <a:rPr lang="en-US" sz="2000" dirty="0">
                <a:latin typeface="Times New Roman" panose="02020603050405020304" pitchFamily="18" charset="0"/>
                <a:cs typeface="Times New Roman" panose="02020603050405020304" pitchFamily="18" charset="0"/>
              </a:rPr>
              <a:t>Leaders’ Keys To Resolving Conflict.</a:t>
            </a:r>
          </a:p>
          <a:p>
            <a:pPr marL="457200" indent="-457200">
              <a:buFont typeface="+mj-lt"/>
              <a:buAutoNum type="arabicPeriod"/>
            </a:pPr>
            <a:r>
              <a:rPr lang="en-US" sz="2000" dirty="0">
                <a:latin typeface="Times New Roman" panose="02020603050405020304" pitchFamily="18" charset="0"/>
                <a:cs typeface="Times New Roman" panose="02020603050405020304" pitchFamily="18" charset="0"/>
              </a:rPr>
              <a:t>Summary and Conclusions.</a:t>
            </a:r>
            <a:endParaRPr lang="en-US" sz="2400" dirty="0">
              <a:latin typeface="Times New Roman" panose="02020603050405020304" pitchFamily="18" charset="0"/>
              <a:cs typeface="Times New Roman" panose="02020603050405020304" pitchFamily="18"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33715517"/>
      </p:ext>
    </p:extLst>
  </p:cSld>
  <p:clrMapOvr>
    <a:masterClrMapping/>
  </p:clrMapOvr>
  <mc:AlternateContent xmlns:mc="http://schemas.openxmlformats.org/markup-compatibility/2006" xmlns:p14="http://schemas.microsoft.com/office/powerpoint/2010/main">
    <mc:Choice Requires="p14">
      <p:transition spd="slow" p14:dur="2000" advTm="74528"/>
    </mc:Choice>
    <mc:Fallback xmlns="">
      <p:transition spd="slow" advTm="74528"/>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2278" y="1089324"/>
            <a:ext cx="590138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Definition of Conflict</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Google Shape;136;p4">
            <a:extLst>
              <a:ext uri="{FF2B5EF4-FFF2-40B4-BE49-F238E27FC236}">
                <a16:creationId xmlns:a16="http://schemas.microsoft.com/office/drawing/2014/main" id="{35C3E99F-AB29-DD4C-9C78-D9DDE8829191}"/>
              </a:ext>
            </a:extLst>
          </p:cNvPr>
          <p:cNvPicPr preferRelativeResize="0"/>
          <p:nvPr/>
        </p:nvPicPr>
        <p:blipFill rotWithShape="1">
          <a:blip r:embed="rId3">
            <a:alphaModFix/>
          </a:blip>
          <a:srcRect/>
          <a:stretch/>
        </p:blipFill>
        <p:spPr>
          <a:xfrm>
            <a:off x="1981200" y="2441585"/>
            <a:ext cx="8229600" cy="2667000"/>
          </a:xfrm>
          <a:prstGeom prst="rect">
            <a:avLst/>
          </a:prstGeom>
          <a:noFill/>
          <a:ln>
            <a:noFill/>
          </a:ln>
        </p:spPr>
      </p:pic>
    </p:spTree>
    <p:extLst>
      <p:ext uri="{BB962C8B-B14F-4D97-AF65-F5344CB8AC3E}">
        <p14:creationId xmlns:p14="http://schemas.microsoft.com/office/powerpoint/2010/main" val="509295513"/>
      </p:ext>
    </p:extLst>
  </p:cSld>
  <p:clrMapOvr>
    <a:masterClrMapping/>
  </p:clrMapOvr>
  <mc:AlternateContent xmlns:mc="http://schemas.openxmlformats.org/markup-compatibility/2006" xmlns:p14="http://schemas.microsoft.com/office/powerpoint/2010/main">
    <mc:Choice Requires="p14">
      <p:transition p14:dur="10" advTm="87008"/>
    </mc:Choice>
    <mc:Fallback xmlns="">
      <p:transition advTm="87008"/>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120000"/>
              </a:lnSpc>
              <a:spcBef>
                <a:spcPts val="0"/>
              </a:spcBef>
              <a:spcAft>
                <a:spcPts val="0"/>
              </a:spcAft>
              <a:buClr>
                <a:srgbClr val="415588"/>
              </a:buClr>
              <a:buSzPts val="2000"/>
              <a:buFont typeface="Arial"/>
              <a:buChar char="•"/>
              <a:tabLst/>
              <a:defRPr/>
            </a:pP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Conflict </a:t>
            </a: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is a natural ingredient in every organization.</a:t>
            </a:r>
          </a:p>
          <a:p>
            <a:pPr marL="228600" marR="0" lvl="0" indent="-101600" algn="just" defTabSz="914400" rtl="0" eaLnBrk="1" fontAlgn="auto" latinLnBrk="0" hangingPunct="1">
              <a:lnSpc>
                <a:spcPct val="120000"/>
              </a:lnSpc>
              <a:spcBef>
                <a:spcPts val="1000"/>
              </a:spcBef>
              <a:spcAft>
                <a:spcPts val="0"/>
              </a:spcAft>
              <a:buClr>
                <a:srgbClr val="415588"/>
              </a:buClr>
              <a:buSzPts val="2000"/>
              <a:buFont typeface="Arial"/>
              <a:buNone/>
              <a:tabLst/>
              <a:defRPr/>
            </a:pP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228600" marR="0" lvl="0" indent="-101600" algn="just" defTabSz="914400" rtl="0" eaLnBrk="1" fontAlgn="auto" latinLnBrk="0" hangingPunct="1">
              <a:lnSpc>
                <a:spcPct val="120000"/>
              </a:lnSpc>
              <a:spcBef>
                <a:spcPts val="1000"/>
              </a:spcBef>
              <a:spcAft>
                <a:spcPts val="0"/>
              </a:spcAft>
              <a:buClr>
                <a:srgbClr val="415588"/>
              </a:buClr>
              <a:buSzPts val="2000"/>
              <a:buFont typeface="Arial"/>
              <a:buNone/>
              <a:tabLst/>
              <a:defRPr/>
            </a:pP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The ability to manage conflict is considered to be </a:t>
            </a: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a core leadership competence</a:t>
            </a: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 and can help project teams to grow and advance. However, </a:t>
            </a:r>
            <a:r>
              <a:rPr kumimoji="0" lang="en-US" sz="2400" b="0" i="0" u="none" strike="noStrike" kern="0" cap="none" spc="0" normalizeH="0" baseline="0" noProof="0" dirty="0">
                <a:ln>
                  <a:noFill/>
                </a:ln>
                <a:solidFill>
                  <a:srgbClr val="002060"/>
                </a:solidFill>
                <a:effectLst/>
                <a:highlight>
                  <a:srgbClr val="F5FAA4"/>
                </a:highlight>
                <a:uLnTx/>
                <a:uFillTx/>
                <a:latin typeface="Times New Roman" panose="02020603050405020304" pitchFamily="18" charset="0"/>
                <a:cs typeface="Times New Roman" panose="02020603050405020304" pitchFamily="18" charset="0"/>
                <a:sym typeface="Century Gothic"/>
              </a:rPr>
              <a:t>conflict management is one of the most difficult soft skills that someone can master and develop. </a:t>
            </a:r>
            <a:endParaRPr kumimoji="0" lang="en-US" sz="2800" b="0" i="0" u="none" strike="noStrike" kern="0" cap="none" spc="0" normalizeH="0" baseline="0" noProof="0" dirty="0">
              <a:ln>
                <a:noFill/>
              </a:ln>
              <a:solidFill>
                <a:srgbClr val="002060"/>
              </a:solidFill>
              <a:effectLst/>
              <a:highlight>
                <a:srgbClr val="F5FAA4"/>
              </a:highlight>
              <a:uLnTx/>
              <a:uFillTx/>
              <a:latin typeface="Times New Roman" panose="02020603050405020304" pitchFamily="18" charset="0"/>
              <a:cs typeface="Times New Roman" panose="02020603050405020304" pitchFamily="18" charset="0"/>
              <a:sym typeface="Century Gothic"/>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2278" y="1089324"/>
            <a:ext cx="590138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What is Conflict?</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Google Shape;146;p5" descr="9 Effective Tips on How to Resolve Conflict in the Workplace - Elevate  Corporate Training">
            <a:extLst>
              <a:ext uri="{FF2B5EF4-FFF2-40B4-BE49-F238E27FC236}">
                <a16:creationId xmlns:a16="http://schemas.microsoft.com/office/drawing/2014/main" id="{F2F3B3AF-4F2C-3CC7-FCBB-3ABD4239CD96}"/>
              </a:ext>
            </a:extLst>
          </p:cNvPr>
          <p:cNvPicPr preferRelativeResize="0"/>
          <p:nvPr/>
        </p:nvPicPr>
        <p:blipFill rotWithShape="1">
          <a:blip r:embed="rId3">
            <a:alphaModFix/>
          </a:blip>
          <a:srcRect/>
          <a:stretch/>
        </p:blipFill>
        <p:spPr>
          <a:xfrm>
            <a:off x="8662282" y="1826329"/>
            <a:ext cx="2587410" cy="2212271"/>
          </a:xfrm>
          <a:prstGeom prst="rect">
            <a:avLst/>
          </a:prstGeom>
          <a:noFill/>
          <a:ln>
            <a:noFill/>
          </a:ln>
        </p:spPr>
      </p:pic>
    </p:spTree>
    <p:extLst>
      <p:ext uri="{BB962C8B-B14F-4D97-AF65-F5344CB8AC3E}">
        <p14:creationId xmlns:p14="http://schemas.microsoft.com/office/powerpoint/2010/main" val="3345518128"/>
      </p:ext>
    </p:extLst>
  </p:cSld>
  <p:clrMapOvr>
    <a:masterClrMapping/>
  </p:clrMapOvr>
  <mc:AlternateContent xmlns:mc="http://schemas.openxmlformats.org/markup-compatibility/2006" xmlns:p14="http://schemas.microsoft.com/office/powerpoint/2010/main">
    <mc:Choice Requires="p14">
      <p:transition p14:dur="10" advTm="120096"/>
    </mc:Choice>
    <mc:Fallback xmlns="">
      <p:transition advTm="120096"/>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1454977"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00000"/>
              </a:lnSpc>
              <a:spcBef>
                <a:spcPts val="2250"/>
              </a:spcBef>
              <a:spcAft>
                <a:spcPts val="0"/>
              </a:spcAft>
              <a:buClr>
                <a:srgbClr val="000000"/>
              </a:buClr>
              <a:buSzPts val="2000"/>
              <a:buFont typeface="Noto Sans Symbols"/>
              <a:buChar char="⮚"/>
              <a:tabLst/>
              <a:defRPr/>
            </a:pPr>
            <a:endParaRPr kumimoji="0" lang="en-US" sz="24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endParaRPr>
          </a:p>
          <a:p>
            <a:pPr marL="342900" marR="0" lvl="0" indent="-342900" algn="l" defTabSz="914400" rtl="0" eaLnBrk="1" fontAlgn="auto" latinLnBrk="0" hangingPunct="1">
              <a:lnSpc>
                <a:spcPct val="100000"/>
              </a:lnSpc>
              <a:spcBef>
                <a:spcPts val="2250"/>
              </a:spcBef>
              <a:spcAft>
                <a:spcPts val="0"/>
              </a:spcAft>
              <a:buClr>
                <a:srgbClr val="000000"/>
              </a:buClr>
              <a:buSzPts val="2000"/>
              <a:buFont typeface="Noto Sans Symbols"/>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Conflict is normal and healthy (if managed appropriately).</a:t>
            </a:r>
            <a:endParaRPr kumimoji="0" lang="en-US" sz="16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342900" marR="0" lvl="0" indent="-342900" algn="l" defTabSz="914400" rtl="0" eaLnBrk="1" fontAlgn="auto" latinLnBrk="0" hangingPunct="1">
              <a:lnSpc>
                <a:spcPct val="100000"/>
              </a:lnSpc>
              <a:spcBef>
                <a:spcPts val="2250"/>
              </a:spcBef>
              <a:spcAft>
                <a:spcPts val="0"/>
              </a:spcAft>
              <a:buClr>
                <a:srgbClr val="000000"/>
              </a:buClr>
              <a:buSzPts val="2000"/>
              <a:buFont typeface="Noto Sans Symbols"/>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Conflict arises from differences.</a:t>
            </a:r>
            <a:endParaRPr kumimoji="0" lang="en-US" sz="16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342900" marR="0" lvl="0" indent="-342900" algn="l" defTabSz="914400" rtl="0" eaLnBrk="1" fontAlgn="auto" latinLnBrk="0" hangingPunct="1">
              <a:lnSpc>
                <a:spcPct val="100000"/>
              </a:lnSpc>
              <a:spcBef>
                <a:spcPts val="2250"/>
              </a:spcBef>
              <a:spcAft>
                <a:spcPts val="0"/>
              </a:spcAft>
              <a:buClr>
                <a:srgbClr val="000000"/>
              </a:buClr>
              <a:buSzPts val="2000"/>
              <a:buFont typeface="Noto Sans Symbols"/>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Conflict can either stimulate or hinder progress, growth, and productivity.</a:t>
            </a:r>
            <a:endParaRPr kumimoji="0" lang="en-US" sz="16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342900" marR="0" lvl="0" indent="-342900" algn="l" defTabSz="914400" rtl="0" eaLnBrk="1" fontAlgn="auto" latinLnBrk="0" hangingPunct="1">
              <a:lnSpc>
                <a:spcPct val="100000"/>
              </a:lnSpc>
              <a:spcBef>
                <a:spcPts val="2250"/>
              </a:spcBef>
              <a:spcAft>
                <a:spcPts val="0"/>
              </a:spcAft>
              <a:buClr>
                <a:srgbClr val="000000"/>
              </a:buClr>
              <a:buSzPts val="2000"/>
              <a:buFont typeface="Noto Sans Symbols"/>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Conflict that is mismanaged can derail leaders and limit their efficacy.</a:t>
            </a:r>
            <a:endParaRPr kumimoji="0" lang="en-US" sz="16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342900" marR="0" lvl="0" indent="-342900" algn="l" defTabSz="914400" rtl="0" eaLnBrk="1" fontAlgn="auto" latinLnBrk="0" hangingPunct="1">
              <a:lnSpc>
                <a:spcPct val="100000"/>
              </a:lnSpc>
              <a:spcBef>
                <a:spcPts val="2250"/>
              </a:spcBef>
              <a:spcAft>
                <a:spcPts val="0"/>
              </a:spcAft>
              <a:buClr>
                <a:srgbClr val="000000"/>
              </a:buClr>
              <a:buSzPts val="2000"/>
              <a:buFont typeface="Noto Sans Symbols"/>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Conflict can not and should not be avoided forever.</a:t>
            </a:r>
            <a:endParaRPr kumimoji="0" lang="en-US" sz="16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342900" marR="0" lvl="0" indent="-342900" algn="l" defTabSz="914400" rtl="0" eaLnBrk="1" fontAlgn="auto" latinLnBrk="0" hangingPunct="1">
              <a:lnSpc>
                <a:spcPct val="100000"/>
              </a:lnSpc>
              <a:spcBef>
                <a:spcPts val="2250"/>
              </a:spcBef>
              <a:spcAft>
                <a:spcPts val="0"/>
              </a:spcAft>
              <a:buClr>
                <a:srgbClr val="000000"/>
              </a:buClr>
              <a:buSzPts val="2000"/>
              <a:buFont typeface="Noto Sans Symbols"/>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Leaders have ways in which they prefer to handle or resolve conflict.</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4082859"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Understanding Conflict</a:t>
            </a:r>
            <a:br>
              <a:rPr lang="en-US" sz="2800" b="1" dirty="0">
                <a:latin typeface="Times New Roman" panose="02020603050405020304" pitchFamily="18" charset="0"/>
                <a:cs typeface="Times New Roman" panose="02020603050405020304" pitchFamily="18" charset="0"/>
              </a:rPr>
            </a:b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770080243"/>
      </p:ext>
    </p:extLst>
  </p:cSld>
  <p:clrMapOvr>
    <a:masterClrMapping/>
  </p:clrMapOvr>
  <mc:AlternateContent xmlns:mc="http://schemas.openxmlformats.org/markup-compatibility/2006" xmlns:p14="http://schemas.microsoft.com/office/powerpoint/2010/main">
    <mc:Choice Requires="p14">
      <p:transition p14:dur="10" advTm="169856"/>
    </mc:Choice>
    <mc:Fallback xmlns="">
      <p:transition advTm="169856"/>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171;p8">
            <a:extLst>
              <a:ext uri="{FF2B5EF4-FFF2-40B4-BE49-F238E27FC236}">
                <a16:creationId xmlns:a16="http://schemas.microsoft.com/office/drawing/2014/main" id="{4EDD1E95-998F-EF09-87F1-6F72E11C9A08}"/>
              </a:ext>
            </a:extLst>
          </p:cNvPr>
          <p:cNvSpPr/>
          <p:nvPr/>
        </p:nvSpPr>
        <p:spPr>
          <a:xfrm>
            <a:off x="942308" y="2022542"/>
            <a:ext cx="4550666" cy="3462446"/>
          </a:xfrm>
          <a:prstGeom prst="rect">
            <a:avLst/>
          </a:prstGeom>
          <a:noFill/>
          <a:ln>
            <a:noFill/>
          </a:ln>
        </p:spPr>
        <p:txBody>
          <a:bodyPr spcFirstLastPara="1" wrap="square" lIns="91425" tIns="45700" rIns="91425" bIns="45700" anchor="t" anchorCtr="0">
            <a:spAutoFit/>
          </a:bodyPr>
          <a:lstStyle/>
          <a:p>
            <a:pPr>
              <a:spcAft>
                <a:spcPts val="600"/>
              </a:spcAft>
              <a:buClr>
                <a:srgbClr val="000000"/>
              </a:buClr>
              <a:buFont typeface="Arial"/>
              <a:buNone/>
            </a:pPr>
            <a:r>
              <a:rPr lang="en-US" sz="2800" b="1" u="sng" kern="0" dirty="0">
                <a:solidFill>
                  <a:srgbClr val="002060"/>
                </a:solidFill>
                <a:latin typeface="Times New Roman" panose="02020603050405020304" pitchFamily="18" charset="0"/>
                <a:ea typeface="Century Gothic"/>
                <a:cs typeface="Times New Roman" panose="02020603050405020304" pitchFamily="18" charset="0"/>
                <a:sym typeface="Century Gothic"/>
              </a:rPr>
              <a:t>GOOD conflict:</a:t>
            </a:r>
            <a:endParaRPr sz="2800" b="1" u="sng" kern="0" dirty="0">
              <a:solidFill>
                <a:srgbClr val="002060"/>
              </a:solidFill>
              <a:latin typeface="Times New Roman" panose="02020603050405020304" pitchFamily="18" charset="0"/>
              <a:ea typeface="Century Gothic"/>
              <a:cs typeface="Times New Roman" panose="02020603050405020304" pitchFamily="18" charset="0"/>
              <a:sym typeface="Century Gothic"/>
            </a:endParaRPr>
          </a:p>
          <a:p>
            <a:pPr indent="-177800">
              <a:buClr>
                <a:srgbClr val="575757"/>
              </a:buClr>
              <a:buSzPts val="2800"/>
              <a:buFont typeface="Arial"/>
              <a:buChar char="•"/>
            </a:pPr>
            <a:r>
              <a:rPr lang="en-US" sz="2800" kern="0" dirty="0">
                <a:solidFill>
                  <a:srgbClr val="002060"/>
                </a:solidFill>
                <a:latin typeface="Times New Roman" panose="02020603050405020304" pitchFamily="18" charset="0"/>
                <a:ea typeface="Century Gothic"/>
                <a:cs typeface="Times New Roman" panose="02020603050405020304" pitchFamily="18" charset="0"/>
                <a:sym typeface="Century Gothic"/>
              </a:rPr>
              <a:t>Produces new ideas.</a:t>
            </a:r>
            <a:endParaRPr sz="1400" kern="0" dirty="0">
              <a:solidFill>
                <a:srgbClr val="002060"/>
              </a:solidFill>
              <a:latin typeface="Times New Roman" panose="02020603050405020304" pitchFamily="18" charset="0"/>
              <a:cs typeface="Times New Roman" panose="02020603050405020304" pitchFamily="18" charset="0"/>
              <a:sym typeface="Arial"/>
            </a:endParaRPr>
          </a:p>
          <a:p>
            <a:pPr indent="-177800">
              <a:buClr>
                <a:srgbClr val="575757"/>
              </a:buClr>
              <a:buSzPts val="2800"/>
              <a:buFont typeface="Arial"/>
              <a:buChar char="•"/>
            </a:pPr>
            <a:r>
              <a:rPr lang="en-US" sz="2800" kern="0" dirty="0">
                <a:solidFill>
                  <a:srgbClr val="002060"/>
                </a:solidFill>
                <a:latin typeface="Times New Roman" panose="02020603050405020304" pitchFamily="18" charset="0"/>
                <a:ea typeface="Century Gothic"/>
                <a:cs typeface="Times New Roman" panose="02020603050405020304" pitchFamily="18" charset="0"/>
                <a:sym typeface="Century Gothic"/>
              </a:rPr>
              <a:t>Solves continuous problems.</a:t>
            </a:r>
            <a:endParaRPr sz="1400" kern="0" dirty="0">
              <a:solidFill>
                <a:srgbClr val="002060"/>
              </a:solidFill>
              <a:latin typeface="Times New Roman" panose="02020603050405020304" pitchFamily="18" charset="0"/>
              <a:cs typeface="Times New Roman" panose="02020603050405020304" pitchFamily="18" charset="0"/>
              <a:sym typeface="Arial"/>
            </a:endParaRPr>
          </a:p>
          <a:p>
            <a:pPr indent="-177800">
              <a:buClr>
                <a:srgbClr val="575757"/>
              </a:buClr>
              <a:buSzPts val="2800"/>
              <a:buFont typeface="Arial"/>
              <a:buChar char="•"/>
            </a:pPr>
            <a:r>
              <a:rPr lang="en-US" sz="2800" kern="0" dirty="0">
                <a:solidFill>
                  <a:srgbClr val="002060"/>
                </a:solidFill>
                <a:latin typeface="Times New Roman" panose="02020603050405020304" pitchFamily="18" charset="0"/>
                <a:ea typeface="Century Gothic"/>
                <a:cs typeface="Times New Roman" panose="02020603050405020304" pitchFamily="18" charset="0"/>
                <a:sym typeface="Century Gothic"/>
              </a:rPr>
              <a:t>Gives opportunity for people to expand skills</a:t>
            </a:r>
            <a:endParaRPr sz="1400" kern="0" dirty="0">
              <a:solidFill>
                <a:srgbClr val="002060"/>
              </a:solidFill>
              <a:latin typeface="Times New Roman" panose="02020603050405020304" pitchFamily="18" charset="0"/>
              <a:cs typeface="Times New Roman" panose="02020603050405020304" pitchFamily="18" charset="0"/>
              <a:sym typeface="Arial"/>
            </a:endParaRPr>
          </a:p>
          <a:p>
            <a:pPr indent="-177800">
              <a:buClr>
                <a:srgbClr val="575757"/>
              </a:buClr>
              <a:buSzPts val="2800"/>
              <a:buFont typeface="Arial"/>
              <a:buChar char="•"/>
            </a:pPr>
            <a:r>
              <a:rPr lang="en-US" sz="2800" kern="0" dirty="0">
                <a:solidFill>
                  <a:srgbClr val="002060"/>
                </a:solidFill>
                <a:latin typeface="Times New Roman" panose="02020603050405020304" pitchFamily="18" charset="0"/>
                <a:ea typeface="Century Gothic"/>
                <a:cs typeface="Times New Roman" panose="02020603050405020304" pitchFamily="18" charset="0"/>
                <a:sym typeface="Century Gothic"/>
              </a:rPr>
              <a:t>Allows creativity, and</a:t>
            </a:r>
            <a:endParaRPr sz="1400" kern="0" dirty="0">
              <a:solidFill>
                <a:srgbClr val="002060"/>
              </a:solidFill>
              <a:latin typeface="Times New Roman" panose="02020603050405020304" pitchFamily="18" charset="0"/>
              <a:cs typeface="Times New Roman" panose="02020603050405020304" pitchFamily="18" charset="0"/>
              <a:sym typeface="Arial"/>
            </a:endParaRPr>
          </a:p>
          <a:p>
            <a:pPr indent="-177800">
              <a:buClr>
                <a:srgbClr val="575757"/>
              </a:buClr>
              <a:buSzPts val="2800"/>
              <a:buFont typeface="Arial"/>
              <a:buChar char="•"/>
            </a:pPr>
            <a:r>
              <a:rPr lang="en-US" sz="2800" kern="0" dirty="0">
                <a:solidFill>
                  <a:srgbClr val="002060"/>
                </a:solidFill>
                <a:latin typeface="Times New Roman" panose="02020603050405020304" pitchFamily="18" charset="0"/>
                <a:ea typeface="Century Gothic"/>
                <a:cs typeface="Times New Roman" panose="02020603050405020304" pitchFamily="18" charset="0"/>
                <a:sym typeface="Century Gothic"/>
              </a:rPr>
              <a:t>Improves performance.</a:t>
            </a:r>
            <a:endParaRPr sz="1400" kern="0" dirty="0">
              <a:solidFill>
                <a:srgbClr val="002060"/>
              </a:solidFill>
              <a:latin typeface="Times New Roman" panose="02020603050405020304" pitchFamily="18" charset="0"/>
              <a:cs typeface="Times New Roman" panose="02020603050405020304" pitchFamily="18" charset="0"/>
              <a:sym typeface="Arial"/>
            </a:endParaRPr>
          </a:p>
          <a:p>
            <a:pPr>
              <a:buClr>
                <a:srgbClr val="000000"/>
              </a:buClr>
              <a:buFont typeface="Arial"/>
              <a:buNone/>
            </a:pPr>
            <a:endParaRPr kern="0" dirty="0">
              <a:solidFill>
                <a:srgbClr val="002060"/>
              </a:solidFill>
              <a:latin typeface="Helvetica Neue"/>
              <a:ea typeface="Helvetica Neue"/>
              <a:cs typeface="Helvetica Neue"/>
              <a:sym typeface="Helvetica Neue"/>
            </a:endParaRPr>
          </a:p>
        </p:txBody>
      </p:sp>
      <p:sp>
        <p:nvSpPr>
          <p:cNvPr id="8" name="Google Shape;172;p8">
            <a:extLst>
              <a:ext uri="{FF2B5EF4-FFF2-40B4-BE49-F238E27FC236}">
                <a16:creationId xmlns:a16="http://schemas.microsoft.com/office/drawing/2014/main" id="{2030B9EA-6D6F-E1EA-C02A-FB674D8E3951}"/>
              </a:ext>
            </a:extLst>
          </p:cNvPr>
          <p:cNvSpPr/>
          <p:nvPr/>
        </p:nvSpPr>
        <p:spPr>
          <a:xfrm>
            <a:off x="6431098" y="1868654"/>
            <a:ext cx="5253735" cy="2754560"/>
          </a:xfrm>
          <a:prstGeom prst="rect">
            <a:avLst/>
          </a:prstGeom>
          <a:noFill/>
          <a:ln>
            <a:noFill/>
          </a:ln>
        </p:spPr>
        <p:txBody>
          <a:bodyPr spcFirstLastPara="1" wrap="square" lIns="91425" tIns="45700" rIns="91425" bIns="45700" anchor="t" anchorCtr="0">
            <a:spAutoFit/>
          </a:bodyPr>
          <a:lstStyle/>
          <a:p>
            <a:pPr>
              <a:spcAft>
                <a:spcPts val="600"/>
              </a:spcAft>
              <a:buClr>
                <a:srgbClr val="000000"/>
              </a:buClr>
              <a:buFont typeface="Arial"/>
              <a:buNone/>
            </a:pPr>
            <a:r>
              <a:rPr lang="en-US" b="1" u="sng" kern="0" dirty="0">
                <a:solidFill>
                  <a:srgbClr val="002060"/>
                </a:solidFill>
                <a:latin typeface="Helvetica Neue"/>
                <a:ea typeface="Helvetica Neue"/>
                <a:cs typeface="Helvetica Neue"/>
                <a:sym typeface="Helvetica Neue"/>
              </a:rPr>
              <a:t> </a:t>
            </a:r>
            <a:r>
              <a:rPr lang="en-US" sz="2800" b="1" u="sng" kern="0" dirty="0">
                <a:solidFill>
                  <a:srgbClr val="002060"/>
                </a:solidFill>
                <a:latin typeface="Times New Roman" panose="02020603050405020304" pitchFamily="18" charset="0"/>
                <a:ea typeface="Century Gothic"/>
                <a:cs typeface="Times New Roman" panose="02020603050405020304" pitchFamily="18" charset="0"/>
                <a:sym typeface="Century Gothic"/>
              </a:rPr>
              <a:t>BAD conflict:</a:t>
            </a:r>
            <a:endParaRPr sz="2800" b="1" u="sng" kern="0" dirty="0">
              <a:solidFill>
                <a:srgbClr val="002060"/>
              </a:solidFill>
              <a:latin typeface="Times New Roman" panose="02020603050405020304" pitchFamily="18" charset="0"/>
              <a:ea typeface="Century Gothic"/>
              <a:cs typeface="Times New Roman" panose="02020603050405020304" pitchFamily="18" charset="0"/>
              <a:sym typeface="Century Gothic"/>
            </a:endParaRPr>
          </a:p>
          <a:p>
            <a:pPr indent="-177800">
              <a:buClr>
                <a:srgbClr val="575757"/>
              </a:buClr>
              <a:buSzPts val="2800"/>
              <a:buFont typeface="Arial"/>
              <a:buChar char="•"/>
            </a:pPr>
            <a:r>
              <a:rPr lang="en-US" sz="2800" kern="0" dirty="0">
                <a:solidFill>
                  <a:srgbClr val="002060"/>
                </a:solidFill>
                <a:latin typeface="Times New Roman" panose="02020603050405020304" pitchFamily="18" charset="0"/>
                <a:ea typeface="Century Gothic"/>
                <a:cs typeface="Times New Roman" panose="02020603050405020304" pitchFamily="18" charset="0"/>
                <a:sym typeface="Century Gothic"/>
              </a:rPr>
              <a:t>Lowers team energy or morale.</a:t>
            </a:r>
            <a:endParaRPr sz="1400" kern="0" dirty="0">
              <a:solidFill>
                <a:srgbClr val="002060"/>
              </a:solidFill>
              <a:latin typeface="Times New Roman" panose="02020603050405020304" pitchFamily="18" charset="0"/>
              <a:cs typeface="Times New Roman" panose="02020603050405020304" pitchFamily="18" charset="0"/>
              <a:sym typeface="Arial"/>
            </a:endParaRPr>
          </a:p>
          <a:p>
            <a:pPr indent="-177800">
              <a:buClr>
                <a:srgbClr val="575757"/>
              </a:buClr>
              <a:buSzPts val="2800"/>
              <a:buFont typeface="Arial"/>
              <a:buChar char="•"/>
            </a:pPr>
            <a:r>
              <a:rPr lang="en-US" sz="2800" kern="0" dirty="0">
                <a:solidFill>
                  <a:srgbClr val="002060"/>
                </a:solidFill>
                <a:latin typeface="Times New Roman" panose="02020603050405020304" pitchFamily="18" charset="0"/>
                <a:ea typeface="Century Gothic"/>
                <a:cs typeface="Times New Roman" panose="02020603050405020304" pitchFamily="18" charset="0"/>
                <a:sym typeface="Century Gothic"/>
              </a:rPr>
              <a:t>Reduces productivity.</a:t>
            </a:r>
            <a:endParaRPr sz="1400" kern="0" dirty="0">
              <a:solidFill>
                <a:srgbClr val="002060"/>
              </a:solidFill>
              <a:latin typeface="Times New Roman" panose="02020603050405020304" pitchFamily="18" charset="0"/>
              <a:cs typeface="Times New Roman" panose="02020603050405020304" pitchFamily="18" charset="0"/>
              <a:sym typeface="Arial"/>
            </a:endParaRPr>
          </a:p>
          <a:p>
            <a:pPr indent="-177800">
              <a:buClr>
                <a:srgbClr val="575757"/>
              </a:buClr>
              <a:buSzPts val="2800"/>
              <a:buFont typeface="Arial"/>
              <a:buChar char="•"/>
            </a:pPr>
            <a:r>
              <a:rPr lang="en-US" sz="2800" kern="0" dirty="0">
                <a:solidFill>
                  <a:srgbClr val="002060"/>
                </a:solidFill>
                <a:latin typeface="Times New Roman" panose="02020603050405020304" pitchFamily="18" charset="0"/>
                <a:ea typeface="Century Gothic"/>
                <a:cs typeface="Times New Roman" panose="02020603050405020304" pitchFamily="18" charset="0"/>
                <a:sym typeface="Century Gothic"/>
              </a:rPr>
              <a:t>Prevents job accomplishment.</a:t>
            </a:r>
            <a:endParaRPr sz="1400" kern="0" dirty="0">
              <a:solidFill>
                <a:srgbClr val="002060"/>
              </a:solidFill>
              <a:latin typeface="Times New Roman" panose="02020603050405020304" pitchFamily="18" charset="0"/>
              <a:cs typeface="Times New Roman" panose="02020603050405020304" pitchFamily="18" charset="0"/>
              <a:sym typeface="Arial"/>
            </a:endParaRPr>
          </a:p>
          <a:p>
            <a:pPr indent="-177800">
              <a:buClr>
                <a:srgbClr val="575757"/>
              </a:buClr>
              <a:buSzPts val="2800"/>
              <a:buFont typeface="Arial"/>
              <a:buChar char="•"/>
            </a:pPr>
            <a:r>
              <a:rPr lang="en-US" sz="2800" kern="0" dirty="0">
                <a:solidFill>
                  <a:srgbClr val="002060"/>
                </a:solidFill>
                <a:latin typeface="Times New Roman" panose="02020603050405020304" pitchFamily="18" charset="0"/>
                <a:ea typeface="Century Gothic"/>
                <a:cs typeface="Times New Roman" panose="02020603050405020304" pitchFamily="18" charset="0"/>
                <a:sym typeface="Century Gothic"/>
              </a:rPr>
              <a:t>Creates destructive behavior, and</a:t>
            </a:r>
            <a:endParaRPr sz="1400" kern="0" dirty="0">
              <a:solidFill>
                <a:srgbClr val="002060"/>
              </a:solidFill>
              <a:latin typeface="Times New Roman" panose="02020603050405020304" pitchFamily="18" charset="0"/>
              <a:cs typeface="Times New Roman" panose="02020603050405020304" pitchFamily="18" charset="0"/>
              <a:sym typeface="Arial"/>
            </a:endParaRPr>
          </a:p>
          <a:p>
            <a:pPr indent="-177800">
              <a:buClr>
                <a:srgbClr val="575757"/>
              </a:buClr>
              <a:buSzPts val="2800"/>
              <a:buFont typeface="Arial"/>
              <a:buChar char="•"/>
            </a:pPr>
            <a:r>
              <a:rPr lang="en-US" sz="2800" kern="0" dirty="0">
                <a:solidFill>
                  <a:srgbClr val="002060"/>
                </a:solidFill>
                <a:latin typeface="Times New Roman" panose="02020603050405020304" pitchFamily="18" charset="0"/>
                <a:ea typeface="Century Gothic"/>
                <a:cs typeface="Times New Roman" panose="02020603050405020304" pitchFamily="18" charset="0"/>
                <a:sym typeface="Century Gothic"/>
              </a:rPr>
              <a:t>Fosters poor performance.</a:t>
            </a:r>
            <a:endParaRPr kern="0" dirty="0">
              <a:solidFill>
                <a:srgbClr val="002060"/>
              </a:solidFill>
              <a:latin typeface="Times New Roman" panose="02020603050405020304" pitchFamily="18" charset="0"/>
              <a:ea typeface="Century Gothic"/>
              <a:cs typeface="Times New Roman" panose="02020603050405020304" pitchFamily="18" charset="0"/>
              <a:sym typeface="Century Gothic"/>
            </a:endParaRPr>
          </a:p>
        </p:txBody>
      </p:sp>
    </p:spTree>
    <p:extLst>
      <p:ext uri="{BB962C8B-B14F-4D97-AF65-F5344CB8AC3E}">
        <p14:creationId xmlns:p14="http://schemas.microsoft.com/office/powerpoint/2010/main" val="3833978506"/>
      </p:ext>
    </p:extLst>
  </p:cSld>
  <p:clrMapOvr>
    <a:masterClrMapping/>
  </p:clrMapOvr>
  <mc:AlternateContent xmlns:mc="http://schemas.openxmlformats.org/markup-compatibility/2006" xmlns:p14="http://schemas.microsoft.com/office/powerpoint/2010/main">
    <mc:Choice Requires="p14">
      <p:transition p14:dur="10" advTm="175648"/>
    </mc:Choice>
    <mc:Fallback xmlns="">
      <p:transition advTm="175648"/>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5"/>
            <a:ext cx="1080183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Conflict resolution </a:t>
            </a: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is a daily occurrence at work that can either propel or disrupt the momentum for a leader, a team or the entire organization. </a:t>
            </a:r>
            <a:endParaRPr kumimoji="0" lang="en-US" sz="16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The workplace can become a </a:t>
            </a: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toxic environment </a:t>
            </a: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when leaders allow conflict to fester rather than confront it head-on.  Managing conflict can </a:t>
            </a:r>
            <a:r>
              <a:rPr kumimoji="0" lang="en-US" sz="2400" b="1" i="0" u="none" strike="noStrike" kern="0" cap="none" spc="0" normalizeH="0" baseline="0" noProof="0" dirty="0">
                <a:ln>
                  <a:noFill/>
                </a:ln>
                <a:solidFill>
                  <a:srgbClr val="002060"/>
                </a:solidFill>
                <a:effectLst/>
                <a:highlight>
                  <a:srgbClr val="FFFF00"/>
                </a:highlight>
                <a:uLnTx/>
                <a:uFillTx/>
                <a:latin typeface="Times New Roman" panose="02020603050405020304" pitchFamily="18" charset="0"/>
                <a:ea typeface="Century Gothic"/>
                <a:cs typeface="Times New Roman" panose="02020603050405020304" pitchFamily="18" charset="0"/>
                <a:sym typeface="Century Gothic"/>
              </a:rPr>
              <a:t>be a tricky thing </a:t>
            </a: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especially when you are not familiar with the larger </a:t>
            </a:r>
            <a:r>
              <a:rPr kumimoji="0" lang="en-US" sz="2400" b="1" i="0" u="none" strike="noStrike" kern="0" cap="none" spc="0" normalizeH="0" baseline="0" noProof="0" dirty="0">
                <a:ln>
                  <a:noFill/>
                </a:ln>
                <a:solidFill>
                  <a:srgbClr val="002060"/>
                </a:solidFill>
                <a:effectLst/>
                <a:highlight>
                  <a:srgbClr val="FFFF00"/>
                </a:highlight>
                <a:uLnTx/>
                <a:uFillTx/>
                <a:latin typeface="Times New Roman" panose="02020603050405020304" pitchFamily="18" charset="0"/>
                <a:ea typeface="Century Gothic"/>
                <a:cs typeface="Times New Roman" panose="02020603050405020304" pitchFamily="18" charset="0"/>
                <a:sym typeface="Century Gothic"/>
              </a:rPr>
              <a:t>ecosystem</a:t>
            </a: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in which the particular individual or department creating the conflict, and how efforts to resolve conflict will reverberate throughout that ecosystem. </a:t>
            </a:r>
            <a:r>
              <a:rPr kumimoji="0" lang="en-US" sz="24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t> </a:t>
            </a:r>
          </a:p>
        </p:txBody>
      </p:sp>
      <p:sp>
        <p:nvSpPr>
          <p:cNvPr id="3" name="TextBox 2">
            <a:extLst>
              <a:ext uri="{FF2B5EF4-FFF2-40B4-BE49-F238E27FC236}">
                <a16:creationId xmlns:a16="http://schemas.microsoft.com/office/drawing/2014/main" id="{F9A80F9F-74DB-1D57-04E8-E20E92A09B0A}"/>
              </a:ext>
            </a:extLst>
          </p:cNvPr>
          <p:cNvSpPr txBox="1"/>
          <p:nvPr/>
        </p:nvSpPr>
        <p:spPr>
          <a:xfrm>
            <a:off x="2557606" y="1083696"/>
            <a:ext cx="661030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What is Conflict Resolution?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41653062"/>
      </p:ext>
    </p:extLst>
  </p:cSld>
  <p:clrMapOvr>
    <a:masterClrMapping/>
  </p:clrMapOvr>
  <mc:AlternateContent xmlns:mc="http://schemas.openxmlformats.org/markup-compatibility/2006" xmlns:p14="http://schemas.microsoft.com/office/powerpoint/2010/main">
    <mc:Choice Requires="p14">
      <p:transition p14:dur="10" advTm="247488"/>
    </mc:Choice>
    <mc:Fallback xmlns="">
      <p:transition advTm="247488"/>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An effective leader </a:t>
            </a:r>
            <a:r>
              <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builds teams that work well together. </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As </a:t>
            </a:r>
            <a:r>
              <a:rPr kumimoji="0" lang="en-US" sz="28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a leader</a:t>
            </a:r>
            <a:r>
              <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he facilitate the resolution of conflicts that distract the team members, decrease productivity, destroy motivation and lead frustration and anger.</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2800" kern="0" dirty="0">
              <a:solidFill>
                <a:srgbClr val="002060"/>
              </a:solidFill>
              <a:latin typeface="Times New Roman" panose="02020603050405020304" pitchFamily="18" charset="0"/>
              <a:ea typeface="Century Gothic"/>
              <a:cs typeface="Times New Roman" panose="02020603050405020304" pitchFamily="18" charset="0"/>
              <a:sym typeface="Century Gothic"/>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739347"/>
            <a:ext cx="5019764"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Leaders Effectively Can Manage Employee Conflict</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Google Shape;219;p13" descr="Conflict Within Teams | Principles of Management">
            <a:extLst>
              <a:ext uri="{FF2B5EF4-FFF2-40B4-BE49-F238E27FC236}">
                <a16:creationId xmlns:a16="http://schemas.microsoft.com/office/drawing/2014/main" id="{1818F071-E4F8-9507-9C32-EF7F908294F5}"/>
              </a:ext>
            </a:extLst>
          </p:cNvPr>
          <p:cNvPicPr preferRelativeResize="0"/>
          <p:nvPr/>
        </p:nvPicPr>
        <p:blipFill rotWithShape="1">
          <a:blip r:embed="rId3">
            <a:alphaModFix/>
          </a:blip>
          <a:srcRect/>
          <a:stretch/>
        </p:blipFill>
        <p:spPr>
          <a:xfrm>
            <a:off x="7550125" y="4206686"/>
            <a:ext cx="3429000" cy="1682485"/>
          </a:xfrm>
          <a:prstGeom prst="rect">
            <a:avLst/>
          </a:prstGeom>
          <a:noFill/>
          <a:ln>
            <a:noFill/>
          </a:ln>
        </p:spPr>
      </p:pic>
    </p:spTree>
    <p:extLst>
      <p:ext uri="{BB962C8B-B14F-4D97-AF65-F5344CB8AC3E}">
        <p14:creationId xmlns:p14="http://schemas.microsoft.com/office/powerpoint/2010/main" val="1690430624"/>
      </p:ext>
    </p:extLst>
  </p:cSld>
  <p:clrMapOvr>
    <a:masterClrMapping/>
  </p:clrMapOvr>
  <mc:AlternateContent xmlns:mc="http://schemas.openxmlformats.org/markup-compatibility/2006" xmlns:p14="http://schemas.microsoft.com/office/powerpoint/2010/main">
    <mc:Choice Requires="p14">
      <p:transition p14:dur="10" advTm="101408"/>
    </mc:Choice>
    <mc:Fallback xmlns="">
      <p:transition advTm="101408"/>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5"/>
            <a:ext cx="1085626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000" b="0" i="0" u="none" strike="noStrike" dirty="0">
              <a:solidFill>
                <a:srgbClr val="002060"/>
              </a:solidFill>
              <a:latin typeface="Times New Roman" panose="02020603050405020304" pitchFamily="18" charset="0"/>
              <a:ea typeface="Lato"/>
              <a:cs typeface="Times New Roman" panose="02020603050405020304" pitchFamily="18" charset="0"/>
              <a:sym typeface="Lato"/>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227;p14">
            <a:extLst>
              <a:ext uri="{FF2B5EF4-FFF2-40B4-BE49-F238E27FC236}">
                <a16:creationId xmlns:a16="http://schemas.microsoft.com/office/drawing/2014/main" id="{A7F7FF36-9969-D4AC-4099-39FC79C10D0F}"/>
              </a:ext>
            </a:extLst>
          </p:cNvPr>
          <p:cNvSpPr/>
          <p:nvPr/>
        </p:nvSpPr>
        <p:spPr>
          <a:xfrm>
            <a:off x="876355" y="2072701"/>
            <a:ext cx="10248845" cy="954067"/>
          </a:xfrm>
          <a:prstGeom prst="rect">
            <a:avLst/>
          </a:prstGeom>
          <a:noFill/>
          <a:ln>
            <a:noFill/>
          </a:ln>
        </p:spPr>
        <p:txBody>
          <a:bodyPr spcFirstLastPara="1" wrap="square" lIns="91425" tIns="45700" rIns="91425" bIns="45700" anchor="t" anchorCtr="0">
            <a:spAutoFit/>
          </a:bodyPr>
          <a:lstStyle/>
          <a:p>
            <a:pPr algn="just">
              <a:buClr>
                <a:srgbClr val="000000"/>
              </a:buClr>
              <a:buFont typeface="Arial"/>
              <a:buNone/>
            </a:pPr>
            <a:r>
              <a:rPr lang="en-US" sz="2800" kern="0" dirty="0">
                <a:solidFill>
                  <a:srgbClr val="002060"/>
                </a:solidFill>
                <a:latin typeface="Times New Roman" panose="02020603050405020304" pitchFamily="18" charset="0"/>
                <a:cs typeface="Times New Roman" panose="02020603050405020304" pitchFamily="18" charset="0"/>
                <a:sym typeface="Century Gothic"/>
              </a:rPr>
              <a:t>To understand team members’, leaders need to </a:t>
            </a:r>
            <a:r>
              <a:rPr lang="en-US" sz="2800" kern="0" dirty="0">
                <a:solidFill>
                  <a:srgbClr val="002060"/>
                </a:solidFill>
                <a:latin typeface="Times New Roman" panose="02020603050405020304" pitchFamily="18" charset="0"/>
                <a:cs typeface="Times New Roman" panose="02020603050405020304" pitchFamily="18" charset="0"/>
                <a:sym typeface="Helvetica Neue"/>
              </a:rPr>
              <a:t>differentiate between a motivational/situation model and a behavioral model of </a:t>
            </a:r>
            <a:r>
              <a:rPr lang="en-US" sz="2800" kern="0" dirty="0">
                <a:solidFill>
                  <a:srgbClr val="002060"/>
                </a:solidFill>
                <a:latin typeface="Times New Roman" panose="02020603050405020304" pitchFamily="18" charset="0"/>
                <a:ea typeface="Helvetica Neue"/>
                <a:cs typeface="Times New Roman" panose="02020603050405020304" pitchFamily="18" charset="0"/>
                <a:sym typeface="Helvetica Neue"/>
              </a:rPr>
              <a:t>each member.</a:t>
            </a:r>
            <a:r>
              <a:rPr lang="en-US" sz="2800" kern="0" dirty="0">
                <a:solidFill>
                  <a:srgbClr val="002060"/>
                </a:solidFill>
                <a:latin typeface="Times New Roman" panose="02020603050405020304" pitchFamily="18" charset="0"/>
                <a:ea typeface="Century Gothic"/>
                <a:cs typeface="Times New Roman" panose="02020603050405020304" pitchFamily="18" charset="0"/>
                <a:sym typeface="Century Gothic"/>
              </a:rPr>
              <a:t> </a:t>
            </a:r>
            <a:endParaRPr sz="3600" kern="0" dirty="0">
              <a:solidFill>
                <a:srgbClr val="002060"/>
              </a:solidFill>
              <a:latin typeface="Times New Roman" panose="02020603050405020304" pitchFamily="18" charset="0"/>
              <a:ea typeface="Century Gothic"/>
              <a:cs typeface="Times New Roman" panose="02020603050405020304" pitchFamily="18" charset="0"/>
              <a:sym typeface="Century Gothic"/>
            </a:endParaRPr>
          </a:p>
        </p:txBody>
      </p:sp>
      <p:sp>
        <p:nvSpPr>
          <p:cNvPr id="8" name="Google Shape;228;p14">
            <a:extLst>
              <a:ext uri="{FF2B5EF4-FFF2-40B4-BE49-F238E27FC236}">
                <a16:creationId xmlns:a16="http://schemas.microsoft.com/office/drawing/2014/main" id="{8A5B3B82-7A8B-D445-E4BC-5DB1F7F2272E}"/>
              </a:ext>
            </a:extLst>
          </p:cNvPr>
          <p:cNvSpPr/>
          <p:nvPr/>
        </p:nvSpPr>
        <p:spPr>
          <a:xfrm>
            <a:off x="876355" y="3614320"/>
            <a:ext cx="10466559" cy="2308284"/>
          </a:xfrm>
          <a:prstGeom prst="rect">
            <a:avLst/>
          </a:prstGeom>
          <a:noFill/>
          <a:ln>
            <a:noFill/>
          </a:ln>
        </p:spPr>
        <p:txBody>
          <a:bodyPr spcFirstLastPara="1" wrap="square" lIns="91425" tIns="45700" rIns="91425" bIns="45700" anchor="t" anchorCtr="0">
            <a:spAutoFit/>
          </a:bodyPr>
          <a:lstStyle/>
          <a:p>
            <a:pPr indent="-152400">
              <a:buClr>
                <a:srgbClr val="FF0000"/>
              </a:buClr>
              <a:buSzPts val="2400"/>
              <a:buFont typeface="Arial"/>
              <a:buChar char="•"/>
            </a:pPr>
            <a:r>
              <a:rPr lang="en-US" sz="2400" b="1" kern="0" dirty="0">
                <a:solidFill>
                  <a:srgbClr val="002060"/>
                </a:solidFill>
                <a:latin typeface="Times New Roman" panose="02020603050405020304" pitchFamily="18" charset="0"/>
                <a:ea typeface="Century Gothic"/>
                <a:cs typeface="Times New Roman" panose="02020603050405020304" pitchFamily="18" charset="0"/>
                <a:sym typeface="Century Gothic"/>
              </a:rPr>
              <a:t>The behavioral model </a:t>
            </a:r>
            <a:r>
              <a:rPr lang="en-US" sz="2400" kern="0" dirty="0">
                <a:solidFill>
                  <a:srgbClr val="002060"/>
                </a:solidFill>
                <a:latin typeface="Times New Roman" panose="02020603050405020304" pitchFamily="18" charset="0"/>
                <a:ea typeface="Century Gothic"/>
                <a:cs typeface="Times New Roman" panose="02020603050405020304" pitchFamily="18" charset="0"/>
                <a:sym typeface="Century Gothic"/>
              </a:rPr>
              <a:t>focuses on patterns of behavior and characteristic traits that define a specific type of personality—this model is recognizing what someone does based on his or her personality.</a:t>
            </a:r>
            <a:endParaRPr sz="2400" kern="0" dirty="0">
              <a:solidFill>
                <a:srgbClr val="002060"/>
              </a:solidFill>
              <a:latin typeface="Times New Roman" panose="02020603050405020304" pitchFamily="18" charset="0"/>
              <a:ea typeface="Century Gothic"/>
              <a:cs typeface="Times New Roman" panose="02020603050405020304" pitchFamily="18" charset="0"/>
              <a:sym typeface="Century Gothic"/>
            </a:endParaRPr>
          </a:p>
          <a:p>
            <a:pPr indent="-152400">
              <a:buClr>
                <a:srgbClr val="FF0000"/>
              </a:buClr>
              <a:buSzPts val="2400"/>
              <a:buFont typeface="Arial"/>
              <a:buChar char="•"/>
            </a:pPr>
            <a:r>
              <a:rPr lang="en-US" sz="2400" b="1" kern="0" dirty="0">
                <a:solidFill>
                  <a:srgbClr val="002060"/>
                </a:solidFill>
                <a:latin typeface="Times New Roman" panose="02020603050405020304" pitchFamily="18" charset="0"/>
                <a:ea typeface="Century Gothic"/>
                <a:cs typeface="Times New Roman" panose="02020603050405020304" pitchFamily="18" charset="0"/>
                <a:sym typeface="Century Gothic"/>
              </a:rPr>
              <a:t>The motivational / situation model </a:t>
            </a:r>
            <a:r>
              <a:rPr lang="en-US" sz="2400" kern="0" dirty="0">
                <a:solidFill>
                  <a:srgbClr val="002060"/>
                </a:solidFill>
                <a:latin typeface="Times New Roman" panose="02020603050405020304" pitchFamily="18" charset="0"/>
                <a:ea typeface="Century Gothic"/>
                <a:cs typeface="Times New Roman" panose="02020603050405020304" pitchFamily="18" charset="0"/>
                <a:sym typeface="Century Gothic"/>
              </a:rPr>
              <a:t>looks behind behavior to understand what are the factors that drive behavior (situation)—this model is recognizing why someone is likely to do something based on his motivational value.</a:t>
            </a:r>
            <a:endParaRPr sz="2400" kern="0" dirty="0">
              <a:solidFill>
                <a:srgbClr val="002060"/>
              </a:solidFill>
              <a:latin typeface="Times New Roman" panose="02020603050405020304" pitchFamily="18" charset="0"/>
              <a:ea typeface="Century Gothic"/>
              <a:cs typeface="Times New Roman" panose="02020603050405020304" pitchFamily="18" charset="0"/>
              <a:sym typeface="Century Gothic"/>
            </a:endParaRPr>
          </a:p>
        </p:txBody>
      </p:sp>
    </p:spTree>
    <p:extLst>
      <p:ext uri="{BB962C8B-B14F-4D97-AF65-F5344CB8AC3E}">
        <p14:creationId xmlns:p14="http://schemas.microsoft.com/office/powerpoint/2010/main" val="2652999390"/>
      </p:ext>
    </p:extLst>
  </p:cSld>
  <p:clrMapOvr>
    <a:masterClrMapping/>
  </p:clrMapOvr>
  <mc:AlternateContent xmlns:mc="http://schemas.openxmlformats.org/markup-compatibility/2006" xmlns:p14="http://schemas.microsoft.com/office/powerpoint/2010/main">
    <mc:Choice Requires="p14">
      <p:transition p14:dur="10" advTm="131328"/>
    </mc:Choice>
    <mc:Fallback xmlns="">
      <p:transition advTm="131328"/>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Rounded Corners 24">
            <a:extLst>
              <a:ext uri="{FF2B5EF4-FFF2-40B4-BE49-F238E27FC236}">
                <a16:creationId xmlns:a16="http://schemas.microsoft.com/office/drawing/2014/main" id="{87C58E86-D729-AB0D-934B-C4675F95834E}"/>
              </a:ext>
            </a:extLst>
          </p:cNvPr>
          <p:cNvSpPr/>
          <p:nvPr/>
        </p:nvSpPr>
        <p:spPr>
          <a:xfrm>
            <a:off x="617279" y="1685495"/>
            <a:ext cx="1085626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000" b="0" i="0" u="none" strike="noStrike" dirty="0">
              <a:solidFill>
                <a:srgbClr val="002060"/>
              </a:solidFill>
              <a:latin typeface="Times New Roman" panose="02020603050405020304" pitchFamily="18" charset="0"/>
              <a:ea typeface="Lato"/>
              <a:cs typeface="Times New Roman" panose="02020603050405020304" pitchFamily="18" charset="0"/>
              <a:sym typeface="Lato"/>
            </a:endParaRPr>
          </a:p>
        </p:txBody>
      </p:sp>
      <p:sp>
        <p:nvSpPr>
          <p:cNvPr id="5" name="Rectangle 4">
            <a:extLst>
              <a:ext uri="{FF2B5EF4-FFF2-40B4-BE49-F238E27FC236}">
                <a16:creationId xmlns:a16="http://schemas.microsoft.com/office/drawing/2014/main" id="{19900BE7-78E1-7646-3C7E-00ACAB15D10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FB5D564-E575-1561-1774-74EC388FBC6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2DB3CE7C-A73B-3B82-6396-4720F8C85E0B}"/>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Google Shape;242;p16">
            <a:extLst>
              <a:ext uri="{FF2B5EF4-FFF2-40B4-BE49-F238E27FC236}">
                <a16:creationId xmlns:a16="http://schemas.microsoft.com/office/drawing/2014/main" id="{AE2CF9C8-D5E7-EE67-DC96-23757FFA9AA3}"/>
              </a:ext>
            </a:extLst>
          </p:cNvPr>
          <p:cNvSpPr txBox="1">
            <a:spLocks/>
          </p:cNvSpPr>
          <p:nvPr/>
        </p:nvSpPr>
        <p:spPr>
          <a:xfrm>
            <a:off x="920787" y="2168291"/>
            <a:ext cx="10223150" cy="1049235"/>
          </a:xfrm>
          <a:prstGeom prst="rect">
            <a:avLst/>
          </a:prstGeom>
          <a:noFill/>
          <a:ln>
            <a:noFill/>
          </a:ln>
        </p:spPr>
        <p:txBody>
          <a:bodyPr spcFirstLastPara="1" wrap="square" lIns="91425" tIns="45700" rIns="91425" bIns="45700" anchor="t" anchorCtr="0">
            <a:normAutofit fontScale="90000" lnSpcReduction="20000"/>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entury Gothic"/>
              <a:buNone/>
              <a:defRPr sz="3200" b="0" i="0" u="none" strike="noStrike" cap="none">
                <a:solidFill>
                  <a:schemeClr val="dk1"/>
                </a:solidFill>
                <a:latin typeface="Century Gothic"/>
                <a:ea typeface="Century Gothic"/>
                <a:cs typeface="Century Gothic"/>
                <a:sym typeface="Century Gothic"/>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marL="457200" marR="0" lvl="0" indent="-457200" algn="just" defTabSz="914400" rtl="0" eaLnBrk="1" fontAlgn="auto" latinLnBrk="0" hangingPunct="1">
              <a:lnSpc>
                <a:spcPct val="90000"/>
              </a:lnSpc>
              <a:spcBef>
                <a:spcPts val="0"/>
              </a:spcBef>
              <a:spcAft>
                <a:spcPts val="0"/>
              </a:spcAft>
              <a:buClr>
                <a:srgbClr val="E80C96"/>
              </a:buClr>
              <a:buSzPct val="100000"/>
              <a:buFont typeface="Arial" panose="020B0604020202020204" pitchFamily="34" charset="0"/>
              <a:buChar char="•"/>
              <a:tabLst/>
              <a:defRPr/>
            </a:pPr>
            <a:r>
              <a:rPr kumimoji="0" lang="en-US" sz="3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According to </a:t>
            </a:r>
            <a:r>
              <a:rPr kumimoji="0" lang="en-US" sz="3200" b="0" i="0" u="none" strike="noStrike" kern="0" cap="none" spc="0" normalizeH="0" baseline="0" noProof="0" dirty="0" err="1">
                <a:ln>
                  <a:noFill/>
                </a:ln>
                <a:solidFill>
                  <a:srgbClr val="002060"/>
                </a:solidFill>
                <a:effectLst/>
                <a:uLnTx/>
                <a:uFillTx/>
                <a:latin typeface="Times New Roman" panose="02020603050405020304" pitchFamily="18" charset="0"/>
                <a:cs typeface="Times New Roman" panose="02020603050405020304" pitchFamily="18" charset="0"/>
                <a:sym typeface="Century Gothic"/>
              </a:rPr>
              <a:t>Thamhain</a:t>
            </a:r>
            <a:r>
              <a:rPr kumimoji="0" lang="en-US" sz="3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 and </a:t>
            </a:r>
            <a:r>
              <a:rPr kumimoji="0" lang="en-US" sz="3200" b="0" i="0" u="none" strike="noStrike" kern="0" cap="none" spc="0" normalizeH="0" baseline="0" noProof="0" dirty="0" err="1">
                <a:ln>
                  <a:noFill/>
                </a:ln>
                <a:solidFill>
                  <a:srgbClr val="002060"/>
                </a:solidFill>
                <a:effectLst/>
                <a:uLnTx/>
                <a:uFillTx/>
                <a:latin typeface="Times New Roman" panose="02020603050405020304" pitchFamily="18" charset="0"/>
                <a:cs typeface="Times New Roman" panose="02020603050405020304" pitchFamily="18" charset="0"/>
                <a:sym typeface="Century Gothic"/>
              </a:rPr>
              <a:t>Wilemon</a:t>
            </a:r>
            <a:r>
              <a:rPr kumimoji="0" lang="en-US" sz="3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 (1975), the seven major sources of project conflict and team disagreements are (sorted by significance are)</a:t>
            </a:r>
          </a:p>
        </p:txBody>
      </p:sp>
      <p:pic>
        <p:nvPicPr>
          <p:cNvPr id="8" name="Google Shape;245;p16" descr="Seven major sources of project conflict and team disagreements">
            <a:extLst>
              <a:ext uri="{FF2B5EF4-FFF2-40B4-BE49-F238E27FC236}">
                <a16:creationId xmlns:a16="http://schemas.microsoft.com/office/drawing/2014/main" id="{F75CA13F-5C62-8DBE-0402-8F850A24788A}"/>
              </a:ext>
            </a:extLst>
          </p:cNvPr>
          <p:cNvPicPr preferRelativeResize="0"/>
          <p:nvPr/>
        </p:nvPicPr>
        <p:blipFill rotWithShape="1">
          <a:blip r:embed="rId3">
            <a:alphaModFix/>
          </a:blip>
          <a:srcRect/>
          <a:stretch/>
        </p:blipFill>
        <p:spPr>
          <a:xfrm>
            <a:off x="3105046" y="3255993"/>
            <a:ext cx="6081555" cy="2677873"/>
          </a:xfrm>
          <a:prstGeom prst="rect">
            <a:avLst/>
          </a:prstGeom>
          <a:noFill/>
          <a:ln>
            <a:noFill/>
          </a:ln>
        </p:spPr>
      </p:pic>
    </p:spTree>
    <p:extLst>
      <p:ext uri="{BB962C8B-B14F-4D97-AF65-F5344CB8AC3E}">
        <p14:creationId xmlns:p14="http://schemas.microsoft.com/office/powerpoint/2010/main" val="1107396430"/>
      </p:ext>
    </p:extLst>
  </p:cSld>
  <p:clrMapOvr>
    <a:masterClrMapping/>
  </p:clrMapOvr>
  <mc:AlternateContent xmlns:mc="http://schemas.openxmlformats.org/markup-compatibility/2006" xmlns:p14="http://schemas.microsoft.com/office/powerpoint/2010/main">
    <mc:Choice Requires="p14">
      <p:transition p14:dur="10" advTm="30336"/>
    </mc:Choice>
    <mc:Fallback xmlns="">
      <p:transition advTm="30336"/>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9980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endParaRPr lang="en-US" sz="2400" b="1" kern="0" dirty="0">
              <a:solidFill>
                <a:srgbClr val="002060"/>
              </a:solidFill>
              <a:latin typeface="Times New Roman" panose="02020603050405020304" pitchFamily="18" charset="0"/>
              <a:ea typeface="Century Gothic"/>
              <a:cs typeface="Times New Roman" panose="02020603050405020304" pitchFamily="18" charset="0"/>
              <a:sym typeface="Century Gothic"/>
            </a:endParaRP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Based on research by </a:t>
            </a:r>
            <a:r>
              <a:rPr kumimoji="0" lang="en-US" sz="2400" b="1" i="0" u="none" strike="noStrike" kern="0" cap="none" spc="0" normalizeH="0" baseline="0" noProof="0" dirty="0" err="1">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Thamhain</a:t>
            </a: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and </a:t>
            </a:r>
            <a:r>
              <a:rPr kumimoji="0" lang="en-US" sz="2400" b="1" i="0" u="none" strike="noStrike" kern="0" cap="none" spc="0" normalizeH="0" baseline="0" noProof="0" dirty="0" err="1">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Wilemon</a:t>
            </a: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(1975), there are </a:t>
            </a: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seven major sources </a:t>
            </a: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of project conflict and team disagreements are:</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a:p>
            <a:pPr marL="0" marR="0" lvl="0" indent="-152400" algn="l" defTabSz="914400" rtl="0" eaLnBrk="1" fontAlgn="auto" latinLnBrk="0" hangingPunct="1">
              <a:lnSpc>
                <a:spcPct val="100000"/>
              </a:lnSpc>
              <a:spcBef>
                <a:spcPts val="0"/>
              </a:spcBef>
              <a:spcAft>
                <a:spcPts val="0"/>
              </a:spcAft>
              <a:buClr>
                <a:srgbClr val="575757"/>
              </a:buClr>
              <a:buSzPts val="2400"/>
              <a:buFont typeface="Century Gothic"/>
              <a:buAutoNum type="arabicPeriod"/>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Personalities.</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52400" algn="l" defTabSz="914400" rtl="0" eaLnBrk="1" fontAlgn="auto" latinLnBrk="0" hangingPunct="1">
              <a:lnSpc>
                <a:spcPct val="100000"/>
              </a:lnSpc>
              <a:spcBef>
                <a:spcPts val="0"/>
              </a:spcBef>
              <a:spcAft>
                <a:spcPts val="0"/>
              </a:spcAft>
              <a:buClr>
                <a:srgbClr val="575757"/>
              </a:buClr>
              <a:buSzPts val="2400"/>
              <a:buFont typeface="Century Gothic"/>
              <a:buAutoNum type="arabicPeriod"/>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Project costs.</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52400" algn="l" defTabSz="914400" rtl="0" eaLnBrk="1" fontAlgn="auto" latinLnBrk="0" hangingPunct="1">
              <a:lnSpc>
                <a:spcPct val="100000"/>
              </a:lnSpc>
              <a:spcBef>
                <a:spcPts val="0"/>
              </a:spcBef>
              <a:spcAft>
                <a:spcPts val="0"/>
              </a:spcAft>
              <a:buClr>
                <a:srgbClr val="575757"/>
              </a:buClr>
              <a:buSzPts val="2400"/>
              <a:buFont typeface="Century Gothic"/>
              <a:buAutoNum type="arabicPeriod"/>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Administrative policies and procedures.</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52400" algn="l" defTabSz="914400" rtl="0" eaLnBrk="1" fontAlgn="auto" latinLnBrk="0" hangingPunct="1">
              <a:lnSpc>
                <a:spcPct val="100000"/>
              </a:lnSpc>
              <a:spcBef>
                <a:spcPts val="0"/>
              </a:spcBef>
              <a:spcAft>
                <a:spcPts val="0"/>
              </a:spcAft>
              <a:buClr>
                <a:srgbClr val="575757"/>
              </a:buClr>
              <a:buSzPts val="2400"/>
              <a:buFont typeface="Century Gothic"/>
              <a:buAutoNum type="arabicPeriod"/>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Technical beliefs and performance trade-offs.</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52400" algn="l" defTabSz="914400" rtl="0" eaLnBrk="1" fontAlgn="auto" latinLnBrk="0" hangingPunct="1">
              <a:lnSpc>
                <a:spcPct val="100000"/>
              </a:lnSpc>
              <a:spcBef>
                <a:spcPts val="0"/>
              </a:spcBef>
              <a:spcAft>
                <a:spcPts val="0"/>
              </a:spcAft>
              <a:buClr>
                <a:srgbClr val="575757"/>
              </a:buClr>
              <a:buSzPts val="2400"/>
              <a:buFont typeface="Century Gothic"/>
              <a:buAutoNum type="arabicPeriod"/>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Manpower resources.</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52400" algn="l" defTabSz="914400" rtl="0" eaLnBrk="1" fontAlgn="auto" latinLnBrk="0" hangingPunct="1">
              <a:lnSpc>
                <a:spcPct val="100000"/>
              </a:lnSpc>
              <a:spcBef>
                <a:spcPts val="0"/>
              </a:spcBef>
              <a:spcAft>
                <a:spcPts val="0"/>
              </a:spcAft>
              <a:buClr>
                <a:srgbClr val="575757"/>
              </a:buClr>
              <a:buSzPts val="2400"/>
              <a:buFont typeface="Century Gothic"/>
              <a:buAutoNum type="arabicPeriod"/>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Project Priorities.</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52400" algn="l" defTabSz="914400" rtl="0" eaLnBrk="1" fontAlgn="auto" latinLnBrk="0" hangingPunct="1">
              <a:lnSpc>
                <a:spcPct val="100000"/>
              </a:lnSpc>
              <a:spcBef>
                <a:spcPts val="0"/>
              </a:spcBef>
              <a:spcAft>
                <a:spcPts val="0"/>
              </a:spcAft>
              <a:buClr>
                <a:srgbClr val="575757"/>
              </a:buClr>
              <a:buSzPts val="2400"/>
              <a:buFont typeface="Century Gothic"/>
              <a:buAutoNum type="arabicPeriod"/>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Schedules.</a:t>
            </a:r>
            <a:br>
              <a:rPr kumimoji="0" lang="en-US" sz="24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rPr>
            </a:br>
            <a:endParaRPr kumimoji="0" lang="en-US" sz="2400" b="0" i="0" u="none" strike="noStrike" kern="0" cap="none" spc="0" normalizeH="0" baseline="0" noProof="0" dirty="0">
              <a:ln>
                <a:noFill/>
              </a:ln>
              <a:solidFill>
                <a:srgbClr val="002060"/>
              </a:solidFill>
              <a:effectLst/>
              <a:uLnTx/>
              <a:uFillTx/>
              <a:latin typeface="Century Gothic"/>
              <a:ea typeface="Century Gothic"/>
              <a:cs typeface="Century Gothic"/>
              <a:sym typeface="Century Gothic"/>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Google Shape;254;p17" descr="2014, Term 4 Protective Behaviours, Lesson 3 Conflict Resolution - Lessons  - Blendspace">
            <a:extLst>
              <a:ext uri="{FF2B5EF4-FFF2-40B4-BE49-F238E27FC236}">
                <a16:creationId xmlns:a16="http://schemas.microsoft.com/office/drawing/2014/main" id="{5D00CB68-CBB8-64BA-6057-414EFCBACF60}"/>
              </a:ext>
            </a:extLst>
          </p:cNvPr>
          <p:cNvPicPr preferRelativeResize="0"/>
          <p:nvPr/>
        </p:nvPicPr>
        <p:blipFill rotWithShape="1">
          <a:blip r:embed="rId3">
            <a:alphaModFix/>
          </a:blip>
          <a:srcRect/>
          <a:stretch/>
        </p:blipFill>
        <p:spPr>
          <a:xfrm>
            <a:off x="7977050" y="3429000"/>
            <a:ext cx="3403600" cy="2400300"/>
          </a:xfrm>
          <a:prstGeom prst="rect">
            <a:avLst/>
          </a:prstGeom>
          <a:noFill/>
          <a:ln>
            <a:noFill/>
          </a:ln>
        </p:spPr>
      </p:pic>
    </p:spTree>
    <p:extLst>
      <p:ext uri="{BB962C8B-B14F-4D97-AF65-F5344CB8AC3E}">
        <p14:creationId xmlns:p14="http://schemas.microsoft.com/office/powerpoint/2010/main" val="1329199877"/>
      </p:ext>
    </p:extLst>
  </p:cSld>
  <p:clrMapOvr>
    <a:masterClrMapping/>
  </p:clrMapOvr>
  <mc:AlternateContent xmlns:mc="http://schemas.openxmlformats.org/markup-compatibility/2006" xmlns:p14="http://schemas.microsoft.com/office/powerpoint/2010/main">
    <mc:Choice Requires="p14">
      <p:transition p14:dur="10" advTm="160864"/>
    </mc:Choice>
    <mc:Fallback xmlns="">
      <p:transition advTm="160864"/>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9980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In the organizational set up, there seems to be conflict among the managers, subordinates, team members and others also. </a:t>
            </a: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Sources of interpersonal conflict: </a:t>
            </a:r>
            <a:endParaRPr kumimoji="0" lang="en-US" sz="40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a:p>
            <a:pPr marL="742950" marR="0" lvl="1" indent="-285750" algn="l" defTabSz="914400" rtl="0" eaLnBrk="1" fontAlgn="auto" latinLnBrk="0" hangingPunct="1">
              <a:lnSpc>
                <a:spcPct val="100000"/>
              </a:lnSpc>
              <a:spcBef>
                <a:spcPts val="0"/>
              </a:spcBef>
              <a:spcAft>
                <a:spcPts val="0"/>
              </a:spcAft>
              <a:buClr>
                <a:srgbClr val="FF0000"/>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Personal differences: Everyone is unique. Family background, culture, values and so many indicators vary from one person to another. So, conflict may arise. There exists individual difference where intelligence, ability, attitude, motivation vary from one person to others.</a:t>
            </a:r>
          </a:p>
          <a:p>
            <a:pPr marL="742950" marR="0" lvl="1" indent="-285750" algn="l" defTabSz="914400" rtl="0" eaLnBrk="1" fontAlgn="auto" latinLnBrk="0" hangingPunct="1">
              <a:lnSpc>
                <a:spcPct val="100000"/>
              </a:lnSpc>
              <a:spcBef>
                <a:spcPts val="0"/>
              </a:spcBef>
              <a:spcAft>
                <a:spcPts val="0"/>
              </a:spcAft>
              <a:buClr>
                <a:srgbClr val="FF0000"/>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Information deficiency: There seems to be indication of communication gap and also there seems to be indication of misinformation. </a:t>
            </a:r>
          </a:p>
          <a:p>
            <a:pPr marL="742950" marR="0" lvl="1" indent="-285750" algn="l" defTabSz="914400" rtl="0" eaLnBrk="1" fontAlgn="auto" latinLnBrk="0" hangingPunct="1">
              <a:lnSpc>
                <a:spcPct val="100000"/>
              </a:lnSpc>
              <a:spcBef>
                <a:spcPts val="0"/>
              </a:spcBef>
              <a:spcAft>
                <a:spcPts val="0"/>
              </a:spcAft>
              <a:buClr>
                <a:srgbClr val="FF0000"/>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Role incompatibility: This type of interpersonal conflict mainly draws from both intra-individual role conflict and inter-group conflict. </a:t>
            </a: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562384008"/>
      </p:ext>
    </p:extLst>
  </p:cSld>
  <p:clrMapOvr>
    <a:masterClrMapping/>
  </p:clrMapOvr>
  <mc:AlternateContent xmlns:mc="http://schemas.openxmlformats.org/markup-compatibility/2006" xmlns:p14="http://schemas.microsoft.com/office/powerpoint/2010/main">
    <mc:Choice Requires="p14">
      <p:transition p14:dur="10" advTm="150784"/>
    </mc:Choice>
    <mc:Fallback xmlns="">
      <p:transition advTm="150784"/>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5"/>
            <a:ext cx="1083449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742950" marR="0" lvl="1" indent="-285750" algn="just" defTabSz="914400" rtl="0" eaLnBrk="1" fontAlgn="auto" latinLnBrk="0" hangingPunct="1">
              <a:lnSpc>
                <a:spcPct val="100000"/>
              </a:lnSpc>
              <a:spcBef>
                <a:spcPts val="0"/>
              </a:spcBef>
              <a:spcAft>
                <a:spcPts val="0"/>
              </a:spcAft>
              <a:buClr>
                <a:srgbClr val="00B050"/>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Environmental stress: This is mainly due to stressful environmental condition. Here downsizing, competition, uncertainty.</a:t>
            </a:r>
            <a:endParaRPr kumimoji="0" lang="en-US" sz="16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742950" marR="0" lvl="1" indent="-158750" algn="just" defTabSz="914400" rtl="0" eaLnBrk="1" fontAlgn="auto" latinLnBrk="0" hangingPunct="1">
              <a:lnSpc>
                <a:spcPct val="100000"/>
              </a:lnSpc>
              <a:spcBef>
                <a:spcPts val="0"/>
              </a:spcBef>
              <a:spcAft>
                <a:spcPts val="0"/>
              </a:spcAft>
              <a:buClr>
                <a:srgbClr val="000000"/>
              </a:buClr>
              <a:buSzPts val="2000"/>
              <a:buFont typeface="Arial"/>
              <a:buNone/>
              <a:tabLst/>
              <a:defRPr/>
            </a:pP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a:p>
            <a:pPr marL="742950" marR="0" lvl="1" indent="-285750" algn="just" defTabSz="914400" rtl="0" eaLnBrk="1" fontAlgn="auto" latinLnBrk="0" hangingPunct="1">
              <a:lnSpc>
                <a:spcPct val="100000"/>
              </a:lnSpc>
              <a:spcBef>
                <a:spcPts val="0"/>
              </a:spcBef>
              <a:spcAft>
                <a:spcPts val="0"/>
              </a:spcAft>
              <a:buClr>
                <a:srgbClr val="00B050"/>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Besides this there exists inter-group conflict in any organizational set up. The reasons are mainly as follows: </a:t>
            </a:r>
            <a:endParaRPr kumimoji="0" lang="en-US" sz="16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742950" marR="0" lvl="1" indent="-285750" algn="just" defTabSz="914400" rtl="0" eaLnBrk="1" fontAlgn="auto" latinLnBrk="0" hangingPunct="1">
              <a:lnSpc>
                <a:spcPct val="100000"/>
              </a:lnSpc>
              <a:spcBef>
                <a:spcPts val="0"/>
              </a:spcBef>
              <a:spcAft>
                <a:spcPts val="0"/>
              </a:spcAft>
              <a:buClr>
                <a:srgbClr val="00B050"/>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Competition for resources </a:t>
            </a:r>
            <a:endParaRPr kumimoji="0" lang="en-US" sz="16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742950" marR="0" lvl="1" indent="-285750" algn="just" defTabSz="914400" rtl="0" eaLnBrk="1" fontAlgn="auto" latinLnBrk="0" hangingPunct="1">
              <a:lnSpc>
                <a:spcPct val="100000"/>
              </a:lnSpc>
              <a:spcBef>
                <a:spcPts val="0"/>
              </a:spcBef>
              <a:spcAft>
                <a:spcPts val="0"/>
              </a:spcAft>
              <a:buClr>
                <a:srgbClr val="00B050"/>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Task interdependence </a:t>
            </a:r>
            <a:endParaRPr kumimoji="0" lang="en-US" sz="16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742950" marR="0" lvl="1" indent="-285750" algn="just" defTabSz="914400" rtl="0" eaLnBrk="1" fontAlgn="auto" latinLnBrk="0" hangingPunct="1">
              <a:lnSpc>
                <a:spcPct val="100000"/>
              </a:lnSpc>
              <a:spcBef>
                <a:spcPts val="0"/>
              </a:spcBef>
              <a:spcAft>
                <a:spcPts val="0"/>
              </a:spcAft>
              <a:buClr>
                <a:srgbClr val="00B050"/>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Status struggle</a:t>
            </a:r>
            <a:endParaRPr kumimoji="0" lang="en-US" sz="2400" b="1" i="0" u="none" strike="noStrike" kern="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sym typeface="Century Gothic"/>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803372986"/>
      </p:ext>
    </p:extLst>
  </p:cSld>
  <p:clrMapOvr>
    <a:masterClrMapping/>
  </p:clrMapOvr>
  <mc:AlternateContent xmlns:mc="http://schemas.openxmlformats.org/markup-compatibility/2006" xmlns:p14="http://schemas.microsoft.com/office/powerpoint/2010/main">
    <mc:Choice Requires="p14">
      <p:transition p14:dur="10" advTm="240576"/>
    </mc:Choice>
    <mc:Fallback xmlns="">
      <p:transition advTm="240576"/>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139700" algn="l" defTabSz="914400" rtl="0" eaLnBrk="1" fontAlgn="auto" latinLnBrk="0" hangingPunct="1">
              <a:lnSpc>
                <a:spcPct val="100000"/>
              </a:lnSpc>
              <a:spcBef>
                <a:spcPts val="0"/>
              </a:spcBef>
              <a:spcAft>
                <a:spcPts val="0"/>
              </a:spcAft>
              <a:buClr>
                <a:srgbClr val="575757"/>
              </a:buClr>
              <a:buSzPts val="2200"/>
              <a:buFont typeface="Arial"/>
              <a:buChar char="•"/>
              <a:tabLst/>
              <a:defRPr/>
            </a:pPr>
            <a:endPar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a:p>
            <a:pPr marL="0" marR="0" lvl="0" indent="-139700" algn="l" defTabSz="914400" rtl="0" eaLnBrk="1" fontAlgn="auto" latinLnBrk="0" hangingPunct="1">
              <a:lnSpc>
                <a:spcPct val="100000"/>
              </a:lnSpc>
              <a:spcBef>
                <a:spcPts val="0"/>
              </a:spcBef>
              <a:spcAft>
                <a:spcPts val="0"/>
              </a:spcAft>
              <a:buClr>
                <a:srgbClr val="575757"/>
              </a:buClr>
              <a:buSzPts val="22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Team conflict can be cause by various factors. Some of these factors include:</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39700" algn="l" defTabSz="914400" rtl="0" eaLnBrk="1" fontAlgn="auto" latinLnBrk="0" hangingPunct="1">
              <a:lnSpc>
                <a:spcPct val="100000"/>
              </a:lnSpc>
              <a:spcBef>
                <a:spcPts val="0"/>
              </a:spcBef>
              <a:spcAft>
                <a:spcPts val="0"/>
              </a:spcAft>
              <a:buClr>
                <a:srgbClr val="575757"/>
              </a:buClr>
              <a:buSzPts val="22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Poor communication or no communication;</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39700" algn="l" defTabSz="914400" rtl="0" eaLnBrk="1" fontAlgn="auto" latinLnBrk="0" hangingPunct="1">
              <a:lnSpc>
                <a:spcPct val="100000"/>
              </a:lnSpc>
              <a:spcBef>
                <a:spcPts val="0"/>
              </a:spcBef>
              <a:spcAft>
                <a:spcPts val="0"/>
              </a:spcAft>
              <a:buClr>
                <a:srgbClr val="575757"/>
              </a:buClr>
              <a:buSzPts val="22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Lack of problem-solving skills or getting to “root cause”;</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39700" algn="l" defTabSz="914400" rtl="0" eaLnBrk="1" fontAlgn="auto" latinLnBrk="0" hangingPunct="1">
              <a:lnSpc>
                <a:spcPct val="100000"/>
              </a:lnSpc>
              <a:spcBef>
                <a:spcPts val="0"/>
              </a:spcBef>
              <a:spcAft>
                <a:spcPts val="0"/>
              </a:spcAft>
              <a:buClr>
                <a:srgbClr val="575757"/>
              </a:buClr>
              <a:buSzPts val="22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Lack of clarity in purpose, goals, objectives, team &amp; individual roles;</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39700" algn="l" defTabSz="914400" rtl="0" eaLnBrk="1" fontAlgn="auto" latinLnBrk="0" hangingPunct="1">
              <a:lnSpc>
                <a:spcPct val="100000"/>
              </a:lnSpc>
              <a:spcBef>
                <a:spcPts val="0"/>
              </a:spcBef>
              <a:spcAft>
                <a:spcPts val="0"/>
              </a:spcAft>
              <a:buClr>
                <a:srgbClr val="575757"/>
              </a:buClr>
              <a:buSzPts val="22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Uncertainty/lack of resources and sources for help and support;</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39700" algn="l" defTabSz="914400" rtl="0" eaLnBrk="1" fontAlgn="auto" latinLnBrk="0" hangingPunct="1">
              <a:lnSpc>
                <a:spcPct val="100000"/>
              </a:lnSpc>
              <a:spcBef>
                <a:spcPts val="0"/>
              </a:spcBef>
              <a:spcAft>
                <a:spcPts val="0"/>
              </a:spcAft>
              <a:buClr>
                <a:srgbClr val="575757"/>
              </a:buClr>
              <a:buSzPts val="22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Poor time management;</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39700" algn="l" defTabSz="914400" rtl="0" eaLnBrk="1" fontAlgn="auto" latinLnBrk="0" hangingPunct="1">
              <a:lnSpc>
                <a:spcPct val="100000"/>
              </a:lnSpc>
              <a:spcBef>
                <a:spcPts val="0"/>
              </a:spcBef>
              <a:spcAft>
                <a:spcPts val="0"/>
              </a:spcAft>
              <a:buClr>
                <a:srgbClr val="575757"/>
              </a:buClr>
              <a:buSzPts val="22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Lack of leadership and management;</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39700" algn="l" defTabSz="914400" rtl="0" eaLnBrk="1" fontAlgn="auto" latinLnBrk="0" hangingPunct="1">
              <a:lnSpc>
                <a:spcPct val="100000"/>
              </a:lnSpc>
              <a:spcBef>
                <a:spcPts val="0"/>
              </a:spcBef>
              <a:spcAft>
                <a:spcPts val="0"/>
              </a:spcAft>
              <a:buClr>
                <a:srgbClr val="575757"/>
              </a:buClr>
              <a:buSzPts val="22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Team members bored, not challenged, not really interested;</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39700" algn="l" defTabSz="914400" rtl="0" eaLnBrk="1" fontAlgn="auto" latinLnBrk="0" hangingPunct="1">
              <a:lnSpc>
                <a:spcPct val="100000"/>
              </a:lnSpc>
              <a:spcBef>
                <a:spcPts val="0"/>
              </a:spcBef>
              <a:spcAft>
                <a:spcPts val="0"/>
              </a:spcAft>
              <a:buClr>
                <a:srgbClr val="575757"/>
              </a:buClr>
              <a:buSzPts val="22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Lack of skills and abilities in team members;</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39700" algn="l" defTabSz="914400" rtl="0" eaLnBrk="1" fontAlgn="auto" latinLnBrk="0" hangingPunct="1">
              <a:lnSpc>
                <a:spcPct val="100000"/>
              </a:lnSpc>
              <a:spcBef>
                <a:spcPts val="0"/>
              </a:spcBef>
              <a:spcAft>
                <a:spcPts val="0"/>
              </a:spcAft>
              <a:buClr>
                <a:srgbClr val="575757"/>
              </a:buClr>
              <a:buSzPts val="22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Personality conflicts;</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39700" algn="l" defTabSz="914400" rtl="0" eaLnBrk="1" fontAlgn="auto" latinLnBrk="0" hangingPunct="1">
              <a:lnSpc>
                <a:spcPct val="100000"/>
              </a:lnSpc>
              <a:spcBef>
                <a:spcPts val="0"/>
              </a:spcBef>
              <a:spcAft>
                <a:spcPts val="0"/>
              </a:spcAft>
              <a:buClr>
                <a:srgbClr val="575757"/>
              </a:buClr>
              <a:buSzPts val="22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Personal problems; and</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39700" algn="l" defTabSz="914400" rtl="0" eaLnBrk="1" fontAlgn="auto" latinLnBrk="0" hangingPunct="1">
              <a:lnSpc>
                <a:spcPct val="100000"/>
              </a:lnSpc>
              <a:spcBef>
                <a:spcPts val="0"/>
              </a:spcBef>
              <a:spcAft>
                <a:spcPts val="0"/>
              </a:spcAft>
              <a:buClr>
                <a:srgbClr val="575757"/>
              </a:buClr>
              <a:buSzPts val="22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High turnover rates.</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A34EB6D-03F8-C5B1-8A0D-F7DE9BFD15E9}"/>
              </a:ext>
            </a:extLst>
          </p:cNvPr>
          <p:cNvSpPr txBox="1"/>
          <p:nvPr/>
        </p:nvSpPr>
        <p:spPr>
          <a:xfrm>
            <a:off x="2513149" y="1019069"/>
            <a:ext cx="56650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What Causes Team Conflict?</a:t>
            </a:r>
          </a:p>
        </p:txBody>
      </p:sp>
    </p:spTree>
    <p:extLst>
      <p:ext uri="{BB962C8B-B14F-4D97-AF65-F5344CB8AC3E}">
        <p14:creationId xmlns:p14="http://schemas.microsoft.com/office/powerpoint/2010/main" val="4045445670"/>
      </p:ext>
    </p:extLst>
  </p:cSld>
  <p:clrMapOvr>
    <a:masterClrMapping/>
  </p:clrMapOvr>
  <mc:AlternateContent xmlns:mc="http://schemas.openxmlformats.org/markup-compatibility/2006" xmlns:p14="http://schemas.microsoft.com/office/powerpoint/2010/main">
    <mc:Choice Requires="p14">
      <p:transition p14:dur="10" advTm="301952"/>
    </mc:Choice>
    <mc:Fallback xmlns="">
      <p:transition advTm="301952"/>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defTabSz="914400" rtl="0" eaLnBrk="1" fontAlgn="auto" latinLnBrk="0" hangingPunct="1">
              <a:lnSpc>
                <a:spcPct val="100000"/>
              </a:lnSpc>
              <a:spcBef>
                <a:spcPts val="0"/>
              </a:spcBef>
              <a:spcAft>
                <a:spcPts val="1200"/>
              </a:spcAft>
              <a:buClr>
                <a:srgbClr val="FF0000"/>
              </a:buClr>
              <a:buSzPts val="1800"/>
              <a:buFont typeface="Arial"/>
              <a:buChar char="•"/>
              <a:tabLst/>
              <a:defRPr/>
            </a:pP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Everyone</a:t>
            </a: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needs to feel understood, and supported, but the ways in which these needs are met vary widely. </a:t>
            </a:r>
          </a:p>
          <a:p>
            <a:pPr marL="285750" marR="0" lvl="0" indent="-285750" algn="l" defTabSz="914400" rtl="0" eaLnBrk="1" fontAlgn="auto" latinLnBrk="0" hangingPunct="1">
              <a:lnSpc>
                <a:spcPct val="100000"/>
              </a:lnSpc>
              <a:spcBef>
                <a:spcPts val="0"/>
              </a:spcBef>
              <a:spcAft>
                <a:spcPts val="1200"/>
              </a:spcAft>
              <a:buClr>
                <a:srgbClr val="000000"/>
              </a:buClr>
              <a:buSzPts val="18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Differing needs for feeling comfortable and safe create some of the </a:t>
            </a:r>
            <a:r>
              <a:rPr kumimoji="0" lang="en-US" sz="2400" b="0" i="0" u="sng"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most severe challenges in our personal and professional relationships. </a:t>
            </a:r>
          </a:p>
          <a:p>
            <a:pPr marL="285750" marR="0" lvl="0" indent="-285750" algn="l" defTabSz="914400" rtl="0" eaLnBrk="1" fontAlgn="auto" latinLnBrk="0" hangingPunct="1">
              <a:lnSpc>
                <a:spcPct val="100000"/>
              </a:lnSpc>
              <a:spcBef>
                <a:spcPts val="0"/>
              </a:spcBef>
              <a:spcAft>
                <a:spcPts val="1200"/>
              </a:spcAft>
              <a:buClr>
                <a:srgbClr val="000000"/>
              </a:buClr>
              <a:buSzPts val="18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It is important to acknowledge that both parties’ needs to play important roles in the long-term success of team members relationships, a lack of understanding about differing needs can result in distance, arguments, and conflicts. </a:t>
            </a:r>
          </a:p>
          <a:p>
            <a:pPr marL="0" marR="0" lvl="0" indent="-114300" algn="l" defTabSz="914400" rtl="0" eaLnBrk="1" fontAlgn="auto" latinLnBrk="0" hangingPunct="1">
              <a:lnSpc>
                <a:spcPct val="100000"/>
              </a:lnSpc>
              <a:spcBef>
                <a:spcPts val="0"/>
              </a:spcBef>
              <a:spcAft>
                <a:spcPts val="1200"/>
              </a:spcAft>
              <a:buClr>
                <a:srgbClr val="000000"/>
              </a:buClr>
              <a:buSzPts val="18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a:t>
            </a:r>
            <a:r>
              <a:rPr kumimoji="0" lang="en-US" sz="2400" b="0" i="0" u="sng"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Build a trust,  To feel secure.</a:t>
            </a:r>
            <a:endParaRPr kumimoji="0" lang="en-US" sz="1800" b="0"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65267473"/>
      </p:ext>
    </p:extLst>
  </p:cSld>
  <p:clrMapOvr>
    <a:masterClrMapping/>
  </p:clrMapOvr>
  <mc:AlternateContent xmlns:mc="http://schemas.openxmlformats.org/markup-compatibility/2006" xmlns:p14="http://schemas.microsoft.com/office/powerpoint/2010/main">
    <mc:Choice Requires="p14">
      <p:transition p14:dur="10" advTm="134464"/>
    </mc:Choice>
    <mc:Fallback xmlns="">
      <p:transition advTm="134464"/>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20000"/>
              </a:lnSpc>
              <a:spcBef>
                <a:spcPts val="0"/>
              </a:spcBef>
              <a:spcAft>
                <a:spcPts val="0"/>
              </a:spcAft>
              <a:buClr>
                <a:srgbClr val="415588"/>
              </a:buClr>
              <a:buSzPts val="2000"/>
              <a:buFont typeface="Arial"/>
              <a:buNone/>
              <a:tabLst/>
              <a:defRPr/>
            </a:pPr>
            <a:r>
              <a:rPr kumimoji="0" lang="en-US" sz="22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The typical symptoms of team conflict are the following:</a:t>
            </a:r>
            <a:endPar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228600" marR="0" lvl="0" indent="-228600" algn="l"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Absenteeism</a:t>
            </a:r>
          </a:p>
          <a:p>
            <a:pPr marL="228600" marR="0" lvl="0" indent="-228600" algn="l"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Complaining</a:t>
            </a:r>
          </a:p>
          <a:p>
            <a:pPr marL="228600" marR="0" lvl="0" indent="-228600" algn="l"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Filing lawsuits</a:t>
            </a:r>
          </a:p>
          <a:p>
            <a:pPr marL="228600" marR="0" lvl="0" indent="-228600" algn="l"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Finger pointing</a:t>
            </a:r>
          </a:p>
          <a:p>
            <a:pPr marL="228600" marR="0" lvl="0" indent="-228600" algn="l"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Gossiping </a:t>
            </a:r>
          </a:p>
          <a:p>
            <a:pPr marL="228600" marR="0" lvl="0" indent="-228600" algn="l"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Hiding information that should be shared</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1AA89D57-5E23-BBA0-3B9B-F8E801A870A9}"/>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Symptoms of Team Conflict</a:t>
            </a:r>
          </a:p>
        </p:txBody>
      </p:sp>
    </p:spTree>
    <p:extLst>
      <p:ext uri="{BB962C8B-B14F-4D97-AF65-F5344CB8AC3E}">
        <p14:creationId xmlns:p14="http://schemas.microsoft.com/office/powerpoint/2010/main" val="355655375"/>
      </p:ext>
    </p:extLst>
  </p:cSld>
  <p:clrMapOvr>
    <a:masterClrMapping/>
  </p:clrMapOvr>
  <mc:AlternateContent xmlns:mc="http://schemas.openxmlformats.org/markup-compatibility/2006" xmlns:p14="http://schemas.microsoft.com/office/powerpoint/2010/main">
    <mc:Choice Requires="p14">
      <p:transition p14:dur="10" advTm="159712"/>
    </mc:Choice>
    <mc:Fallback xmlns="">
      <p:transition advTm="159712"/>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0"/>
              </a:spcBef>
              <a:spcAft>
                <a:spcPts val="0"/>
              </a:spcAft>
              <a:buClr>
                <a:srgbClr val="415588"/>
              </a:buClr>
              <a:buSzPts val="20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Not attending required meetings</a:t>
            </a:r>
          </a:p>
          <a:p>
            <a:pPr marL="228600" marR="0" lvl="0" indent="-228600" algn="l"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Not completing work on-time or to quality goals</a:t>
            </a:r>
          </a:p>
          <a:p>
            <a:pPr marL="228600" marR="0" lvl="0" indent="-228600" algn="l"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Not responding to requests for information</a:t>
            </a:r>
          </a:p>
          <a:p>
            <a:pPr marL="228600" marR="0" lvl="0" indent="-228600" algn="l"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Not returning phone calls or e-mails</a:t>
            </a:r>
          </a:p>
          <a:p>
            <a:pPr marL="228600" marR="0" lvl="0" indent="-228600" algn="l"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Passive/aggressive behavior</a:t>
            </a:r>
          </a:p>
          <a:p>
            <a:pPr marL="228600" marR="0" lvl="0" indent="-228600" algn="l"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Physical violence</a:t>
            </a:r>
          </a:p>
          <a:p>
            <a:pPr marL="228600" marR="0" lvl="0" indent="-228600" algn="l"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Verbal abuse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1CD5228-F0BD-CDD1-2A02-1C1CDB49A991}"/>
              </a:ext>
            </a:extLst>
          </p:cNvPr>
          <p:cNvSpPr txBox="1"/>
          <p:nvPr/>
        </p:nvSpPr>
        <p:spPr>
          <a:xfrm>
            <a:off x="2459842" y="1048836"/>
            <a:ext cx="6401129"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Symptoms of Team Conflict</a:t>
            </a:r>
          </a:p>
        </p:txBody>
      </p:sp>
    </p:spTree>
    <p:extLst>
      <p:ext uri="{BB962C8B-B14F-4D97-AF65-F5344CB8AC3E}">
        <p14:creationId xmlns:p14="http://schemas.microsoft.com/office/powerpoint/2010/main" val="3723258229"/>
      </p:ext>
    </p:extLst>
  </p:cSld>
  <p:clrMapOvr>
    <a:masterClrMapping/>
  </p:clrMapOvr>
  <mc:AlternateContent xmlns:mc="http://schemas.openxmlformats.org/markup-compatibility/2006" xmlns:p14="http://schemas.microsoft.com/office/powerpoint/2010/main">
    <mc:Choice Requires="p14">
      <p:transition p14:dur="10" advTm="170898"/>
    </mc:Choice>
    <mc:Fallback xmlns="">
      <p:transition advTm="170898"/>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5"/>
            <a:ext cx="10769177"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120000"/>
              </a:lnSpc>
              <a:spcBef>
                <a:spcPts val="0"/>
              </a:spcBef>
              <a:spcAft>
                <a:spcPts val="0"/>
              </a:spcAft>
              <a:buClr>
                <a:srgbClr val="415588"/>
              </a:buClr>
              <a:buSzPts val="2000"/>
              <a:tabLst/>
              <a:defRPr/>
            </a:pPr>
            <a:endParaRPr kumimoji="0" lang="en-US" sz="2000" b="0" i="0" u="none" strike="noStrike" kern="0" cap="none" spc="0" normalizeH="0" baseline="0" noProof="0" dirty="0">
              <a:ln>
                <a:noFill/>
              </a:ln>
              <a:solidFill>
                <a:srgbClr val="002060"/>
              </a:solidFill>
              <a:effectLst/>
              <a:uLnTx/>
              <a:uFillTx/>
              <a:latin typeface="Century Gothic"/>
              <a:sym typeface="Century Gothic"/>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5AF31951-66C2-55BC-6C0E-E13845BEA62B}"/>
              </a:ext>
            </a:extLst>
          </p:cNvPr>
          <p:cNvPicPr>
            <a:picLocks noChangeAspect="1"/>
          </p:cNvPicPr>
          <p:nvPr/>
        </p:nvPicPr>
        <p:blipFill>
          <a:blip r:embed="rId3"/>
          <a:stretch>
            <a:fillRect/>
          </a:stretch>
        </p:blipFill>
        <p:spPr>
          <a:xfrm>
            <a:off x="1639438" y="2155119"/>
            <a:ext cx="8913124" cy="3994306"/>
          </a:xfrm>
          <a:prstGeom prst="rect">
            <a:avLst/>
          </a:prstGeom>
        </p:spPr>
      </p:pic>
    </p:spTree>
    <p:extLst>
      <p:ext uri="{BB962C8B-B14F-4D97-AF65-F5344CB8AC3E}">
        <p14:creationId xmlns:p14="http://schemas.microsoft.com/office/powerpoint/2010/main" val="3199429918"/>
      </p:ext>
    </p:extLst>
  </p:cSld>
  <p:clrMapOvr>
    <a:masterClrMapping/>
  </p:clrMapOvr>
  <mc:AlternateContent xmlns:mc="http://schemas.openxmlformats.org/markup-compatibility/2006" xmlns:p14="http://schemas.microsoft.com/office/powerpoint/2010/main">
    <mc:Choice Requires="p14">
      <p:transition p14:dur="10" advTm="58374"/>
    </mc:Choice>
    <mc:Fallback xmlns="">
      <p:transition advTm="58374"/>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120000"/>
              </a:lnSpc>
              <a:spcBef>
                <a:spcPts val="0"/>
              </a:spcBef>
              <a:spcAft>
                <a:spcPts val="0"/>
              </a:spcAft>
              <a:buClr>
                <a:srgbClr val="415588"/>
              </a:buClr>
              <a:buSzPts val="20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The optimal solution, following a standard problem-solving process:</a:t>
            </a:r>
          </a:p>
          <a:p>
            <a:pPr marL="685791" marR="0" lvl="1" indent="-342900" algn="just" defTabSz="914400" rtl="0" eaLnBrk="1" fontAlgn="auto" latinLnBrk="0" hangingPunct="1">
              <a:lnSpc>
                <a:spcPct val="120000"/>
              </a:lnSpc>
              <a:spcBef>
                <a:spcPts val="500"/>
              </a:spcBef>
              <a:spcAft>
                <a:spcPts val="0"/>
              </a:spcAft>
              <a:buClr>
                <a:srgbClr val="415588"/>
              </a:buClr>
              <a:buSzPts val="1800"/>
              <a:buFont typeface="Century Gothic"/>
              <a:buAutoNum type="arabicPeriod"/>
              <a:tabLst/>
              <a:defRPr/>
            </a:pPr>
            <a:r>
              <a:rPr kumimoji="0" lang="en-US" sz="19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Define the real/root problem</a:t>
            </a:r>
          </a:p>
          <a:p>
            <a:pPr marL="685791" marR="0" lvl="1" indent="-342900" algn="just" defTabSz="914400" rtl="0" eaLnBrk="1" fontAlgn="auto" latinLnBrk="0" hangingPunct="1">
              <a:lnSpc>
                <a:spcPct val="120000"/>
              </a:lnSpc>
              <a:spcBef>
                <a:spcPts val="500"/>
              </a:spcBef>
              <a:spcAft>
                <a:spcPts val="0"/>
              </a:spcAft>
              <a:buClr>
                <a:srgbClr val="415588"/>
              </a:buClr>
              <a:buSzPts val="1800"/>
              <a:buFont typeface="Century Gothic"/>
              <a:buAutoNum type="arabicPeriod"/>
              <a:tabLst/>
              <a:defRPr/>
            </a:pPr>
            <a:r>
              <a:rPr kumimoji="0" lang="en-US" sz="19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Analyze the problem</a:t>
            </a:r>
          </a:p>
          <a:p>
            <a:pPr marL="685791" marR="0" lvl="1" indent="-342900" algn="just" defTabSz="914400" rtl="0" eaLnBrk="1" fontAlgn="auto" latinLnBrk="0" hangingPunct="1">
              <a:lnSpc>
                <a:spcPct val="120000"/>
              </a:lnSpc>
              <a:spcBef>
                <a:spcPts val="500"/>
              </a:spcBef>
              <a:spcAft>
                <a:spcPts val="0"/>
              </a:spcAft>
              <a:buClr>
                <a:srgbClr val="415588"/>
              </a:buClr>
              <a:buSzPts val="1800"/>
              <a:buFont typeface="Century Gothic"/>
              <a:buAutoNum type="arabicPeriod"/>
              <a:tabLst/>
              <a:defRPr/>
            </a:pPr>
            <a:r>
              <a:rPr kumimoji="0" lang="en-US" sz="19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Identify solutions</a:t>
            </a:r>
          </a:p>
          <a:p>
            <a:pPr marL="685791" marR="0" lvl="1" indent="-342900" algn="just" defTabSz="914400" rtl="0" eaLnBrk="1" fontAlgn="auto" latinLnBrk="0" hangingPunct="1">
              <a:lnSpc>
                <a:spcPct val="120000"/>
              </a:lnSpc>
              <a:spcBef>
                <a:spcPts val="500"/>
              </a:spcBef>
              <a:spcAft>
                <a:spcPts val="0"/>
              </a:spcAft>
              <a:buClr>
                <a:srgbClr val="415588"/>
              </a:buClr>
              <a:buSzPts val="1800"/>
              <a:buFont typeface="Century Gothic"/>
              <a:buAutoNum type="arabicPeriod"/>
              <a:tabLst/>
              <a:defRPr/>
            </a:pPr>
            <a:r>
              <a:rPr kumimoji="0" lang="en-US" sz="19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Choose a solution (this can be difficult)</a:t>
            </a:r>
          </a:p>
          <a:p>
            <a:pPr marL="685791" marR="0" lvl="1" indent="-342900" algn="just" defTabSz="914400" rtl="0" eaLnBrk="1" fontAlgn="auto" latinLnBrk="0" hangingPunct="1">
              <a:lnSpc>
                <a:spcPct val="120000"/>
              </a:lnSpc>
              <a:spcBef>
                <a:spcPts val="500"/>
              </a:spcBef>
              <a:spcAft>
                <a:spcPts val="0"/>
              </a:spcAft>
              <a:buClr>
                <a:srgbClr val="415588"/>
              </a:buClr>
              <a:buSzPts val="1800"/>
              <a:buFont typeface="Century Gothic"/>
              <a:buAutoNum type="arabicPeriod"/>
              <a:tabLst/>
              <a:defRPr/>
            </a:pPr>
            <a:r>
              <a:rPr kumimoji="0" lang="en-US" sz="19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Implement a solution</a:t>
            </a:r>
          </a:p>
          <a:p>
            <a:pPr marL="685791" marR="0" lvl="1" indent="-342900" algn="just" defTabSz="914400" rtl="0" eaLnBrk="1" fontAlgn="auto" latinLnBrk="0" hangingPunct="1">
              <a:lnSpc>
                <a:spcPct val="120000"/>
              </a:lnSpc>
              <a:spcBef>
                <a:spcPts val="500"/>
              </a:spcBef>
              <a:spcAft>
                <a:spcPts val="0"/>
              </a:spcAft>
              <a:buClr>
                <a:srgbClr val="415588"/>
              </a:buClr>
              <a:buSzPts val="1800"/>
              <a:buFont typeface="Century Gothic"/>
              <a:buAutoNum type="arabicPeriod"/>
              <a:tabLst/>
              <a:defRPr/>
            </a:pPr>
            <a:r>
              <a:rPr kumimoji="0" lang="en-US" sz="19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Review the solution, and confirm that it solved the problem and repeat if necessary</a:t>
            </a: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Often takes the longest – not appropriate if deadlines are tight.</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96DB40F-F57B-DA01-4336-206427B9C0DA}"/>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1- Confronting/Problem-solving</a:t>
            </a:r>
          </a:p>
        </p:txBody>
      </p:sp>
      <p:pic>
        <p:nvPicPr>
          <p:cNvPr id="8" name="Google Shape;354;p29">
            <a:extLst>
              <a:ext uri="{FF2B5EF4-FFF2-40B4-BE49-F238E27FC236}">
                <a16:creationId xmlns:a16="http://schemas.microsoft.com/office/drawing/2014/main" id="{67A9584B-54EA-D113-CE89-E6157B9283D4}"/>
              </a:ext>
            </a:extLst>
          </p:cNvPr>
          <p:cNvPicPr preferRelativeResize="0">
            <a:picLocks/>
          </p:cNvPicPr>
          <p:nvPr/>
        </p:nvPicPr>
        <p:blipFill rotWithShape="1">
          <a:blip r:embed="rId3">
            <a:alphaModFix/>
          </a:blip>
          <a:srcRect/>
          <a:stretch/>
        </p:blipFill>
        <p:spPr>
          <a:xfrm>
            <a:off x="8268055" y="2643769"/>
            <a:ext cx="2821590" cy="2035629"/>
          </a:xfrm>
          <a:prstGeom prst="rect">
            <a:avLst/>
          </a:prstGeom>
          <a:noFill/>
          <a:ln>
            <a:noFill/>
          </a:ln>
        </p:spPr>
      </p:pic>
    </p:spTree>
    <p:extLst>
      <p:ext uri="{BB962C8B-B14F-4D97-AF65-F5344CB8AC3E}">
        <p14:creationId xmlns:p14="http://schemas.microsoft.com/office/powerpoint/2010/main" val="2634784455"/>
      </p:ext>
    </p:extLst>
  </p:cSld>
  <p:clrMapOvr>
    <a:masterClrMapping/>
  </p:clrMapOvr>
  <mc:AlternateContent xmlns:mc="http://schemas.openxmlformats.org/markup-compatibility/2006" xmlns:p14="http://schemas.microsoft.com/office/powerpoint/2010/main">
    <mc:Choice Requires="p14">
      <p:transition p14:dur="10" advTm="251878"/>
    </mc:Choice>
    <mc:Fallback xmlns="">
      <p:transition advTm="251878"/>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120000"/>
              </a:lnSpc>
              <a:spcBef>
                <a:spcPts val="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Each party makes concessions to the other, and a mutually-accepted conclusion is reached.</a:t>
            </a: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Works best with issues that can be divided.</a:t>
            </a: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Is often the quickest solution.</a:t>
            </a: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May result in a </a:t>
            </a: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‘lose-lose’ </a:t>
            </a: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situation because everyone gets only a subset of what they want.</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ABE48DBF-F914-3956-7DAC-91830A9C108C}"/>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2- Compromising</a:t>
            </a:r>
          </a:p>
        </p:txBody>
      </p:sp>
      <p:pic>
        <p:nvPicPr>
          <p:cNvPr id="9" name="Google Shape;365;p30">
            <a:extLst>
              <a:ext uri="{FF2B5EF4-FFF2-40B4-BE49-F238E27FC236}">
                <a16:creationId xmlns:a16="http://schemas.microsoft.com/office/drawing/2014/main" id="{A9E3BF7B-004A-9EC6-06A9-170CB97D4103}"/>
              </a:ext>
            </a:extLst>
          </p:cNvPr>
          <p:cNvPicPr preferRelativeResize="0">
            <a:picLocks/>
          </p:cNvPicPr>
          <p:nvPr/>
        </p:nvPicPr>
        <p:blipFill rotWithShape="1">
          <a:blip r:embed="rId3">
            <a:alphaModFix/>
          </a:blip>
          <a:srcRect/>
          <a:stretch/>
        </p:blipFill>
        <p:spPr>
          <a:xfrm>
            <a:off x="8522433" y="2852057"/>
            <a:ext cx="2821591" cy="1643743"/>
          </a:xfrm>
          <a:prstGeom prst="rect">
            <a:avLst/>
          </a:prstGeom>
          <a:noFill/>
          <a:ln>
            <a:noFill/>
          </a:ln>
        </p:spPr>
      </p:pic>
    </p:spTree>
    <p:extLst>
      <p:ext uri="{BB962C8B-B14F-4D97-AF65-F5344CB8AC3E}">
        <p14:creationId xmlns:p14="http://schemas.microsoft.com/office/powerpoint/2010/main" val="395403855"/>
      </p:ext>
    </p:extLst>
  </p:cSld>
  <p:clrMapOvr>
    <a:masterClrMapping/>
  </p:clrMapOvr>
  <mc:AlternateContent xmlns:mc="http://schemas.openxmlformats.org/markup-compatibility/2006" xmlns:p14="http://schemas.microsoft.com/office/powerpoint/2010/main">
    <mc:Choice Requires="p14">
      <p:transition p14:dur="10" advTm="123518"/>
    </mc:Choice>
    <mc:Fallback xmlns="">
      <p:transition advTm="123518"/>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One or more parties choose to withdraw from or avoid the other to end or delay the conflict.</a:t>
            </a:r>
          </a:p>
          <a:p>
            <a:pPr marL="228600" marR="0" lvl="0" indent="-228600" algn="l"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Useful when debate is trivial or emotions are high.</a:t>
            </a:r>
          </a:p>
          <a:p>
            <a:pPr marL="228600" marR="0" lvl="0" indent="-228600" algn="l"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May be needed until an authority can intervene.</a:t>
            </a:r>
          </a:p>
          <a:p>
            <a:pPr marL="228600" marR="0" lvl="0" indent="-228600" algn="l"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Often doesn’t directly solve the conflict.</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A4C8666-AE0D-250B-2BD7-268F9FD441D8}"/>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3- Withdrawal/Avoidance</a:t>
            </a:r>
          </a:p>
        </p:txBody>
      </p:sp>
      <p:pic>
        <p:nvPicPr>
          <p:cNvPr id="8" name="Google Shape;376;p31">
            <a:extLst>
              <a:ext uri="{FF2B5EF4-FFF2-40B4-BE49-F238E27FC236}">
                <a16:creationId xmlns:a16="http://schemas.microsoft.com/office/drawing/2014/main" id="{C632360B-7EA0-DC13-D34B-E79D35F019A2}"/>
              </a:ext>
            </a:extLst>
          </p:cNvPr>
          <p:cNvPicPr preferRelativeResize="0">
            <a:picLocks/>
          </p:cNvPicPr>
          <p:nvPr/>
        </p:nvPicPr>
        <p:blipFill rotWithShape="1">
          <a:blip r:embed="rId3">
            <a:alphaModFix/>
          </a:blip>
          <a:srcRect/>
          <a:stretch/>
        </p:blipFill>
        <p:spPr>
          <a:xfrm>
            <a:off x="8458199" y="3429000"/>
            <a:ext cx="2821591" cy="2042886"/>
          </a:xfrm>
          <a:prstGeom prst="rect">
            <a:avLst/>
          </a:prstGeom>
          <a:noFill/>
          <a:ln>
            <a:noFill/>
          </a:ln>
        </p:spPr>
      </p:pic>
    </p:spTree>
    <p:extLst>
      <p:ext uri="{BB962C8B-B14F-4D97-AF65-F5344CB8AC3E}">
        <p14:creationId xmlns:p14="http://schemas.microsoft.com/office/powerpoint/2010/main" val="1477986575"/>
      </p:ext>
    </p:extLst>
  </p:cSld>
  <p:clrMapOvr>
    <a:masterClrMapping/>
  </p:clrMapOvr>
  <mc:AlternateContent xmlns:mc="http://schemas.openxmlformats.org/markup-compatibility/2006" xmlns:p14="http://schemas.microsoft.com/office/powerpoint/2010/main">
    <mc:Choice Requires="p14">
      <p:transition p14:dur="10" advTm="73862"/>
    </mc:Choice>
    <mc:Fallback xmlns="">
      <p:transition advTm="73862"/>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4867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120000"/>
              </a:lnSpc>
              <a:spcBef>
                <a:spcPts val="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One party concedes, giving the other the ‘win’.</a:t>
            </a: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Useful when the issue is clearly more important to one party or satisfying one party is important to the overall success of the project.</a:t>
            </a: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Can delay conflict, as the accommodating party may change their mind and the disagreement still is in place.</a:t>
            </a: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Potential for abuse of the situation is present.</a:t>
            </a: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507419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4- Smoothing/Accommodating</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Google Shape;387;p32">
            <a:extLst>
              <a:ext uri="{FF2B5EF4-FFF2-40B4-BE49-F238E27FC236}">
                <a16:creationId xmlns:a16="http://schemas.microsoft.com/office/drawing/2014/main" id="{3D15D432-B96E-33D4-3FA0-B5C039AAE0DE}"/>
              </a:ext>
            </a:extLst>
          </p:cNvPr>
          <p:cNvPicPr preferRelativeResize="0">
            <a:picLocks/>
          </p:cNvPicPr>
          <p:nvPr/>
        </p:nvPicPr>
        <p:blipFill rotWithShape="1">
          <a:blip r:embed="rId3">
            <a:alphaModFix/>
          </a:blip>
          <a:srcRect/>
          <a:stretch/>
        </p:blipFill>
        <p:spPr>
          <a:xfrm>
            <a:off x="8434238" y="4266799"/>
            <a:ext cx="2821591" cy="1811412"/>
          </a:xfrm>
          <a:prstGeom prst="rect">
            <a:avLst/>
          </a:prstGeom>
          <a:noFill/>
          <a:ln>
            <a:noFill/>
          </a:ln>
        </p:spPr>
      </p:pic>
    </p:spTree>
    <p:extLst>
      <p:ext uri="{BB962C8B-B14F-4D97-AF65-F5344CB8AC3E}">
        <p14:creationId xmlns:p14="http://schemas.microsoft.com/office/powerpoint/2010/main" val="1897029155"/>
      </p:ext>
    </p:extLst>
  </p:cSld>
  <p:clrMapOvr>
    <a:masterClrMapping/>
  </p:clrMapOvr>
  <mc:AlternateContent xmlns:mc="http://schemas.openxmlformats.org/markup-compatibility/2006" xmlns:p14="http://schemas.microsoft.com/office/powerpoint/2010/main">
    <mc:Choice Requires="p14">
      <p:transition p14:dur="10" advTm="81258"/>
    </mc:Choice>
    <mc:Fallback xmlns="">
      <p:transition advTm="81258"/>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95423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120000"/>
              </a:lnSpc>
              <a:spcBef>
                <a:spcPts val="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Parties work together to find a mutually-acceptable solution, often a previously-unconsidered third option.</a:t>
            </a: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Considered to be an optimal solution to most conflicts.</a:t>
            </a: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Takes longer than most techniques.</a:t>
            </a: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If parties don’t </a:t>
            </a: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trust</a:t>
            </a: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 each other, collaborating is nearly impossible.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AB927DA-E845-6AE6-D3E1-2FF3A37B6CDE}"/>
              </a:ext>
            </a:extLst>
          </p:cNvPr>
          <p:cNvSpPr txBox="1"/>
          <p:nvPr/>
        </p:nvSpPr>
        <p:spPr>
          <a:xfrm>
            <a:off x="2513149" y="1019069"/>
            <a:ext cx="507419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5- Collaborating</a:t>
            </a:r>
          </a:p>
        </p:txBody>
      </p:sp>
      <p:pic>
        <p:nvPicPr>
          <p:cNvPr id="8" name="Google Shape;398;p33">
            <a:extLst>
              <a:ext uri="{FF2B5EF4-FFF2-40B4-BE49-F238E27FC236}">
                <a16:creationId xmlns:a16="http://schemas.microsoft.com/office/drawing/2014/main" id="{D8D98027-0266-2DC6-5274-12820A0F0D5D}"/>
              </a:ext>
            </a:extLst>
          </p:cNvPr>
          <p:cNvPicPr preferRelativeResize="0">
            <a:picLocks/>
          </p:cNvPicPr>
          <p:nvPr/>
        </p:nvPicPr>
        <p:blipFill rotWithShape="1">
          <a:blip r:embed="rId3">
            <a:alphaModFix/>
          </a:blip>
          <a:srcRect/>
          <a:stretch/>
        </p:blipFill>
        <p:spPr>
          <a:xfrm>
            <a:off x="8668809" y="3151391"/>
            <a:ext cx="2821591" cy="2021114"/>
          </a:xfrm>
          <a:prstGeom prst="rect">
            <a:avLst/>
          </a:prstGeom>
          <a:noFill/>
          <a:ln>
            <a:noFill/>
          </a:ln>
        </p:spPr>
      </p:pic>
    </p:spTree>
    <p:extLst>
      <p:ext uri="{BB962C8B-B14F-4D97-AF65-F5344CB8AC3E}">
        <p14:creationId xmlns:p14="http://schemas.microsoft.com/office/powerpoint/2010/main" val="1788282569"/>
      </p:ext>
    </p:extLst>
  </p:cSld>
  <p:clrMapOvr>
    <a:masterClrMapping/>
  </p:clrMapOvr>
  <mc:AlternateContent xmlns:mc="http://schemas.openxmlformats.org/markup-compatibility/2006" xmlns:p14="http://schemas.microsoft.com/office/powerpoint/2010/main">
    <mc:Choice Requires="p14">
      <p:transition p14:dur="10" advTm="91707"/>
    </mc:Choice>
    <mc:Fallback xmlns="">
      <p:transition advTm="91707"/>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5"/>
            <a:ext cx="1113794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120000"/>
              </a:lnSpc>
              <a:spcBef>
                <a:spcPts val="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Authority figure resolves the conflict/makes the decision, forcing all parties to end their conflict.</a:t>
            </a:r>
          </a:p>
          <a:p>
            <a:pPr marL="228600" marR="0" lvl="0" indent="-228600"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Effective when the conflict is petty, unimportant, or one </a:t>
            </a:r>
          </a:p>
          <a:p>
            <a:pPr marL="271463" marR="0" lvl="0" defTabSz="914400" rtl="0" eaLnBrk="1" fontAlgn="auto" latinLnBrk="0" hangingPunct="1">
              <a:lnSpc>
                <a:spcPct val="120000"/>
              </a:lnSpc>
              <a:spcBef>
                <a:spcPts val="1000"/>
              </a:spcBef>
              <a:spcAft>
                <a:spcPts val="0"/>
              </a:spcAft>
              <a:buClr>
                <a:srgbClr val="415588"/>
              </a:buClr>
              <a:buSzPts val="2000"/>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party’s opinion is unethical.</a:t>
            </a: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Often used as a last-resort.</a:t>
            </a: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May not resolve the conflict, which can reappear at another time in the future.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314AD2E6-15B7-5204-54F6-FF84F371DBAB}"/>
              </a:ext>
            </a:extLst>
          </p:cNvPr>
          <p:cNvSpPr txBox="1"/>
          <p:nvPr/>
        </p:nvSpPr>
        <p:spPr>
          <a:xfrm>
            <a:off x="2513149" y="1019069"/>
            <a:ext cx="507419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6- Forcing</a:t>
            </a:r>
          </a:p>
        </p:txBody>
      </p:sp>
      <p:pic>
        <p:nvPicPr>
          <p:cNvPr id="9" name="Google Shape;409;p34">
            <a:extLst>
              <a:ext uri="{FF2B5EF4-FFF2-40B4-BE49-F238E27FC236}">
                <a16:creationId xmlns:a16="http://schemas.microsoft.com/office/drawing/2014/main" id="{6E49FE21-B8B4-FF19-BCF6-46C87ECDB56C}"/>
              </a:ext>
            </a:extLst>
          </p:cNvPr>
          <p:cNvPicPr preferRelativeResize="0">
            <a:picLocks/>
          </p:cNvPicPr>
          <p:nvPr/>
        </p:nvPicPr>
        <p:blipFill rotWithShape="1">
          <a:blip r:embed="rId3">
            <a:alphaModFix/>
          </a:blip>
          <a:srcRect/>
          <a:stretch/>
        </p:blipFill>
        <p:spPr>
          <a:xfrm>
            <a:off x="8776355" y="2738931"/>
            <a:ext cx="2632346" cy="2285556"/>
          </a:xfrm>
          <a:prstGeom prst="rect">
            <a:avLst/>
          </a:prstGeom>
          <a:noFill/>
          <a:ln>
            <a:noFill/>
          </a:ln>
        </p:spPr>
      </p:pic>
    </p:spTree>
    <p:extLst>
      <p:ext uri="{BB962C8B-B14F-4D97-AF65-F5344CB8AC3E}">
        <p14:creationId xmlns:p14="http://schemas.microsoft.com/office/powerpoint/2010/main" val="743476113"/>
      </p:ext>
    </p:extLst>
  </p:cSld>
  <p:clrMapOvr>
    <a:masterClrMapping/>
  </p:clrMapOvr>
  <mc:AlternateContent xmlns:mc="http://schemas.openxmlformats.org/markup-compatibility/2006" xmlns:p14="http://schemas.microsoft.com/office/powerpoint/2010/main">
    <mc:Choice Requires="p14">
      <p:transition p14:dur="10" advTm="157628"/>
    </mc:Choice>
    <mc:Fallback xmlns="">
      <p:transition advTm="157628"/>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5"/>
            <a:ext cx="10769177"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120000"/>
              </a:lnSpc>
              <a:spcBef>
                <a:spcPts val="0"/>
              </a:spcBef>
              <a:spcAft>
                <a:spcPts val="0"/>
              </a:spcAft>
              <a:buClr>
                <a:srgbClr val="415588"/>
              </a:buClr>
              <a:buSzPts val="2000"/>
              <a:tabLst/>
              <a:defRPr/>
            </a:pPr>
            <a:endParaRPr kumimoji="0" lang="en-US" sz="2400" b="0" i="0" u="none" strike="noStrike" kern="0" cap="none" spc="0" normalizeH="0" baseline="0" noProof="0" dirty="0">
              <a:ln>
                <a:noFill/>
              </a:ln>
              <a:solidFill>
                <a:srgbClr val="002060"/>
              </a:solidFill>
              <a:effectLst/>
              <a:uLnTx/>
              <a:uFillTx/>
              <a:latin typeface="Century Gothic"/>
              <a:sym typeface="Century Gothic"/>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362167B6-FD52-CCF4-92EA-19C851F1A689}"/>
              </a:ext>
            </a:extLst>
          </p:cNvPr>
          <p:cNvPicPr>
            <a:picLocks noChangeAspect="1"/>
          </p:cNvPicPr>
          <p:nvPr/>
        </p:nvPicPr>
        <p:blipFill>
          <a:blip r:embed="rId3"/>
          <a:stretch>
            <a:fillRect/>
          </a:stretch>
        </p:blipFill>
        <p:spPr>
          <a:xfrm>
            <a:off x="1328515" y="2141974"/>
            <a:ext cx="9534970" cy="4073769"/>
          </a:xfrm>
          <a:prstGeom prst="rect">
            <a:avLst/>
          </a:prstGeom>
        </p:spPr>
      </p:pic>
    </p:spTree>
    <p:extLst>
      <p:ext uri="{BB962C8B-B14F-4D97-AF65-F5344CB8AC3E}">
        <p14:creationId xmlns:p14="http://schemas.microsoft.com/office/powerpoint/2010/main" val="3285256394"/>
      </p:ext>
    </p:extLst>
  </p:cSld>
  <p:clrMapOvr>
    <a:masterClrMapping/>
  </p:clrMapOvr>
  <mc:AlternateContent xmlns:mc="http://schemas.openxmlformats.org/markup-compatibility/2006" xmlns:p14="http://schemas.microsoft.com/office/powerpoint/2010/main">
    <mc:Choice Requires="p14">
      <p:transition p14:dur="10" advTm="92647"/>
    </mc:Choice>
    <mc:Fallback xmlns="">
      <p:transition advTm="92647"/>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4693193" cy="523220"/>
          </a:xfrm>
          <a:prstGeom prst="rect">
            <a:avLst/>
          </a:prstGeom>
          <a:noFill/>
        </p:spPr>
        <p:txBody>
          <a:bodyPr wrap="square" rtlCol="0">
            <a:spAutoFit/>
          </a:bodyPr>
          <a:lstStyle/>
          <a:p>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509;p41">
            <a:extLst>
              <a:ext uri="{FF2B5EF4-FFF2-40B4-BE49-F238E27FC236}">
                <a16:creationId xmlns:a16="http://schemas.microsoft.com/office/drawing/2014/main" id="{4ABC46CF-D30B-C0CE-4DD0-D5AE61A1183E}"/>
              </a:ext>
            </a:extLst>
          </p:cNvPr>
          <p:cNvSpPr txBox="1">
            <a:spLocks/>
          </p:cNvSpPr>
          <p:nvPr/>
        </p:nvSpPr>
        <p:spPr>
          <a:xfrm>
            <a:off x="834096" y="2116456"/>
            <a:ext cx="10972800" cy="3765570"/>
          </a:xfrm>
          <a:prstGeom prst="rect">
            <a:avLst/>
          </a:prstGeom>
          <a:noFill/>
          <a:ln>
            <a:noFill/>
          </a:ln>
        </p:spPr>
        <p:txBody>
          <a:bodyPr spcFirstLastPara="1" wrap="square" lIns="91425" tIns="45700" rIns="91425" bIns="45700" anchor="t" anchorCtr="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30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The Thomas-Kilmann conflict mode instrument was developed </a:t>
            </a: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30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by K. W. Thomas and R. H. Kilmann (1974, 2000). </a:t>
            </a:r>
            <a:endParaRPr kumimoji="0" lang="en-US" sz="15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According to Thomas-Kilmann conflict mode instrument:</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8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a:p>
            <a:pPr marL="0" marR="0" lvl="0" indent="-177800" algn="just" defTabSz="914400" rtl="0" eaLnBrk="1" fontAlgn="auto" latinLnBrk="0" hangingPunct="1">
              <a:lnSpc>
                <a:spcPct val="100000"/>
              </a:lnSpc>
              <a:spcBef>
                <a:spcPts val="0"/>
              </a:spcBef>
              <a:spcAft>
                <a:spcPts val="0"/>
              </a:spcAft>
              <a:buClr>
                <a:srgbClr val="775CFF"/>
              </a:buClr>
              <a:buSzPts val="2800"/>
              <a:buFont typeface="Arial"/>
              <a:buChar char="•"/>
              <a:tabLst/>
              <a:defRPr/>
            </a:pPr>
            <a:r>
              <a:rPr kumimoji="0" lang="en-US" sz="28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Competing/ Forcing</a:t>
            </a:r>
            <a:r>
              <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is a </a:t>
            </a:r>
            <a:r>
              <a:rPr kumimoji="0" lang="en-US" sz="28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win-lose</a:t>
            </a:r>
            <a:r>
              <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resolution technique.</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77800" algn="just" defTabSz="914400" rtl="0" eaLnBrk="1" fontAlgn="auto" latinLnBrk="0" hangingPunct="1">
              <a:lnSpc>
                <a:spcPct val="100000"/>
              </a:lnSpc>
              <a:spcBef>
                <a:spcPts val="0"/>
              </a:spcBef>
              <a:spcAft>
                <a:spcPts val="0"/>
              </a:spcAft>
              <a:buClr>
                <a:srgbClr val="FF0000"/>
              </a:buClr>
              <a:buSzPts val="2800"/>
              <a:buFont typeface="Arial"/>
              <a:buChar char="•"/>
              <a:tabLst/>
              <a:defRPr/>
            </a:pPr>
            <a:r>
              <a:rPr kumimoji="0" lang="en-US" sz="28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Collaborating</a:t>
            </a:r>
            <a:r>
              <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is a </a:t>
            </a:r>
            <a:r>
              <a:rPr kumimoji="0" lang="en-US" sz="28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win-win </a:t>
            </a:r>
            <a:r>
              <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resolution technique.</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77800" algn="just" defTabSz="914400" rtl="0" eaLnBrk="1" fontAlgn="auto" latinLnBrk="0" hangingPunct="1">
              <a:lnSpc>
                <a:spcPct val="100000"/>
              </a:lnSpc>
              <a:spcBef>
                <a:spcPts val="0"/>
              </a:spcBef>
              <a:spcAft>
                <a:spcPts val="0"/>
              </a:spcAft>
              <a:buClr>
                <a:srgbClr val="775CFF"/>
              </a:buClr>
              <a:buSzPts val="2800"/>
              <a:buFont typeface="Arial"/>
              <a:buChar char="•"/>
              <a:tabLst/>
              <a:defRPr/>
            </a:pPr>
            <a:r>
              <a:rPr kumimoji="0" lang="en-US" sz="28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Compromising</a:t>
            </a:r>
            <a:r>
              <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is a </a:t>
            </a:r>
            <a:r>
              <a:rPr kumimoji="0" lang="en-US" sz="28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lose-lose</a:t>
            </a:r>
            <a:r>
              <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resolution technique.</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77800" algn="just" defTabSz="914400" rtl="0" eaLnBrk="1" fontAlgn="auto" latinLnBrk="0" hangingPunct="1">
              <a:lnSpc>
                <a:spcPct val="100000"/>
              </a:lnSpc>
              <a:spcBef>
                <a:spcPts val="0"/>
              </a:spcBef>
              <a:spcAft>
                <a:spcPts val="0"/>
              </a:spcAft>
              <a:buClr>
                <a:srgbClr val="FF0000"/>
              </a:buClr>
              <a:buSzPts val="2800"/>
              <a:buFont typeface="Arial"/>
              <a:buChar char="•"/>
              <a:tabLst/>
              <a:defRPr/>
            </a:pPr>
            <a:r>
              <a:rPr kumimoji="0" lang="en-US" sz="28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Avoiding</a:t>
            </a:r>
            <a:r>
              <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is a </a:t>
            </a:r>
            <a:r>
              <a:rPr kumimoji="0" lang="en-US" sz="28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lose-lose</a:t>
            </a:r>
            <a:r>
              <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resolution technique.</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a:p>
            <a:pPr marL="0" marR="0" lvl="0" indent="-177800" algn="just" defTabSz="914400" rtl="0" eaLnBrk="1" fontAlgn="auto" latinLnBrk="0" hangingPunct="1">
              <a:lnSpc>
                <a:spcPct val="100000"/>
              </a:lnSpc>
              <a:spcBef>
                <a:spcPts val="0"/>
              </a:spcBef>
              <a:spcAft>
                <a:spcPts val="0"/>
              </a:spcAft>
              <a:buClr>
                <a:srgbClr val="775CFF"/>
              </a:buClr>
              <a:buSzPts val="2800"/>
              <a:buFont typeface="Arial"/>
              <a:buChar char="•"/>
              <a:tabLst/>
              <a:defRPr/>
            </a:pPr>
            <a:r>
              <a:rPr kumimoji="0" lang="en-US" sz="28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Accommodating</a:t>
            </a:r>
            <a:r>
              <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is a </a:t>
            </a:r>
            <a:r>
              <a:rPr kumimoji="0" lang="en-US" sz="28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lose-win</a:t>
            </a:r>
            <a:r>
              <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resolution technique.</a:t>
            </a:r>
            <a:endParaRPr kumimoji="0" lang="en-US" sz="1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p:txBody>
      </p:sp>
    </p:spTree>
    <p:extLst>
      <p:ext uri="{BB962C8B-B14F-4D97-AF65-F5344CB8AC3E}">
        <p14:creationId xmlns:p14="http://schemas.microsoft.com/office/powerpoint/2010/main" val="3574172688"/>
      </p:ext>
    </p:extLst>
  </p:cSld>
  <p:clrMapOvr>
    <a:masterClrMapping/>
  </p:clrMapOvr>
  <mc:AlternateContent xmlns:mc="http://schemas.openxmlformats.org/markup-compatibility/2006" xmlns:p14="http://schemas.microsoft.com/office/powerpoint/2010/main">
    <mc:Choice Requires="p14">
      <p:transition p14:dur="10" advTm="106997"/>
    </mc:Choice>
    <mc:Fallback xmlns="">
      <p:transition advTm="106997"/>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63241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0"/>
              </a:spcBef>
              <a:spcAft>
                <a:spcPts val="0"/>
              </a:spcAft>
              <a:buClr>
                <a:srgbClr val="415588"/>
              </a:buClr>
              <a:buSzPct val="100000"/>
              <a:buFont typeface="Arial"/>
              <a:buChar char="•"/>
              <a:tabLst/>
              <a:defRPr/>
            </a:pPr>
            <a:endParaRPr kumimoji="0" lang="en-US" sz="11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4867364"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Types of Conflict Resolutions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442;p38">
            <a:extLst>
              <a:ext uri="{FF2B5EF4-FFF2-40B4-BE49-F238E27FC236}">
                <a16:creationId xmlns:a16="http://schemas.microsoft.com/office/drawing/2014/main" id="{F8491E60-5701-57BB-5CBE-6E42AB30A76F}"/>
              </a:ext>
            </a:extLst>
          </p:cNvPr>
          <p:cNvSpPr txBox="1">
            <a:spLocks/>
          </p:cNvSpPr>
          <p:nvPr/>
        </p:nvSpPr>
        <p:spPr>
          <a:xfrm>
            <a:off x="942308" y="2275594"/>
            <a:ext cx="10204663" cy="763039"/>
          </a:xfrm>
          <a:prstGeom prst="rect">
            <a:avLst/>
          </a:prstGeom>
          <a:noFill/>
          <a:ln>
            <a:noFill/>
          </a:ln>
        </p:spPr>
        <p:txBody>
          <a:bodyPr spcFirstLastPara="1" wrap="square" lIns="91425" tIns="45700" rIns="91425" bIns="45700" anchor="t" anchorCtr="0">
            <a:normAutofit fontScale="92500" lnSpcReduction="20000"/>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entury Gothic"/>
              <a:buNone/>
              <a:defRPr sz="3200" b="0" i="0" u="none" strike="noStrike" cap="none">
                <a:solidFill>
                  <a:schemeClr val="dk1"/>
                </a:solidFill>
                <a:latin typeface="Century Gothic"/>
                <a:ea typeface="Century Gothic"/>
                <a:cs typeface="Century Gothic"/>
                <a:sym typeface="Century Gothic"/>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nSpc>
                <a:spcPct val="100000"/>
              </a:lnSpc>
              <a:buClr>
                <a:srgbClr val="775CFF"/>
              </a:buClr>
              <a:buSzPts val="3600"/>
            </a:pPr>
            <a:r>
              <a:rPr lang="en-US" sz="2800" b="1" kern="0" dirty="0">
                <a:solidFill>
                  <a:srgbClr val="002060"/>
                </a:solidFill>
                <a:latin typeface="Times New Roman" panose="02020603050405020304" pitchFamily="18" charset="0"/>
                <a:ea typeface="Helvetica Neue"/>
                <a:cs typeface="Times New Roman" panose="02020603050405020304" pitchFamily="18" charset="0"/>
                <a:sym typeface="Helvetica Neue"/>
              </a:rPr>
              <a:t>Whatever conflict we have, there are only th</a:t>
            </a:r>
            <a:r>
              <a:rPr lang="en-US" sz="2800" b="1" kern="0" dirty="0">
                <a:solidFill>
                  <a:srgbClr val="002060"/>
                </a:solidFill>
                <a:latin typeface="Helvetica Neue"/>
                <a:ea typeface="Helvetica Neue"/>
                <a:cs typeface="Helvetica Neue"/>
                <a:sym typeface="Helvetica Neue"/>
              </a:rPr>
              <a:t>ree types of conflict </a:t>
            </a:r>
            <a:r>
              <a:rPr lang="en-US" sz="2800" b="1" kern="0" dirty="0">
                <a:solidFill>
                  <a:srgbClr val="002060"/>
                </a:solidFill>
                <a:latin typeface="Times New Roman" panose="02020603050405020304" pitchFamily="18" charset="0"/>
                <a:cs typeface="Times New Roman" panose="02020603050405020304" pitchFamily="18" charset="0"/>
                <a:sym typeface="Helvetica Neue"/>
              </a:rPr>
              <a:t>resolutions:</a:t>
            </a:r>
            <a:endParaRPr lang="en-US" sz="2800" b="1" kern="0" dirty="0">
              <a:solidFill>
                <a:srgbClr val="002060"/>
              </a:solidFill>
              <a:latin typeface="Times New Roman" panose="02020603050405020304" pitchFamily="18" charset="0"/>
              <a:cs typeface="Times New Roman" panose="02020603050405020304" pitchFamily="18" charset="0"/>
              <a:sym typeface="Arial"/>
            </a:endParaRPr>
          </a:p>
        </p:txBody>
      </p:sp>
      <p:graphicFrame>
        <p:nvGraphicFramePr>
          <p:cNvPr id="8" name="Google Shape;445;p38">
            <a:extLst>
              <a:ext uri="{FF2B5EF4-FFF2-40B4-BE49-F238E27FC236}">
                <a16:creationId xmlns:a16="http://schemas.microsoft.com/office/drawing/2014/main" id="{AFAFB66E-084F-107F-883A-600FB7BB0FC5}"/>
              </a:ext>
            </a:extLst>
          </p:cNvPr>
          <p:cNvGraphicFramePr/>
          <p:nvPr>
            <p:extLst>
              <p:ext uri="{D42A27DB-BD31-4B8C-83A1-F6EECF244321}">
                <p14:modId xmlns:p14="http://schemas.microsoft.com/office/powerpoint/2010/main" val="239707792"/>
              </p:ext>
            </p:extLst>
          </p:nvPr>
        </p:nvGraphicFramePr>
        <p:xfrm>
          <a:off x="1496782" y="3216281"/>
          <a:ext cx="9413998" cy="2750044"/>
        </p:xfrm>
        <a:graphic>
          <a:graphicData uri="http://schemas.openxmlformats.org/drawingml/2006/table">
            <a:tbl>
              <a:tblPr>
                <a:noFill/>
              </a:tblPr>
              <a:tblGrid>
                <a:gridCol w="4706999">
                  <a:extLst>
                    <a:ext uri="{9D8B030D-6E8A-4147-A177-3AD203B41FA5}">
                      <a16:colId xmlns:a16="http://schemas.microsoft.com/office/drawing/2014/main" val="20000"/>
                    </a:ext>
                  </a:extLst>
                </a:gridCol>
                <a:gridCol w="4706999">
                  <a:extLst>
                    <a:ext uri="{9D8B030D-6E8A-4147-A177-3AD203B41FA5}">
                      <a16:colId xmlns:a16="http://schemas.microsoft.com/office/drawing/2014/main" val="20001"/>
                    </a:ext>
                  </a:extLst>
                </a:gridCol>
              </a:tblGrid>
              <a:tr h="1067404">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r>
                        <a:rPr lang="en-US" sz="2400" b="1" u="none" strike="noStrike" cap="none" dirty="0">
                          <a:solidFill>
                            <a:srgbClr val="002060"/>
                          </a:solidFill>
                          <a:latin typeface="Times New Roman" panose="02020603050405020304" pitchFamily="18" charset="0"/>
                          <a:cs typeface="Times New Roman" panose="02020603050405020304" pitchFamily="18" charset="0"/>
                        </a:rPr>
                        <a:t>Win-Win</a:t>
                      </a:r>
                      <a:r>
                        <a:rPr lang="en-US" sz="2400" u="none" strike="noStrike" cap="none" dirty="0">
                          <a:solidFill>
                            <a:srgbClr val="002060"/>
                          </a:solidFill>
                          <a:latin typeface="Times New Roman" panose="02020603050405020304" pitchFamily="18" charset="0"/>
                          <a:cs typeface="Times New Roman" panose="02020603050405020304" pitchFamily="18" charset="0"/>
                        </a:rPr>
                        <a:t>:</a:t>
                      </a:r>
                      <a:endParaRPr dirty="0">
                        <a:solidFill>
                          <a:srgbClr val="002060"/>
                        </a:solidFill>
                        <a:latin typeface="Times New Roman" panose="02020603050405020304" pitchFamily="18" charset="0"/>
                        <a:cs typeface="Times New Roman" panose="02020603050405020304" pitchFamily="18" charset="0"/>
                      </a:endParaRPr>
                    </a:p>
                  </a:txBody>
                  <a:tcPr marL="274500" marR="54900" marT="54900" marB="549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DDDDDD"/>
                      </a:solidFill>
                      <a:prstDash val="solid"/>
                      <a:round/>
                      <a:headEnd type="none" w="sm" len="sm"/>
                      <a:tailEnd type="none" w="sm" len="sm"/>
                    </a:lnT>
                    <a:lnB w="9525" cap="flat" cmpd="sng">
                      <a:solidFill>
                        <a:srgbClr val="DDDDDD"/>
                      </a:solidFill>
                      <a:prstDash val="solid"/>
                      <a:round/>
                      <a:headEnd type="none" w="sm" len="sm"/>
                      <a:tailEnd type="none" w="sm" len="sm"/>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r>
                        <a:rPr lang="en-US" sz="2400" u="none" strike="noStrike" cap="none">
                          <a:solidFill>
                            <a:srgbClr val="002060"/>
                          </a:solidFill>
                          <a:latin typeface="Times New Roman" panose="02020603050405020304" pitchFamily="18" charset="0"/>
                          <a:cs typeface="Times New Roman" panose="02020603050405020304" pitchFamily="18" charset="0"/>
                        </a:rPr>
                        <a:t>To reach a solution acceptable to anyone</a:t>
                      </a:r>
                      <a:endParaRPr>
                        <a:solidFill>
                          <a:srgbClr val="002060"/>
                        </a:solidFill>
                        <a:latin typeface="Times New Roman" panose="02020603050405020304" pitchFamily="18" charset="0"/>
                        <a:cs typeface="Times New Roman" panose="02020603050405020304" pitchFamily="18" charset="0"/>
                      </a:endParaRPr>
                    </a:p>
                  </a:txBody>
                  <a:tcPr marL="274500" marR="54900" marT="54900" marB="549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DDDDDD"/>
                      </a:solidFill>
                      <a:prstDash val="solid"/>
                      <a:round/>
                      <a:headEnd type="none" w="sm" len="sm"/>
                      <a:tailEnd type="none" w="sm" len="sm"/>
                    </a:lnT>
                    <a:lnB w="9525" cap="flat" cmpd="sng">
                      <a:solidFill>
                        <a:srgbClr val="DDDDDD"/>
                      </a:solidFill>
                      <a:prstDash val="solid"/>
                      <a:round/>
                      <a:headEnd type="none" w="sm" len="sm"/>
                      <a:tailEnd type="none" w="sm" len="sm"/>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778415">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r>
                        <a:rPr lang="en-US" sz="2400" b="1" u="none" strike="noStrike" cap="none" dirty="0">
                          <a:solidFill>
                            <a:srgbClr val="002060"/>
                          </a:solidFill>
                          <a:latin typeface="Times New Roman" panose="02020603050405020304" pitchFamily="18" charset="0"/>
                          <a:cs typeface="Times New Roman" panose="02020603050405020304" pitchFamily="18" charset="0"/>
                        </a:rPr>
                        <a:t>Lose-Lose</a:t>
                      </a:r>
                      <a:r>
                        <a:rPr lang="en-US" sz="2400" u="none" strike="noStrike" cap="none" dirty="0">
                          <a:solidFill>
                            <a:srgbClr val="002060"/>
                          </a:solidFill>
                          <a:latin typeface="Times New Roman" panose="02020603050405020304" pitchFamily="18" charset="0"/>
                          <a:cs typeface="Times New Roman" panose="02020603050405020304" pitchFamily="18" charset="0"/>
                        </a:rPr>
                        <a:t>:</a:t>
                      </a:r>
                      <a:endParaRPr dirty="0">
                        <a:solidFill>
                          <a:srgbClr val="002060"/>
                        </a:solidFill>
                        <a:latin typeface="Times New Roman" panose="02020603050405020304" pitchFamily="18" charset="0"/>
                        <a:cs typeface="Times New Roman" panose="02020603050405020304" pitchFamily="18" charset="0"/>
                      </a:endParaRPr>
                    </a:p>
                  </a:txBody>
                  <a:tcPr marL="274500" marR="54900" marT="54900" marB="549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DDDDDD"/>
                      </a:solidFill>
                      <a:prstDash val="solid"/>
                      <a:round/>
                      <a:headEnd type="none" w="sm" len="sm"/>
                      <a:tailEnd type="none" w="sm" len="sm"/>
                    </a:lnT>
                    <a:lnB w="9525" cap="flat" cmpd="sng">
                      <a:solidFill>
                        <a:srgbClr val="DDDDDD"/>
                      </a:solidFill>
                      <a:prstDash val="solid"/>
                      <a:round/>
                      <a:headEnd type="none" w="sm" len="sm"/>
                      <a:tailEnd type="none" w="sm" len="sm"/>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r>
                        <a:rPr lang="en-US" sz="2400" u="none" strike="noStrike" cap="none">
                          <a:solidFill>
                            <a:srgbClr val="002060"/>
                          </a:solidFill>
                          <a:latin typeface="Times New Roman" panose="02020603050405020304" pitchFamily="18" charset="0"/>
                          <a:cs typeface="Times New Roman" panose="02020603050405020304" pitchFamily="18" charset="0"/>
                        </a:rPr>
                        <a:t>Everyone gets something that does not accomplish the goals</a:t>
                      </a:r>
                      <a:endParaRPr>
                        <a:solidFill>
                          <a:srgbClr val="002060"/>
                        </a:solidFill>
                        <a:latin typeface="Times New Roman" panose="02020603050405020304" pitchFamily="18" charset="0"/>
                        <a:cs typeface="Times New Roman" panose="02020603050405020304" pitchFamily="18" charset="0"/>
                      </a:endParaRPr>
                    </a:p>
                  </a:txBody>
                  <a:tcPr marL="274500" marR="54900" marT="54900" marB="549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DDDDDD"/>
                      </a:solidFill>
                      <a:prstDash val="solid"/>
                      <a:round/>
                      <a:headEnd type="none" w="sm" len="sm"/>
                      <a:tailEnd type="none" w="sm" len="sm"/>
                    </a:lnT>
                    <a:lnB w="9525" cap="flat" cmpd="sng">
                      <a:solidFill>
                        <a:srgbClr val="DDDDDD"/>
                      </a:solidFill>
                      <a:prstDash val="solid"/>
                      <a:round/>
                      <a:headEnd type="none" w="sm" len="sm"/>
                      <a:tailEnd type="none" w="sm" len="sm"/>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778415">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r>
                        <a:rPr lang="en-US" sz="2400" b="1" u="none" strike="noStrike" cap="none" dirty="0">
                          <a:solidFill>
                            <a:srgbClr val="002060"/>
                          </a:solidFill>
                          <a:latin typeface="Times New Roman" panose="02020603050405020304" pitchFamily="18" charset="0"/>
                          <a:cs typeface="Times New Roman" panose="02020603050405020304" pitchFamily="18" charset="0"/>
                        </a:rPr>
                        <a:t>Win-Lose</a:t>
                      </a:r>
                      <a:r>
                        <a:rPr lang="en-US" sz="2400" u="none" strike="noStrike" cap="none" dirty="0">
                          <a:solidFill>
                            <a:srgbClr val="002060"/>
                          </a:solidFill>
                          <a:latin typeface="Times New Roman" panose="02020603050405020304" pitchFamily="18" charset="0"/>
                          <a:cs typeface="Times New Roman" panose="02020603050405020304" pitchFamily="18" charset="0"/>
                        </a:rPr>
                        <a:t>:</a:t>
                      </a:r>
                      <a:endParaRPr dirty="0">
                        <a:solidFill>
                          <a:srgbClr val="002060"/>
                        </a:solidFill>
                        <a:latin typeface="Times New Roman" panose="02020603050405020304" pitchFamily="18" charset="0"/>
                        <a:cs typeface="Times New Roman" panose="02020603050405020304" pitchFamily="18" charset="0"/>
                      </a:endParaRPr>
                    </a:p>
                  </a:txBody>
                  <a:tcPr marL="274500" marR="54900" marT="54900" marB="549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DDDDDD"/>
                      </a:solidFill>
                      <a:prstDash val="solid"/>
                      <a:round/>
                      <a:headEnd type="none" w="sm" len="sm"/>
                      <a:tailEnd type="none" w="sm" len="sm"/>
                    </a:lnT>
                    <a:lnB w="9525" cap="flat" cmpd="sng">
                      <a:solidFill>
                        <a:srgbClr val="000000">
                          <a:alpha val="0"/>
                        </a:srgbClr>
                      </a:solidFill>
                      <a:prstDash val="solid"/>
                      <a:round/>
                      <a:headEnd type="none" w="sm" len="sm"/>
                      <a:tailEnd type="none" w="sm" len="sm"/>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r>
                        <a:rPr lang="en-US" sz="2400" u="none" strike="noStrike" cap="none" dirty="0">
                          <a:solidFill>
                            <a:srgbClr val="002060"/>
                          </a:solidFill>
                          <a:latin typeface="Times New Roman" panose="02020603050405020304" pitchFamily="18" charset="0"/>
                          <a:cs typeface="Times New Roman" panose="02020603050405020304" pitchFamily="18" charset="0"/>
                        </a:rPr>
                        <a:t>Power struggle where one party wins</a:t>
                      </a:r>
                      <a:endParaRPr dirty="0">
                        <a:solidFill>
                          <a:srgbClr val="002060"/>
                        </a:solidFill>
                        <a:latin typeface="Times New Roman" panose="02020603050405020304" pitchFamily="18" charset="0"/>
                        <a:cs typeface="Times New Roman" panose="02020603050405020304" pitchFamily="18" charset="0"/>
                      </a:endParaRPr>
                    </a:p>
                  </a:txBody>
                  <a:tcPr marL="274500" marR="54900" marT="54900" marB="5490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DDDDDD"/>
                      </a:solidFill>
                      <a:prstDash val="solid"/>
                      <a:round/>
                      <a:headEnd type="none" w="sm" len="sm"/>
                      <a:tailEnd type="none" w="sm" len="sm"/>
                    </a:lnT>
                    <a:lnB w="9525" cap="flat" cmpd="sng">
                      <a:solidFill>
                        <a:srgbClr val="000000">
                          <a:alpha val="0"/>
                        </a:srgbClr>
                      </a:solidFill>
                      <a:prstDash val="solid"/>
                      <a:round/>
                      <a:headEnd type="none" w="sm" len="sm"/>
                      <a:tailEnd type="none" w="sm" len="sm"/>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1512311880"/>
      </p:ext>
    </p:extLst>
  </p:cSld>
  <p:clrMapOvr>
    <a:masterClrMapping/>
  </p:clrMapOvr>
  <mc:AlternateContent xmlns:mc="http://schemas.openxmlformats.org/markup-compatibility/2006" xmlns:p14="http://schemas.microsoft.com/office/powerpoint/2010/main">
    <mc:Choice Requires="p14">
      <p:transition p14:dur="10" advTm="36443"/>
    </mc:Choice>
    <mc:Fallback xmlns="">
      <p:transition advTm="36443"/>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Rounded Corners 24">
            <a:extLst>
              <a:ext uri="{FF2B5EF4-FFF2-40B4-BE49-F238E27FC236}">
                <a16:creationId xmlns:a16="http://schemas.microsoft.com/office/drawing/2014/main" id="{AD958BBE-3935-CEF6-C1AE-8F1382CE62E3}"/>
              </a:ext>
            </a:extLst>
          </p:cNvPr>
          <p:cNvSpPr/>
          <p:nvPr/>
        </p:nvSpPr>
        <p:spPr>
          <a:xfrm>
            <a:off x="617280" y="1685495"/>
            <a:ext cx="1063241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0"/>
              </a:spcBef>
              <a:spcAft>
                <a:spcPts val="0"/>
              </a:spcAft>
              <a:buClr>
                <a:srgbClr val="415588"/>
              </a:buClr>
              <a:buSzPct val="100000"/>
              <a:buFont typeface="Arial"/>
              <a:buChar char="•"/>
              <a:tabLst/>
              <a:defRPr/>
            </a:pPr>
            <a:endParaRPr kumimoji="0" lang="en-US" sz="11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p:txBody>
      </p:sp>
      <p:sp>
        <p:nvSpPr>
          <p:cNvPr id="3" name="Rectangle 2">
            <a:extLst>
              <a:ext uri="{FF2B5EF4-FFF2-40B4-BE49-F238E27FC236}">
                <a16:creationId xmlns:a16="http://schemas.microsoft.com/office/drawing/2014/main" id="{4254114B-EA2A-941E-B40C-3415A4BD4FC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D788B17-C143-07EB-0D0B-769A84582A8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6A5F2B7-1807-7354-082B-400D1CC8712B}"/>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Google Shape;451;p39">
            <a:extLst>
              <a:ext uri="{FF2B5EF4-FFF2-40B4-BE49-F238E27FC236}">
                <a16:creationId xmlns:a16="http://schemas.microsoft.com/office/drawing/2014/main" id="{771D4CDC-0439-369A-1CD4-7E127DD3A948}"/>
              </a:ext>
            </a:extLst>
          </p:cNvPr>
          <p:cNvSpPr txBox="1">
            <a:spLocks/>
          </p:cNvSpPr>
          <p:nvPr/>
        </p:nvSpPr>
        <p:spPr>
          <a:xfrm>
            <a:off x="859041" y="2095405"/>
            <a:ext cx="10381692" cy="872643"/>
          </a:xfrm>
          <a:prstGeom prst="rect">
            <a:avLst/>
          </a:prstGeom>
          <a:noFill/>
          <a:ln>
            <a:noFill/>
          </a:ln>
        </p:spPr>
        <p:txBody>
          <a:bodyPr spcFirstLastPara="1" wrap="square" lIns="91425" tIns="45700" rIns="91425" bIns="45700" anchor="t" anchorCtr="0">
            <a:normAutofit fontScale="90000"/>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entury Gothic"/>
              <a:buNone/>
              <a:defRPr sz="3200" b="0" i="0" u="none" strike="noStrike" cap="none">
                <a:solidFill>
                  <a:schemeClr val="dk1"/>
                </a:solidFill>
                <a:latin typeface="Century Gothic"/>
                <a:ea typeface="Century Gothic"/>
                <a:cs typeface="Century Gothic"/>
                <a:sym typeface="Century Gothic"/>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marR="0" lvl="0" algn="just" defTabSz="914400" rtl="0" eaLnBrk="1" fontAlgn="auto" latinLnBrk="0" hangingPunct="1">
              <a:lnSpc>
                <a:spcPct val="90000"/>
              </a:lnSpc>
              <a:spcBef>
                <a:spcPts val="0"/>
              </a:spcBef>
              <a:spcAft>
                <a:spcPts val="0"/>
              </a:spcAft>
              <a:buClr>
                <a:srgbClr val="775CFF"/>
              </a:buClr>
              <a:buSzPts val="3200"/>
              <a:tabLst/>
              <a:defRPr/>
            </a:pPr>
            <a:r>
              <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Comparing the conflict strategies from the one side and the conflict resolutions from the other side, we have the following two-dimensions table:</a:t>
            </a: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p:txBody>
      </p:sp>
      <p:pic>
        <p:nvPicPr>
          <p:cNvPr id="11" name="Google Shape;454;p39" descr="Conflict strategies and solutions">
            <a:extLst>
              <a:ext uri="{FF2B5EF4-FFF2-40B4-BE49-F238E27FC236}">
                <a16:creationId xmlns:a16="http://schemas.microsoft.com/office/drawing/2014/main" id="{B6EFCD8F-AA01-339E-215E-6B50A035A4C7}"/>
              </a:ext>
            </a:extLst>
          </p:cNvPr>
          <p:cNvPicPr preferRelativeResize="0">
            <a:picLocks/>
          </p:cNvPicPr>
          <p:nvPr/>
        </p:nvPicPr>
        <p:blipFill rotWithShape="1">
          <a:blip r:embed="rId3">
            <a:alphaModFix/>
          </a:blip>
          <a:srcRect/>
          <a:stretch/>
        </p:blipFill>
        <p:spPr>
          <a:xfrm>
            <a:off x="2752626" y="2967086"/>
            <a:ext cx="7004138" cy="2939237"/>
          </a:xfrm>
          <a:prstGeom prst="rect">
            <a:avLst/>
          </a:prstGeom>
          <a:noFill/>
          <a:ln>
            <a:noFill/>
          </a:ln>
        </p:spPr>
      </p:pic>
    </p:spTree>
    <p:extLst>
      <p:ext uri="{BB962C8B-B14F-4D97-AF65-F5344CB8AC3E}">
        <p14:creationId xmlns:p14="http://schemas.microsoft.com/office/powerpoint/2010/main" val="1786610912"/>
      </p:ext>
    </p:extLst>
  </p:cSld>
  <p:clrMapOvr>
    <a:masterClrMapping/>
  </p:clrMapOvr>
  <mc:AlternateContent xmlns:mc="http://schemas.openxmlformats.org/markup-compatibility/2006" xmlns:p14="http://schemas.microsoft.com/office/powerpoint/2010/main">
    <mc:Choice Requires="p14">
      <p:transition p14:dur="10" advTm="80828"/>
    </mc:Choice>
    <mc:Fallback xmlns="">
      <p:transition advTm="80828"/>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400" b="1" i="0" u="none" strike="noStrike" kern="0" cap="none" spc="0" normalizeH="0" baseline="0" noProof="0" dirty="0">
              <a:ln>
                <a:noFill/>
              </a:ln>
              <a:solidFill>
                <a:srgbClr val="002060"/>
              </a:solidFill>
              <a:effectLst/>
              <a:uLnTx/>
              <a:uFillTx/>
              <a:latin typeface="Arial"/>
              <a:ea typeface="Arial"/>
              <a:cs typeface="Arial"/>
              <a:sym typeface="Arial"/>
            </a:endParaRP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endParaRPr lang="en-US" sz="2400" b="1" kern="0" noProof="0" dirty="0">
              <a:solidFill>
                <a:srgbClr val="002060"/>
              </a:solidFill>
              <a:latin typeface="Times New Roman" panose="02020603050405020304" pitchFamily="18" charset="0"/>
              <a:ea typeface="Arial"/>
              <a:cs typeface="Times New Roman" panose="02020603050405020304" pitchFamily="18" charset="0"/>
              <a:sym typeface="Arial"/>
            </a:endParaRPr>
          </a:p>
          <a:p>
            <a:pPr marL="0" marR="0" lvl="0" indent="0" algn="just" defTabSz="914400" rtl="0" eaLnBrk="1" fontAlgn="auto" latinLnBrk="0" hangingPunct="1">
              <a:lnSpc>
                <a:spcPct val="100000"/>
              </a:lnSpc>
              <a:spcBef>
                <a:spcPts val="0"/>
              </a:spcBef>
              <a:spcAft>
                <a:spcPts val="1200"/>
              </a:spcAft>
              <a:buClr>
                <a:srgbClr val="000000"/>
              </a:buClr>
              <a:buSzTx/>
              <a:buFont typeface="Arial"/>
              <a:buNone/>
              <a:tabLst/>
              <a:defRPr/>
            </a:pP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ea typeface="Arial"/>
                <a:cs typeface="Times New Roman" panose="02020603050405020304" pitchFamily="18" charset="0"/>
                <a:sym typeface="Arial"/>
              </a:rPr>
              <a:t>Leaders</a:t>
            </a: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Arial"/>
                <a:cs typeface="Times New Roman" panose="02020603050405020304" pitchFamily="18" charset="0"/>
                <a:sym typeface="Arial"/>
              </a:rPr>
              <a:t> must ensure they continuously communicate with their team as well as articulate a vision. </a:t>
            </a:r>
          </a:p>
          <a:p>
            <a:pPr marL="0" marR="0" lvl="0" indent="0" algn="just" defTabSz="914400" rtl="0" eaLnBrk="1" fontAlgn="auto" latinLnBrk="0" hangingPunct="1">
              <a:lnSpc>
                <a:spcPct val="100000"/>
              </a:lnSpc>
              <a:spcBef>
                <a:spcPts val="0"/>
              </a:spcBef>
              <a:spcAft>
                <a:spcPts val="1200"/>
              </a:spcAft>
              <a:buClr>
                <a:srgbClr val="000000"/>
              </a:buClr>
              <a:buSzTx/>
              <a:buFont typeface="Arial"/>
              <a:buNone/>
              <a:tabLst/>
              <a:defRPr/>
            </a:pP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ea typeface="Arial"/>
                <a:cs typeface="Times New Roman" panose="02020603050405020304" pitchFamily="18" charset="0"/>
                <a:sym typeface="Arial"/>
                <a:hlinkClick r:id="rId2">
                  <a:extLst>
                    <a:ext uri="{A12FA001-AC4F-418D-AE19-62706E023703}">
                      <ahyp:hlinkClr xmlns:ahyp="http://schemas.microsoft.com/office/drawing/2018/hyperlinkcolor" val="tx"/>
                    </a:ext>
                  </a:extLst>
                </a:hlinkClick>
              </a:rPr>
              <a:t>Leaders</a:t>
            </a:r>
            <a:r>
              <a:rPr kumimoji="0" lang="en-US" sz="2400" b="0" i="0" u="sng" strike="noStrike" kern="0" cap="none" spc="0" normalizeH="0" baseline="0" noProof="0" dirty="0">
                <a:ln>
                  <a:noFill/>
                </a:ln>
                <a:solidFill>
                  <a:srgbClr val="002060"/>
                </a:solidFill>
                <a:effectLst/>
                <a:uLnTx/>
                <a:uFillTx/>
                <a:latin typeface="Times New Roman" panose="02020603050405020304" pitchFamily="18" charset="0"/>
                <a:ea typeface="Arial"/>
                <a:cs typeface="Times New Roman" panose="02020603050405020304" pitchFamily="18" charset="0"/>
                <a:sym typeface="Arial"/>
                <a:hlinkClick r:id="rId2">
                  <a:extLst>
                    <a:ext uri="{A12FA001-AC4F-418D-AE19-62706E023703}">
                      <ahyp:hlinkClr xmlns:ahyp="http://schemas.microsoft.com/office/drawing/2018/hyperlinkcolor" val="tx"/>
                    </a:ext>
                  </a:extLst>
                </a:hlinkClick>
              </a:rPr>
              <a:t> must act responsibly to be respected</a:t>
            </a: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Arial"/>
                <a:cs typeface="Times New Roman" panose="02020603050405020304" pitchFamily="18" charset="0"/>
                <a:sym typeface="Arial"/>
              </a:rPr>
              <a:t>.   </a:t>
            </a:r>
          </a:p>
          <a:p>
            <a:pPr marL="0" marR="0" lvl="0" indent="0" algn="just" defTabSz="914400" rtl="0" eaLnBrk="1" fontAlgn="auto" latinLnBrk="0" hangingPunct="1">
              <a:lnSpc>
                <a:spcPct val="100000"/>
              </a:lnSpc>
              <a:spcBef>
                <a:spcPts val="0"/>
              </a:spcBef>
              <a:spcAft>
                <a:spcPts val="1200"/>
              </a:spcAft>
              <a:buClr>
                <a:srgbClr val="000000"/>
              </a:buClr>
              <a:buSzTx/>
              <a:buFont typeface="Arial"/>
              <a:buNone/>
              <a:tabLst/>
              <a:defRPr/>
            </a:pP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ea typeface="Arial"/>
                <a:cs typeface="Times New Roman" panose="02020603050405020304" pitchFamily="18" charset="0"/>
                <a:sym typeface="Arial"/>
              </a:rPr>
              <a:t>Leadership</a:t>
            </a: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Arial"/>
                <a:cs typeface="Times New Roman" panose="02020603050405020304" pitchFamily="18" charset="0"/>
                <a:sym typeface="Arial"/>
              </a:rPr>
              <a:t> is not a popularity contest; it is a serious responsibility that primarily </a:t>
            </a:r>
            <a:r>
              <a:rPr kumimoji="0" lang="en-US" sz="2400" b="0" i="0" u="sng" strike="noStrike" kern="0" cap="none" spc="0" normalizeH="0" baseline="0" noProof="0" dirty="0">
                <a:ln>
                  <a:noFill/>
                </a:ln>
                <a:solidFill>
                  <a:srgbClr val="002060"/>
                </a:solidFill>
                <a:effectLst/>
                <a:uLnTx/>
                <a:uFillTx/>
                <a:latin typeface="Times New Roman" panose="02020603050405020304" pitchFamily="18" charset="0"/>
                <a:ea typeface="Arial"/>
                <a:cs typeface="Times New Roman" panose="02020603050405020304" pitchFamily="18" charset="0"/>
                <a:sym typeface="Arial"/>
                <a:hlinkClick r:id="rId3">
                  <a:extLst>
                    <a:ext uri="{A12FA001-AC4F-418D-AE19-62706E023703}">
                      <ahyp:hlinkClr xmlns:ahyp="http://schemas.microsoft.com/office/drawing/2018/hyperlinkcolor" val="tx"/>
                    </a:ext>
                  </a:extLst>
                </a:hlinkClick>
              </a:rPr>
              <a:t>involves developing and guiding the full potential in people</a:t>
            </a: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Arial"/>
                <a:cs typeface="Times New Roman" panose="02020603050405020304" pitchFamily="18" charset="0"/>
                <a:sym typeface="Arial"/>
              </a:rPr>
              <a:t>, teams and the organization at-large. </a:t>
            </a:r>
          </a:p>
          <a:p>
            <a:pPr marL="0" marR="0" lvl="0" indent="0" algn="just" defTabSz="914400" rtl="0" eaLnBrk="1" fontAlgn="auto" latinLnBrk="0" hangingPunct="1">
              <a:lnSpc>
                <a:spcPct val="100000"/>
              </a:lnSpc>
              <a:spcBef>
                <a:spcPts val="0"/>
              </a:spcBef>
              <a:spcAft>
                <a:spcPts val="1200"/>
              </a:spcAft>
              <a:buClr>
                <a:srgbClr val="000000"/>
              </a:buClr>
              <a:buSzTx/>
              <a:buFont typeface="Arial"/>
              <a:buNone/>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Arial"/>
                <a:cs typeface="Times New Roman" panose="02020603050405020304" pitchFamily="18" charset="0"/>
                <a:sym typeface="Arial"/>
              </a:rPr>
              <a:t>An important part in the process of developing potential is knowing how to see conflict and when to seize the opportunity within the conflict before healthy tension turns into overly disruptive matter.</a:t>
            </a: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400" b="0" i="0" u="none" strike="noStrike" kern="0" cap="none" spc="0" normalizeH="0" baseline="0" noProof="0" dirty="0">
              <a:ln>
                <a:noFill/>
              </a:ln>
              <a:solidFill>
                <a:srgbClr val="002060"/>
              </a:solidFill>
              <a:effectLst/>
              <a:uLnTx/>
              <a:uFillTx/>
              <a:latin typeface="Arial"/>
              <a:cs typeface="Arial"/>
              <a:sym typeface="Aria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Leaders Effectively Can Manage Any Conflict</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172521401"/>
      </p:ext>
    </p:extLst>
  </p:cSld>
  <p:clrMapOvr>
    <a:masterClrMapping/>
  </p:clrMapOvr>
  <mc:AlternateContent xmlns:mc="http://schemas.openxmlformats.org/markup-compatibility/2006" xmlns:p14="http://schemas.microsoft.com/office/powerpoint/2010/main">
    <mc:Choice Requires="p14">
      <p:transition p14:dur="10" advTm="96444"/>
    </mc:Choice>
    <mc:Fallback xmlns="">
      <p:transition advTm="96444"/>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120000"/>
              </a:lnSpc>
              <a:spcBef>
                <a:spcPts val="0"/>
              </a:spcBef>
              <a:spcAft>
                <a:spcPts val="0"/>
              </a:spcAft>
              <a:buClr>
                <a:srgbClr val="415588"/>
              </a:buClr>
              <a:buSzPts val="2000"/>
              <a:buFont typeface="Arial"/>
              <a:buChar char="•"/>
              <a:tabLst/>
              <a:defRPr/>
            </a:pP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Act Responsibly.</a:t>
            </a: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 </a:t>
            </a: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A leader must act responsibly when handling conflict. If the leader is not responsible, respect for the leader may be affected.</a:t>
            </a:r>
            <a:endParaRPr kumimoji="0" lang="en-US" sz="2800" b="0" i="0" u="none" strike="noStrike" kern="0" cap="none" spc="0" normalizeH="0" baseline="0" noProof="0" dirty="0">
              <a:ln>
                <a:noFill/>
              </a:ln>
              <a:solidFill>
                <a:srgbClr val="002060"/>
              </a:solidFill>
              <a:effectLst/>
              <a:highlight>
                <a:srgbClr val="F5FAA4"/>
              </a:highlight>
              <a:uLnTx/>
              <a:uFillTx/>
              <a:latin typeface="Times New Roman" panose="02020603050405020304" pitchFamily="18" charset="0"/>
              <a:cs typeface="Times New Roman" panose="02020603050405020304" pitchFamily="18" charset="0"/>
              <a:sym typeface="Century Gothic"/>
            </a:endParaRP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Good self-control: </a:t>
            </a: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This is an important prerequisite in resolving conflicts. Though one may be highly tensed up and unwilling to listen to anybody other than having their own way during a conflict.</a:t>
            </a:r>
            <a:endParaRPr kumimoji="0" lang="en-US" sz="2800" b="0" i="0" u="none" strike="noStrike" kern="0" cap="none" spc="0" normalizeH="0" baseline="0" noProof="0" dirty="0">
              <a:ln>
                <a:noFill/>
              </a:ln>
              <a:solidFill>
                <a:srgbClr val="002060"/>
              </a:solidFill>
              <a:effectLst/>
              <a:highlight>
                <a:srgbClr val="F5FAA4"/>
              </a:highlight>
              <a:uLnTx/>
              <a:uFillTx/>
              <a:latin typeface="Times New Roman" panose="02020603050405020304" pitchFamily="18" charset="0"/>
              <a:cs typeface="Times New Roman" panose="02020603050405020304" pitchFamily="18" charset="0"/>
              <a:sym typeface="Century Gothic"/>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Keys To Resolving Conflict by Leaders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351984283"/>
      </p:ext>
    </p:extLst>
  </p:cSld>
  <p:clrMapOvr>
    <a:masterClrMapping/>
  </p:clrMapOvr>
  <mc:AlternateContent xmlns:mc="http://schemas.openxmlformats.org/markup-compatibility/2006" xmlns:p14="http://schemas.microsoft.com/office/powerpoint/2010/main">
    <mc:Choice Requires="p14">
      <p:transition p14:dur="10" advTm="100864"/>
    </mc:Choice>
    <mc:Fallback xmlns="">
      <p:transition advTm="100864"/>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120000"/>
              </a:lnSpc>
              <a:spcBef>
                <a:spcPts val="0"/>
              </a:spcBef>
              <a:spcAft>
                <a:spcPts val="0"/>
              </a:spcAft>
              <a:buClr>
                <a:srgbClr val="415588"/>
              </a:buClr>
              <a:buSzPts val="2000"/>
              <a:buFont typeface="Arial"/>
              <a:buChar char="•"/>
              <a:tabLst/>
              <a:defRPr/>
            </a:pP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Patient listener:</a:t>
            </a: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0" marR="0" lvl="0" indent="0" algn="just" defTabSz="914400" rtl="0" eaLnBrk="1" fontAlgn="auto" latinLnBrk="0" hangingPunct="1">
              <a:lnSpc>
                <a:spcPct val="120000"/>
              </a:lnSpc>
              <a:spcBef>
                <a:spcPts val="1000"/>
              </a:spcBef>
              <a:spcAft>
                <a:spcPts val="0"/>
              </a:spcAft>
              <a:buClr>
                <a:srgbClr val="415588"/>
              </a:buClr>
              <a:buSzPts val="2000"/>
              <a:buFont typeface="Arial"/>
              <a:buNone/>
              <a:tabLst/>
              <a:defRPr/>
            </a:pP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 </a:t>
            </a: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Another good qualification is to be a patient listener and assess the problem realistically without getting emotional or biased. </a:t>
            </a:r>
          </a:p>
          <a:p>
            <a:pPr marL="0" marR="0" lvl="0" indent="0" algn="just" defTabSz="914400" rtl="0" eaLnBrk="1" fontAlgn="auto" latinLnBrk="0" hangingPunct="1">
              <a:lnSpc>
                <a:spcPct val="120000"/>
              </a:lnSpc>
              <a:spcBef>
                <a:spcPts val="1000"/>
              </a:spcBef>
              <a:spcAft>
                <a:spcPts val="0"/>
              </a:spcAft>
              <a:buClr>
                <a:srgbClr val="415588"/>
              </a:buClr>
              <a:buSzPts val="2000"/>
              <a:buFont typeface="Arial"/>
              <a:buNone/>
              <a:tabLst/>
              <a:defRPr/>
            </a:pP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To have a give and take attitude:</a:t>
            </a: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0" marR="0" lvl="0" indent="0" algn="just" defTabSz="914400" rtl="0" eaLnBrk="1" fontAlgn="auto" latinLnBrk="0" hangingPunct="1">
              <a:lnSpc>
                <a:spcPct val="120000"/>
              </a:lnSpc>
              <a:spcBef>
                <a:spcPts val="1000"/>
              </a:spcBef>
              <a:spcAft>
                <a:spcPts val="0"/>
              </a:spcAft>
              <a:buClr>
                <a:srgbClr val="415588"/>
              </a:buClr>
              <a:buSzPts val="2000"/>
              <a:buFont typeface="Arial"/>
              <a:buNone/>
              <a:tabLst/>
              <a:defRPr/>
            </a:pP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 </a:t>
            </a: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If you are really interested in resolving a conflict and having lasting peace, as happens a good conflict resolution strategies. </a:t>
            </a:r>
            <a:endParaRPr kumimoji="0" lang="en-US" sz="2800" b="0" i="0" u="none" strike="noStrike" kern="0" cap="none" spc="0" normalizeH="0" baseline="0" noProof="0" dirty="0">
              <a:ln>
                <a:noFill/>
              </a:ln>
              <a:solidFill>
                <a:srgbClr val="002060"/>
              </a:solidFill>
              <a:effectLst/>
              <a:highlight>
                <a:srgbClr val="F5FAA4"/>
              </a:highlight>
              <a:uLnTx/>
              <a:uFillTx/>
              <a:latin typeface="Times New Roman" panose="02020603050405020304" pitchFamily="18" charset="0"/>
              <a:cs typeface="Times New Roman" panose="02020603050405020304" pitchFamily="18" charset="0"/>
              <a:sym typeface="Century Gothic"/>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Keys To Resolving Conflict by Leaders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166109099"/>
      </p:ext>
    </p:extLst>
  </p:cSld>
  <p:clrMapOvr>
    <a:masterClrMapping/>
  </p:clrMapOvr>
  <mc:AlternateContent xmlns:mc="http://schemas.openxmlformats.org/markup-compatibility/2006" xmlns:p14="http://schemas.microsoft.com/office/powerpoint/2010/main">
    <mc:Choice Requires="p14">
      <p:transition p14:dur="10" advTm="97384"/>
    </mc:Choice>
    <mc:Fallback xmlns="">
      <p:transition advTm="97384"/>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508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120000"/>
              </a:lnSpc>
              <a:spcBef>
                <a:spcPts val="0"/>
              </a:spcBef>
              <a:spcAft>
                <a:spcPts val="0"/>
              </a:spcAft>
              <a:buClr>
                <a:srgbClr val="415588"/>
              </a:buClr>
              <a:buSzPts val="2000"/>
              <a:buFont typeface="Arial"/>
              <a:buChar char="•"/>
              <a:tabLst/>
              <a:defRPr/>
            </a:pPr>
            <a:endPar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228600" marR="0" lvl="0" indent="-228600" algn="just" defTabSz="914400" rtl="0" eaLnBrk="1" fontAlgn="auto" latinLnBrk="0" hangingPunct="1">
              <a:lnSpc>
                <a:spcPct val="120000"/>
              </a:lnSpc>
              <a:spcBef>
                <a:spcPts val="0"/>
              </a:spcBef>
              <a:spcAft>
                <a:spcPts val="0"/>
              </a:spcAft>
              <a:buClr>
                <a:srgbClr val="415588"/>
              </a:buClr>
              <a:buSzPts val="2000"/>
              <a:buFont typeface="Arial"/>
              <a:buChar char="•"/>
              <a:tabLst/>
              <a:defRPr/>
            </a:pP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Right Timing </a:t>
            </a: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0" marR="0" lvl="0" indent="0" algn="just" defTabSz="914400" rtl="0" eaLnBrk="1" fontAlgn="auto" latinLnBrk="0" hangingPunct="1">
              <a:lnSpc>
                <a:spcPct val="120000"/>
              </a:lnSpc>
              <a:spcBef>
                <a:spcPts val="1000"/>
              </a:spcBef>
              <a:spcAft>
                <a:spcPts val="0"/>
              </a:spcAft>
              <a:buClr>
                <a:srgbClr val="415588"/>
              </a:buClr>
              <a:buSzPts val="2000"/>
              <a:buFont typeface="Arial"/>
              <a:buNone/>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Leaders who avoid conflict at all cost will find themselves regretting it later. Timing is everything when it comes to managing conflict, and the best time to take action is when there is hard evidence/proof that an employee has a track record of wrongdoing that is negatively impacting the performance of others.</a:t>
            </a: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Know Your Boundaries </a:t>
            </a: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0" marR="0" lvl="0" indent="0" algn="just" defTabSz="914400" rtl="0" eaLnBrk="1" fontAlgn="auto" latinLnBrk="0" hangingPunct="1">
              <a:lnSpc>
                <a:spcPct val="120000"/>
              </a:lnSpc>
              <a:spcBef>
                <a:spcPts val="1000"/>
              </a:spcBef>
              <a:spcAft>
                <a:spcPts val="0"/>
              </a:spcAft>
              <a:buClr>
                <a:srgbClr val="415588"/>
              </a:buClr>
              <a:buSzPts val="2000"/>
              <a:buFont typeface="Arial"/>
              <a:buNone/>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Conflict can become something much more complicated and unmanageable if you don’t know the limitations and boundaries of your employees. </a:t>
            </a:r>
            <a:r>
              <a:rPr kumimoji="0" lang="en-US" sz="2400" b="0" i="0" u="none" strike="noStrike" kern="0" cap="none" spc="0" normalizeH="0" baseline="0" noProof="0" dirty="0">
                <a:ln>
                  <a:noFill/>
                </a:ln>
                <a:solidFill>
                  <a:srgbClr val="002060"/>
                </a:solidFill>
                <a:effectLst/>
                <a:uLnTx/>
                <a:uFillTx/>
                <a:latin typeface="Century Gothic"/>
                <a:sym typeface="Century Gothic"/>
              </a:rPr>
              <a:t> </a:t>
            </a:r>
            <a:endParaRPr kumimoji="0" lang="en-US" sz="2800" b="0" i="0" u="none" strike="noStrike" kern="0" cap="none" spc="0" normalizeH="0" baseline="0" noProof="0" dirty="0">
              <a:ln>
                <a:noFill/>
              </a:ln>
              <a:solidFill>
                <a:srgbClr val="002060"/>
              </a:solidFill>
              <a:effectLst/>
              <a:highlight>
                <a:srgbClr val="F5FAA4"/>
              </a:highlight>
              <a:uLnTx/>
              <a:uFillTx/>
              <a:latin typeface="Century Gothic"/>
              <a:sym typeface="Century Gothic"/>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Keys To Resolving Conflict by Leaders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312010778"/>
      </p:ext>
    </p:extLst>
  </p:cSld>
  <p:clrMapOvr>
    <a:masterClrMapping/>
  </p:clrMapOvr>
  <mc:AlternateContent xmlns:mc="http://schemas.openxmlformats.org/markup-compatibility/2006" xmlns:p14="http://schemas.microsoft.com/office/powerpoint/2010/main">
    <mc:Choice Requires="p14">
      <p:transition p14:dur="10" advTm="144718"/>
    </mc:Choice>
    <mc:Fallback xmlns="">
      <p:transition advTm="144718"/>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228600" algn="just">
              <a:lnSpc>
                <a:spcPct val="120000"/>
              </a:lnSpc>
              <a:spcBef>
                <a:spcPts val="1000"/>
              </a:spcBef>
              <a:buClr>
                <a:srgbClr val="415588"/>
              </a:buClr>
              <a:buSzPts val="2000"/>
              <a:buFont typeface="Arial"/>
              <a:buChar char="•"/>
              <a:defRPr/>
            </a:pPr>
            <a:endParaRPr lang="en-US" sz="2400" b="1" kern="0" dirty="0">
              <a:solidFill>
                <a:srgbClr val="002060"/>
              </a:solidFill>
              <a:latin typeface="Times New Roman" panose="02020603050405020304" pitchFamily="18" charset="0"/>
              <a:cs typeface="Times New Roman" panose="02020603050405020304" pitchFamily="18" charset="0"/>
              <a:sym typeface="Century Gothic"/>
            </a:endParaRPr>
          </a:p>
          <a:p>
            <a:pPr marL="228600" lvl="0" indent="-228600" algn="just">
              <a:lnSpc>
                <a:spcPct val="120000"/>
              </a:lnSpc>
              <a:spcBef>
                <a:spcPts val="1000"/>
              </a:spcBef>
              <a:buClr>
                <a:srgbClr val="415588"/>
              </a:buClr>
              <a:buSzPts val="2000"/>
              <a:buFont typeface="Arial"/>
              <a:buChar char="•"/>
              <a:defRPr/>
            </a:pPr>
            <a:r>
              <a:rPr lang="en-US" sz="2400" b="1" kern="0" dirty="0">
                <a:solidFill>
                  <a:srgbClr val="002060"/>
                </a:solidFill>
                <a:latin typeface="Times New Roman" panose="02020603050405020304" pitchFamily="18" charset="0"/>
                <a:cs typeface="Times New Roman" panose="02020603050405020304" pitchFamily="18" charset="0"/>
                <a:sym typeface="Century Gothic"/>
              </a:rPr>
              <a:t>Respect </a:t>
            </a: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Differences</a:t>
            </a: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0" marR="0" lvl="0" indent="0" algn="just" defTabSz="914400" rtl="0" eaLnBrk="1" fontAlgn="auto" latinLnBrk="0" hangingPunct="1">
              <a:lnSpc>
                <a:spcPct val="120000"/>
              </a:lnSpc>
              <a:spcBef>
                <a:spcPts val="600"/>
              </a:spcBef>
              <a:spcAft>
                <a:spcPts val="0"/>
              </a:spcAft>
              <a:buClr>
                <a:srgbClr val="415588"/>
              </a:buClr>
              <a:buSzPts val="2000"/>
              <a:buFont typeface="Arial"/>
              <a:buNone/>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Rather than impose your influence, hierarchy or rank – respect the unique differences in people and learn to see things from differing points of view   </a:t>
            </a:r>
            <a:r>
              <a:rPr kumimoji="0" lang="en-US" sz="2200" b="0" i="0" u="none" strike="noStrike" kern="0" cap="none" spc="0" normalizeH="0" baseline="0" noProof="0" dirty="0">
                <a:ln>
                  <a:noFill/>
                </a:ln>
                <a:solidFill>
                  <a:srgbClr val="002060"/>
                </a:solidFill>
                <a:effectLst/>
                <a:highlight>
                  <a:srgbClr val="F5FAA4"/>
                </a:highlight>
                <a:uLnTx/>
                <a:uFillTx/>
                <a:latin typeface="Times New Roman" panose="02020603050405020304" pitchFamily="18" charset="0"/>
                <a:cs typeface="Times New Roman" panose="02020603050405020304" pitchFamily="18" charset="0"/>
                <a:sym typeface="Century Gothic"/>
              </a:rPr>
              <a:t>Conflict resolution is rarely black and white.   In fact, there are more and more grey areas.</a:t>
            </a: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 </a:t>
            </a: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Confront the Tension</a:t>
            </a: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0" marR="0" lvl="0" indent="0" algn="just" defTabSz="914400" rtl="0" eaLnBrk="1" fontAlgn="auto" latinLnBrk="0" hangingPunct="1">
              <a:lnSpc>
                <a:spcPct val="120000"/>
              </a:lnSpc>
              <a:spcBef>
                <a:spcPts val="600"/>
              </a:spcBef>
              <a:spcAft>
                <a:spcPts val="0"/>
              </a:spcAft>
              <a:buClr>
                <a:srgbClr val="415588"/>
              </a:buClr>
              <a:buSzPts val="2000"/>
              <a:buFont typeface="Arial"/>
              <a:buNone/>
              <a:tabLst/>
              <a:defRPr/>
            </a:pPr>
            <a:r>
              <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Leadership is often about doing the things that most other people don’t like doing. Conflict resolution is one of those things – but as leaders we must confront the tension head-on. Don’t wait, but rather activate your leadership to address the conflict before circumstances force your hand.</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Keys To Resolving Conflict by Leaders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279908780"/>
      </p:ext>
    </p:extLst>
  </p:cSld>
  <p:clrMapOvr>
    <a:masterClrMapping/>
  </p:clrMapOvr>
  <mc:AlternateContent xmlns:mc="http://schemas.openxmlformats.org/markup-compatibility/2006" xmlns:p14="http://schemas.microsoft.com/office/powerpoint/2010/main">
    <mc:Choice Requires="p14">
      <p:transition p14:dur="10" advTm="124052"/>
    </mc:Choice>
    <mc:Fallback xmlns="">
      <p:transition advTm="124052"/>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1000"/>
              </a:spcBef>
              <a:spcAft>
                <a:spcPts val="0"/>
              </a:spcAft>
              <a:buClr>
                <a:srgbClr val="415588"/>
              </a:buClr>
              <a:buSzPts val="2400"/>
              <a:buFont typeface="Arial"/>
              <a:buChar char="•"/>
              <a:tabLst/>
              <a:defRPr/>
            </a:pPr>
            <a:r>
              <a:rPr kumimoji="0" lang="en-US" sz="28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Identify a Goal</a:t>
            </a: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0" marR="0" lvl="0" indent="0" algn="l" defTabSz="914400" rtl="0" eaLnBrk="1" fontAlgn="auto" latinLnBrk="0" hangingPunct="1">
              <a:lnSpc>
                <a:spcPct val="120000"/>
              </a:lnSpc>
              <a:spcBef>
                <a:spcPts val="1000"/>
              </a:spcBef>
              <a:spcAft>
                <a:spcPts val="0"/>
              </a:spcAft>
              <a:buClr>
                <a:srgbClr val="415588"/>
              </a:buClr>
              <a:buSzPts val="2000"/>
              <a:buFont typeface="Arial"/>
              <a:buNone/>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The leader must be careful when addressing only one person’s point of view. The leader must gather information, develop their own self-awareness, and be ready for the unexpected. </a:t>
            </a:r>
            <a:endParaRPr kumimoji="0" lang="en-US" sz="2800" b="0" i="0" u="none" strike="noStrike" kern="0" cap="none" spc="0" normalizeH="0" baseline="0" noProof="0" dirty="0">
              <a:ln>
                <a:noFill/>
              </a:ln>
              <a:solidFill>
                <a:srgbClr val="002060"/>
              </a:solidFill>
              <a:effectLst/>
              <a:highlight>
                <a:srgbClr val="F5FAA4"/>
              </a:highlight>
              <a:uLnTx/>
              <a:uFillTx/>
              <a:latin typeface="Times New Roman" panose="02020603050405020304" pitchFamily="18" charset="0"/>
              <a:cs typeface="Times New Roman" panose="02020603050405020304" pitchFamily="18" charset="0"/>
              <a:sym typeface="Century Gothic"/>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Keys To Resolving Conflict by Leaders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226780051"/>
      </p:ext>
    </p:extLst>
  </p:cSld>
  <p:clrMapOvr>
    <a:masterClrMapping/>
  </p:clrMapOvr>
  <mc:AlternateContent xmlns:mc="http://schemas.openxmlformats.org/markup-compatibility/2006" xmlns:p14="http://schemas.microsoft.com/office/powerpoint/2010/main">
    <mc:Choice Requires="p14">
      <p:transition p14:dur="10" advTm="68545"/>
    </mc:Choice>
    <mc:Fallback xmlns="">
      <p:transition advTm="68545"/>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defTabSz="914400" rtl="0" eaLnBrk="1" fontAlgn="auto" latinLnBrk="0" hangingPunct="1">
              <a:lnSpc>
                <a:spcPct val="120000"/>
              </a:lnSpc>
              <a:spcBef>
                <a:spcPts val="1000"/>
              </a:spcBef>
              <a:spcAft>
                <a:spcPts val="0"/>
              </a:spcAft>
              <a:buClr>
                <a:srgbClr val="415588"/>
              </a:buClr>
              <a:buSzPts val="2000"/>
              <a:buFont typeface="Arial" panose="020B0604020202020204" pitchFamily="34" charset="0"/>
              <a:buChar char="•"/>
              <a:tabLst/>
              <a:defRPr/>
            </a:pPr>
            <a:r>
              <a:rPr lang="en-US" sz="2800" b="1" kern="0" dirty="0">
                <a:solidFill>
                  <a:srgbClr val="002060"/>
                </a:solidFill>
                <a:latin typeface="Times New Roman" panose="02020603050405020304" pitchFamily="18" charset="0"/>
                <a:cs typeface="Times New Roman" panose="02020603050405020304" pitchFamily="18" charset="0"/>
                <a:sym typeface="Century Gothic"/>
              </a:rPr>
              <a:t>Make Conflict Resolution the Priority Rather Than Winning Or “Being Right”</a:t>
            </a: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 </a:t>
            </a: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Maintaining and strengthening the relationship, rather than “winning” the argument, should always be your first priority. </a:t>
            </a:r>
          </a:p>
          <a:p>
            <a:pPr marL="228600" marR="0" lvl="0" indent="-228600" algn="just" defTabSz="914400" rtl="0" eaLnBrk="1" fontAlgn="auto" latinLnBrk="0" hangingPunct="1">
              <a:lnSpc>
                <a:spcPct val="120000"/>
              </a:lnSpc>
              <a:spcBef>
                <a:spcPts val="1000"/>
              </a:spcBef>
              <a:spcAft>
                <a:spcPts val="0"/>
              </a:spcAft>
              <a:buClr>
                <a:srgbClr val="415588"/>
              </a:buClr>
              <a:buSzPts val="2000"/>
              <a:buFont typeface="Arial"/>
              <a:buChar char="•"/>
              <a:tabLst/>
              <a:defRPr/>
            </a:pPr>
            <a:r>
              <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rPr>
              <a:t>Focus on the present, focus on what you can do in the here and how to solve the problem. </a:t>
            </a:r>
            <a:endPar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20630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Keys To Resolving Conflict by Leaders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932758952"/>
      </p:ext>
    </p:extLst>
  </p:cSld>
  <p:clrMapOvr>
    <a:masterClrMapping/>
  </p:clrMapOvr>
  <mc:AlternateContent xmlns:mc="http://schemas.openxmlformats.org/markup-compatibility/2006" xmlns:p14="http://schemas.microsoft.com/office/powerpoint/2010/main">
    <mc:Choice Requires="p14">
      <p:transition p14:dur="10" advTm="109458"/>
    </mc:Choice>
    <mc:Fallback xmlns="">
      <p:transition advTm="109458"/>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l" rtl="0">
              <a:lnSpc>
                <a:spcPct val="120000"/>
              </a:lnSpc>
              <a:spcBef>
                <a:spcPts val="0"/>
              </a:spcBef>
              <a:spcAft>
                <a:spcPts val="0"/>
              </a:spcAft>
              <a:buSzPct val="100000"/>
            </a:pPr>
            <a:endParaRPr lang="en-US"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568;p46">
            <a:extLst>
              <a:ext uri="{FF2B5EF4-FFF2-40B4-BE49-F238E27FC236}">
                <a16:creationId xmlns:a16="http://schemas.microsoft.com/office/drawing/2014/main" id="{33C32524-77CB-85FB-47BE-9ED01234104F}"/>
              </a:ext>
            </a:extLst>
          </p:cNvPr>
          <p:cNvSpPr txBox="1">
            <a:spLocks/>
          </p:cNvSpPr>
          <p:nvPr/>
        </p:nvSpPr>
        <p:spPr>
          <a:xfrm>
            <a:off x="617279" y="2094691"/>
            <a:ext cx="10801027" cy="3961216"/>
          </a:xfrm>
          <a:prstGeom prst="rect">
            <a:avLst/>
          </a:prstGeom>
          <a:noFill/>
          <a:ln>
            <a:noFill/>
          </a:ln>
        </p:spPr>
        <p:txBody>
          <a:bodyPr spcFirstLastPara="1" wrap="square" lIns="91425" tIns="45700" rIns="91425" bIns="45700" anchor="t" anchorCtr="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120000"/>
              </a:lnSpc>
              <a:spcBef>
                <a:spcPts val="0"/>
              </a:spcBef>
              <a:spcAft>
                <a:spcPts val="0"/>
              </a:spcAft>
              <a:buClr>
                <a:srgbClr val="415588"/>
              </a:buClr>
              <a:buSzPct val="100000"/>
              <a:buFont typeface="Arial"/>
              <a:buChar char="•"/>
              <a:tabLst/>
              <a:defRPr/>
            </a:pPr>
            <a:r>
              <a:rPr kumimoji="0" lang="en-US" sz="20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Conflict </a:t>
            </a:r>
            <a:r>
              <a:rPr kumimoji="0" lang="en-US" sz="20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is a natural ingredient in every organization.</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a:buChar char="•"/>
              <a:tabLst/>
              <a:defRPr/>
            </a:pPr>
            <a:r>
              <a:rPr kumimoji="0" lang="en-US" sz="20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The ability to manage conflict is considered to be </a:t>
            </a:r>
            <a:r>
              <a:rPr kumimoji="0" lang="en-US" sz="20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a core leadership competence</a:t>
            </a:r>
            <a:r>
              <a:rPr kumimoji="0" lang="en-US" sz="20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and can help project teams to grow and advance.</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a:buChar char="•"/>
              <a:tabLst/>
              <a:defRPr/>
            </a:pPr>
            <a:r>
              <a:rPr kumimoji="0" lang="en-US" sz="20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The workplace can become </a:t>
            </a:r>
            <a:r>
              <a:rPr kumimoji="0" lang="en-US" sz="2000" b="1"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a toxic environment when leaders allow conflict to fester rather than confront it head-on.  </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a:buChar char="•"/>
              <a:tabLst/>
              <a:defRPr/>
            </a:pPr>
            <a:r>
              <a:rPr kumimoji="0" lang="en-US" sz="20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Based on research by </a:t>
            </a:r>
            <a:r>
              <a:rPr kumimoji="0" lang="en-US" sz="2000" b="0" i="0" u="none" strike="noStrike" kern="0" cap="none" spc="0" normalizeH="0" baseline="0" noProof="0" dirty="0" err="1">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Thamhain</a:t>
            </a:r>
            <a:r>
              <a:rPr kumimoji="0" lang="en-US" sz="20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and </a:t>
            </a:r>
            <a:r>
              <a:rPr kumimoji="0" lang="en-US" sz="2000" b="0" i="0" u="none" strike="noStrike" kern="0" cap="none" spc="0" normalizeH="0" baseline="0" noProof="0" dirty="0" err="1">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Wilemon</a:t>
            </a:r>
            <a:r>
              <a:rPr kumimoji="0" lang="en-US" sz="20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 (1975), there are seven major sources of project conflict and team disagreements.</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a:buChar char="•"/>
              <a:tabLst/>
              <a:defRPr/>
            </a:pPr>
            <a:r>
              <a:rPr kumimoji="0" lang="en-US" sz="20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conflict-resolution techniques.</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a:buChar char="•"/>
              <a:tabLst/>
              <a:defRPr/>
            </a:pPr>
            <a:r>
              <a:rPr kumimoji="0" lang="en-US" sz="20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rPr>
              <a:t>Leaders’ Keys To Resolving Conflict.</a:t>
            </a:r>
            <a:endParaRPr kumimoji="0" lang="en-US" sz="19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p:txBody>
      </p:sp>
      <p:sp>
        <p:nvSpPr>
          <p:cNvPr id="8" name="TextBox 7">
            <a:extLst>
              <a:ext uri="{FF2B5EF4-FFF2-40B4-BE49-F238E27FC236}">
                <a16:creationId xmlns:a16="http://schemas.microsoft.com/office/drawing/2014/main" id="{AF12EB22-4E82-6B27-AFEA-798CA30F048D}"/>
              </a:ext>
            </a:extLst>
          </p:cNvPr>
          <p:cNvSpPr txBox="1"/>
          <p:nvPr/>
        </p:nvSpPr>
        <p:spPr>
          <a:xfrm>
            <a:off x="2513149" y="1019069"/>
            <a:ext cx="620630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Summary and Conclusions</a:t>
            </a:r>
          </a:p>
        </p:txBody>
      </p:sp>
    </p:spTree>
    <p:extLst>
      <p:ext uri="{BB962C8B-B14F-4D97-AF65-F5344CB8AC3E}">
        <p14:creationId xmlns:p14="http://schemas.microsoft.com/office/powerpoint/2010/main" val="3939177216"/>
      </p:ext>
    </p:extLst>
  </p:cSld>
  <p:clrMapOvr>
    <a:masterClrMapping/>
  </p:clrMapOvr>
  <mc:AlternateContent xmlns:mc="http://schemas.openxmlformats.org/markup-compatibility/2006" xmlns:p14="http://schemas.microsoft.com/office/powerpoint/2010/main">
    <mc:Choice Requires="p14">
      <p:transition p14:dur="10" advTm="47032"/>
    </mc:Choice>
    <mc:Fallback xmlns="">
      <p:transition advTm="47032"/>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1700954735"/>
      </p:ext>
    </p:extLst>
  </p:cSld>
  <p:clrMapOvr>
    <a:masterClrMapping/>
  </p:clrMapOvr>
  <mc:AlternateContent xmlns:mc="http://schemas.openxmlformats.org/markup-compatibility/2006" xmlns:p14="http://schemas.microsoft.com/office/powerpoint/2010/main">
    <mc:Choice Requires="p14">
      <p:transition spd="slow" p14:dur="2000" advTm="9880"/>
    </mc:Choice>
    <mc:Fallback xmlns="">
      <p:transition spd="slow" advTm="988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C8F86B7-2B96-4DC9-93C7-8CD65455AB97}"/>
</file>

<file path=customXml/itemProps2.xml><?xml version="1.0" encoding="utf-8"?>
<ds:datastoreItem xmlns:ds="http://schemas.openxmlformats.org/officeDocument/2006/customXml" ds:itemID="{AE782351-A0E9-4225-9FD5-9A0B96FE3BB0}"/>
</file>

<file path=customXml/itemProps3.xml><?xml version="1.0" encoding="utf-8"?>
<ds:datastoreItem xmlns:ds="http://schemas.openxmlformats.org/officeDocument/2006/customXml" ds:itemID="{9BE04B8F-886A-43C5-AC0D-07BEFB52F7DC}"/>
</file>

<file path=docProps/app.xml><?xml version="1.0" encoding="utf-8"?>
<Properties xmlns="http://schemas.openxmlformats.org/officeDocument/2006/extended-properties" xmlns:vt="http://schemas.openxmlformats.org/officeDocument/2006/docPropsVTypes">
  <TotalTime>1797</TotalTime>
  <Words>2203</Words>
  <Application>Microsoft Macintosh PowerPoint</Application>
  <PresentationFormat>Widescreen</PresentationFormat>
  <Paragraphs>295</Paragraphs>
  <Slides>39</Slides>
  <Notes>3</Notes>
  <HiddenSlides>0</HiddenSlides>
  <MMClips>1</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39</vt:i4>
      </vt:variant>
    </vt:vector>
  </HeadingPairs>
  <TitlesOfParts>
    <vt:vector size="49" baseType="lpstr">
      <vt:lpstr>Alexandria</vt:lpstr>
      <vt:lpstr>Arial</vt:lpstr>
      <vt:lpstr>Calibri</vt:lpstr>
      <vt:lpstr>Calibri Light</vt:lpstr>
      <vt:lpstr>Century Gothic</vt:lpstr>
      <vt:lpstr>Helvetica Neue</vt:lpstr>
      <vt:lpstr>Noto Sans Symbols</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Ehab Mahmoud</cp:lastModifiedBy>
  <cp:revision>154</cp:revision>
  <dcterms:created xsi:type="dcterms:W3CDTF">2023-04-29T09:08:23Z</dcterms:created>
  <dcterms:modified xsi:type="dcterms:W3CDTF">2026-05-10T18:52:32Z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