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90" r:id="rId4"/>
    <p:sldId id="259" r:id="rId5"/>
    <p:sldId id="260" r:id="rId6"/>
    <p:sldId id="261" r:id="rId7"/>
    <p:sldId id="291" r:id="rId8"/>
    <p:sldId id="262" r:id="rId9"/>
    <p:sldId id="263" r:id="rId10"/>
    <p:sldId id="292" r:id="rId11"/>
    <p:sldId id="264" r:id="rId12"/>
    <p:sldId id="293" r:id="rId13"/>
    <p:sldId id="265" r:id="rId14"/>
    <p:sldId id="294" r:id="rId15"/>
    <p:sldId id="289" r:id="rId16"/>
    <p:sldId id="266" r:id="rId17"/>
    <p:sldId id="288" r:id="rId18"/>
    <p:sldId id="267" r:id="rId19"/>
    <p:sldId id="295" r:id="rId20"/>
    <p:sldId id="268" r:id="rId21"/>
    <p:sldId id="269" r:id="rId22"/>
    <p:sldId id="270" r:id="rId23"/>
    <p:sldId id="271" r:id="rId24"/>
    <p:sldId id="272" r:id="rId25"/>
    <p:sldId id="273" r:id="rId26"/>
    <p:sldId id="274" r:id="rId27"/>
    <p:sldId id="275" r:id="rId28"/>
    <p:sldId id="276" r:id="rId29"/>
    <p:sldId id="277" r:id="rId30"/>
    <p:sldId id="278" r:id="rId31"/>
    <p:sldId id="296" r:id="rId32"/>
    <p:sldId id="279" r:id="rId33"/>
    <p:sldId id="297" r:id="rId34"/>
    <p:sldId id="287" r:id="rId35"/>
    <p:sldId id="280" r:id="rId36"/>
    <p:sldId id="281" r:id="rId37"/>
    <p:sldId id="298"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483818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 </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1 </a:t>
            </a:r>
            <a:r>
              <a:rPr lang="en-US" sz="2800" b="0" i="0" dirty="0">
                <a:solidFill>
                  <a:schemeClr val="bg1"/>
                </a:solidFill>
                <a:effectLst/>
                <a:latin typeface="Roboto" panose="02000000000000000000" pitchFamily="2" charset="0"/>
              </a:rPr>
              <a:t>Orientation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17636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697</a:t>
            </a:r>
          </a:p>
          <a:p>
            <a:r>
              <a:rPr lang="en-US" sz="2800" dirty="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92752"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cs typeface="Arial" panose="020B0604020202020204" pitchFamily="34" charset="0"/>
              </a:rPr>
              <a:t>Course Guide</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7861" y="1671755"/>
            <a:ext cx="9902229" cy="2470548"/>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Calibri" panose="020F0502020204030204" pitchFamily="34" charset="0"/>
                <a:cs typeface="Arial" panose="020B0604020202020204" pitchFamily="34" charset="0"/>
              </a:rPr>
              <a:t>Gr</a:t>
            </a:r>
            <a:r>
              <a:rPr lang="en-US" sz="2000" dirty="0">
                <a:effectLst/>
                <a:latin typeface="Book Antiqua" panose="02040602050305030304" pitchFamily="18" charset="0"/>
                <a:ea typeface="Times New Roman" panose="02020603050405020304" pitchFamily="18" charset="0"/>
                <a:cs typeface="Arial" panose="020B0604020202020204" pitchFamily="34" charset="0"/>
              </a:rPr>
              <a:t>aduation projects are the fundamental building block for students and researchers to begin a prosperous future because they are a crucial practical experience that will serve as a bridge to their working lives after graduation and a true test of their abilities to analyze problems and come up with new solutions to them.</a:t>
            </a:r>
          </a:p>
        </p:txBody>
      </p:sp>
    </p:spTree>
    <p:extLst>
      <p:ext uri="{BB962C8B-B14F-4D97-AF65-F5344CB8AC3E}">
        <p14:creationId xmlns:p14="http://schemas.microsoft.com/office/powerpoint/2010/main" val="2652496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92752"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cs typeface="Arial" panose="020B0604020202020204" pitchFamily="34" charset="0"/>
              </a:rPr>
              <a:t>Course Guide</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7861" y="1671755"/>
            <a:ext cx="9902229" cy="3699154"/>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importance of the graduation project stems not only from the fact that it reflects the researcher's abilities and skills, but also from its significance in fostering teamwork and team spirit, mastering work practices that are similar to practical reality, and being familiar with how to produce and manage entrepreneurial projects that can be community projects and which represent an engine of global economic growth</a:t>
            </a:r>
            <a:r>
              <a:rPr lang="ar-SA" sz="2000" dirty="0">
                <a:effectLst/>
                <a:latin typeface="Book Antiqua" panose="02040602050305030304" pitchFamily="18" charset="0"/>
                <a:ea typeface="Times New Roman" panose="02020603050405020304" pitchFamily="18"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4" y="1846381"/>
            <a:ext cx="7359368" cy="3340273"/>
          </a:xfrm>
          <a:prstGeom prst="rect">
            <a:avLst/>
          </a:prstGeom>
          <a:noFill/>
        </p:spPr>
        <p:txBody>
          <a:bodyPr wrap="square" rtlCol="0">
            <a:spAutoFit/>
          </a:bodyPr>
          <a:lstStyle/>
          <a:p>
            <a:pPr marL="0" marR="0" algn="l" rtl="0">
              <a:lnSpc>
                <a:spcPct val="200000"/>
              </a:lnSpc>
              <a:spcBef>
                <a:spcPts val="0"/>
              </a:spcBef>
              <a:spcAft>
                <a:spcPts val="1000"/>
              </a:spcAft>
            </a:pPr>
            <a:r>
              <a:rPr lang="en-US" sz="1800" dirty="0">
                <a:effectLst/>
                <a:latin typeface="Book Antiqua" panose="02040602050305030304" pitchFamily="18" charset="0"/>
                <a:ea typeface="Times New Roman" panose="02020603050405020304" pitchFamily="18" charset="0"/>
                <a:cs typeface="Arial" panose="020B0604020202020204" pitchFamily="34" charset="0"/>
              </a:rPr>
              <a:t>From this vantage point, Everyone  Smart University,  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84C43F1C-2307-2B44-668E-784C4419C2C6}"/>
              </a:ext>
            </a:extLst>
          </p:cNvPr>
          <p:cNvSpPr txBox="1"/>
          <p:nvPr/>
        </p:nvSpPr>
        <p:spPr>
          <a:xfrm>
            <a:off x="2650377" y="543490"/>
            <a:ext cx="2792752"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cs typeface="Arial" panose="020B0604020202020204" pitchFamily="34" charset="0"/>
              </a:rPr>
              <a:t>Course Guide</a:t>
            </a:r>
            <a:endParaRPr lang="en-US" sz="3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88"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640008"/>
            <a:ext cx="9666288" cy="3957622"/>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A. Describe the nature of the scientific method and the traits of scientific thinking to the student.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B. Defining the fundamental ideas in management research and related domains (management - project management - risk management).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C. Introducing the student to several scientific research techniques and outlining each one's applications in the student's area of concentration.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4470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88"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640008"/>
            <a:ext cx="9666288" cy="3957622"/>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d) Give the student the ability to recognize the procedures, curriculum, and resources used in administrative research for gathering and analyzing data and information.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C. teach the student how to create a proposed plan for administrative research using data gathering methods.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(h) Making a proposed study strategy using scientific research techniques.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8220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03312" y="2225719"/>
            <a:ext cx="9666288" cy="2470035"/>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As a result, this guide was divided into two main sections: the first discusses the </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components that must be included in the proposal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for the graduation project, along with a thorough explanation of each component. The second is about</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 setting up, managing, and directing the graduating project (Thesis).</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E9E6F32-BE57-252F-218E-C29C604A1BA5}"/>
              </a:ext>
            </a:extLst>
          </p:cNvPr>
          <p:cNvSpPr txBox="1"/>
          <p:nvPr/>
        </p:nvSpPr>
        <p:spPr>
          <a:xfrm>
            <a:off x="2440788" y="453853"/>
            <a:ext cx="5854488"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6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9382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9219" cy="523220"/>
          </a:xfrm>
          <a:prstGeom prst="rect">
            <a:avLst/>
          </a:prstGeom>
          <a:noFill/>
        </p:spPr>
        <p:txBody>
          <a:bodyPr wrap="none" rtlCol="0">
            <a:spAutoFit/>
          </a:bodyPr>
          <a:lstStyle/>
          <a:p>
            <a:r>
              <a:rPr lang="en-US" sz="28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7862" y="1427555"/>
            <a:ext cx="9666288"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group is formed of five students up to a maximum of five students.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All team members should represent the same department (Project Management / Project Management / Risk Management).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Three days after the study's start, a proposal containing the names of the team members is submitted (team leader and 4 members).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Within two days of the course's delivery, the general supervisor must approve the team's formation.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038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9219"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projects</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621374"/>
            <a:ext cx="9666288"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a:t>
            </a:r>
            <a:r>
              <a:rPr lang="ar-SA" sz="2000" dirty="0">
                <a:effectLst/>
                <a:latin typeface="Book Antiqua" panose="02040602050305030304" pitchFamily="18" charset="0"/>
                <a:ea typeface="Times New Roman" panose="02020603050405020304" pitchFamily="18" charset="0"/>
                <a:cs typeface="Arial" panose="020B0604020202020204" pitchFamily="34" charset="0"/>
              </a:rPr>
              <a:t>he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weekly review of the course's recorded lectures and periodic practical application of these stages in the graduation project.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team is committed to submitting the project plan (Proposal) during the third week of the semester.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project plan is discussed by the faculty members in a seminar held in the fourth week to approve the registration of the project position with the university administration or not.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05695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0884"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4305" y="1408919"/>
            <a:ext cx="10031506"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deadline for the delivery of all plans is the fifth week of the semester.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team leader should distribute a copy of the research plan to the faculty members attending the seminar 24 hours before the seminar is held after obtaining the approval for the distribution of the copy of the project plan by the course supervisor.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project plan is completed based on the approval of more than 85% of the faculty members discussing the seminar and the completion of the project after the authorization that the topic is applicable.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28958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0884"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3362"/>
            <a:ext cx="9666288" cy="3701141"/>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project that has not been approved of 85% of the faculty members presents its plan after making all the amendments seven days after the date of the seminar after obtaining the approval of the supervisor of the graduation project.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No graduation projects are approved by the end of the semester unless they are enrolled on the planned date of registration, which is the fifth week following the successful completion of the registration seminar.</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9963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0884"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95771" y="1528132"/>
            <a:ext cx="10181076" cy="4930581"/>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student is obliged to attend 70% of the weekly panel discussions scheduled for the semester 7/10 semester.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student is committed to actively participating in the team graduation project's work plan in accordance with the methodologies used in scientific research.</a:t>
            </a: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Commitment of all team members to participate in the application of the practical part of the project (survey - questionnaire - interview - observation - workshops - training - analysis of data -..... </a:t>
            </a:r>
            <a:r>
              <a:rPr lang="en-US" sz="2000" dirty="0" err="1">
                <a:effectLst/>
                <a:latin typeface="Book Antiqua" panose="02040602050305030304" pitchFamily="18" charset="0"/>
                <a:ea typeface="Times New Roman" panose="02020603050405020304" pitchFamily="18" charset="0"/>
                <a:cs typeface="Arial" panose="020B0604020202020204" pitchFamily="34" charset="0"/>
              </a:rPr>
              <a:t>etc</a:t>
            </a:r>
            <a:r>
              <a:rPr lang="en-US" sz="2000" dirty="0">
                <a:effectLst/>
                <a:latin typeface="Book Antiqua" panose="02040602050305030304" pitchFamily="18" charset="0"/>
                <a:ea typeface="Times New Roman" panose="02020603050405020304" pitchFamily="18"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77096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0884"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95771" y="1734321"/>
            <a:ext cx="9666288" cy="3699474"/>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Examination of the percentage of citations provided that it does not exceed 25%, which means the total percentage of citations from all sources relied on by the researcher in the preparation of the same research.</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Finish the study delivery by the deadline, which is the eleventh week of the semester, and then discuss the projects before the semester's final exams are held.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01544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759" y="601943"/>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D50F0BE1-8E02-8982-1B25-86C5F096A0F9}"/>
              </a:ext>
            </a:extLst>
          </p:cNvPr>
          <p:cNvGraphicFramePr>
            <a:graphicFrameLocks noGrp="1"/>
          </p:cNvGraphicFramePr>
          <p:nvPr>
            <p:extLst>
              <p:ext uri="{D42A27DB-BD31-4B8C-83A1-F6EECF244321}">
                <p14:modId xmlns:p14="http://schemas.microsoft.com/office/powerpoint/2010/main" val="641248071"/>
              </p:ext>
            </p:extLst>
          </p:nvPr>
        </p:nvGraphicFramePr>
        <p:xfrm>
          <a:off x="1874165" y="1396620"/>
          <a:ext cx="9666096" cy="5294884"/>
        </p:xfrm>
        <a:graphic>
          <a:graphicData uri="http://schemas.openxmlformats.org/drawingml/2006/table">
            <a:tbl>
              <a:tblPr firstRow="1" firstCol="1" bandRow="1">
                <a:tableStyleId>{5C22544A-7EE6-4342-B048-85BDC9FD1C3A}</a:tableStyleId>
              </a:tblPr>
              <a:tblGrid>
                <a:gridCol w="7707342">
                  <a:extLst>
                    <a:ext uri="{9D8B030D-6E8A-4147-A177-3AD203B41FA5}">
                      <a16:colId xmlns:a16="http://schemas.microsoft.com/office/drawing/2014/main" val="1419345022"/>
                    </a:ext>
                  </a:extLst>
                </a:gridCol>
                <a:gridCol w="1017951">
                  <a:extLst>
                    <a:ext uri="{9D8B030D-6E8A-4147-A177-3AD203B41FA5}">
                      <a16:colId xmlns:a16="http://schemas.microsoft.com/office/drawing/2014/main" val="1621398971"/>
                    </a:ext>
                  </a:extLst>
                </a:gridCol>
                <a:gridCol w="940803">
                  <a:extLst>
                    <a:ext uri="{9D8B030D-6E8A-4147-A177-3AD203B41FA5}">
                      <a16:colId xmlns:a16="http://schemas.microsoft.com/office/drawing/2014/main" val="247849070"/>
                    </a:ext>
                  </a:extLst>
                </a:gridCol>
              </a:tblGrid>
              <a:tr h="252781">
                <a:tc>
                  <a:txBody>
                    <a:bodyPr/>
                    <a:lstStyle/>
                    <a:p>
                      <a:pPr marL="0" marR="0" algn="ctr" rtl="0">
                        <a:lnSpc>
                          <a:spcPct val="115000"/>
                        </a:lnSpc>
                        <a:spcBef>
                          <a:spcPts val="0"/>
                        </a:spcBef>
                        <a:spcAft>
                          <a:spcPts val="0"/>
                        </a:spcAft>
                      </a:pPr>
                      <a:r>
                        <a:rPr lang="en-US" sz="1800" dirty="0">
                          <a:effectLst/>
                        </a:rPr>
                        <a:t>Recorded Subjects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800" dirty="0">
                          <a:effectLst/>
                        </a:rPr>
                        <a:t>Weeks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800" dirty="0">
                          <a:effectLst/>
                        </a:rPr>
                        <a:t>Hours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1935251135"/>
                  </a:ext>
                </a:extLst>
              </a:tr>
              <a:tr h="1828053">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Scientific Research</a:t>
                      </a:r>
                      <a:r>
                        <a:rPr lang="en-US" sz="1600" dirty="0">
                          <a:solidFill>
                            <a:schemeClr val="tx1"/>
                          </a:solidFill>
                          <a:effectLst/>
                        </a:rPr>
                        <a:t>: terms relevant to the subject</a:t>
                      </a:r>
                    </a:p>
                    <a:p>
                      <a:pPr marL="0" marR="0" algn="l" rtl="0">
                        <a:lnSpc>
                          <a:spcPct val="115000"/>
                        </a:lnSpc>
                        <a:spcBef>
                          <a:spcPts val="0"/>
                        </a:spcBef>
                        <a:spcAft>
                          <a:spcPts val="0"/>
                        </a:spcAft>
                      </a:pPr>
                      <a:r>
                        <a:rPr lang="en-US" sz="1600" dirty="0">
                          <a:solidFill>
                            <a:schemeClr val="tx1"/>
                          </a:solidFill>
                          <a:effectLst/>
                        </a:rPr>
                        <a:t>- Outlining the structure of knowledge and scientific inquiry.</a:t>
                      </a:r>
                    </a:p>
                    <a:p>
                      <a:pPr marL="0" marR="0" algn="l" rtl="0">
                        <a:lnSpc>
                          <a:spcPct val="115000"/>
                        </a:lnSpc>
                        <a:spcBef>
                          <a:spcPts val="0"/>
                        </a:spcBef>
                        <a:spcAft>
                          <a:spcPts val="0"/>
                        </a:spcAft>
                      </a:pPr>
                      <a:r>
                        <a:rPr lang="en-US" sz="1600" dirty="0">
                          <a:solidFill>
                            <a:schemeClr val="tx1"/>
                          </a:solidFill>
                          <a:effectLst/>
                        </a:rPr>
                        <a:t>- The procedures and stages of administrative research.</a:t>
                      </a:r>
                    </a:p>
                    <a:p>
                      <a:pPr marL="0" marR="0" algn="l" rtl="0">
                        <a:lnSpc>
                          <a:spcPct val="115000"/>
                        </a:lnSpc>
                        <a:spcBef>
                          <a:spcPts val="0"/>
                        </a:spcBef>
                        <a:spcAft>
                          <a:spcPts val="0"/>
                        </a:spcAft>
                      </a:pPr>
                      <a:r>
                        <a:rPr lang="en-US" sz="1600" dirty="0">
                          <a:solidFill>
                            <a:schemeClr val="tx1"/>
                          </a:solidFill>
                          <a:effectLst/>
                        </a:rPr>
                        <a:t>- Subjects covered by administrative research as well as its design.</a:t>
                      </a:r>
                    </a:p>
                    <a:p>
                      <a:pPr marL="0" marR="0" algn="l" rtl="0">
                        <a:lnSpc>
                          <a:spcPct val="115000"/>
                        </a:lnSpc>
                        <a:spcBef>
                          <a:spcPts val="0"/>
                        </a:spcBef>
                        <a:spcAft>
                          <a:spcPts val="0"/>
                        </a:spcAft>
                      </a:pPr>
                      <a:r>
                        <a:rPr lang="en-US" sz="1600" dirty="0">
                          <a:solidFill>
                            <a:schemeClr val="tx1"/>
                          </a:solidFill>
                          <a:effectLst/>
                        </a:rPr>
                        <a:t>- The aim of the study of research methods - research questions - types of variables.</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Formation of graduation project teams.</a:t>
                      </a:r>
                      <a:br>
                        <a:rPr lang="en-US" sz="1600" u="none" strike="noStrike" dirty="0">
                          <a:solidFill>
                            <a:schemeClr val="tx1"/>
                          </a:solidFill>
                          <a:effectLst/>
                        </a:rPr>
                      </a:b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effectLst/>
                        </a:rPr>
                        <a:t>1</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effectLst/>
                        </a:rPr>
                        <a:t>1:30</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3775636432"/>
                  </a:ext>
                </a:extLst>
              </a:tr>
              <a:tr h="1058453">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Study Problem</a:t>
                      </a:r>
                      <a:r>
                        <a:rPr lang="en-US" sz="1600" dirty="0">
                          <a:solidFill>
                            <a:schemeClr val="tx1"/>
                          </a:solidFill>
                          <a:effectLst/>
                        </a:rPr>
                        <a:t> Select the project's themes and give it a suitable title.</a:t>
                      </a:r>
                    </a:p>
                    <a:p>
                      <a:pPr marL="0" marR="0" algn="l" rtl="0">
                        <a:lnSpc>
                          <a:spcPct val="115000"/>
                        </a:lnSpc>
                        <a:spcBef>
                          <a:spcPts val="0"/>
                        </a:spcBef>
                        <a:spcAft>
                          <a:spcPts val="0"/>
                        </a:spcAft>
                      </a:pPr>
                      <a:r>
                        <a:rPr lang="en-US" sz="1600" dirty="0">
                          <a:solidFill>
                            <a:schemeClr val="tx1"/>
                          </a:solidFill>
                          <a:effectLst/>
                        </a:rPr>
                        <a:t>- Hypotheses for the study: (characteristics - criteria - types - formulation).</a:t>
                      </a:r>
                    </a:p>
                    <a:p>
                      <a:pPr marL="0" marR="0" algn="l" rtl="0">
                        <a:lnSpc>
                          <a:spcPct val="115000"/>
                        </a:lnSpc>
                        <a:spcBef>
                          <a:spcPts val="0"/>
                        </a:spcBef>
                        <a:spcAft>
                          <a:spcPts val="0"/>
                        </a:spcAft>
                      </a:pPr>
                      <a:r>
                        <a:rPr lang="en-US" sz="1600" dirty="0">
                          <a:solidFill>
                            <a:schemeClr val="tx1"/>
                          </a:solidFill>
                          <a:effectLst/>
                        </a:rPr>
                        <a:t>- How to create a research plan - How to cite sources.</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Selection and evaluation of project titles.</a:t>
                      </a:r>
                    </a:p>
                    <a:p>
                      <a:pPr marL="0" marR="0" algn="l" rtl="0">
                        <a:lnSpc>
                          <a:spcPct val="115000"/>
                        </a:lnSpc>
                        <a:spcBef>
                          <a:spcPts val="0"/>
                        </a:spcBef>
                        <a:spcAft>
                          <a:spcPts val="0"/>
                        </a:spcAft>
                      </a:pP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effectLst/>
                        </a:rPr>
                        <a:t>2</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effectLst/>
                        </a:rPr>
                        <a:t>1:30</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2912390836"/>
                  </a:ext>
                </a:extLst>
              </a:tr>
              <a:tr h="1327011">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Research Methods</a:t>
                      </a:r>
                      <a:r>
                        <a:rPr lang="en-US" sz="1600" dirty="0">
                          <a:solidFill>
                            <a:schemeClr val="tx1"/>
                          </a:solidFill>
                          <a:effectLst/>
                        </a:rPr>
                        <a:t>:</a:t>
                      </a:r>
                    </a:p>
                    <a:p>
                      <a:pPr marL="0" marR="0" algn="l" rtl="0">
                        <a:lnSpc>
                          <a:spcPct val="115000"/>
                        </a:lnSpc>
                        <a:spcBef>
                          <a:spcPts val="0"/>
                        </a:spcBef>
                        <a:spcAft>
                          <a:spcPts val="0"/>
                        </a:spcAft>
                      </a:pPr>
                      <a:r>
                        <a:rPr lang="en-US" sz="1600" dirty="0">
                          <a:solidFill>
                            <a:schemeClr val="tx1"/>
                          </a:solidFill>
                          <a:effectLst/>
                        </a:rPr>
                        <a:t>- Descriptive research.</a:t>
                      </a:r>
                    </a:p>
                    <a:p>
                      <a:pPr marL="0" marR="0" algn="l" rtl="0">
                        <a:lnSpc>
                          <a:spcPct val="115000"/>
                        </a:lnSpc>
                        <a:spcBef>
                          <a:spcPts val="0"/>
                        </a:spcBef>
                        <a:spcAft>
                          <a:spcPts val="0"/>
                        </a:spcAft>
                      </a:pPr>
                      <a:r>
                        <a:rPr lang="en-US" sz="1600" dirty="0">
                          <a:solidFill>
                            <a:schemeClr val="tx1"/>
                          </a:solidFill>
                          <a:effectLst/>
                        </a:rPr>
                        <a:t>- Exploratory research.</a:t>
                      </a:r>
                    </a:p>
                    <a:p>
                      <a:pPr marL="0" marR="0" algn="l" rtl="0">
                        <a:lnSpc>
                          <a:spcPct val="115000"/>
                        </a:lnSpc>
                        <a:spcBef>
                          <a:spcPts val="0"/>
                        </a:spcBef>
                        <a:spcAft>
                          <a:spcPts val="0"/>
                        </a:spcAft>
                      </a:pPr>
                      <a:r>
                        <a:rPr lang="en-US" sz="1600" dirty="0">
                          <a:solidFill>
                            <a:schemeClr val="tx1"/>
                          </a:solidFill>
                          <a:effectLst/>
                        </a:rPr>
                        <a:t>- Deductive research.</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Receiving the project plan (Proposal) according to the steps of scientific research.</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effectLst/>
                        </a:rPr>
                        <a:t>3</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effectLst/>
                        </a:rPr>
                        <a:t>1:30</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4075444207"/>
                  </a:ext>
                </a:extLst>
              </a:tr>
            </a:tbl>
          </a:graphicData>
        </a:graphic>
      </p:graphicFrame>
    </p:spTree>
    <p:extLst>
      <p:ext uri="{BB962C8B-B14F-4D97-AF65-F5344CB8AC3E}">
        <p14:creationId xmlns:p14="http://schemas.microsoft.com/office/powerpoint/2010/main" val="563419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aphicFrame>
        <p:nvGraphicFramePr>
          <p:cNvPr id="10" name="Table 9">
            <a:extLst>
              <a:ext uri="{FF2B5EF4-FFF2-40B4-BE49-F238E27FC236}">
                <a16:creationId xmlns:a16="http://schemas.microsoft.com/office/drawing/2014/main" id="{D50F0BE1-8E02-8982-1B25-86C5F096A0F9}"/>
              </a:ext>
            </a:extLst>
          </p:cNvPr>
          <p:cNvGraphicFramePr>
            <a:graphicFrameLocks noGrp="1"/>
          </p:cNvGraphicFramePr>
          <p:nvPr>
            <p:extLst>
              <p:ext uri="{D42A27DB-BD31-4B8C-83A1-F6EECF244321}">
                <p14:modId xmlns:p14="http://schemas.microsoft.com/office/powerpoint/2010/main" val="3510865721"/>
              </p:ext>
            </p:extLst>
          </p:nvPr>
        </p:nvGraphicFramePr>
        <p:xfrm>
          <a:off x="1874165" y="1405454"/>
          <a:ext cx="9902229" cy="4278169"/>
        </p:xfrm>
        <a:graphic>
          <a:graphicData uri="http://schemas.openxmlformats.org/drawingml/2006/table">
            <a:tbl>
              <a:tblPr firstRow="1" firstCol="1" bandRow="1">
                <a:tableStyleId>{5C22544A-7EE6-4342-B048-85BDC9FD1C3A}</a:tableStyleId>
              </a:tblPr>
              <a:tblGrid>
                <a:gridCol w="8587378">
                  <a:extLst>
                    <a:ext uri="{9D8B030D-6E8A-4147-A177-3AD203B41FA5}">
                      <a16:colId xmlns:a16="http://schemas.microsoft.com/office/drawing/2014/main" val="1419345022"/>
                    </a:ext>
                  </a:extLst>
                </a:gridCol>
                <a:gridCol w="653301">
                  <a:extLst>
                    <a:ext uri="{9D8B030D-6E8A-4147-A177-3AD203B41FA5}">
                      <a16:colId xmlns:a16="http://schemas.microsoft.com/office/drawing/2014/main" val="1621398971"/>
                    </a:ext>
                  </a:extLst>
                </a:gridCol>
                <a:gridCol w="661550">
                  <a:extLst>
                    <a:ext uri="{9D8B030D-6E8A-4147-A177-3AD203B41FA5}">
                      <a16:colId xmlns:a16="http://schemas.microsoft.com/office/drawing/2014/main" val="247849070"/>
                    </a:ext>
                  </a:extLst>
                </a:gridCol>
              </a:tblGrid>
              <a:tr h="681485">
                <a:tc>
                  <a:txBody>
                    <a:bodyPr/>
                    <a:lstStyle/>
                    <a:p>
                      <a:pPr marL="0" marR="0" algn="ctr" rtl="0">
                        <a:lnSpc>
                          <a:spcPct val="115000"/>
                        </a:lnSpc>
                        <a:spcBef>
                          <a:spcPts val="0"/>
                        </a:spcBef>
                        <a:spcAft>
                          <a:spcPts val="0"/>
                        </a:spcAft>
                      </a:pPr>
                      <a:r>
                        <a:rPr lang="en-US" sz="1800" dirty="0">
                          <a:effectLst/>
                        </a:rPr>
                        <a:t>Recorded Subjects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effectLst/>
                        </a:rPr>
                        <a:t>Weeks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effectLst/>
                        </a:rPr>
                        <a:t>Hours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1935251135"/>
                  </a:ext>
                </a:extLst>
              </a:tr>
              <a:tr h="1761110">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Sample:</a:t>
                      </a:r>
                      <a:endParaRPr lang="en-US" sz="1600" dirty="0">
                        <a:solidFill>
                          <a:schemeClr val="tx1"/>
                        </a:solidFill>
                        <a:effectLst/>
                      </a:endParaRPr>
                    </a:p>
                    <a:p>
                      <a:pPr marL="0" marR="0" algn="l" rtl="0">
                        <a:lnSpc>
                          <a:spcPct val="115000"/>
                        </a:lnSpc>
                        <a:spcBef>
                          <a:spcPts val="0"/>
                        </a:spcBef>
                        <a:spcAft>
                          <a:spcPts val="0"/>
                        </a:spcAft>
                      </a:pPr>
                      <a:r>
                        <a:rPr lang="en-US" sz="1600" dirty="0">
                          <a:solidFill>
                            <a:schemeClr val="tx1"/>
                          </a:solidFill>
                          <a:effectLst/>
                        </a:rPr>
                        <a:t>- Samples and methods of selection: Steps and conditions for choosing them - their types - size.</a:t>
                      </a:r>
                    </a:p>
                    <a:p>
                      <a:pPr marL="0" marR="0" algn="l" rtl="0">
                        <a:lnSpc>
                          <a:spcPct val="115000"/>
                        </a:lnSpc>
                        <a:spcBef>
                          <a:spcPts val="0"/>
                        </a:spcBef>
                        <a:spcAft>
                          <a:spcPts val="0"/>
                        </a:spcAft>
                      </a:pPr>
                      <a:r>
                        <a:rPr lang="en-US" sz="1600" dirty="0">
                          <a:solidFill>
                            <a:schemeClr val="tx1"/>
                          </a:solidFill>
                          <a:effectLst/>
                        </a:rPr>
                        <a:t>- Data collection methods: the concept of data - its types - sources.</a:t>
                      </a:r>
                    </a:p>
                    <a:p>
                      <a:pPr marL="0" marR="0" algn="l" rtl="0">
                        <a:lnSpc>
                          <a:spcPct val="115000"/>
                        </a:lnSpc>
                        <a:spcBef>
                          <a:spcPts val="0"/>
                        </a:spcBef>
                        <a:spcAft>
                          <a:spcPts val="0"/>
                        </a:spcAft>
                      </a:pPr>
                      <a:r>
                        <a:rPr lang="en-US" sz="1600" dirty="0">
                          <a:solidFill>
                            <a:schemeClr val="tx1"/>
                          </a:solidFill>
                          <a:effectLst/>
                        </a:rPr>
                        <a:t>- Data analysis and interpretation: Conditions of scientific interpretation Sources of error in analysis.</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Evaluate project plans during a seminar for graduation projects.</a:t>
                      </a:r>
                    </a:p>
                    <a:p>
                      <a:pPr marL="0" marR="0" algn="l" rtl="0">
                        <a:lnSpc>
                          <a:spcPct val="115000"/>
                        </a:lnSpc>
                        <a:spcBef>
                          <a:spcPts val="0"/>
                        </a:spcBef>
                        <a:spcAft>
                          <a:spcPts val="0"/>
                        </a:spcAft>
                      </a:pP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4</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solidFill>
                            <a:schemeClr val="tx1"/>
                          </a:solidFill>
                          <a:effectLst/>
                        </a:rPr>
                        <a:t>1:30</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1755104880"/>
                  </a:ext>
                </a:extLst>
              </a:tr>
              <a:tr h="1229840">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Writing the research plan:</a:t>
                      </a:r>
                      <a:r>
                        <a:rPr lang="en-US" sz="1600" dirty="0">
                          <a:solidFill>
                            <a:schemeClr val="tx1"/>
                          </a:solidFill>
                          <a:effectLst/>
                        </a:rPr>
                        <a:t> justifications for developing the research plan - components of the research plan - preparing the research plan - presenting and evaluating the research plan.</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Approval of all project plans during a seminar for graduation projects.</a:t>
                      </a:r>
                    </a:p>
                    <a:p>
                      <a:pPr marL="0" marR="0" algn="l" rtl="0">
                        <a:lnSpc>
                          <a:spcPct val="115000"/>
                        </a:lnSpc>
                        <a:spcBef>
                          <a:spcPts val="0"/>
                        </a:spcBef>
                        <a:spcAft>
                          <a:spcPts val="0"/>
                        </a:spcAft>
                      </a:pPr>
                      <a:endParaRPr lang="en-US" sz="1600" dirty="0">
                        <a:solidFill>
                          <a:schemeClr val="tx1"/>
                        </a:solidFill>
                        <a:effectLst/>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5</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1:30</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1924070753"/>
                  </a:ext>
                </a:extLst>
              </a:tr>
              <a:tr h="605734">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Writing theoretical chapters</a:t>
                      </a:r>
                      <a:r>
                        <a:rPr lang="en-US" sz="1600" dirty="0">
                          <a:solidFill>
                            <a:schemeClr val="tx1"/>
                          </a:solidFill>
                          <a:effectLst/>
                        </a:rPr>
                        <a:t>: according to the steps of scientific research</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follow up theoretical content writing tasks with research groups.</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6</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solidFill>
                            <a:schemeClr val="tx1"/>
                          </a:solidFill>
                          <a:effectLst/>
                        </a:rPr>
                        <a:t>1:30</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605073711"/>
                  </a:ext>
                </a:extLst>
              </a:tr>
            </a:tbl>
          </a:graphicData>
        </a:graphic>
      </p:graphicFrame>
      <p:sp>
        <p:nvSpPr>
          <p:cNvPr id="11" name="TextBox 10">
            <a:extLst>
              <a:ext uri="{FF2B5EF4-FFF2-40B4-BE49-F238E27FC236}">
                <a16:creationId xmlns:a16="http://schemas.microsoft.com/office/drawing/2014/main" id="{4F192C96-A750-916A-EB66-9C15BC77404D}"/>
              </a:ext>
            </a:extLst>
          </p:cNvPr>
          <p:cNvSpPr txBox="1"/>
          <p:nvPr/>
        </p:nvSpPr>
        <p:spPr>
          <a:xfrm>
            <a:off x="2136766" y="641259"/>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410573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D50F0BE1-8E02-8982-1B25-86C5F096A0F9}"/>
              </a:ext>
            </a:extLst>
          </p:cNvPr>
          <p:cNvGraphicFramePr>
            <a:graphicFrameLocks noGrp="1"/>
          </p:cNvGraphicFramePr>
          <p:nvPr>
            <p:extLst>
              <p:ext uri="{D42A27DB-BD31-4B8C-83A1-F6EECF244321}">
                <p14:modId xmlns:p14="http://schemas.microsoft.com/office/powerpoint/2010/main" val="3224034806"/>
              </p:ext>
            </p:extLst>
          </p:nvPr>
        </p:nvGraphicFramePr>
        <p:xfrm>
          <a:off x="1479176" y="1311440"/>
          <a:ext cx="10319250" cy="4948428"/>
        </p:xfrm>
        <a:graphic>
          <a:graphicData uri="http://schemas.openxmlformats.org/drawingml/2006/table">
            <a:tbl>
              <a:tblPr firstRow="1" firstCol="1" bandRow="1">
                <a:tableStyleId>{5C22544A-7EE6-4342-B048-85BDC9FD1C3A}</a:tableStyleId>
              </a:tblPr>
              <a:tblGrid>
                <a:gridCol w="9044746">
                  <a:extLst>
                    <a:ext uri="{9D8B030D-6E8A-4147-A177-3AD203B41FA5}">
                      <a16:colId xmlns:a16="http://schemas.microsoft.com/office/drawing/2014/main" val="1419345022"/>
                    </a:ext>
                  </a:extLst>
                </a:gridCol>
                <a:gridCol w="628228">
                  <a:extLst>
                    <a:ext uri="{9D8B030D-6E8A-4147-A177-3AD203B41FA5}">
                      <a16:colId xmlns:a16="http://schemas.microsoft.com/office/drawing/2014/main" val="1621398971"/>
                    </a:ext>
                  </a:extLst>
                </a:gridCol>
                <a:gridCol w="646276">
                  <a:extLst>
                    <a:ext uri="{9D8B030D-6E8A-4147-A177-3AD203B41FA5}">
                      <a16:colId xmlns:a16="http://schemas.microsoft.com/office/drawing/2014/main" val="247849070"/>
                    </a:ext>
                  </a:extLst>
                </a:gridCol>
              </a:tblGrid>
              <a:tr h="62015">
                <a:tc>
                  <a:txBody>
                    <a:bodyPr/>
                    <a:lstStyle/>
                    <a:p>
                      <a:pPr marL="0" marR="0" algn="ctr" rtl="0">
                        <a:lnSpc>
                          <a:spcPct val="115000"/>
                        </a:lnSpc>
                        <a:spcBef>
                          <a:spcPts val="0"/>
                        </a:spcBef>
                        <a:spcAft>
                          <a:spcPts val="0"/>
                        </a:spcAft>
                      </a:pPr>
                      <a:r>
                        <a:rPr lang="en-US" sz="1600" dirty="0">
                          <a:solidFill>
                            <a:schemeClr val="tx1"/>
                          </a:solidFill>
                          <a:effectLst/>
                        </a:rPr>
                        <a:t>Recorded Subjects</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Weeks</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Hours</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1935251135"/>
                  </a:ext>
                </a:extLst>
              </a:tr>
              <a:tr h="456678">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Practical Application</a:t>
                      </a:r>
                      <a:r>
                        <a:rPr lang="en-US" sz="1600" dirty="0">
                          <a:solidFill>
                            <a:schemeClr val="tx1"/>
                          </a:solidFill>
                          <a:effectLst/>
                        </a:rPr>
                        <a:t>:</a:t>
                      </a:r>
                    </a:p>
                    <a:p>
                      <a:pPr marL="0" marR="0" algn="l" rtl="0">
                        <a:lnSpc>
                          <a:spcPct val="115000"/>
                        </a:lnSpc>
                        <a:spcBef>
                          <a:spcPts val="0"/>
                        </a:spcBef>
                        <a:spcAft>
                          <a:spcPts val="0"/>
                        </a:spcAft>
                      </a:pPr>
                      <a:r>
                        <a:rPr lang="en-US" sz="1600" dirty="0">
                          <a:solidFill>
                            <a:schemeClr val="tx1"/>
                          </a:solidFill>
                          <a:effectLst/>
                        </a:rPr>
                        <a:t>Measurement of variables - Design of measuring instruments - Design of the questionnaire - Determination of the sample - Collection of study data - Dumping and scheduling of data.</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Follow up on the practical application of research with graduation project teams.</a:t>
                      </a:r>
                    </a:p>
                    <a:p>
                      <a:pPr marL="0" marR="0" algn="l" rtl="0">
                        <a:lnSpc>
                          <a:spcPct val="115000"/>
                        </a:lnSpc>
                        <a:spcBef>
                          <a:spcPts val="0"/>
                        </a:spcBef>
                        <a:spcAft>
                          <a:spcPts val="0"/>
                        </a:spcAft>
                      </a:pP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7</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solidFill>
                            <a:schemeClr val="tx1"/>
                          </a:solidFill>
                          <a:effectLst/>
                        </a:rPr>
                        <a:t>1:30</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2290577689"/>
                  </a:ext>
                </a:extLst>
              </a:tr>
              <a:tr h="253977">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Discuss and analyze</a:t>
                      </a:r>
                      <a:r>
                        <a:rPr lang="en-US" sz="1600" dirty="0">
                          <a:solidFill>
                            <a:schemeClr val="tx1"/>
                          </a:solidFill>
                          <a:effectLst/>
                        </a:rPr>
                        <a:t> the data in the tables.</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Follow-up of practical analysis of research with graduation project teams.</a:t>
                      </a:r>
                      <a:br>
                        <a:rPr lang="en-US" sz="1600" u="none" strike="noStrike" dirty="0">
                          <a:solidFill>
                            <a:schemeClr val="tx1"/>
                          </a:solidFill>
                          <a:effectLst/>
                        </a:rPr>
                      </a:b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8</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1:30</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3368427499"/>
                  </a:ext>
                </a:extLst>
              </a:tr>
              <a:tr h="127942">
                <a:tc>
                  <a:txBody>
                    <a:bodyPr/>
                    <a:lstStyle/>
                    <a:p>
                      <a:pPr marL="0" marR="0" algn="l" rtl="0">
                        <a:lnSpc>
                          <a:spcPct val="115000"/>
                        </a:lnSpc>
                        <a:spcBef>
                          <a:spcPts val="0"/>
                        </a:spcBef>
                        <a:spcAft>
                          <a:spcPts val="0"/>
                        </a:spcAft>
                      </a:pPr>
                      <a:r>
                        <a:rPr lang="en-US" sz="1600">
                          <a:solidFill>
                            <a:schemeClr val="tx1"/>
                          </a:solidFill>
                          <a:effectLst/>
                          <a:highlight>
                            <a:srgbClr val="D3D3D3"/>
                          </a:highlight>
                        </a:rPr>
                        <a:t>Result extraction:</a:t>
                      </a:r>
                      <a:endParaRPr lang="en-US" sz="1600">
                        <a:solidFill>
                          <a:schemeClr val="tx1"/>
                        </a:solidFill>
                        <a:effectLst/>
                      </a:endParaRPr>
                    </a:p>
                    <a:p>
                      <a:pPr marL="0" marR="0" algn="l" rtl="0">
                        <a:lnSpc>
                          <a:spcPct val="115000"/>
                        </a:lnSpc>
                        <a:spcBef>
                          <a:spcPts val="0"/>
                        </a:spcBef>
                        <a:spcAft>
                          <a:spcPts val="0"/>
                        </a:spcAft>
                      </a:pPr>
                      <a:r>
                        <a:rPr lang="en-US" sz="1600">
                          <a:solidFill>
                            <a:schemeClr val="tx1"/>
                          </a:solidFill>
                          <a:effectLst/>
                        </a:rPr>
                        <a:t>Quantitative and qualitative.</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9</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solidFill>
                            <a:schemeClr val="tx1"/>
                          </a:solidFill>
                          <a:effectLst/>
                        </a:rPr>
                        <a:t>1:30</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3597297290"/>
                  </a:ext>
                </a:extLst>
              </a:tr>
              <a:tr h="522426">
                <a:tc>
                  <a:txBody>
                    <a:bodyPr/>
                    <a:lstStyle/>
                    <a:p>
                      <a:pPr marL="0" marR="0" algn="l" rtl="0">
                        <a:lnSpc>
                          <a:spcPct val="115000"/>
                        </a:lnSpc>
                        <a:spcBef>
                          <a:spcPts val="0"/>
                        </a:spcBef>
                        <a:spcAft>
                          <a:spcPts val="0"/>
                        </a:spcAft>
                      </a:pPr>
                      <a:r>
                        <a:rPr lang="en-US" sz="1600" dirty="0">
                          <a:solidFill>
                            <a:schemeClr val="tx1"/>
                          </a:solidFill>
                          <a:effectLst/>
                          <a:highlight>
                            <a:srgbClr val="D3D3D3"/>
                          </a:highlight>
                        </a:rPr>
                        <a:t>Suggested Scenario :</a:t>
                      </a:r>
                      <a:endParaRPr lang="en-US" sz="1600" dirty="0">
                        <a:solidFill>
                          <a:schemeClr val="tx1"/>
                        </a:solidFill>
                        <a:effectLst/>
                      </a:endParaRPr>
                    </a:p>
                    <a:p>
                      <a:pPr marL="0" marR="0" algn="l" rtl="0">
                        <a:lnSpc>
                          <a:spcPct val="115000"/>
                        </a:lnSpc>
                        <a:spcBef>
                          <a:spcPts val="0"/>
                        </a:spcBef>
                        <a:spcAft>
                          <a:spcPts val="0"/>
                        </a:spcAft>
                      </a:pPr>
                      <a:r>
                        <a:rPr lang="en-US" sz="1600" dirty="0">
                          <a:solidFill>
                            <a:schemeClr val="tx1"/>
                          </a:solidFill>
                          <a:effectLst/>
                        </a:rPr>
                        <a:t>Propose recommendations and professional perceptions provided by the researcher.</a:t>
                      </a:r>
                    </a:p>
                    <a:p>
                      <a:pPr marL="0" marR="0" algn="l" rtl="0">
                        <a:lnSpc>
                          <a:spcPct val="115000"/>
                        </a:lnSpc>
                        <a:spcBef>
                          <a:spcPts val="0"/>
                        </a:spcBef>
                        <a:spcAft>
                          <a:spcPts val="0"/>
                        </a:spcAft>
                      </a:pPr>
                      <a:r>
                        <a:rPr lang="en-US" sz="1600" dirty="0">
                          <a:solidFill>
                            <a:schemeClr val="tx1"/>
                          </a:solidFill>
                          <a:effectLst/>
                        </a:rPr>
                        <a:t>Study Summary Arabic and English.</a:t>
                      </a:r>
                    </a:p>
                    <a:p>
                      <a:pPr marL="0" marR="0" algn="l" rtl="0">
                        <a:lnSpc>
                          <a:spcPct val="115000"/>
                        </a:lnSpc>
                        <a:spcBef>
                          <a:spcPts val="0"/>
                        </a:spcBef>
                        <a:spcAft>
                          <a:spcPts val="0"/>
                        </a:spcAft>
                      </a:pPr>
                      <a:r>
                        <a:rPr lang="en-US" sz="1600" dirty="0">
                          <a:solidFill>
                            <a:schemeClr val="tx1"/>
                          </a:solidFill>
                          <a:effectLst/>
                        </a:rPr>
                        <a:t>Writing research references – Arabic and English.</a:t>
                      </a:r>
                    </a:p>
                    <a:p>
                      <a:pPr marL="0" marR="0" algn="l" rtl="0">
                        <a:lnSpc>
                          <a:spcPct val="115000"/>
                        </a:lnSpc>
                        <a:spcBef>
                          <a:spcPts val="0"/>
                        </a:spcBef>
                        <a:spcAft>
                          <a:spcPts val="0"/>
                        </a:spcAft>
                      </a:pPr>
                      <a:r>
                        <a:rPr lang="en-US" sz="1600" dirty="0">
                          <a:solidFill>
                            <a:schemeClr val="tx1"/>
                          </a:solidFill>
                          <a:effectLst/>
                        </a:rPr>
                        <a:t>Study Supplements</a:t>
                      </a:r>
                    </a:p>
                    <a:p>
                      <a:pPr marL="0" marR="0" algn="l" rtl="0">
                        <a:lnSpc>
                          <a:spcPct val="115000"/>
                        </a:lnSpc>
                        <a:spcBef>
                          <a:spcPts val="0"/>
                        </a:spcBef>
                        <a:spcAft>
                          <a:spcPts val="0"/>
                        </a:spcAft>
                      </a:pPr>
                      <a:r>
                        <a:rPr lang="en-US" sz="1600" dirty="0">
                          <a:solidFill>
                            <a:schemeClr val="tx1"/>
                          </a:solidFill>
                          <a:effectLst/>
                          <a:highlight>
                            <a:srgbClr val="D3D3D3"/>
                          </a:highlight>
                        </a:rPr>
                        <a:t>Coordination tasks:</a:t>
                      </a:r>
                      <a:r>
                        <a:rPr lang="en-US" sz="1600" dirty="0">
                          <a:solidFill>
                            <a:schemeClr val="tx1"/>
                          </a:solidFill>
                          <a:effectLst/>
                        </a:rPr>
                        <a:t> Follow-up the output of the scenario and proposal and the possibility of publishing it.</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10</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1:30</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2862124533"/>
                  </a:ext>
                </a:extLst>
              </a:tr>
              <a:tr h="62194">
                <a:tc>
                  <a:txBody>
                    <a:bodyPr/>
                    <a:lstStyle/>
                    <a:p>
                      <a:pPr marL="0" marR="0" algn="l" rtl="0">
                        <a:lnSpc>
                          <a:spcPct val="115000"/>
                        </a:lnSpc>
                        <a:spcBef>
                          <a:spcPts val="0"/>
                        </a:spcBef>
                        <a:spcAft>
                          <a:spcPts val="0"/>
                        </a:spcAft>
                      </a:pPr>
                      <a:r>
                        <a:rPr lang="en-US" sz="1600">
                          <a:solidFill>
                            <a:schemeClr val="tx1"/>
                          </a:solidFill>
                          <a:effectLst/>
                          <a:highlight>
                            <a:srgbClr val="D3D3D3"/>
                          </a:highlight>
                        </a:rPr>
                        <a:t>Coordinating tasks</a:t>
                      </a:r>
                      <a:r>
                        <a:rPr lang="en-US" sz="1600">
                          <a:solidFill>
                            <a:schemeClr val="tx1"/>
                          </a:solidFill>
                          <a:effectLst/>
                        </a:rPr>
                        <a:t>: receiving the graduation project</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a:solidFill>
                            <a:schemeClr val="tx1"/>
                          </a:solidFill>
                          <a:effectLst/>
                        </a:rPr>
                        <a:t>11</a:t>
                      </a:r>
                      <a:endParaRPr lang="en-US" sz="16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tc>
                  <a:txBody>
                    <a:bodyPr/>
                    <a:lstStyle/>
                    <a:p>
                      <a:pPr marL="0" marR="0" algn="ctr" rtl="0">
                        <a:lnSpc>
                          <a:spcPct val="115000"/>
                        </a:lnSpc>
                        <a:spcBef>
                          <a:spcPts val="0"/>
                        </a:spcBef>
                        <a:spcAft>
                          <a:spcPts val="0"/>
                        </a:spcAft>
                      </a:pPr>
                      <a:r>
                        <a:rPr lang="en-US" sz="1600" dirty="0">
                          <a:solidFill>
                            <a:schemeClr val="tx1"/>
                          </a:solidFill>
                          <a:effectLst/>
                        </a:rPr>
                        <a:t>-</a:t>
                      </a:r>
                      <a:endParaRPr lang="en-US"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21439" marR="21439" marT="0" marB="0"/>
                </a:tc>
                <a:extLst>
                  <a:ext uri="{0D108BD9-81ED-4DB2-BD59-A6C34878D82A}">
                    <a16:rowId xmlns:a16="http://schemas.microsoft.com/office/drawing/2014/main" val="1628637076"/>
                  </a:ext>
                </a:extLst>
              </a:tr>
            </a:tbl>
          </a:graphicData>
        </a:graphic>
      </p:graphicFrame>
    </p:spTree>
    <p:extLst>
      <p:ext uri="{BB962C8B-B14F-4D97-AF65-F5344CB8AC3E}">
        <p14:creationId xmlns:p14="http://schemas.microsoft.com/office/powerpoint/2010/main" val="2184181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410617"/>
            <a:ext cx="5931432" cy="780214"/>
          </a:xfrm>
          <a:prstGeom prst="rect">
            <a:avLst/>
          </a:prstGeom>
          <a:noFill/>
        </p:spPr>
        <p:txBody>
          <a:bodyPr wrap="none" rtlCol="0">
            <a:spAutoFit/>
          </a:bodyPr>
          <a:lstStyle/>
          <a:p>
            <a:pPr marL="0" marR="0" algn="ctr" rtl="0">
              <a:lnSpc>
                <a:spcPct val="115000"/>
              </a:lnSpc>
              <a:spcBef>
                <a:spcPts val="0"/>
              </a:spcBef>
              <a:spcAft>
                <a:spcPts val="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(proposal)</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46690" y="1183688"/>
            <a:ext cx="9666288" cy="5546134"/>
          </a:xfrm>
          <a:prstGeom prst="rect">
            <a:avLst/>
          </a:prstGeom>
          <a:noFill/>
        </p:spPr>
        <p:txBody>
          <a:bodyPr wrap="square" rtlCol="0">
            <a:spAutoFit/>
          </a:bodyPr>
          <a:lstStyle/>
          <a:p>
            <a:pPr marL="0" marR="0" algn="l" rtl="0">
              <a:lnSpc>
                <a:spcPct val="200000"/>
              </a:lnSpc>
              <a:spcBef>
                <a:spcPts val="0"/>
              </a:spcBef>
              <a:spcAft>
                <a:spcPts val="0"/>
              </a:spcAft>
            </a:pP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The student must submit the plan according to the following steps:</a:t>
            </a:r>
            <a:endParaRPr lang="en-US" sz="2000" b="1" u="sng"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Research Title.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Introduction.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Study problem.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importance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Objectives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Study questions.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Previous studies and theoretical framework.</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1643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410617"/>
            <a:ext cx="5931432" cy="780214"/>
          </a:xfrm>
          <a:prstGeom prst="rect">
            <a:avLst/>
          </a:prstGeom>
          <a:noFill/>
        </p:spPr>
        <p:txBody>
          <a:bodyPr wrap="none" rtlCol="0">
            <a:spAutoFit/>
          </a:bodyPr>
          <a:lstStyle/>
          <a:p>
            <a:pPr marL="0" marR="0" algn="ctr" rtl="0">
              <a:lnSpc>
                <a:spcPct val="115000"/>
              </a:lnSpc>
              <a:spcBef>
                <a:spcPts val="0"/>
              </a:spcBef>
              <a:spcAft>
                <a:spcPts val="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(proposal)</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46690" y="1183688"/>
            <a:ext cx="9666288"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Theoretical premises of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Methodology and research methods.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Study tools.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Fields of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Proposed tab according to the time plan.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List of references and preliminary sources.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(Taking into account the privacy of the programs).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7914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07980"/>
            <a:ext cx="5801588" cy="754053"/>
          </a:xfrm>
          <a:prstGeom prst="rect">
            <a:avLst/>
          </a:prstGeom>
          <a:noFill/>
        </p:spPr>
        <p:txBody>
          <a:bodyPr wrap="none" rtlCol="0">
            <a:spAutoFit/>
          </a:bodyPr>
          <a:lstStyle/>
          <a:p>
            <a:pPr marL="0" marR="0" algn="ctr" rtl="0">
              <a:lnSpc>
                <a:spcPct val="115000"/>
              </a:lnSpc>
              <a:spcBef>
                <a:spcPts val="0"/>
              </a:spcBef>
              <a:spcAft>
                <a:spcPts val="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Research Title: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 title takes into account the following things</a:t>
            </a:r>
            <a:endParaRPr lang="en-US" sz="4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express the project in an exact and transparent manner.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express the researcher as an idea that provokes the mind of the researcher.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Be concise and non-meaningful.</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be a new and non-duplicate title for previous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97623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51926"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Introduction:</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727862" y="1388720"/>
            <a:ext cx="9666288" cy="4662943"/>
          </a:xfrm>
          <a:prstGeom prst="rect">
            <a:avLst/>
          </a:prstGeom>
          <a:noFill/>
        </p:spPr>
        <p:txBody>
          <a:bodyPr wrap="square" rtlCol="0">
            <a:spAutoFit/>
          </a:bodyPr>
          <a:lstStyle/>
          <a:p>
            <a:pPr marL="0" marR="0" algn="l" rtl="0">
              <a:lnSpc>
                <a:spcPct val="150000"/>
              </a:lnSpc>
              <a:spcBef>
                <a:spcPts val="0"/>
              </a:spcBef>
              <a:spcAft>
                <a:spcPts val="0"/>
              </a:spcAft>
            </a:pP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The following points are considered  in the introduction:</a:t>
            </a:r>
            <a:endParaRPr lang="en-US" sz="2000" b="1" u="sng"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serve as a prologue to the project's topic.</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Elaborating on the rationale causes behind your topic choice.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illustrate the historical islands of the project idea.</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highlight the importance of study and the need of humanity for it.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plan should be graded from public to private.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Explain the problem and link it to the available knowledge.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Linking them to previous studies on the subject to know the previous point of view, benefit from it and identify the data that emerge through the discussion of previous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6778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6983"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Importance of the study:</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103312" y="2225719"/>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The following points of importance shall be considered:</a:t>
            </a:r>
            <a:endParaRPr lang="en-US" sz="2000" b="1" u="sng"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theoretical importance.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expected practical importance.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beneficiary from the results of the study and the areas of this benefit.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31030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20379"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Study Questions:</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103312" y="2225719"/>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main question that the study seeks to answer.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sub-questions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Ensure that the study questions are relevant to the study problem.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Emphasize that the questions correspond to the objectives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142396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95950" y="543490"/>
            <a:ext cx="7330853"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Previous studies and theoretical framework</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Start from where others have ended.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Obtain sufficient and accurate data and information.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Start in terms of the results of those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Avoid the cons of those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173774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52509"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Theoretical premises of the study</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3085588"/>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theory and research complement each other, because the theory is an accumulation of knowledge and the conclusion of scientific research, and if it were not for scientific research, the theory would not have developed and been able to choose its hypotheses, theory is not something that is cut off from research, but rather a foundation for it.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6227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64481"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Methodology and research methods</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Determine the research method used in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link of the curriculum to the subject of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methods of using the curriculum and research methods.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3125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62158"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Study Tools:</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103312" y="2225719"/>
            <a:ext cx="9666288"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Identify the tools for collecting data (verification of the authenticity and stability of the instrument).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nSpc>
                <a:spcPct val="200000"/>
              </a:lnSpc>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Identify data analysis tools.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571158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21230"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Fields of study</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Identify the reservoir domain.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Defines the human sphere.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Define the time zone.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310367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760418" y="350873"/>
            <a:ext cx="7675499" cy="908454"/>
          </a:xfrm>
          <a:prstGeom prst="rect">
            <a:avLst/>
          </a:prstGeom>
          <a:noFill/>
        </p:spPr>
        <p:txBody>
          <a:bodyPr wrap="none" rtlCol="0">
            <a:spAutoFit/>
          </a:bodyPr>
          <a:lstStyle/>
          <a:p>
            <a:pPr marL="0" marR="0" algn="ctr" rtl="0">
              <a:lnSpc>
                <a:spcPct val="115000"/>
              </a:lnSpc>
              <a:spcBef>
                <a:spcPts val="0"/>
              </a:spcBef>
              <a:spcAft>
                <a:spcPts val="100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Second Part</a:t>
            </a:r>
            <a:endParaRPr lang="en-US" sz="20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1000"/>
              </a:spcAft>
            </a:pP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Formal rules for organizing and directing the graduation project</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37030" y="1414689"/>
            <a:ext cx="9666288" cy="4342343"/>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General framework for writing the graduation project.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Graduation project contents.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Part one: the introduction.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Second part: is the theoretical framework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Third part: The practical study and its methodological procedure.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nSpc>
                <a:spcPct val="200000"/>
              </a:lnSpc>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Fourth Part: annexes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71335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8237" y="591964"/>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62952" y="1660853"/>
            <a:ext cx="10475539" cy="3957622"/>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student shall adhere to the academic standards in writing the report, taking into account how to add the references and the way to write them in the footer scientifically.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When writing the scientific material for the project, the student shall commit to using the scientific language “concepts, terms, definitions, quotations and theories”.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titles should be consistent with the specialization and the subject of the study, as well as translated into Arabic and English.</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41931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8237" y="591964"/>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064721" y="1846924"/>
            <a:ext cx="9666288" cy="3213829"/>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study can be written in Arabic or English, or it should be written in a proper language and to avoid any grammatical or spelling errors.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Font size (14) –The title of the Chapter is written by (18) Bold - Side headings (16) Bold - Font type. </a:t>
            </a:r>
            <a:r>
              <a:rPr lang="en-US" sz="2000" dirty="0" err="1">
                <a:effectLst/>
                <a:latin typeface="Book Antiqua" panose="02040602050305030304" pitchFamily="18" charset="0"/>
                <a:ea typeface="Times New Roman" panose="02020603050405020304" pitchFamily="18" charset="0"/>
                <a:cs typeface="Arial" panose="020B0604020202020204" pitchFamily="34" charset="0"/>
              </a:rPr>
              <a:t>Sakkal</a:t>
            </a:r>
            <a:r>
              <a:rPr lang="en-US" sz="2000" dirty="0">
                <a:effectLst/>
                <a:latin typeface="Book Antiqua" panose="02040602050305030304" pitchFamily="18" charset="0"/>
                <a:ea typeface="Times New Roman" panose="02020603050405020304" pitchFamily="18" charset="0"/>
                <a:cs typeface="Arial" panose="020B0604020202020204" pitchFamily="34" charset="0"/>
              </a:rPr>
              <a:t> </a:t>
            </a:r>
            <a:r>
              <a:rPr lang="en-US" sz="2000" dirty="0" err="1">
                <a:effectLst/>
                <a:latin typeface="Book Antiqua" panose="02040602050305030304" pitchFamily="18" charset="0"/>
                <a:ea typeface="Times New Roman" panose="02020603050405020304" pitchFamily="18" charset="0"/>
                <a:cs typeface="Arial" panose="020B0604020202020204" pitchFamily="34" charset="0"/>
              </a:rPr>
              <a:t>Majalla</a:t>
            </a:r>
            <a:r>
              <a:rPr lang="en-US" sz="2000" dirty="0">
                <a:effectLst/>
                <a:latin typeface="Book Antiqua" panose="02040602050305030304" pitchFamily="18" charset="0"/>
                <a:ea typeface="Times New Roman" panose="02020603050405020304" pitchFamily="18" charset="0"/>
                <a:cs typeface="Arial" panose="020B0604020202020204" pitchFamily="34" charset="0"/>
              </a:rPr>
              <a:t> - Line spacing 1.5 - right Margins (3.5) cm, left (2.5) cm.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30581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30293" y="1846924"/>
            <a:ext cx="9666288" cy="3342069"/>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Leaving a line space between the main title and the subtitle. The space when writing the headlines, and the titles of tables and figures are singular, in addition to creating an indentation.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Page numbering at the bottom of the page.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1000"/>
              </a:spcAft>
              <a:buFontTx/>
              <a:buChar char="-"/>
            </a:pPr>
            <a:r>
              <a:rPr lang="en-US" sz="2000" dirty="0">
                <a:effectLst/>
                <a:latin typeface="Book Antiqua" panose="02040602050305030304" pitchFamily="18" charset="0"/>
                <a:ea typeface="Times New Roman" panose="02020603050405020304" pitchFamily="18" charset="0"/>
                <a:cs typeface="Arial" panose="020B0604020202020204" pitchFamily="34" charset="0"/>
              </a:rPr>
              <a:t>Indexing of contents, tables, and graphics.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5BC8E59-853C-5360-05A5-65DFD0F325FC}"/>
              </a:ext>
            </a:extLst>
          </p:cNvPr>
          <p:cNvSpPr txBox="1"/>
          <p:nvPr/>
        </p:nvSpPr>
        <p:spPr>
          <a:xfrm>
            <a:off x="2209302" y="483970"/>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83656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094433" y="1844348"/>
            <a:ext cx="10066625" cy="3342069"/>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Taking into account the balance between the study chapters, a simplified introduction to what the researcher will deal with in the chapter is included in each chapter.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ar-SA" sz="2000" dirty="0">
                <a:effectLst/>
                <a:latin typeface="Book Antiqua" panose="02040602050305030304" pitchFamily="18" charset="0"/>
                <a:ea typeface="Times New Roman" panose="02020603050405020304" pitchFamily="18" charset="0"/>
                <a:cs typeface="Arial" panose="020B0604020202020204" pitchFamily="34" charset="0"/>
              </a:rPr>
              <a:t>-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The necessity of the scientific arbitration of the tools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Interpretation of the statistical analysis tables and linking the results to the theoretical part.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5BC8E59-853C-5360-05A5-65DFD0F325FC}"/>
              </a:ext>
            </a:extLst>
          </p:cNvPr>
          <p:cNvSpPr txBox="1"/>
          <p:nvPr/>
        </p:nvSpPr>
        <p:spPr>
          <a:xfrm>
            <a:off x="2209302" y="483970"/>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2137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955046" y="1289884"/>
            <a:ext cx="9666288" cy="5315301"/>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ensure that all sources are fully documented in the project's reference list, as well as having identifying references in the main body of the text.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References should be grouped together at the end of the project and in order of their precedence or alphabetical order.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All the annexes that were used in the practical application, from the tools of data collection and the list of arbitrators for those tools or correspondence with the institutions in which the application was applied, should be included.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5BC8E59-853C-5360-05A5-65DFD0F325FC}"/>
              </a:ext>
            </a:extLst>
          </p:cNvPr>
          <p:cNvSpPr txBox="1"/>
          <p:nvPr/>
        </p:nvSpPr>
        <p:spPr>
          <a:xfrm>
            <a:off x="2209302" y="483970"/>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675247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98108"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000" dirty="0">
              <a:solidFill>
                <a:schemeClr val="bg1"/>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29081CE3-79BA-2C2D-F5CB-172584E725BD}"/>
              </a:ext>
            </a:extLst>
          </p:cNvPr>
          <p:cNvGraphicFramePr>
            <a:graphicFrameLocks noGrp="1"/>
          </p:cNvGraphicFramePr>
          <p:nvPr>
            <p:extLst>
              <p:ext uri="{D42A27DB-BD31-4B8C-83A1-F6EECF244321}">
                <p14:modId xmlns:p14="http://schemas.microsoft.com/office/powerpoint/2010/main" val="1989495942"/>
              </p:ext>
            </p:extLst>
          </p:nvPr>
        </p:nvGraphicFramePr>
        <p:xfrm>
          <a:off x="1874165" y="1341090"/>
          <a:ext cx="9054895" cy="4436999"/>
        </p:xfrm>
        <a:graphic>
          <a:graphicData uri="http://schemas.openxmlformats.org/drawingml/2006/table">
            <a:tbl>
              <a:tblPr firstRow="1" firstCol="1" bandRow="1">
                <a:tableStyleId>{5C22544A-7EE6-4342-B048-85BDC9FD1C3A}</a:tableStyleId>
              </a:tblPr>
              <a:tblGrid>
                <a:gridCol w="436271">
                  <a:extLst>
                    <a:ext uri="{9D8B030D-6E8A-4147-A177-3AD203B41FA5}">
                      <a16:colId xmlns:a16="http://schemas.microsoft.com/office/drawing/2014/main" val="1780919703"/>
                    </a:ext>
                  </a:extLst>
                </a:gridCol>
                <a:gridCol w="3583938">
                  <a:extLst>
                    <a:ext uri="{9D8B030D-6E8A-4147-A177-3AD203B41FA5}">
                      <a16:colId xmlns:a16="http://schemas.microsoft.com/office/drawing/2014/main" val="3845002190"/>
                    </a:ext>
                  </a:extLst>
                </a:gridCol>
                <a:gridCol w="5034686">
                  <a:extLst>
                    <a:ext uri="{9D8B030D-6E8A-4147-A177-3AD203B41FA5}">
                      <a16:colId xmlns:a16="http://schemas.microsoft.com/office/drawing/2014/main" val="690867011"/>
                    </a:ext>
                  </a:extLst>
                </a:gridCol>
              </a:tblGrid>
              <a:tr h="0">
                <a:tc>
                  <a:txBody>
                    <a:bodyPr/>
                    <a:lstStyle/>
                    <a:p>
                      <a:pPr marL="0" marR="0" algn="l" rtl="0">
                        <a:lnSpc>
                          <a:spcPct val="115000"/>
                        </a:lnSpc>
                        <a:spcBef>
                          <a:spcPts val="0"/>
                        </a:spcBef>
                        <a:spcAft>
                          <a:spcPts val="0"/>
                        </a:spcAft>
                      </a:pPr>
                      <a:r>
                        <a:rPr lang="en-US" sz="1200">
                          <a:effectLst/>
                        </a:rPr>
                        <a:t>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53133120"/>
                  </a:ext>
                </a:extLst>
              </a:tr>
              <a:tr h="0">
                <a:tc rowSpan="5">
                  <a:txBody>
                    <a:bodyPr/>
                    <a:lstStyle/>
                    <a:p>
                      <a:pPr marL="0" marR="0" algn="l" rtl="0">
                        <a:lnSpc>
                          <a:spcPct val="115000"/>
                        </a:lnSpc>
                        <a:spcBef>
                          <a:spcPts val="0"/>
                        </a:spcBef>
                        <a:spcAft>
                          <a:spcPts val="0"/>
                        </a:spcAft>
                      </a:pPr>
                      <a:r>
                        <a:rPr lang="en-US" sz="120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5">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Introduction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Cover</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20120797"/>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Acknowledgements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46080073"/>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List of Content</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20013069"/>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Tables and charts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34284680"/>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Appendixes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22554744"/>
                  </a:ext>
                </a:extLst>
              </a:tr>
              <a:tr h="0">
                <a:tc rowSpan="3">
                  <a:txBody>
                    <a:bodyPr/>
                    <a:lstStyle/>
                    <a:p>
                      <a:pPr marL="0" marR="0" algn="l" rtl="0">
                        <a:lnSpc>
                          <a:spcPct val="115000"/>
                        </a:lnSpc>
                        <a:spcBef>
                          <a:spcPts val="0"/>
                        </a:spcBef>
                        <a:spcAft>
                          <a:spcPts val="0"/>
                        </a:spcAft>
                      </a:pPr>
                      <a:r>
                        <a:rPr lang="en-US" sz="120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Second part: Theoretical Framework of the study</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First chapter: Problem of the study and its importance.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61614765"/>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Second chapter: First variable of the study10.</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63854106"/>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Third chapter: Second variable and the correlation between variables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14356173"/>
                  </a:ext>
                </a:extLst>
              </a:tr>
              <a:tr h="0">
                <a:tc rowSpan="3">
                  <a:txBody>
                    <a:bodyPr/>
                    <a:lstStyle/>
                    <a:p>
                      <a:pPr marL="0" marR="0" algn="l" rtl="0">
                        <a:lnSpc>
                          <a:spcPct val="115000"/>
                        </a:lnSpc>
                        <a:spcBef>
                          <a:spcPts val="0"/>
                        </a:spcBef>
                        <a:spcAft>
                          <a:spcPts val="0"/>
                        </a:spcAft>
                      </a:pPr>
                      <a:r>
                        <a:rPr lang="en-US" sz="12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Third part: Practical study and its methodological procedures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Fourth chapter: Methodological procedures.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30016470"/>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Fifth chapter: Field results </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05468918"/>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Sixth chapter: Results and proposal analysis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36315686"/>
                  </a:ext>
                </a:extLst>
              </a:tr>
              <a:tr h="0">
                <a:tc rowSpan="4">
                  <a:txBody>
                    <a:bodyPr/>
                    <a:lstStyle/>
                    <a:p>
                      <a:pPr marL="0" marR="0" algn="l" rtl="0">
                        <a:lnSpc>
                          <a:spcPct val="115000"/>
                        </a:lnSpc>
                        <a:spcBef>
                          <a:spcPts val="0"/>
                        </a:spcBef>
                        <a:spcAft>
                          <a:spcPts val="0"/>
                        </a:spcAft>
                      </a:pPr>
                      <a:r>
                        <a:rPr lang="en-US" sz="120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4">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dirty="0">
                          <a:effectLst/>
                        </a:rPr>
                        <a:t>Arabic and English references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90453161"/>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54543826"/>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Arabic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39493968"/>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English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24098008"/>
                  </a:ext>
                </a:extLst>
              </a:tr>
            </a:tbl>
          </a:graphicData>
        </a:graphic>
      </p:graphicFrame>
    </p:spTree>
    <p:extLst>
      <p:ext uri="{BB962C8B-B14F-4D97-AF65-F5344CB8AC3E}">
        <p14:creationId xmlns:p14="http://schemas.microsoft.com/office/powerpoint/2010/main" val="41948671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5722"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3972" y="1472684"/>
            <a:ext cx="9666288"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In the end, the abstract shall be written in Arabic and English for each project, regardless of the written language of the project, and it includes at least four main paragraphs, including the following: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problem of the study, the reason for its selection, and the importance of addressing it on a theoretical and practical level.</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type of study, its scope, methodology, and the research tools that were relied upon to achieve the study's objectives.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11719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5722"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most important results of the project that can be used.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significance of the results and the possibility of applying it practically, in addition to the professional proposal.</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84653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2364</TotalTime>
  <Words>2653</Words>
  <Application>Microsoft Office PowerPoint</Application>
  <PresentationFormat>Widescreen</PresentationFormat>
  <Paragraphs>243</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Book Antiqua</vt:lpstr>
      <vt:lpstr>Calibri</vt:lpstr>
      <vt:lpstr>Calibri Light</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17</cp:revision>
  <dcterms:created xsi:type="dcterms:W3CDTF">2021-08-03T13:03:26Z</dcterms:created>
  <dcterms:modified xsi:type="dcterms:W3CDTF">2023-06-02T10:48:29Z</dcterms:modified>
</cp:coreProperties>
</file>