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7" r:id="rId2"/>
    <p:sldId id="283" r:id="rId3"/>
    <p:sldId id="282" r:id="rId4"/>
    <p:sldId id="281" r:id="rId5"/>
    <p:sldId id="280" r:id="rId6"/>
    <p:sldId id="279" r:id="rId7"/>
    <p:sldId id="312" r:id="rId8"/>
    <p:sldId id="311" r:id="rId9"/>
    <p:sldId id="260" r:id="rId10"/>
    <p:sldId id="284" r:id="rId11"/>
    <p:sldId id="313" r:id="rId12"/>
    <p:sldId id="276" r:id="rId13"/>
    <p:sldId id="285" r:id="rId14"/>
    <p:sldId id="288" r:id="rId15"/>
    <p:sldId id="304" r:id="rId16"/>
    <p:sldId id="289" r:id="rId17"/>
    <p:sldId id="305" r:id="rId18"/>
    <p:sldId id="308" r:id="rId19"/>
    <p:sldId id="306" r:id="rId20"/>
    <p:sldId id="314" r:id="rId21"/>
    <p:sldId id="286" r:id="rId22"/>
    <p:sldId id="290" r:id="rId23"/>
    <p:sldId id="315" r:id="rId24"/>
    <p:sldId id="292" r:id="rId25"/>
    <p:sldId id="299" r:id="rId26"/>
    <p:sldId id="316" r:id="rId27"/>
    <p:sldId id="291" r:id="rId28"/>
    <p:sldId id="300" r:id="rId29"/>
    <p:sldId id="317" r:id="rId30"/>
    <p:sldId id="294" r:id="rId31"/>
    <p:sldId id="318" r:id="rId32"/>
    <p:sldId id="295" r:id="rId33"/>
    <p:sldId id="319" r:id="rId34"/>
    <p:sldId id="309" r:id="rId35"/>
    <p:sldId id="27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9C49E1-CF10-E090-F160-E7B92BDD6F6C}" v="1335" dt="2022-04-15T21:40:37.307"/>
    <p1510:client id="{20F4562D-9DA3-6763-9DA9-D4339AEC76D4}" v="71" dt="2022-03-30T20:18:22.290"/>
    <p1510:client id="{28AA1E14-6F38-2A2A-54F2-DA64FADE29A2}" v="2424" dt="2022-04-16T13:13:48.701"/>
    <p1510:client id="{28ABE2B6-B35C-3726-FBE5-F681BB3E923B}" v="2013" dt="2022-03-27T20:37:04.002"/>
    <p1510:client id="{36C2A6AC-B742-2CA6-038D-53EFF4594611}" v="1224" dt="2022-04-14T12:46:24.602"/>
    <p1510:client id="{3E2257C1-C812-1E47-A89A-A60F582B7576}" v="1216" dt="2022-03-29T21:03:25.233"/>
    <p1510:client id="{65559C96-40A0-9A6E-43A0-D7DBC3706112}" v="801" dt="2022-04-13T15:41:41.955"/>
    <p1510:client id="{71285EAB-E9E5-2C09-1D94-08097D1F2E55}" v="1931" dt="2022-04-16T11:22:48.349"/>
    <p1510:client id="{BA6D0E83-8864-B85E-8375-33D0DFB35E9F}" v="20" dt="2022-04-05T20:09:39.746"/>
    <p1510:client id="{C44B347E-1142-8363-F34D-D91B46F08B9A}" v="6" dt="2022-04-18T14:08:30.565"/>
    <p1510:client id="{D9386C93-A9F1-7124-3900-59A797192495}" v="112" dt="2022-04-15T13:12:26.465"/>
    <p1510:client id="{F99685D1-F640-9101-2899-3FA00D78287E}" v="697" dt="2022-04-03T12:38:30.510"/>
    <p1510:client id="{FAC789C0-F472-1EE7-127F-67150AB804DC}" v="1456" dt="2022-03-30T15:53:54.278"/>
    <p1510:client id="{FEFC951E-4B72-EB9E-4640-52A5DEB0E8B7}" v="892" dt="2022-03-29T18:37:25.3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250"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E883E5-0B2E-4B0C-ADEF-2168F1C0A3C6}" type="datetimeFigureOut">
              <a:t>4/18/2022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D1BCEE-EC07-4154-8DD5-9FA7262CE3F3}" type="slidenum">
              <a:t>‹#›</a:t>
            </a:fld>
            <a:endParaRPr lang="en-US"/>
          </a:p>
        </p:txBody>
      </p:sp>
    </p:spTree>
    <p:extLst>
      <p:ext uri="{BB962C8B-B14F-4D97-AF65-F5344CB8AC3E}">
        <p14:creationId xmlns:p14="http://schemas.microsoft.com/office/powerpoint/2010/main" val="1472758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2</a:t>
            </a:fld>
            <a:endParaRPr lang="en-US"/>
          </a:p>
        </p:txBody>
      </p:sp>
    </p:spTree>
    <p:extLst>
      <p:ext uri="{BB962C8B-B14F-4D97-AF65-F5344CB8AC3E}">
        <p14:creationId xmlns:p14="http://schemas.microsoft.com/office/powerpoint/2010/main" val="38834457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3</a:t>
            </a:fld>
            <a:endParaRPr lang="en-US"/>
          </a:p>
        </p:txBody>
      </p:sp>
    </p:spTree>
    <p:extLst>
      <p:ext uri="{BB962C8B-B14F-4D97-AF65-F5344CB8AC3E}">
        <p14:creationId xmlns:p14="http://schemas.microsoft.com/office/powerpoint/2010/main" val="1751661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4</a:t>
            </a:fld>
            <a:endParaRPr lang="en-US"/>
          </a:p>
        </p:txBody>
      </p:sp>
    </p:spTree>
    <p:extLst>
      <p:ext uri="{BB962C8B-B14F-4D97-AF65-F5344CB8AC3E}">
        <p14:creationId xmlns:p14="http://schemas.microsoft.com/office/powerpoint/2010/main" val="1328784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5</a:t>
            </a:fld>
            <a:endParaRPr lang="en-US"/>
          </a:p>
        </p:txBody>
      </p:sp>
    </p:spTree>
    <p:extLst>
      <p:ext uri="{BB962C8B-B14F-4D97-AF65-F5344CB8AC3E}">
        <p14:creationId xmlns:p14="http://schemas.microsoft.com/office/powerpoint/2010/main" val="2772265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6</a:t>
            </a:fld>
            <a:endParaRPr lang="en-US"/>
          </a:p>
        </p:txBody>
      </p:sp>
    </p:spTree>
    <p:extLst>
      <p:ext uri="{BB962C8B-B14F-4D97-AF65-F5344CB8AC3E}">
        <p14:creationId xmlns:p14="http://schemas.microsoft.com/office/powerpoint/2010/main" val="390666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7</a:t>
            </a:fld>
            <a:endParaRPr lang="en-US"/>
          </a:p>
        </p:txBody>
      </p:sp>
    </p:spTree>
    <p:extLst>
      <p:ext uri="{BB962C8B-B14F-4D97-AF65-F5344CB8AC3E}">
        <p14:creationId xmlns:p14="http://schemas.microsoft.com/office/powerpoint/2010/main" val="615723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8</a:t>
            </a:fld>
            <a:endParaRPr lang="en-US"/>
          </a:p>
        </p:txBody>
      </p:sp>
    </p:spTree>
    <p:extLst>
      <p:ext uri="{BB962C8B-B14F-4D97-AF65-F5344CB8AC3E}">
        <p14:creationId xmlns:p14="http://schemas.microsoft.com/office/powerpoint/2010/main" val="5922538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Analysis and design may produce a prototype of a system for coding, and then back up to earlier phases to fill in more details after some testing</a:t>
            </a:r>
          </a:p>
        </p:txBody>
      </p:sp>
      <p:sp>
        <p:nvSpPr>
          <p:cNvPr id="4" name="Slide Number Placeholder 3"/>
          <p:cNvSpPr>
            <a:spLocks noGrp="1"/>
          </p:cNvSpPr>
          <p:nvPr>
            <p:ph type="sldNum" sz="quarter" idx="5"/>
          </p:nvPr>
        </p:nvSpPr>
        <p:spPr/>
        <p:txBody>
          <a:bodyPr/>
          <a:lstStyle/>
          <a:p>
            <a:fld id="{4AD1BCEE-EC07-4154-8DD5-9FA7262CE3F3}" type="slidenum">
              <a:rPr lang="en-US"/>
              <a:t>11</a:t>
            </a:fld>
            <a:endParaRPr lang="en-US"/>
          </a:p>
        </p:txBody>
      </p:sp>
    </p:spTree>
    <p:extLst>
      <p:ext uri="{BB962C8B-B14F-4D97-AF65-F5344CB8AC3E}">
        <p14:creationId xmlns:p14="http://schemas.microsoft.com/office/powerpoint/2010/main" val="1348067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emf"/><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91301"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sp>
        <p:nvSpPr>
          <p:cNvPr id="14" name="TextBox 1">
            <a:extLst>
              <a:ext uri="{FF2B5EF4-FFF2-40B4-BE49-F238E27FC236}">
                <a16:creationId xmlns:a16="http://schemas.microsoft.com/office/drawing/2014/main" id="{AFA503F1-EE93-1805-AA5A-547462B5E86F}"/>
              </a:ext>
            </a:extLst>
          </p:cNvPr>
          <p:cNvSpPr txBox="1"/>
          <p:nvPr/>
        </p:nvSpPr>
        <p:spPr>
          <a:xfrm>
            <a:off x="-144092" y="4624922"/>
            <a:ext cx="6298584" cy="1338828"/>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chemeClr val="bg1"/>
                </a:solidFill>
                <a:ea typeface="+mn-lt"/>
                <a:cs typeface="+mn-lt"/>
              </a:rPr>
              <a:t>Control and Iteration Statements</a:t>
            </a:r>
          </a:p>
          <a:p>
            <a:r>
              <a:rPr lang="en-US" sz="2800" dirty="0">
                <a:solidFill>
                  <a:srgbClr val="24A9E1"/>
                </a:solidFill>
                <a:ea typeface="+mn-lt"/>
                <a:cs typeface="Tajawal Medium"/>
              </a:rPr>
              <a:t>Prepared</a:t>
            </a:r>
            <a:r>
              <a:rPr lang="en-US" sz="2800" dirty="0">
                <a:solidFill>
                  <a:srgbClr val="24A9E1"/>
                </a:solidFill>
                <a:latin typeface="Tajawal Medium" panose="00000600000000000000" pitchFamily="2" charset="-78"/>
                <a:cs typeface="Tajawal Medium"/>
              </a:rPr>
              <a:t> by Dr. Hamada I. </a:t>
            </a:r>
            <a:r>
              <a:rPr lang="en-US" sz="2800" dirty="0" err="1">
                <a:solidFill>
                  <a:srgbClr val="24A9E1"/>
                </a:solidFill>
                <a:latin typeface="Tajawal Medium" panose="00000600000000000000" pitchFamily="2" charset="-78"/>
                <a:cs typeface="Tajawal Medium"/>
              </a:rPr>
              <a:t>AbdulWakel</a:t>
            </a:r>
            <a:endParaRPr lang="en-US" sz="2400" dirty="0">
              <a:solidFill>
                <a:srgbClr val="FFFFFF"/>
              </a:solidFill>
              <a:latin typeface="Calibri" panose="020F0502020204030204"/>
              <a:cs typeface="Calibri"/>
            </a:endParaRPr>
          </a:p>
          <a:p>
            <a:r>
              <a:rPr lang="en-US" sz="2500" dirty="0">
                <a:solidFill>
                  <a:srgbClr val="FFC000"/>
                </a:solidFill>
                <a:latin typeface="Tajawal Medium" panose="00000600000000000000" pitchFamily="2" charset="-78"/>
                <a:cs typeface="Tajawal Medium"/>
              </a:rPr>
              <a:t>Lecture 3</a:t>
            </a:r>
          </a:p>
        </p:txBody>
      </p:sp>
      <p:pic>
        <p:nvPicPr>
          <p:cNvPr id="18" name="Picture 17">
            <a:extLst>
              <a:ext uri="{FF2B5EF4-FFF2-40B4-BE49-F238E27FC236}">
                <a16:creationId xmlns:a16="http://schemas.microsoft.com/office/drawing/2014/main" id="{74C6022D-AB14-6358-67FF-8CC95DBFA335}"/>
              </a:ext>
            </a:extLst>
          </p:cNvPr>
          <p:cNvPicPr>
            <a:picLocks noChangeAspect="1"/>
          </p:cNvPicPr>
          <p:nvPr/>
        </p:nvPicPr>
        <p:blipFill>
          <a:blip r:embed="rId6"/>
          <a:stretch>
            <a:fillRect/>
          </a:stretch>
        </p:blipFill>
        <p:spPr>
          <a:xfrm>
            <a:off x="7109562" y="4722832"/>
            <a:ext cx="5134780" cy="1264705"/>
          </a:xfrm>
          <a:prstGeom prst="rect">
            <a:avLst/>
          </a:prstGeom>
        </p:spPr>
      </p:pic>
      <p:sp>
        <p:nvSpPr>
          <p:cNvPr id="19" name="TextBox 2">
            <a:extLst>
              <a:ext uri="{FF2B5EF4-FFF2-40B4-BE49-F238E27FC236}">
                <a16:creationId xmlns:a16="http://schemas.microsoft.com/office/drawing/2014/main" id="{B39A7C35-C569-CE35-6636-6A3A236B8F3D}"/>
              </a:ext>
            </a:extLst>
          </p:cNvPr>
          <p:cNvSpPr txBox="1"/>
          <p:nvPr/>
        </p:nvSpPr>
        <p:spPr>
          <a:xfrm>
            <a:off x="7283308" y="4670434"/>
            <a:ext cx="5076068" cy="132343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solidFill>
                  <a:schemeClr val="bg1"/>
                </a:solidFill>
                <a:ea typeface="+mn-lt"/>
                <a:cs typeface="+mn-lt"/>
              </a:rPr>
              <a:t>CYB550</a:t>
            </a:r>
          </a:p>
          <a:p>
            <a:r>
              <a:rPr lang="en-US" sz="2600" dirty="0">
                <a:solidFill>
                  <a:schemeClr val="bg1"/>
                </a:solidFill>
                <a:ea typeface="+mn-lt"/>
                <a:cs typeface="+mn-lt"/>
              </a:rPr>
              <a:t>Programming Foundations In Python</a:t>
            </a:r>
            <a:endParaRPr lang="en-US" sz="2600">
              <a:solidFill>
                <a:schemeClr val="bg1"/>
              </a:solidFill>
              <a:cs typeface="Calibri"/>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8" name="TextBox 7">
            <a:extLst>
              <a:ext uri="{FF2B5EF4-FFF2-40B4-BE49-F238E27FC236}">
                <a16:creationId xmlns:a16="http://schemas.microsoft.com/office/drawing/2014/main" id="{AC2C2203-FA3A-8D95-F156-F4296A122DD7}"/>
              </a:ext>
            </a:extLst>
          </p:cNvPr>
          <p:cNvSpPr txBox="1"/>
          <p:nvPr/>
        </p:nvSpPr>
        <p:spPr>
          <a:xfrm>
            <a:off x="243713" y="294234"/>
            <a:ext cx="1685077" cy="954107"/>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2</a:t>
            </a:r>
          </a:p>
          <a:p>
            <a:pPr algn="ctr"/>
            <a:r>
              <a:rPr lang="en-US" sz="2800" dirty="0">
                <a:solidFill>
                  <a:schemeClr val="bg1"/>
                </a:solidFill>
                <a:latin typeface="Tajawal Medium" panose="00000600000000000000" pitchFamily="2" charset="-78"/>
                <a:cs typeface="Tajawal Medium"/>
              </a:rPr>
              <a:t>(cont'd)</a:t>
            </a:r>
          </a:p>
        </p:txBody>
      </p:sp>
      <p:sp>
        <p:nvSpPr>
          <p:cNvPr id="14" name="TextBox 13">
            <a:extLst>
              <a:ext uri="{FF2B5EF4-FFF2-40B4-BE49-F238E27FC236}">
                <a16:creationId xmlns:a16="http://schemas.microsoft.com/office/drawing/2014/main" id="{7EA891B0-3DCB-6416-C9A3-E0F84B680F07}"/>
              </a:ext>
            </a:extLst>
          </p:cNvPr>
          <p:cNvSpPr txBox="1"/>
          <p:nvPr/>
        </p:nvSpPr>
        <p:spPr>
          <a:xfrm>
            <a:off x="2434717" y="572245"/>
            <a:ext cx="5684954"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ASSIGNMENT STATEMENT IN PYTHON</a:t>
            </a:r>
            <a:endParaRPr lang="en-US" dirty="0">
              <a:solidFill>
                <a:schemeClr val="bg1"/>
              </a:solidFill>
            </a:endParaRPr>
          </a:p>
        </p:txBody>
      </p:sp>
      <p:sp>
        <p:nvSpPr>
          <p:cNvPr id="9" name="TextBox 8">
            <a:extLst>
              <a:ext uri="{FF2B5EF4-FFF2-40B4-BE49-F238E27FC236}">
                <a16:creationId xmlns:a16="http://schemas.microsoft.com/office/drawing/2014/main" id="{0A90484C-57EE-1142-9F37-04E6C01E6895}"/>
              </a:ext>
            </a:extLst>
          </p:cNvPr>
          <p:cNvSpPr txBox="1"/>
          <p:nvPr/>
        </p:nvSpPr>
        <p:spPr>
          <a:xfrm>
            <a:off x="1103312" y="2153832"/>
            <a:ext cx="9666288" cy="2492990"/>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cs typeface="Calibri"/>
              </a:rPr>
              <a:t>Variables receive their initial values and can be reset to new values with an </a:t>
            </a:r>
            <a:r>
              <a:rPr lang="en-US" sz="2600" b="1" dirty="0">
                <a:solidFill>
                  <a:srgbClr val="0A1F61"/>
                </a:solidFill>
                <a:cs typeface="Calibri"/>
              </a:rPr>
              <a:t>assignment statement</a:t>
            </a:r>
            <a:r>
              <a:rPr lang="en-US" sz="2600" dirty="0">
                <a:solidFill>
                  <a:srgbClr val="0A1F61"/>
                </a:solidFill>
                <a:cs typeface="Calibri"/>
              </a:rPr>
              <a:t>.</a:t>
            </a:r>
          </a:p>
          <a:p>
            <a:pPr marL="914400" lvl="1" indent="-457200">
              <a:buFont typeface="Arial"/>
              <a:buChar char="•"/>
            </a:pPr>
            <a:r>
              <a:rPr lang="en-US" sz="2600" dirty="0">
                <a:solidFill>
                  <a:srgbClr val="0A1F61"/>
                </a:solidFill>
                <a:cs typeface="Calibri"/>
              </a:rPr>
              <a:t>Variable defining/initializing</a:t>
            </a:r>
          </a:p>
          <a:p>
            <a:pPr marL="914400" lvl="1" indent="-457200">
              <a:buFont typeface="Arial"/>
              <a:buChar char="•"/>
            </a:pPr>
            <a:r>
              <a:rPr lang="en-US" sz="2600" dirty="0">
                <a:solidFill>
                  <a:srgbClr val="0A1F61"/>
                </a:solidFill>
                <a:cs typeface="Calibri"/>
              </a:rPr>
              <a:t>Variable references.</a:t>
            </a:r>
          </a:p>
          <a:p>
            <a:pPr lvl="1"/>
            <a:endParaRPr lang="en-US" sz="2600" dirty="0">
              <a:solidFill>
                <a:srgbClr val="0A1F61"/>
              </a:solidFill>
              <a:cs typeface="Calibri"/>
            </a:endParaRPr>
          </a:p>
          <a:p>
            <a:pPr lvl="1"/>
            <a:r>
              <a:rPr lang="en-US" sz="2600" dirty="0">
                <a:solidFill>
                  <a:srgbClr val="00B0F0"/>
                </a:solidFill>
                <a:ea typeface="+mn-lt"/>
                <a:cs typeface="+mn-lt"/>
              </a:rPr>
              <a:t>&lt;</a:t>
            </a:r>
            <a:r>
              <a:rPr lang="en-US" sz="2600" dirty="0" err="1">
                <a:solidFill>
                  <a:srgbClr val="00B0F0"/>
                </a:solidFill>
                <a:ea typeface="+mn-lt"/>
                <a:cs typeface="+mn-lt"/>
              </a:rPr>
              <a:t>var_name</a:t>
            </a:r>
            <a:r>
              <a:rPr lang="en-US" sz="2600" dirty="0">
                <a:solidFill>
                  <a:srgbClr val="00B0F0"/>
                </a:solidFill>
                <a:ea typeface="+mn-lt"/>
                <a:cs typeface="+mn-lt"/>
              </a:rPr>
              <a:t>&gt; = &lt;expr&gt;</a:t>
            </a:r>
            <a:endParaRPr lang="en-US" dirty="0">
              <a:solidFill>
                <a:srgbClr val="00B0F0"/>
              </a:solidFill>
            </a:endParaRPr>
          </a:p>
        </p:txBody>
      </p:sp>
    </p:spTree>
    <p:extLst>
      <p:ext uri="{BB962C8B-B14F-4D97-AF65-F5344CB8AC3E}">
        <p14:creationId xmlns:p14="http://schemas.microsoft.com/office/powerpoint/2010/main" val="349569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14" name="TextBox 13">
            <a:extLst>
              <a:ext uri="{FF2B5EF4-FFF2-40B4-BE49-F238E27FC236}">
                <a16:creationId xmlns:a16="http://schemas.microsoft.com/office/drawing/2014/main" id="{7EA891B0-3DCB-6416-C9A3-E0F84B680F07}"/>
              </a:ext>
            </a:extLst>
          </p:cNvPr>
          <p:cNvSpPr txBox="1"/>
          <p:nvPr/>
        </p:nvSpPr>
        <p:spPr>
          <a:xfrm>
            <a:off x="2434717" y="572245"/>
            <a:ext cx="394787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EXPRESSIONS IN PYTHON</a:t>
            </a:r>
            <a:endParaRPr lang="en-US" dirty="0">
              <a:solidFill>
                <a:schemeClr val="bg1"/>
              </a:solidFill>
            </a:endParaRPr>
          </a:p>
        </p:txBody>
      </p:sp>
      <p:sp>
        <p:nvSpPr>
          <p:cNvPr id="9" name="TextBox 8">
            <a:extLst>
              <a:ext uri="{FF2B5EF4-FFF2-40B4-BE49-F238E27FC236}">
                <a16:creationId xmlns:a16="http://schemas.microsoft.com/office/drawing/2014/main" id="{0A90484C-57EE-1142-9F37-04E6C01E6895}"/>
              </a:ext>
            </a:extLst>
          </p:cNvPr>
          <p:cNvSpPr txBox="1"/>
          <p:nvPr/>
        </p:nvSpPr>
        <p:spPr>
          <a:xfrm>
            <a:off x="1103312" y="2153832"/>
            <a:ext cx="9666288" cy="2492990"/>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cs typeface="Calibri"/>
              </a:rPr>
              <a:t>Expressions provide an easy way to perform operations on data values to produce other data values.</a:t>
            </a:r>
          </a:p>
          <a:p>
            <a:pPr marL="457200" indent="-457200">
              <a:buFont typeface="Arial"/>
              <a:buChar char="•"/>
            </a:pPr>
            <a:endParaRPr lang="en-US" sz="2600" dirty="0">
              <a:solidFill>
                <a:srgbClr val="0A1F61"/>
              </a:solidFill>
              <a:cs typeface="Calibri"/>
            </a:endParaRPr>
          </a:p>
          <a:p>
            <a:pPr marL="457200" indent="-457200">
              <a:buFont typeface="Arial"/>
              <a:buChar char="•"/>
            </a:pPr>
            <a:r>
              <a:rPr lang="en-US" sz="2600" dirty="0">
                <a:solidFill>
                  <a:srgbClr val="0A1F61"/>
                </a:solidFill>
                <a:cs typeface="Calibri"/>
              </a:rPr>
              <a:t>An </a:t>
            </a:r>
            <a:r>
              <a:rPr lang="en-US" sz="2600" b="1" dirty="0">
                <a:solidFill>
                  <a:srgbClr val="0A1F61"/>
                </a:solidFill>
                <a:cs typeface="Calibri"/>
              </a:rPr>
              <a:t>arithmetic expression</a:t>
            </a:r>
            <a:r>
              <a:rPr lang="en-US" sz="2600" dirty="0">
                <a:solidFill>
                  <a:srgbClr val="0A1F61"/>
                </a:solidFill>
                <a:cs typeface="Calibri"/>
              </a:rPr>
              <a:t> consists of operands and operators.</a:t>
            </a:r>
          </a:p>
          <a:p>
            <a:pPr marL="914400" lvl="1" indent="-457200">
              <a:buFont typeface="Arial"/>
              <a:buChar char="•"/>
            </a:pPr>
            <a:r>
              <a:rPr lang="en-US" sz="2600" dirty="0">
                <a:solidFill>
                  <a:srgbClr val="0A1F61"/>
                </a:solidFill>
                <a:cs typeface="Calibri"/>
              </a:rPr>
              <a:t>Operators:</a:t>
            </a:r>
          </a:p>
          <a:p>
            <a:pPr marL="1371600" lvl="2" indent="-457200">
              <a:buFont typeface="Arial"/>
              <a:buChar char="•"/>
            </a:pPr>
            <a:r>
              <a:rPr lang="en-US" sz="2600" dirty="0">
                <a:solidFill>
                  <a:srgbClr val="0A1F61"/>
                </a:solidFill>
                <a:cs typeface="Calibri"/>
              </a:rPr>
              <a:t>-, *, /, +</a:t>
            </a:r>
          </a:p>
        </p:txBody>
      </p:sp>
      <p:sp>
        <p:nvSpPr>
          <p:cNvPr id="7" name="TextBox 6">
            <a:extLst>
              <a:ext uri="{FF2B5EF4-FFF2-40B4-BE49-F238E27FC236}">
                <a16:creationId xmlns:a16="http://schemas.microsoft.com/office/drawing/2014/main" id="{1E0ADC75-CA84-01C7-263C-8F43DD89CAD4}"/>
              </a:ext>
            </a:extLst>
          </p:cNvPr>
          <p:cNvSpPr txBox="1"/>
          <p:nvPr/>
        </p:nvSpPr>
        <p:spPr>
          <a:xfrm>
            <a:off x="243713" y="294234"/>
            <a:ext cx="1685077" cy="954107"/>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2</a:t>
            </a:r>
          </a:p>
          <a:p>
            <a:pPr algn="ctr"/>
            <a:r>
              <a:rPr lang="en-US" sz="2800" dirty="0">
                <a:solidFill>
                  <a:schemeClr val="bg1"/>
                </a:solidFill>
                <a:latin typeface="Tajawal Medium" panose="00000600000000000000" pitchFamily="2" charset="-78"/>
                <a:cs typeface="Tajawal Medium"/>
              </a:rPr>
              <a:t>(cont'd)</a:t>
            </a:r>
          </a:p>
        </p:txBody>
      </p:sp>
    </p:spTree>
    <p:extLst>
      <p:ext uri="{BB962C8B-B14F-4D97-AF65-F5344CB8AC3E}">
        <p14:creationId xmlns:p14="http://schemas.microsoft.com/office/powerpoint/2010/main" val="2354891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14" name="TextBox 13">
            <a:extLst>
              <a:ext uri="{FF2B5EF4-FFF2-40B4-BE49-F238E27FC236}">
                <a16:creationId xmlns:a16="http://schemas.microsoft.com/office/drawing/2014/main" id="{7EA891B0-3DCB-6416-C9A3-E0F84B680F07}"/>
              </a:ext>
            </a:extLst>
          </p:cNvPr>
          <p:cNvSpPr txBox="1"/>
          <p:nvPr/>
        </p:nvSpPr>
        <p:spPr>
          <a:xfrm>
            <a:off x="2434717" y="572245"/>
            <a:ext cx="3947876"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EXPRESSIONS IN PYTHON</a:t>
            </a:r>
            <a:endParaRPr lang="en-US" dirty="0">
              <a:solidFill>
                <a:schemeClr val="bg1"/>
              </a:solidFill>
            </a:endParaRPr>
          </a:p>
        </p:txBody>
      </p:sp>
      <p:sp>
        <p:nvSpPr>
          <p:cNvPr id="9" name="TextBox 8">
            <a:extLst>
              <a:ext uri="{FF2B5EF4-FFF2-40B4-BE49-F238E27FC236}">
                <a16:creationId xmlns:a16="http://schemas.microsoft.com/office/drawing/2014/main" id="{0A90484C-57EE-1142-9F37-04E6C01E6895}"/>
              </a:ext>
            </a:extLst>
          </p:cNvPr>
          <p:cNvSpPr txBox="1"/>
          <p:nvPr/>
        </p:nvSpPr>
        <p:spPr>
          <a:xfrm>
            <a:off x="873274" y="2024436"/>
            <a:ext cx="10227004" cy="3693319"/>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cs typeface="Calibri"/>
              </a:rPr>
              <a:t>Rule of </a:t>
            </a:r>
            <a:r>
              <a:rPr lang="en-US" sz="2600" dirty="0">
                <a:solidFill>
                  <a:srgbClr val="00B0F0"/>
                </a:solidFill>
                <a:cs typeface="Calibri"/>
              </a:rPr>
              <a:t>priority</a:t>
            </a:r>
            <a:r>
              <a:rPr lang="en-US" sz="2600" dirty="0">
                <a:solidFill>
                  <a:srgbClr val="0A1F61"/>
                </a:solidFill>
                <a:cs typeface="Calibri"/>
              </a:rPr>
              <a:t>, that is some operator has highest priority than others.</a:t>
            </a:r>
          </a:p>
          <a:p>
            <a:pPr marL="971550" lvl="1" indent="-514350">
              <a:buAutoNum type="arabicPeriod"/>
            </a:pPr>
            <a:r>
              <a:rPr lang="en-US" sz="2600" dirty="0">
                <a:solidFill>
                  <a:srgbClr val="0A1F61"/>
                </a:solidFill>
                <a:cs typeface="Calibri"/>
              </a:rPr>
              <a:t>()</a:t>
            </a:r>
          </a:p>
          <a:p>
            <a:pPr marL="971550" lvl="1" indent="-514350">
              <a:buAutoNum type="arabicPeriod"/>
            </a:pPr>
            <a:r>
              <a:rPr lang="en-US" sz="2600" dirty="0">
                <a:solidFill>
                  <a:srgbClr val="0A1F61"/>
                </a:solidFill>
                <a:cs typeface="Calibri"/>
              </a:rPr>
              <a:t>**</a:t>
            </a:r>
          </a:p>
          <a:p>
            <a:pPr marL="971550" lvl="1" indent="-514350">
              <a:buAutoNum type="arabicPeriod"/>
            </a:pPr>
            <a:r>
              <a:rPr lang="en-US" sz="2600" dirty="0">
                <a:solidFill>
                  <a:srgbClr val="0A1F61"/>
                </a:solidFill>
                <a:cs typeface="Calibri"/>
              </a:rPr>
              <a:t>Unary operator</a:t>
            </a:r>
          </a:p>
          <a:p>
            <a:pPr marL="971550" lvl="1" indent="-514350">
              <a:buAutoNum type="arabicPeriod"/>
            </a:pPr>
            <a:r>
              <a:rPr lang="en-US" sz="2600" dirty="0">
                <a:solidFill>
                  <a:srgbClr val="0A1F61"/>
                </a:solidFill>
                <a:cs typeface="Calibri"/>
              </a:rPr>
              <a:t>*, /, //, %</a:t>
            </a:r>
          </a:p>
          <a:p>
            <a:pPr marL="971550" lvl="1" indent="-514350">
              <a:buAutoNum type="arabicPeriod"/>
            </a:pPr>
            <a:r>
              <a:rPr lang="en-US" sz="2600" dirty="0">
                <a:solidFill>
                  <a:srgbClr val="0A1F61"/>
                </a:solidFill>
                <a:cs typeface="Calibri"/>
              </a:rPr>
              <a:t>+, -</a:t>
            </a:r>
          </a:p>
          <a:p>
            <a:pPr marL="457200" indent="-457200">
              <a:buFont typeface="Arial,Sans-Serif"/>
              <a:buChar char="•"/>
            </a:pPr>
            <a:r>
              <a:rPr lang="en-US" sz="2600" dirty="0">
                <a:solidFill>
                  <a:srgbClr val="0A1F61"/>
                </a:solidFill>
                <a:ea typeface="+mn-lt"/>
                <a:cs typeface="+mn-lt"/>
              </a:rPr>
              <a:t>Rule of </a:t>
            </a:r>
            <a:r>
              <a:rPr lang="en-US" sz="2600" dirty="0">
                <a:solidFill>
                  <a:srgbClr val="00B0F0"/>
                </a:solidFill>
                <a:ea typeface="+mn-lt"/>
                <a:cs typeface="+mn-lt"/>
              </a:rPr>
              <a:t>associativity</a:t>
            </a:r>
            <a:r>
              <a:rPr lang="en-US" sz="2600" dirty="0">
                <a:solidFill>
                  <a:srgbClr val="0A1F61"/>
                </a:solidFill>
                <a:ea typeface="+mn-lt"/>
                <a:cs typeface="+mn-lt"/>
              </a:rPr>
              <a:t>, evaluate expression of similar priority from left to right.</a:t>
            </a:r>
            <a:endParaRPr lang="en-US" sz="2600" dirty="0">
              <a:ea typeface="+mn-lt"/>
              <a:cs typeface="+mn-lt"/>
            </a:endParaRPr>
          </a:p>
          <a:p>
            <a:pPr marL="914400" lvl="1" indent="-457200">
              <a:buFont typeface="Arial,Sans-Serif"/>
              <a:buChar char="•"/>
            </a:pPr>
            <a:r>
              <a:rPr lang="en-US" sz="2600" dirty="0">
                <a:solidFill>
                  <a:srgbClr val="0A1F61"/>
                </a:solidFill>
                <a:ea typeface="+mn-lt"/>
                <a:cs typeface="+mn-lt"/>
              </a:rPr>
              <a:t>Ex: 2+5-1</a:t>
            </a:r>
            <a:endParaRPr lang="en-US" dirty="0"/>
          </a:p>
        </p:txBody>
      </p:sp>
      <p:sp>
        <p:nvSpPr>
          <p:cNvPr id="7" name="TextBox 6">
            <a:extLst>
              <a:ext uri="{FF2B5EF4-FFF2-40B4-BE49-F238E27FC236}">
                <a16:creationId xmlns:a16="http://schemas.microsoft.com/office/drawing/2014/main" id="{A52F4920-AAF1-8195-42CD-B827995BD58E}"/>
              </a:ext>
            </a:extLst>
          </p:cNvPr>
          <p:cNvSpPr txBox="1"/>
          <p:nvPr/>
        </p:nvSpPr>
        <p:spPr>
          <a:xfrm>
            <a:off x="9555192" y="698740"/>
            <a:ext cx="989163"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b="1"/>
              <a:t>Cont'd</a:t>
            </a:r>
          </a:p>
        </p:txBody>
      </p:sp>
      <p:sp>
        <p:nvSpPr>
          <p:cNvPr id="10" name="TextBox 9">
            <a:extLst>
              <a:ext uri="{FF2B5EF4-FFF2-40B4-BE49-F238E27FC236}">
                <a16:creationId xmlns:a16="http://schemas.microsoft.com/office/drawing/2014/main" id="{285C6CD1-19AE-350E-1F17-599D424EEA5E}"/>
              </a:ext>
            </a:extLst>
          </p:cNvPr>
          <p:cNvSpPr txBox="1"/>
          <p:nvPr/>
        </p:nvSpPr>
        <p:spPr>
          <a:xfrm>
            <a:off x="243713" y="294234"/>
            <a:ext cx="1685077" cy="954107"/>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2</a:t>
            </a:r>
          </a:p>
          <a:p>
            <a:pPr algn="ctr"/>
            <a:r>
              <a:rPr lang="en-US" sz="2800" dirty="0">
                <a:solidFill>
                  <a:schemeClr val="bg1"/>
                </a:solidFill>
                <a:latin typeface="Tajawal Medium" panose="00000600000000000000" pitchFamily="2" charset="-78"/>
                <a:cs typeface="Tajawal Medium"/>
              </a:rPr>
              <a:t>(cont'd)</a:t>
            </a:r>
          </a:p>
        </p:txBody>
      </p:sp>
    </p:spTree>
    <p:extLst>
      <p:ext uri="{BB962C8B-B14F-4D97-AF65-F5344CB8AC3E}">
        <p14:creationId xmlns:p14="http://schemas.microsoft.com/office/powerpoint/2010/main" val="1404961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14" name="TextBox 13">
            <a:extLst>
              <a:ext uri="{FF2B5EF4-FFF2-40B4-BE49-F238E27FC236}">
                <a16:creationId xmlns:a16="http://schemas.microsoft.com/office/drawing/2014/main" id="{7EA891B0-3DCB-6416-C9A3-E0F84B680F07}"/>
              </a:ext>
            </a:extLst>
          </p:cNvPr>
          <p:cNvSpPr txBox="1"/>
          <p:nvPr/>
        </p:nvSpPr>
        <p:spPr>
          <a:xfrm>
            <a:off x="2434717" y="572245"/>
            <a:ext cx="4360168" cy="523220"/>
          </a:xfrm>
          <a:prstGeom prst="rect">
            <a:avLst/>
          </a:prstGeom>
          <a:noFill/>
        </p:spPr>
        <p:txBody>
          <a:bodyPr wrap="none" lIns="91440" tIns="45720" rIns="91440" bIns="45720" rtlCol="0" anchor="t">
            <a:spAutoFit/>
          </a:bodyPr>
          <a:lstStyle/>
          <a:p>
            <a:r>
              <a:rPr lang="en-US" sz="2800">
                <a:solidFill>
                  <a:schemeClr val="bg1"/>
                </a:solidFill>
                <a:cs typeface="Tajawal Medium"/>
              </a:rPr>
              <a:t>GETTING INPUTS IN PYTHON</a:t>
            </a:r>
            <a:endParaRPr lang="en-US">
              <a:solidFill>
                <a:schemeClr val="bg1"/>
              </a:solidFill>
            </a:endParaRPr>
          </a:p>
        </p:txBody>
      </p:sp>
      <p:sp>
        <p:nvSpPr>
          <p:cNvPr id="7" name="TextBox 6">
            <a:extLst>
              <a:ext uri="{FF2B5EF4-FFF2-40B4-BE49-F238E27FC236}">
                <a16:creationId xmlns:a16="http://schemas.microsoft.com/office/drawing/2014/main" id="{53B46B74-7405-1646-D4F7-AD5A0593CA0F}"/>
              </a:ext>
            </a:extLst>
          </p:cNvPr>
          <p:cNvSpPr txBox="1"/>
          <p:nvPr/>
        </p:nvSpPr>
        <p:spPr>
          <a:xfrm>
            <a:off x="1103312" y="2153832"/>
            <a:ext cx="9666288" cy="2893100"/>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cs typeface="Calibri"/>
              </a:rPr>
              <a:t>Almost all programs </a:t>
            </a:r>
            <a:r>
              <a:rPr lang="en-US" sz="2600" u="sng" dirty="0">
                <a:solidFill>
                  <a:srgbClr val="0A1F61"/>
                </a:solidFill>
                <a:cs typeface="Calibri"/>
              </a:rPr>
              <a:t>interact with the user</a:t>
            </a:r>
            <a:r>
              <a:rPr lang="en-US" sz="2600" dirty="0">
                <a:solidFill>
                  <a:srgbClr val="0A1F61"/>
                </a:solidFill>
                <a:cs typeface="Calibri"/>
              </a:rPr>
              <a:t> through giving data to the program to process it and display other data.</a:t>
            </a:r>
          </a:p>
          <a:p>
            <a:pPr marL="914400" lvl="1" indent="-457200">
              <a:buFont typeface="Arial"/>
              <a:buChar char="•"/>
            </a:pPr>
            <a:r>
              <a:rPr lang="en-US" sz="2600" dirty="0">
                <a:solidFill>
                  <a:srgbClr val="0A1F61"/>
                </a:solidFill>
                <a:cs typeface="Calibri"/>
              </a:rPr>
              <a:t>Use the input() function.</a:t>
            </a:r>
          </a:p>
          <a:p>
            <a:pPr marL="1371600" lvl="2" indent="-457200">
              <a:buFont typeface="Arial"/>
              <a:buChar char="•"/>
            </a:pPr>
            <a:r>
              <a:rPr lang="en-US" sz="2600" dirty="0">
                <a:solidFill>
                  <a:srgbClr val="0A1F61"/>
                </a:solidFill>
                <a:cs typeface="Calibri"/>
              </a:rPr>
              <a:t>input()</a:t>
            </a:r>
          </a:p>
          <a:p>
            <a:pPr marL="1371600" lvl="2" indent="-457200">
              <a:buFont typeface="Arial"/>
              <a:buChar char="•"/>
            </a:pPr>
            <a:r>
              <a:rPr lang="en-US" sz="2600" dirty="0">
                <a:solidFill>
                  <a:srgbClr val="0A1F61"/>
                </a:solidFill>
                <a:cs typeface="Calibri"/>
              </a:rPr>
              <a:t>input("Enter your name: ")</a:t>
            </a:r>
          </a:p>
          <a:p>
            <a:pPr marL="1371600" lvl="2" indent="-457200">
              <a:buFont typeface="Arial"/>
              <a:buChar char="•"/>
            </a:pPr>
            <a:r>
              <a:rPr lang="en-US" sz="2600" dirty="0">
                <a:solidFill>
                  <a:srgbClr val="0A1F61"/>
                </a:solidFill>
                <a:cs typeface="Calibri"/>
              </a:rPr>
              <a:t>name = input("Enter your name: ")</a:t>
            </a:r>
          </a:p>
          <a:p>
            <a:pPr marL="1371600" lvl="2" indent="-457200">
              <a:buFont typeface="Arial"/>
              <a:buChar char="•"/>
            </a:pPr>
            <a:r>
              <a:rPr lang="en-US" sz="2600" dirty="0">
                <a:solidFill>
                  <a:srgbClr val="0A1F61"/>
                </a:solidFill>
                <a:ea typeface="Calibri" panose="020F0502020204030204"/>
                <a:cs typeface="Calibri"/>
              </a:rPr>
              <a:t>Age = int(input("Enter your Age: "))</a:t>
            </a:r>
          </a:p>
        </p:txBody>
      </p:sp>
      <p:sp>
        <p:nvSpPr>
          <p:cNvPr id="9" name="TextBox 8">
            <a:extLst>
              <a:ext uri="{FF2B5EF4-FFF2-40B4-BE49-F238E27FC236}">
                <a16:creationId xmlns:a16="http://schemas.microsoft.com/office/drawing/2014/main" id="{AA3E5625-4240-4EE9-7DD7-55EB9069076B}"/>
              </a:ext>
            </a:extLst>
          </p:cNvPr>
          <p:cNvSpPr txBox="1"/>
          <p:nvPr/>
        </p:nvSpPr>
        <p:spPr>
          <a:xfrm>
            <a:off x="243713" y="294234"/>
            <a:ext cx="1685077" cy="954107"/>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2</a:t>
            </a:r>
          </a:p>
          <a:p>
            <a:pPr algn="ctr"/>
            <a:r>
              <a:rPr lang="en-US" sz="2800" dirty="0">
                <a:solidFill>
                  <a:schemeClr val="bg1"/>
                </a:solidFill>
                <a:latin typeface="Tajawal Medium" panose="00000600000000000000" pitchFamily="2" charset="-78"/>
                <a:cs typeface="Tajawal Medium"/>
              </a:rPr>
              <a:t>(cont'd)</a:t>
            </a:r>
          </a:p>
        </p:txBody>
      </p:sp>
    </p:spTree>
    <p:extLst>
      <p:ext uri="{BB962C8B-B14F-4D97-AF65-F5344CB8AC3E}">
        <p14:creationId xmlns:p14="http://schemas.microsoft.com/office/powerpoint/2010/main" val="2702324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14" name="TextBox 13">
            <a:extLst>
              <a:ext uri="{FF2B5EF4-FFF2-40B4-BE49-F238E27FC236}">
                <a16:creationId xmlns:a16="http://schemas.microsoft.com/office/drawing/2014/main" id="{7EA891B0-3DCB-6416-C9A3-E0F84B680F07}"/>
              </a:ext>
            </a:extLst>
          </p:cNvPr>
          <p:cNvSpPr txBox="1"/>
          <p:nvPr/>
        </p:nvSpPr>
        <p:spPr>
          <a:xfrm>
            <a:off x="2434717" y="572245"/>
            <a:ext cx="4949625" cy="523220"/>
          </a:xfrm>
          <a:prstGeom prst="rect">
            <a:avLst/>
          </a:prstGeom>
          <a:noFill/>
        </p:spPr>
        <p:txBody>
          <a:bodyPr wrap="none" lIns="91440" tIns="45720" rIns="91440" bIns="45720" rtlCol="0" anchor="t">
            <a:spAutoFit/>
          </a:bodyPr>
          <a:lstStyle/>
          <a:p>
            <a:r>
              <a:rPr lang="en-US" sz="2800">
                <a:solidFill>
                  <a:schemeClr val="bg1"/>
                </a:solidFill>
                <a:cs typeface="Tajawal Medium"/>
              </a:rPr>
              <a:t>SIMPLE CALCULATOR IN PYTHON</a:t>
            </a:r>
            <a:endParaRPr lang="en-US">
              <a:solidFill>
                <a:schemeClr val="bg1"/>
              </a:solidFill>
            </a:endParaRPr>
          </a:p>
        </p:txBody>
      </p:sp>
      <p:sp>
        <p:nvSpPr>
          <p:cNvPr id="7" name="TextBox 6">
            <a:extLst>
              <a:ext uri="{FF2B5EF4-FFF2-40B4-BE49-F238E27FC236}">
                <a16:creationId xmlns:a16="http://schemas.microsoft.com/office/drawing/2014/main" id="{53B46B74-7405-1646-D4F7-AD5A0593CA0F}"/>
              </a:ext>
            </a:extLst>
          </p:cNvPr>
          <p:cNvSpPr txBox="1"/>
          <p:nvPr/>
        </p:nvSpPr>
        <p:spPr>
          <a:xfrm>
            <a:off x="1103312" y="2153832"/>
            <a:ext cx="9666288" cy="2492990"/>
          </a:xfrm>
          <a:prstGeom prst="rect">
            <a:avLst/>
          </a:prstGeom>
          <a:noFill/>
        </p:spPr>
        <p:txBody>
          <a:bodyPr wrap="square" lIns="91440" tIns="45720" rIns="91440" bIns="45720" rtlCol="0" anchor="t">
            <a:spAutoFit/>
          </a:bodyPr>
          <a:lstStyle/>
          <a:p>
            <a:r>
              <a:rPr lang="en-US" sz="2600">
                <a:solidFill>
                  <a:srgbClr val="0A1F61"/>
                </a:solidFill>
                <a:cs typeface="Calibri"/>
              </a:rPr>
              <a:t>Num1 = input("Enter the first number: ")</a:t>
            </a:r>
          </a:p>
          <a:p>
            <a:r>
              <a:rPr lang="en-US" sz="2600">
                <a:solidFill>
                  <a:srgbClr val="0A1F61"/>
                </a:solidFill>
                <a:ea typeface="+mn-lt"/>
                <a:cs typeface="+mn-lt"/>
              </a:rPr>
              <a:t>Num2 = input("Enter the second number: ")</a:t>
            </a:r>
          </a:p>
          <a:p>
            <a:endParaRPr lang="en-US" sz="2600">
              <a:solidFill>
                <a:srgbClr val="0A1F61"/>
              </a:solidFill>
              <a:cs typeface="Calibri"/>
            </a:endParaRPr>
          </a:p>
          <a:p>
            <a:r>
              <a:rPr lang="en-US" sz="2600">
                <a:solidFill>
                  <a:srgbClr val="0A1F61"/>
                </a:solidFill>
                <a:cs typeface="Calibri"/>
              </a:rPr>
              <a:t>Result = Num1 + Num2</a:t>
            </a:r>
          </a:p>
          <a:p>
            <a:endParaRPr lang="en-US" sz="2600">
              <a:solidFill>
                <a:srgbClr val="0A1F61"/>
              </a:solidFill>
              <a:cs typeface="Calibri"/>
            </a:endParaRPr>
          </a:p>
          <a:p>
            <a:r>
              <a:rPr lang="en-US" sz="2600">
                <a:solidFill>
                  <a:srgbClr val="0A1F61"/>
                </a:solidFill>
                <a:cs typeface="Calibri"/>
              </a:rPr>
              <a:t>print(Result)</a:t>
            </a:r>
          </a:p>
        </p:txBody>
      </p:sp>
      <p:sp>
        <p:nvSpPr>
          <p:cNvPr id="9" name="TextBox 8">
            <a:extLst>
              <a:ext uri="{FF2B5EF4-FFF2-40B4-BE49-F238E27FC236}">
                <a16:creationId xmlns:a16="http://schemas.microsoft.com/office/drawing/2014/main" id="{41854D7E-9A0F-2323-7FA0-FAB1BDE81775}"/>
              </a:ext>
            </a:extLst>
          </p:cNvPr>
          <p:cNvSpPr txBox="1"/>
          <p:nvPr/>
        </p:nvSpPr>
        <p:spPr>
          <a:xfrm>
            <a:off x="243713" y="294234"/>
            <a:ext cx="1685077" cy="954107"/>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2</a:t>
            </a:r>
          </a:p>
          <a:p>
            <a:pPr algn="ctr"/>
            <a:r>
              <a:rPr lang="en-US" sz="2800" dirty="0">
                <a:solidFill>
                  <a:schemeClr val="bg1"/>
                </a:solidFill>
                <a:latin typeface="Tajawal Medium" panose="00000600000000000000" pitchFamily="2" charset="-78"/>
                <a:cs typeface="Tajawal Medium"/>
              </a:rPr>
              <a:t>(cont'd)</a:t>
            </a:r>
          </a:p>
        </p:txBody>
      </p:sp>
    </p:spTree>
    <p:extLst>
      <p:ext uri="{BB962C8B-B14F-4D97-AF65-F5344CB8AC3E}">
        <p14:creationId xmlns:p14="http://schemas.microsoft.com/office/powerpoint/2010/main" val="388142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14" name="TextBox 13">
            <a:extLst>
              <a:ext uri="{FF2B5EF4-FFF2-40B4-BE49-F238E27FC236}">
                <a16:creationId xmlns:a16="http://schemas.microsoft.com/office/drawing/2014/main" id="{7EA891B0-3DCB-6416-C9A3-E0F84B680F07}"/>
              </a:ext>
            </a:extLst>
          </p:cNvPr>
          <p:cNvSpPr txBox="1"/>
          <p:nvPr/>
        </p:nvSpPr>
        <p:spPr>
          <a:xfrm>
            <a:off x="2434717" y="572245"/>
            <a:ext cx="5024965"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INPUTS EXPRESSIONS IN PYTHON</a:t>
            </a:r>
            <a:endParaRPr lang="en-US" dirty="0">
              <a:solidFill>
                <a:schemeClr val="bg1"/>
              </a:solidFill>
            </a:endParaRPr>
          </a:p>
        </p:txBody>
      </p:sp>
      <p:sp>
        <p:nvSpPr>
          <p:cNvPr id="9" name="TextBox 8">
            <a:extLst>
              <a:ext uri="{FF2B5EF4-FFF2-40B4-BE49-F238E27FC236}">
                <a16:creationId xmlns:a16="http://schemas.microsoft.com/office/drawing/2014/main" id="{0A90484C-57EE-1142-9F37-04E6C01E6895}"/>
              </a:ext>
            </a:extLst>
          </p:cNvPr>
          <p:cNvSpPr txBox="1"/>
          <p:nvPr/>
        </p:nvSpPr>
        <p:spPr>
          <a:xfrm>
            <a:off x="873274" y="1909417"/>
            <a:ext cx="10227004" cy="4093428"/>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cs typeface="Calibri"/>
              </a:rPr>
              <a:t>Write a program that reads a three-digit number, separates this number into its individual digits and print them. Ex: 234 -&gt;  2    3   4 </a:t>
            </a:r>
          </a:p>
          <a:p>
            <a:pPr marL="914400" lvl="1" indent="-457200">
              <a:buFont typeface="Arial"/>
              <a:buChar char="•"/>
            </a:pPr>
            <a:r>
              <a:rPr lang="en-US" sz="2600" dirty="0">
                <a:solidFill>
                  <a:srgbClr val="0A1F61"/>
                </a:solidFill>
                <a:cs typeface="Calibri"/>
              </a:rPr>
              <a:t>Code for help:</a:t>
            </a:r>
          </a:p>
          <a:p>
            <a:pPr lvl="1"/>
            <a:r>
              <a:rPr lang="en-US" sz="2600" dirty="0">
                <a:solidFill>
                  <a:srgbClr val="00B0F0"/>
                </a:solidFill>
                <a:cs typeface="Calibri"/>
              </a:rPr>
              <a:t>Number = 234</a:t>
            </a:r>
            <a:endParaRPr lang="en-US" sz="2600" dirty="0">
              <a:solidFill>
                <a:srgbClr val="0A1F61"/>
              </a:solidFill>
              <a:cs typeface="Calibri"/>
            </a:endParaRPr>
          </a:p>
          <a:p>
            <a:pPr lvl="1"/>
            <a:r>
              <a:rPr lang="en-US" sz="2600" dirty="0">
                <a:solidFill>
                  <a:srgbClr val="00B0F0"/>
                </a:solidFill>
                <a:cs typeface="Calibri"/>
              </a:rPr>
              <a:t>Digit1 = Number // 100</a:t>
            </a:r>
          </a:p>
          <a:p>
            <a:pPr lvl="1"/>
            <a:r>
              <a:rPr lang="en-US" sz="2600" dirty="0" err="1">
                <a:solidFill>
                  <a:srgbClr val="00B0F0"/>
                </a:solidFill>
                <a:cs typeface="Calibri"/>
              </a:rPr>
              <a:t>New_number</a:t>
            </a:r>
            <a:r>
              <a:rPr lang="en-US" sz="2600" dirty="0">
                <a:solidFill>
                  <a:srgbClr val="00B0F0"/>
                </a:solidFill>
                <a:cs typeface="Calibri"/>
              </a:rPr>
              <a:t> = Number % 100</a:t>
            </a:r>
          </a:p>
          <a:p>
            <a:pPr lvl="1"/>
            <a:endParaRPr lang="en-US" sz="2600" dirty="0">
              <a:solidFill>
                <a:srgbClr val="00B0F0"/>
              </a:solidFill>
              <a:cs typeface="Calibri"/>
            </a:endParaRPr>
          </a:p>
          <a:p>
            <a:pPr lvl="1"/>
            <a:r>
              <a:rPr lang="en-US" sz="2600" dirty="0">
                <a:solidFill>
                  <a:srgbClr val="00B0F0"/>
                </a:solidFill>
                <a:cs typeface="Calibri"/>
              </a:rPr>
              <a:t>print("First digit = ", Digit1)</a:t>
            </a:r>
          </a:p>
          <a:p>
            <a:pPr lvl="1"/>
            <a:r>
              <a:rPr lang="en-US" sz="2600" dirty="0">
                <a:solidFill>
                  <a:srgbClr val="00B0F0"/>
                </a:solidFill>
                <a:cs typeface="Calibri"/>
              </a:rPr>
              <a:t>print("New number after removing the first digit = ", </a:t>
            </a:r>
            <a:r>
              <a:rPr lang="en-US" sz="2600" dirty="0" err="1">
                <a:solidFill>
                  <a:srgbClr val="00B0F0"/>
                </a:solidFill>
                <a:cs typeface="Calibri"/>
              </a:rPr>
              <a:t>New_number</a:t>
            </a:r>
            <a:r>
              <a:rPr lang="en-US" sz="2600" dirty="0">
                <a:solidFill>
                  <a:srgbClr val="00B0F0"/>
                </a:solidFill>
                <a:cs typeface="Calibri"/>
              </a:rPr>
              <a:t>)</a:t>
            </a:r>
          </a:p>
          <a:p>
            <a:r>
              <a:rPr lang="en-US" sz="2600" dirty="0">
                <a:solidFill>
                  <a:srgbClr val="0A1F61"/>
                </a:solidFill>
                <a:cs typeface="Calibri"/>
              </a:rPr>
              <a:t>      </a:t>
            </a:r>
          </a:p>
        </p:txBody>
      </p:sp>
      <p:sp>
        <p:nvSpPr>
          <p:cNvPr id="10" name="TextBox 9">
            <a:extLst>
              <a:ext uri="{FF2B5EF4-FFF2-40B4-BE49-F238E27FC236}">
                <a16:creationId xmlns:a16="http://schemas.microsoft.com/office/drawing/2014/main" id="{285C6CD1-19AE-350E-1F17-599D424EEA5E}"/>
              </a:ext>
            </a:extLst>
          </p:cNvPr>
          <p:cNvSpPr txBox="1"/>
          <p:nvPr/>
        </p:nvSpPr>
        <p:spPr>
          <a:xfrm>
            <a:off x="243713" y="294234"/>
            <a:ext cx="1685077" cy="954107"/>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2</a:t>
            </a:r>
          </a:p>
          <a:p>
            <a:pPr algn="ctr"/>
            <a:r>
              <a:rPr lang="en-US" sz="2800" dirty="0">
                <a:solidFill>
                  <a:schemeClr val="bg1"/>
                </a:solidFill>
                <a:latin typeface="Tajawal Medium" panose="00000600000000000000" pitchFamily="2" charset="-78"/>
                <a:cs typeface="Tajawal Medium"/>
              </a:rPr>
              <a:t>(cont'd)</a:t>
            </a:r>
          </a:p>
        </p:txBody>
      </p:sp>
    </p:spTree>
    <p:extLst>
      <p:ext uri="{BB962C8B-B14F-4D97-AF65-F5344CB8AC3E}">
        <p14:creationId xmlns:p14="http://schemas.microsoft.com/office/powerpoint/2010/main" val="4165827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14" name="TextBox 13">
            <a:extLst>
              <a:ext uri="{FF2B5EF4-FFF2-40B4-BE49-F238E27FC236}">
                <a16:creationId xmlns:a16="http://schemas.microsoft.com/office/drawing/2014/main" id="{7EA891B0-3DCB-6416-C9A3-E0F84B680F07}"/>
              </a:ext>
            </a:extLst>
          </p:cNvPr>
          <p:cNvSpPr txBox="1"/>
          <p:nvPr/>
        </p:nvSpPr>
        <p:spPr>
          <a:xfrm>
            <a:off x="2434717" y="572245"/>
            <a:ext cx="5024965" cy="523220"/>
          </a:xfrm>
          <a:prstGeom prst="rect">
            <a:avLst/>
          </a:prstGeom>
          <a:noFill/>
        </p:spPr>
        <p:txBody>
          <a:bodyPr wrap="none" lIns="91440" tIns="45720" rIns="91440" bIns="45720" rtlCol="0" anchor="t">
            <a:spAutoFit/>
          </a:bodyPr>
          <a:lstStyle/>
          <a:p>
            <a:r>
              <a:rPr lang="en-US" sz="2800" dirty="0">
                <a:solidFill>
                  <a:schemeClr val="bg1"/>
                </a:solidFill>
                <a:cs typeface="Tajawal Medium"/>
              </a:rPr>
              <a:t>INPUTS EXPRESSIONS IN PYTHON</a:t>
            </a:r>
            <a:endParaRPr lang="en-US" dirty="0">
              <a:solidFill>
                <a:schemeClr val="bg1"/>
              </a:solidFill>
            </a:endParaRPr>
          </a:p>
        </p:txBody>
      </p:sp>
      <p:sp>
        <p:nvSpPr>
          <p:cNvPr id="9" name="TextBox 8">
            <a:extLst>
              <a:ext uri="{FF2B5EF4-FFF2-40B4-BE49-F238E27FC236}">
                <a16:creationId xmlns:a16="http://schemas.microsoft.com/office/drawing/2014/main" id="{0A90484C-57EE-1142-9F37-04E6C01E6895}"/>
              </a:ext>
            </a:extLst>
          </p:cNvPr>
          <p:cNvSpPr txBox="1"/>
          <p:nvPr/>
        </p:nvSpPr>
        <p:spPr>
          <a:xfrm>
            <a:off x="873274" y="2024436"/>
            <a:ext cx="10227004" cy="2893100"/>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cs typeface="Calibri"/>
              </a:rPr>
              <a:t>Write a program which inputs a temperature reading expressed in Fahrenheit and outputs its equivalent in Celsius, using the formula:</a:t>
            </a:r>
            <a:endParaRPr lang="en-US" dirty="0">
              <a:cs typeface="Calibri" panose="020F0502020204030204"/>
            </a:endParaRPr>
          </a:p>
          <a:p>
            <a:r>
              <a:rPr lang="en-US" sz="2600" dirty="0">
                <a:solidFill>
                  <a:srgbClr val="0A1F61"/>
                </a:solidFill>
                <a:cs typeface="Calibri"/>
              </a:rPr>
              <a:t>       </a:t>
            </a:r>
            <a:r>
              <a:rPr lang="en-US" sz="2600" baseline="30000" dirty="0" err="1">
                <a:solidFill>
                  <a:srgbClr val="0A1F61"/>
                </a:solidFill>
                <a:cs typeface="Calibri"/>
              </a:rPr>
              <a:t>o</a:t>
            </a:r>
            <a:r>
              <a:rPr lang="en-US" sz="2600" dirty="0" err="1">
                <a:solidFill>
                  <a:srgbClr val="0A1F61"/>
                </a:solidFill>
                <a:cs typeface="Calibri"/>
              </a:rPr>
              <a:t>C</a:t>
            </a:r>
            <a:r>
              <a:rPr lang="en-US" sz="2600" dirty="0">
                <a:solidFill>
                  <a:srgbClr val="0A1F61"/>
                </a:solidFill>
                <a:cs typeface="Calibri"/>
              </a:rPr>
              <a:t> = 5/9 ( </a:t>
            </a:r>
            <a:r>
              <a:rPr lang="en-US" sz="2600" baseline="30000" dirty="0" err="1">
                <a:solidFill>
                  <a:srgbClr val="0A1F61"/>
                </a:solidFill>
                <a:cs typeface="Calibri"/>
              </a:rPr>
              <a:t>o</a:t>
            </a:r>
            <a:r>
              <a:rPr lang="en-US" sz="2600" dirty="0" err="1">
                <a:solidFill>
                  <a:srgbClr val="0A1F61"/>
                </a:solidFill>
                <a:cs typeface="Calibri"/>
              </a:rPr>
              <a:t>F</a:t>
            </a:r>
            <a:r>
              <a:rPr lang="en-US" sz="2600" dirty="0">
                <a:solidFill>
                  <a:srgbClr val="0A1F61"/>
                </a:solidFill>
                <a:cs typeface="Calibri"/>
              </a:rPr>
              <a:t> - 32)</a:t>
            </a:r>
          </a:p>
          <a:p>
            <a:pPr marL="914400" lvl="1" indent="-457200">
              <a:buFont typeface="Arial"/>
              <a:buChar char="•"/>
            </a:pPr>
            <a:r>
              <a:rPr lang="en-US" sz="2600" dirty="0">
                <a:solidFill>
                  <a:srgbClr val="0A1F61"/>
                </a:solidFill>
                <a:cs typeface="Calibri"/>
              </a:rPr>
              <a:t>Code for help:</a:t>
            </a:r>
          </a:p>
          <a:p>
            <a:pPr lvl="1"/>
            <a:r>
              <a:rPr lang="en-US" sz="2600" dirty="0" err="1">
                <a:solidFill>
                  <a:srgbClr val="00B0F0"/>
                </a:solidFill>
                <a:cs typeface="Calibri"/>
              </a:rPr>
              <a:t>Temp_fah</a:t>
            </a:r>
            <a:r>
              <a:rPr lang="en-US" sz="2600" dirty="0">
                <a:solidFill>
                  <a:srgbClr val="00B0F0"/>
                </a:solidFill>
                <a:cs typeface="Calibri"/>
              </a:rPr>
              <a:t> = float(input("Enter a temperature in </a:t>
            </a:r>
            <a:r>
              <a:rPr lang="en-US" sz="2600" dirty="0">
                <a:solidFill>
                  <a:srgbClr val="00B0F0"/>
                </a:solidFill>
                <a:ea typeface="+mn-lt"/>
                <a:cs typeface="+mn-lt"/>
              </a:rPr>
              <a:t>Fahrenheit</a:t>
            </a:r>
            <a:r>
              <a:rPr lang="en-US" sz="2600" dirty="0">
                <a:solidFill>
                  <a:srgbClr val="00B0F0"/>
                </a:solidFill>
                <a:cs typeface="Calibri"/>
              </a:rPr>
              <a:t>: "))</a:t>
            </a:r>
          </a:p>
          <a:p>
            <a:pPr lvl="1"/>
            <a:r>
              <a:rPr lang="en-US" sz="2600" dirty="0" err="1">
                <a:solidFill>
                  <a:srgbClr val="00B0F0"/>
                </a:solidFill>
                <a:cs typeface="Calibri"/>
              </a:rPr>
              <a:t>Temp_cel</a:t>
            </a:r>
            <a:r>
              <a:rPr lang="en-US" sz="2600" dirty="0">
                <a:solidFill>
                  <a:srgbClr val="00B0F0"/>
                </a:solidFill>
                <a:cs typeface="Calibri"/>
              </a:rPr>
              <a:t> = 5/9 * (</a:t>
            </a:r>
            <a:r>
              <a:rPr lang="en-US" sz="2600" dirty="0" err="1">
                <a:solidFill>
                  <a:srgbClr val="00B0F0"/>
                </a:solidFill>
                <a:cs typeface="Calibri"/>
              </a:rPr>
              <a:t>Temp_fah</a:t>
            </a:r>
            <a:r>
              <a:rPr lang="en-US" sz="2600" dirty="0">
                <a:solidFill>
                  <a:srgbClr val="00B0F0"/>
                </a:solidFill>
                <a:cs typeface="Calibri"/>
              </a:rPr>
              <a:t>  -  32)</a:t>
            </a:r>
          </a:p>
          <a:p>
            <a:pPr lvl="1"/>
            <a:r>
              <a:rPr lang="en-US" sz="2600" dirty="0">
                <a:solidFill>
                  <a:srgbClr val="00B0F0"/>
                </a:solidFill>
                <a:cs typeface="Calibri"/>
              </a:rPr>
              <a:t>print("The equivalent Celsius temperature = ", </a:t>
            </a:r>
            <a:r>
              <a:rPr lang="en-US" sz="2600" dirty="0" err="1">
                <a:solidFill>
                  <a:srgbClr val="00B0F0"/>
                </a:solidFill>
                <a:cs typeface="Calibri"/>
              </a:rPr>
              <a:t>Temp_cel</a:t>
            </a:r>
            <a:r>
              <a:rPr lang="en-US" sz="2600" dirty="0">
                <a:solidFill>
                  <a:srgbClr val="00B0F0"/>
                </a:solidFill>
                <a:cs typeface="Calibri"/>
              </a:rPr>
              <a:t>)</a:t>
            </a:r>
          </a:p>
        </p:txBody>
      </p:sp>
      <p:sp>
        <p:nvSpPr>
          <p:cNvPr id="10" name="TextBox 9">
            <a:extLst>
              <a:ext uri="{FF2B5EF4-FFF2-40B4-BE49-F238E27FC236}">
                <a16:creationId xmlns:a16="http://schemas.microsoft.com/office/drawing/2014/main" id="{285C6CD1-19AE-350E-1F17-599D424EEA5E}"/>
              </a:ext>
            </a:extLst>
          </p:cNvPr>
          <p:cNvSpPr txBox="1"/>
          <p:nvPr/>
        </p:nvSpPr>
        <p:spPr>
          <a:xfrm>
            <a:off x="243713" y="294234"/>
            <a:ext cx="1685077" cy="954107"/>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2</a:t>
            </a:r>
          </a:p>
          <a:p>
            <a:pPr algn="ctr"/>
            <a:r>
              <a:rPr lang="en-US" sz="2800" dirty="0">
                <a:solidFill>
                  <a:schemeClr val="bg1"/>
                </a:solidFill>
                <a:latin typeface="Tajawal Medium" panose="00000600000000000000" pitchFamily="2" charset="-78"/>
                <a:cs typeface="Tajawal Medium"/>
              </a:rPr>
              <a:t>(cont'd)</a:t>
            </a:r>
          </a:p>
        </p:txBody>
      </p:sp>
      <p:sp>
        <p:nvSpPr>
          <p:cNvPr id="7" name="TextBox 6">
            <a:extLst>
              <a:ext uri="{FF2B5EF4-FFF2-40B4-BE49-F238E27FC236}">
                <a16:creationId xmlns:a16="http://schemas.microsoft.com/office/drawing/2014/main" id="{7CFD453F-535D-9195-6648-9AAE1F4B4E7D}"/>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05759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152099"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MODULE OBJECTIVES</a:t>
            </a:r>
            <a:endParaRPr lang="en-US" sz="2800" dirty="0">
              <a:solidFill>
                <a:schemeClr val="bg1"/>
              </a:solidFill>
              <a:cs typeface="Tajawal Medium"/>
            </a:endParaRPr>
          </a:p>
        </p:txBody>
      </p:sp>
      <p:sp>
        <p:nvSpPr>
          <p:cNvPr id="9" name="TextBox 8"/>
          <p:cNvSpPr txBox="1"/>
          <p:nvPr/>
        </p:nvSpPr>
        <p:spPr>
          <a:xfrm>
            <a:off x="1088935" y="2211342"/>
            <a:ext cx="10083231" cy="289310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Control the program flow.</a:t>
            </a:r>
          </a:p>
          <a:p>
            <a:pPr marL="285750" indent="-285750">
              <a:buFont typeface="Arial"/>
              <a:buChar char="•"/>
            </a:pPr>
            <a:endParaRPr lang="en-US" sz="2600" dirty="0">
              <a:solidFill>
                <a:srgbClr val="0A1F61"/>
              </a:solidFill>
              <a:ea typeface="+mn-lt"/>
              <a:cs typeface="+mn-lt"/>
            </a:endParaRPr>
          </a:p>
          <a:p>
            <a:pPr marL="285750" indent="-285750">
              <a:buFont typeface="Arial"/>
              <a:buChar char="•"/>
            </a:pPr>
            <a:r>
              <a:rPr lang="en-US" sz="2600" dirty="0">
                <a:solidFill>
                  <a:srgbClr val="0A1F61"/>
                </a:solidFill>
                <a:ea typeface="+mn-lt"/>
                <a:cs typeface="+mn-lt"/>
              </a:rPr>
              <a:t>Relational operators and comparison expressions.</a:t>
            </a:r>
          </a:p>
          <a:p>
            <a:pPr marL="285750" indent="-285750">
              <a:buFont typeface="Arial"/>
              <a:buChar char="•"/>
            </a:pPr>
            <a:endParaRPr lang="en-US" sz="2600" dirty="0">
              <a:solidFill>
                <a:srgbClr val="0A1F61"/>
              </a:solidFill>
              <a:ea typeface="+mn-lt"/>
              <a:cs typeface="+mn-lt"/>
            </a:endParaRPr>
          </a:p>
          <a:p>
            <a:pPr marL="285750" indent="-285750">
              <a:buFont typeface="Arial"/>
              <a:buChar char="•"/>
            </a:pPr>
            <a:r>
              <a:rPr lang="en-US" sz="2600" dirty="0">
                <a:solidFill>
                  <a:srgbClr val="0A1F61"/>
                </a:solidFill>
                <a:ea typeface="+mn-lt"/>
                <a:cs typeface="+mn-lt"/>
              </a:rPr>
              <a:t>Selection statements.</a:t>
            </a:r>
          </a:p>
          <a:p>
            <a:pPr marL="285750" indent="-285750">
              <a:buFont typeface="Arial"/>
              <a:buChar char="•"/>
            </a:pPr>
            <a:endParaRPr lang="en-US" sz="2600" dirty="0">
              <a:solidFill>
                <a:srgbClr val="0A1F61"/>
              </a:solidFill>
              <a:ea typeface="+mn-lt"/>
              <a:cs typeface="+mn-lt"/>
            </a:endParaRPr>
          </a:p>
          <a:p>
            <a:pPr marL="285750" indent="-285750">
              <a:buFont typeface="Arial"/>
              <a:buChar char="•"/>
            </a:pPr>
            <a:r>
              <a:rPr lang="en-US" sz="2600" dirty="0">
                <a:solidFill>
                  <a:srgbClr val="0A1F61"/>
                </a:solidFill>
                <a:ea typeface="+mn-lt"/>
                <a:cs typeface="+mn-lt"/>
              </a:rPr>
              <a:t>Iteration statements.</a:t>
            </a:r>
            <a:endParaRPr lang="en-US" sz="2600" dirty="0">
              <a:solidFill>
                <a:srgbClr val="0A1F61"/>
              </a:solidFill>
              <a:ea typeface="Calibri"/>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Tree>
    <p:extLst>
      <p:ext uri="{BB962C8B-B14F-4D97-AF65-F5344CB8AC3E}">
        <p14:creationId xmlns:p14="http://schemas.microsoft.com/office/powerpoint/2010/main" val="26994558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6054799"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BOOLEAN TYPE &amp; EXPRESSIONS</a:t>
            </a:r>
            <a:endParaRPr lang="en-US" sz="2800" dirty="0">
              <a:solidFill>
                <a:schemeClr val="bg1"/>
              </a:solidFill>
              <a:cs typeface="Tajawal Medium"/>
            </a:endParaRPr>
          </a:p>
        </p:txBody>
      </p:sp>
      <p:sp>
        <p:nvSpPr>
          <p:cNvPr id="9" name="TextBox 8"/>
          <p:cNvSpPr txBox="1"/>
          <p:nvPr/>
        </p:nvSpPr>
        <p:spPr>
          <a:xfrm>
            <a:off x="1088935" y="2211342"/>
            <a:ext cx="10083231" cy="492443"/>
          </a:xfrm>
          <a:prstGeom prst="rect">
            <a:avLst/>
          </a:prstGeom>
          <a:noFill/>
        </p:spPr>
        <p:txBody>
          <a:bodyPr wrap="square" lIns="91440" tIns="45720" rIns="91440" bIns="45720" rtlCol="0" anchor="t">
            <a:spAutoFit/>
          </a:bodyPr>
          <a:lstStyle/>
          <a:p>
            <a:pPr marL="285750" indent="-285750">
              <a:buFont typeface="Arial"/>
              <a:buChar char="•"/>
            </a:pPr>
            <a:r>
              <a:rPr lang="en-US" sz="2600" b="1" dirty="0">
                <a:solidFill>
                  <a:srgbClr val="0A1F61"/>
                </a:solidFill>
                <a:ea typeface="+mn-lt"/>
                <a:cs typeface="+mn-lt"/>
              </a:rPr>
              <a:t>Boolean data type</a:t>
            </a:r>
            <a:r>
              <a:rPr lang="en-US" sz="2600" dirty="0">
                <a:solidFill>
                  <a:srgbClr val="0A1F61"/>
                </a:solidFill>
                <a:ea typeface="+mn-lt"/>
                <a:cs typeface="+mn-lt"/>
              </a:rPr>
              <a:t> consists of two values: </a:t>
            </a:r>
            <a:r>
              <a:rPr lang="en-US" sz="2600" u="sng" dirty="0">
                <a:solidFill>
                  <a:srgbClr val="0A1F61"/>
                </a:solidFill>
                <a:ea typeface="+mn-lt"/>
                <a:cs typeface="+mn-lt"/>
              </a:rPr>
              <a:t>true </a:t>
            </a:r>
            <a:r>
              <a:rPr lang="en-US" sz="2600" dirty="0">
                <a:solidFill>
                  <a:srgbClr val="0A1F61"/>
                </a:solidFill>
                <a:ea typeface="+mn-lt"/>
                <a:cs typeface="+mn-lt"/>
              </a:rPr>
              <a:t>and </a:t>
            </a:r>
            <a:r>
              <a:rPr lang="en-US" sz="2600" u="sng" dirty="0">
                <a:solidFill>
                  <a:srgbClr val="0A1F61"/>
                </a:solidFill>
                <a:ea typeface="+mn-lt"/>
                <a:cs typeface="+mn-lt"/>
              </a:rPr>
              <a:t>false</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pic>
        <p:nvPicPr>
          <p:cNvPr id="8" name="Picture 9" descr="Table&#10;&#10;Description automatically generated">
            <a:extLst>
              <a:ext uri="{FF2B5EF4-FFF2-40B4-BE49-F238E27FC236}">
                <a16:creationId xmlns:a16="http://schemas.microsoft.com/office/drawing/2014/main" id="{831405BD-65B3-7D73-3C36-FA8ED792E811}"/>
              </a:ext>
            </a:extLst>
          </p:cNvPr>
          <p:cNvPicPr>
            <a:picLocks noChangeAspect="1"/>
          </p:cNvPicPr>
          <p:nvPr/>
        </p:nvPicPr>
        <p:blipFill>
          <a:blip r:embed="rId6"/>
          <a:stretch>
            <a:fillRect/>
          </a:stretch>
        </p:blipFill>
        <p:spPr>
          <a:xfrm>
            <a:off x="2984740" y="2775059"/>
            <a:ext cx="6222520" cy="2990033"/>
          </a:xfrm>
          <a:prstGeom prst="rect">
            <a:avLst/>
          </a:prstGeom>
        </p:spPr>
      </p:pic>
    </p:spTree>
    <p:extLst>
      <p:ext uri="{BB962C8B-B14F-4D97-AF65-F5344CB8AC3E}">
        <p14:creationId xmlns:p14="http://schemas.microsoft.com/office/powerpoint/2010/main" val="2981829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6149" y="0"/>
            <a:ext cx="9533101" cy="1610200"/>
          </a:xfrm>
          <a:prstGeom prst="rect">
            <a:avLst/>
          </a:prstGeom>
        </p:spPr>
      </p:pic>
      <p:sp>
        <p:nvSpPr>
          <p:cNvPr id="9" name="TextBox 8">
            <a:extLst>
              <a:ext uri="{FF2B5EF4-FFF2-40B4-BE49-F238E27FC236}">
                <a16:creationId xmlns:a16="http://schemas.microsoft.com/office/drawing/2014/main" id="{0A90484C-57EE-1142-9F37-04E6C01E6895}"/>
              </a:ext>
            </a:extLst>
          </p:cNvPr>
          <p:cNvSpPr txBox="1"/>
          <p:nvPr/>
        </p:nvSpPr>
        <p:spPr>
          <a:xfrm>
            <a:off x="873274" y="2024436"/>
            <a:ext cx="10227004" cy="3693319"/>
          </a:xfrm>
          <a:prstGeom prst="rect">
            <a:avLst/>
          </a:prstGeom>
          <a:noFill/>
        </p:spPr>
        <p:txBody>
          <a:bodyPr wrap="square" lIns="91440" tIns="45720" rIns="91440" bIns="45720" rtlCol="0" anchor="t">
            <a:spAutoFit/>
          </a:bodyPr>
          <a:lstStyle/>
          <a:p>
            <a:pPr marL="457200" indent="-457200">
              <a:buFont typeface="Arial"/>
              <a:buChar char="•"/>
            </a:pPr>
            <a:r>
              <a:rPr lang="en-US" sz="2600" dirty="0">
                <a:solidFill>
                  <a:srgbClr val="0A1F61"/>
                </a:solidFill>
                <a:cs typeface="Calibri"/>
              </a:rPr>
              <a:t>Code to know </a:t>
            </a:r>
            <a:r>
              <a:rPr lang="en-US" sz="2600" dirty="0" err="1">
                <a:solidFill>
                  <a:srgbClr val="0A1F61"/>
                </a:solidFill>
                <a:cs typeface="Calibri"/>
              </a:rPr>
              <a:t>boolean</a:t>
            </a:r>
            <a:r>
              <a:rPr lang="en-US" sz="2600" dirty="0">
                <a:solidFill>
                  <a:srgbClr val="0A1F61"/>
                </a:solidFill>
                <a:cs typeface="Calibri"/>
              </a:rPr>
              <a:t> types:</a:t>
            </a:r>
            <a:endParaRPr lang="en-US" dirty="0">
              <a:solidFill>
                <a:srgbClr val="000000"/>
              </a:solidFill>
              <a:cs typeface="Calibri"/>
            </a:endParaRPr>
          </a:p>
          <a:p>
            <a:r>
              <a:rPr lang="en-US" sz="2600" dirty="0">
                <a:solidFill>
                  <a:srgbClr val="0A1F61"/>
                </a:solidFill>
                <a:cs typeface="Calibri"/>
              </a:rPr>
              <a:t>      </a:t>
            </a:r>
            <a:r>
              <a:rPr lang="en-US" sz="2600" dirty="0">
                <a:solidFill>
                  <a:srgbClr val="00B0F0"/>
                </a:solidFill>
                <a:cs typeface="Calibri"/>
              </a:rPr>
              <a:t>print (15 &gt; 3)    print (15 &lt; 3)     print(15 == 15)</a:t>
            </a:r>
          </a:p>
          <a:p>
            <a:pPr>
              <a:buFont typeface="Arial"/>
            </a:pPr>
            <a:r>
              <a:rPr lang="en-US" sz="2600" dirty="0">
                <a:solidFill>
                  <a:srgbClr val="00B0F0"/>
                </a:solidFill>
                <a:cs typeface="Calibri"/>
              </a:rPr>
              <a:t>      </a:t>
            </a:r>
          </a:p>
          <a:p>
            <a:pPr>
              <a:buFont typeface="Arial"/>
            </a:pPr>
            <a:r>
              <a:rPr lang="en-US" sz="2600" dirty="0">
                <a:solidFill>
                  <a:srgbClr val="00B0F0"/>
                </a:solidFill>
                <a:cs typeface="Calibri"/>
              </a:rPr>
              <a:t>      x1 = 5  y1 = 5    </a:t>
            </a:r>
          </a:p>
          <a:p>
            <a:pPr>
              <a:buFont typeface="Arial"/>
            </a:pPr>
            <a:r>
              <a:rPr lang="en-US" sz="2600" dirty="0">
                <a:solidFill>
                  <a:srgbClr val="00B0F0"/>
                </a:solidFill>
                <a:cs typeface="Calibri"/>
              </a:rPr>
              <a:t>      x2 = 'Hello'    y2 = 'Hello'</a:t>
            </a:r>
          </a:p>
          <a:p>
            <a:pPr>
              <a:buFont typeface="Arial"/>
            </a:pPr>
            <a:r>
              <a:rPr lang="en-US" sz="2600" dirty="0">
                <a:solidFill>
                  <a:srgbClr val="00B0F0"/>
                </a:solidFill>
                <a:cs typeface="Calibri"/>
              </a:rPr>
              <a:t>      x3 = [1, 2, 3]   y3 = [1, 2, 3]</a:t>
            </a:r>
          </a:p>
          <a:p>
            <a:pPr>
              <a:buFont typeface="Arial"/>
            </a:pPr>
            <a:r>
              <a:rPr lang="en-US" sz="2600" dirty="0">
                <a:solidFill>
                  <a:srgbClr val="00B0F0"/>
                </a:solidFill>
                <a:cs typeface="Calibri"/>
              </a:rPr>
              <a:t>      print(x1   is not  y1)</a:t>
            </a:r>
          </a:p>
          <a:p>
            <a:pPr>
              <a:buFont typeface="Arial"/>
            </a:pPr>
            <a:r>
              <a:rPr lang="en-US" sz="2600" dirty="0">
                <a:solidFill>
                  <a:srgbClr val="00B0F0"/>
                </a:solidFill>
                <a:cs typeface="Calibri"/>
              </a:rPr>
              <a:t>      print(x2   is    y2)</a:t>
            </a:r>
          </a:p>
          <a:p>
            <a:pPr>
              <a:buFont typeface="Arial"/>
            </a:pPr>
            <a:r>
              <a:rPr lang="en-US" sz="2600" dirty="0">
                <a:solidFill>
                  <a:srgbClr val="00B0F0"/>
                </a:solidFill>
                <a:cs typeface="Calibri"/>
              </a:rPr>
              <a:t>      print(x3   is y3)</a:t>
            </a:r>
          </a:p>
        </p:txBody>
      </p:sp>
      <p:sp>
        <p:nvSpPr>
          <p:cNvPr id="10" name="TextBox 9">
            <a:extLst>
              <a:ext uri="{FF2B5EF4-FFF2-40B4-BE49-F238E27FC236}">
                <a16:creationId xmlns:a16="http://schemas.microsoft.com/office/drawing/2014/main" id="{285C6CD1-19AE-350E-1F17-599D424EEA5E}"/>
              </a:ext>
            </a:extLst>
          </p:cNvPr>
          <p:cNvSpPr txBox="1"/>
          <p:nvPr/>
        </p:nvSpPr>
        <p:spPr>
          <a:xfrm>
            <a:off x="243713"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endParaRPr lang="en-US" dirty="0"/>
          </a:p>
        </p:txBody>
      </p:sp>
      <p:sp>
        <p:nvSpPr>
          <p:cNvPr id="7" name="TextBox 6">
            <a:extLst>
              <a:ext uri="{FF2B5EF4-FFF2-40B4-BE49-F238E27FC236}">
                <a16:creationId xmlns:a16="http://schemas.microsoft.com/office/drawing/2014/main" id="{7CFD453F-535D-9195-6648-9AAE1F4B4E7D}"/>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8" name="TextBox 7">
            <a:extLst>
              <a:ext uri="{FF2B5EF4-FFF2-40B4-BE49-F238E27FC236}">
                <a16:creationId xmlns:a16="http://schemas.microsoft.com/office/drawing/2014/main" id="{3CC3B6A9-B7B1-15DE-6B13-151ED4DA7AB2}"/>
              </a:ext>
            </a:extLst>
          </p:cNvPr>
          <p:cNvSpPr txBox="1"/>
          <p:nvPr/>
        </p:nvSpPr>
        <p:spPr>
          <a:xfrm>
            <a:off x="2434717" y="572245"/>
            <a:ext cx="6054799"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BOOLEAN TYPE &amp; EXPRESSIONS</a:t>
            </a:r>
            <a:endParaRPr lang="en-US" sz="2800" dirty="0">
              <a:solidFill>
                <a:schemeClr val="bg1"/>
              </a:solidFill>
              <a:cs typeface="Tajawal Medium"/>
            </a:endParaRPr>
          </a:p>
        </p:txBody>
      </p:sp>
    </p:spTree>
    <p:extLst>
      <p:ext uri="{BB962C8B-B14F-4D97-AF65-F5344CB8AC3E}">
        <p14:creationId xmlns:p14="http://schemas.microsoft.com/office/powerpoint/2010/main" val="21492898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3" name="TextBox 12">
            <a:extLst>
              <a:ext uri="{FF2B5EF4-FFF2-40B4-BE49-F238E27FC236}">
                <a16:creationId xmlns:a16="http://schemas.microsoft.com/office/drawing/2014/main" id="{BE0E3A50-8AD3-7D24-7FB0-D233D393750B}"/>
              </a:ext>
            </a:extLst>
          </p:cNvPr>
          <p:cNvSpPr txBox="1"/>
          <p:nvPr/>
        </p:nvSpPr>
        <p:spPr>
          <a:xfrm>
            <a:off x="2463472" y="572245"/>
            <a:ext cx="3175869"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PROGRAM FLOW</a:t>
            </a:r>
            <a:endParaRPr lang="en-US" sz="2800" dirty="0">
              <a:solidFill>
                <a:schemeClr val="bg1"/>
              </a:solidFill>
              <a:cs typeface="Tajawal Medium"/>
            </a:endParaRPr>
          </a:p>
        </p:txBody>
      </p:sp>
      <p:pic>
        <p:nvPicPr>
          <p:cNvPr id="7" name="Picture 9" descr="Diagram&#10;&#10;Description automatically generated">
            <a:extLst>
              <a:ext uri="{FF2B5EF4-FFF2-40B4-BE49-F238E27FC236}">
                <a16:creationId xmlns:a16="http://schemas.microsoft.com/office/drawing/2014/main" id="{6D03A369-6053-8B34-11C2-4BE90B652D99}"/>
              </a:ext>
            </a:extLst>
          </p:cNvPr>
          <p:cNvPicPr>
            <a:picLocks noChangeAspect="1"/>
          </p:cNvPicPr>
          <p:nvPr/>
        </p:nvPicPr>
        <p:blipFill>
          <a:blip r:embed="rId6"/>
          <a:stretch>
            <a:fillRect/>
          </a:stretch>
        </p:blipFill>
        <p:spPr>
          <a:xfrm>
            <a:off x="1820174" y="1862646"/>
            <a:ext cx="8566029" cy="3837198"/>
          </a:xfrm>
          <a:prstGeom prst="rect">
            <a:avLst/>
          </a:prstGeom>
        </p:spPr>
      </p:pic>
    </p:spTree>
    <p:extLst>
      <p:ext uri="{BB962C8B-B14F-4D97-AF65-F5344CB8AC3E}">
        <p14:creationId xmlns:p14="http://schemas.microsoft.com/office/powerpoint/2010/main" val="3941030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677434"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SELECTION STATEMENTS</a:t>
            </a:r>
            <a:endParaRPr lang="en-US" sz="2800" dirty="0">
              <a:solidFill>
                <a:schemeClr val="bg1"/>
              </a:solidFill>
              <a:cs typeface="Tajawal Medium"/>
            </a:endParaRPr>
          </a:p>
        </p:txBody>
      </p:sp>
      <p:sp>
        <p:nvSpPr>
          <p:cNvPr id="9" name="TextBox 8"/>
          <p:cNvSpPr txBox="1"/>
          <p:nvPr/>
        </p:nvSpPr>
        <p:spPr>
          <a:xfrm>
            <a:off x="1088935" y="2211342"/>
            <a:ext cx="10083231" cy="1692771"/>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Basic-selection statement (if statement).</a:t>
            </a:r>
          </a:p>
          <a:p>
            <a:pPr marL="742950" lvl="1" indent="-285750">
              <a:buFont typeface="Arial"/>
              <a:buChar char="•"/>
            </a:pPr>
            <a:r>
              <a:rPr lang="en-US" sz="2600" dirty="0">
                <a:solidFill>
                  <a:srgbClr val="0A1F61"/>
                </a:solidFill>
                <a:ea typeface="+mn-lt"/>
                <a:cs typeface="+mn-lt"/>
              </a:rPr>
              <a:t>Syntax</a:t>
            </a:r>
          </a:p>
          <a:p>
            <a:pPr lvl="1"/>
            <a:r>
              <a:rPr lang="en-US" sz="2600" b="1" dirty="0">
                <a:solidFill>
                  <a:srgbClr val="00B0F0"/>
                </a:solidFill>
                <a:ea typeface="+mn-lt"/>
                <a:cs typeface="+mn-lt"/>
              </a:rPr>
              <a:t>if</a:t>
            </a:r>
            <a:r>
              <a:rPr lang="en-US" sz="2600" dirty="0">
                <a:solidFill>
                  <a:srgbClr val="00B0F0"/>
                </a:solidFill>
                <a:ea typeface="+mn-lt"/>
                <a:cs typeface="+mn-lt"/>
              </a:rPr>
              <a:t> &lt;condition&gt;:</a:t>
            </a:r>
          </a:p>
          <a:p>
            <a:pPr lvl="1"/>
            <a:r>
              <a:rPr lang="en-US" sz="2600" dirty="0">
                <a:solidFill>
                  <a:srgbClr val="00B0F0"/>
                </a:solidFill>
                <a:ea typeface="+mn-lt"/>
                <a:cs typeface="+mn-lt"/>
              </a:rPr>
              <a:t>    &lt;statement(s)&gt;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pic>
        <p:nvPicPr>
          <p:cNvPr id="10" name="Picture 11" descr="Diagram&#10;&#10;Description automatically generated">
            <a:extLst>
              <a:ext uri="{FF2B5EF4-FFF2-40B4-BE49-F238E27FC236}">
                <a16:creationId xmlns:a16="http://schemas.microsoft.com/office/drawing/2014/main" id="{17105760-AD21-1015-04F9-CFC4C17743CE}"/>
              </a:ext>
            </a:extLst>
          </p:cNvPr>
          <p:cNvPicPr>
            <a:picLocks noChangeAspect="1"/>
          </p:cNvPicPr>
          <p:nvPr/>
        </p:nvPicPr>
        <p:blipFill>
          <a:blip r:embed="rId6"/>
          <a:stretch>
            <a:fillRect/>
          </a:stretch>
        </p:blipFill>
        <p:spPr>
          <a:xfrm>
            <a:off x="7320143" y="2121379"/>
            <a:ext cx="3848998" cy="3032184"/>
          </a:xfrm>
          <a:prstGeom prst="rect">
            <a:avLst/>
          </a:prstGeom>
        </p:spPr>
      </p:pic>
    </p:spTree>
    <p:extLst>
      <p:ext uri="{BB962C8B-B14F-4D97-AF65-F5344CB8AC3E}">
        <p14:creationId xmlns:p14="http://schemas.microsoft.com/office/powerpoint/2010/main" val="2841496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677434"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SELECTION STATEMENTS</a:t>
            </a:r>
            <a:endParaRPr lang="en-US" sz="2800" dirty="0">
              <a:solidFill>
                <a:schemeClr val="bg1"/>
              </a:solidFill>
              <a:cs typeface="Tajawal Medium"/>
            </a:endParaRPr>
          </a:p>
        </p:txBody>
      </p:sp>
      <p:sp>
        <p:nvSpPr>
          <p:cNvPr id="9" name="TextBox 8"/>
          <p:cNvSpPr txBox="1"/>
          <p:nvPr/>
        </p:nvSpPr>
        <p:spPr>
          <a:xfrm>
            <a:off x="1088935" y="2211342"/>
            <a:ext cx="10083231" cy="249299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Two-way selection statement (if else statement).</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ea typeface="Calibri"/>
                <a:cs typeface="Calibri"/>
              </a:rPr>
              <a:t>if</a:t>
            </a:r>
            <a:r>
              <a:rPr lang="en-US" sz="2600" dirty="0">
                <a:solidFill>
                  <a:srgbClr val="00B0F0"/>
                </a:solidFill>
                <a:ea typeface="Calibri"/>
                <a:cs typeface="Calibri"/>
              </a:rPr>
              <a:t> &lt;condition&gt;:</a:t>
            </a:r>
          </a:p>
          <a:p>
            <a:pPr lvl="1"/>
            <a:r>
              <a:rPr lang="en-US" sz="2600" dirty="0">
                <a:solidFill>
                  <a:srgbClr val="0A1F61"/>
                </a:solidFill>
                <a:ea typeface="Calibri"/>
                <a:cs typeface="Calibri"/>
              </a:rPr>
              <a:t>     </a:t>
            </a:r>
            <a:r>
              <a:rPr lang="en-US" sz="2600" dirty="0">
                <a:solidFill>
                  <a:srgbClr val="00B0F0"/>
                </a:solidFill>
                <a:ea typeface="+mn-lt"/>
                <a:cs typeface="+mn-lt"/>
              </a:rPr>
              <a:t>&lt;true statement(s)&gt;</a:t>
            </a:r>
            <a:endParaRPr lang="en-US" sz="2600">
              <a:ea typeface="+mn-lt"/>
              <a:cs typeface="+mn-lt"/>
            </a:endParaRPr>
          </a:p>
          <a:p>
            <a:pPr lvl="1"/>
            <a:r>
              <a:rPr lang="en-US" sz="2600" b="1" dirty="0">
                <a:solidFill>
                  <a:srgbClr val="00B0F0"/>
                </a:solidFill>
                <a:cs typeface="Calibri"/>
              </a:rPr>
              <a:t>else</a:t>
            </a:r>
            <a:r>
              <a:rPr lang="en-US" sz="2600" dirty="0">
                <a:solidFill>
                  <a:srgbClr val="00B0F0"/>
                </a:solidFill>
                <a:cs typeface="Calibri"/>
              </a:rPr>
              <a:t>:</a:t>
            </a:r>
          </a:p>
          <a:p>
            <a:pPr lvl="1"/>
            <a:r>
              <a:rPr lang="en-US" sz="2600" dirty="0">
                <a:solidFill>
                  <a:srgbClr val="00B0F0"/>
                </a:solidFill>
                <a:ea typeface="+mn-lt"/>
                <a:cs typeface="+mn-lt"/>
              </a:rPr>
              <a:t>     &lt;false statement(s)&gt;</a:t>
            </a:r>
            <a:endParaRPr lang="en-US" sz="2600" dirty="0">
              <a:solidFill>
                <a:srgbClr val="000000"/>
              </a:solidFill>
              <a:ea typeface="+mn-lt"/>
              <a:cs typeface="+mn-lt"/>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pic>
        <p:nvPicPr>
          <p:cNvPr id="8" name="Picture 9">
            <a:extLst>
              <a:ext uri="{FF2B5EF4-FFF2-40B4-BE49-F238E27FC236}">
                <a16:creationId xmlns:a16="http://schemas.microsoft.com/office/drawing/2014/main" id="{4047E785-8D27-10FA-5548-E38CD5E22B03}"/>
              </a:ext>
            </a:extLst>
          </p:cNvPr>
          <p:cNvPicPr>
            <a:picLocks noChangeAspect="1"/>
          </p:cNvPicPr>
          <p:nvPr/>
        </p:nvPicPr>
        <p:blipFill>
          <a:blip r:embed="rId6"/>
          <a:stretch>
            <a:fillRect/>
          </a:stretch>
        </p:blipFill>
        <p:spPr>
          <a:xfrm>
            <a:off x="5587041" y="2581930"/>
            <a:ext cx="6208143" cy="2657423"/>
          </a:xfrm>
          <a:prstGeom prst="rect">
            <a:avLst/>
          </a:prstGeom>
        </p:spPr>
      </p:pic>
      <p:sp>
        <p:nvSpPr>
          <p:cNvPr id="13" name="TextBox 12">
            <a:extLst>
              <a:ext uri="{FF2B5EF4-FFF2-40B4-BE49-F238E27FC236}">
                <a16:creationId xmlns:a16="http://schemas.microsoft.com/office/drawing/2014/main" id="{7DE8C5D3-F460-DD27-31E0-FD386F98EBE7}"/>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5594069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677434"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SELECTION STATEMENTS</a:t>
            </a:r>
            <a:endParaRPr lang="en-US" sz="2800" dirty="0">
              <a:solidFill>
                <a:schemeClr val="bg1"/>
              </a:solidFill>
              <a:cs typeface="Tajawal Medium"/>
            </a:endParaRPr>
          </a:p>
        </p:txBody>
      </p:sp>
      <p:sp>
        <p:nvSpPr>
          <p:cNvPr id="9" name="TextBox 8"/>
          <p:cNvSpPr txBox="1"/>
          <p:nvPr/>
        </p:nvSpPr>
        <p:spPr>
          <a:xfrm>
            <a:off x="1088935" y="2211342"/>
            <a:ext cx="10083231" cy="1292662"/>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Ternary operator (if else statement).</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dirty="0">
                <a:solidFill>
                  <a:srgbClr val="00B0F0"/>
                </a:solidFill>
                <a:ea typeface="Calibri"/>
                <a:cs typeface="Calibri"/>
              </a:rPr>
              <a:t>&lt;variable&gt; = &lt;true statement&gt;</a:t>
            </a:r>
            <a:r>
              <a:rPr lang="en-US" sz="2600" b="1" dirty="0">
                <a:solidFill>
                  <a:srgbClr val="00B0F0"/>
                </a:solidFill>
                <a:ea typeface="Calibri"/>
                <a:cs typeface="Calibri"/>
              </a:rPr>
              <a:t> if</a:t>
            </a:r>
            <a:r>
              <a:rPr lang="en-US" sz="2600" dirty="0">
                <a:solidFill>
                  <a:srgbClr val="00B0F0"/>
                </a:solidFill>
                <a:ea typeface="Calibri"/>
                <a:cs typeface="Calibri"/>
              </a:rPr>
              <a:t> &lt;condition&gt; </a:t>
            </a:r>
            <a:r>
              <a:rPr lang="en-US" sz="2600" b="1" dirty="0">
                <a:solidFill>
                  <a:srgbClr val="00B0F0"/>
                </a:solidFill>
                <a:ea typeface="Calibri"/>
                <a:cs typeface="Calibri"/>
              </a:rPr>
              <a:t>else</a:t>
            </a:r>
            <a:r>
              <a:rPr lang="en-US" sz="2600" dirty="0">
                <a:solidFill>
                  <a:srgbClr val="00B0F0"/>
                </a:solidFill>
                <a:ea typeface="Calibri"/>
                <a:cs typeface="Calibri"/>
              </a:rPr>
              <a:t> &lt;false statement&gt;</a:t>
            </a:r>
            <a:endParaRPr lang="en-US" dirty="0"/>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3" name="TextBox 12">
            <a:extLst>
              <a:ext uri="{FF2B5EF4-FFF2-40B4-BE49-F238E27FC236}">
                <a16:creationId xmlns:a16="http://schemas.microsoft.com/office/drawing/2014/main" id="{7DE8C5D3-F460-DD27-31E0-FD386F98EBE7}"/>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pic>
        <p:nvPicPr>
          <p:cNvPr id="10" name="Picture 11" descr="Diagram, shape&#10;&#10;Description automatically generated">
            <a:extLst>
              <a:ext uri="{FF2B5EF4-FFF2-40B4-BE49-F238E27FC236}">
                <a16:creationId xmlns:a16="http://schemas.microsoft.com/office/drawing/2014/main" id="{0B62B68E-9761-A713-76B2-91300DE0F739}"/>
              </a:ext>
            </a:extLst>
          </p:cNvPr>
          <p:cNvPicPr>
            <a:picLocks noChangeAspect="1"/>
          </p:cNvPicPr>
          <p:nvPr/>
        </p:nvPicPr>
        <p:blipFill>
          <a:blip r:embed="rId6"/>
          <a:stretch>
            <a:fillRect/>
          </a:stretch>
        </p:blipFill>
        <p:spPr>
          <a:xfrm>
            <a:off x="3775495" y="3732518"/>
            <a:ext cx="4641011" cy="1880247"/>
          </a:xfrm>
          <a:prstGeom prst="rect">
            <a:avLst/>
          </a:prstGeom>
        </p:spPr>
      </p:pic>
    </p:spTree>
    <p:extLst>
      <p:ext uri="{BB962C8B-B14F-4D97-AF65-F5344CB8AC3E}">
        <p14:creationId xmlns:p14="http://schemas.microsoft.com/office/powerpoint/2010/main" val="327477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7" name="TextBox 6"/>
          <p:cNvSpPr txBox="1"/>
          <p:nvPr/>
        </p:nvSpPr>
        <p:spPr>
          <a:xfrm>
            <a:off x="2434717" y="572245"/>
            <a:ext cx="4677434"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SELECTION STATEMENTS</a:t>
            </a:r>
            <a:endParaRPr lang="en-US" sz="2800" dirty="0">
              <a:solidFill>
                <a:schemeClr val="bg1"/>
              </a:solidFill>
              <a:cs typeface="Tajawal Medium"/>
            </a:endParaRPr>
          </a:p>
        </p:txBody>
      </p:sp>
      <p:sp>
        <p:nvSpPr>
          <p:cNvPr id="9" name="TextBox 8"/>
          <p:cNvSpPr txBox="1"/>
          <p:nvPr/>
        </p:nvSpPr>
        <p:spPr>
          <a:xfrm>
            <a:off x="1088935" y="2211342"/>
            <a:ext cx="10083231" cy="329320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Multi-way selection statement (if </a:t>
            </a:r>
            <a:r>
              <a:rPr lang="en-US" sz="2600" dirty="0" err="1">
                <a:solidFill>
                  <a:srgbClr val="0A1F61"/>
                </a:solidFill>
                <a:ea typeface="+mn-lt"/>
                <a:cs typeface="+mn-lt"/>
              </a:rPr>
              <a:t>elif</a:t>
            </a:r>
            <a:r>
              <a:rPr lang="en-US" sz="2600" dirty="0">
                <a:solidFill>
                  <a:srgbClr val="0A1F61"/>
                </a:solidFill>
                <a:ea typeface="+mn-lt"/>
                <a:cs typeface="+mn-lt"/>
              </a:rPr>
              <a:t> statement).</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ea typeface="Calibri"/>
                <a:cs typeface="Calibri"/>
              </a:rPr>
              <a:t>if</a:t>
            </a:r>
            <a:r>
              <a:rPr lang="en-US" sz="2600" dirty="0">
                <a:solidFill>
                  <a:srgbClr val="00B0F0"/>
                </a:solidFill>
                <a:ea typeface="Calibri"/>
                <a:cs typeface="Calibri"/>
              </a:rPr>
              <a:t> &lt;condition1&gt;</a:t>
            </a:r>
            <a:r>
              <a:rPr lang="en-US" sz="2600" b="1" dirty="0">
                <a:solidFill>
                  <a:srgbClr val="00B0F0"/>
                </a:solidFill>
                <a:ea typeface="Calibri"/>
                <a:cs typeface="Calibri"/>
              </a:rPr>
              <a:t>:</a:t>
            </a:r>
          </a:p>
          <a:p>
            <a:pPr lvl="1"/>
            <a:r>
              <a:rPr lang="en-US" sz="2600" dirty="0">
                <a:solidFill>
                  <a:srgbClr val="0A1F61"/>
                </a:solidFill>
                <a:ea typeface="Calibri"/>
                <a:cs typeface="Calibri"/>
              </a:rPr>
              <a:t>     </a:t>
            </a:r>
            <a:r>
              <a:rPr lang="en-US" sz="2600" dirty="0">
                <a:solidFill>
                  <a:srgbClr val="00B0F0"/>
                </a:solidFill>
                <a:ea typeface="+mn-lt"/>
                <a:cs typeface="+mn-lt"/>
              </a:rPr>
              <a:t>&lt;true cond1_statement(s)&gt;</a:t>
            </a:r>
            <a:endParaRPr lang="en-US" sz="2600" dirty="0">
              <a:ea typeface="+mn-lt"/>
              <a:cs typeface="+mn-lt"/>
            </a:endParaRPr>
          </a:p>
          <a:p>
            <a:pPr lvl="1"/>
            <a:r>
              <a:rPr lang="en-US" sz="2600" b="1" dirty="0" err="1">
                <a:solidFill>
                  <a:srgbClr val="00B0F0"/>
                </a:solidFill>
                <a:cs typeface="Calibri"/>
              </a:rPr>
              <a:t>elif</a:t>
            </a:r>
            <a:r>
              <a:rPr lang="en-US" sz="2600" b="1" dirty="0">
                <a:solidFill>
                  <a:srgbClr val="00B0F0"/>
                </a:solidFill>
                <a:cs typeface="Calibri"/>
              </a:rPr>
              <a:t> </a:t>
            </a:r>
            <a:r>
              <a:rPr lang="en-US" sz="2600" dirty="0">
                <a:solidFill>
                  <a:srgbClr val="00B0F0"/>
                </a:solidFill>
                <a:cs typeface="Calibri"/>
              </a:rPr>
              <a:t>&lt;condition2&gt;</a:t>
            </a:r>
            <a:r>
              <a:rPr lang="en-US" sz="2600" b="1" dirty="0">
                <a:solidFill>
                  <a:srgbClr val="00B0F0"/>
                </a:solidFill>
                <a:cs typeface="Calibri"/>
              </a:rPr>
              <a:t>:</a:t>
            </a:r>
          </a:p>
          <a:p>
            <a:pPr lvl="1"/>
            <a:r>
              <a:rPr lang="en-US" sz="2600" dirty="0">
                <a:solidFill>
                  <a:srgbClr val="00B0F0"/>
                </a:solidFill>
                <a:ea typeface="+mn-lt"/>
                <a:cs typeface="+mn-lt"/>
              </a:rPr>
              <a:t>     &lt;true cond2_statement(s)&gt;</a:t>
            </a:r>
            <a:endParaRPr lang="en-US" sz="2600" dirty="0">
              <a:ea typeface="+mn-lt"/>
              <a:cs typeface="+mn-lt"/>
            </a:endParaRPr>
          </a:p>
          <a:p>
            <a:pPr lvl="1"/>
            <a:r>
              <a:rPr lang="en-US" sz="2600" b="1" dirty="0">
                <a:solidFill>
                  <a:srgbClr val="00B0F0"/>
                </a:solidFill>
                <a:ea typeface="+mn-lt"/>
                <a:cs typeface="+mn-lt"/>
              </a:rPr>
              <a:t>else:</a:t>
            </a:r>
          </a:p>
          <a:p>
            <a:pPr lvl="1"/>
            <a:r>
              <a:rPr lang="en-US" sz="2600" dirty="0">
                <a:solidFill>
                  <a:srgbClr val="00B0F0"/>
                </a:solidFill>
                <a:ea typeface="+mn-lt"/>
                <a:cs typeface="+mn-lt"/>
              </a:rPr>
              <a:t>     &lt;otherwise statement(s)&gt;</a:t>
            </a:r>
            <a:endParaRPr lang="en-US" dirty="0"/>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pic>
        <p:nvPicPr>
          <p:cNvPr id="10" name="Picture 11" descr="Diagram&#10;&#10;Description automatically generated">
            <a:extLst>
              <a:ext uri="{FF2B5EF4-FFF2-40B4-BE49-F238E27FC236}">
                <a16:creationId xmlns:a16="http://schemas.microsoft.com/office/drawing/2014/main" id="{7638C215-90BB-6EFE-86FE-6AF4B7D549D7}"/>
              </a:ext>
            </a:extLst>
          </p:cNvPr>
          <p:cNvPicPr>
            <a:picLocks noChangeAspect="1"/>
          </p:cNvPicPr>
          <p:nvPr/>
        </p:nvPicPr>
        <p:blipFill>
          <a:blip r:embed="rId6"/>
          <a:stretch>
            <a:fillRect/>
          </a:stretch>
        </p:blipFill>
        <p:spPr>
          <a:xfrm>
            <a:off x="5975230" y="2676098"/>
            <a:ext cx="5748068" cy="3288593"/>
          </a:xfrm>
          <a:prstGeom prst="rect">
            <a:avLst/>
          </a:prstGeom>
        </p:spPr>
      </p:pic>
      <p:sp>
        <p:nvSpPr>
          <p:cNvPr id="13" name="TextBox 12">
            <a:extLst>
              <a:ext uri="{FF2B5EF4-FFF2-40B4-BE49-F238E27FC236}">
                <a16:creationId xmlns:a16="http://schemas.microsoft.com/office/drawing/2014/main" id="{C62626CE-6FEE-0939-1142-D3D2BF733930}"/>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185416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249299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which inputs a person's height (in cm) and weight (in kg) and outputs one of the messages: underweight, normal, or overweight, using the criteria:</a:t>
            </a:r>
            <a:endParaRPr lang="en-US" sz="2600" dirty="0">
              <a:solidFill>
                <a:srgbClr val="0A1F61"/>
              </a:solidFill>
              <a:cs typeface="Calibri"/>
            </a:endParaRPr>
          </a:p>
          <a:p>
            <a:pPr marL="1200150" lvl="2" indent="-285750">
              <a:buFont typeface="Arial"/>
              <a:buChar char="•"/>
            </a:pPr>
            <a:r>
              <a:rPr lang="en-US" sz="2600" dirty="0">
                <a:solidFill>
                  <a:srgbClr val="0A1F61"/>
                </a:solidFill>
                <a:cs typeface="Calibri"/>
              </a:rPr>
              <a:t>Underweight:   weight &lt; height/2.5</a:t>
            </a:r>
          </a:p>
          <a:p>
            <a:pPr marL="1200150" lvl="2" indent="-285750">
              <a:buFont typeface="Arial"/>
              <a:buChar char="•"/>
            </a:pPr>
            <a:r>
              <a:rPr lang="en-US" sz="2600" dirty="0">
                <a:solidFill>
                  <a:srgbClr val="0A1F61"/>
                </a:solidFill>
                <a:cs typeface="Calibri"/>
              </a:rPr>
              <a:t>Normal:   height/2.5 &lt;= weight &lt;= height/2.3</a:t>
            </a:r>
          </a:p>
          <a:p>
            <a:pPr marL="1200150" lvl="2" indent="-285750">
              <a:buFont typeface="Arial"/>
              <a:buChar char="•"/>
            </a:pPr>
            <a:r>
              <a:rPr lang="en-US" sz="2600" dirty="0">
                <a:solidFill>
                  <a:srgbClr val="0A1F61"/>
                </a:solidFill>
                <a:cs typeface="Calibri"/>
              </a:rPr>
              <a:t>Overweight:  height/2.3 &lt; weight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6822702"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COMPOUND BOOLEAN EXPRESSIONS</a:t>
            </a:r>
            <a:endParaRPr lang="en-US" sz="2800" dirty="0">
              <a:solidFill>
                <a:schemeClr val="bg1"/>
              </a:solidFill>
              <a:cs typeface="Tajawal Medium"/>
            </a:endParaRP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29378876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289310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to calculate the roots for the following equation: </a:t>
            </a:r>
            <a:endParaRPr lang="en-US" dirty="0">
              <a:solidFill>
                <a:srgbClr val="000000"/>
              </a:solidFill>
              <a:ea typeface="+mn-lt"/>
              <a:cs typeface="+mn-lt"/>
            </a:endParaRPr>
          </a:p>
          <a:p>
            <a:r>
              <a:rPr lang="en-US" sz="2600" dirty="0">
                <a:solidFill>
                  <a:srgbClr val="0A1F61"/>
                </a:solidFill>
                <a:ea typeface="+mn-lt"/>
                <a:cs typeface="+mn-lt"/>
              </a:rPr>
              <a:t>     ax</a:t>
            </a:r>
            <a:r>
              <a:rPr lang="en-US" sz="2600" baseline="30000" dirty="0">
                <a:solidFill>
                  <a:srgbClr val="0A1F61"/>
                </a:solidFill>
                <a:ea typeface="+mn-lt"/>
                <a:cs typeface="+mn-lt"/>
              </a:rPr>
              <a:t>2</a:t>
            </a:r>
            <a:r>
              <a:rPr lang="en-US" sz="2600" dirty="0">
                <a:solidFill>
                  <a:srgbClr val="0A1F61"/>
                </a:solidFill>
                <a:ea typeface="+mn-lt"/>
                <a:cs typeface="+mn-lt"/>
              </a:rPr>
              <a:t> + bx + c = 0</a:t>
            </a:r>
            <a:endParaRPr lang="en-US">
              <a:ea typeface="Calibri" panose="020F0502020204030204"/>
              <a:cs typeface="Calibri" panose="020F0502020204030204"/>
            </a:endParaRPr>
          </a:p>
          <a:p>
            <a:pPr marL="742950" lvl="1" indent="-285750">
              <a:buFont typeface="Arial"/>
              <a:buChar char="•"/>
            </a:pPr>
            <a:r>
              <a:rPr lang="en-US" sz="2600" dirty="0">
                <a:solidFill>
                  <a:srgbClr val="0A1F61"/>
                </a:solidFill>
                <a:cs typeface="Calibri"/>
              </a:rPr>
              <a:t>Help:</a:t>
            </a:r>
          </a:p>
          <a:p>
            <a:pPr marL="1200150" lvl="2" indent="-285750">
              <a:buFont typeface="Arial"/>
              <a:buChar char="•"/>
            </a:pPr>
            <a:r>
              <a:rPr lang="en-US" sz="2600" dirty="0">
                <a:solidFill>
                  <a:srgbClr val="0A1F61"/>
                </a:solidFill>
                <a:cs typeface="Calibri"/>
              </a:rPr>
              <a:t>Use sqrt function in </a:t>
            </a:r>
            <a:r>
              <a:rPr lang="en-US" sz="2600" dirty="0" err="1">
                <a:solidFill>
                  <a:srgbClr val="0A1F61"/>
                </a:solidFill>
                <a:cs typeface="Calibri"/>
              </a:rPr>
              <a:t>cmath</a:t>
            </a:r>
            <a:r>
              <a:rPr lang="en-US" sz="2600" dirty="0">
                <a:solidFill>
                  <a:srgbClr val="0A1F61"/>
                </a:solidFill>
                <a:cs typeface="Calibri"/>
              </a:rPr>
              <a:t> module/package.</a:t>
            </a:r>
          </a:p>
          <a:p>
            <a:pPr marL="1200150" lvl="2" indent="-285750">
              <a:buFont typeface="Arial"/>
              <a:buChar char="•"/>
            </a:pPr>
            <a:r>
              <a:rPr lang="en-US" sz="2600" dirty="0">
                <a:solidFill>
                  <a:srgbClr val="0A1F61"/>
                </a:solidFill>
                <a:cs typeface="Calibri"/>
              </a:rPr>
              <a:t>If d &gt; 0 then there are two real roots.</a:t>
            </a:r>
          </a:p>
          <a:p>
            <a:pPr marL="1200150" lvl="2" indent="-285750">
              <a:buFont typeface="Arial"/>
              <a:buChar char="•"/>
            </a:pPr>
            <a:r>
              <a:rPr lang="en-US" sz="2600" dirty="0">
                <a:solidFill>
                  <a:srgbClr val="0A1F61"/>
                </a:solidFill>
                <a:cs typeface="Calibri"/>
              </a:rPr>
              <a:t>If d == 0 then there are two equal real roots.</a:t>
            </a:r>
          </a:p>
          <a:p>
            <a:pPr marL="1200150" lvl="2" indent="-285750">
              <a:buFont typeface="Arial"/>
              <a:buChar char="•"/>
            </a:pPr>
            <a:r>
              <a:rPr lang="en-US" sz="2600" dirty="0">
                <a:solidFill>
                  <a:srgbClr val="0A1F61"/>
                </a:solidFill>
                <a:cs typeface="Calibri"/>
              </a:rPr>
              <a:t>If d &lt; 0 then there is no roots.</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6822702"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COMPOUND BOOLEAN EXPRESSIONS</a:t>
            </a:r>
            <a:endParaRPr lang="en-US" sz="2800" dirty="0">
              <a:solidFill>
                <a:schemeClr val="bg1"/>
              </a:solidFill>
              <a:cs typeface="Tajawal Medium"/>
            </a:endParaRP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742314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1692771"/>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that accepts the sides (a, b, c) of a triangle and calculates and display its area.</a:t>
            </a:r>
          </a:p>
          <a:p>
            <a:pPr marL="742950" lvl="1" indent="-285750">
              <a:buFont typeface="Arial"/>
              <a:buChar char="•"/>
            </a:pPr>
            <a:r>
              <a:rPr lang="en-US" sz="2600" dirty="0">
                <a:solidFill>
                  <a:srgbClr val="0A1F61"/>
                </a:solidFill>
                <a:cs typeface="Calibri"/>
              </a:rPr>
              <a:t>Help:</a:t>
            </a:r>
          </a:p>
          <a:p>
            <a:pPr lvl="2"/>
            <a:endParaRPr lang="en-US" sz="2600" dirty="0">
              <a:solidFill>
                <a:srgbClr val="0A1F61"/>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6822702"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COMPOUND BOOLEAN EXPRESSIONS</a:t>
            </a:r>
            <a:endParaRPr lang="en-US" sz="2800" dirty="0">
              <a:solidFill>
                <a:schemeClr val="bg1"/>
              </a:solidFill>
              <a:cs typeface="Tajawal Medium"/>
            </a:endParaRP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pic>
        <p:nvPicPr>
          <p:cNvPr id="7" name="Picture 9" descr="A picture containing diagram&#10;&#10;Description automatically generated">
            <a:extLst>
              <a:ext uri="{FF2B5EF4-FFF2-40B4-BE49-F238E27FC236}">
                <a16:creationId xmlns:a16="http://schemas.microsoft.com/office/drawing/2014/main" id="{BB43A96B-26AE-A2B3-235A-C82AF88B2C96}"/>
              </a:ext>
            </a:extLst>
          </p:cNvPr>
          <p:cNvPicPr>
            <a:picLocks noChangeAspect="1"/>
          </p:cNvPicPr>
          <p:nvPr/>
        </p:nvPicPr>
        <p:blipFill>
          <a:blip r:embed="rId6"/>
          <a:stretch>
            <a:fillRect/>
          </a:stretch>
        </p:blipFill>
        <p:spPr>
          <a:xfrm>
            <a:off x="3401683" y="3755722"/>
            <a:ext cx="5388633" cy="1431274"/>
          </a:xfrm>
          <a:prstGeom prst="rect">
            <a:avLst/>
          </a:prstGeom>
        </p:spPr>
      </p:pic>
    </p:spTree>
    <p:extLst>
      <p:ext uri="{BB962C8B-B14F-4D97-AF65-F5344CB8AC3E}">
        <p14:creationId xmlns:p14="http://schemas.microsoft.com/office/powerpoint/2010/main" val="1162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1909417"/>
            <a:ext cx="10083231" cy="369331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that accepts the sides (a, b, c) of a triangle and calculates and display its area.</a:t>
            </a:r>
          </a:p>
          <a:p>
            <a:pPr marL="742950" lvl="1" indent="-285750">
              <a:buFont typeface="Arial"/>
              <a:buChar char="•"/>
            </a:pPr>
            <a:r>
              <a:rPr lang="en-US" sz="2600" dirty="0">
                <a:solidFill>
                  <a:srgbClr val="0A1F61"/>
                </a:solidFill>
                <a:cs typeface="Calibri"/>
              </a:rPr>
              <a:t>Code for help:</a:t>
            </a:r>
          </a:p>
          <a:p>
            <a:pPr algn="just"/>
            <a:r>
              <a:rPr lang="en-US" sz="2600" dirty="0">
                <a:solidFill>
                  <a:srgbClr val="00B0F0"/>
                </a:solidFill>
                <a:ea typeface="+mn-lt"/>
                <a:cs typeface="+mn-lt"/>
              </a:rPr>
              <a:t>      a = float(input('Enter first side: '))  </a:t>
            </a:r>
            <a:endParaRPr lang="en-US" sz="2600">
              <a:solidFill>
                <a:srgbClr val="00B0F0"/>
              </a:solidFill>
              <a:cs typeface="Calibri"/>
            </a:endParaRPr>
          </a:p>
          <a:p>
            <a:pPr algn="just"/>
            <a:r>
              <a:rPr lang="en-US" sz="2600" dirty="0">
                <a:solidFill>
                  <a:srgbClr val="00B0F0"/>
                </a:solidFill>
                <a:ea typeface="+mn-lt"/>
                <a:cs typeface="+mn-lt"/>
              </a:rPr>
              <a:t>      b = float(input('Enter second side: '))  </a:t>
            </a:r>
            <a:endParaRPr lang="en-US">
              <a:solidFill>
                <a:srgbClr val="00B0F0"/>
              </a:solidFill>
              <a:cs typeface="Calibri" panose="020F0502020204030204"/>
            </a:endParaRPr>
          </a:p>
          <a:p>
            <a:pPr algn="just"/>
            <a:r>
              <a:rPr lang="en-US" sz="2600" dirty="0">
                <a:solidFill>
                  <a:srgbClr val="00B0F0"/>
                </a:solidFill>
                <a:ea typeface="+mn-lt"/>
                <a:cs typeface="+mn-lt"/>
              </a:rPr>
              <a:t>      c = float(input('Enter third side: '))  </a:t>
            </a:r>
            <a:endParaRPr lang="en-US">
              <a:solidFill>
                <a:srgbClr val="00B0F0"/>
              </a:solidFill>
              <a:cs typeface="Calibri" panose="020F0502020204030204"/>
            </a:endParaRPr>
          </a:p>
          <a:p>
            <a:pPr algn="just"/>
            <a:r>
              <a:rPr lang="en-US" sz="2600" dirty="0">
                <a:solidFill>
                  <a:srgbClr val="00B0F0"/>
                </a:solidFill>
                <a:ea typeface="+mn-lt"/>
                <a:cs typeface="+mn-lt"/>
              </a:rPr>
              <a:t>      s = (a + b + c) / 2    </a:t>
            </a:r>
            <a:endParaRPr lang="en-US" dirty="0">
              <a:solidFill>
                <a:srgbClr val="00B0F0"/>
              </a:solidFill>
              <a:cs typeface="Calibri" panose="020F0502020204030204"/>
            </a:endParaRPr>
          </a:p>
          <a:p>
            <a:pPr algn="just"/>
            <a:r>
              <a:rPr lang="en-US" sz="2600" dirty="0">
                <a:solidFill>
                  <a:srgbClr val="00B0F0"/>
                </a:solidFill>
                <a:ea typeface="+mn-lt"/>
                <a:cs typeface="+mn-lt"/>
              </a:rPr>
              <a:t>      area = (s*(s-a)*(s-b)*(s-c)) ** 0.5  </a:t>
            </a:r>
            <a:endParaRPr lang="en-US">
              <a:solidFill>
                <a:srgbClr val="00B0F0"/>
              </a:solidFill>
              <a:cs typeface="Calibri" panose="020F0502020204030204"/>
            </a:endParaRPr>
          </a:p>
          <a:p>
            <a:pPr algn="just"/>
            <a:r>
              <a:rPr lang="en-US" sz="2600" b="1" dirty="0">
                <a:solidFill>
                  <a:srgbClr val="00B0F0"/>
                </a:solidFill>
                <a:ea typeface="+mn-lt"/>
                <a:cs typeface="+mn-lt"/>
              </a:rPr>
              <a:t>      </a:t>
            </a:r>
            <a:r>
              <a:rPr lang="en-US" sz="2600" dirty="0">
                <a:solidFill>
                  <a:srgbClr val="00B0F0"/>
                </a:solidFill>
                <a:ea typeface="+mn-lt"/>
                <a:cs typeface="+mn-lt"/>
              </a:rPr>
              <a:t>print("The area of the triangle = ", area)</a:t>
            </a:r>
            <a:endParaRPr lang="en-US" dirty="0">
              <a:solidFill>
                <a:srgbClr val="00B0F0"/>
              </a:solidFill>
              <a:cs typeface="Calibri" panose="020F0502020204030204"/>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6822702"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COMPOUND BOOLEAN EXPRESSIONS</a:t>
            </a:r>
            <a:endParaRPr lang="en-US" sz="2800" dirty="0">
              <a:solidFill>
                <a:schemeClr val="bg1"/>
              </a:solidFill>
              <a:cs typeface="Tajawal Medium"/>
            </a:endParaRP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40660909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3" name="TextBox 12">
            <a:extLst>
              <a:ext uri="{FF2B5EF4-FFF2-40B4-BE49-F238E27FC236}">
                <a16:creationId xmlns:a16="http://schemas.microsoft.com/office/drawing/2014/main" id="{BE0E3A50-8AD3-7D24-7FB0-D233D393750B}"/>
              </a:ext>
            </a:extLst>
          </p:cNvPr>
          <p:cNvSpPr txBox="1"/>
          <p:nvPr/>
        </p:nvSpPr>
        <p:spPr>
          <a:xfrm>
            <a:off x="2463472" y="572245"/>
            <a:ext cx="6822702"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COMPOUND BOOLEAN EXPRESSIONS</a:t>
            </a:r>
            <a:endParaRPr lang="en-US" sz="2800" dirty="0">
              <a:solidFill>
                <a:schemeClr val="bg1"/>
              </a:solidFill>
              <a:cs typeface="Tajawal Medium"/>
            </a:endParaRPr>
          </a:p>
        </p:txBody>
      </p:sp>
      <p:pic>
        <p:nvPicPr>
          <p:cNvPr id="8" name="Picture 9" descr="Table&#10;&#10;Description automatically generated">
            <a:extLst>
              <a:ext uri="{FF2B5EF4-FFF2-40B4-BE49-F238E27FC236}">
                <a16:creationId xmlns:a16="http://schemas.microsoft.com/office/drawing/2014/main" id="{2FDFC1D3-735B-D19A-43A6-0551497ABCE0}"/>
              </a:ext>
            </a:extLst>
          </p:cNvPr>
          <p:cNvPicPr>
            <a:picLocks noChangeAspect="1"/>
          </p:cNvPicPr>
          <p:nvPr/>
        </p:nvPicPr>
        <p:blipFill>
          <a:blip r:embed="rId6"/>
          <a:stretch>
            <a:fillRect/>
          </a:stretch>
        </p:blipFill>
        <p:spPr>
          <a:xfrm>
            <a:off x="451988" y="2852827"/>
            <a:ext cx="2388438" cy="1411137"/>
          </a:xfrm>
          <a:prstGeom prst="rect">
            <a:avLst/>
          </a:prstGeom>
        </p:spPr>
      </p:pic>
      <p:pic>
        <p:nvPicPr>
          <p:cNvPr id="12" name="Picture 13" descr="Table&#10;&#10;Description automatically generated">
            <a:extLst>
              <a:ext uri="{FF2B5EF4-FFF2-40B4-BE49-F238E27FC236}">
                <a16:creationId xmlns:a16="http://schemas.microsoft.com/office/drawing/2014/main" id="{1089C64F-399E-F103-54BE-8723B2AB39F3}"/>
              </a:ext>
            </a:extLst>
          </p:cNvPr>
          <p:cNvPicPr>
            <a:picLocks noChangeAspect="1"/>
          </p:cNvPicPr>
          <p:nvPr/>
        </p:nvPicPr>
        <p:blipFill>
          <a:blip r:embed="rId7"/>
          <a:stretch>
            <a:fillRect/>
          </a:stretch>
        </p:blipFill>
        <p:spPr>
          <a:xfrm>
            <a:off x="7844287" y="2330701"/>
            <a:ext cx="4065916" cy="2584784"/>
          </a:xfrm>
          <a:prstGeom prst="rect">
            <a:avLst/>
          </a:prstGeom>
        </p:spPr>
      </p:pic>
      <p:pic>
        <p:nvPicPr>
          <p:cNvPr id="14" name="Picture 14" descr="Table&#10;&#10;Description automatically generated">
            <a:extLst>
              <a:ext uri="{FF2B5EF4-FFF2-40B4-BE49-F238E27FC236}">
                <a16:creationId xmlns:a16="http://schemas.microsoft.com/office/drawing/2014/main" id="{5254A83E-F2A6-F127-99C4-4EFF9B0398D9}"/>
              </a:ext>
            </a:extLst>
          </p:cNvPr>
          <p:cNvPicPr>
            <a:picLocks noChangeAspect="1"/>
          </p:cNvPicPr>
          <p:nvPr/>
        </p:nvPicPr>
        <p:blipFill>
          <a:blip r:embed="rId8"/>
          <a:stretch>
            <a:fillRect/>
          </a:stretch>
        </p:blipFill>
        <p:spPr>
          <a:xfrm>
            <a:off x="3272287" y="2324590"/>
            <a:ext cx="4195312" cy="2597007"/>
          </a:xfrm>
          <a:prstGeom prst="rect">
            <a:avLst/>
          </a:prstGeom>
        </p:spPr>
      </p:pic>
      <p:sp>
        <p:nvSpPr>
          <p:cNvPr id="7" name="TextBox 6">
            <a:extLst>
              <a:ext uri="{FF2B5EF4-FFF2-40B4-BE49-F238E27FC236}">
                <a16:creationId xmlns:a16="http://schemas.microsoft.com/office/drawing/2014/main" id="{22DBBBF5-15B3-8710-C41C-770EB3B77BFB}"/>
              </a:ext>
            </a:extLst>
          </p:cNvPr>
          <p:cNvSpPr txBox="1"/>
          <p:nvPr/>
        </p:nvSpPr>
        <p:spPr>
          <a:xfrm>
            <a:off x="382438" y="2093343"/>
            <a:ext cx="2743200" cy="4924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600" dirty="0">
                <a:solidFill>
                  <a:srgbClr val="0A1F61"/>
                </a:solidFill>
                <a:ea typeface="+mn-lt"/>
                <a:cs typeface="+mn-lt"/>
              </a:rPr>
              <a:t>Logical operators</a:t>
            </a:r>
          </a:p>
        </p:txBody>
      </p:sp>
    </p:spTree>
    <p:extLst>
      <p:ext uri="{BB962C8B-B14F-4D97-AF65-F5344CB8AC3E}">
        <p14:creationId xmlns:p14="http://schemas.microsoft.com/office/powerpoint/2010/main" val="8923929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369331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that check of a given number is divided by 3 and 4.</a:t>
            </a:r>
          </a:p>
          <a:p>
            <a:pPr marL="742950" lvl="1" indent="-285750">
              <a:buFont typeface="Arial"/>
              <a:buChar char="•"/>
            </a:pPr>
            <a:r>
              <a:rPr lang="en-US" sz="2600" dirty="0">
                <a:solidFill>
                  <a:srgbClr val="0A1F61"/>
                </a:solidFill>
                <a:cs typeface="Calibri"/>
              </a:rPr>
              <a:t>Code for help:</a:t>
            </a:r>
          </a:p>
          <a:p>
            <a:pPr lvl="1"/>
            <a:r>
              <a:rPr lang="en-US" sz="2600" dirty="0">
                <a:solidFill>
                  <a:srgbClr val="00B0F0"/>
                </a:solidFill>
                <a:cs typeface="Calibri"/>
              </a:rPr>
              <a:t>Num = int(input())</a:t>
            </a:r>
          </a:p>
          <a:p>
            <a:pPr lvl="1"/>
            <a:r>
              <a:rPr lang="en-US" sz="2600" dirty="0">
                <a:solidFill>
                  <a:srgbClr val="00B0F0"/>
                </a:solidFill>
                <a:cs typeface="Calibri"/>
              </a:rPr>
              <a:t>if Num % 3 == 0 and Num % 4:</a:t>
            </a:r>
          </a:p>
          <a:p>
            <a:pPr lvl="1"/>
            <a:r>
              <a:rPr lang="en-US" sz="2600" dirty="0">
                <a:solidFill>
                  <a:srgbClr val="00B0F0"/>
                </a:solidFill>
                <a:cs typeface="Calibri"/>
              </a:rPr>
              <a:t>      print("The number is divided by both 3 and 4")</a:t>
            </a:r>
          </a:p>
          <a:p>
            <a:pPr lvl="1"/>
            <a:r>
              <a:rPr lang="en-US" sz="2600" dirty="0" err="1">
                <a:solidFill>
                  <a:srgbClr val="00B0F0"/>
                </a:solidFill>
                <a:cs typeface="Calibri"/>
              </a:rPr>
              <a:t>elif</a:t>
            </a:r>
            <a:r>
              <a:rPr lang="en-US" sz="2600" dirty="0">
                <a:solidFill>
                  <a:srgbClr val="00B0F0"/>
                </a:solidFill>
                <a:cs typeface="Calibri"/>
              </a:rPr>
              <a:t> </a:t>
            </a:r>
            <a:r>
              <a:rPr lang="en-US" sz="2600" dirty="0">
                <a:solidFill>
                  <a:srgbClr val="00B0F0"/>
                </a:solidFill>
                <a:ea typeface="+mn-lt"/>
                <a:cs typeface="+mn-lt"/>
              </a:rPr>
              <a:t>Num % 3 == 0 or Num % 4:</a:t>
            </a:r>
            <a:endParaRPr lang="en-US" sz="2600">
              <a:solidFill>
                <a:srgbClr val="00B0F0"/>
              </a:solidFill>
              <a:ea typeface="+mn-lt"/>
              <a:cs typeface="+mn-lt"/>
            </a:endParaRPr>
          </a:p>
          <a:p>
            <a:pPr lvl="1"/>
            <a:r>
              <a:rPr lang="en-US" sz="2600" dirty="0">
                <a:solidFill>
                  <a:srgbClr val="00B0F0"/>
                </a:solidFill>
                <a:cs typeface="Calibri"/>
              </a:rPr>
              <a:t>       print("</a:t>
            </a:r>
            <a:r>
              <a:rPr lang="en-US" sz="2600" dirty="0">
                <a:solidFill>
                  <a:srgbClr val="00B0F0"/>
                </a:solidFill>
                <a:ea typeface="+mn-lt"/>
                <a:cs typeface="+mn-lt"/>
              </a:rPr>
              <a:t>The number is divided by either 3 or 4</a:t>
            </a:r>
            <a:r>
              <a:rPr lang="en-US" sz="2600" dirty="0">
                <a:solidFill>
                  <a:srgbClr val="00B0F0"/>
                </a:solidFill>
                <a:cs typeface="Calibri"/>
              </a:rPr>
              <a:t>")</a:t>
            </a:r>
          </a:p>
          <a:p>
            <a:r>
              <a:rPr lang="en-US" sz="2600" dirty="0">
                <a:solidFill>
                  <a:srgbClr val="00B0F0"/>
                </a:solidFill>
                <a:cs typeface="Calibri"/>
              </a:rPr>
              <a:t>      else:</a:t>
            </a:r>
          </a:p>
          <a:p>
            <a:r>
              <a:rPr lang="en-US" sz="2600" dirty="0">
                <a:solidFill>
                  <a:srgbClr val="00B0F0"/>
                </a:solidFill>
                <a:cs typeface="Calibri"/>
              </a:rPr>
              <a:t>             print("</a:t>
            </a:r>
            <a:r>
              <a:rPr lang="en-US" sz="2600" dirty="0">
                <a:solidFill>
                  <a:srgbClr val="00B0F0"/>
                </a:solidFill>
                <a:ea typeface="+mn-lt"/>
                <a:cs typeface="+mn-lt"/>
              </a:rPr>
              <a:t>The number is not divided by any of 3 or 4</a:t>
            </a:r>
            <a:r>
              <a:rPr lang="en-US" sz="2600" dirty="0">
                <a:solidFill>
                  <a:srgbClr val="00B0F0"/>
                </a:solidFill>
                <a:cs typeface="Calibri"/>
              </a:rPr>
              <a:t>")</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6822702"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COMPOUND BOOLEAN EXPRESSIONS</a:t>
            </a:r>
            <a:endParaRPr lang="en-US" sz="2800" dirty="0">
              <a:solidFill>
                <a:schemeClr val="bg1"/>
              </a:solidFill>
              <a:cs typeface="Tajawal Medium"/>
            </a:endParaRP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18479685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59540" y="2153833"/>
            <a:ext cx="10514551" cy="369331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cs typeface="Calibri"/>
              </a:rPr>
              <a:t>Write a program that check if a single digit integer is a positive or negative.</a:t>
            </a:r>
          </a:p>
          <a:p>
            <a:pPr marL="742950" lvl="1" indent="-285750">
              <a:buFont typeface="Arial"/>
              <a:buChar char="•"/>
            </a:pPr>
            <a:r>
              <a:rPr lang="en-US" sz="2600" dirty="0">
                <a:solidFill>
                  <a:srgbClr val="0A1F61"/>
                </a:solidFill>
                <a:cs typeface="Calibri"/>
              </a:rPr>
              <a:t>Code for help:</a:t>
            </a:r>
          </a:p>
          <a:p>
            <a:pPr lvl="1"/>
            <a:r>
              <a:rPr lang="en-US" sz="2600" dirty="0">
                <a:solidFill>
                  <a:srgbClr val="00B0F0"/>
                </a:solidFill>
                <a:cs typeface="Calibri"/>
              </a:rPr>
              <a:t>x = int(input("Enter a single digit number: "))</a:t>
            </a:r>
          </a:p>
          <a:p>
            <a:pPr lvl="1"/>
            <a:r>
              <a:rPr lang="en-US" sz="2600" dirty="0">
                <a:solidFill>
                  <a:srgbClr val="00B0F0"/>
                </a:solidFill>
                <a:cs typeface="Calibri"/>
              </a:rPr>
              <a:t>if x &lt; 0 and x &lt; 10:</a:t>
            </a:r>
          </a:p>
          <a:p>
            <a:pPr lvl="1"/>
            <a:r>
              <a:rPr lang="en-US" sz="2600" dirty="0">
                <a:solidFill>
                  <a:srgbClr val="00B0F0"/>
                </a:solidFill>
                <a:cs typeface="Calibri"/>
              </a:rPr>
              <a:t>    print("This number is a single digit positive number")</a:t>
            </a:r>
          </a:p>
          <a:p>
            <a:pPr lvl="1"/>
            <a:r>
              <a:rPr lang="en-US" sz="2600" dirty="0" err="1">
                <a:solidFill>
                  <a:srgbClr val="00B0F0"/>
                </a:solidFill>
                <a:cs typeface="Calibri"/>
              </a:rPr>
              <a:t>elif</a:t>
            </a:r>
            <a:r>
              <a:rPr lang="en-US" sz="2600" dirty="0">
                <a:solidFill>
                  <a:srgbClr val="00B0F0"/>
                </a:solidFill>
                <a:cs typeface="Calibri"/>
              </a:rPr>
              <a:t> x &lt;  0 and  x &gt; -10:</a:t>
            </a:r>
          </a:p>
          <a:p>
            <a:pPr lvl="1"/>
            <a:r>
              <a:rPr lang="en-US" sz="2600" dirty="0">
                <a:solidFill>
                  <a:srgbClr val="00B0F0"/>
                </a:solidFill>
                <a:cs typeface="Calibri"/>
              </a:rPr>
              <a:t>     print("</a:t>
            </a:r>
            <a:r>
              <a:rPr lang="en-US" sz="2600" dirty="0">
                <a:solidFill>
                  <a:srgbClr val="00B0F0"/>
                </a:solidFill>
                <a:ea typeface="+mn-lt"/>
                <a:cs typeface="+mn-lt"/>
              </a:rPr>
              <a:t>This number is a single digit negative number</a:t>
            </a:r>
            <a:r>
              <a:rPr lang="en-US" sz="2600" dirty="0">
                <a:solidFill>
                  <a:srgbClr val="00B0F0"/>
                </a:solidFill>
                <a:cs typeface="Calibri"/>
              </a:rPr>
              <a:t>")</a:t>
            </a:r>
          </a:p>
          <a:p>
            <a:pPr lvl="1"/>
            <a:r>
              <a:rPr lang="en-US" sz="2600" dirty="0">
                <a:solidFill>
                  <a:srgbClr val="00B0F0"/>
                </a:solidFill>
                <a:cs typeface="Calibri"/>
              </a:rPr>
              <a:t>else:</a:t>
            </a:r>
          </a:p>
          <a:p>
            <a:pPr lvl="1"/>
            <a:r>
              <a:rPr lang="en-US" sz="2600" dirty="0">
                <a:solidFill>
                  <a:srgbClr val="00B0F0"/>
                </a:solidFill>
                <a:cs typeface="Calibri"/>
              </a:rPr>
              <a:t>     print("Invalid integer")</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6822702"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COMPOUND BOOLEAN EXPRESSIONS</a:t>
            </a:r>
            <a:endParaRPr lang="en-US" sz="2800" dirty="0">
              <a:solidFill>
                <a:schemeClr val="bg1"/>
              </a:solidFill>
              <a:cs typeface="Tajawal Medium"/>
            </a:endParaRP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Tree>
    <p:extLst>
      <p:ext uri="{BB962C8B-B14F-4D97-AF65-F5344CB8AC3E}">
        <p14:creationId xmlns:p14="http://schemas.microsoft.com/office/powerpoint/2010/main" val="40333210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1692771"/>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For loop.</a:t>
            </a:r>
            <a:endParaRPr lang="en-US">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for</a:t>
            </a:r>
            <a:r>
              <a:rPr lang="en-US" sz="2600" dirty="0">
                <a:solidFill>
                  <a:srgbClr val="00B0F0"/>
                </a:solidFill>
                <a:cs typeface="Calibri"/>
              </a:rPr>
              <a:t> &lt;variable&gt; </a:t>
            </a:r>
            <a:r>
              <a:rPr lang="en-US" sz="2600" b="1" dirty="0">
                <a:solidFill>
                  <a:srgbClr val="00B0F0"/>
                </a:solidFill>
                <a:cs typeface="Calibri"/>
              </a:rPr>
              <a:t>in</a:t>
            </a:r>
            <a:r>
              <a:rPr lang="en-US" sz="2600" dirty="0">
                <a:solidFill>
                  <a:srgbClr val="00B0F0"/>
                </a:solidFill>
                <a:cs typeface="Calibri"/>
              </a:rPr>
              <a:t> &lt;sequence&gt; </a:t>
            </a:r>
            <a:r>
              <a:rPr lang="en-US" sz="2600" b="1" dirty="0">
                <a:solidFill>
                  <a:srgbClr val="00B0F0"/>
                </a:solidFill>
                <a:cs typeface="Calibri"/>
              </a:rPr>
              <a:t>:</a:t>
            </a:r>
          </a:p>
          <a:p>
            <a:pPr lvl="1"/>
            <a:r>
              <a:rPr lang="en-US" sz="2600" dirty="0">
                <a:solidFill>
                  <a:srgbClr val="00B0F0"/>
                </a:solidFill>
                <a:cs typeface="Calibri"/>
              </a:rPr>
              <a:t>       &lt;statement 1&gt; ….....</a:t>
            </a:r>
            <a:endParaRPr lang="en-US" sz="2600" dirty="0">
              <a:solidFill>
                <a:srgbClr val="0A1F61"/>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7" name="Picture 9" descr="Diagram&#10;&#10;Description automatically generated">
            <a:extLst>
              <a:ext uri="{FF2B5EF4-FFF2-40B4-BE49-F238E27FC236}">
                <a16:creationId xmlns:a16="http://schemas.microsoft.com/office/drawing/2014/main" id="{171CD888-50C7-5E1A-6AD2-B3BB4A0AA223}"/>
              </a:ext>
            </a:extLst>
          </p:cNvPr>
          <p:cNvPicPr>
            <a:picLocks noChangeAspect="1"/>
          </p:cNvPicPr>
          <p:nvPr/>
        </p:nvPicPr>
        <p:blipFill>
          <a:blip r:embed="rId6"/>
          <a:stretch>
            <a:fillRect/>
          </a:stretch>
        </p:blipFill>
        <p:spPr>
          <a:xfrm>
            <a:off x="7082287" y="2337663"/>
            <a:ext cx="4784785" cy="3361616"/>
          </a:xfrm>
          <a:prstGeom prst="rect">
            <a:avLst/>
          </a:prstGeom>
        </p:spPr>
      </p:pic>
    </p:spTree>
    <p:extLst>
      <p:ext uri="{BB962C8B-B14F-4D97-AF65-F5344CB8AC3E}">
        <p14:creationId xmlns:p14="http://schemas.microsoft.com/office/powerpoint/2010/main" val="2749067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47086" y="2125078"/>
            <a:ext cx="10083231" cy="3693319"/>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Write a program that reads the number of students in a class then reads their marks and finds and displays the average. </a:t>
            </a:r>
          </a:p>
          <a:p>
            <a:pPr marL="742950" lvl="1" indent="-285750">
              <a:buFont typeface="Arial"/>
              <a:buChar char="•"/>
            </a:pPr>
            <a:r>
              <a:rPr lang="en-US" sz="2600" dirty="0">
                <a:solidFill>
                  <a:srgbClr val="0A1F61"/>
                </a:solidFill>
                <a:ea typeface="Calibri" panose="020F0502020204030204"/>
                <a:cs typeface="Calibri" panose="020F0502020204030204"/>
              </a:rPr>
              <a:t>Code for help:</a:t>
            </a:r>
          </a:p>
          <a:p>
            <a:pPr lvl="1"/>
            <a:r>
              <a:rPr lang="en-US" sz="2600" dirty="0" err="1">
                <a:solidFill>
                  <a:srgbClr val="00B0F0"/>
                </a:solidFill>
                <a:ea typeface="+mn-lt"/>
                <a:cs typeface="+mn-lt"/>
              </a:rPr>
              <a:t>stdCount</a:t>
            </a:r>
            <a:r>
              <a:rPr lang="en-US" sz="2600" dirty="0">
                <a:solidFill>
                  <a:srgbClr val="00B0F0"/>
                </a:solidFill>
                <a:ea typeface="+mn-lt"/>
                <a:cs typeface="+mn-lt"/>
              </a:rPr>
              <a:t> = int(input("Enter number of students in a class"))</a:t>
            </a:r>
            <a:endParaRPr lang="en-US" dirty="0">
              <a:solidFill>
                <a:srgbClr val="00B0F0"/>
              </a:solidFill>
              <a:ea typeface="+mn-lt"/>
              <a:cs typeface="+mn-lt"/>
            </a:endParaRPr>
          </a:p>
          <a:p>
            <a:pPr lvl="1"/>
            <a:r>
              <a:rPr lang="en-US" sz="2600" dirty="0">
                <a:solidFill>
                  <a:srgbClr val="00B0F0"/>
                </a:solidFill>
                <a:ea typeface="+mn-lt"/>
                <a:cs typeface="+mn-lt"/>
              </a:rPr>
              <a:t>sum = 0.0</a:t>
            </a:r>
            <a:endParaRPr lang="en-US" dirty="0">
              <a:solidFill>
                <a:srgbClr val="00B0F0"/>
              </a:solidFill>
              <a:cs typeface="Calibri"/>
            </a:endParaRPr>
          </a:p>
          <a:p>
            <a:pPr lvl="1"/>
            <a:r>
              <a:rPr lang="en-US" sz="2600" dirty="0">
                <a:solidFill>
                  <a:srgbClr val="00B0F0"/>
                </a:solidFill>
                <a:ea typeface="+mn-lt"/>
                <a:cs typeface="+mn-lt"/>
              </a:rPr>
              <a:t>for </a:t>
            </a:r>
            <a:r>
              <a:rPr lang="en-US" sz="2600" dirty="0" err="1">
                <a:solidFill>
                  <a:srgbClr val="00B0F0"/>
                </a:solidFill>
                <a:ea typeface="+mn-lt"/>
                <a:cs typeface="+mn-lt"/>
              </a:rPr>
              <a:t>i</a:t>
            </a:r>
            <a:r>
              <a:rPr lang="en-US" sz="2600" dirty="0">
                <a:solidFill>
                  <a:srgbClr val="00B0F0"/>
                </a:solidFill>
                <a:ea typeface="+mn-lt"/>
                <a:cs typeface="+mn-lt"/>
              </a:rPr>
              <a:t> in range(</a:t>
            </a:r>
            <a:r>
              <a:rPr lang="en-US" sz="2600" dirty="0" err="1">
                <a:solidFill>
                  <a:srgbClr val="00B0F0"/>
                </a:solidFill>
                <a:ea typeface="+mn-lt"/>
                <a:cs typeface="+mn-lt"/>
              </a:rPr>
              <a:t>stdCount</a:t>
            </a:r>
            <a:r>
              <a:rPr lang="en-US" sz="2600" dirty="0">
                <a:solidFill>
                  <a:srgbClr val="00B0F0"/>
                </a:solidFill>
                <a:ea typeface="+mn-lt"/>
                <a:cs typeface="+mn-lt"/>
              </a:rPr>
              <a:t>):</a:t>
            </a:r>
            <a:endParaRPr lang="en-US" dirty="0">
              <a:solidFill>
                <a:srgbClr val="00B0F0"/>
              </a:solidFill>
              <a:cs typeface="Calibri"/>
            </a:endParaRPr>
          </a:p>
          <a:p>
            <a:pPr lvl="1"/>
            <a:r>
              <a:rPr lang="en-US" sz="2600" dirty="0">
                <a:solidFill>
                  <a:srgbClr val="00B0F0"/>
                </a:solidFill>
                <a:ea typeface="+mn-lt"/>
                <a:cs typeface="+mn-lt"/>
              </a:rPr>
              <a:t>      mark = float(input("Enter mark: "))</a:t>
            </a:r>
            <a:endParaRPr lang="en-US" dirty="0">
              <a:solidFill>
                <a:srgbClr val="00B0F0"/>
              </a:solidFill>
              <a:cs typeface="Calibri"/>
            </a:endParaRPr>
          </a:p>
          <a:p>
            <a:pPr lvl="1"/>
            <a:r>
              <a:rPr lang="en-US" sz="2600" dirty="0">
                <a:solidFill>
                  <a:srgbClr val="00B0F0"/>
                </a:solidFill>
                <a:ea typeface="+mn-lt"/>
                <a:cs typeface="+mn-lt"/>
              </a:rPr>
              <a:t>      sum += mark</a:t>
            </a:r>
            <a:endParaRPr lang="en-US" dirty="0">
              <a:solidFill>
                <a:srgbClr val="00B0F0"/>
              </a:solidFill>
              <a:cs typeface="Calibri"/>
            </a:endParaRPr>
          </a:p>
          <a:p>
            <a:pPr lvl="1"/>
            <a:r>
              <a:rPr lang="en-US" sz="2600" dirty="0">
                <a:solidFill>
                  <a:srgbClr val="00B0F0"/>
                </a:solidFill>
                <a:ea typeface="+mn-lt"/>
                <a:cs typeface="+mn-lt"/>
              </a:rPr>
              <a:t>print("The marks average = ", sum / </a:t>
            </a:r>
            <a:r>
              <a:rPr lang="en-US" sz="2600" dirty="0" err="1">
                <a:solidFill>
                  <a:srgbClr val="00B0F0"/>
                </a:solidFill>
                <a:ea typeface="+mn-lt"/>
                <a:cs typeface="+mn-lt"/>
              </a:rPr>
              <a:t>stdCount</a:t>
            </a:r>
            <a:r>
              <a:rPr lang="en-US" sz="2600" dirty="0">
                <a:solidFill>
                  <a:srgbClr val="00B0F0"/>
                </a:solidFill>
                <a:ea typeface="+mn-lt"/>
                <a:cs typeface="+mn-lt"/>
              </a:rPr>
              <a:t>)</a:t>
            </a:r>
            <a:endParaRPr lang="en-US" dirty="0">
              <a:solidFill>
                <a:srgbClr val="00B0F0"/>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3522342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585728" y="2168210"/>
            <a:ext cx="10945871" cy="289310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Calibri" panose="020F0502020204030204"/>
                <a:cs typeface="Calibri" panose="020F0502020204030204"/>
              </a:rPr>
              <a:t>Write a program that calculates the total of the following series of numbers:</a:t>
            </a:r>
            <a:endParaRPr lang="en-US" dirty="0"/>
          </a:p>
          <a:p>
            <a:pPr>
              <a:buFont typeface="Arial"/>
            </a:pPr>
            <a:r>
              <a:rPr lang="en-US" sz="2600" dirty="0">
                <a:solidFill>
                  <a:srgbClr val="0A1F61"/>
                </a:solidFill>
                <a:ea typeface="Calibri" panose="020F0502020204030204"/>
                <a:cs typeface="Calibri" panose="020F0502020204030204"/>
              </a:rPr>
              <a:t>    1/30 + 2/29 + 3/28 + ….....+ 30/1</a:t>
            </a:r>
          </a:p>
          <a:p>
            <a:pPr marL="914400" lvl="1" indent="-457200">
              <a:buFont typeface="Arial"/>
              <a:buChar char="•"/>
            </a:pPr>
            <a:r>
              <a:rPr lang="en-US" sz="2600" dirty="0">
                <a:solidFill>
                  <a:srgbClr val="0A1F61"/>
                </a:solidFill>
                <a:ea typeface="Calibri" panose="020F0502020204030204"/>
                <a:cs typeface="Calibri" panose="020F0502020204030204"/>
              </a:rPr>
              <a:t>Code for help:</a:t>
            </a:r>
          </a:p>
          <a:p>
            <a:pPr lvl="1"/>
            <a:r>
              <a:rPr lang="en-US" sz="2600" dirty="0">
                <a:solidFill>
                  <a:srgbClr val="00B0F0"/>
                </a:solidFill>
                <a:ea typeface="+mn-lt"/>
                <a:cs typeface="+mn-lt"/>
              </a:rPr>
              <a:t>min = 1;    max = 6;      sum = 0.0</a:t>
            </a:r>
            <a:endParaRPr lang="en-US" dirty="0">
              <a:solidFill>
                <a:srgbClr val="00B0F0"/>
              </a:solidFill>
              <a:cs typeface="Calibri"/>
            </a:endParaRPr>
          </a:p>
          <a:p>
            <a:pPr lvl="1"/>
            <a:r>
              <a:rPr lang="en-US" sz="2600" dirty="0">
                <a:solidFill>
                  <a:srgbClr val="00B0F0"/>
                </a:solidFill>
                <a:ea typeface="+mn-lt"/>
                <a:cs typeface="+mn-lt"/>
              </a:rPr>
              <a:t>for </a:t>
            </a:r>
            <a:r>
              <a:rPr lang="en-US" sz="2600" dirty="0" err="1">
                <a:solidFill>
                  <a:srgbClr val="00B0F0"/>
                </a:solidFill>
                <a:ea typeface="+mn-lt"/>
                <a:cs typeface="+mn-lt"/>
              </a:rPr>
              <a:t>i</a:t>
            </a:r>
            <a:r>
              <a:rPr lang="en-US" sz="2600" dirty="0">
                <a:solidFill>
                  <a:srgbClr val="00B0F0"/>
                </a:solidFill>
                <a:ea typeface="+mn-lt"/>
                <a:cs typeface="+mn-lt"/>
              </a:rPr>
              <a:t> in range(min, max):</a:t>
            </a:r>
            <a:endParaRPr lang="en-US" dirty="0">
              <a:solidFill>
                <a:srgbClr val="00B0F0"/>
              </a:solidFill>
              <a:cs typeface="Calibri"/>
            </a:endParaRPr>
          </a:p>
          <a:p>
            <a:pPr lvl="1"/>
            <a:r>
              <a:rPr lang="en-US" sz="2600" dirty="0">
                <a:solidFill>
                  <a:srgbClr val="00B0F0"/>
                </a:solidFill>
                <a:ea typeface="+mn-lt"/>
                <a:cs typeface="+mn-lt"/>
              </a:rPr>
              <a:t>       sum += min / (max-1);       min += 1;        max -= 1</a:t>
            </a:r>
            <a:endParaRPr lang="en-US" dirty="0">
              <a:solidFill>
                <a:srgbClr val="00B0F0"/>
              </a:solidFill>
              <a:ea typeface="+mn-lt"/>
              <a:cs typeface="+mn-lt"/>
            </a:endParaRPr>
          </a:p>
          <a:p>
            <a:pPr lvl="1"/>
            <a:r>
              <a:rPr lang="en-US" sz="2600" dirty="0">
                <a:solidFill>
                  <a:srgbClr val="00B0F0"/>
                </a:solidFill>
                <a:ea typeface="+mn-lt"/>
                <a:cs typeface="+mn-lt"/>
              </a:rPr>
              <a:t>print(sum)</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3442608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1692771"/>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While (entry-control) loop.</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while</a:t>
            </a:r>
            <a:r>
              <a:rPr lang="en-US" sz="2600" dirty="0">
                <a:solidFill>
                  <a:srgbClr val="00B0F0"/>
                </a:solidFill>
                <a:cs typeface="Calibri"/>
              </a:rPr>
              <a:t> &lt;condition&gt;</a:t>
            </a:r>
            <a:r>
              <a:rPr lang="en-US" sz="2600" b="1" dirty="0">
                <a:solidFill>
                  <a:srgbClr val="00B0F0"/>
                </a:solidFill>
                <a:cs typeface="Calibri"/>
              </a:rPr>
              <a:t>:</a:t>
            </a:r>
          </a:p>
          <a:p>
            <a:pPr lvl="1"/>
            <a:r>
              <a:rPr lang="en-US" sz="2600" dirty="0">
                <a:solidFill>
                  <a:srgbClr val="00B0F0"/>
                </a:solidFill>
                <a:cs typeface="Calibri"/>
              </a:rPr>
              <a:t>        &lt;statement 1&gt;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7" name="Picture 9" descr="Diagram&#10;&#10;Description automatically generated">
            <a:extLst>
              <a:ext uri="{FF2B5EF4-FFF2-40B4-BE49-F238E27FC236}">
                <a16:creationId xmlns:a16="http://schemas.microsoft.com/office/drawing/2014/main" id="{30FBF149-7578-D198-1FDA-C33CF658FA6D}"/>
              </a:ext>
            </a:extLst>
          </p:cNvPr>
          <p:cNvPicPr>
            <a:picLocks noChangeAspect="1"/>
          </p:cNvPicPr>
          <p:nvPr/>
        </p:nvPicPr>
        <p:blipFill>
          <a:blip r:embed="rId6"/>
          <a:stretch>
            <a:fillRect/>
          </a:stretch>
        </p:blipFill>
        <p:spPr>
          <a:xfrm>
            <a:off x="7454301" y="1912638"/>
            <a:ext cx="3609435" cy="4039139"/>
          </a:xfrm>
          <a:prstGeom prst="rect">
            <a:avLst/>
          </a:prstGeom>
        </p:spPr>
      </p:pic>
    </p:spTree>
    <p:extLst>
      <p:ext uri="{BB962C8B-B14F-4D97-AF65-F5344CB8AC3E}">
        <p14:creationId xmlns:p14="http://schemas.microsoft.com/office/powerpoint/2010/main" val="2962806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261463" y="2153833"/>
            <a:ext cx="10083231" cy="3693319"/>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that calculates the average of a set of temperature. Data is terminated by the value 999.</a:t>
            </a:r>
          </a:p>
          <a:p>
            <a:pPr marL="742950" lvl="1" indent="-285750">
              <a:buFont typeface="Arial,Sans-Serif"/>
              <a:buChar char="•"/>
            </a:pPr>
            <a:r>
              <a:rPr lang="en-US" sz="2600" dirty="0">
                <a:solidFill>
                  <a:srgbClr val="0A1F61"/>
                </a:solidFill>
                <a:ea typeface="+mn-lt"/>
                <a:cs typeface="+mn-lt"/>
              </a:rPr>
              <a:t>Code for help:</a:t>
            </a:r>
            <a:endParaRPr lang="en-US" sz="2600" dirty="0">
              <a:solidFill>
                <a:srgbClr val="00B0F0"/>
              </a:solidFill>
              <a:ea typeface="+mn-lt"/>
              <a:cs typeface="+mn-lt"/>
            </a:endParaRPr>
          </a:p>
          <a:p>
            <a:pPr lvl="1"/>
            <a:r>
              <a:rPr lang="en-US" sz="2600" dirty="0">
                <a:solidFill>
                  <a:srgbClr val="00B0F0"/>
                </a:solidFill>
                <a:ea typeface="+mn-lt"/>
                <a:cs typeface="+mn-lt"/>
              </a:rPr>
              <a:t>sum = 0.0;     count = 0</a:t>
            </a:r>
            <a:endParaRPr lang="en-US" dirty="0">
              <a:solidFill>
                <a:srgbClr val="00B0F0"/>
              </a:solidFill>
              <a:cs typeface="Calibri"/>
            </a:endParaRPr>
          </a:p>
          <a:p>
            <a:pPr lvl="1"/>
            <a:r>
              <a:rPr lang="en-US" sz="2600" dirty="0">
                <a:solidFill>
                  <a:srgbClr val="00B0F0"/>
                </a:solidFill>
                <a:ea typeface="+mn-lt"/>
                <a:cs typeface="+mn-lt"/>
              </a:rPr>
              <a:t>temp = float(input("enter a temperature "))</a:t>
            </a:r>
            <a:endParaRPr lang="en-US" dirty="0">
              <a:solidFill>
                <a:srgbClr val="00B0F0"/>
              </a:solidFill>
              <a:cs typeface="Calibri"/>
            </a:endParaRPr>
          </a:p>
          <a:p>
            <a:pPr lvl="1"/>
            <a:r>
              <a:rPr lang="en-US" sz="2600" dirty="0">
                <a:solidFill>
                  <a:srgbClr val="00B0F0"/>
                </a:solidFill>
                <a:ea typeface="+mn-lt"/>
                <a:cs typeface="+mn-lt"/>
              </a:rPr>
              <a:t>while temp != 999:</a:t>
            </a:r>
            <a:endParaRPr lang="en-US" dirty="0">
              <a:solidFill>
                <a:srgbClr val="00B0F0"/>
              </a:solidFill>
              <a:cs typeface="Calibri"/>
            </a:endParaRPr>
          </a:p>
          <a:p>
            <a:pPr lvl="1"/>
            <a:r>
              <a:rPr lang="en-US" sz="2600" dirty="0">
                <a:solidFill>
                  <a:srgbClr val="00B0F0"/>
                </a:solidFill>
                <a:ea typeface="+mn-lt"/>
                <a:cs typeface="+mn-lt"/>
              </a:rPr>
              <a:t>        count += 1;     sum += temp</a:t>
            </a:r>
            <a:endParaRPr lang="en-US" dirty="0">
              <a:solidFill>
                <a:srgbClr val="00B0F0"/>
              </a:solidFill>
              <a:cs typeface="Calibri"/>
            </a:endParaRPr>
          </a:p>
          <a:p>
            <a:pPr lvl="1"/>
            <a:r>
              <a:rPr lang="en-US" sz="2600" dirty="0">
                <a:solidFill>
                  <a:srgbClr val="00B0F0"/>
                </a:solidFill>
                <a:ea typeface="+mn-lt"/>
                <a:cs typeface="+mn-lt"/>
              </a:rPr>
              <a:t>        temp = float(input("enter another temp"))</a:t>
            </a:r>
            <a:endParaRPr lang="en-US" dirty="0">
              <a:solidFill>
                <a:srgbClr val="00B0F0"/>
              </a:solidFill>
              <a:cs typeface="Calibri"/>
            </a:endParaRPr>
          </a:p>
          <a:p>
            <a:pPr lvl="1"/>
            <a:r>
              <a:rPr lang="en-US" sz="2600" dirty="0">
                <a:solidFill>
                  <a:srgbClr val="00B0F0"/>
                </a:solidFill>
                <a:ea typeface="+mn-lt"/>
                <a:cs typeface="+mn-lt"/>
              </a:rPr>
              <a:t>print("temperature average = ", sum/count)</a:t>
            </a:r>
            <a:endParaRPr lang="en-US" dirty="0">
              <a:solidFill>
                <a:srgbClr val="00B0F0"/>
              </a:solidFill>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18502637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30785" y="2211342"/>
            <a:ext cx="10241381" cy="2893100"/>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that print each character of a given string from the end.</a:t>
            </a:r>
          </a:p>
          <a:p>
            <a:pPr marL="742950" lvl="1" indent="-285750">
              <a:buFont typeface="Arial,Sans-Serif"/>
              <a:buChar char="•"/>
            </a:pPr>
            <a:r>
              <a:rPr lang="en-US" sz="2600" dirty="0">
                <a:solidFill>
                  <a:srgbClr val="0A1F61"/>
                </a:solidFill>
                <a:cs typeface="Calibri"/>
              </a:rPr>
              <a:t>Code for help:</a:t>
            </a:r>
          </a:p>
          <a:p>
            <a:pPr lvl="1"/>
            <a:r>
              <a:rPr lang="en-US" sz="2600" dirty="0">
                <a:solidFill>
                  <a:srgbClr val="00B0F0"/>
                </a:solidFill>
                <a:ea typeface="+mn-lt"/>
                <a:cs typeface="+mn-lt"/>
              </a:rPr>
              <a:t>s = "Hello"</a:t>
            </a:r>
            <a:endParaRPr lang="en-US" dirty="0">
              <a:solidFill>
                <a:srgbClr val="00B0F0"/>
              </a:solidFill>
              <a:cs typeface="Calibri"/>
            </a:endParaRPr>
          </a:p>
          <a:p>
            <a:pPr lvl="1"/>
            <a:r>
              <a:rPr lang="en-US" sz="2600" dirty="0">
                <a:solidFill>
                  <a:srgbClr val="00B0F0"/>
                </a:solidFill>
                <a:ea typeface="+mn-lt"/>
                <a:cs typeface="+mn-lt"/>
              </a:rPr>
              <a:t>l= </a:t>
            </a:r>
            <a:r>
              <a:rPr lang="en-US" sz="2600" dirty="0" err="1">
                <a:solidFill>
                  <a:srgbClr val="00B0F0"/>
                </a:solidFill>
                <a:ea typeface="+mn-lt"/>
                <a:cs typeface="+mn-lt"/>
              </a:rPr>
              <a:t>len</a:t>
            </a:r>
            <a:r>
              <a:rPr lang="en-US" sz="2600" dirty="0">
                <a:solidFill>
                  <a:srgbClr val="00B0F0"/>
                </a:solidFill>
                <a:ea typeface="+mn-lt"/>
                <a:cs typeface="+mn-lt"/>
              </a:rPr>
              <a:t>(s)</a:t>
            </a:r>
            <a:endParaRPr lang="en-US" dirty="0">
              <a:solidFill>
                <a:srgbClr val="00B0F0"/>
              </a:solidFill>
              <a:cs typeface="Calibri"/>
            </a:endParaRPr>
          </a:p>
          <a:p>
            <a:pPr lvl="1"/>
            <a:r>
              <a:rPr lang="en-US" sz="2600" dirty="0">
                <a:solidFill>
                  <a:srgbClr val="00B0F0"/>
                </a:solidFill>
                <a:ea typeface="+mn-lt"/>
                <a:cs typeface="+mn-lt"/>
              </a:rPr>
              <a:t>while l &gt; 0:</a:t>
            </a:r>
            <a:endParaRPr lang="en-US" dirty="0">
              <a:solidFill>
                <a:srgbClr val="00B0F0"/>
              </a:solidFill>
              <a:cs typeface="Calibri"/>
            </a:endParaRPr>
          </a:p>
          <a:p>
            <a:pPr lvl="1"/>
            <a:r>
              <a:rPr lang="en-US" sz="2600" dirty="0">
                <a:solidFill>
                  <a:srgbClr val="00B0F0"/>
                </a:solidFill>
                <a:ea typeface="+mn-lt"/>
                <a:cs typeface="+mn-lt"/>
              </a:rPr>
              <a:t>     print(s[l-1])</a:t>
            </a:r>
            <a:endParaRPr lang="en-US" dirty="0">
              <a:solidFill>
                <a:srgbClr val="00B0F0"/>
              </a:solidFill>
              <a:cs typeface="Calibri"/>
            </a:endParaRPr>
          </a:p>
          <a:p>
            <a:pPr lvl="1"/>
            <a:r>
              <a:rPr lang="en-US" sz="2600" dirty="0">
                <a:solidFill>
                  <a:srgbClr val="00B0F0"/>
                </a:solidFill>
                <a:ea typeface="+mn-lt"/>
                <a:cs typeface="+mn-lt"/>
              </a:rPr>
              <a:t>     l -= 1</a:t>
            </a:r>
            <a:endParaRPr lang="en-US"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31141221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249299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Break statement.</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while</a:t>
            </a:r>
            <a:r>
              <a:rPr lang="en-US" sz="2600" dirty="0">
                <a:solidFill>
                  <a:srgbClr val="00B0F0"/>
                </a:solidFill>
                <a:cs typeface="Calibri"/>
              </a:rPr>
              <a:t> &lt;condition&gt;</a:t>
            </a:r>
            <a:r>
              <a:rPr lang="en-US" sz="2600" b="1" dirty="0">
                <a:solidFill>
                  <a:srgbClr val="00B0F0"/>
                </a:solidFill>
                <a:cs typeface="Calibri"/>
              </a:rPr>
              <a:t>:</a:t>
            </a:r>
          </a:p>
          <a:p>
            <a:pPr lvl="1"/>
            <a:r>
              <a:rPr lang="en-US" sz="2600" dirty="0">
                <a:solidFill>
                  <a:srgbClr val="00B0F0"/>
                </a:solidFill>
                <a:cs typeface="Calibri"/>
              </a:rPr>
              <a:t>        &lt;statement 1&gt; …....</a:t>
            </a:r>
          </a:p>
          <a:p>
            <a:pPr lvl="1"/>
            <a:r>
              <a:rPr lang="en-US" sz="2600" dirty="0">
                <a:solidFill>
                  <a:srgbClr val="00B0F0"/>
                </a:solidFill>
                <a:cs typeface="Calibri"/>
              </a:rPr>
              <a:t>        i</a:t>
            </a:r>
            <a:r>
              <a:rPr lang="en-US" sz="2600" b="1" dirty="0">
                <a:solidFill>
                  <a:srgbClr val="00B0F0"/>
                </a:solidFill>
                <a:cs typeface="Calibri"/>
              </a:rPr>
              <a:t>f</a:t>
            </a:r>
            <a:r>
              <a:rPr lang="en-US" sz="2600" dirty="0">
                <a:solidFill>
                  <a:srgbClr val="00B0F0"/>
                </a:solidFill>
                <a:cs typeface="Calibri"/>
              </a:rPr>
              <a:t> &lt;condition&gt;:</a:t>
            </a:r>
          </a:p>
          <a:p>
            <a:pPr lvl="1"/>
            <a:r>
              <a:rPr lang="en-US" sz="2600" dirty="0">
                <a:solidFill>
                  <a:srgbClr val="00B0F0"/>
                </a:solidFill>
                <a:cs typeface="Calibri"/>
              </a:rPr>
              <a:t>              </a:t>
            </a:r>
            <a:r>
              <a:rPr lang="en-US" sz="2600" b="1" dirty="0">
                <a:solidFill>
                  <a:srgbClr val="00B0F0"/>
                </a:solidFill>
                <a:cs typeface="Calibri"/>
              </a:rPr>
              <a:t>break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10" name="Picture 11" descr="Diagram&#10;&#10;Description automatically generated">
            <a:extLst>
              <a:ext uri="{FF2B5EF4-FFF2-40B4-BE49-F238E27FC236}">
                <a16:creationId xmlns:a16="http://schemas.microsoft.com/office/drawing/2014/main" id="{34C4F374-53B8-AB07-75A3-FEEB46D468B6}"/>
              </a:ext>
            </a:extLst>
          </p:cNvPr>
          <p:cNvPicPr>
            <a:picLocks noChangeAspect="1"/>
          </p:cNvPicPr>
          <p:nvPr/>
        </p:nvPicPr>
        <p:blipFill>
          <a:blip r:embed="rId6"/>
          <a:stretch>
            <a:fillRect/>
          </a:stretch>
        </p:blipFill>
        <p:spPr>
          <a:xfrm>
            <a:off x="6981645" y="1914060"/>
            <a:ext cx="4871049" cy="3978785"/>
          </a:xfrm>
          <a:prstGeom prst="rect">
            <a:avLst/>
          </a:prstGeom>
        </p:spPr>
      </p:pic>
    </p:spTree>
    <p:extLst>
      <p:ext uri="{BB962C8B-B14F-4D97-AF65-F5344CB8AC3E}">
        <p14:creationId xmlns:p14="http://schemas.microsoft.com/office/powerpoint/2010/main" val="28918089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657616" y="2211342"/>
            <a:ext cx="10744587" cy="3293209"/>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to print numbers from 1 to 10. The program may stop in 5.</a:t>
            </a:r>
          </a:p>
          <a:p>
            <a:pPr marL="742950" lvl="1" indent="-285750">
              <a:buFont typeface="Arial,Sans-Serif"/>
              <a:buChar char="•"/>
            </a:pPr>
            <a:r>
              <a:rPr lang="en-US" sz="2600" dirty="0">
                <a:solidFill>
                  <a:srgbClr val="0A1F61"/>
                </a:solidFill>
                <a:cs typeface="Calibri"/>
              </a:rPr>
              <a:t>Code for help:</a:t>
            </a:r>
          </a:p>
          <a:p>
            <a:pPr lvl="1"/>
            <a:r>
              <a:rPr lang="en-US" sz="2600" dirty="0">
                <a:solidFill>
                  <a:srgbClr val="00B0F0"/>
                </a:solidFill>
                <a:ea typeface="+mn-lt"/>
                <a:cs typeface="+mn-lt"/>
              </a:rPr>
              <a:t>count= 0</a:t>
            </a:r>
            <a:endParaRPr lang="en-US" dirty="0">
              <a:solidFill>
                <a:srgbClr val="00B0F0"/>
              </a:solidFill>
              <a:cs typeface="Calibri"/>
            </a:endParaRPr>
          </a:p>
          <a:p>
            <a:pPr lvl="1"/>
            <a:r>
              <a:rPr lang="en-US" sz="2600" dirty="0">
                <a:solidFill>
                  <a:srgbClr val="00B0F0"/>
                </a:solidFill>
                <a:ea typeface="+mn-lt"/>
                <a:cs typeface="+mn-lt"/>
              </a:rPr>
              <a:t>while count &lt; 10:</a:t>
            </a:r>
            <a:endParaRPr lang="en-US" dirty="0">
              <a:solidFill>
                <a:srgbClr val="00B0F0"/>
              </a:solidFill>
              <a:cs typeface="Calibri"/>
            </a:endParaRPr>
          </a:p>
          <a:p>
            <a:pPr lvl="1"/>
            <a:r>
              <a:rPr lang="en-US" sz="2600" dirty="0">
                <a:solidFill>
                  <a:srgbClr val="00B0F0"/>
                </a:solidFill>
                <a:ea typeface="+mn-lt"/>
                <a:cs typeface="+mn-lt"/>
              </a:rPr>
              <a:t>     if count == 5</a:t>
            </a:r>
          </a:p>
          <a:p>
            <a:pPr lvl="1"/>
            <a:r>
              <a:rPr lang="en-US" sz="2600" dirty="0">
                <a:solidFill>
                  <a:srgbClr val="00B0F0"/>
                </a:solidFill>
                <a:ea typeface="+mn-lt"/>
                <a:cs typeface="+mn-lt"/>
              </a:rPr>
              <a:t>         break</a:t>
            </a:r>
          </a:p>
          <a:p>
            <a:pPr lvl="1"/>
            <a:r>
              <a:rPr lang="en-US" sz="2600" dirty="0">
                <a:solidFill>
                  <a:srgbClr val="00B0F0"/>
                </a:solidFill>
                <a:ea typeface="+mn-lt"/>
                <a:cs typeface="+mn-lt"/>
              </a:rPr>
              <a:t>     print(count)</a:t>
            </a:r>
            <a:endParaRPr lang="en-US" dirty="0">
              <a:solidFill>
                <a:srgbClr val="00B0F0"/>
              </a:solidFill>
              <a:cs typeface="Calibri"/>
            </a:endParaRPr>
          </a:p>
          <a:p>
            <a:pPr lvl="1"/>
            <a:r>
              <a:rPr lang="en-US" sz="2600" dirty="0">
                <a:solidFill>
                  <a:srgbClr val="00B0F0"/>
                </a:solidFill>
                <a:ea typeface="+mn-lt"/>
                <a:cs typeface="+mn-lt"/>
              </a:rPr>
              <a:t>     count += 1</a:t>
            </a:r>
            <a:endParaRPr lang="en-US"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12077520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1088935" y="2211342"/>
            <a:ext cx="10083231" cy="2492990"/>
          </a:xfrm>
          <a:prstGeom prst="rect">
            <a:avLst/>
          </a:prstGeom>
          <a:noFill/>
        </p:spPr>
        <p:txBody>
          <a:bodyPr wrap="square" lIns="91440" tIns="45720" rIns="91440" bIns="45720" rtlCol="0" anchor="t">
            <a:spAutoFit/>
          </a:bodyPr>
          <a:lstStyle/>
          <a:p>
            <a:pPr marL="285750" indent="-285750">
              <a:buFont typeface="Arial"/>
              <a:buChar char="•"/>
            </a:pPr>
            <a:r>
              <a:rPr lang="en-US" sz="2600" dirty="0">
                <a:solidFill>
                  <a:srgbClr val="0A1F61"/>
                </a:solidFill>
                <a:ea typeface="+mn-lt"/>
                <a:cs typeface="+mn-lt"/>
              </a:rPr>
              <a:t>Continue statement.</a:t>
            </a:r>
            <a:endParaRPr lang="en-US" dirty="0">
              <a:ea typeface="Calibri" panose="020F0502020204030204"/>
              <a:cs typeface="Calibri" panose="020F0502020204030204"/>
            </a:endParaRPr>
          </a:p>
          <a:p>
            <a:pPr marL="742950" lvl="1" indent="-285750">
              <a:buFont typeface="Arial"/>
              <a:buChar char="•"/>
            </a:pPr>
            <a:r>
              <a:rPr lang="en-US" sz="2600" dirty="0">
                <a:solidFill>
                  <a:srgbClr val="0A1F61"/>
                </a:solidFill>
                <a:ea typeface="Calibri"/>
                <a:cs typeface="Calibri"/>
              </a:rPr>
              <a:t>Syntax</a:t>
            </a:r>
          </a:p>
          <a:p>
            <a:pPr lvl="1"/>
            <a:r>
              <a:rPr lang="en-US" sz="2600" b="1" dirty="0">
                <a:solidFill>
                  <a:srgbClr val="00B0F0"/>
                </a:solidFill>
                <a:cs typeface="Calibri"/>
              </a:rPr>
              <a:t>while</a:t>
            </a:r>
            <a:r>
              <a:rPr lang="en-US" sz="2600" dirty="0">
                <a:solidFill>
                  <a:srgbClr val="00B0F0"/>
                </a:solidFill>
                <a:cs typeface="Calibri"/>
              </a:rPr>
              <a:t> &lt;condition&gt;</a:t>
            </a:r>
            <a:r>
              <a:rPr lang="en-US" sz="2600" b="1" dirty="0">
                <a:solidFill>
                  <a:srgbClr val="00B0F0"/>
                </a:solidFill>
                <a:cs typeface="Calibri"/>
              </a:rPr>
              <a:t>:</a:t>
            </a:r>
          </a:p>
          <a:p>
            <a:pPr lvl="1"/>
            <a:r>
              <a:rPr lang="en-US" sz="2600" dirty="0">
                <a:solidFill>
                  <a:srgbClr val="00B0F0"/>
                </a:solidFill>
                <a:cs typeface="Calibri"/>
              </a:rPr>
              <a:t>        &lt;statement 1&gt; …....</a:t>
            </a:r>
          </a:p>
          <a:p>
            <a:pPr lvl="1"/>
            <a:r>
              <a:rPr lang="en-US" sz="2600" dirty="0">
                <a:solidFill>
                  <a:srgbClr val="00B0F0"/>
                </a:solidFill>
                <a:cs typeface="Calibri"/>
              </a:rPr>
              <a:t>        i</a:t>
            </a:r>
            <a:r>
              <a:rPr lang="en-US" sz="2600" b="1" dirty="0">
                <a:solidFill>
                  <a:srgbClr val="00B0F0"/>
                </a:solidFill>
                <a:cs typeface="Calibri"/>
              </a:rPr>
              <a:t>f</a:t>
            </a:r>
            <a:r>
              <a:rPr lang="en-US" sz="2600" dirty="0">
                <a:solidFill>
                  <a:srgbClr val="00B0F0"/>
                </a:solidFill>
                <a:cs typeface="Calibri"/>
              </a:rPr>
              <a:t> &lt;condition&gt;:</a:t>
            </a:r>
          </a:p>
          <a:p>
            <a:pPr lvl="1"/>
            <a:r>
              <a:rPr lang="en-US" sz="2600" dirty="0">
                <a:solidFill>
                  <a:srgbClr val="00B0F0"/>
                </a:solidFill>
                <a:cs typeface="Calibri"/>
              </a:rPr>
              <a:t>              </a:t>
            </a:r>
            <a:r>
              <a:rPr lang="en-US" sz="2600" b="1" dirty="0">
                <a:solidFill>
                  <a:srgbClr val="00B0F0"/>
                </a:solidFill>
                <a:cs typeface="Calibri"/>
              </a:rPr>
              <a:t>continue </a:t>
            </a: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8" name="TextBox 7">
            <a:extLst>
              <a:ext uri="{FF2B5EF4-FFF2-40B4-BE49-F238E27FC236}">
                <a16:creationId xmlns:a16="http://schemas.microsoft.com/office/drawing/2014/main" id="{8AD6B979-D7AB-B035-257D-081408FF7AD9}"/>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pic>
        <p:nvPicPr>
          <p:cNvPr id="7" name="Picture 11" descr="Diagram&#10;&#10;Description automatically generated">
            <a:extLst>
              <a:ext uri="{FF2B5EF4-FFF2-40B4-BE49-F238E27FC236}">
                <a16:creationId xmlns:a16="http://schemas.microsoft.com/office/drawing/2014/main" id="{920046CD-4C96-A9AA-2AE1-A4C1A1970968}"/>
              </a:ext>
            </a:extLst>
          </p:cNvPr>
          <p:cNvPicPr>
            <a:picLocks noChangeAspect="1"/>
          </p:cNvPicPr>
          <p:nvPr/>
        </p:nvPicPr>
        <p:blipFill>
          <a:blip r:embed="rId6"/>
          <a:stretch>
            <a:fillRect/>
          </a:stretch>
        </p:blipFill>
        <p:spPr>
          <a:xfrm>
            <a:off x="7499230" y="1769619"/>
            <a:ext cx="4353463" cy="4181402"/>
          </a:xfrm>
          <a:prstGeom prst="rect">
            <a:avLst/>
          </a:prstGeom>
        </p:spPr>
      </p:pic>
    </p:spTree>
    <p:extLst>
      <p:ext uri="{BB962C8B-B14F-4D97-AF65-F5344CB8AC3E}">
        <p14:creationId xmlns:p14="http://schemas.microsoft.com/office/powerpoint/2010/main" val="6086664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30785" y="2211342"/>
            <a:ext cx="10241381" cy="3293209"/>
          </a:xfrm>
          <a:prstGeom prst="rect">
            <a:avLst/>
          </a:prstGeom>
          <a:noFill/>
        </p:spPr>
        <p:txBody>
          <a:bodyPr wrap="square" lIns="91440" tIns="45720" rIns="91440" bIns="45720" rtlCol="0" anchor="t">
            <a:spAutoFit/>
          </a:bodyPr>
          <a:lstStyle/>
          <a:p>
            <a:pPr marL="285750" indent="-285750">
              <a:buFont typeface="Arial,Sans-Serif"/>
              <a:buChar char="•"/>
            </a:pPr>
            <a:r>
              <a:rPr lang="en-US" sz="2600" dirty="0">
                <a:solidFill>
                  <a:srgbClr val="0A1F61"/>
                </a:solidFill>
                <a:ea typeface="+mn-lt"/>
                <a:cs typeface="+mn-lt"/>
              </a:rPr>
              <a:t>Write a program to print numbers from 1 to 10 except 5.</a:t>
            </a:r>
          </a:p>
          <a:p>
            <a:pPr marL="742950" lvl="1" indent="-285750">
              <a:buFont typeface="Arial,Sans-Serif"/>
              <a:buChar char="•"/>
            </a:pPr>
            <a:r>
              <a:rPr lang="en-US" sz="2600" dirty="0">
                <a:solidFill>
                  <a:srgbClr val="0A1F61"/>
                </a:solidFill>
                <a:cs typeface="Calibri"/>
              </a:rPr>
              <a:t>Code for help:</a:t>
            </a:r>
          </a:p>
          <a:p>
            <a:pPr lvl="1"/>
            <a:r>
              <a:rPr lang="en-US" sz="2600" dirty="0">
                <a:solidFill>
                  <a:srgbClr val="00B0F0"/>
                </a:solidFill>
                <a:ea typeface="+mn-lt"/>
                <a:cs typeface="+mn-lt"/>
              </a:rPr>
              <a:t>count= 0</a:t>
            </a:r>
            <a:endParaRPr lang="en-US" dirty="0">
              <a:solidFill>
                <a:srgbClr val="00B0F0"/>
              </a:solidFill>
              <a:cs typeface="Calibri"/>
            </a:endParaRPr>
          </a:p>
          <a:p>
            <a:pPr lvl="1"/>
            <a:r>
              <a:rPr lang="en-US" sz="2600" dirty="0">
                <a:solidFill>
                  <a:srgbClr val="00B0F0"/>
                </a:solidFill>
                <a:ea typeface="+mn-lt"/>
                <a:cs typeface="+mn-lt"/>
              </a:rPr>
              <a:t>while count &lt; 10:</a:t>
            </a:r>
            <a:endParaRPr lang="en-US" dirty="0">
              <a:solidFill>
                <a:srgbClr val="00B0F0"/>
              </a:solidFill>
              <a:cs typeface="Calibri"/>
            </a:endParaRPr>
          </a:p>
          <a:p>
            <a:pPr lvl="1"/>
            <a:r>
              <a:rPr lang="en-US" sz="2600" dirty="0">
                <a:solidFill>
                  <a:srgbClr val="00B0F0"/>
                </a:solidFill>
                <a:ea typeface="+mn-lt"/>
                <a:cs typeface="+mn-lt"/>
              </a:rPr>
              <a:t>     if count == 5</a:t>
            </a:r>
          </a:p>
          <a:p>
            <a:pPr lvl="1"/>
            <a:r>
              <a:rPr lang="en-US" sz="2600" dirty="0">
                <a:solidFill>
                  <a:srgbClr val="00B0F0"/>
                </a:solidFill>
                <a:ea typeface="+mn-lt"/>
                <a:cs typeface="+mn-lt"/>
              </a:rPr>
              <a:t>         continue</a:t>
            </a:r>
          </a:p>
          <a:p>
            <a:pPr lvl="1"/>
            <a:r>
              <a:rPr lang="en-US" sz="2600" dirty="0">
                <a:solidFill>
                  <a:srgbClr val="00B0F0"/>
                </a:solidFill>
                <a:ea typeface="+mn-lt"/>
                <a:cs typeface="+mn-lt"/>
              </a:rPr>
              <a:t>     print(count)</a:t>
            </a:r>
            <a:endParaRPr lang="en-US" dirty="0">
              <a:solidFill>
                <a:srgbClr val="00B0F0"/>
              </a:solidFill>
              <a:cs typeface="Calibri"/>
            </a:endParaRPr>
          </a:p>
          <a:p>
            <a:pPr lvl="1"/>
            <a:r>
              <a:rPr lang="en-US" sz="2600" dirty="0">
                <a:solidFill>
                  <a:srgbClr val="00B0F0"/>
                </a:solidFill>
                <a:ea typeface="+mn-lt"/>
                <a:cs typeface="+mn-lt"/>
              </a:rPr>
              <a:t>     count += 1</a:t>
            </a:r>
            <a:endParaRPr lang="en-US" dirty="0">
              <a:solidFill>
                <a:srgbClr val="00B0F0"/>
              </a:solidFill>
              <a:cs typeface="Calibri"/>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7" name="TextBox 6">
            <a:extLst>
              <a:ext uri="{FF2B5EF4-FFF2-40B4-BE49-F238E27FC236}">
                <a16:creationId xmlns:a16="http://schemas.microsoft.com/office/drawing/2014/main" id="{58C21504-F895-7132-C223-AEDA89C39DFE}"/>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25766455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149" y="0"/>
            <a:ext cx="9533101" cy="1610200"/>
          </a:xfrm>
          <a:prstGeom prst="rect">
            <a:avLst/>
          </a:prstGeom>
        </p:spPr>
      </p:pic>
      <p:sp>
        <p:nvSpPr>
          <p:cNvPr id="9" name="TextBox 8"/>
          <p:cNvSpPr txBox="1"/>
          <p:nvPr/>
        </p:nvSpPr>
        <p:spPr>
          <a:xfrm>
            <a:off x="988293" y="1952550"/>
            <a:ext cx="10083231" cy="3693319"/>
          </a:xfrm>
          <a:prstGeom prst="rect">
            <a:avLst/>
          </a:prstGeom>
          <a:noFill/>
        </p:spPr>
        <p:txBody>
          <a:bodyPr wrap="square" lIns="91440" tIns="45720" rIns="91440" bIns="45720" rtlCol="0" anchor="t">
            <a:spAutoFit/>
          </a:bodyPr>
          <a:lstStyle/>
          <a:p>
            <a:pPr marL="285750" indent="-285750" algn="just">
              <a:buFont typeface="Arial"/>
              <a:buChar char="•"/>
            </a:pPr>
            <a:r>
              <a:rPr lang="en-US" sz="2600" dirty="0">
                <a:solidFill>
                  <a:srgbClr val="0A1F61"/>
                </a:solidFill>
                <a:ea typeface="+mn-lt"/>
                <a:cs typeface="+mn-lt"/>
              </a:rPr>
              <a:t>Write a program that calculates the occupancy rate for a hotel. The program should start by asking the user how many floors the hotel has. A loop should then iterate once for each floor. In each iteration, the loop should ask the user for the number of rooms on the floor and how many of them are occupied. After all the iterations, the program should display how many rooms the hotel has, how many of them are occupied, how many of them are unoccupied. The percentage may be calculated by dividing the number of rooms occupied by the number of rooms.  </a:t>
            </a:r>
            <a:endParaRPr lang="en-US" sz="2600" dirty="0">
              <a:solidFill>
                <a:srgbClr val="0A1F61"/>
              </a:solidFill>
              <a:ea typeface="Calibri" panose="020F0502020204030204"/>
              <a:cs typeface="Calibri" panose="020F0502020204030204"/>
            </a:endParaRPr>
          </a:p>
        </p:txBody>
      </p:sp>
      <p:sp>
        <p:nvSpPr>
          <p:cNvPr id="11" name="TextBox 10">
            <a:extLst>
              <a:ext uri="{FF2B5EF4-FFF2-40B4-BE49-F238E27FC236}">
                <a16:creationId xmlns:a16="http://schemas.microsoft.com/office/drawing/2014/main" id="{44E62D97-3D3F-CFD6-C7FF-10BFD899E391}"/>
              </a:ext>
            </a:extLst>
          </p:cNvPr>
          <p:cNvSpPr txBox="1"/>
          <p:nvPr/>
        </p:nvSpPr>
        <p:spPr>
          <a:xfrm>
            <a:off x="243714" y="294234"/>
            <a:ext cx="1685077" cy="523220"/>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800" dirty="0">
                <a:solidFill>
                  <a:schemeClr val="bg1"/>
                </a:solidFill>
                <a:latin typeface="Tajawal Medium" panose="00000600000000000000" pitchFamily="2" charset="-78"/>
                <a:cs typeface="Tajawal Medium"/>
              </a:rPr>
              <a:t>Lecture 3</a:t>
            </a:r>
          </a:p>
        </p:txBody>
      </p:sp>
      <p:sp>
        <p:nvSpPr>
          <p:cNvPr id="14" name="TextBox 13">
            <a:extLst>
              <a:ext uri="{FF2B5EF4-FFF2-40B4-BE49-F238E27FC236}">
                <a16:creationId xmlns:a16="http://schemas.microsoft.com/office/drawing/2014/main" id="{761E0848-D75C-2356-929B-C2F351605B9A}"/>
              </a:ext>
            </a:extLst>
          </p:cNvPr>
          <p:cNvSpPr txBox="1"/>
          <p:nvPr/>
        </p:nvSpPr>
        <p:spPr>
          <a:xfrm>
            <a:off x="9555192" y="698740"/>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t>Cont'd</a:t>
            </a:r>
          </a:p>
        </p:txBody>
      </p:sp>
      <p:sp>
        <p:nvSpPr>
          <p:cNvPr id="10" name="TextBox 9">
            <a:extLst>
              <a:ext uri="{FF2B5EF4-FFF2-40B4-BE49-F238E27FC236}">
                <a16:creationId xmlns:a16="http://schemas.microsoft.com/office/drawing/2014/main" id="{D968F7FD-B483-AB7B-6599-061034732F3D}"/>
              </a:ext>
            </a:extLst>
          </p:cNvPr>
          <p:cNvSpPr txBox="1"/>
          <p:nvPr/>
        </p:nvSpPr>
        <p:spPr>
          <a:xfrm>
            <a:off x="2463472" y="572245"/>
            <a:ext cx="4612225" cy="523220"/>
          </a:xfrm>
          <a:prstGeom prst="rect">
            <a:avLst/>
          </a:prstGeom>
          <a:noFill/>
        </p:spPr>
        <p:txBody>
          <a:bodyPr wrap="none" lIns="91440" tIns="45720" rIns="91440" bIns="45720" rtlCol="0" anchor="t">
            <a:spAutoFit/>
          </a:bodyPr>
          <a:lstStyle/>
          <a:p>
            <a:r>
              <a:rPr lang="en-US" sz="2800" dirty="0">
                <a:solidFill>
                  <a:schemeClr val="bg1"/>
                </a:solidFill>
                <a:latin typeface="Tajawal Medium" panose="00000600000000000000" pitchFamily="2" charset="-78"/>
                <a:cs typeface="Tajawal Medium"/>
              </a:rPr>
              <a:t>CONDITIONAL ITERATION</a:t>
            </a:r>
            <a:endParaRPr lang="en-US" sz="2800" dirty="0">
              <a:solidFill>
                <a:schemeClr val="bg1"/>
              </a:solidFill>
              <a:cs typeface="Tajawal Medium"/>
            </a:endParaRPr>
          </a:p>
        </p:txBody>
      </p:sp>
    </p:spTree>
    <p:extLst>
      <p:ext uri="{BB962C8B-B14F-4D97-AF65-F5344CB8AC3E}">
        <p14:creationId xmlns:p14="http://schemas.microsoft.com/office/powerpoint/2010/main" val="18321548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3629804" y="4653203"/>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5654562" y="5291928"/>
            <a:ext cx="2665602" cy="707886"/>
          </a:xfrm>
          <a:prstGeom prst="rect">
            <a:avLst/>
          </a:prstGeom>
          <a:noFill/>
        </p:spPr>
        <p:txBody>
          <a:bodyPr wrap="none" lIns="91440" tIns="45720" rIns="91440" bIns="45720" rtlCol="0" anchor="t">
            <a:spAutoFit/>
          </a:bodyPr>
          <a:lstStyle/>
          <a:p>
            <a:r>
              <a:rPr lang="en-US" sz="4000" dirty="0">
                <a:solidFill>
                  <a:srgbClr val="FF9518"/>
                </a:solidFill>
                <a:cs typeface="Calibri"/>
              </a:rPr>
              <a:t>THANK YOU</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20393974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179</Words>
  <Application>Microsoft Office PowerPoint</Application>
  <PresentationFormat>Widescreen</PresentationFormat>
  <Paragraphs>28</Paragraphs>
  <Slides>35</Slides>
  <Notes>8</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Minia University</cp:lastModifiedBy>
  <cp:revision>1381</cp:revision>
  <dcterms:created xsi:type="dcterms:W3CDTF">2021-08-03T13:03:26Z</dcterms:created>
  <dcterms:modified xsi:type="dcterms:W3CDTF">2022-04-18T14:08:54Z</dcterms:modified>
</cp:coreProperties>
</file>