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303" r:id="rId4"/>
    <p:sldId id="357" r:id="rId5"/>
    <p:sldId id="291" r:id="rId6"/>
    <p:sldId id="331" r:id="rId7"/>
    <p:sldId id="262" r:id="rId8"/>
    <p:sldId id="358" r:id="rId9"/>
    <p:sldId id="340" r:id="rId10"/>
    <p:sldId id="270" r:id="rId11"/>
    <p:sldId id="265" r:id="rId12"/>
    <p:sldId id="292" r:id="rId13"/>
    <p:sldId id="264" r:id="rId14"/>
    <p:sldId id="273" r:id="rId15"/>
    <p:sldId id="307" r:id="rId16"/>
    <p:sldId id="310" r:id="rId17"/>
    <p:sldId id="323" r:id="rId18"/>
    <p:sldId id="359" r:id="rId19"/>
    <p:sldId id="324" r:id="rId20"/>
    <p:sldId id="312" r:id="rId21"/>
    <p:sldId id="313" r:id="rId22"/>
    <p:sldId id="314" r:id="rId23"/>
    <p:sldId id="360" r:id="rId24"/>
    <p:sldId id="332" r:id="rId25"/>
    <p:sldId id="343" r:id="rId26"/>
    <p:sldId id="344" r:id="rId27"/>
    <p:sldId id="345" r:id="rId28"/>
    <p:sldId id="356" r:id="rId29"/>
    <p:sldId id="361" r:id="rId30"/>
    <p:sldId id="353" r:id="rId31"/>
    <p:sldId id="354" r:id="rId32"/>
    <p:sldId id="355" r:id="rId33"/>
    <p:sldId id="362" r:id="rId34"/>
    <p:sldId id="346" r:id="rId35"/>
    <p:sldId id="347" r:id="rId36"/>
    <p:sldId id="348" r:id="rId37"/>
    <p:sldId id="363" r:id="rId38"/>
    <p:sldId id="349" r:id="rId39"/>
    <p:sldId id="350" r:id="rId40"/>
    <p:sldId id="351" r:id="rId41"/>
    <p:sldId id="352" r:id="rId42"/>
    <p:sldId id="328" r:id="rId43"/>
    <p:sldId id="364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32" autoAdjust="0"/>
    <p:restoredTop sz="94660"/>
  </p:normalViewPr>
  <p:slideViewPr>
    <p:cSldViewPr snapToGrid="0">
      <p:cViewPr varScale="1">
        <p:scale>
          <a:sx n="79" d="100"/>
          <a:sy n="79" d="100"/>
        </p:scale>
        <p:origin x="84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8B7954-8C6B-4761-87A9-25F7C6E7B98C}" type="datetimeFigureOut">
              <a:rPr lang="en-US" smtClean="0"/>
              <a:t>1/25/2023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BBAED-7094-420B-AF38-7C3F9AE8A0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11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BEF63-723A-49F0-9882-B92E0C82DCDC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F310D-C2B7-443D-AF5B-D155485BAFBD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4BDD9-EC6B-4D57-94BE-FA0385BB6037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E6923D-5FF8-40E9-87E9-9BFBFB671CB2}" type="datetime1">
              <a:rPr lang="en-US" smtClean="0"/>
              <a:t>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AAAC-169B-4B92-9769-112B69A68E9B}" type="datetime1">
              <a:rPr lang="en-US" smtClean="0"/>
              <a:t>1/25/2023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13148-8FA2-4216-B5FF-65B3FEBF5136}" type="datetime1">
              <a:rPr lang="en-US" smtClean="0"/>
              <a:t>1/25/2023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005CB-1279-4DF6-949E-9B10F540075F}" type="datetime1">
              <a:rPr lang="en-US" smtClean="0"/>
              <a:t>1/25/2023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C9551-E801-40D3-8387-D7B7013716FA}" type="datetime1">
              <a:rPr lang="en-US" smtClean="0"/>
              <a:t>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453A5-7CBE-41AE-9863-0473323B4D17}" type="datetime1">
              <a:rPr lang="en-US" smtClean="0"/>
              <a:t>1/25/2023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D799B-55ED-4152-8A78-45188C6F5DF1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1A0CC6-B0AE-45A3-A9A0-55452E17AF2F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122EB-EC73-4FAC-9807-EB2EE9D64935}" type="datetime1">
              <a:rPr lang="en-US" smtClean="0"/>
              <a:t>1/25/2023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image" Target="../media/image26.png"/><Relationship Id="rId4" Type="http://schemas.openxmlformats.org/officeDocument/2006/relationships/image" Target="../media/image9.e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jpg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3" y="-93134"/>
            <a:ext cx="12746177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9765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49530" y="3247933"/>
            <a:ext cx="7245669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790" y="715791"/>
            <a:ext cx="641393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Mathematics 2 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Israa Lewaa  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10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606474" y="3247933"/>
            <a:ext cx="71302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 122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Linear Algebra by Spreadsheet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4BDC46-A9BB-A13F-58A9-76E1EE4F1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375"/>
    </mc:Choice>
    <mc:Fallback xmlns="">
      <p:transition spd="slow" advTm="17137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40034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-9238" y="249383"/>
            <a:ext cx="213360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124364" y="1434400"/>
            <a:ext cx="951427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the addition and subtraction of matrices.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the multiplication of matrices.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calculating the determinants.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obtaining the inverse of the matrix.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adjoint of a matrix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obtaining the transpose of the matrix.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solving system of equations.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C7A595-D30F-2136-056B-99DFAB2E1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895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049"/>
    </mc:Choice>
    <mc:Fallback xmlns="">
      <p:transition spd="slow" advTm="405049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6918" y="612338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93086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66936" y="543490"/>
            <a:ext cx="8264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1767160" y="2729668"/>
            <a:ext cx="900135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of Matrices by spreadsheet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280FAFF-C6CD-05F0-660D-4412D266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31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469"/>
    </mc:Choice>
    <mc:Fallback xmlns="">
      <p:transition spd="slow" advTm="5346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7190" y="605708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47480" y="543490"/>
            <a:ext cx="8432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8532E27-59D9-A1A7-F5C8-00111A5D422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325" y="2143125"/>
            <a:ext cx="11563350" cy="2571750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39CE43-E97A-74DE-F9AC-B18DAAA6B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86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573"/>
    </mc:Choice>
    <mc:Fallback xmlns="">
      <p:transition spd="slow" advTm="3457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36946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751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</a:t>
            </a:r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CEC7958-DD15-466E-106B-6DA237B9CA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05788" y="2225719"/>
            <a:ext cx="10543205" cy="2142000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EB5E787-D2B2-D963-9D59-BDD5618DE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79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950"/>
    </mc:Choice>
    <mc:Fallback xmlns="">
      <p:transition spd="slow" advTm="25195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7247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36946"/>
            <a:ext cx="1198878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0497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</a:t>
            </a:r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by Spreadsheet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12AAA4-2E9E-638E-4EDB-50104A754818}"/>
              </a:ext>
            </a:extLst>
          </p:cNvPr>
          <p:cNvSpPr/>
          <p:nvPr/>
        </p:nvSpPr>
        <p:spPr>
          <a:xfrm>
            <a:off x="3545633" y="1624808"/>
            <a:ext cx="177281" cy="29729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0AFF44C-1668-6CC3-51CC-82E2C0BC46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71662" y="2352675"/>
            <a:ext cx="8448675" cy="2152650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1DEFB8F-8725-B3B1-C0BB-71634156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147"/>
    </mc:Choice>
    <mc:Fallback xmlns="">
      <p:transition spd="slow" advTm="55147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011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453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1- Addition and Subtraction by Spreadsheet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2F11095-FD48-B270-64D5-D82B1B8008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9966" y="1647146"/>
            <a:ext cx="9090498" cy="3914829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1B11919-6A79-1D16-ECA8-AC59AA53E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033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782"/>
    </mc:Choice>
    <mc:Fallback xmlns="">
      <p:transition spd="slow" advTm="10378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5161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7308" y="543490"/>
            <a:ext cx="7912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1874165" y="3220015"/>
            <a:ext cx="900135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Matrices </a:t>
            </a:r>
          </a:p>
          <a:p>
            <a:pPr algn="ctr"/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 Spreadsheet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AC64537-439B-4B1F-40F1-2B6FCD053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0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670"/>
    </mc:Choice>
    <mc:Fallback xmlns="">
      <p:transition spd="slow" advTm="786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8132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8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718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56915" y="1512875"/>
            <a:ext cx="9666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 dirty="0"/>
          </a:p>
          <a:p>
            <a:endParaRPr lang="en-US" sz="1000" dirty="0"/>
          </a:p>
        </p:txBody>
      </p:sp>
      <p:sp>
        <p:nvSpPr>
          <p:cNvPr id="10" name="Oval 9"/>
          <p:cNvSpPr/>
          <p:nvPr/>
        </p:nvSpPr>
        <p:spPr>
          <a:xfrm>
            <a:off x="4110182" y="3094182"/>
            <a:ext cx="1551709" cy="7573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9163327-7096-5A5C-6CEC-FABE6BF64F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375" y="2328862"/>
            <a:ext cx="10763250" cy="2200275"/>
          </a:xfrm>
          <a:prstGeom prst="rect">
            <a:avLst/>
          </a:prstGeom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3D36A02-D5E2-C894-09D6-04734D97D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192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97"/>
    </mc:Choice>
    <mc:Fallback xmlns="">
      <p:transition spd="slow" advTm="4629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0694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07757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2- Multiplication of Matrices by Spreadsheet 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5D6F201-B4C2-4EC4-B9BE-EB24693C71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6248" y="2318538"/>
            <a:ext cx="10039350" cy="1447800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C85838E-25AC-0166-852E-D0B0B5DF5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4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121"/>
    </mc:Choice>
    <mc:Fallback xmlns="">
      <p:transition spd="slow" advTm="110121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05154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6718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A9A868-8F7A-C683-9CF9-CD58054355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2265" y="2608276"/>
            <a:ext cx="9639300" cy="1076325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B11642A-2E21-37C9-F8AF-0380F8B9F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706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8"/>
    </mc:Choice>
    <mc:Fallback xmlns="">
      <p:transition spd="slow" advTm="812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064" y="6072268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6718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Matrices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278909" y="3103418"/>
            <a:ext cx="775855" cy="74814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7731D3D-2F8E-3BE1-C803-C8FB75E7E0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625" y="1843087"/>
            <a:ext cx="10572750" cy="3171825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6E0C721D-C854-7CE8-93F9-BE168061BC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05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45"/>
    </mc:Choice>
    <mc:Fallback xmlns="">
      <p:transition spd="slow" advTm="20345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05708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89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075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of two Matrices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Oval 9"/>
          <p:cNvSpPr/>
          <p:nvPr/>
        </p:nvSpPr>
        <p:spPr>
          <a:xfrm>
            <a:off x="4110182" y="3135273"/>
            <a:ext cx="1551709" cy="7573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150E33B-78F8-34D4-7177-BBB480EA6F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150" y="2262187"/>
            <a:ext cx="11315700" cy="2333625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F26727E-F84D-9892-5F12-BA259FF4B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52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19"/>
    </mc:Choice>
    <mc:Fallback xmlns="">
      <p:transition spd="slow" advTm="34619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5987588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195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for two Matrices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275A6B-41BF-A881-33BD-4AD5DB5684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3279" y="2204822"/>
            <a:ext cx="10839450" cy="1800225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27931A0-8412-D2CA-E3DB-2BB558E92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998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249"/>
    </mc:Choice>
    <mc:Fallback xmlns="">
      <p:transition spd="slow" advTm="20524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7827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5" y="-36946"/>
            <a:ext cx="1144105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5931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for two Matrices 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953C136-506E-193B-D43A-B3D21E786B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544" y="1856851"/>
            <a:ext cx="7696200" cy="3686175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69B2D6F-9404-AB95-4E3C-5218766F0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48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69"/>
    </mc:Choice>
    <mc:Fallback xmlns="">
      <p:transition spd="slow" advTm="4076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377" y="605708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1107273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3944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</a:t>
            </a:r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for two Matrices 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8E81186-6526-EE30-8EBD-F5556C6A72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950" y="2519362"/>
            <a:ext cx="10706100" cy="1819275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0093C9B-C3EA-9306-A3BA-71B84E894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07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717"/>
    </mc:Choice>
    <mc:Fallback xmlns="">
      <p:transition spd="slow" advTm="6971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2344" y="612246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195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2- Multiplication for two Matrices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19028A-F702-CB23-309E-5A2CD86B7B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2060" y="1675582"/>
            <a:ext cx="4248150" cy="4381500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FE3B06A-EE61-7D17-DB13-115A32DDC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89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96"/>
    </mc:Choice>
    <mc:Fallback xmlns="">
      <p:transition spd="slow" advTm="31296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099" y="602800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7309" y="543490"/>
            <a:ext cx="609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1874165" y="3220015"/>
            <a:ext cx="900135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DC26F6-A967-A5B4-A5FA-BDA92CCA8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53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535"/>
    </mc:Choice>
    <mc:Fallback xmlns="">
      <p:transition spd="slow" advTm="21535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5151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5213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84962A2-C611-F1CD-2FD4-A49EC6FD10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33475" y="2176462"/>
            <a:ext cx="9925050" cy="2505075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444A8FC-7012-F366-604D-F0B2A1D5F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505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45"/>
    </mc:Choice>
    <mc:Fallback xmlns="">
      <p:transition spd="slow" advTm="87245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11950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867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 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90FFFF7-AFCE-B02E-1627-07F626906FF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809" y="2369496"/>
            <a:ext cx="11115675" cy="1905000"/>
          </a:xfrm>
          <a:prstGeom prst="rect">
            <a:avLst/>
          </a:pr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3FCCC619-3D27-C015-A53C-98072726B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1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971"/>
    </mc:Choice>
    <mc:Fallback xmlns="">
      <p:transition spd="slow" advTm="119971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704" y="619236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4618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777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570182" y="4082473"/>
            <a:ext cx="4996873" cy="142650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8C57260-ECB4-DD39-4C59-B7736B7D6E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4625" y="2043112"/>
            <a:ext cx="6762750" cy="2771775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B139B6E-21AC-58F2-B771-B4668C4B1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6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03"/>
    </mc:Choice>
    <mc:Fallback xmlns="">
      <p:transition spd="slow" advTm="10903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388" y="5545924"/>
            <a:ext cx="1222425" cy="10962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36" y="-36946"/>
            <a:ext cx="9533101" cy="142240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7772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3- Determinants by Spreadsheet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02D563-B6F9-C3AB-DAF1-43F8321A15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0175" y="1597439"/>
            <a:ext cx="8524875" cy="392430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B1C932FE-E5CB-8769-57C0-E46AE7CDC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22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A961D82-3878-7003-8180-D0A03784CD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9704" y="6192365"/>
            <a:ext cx="9902229" cy="204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93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77"/>
    </mc:Choice>
    <mc:Fallback xmlns="">
      <p:transition spd="slow" advTm="1397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05708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7308" y="543490"/>
            <a:ext cx="7912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2976664" y="2767280"/>
            <a:ext cx="608951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EA2C30-4C96-D81D-933D-AACDCE8AC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405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06"/>
    </mc:Choice>
    <mc:Fallback xmlns="">
      <p:transition spd="slow" advTm="2400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76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4" y="236724"/>
            <a:ext cx="168828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83F325-5539-DE51-C337-B9192EC962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4365" y="2101598"/>
            <a:ext cx="10572750" cy="260032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1014A96-EF85-7D93-AC97-A7891399C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524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477"/>
    </mc:Choice>
    <mc:Fallback xmlns="">
      <p:transition spd="slow" advTm="6447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76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D8A723E-A857-6341-1CF0-E70A8811E0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6750" y="2447925"/>
            <a:ext cx="10858500" cy="196215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C10A880-07C9-85D8-5DC0-5A635BDEB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93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33"/>
    </mc:Choice>
    <mc:Fallback xmlns="">
      <p:transition spd="slow" advTm="97133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76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83E5285-DBC2-7E01-8F8D-7D8BF51F6A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28900" y="1957387"/>
            <a:ext cx="6934200" cy="2943225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49503569-ACDC-9835-B44A-3698D2E21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3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80"/>
    </mc:Choice>
    <mc:Fallback xmlns="">
      <p:transition spd="slow" advTm="858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76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D16BE5C-4215-37C5-CDD1-95BC13CA2D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1740" y="2608142"/>
            <a:ext cx="11210925" cy="1400175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7142486-D128-EDF2-366D-9F4E4F26E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0"/>
    </mc:Choice>
    <mc:Fallback xmlns="">
      <p:transition spd="slow" advTm="1113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07570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276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4- The inverse of a matrix by Spreadsheet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A0FCF82-227A-9985-1D1D-DB414B9638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0788" y="1719030"/>
            <a:ext cx="5594418" cy="3644173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2382ADF-5E5A-87FE-8075-4A04948CA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12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875"/>
    </mc:Choice>
    <mc:Fallback xmlns="">
      <p:transition spd="slow" advTm="41875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586207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7308" y="543490"/>
            <a:ext cx="7562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Adjoint of Matrix -- Adj(A)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865762" y="3220015"/>
            <a:ext cx="1091063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Adjoint of Matrix -- Adj(A) by Spreadsheet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BE4296-5FFF-2B6E-9F06-90786AC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25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34"/>
    </mc:Choice>
    <mc:Fallback xmlns="">
      <p:transition spd="slow" advTm="4823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10270100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259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Adjoint of Matrix -- Adj(A)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4022CD-E767-B421-F76E-449EB091F8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2600" y="2225100"/>
            <a:ext cx="8686800" cy="250507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149689A-C5AA-6BD4-62D7-A34E37349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4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69"/>
    </mc:Choice>
    <mc:Fallback xmlns="">
      <p:transition spd="slow" advTm="9769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2" y="-101182"/>
            <a:ext cx="99526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199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Adjoint of Matrix -- Adj(A)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2550696-6BC0-2DFF-CE4C-1604E230ED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59871" y="2153690"/>
            <a:ext cx="8858250" cy="199072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028C40E-F9DC-9396-39B3-FA18BAE74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71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12"/>
    </mc:Choice>
    <mc:Fallback xmlns="">
      <p:transition spd="slow" advTm="38612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2" y="-101182"/>
            <a:ext cx="10331980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1998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5- Adjoint of Matrix -- Adj(A)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6AD3264-538A-4866-E5F4-3C0EF294F4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8587" y="1338262"/>
            <a:ext cx="4314825" cy="418147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56430EE-B678-3A49-5E09-6F8556D9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57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376"/>
    </mc:Choice>
    <mc:Fallback xmlns="">
      <p:transition spd="slow" advTm="132376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1407" y="604401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77308" y="543490"/>
            <a:ext cx="7562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6- Transpose of matrix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1503005" y="3184318"/>
            <a:ext cx="1091063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6- Transpose of matrix by Spreadsheet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9B4B68-B718-C1C7-B0FD-5CD6EE1A0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964"/>
    </mc:Choice>
    <mc:Fallback xmlns="">
      <p:transition spd="slow" advTm="84964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595466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1127800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07578" y="531170"/>
            <a:ext cx="6382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6- Transpose of matrix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9FE53F4-14D8-0F35-BDA2-6F457EC197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6400" y="1990725"/>
            <a:ext cx="8839200" cy="287655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83B14B99-DA97-8289-3AF7-188942EB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782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242"/>
    </mc:Choice>
    <mc:Fallback xmlns="">
      <p:transition spd="slow" advTm="54242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9699" y="6057082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382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6- Transpose of matrix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E0AF895-80BE-7EF6-F968-BCDE8A9B42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14512" y="2681287"/>
            <a:ext cx="8562975" cy="149542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E427FCC-F619-DD0B-B26B-76615DF0A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0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23"/>
    </mc:Choice>
    <mc:Fallback xmlns="">
      <p:transition spd="slow" advTm="26223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01171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3829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6- Transpose of matrix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A45090-8630-FE66-CC03-3AF743D7688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2789" y="1374179"/>
            <a:ext cx="6886575" cy="433387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B2DDE00-E482-A17E-8E86-B3367CE21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76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53"/>
    </mc:Choice>
    <mc:Fallback xmlns="">
      <p:transition spd="slow" advTm="46653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6918" y="604401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4" y="-46182"/>
            <a:ext cx="11210145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5574" y="543490"/>
            <a:ext cx="8364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7- Solving system of equations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67A44A-D0D0-DD08-EB29-9DB74759BD49}"/>
              </a:ext>
            </a:extLst>
          </p:cNvPr>
          <p:cNvSpPr txBox="1"/>
          <p:nvPr/>
        </p:nvSpPr>
        <p:spPr>
          <a:xfrm>
            <a:off x="467577" y="3184318"/>
            <a:ext cx="116050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7- Solving system of equations by Spreadsheet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E046E9-5116-CD18-E956-4EF530F70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795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35"/>
    </mc:Choice>
    <mc:Fallback xmlns="">
      <p:transition spd="slow" advTm="22835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19833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4" y="-36946"/>
            <a:ext cx="1217996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05075" y="543490"/>
            <a:ext cx="100046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7- Solving system of equations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142C75-5458-BB69-0110-E3D300F38A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5075" y="2076450"/>
            <a:ext cx="7181850" cy="270510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820D41B-D084-8119-0C87-C5E4AEFAF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44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405"/>
    </mc:Choice>
    <mc:Fallback xmlns="">
      <p:transition spd="slow" advTm="158405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9154" y="6010515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2" y="-85584"/>
            <a:ext cx="10672448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701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7- Solving system of equations by Spreadsheet</a:t>
            </a:r>
            <a:endParaRPr lang="en-US" sz="28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A41317C-830F-9362-B3C8-7F97BE40CB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2352" y="2129371"/>
            <a:ext cx="7372350" cy="2571750"/>
          </a:xfrm>
          <a:prstGeom prst="rect">
            <a:avLst/>
          </a:prstGeom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C2E4147-AA64-05ED-1D11-1AF663167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05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22"/>
    </mc:Choice>
    <mc:Fallback xmlns="">
      <p:transition spd="slow" advTm="33922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010518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1058138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701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7- Solving system of equations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1FCAEAD-DC40-B080-502B-699194A25C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2099" y="2148826"/>
            <a:ext cx="7048500" cy="2657475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DA7F8F7-55BC-853E-7952-5E7753F82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2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38"/>
    </mc:Choice>
    <mc:Fallback xmlns="">
      <p:transition spd="slow" advTm="28138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21209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1122341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82974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7- Solving system of equations by Spreadsheet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4294ECF-95F9-78B0-32EE-CC5E9A14E2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43201" y="1728397"/>
            <a:ext cx="5067603" cy="4430969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D00DC6E-BF39-F2D5-93A2-48A57344F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03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66"/>
    </mc:Choice>
    <mc:Fallback xmlns="">
      <p:transition spd="slow" advTm="104266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9096" y="628404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122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Summary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10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212792-0A6D-1037-CD4E-B7376000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42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9A5F88-91B6-DFD7-7246-C74EA42297D6}"/>
              </a:ext>
            </a:extLst>
          </p:cNvPr>
          <p:cNvSpPr txBox="1"/>
          <p:nvPr/>
        </p:nvSpPr>
        <p:spPr>
          <a:xfrm>
            <a:off x="2124364" y="1434400"/>
            <a:ext cx="951427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the addition and subtraction of matrices.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the multiplication of matrices.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calculating the determinants.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obtaining the inverse of the matrix.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adjoint of a matrix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obtaining the transpose of the matrix. </a:t>
            </a: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how to use Excel for solving system of equations.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9005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4225"/>
    </mc:Choice>
    <mc:Fallback xmlns="">
      <p:transition spd="slow" advTm="194225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466477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DED41F8-FC0F-4085-8150-313B6CF0521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4165" y="674254"/>
            <a:ext cx="9259274" cy="516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03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621"/>
    </mc:Choice>
    <mc:Fallback xmlns="">
      <p:transition spd="slow" advTm="183621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2398</TotalTime>
  <Words>629</Words>
  <Application>Microsoft Office PowerPoint</Application>
  <PresentationFormat>Widescreen</PresentationFormat>
  <Paragraphs>210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Calibri Light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Israa Lewaa</cp:lastModifiedBy>
  <cp:revision>193</cp:revision>
  <dcterms:created xsi:type="dcterms:W3CDTF">2021-08-03T13:03:26Z</dcterms:created>
  <dcterms:modified xsi:type="dcterms:W3CDTF">2023-01-25T11:51:46Z</dcterms:modified>
</cp:coreProperties>
</file>