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9"/>
  </p:notesMasterIdLst>
  <p:sldIdLst>
    <p:sldId id="480" r:id="rId5"/>
    <p:sldId id="303" r:id="rId6"/>
    <p:sldId id="520" r:id="rId7"/>
    <p:sldId id="521" r:id="rId8"/>
    <p:sldId id="522" r:id="rId9"/>
    <p:sldId id="523" r:id="rId10"/>
    <p:sldId id="524" r:id="rId11"/>
    <p:sldId id="525" r:id="rId12"/>
    <p:sldId id="276" r:id="rId13"/>
    <p:sldId id="519" r:id="rId14"/>
    <p:sldId id="518" r:id="rId15"/>
    <p:sldId id="256" r:id="rId16"/>
    <p:sldId id="526" r:id="rId17"/>
    <p:sldId id="481" r:id="rId18"/>
    <p:sldId id="527" r:id="rId19"/>
    <p:sldId id="482" r:id="rId20"/>
    <p:sldId id="483" r:id="rId21"/>
    <p:sldId id="485" r:id="rId22"/>
    <p:sldId id="486" r:id="rId23"/>
    <p:sldId id="528" r:id="rId24"/>
    <p:sldId id="487" r:id="rId25"/>
    <p:sldId id="488" r:id="rId26"/>
    <p:sldId id="489" r:id="rId27"/>
    <p:sldId id="490" r:id="rId28"/>
    <p:sldId id="491" r:id="rId29"/>
    <p:sldId id="492" r:id="rId30"/>
    <p:sldId id="493" r:id="rId31"/>
    <p:sldId id="494" r:id="rId32"/>
    <p:sldId id="495" r:id="rId33"/>
    <p:sldId id="506" r:id="rId34"/>
    <p:sldId id="496" r:id="rId35"/>
    <p:sldId id="516" r:id="rId36"/>
    <p:sldId id="517" r:id="rId37"/>
    <p:sldId id="34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20"/>
            <p14:sldId id="521"/>
            <p14:sldId id="522"/>
            <p14:sldId id="523"/>
            <p14:sldId id="524"/>
            <p14:sldId id="525"/>
            <p14:sldId id="276"/>
            <p14:sldId id="519"/>
            <p14:sldId id="518"/>
            <p14:sldId id="256"/>
            <p14:sldId id="526"/>
            <p14:sldId id="481"/>
            <p14:sldId id="527"/>
            <p14:sldId id="482"/>
            <p14:sldId id="483"/>
            <p14:sldId id="485"/>
            <p14:sldId id="486"/>
            <p14:sldId id="528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516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1" d="100"/>
          <a:sy n="71" d="100"/>
        </p:scale>
        <p:origin x="66" y="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Fayez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 0 Orientation</a:t>
            </a:r>
            <a:endParaRPr lang="en-US" sz="2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424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386336" y="4447115"/>
            <a:ext cx="3756578" cy="82465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0 Orientation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27658" y="4784540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PMG </a:t>
            </a:r>
            <a:r>
              <a:rPr lang="en-US" sz="2400" b="1" dirty="0" smtClean="0">
                <a:latin typeface="Alexandria" charset="0"/>
                <a:cs typeface="Alexandria" charset="0"/>
              </a:rPr>
              <a:t>424</a:t>
            </a:r>
            <a:endParaRPr lang="en-US" sz="2400" b="1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Session Outline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000" y="210683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 Academic Agenda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 Course Objectives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Learning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Outcomes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Course Outline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Topics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 Conclusion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9000" y="842191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9000" y="873536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0157" y="1253301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96249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345306"/>
            <a:ext cx="10812720" cy="51287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072624" y="69974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Academic </a:t>
            </a:r>
            <a:r>
              <a:rPr lang="en-US" sz="2800" dirty="0" smtClean="0">
                <a:latin typeface="Alexandria" pitchFamily="2" charset="-78"/>
                <a:cs typeface="Alexandria" pitchFamily="2" charset="-78"/>
              </a:rPr>
              <a:t>Agenda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3474" y="110049"/>
            <a:ext cx="2305141" cy="1076343"/>
          </a:xfrm>
          <a:prstGeom prst="rect">
            <a:avLst/>
          </a:prstGeom>
        </p:spPr>
      </p:pic>
      <p:pic>
        <p:nvPicPr>
          <p:cNvPr id="18" name="Content Placeholder 7">
            <a:extLst>
              <a:ext uri="{FF2B5EF4-FFF2-40B4-BE49-F238E27FC236}">
                <a16:creationId xmlns:a16="http://schemas.microsoft.com/office/drawing/2014/main" id="{CFA1A614-A017-3781-0A6D-3242329822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349" y="1422399"/>
            <a:ext cx="8414534" cy="505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5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51806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pitchFamily="2" charset="-78"/>
                <a:cs typeface="Alexandria" pitchFamily="2" charset="-78"/>
              </a:rPr>
              <a:t>Quizzes &amp; Exams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27094" y="2342452"/>
            <a:ext cx="8404411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أسئلة الاختبار </a:t>
            </a: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الفصلي 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/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True-False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 / 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MCQ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 / أسئلة صوتية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تعد الإجابة على الاختبار بمثابة الحضور للطلاب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درجة الاختبار القصير 8 درجات/8 أسئلة (اجمالي 80 درجة)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فترة عقد الاختبار القصير /24 دقيقة</a:t>
            </a: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/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28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033192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Quizzes &amp; Exams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20219" y="2411240"/>
            <a:ext cx="8404411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الاختبار النهائي سيكون من خلال </a:t>
            </a:r>
            <a:r>
              <a:rPr lang="ar-SY" sz="2000" dirty="0" err="1" smtClean="0">
                <a:latin typeface="Alexandria" pitchFamily="2" charset="-78"/>
                <a:cs typeface="Alexandria" pitchFamily="2" charset="-78"/>
              </a:rPr>
              <a:t>المودل</a:t>
            </a:r>
            <a:endParaRPr lang="ar-SY" sz="2000" dirty="0" smtClean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أسئلة 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الاختبار </a:t>
            </a: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النهائي 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/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True-False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 / 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MCQ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 / أسئلة صوتية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درجة 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الاختبار </a:t>
            </a: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النهائي 20 درجة/20 سؤال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SY" sz="2000" dirty="0">
                <a:latin typeface="Alexandria" pitchFamily="2" charset="-78"/>
                <a:cs typeface="Alexandria" pitchFamily="2" charset="-78"/>
              </a:rPr>
              <a:t>فترة عقد الاختبار </a:t>
            </a: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النهائي  /60 </a:t>
            </a:r>
            <a:r>
              <a:rPr lang="ar-SY" sz="2000" dirty="0">
                <a:latin typeface="Alexandria" pitchFamily="2" charset="-78"/>
                <a:cs typeface="Alexandria" pitchFamily="2" charset="-78"/>
              </a:rPr>
              <a:t>دقيقة</a:t>
            </a:r>
            <a:r>
              <a:rPr lang="ar-SY" sz="2000" dirty="0" smtClean="0">
                <a:latin typeface="Alexandria" pitchFamily="2" charset="-78"/>
                <a:cs typeface="Alexandria" pitchFamily="2" charset="-78"/>
              </a:rPr>
              <a:t>/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8032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779745" y="963036"/>
            <a:ext cx="4657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Obligations and Grading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90610C-8285-238A-CDE3-0DBBF97E7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415" y="1745416"/>
            <a:ext cx="9544692" cy="48653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63545" y="6134235"/>
            <a:ext cx="2616200" cy="40011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37155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Online Lecture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000" y="2106839"/>
            <a:ext cx="10541000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Answer your questions/inquiries</a:t>
            </a:r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Solve different issues/problems</a:t>
            </a:r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Discuss your opinions with the instructor/classmates</a:t>
            </a:r>
          </a:p>
          <a:p>
            <a:pPr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Trigger activities related to previous session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topics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9000" y="842191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9000" y="873536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0157" y="1253301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08517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246948" y="1019069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Course Objectives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10683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Introducing the principles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Using governance to establish a good project structure, harmonizes processes and resources, and provides a smooth path to achieve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goals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Applying governance to remove costly inefficiencies that negatively impact smooth running and reduces the risk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conflict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Providing an opportunity to discuss enterprise projects and other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megaprojects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89000" y="842191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9000" y="873536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0157" y="1253301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9000" y="1999964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 Categorize the core issues of project governance within the context of projects and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programs.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Evaluate and critique the strengths and challenges of various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structures.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Given a large enterprise project, recommend methods and procedures that ensure the project is governed according to best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practices.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Evaluate how changes to project scope may impact the project’s schedule, cost, and quality, and create a scope document that will produce the desired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outcomes.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9000" y="842191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9000" y="873536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0157" y="1253301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9341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049781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884179" y="200355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73164" y="2048906"/>
            <a:ext cx="8417320" cy="4616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1: Definition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2: Governance Structures and Management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Scope.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3: Creating Project-focused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Structures.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4: Transparent and Accountable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Organizations.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5: Project Ownership vs. Asset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Ownership.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6: Towards an Integrated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Model.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7:  Effective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8: Governance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Portfolios.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Lecture 9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: Governance of Programs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Lecture 10:Governance of Projects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29111" y="1077088"/>
            <a:ext cx="1133324" cy="9143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29111" y="1108433"/>
            <a:ext cx="109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</a:t>
            </a: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50268" y="1488198"/>
            <a:ext cx="1091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Orientation </a:t>
            </a:r>
            <a:endParaRPr lang="en-US" sz="12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04524" y="1410922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Course Outline </a:t>
            </a:r>
          </a:p>
        </p:txBody>
      </p:sp>
    </p:spTree>
    <p:extLst>
      <p:ext uri="{BB962C8B-B14F-4D97-AF65-F5344CB8AC3E}">
        <p14:creationId xmlns:p14="http://schemas.microsoft.com/office/powerpoint/2010/main" val="2897853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What Is a Project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General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Characteristics.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Evolution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Organizational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What is Governance?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Why Governance?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Theories.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1: Definition of Governance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Shareholder Theory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Principles of Shareholder Theory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Disadvantages of Shareholder Theory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Implications of Shareholder Theory on PM 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Stakeholder Theory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Transaction Costs Economics (TCE)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Agency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Theory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1: Definition of Governance</a:t>
            </a:r>
          </a:p>
        </p:txBody>
      </p:sp>
    </p:spTree>
    <p:extLst>
      <p:ext uri="{BB962C8B-B14F-4D97-AF65-F5344CB8AC3E}">
        <p14:creationId xmlns:p14="http://schemas.microsoft.com/office/powerpoint/2010/main" val="2993104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Scope.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and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Management.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and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Portfolios.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and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Projects.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Paradigms for Project Management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Behavioral-oriented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Organizations.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Outcome-oriented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Organizations.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1" y="606795"/>
            <a:ext cx="6468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02</a:t>
            </a: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Structures and Management Scope</a:t>
            </a:r>
          </a:p>
        </p:txBody>
      </p:sp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Conformist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Paradigm.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Flexible Economist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Paradigm. 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Versatile Artist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Paradigm.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Agile Pragmatist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Paradigm.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Choice of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Paradigm.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1" y="606795"/>
            <a:ext cx="6468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02</a:t>
            </a: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Structures and Management Scope</a:t>
            </a:r>
          </a:p>
        </p:txBody>
      </p:sp>
    </p:spTree>
    <p:extLst>
      <p:ext uri="{BB962C8B-B14F-4D97-AF65-F5344CB8AC3E}">
        <p14:creationId xmlns:p14="http://schemas.microsoft.com/office/powerpoint/2010/main" val="2615337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4173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Projects and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Strategy.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Delivery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Circle. 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Control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Circle. 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Projects as Temporary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Organizations.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Why We Need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Objectives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 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Institutions.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Board of Directors and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Projects.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Board of Directors and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Management.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Decisions of the Board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Directors.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4410" y="578327"/>
            <a:ext cx="67790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3: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Creating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Project-focused Governance Structures</a:t>
            </a: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45276" y="1692439"/>
            <a:ext cx="841732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Individual 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Project 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sz="1700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latin typeface="Alexandria" pitchFamily="2" charset="-78"/>
                <a:cs typeface="Alexandria" pitchFamily="2" charset="-78"/>
              </a:rPr>
              <a:t>Portfolio 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sz="1700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latin typeface="Alexandria" pitchFamily="2" charset="-78"/>
                <a:cs typeface="Alexandria" pitchFamily="2" charset="-78"/>
              </a:rPr>
              <a:t>Governance Decisions at the Portfolio 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Level.</a:t>
            </a:r>
            <a:endParaRPr lang="en-US" sz="17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Sponsors.</a:t>
            </a:r>
            <a:endParaRPr lang="en-US" sz="17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latin typeface="Alexandria" pitchFamily="2" charset="-78"/>
                <a:cs typeface="Alexandria" pitchFamily="2" charset="-78"/>
              </a:rPr>
              <a:t>Steering 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Groups.</a:t>
            </a:r>
            <a:endParaRPr lang="en-US" sz="17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latin typeface="Alexandria" pitchFamily="2" charset="-78"/>
                <a:cs typeface="Alexandria" pitchFamily="2" charset="-78"/>
              </a:rPr>
              <a:t>Strategic Project Management 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Offices.</a:t>
            </a:r>
            <a:endParaRPr lang="en-US" sz="17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latin typeface="Alexandria" pitchFamily="2" charset="-78"/>
                <a:cs typeface="Alexandria" pitchFamily="2" charset="-78"/>
              </a:rPr>
              <a:t>Tactical Project Management 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Offices.</a:t>
            </a:r>
            <a:endParaRPr lang="en-US" sz="17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>
                <a:latin typeface="Alexandria" pitchFamily="2" charset="-78"/>
                <a:cs typeface="Alexandria" pitchFamily="2" charset="-78"/>
              </a:rPr>
              <a:t>Project Management Governance 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Institutions.</a:t>
            </a:r>
            <a:endParaRPr lang="en-US" sz="17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4410" y="578327"/>
            <a:ext cx="67790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3: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Creating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Project-focused Governance Structures</a:t>
            </a: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Why Organizational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Quality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Management.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Management Quality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Forces.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Framework For Organizational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Migration.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Framework for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Management.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Elements of the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Framework.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Stronger PMO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Roles.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Variation of the PMO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Approach.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How PMI Maturity Model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Works.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38389" y="61938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latin typeface="Alexandria" pitchFamily="2" charset="-78"/>
                <a:cs typeface="Alexandria" pitchFamily="2" charset="-78"/>
              </a:rPr>
              <a:t>Lecture 4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:</a:t>
            </a:r>
          </a:p>
          <a:p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Transparent and Accountable Organizations</a:t>
            </a:r>
          </a:p>
        </p:txBody>
      </p:sp>
    </p:spTree>
    <p:extLst>
      <p:ext uri="{BB962C8B-B14F-4D97-AF65-F5344CB8AC3E}">
        <p14:creationId xmlns:p14="http://schemas.microsoft.com/office/powerpoint/2010/main" val="19226360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15523"/>
            <a:ext cx="84173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What is an Asset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?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Asset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Ownership.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Asset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Owners.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Asset Owner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Responsibilities.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Ownership.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Synonyms.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 Job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Description.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Incentives.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Ownership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Role.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Duties.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1381" y="651096"/>
            <a:ext cx="6785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5</a:t>
            </a:r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:</a:t>
            </a: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Ownership vs. Asset Ownership</a:t>
            </a:r>
          </a:p>
        </p:txBody>
      </p:sp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Project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Owner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Responsibilities.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Project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Owner vs.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Manager.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 vs.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Sponsor.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 vs. Product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Owner.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 vs. Product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Manager.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Owner vs.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Leader.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Asset Ownership vs.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Ownership.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1381" y="651096"/>
            <a:ext cx="6785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5</a:t>
            </a:r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:</a:t>
            </a: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Project Ownership vs. Asset Ownership</a:t>
            </a:r>
          </a:p>
        </p:txBody>
      </p:sp>
    </p:spTree>
    <p:extLst>
      <p:ext uri="{BB962C8B-B14F-4D97-AF65-F5344CB8AC3E}">
        <p14:creationId xmlns:p14="http://schemas.microsoft.com/office/powerpoint/2010/main" val="27953479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92799"/>
            <a:ext cx="859618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Linking Governance of Projects, Programs, and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Portfolios.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No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One-Size-Governance-Fits-All.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Model.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Paradigm.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Importance of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Paradigm.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Institutions.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Macro View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Example of Project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Hierarchy.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50000"/>
              </a:lnSpc>
            </a:pPr>
            <a:endParaRPr lang="en-US" dirty="0" smtClean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614539"/>
            <a:ext cx="7321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6: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Towards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an Integrated Governance Model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Linking Institutional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Theory (Legitimacy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).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Pragmatic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Legitimacy.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Legitimacy and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Institutions.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Implications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Legitimacy.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Total Project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Model.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Role of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Paradigms.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485572" y="614539"/>
            <a:ext cx="7321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6: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Towards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an Integrated Governance Model</a:t>
            </a:r>
          </a:p>
        </p:txBody>
      </p:sp>
    </p:spTree>
    <p:extLst>
      <p:ext uri="{BB962C8B-B14F-4D97-AF65-F5344CB8AC3E}">
        <p14:creationId xmlns:p14="http://schemas.microsoft.com/office/powerpoint/2010/main" val="8773744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Causes of Project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Problems.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Project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Objectives.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Confusion Regarding Project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Objectives.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Problems of Overemphasized Project Reporting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Risk Aversion.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Problems with Consensus Approach Regarding Risk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Aversion.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14539"/>
            <a:ext cx="4983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7: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Effective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675976" y="1373531"/>
            <a:ext cx="85961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Project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Stakeholders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Stakeholder Issues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Deciding on Main Stakeholders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Effective Project Governance 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Summary of Effective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Solutions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190928" y="614539"/>
            <a:ext cx="4983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7: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Effective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Logic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Portfolios.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What is a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Portfolio.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Effectiveness and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Portfolios.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Decisions on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Portfolios.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Possible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Structures.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Multi-project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Portfolios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Projects.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Programs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Projects.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Hybrid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Organizations.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588035"/>
            <a:ext cx="4983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8</a:t>
            </a:r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:</a:t>
            </a: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of Portfolios.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Performance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of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Structures.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Portfolio Management.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Portfolio Management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Objectives.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Portfolio Optimization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Strategies.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Value Maximization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Strategy.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Balancing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Strategy.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Roles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and Authorities of Portfolio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Managers.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Measuring Portfolio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Performance.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90928" y="588035"/>
            <a:ext cx="4983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8</a:t>
            </a:r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:</a:t>
            </a: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of Portfolios.</a:t>
            </a:r>
          </a:p>
        </p:txBody>
      </p:sp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What is a Project Program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Efficiency and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Programs.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Importance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Programs.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Decisions on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Programs.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Main Areas Concerning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Programs.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Reality of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Programs.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Forms of Programs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9: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of Programs</a:t>
            </a:r>
          </a:p>
        </p:txBody>
      </p:sp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Temporary Programs.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Semi-permanent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Programs.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Execution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of Program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Aim of Program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Goal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Setting.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Effective Goal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Setting.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190928" y="594920"/>
            <a:ext cx="4983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9: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of Programs</a:t>
            </a: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Themes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of Program Management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Achievement of Program Objectives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Organization Structures </a:t>
            </a: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Roles and Authorities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Controlling Program Progress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Program Progress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Reviews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190928" y="654295"/>
            <a:ext cx="49834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9: </a:t>
            </a:r>
            <a:endParaRPr lang="en-US" sz="2000" b="1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of Programs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62532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Aim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Approaches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Perspectives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Implications of Shareholder Theory on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PM. 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Steering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Group.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Level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Governance.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Level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Support.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Steering Group Governance Roles and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Tasks.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10</a:t>
            </a:r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:</a:t>
            </a: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of Projects</a:t>
            </a: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75976" y="1797601"/>
            <a:ext cx="859618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Establishing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the Governance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Infrastructure.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Steering Group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Meetings.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Governance of Project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Contracts.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Types of Project Management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Methodologies.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Predictive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Methodologies.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Convergent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Methodologies.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Emergent </a:t>
            </a:r>
            <a:r>
              <a:rPr lang="en-US" smtClean="0">
                <a:latin typeface="Alexandria" pitchFamily="2" charset="-78"/>
                <a:cs typeface="Alexandria" pitchFamily="2" charset="-78"/>
              </a:rPr>
              <a:t>Methodologies.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190928" y="654295"/>
            <a:ext cx="53118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Lecture 10</a:t>
            </a:r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:</a:t>
            </a:r>
          </a:p>
          <a:p>
            <a:r>
              <a:rPr lang="en-US" sz="2000" b="1" dirty="0" smtClean="0">
                <a:latin typeface="Alexandria" pitchFamily="2" charset="-78"/>
                <a:cs typeface="Alexandria" pitchFamily="2" charset="-78"/>
              </a:rPr>
              <a:t>Governance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of Projects</a:t>
            </a:r>
          </a:p>
        </p:txBody>
      </p:sp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291548" y="1126167"/>
            <a:ext cx="11668892" cy="5407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49141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30FEDB7C-9908-8139-99F2-8D9CB649049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0114325"/>
              </p:ext>
            </p:extLst>
          </p:nvPr>
        </p:nvGraphicFramePr>
        <p:xfrm>
          <a:off x="569847" y="1223789"/>
          <a:ext cx="11019537" cy="52176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4044">
                  <a:extLst>
                    <a:ext uri="{9D8B030D-6E8A-4147-A177-3AD203B41FA5}">
                      <a16:colId xmlns:a16="http://schemas.microsoft.com/office/drawing/2014/main" val="3938359887"/>
                    </a:ext>
                  </a:extLst>
                </a:gridCol>
                <a:gridCol w="7625493">
                  <a:extLst>
                    <a:ext uri="{9D8B030D-6E8A-4147-A177-3AD203B41FA5}">
                      <a16:colId xmlns:a16="http://schemas.microsoft.com/office/drawing/2014/main" val="3395354944"/>
                    </a:ext>
                  </a:extLst>
                </a:gridCol>
              </a:tblGrid>
              <a:tr h="3805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Definition of governance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Defining governance and why we need it.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446786"/>
                  </a:ext>
                </a:extLst>
              </a:tr>
              <a:tr h="5860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Types of Governance Structures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Exploring existing governance theories, paradigms, and structures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3020391"/>
                  </a:ext>
                </a:extLst>
              </a:tr>
              <a:tr h="5943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Creating Project-focused Governance Structures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Understanding governance in the context and scope of project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4898688"/>
                  </a:ext>
                </a:extLst>
              </a:tr>
              <a:tr h="656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Transparent and Accountable Organizations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Discussing how to create transparent and accountable organizations and the main roles needed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119792"/>
                  </a:ext>
                </a:extLst>
              </a:tr>
              <a:tr h="5755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Project Ownership vs Asset Ownership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Differentiating between project ownership and asset ownership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248008"/>
                  </a:ext>
                </a:extLst>
              </a:tr>
              <a:tr h="656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Understanding Project Governance Structures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Understanding governance structures within different scales of projects, programs, and portfolios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246941"/>
                  </a:ext>
                </a:extLst>
              </a:tr>
              <a:tr h="656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Governance, Decisions, Risks, and Resources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Clarifying the interlink between governance and decision-making, risk management, and resource allocation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2842042"/>
                  </a:ext>
                </a:extLst>
              </a:tr>
              <a:tr h="656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Verification and Validation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Presenting a model for governance of projects, programs and portfolios, and envisaging the future of project governance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305417"/>
                  </a:ext>
                </a:extLst>
              </a:tr>
              <a:tr h="4536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Enterprise PM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500" b="0" dirty="0">
                          <a:solidFill>
                            <a:schemeClr val="tx1"/>
                          </a:solidFill>
                          <a:latin typeface="Alexandria" pitchFamily="2" charset="-78"/>
                          <a:cs typeface="Alexandria" pitchFamily="2" charset="-78"/>
                        </a:rPr>
                        <a:t>Describing how projects on a companywide scale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1409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0286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purl.org/dc/elements/1.1/"/>
    <ds:schemaRef ds:uri="aca13214-df29-4e3c-a050-857c0bf7bd8e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688354b5-287c-4cda-825e-1d7935aea40e"/>
    <ds:schemaRef ds:uri="http://schemas.microsoft.com/office/infopath/2007/PartnerControl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60084E8-A312-44BD-A9B0-BB025FD02E96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1336</Words>
  <Application>Microsoft Office PowerPoint</Application>
  <PresentationFormat>Widescreen</PresentationFormat>
  <Paragraphs>304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Courier New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94</cp:revision>
  <dcterms:created xsi:type="dcterms:W3CDTF">2023-04-29T09:08:00Z</dcterms:created>
  <dcterms:modified xsi:type="dcterms:W3CDTF">2024-09-10T23:23:15Z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