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5.xml" ContentType="application/vnd.openxmlformats-officedocument.presentationml.slide+xml"/>
  <Override PartName="/ppt/slides/slide17.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18.xml" ContentType="application/vnd.openxmlformats-officedocument.presentationml.slide+xml"/>
  <Override PartName="/ppt/slides/slide16.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1.xml" ContentType="application/vnd.openxmlformats-officedocument.presentationml.slide+xml"/>
  <Override PartName="/ppt/slides/slide36.xml" ContentType="application/vnd.openxmlformats-officedocument.presentationml.slide+xml"/>
  <Override PartName="/ppt/slides/slide24.xml" ContentType="application/vnd.openxmlformats-officedocument.presentationml.slide+xml"/>
  <Override PartName="/ppt/slides/slide3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notesSlides/notesSlide10.xml" ContentType="application/vnd.openxmlformats-officedocument.presentationml.notesSlide+xml"/>
  <Override PartName="/ppt/notesSlides/notesSlide5.xml" ContentType="application/vnd.openxmlformats-officedocument.presentationml.notesSlide+xml"/>
  <Override PartName="/ppt/notesSlides/notesSlide27.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1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18.xml" ContentType="application/vnd.openxmlformats-officedocument.presentationml.notesSlide+xml"/>
  <Override PartName="/ppt/notesSlides/notesSlide21.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3.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1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ustom.xml" ContentType="application/vnd.openxmlformats-officedocument.custom-properti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8"/>
  </p:notesMasterIdLst>
  <p:sldIdLst>
    <p:sldId id="480" r:id="rId2"/>
    <p:sldId id="303" r:id="rId3"/>
    <p:sldId id="271" r:id="rId4"/>
    <p:sldId id="567" r:id="rId5"/>
    <p:sldId id="313" r:id="rId6"/>
    <p:sldId id="533" r:id="rId7"/>
    <p:sldId id="534" r:id="rId8"/>
    <p:sldId id="535" r:id="rId9"/>
    <p:sldId id="569" r:id="rId10"/>
    <p:sldId id="536" r:id="rId11"/>
    <p:sldId id="568" r:id="rId12"/>
    <p:sldId id="538" r:id="rId13"/>
    <p:sldId id="276" r:id="rId14"/>
    <p:sldId id="540" r:id="rId15"/>
    <p:sldId id="539" r:id="rId16"/>
    <p:sldId id="542" r:id="rId17"/>
    <p:sldId id="543" r:id="rId18"/>
    <p:sldId id="544" r:id="rId19"/>
    <p:sldId id="545" r:id="rId20"/>
    <p:sldId id="546" r:id="rId21"/>
    <p:sldId id="547" r:id="rId22"/>
    <p:sldId id="548" r:id="rId23"/>
    <p:sldId id="549" r:id="rId24"/>
    <p:sldId id="550" r:id="rId25"/>
    <p:sldId id="551" r:id="rId26"/>
    <p:sldId id="552" r:id="rId27"/>
    <p:sldId id="554" r:id="rId28"/>
    <p:sldId id="306" r:id="rId29"/>
    <p:sldId id="559" r:id="rId30"/>
    <p:sldId id="566" r:id="rId31"/>
    <p:sldId id="561" r:id="rId32"/>
    <p:sldId id="562" r:id="rId33"/>
    <p:sldId id="563" r:id="rId34"/>
    <p:sldId id="564" r:id="rId35"/>
    <p:sldId id="256"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67"/>
            <p14:sldId id="313"/>
            <p14:sldId id="533"/>
            <p14:sldId id="534"/>
            <p14:sldId id="535"/>
            <p14:sldId id="569"/>
            <p14:sldId id="536"/>
            <p14:sldId id="568"/>
            <p14:sldId id="538"/>
            <p14:sldId id="276"/>
            <p14:sldId id="540"/>
            <p14:sldId id="539"/>
            <p14:sldId id="542"/>
            <p14:sldId id="543"/>
            <p14:sldId id="544"/>
            <p14:sldId id="545"/>
            <p14:sldId id="546"/>
            <p14:sldId id="547"/>
            <p14:sldId id="548"/>
            <p14:sldId id="549"/>
            <p14:sldId id="550"/>
            <p14:sldId id="551"/>
            <p14:sldId id="552"/>
            <p14:sldId id="554"/>
            <p14:sldId id="306"/>
            <p14:sldId id="559"/>
            <p14:sldId id="566"/>
            <p14:sldId id="561"/>
            <p14:sldId id="562"/>
            <p14:sldId id="563"/>
            <p14:sldId id="564"/>
            <p14:sldId id="25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1E6BD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638" autoAdjust="0"/>
    <p:restoredTop sz="93738" autoAdjust="0"/>
  </p:normalViewPr>
  <p:slideViewPr>
    <p:cSldViewPr snapToGrid="0">
      <p:cViewPr varScale="1">
        <p:scale>
          <a:sx n="62" d="100"/>
          <a:sy n="62" d="100"/>
        </p:scale>
        <p:origin x="966"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45"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1/26/2026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46703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0655446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27257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018508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1070750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2275180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6518454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2744257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0965037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8542786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781287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2762409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4967345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4264552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2945822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6016909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9917156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8238085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7683725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755238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9966102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7584901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5340167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211360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1/26/2026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390968" y="4411445"/>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0 </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824881" y="3171020"/>
            <a:ext cx="4404667"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a:t>
            </a:r>
            <a:endParaRPr lang="en-US" sz="2000" dirty="0">
              <a:latin typeface="Alexandria Black" pitchFamily="2" charset="-78"/>
              <a:cs typeface="Alexandria Black" pitchFamily="2" charset="-78"/>
            </a:endParaRPr>
          </a:p>
        </p:txBody>
      </p:sp>
      <p:sp>
        <p:nvSpPr>
          <p:cNvPr id="12" name="Google Shape;131;p3"/>
          <p:cNvSpPr txBox="1"/>
          <p:nvPr/>
        </p:nvSpPr>
        <p:spPr>
          <a:xfrm>
            <a:off x="588936" y="5517695"/>
            <a:ext cx="3815731"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015663"/>
          </a:xfrm>
          <a:prstGeom prst="rect">
            <a:avLst/>
          </a:prstGeom>
          <a:noFill/>
        </p:spPr>
        <p:txBody>
          <a:bodyPr wrap="square" rtlCol="0">
            <a:spAutoFit/>
          </a:bodyPr>
          <a:lstStyle/>
          <a:p>
            <a:pPr algn="ctr"/>
            <a:r>
              <a:rPr lang="en-US" sz="2000" b="1" i="1" dirty="0" smtClean="0">
                <a:solidFill>
                  <a:srgbClr val="00B0F0"/>
                </a:solidFill>
                <a:latin typeface="Alexandria ExtraBold" pitchFamily="2" charset="-78"/>
                <a:cs typeface="Alexandria ExtraBold" pitchFamily="2" charset="-78"/>
              </a:rPr>
              <a:t>Artificial Intelligence for Financial Technology</a:t>
            </a:r>
          </a:p>
          <a:p>
            <a:pPr algn="ct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 AI </a:t>
            </a:r>
            <a:r>
              <a:rPr lang="en-US" sz="2000" dirty="0">
                <a:latin typeface="Alexandria Black" pitchFamily="2" charset="-78"/>
                <a:cs typeface="Alexandria Black" pitchFamily="2" charset="-78"/>
              </a:rPr>
              <a:t>for Fin Tech</a:t>
            </a:r>
          </a:p>
          <a:p>
            <a:endParaRPr lang="en-US" sz="2000" b="1" i="1" dirty="0">
              <a:solidFill>
                <a:srgbClr val="00B0F0"/>
              </a:solidFill>
              <a:latin typeface="Alexandria ExtraBold" pitchFamily="2" charset="-78"/>
              <a:cs typeface="Alexandria ExtraBold" pitchFamily="2" charset="-78"/>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rgbClr val="000000"/>
                </a:solidFill>
                <a:latin typeface="Alexandria Black" pitchFamily="2" charset="-78"/>
                <a:ea typeface="Times New Roman"/>
                <a:cs typeface="Alexandria Black" pitchFamily="2" charset="-78"/>
                <a:sym typeface="Times New Roman"/>
              </a:rPr>
              <a:t>Lecture 0 </a:t>
            </a:r>
            <a:endParaRPr lang="en-US" sz="2000" b="1" dirty="0">
              <a:solidFill>
                <a:srgbClr val="000000"/>
              </a:solidFill>
              <a:latin typeface="Alexandria Black" pitchFamily="2" charset="-78"/>
              <a:ea typeface="Times New Roman"/>
              <a:cs typeface="Alexandria Black" pitchFamily="2" charset="-78"/>
              <a:sym typeface="Times New Roman"/>
            </a:endParaRP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p>
        </p:txBody>
      </p:sp>
      <p:sp>
        <p:nvSpPr>
          <p:cNvPr id="6" name="Rectangle 5"/>
          <p:cNvSpPr/>
          <p:nvPr/>
        </p:nvSpPr>
        <p:spPr>
          <a:xfrm flipV="1">
            <a:off x="2626179" y="408686"/>
            <a:ext cx="93850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937063" cy="369291"/>
          </a:xfrm>
          <a:prstGeom prst="rect">
            <a:avLst/>
          </a:prstGeom>
          <a:noFill/>
          <a:ln>
            <a:noFill/>
          </a:ln>
        </p:spPr>
        <p:txBody>
          <a:bodyPr spcFirstLastPara="1" wrap="square" lIns="91425" tIns="45700" rIns="91425" bIns="45700" anchor="t" anchorCtr="0">
            <a:spAutoFit/>
          </a:bodyPr>
          <a:lstStyle/>
          <a:p>
            <a:pPr lvl="0">
              <a:lnSpc>
                <a:spcPct val="90000"/>
              </a:lnSpc>
              <a:buClr>
                <a:schemeClr val="lt1"/>
              </a:buClr>
              <a:buSzPct val="100000"/>
            </a:pPr>
            <a:r>
              <a:rPr lang="en-US" sz="2000" b="1" dirty="0">
                <a:latin typeface="Alexandria Black" pitchFamily="2" charset="-78"/>
                <a:ea typeface="Calibri"/>
                <a:cs typeface="Alexandria Black" pitchFamily="2" charset="-78"/>
                <a:sym typeface="Calibri"/>
              </a:rPr>
              <a:t>Master of </a:t>
            </a:r>
            <a:r>
              <a:rPr lang="en-US" sz="2000" b="1" dirty="0" smtClean="0">
                <a:latin typeface="Alexandria Black" pitchFamily="2" charset="-78"/>
                <a:ea typeface="Calibri"/>
                <a:cs typeface="Alexandria Black" pitchFamily="2" charset="-78"/>
                <a:sym typeface="Calibri"/>
              </a:rPr>
              <a:t>Financial Technology- Fin Tech </a:t>
            </a:r>
            <a:endParaRPr lang="en-US" sz="2000" b="1" dirty="0">
              <a:latin typeface="Alexandria Black" pitchFamily="2" charset="-78"/>
              <a:ea typeface="Calibri"/>
              <a:cs typeface="Alexandria Black" pitchFamily="2" charset="-78"/>
              <a:sym typeface="Calibri"/>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815882"/>
          </a:xfrm>
          <a:prstGeom prst="rect">
            <a:avLst/>
          </a:prstGeom>
          <a:noFill/>
        </p:spPr>
        <p:txBody>
          <a:bodyPr wrap="square" rtlCol="0">
            <a:spAutoFit/>
          </a:bodyPr>
          <a:lstStyle/>
          <a:p>
            <a:pPr lvl="0" algn="just">
              <a:buClr>
                <a:schemeClr val="lt1"/>
              </a:buClr>
              <a:buSzPts val="2400"/>
            </a:pPr>
            <a:r>
              <a:rPr lang="en-US" sz="1600" b="1" dirty="0">
                <a:latin typeface="Alexandria" pitchFamily="2" charset="-78"/>
                <a:ea typeface="Calibri"/>
                <a:cs typeface="Alexandria" pitchFamily="2" charset="-78"/>
                <a:sym typeface="Calibri"/>
              </a:rPr>
              <a:t>Master of Financial Technology </a:t>
            </a:r>
            <a:r>
              <a:rPr lang="en-AE" sz="1600" b="1" dirty="0" smtClean="0">
                <a:latin typeface="Alexandria" pitchFamily="2" charset="-78"/>
                <a:ea typeface="Calibri"/>
                <a:cs typeface="Alexandria" pitchFamily="2" charset="-78"/>
                <a:sym typeface="Calibri"/>
              </a:rPr>
              <a:t>–</a:t>
            </a:r>
            <a:r>
              <a:rPr lang="en-US" sz="1600" b="1" dirty="0" smtClean="0">
                <a:latin typeface="Alexandria" pitchFamily="2" charset="-78"/>
                <a:ea typeface="Calibri"/>
                <a:cs typeface="Alexandria" pitchFamily="2" charset="-78"/>
                <a:sym typeface="Calibri"/>
              </a:rPr>
              <a:t> Fin Tech</a:t>
            </a:r>
            <a:endParaRPr lang="en-US" sz="1600" b="1" dirty="0">
              <a:latin typeface="Alexandria" pitchFamily="2" charset="-78"/>
              <a:ea typeface="Calibri"/>
              <a:cs typeface="Alexandria" pitchFamily="2" charset="-78"/>
              <a:sym typeface="Calibri"/>
            </a:endParaRPr>
          </a:p>
          <a:p>
            <a:pPr lvl="0" algn="just"/>
            <a:endParaRPr lang="en-US" sz="1600" dirty="0" smtClean="0">
              <a:latin typeface="Alexandria" pitchFamily="2" charset="-78"/>
              <a:ea typeface="Calibri"/>
              <a:cs typeface="Alexandria" pitchFamily="2" charset="-78"/>
              <a:sym typeface="Calibri"/>
            </a:endParaRPr>
          </a:p>
          <a:p>
            <a:pPr lvl="0" algn="just"/>
            <a:r>
              <a:rPr lang="en-US" sz="1600" dirty="0" smtClean="0">
                <a:latin typeface="Alexandria" pitchFamily="2" charset="-78"/>
                <a:ea typeface="Calibri"/>
                <a:cs typeface="Alexandria" pitchFamily="2" charset="-78"/>
                <a:sym typeface="Calibri"/>
              </a:rPr>
              <a:t>The </a:t>
            </a:r>
            <a:r>
              <a:rPr lang="en-US" sz="1600" dirty="0">
                <a:latin typeface="Alexandria" pitchFamily="2" charset="-78"/>
                <a:ea typeface="Calibri"/>
                <a:cs typeface="Alexandria" pitchFamily="2" charset="-78"/>
                <a:sym typeface="Calibri"/>
              </a:rPr>
              <a:t>Master of Financial Technology focuses on developing </a:t>
            </a:r>
            <a:r>
              <a:rPr lang="en-US" sz="1600" dirty="0" smtClean="0">
                <a:latin typeface="Alexandria" pitchFamily="2" charset="-78"/>
                <a:ea typeface="Calibri"/>
                <a:cs typeface="Alexandria" pitchFamily="2" charset="-78"/>
                <a:sym typeface="Calibri"/>
              </a:rPr>
              <a:t>Fin Tech </a:t>
            </a:r>
            <a:r>
              <a:rPr lang="en-US" sz="1600" dirty="0">
                <a:latin typeface="Alexandria" pitchFamily="2" charset="-78"/>
                <a:ea typeface="Calibri"/>
                <a:cs typeface="Alexandria" pitchFamily="2" charset="-78"/>
                <a:sym typeface="Calibri"/>
              </a:rPr>
              <a:t>services. The program emphasizes the systematic understanding of new digital models in financial services, how technology and innovation are changing financial practices, quantitative finance skills, and applying technologies to financial services</a:t>
            </a:r>
            <a:r>
              <a:rPr lang="en-US" sz="1600" dirty="0" smtClean="0">
                <a:latin typeface="Alexandria" pitchFamily="2" charset="-78"/>
                <a:ea typeface="Calibri"/>
                <a:cs typeface="Alexandria" pitchFamily="2" charset="-78"/>
                <a:sym typeface="Calibri"/>
              </a:rPr>
              <a:t>.</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a:t>
            </a:r>
            <a:r>
              <a:rPr lang="en-US" sz="2000" b="1" dirty="0" smtClean="0">
                <a:solidFill>
                  <a:srgbClr val="3BCCFF"/>
                </a:solidFill>
                <a:latin typeface="Alexandria Black" pitchFamily="2" charset="-78"/>
                <a:ea typeface="Calibri"/>
                <a:cs typeface="Alexandria Black" pitchFamily="2" charset="-78"/>
                <a:sym typeface="Calibri"/>
              </a:rPr>
              <a:t> </a:t>
            </a:r>
            <a:endParaRPr sz="2000" b="1" dirty="0">
              <a:solidFill>
                <a:srgbClr val="3BCCFF"/>
              </a:solidFill>
              <a:latin typeface="Alexandria Black" pitchFamily="2" charset="-78"/>
              <a:ea typeface="Times New Roman"/>
              <a:cs typeface="Alexandria Black" pitchFamily="2" charset="-78"/>
              <a:sym typeface="Times New Roman"/>
            </a:endParaRPr>
          </a:p>
        </p:txBody>
      </p:sp>
    </p:spTree>
    <p:extLst>
      <p:ext uri="{BB962C8B-B14F-4D97-AF65-F5344CB8AC3E}">
        <p14:creationId xmlns:p14="http://schemas.microsoft.com/office/powerpoint/2010/main" val="9883590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554545"/>
          </a:xfrm>
          <a:prstGeom prst="rect">
            <a:avLst/>
          </a:prstGeom>
          <a:noFill/>
        </p:spPr>
        <p:txBody>
          <a:bodyPr wrap="square" rtlCol="0">
            <a:spAutoFit/>
          </a:bodyPr>
          <a:lstStyle/>
          <a:p>
            <a:pPr lvl="0" algn="just"/>
            <a:r>
              <a:rPr lang="en-US" sz="1600" b="1" dirty="0">
                <a:latin typeface="Alexandria" pitchFamily="2" charset="-78"/>
                <a:ea typeface="Calibri"/>
                <a:cs typeface="Alexandria" pitchFamily="2" charset="-78"/>
                <a:sym typeface="Calibri"/>
              </a:rPr>
              <a:t>Program Learning Outcomes</a:t>
            </a:r>
            <a:r>
              <a:rPr lang="en-US" sz="1600" b="1" dirty="0" smtClean="0">
                <a:latin typeface="Alexandria" pitchFamily="2" charset="-78"/>
                <a:ea typeface="Calibri"/>
                <a:cs typeface="Alexandria" pitchFamily="2" charset="-78"/>
                <a:sym typeface="Calibri"/>
              </a:rPr>
              <a:t>:</a:t>
            </a:r>
          </a:p>
          <a:p>
            <a:pPr lvl="0" algn="just"/>
            <a:endParaRPr lang="en-US" sz="1600" dirty="0">
              <a:latin typeface="Alexandria" pitchFamily="2" charset="-78"/>
              <a:ea typeface="Calibri"/>
              <a:cs typeface="Alexandria" pitchFamily="2" charset="-78"/>
            </a:endParaRPr>
          </a:p>
          <a:p>
            <a:pPr marL="342900" lvl="0" indent="-342900" algn="just">
              <a:buFont typeface="Arial" panose="020B0604020202020204" pitchFamily="34" charset="0"/>
              <a:buChar char="•"/>
            </a:pPr>
            <a:r>
              <a:rPr lang="en-US" sz="1600" dirty="0">
                <a:latin typeface="Alexandria" pitchFamily="2" charset="-78"/>
                <a:ea typeface="Calibri"/>
                <a:cs typeface="Alexandria" pitchFamily="2" charset="-78"/>
                <a:sym typeface="Calibri"/>
              </a:rPr>
              <a:t>Implement different financial technologies using advanced algorithms with a clear understanding of software and hardware architectures.</a:t>
            </a:r>
            <a:endParaRPr lang="en-US" sz="1600" dirty="0">
              <a:latin typeface="Alexandria" pitchFamily="2" charset="-78"/>
              <a:cs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Use statistical and quantitative analysis and predictive and exploratory models to make financial decisions.</a:t>
            </a:r>
            <a:endParaRPr lang="en-US" sz="1600" dirty="0">
              <a:latin typeface="Alexandria" pitchFamily="2" charset="-78"/>
              <a:cs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Conceptualize, analyze, design, and implement digital services for building </a:t>
            </a:r>
            <a:r>
              <a:rPr lang="en-US" sz="1600" dirty="0" smtClean="0">
                <a:latin typeface="Alexandria" pitchFamily="2" charset="-78"/>
                <a:ea typeface="Calibri"/>
                <a:cs typeface="Alexandria" pitchFamily="2" charset="-78"/>
                <a:sym typeface="Calibri"/>
              </a:rPr>
              <a:t>Fin Tech </a:t>
            </a:r>
            <a:r>
              <a:rPr lang="en-US" sz="1600" dirty="0">
                <a:latin typeface="Alexandria" pitchFamily="2" charset="-78"/>
                <a:ea typeface="Calibri"/>
                <a:cs typeface="Alexandria" pitchFamily="2" charset="-78"/>
                <a:sym typeface="Calibri"/>
              </a:rPr>
              <a:t>applications.</a:t>
            </a:r>
            <a:endParaRPr lang="en-US" sz="1600" dirty="0">
              <a:latin typeface="Alexandria" pitchFamily="2" charset="-78"/>
              <a:cs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Analysis, design, and implement artificial intelligence systems, including biometrics, prediction systems, and object recognition.</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Black" pitchFamily="2" charset="-78"/>
              <a:ea typeface="Times New Roman"/>
              <a:cs typeface="Alexandria Black" pitchFamily="2" charset="-78"/>
              <a:sym typeface="Times New Roman"/>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670820" y="2551300"/>
            <a:ext cx="8092394" cy="1815882"/>
          </a:xfrm>
          <a:prstGeom prst="rect">
            <a:avLst/>
          </a:prstGeom>
          <a:noFill/>
        </p:spPr>
        <p:txBody>
          <a:bodyPr wrap="square" rtlCol="0">
            <a:spAutoFit/>
          </a:bodyPr>
          <a:lstStyle/>
          <a:p>
            <a:pPr marL="342900" lvl="0" indent="-342900" algn="just">
              <a:buSzPts val="2800"/>
              <a:buFont typeface="Arial" panose="020B0604020202020204" pitchFamily="34" charset="0"/>
              <a:buChar char="•"/>
            </a:pPr>
            <a:r>
              <a:rPr lang="en-US" sz="1600" b="1" dirty="0">
                <a:latin typeface="Alexandria" pitchFamily="2" charset="-78"/>
                <a:ea typeface="Calibri"/>
                <a:cs typeface="Alexandria" pitchFamily="2" charset="-78"/>
                <a:sym typeface="Calibri"/>
              </a:rPr>
              <a:t>Teaching Methodology</a:t>
            </a:r>
            <a:r>
              <a:rPr lang="en-US" sz="1600" b="1" dirty="0" smtClean="0">
                <a:latin typeface="Alexandria" pitchFamily="2" charset="-78"/>
                <a:ea typeface="Calibri"/>
                <a:cs typeface="Alexandria" pitchFamily="2" charset="-78"/>
                <a:sym typeface="Calibri"/>
              </a:rPr>
              <a:t>:</a:t>
            </a:r>
          </a:p>
          <a:p>
            <a:pPr lvl="0" algn="just">
              <a:buSzPts val="2800"/>
            </a:pPr>
            <a:endParaRPr lang="en-US" sz="1600" dirty="0">
              <a:latin typeface="Alexandria" pitchFamily="2" charset="-78"/>
              <a:cs typeface="Alexandria" pitchFamily="2" charset="-78"/>
            </a:endParaRPr>
          </a:p>
          <a:p>
            <a:pPr lvl="0" algn="just"/>
            <a:r>
              <a:rPr lang="en-US" sz="1600" dirty="0">
                <a:latin typeface="Alexandria" pitchFamily="2" charset="-78"/>
                <a:ea typeface="Calibri"/>
                <a:cs typeface="Alexandria" pitchFamily="2" charset="-78"/>
                <a:sym typeface="Calibri"/>
              </a:rPr>
              <a:t>The program courses are delivered online and the concepts of courses will be delivered using a combination of lectures, discussions, and dialogue around cases. Each course's main material and reference will be the suggested textbooks and related materials. Live discussions and slides are additional resources that are prepared by the professor.</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Black" pitchFamily="2" charset="-78"/>
              <a:ea typeface="Times New Roman"/>
              <a:cs typeface="Alexandria Black" pitchFamily="2" charset="-78"/>
              <a:sym typeface="Times New Roman"/>
            </a:endParaRPr>
          </a:p>
        </p:txBody>
      </p:sp>
    </p:spTree>
    <p:extLst>
      <p:ext uri="{BB962C8B-B14F-4D97-AF65-F5344CB8AC3E}">
        <p14:creationId xmlns:p14="http://schemas.microsoft.com/office/powerpoint/2010/main" val="198468610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49" y="2495028"/>
            <a:ext cx="8180463" cy="1323439"/>
          </a:xfrm>
          <a:prstGeom prst="rect">
            <a:avLst/>
          </a:prstGeom>
          <a:noFill/>
        </p:spPr>
        <p:txBody>
          <a:bodyPr wrap="square" rtlCol="0">
            <a:spAutoFit/>
          </a:bodyPr>
          <a:lstStyle/>
          <a:p>
            <a:pPr marL="457200" lvl="0" indent="-457200" algn="just">
              <a:buSzPts val="3200"/>
              <a:buFont typeface="Arial" panose="020B0604020202020204" pitchFamily="34" charset="0"/>
              <a:buChar char="•"/>
            </a:pPr>
            <a:r>
              <a:rPr lang="en-US" sz="1600" b="1" dirty="0">
                <a:latin typeface="Alexandria" pitchFamily="2" charset="-78"/>
                <a:ea typeface="Calibri"/>
                <a:cs typeface="Alexandria" pitchFamily="2" charset="-78"/>
                <a:sym typeface="Calibri"/>
              </a:rPr>
              <a:t>Program Study </a:t>
            </a:r>
            <a:r>
              <a:rPr lang="en-US" sz="1600" b="1" dirty="0" smtClean="0">
                <a:latin typeface="Alexandria" pitchFamily="2" charset="-78"/>
                <a:ea typeface="Calibri"/>
                <a:cs typeface="Alexandria" pitchFamily="2" charset="-78"/>
                <a:sym typeface="Calibri"/>
              </a:rPr>
              <a:t>Plan</a:t>
            </a:r>
          </a:p>
          <a:p>
            <a:pPr lvl="0" algn="just">
              <a:buSzPts val="3200"/>
            </a:pPr>
            <a:endParaRPr lang="en-US" sz="1600" dirty="0">
              <a:latin typeface="Alexandria" pitchFamily="2" charset="-78"/>
              <a:cs typeface="Alexandria" pitchFamily="2" charset="-78"/>
            </a:endParaRPr>
          </a:p>
          <a:p>
            <a:pPr lvl="0" algn="just"/>
            <a:r>
              <a:rPr lang="en-US" sz="1600" dirty="0">
                <a:latin typeface="Alexandria" pitchFamily="2" charset="-78"/>
                <a:ea typeface="Calibri"/>
                <a:cs typeface="Alexandria" pitchFamily="2" charset="-78"/>
                <a:sym typeface="Calibri"/>
              </a:rPr>
              <a:t>3 semesters (one academic year), 30 credit hours of credit toward graduation as follow;</a:t>
            </a:r>
            <a:endParaRPr lang="en-US" sz="1600" dirty="0">
              <a:latin typeface="Alexandria" pitchFamily="2" charset="-78"/>
              <a:cs typeface="Alexandria" pitchFamily="2" charset="-78"/>
            </a:endParaRPr>
          </a:p>
          <a:p>
            <a:pPr lvl="0"/>
            <a:endParaRPr lang="en-US" sz="1600" dirty="0">
              <a:latin typeface="Alexandria" pitchFamily="2" charset="-78"/>
              <a:ea typeface="Calibri"/>
              <a:cs typeface="Alexandria"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9188" y="1719579"/>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2721725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9188" y="1586490"/>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pitchFamily="2" charset="-78"/>
              <a:ea typeface="Times New Roman"/>
              <a:cs typeface="Alexandria" pitchFamily="2" charset="-78"/>
              <a:sym typeface="Times New Roman"/>
            </a:endParaRPr>
          </a:p>
        </p:txBody>
      </p:sp>
      <p:graphicFrame>
        <p:nvGraphicFramePr>
          <p:cNvPr id="11" name="Google Shape;214;p8"/>
          <p:cNvGraphicFramePr/>
          <p:nvPr>
            <p:extLst>
              <p:ext uri="{D42A27DB-BD31-4B8C-83A1-F6EECF244321}">
                <p14:modId xmlns:p14="http://schemas.microsoft.com/office/powerpoint/2010/main" val="3049039253"/>
              </p:ext>
            </p:extLst>
          </p:nvPr>
        </p:nvGraphicFramePr>
        <p:xfrm>
          <a:off x="3626603" y="2551300"/>
          <a:ext cx="7308966" cy="3335514"/>
        </p:xfrm>
        <a:graphic>
          <a:graphicData uri="http://schemas.openxmlformats.org/drawingml/2006/table">
            <a:tbl>
              <a:tblPr firstRow="1" firstCol="1" bandRow="1">
                <a:noFill/>
              </a:tblPr>
              <a:tblGrid>
                <a:gridCol w="5529575">
                  <a:extLst>
                    <a:ext uri="{9D8B030D-6E8A-4147-A177-3AD203B41FA5}">
                      <a16:colId xmlns:a16="http://schemas.microsoft.com/office/drawing/2014/main" val="20000"/>
                    </a:ext>
                  </a:extLst>
                </a:gridCol>
                <a:gridCol w="1779391">
                  <a:extLst>
                    <a:ext uri="{9D8B030D-6E8A-4147-A177-3AD203B41FA5}">
                      <a16:colId xmlns:a16="http://schemas.microsoft.com/office/drawing/2014/main" val="20001"/>
                    </a:ext>
                  </a:extLst>
                </a:gridCol>
              </a:tblGrid>
              <a:tr h="238251">
                <a:tc>
                  <a:txBody>
                    <a:bodyPr/>
                    <a:lstStyle/>
                    <a:p>
                      <a:pPr marL="0" marR="0" lvl="0" indent="0" algn="ctr" rtl="0">
                        <a:spcBef>
                          <a:spcPts val="0"/>
                        </a:spcBef>
                        <a:spcAft>
                          <a:spcPts val="0"/>
                        </a:spcAft>
                        <a:buNone/>
                      </a:pPr>
                      <a:r>
                        <a:rPr lang="en-US" sz="1400" b="1" u="none" strike="noStrike" cap="none" dirty="0">
                          <a:latin typeface="Alexandria" pitchFamily="2" charset="-78"/>
                          <a:cs typeface="Alexandria" pitchFamily="2" charset="-78"/>
                        </a:rPr>
                        <a:t>Course</a:t>
                      </a:r>
                      <a:endParaRPr sz="1400" b="1" u="none" strike="noStrike" cap="none" dirty="0">
                        <a:latin typeface="Alexandria" pitchFamily="2" charset="-78"/>
                        <a:ea typeface="Calibri"/>
                        <a:cs typeface="Alexandria" pitchFamily="2" charset="-78"/>
                        <a:sym typeface="Calibri"/>
                      </a:endParaRPr>
                    </a:p>
                  </a:txBody>
                  <a:tcPr marL="68575" marR="68575" marT="0" marB="0" anchor="ctr">
                    <a:solidFill>
                      <a:srgbClr val="00B0F0"/>
                    </a:solidFill>
                  </a:tcPr>
                </a:tc>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Credit Hours</a:t>
                      </a:r>
                      <a:endParaRPr sz="1400" u="none" strike="noStrike" cap="none"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0"/>
                  </a:ext>
                </a:extLst>
              </a:tr>
              <a:tr h="238251">
                <a:tc>
                  <a:txBody>
                    <a:bodyPr/>
                    <a:lstStyle/>
                    <a:p>
                      <a:pPr marL="0" marR="0" lvl="0" indent="0" algn="l" rtl="0">
                        <a:spcBef>
                          <a:spcPts val="0"/>
                        </a:spcBef>
                        <a:spcAft>
                          <a:spcPts val="0"/>
                        </a:spcAft>
                        <a:buNone/>
                      </a:pPr>
                      <a:r>
                        <a:rPr lang="en-US" sz="1400" b="1" u="sng" strike="noStrike" cap="none" dirty="0">
                          <a:latin typeface="Alexandria" pitchFamily="2" charset="-78"/>
                          <a:cs typeface="Alexandria" pitchFamily="2" charset="-78"/>
                        </a:rPr>
                        <a:t>1st Term</a:t>
                      </a:r>
                      <a:endParaRPr sz="1400" b="1" u="sng" strike="noStrike" cap="none" dirty="0">
                        <a:solidFill>
                          <a:schemeClr val="dk1"/>
                        </a:solidFill>
                        <a:latin typeface="Alexandria" pitchFamily="2" charset="-78"/>
                        <a:ea typeface="Calibri"/>
                        <a:cs typeface="Alexandria" pitchFamily="2" charset="-78"/>
                        <a:sym typeface="Calibri"/>
                      </a:endParaRPr>
                    </a:p>
                  </a:txBody>
                  <a:tcPr marL="68575" marR="68575" marT="0" marB="0" anchor="ctr">
                    <a:solidFill>
                      <a:srgbClr val="00B0F0"/>
                    </a:solidFill>
                  </a:tcPr>
                </a:tc>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 </a:t>
                      </a:r>
                      <a:endParaRPr sz="1400" u="none" strike="noStrike" cap="none"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1"/>
                  </a:ext>
                </a:extLst>
              </a:tr>
              <a:tr h="238251">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FNT611 Foundations of </a:t>
                      </a:r>
                      <a:r>
                        <a:rPr lang="en-US" sz="1400" u="none" strike="noStrike" cap="none" dirty="0" smtClean="0">
                          <a:latin typeface="Alexandria" pitchFamily="2" charset="-78"/>
                          <a:cs typeface="Alexandria" pitchFamily="2" charset="-78"/>
                        </a:rPr>
                        <a:t>Fin Tech</a:t>
                      </a:r>
                      <a:endParaRPr sz="1400" u="none" strike="noStrike" cap="none"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3 Hours</a:t>
                      </a:r>
                      <a:endParaRPr sz="1400" u="none" strike="noStrike" cap="none"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2"/>
                  </a:ext>
                </a:extLst>
              </a:tr>
              <a:tr h="238251">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FNT613 Business Analysis</a:t>
                      </a:r>
                      <a:endParaRPr sz="1400" u="none" strike="noStrike" cap="none"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3 Hours</a:t>
                      </a:r>
                      <a:endParaRPr sz="1400" u="none" strike="noStrike" cap="none"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3"/>
                  </a:ext>
                </a:extLst>
              </a:tr>
              <a:tr h="238251">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FNT615 Finance Concepts</a:t>
                      </a:r>
                      <a:endParaRPr sz="1400" u="none" strike="noStrike" cap="none"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3 Hours</a:t>
                      </a:r>
                      <a:endParaRPr sz="1400" u="none" strike="noStrike" cap="none"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4"/>
                  </a:ext>
                </a:extLst>
              </a:tr>
              <a:tr h="238251">
                <a:tc>
                  <a:txBody>
                    <a:bodyPr/>
                    <a:lstStyle/>
                    <a:p>
                      <a:pPr marL="0" marR="0" lvl="0" indent="0" algn="l" rtl="0">
                        <a:spcBef>
                          <a:spcPts val="0"/>
                        </a:spcBef>
                        <a:spcAft>
                          <a:spcPts val="0"/>
                        </a:spcAft>
                        <a:buNone/>
                      </a:pPr>
                      <a:r>
                        <a:rPr lang="en-US" sz="1400" b="1" u="sng" strike="noStrike" cap="none" dirty="0">
                          <a:latin typeface="Alexandria" pitchFamily="2" charset="-78"/>
                          <a:cs typeface="Alexandria" pitchFamily="2" charset="-78"/>
                        </a:rPr>
                        <a:t>2nd Term</a:t>
                      </a:r>
                      <a:endParaRPr sz="1400" b="1" u="sng" strike="noStrike" cap="none" dirty="0">
                        <a:latin typeface="Alexandria" pitchFamily="2" charset="-78"/>
                        <a:ea typeface="Calibri"/>
                        <a:cs typeface="Alexandria" pitchFamily="2" charset="-78"/>
                        <a:sym typeface="Calibri"/>
                      </a:endParaRPr>
                    </a:p>
                  </a:txBody>
                  <a:tcPr marL="68575" marR="68575" marT="0" marB="0" anchor="ctr">
                    <a:solidFill>
                      <a:srgbClr val="00B0F0"/>
                    </a:solidFill>
                  </a:tcPr>
                </a:tc>
                <a:tc>
                  <a:txBody>
                    <a:bodyPr/>
                    <a:lstStyle/>
                    <a:p>
                      <a:pPr marL="0" marR="0" lvl="0" indent="0" algn="l" rtl="0">
                        <a:spcBef>
                          <a:spcPts val="0"/>
                        </a:spcBef>
                        <a:spcAft>
                          <a:spcPts val="0"/>
                        </a:spcAft>
                        <a:buNone/>
                      </a:pP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5"/>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FNT622 Database Design</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6"/>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FNT625 Cybersecurity Concepts</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7"/>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FNT626 Artificial Intelligence for </a:t>
                      </a:r>
                      <a:r>
                        <a:rPr lang="en-US" sz="1400" dirty="0" smtClean="0">
                          <a:latin typeface="Alexandria" pitchFamily="2" charset="-78"/>
                          <a:cs typeface="Alexandria" pitchFamily="2" charset="-78"/>
                        </a:rPr>
                        <a:t>Fin Tech</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8"/>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FNT628 Cryptocurrencies</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9"/>
                  </a:ext>
                </a:extLst>
              </a:tr>
              <a:tr h="238251">
                <a:tc>
                  <a:txBody>
                    <a:bodyPr/>
                    <a:lstStyle/>
                    <a:p>
                      <a:pPr marL="0" marR="0" lvl="0" indent="0" algn="l" rtl="0">
                        <a:spcBef>
                          <a:spcPts val="0"/>
                        </a:spcBef>
                        <a:spcAft>
                          <a:spcPts val="0"/>
                        </a:spcAft>
                        <a:buNone/>
                      </a:pPr>
                      <a:r>
                        <a:rPr lang="en-US" sz="1400" b="1" u="sng" dirty="0">
                          <a:latin typeface="Alexandria" pitchFamily="2" charset="-78"/>
                          <a:cs typeface="Alexandria" pitchFamily="2" charset="-78"/>
                        </a:rPr>
                        <a:t>3rd Term</a:t>
                      </a:r>
                      <a:endParaRPr sz="1400" b="1" u="sng" dirty="0">
                        <a:latin typeface="Alexandria" pitchFamily="2" charset="-78"/>
                        <a:ea typeface="Calibri"/>
                        <a:cs typeface="Alexandria" pitchFamily="2" charset="-78"/>
                        <a:sym typeface="Calibri"/>
                      </a:endParaRPr>
                    </a:p>
                  </a:txBody>
                  <a:tcPr marL="68575" marR="68575" marT="0" marB="0" anchor="ctr">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 </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10"/>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FNT631 Data Analytics</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11"/>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FNT633 Machine Learning in Finance</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12"/>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MGM510 Risk Management</a:t>
                      </a:r>
                      <a:endParaRPr sz="1400" dirty="0">
                        <a:latin typeface="Alexandria" pitchFamily="2" charset="-78"/>
                        <a:ea typeface="Calibri"/>
                        <a:cs typeface="Alexandria" pitchFamily="2" charset="-78"/>
                        <a:sym typeface="Calibri"/>
                      </a:endParaRPr>
                    </a:p>
                  </a:txBody>
                  <a:tcPr marL="68575" marR="68575" marT="0" marB="0">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13"/>
                  </a:ext>
                </a:extLst>
              </a:tr>
            </a:tbl>
          </a:graphicData>
        </a:graphic>
      </p:graphicFrame>
    </p:spTree>
    <p:extLst>
      <p:ext uri="{BB962C8B-B14F-4D97-AF65-F5344CB8AC3E}">
        <p14:creationId xmlns:p14="http://schemas.microsoft.com/office/powerpoint/2010/main" val="226619009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pitchFamily="2" charset="-78"/>
              <a:ea typeface="Times New Roman"/>
              <a:cs typeface="Alexandria" pitchFamily="2" charset="-78"/>
              <a:sym typeface="Times New Roman"/>
            </a:endParaRPr>
          </a:p>
        </p:txBody>
      </p:sp>
      <p:graphicFrame>
        <p:nvGraphicFramePr>
          <p:cNvPr id="11" name="Google Shape;326;p15"/>
          <p:cNvGraphicFramePr/>
          <p:nvPr>
            <p:extLst>
              <p:ext uri="{D42A27DB-BD31-4B8C-83A1-F6EECF244321}">
                <p14:modId xmlns:p14="http://schemas.microsoft.com/office/powerpoint/2010/main" val="2697999969"/>
              </p:ext>
            </p:extLst>
          </p:nvPr>
        </p:nvGraphicFramePr>
        <p:xfrm>
          <a:off x="2952619" y="1991646"/>
          <a:ext cx="8714175" cy="4264774"/>
        </p:xfrm>
        <a:graphic>
          <a:graphicData uri="http://schemas.openxmlformats.org/drawingml/2006/table">
            <a:tbl>
              <a:tblPr firstRow="1" firstCol="1" bandRow="1">
                <a:noFill/>
              </a:tblPr>
              <a:tblGrid>
                <a:gridCol w="3138215">
                  <a:extLst>
                    <a:ext uri="{9D8B030D-6E8A-4147-A177-3AD203B41FA5}">
                      <a16:colId xmlns:a16="http://schemas.microsoft.com/office/drawing/2014/main" val="20000"/>
                    </a:ext>
                  </a:extLst>
                </a:gridCol>
                <a:gridCol w="5575960">
                  <a:extLst>
                    <a:ext uri="{9D8B030D-6E8A-4147-A177-3AD203B41FA5}">
                      <a16:colId xmlns:a16="http://schemas.microsoft.com/office/drawing/2014/main" val="20001"/>
                    </a:ext>
                  </a:extLst>
                </a:gridCol>
              </a:tblGrid>
              <a:tr h="324038">
                <a:tc gridSpan="2">
                  <a:txBody>
                    <a:bodyPr/>
                    <a:lstStyle/>
                    <a:p>
                      <a:pPr marL="0" marR="0" lvl="0" indent="0" algn="ctr" rtl="0">
                        <a:lnSpc>
                          <a:spcPct val="107000"/>
                        </a:lnSpc>
                        <a:spcBef>
                          <a:spcPts val="0"/>
                        </a:spcBef>
                        <a:spcAft>
                          <a:spcPts val="0"/>
                        </a:spcAft>
                        <a:buNone/>
                      </a:pPr>
                      <a:r>
                        <a:rPr lang="en-US" sz="1600" b="1" dirty="0">
                          <a:latin typeface="Alexandria" pitchFamily="2" charset="-78"/>
                        </a:rPr>
                        <a:t>Study Plan</a:t>
                      </a:r>
                      <a:endParaRPr sz="1600" b="1" dirty="0">
                        <a:latin typeface="Alexandria" pitchFamily="2" charset="-78"/>
                        <a:ea typeface="Calibri"/>
                        <a:cs typeface="Alexandria" pitchFamily="2" charset="-78"/>
                        <a:sym typeface="Calibri"/>
                      </a:endParaRPr>
                    </a:p>
                  </a:txBody>
                  <a:tcPr marL="68575" marR="68575" marT="0" marB="0">
                    <a:solidFill>
                      <a:srgbClr val="43C0FF"/>
                    </a:solidFill>
                  </a:tcPr>
                </a:tc>
                <a:tc hMerge="1">
                  <a:txBody>
                    <a:bodyPr/>
                    <a:lstStyle/>
                    <a:p>
                      <a:endParaRPr lang="en-US"/>
                    </a:p>
                  </a:txBody>
                  <a:tcPr/>
                </a:tc>
                <a:extLst>
                  <a:ext uri="{0D108BD9-81ED-4DB2-BD59-A6C34878D82A}">
                    <a16:rowId xmlns:a16="http://schemas.microsoft.com/office/drawing/2014/main" val="10000"/>
                  </a:ext>
                </a:extLst>
              </a:tr>
              <a:tr h="228268">
                <a:tc>
                  <a:txBody>
                    <a:bodyPr/>
                    <a:lstStyle/>
                    <a:p>
                      <a:pPr marL="0" marR="0" lvl="0" indent="0" algn="ctr" rtl="0">
                        <a:lnSpc>
                          <a:spcPct val="107000"/>
                        </a:lnSpc>
                        <a:spcBef>
                          <a:spcPts val="0"/>
                        </a:spcBef>
                        <a:spcAft>
                          <a:spcPts val="0"/>
                        </a:spcAft>
                        <a:buNone/>
                      </a:pPr>
                      <a:r>
                        <a:rPr lang="en-US" sz="1600" b="1" u="sng" dirty="0">
                          <a:latin typeface="Alexandria" pitchFamily="2" charset="-78"/>
                        </a:rPr>
                        <a:t>Week</a:t>
                      </a:r>
                      <a:endParaRPr sz="16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u="sng" dirty="0">
                          <a:latin typeface="Alexandria" pitchFamily="2" charset="-78"/>
                        </a:rPr>
                        <a:t>Topic</a:t>
                      </a:r>
                      <a:endParaRPr sz="16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1"/>
                  </a:ext>
                </a:extLst>
              </a:tr>
              <a:tr h="228268">
                <a:tc>
                  <a:txBody>
                    <a:bodyPr/>
                    <a:lstStyle/>
                    <a:p>
                      <a:pPr marL="0" marR="0" lvl="0" indent="0" algn="ctr" rtl="0">
                        <a:lnSpc>
                          <a:spcPct val="107000"/>
                        </a:lnSpc>
                        <a:spcBef>
                          <a:spcPts val="0"/>
                        </a:spcBef>
                        <a:spcAft>
                          <a:spcPts val="0"/>
                        </a:spcAft>
                        <a:buNone/>
                      </a:pPr>
                      <a:r>
                        <a:rPr lang="en-US" sz="1600" b="1" dirty="0">
                          <a:latin typeface="Alexandria" pitchFamily="2" charset="-78"/>
                        </a:rPr>
                        <a:t>Week 1</a:t>
                      </a:r>
                      <a:endParaRPr sz="16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dirty="0">
                          <a:latin typeface="Alexandria" pitchFamily="2" charset="-78"/>
                        </a:rPr>
                        <a:t>Orientation lecture</a:t>
                      </a:r>
                      <a:endParaRPr sz="16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2"/>
                  </a:ext>
                </a:extLst>
              </a:tr>
              <a:tr h="228268">
                <a:tc>
                  <a:txBody>
                    <a:bodyPr/>
                    <a:lstStyle/>
                    <a:p>
                      <a:pPr marL="0" marR="0" lvl="0" indent="0" algn="ctr" rtl="0">
                        <a:lnSpc>
                          <a:spcPct val="107000"/>
                        </a:lnSpc>
                        <a:spcBef>
                          <a:spcPts val="0"/>
                        </a:spcBef>
                        <a:spcAft>
                          <a:spcPts val="0"/>
                        </a:spcAft>
                        <a:buNone/>
                      </a:pPr>
                      <a:r>
                        <a:rPr lang="en-US" sz="1600" b="1" dirty="0">
                          <a:latin typeface="Alexandria" pitchFamily="2" charset="-78"/>
                        </a:rPr>
                        <a:t>Week 2</a:t>
                      </a:r>
                      <a:endParaRPr sz="16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dirty="0">
                          <a:latin typeface="Alexandria" pitchFamily="2" charset="-78"/>
                        </a:rPr>
                        <a:t>Lecture, Discussion, Quiz</a:t>
                      </a:r>
                      <a:endParaRPr sz="16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3"/>
                  </a:ext>
                </a:extLst>
              </a:tr>
              <a:tr h="228268">
                <a:tc>
                  <a:txBody>
                    <a:bodyPr/>
                    <a:lstStyle/>
                    <a:p>
                      <a:pPr marL="0" marR="0" lvl="0" indent="0" algn="ctr" rtl="0">
                        <a:lnSpc>
                          <a:spcPct val="107000"/>
                        </a:lnSpc>
                        <a:spcBef>
                          <a:spcPts val="0"/>
                        </a:spcBef>
                        <a:spcAft>
                          <a:spcPts val="0"/>
                        </a:spcAft>
                        <a:buNone/>
                      </a:pPr>
                      <a:r>
                        <a:rPr lang="en-US" sz="1600" b="1" dirty="0">
                          <a:latin typeface="Alexandria" pitchFamily="2" charset="-78"/>
                        </a:rPr>
                        <a:t>Week 3</a:t>
                      </a:r>
                      <a:endParaRPr sz="16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dirty="0">
                          <a:latin typeface="Alexandria" pitchFamily="2" charset="-78"/>
                        </a:rPr>
                        <a:t>Lecture, Discussion, Quiz</a:t>
                      </a:r>
                      <a:endParaRPr sz="16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4"/>
                  </a:ext>
                </a:extLst>
              </a:tr>
              <a:tr h="228268">
                <a:tc>
                  <a:txBody>
                    <a:bodyPr/>
                    <a:lstStyle/>
                    <a:p>
                      <a:pPr marL="0" marR="0" lvl="0" indent="0" algn="ctr" rtl="0">
                        <a:lnSpc>
                          <a:spcPct val="107000"/>
                        </a:lnSpc>
                        <a:spcBef>
                          <a:spcPts val="0"/>
                        </a:spcBef>
                        <a:spcAft>
                          <a:spcPts val="0"/>
                        </a:spcAft>
                        <a:buNone/>
                      </a:pPr>
                      <a:r>
                        <a:rPr lang="en-US" sz="1600" b="1" dirty="0">
                          <a:latin typeface="Alexandria" pitchFamily="2" charset="-78"/>
                        </a:rPr>
                        <a:t>Week 4</a:t>
                      </a:r>
                      <a:endParaRPr sz="16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dirty="0">
                          <a:latin typeface="Alexandria" pitchFamily="2" charset="-78"/>
                        </a:rPr>
                        <a:t>Lecture, Discussion, Quiz</a:t>
                      </a:r>
                      <a:endParaRPr sz="16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5"/>
                  </a:ext>
                </a:extLst>
              </a:tr>
              <a:tr h="548750">
                <a:tc>
                  <a:txBody>
                    <a:bodyPr/>
                    <a:lstStyle/>
                    <a:p>
                      <a:pPr marL="0" marR="0" lvl="0" indent="0" algn="ctr" rtl="0">
                        <a:lnSpc>
                          <a:spcPct val="107000"/>
                        </a:lnSpc>
                        <a:spcBef>
                          <a:spcPts val="0"/>
                        </a:spcBef>
                        <a:spcAft>
                          <a:spcPts val="0"/>
                        </a:spcAft>
                        <a:buNone/>
                      </a:pPr>
                      <a:r>
                        <a:rPr lang="en-US" sz="1600" b="1" dirty="0">
                          <a:latin typeface="Alexandria" pitchFamily="2" charset="-78"/>
                        </a:rPr>
                        <a:t>Week 5</a:t>
                      </a:r>
                      <a:endParaRPr sz="16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dirty="0">
                          <a:latin typeface="Alexandria" pitchFamily="2" charset="-78"/>
                        </a:rPr>
                        <a:t>Lecture, Discussion, Quiz</a:t>
                      </a:r>
                      <a:endParaRPr sz="1600" b="1" dirty="0">
                        <a:latin typeface="Alexandria" pitchFamily="2" charset="-78"/>
                      </a:endParaRPr>
                    </a:p>
                    <a:p>
                      <a:pPr marL="0" marR="0" lvl="0" indent="0" algn="ctr" rtl="0">
                        <a:lnSpc>
                          <a:spcPct val="107000"/>
                        </a:lnSpc>
                        <a:spcBef>
                          <a:spcPts val="0"/>
                        </a:spcBef>
                        <a:spcAft>
                          <a:spcPts val="0"/>
                        </a:spcAft>
                        <a:buNone/>
                      </a:pPr>
                      <a:r>
                        <a:rPr lang="en-US" sz="1600" b="1" dirty="0">
                          <a:latin typeface="Alexandria" pitchFamily="2" charset="-78"/>
                        </a:rPr>
                        <a:t>The last date for withdrawal the course or the semester</a:t>
                      </a:r>
                      <a:endParaRPr sz="16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6"/>
                  </a:ext>
                </a:extLst>
              </a:tr>
              <a:tr h="228268">
                <a:tc>
                  <a:txBody>
                    <a:bodyPr/>
                    <a:lstStyle/>
                    <a:p>
                      <a:pPr marL="0" marR="0" lvl="0" indent="0" algn="ctr" rtl="0">
                        <a:lnSpc>
                          <a:spcPct val="107000"/>
                        </a:lnSpc>
                        <a:spcBef>
                          <a:spcPts val="0"/>
                        </a:spcBef>
                        <a:spcAft>
                          <a:spcPts val="0"/>
                        </a:spcAft>
                        <a:buNone/>
                      </a:pPr>
                      <a:r>
                        <a:rPr lang="en-US" sz="1600" b="1" dirty="0">
                          <a:latin typeface="Alexandria" pitchFamily="2" charset="-78"/>
                        </a:rPr>
                        <a:t>Week 6</a:t>
                      </a:r>
                      <a:endParaRPr sz="16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dirty="0">
                          <a:latin typeface="Alexandria" pitchFamily="2" charset="-78"/>
                        </a:rPr>
                        <a:t>Lecture, Discussion, Quiz</a:t>
                      </a:r>
                      <a:endParaRPr sz="16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7"/>
                  </a:ext>
                </a:extLst>
              </a:tr>
              <a:tr h="228268">
                <a:tc>
                  <a:txBody>
                    <a:bodyPr/>
                    <a:lstStyle/>
                    <a:p>
                      <a:pPr marL="0" marR="0" lvl="0" indent="0" algn="ctr" rtl="0">
                        <a:lnSpc>
                          <a:spcPct val="107000"/>
                        </a:lnSpc>
                        <a:spcBef>
                          <a:spcPts val="0"/>
                        </a:spcBef>
                        <a:spcAft>
                          <a:spcPts val="0"/>
                        </a:spcAft>
                        <a:buNone/>
                      </a:pPr>
                      <a:r>
                        <a:rPr lang="en-US" sz="1600" b="1" dirty="0">
                          <a:latin typeface="Alexandria" pitchFamily="2" charset="-78"/>
                        </a:rPr>
                        <a:t>Week 7</a:t>
                      </a:r>
                      <a:endParaRPr sz="16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dirty="0">
                          <a:latin typeface="Alexandria" pitchFamily="2" charset="-78"/>
                        </a:rPr>
                        <a:t>Lecture, Discussion, Quiz</a:t>
                      </a:r>
                      <a:endParaRPr sz="16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8"/>
                  </a:ext>
                </a:extLst>
              </a:tr>
              <a:tr h="228268">
                <a:tc>
                  <a:txBody>
                    <a:bodyPr/>
                    <a:lstStyle/>
                    <a:p>
                      <a:pPr marL="0" marR="0" lvl="0" indent="0" algn="ctr" rtl="0">
                        <a:lnSpc>
                          <a:spcPct val="107000"/>
                        </a:lnSpc>
                        <a:spcBef>
                          <a:spcPts val="0"/>
                        </a:spcBef>
                        <a:spcAft>
                          <a:spcPts val="0"/>
                        </a:spcAft>
                        <a:buNone/>
                      </a:pPr>
                      <a:r>
                        <a:rPr lang="en-US" sz="1600" b="1" dirty="0">
                          <a:latin typeface="Alexandria" pitchFamily="2" charset="-78"/>
                        </a:rPr>
                        <a:t>Week 8</a:t>
                      </a:r>
                      <a:endParaRPr sz="16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dirty="0">
                          <a:latin typeface="Alexandria" pitchFamily="2" charset="-78"/>
                        </a:rPr>
                        <a:t>Lecture, Discussion, Quiz</a:t>
                      </a:r>
                      <a:endParaRPr sz="16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9"/>
                  </a:ext>
                </a:extLst>
              </a:tr>
              <a:tr h="228268">
                <a:tc>
                  <a:txBody>
                    <a:bodyPr/>
                    <a:lstStyle/>
                    <a:p>
                      <a:pPr marL="0" marR="0" lvl="0" indent="0" algn="ctr" rtl="0">
                        <a:lnSpc>
                          <a:spcPct val="107000"/>
                        </a:lnSpc>
                        <a:spcBef>
                          <a:spcPts val="0"/>
                        </a:spcBef>
                        <a:spcAft>
                          <a:spcPts val="0"/>
                        </a:spcAft>
                        <a:buNone/>
                      </a:pPr>
                      <a:r>
                        <a:rPr lang="en-US" sz="1600" b="1" dirty="0">
                          <a:latin typeface="Alexandria" pitchFamily="2" charset="-78"/>
                        </a:rPr>
                        <a:t>Week 9</a:t>
                      </a:r>
                      <a:endParaRPr sz="16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dirty="0">
                          <a:latin typeface="Alexandria" pitchFamily="2" charset="-78"/>
                        </a:rPr>
                        <a:t>Lecture, Discussion, Quiz</a:t>
                      </a:r>
                      <a:endParaRPr sz="16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10"/>
                  </a:ext>
                </a:extLst>
              </a:tr>
              <a:tr h="228268">
                <a:tc>
                  <a:txBody>
                    <a:bodyPr/>
                    <a:lstStyle/>
                    <a:p>
                      <a:pPr marL="0" marR="0" lvl="0" indent="0" algn="ctr" rtl="0">
                        <a:lnSpc>
                          <a:spcPct val="107000"/>
                        </a:lnSpc>
                        <a:spcBef>
                          <a:spcPts val="0"/>
                        </a:spcBef>
                        <a:spcAft>
                          <a:spcPts val="0"/>
                        </a:spcAft>
                        <a:buNone/>
                      </a:pPr>
                      <a:r>
                        <a:rPr lang="en-US" sz="1600" b="1" dirty="0">
                          <a:latin typeface="Alexandria" pitchFamily="2" charset="-78"/>
                        </a:rPr>
                        <a:t>Week 10</a:t>
                      </a:r>
                      <a:endParaRPr sz="16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dirty="0">
                          <a:latin typeface="Alexandria" pitchFamily="2" charset="-78"/>
                        </a:rPr>
                        <a:t>Lecture, Discussion, Quiz</a:t>
                      </a:r>
                      <a:endParaRPr sz="16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11"/>
                  </a:ext>
                </a:extLst>
              </a:tr>
              <a:tr h="228268">
                <a:tc>
                  <a:txBody>
                    <a:bodyPr/>
                    <a:lstStyle/>
                    <a:p>
                      <a:pPr marL="0" marR="0" lvl="0" indent="0" algn="ctr" rtl="0">
                        <a:lnSpc>
                          <a:spcPct val="107000"/>
                        </a:lnSpc>
                        <a:spcBef>
                          <a:spcPts val="0"/>
                        </a:spcBef>
                        <a:spcAft>
                          <a:spcPts val="0"/>
                        </a:spcAft>
                        <a:buNone/>
                      </a:pPr>
                      <a:r>
                        <a:rPr lang="en-US" sz="1600" b="1" dirty="0">
                          <a:latin typeface="Alexandria" pitchFamily="2" charset="-78"/>
                        </a:rPr>
                        <a:t>Week 11</a:t>
                      </a:r>
                      <a:endParaRPr sz="16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dirty="0">
                          <a:latin typeface="Alexandria" pitchFamily="2" charset="-78"/>
                        </a:rPr>
                        <a:t>Lecture, Discussion, Quiz</a:t>
                      </a:r>
                      <a:endParaRPr sz="16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12"/>
                  </a:ext>
                </a:extLst>
              </a:tr>
              <a:tr h="228268">
                <a:tc>
                  <a:txBody>
                    <a:bodyPr/>
                    <a:lstStyle/>
                    <a:p>
                      <a:pPr marL="0" marR="0" lvl="0" indent="0" algn="ctr" rtl="0">
                        <a:lnSpc>
                          <a:spcPct val="107000"/>
                        </a:lnSpc>
                        <a:spcBef>
                          <a:spcPts val="0"/>
                        </a:spcBef>
                        <a:spcAft>
                          <a:spcPts val="0"/>
                        </a:spcAft>
                        <a:buNone/>
                      </a:pPr>
                      <a:r>
                        <a:rPr lang="en-US" sz="1600" b="1" dirty="0">
                          <a:latin typeface="Alexandria" pitchFamily="2" charset="-78"/>
                        </a:rPr>
                        <a:t>Week 12</a:t>
                      </a:r>
                      <a:endParaRPr sz="16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dirty="0">
                          <a:latin typeface="Alexandria" pitchFamily="2" charset="-78"/>
                        </a:rPr>
                        <a:t>Discussion</a:t>
                      </a:r>
                      <a:endParaRPr sz="16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13"/>
                  </a:ext>
                </a:extLst>
              </a:tr>
              <a:tr h="228268">
                <a:tc>
                  <a:txBody>
                    <a:bodyPr/>
                    <a:lstStyle/>
                    <a:p>
                      <a:pPr marL="0" marR="0" lvl="0" indent="0" algn="ctr" rtl="0">
                        <a:lnSpc>
                          <a:spcPct val="107000"/>
                        </a:lnSpc>
                        <a:spcBef>
                          <a:spcPts val="0"/>
                        </a:spcBef>
                        <a:spcAft>
                          <a:spcPts val="0"/>
                        </a:spcAft>
                        <a:buNone/>
                      </a:pPr>
                      <a:r>
                        <a:rPr lang="en-US" sz="1600" b="1" dirty="0">
                          <a:latin typeface="Alexandria" pitchFamily="2" charset="-78"/>
                        </a:rPr>
                        <a:t>Week 13</a:t>
                      </a:r>
                      <a:endParaRPr sz="16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600" b="1" dirty="0">
                          <a:latin typeface="Alexandria" pitchFamily="2" charset="-78"/>
                        </a:rPr>
                        <a:t>Final Exam</a:t>
                      </a:r>
                      <a:endParaRPr sz="16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14"/>
                  </a:ext>
                </a:extLst>
              </a:tr>
            </a:tbl>
          </a:graphicData>
        </a:graphic>
      </p:graphicFrame>
    </p:spTree>
    <p:extLst>
      <p:ext uri="{BB962C8B-B14F-4D97-AF65-F5344CB8AC3E}">
        <p14:creationId xmlns:p14="http://schemas.microsoft.com/office/powerpoint/2010/main" val="39692967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077218"/>
          </a:xfrm>
          <a:prstGeom prst="rect">
            <a:avLst/>
          </a:prstGeom>
          <a:noFill/>
        </p:spPr>
        <p:txBody>
          <a:bodyPr wrap="square" rtlCol="0">
            <a:spAutoFit/>
          </a:bodyPr>
          <a:lstStyle/>
          <a:p>
            <a:pPr marL="457200" lvl="0" indent="-457200" algn="just">
              <a:buSzPts val="3600"/>
              <a:buFont typeface="Arial" panose="020B0604020202020204" pitchFamily="34" charset="0"/>
              <a:buChar char="•"/>
            </a:pPr>
            <a:r>
              <a:rPr lang="en-US" sz="1600" b="1" dirty="0">
                <a:latin typeface="Alexandria" pitchFamily="2" charset="-78"/>
                <a:ea typeface="Calibri"/>
                <a:cs typeface="Alexandria" pitchFamily="2" charset="-78"/>
                <a:sym typeface="Calibri"/>
              </a:rPr>
              <a:t>Language of </a:t>
            </a:r>
            <a:r>
              <a:rPr lang="en-US" sz="1600" b="1" dirty="0" smtClean="0">
                <a:latin typeface="Alexandria" pitchFamily="2" charset="-78"/>
                <a:ea typeface="Calibri"/>
                <a:cs typeface="Alexandria" pitchFamily="2" charset="-78"/>
                <a:sym typeface="Calibri"/>
              </a:rPr>
              <a:t>Study</a:t>
            </a:r>
          </a:p>
          <a:p>
            <a:pPr lvl="0" algn="just">
              <a:buSzPts val="3600"/>
            </a:pPr>
            <a:endParaRPr lang="en-US" sz="1600" dirty="0">
              <a:latin typeface="Alexandria" pitchFamily="2" charset="-78"/>
              <a:cs typeface="Alexandria" pitchFamily="2" charset="-78"/>
            </a:endParaRPr>
          </a:p>
          <a:p>
            <a:pPr lvl="0" algn="just"/>
            <a:r>
              <a:rPr lang="en-US" sz="1600" dirty="0">
                <a:latin typeface="Alexandria" pitchFamily="2" charset="-78"/>
                <a:ea typeface="Calibri"/>
                <a:cs typeface="Alexandria" pitchFamily="2" charset="-78"/>
                <a:sym typeface="Calibri"/>
              </a:rPr>
              <a:t>The study will be delivered in English. However, explanations will be provided in both English and Arabic</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77211769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400110"/>
          </a:xfrm>
          <a:prstGeom prst="rect">
            <a:avLst/>
          </a:prstGeom>
          <a:noFill/>
        </p:spPr>
        <p:txBody>
          <a:bodyPr wrap="square" rtlCol="0">
            <a:spAutoFit/>
          </a:bodyPr>
          <a:lstStyle/>
          <a:p>
            <a:pPr lvl="0" algn="ctr"/>
            <a:r>
              <a:rPr lang="en-US" sz="2000" b="1" dirty="0" smtClean="0">
                <a:solidFill>
                  <a:srgbClr val="3BCCFF"/>
                </a:solidFill>
                <a:latin typeface="Alexandria Black" pitchFamily="2" charset="-78"/>
                <a:ea typeface="Calibri"/>
                <a:cs typeface="Alexandria Black" pitchFamily="2" charset="-78"/>
                <a:sym typeface="Calibri"/>
              </a:rPr>
              <a:t>FNT626- AI for Fin Tech </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Black" pitchFamily="2" charset="-78"/>
              <a:ea typeface="Roboto Light" panose="02000000000000000000" pitchFamily="2" charset="0"/>
            </a:endParaRPr>
          </a:p>
        </p:txBody>
      </p:sp>
      <p:sp>
        <p:nvSpPr>
          <p:cNvPr id="19" name="TextBox 18"/>
          <p:cNvSpPr txBox="1"/>
          <p:nvPr/>
        </p:nvSpPr>
        <p:spPr>
          <a:xfrm>
            <a:off x="5692422" y="3499567"/>
            <a:ext cx="1091009" cy="1015663"/>
          </a:xfrm>
          <a:prstGeom prst="rect">
            <a:avLst/>
          </a:prstGeom>
          <a:noFill/>
        </p:spPr>
        <p:txBody>
          <a:bodyPr wrap="square" rtlCol="0">
            <a:spAutoFit/>
          </a:bodyPr>
          <a:lstStyle/>
          <a:p>
            <a:pPr lvl="0" algn="ctr"/>
            <a:endParaRPr lang="en-US" sz="1200" b="1" dirty="0" smtClean="0">
              <a:solidFill>
                <a:schemeClr val="bg1"/>
              </a:solidFill>
              <a:latin typeface="Alexandria" pitchFamily="2" charset="-78"/>
              <a:ea typeface="Times New Roman"/>
              <a:cs typeface="Alexandria" pitchFamily="2" charset="-78"/>
              <a:sym typeface="Times New Roman"/>
            </a:endParaRPr>
          </a:p>
          <a:p>
            <a:pPr lvl="0" algn="ctr"/>
            <a:r>
              <a:rPr lang="en-US" sz="1200" b="1" dirty="0" smtClean="0">
                <a:solidFill>
                  <a:schemeClr val="bg1"/>
                </a:solidFill>
                <a:latin typeface="Alexandria" pitchFamily="2" charset="-78"/>
                <a:ea typeface="Times New Roman"/>
                <a:cs typeface="Alexandria" pitchFamily="2" charset="-78"/>
                <a:sym typeface="Times New Roman"/>
              </a:rPr>
              <a:t>Lecture 0</a:t>
            </a:r>
          </a:p>
          <a:p>
            <a:pPr lvl="0" algn="ctr"/>
            <a:endParaRPr lang="en-US" sz="1200" b="1" dirty="0">
              <a:solidFill>
                <a:schemeClr val="bg1"/>
              </a:solidFill>
              <a:latin typeface="Alexandria" pitchFamily="2" charset="-78"/>
              <a:ea typeface="Times New Roman"/>
              <a:cs typeface="Alexandria" pitchFamily="2" charset="-78"/>
              <a:sym typeface="Times New Roman"/>
            </a:endParaRPr>
          </a:p>
          <a:p>
            <a:pPr lvl="0" algn="ctr"/>
            <a:endParaRPr lang="en-US" sz="1200" b="1" dirty="0" smtClean="0">
              <a:solidFill>
                <a:schemeClr val="bg1"/>
              </a:solidFill>
              <a:latin typeface="Alexandria" pitchFamily="2" charset="-78"/>
              <a:ea typeface="Times New Roman"/>
              <a:cs typeface="Alexandria" pitchFamily="2" charset="-78"/>
              <a:sym typeface="Times New Roman"/>
            </a:endParaRPr>
          </a:p>
          <a:p>
            <a:pPr lvl="0" algn="ctr"/>
            <a:r>
              <a:rPr lang="en-US" sz="1200" b="1" dirty="0" smtClean="0">
                <a:solidFill>
                  <a:schemeClr val="bg1"/>
                </a:solidFill>
                <a:latin typeface="Alexandria" pitchFamily="2" charset="-78"/>
                <a:ea typeface="Times New Roman"/>
                <a:cs typeface="Alexandria" pitchFamily="2" charset="-78"/>
                <a:sym typeface="Times New Roman"/>
              </a:rPr>
              <a:t> </a:t>
            </a:r>
            <a:endParaRPr lang="en-US" sz="1200" b="1" dirty="0">
              <a:solidFill>
                <a:schemeClr val="bg1"/>
              </a:solidFill>
              <a:latin typeface="Alexandria" pitchFamily="2" charset="-78"/>
              <a:ea typeface="Times New Roman"/>
              <a:cs typeface="Alexandria" pitchFamily="2" charset="-78"/>
              <a:sym typeface="Times New Roman"/>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426826" y="2549910"/>
            <a:ext cx="6405300" cy="40006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2000" b="1" dirty="0" smtClean="0">
                <a:latin typeface="Alexandria Black" pitchFamily="2" charset="-78"/>
                <a:ea typeface="Calibri"/>
                <a:cs typeface="Alexandria Black" pitchFamily="2" charset="-78"/>
                <a:sym typeface="Calibri"/>
              </a:rPr>
              <a:t>General Information </a:t>
            </a:r>
            <a:endParaRPr sz="2000" dirty="0">
              <a:latin typeface="Alexandria Black" pitchFamily="2" charset="-78"/>
              <a:ea typeface="Calibri"/>
              <a:cs typeface="Alexandria Black" pitchFamily="2" charset="-78"/>
              <a:sym typeface="Calibri"/>
            </a:endParaRPr>
          </a:p>
        </p:txBody>
      </p:sp>
    </p:spTree>
    <p:extLst>
      <p:ext uri="{BB962C8B-B14F-4D97-AF65-F5344CB8AC3E}">
        <p14:creationId xmlns:p14="http://schemas.microsoft.com/office/powerpoint/2010/main" val="1059122775"/>
      </p:ext>
    </p:extLst>
  </p:cSld>
  <p:clrMapOvr>
    <a:masterClrMapping/>
  </p:clrMapOvr>
  <p:transition spd="slow">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101906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200" b="1" dirty="0">
                <a:solidFill>
                  <a:schemeClr val="bg1"/>
                </a:solidFill>
                <a:latin typeface="Alexandria" pitchFamily="2" charset="-78"/>
                <a:ea typeface="Times New Roman"/>
                <a:cs typeface="Alexandria" pitchFamily="2" charset="-78"/>
                <a:sym typeface="Times New Roman"/>
              </a:rPr>
              <a:t>Lecture 0 </a:t>
            </a:r>
          </a:p>
        </p:txBody>
      </p:sp>
      <p:sp>
        <p:nvSpPr>
          <p:cNvPr id="48" name="TextBox 47"/>
          <p:cNvSpPr txBox="1"/>
          <p:nvPr/>
        </p:nvSpPr>
        <p:spPr>
          <a:xfrm>
            <a:off x="889000" y="2391844"/>
            <a:ext cx="10541000" cy="1323439"/>
          </a:xfrm>
          <a:prstGeom prst="rect">
            <a:avLst/>
          </a:prstGeom>
          <a:noFill/>
        </p:spPr>
        <p:txBody>
          <a:bodyPr wrap="square" rtlCol="0">
            <a:spAutoFit/>
          </a:bodyPr>
          <a:lstStyle/>
          <a:p>
            <a:pPr marL="457200" lvl="0" indent="-457200">
              <a:buFont typeface="Arial" panose="020B0604020202020204" pitchFamily="34" charset="0"/>
              <a:buChar char="•"/>
            </a:pPr>
            <a:r>
              <a:rPr lang="en-US" sz="1600" b="1" dirty="0" smtClean="0">
                <a:latin typeface="Alexandria" pitchFamily="2" charset="-78"/>
                <a:ea typeface="Calibri"/>
                <a:cs typeface="Alexandria" pitchFamily="2" charset="-78"/>
                <a:sym typeface="Calibri"/>
              </a:rPr>
              <a:t>Course Credit </a:t>
            </a:r>
            <a:r>
              <a:rPr lang="en-US" sz="1600" b="1" dirty="0">
                <a:latin typeface="Alexandria" pitchFamily="2" charset="-78"/>
                <a:ea typeface="Calibri"/>
                <a:cs typeface="Alexandria" pitchFamily="2" charset="-78"/>
                <a:sym typeface="Calibri"/>
              </a:rPr>
              <a:t>Hours: 3 credit hours </a:t>
            </a:r>
            <a:endParaRPr lang="en-US" sz="1600" dirty="0">
              <a:latin typeface="Alexandria" pitchFamily="2" charset="-78"/>
              <a:cs typeface="Alexandria" pitchFamily="2" charset="-78"/>
            </a:endParaRPr>
          </a:p>
          <a:p>
            <a:pPr lvl="0" algn="just"/>
            <a:endParaRPr lang="en-US" sz="1600" dirty="0">
              <a:latin typeface="Alexandria" pitchFamily="2" charset="-78"/>
              <a:ea typeface="Calibri"/>
              <a:cs typeface="Alexandria" pitchFamily="2" charset="-78"/>
              <a:sym typeface="Calibri"/>
            </a:endParaRPr>
          </a:p>
          <a:p>
            <a:pPr lvl="0" algn="just"/>
            <a:r>
              <a:rPr lang="en-US" sz="1600" dirty="0">
                <a:latin typeface="Alexandria" pitchFamily="2" charset="-78"/>
                <a:ea typeface="Calibri"/>
                <a:cs typeface="Alexandria" pitchFamily="2" charset="-78"/>
                <a:sym typeface="Calibri"/>
              </a:rPr>
              <a:t>The main textbook and other related material that will be used as a reference for the course is mentioned in the course syllabus. Additionally, some additional resources; lecture notes and slides will be prepared by the professor and provided for the students on the model.</a:t>
            </a: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92112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101906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200" b="1" dirty="0">
                <a:solidFill>
                  <a:schemeClr val="bg1"/>
                </a:solidFill>
                <a:latin typeface="Alexandria" pitchFamily="2" charset="-78"/>
                <a:ea typeface="Times New Roman"/>
                <a:cs typeface="Alexandria" pitchFamily="2" charset="-78"/>
                <a:sym typeface="Times New Roman"/>
              </a:rPr>
              <a:t>Lecture 0 </a:t>
            </a:r>
          </a:p>
        </p:txBody>
      </p:sp>
      <p:sp>
        <p:nvSpPr>
          <p:cNvPr id="48" name="TextBox 47"/>
          <p:cNvSpPr txBox="1"/>
          <p:nvPr/>
        </p:nvSpPr>
        <p:spPr>
          <a:xfrm>
            <a:off x="889000" y="2169278"/>
            <a:ext cx="10541000" cy="3046988"/>
          </a:xfrm>
          <a:prstGeom prst="rect">
            <a:avLst/>
          </a:prstGeom>
          <a:noFill/>
        </p:spPr>
        <p:txBody>
          <a:bodyPr wrap="square" rtlCol="0">
            <a:spAutoFit/>
          </a:bodyPr>
          <a:lstStyle/>
          <a:p>
            <a:pPr marL="285750" indent="-285750">
              <a:buFont typeface="Arial" panose="020B0604020202020204" pitchFamily="34" charset="0"/>
              <a:buChar char="•"/>
            </a:pPr>
            <a:r>
              <a:rPr lang="en-GB" sz="1600" b="1" dirty="0">
                <a:latin typeface="Alexandria" pitchFamily="2" charset="-78"/>
                <a:cs typeface="Alexandria" pitchFamily="2" charset="-78"/>
              </a:rPr>
              <a:t>Course </a:t>
            </a:r>
            <a:r>
              <a:rPr lang="en-GB" sz="1600" b="1" dirty="0" smtClean="0">
                <a:latin typeface="Alexandria" pitchFamily="2" charset="-78"/>
                <a:cs typeface="Alexandria" pitchFamily="2" charset="-78"/>
              </a:rPr>
              <a:t>Description</a:t>
            </a:r>
          </a:p>
          <a:p>
            <a:endParaRPr lang="en-GB" sz="1600" dirty="0" smtClean="0">
              <a:latin typeface="Alexandria" pitchFamily="2" charset="-78"/>
              <a:cs typeface="Alexandria" pitchFamily="2" charset="-78"/>
            </a:endParaRPr>
          </a:p>
          <a:p>
            <a:pPr algn="just"/>
            <a:r>
              <a:rPr lang="en-GB" sz="1600" dirty="0" smtClean="0">
                <a:latin typeface="Alexandria" pitchFamily="2" charset="-78"/>
                <a:cs typeface="Alexandria" pitchFamily="2" charset="-78"/>
              </a:rPr>
              <a:t>This </a:t>
            </a:r>
            <a:r>
              <a:rPr lang="en-GB" sz="1600" dirty="0">
                <a:latin typeface="Alexandria" pitchFamily="2" charset="-78"/>
                <a:cs typeface="Alexandria" pitchFamily="2" charset="-78"/>
              </a:rPr>
              <a:t>course is designed to provide a comprehensive understanding of the applications, challenges, and opportunities of artificial intelligence (AI) in the financial sector. The course will explore how AI technologies are transforming various aspects of the financial industry, including banking, insurance, investment, and risk management. From AI theory to machine learning modelling, this course provides a powerful introduction to and overview of the use of AI financial industry in practice in a real-world context. The course takes a sober look at the power and limitations of AI, and how it can be effectively deployed in the financial industry. This course will provide students with insights into the latest AI tools, techniques, and best practices that are reshaping the financial landscape. Also, will empower them to hold the ground in conversations around AI and machine learning as well as formulate their own informed opinions.</a:t>
            </a: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101906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200" b="1" dirty="0">
                <a:solidFill>
                  <a:schemeClr val="bg1"/>
                </a:solidFill>
                <a:latin typeface="Alexandria" pitchFamily="2" charset="-78"/>
                <a:ea typeface="Times New Roman"/>
                <a:cs typeface="Alexandria" pitchFamily="2" charset="-78"/>
                <a:sym typeface="Times New Roman"/>
              </a:rPr>
              <a:t>Lecture 0 </a:t>
            </a:r>
          </a:p>
        </p:txBody>
      </p:sp>
      <p:sp>
        <p:nvSpPr>
          <p:cNvPr id="48" name="TextBox 47"/>
          <p:cNvSpPr txBox="1"/>
          <p:nvPr/>
        </p:nvSpPr>
        <p:spPr>
          <a:xfrm>
            <a:off x="825500" y="2322137"/>
            <a:ext cx="10541000" cy="2554545"/>
          </a:xfrm>
          <a:prstGeom prst="rect">
            <a:avLst/>
          </a:prstGeom>
          <a:noFill/>
        </p:spPr>
        <p:txBody>
          <a:bodyPr wrap="square" rtlCol="0">
            <a:spAutoFit/>
          </a:bodyPr>
          <a:lstStyle/>
          <a:p>
            <a:pPr marL="342900" lvl="0" indent="-342900">
              <a:buFont typeface="Arial" panose="020B0604020202020204" pitchFamily="34" charset="0"/>
              <a:buChar char="•"/>
            </a:pPr>
            <a:r>
              <a:rPr lang="en-US" sz="1600" b="1" dirty="0">
                <a:latin typeface="Alexandria" pitchFamily="2" charset="-78"/>
                <a:ea typeface="Calibri"/>
                <a:cs typeface="Alexandria" pitchFamily="2" charset="-78"/>
                <a:sym typeface="Calibri"/>
              </a:rPr>
              <a:t>Course Objectives </a:t>
            </a:r>
            <a:endParaRPr lang="en-US" sz="1600" b="1" dirty="0">
              <a:latin typeface="Alexandria" pitchFamily="2" charset="-78"/>
              <a:cs typeface="Alexandria" pitchFamily="2" charset="-78"/>
            </a:endParaRPr>
          </a:p>
          <a:p>
            <a:pPr algn="just"/>
            <a:endParaRPr lang="en-US" sz="1600" dirty="0" smtClean="0">
              <a:latin typeface="Alexandria" pitchFamily="2" charset="-78"/>
              <a:ea typeface="Calibri"/>
              <a:cs typeface="Alexandria" pitchFamily="2" charset="-78"/>
              <a:sym typeface="Calibri"/>
            </a:endParaRPr>
          </a:p>
          <a:p>
            <a:pPr algn="just"/>
            <a:r>
              <a:rPr lang="en-US" sz="1600" dirty="0" smtClean="0">
                <a:latin typeface="Alexandria" pitchFamily="2" charset="-78"/>
                <a:ea typeface="Calibri"/>
                <a:cs typeface="Alexandria" pitchFamily="2" charset="-78"/>
                <a:sym typeface="Calibri"/>
              </a:rPr>
              <a:t>This course aims at;</a:t>
            </a:r>
          </a:p>
          <a:p>
            <a:pPr marL="342900" indent="-342900" algn="just">
              <a:buFont typeface="Arial" panose="020B0604020202020204" pitchFamily="34" charset="0"/>
              <a:buChar char="•"/>
            </a:pPr>
            <a:r>
              <a:rPr lang="en-US" sz="1600" dirty="0" smtClean="0">
                <a:latin typeface="Alexandria" pitchFamily="2" charset="-78"/>
                <a:ea typeface="Calibri"/>
                <a:cs typeface="Alexandria" pitchFamily="2" charset="-78"/>
                <a:sym typeface="Calibri"/>
              </a:rPr>
              <a:t>providing the participants a </a:t>
            </a:r>
            <a:r>
              <a:rPr lang="en-US" sz="1600" dirty="0" smtClean="0">
                <a:latin typeface="Alexandria" pitchFamily="2" charset="-78"/>
                <a:cs typeface="Alexandria" pitchFamily="2" charset="-78"/>
              </a:rPr>
              <a:t>structured </a:t>
            </a:r>
            <a:r>
              <a:rPr lang="en-US" sz="1600" dirty="0">
                <a:latin typeface="Alexandria" pitchFamily="2" charset="-78"/>
                <a:cs typeface="Alexandria" pitchFamily="2" charset="-78"/>
              </a:rPr>
              <a:t>approach to cover the key concepts, applications, and implications of AI in the financial </a:t>
            </a:r>
            <a:r>
              <a:rPr lang="en-US" sz="1600" dirty="0" smtClean="0">
                <a:latin typeface="Alexandria" pitchFamily="2" charset="-78"/>
                <a:cs typeface="Alexandria" pitchFamily="2" charset="-78"/>
              </a:rPr>
              <a:t>industry,</a:t>
            </a:r>
          </a:p>
          <a:p>
            <a:pPr marL="285750" indent="-285750" algn="just">
              <a:buFont typeface="Arial" panose="020B0604020202020204" pitchFamily="34" charset="0"/>
              <a:buChar char="•"/>
            </a:pPr>
            <a:r>
              <a:rPr lang="en-US" sz="1600" dirty="0" smtClean="0">
                <a:latin typeface="Alexandria" pitchFamily="2" charset="-78"/>
                <a:cs typeface="Alexandria" pitchFamily="2" charset="-78"/>
              </a:rPr>
              <a:t>ensuring </a:t>
            </a:r>
            <a:r>
              <a:rPr lang="en-US" sz="1600" dirty="0">
                <a:latin typeface="Alexandria" pitchFamily="2" charset="-78"/>
                <a:cs typeface="Alexandria" pitchFamily="2" charset="-78"/>
              </a:rPr>
              <a:t>that </a:t>
            </a:r>
            <a:r>
              <a:rPr lang="en-US" sz="1600" dirty="0">
                <a:latin typeface="Alexandria" pitchFamily="2" charset="-78"/>
                <a:ea typeface="Calibri"/>
                <a:cs typeface="Alexandria" pitchFamily="2" charset="-78"/>
              </a:rPr>
              <a:t>participants understand the Fundamentals of AI and Machine Learning,</a:t>
            </a:r>
          </a:p>
          <a:p>
            <a:pPr marL="285750" indent="-285750" algn="just">
              <a:buFont typeface="Arial" panose="020B0604020202020204" pitchFamily="34" charset="0"/>
              <a:buChar char="•"/>
            </a:pPr>
            <a:r>
              <a:rPr lang="en-US" sz="1600" dirty="0">
                <a:latin typeface="Alexandria" pitchFamily="2" charset="-78"/>
                <a:ea typeface="Calibri"/>
                <a:cs typeface="Alexandria" pitchFamily="2" charset="-78"/>
              </a:rPr>
              <a:t>Ensuring the participants gain the Practical Skills in AI Tools and Techniques in the financial industry</a:t>
            </a:r>
          </a:p>
          <a:p>
            <a:pPr marL="514350" lvl="0" indent="-514350" algn="just">
              <a:buClr>
                <a:schemeClr val="lt1"/>
              </a:buClr>
              <a:buSzPts val="2000"/>
              <a:buFont typeface="Calibri"/>
              <a:buAutoNum type="arabicPeriod"/>
            </a:pPr>
            <a:endParaRPr lang="en-US" sz="1600" b="1" dirty="0" smtClean="0">
              <a:latin typeface="Alexandria" pitchFamily="2" charset="-78"/>
              <a:cs typeface="Alexandria" pitchFamily="2" charset="-78"/>
            </a:endParaRPr>
          </a:p>
          <a:p>
            <a:pPr marL="514350" lvl="0" indent="-514350" algn="just">
              <a:buClr>
                <a:schemeClr val="lt1"/>
              </a:buClr>
              <a:buSzPts val="2000"/>
              <a:buFont typeface="Calibri"/>
              <a:buAutoNum type="arabicPeriod"/>
            </a:pP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14808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1145251"/>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828111"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200" b="1" dirty="0">
                <a:solidFill>
                  <a:schemeClr val="bg1"/>
                </a:solidFill>
                <a:latin typeface="Alexandria" pitchFamily="2" charset="-78"/>
                <a:ea typeface="Times New Roman"/>
                <a:cs typeface="Alexandria" pitchFamily="2" charset="-78"/>
                <a:sym typeface="Times New Roman"/>
              </a:rPr>
              <a:t>Lecture 0 </a:t>
            </a:r>
          </a:p>
        </p:txBody>
      </p:sp>
      <p:sp>
        <p:nvSpPr>
          <p:cNvPr id="48" name="TextBox 47"/>
          <p:cNvSpPr txBox="1"/>
          <p:nvPr/>
        </p:nvSpPr>
        <p:spPr>
          <a:xfrm>
            <a:off x="828111" y="1973134"/>
            <a:ext cx="10392661" cy="3785652"/>
          </a:xfrm>
          <a:prstGeom prst="rect">
            <a:avLst/>
          </a:prstGeom>
          <a:noFill/>
        </p:spPr>
        <p:txBody>
          <a:bodyPr wrap="square" rtlCol="0">
            <a:spAutoFit/>
          </a:bodyPr>
          <a:lstStyle/>
          <a:p>
            <a:pPr marL="457200" lvl="0" indent="-457200">
              <a:buFont typeface="Arial" panose="020B0604020202020204" pitchFamily="34" charset="0"/>
              <a:buChar char="•"/>
            </a:pPr>
            <a:r>
              <a:rPr lang="en-US" sz="1400" b="1" dirty="0">
                <a:latin typeface="Alexandria Black" pitchFamily="2" charset="-78"/>
                <a:ea typeface="Calibri"/>
                <a:cs typeface="Alexandria Black" pitchFamily="2" charset="-78"/>
                <a:sym typeface="Calibri"/>
              </a:rPr>
              <a:t>Course Learning Outcomes</a:t>
            </a:r>
            <a:r>
              <a:rPr lang="en-US" sz="1400" dirty="0">
                <a:latin typeface="Alexandria Black" pitchFamily="2" charset="-78"/>
                <a:ea typeface="Calibri"/>
                <a:cs typeface="Alexandria Black" pitchFamily="2" charset="-78"/>
                <a:sym typeface="Calibri"/>
              </a:rPr>
              <a:t>:</a:t>
            </a:r>
            <a:endParaRPr lang="en-US" sz="1400" dirty="0">
              <a:latin typeface="Alexandria Black" pitchFamily="2" charset="-78"/>
            </a:endParaRPr>
          </a:p>
          <a:p>
            <a:pPr lvl="0" algn="just"/>
            <a:endParaRPr lang="en-US" sz="1400" b="1" dirty="0">
              <a:latin typeface="Alexandria Black" pitchFamily="2" charset="-78"/>
              <a:ea typeface="Calibri"/>
              <a:cs typeface="Alexandria Black" pitchFamily="2" charset="-78"/>
              <a:sym typeface="Calibri"/>
            </a:endParaRPr>
          </a:p>
          <a:p>
            <a:pPr lvl="0" algn="just"/>
            <a:r>
              <a:rPr lang="en-US" sz="1400" b="1" dirty="0" smtClean="0">
                <a:latin typeface="Alexandria Black" pitchFamily="2" charset="-78"/>
                <a:ea typeface="Calibri"/>
                <a:cs typeface="Alexandria Black" pitchFamily="2" charset="-78"/>
                <a:sym typeface="Calibri"/>
              </a:rPr>
              <a:t>Upon </a:t>
            </a:r>
            <a:r>
              <a:rPr lang="en-US" sz="1400" b="1" dirty="0">
                <a:latin typeface="Alexandria Black" pitchFamily="2" charset="-78"/>
                <a:ea typeface="Calibri"/>
                <a:cs typeface="Alexandria Black" pitchFamily="2" charset="-78"/>
                <a:sym typeface="Calibri"/>
              </a:rPr>
              <a:t>completion, Students should be able to</a:t>
            </a:r>
            <a:r>
              <a:rPr lang="en-US" sz="1400" b="1" dirty="0" smtClean="0">
                <a:latin typeface="Alexandria Black" pitchFamily="2" charset="-78"/>
                <a:ea typeface="Calibri"/>
                <a:cs typeface="Alexandria Black" pitchFamily="2" charset="-78"/>
                <a:sym typeface="Calibri"/>
              </a:rPr>
              <a:t>;</a:t>
            </a:r>
          </a:p>
          <a:p>
            <a:pPr marL="342900" lvl="0" indent="-342900" fontAlgn="base">
              <a:buFont typeface="+mj-lt"/>
              <a:buAutoNum type="arabicPeriod"/>
            </a:pPr>
            <a:r>
              <a:rPr lang="en-GB" sz="1400" dirty="0">
                <a:latin typeface="Alexandria" pitchFamily="2" charset="-78"/>
                <a:cs typeface="Alexandria" pitchFamily="2" charset="-78"/>
              </a:rPr>
              <a:t>Understand the Fundamentals of AI, machine learning, and deep learning, and their relevance to the financial industry.</a:t>
            </a:r>
          </a:p>
          <a:p>
            <a:pPr marL="342900" lvl="0" indent="-342900" fontAlgn="base">
              <a:buFont typeface="+mj-lt"/>
              <a:buAutoNum type="arabicPeriod"/>
            </a:pPr>
            <a:r>
              <a:rPr lang="en-GB" sz="1400" dirty="0">
                <a:latin typeface="Alexandria" pitchFamily="2" charset="-78"/>
                <a:cs typeface="Alexandria" pitchFamily="2" charset="-78"/>
              </a:rPr>
              <a:t>Examine how AI is revolutionizing banking operations, customer service, fraud detection, credit scoring, and personalized financial services.</a:t>
            </a:r>
          </a:p>
          <a:p>
            <a:pPr marL="342900" lvl="0" indent="-342900" fontAlgn="base">
              <a:buFont typeface="+mj-lt"/>
              <a:buAutoNum type="arabicPeriod"/>
            </a:pPr>
            <a:r>
              <a:rPr lang="en-GB" sz="1400" dirty="0">
                <a:latin typeface="Alexandria" pitchFamily="2" charset="-78"/>
                <a:cs typeface="Alexandria" pitchFamily="2" charset="-78"/>
              </a:rPr>
              <a:t>Explore the use of AI algorithms for investment analysis, portfolio management, algorithmic trading, and market prediction in the financial markets.</a:t>
            </a:r>
          </a:p>
          <a:p>
            <a:pPr marL="342900" lvl="0" indent="-342900" fontAlgn="base">
              <a:buFont typeface="+mj-lt"/>
              <a:buAutoNum type="arabicPeriod"/>
            </a:pPr>
            <a:r>
              <a:rPr lang="en-GB" sz="1400" dirty="0">
                <a:latin typeface="Alexandria" pitchFamily="2" charset="-78"/>
                <a:cs typeface="Alexandria" pitchFamily="2" charset="-78"/>
              </a:rPr>
              <a:t>Understand how AI is utilized in underwriting, claims processing, risk assessment, customer engagement, and fraud detection within the insurance sector.</a:t>
            </a:r>
          </a:p>
          <a:p>
            <a:pPr marL="342900" lvl="0" indent="-342900" fontAlgn="base">
              <a:buFont typeface="+mj-lt"/>
              <a:buAutoNum type="arabicPeriod"/>
            </a:pPr>
            <a:r>
              <a:rPr lang="en-GB" sz="1400" dirty="0" smtClean="0">
                <a:latin typeface="Alexandria" pitchFamily="2" charset="-78"/>
                <a:cs typeface="Alexandria" pitchFamily="2" charset="-78"/>
              </a:rPr>
              <a:t>Explore </a:t>
            </a:r>
            <a:r>
              <a:rPr lang="en-GB" sz="1400" dirty="0">
                <a:latin typeface="Alexandria" pitchFamily="2" charset="-78"/>
                <a:cs typeface="Alexandria" pitchFamily="2" charset="-78"/>
              </a:rPr>
              <a:t>the ethical implications and regulatory challenges associated with the adoption of AI in the financial industry, including data privacy, transparency, and bias mitigation.</a:t>
            </a:r>
          </a:p>
          <a:p>
            <a:pPr marL="342900" lvl="0" indent="-342900" fontAlgn="base">
              <a:buFont typeface="+mj-lt"/>
              <a:buAutoNum type="arabicPeriod"/>
            </a:pPr>
            <a:r>
              <a:rPr lang="en-GB" sz="1400" dirty="0" smtClean="0">
                <a:latin typeface="Alexandria" pitchFamily="2" charset="-78"/>
                <a:cs typeface="Alexandria" pitchFamily="2" charset="-78"/>
              </a:rPr>
              <a:t>Analyse </a:t>
            </a:r>
            <a:r>
              <a:rPr lang="en-GB" sz="1400" dirty="0">
                <a:latin typeface="Alexandria" pitchFamily="2" charset="-78"/>
                <a:cs typeface="Alexandria" pitchFamily="2" charset="-78"/>
              </a:rPr>
              <a:t>real-world case studies and practical applications of AI in finance, and gain insights into successful AI implementation strategies and best practices.</a:t>
            </a:r>
          </a:p>
          <a:p>
            <a:pPr marL="342900" indent="-342900">
              <a:buFont typeface="+mj-lt"/>
              <a:buAutoNum type="arabicPeriod"/>
            </a:pPr>
            <a:r>
              <a:rPr lang="en-GB" sz="1400" dirty="0">
                <a:latin typeface="Alexandria" pitchFamily="2" charset="-78"/>
                <a:cs typeface="Alexandria" pitchFamily="2" charset="-78"/>
              </a:rPr>
              <a:t>Discuss emerging trends, future developments, and potential opportunities for AI in the financial industry, including the impact of quantum computing, natural language processing, and explainable AI</a:t>
            </a:r>
            <a:r>
              <a:rPr lang="en-GB" sz="1400" dirty="0" smtClean="0">
                <a:latin typeface="Alexandria" pitchFamily="2" charset="-78"/>
                <a:cs typeface="Alexandria" pitchFamily="2" charset="-78"/>
              </a:rPr>
              <a:t>.</a:t>
            </a:r>
            <a:endParaRPr lang="en-US" sz="1400" b="1" dirty="0">
              <a:latin typeface="Alexandria" pitchFamily="2" charset="-78"/>
              <a:ea typeface="Calibri"/>
              <a:cs typeface="Alexandria" pitchFamily="2" charset="-78"/>
              <a:sym typeface="Calibri"/>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97667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58086" y="2339622"/>
            <a:ext cx="8417320" cy="3785652"/>
          </a:xfrm>
          <a:prstGeom prst="rect">
            <a:avLst/>
          </a:prstGeom>
          <a:noFill/>
        </p:spPr>
        <p:txBody>
          <a:bodyPr wrap="square" rtlCol="0">
            <a:spAutoFit/>
          </a:bodyPr>
          <a:lstStyle/>
          <a:p>
            <a:pPr marL="285750" lvl="0" indent="-285750">
              <a:buFont typeface="Arial" panose="020B0604020202020204" pitchFamily="34" charset="0"/>
              <a:buChar char="•"/>
            </a:pPr>
            <a:r>
              <a:rPr lang="en-US" sz="1600" b="1" dirty="0">
                <a:latin typeface="Alexandria Black" pitchFamily="2" charset="-78"/>
                <a:ea typeface="Calibri"/>
                <a:cs typeface="Alexandria Black" pitchFamily="2" charset="-78"/>
                <a:sym typeface="Calibri"/>
              </a:rPr>
              <a:t>Course Content</a:t>
            </a:r>
            <a:endParaRPr lang="en-US" sz="1600" b="1" dirty="0">
              <a:latin typeface="Alexandria Black" pitchFamily="2" charset="-78"/>
              <a:cs typeface="Alexandria Black" pitchFamily="2" charset="-78"/>
            </a:endParaRPr>
          </a:p>
          <a:p>
            <a:pPr lvl="0"/>
            <a:endParaRPr lang="en-US" sz="1600" b="1" dirty="0" smtClean="0">
              <a:latin typeface="Alexandria" pitchFamily="2" charset="-78"/>
              <a:ea typeface="Calibri"/>
              <a:cs typeface="Alexandria" pitchFamily="2" charset="-78"/>
              <a:sym typeface="Calibri"/>
            </a:endParaRPr>
          </a:p>
          <a:p>
            <a:pPr lvl="0"/>
            <a:r>
              <a:rPr lang="en-US" sz="1600" b="1" dirty="0" smtClean="0">
                <a:latin typeface="Alexandria" pitchFamily="2" charset="-78"/>
                <a:ea typeface="Calibri"/>
                <a:cs typeface="Alexandria" pitchFamily="2" charset="-78"/>
                <a:sym typeface="Calibri"/>
              </a:rPr>
              <a:t>Chapter 1: </a:t>
            </a:r>
            <a:r>
              <a:rPr lang="en-GB" sz="1600" dirty="0">
                <a:latin typeface="Alexandria" pitchFamily="2" charset="-78"/>
                <a:cs typeface="Alexandria" pitchFamily="2" charset="-78"/>
              </a:rPr>
              <a:t>Foundations of artificial intelligence and machine learning</a:t>
            </a:r>
            <a:endParaRPr lang="en-US" sz="1600" b="1" dirty="0" smtClean="0">
              <a:latin typeface="Alexandria" pitchFamily="2" charset="-78"/>
              <a:ea typeface="Calibri"/>
              <a:cs typeface="Alexandria" pitchFamily="2" charset="-78"/>
              <a:sym typeface="Calibri"/>
            </a:endParaRPr>
          </a:p>
          <a:p>
            <a:pPr lvl="0"/>
            <a:r>
              <a:rPr lang="en-US" sz="1600" b="1" dirty="0" smtClean="0">
                <a:latin typeface="Alexandria" pitchFamily="2" charset="-78"/>
                <a:ea typeface="Calibri"/>
                <a:cs typeface="Alexandria" pitchFamily="2" charset="-78"/>
                <a:sym typeface="Calibri"/>
              </a:rPr>
              <a:t>Chapter 2: </a:t>
            </a:r>
            <a:r>
              <a:rPr lang="en-GB" sz="1600" dirty="0">
                <a:latin typeface="Alexandria" pitchFamily="2" charset="-78"/>
                <a:cs typeface="Alexandria" pitchFamily="2" charset="-78"/>
              </a:rPr>
              <a:t>Explaining explainable AI</a:t>
            </a:r>
            <a:endParaRPr lang="en-US" sz="1600" b="1" dirty="0" smtClean="0">
              <a:latin typeface="Alexandria" pitchFamily="2" charset="-78"/>
              <a:ea typeface="Calibri"/>
              <a:cs typeface="Alexandria" pitchFamily="2" charset="-78"/>
              <a:sym typeface="Calibri"/>
            </a:endParaRPr>
          </a:p>
          <a:p>
            <a:pPr lvl="0"/>
            <a:r>
              <a:rPr lang="en-US" sz="1600" b="1" dirty="0" smtClean="0">
                <a:latin typeface="Alexandria" pitchFamily="2" charset="-78"/>
                <a:ea typeface="Calibri"/>
                <a:cs typeface="Alexandria" pitchFamily="2" charset="-78"/>
                <a:sym typeface="Calibri"/>
              </a:rPr>
              <a:t>Chapter 3: </a:t>
            </a:r>
            <a:r>
              <a:rPr lang="en-GB" sz="1600" dirty="0">
                <a:latin typeface="Alexandria" pitchFamily="2" charset="-78"/>
                <a:cs typeface="Alexandria" pitchFamily="2" charset="-78"/>
              </a:rPr>
              <a:t>Responsible AI</a:t>
            </a:r>
            <a:endParaRPr lang="en-US" sz="1600" b="1" dirty="0" smtClean="0">
              <a:latin typeface="Alexandria" pitchFamily="2" charset="-78"/>
              <a:ea typeface="Calibri"/>
              <a:cs typeface="Alexandria" pitchFamily="2" charset="-78"/>
              <a:sym typeface="Calibri"/>
            </a:endParaRPr>
          </a:p>
          <a:p>
            <a:pPr lvl="0"/>
            <a:r>
              <a:rPr lang="en-US" sz="1600" b="1" dirty="0" smtClean="0">
                <a:latin typeface="Alexandria" pitchFamily="2" charset="-78"/>
                <a:ea typeface="Calibri"/>
                <a:cs typeface="Alexandria" pitchFamily="2" charset="-78"/>
                <a:sym typeface="Calibri"/>
              </a:rPr>
              <a:t>Chapter 4: </a:t>
            </a:r>
            <a:r>
              <a:rPr lang="en-GB" sz="1600" dirty="0">
                <a:latin typeface="Alexandria" pitchFamily="2" charset="-78"/>
                <a:cs typeface="Alexandria" pitchFamily="2" charset="-78"/>
              </a:rPr>
              <a:t>AI governance frameworks for the banking sector</a:t>
            </a:r>
            <a:endParaRPr lang="en-US" sz="1600" b="1" dirty="0" smtClean="0">
              <a:latin typeface="Alexandria" pitchFamily="2" charset="-78"/>
              <a:ea typeface="Calibri"/>
              <a:cs typeface="Alexandria" pitchFamily="2" charset="-78"/>
              <a:sym typeface="Calibri"/>
            </a:endParaRPr>
          </a:p>
          <a:p>
            <a:pPr lvl="0"/>
            <a:r>
              <a:rPr lang="en-US" sz="1600" b="1" dirty="0" smtClean="0">
                <a:latin typeface="Alexandria" pitchFamily="2" charset="-78"/>
                <a:ea typeface="Calibri"/>
                <a:cs typeface="Alexandria" pitchFamily="2" charset="-78"/>
                <a:sym typeface="Calibri"/>
              </a:rPr>
              <a:t>Chapter 5: </a:t>
            </a:r>
            <a:r>
              <a:rPr lang="en-GB" sz="1600" dirty="0">
                <a:latin typeface="Alexandria" pitchFamily="2" charset="-78"/>
                <a:cs typeface="Alexandria" pitchFamily="2" charset="-78"/>
              </a:rPr>
              <a:t>Machine learning, alternative data, and the regulation of consumer credit </a:t>
            </a:r>
            <a:r>
              <a:rPr lang="en-GB" sz="1600" dirty="0" smtClean="0">
                <a:latin typeface="Alexandria" pitchFamily="2" charset="-78"/>
                <a:cs typeface="Alexandria" pitchFamily="2" charset="-78"/>
              </a:rPr>
              <a:t>    	markets </a:t>
            </a:r>
            <a:r>
              <a:rPr lang="en-GB" sz="1600" dirty="0">
                <a:latin typeface="Alexandria" pitchFamily="2" charset="-78"/>
                <a:cs typeface="Alexandria" pitchFamily="2" charset="-78"/>
              </a:rPr>
              <a:t>and AI-based consumer credit underwriting  </a:t>
            </a:r>
            <a:endParaRPr lang="en-US" sz="1600" b="1" dirty="0" smtClean="0">
              <a:latin typeface="Alexandria" pitchFamily="2" charset="-78"/>
              <a:ea typeface="Calibri"/>
              <a:cs typeface="Alexandria" pitchFamily="2" charset="-78"/>
              <a:sym typeface="Calibri"/>
            </a:endParaRPr>
          </a:p>
          <a:p>
            <a:pPr lvl="0"/>
            <a:r>
              <a:rPr lang="en-US" sz="1600" b="1" dirty="0" smtClean="0">
                <a:latin typeface="Alexandria" pitchFamily="2" charset="-78"/>
                <a:ea typeface="Calibri"/>
                <a:cs typeface="Alexandria" pitchFamily="2" charset="-78"/>
                <a:sym typeface="Calibri"/>
              </a:rPr>
              <a:t>Chapter 6: </a:t>
            </a:r>
            <a:r>
              <a:rPr lang="en-GB" sz="1600" dirty="0">
                <a:latin typeface="Alexandria" pitchFamily="2" charset="-78"/>
                <a:cs typeface="Alexandria" pitchFamily="2" charset="-78"/>
              </a:rPr>
              <a:t>The promises and perils of </a:t>
            </a:r>
            <a:r>
              <a:rPr lang="en-GB" sz="1600" dirty="0" err="1">
                <a:latin typeface="Alexandria" pitchFamily="2" charset="-78"/>
                <a:cs typeface="Alexandria" pitchFamily="2" charset="-78"/>
              </a:rPr>
              <a:t>robo</a:t>
            </a:r>
            <a:r>
              <a:rPr lang="en-GB" sz="1600" dirty="0">
                <a:latin typeface="Alexandria" pitchFamily="2" charset="-78"/>
                <a:cs typeface="Alexandria" pitchFamily="2" charset="-78"/>
              </a:rPr>
              <a:t>-advisers </a:t>
            </a:r>
            <a:endParaRPr lang="en-US" sz="1600" b="1" dirty="0" smtClean="0">
              <a:latin typeface="Alexandria" pitchFamily="2" charset="-78"/>
              <a:ea typeface="Calibri"/>
              <a:cs typeface="Alexandria" pitchFamily="2" charset="-78"/>
              <a:sym typeface="Calibri"/>
            </a:endParaRPr>
          </a:p>
          <a:p>
            <a:pPr lvl="0"/>
            <a:r>
              <a:rPr lang="en-US" sz="1600" b="1" dirty="0" smtClean="0">
                <a:latin typeface="Alexandria" pitchFamily="2" charset="-78"/>
                <a:ea typeface="Calibri"/>
                <a:cs typeface="Alexandria" pitchFamily="2" charset="-78"/>
                <a:sym typeface="Calibri"/>
              </a:rPr>
              <a:t>Chapter 7: </a:t>
            </a:r>
            <a:r>
              <a:rPr lang="en-GB" sz="1600" dirty="0">
                <a:latin typeface="Alexandria" pitchFamily="2" charset="-78"/>
                <a:cs typeface="Alexandria" pitchFamily="2" charset="-78"/>
              </a:rPr>
              <a:t>Regulating AI trading from an AI lifecycle perspective </a:t>
            </a:r>
            <a:endParaRPr lang="en-US" sz="1600" b="1" dirty="0" smtClean="0">
              <a:latin typeface="Alexandria" pitchFamily="2" charset="-78"/>
              <a:ea typeface="Calibri"/>
              <a:cs typeface="Alexandria" pitchFamily="2" charset="-78"/>
              <a:sym typeface="Calibri"/>
            </a:endParaRPr>
          </a:p>
          <a:p>
            <a:pPr lvl="0"/>
            <a:r>
              <a:rPr lang="en-US" sz="1600" b="1" dirty="0" smtClean="0">
                <a:latin typeface="Alexandria" pitchFamily="2" charset="-78"/>
                <a:ea typeface="Calibri"/>
                <a:cs typeface="Alexandria" pitchFamily="2" charset="-78"/>
                <a:sym typeface="Calibri"/>
              </a:rPr>
              <a:t>Chapter 8: </a:t>
            </a:r>
            <a:r>
              <a:rPr lang="en-GB" sz="1600" dirty="0">
                <a:latin typeface="Alexandria" pitchFamily="2" charset="-78"/>
                <a:cs typeface="Alexandria" pitchFamily="2" charset="-78"/>
              </a:rPr>
              <a:t>Opportunities and use cases of AI in the insurance industry</a:t>
            </a:r>
            <a:endParaRPr lang="en-US" sz="1600" b="1" dirty="0" smtClean="0">
              <a:latin typeface="Alexandria" pitchFamily="2" charset="-78"/>
              <a:ea typeface="Calibri"/>
              <a:cs typeface="Alexandria" pitchFamily="2" charset="-78"/>
              <a:sym typeface="Calibri"/>
            </a:endParaRPr>
          </a:p>
          <a:p>
            <a:pPr lvl="0"/>
            <a:r>
              <a:rPr lang="en-US" sz="1600" b="1" dirty="0" smtClean="0">
                <a:latin typeface="Alexandria" pitchFamily="2" charset="-78"/>
                <a:ea typeface="Calibri"/>
                <a:cs typeface="Alexandria" pitchFamily="2" charset="-78"/>
                <a:sym typeface="Calibri"/>
              </a:rPr>
              <a:t>Chapter 9: </a:t>
            </a:r>
            <a:r>
              <a:rPr lang="en-GB" sz="1600" dirty="0">
                <a:latin typeface="Alexandria" pitchFamily="2" charset="-78"/>
                <a:cs typeface="Alexandria" pitchFamily="2" charset="-78"/>
              </a:rPr>
              <a:t>Regulation of the use of artificial intelligence for investment in the insurance </a:t>
            </a:r>
            <a:r>
              <a:rPr lang="en-GB" sz="1600" dirty="0" smtClean="0">
                <a:latin typeface="Alexandria" pitchFamily="2" charset="-78"/>
                <a:cs typeface="Alexandria" pitchFamily="2" charset="-78"/>
              </a:rPr>
              <a:t>	industry</a:t>
            </a:r>
            <a:r>
              <a:rPr lang="en-GB" sz="1600" dirty="0">
                <a:latin typeface="Alexandria" pitchFamily="2" charset="-78"/>
                <a:cs typeface="Alexandria" pitchFamily="2" charset="-78"/>
              </a:rPr>
              <a:t> </a:t>
            </a:r>
            <a:endParaRPr lang="en-US" sz="1600" b="1" dirty="0" smtClean="0">
              <a:latin typeface="Alexandria" pitchFamily="2" charset="-78"/>
              <a:ea typeface="Calibri"/>
              <a:cs typeface="Alexandria" pitchFamily="2" charset="-78"/>
              <a:sym typeface="Calibri"/>
            </a:endParaRPr>
          </a:p>
          <a:p>
            <a:pPr lvl="0"/>
            <a:r>
              <a:rPr lang="en-US" sz="1600" b="1" dirty="0" smtClean="0">
                <a:latin typeface="Alexandria" pitchFamily="2" charset="-78"/>
                <a:ea typeface="Calibri"/>
                <a:cs typeface="Alexandria" pitchFamily="2" charset="-78"/>
                <a:sym typeface="Calibri"/>
              </a:rPr>
              <a:t>Chapter 10: </a:t>
            </a:r>
            <a:r>
              <a:rPr lang="en-GB" sz="1600" dirty="0">
                <a:latin typeface="Alexandria" pitchFamily="2" charset="-78"/>
                <a:cs typeface="Alexandria" pitchFamily="2" charset="-78"/>
              </a:rPr>
              <a:t>Regulating artificial intelligence in finance and other  regulated industries </a:t>
            </a:r>
            <a:endParaRPr lang="en-US" sz="1600" b="1" dirty="0" smtClean="0">
              <a:latin typeface="Alexandria" pitchFamily="2" charset="-78"/>
              <a:ea typeface="Calibri"/>
              <a:cs typeface="Alexandria"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04001469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800767"/>
          </a:xfrm>
          <a:prstGeom prst="rect">
            <a:avLst/>
          </a:prstGeom>
          <a:noFill/>
        </p:spPr>
        <p:txBody>
          <a:bodyPr wrap="square" rtlCol="0">
            <a:spAutoFit/>
          </a:bodyPr>
          <a:lstStyle/>
          <a:p>
            <a:pPr marL="285750" lvl="0" indent="-285750">
              <a:buFont typeface="Arial" panose="020B0604020202020204" pitchFamily="34" charset="0"/>
              <a:buChar char="•"/>
            </a:pPr>
            <a:r>
              <a:rPr lang="en-US" sz="1600" b="1" dirty="0">
                <a:latin typeface="Alexandria" pitchFamily="2" charset="-78"/>
                <a:ea typeface="Calibri"/>
                <a:cs typeface="Alexandria" pitchFamily="2" charset="-78"/>
                <a:sym typeface="Calibri"/>
              </a:rPr>
              <a:t>Course </a:t>
            </a:r>
            <a:r>
              <a:rPr lang="en-US" sz="1600" b="1" dirty="0" smtClean="0">
                <a:latin typeface="Alexandria" pitchFamily="2" charset="-78"/>
                <a:ea typeface="Calibri"/>
                <a:cs typeface="Alexandria" pitchFamily="2" charset="-78"/>
                <a:sym typeface="Calibri"/>
              </a:rPr>
              <a:t>Content</a:t>
            </a:r>
          </a:p>
          <a:p>
            <a:pPr lvl="0"/>
            <a:endParaRPr lang="en-US" sz="1600" b="1" dirty="0">
              <a:latin typeface="Alexandria" pitchFamily="2" charset="-78"/>
              <a:cs typeface="Alexandria" pitchFamily="2" charset="-78"/>
            </a:endParaRPr>
          </a:p>
          <a:p>
            <a:pPr lvl="0"/>
            <a:r>
              <a:rPr lang="en-US" sz="1600" b="1" dirty="0">
                <a:latin typeface="Alexandria" pitchFamily="2" charset="-78"/>
                <a:ea typeface="Calibri"/>
                <a:cs typeface="Alexandria" pitchFamily="2" charset="-78"/>
                <a:sym typeface="Calibri"/>
              </a:rPr>
              <a:t>Chapter </a:t>
            </a:r>
            <a:r>
              <a:rPr lang="en-US" sz="1600" b="1" dirty="0" smtClean="0">
                <a:latin typeface="Alexandria" pitchFamily="2" charset="-78"/>
                <a:ea typeface="Calibri"/>
                <a:cs typeface="Alexandria" pitchFamily="2" charset="-78"/>
                <a:sym typeface="Calibri"/>
              </a:rPr>
              <a:t>1: </a:t>
            </a:r>
            <a:r>
              <a:rPr lang="en-GB" sz="1600" dirty="0">
                <a:latin typeface="Alexandria" pitchFamily="2" charset="-78"/>
                <a:cs typeface="Alexandria" pitchFamily="2" charset="-78"/>
              </a:rPr>
              <a:t>Foundations of artificial intelligence and machine </a:t>
            </a:r>
            <a:r>
              <a:rPr lang="en-GB" sz="1600" dirty="0" smtClean="0">
                <a:latin typeface="Alexandria" pitchFamily="2" charset="-78"/>
                <a:cs typeface="Alexandria" pitchFamily="2" charset="-78"/>
              </a:rPr>
              <a:t>learning. The chapter includes the following; </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Artificial </a:t>
            </a:r>
            <a:r>
              <a:rPr lang="en-US" sz="1600" dirty="0">
                <a:latin typeface="Alexandria" pitchFamily="2" charset="-78"/>
                <a:cs typeface="Alexandria" pitchFamily="2" charset="-78"/>
              </a:rPr>
              <a:t>Intelligence</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Fundamentals of Machine Learning</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Key </a:t>
            </a:r>
            <a:r>
              <a:rPr lang="en-US" sz="1600" dirty="0">
                <a:latin typeface="Alexandria" pitchFamily="2" charset="-78"/>
                <a:cs typeface="Alexandria" pitchFamily="2" charset="-78"/>
              </a:rPr>
              <a:t>Concepts in AI and Machine Learning</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Neural </a:t>
            </a:r>
            <a:r>
              <a:rPr lang="en-US" sz="1600" dirty="0">
                <a:latin typeface="Alexandria" pitchFamily="2" charset="-78"/>
                <a:cs typeface="Alexandria" pitchFamily="2" charset="-78"/>
              </a:rPr>
              <a:t>Networks and Deep Learning</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Algorithms </a:t>
            </a:r>
            <a:r>
              <a:rPr lang="en-US" sz="1600" dirty="0">
                <a:latin typeface="Alexandria" pitchFamily="2" charset="-78"/>
                <a:cs typeface="Alexandria" pitchFamily="2" charset="-78"/>
              </a:rPr>
              <a:t>and Models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Data </a:t>
            </a:r>
            <a:r>
              <a:rPr lang="en-US" sz="1600" dirty="0">
                <a:latin typeface="Alexandria" pitchFamily="2" charset="-78"/>
                <a:cs typeface="Alexandria" pitchFamily="2" charset="-78"/>
              </a:rPr>
              <a:t>Preprocessing and Feature </a:t>
            </a:r>
            <a:r>
              <a:rPr lang="en-US" sz="1600" dirty="0" smtClean="0">
                <a:latin typeface="Alexandria" pitchFamily="2" charset="-78"/>
                <a:cs typeface="Alexandria" pitchFamily="2" charset="-78"/>
              </a:rPr>
              <a:t>Engineering</a:t>
            </a:r>
            <a:endParaRPr lang="en-GB" sz="1600" dirty="0" smtClean="0">
              <a:latin typeface="Alexandria" pitchFamily="2" charset="-78"/>
              <a:cs typeface="Alexandria" pitchFamily="2" charset="-78"/>
            </a:endParaRPr>
          </a:p>
          <a:p>
            <a:pPr lvl="0"/>
            <a:endParaRPr lang="en-US" sz="1600" b="1" dirty="0" smtClean="0">
              <a:latin typeface="Alexandria" pitchFamily="2" charset="-78"/>
              <a:ea typeface="Calibri"/>
              <a:cs typeface="Alexandria"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653981"/>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69316597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63505" y="2301833"/>
            <a:ext cx="8417320" cy="3293209"/>
          </a:xfrm>
          <a:prstGeom prst="rect">
            <a:avLst/>
          </a:prstGeom>
          <a:noFill/>
        </p:spPr>
        <p:txBody>
          <a:bodyPr wrap="square" rtlCol="0">
            <a:spAutoFit/>
          </a:bodyPr>
          <a:lstStyle/>
          <a:p>
            <a:pPr marL="342900" lvl="0" indent="-342900">
              <a:buFont typeface="Arial" panose="020B0604020202020204" pitchFamily="34" charset="0"/>
              <a:buChar char="•"/>
            </a:pPr>
            <a:r>
              <a:rPr lang="en-US" sz="1600" b="1" dirty="0">
                <a:latin typeface="Alexandria" pitchFamily="2" charset="-78"/>
                <a:ea typeface="Calibri"/>
                <a:cs typeface="Alexandria" pitchFamily="2" charset="-78"/>
                <a:sym typeface="Calibri"/>
              </a:rPr>
              <a:t>Course </a:t>
            </a:r>
            <a:r>
              <a:rPr lang="en-US" sz="1600" b="1" dirty="0" smtClean="0">
                <a:latin typeface="Alexandria" pitchFamily="2" charset="-78"/>
                <a:ea typeface="Calibri"/>
                <a:cs typeface="Alexandria" pitchFamily="2" charset="-78"/>
                <a:sym typeface="Calibri"/>
              </a:rPr>
              <a:t>Content</a:t>
            </a:r>
          </a:p>
          <a:p>
            <a:pPr lvl="0"/>
            <a:endParaRPr lang="en-US" sz="1600" b="1" dirty="0">
              <a:latin typeface="Alexandria" pitchFamily="2" charset="-78"/>
              <a:cs typeface="Alexandria" pitchFamily="2" charset="-78"/>
            </a:endParaRPr>
          </a:p>
          <a:p>
            <a:pPr lvl="0"/>
            <a:r>
              <a:rPr lang="en-US" sz="1600" b="1" dirty="0" smtClean="0">
                <a:latin typeface="Alexandria" pitchFamily="2" charset="-78"/>
                <a:ea typeface="Calibri"/>
                <a:cs typeface="Alexandria" pitchFamily="2" charset="-78"/>
                <a:sym typeface="Calibri"/>
              </a:rPr>
              <a:t>Chapter 2: </a:t>
            </a:r>
            <a:r>
              <a:rPr lang="en-GB" sz="1600" dirty="0">
                <a:latin typeface="Alexandria" pitchFamily="2" charset="-78"/>
                <a:cs typeface="Alexandria" pitchFamily="2" charset="-78"/>
              </a:rPr>
              <a:t>Explaining explainable </a:t>
            </a:r>
            <a:r>
              <a:rPr lang="en-GB" sz="1600" dirty="0" smtClean="0">
                <a:latin typeface="Alexandria" pitchFamily="2" charset="-78"/>
                <a:cs typeface="Alexandria" pitchFamily="2" charset="-78"/>
              </a:rPr>
              <a:t>AI. The chapter includes the following; </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Need for Explainable AI</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Ethical </a:t>
            </a:r>
            <a:r>
              <a:rPr lang="en-US" sz="1600" dirty="0">
                <a:latin typeface="Alexandria" pitchFamily="2" charset="-78"/>
                <a:cs typeface="Alexandria" pitchFamily="2" charset="-78"/>
              </a:rPr>
              <a:t>and Regulatory Considerations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Interpretable </a:t>
            </a:r>
            <a:r>
              <a:rPr lang="en-US" sz="1600" dirty="0">
                <a:latin typeface="Alexandria" pitchFamily="2" charset="-78"/>
                <a:cs typeface="Alexandria" pitchFamily="2" charset="-78"/>
              </a:rPr>
              <a:t>Models and Techniques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Linear </a:t>
            </a:r>
            <a:r>
              <a:rPr lang="en-US" sz="1600" dirty="0">
                <a:latin typeface="Alexandria" pitchFamily="2" charset="-78"/>
                <a:cs typeface="Alexandria" pitchFamily="2" charset="-78"/>
              </a:rPr>
              <a:t>Models and Decision Trees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Local </a:t>
            </a:r>
            <a:r>
              <a:rPr lang="en-US" sz="1600" dirty="0">
                <a:latin typeface="Alexandria" pitchFamily="2" charset="-78"/>
                <a:cs typeface="Alexandria" pitchFamily="2" charset="-78"/>
              </a:rPr>
              <a:t>Interpretable Model-Agnostic Explanations (LIME)</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Shapley </a:t>
            </a:r>
            <a:r>
              <a:rPr lang="en-US" sz="1600" dirty="0">
                <a:latin typeface="Alexandria" pitchFamily="2" charset="-78"/>
                <a:cs typeface="Alexandria" pitchFamily="2" charset="-78"/>
              </a:rPr>
              <a:t>Values and Feature Importance</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Visualizing </a:t>
            </a:r>
            <a:r>
              <a:rPr lang="en-US" sz="1600" dirty="0">
                <a:latin typeface="Alexandria" pitchFamily="2" charset="-78"/>
                <a:cs typeface="Alexandria" pitchFamily="2" charset="-78"/>
              </a:rPr>
              <a:t>and Communicating Model Explanations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Visual </a:t>
            </a:r>
            <a:r>
              <a:rPr lang="en-US" sz="1600" dirty="0">
                <a:latin typeface="Alexandria" pitchFamily="2" charset="-78"/>
                <a:cs typeface="Alexandria" pitchFamily="2" charset="-78"/>
              </a:rPr>
              <a:t>Explanations and Dashboards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Natural </a:t>
            </a:r>
            <a:r>
              <a:rPr lang="en-US" sz="1600" dirty="0">
                <a:latin typeface="Alexandria" pitchFamily="2" charset="-78"/>
                <a:cs typeface="Alexandria" pitchFamily="2" charset="-78"/>
              </a:rPr>
              <a:t>Language Explanations</a:t>
            </a:r>
          </a:p>
          <a:p>
            <a:pPr lvl="0"/>
            <a:endParaRPr lang="en-US" sz="1600" b="1" dirty="0" smtClean="0">
              <a:latin typeface="Alexandria" pitchFamily="2" charset="-78"/>
              <a:ea typeface="Calibri"/>
              <a:cs typeface="Alexandria"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599248"/>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41586807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3539430"/>
          </a:xfrm>
          <a:prstGeom prst="rect">
            <a:avLst/>
          </a:prstGeom>
          <a:noFill/>
        </p:spPr>
        <p:txBody>
          <a:bodyPr wrap="square" rtlCol="0">
            <a:spAutoFit/>
          </a:bodyPr>
          <a:lstStyle/>
          <a:p>
            <a:pPr marL="285750" lvl="0" indent="-285750">
              <a:buFont typeface="Arial" panose="020B0604020202020204" pitchFamily="34" charset="0"/>
              <a:buChar char="•"/>
            </a:pPr>
            <a:r>
              <a:rPr lang="en-US" sz="1600" b="1" dirty="0">
                <a:latin typeface="Alexandria" pitchFamily="2" charset="-78"/>
                <a:ea typeface="Calibri"/>
                <a:cs typeface="Alexandria" pitchFamily="2" charset="-78"/>
                <a:sym typeface="Calibri"/>
              </a:rPr>
              <a:t>Course </a:t>
            </a:r>
            <a:r>
              <a:rPr lang="en-US" sz="1600" b="1" dirty="0" smtClean="0">
                <a:latin typeface="Alexandria" pitchFamily="2" charset="-78"/>
                <a:ea typeface="Calibri"/>
                <a:cs typeface="Alexandria" pitchFamily="2" charset="-78"/>
                <a:sym typeface="Calibri"/>
              </a:rPr>
              <a:t>Content</a:t>
            </a:r>
          </a:p>
          <a:p>
            <a:pPr lvl="0"/>
            <a:endParaRPr lang="en-US" sz="1600" b="1" dirty="0">
              <a:latin typeface="Alexandria" pitchFamily="2" charset="-78"/>
              <a:cs typeface="Alexandria" pitchFamily="2" charset="-78"/>
            </a:endParaRPr>
          </a:p>
          <a:p>
            <a:pPr lvl="0"/>
            <a:r>
              <a:rPr lang="en-US" sz="1600" b="1" dirty="0" smtClean="0">
                <a:latin typeface="Alexandria" pitchFamily="2" charset="-78"/>
                <a:ea typeface="Calibri"/>
                <a:cs typeface="Alexandria" pitchFamily="2" charset="-78"/>
                <a:sym typeface="Calibri"/>
              </a:rPr>
              <a:t>Chapter3: </a:t>
            </a:r>
            <a:r>
              <a:rPr lang="en-GB" sz="1600" b="1" dirty="0">
                <a:latin typeface="Alexandria" pitchFamily="2" charset="-78"/>
                <a:cs typeface="Alexandria" pitchFamily="2" charset="-78"/>
              </a:rPr>
              <a:t>Responsible </a:t>
            </a:r>
            <a:r>
              <a:rPr lang="en-GB" sz="1600" b="1" dirty="0" smtClean="0">
                <a:latin typeface="Alexandria" pitchFamily="2" charset="-78"/>
                <a:cs typeface="Alexandria" pitchFamily="2" charset="-78"/>
              </a:rPr>
              <a:t>AI. The chapter includes the following;</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Responsible </a:t>
            </a:r>
            <a:r>
              <a:rPr lang="en-US" sz="1600" dirty="0">
                <a:latin typeface="Alexandria" pitchFamily="2" charset="-78"/>
                <a:cs typeface="Alexandria" pitchFamily="2" charset="-78"/>
              </a:rPr>
              <a:t>AI</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Ethical </a:t>
            </a:r>
            <a:r>
              <a:rPr lang="en-US" sz="1600" dirty="0">
                <a:latin typeface="Alexandria" pitchFamily="2" charset="-78"/>
                <a:cs typeface="Alexandria" pitchFamily="2" charset="-78"/>
              </a:rPr>
              <a:t>Frameworks and Guidelines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Bias </a:t>
            </a:r>
            <a:r>
              <a:rPr lang="en-US" sz="1600" dirty="0">
                <a:latin typeface="Alexandria" pitchFamily="2" charset="-78"/>
                <a:cs typeface="Alexandria" pitchFamily="2" charset="-78"/>
              </a:rPr>
              <a:t>in AI</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Fairness </a:t>
            </a:r>
            <a:r>
              <a:rPr lang="en-US" sz="1600" dirty="0">
                <a:latin typeface="Alexandria" pitchFamily="2" charset="-78"/>
                <a:cs typeface="Alexandria" pitchFamily="2" charset="-78"/>
              </a:rPr>
              <a:t>Metrics and </a:t>
            </a:r>
            <a:r>
              <a:rPr lang="en-US" sz="1600" dirty="0" smtClean="0">
                <a:latin typeface="Alexandria" pitchFamily="2" charset="-78"/>
                <a:cs typeface="Alexandria" pitchFamily="2" charset="-78"/>
              </a:rPr>
              <a:t>Evaluation</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Transparency and </a:t>
            </a:r>
            <a:r>
              <a:rPr lang="en-US" sz="1600" dirty="0" err="1" smtClean="0">
                <a:latin typeface="Alexandria" pitchFamily="2" charset="-78"/>
                <a:cs typeface="Alexandria" pitchFamily="2" charset="-78"/>
              </a:rPr>
              <a:t>Explainability</a:t>
            </a:r>
            <a:endParaRPr lang="en-US" sz="1600" dirty="0" smtClean="0">
              <a:latin typeface="Alexandria" pitchFamily="2" charset="-78"/>
              <a:cs typeface="Alexandria" pitchFamily="2" charset="-78"/>
            </a:endParaRP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Privacy </a:t>
            </a:r>
            <a:r>
              <a:rPr lang="en-US" sz="1600" dirty="0">
                <a:latin typeface="Alexandria" pitchFamily="2" charset="-78"/>
                <a:cs typeface="Alexandria" pitchFamily="2" charset="-78"/>
              </a:rPr>
              <a:t>and Security in AI</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Data </a:t>
            </a:r>
            <a:r>
              <a:rPr lang="en-US" sz="1600" dirty="0">
                <a:latin typeface="Alexandria" pitchFamily="2" charset="-78"/>
                <a:cs typeface="Alexandria" pitchFamily="2" charset="-78"/>
              </a:rPr>
              <a:t>Privacy and Protection</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Cybersecurity </a:t>
            </a:r>
            <a:r>
              <a:rPr lang="en-US" sz="1600" dirty="0">
                <a:latin typeface="Alexandria" pitchFamily="2" charset="-78"/>
                <a:cs typeface="Alexandria" pitchFamily="2" charset="-78"/>
              </a:rPr>
              <a:t>and AI Vulnerabilities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Accountability </a:t>
            </a:r>
            <a:r>
              <a:rPr lang="en-US" sz="1600" dirty="0">
                <a:latin typeface="Alexandria" pitchFamily="2" charset="-78"/>
                <a:cs typeface="Alexandria" pitchFamily="2" charset="-78"/>
              </a:rPr>
              <a:t>and Governance</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Establishing </a:t>
            </a:r>
            <a:r>
              <a:rPr lang="en-US" sz="1600" dirty="0">
                <a:latin typeface="Alexandria" pitchFamily="2" charset="-78"/>
                <a:cs typeface="Alexandria" pitchFamily="2" charset="-78"/>
              </a:rPr>
              <a:t>AI Governance Frameworks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Responsible </a:t>
            </a:r>
            <a:r>
              <a:rPr lang="en-US" sz="1600" dirty="0">
                <a:latin typeface="Alexandria" pitchFamily="2" charset="-78"/>
                <a:cs typeface="Alexandria" pitchFamily="2" charset="-78"/>
              </a:rPr>
              <a:t>AI in </a:t>
            </a:r>
            <a:r>
              <a:rPr lang="en-US" sz="1600" dirty="0" smtClean="0">
                <a:latin typeface="Alexandria" pitchFamily="2" charset="-78"/>
                <a:cs typeface="Alexandria" pitchFamily="2" charset="-78"/>
              </a:rPr>
              <a:t>Practice</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92295144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00455" y="2305836"/>
            <a:ext cx="8417320" cy="4031873"/>
          </a:xfrm>
          <a:prstGeom prst="rect">
            <a:avLst/>
          </a:prstGeom>
          <a:noFill/>
        </p:spPr>
        <p:txBody>
          <a:bodyPr wrap="square" rtlCol="0">
            <a:spAutoFit/>
          </a:bodyPr>
          <a:lstStyle/>
          <a:p>
            <a:pPr marL="342900" lvl="0" indent="-342900">
              <a:buFont typeface="Arial" panose="020B0604020202020204" pitchFamily="34" charset="0"/>
              <a:buChar char="•"/>
            </a:pPr>
            <a:r>
              <a:rPr lang="en-US" sz="1600" b="1" dirty="0">
                <a:latin typeface="Alexandria" pitchFamily="2" charset="-78"/>
                <a:ea typeface="Calibri"/>
                <a:cs typeface="Alexandria" pitchFamily="2" charset="-78"/>
                <a:sym typeface="Calibri"/>
              </a:rPr>
              <a:t>Course Content</a:t>
            </a:r>
            <a:endParaRPr lang="en-US" sz="1600" b="1" dirty="0">
              <a:latin typeface="Alexandria" pitchFamily="2" charset="-78"/>
              <a:cs typeface="Alexandria" pitchFamily="2" charset="-78"/>
            </a:endParaRPr>
          </a:p>
          <a:p>
            <a:pPr lvl="0"/>
            <a:endParaRPr lang="en-US" sz="1600" b="1" dirty="0" smtClean="0">
              <a:latin typeface="Alexandria" pitchFamily="2" charset="-78"/>
              <a:ea typeface="Calibri"/>
              <a:cs typeface="Alexandria" pitchFamily="2" charset="-78"/>
              <a:sym typeface="Calibri"/>
            </a:endParaRPr>
          </a:p>
          <a:p>
            <a:pPr lvl="0"/>
            <a:r>
              <a:rPr lang="en-US" sz="1600" b="1" dirty="0" smtClean="0">
                <a:latin typeface="Alexandria" pitchFamily="2" charset="-78"/>
                <a:ea typeface="Calibri"/>
                <a:cs typeface="Alexandria" pitchFamily="2" charset="-78"/>
                <a:sym typeface="Calibri"/>
              </a:rPr>
              <a:t>Chapter4: </a:t>
            </a:r>
            <a:r>
              <a:rPr lang="en-GB" sz="1600" dirty="0">
                <a:latin typeface="Alexandria" pitchFamily="2" charset="-78"/>
                <a:cs typeface="Alexandria" pitchFamily="2" charset="-78"/>
              </a:rPr>
              <a:t>AI governance frameworks for the banking </a:t>
            </a:r>
            <a:r>
              <a:rPr lang="en-GB" sz="1600" dirty="0" smtClean="0">
                <a:latin typeface="Alexandria" pitchFamily="2" charset="-78"/>
                <a:cs typeface="Alexandria" pitchFamily="2" charset="-78"/>
              </a:rPr>
              <a:t>sector. The chapter includes the following; </a:t>
            </a:r>
            <a:endParaRPr lang="en-US" sz="1600" b="1" dirty="0" smtClean="0">
              <a:latin typeface="Alexandria" pitchFamily="2" charset="-78"/>
              <a:cs typeface="Alexandria" pitchFamily="2" charset="-78"/>
            </a:endParaRP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Role </a:t>
            </a:r>
            <a:r>
              <a:rPr lang="en-US" sz="1600" dirty="0">
                <a:latin typeface="Alexandria" pitchFamily="2" charset="-78"/>
                <a:cs typeface="Alexandria" pitchFamily="2" charset="-78"/>
              </a:rPr>
              <a:t>of AI Governance Frameworks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Regulatory </a:t>
            </a:r>
            <a:r>
              <a:rPr lang="en-US" sz="1600" dirty="0">
                <a:latin typeface="Alexandria" pitchFamily="2" charset="-78"/>
                <a:cs typeface="Alexandria" pitchFamily="2" charset="-78"/>
              </a:rPr>
              <a:t>Landscape and Compliance</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Regulatory </a:t>
            </a:r>
            <a:r>
              <a:rPr lang="en-US" sz="1600" dirty="0">
                <a:latin typeface="Alexandria" pitchFamily="2" charset="-78"/>
                <a:cs typeface="Alexandria" pitchFamily="2" charset="-78"/>
              </a:rPr>
              <a:t>Guidelines for AI in Banking</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Ethical </a:t>
            </a:r>
            <a:r>
              <a:rPr lang="en-US" sz="1600" dirty="0">
                <a:latin typeface="Alexandria" pitchFamily="2" charset="-78"/>
                <a:cs typeface="Alexandria" pitchFamily="2" charset="-78"/>
              </a:rPr>
              <a:t>Considerations and Responsible AI</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Risk </a:t>
            </a:r>
            <a:r>
              <a:rPr lang="en-US" sz="1600" dirty="0">
                <a:latin typeface="Alexandria" pitchFamily="2" charset="-78"/>
                <a:cs typeface="Alexandria" pitchFamily="2" charset="-78"/>
              </a:rPr>
              <a:t>Management and Model Governance</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Risk </a:t>
            </a:r>
            <a:r>
              <a:rPr lang="en-US" sz="1600" dirty="0">
                <a:latin typeface="Alexandria" pitchFamily="2" charset="-78"/>
                <a:cs typeface="Alexandria" pitchFamily="2" charset="-78"/>
              </a:rPr>
              <a:t>Assessment and Model Validation</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Data </a:t>
            </a:r>
            <a:r>
              <a:rPr lang="en-US" sz="1600" dirty="0">
                <a:latin typeface="Alexandria" pitchFamily="2" charset="-78"/>
                <a:cs typeface="Alexandria" pitchFamily="2" charset="-78"/>
              </a:rPr>
              <a:t>Privacy and Security</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Data </a:t>
            </a:r>
            <a:r>
              <a:rPr lang="en-US" sz="1600" dirty="0">
                <a:latin typeface="Alexandria" pitchFamily="2" charset="-78"/>
                <a:cs typeface="Alexandria" pitchFamily="2" charset="-78"/>
              </a:rPr>
              <a:t>Privacy and Confidentiality</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Cybersecurity </a:t>
            </a:r>
            <a:r>
              <a:rPr lang="en-US" sz="1600" dirty="0">
                <a:latin typeface="Alexandria" pitchFamily="2" charset="-78"/>
                <a:cs typeface="Alexandria" pitchFamily="2" charset="-78"/>
              </a:rPr>
              <a:t>and AI Vulnerabilities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Implementing </a:t>
            </a:r>
            <a:r>
              <a:rPr lang="en-US" sz="1600" dirty="0">
                <a:latin typeface="Alexandria" pitchFamily="2" charset="-78"/>
                <a:cs typeface="Alexandria" pitchFamily="2" charset="-78"/>
              </a:rPr>
              <a:t>AI Governance Frameworks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Establishing </a:t>
            </a:r>
            <a:r>
              <a:rPr lang="en-US" sz="1600" dirty="0">
                <a:latin typeface="Alexandria" pitchFamily="2" charset="-78"/>
                <a:cs typeface="Alexandria" pitchFamily="2" charset="-78"/>
              </a:rPr>
              <a:t>AI Governance Committees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Case </a:t>
            </a:r>
            <a:r>
              <a:rPr lang="en-US" sz="1600" dirty="0">
                <a:latin typeface="Alexandria" pitchFamily="2" charset="-78"/>
                <a:cs typeface="Alexandria" pitchFamily="2" charset="-78"/>
              </a:rPr>
              <a:t>Studies and Best </a:t>
            </a:r>
            <a:r>
              <a:rPr lang="en-US" sz="1600" dirty="0" smtClean="0">
                <a:latin typeface="Alexandria" pitchFamily="2" charset="-78"/>
                <a:cs typeface="Alexandria" pitchFamily="2" charset="-78"/>
              </a:rPr>
              <a:t>Practices</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81595093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58086" y="2316772"/>
            <a:ext cx="8630054" cy="4124206"/>
          </a:xfrm>
          <a:prstGeom prst="rect">
            <a:avLst/>
          </a:prstGeom>
          <a:noFill/>
        </p:spPr>
        <p:txBody>
          <a:bodyPr wrap="square" rtlCol="0">
            <a:spAutoFit/>
          </a:bodyPr>
          <a:lstStyle/>
          <a:p>
            <a:pPr marL="285750" lvl="0" indent="-285750">
              <a:buFont typeface="Arial" panose="020B0604020202020204" pitchFamily="34" charset="0"/>
              <a:buChar char="•"/>
            </a:pPr>
            <a:r>
              <a:rPr lang="en-US" b="1" dirty="0">
                <a:latin typeface="Alexandria Black" pitchFamily="2" charset="-78"/>
                <a:ea typeface="Calibri"/>
                <a:cs typeface="Alexandria Black" pitchFamily="2" charset="-78"/>
                <a:sym typeface="Calibri"/>
              </a:rPr>
              <a:t>Course Content</a:t>
            </a:r>
            <a:endParaRPr lang="en-US" b="1" dirty="0">
              <a:latin typeface="Alexandria Black" pitchFamily="2" charset="-78"/>
            </a:endParaRPr>
          </a:p>
          <a:p>
            <a:pPr lvl="0"/>
            <a:endParaRPr lang="en-US" sz="1400" b="1" dirty="0" smtClean="0">
              <a:latin typeface="Alexandria Black" pitchFamily="2" charset="-78"/>
              <a:ea typeface="Calibri"/>
              <a:cs typeface="Alexandria Black" pitchFamily="2" charset="-78"/>
              <a:sym typeface="Calibri"/>
            </a:endParaRPr>
          </a:p>
          <a:p>
            <a:pPr lvl="0"/>
            <a:r>
              <a:rPr lang="en-US" sz="1600" b="1" dirty="0" smtClean="0">
                <a:latin typeface="Alexandria Black" pitchFamily="2" charset="-78"/>
                <a:ea typeface="Calibri"/>
                <a:cs typeface="Alexandria Black" pitchFamily="2" charset="-78"/>
                <a:sym typeface="Calibri"/>
              </a:rPr>
              <a:t>Chapter5: </a:t>
            </a:r>
            <a:r>
              <a:rPr lang="en-GB" sz="1600" dirty="0">
                <a:latin typeface="Alexandria Black" pitchFamily="2" charset="-78"/>
              </a:rPr>
              <a:t>Machine learning, alternative data, and the regulation of consumer </a:t>
            </a:r>
            <a:r>
              <a:rPr lang="en-GB" sz="1600" dirty="0" smtClean="0">
                <a:latin typeface="Alexandria Black" pitchFamily="2" charset="-78"/>
              </a:rPr>
              <a:t>credit markets </a:t>
            </a:r>
            <a:r>
              <a:rPr lang="en-GB" sz="1600" dirty="0">
                <a:latin typeface="Alexandria Black" pitchFamily="2" charset="-78"/>
              </a:rPr>
              <a:t>and AI-based consumer credit </a:t>
            </a:r>
            <a:r>
              <a:rPr lang="en-GB" sz="1600" dirty="0" smtClean="0">
                <a:latin typeface="Alexandria Black" pitchFamily="2" charset="-78"/>
              </a:rPr>
              <a:t>underwriting. The chapter includes the following;</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Machine </a:t>
            </a:r>
            <a:r>
              <a:rPr lang="en-US" sz="1400" dirty="0">
                <a:latin typeface="Alexandria" pitchFamily="2" charset="-78"/>
                <a:cs typeface="Alexandria" pitchFamily="2" charset="-78"/>
              </a:rPr>
              <a:t>Learning in Consumer Credit</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Role </a:t>
            </a:r>
            <a:r>
              <a:rPr lang="en-US" sz="1400" dirty="0">
                <a:latin typeface="Alexandria" pitchFamily="2" charset="-78"/>
                <a:cs typeface="Alexandria" pitchFamily="2" charset="-78"/>
              </a:rPr>
              <a:t>of Alternative Data in Credit Assessment</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Regulatory </a:t>
            </a:r>
            <a:r>
              <a:rPr lang="en-US" sz="1400" dirty="0">
                <a:latin typeface="Alexandria" pitchFamily="2" charset="-78"/>
                <a:cs typeface="Alexandria" pitchFamily="2" charset="-78"/>
              </a:rPr>
              <a:t>Landscape and Compliance in Consumer Credit Markets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Regulatory </a:t>
            </a:r>
            <a:r>
              <a:rPr lang="en-US" sz="1400" dirty="0">
                <a:latin typeface="Alexandria" pitchFamily="2" charset="-78"/>
                <a:cs typeface="Alexandria" pitchFamily="2" charset="-78"/>
              </a:rPr>
              <a:t>Guidelines for AI-Based Credit </a:t>
            </a:r>
            <a:r>
              <a:rPr lang="en-US" sz="1400" dirty="0" smtClean="0">
                <a:latin typeface="Alexandria" pitchFamily="2" charset="-78"/>
                <a:cs typeface="Alexandria" pitchFamily="2" charset="-78"/>
              </a:rPr>
              <a:t>Underwriting</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Ethical </a:t>
            </a:r>
            <a:r>
              <a:rPr lang="en-US" sz="1400" dirty="0">
                <a:latin typeface="Alexandria" pitchFamily="2" charset="-78"/>
                <a:cs typeface="Alexandria" pitchFamily="2" charset="-78"/>
              </a:rPr>
              <a:t>Considerations and Responsible AI in Consumer Credit</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Risk </a:t>
            </a:r>
            <a:r>
              <a:rPr lang="en-US" sz="1400" dirty="0">
                <a:latin typeface="Alexandria" pitchFamily="2" charset="-78"/>
                <a:cs typeface="Alexandria" pitchFamily="2" charset="-78"/>
              </a:rPr>
              <a:t>Management and Model Governance in Consumer Credit Underwriting</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Model </a:t>
            </a:r>
            <a:r>
              <a:rPr lang="en-US" sz="1400" dirty="0">
                <a:latin typeface="Alexandria" pitchFamily="2" charset="-78"/>
                <a:cs typeface="Alexandria" pitchFamily="2" charset="-78"/>
              </a:rPr>
              <a:t>Governance and Explainable AI in Consumer Credit</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Data </a:t>
            </a:r>
            <a:r>
              <a:rPr lang="en-US" sz="1400" dirty="0">
                <a:latin typeface="Alexandria" pitchFamily="2" charset="-78"/>
                <a:cs typeface="Alexandria" pitchFamily="2" charset="-78"/>
              </a:rPr>
              <a:t>Privacy and Security in AI-Based Consumer Credit Underwriting</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Data </a:t>
            </a:r>
            <a:r>
              <a:rPr lang="en-US" sz="1400" dirty="0">
                <a:latin typeface="Alexandria" pitchFamily="2" charset="-78"/>
                <a:cs typeface="Alexandria" pitchFamily="2" charset="-78"/>
              </a:rPr>
              <a:t>Privacy and Confidentiality in Consumer Credit</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The Cybersecurity </a:t>
            </a:r>
            <a:r>
              <a:rPr lang="en-US" sz="1400" dirty="0">
                <a:latin typeface="Alexandria" pitchFamily="2" charset="-78"/>
                <a:cs typeface="Alexandria" pitchFamily="2" charset="-78"/>
              </a:rPr>
              <a:t>and AI Vulnerabilities in Consumer Credit</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Implementing </a:t>
            </a:r>
            <a:r>
              <a:rPr lang="en-US" sz="1400" dirty="0">
                <a:latin typeface="Alexandria" pitchFamily="2" charset="-78"/>
                <a:cs typeface="Alexandria" pitchFamily="2" charset="-78"/>
              </a:rPr>
              <a:t>AI-Based Consumer Credit Underwriting</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Establishing </a:t>
            </a:r>
            <a:r>
              <a:rPr lang="en-US" sz="1400" dirty="0">
                <a:latin typeface="Alexandria" pitchFamily="2" charset="-78"/>
                <a:cs typeface="Alexandria" pitchFamily="2" charset="-78"/>
              </a:rPr>
              <a:t>AI Governance Committees for Consumer Credit</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Case </a:t>
            </a:r>
            <a:r>
              <a:rPr lang="en-US" sz="1400" dirty="0">
                <a:latin typeface="Alexandria" pitchFamily="2" charset="-78"/>
                <a:cs typeface="Alexandria" pitchFamily="2" charset="-78"/>
              </a:rPr>
              <a:t>Studies and Best Practices in AI-Based Consumer Credit </a:t>
            </a:r>
            <a:r>
              <a:rPr lang="en-US" sz="1400" dirty="0" smtClean="0">
                <a:latin typeface="Alexandria" pitchFamily="2" charset="-78"/>
                <a:cs typeface="Alexandria" pitchFamily="2" charset="-78"/>
              </a:rPr>
              <a:t>Underwriting</a:t>
            </a: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286056830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99991" y="2328090"/>
            <a:ext cx="8417320" cy="4124206"/>
          </a:xfrm>
          <a:prstGeom prst="rect">
            <a:avLst/>
          </a:prstGeom>
          <a:noFill/>
        </p:spPr>
        <p:txBody>
          <a:bodyPr wrap="square" rtlCol="0">
            <a:spAutoFit/>
          </a:bodyPr>
          <a:lstStyle/>
          <a:p>
            <a:pPr marL="285750" lvl="0" indent="-285750">
              <a:buFont typeface="Arial" panose="020B0604020202020204" pitchFamily="34" charset="0"/>
              <a:buChar char="•"/>
            </a:pPr>
            <a:r>
              <a:rPr lang="en-US" b="1" dirty="0">
                <a:latin typeface="Alexandria Black" pitchFamily="2" charset="-78"/>
                <a:ea typeface="Calibri"/>
                <a:cs typeface="Alexandria Black" pitchFamily="2" charset="-78"/>
                <a:sym typeface="Calibri"/>
              </a:rPr>
              <a:t>Course Content</a:t>
            </a:r>
            <a:endParaRPr lang="en-US" b="1" dirty="0">
              <a:latin typeface="Alexandria Black" pitchFamily="2" charset="-78"/>
            </a:endParaRPr>
          </a:p>
          <a:p>
            <a:pPr lvl="0"/>
            <a:endParaRPr lang="en-US" sz="1600" b="1" dirty="0" smtClean="0">
              <a:latin typeface="Alexandria Black" pitchFamily="2" charset="-78"/>
              <a:ea typeface="Calibri"/>
              <a:cs typeface="Alexandria Black" pitchFamily="2" charset="-78"/>
              <a:sym typeface="Calibri"/>
            </a:endParaRPr>
          </a:p>
          <a:p>
            <a:pPr lvl="0"/>
            <a:r>
              <a:rPr lang="en-US" sz="1600" b="1" dirty="0" smtClean="0">
                <a:latin typeface="Alexandria Black" pitchFamily="2" charset="-78"/>
                <a:ea typeface="Calibri"/>
                <a:cs typeface="Alexandria Black" pitchFamily="2" charset="-78"/>
                <a:sym typeface="Calibri"/>
              </a:rPr>
              <a:t>Chapter 6: </a:t>
            </a:r>
            <a:r>
              <a:rPr lang="en-GB" sz="1600" dirty="0">
                <a:latin typeface="Alexandria Black" pitchFamily="2" charset="-78"/>
              </a:rPr>
              <a:t>The promises and perils of </a:t>
            </a:r>
            <a:r>
              <a:rPr lang="en-GB" sz="1600" dirty="0" err="1" smtClean="0">
                <a:latin typeface="Alexandria Black" pitchFamily="2" charset="-78"/>
              </a:rPr>
              <a:t>robo</a:t>
            </a:r>
            <a:r>
              <a:rPr lang="en-GB" sz="1600" dirty="0" smtClean="0">
                <a:latin typeface="Alexandria Black" pitchFamily="2" charset="-78"/>
              </a:rPr>
              <a:t>-advisers. This chapter incudes the following; </a:t>
            </a:r>
          </a:p>
          <a:p>
            <a:pPr marL="285750" indent="-285750" fontAlgn="base">
              <a:buFont typeface="Arial" panose="020B0604020202020204" pitchFamily="34" charset="0"/>
              <a:buChar char="•"/>
            </a:pPr>
            <a:r>
              <a:rPr lang="en-US" sz="1400" dirty="0">
                <a:latin typeface="Alexandria" pitchFamily="2" charset="-78"/>
                <a:cs typeface="Alexandria" pitchFamily="2" charset="-78"/>
              </a:rPr>
              <a:t>Understanding </a:t>
            </a:r>
            <a:r>
              <a:rPr lang="en-US" sz="1400" dirty="0" err="1">
                <a:latin typeface="Alexandria" pitchFamily="2" charset="-78"/>
                <a:cs typeface="Alexandria" pitchFamily="2" charset="-78"/>
              </a:rPr>
              <a:t>Robo</a:t>
            </a:r>
            <a:r>
              <a:rPr lang="en-US" sz="1400" dirty="0">
                <a:latin typeface="Alexandria" pitchFamily="2" charset="-78"/>
                <a:cs typeface="Alexandria" pitchFamily="2" charset="-78"/>
              </a:rPr>
              <a:t>-Advisers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Role </a:t>
            </a:r>
            <a:r>
              <a:rPr lang="en-US" sz="1400" dirty="0">
                <a:latin typeface="Alexandria" pitchFamily="2" charset="-78"/>
                <a:cs typeface="Alexandria" pitchFamily="2" charset="-78"/>
              </a:rPr>
              <a:t>of </a:t>
            </a:r>
            <a:r>
              <a:rPr lang="en-US" sz="1400" dirty="0" err="1">
                <a:latin typeface="Alexandria" pitchFamily="2" charset="-78"/>
                <a:cs typeface="Alexandria" pitchFamily="2" charset="-78"/>
              </a:rPr>
              <a:t>Robo</a:t>
            </a:r>
            <a:r>
              <a:rPr lang="en-US" sz="1400" dirty="0">
                <a:latin typeface="Alexandria" pitchFamily="2" charset="-78"/>
                <a:cs typeface="Alexandria" pitchFamily="2" charset="-78"/>
              </a:rPr>
              <a:t>-Advisers in Wealth Management</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Advantages </a:t>
            </a:r>
            <a:r>
              <a:rPr lang="en-US" sz="1400" dirty="0">
                <a:latin typeface="Alexandria" pitchFamily="2" charset="-78"/>
                <a:cs typeface="Alexandria" pitchFamily="2" charset="-78"/>
              </a:rPr>
              <a:t>and Promises of </a:t>
            </a:r>
            <a:r>
              <a:rPr lang="en-US" sz="1400" dirty="0" err="1">
                <a:latin typeface="Alexandria" pitchFamily="2" charset="-78"/>
                <a:cs typeface="Alexandria" pitchFamily="2" charset="-78"/>
              </a:rPr>
              <a:t>Robo</a:t>
            </a:r>
            <a:r>
              <a:rPr lang="en-US" sz="1400" dirty="0">
                <a:latin typeface="Alexandria" pitchFamily="2" charset="-78"/>
                <a:cs typeface="Alexandria" pitchFamily="2" charset="-78"/>
              </a:rPr>
              <a:t>-Advisers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Accessibility </a:t>
            </a:r>
            <a:r>
              <a:rPr lang="en-US" sz="1400" dirty="0">
                <a:latin typeface="Alexandria" pitchFamily="2" charset="-78"/>
                <a:cs typeface="Alexandria" pitchFamily="2" charset="-78"/>
              </a:rPr>
              <a:t>and Affordability</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Automation </a:t>
            </a:r>
            <a:r>
              <a:rPr lang="en-US" sz="1400" dirty="0">
                <a:latin typeface="Alexandria" pitchFamily="2" charset="-78"/>
                <a:cs typeface="Alexandria" pitchFamily="2" charset="-78"/>
              </a:rPr>
              <a:t>and Efficiency</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Challenges </a:t>
            </a:r>
            <a:r>
              <a:rPr lang="en-US" sz="1400" dirty="0">
                <a:latin typeface="Alexandria" pitchFamily="2" charset="-78"/>
                <a:cs typeface="Alexandria" pitchFamily="2" charset="-78"/>
              </a:rPr>
              <a:t>and Perils of </a:t>
            </a:r>
            <a:r>
              <a:rPr lang="en-US" sz="1400" dirty="0" err="1">
                <a:latin typeface="Alexandria" pitchFamily="2" charset="-78"/>
                <a:cs typeface="Alexandria" pitchFamily="2" charset="-78"/>
              </a:rPr>
              <a:t>Robo</a:t>
            </a:r>
            <a:r>
              <a:rPr lang="en-US" sz="1400" dirty="0">
                <a:latin typeface="Alexandria" pitchFamily="2" charset="-78"/>
                <a:cs typeface="Alexandria" pitchFamily="2" charset="-78"/>
              </a:rPr>
              <a:t>-Advisers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Regulatory </a:t>
            </a:r>
            <a:r>
              <a:rPr lang="en-US" sz="1400" dirty="0">
                <a:latin typeface="Alexandria" pitchFamily="2" charset="-78"/>
                <a:cs typeface="Alexandria" pitchFamily="2" charset="-78"/>
              </a:rPr>
              <a:t>Compliance and Fiduciary Responsibility</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Human </a:t>
            </a:r>
            <a:r>
              <a:rPr lang="en-US" sz="1400" dirty="0">
                <a:latin typeface="Alexandria" pitchFamily="2" charset="-78"/>
                <a:cs typeface="Alexandria" pitchFamily="2" charset="-78"/>
              </a:rPr>
              <a:t>Oversight and Investor Protection</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Data </a:t>
            </a:r>
            <a:r>
              <a:rPr lang="en-US" sz="1400" dirty="0">
                <a:latin typeface="Alexandria" pitchFamily="2" charset="-78"/>
                <a:cs typeface="Alexandria" pitchFamily="2" charset="-78"/>
              </a:rPr>
              <a:t>Privacy and Security in </a:t>
            </a:r>
            <a:r>
              <a:rPr lang="en-US" sz="1400" dirty="0" err="1">
                <a:latin typeface="Alexandria" pitchFamily="2" charset="-78"/>
                <a:cs typeface="Alexandria" pitchFamily="2" charset="-78"/>
              </a:rPr>
              <a:t>Robo</a:t>
            </a:r>
            <a:r>
              <a:rPr lang="en-US" sz="1400" dirty="0">
                <a:latin typeface="Alexandria" pitchFamily="2" charset="-78"/>
                <a:cs typeface="Alexandria" pitchFamily="2" charset="-78"/>
              </a:rPr>
              <a:t>-Advisory Services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Data </a:t>
            </a:r>
            <a:r>
              <a:rPr lang="en-US" sz="1400" dirty="0">
                <a:latin typeface="Alexandria" pitchFamily="2" charset="-78"/>
                <a:cs typeface="Alexandria" pitchFamily="2" charset="-78"/>
              </a:rPr>
              <a:t>Privacy and Confidentiality</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Cybersecurity </a:t>
            </a:r>
            <a:r>
              <a:rPr lang="en-US" sz="1400" dirty="0">
                <a:latin typeface="Alexandria" pitchFamily="2" charset="-78"/>
                <a:cs typeface="Alexandria" pitchFamily="2" charset="-78"/>
              </a:rPr>
              <a:t>and AI Vulnerabilities in </a:t>
            </a:r>
            <a:r>
              <a:rPr lang="en-US" sz="1400" dirty="0" err="1">
                <a:latin typeface="Alexandria" pitchFamily="2" charset="-78"/>
                <a:cs typeface="Alexandria" pitchFamily="2" charset="-78"/>
              </a:rPr>
              <a:t>Robo</a:t>
            </a:r>
            <a:r>
              <a:rPr lang="en-US" sz="1400" dirty="0">
                <a:latin typeface="Alexandria" pitchFamily="2" charset="-78"/>
                <a:cs typeface="Alexandria" pitchFamily="2" charset="-78"/>
              </a:rPr>
              <a:t>-Advisory Platforms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Balancing </a:t>
            </a:r>
            <a:r>
              <a:rPr lang="en-US" sz="1400" dirty="0">
                <a:latin typeface="Alexandria" pitchFamily="2" charset="-78"/>
                <a:cs typeface="Alexandria" pitchFamily="2" charset="-78"/>
              </a:rPr>
              <a:t>Promises and Perils of </a:t>
            </a:r>
            <a:r>
              <a:rPr lang="en-US" sz="1400" dirty="0" err="1">
                <a:latin typeface="Alexandria" pitchFamily="2" charset="-78"/>
                <a:cs typeface="Alexandria" pitchFamily="2" charset="-78"/>
              </a:rPr>
              <a:t>Robo</a:t>
            </a:r>
            <a:r>
              <a:rPr lang="en-US" sz="1400" dirty="0">
                <a:latin typeface="Alexandria" pitchFamily="2" charset="-78"/>
                <a:cs typeface="Alexandria" pitchFamily="2" charset="-78"/>
              </a:rPr>
              <a:t>-Advisers</a:t>
            </a:r>
          </a:p>
          <a:p>
            <a:pPr marL="285750" indent="-285750" fontAlgn="base">
              <a:buFont typeface="Arial" panose="020B0604020202020204" pitchFamily="34" charset="0"/>
              <a:buChar char="•"/>
            </a:pPr>
            <a:r>
              <a:rPr lang="en-US" sz="1400" dirty="0" smtClean="0">
                <a:latin typeface="Alexandria" pitchFamily="2" charset="-78"/>
                <a:cs typeface="Alexandria" pitchFamily="2" charset="-78"/>
              </a:rPr>
              <a:t>Establishing </a:t>
            </a:r>
            <a:r>
              <a:rPr lang="en-US" sz="1400" dirty="0">
                <a:latin typeface="Alexandria" pitchFamily="2" charset="-78"/>
                <a:cs typeface="Alexandria" pitchFamily="2" charset="-78"/>
              </a:rPr>
              <a:t>Ethical Guidelines and Best Practices</a:t>
            </a:r>
          </a:p>
          <a:p>
            <a:pPr marL="285750" indent="-285750" fontAlgn="base">
              <a:buFont typeface="Arial" panose="020B0604020202020204" pitchFamily="34" charset="0"/>
              <a:buChar char="•"/>
            </a:pPr>
            <a:r>
              <a:rPr lang="en-US" sz="1400" dirty="0">
                <a:latin typeface="Alexandria" pitchFamily="2" charset="-78"/>
                <a:cs typeface="Alexandria" pitchFamily="2" charset="-78"/>
              </a:rPr>
              <a:t>C</a:t>
            </a:r>
            <a:r>
              <a:rPr lang="en-US" sz="1400" dirty="0" smtClean="0">
                <a:latin typeface="Alexandria" pitchFamily="2" charset="-78"/>
                <a:cs typeface="Alexandria" pitchFamily="2" charset="-78"/>
              </a:rPr>
              <a:t>ase </a:t>
            </a:r>
            <a:r>
              <a:rPr lang="en-US" sz="1400" dirty="0">
                <a:latin typeface="Alexandria" pitchFamily="2" charset="-78"/>
                <a:cs typeface="Alexandria" pitchFamily="2" charset="-78"/>
              </a:rPr>
              <a:t>Studies and Lessons </a:t>
            </a:r>
            <a:r>
              <a:rPr lang="en-US" sz="1400" dirty="0" smtClean="0">
                <a:latin typeface="Alexandria" pitchFamily="2" charset="-78"/>
                <a:cs typeface="Alexandria" pitchFamily="2" charset="-78"/>
              </a:rPr>
              <a:t>Learned</a:t>
            </a:r>
            <a:endParaRPr lang="en-US" sz="14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39584675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3046988"/>
          </a:xfrm>
          <a:prstGeom prst="rect">
            <a:avLst/>
          </a:prstGeom>
          <a:noFill/>
        </p:spPr>
        <p:txBody>
          <a:bodyPr wrap="square" rtlCol="0">
            <a:spAutoFit/>
          </a:bodyPr>
          <a:lstStyle/>
          <a:p>
            <a:pPr marL="342900" lvl="0" indent="-342900">
              <a:buFont typeface="Arial" panose="020B0604020202020204" pitchFamily="34" charset="0"/>
              <a:buChar char="•"/>
            </a:pPr>
            <a:r>
              <a:rPr lang="en-US" sz="1600" b="1" dirty="0">
                <a:latin typeface="Alexandria" pitchFamily="2" charset="-78"/>
                <a:ea typeface="Calibri"/>
                <a:cs typeface="Alexandria" pitchFamily="2" charset="-78"/>
                <a:sym typeface="Calibri"/>
              </a:rPr>
              <a:t>Course Content</a:t>
            </a:r>
            <a:endParaRPr lang="en-US" sz="1600" b="1" dirty="0">
              <a:latin typeface="Alexandria" pitchFamily="2" charset="-78"/>
              <a:cs typeface="Alexandria" pitchFamily="2" charset="-78"/>
            </a:endParaRPr>
          </a:p>
          <a:p>
            <a:pPr lvl="0"/>
            <a:endParaRPr lang="en-US" sz="1600" b="1" dirty="0" smtClean="0">
              <a:latin typeface="Alexandria" pitchFamily="2" charset="-78"/>
              <a:ea typeface="Calibri"/>
              <a:cs typeface="Alexandria" pitchFamily="2" charset="-78"/>
              <a:sym typeface="Calibri"/>
            </a:endParaRPr>
          </a:p>
          <a:p>
            <a:pPr lvl="0"/>
            <a:r>
              <a:rPr lang="en-US" sz="1600" b="1" dirty="0" smtClean="0">
                <a:latin typeface="Alexandria" pitchFamily="2" charset="-78"/>
                <a:ea typeface="Calibri"/>
                <a:cs typeface="Alexandria" pitchFamily="2" charset="-78"/>
                <a:sym typeface="Calibri"/>
              </a:rPr>
              <a:t>Chapter 7: </a:t>
            </a:r>
            <a:r>
              <a:rPr lang="en-GB" sz="1600" dirty="0">
                <a:latin typeface="Alexandria" pitchFamily="2" charset="-78"/>
                <a:cs typeface="Alexandria" pitchFamily="2" charset="-78"/>
              </a:rPr>
              <a:t>Regulating AI trading from an AI lifecycle </a:t>
            </a:r>
            <a:r>
              <a:rPr lang="en-GB" sz="1600" dirty="0" smtClean="0">
                <a:latin typeface="Alexandria" pitchFamily="2" charset="-78"/>
                <a:cs typeface="Alexandria" pitchFamily="2" charset="-78"/>
              </a:rPr>
              <a:t>perspective. This chapter includes the following; </a:t>
            </a:r>
            <a:r>
              <a:rPr lang="en-GB" sz="1600" dirty="0">
                <a:latin typeface="Alexandria" pitchFamily="2" charset="-78"/>
                <a:cs typeface="Alexandria" pitchFamily="2" charset="-78"/>
              </a:rPr>
              <a:t> </a:t>
            </a:r>
            <a:endParaRPr lang="en-GB" sz="1600" dirty="0" smtClean="0">
              <a:latin typeface="Alexandria" pitchFamily="2" charset="-78"/>
              <a:cs typeface="Alexandria" pitchFamily="2" charset="-78"/>
            </a:endParaRPr>
          </a:p>
          <a:p>
            <a:pPr marL="285750" indent="-285750" fontAlgn="base">
              <a:buFont typeface="Arial" panose="020B0604020202020204" pitchFamily="34" charset="0"/>
              <a:buChar char="•"/>
            </a:pPr>
            <a:r>
              <a:rPr lang="en-US" sz="1600" dirty="0">
                <a:latin typeface="Alexandria" pitchFamily="2" charset="-78"/>
                <a:cs typeface="Alexandria" pitchFamily="2" charset="-78"/>
              </a:rPr>
              <a:t>Introduction to AI in Trading</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AI Lifecycle in Trading</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Regulatory </a:t>
            </a:r>
            <a:r>
              <a:rPr lang="en-US" sz="1600" dirty="0">
                <a:latin typeface="Alexandria" pitchFamily="2" charset="-78"/>
                <a:cs typeface="Alexandria" pitchFamily="2" charset="-78"/>
              </a:rPr>
              <a:t>Landscape for AI Trading</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Risks </a:t>
            </a:r>
            <a:r>
              <a:rPr lang="en-US" sz="1600" dirty="0">
                <a:latin typeface="Alexandria" pitchFamily="2" charset="-78"/>
                <a:cs typeface="Alexandria" pitchFamily="2" charset="-78"/>
              </a:rPr>
              <a:t>and Ethical Considerations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Regulatory </a:t>
            </a:r>
            <a:r>
              <a:rPr lang="en-US" sz="1600" dirty="0">
                <a:latin typeface="Alexandria" pitchFamily="2" charset="-78"/>
                <a:cs typeface="Alexandria" pitchFamily="2" charset="-78"/>
              </a:rPr>
              <a:t>Framework </a:t>
            </a:r>
            <a:r>
              <a:rPr lang="en-US" sz="1600" dirty="0" smtClean="0">
                <a:latin typeface="Alexandria" pitchFamily="2" charset="-78"/>
                <a:cs typeface="Alexandria" pitchFamily="2" charset="-78"/>
              </a:rPr>
              <a:t>Proposal</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Analysis </a:t>
            </a:r>
            <a:r>
              <a:rPr lang="en-US" sz="1600" dirty="0">
                <a:latin typeface="Alexandria" pitchFamily="2" charset="-78"/>
                <a:cs typeface="Alexandria" pitchFamily="2" charset="-78"/>
              </a:rPr>
              <a:t>of AI trading incidents and regulatory </a:t>
            </a:r>
            <a:r>
              <a:rPr lang="en-US" sz="1600" dirty="0" smtClean="0">
                <a:latin typeface="Alexandria" pitchFamily="2" charset="-78"/>
                <a:cs typeface="Alexandria" pitchFamily="2" charset="-78"/>
              </a:rPr>
              <a:t>responses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Future of AI Trading Regulation</a:t>
            </a:r>
          </a:p>
          <a:p>
            <a:pPr lvl="0"/>
            <a:endParaRPr lang="en-US" sz="1600" b="1" dirty="0" smtClean="0">
              <a:latin typeface="Alexandria" pitchFamily="2" charset="-78"/>
              <a:ea typeface="Calibri"/>
              <a:cs typeface="Alexandria"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28194363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3785652"/>
          </a:xfrm>
          <a:prstGeom prst="rect">
            <a:avLst/>
          </a:prstGeom>
          <a:noFill/>
        </p:spPr>
        <p:txBody>
          <a:bodyPr wrap="square" rtlCol="0">
            <a:spAutoFit/>
          </a:bodyPr>
          <a:lstStyle/>
          <a:p>
            <a:pPr marL="342900" lvl="0" indent="-342900">
              <a:buFont typeface="Arial" panose="020B0604020202020204" pitchFamily="34" charset="0"/>
              <a:buChar char="•"/>
            </a:pPr>
            <a:r>
              <a:rPr lang="en-US" sz="1600" b="1" dirty="0">
                <a:latin typeface="Alexandria" pitchFamily="2" charset="-78"/>
                <a:ea typeface="Calibri"/>
                <a:cs typeface="Alexandria" pitchFamily="2" charset="-78"/>
                <a:sym typeface="Calibri"/>
              </a:rPr>
              <a:t>Course Content</a:t>
            </a:r>
            <a:endParaRPr lang="en-US" sz="1600" b="1" dirty="0">
              <a:latin typeface="Alexandria" pitchFamily="2" charset="-78"/>
              <a:cs typeface="Alexandria" pitchFamily="2" charset="-78"/>
            </a:endParaRPr>
          </a:p>
          <a:p>
            <a:pPr lvl="0"/>
            <a:endParaRPr lang="en-US" sz="1600" b="1" dirty="0" smtClean="0">
              <a:latin typeface="Alexandria" pitchFamily="2" charset="-78"/>
              <a:ea typeface="Calibri"/>
              <a:cs typeface="Alexandria" pitchFamily="2" charset="-78"/>
              <a:sym typeface="Calibri"/>
            </a:endParaRPr>
          </a:p>
          <a:p>
            <a:pPr lvl="0"/>
            <a:r>
              <a:rPr lang="en-US" sz="1600" b="1" dirty="0" smtClean="0">
                <a:latin typeface="Alexandria" pitchFamily="2" charset="-78"/>
                <a:ea typeface="Calibri"/>
                <a:cs typeface="Alexandria" pitchFamily="2" charset="-78"/>
                <a:sym typeface="Calibri"/>
              </a:rPr>
              <a:t>Chapter 8: </a:t>
            </a:r>
            <a:r>
              <a:rPr lang="en-GB" sz="1600" dirty="0">
                <a:latin typeface="Alexandria" pitchFamily="2" charset="-78"/>
                <a:cs typeface="Alexandria" pitchFamily="2" charset="-78"/>
              </a:rPr>
              <a:t>Opportunities and use cases of AI in the insurance </a:t>
            </a:r>
            <a:r>
              <a:rPr lang="en-GB" sz="1600" dirty="0" smtClean="0">
                <a:latin typeface="Alexandria" pitchFamily="2" charset="-78"/>
                <a:cs typeface="Alexandria" pitchFamily="2" charset="-78"/>
              </a:rPr>
              <a:t>industry. This chapter includes the following;</a:t>
            </a:r>
          </a:p>
          <a:p>
            <a:pPr marL="285750" indent="-285750" fontAlgn="base">
              <a:buFont typeface="Arial" panose="020B0604020202020204" pitchFamily="34" charset="0"/>
              <a:buChar char="•"/>
            </a:pPr>
            <a:r>
              <a:rPr lang="en-US" sz="1600" dirty="0">
                <a:latin typeface="Alexandria" pitchFamily="2" charset="-78"/>
                <a:cs typeface="Alexandria" pitchFamily="2" charset="-78"/>
              </a:rPr>
              <a:t>Introduction to AI in the Insurance Industry</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Enhancing </a:t>
            </a:r>
            <a:r>
              <a:rPr lang="en-US" sz="1600" dirty="0">
                <a:latin typeface="Alexandria" pitchFamily="2" charset="-78"/>
                <a:cs typeface="Alexandria" pitchFamily="2" charset="-78"/>
              </a:rPr>
              <a:t>Customer Experience with AI</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Risk </a:t>
            </a:r>
            <a:r>
              <a:rPr lang="en-US" sz="1600" dirty="0">
                <a:latin typeface="Alexandria" pitchFamily="2" charset="-78"/>
                <a:cs typeface="Alexandria" pitchFamily="2" charset="-78"/>
              </a:rPr>
              <a:t>Assessment and Underwriting</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Claims </a:t>
            </a:r>
            <a:r>
              <a:rPr lang="en-US" sz="1600" dirty="0">
                <a:latin typeface="Alexandria" pitchFamily="2" charset="-78"/>
                <a:cs typeface="Alexandria" pitchFamily="2" charset="-78"/>
              </a:rPr>
              <a:t>Processing and Management</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Product </a:t>
            </a:r>
            <a:r>
              <a:rPr lang="en-US" sz="1600" dirty="0">
                <a:latin typeface="Alexandria" pitchFamily="2" charset="-78"/>
                <a:cs typeface="Alexandria" pitchFamily="2" charset="-78"/>
              </a:rPr>
              <a:t>Development and Pricing</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AI </a:t>
            </a:r>
            <a:r>
              <a:rPr lang="en-US" sz="1600" dirty="0">
                <a:latin typeface="Alexandria" pitchFamily="2" charset="-78"/>
                <a:cs typeface="Alexandria" pitchFamily="2" charset="-78"/>
              </a:rPr>
              <a:t>in Marketing and Sales for Insurance</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Regulatory </a:t>
            </a:r>
            <a:r>
              <a:rPr lang="en-US" sz="1600" dirty="0">
                <a:latin typeface="Alexandria" pitchFamily="2" charset="-78"/>
                <a:cs typeface="Alexandria" pitchFamily="2" charset="-78"/>
              </a:rPr>
              <a:t>Compliance and Reporting</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Operational </a:t>
            </a:r>
            <a:r>
              <a:rPr lang="en-US" sz="1600" dirty="0">
                <a:latin typeface="Alexandria" pitchFamily="2" charset="-78"/>
                <a:cs typeface="Alexandria" pitchFamily="2" charset="-78"/>
              </a:rPr>
              <a:t>Efficiency and Cost Reduction</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Challenges </a:t>
            </a:r>
            <a:r>
              <a:rPr lang="en-US" sz="1600" dirty="0">
                <a:latin typeface="Alexandria" pitchFamily="2" charset="-78"/>
                <a:cs typeface="Alexandria" pitchFamily="2" charset="-78"/>
              </a:rPr>
              <a:t>and Ethical Considerations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Case </a:t>
            </a:r>
            <a:r>
              <a:rPr lang="en-US" sz="1600" dirty="0">
                <a:latin typeface="Alexandria" pitchFamily="2" charset="-78"/>
                <a:cs typeface="Alexandria" pitchFamily="2" charset="-78"/>
              </a:rPr>
              <a:t>Studies in AI Insurance Applications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Future of AI in </a:t>
            </a:r>
            <a:r>
              <a:rPr lang="en-US" sz="1600" dirty="0" smtClean="0">
                <a:latin typeface="Alexandria" pitchFamily="2" charset="-78"/>
                <a:cs typeface="Alexandria" pitchFamily="2" charset="-78"/>
              </a:rPr>
              <a:t>Insurance</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07017504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3293209"/>
          </a:xfrm>
          <a:prstGeom prst="rect">
            <a:avLst/>
          </a:prstGeom>
          <a:noFill/>
        </p:spPr>
        <p:txBody>
          <a:bodyPr wrap="square" rtlCol="0">
            <a:spAutoFit/>
          </a:bodyPr>
          <a:lstStyle/>
          <a:p>
            <a:pPr marL="342900" lvl="0" indent="-342900">
              <a:buFont typeface="Arial" panose="020B0604020202020204" pitchFamily="34" charset="0"/>
              <a:buChar char="•"/>
            </a:pPr>
            <a:r>
              <a:rPr lang="en-US" sz="1600" b="1" dirty="0">
                <a:latin typeface="Alexandria" pitchFamily="2" charset="-78"/>
                <a:ea typeface="Calibri"/>
                <a:cs typeface="Alexandria" pitchFamily="2" charset="-78"/>
                <a:sym typeface="Calibri"/>
              </a:rPr>
              <a:t>Course Content</a:t>
            </a:r>
            <a:endParaRPr lang="en-US" sz="1600" b="1" dirty="0">
              <a:latin typeface="Alexandria" pitchFamily="2" charset="-78"/>
              <a:cs typeface="Alexandria" pitchFamily="2" charset="-78"/>
            </a:endParaRPr>
          </a:p>
          <a:p>
            <a:pPr lvl="0"/>
            <a:endParaRPr lang="en-US" sz="1600" b="1" dirty="0" smtClean="0">
              <a:latin typeface="Alexandria" pitchFamily="2" charset="-78"/>
              <a:ea typeface="Calibri"/>
              <a:cs typeface="Alexandria" pitchFamily="2" charset="-78"/>
              <a:sym typeface="Calibri"/>
            </a:endParaRPr>
          </a:p>
          <a:p>
            <a:pPr lvl="0"/>
            <a:r>
              <a:rPr lang="en-US" sz="1600" b="1" dirty="0" smtClean="0">
                <a:latin typeface="Alexandria" pitchFamily="2" charset="-78"/>
                <a:ea typeface="Calibri"/>
                <a:cs typeface="Alexandria" pitchFamily="2" charset="-78"/>
                <a:sym typeface="Calibri"/>
              </a:rPr>
              <a:t>Chapter 9: </a:t>
            </a:r>
            <a:r>
              <a:rPr lang="en-GB" sz="1600" dirty="0">
                <a:latin typeface="Alexandria" pitchFamily="2" charset="-78"/>
                <a:cs typeface="Alexandria" pitchFamily="2" charset="-78"/>
              </a:rPr>
              <a:t>Regulation of the use of artificial intelligence for investment in the insurance </a:t>
            </a:r>
            <a:r>
              <a:rPr lang="en-GB" sz="1600" dirty="0" smtClean="0">
                <a:latin typeface="Alexandria" pitchFamily="2" charset="-78"/>
                <a:cs typeface="Alexandria" pitchFamily="2" charset="-78"/>
              </a:rPr>
              <a:t>	industry. The chapter includes the following;</a:t>
            </a:r>
          </a:p>
          <a:p>
            <a:pPr marL="285750" lvl="0" indent="-285750">
              <a:buFont typeface="Arial" panose="020B0604020202020204" pitchFamily="34" charset="0"/>
              <a:buChar char="•"/>
            </a:pPr>
            <a:r>
              <a:rPr lang="en-US" sz="1600" dirty="0" smtClean="0">
                <a:latin typeface="Alexandria" pitchFamily="2" charset="-78"/>
                <a:cs typeface="Alexandria" pitchFamily="2" charset="-78"/>
              </a:rPr>
              <a:t>Overview </a:t>
            </a:r>
            <a:r>
              <a:rPr lang="en-US" sz="1600" dirty="0">
                <a:latin typeface="Alexandria" pitchFamily="2" charset="-78"/>
                <a:cs typeface="Alexandria" pitchFamily="2" charset="-78"/>
              </a:rPr>
              <a:t>of artificial intelligence in the insurance </a:t>
            </a:r>
            <a:r>
              <a:rPr lang="en-US" sz="1600" dirty="0" smtClean="0">
                <a:latin typeface="Alexandria" pitchFamily="2" charset="-78"/>
                <a:cs typeface="Alexandria" pitchFamily="2" charset="-78"/>
              </a:rPr>
              <a:t>industry</a:t>
            </a:r>
          </a:p>
          <a:p>
            <a:pPr marL="285750" lvl="0" indent="-285750">
              <a:buFont typeface="Arial" panose="020B0604020202020204" pitchFamily="34" charset="0"/>
              <a:buChar char="•"/>
            </a:pPr>
            <a:r>
              <a:rPr lang="en-US" sz="1600" dirty="0" smtClean="0">
                <a:latin typeface="Alexandria" pitchFamily="2" charset="-78"/>
                <a:cs typeface="Alexandria" pitchFamily="2" charset="-78"/>
              </a:rPr>
              <a:t>Importance of regulation for AI investments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Evolution of AI in Insurance Investment</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Potential </a:t>
            </a:r>
            <a:r>
              <a:rPr lang="en-US" sz="1600" dirty="0">
                <a:latin typeface="Alexandria" pitchFamily="2" charset="-78"/>
                <a:cs typeface="Alexandria" pitchFamily="2" charset="-78"/>
              </a:rPr>
              <a:t>Benefits of AI in Insurance Investment</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Risks </a:t>
            </a:r>
            <a:r>
              <a:rPr lang="en-US" sz="1600" dirty="0">
                <a:latin typeface="Alexandria" pitchFamily="2" charset="-78"/>
                <a:cs typeface="Alexandria" pitchFamily="2" charset="-78"/>
              </a:rPr>
              <a:t>and Challenges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Regulatory </a:t>
            </a:r>
            <a:r>
              <a:rPr lang="en-US" sz="1600" dirty="0">
                <a:latin typeface="Alexandria" pitchFamily="2" charset="-78"/>
                <a:cs typeface="Alexandria" pitchFamily="2" charset="-78"/>
              </a:rPr>
              <a:t>Considerations for AI Investments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Best </a:t>
            </a:r>
            <a:r>
              <a:rPr lang="en-US" sz="1600" dirty="0">
                <a:latin typeface="Alexandria" pitchFamily="2" charset="-78"/>
                <a:cs typeface="Alexandria" pitchFamily="2" charset="-78"/>
              </a:rPr>
              <a:t>Practices for Regulating AI in </a:t>
            </a:r>
            <a:r>
              <a:rPr lang="en-US" sz="1600" dirty="0" smtClean="0">
                <a:latin typeface="Alexandria" pitchFamily="2" charset="-78"/>
                <a:cs typeface="Alexandria" pitchFamily="2" charset="-78"/>
              </a:rPr>
              <a:t>Insurance</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Examples </a:t>
            </a:r>
            <a:r>
              <a:rPr lang="en-US" sz="1600" dirty="0">
                <a:latin typeface="Alexandria" pitchFamily="2" charset="-78"/>
                <a:cs typeface="Alexandria" pitchFamily="2" charset="-78"/>
              </a:rPr>
              <a:t>of successful AI investment regulation in insurance</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Future of AI Regulation in Insurance </a:t>
            </a:r>
            <a:r>
              <a:rPr lang="en-US" sz="1600" dirty="0" smtClean="0">
                <a:latin typeface="Alexandria" pitchFamily="2" charset="-78"/>
                <a:cs typeface="Alexandria" pitchFamily="2" charset="-78"/>
              </a:rPr>
              <a:t>Investment</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228830965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3785652"/>
          </a:xfrm>
          <a:prstGeom prst="rect">
            <a:avLst/>
          </a:prstGeom>
          <a:noFill/>
        </p:spPr>
        <p:txBody>
          <a:bodyPr wrap="square" rtlCol="0">
            <a:spAutoFit/>
          </a:bodyPr>
          <a:lstStyle/>
          <a:p>
            <a:pPr marL="342900" lvl="0" indent="-342900">
              <a:buFont typeface="Arial" panose="020B0604020202020204" pitchFamily="34" charset="0"/>
              <a:buChar char="•"/>
            </a:pPr>
            <a:r>
              <a:rPr lang="en-US" sz="1600" b="1" dirty="0">
                <a:latin typeface="Alexandria" pitchFamily="2" charset="-78"/>
                <a:ea typeface="Calibri"/>
                <a:cs typeface="Alexandria" pitchFamily="2" charset="-78"/>
                <a:sym typeface="Calibri"/>
              </a:rPr>
              <a:t>Course Content</a:t>
            </a:r>
            <a:endParaRPr lang="en-US" sz="1600" b="1" dirty="0">
              <a:latin typeface="Alexandria" pitchFamily="2" charset="-78"/>
              <a:cs typeface="Alexandria" pitchFamily="2" charset="-78"/>
            </a:endParaRPr>
          </a:p>
          <a:p>
            <a:pPr lvl="0"/>
            <a:endParaRPr lang="en-US" sz="1600" b="1" dirty="0" smtClean="0">
              <a:latin typeface="Alexandria" pitchFamily="2" charset="-78"/>
              <a:ea typeface="Calibri"/>
              <a:cs typeface="Alexandria" pitchFamily="2" charset="-78"/>
              <a:sym typeface="Calibri"/>
            </a:endParaRPr>
          </a:p>
          <a:p>
            <a:pPr lvl="0"/>
            <a:r>
              <a:rPr lang="en-US" sz="1600" b="1" dirty="0" smtClean="0">
                <a:latin typeface="Alexandria" pitchFamily="2" charset="-78"/>
                <a:ea typeface="Calibri"/>
                <a:cs typeface="Alexandria" pitchFamily="2" charset="-78"/>
                <a:sym typeface="Calibri"/>
              </a:rPr>
              <a:t>Chapter 10: </a:t>
            </a:r>
            <a:r>
              <a:rPr lang="en-GB" sz="1600" dirty="0">
                <a:latin typeface="Alexandria" pitchFamily="2" charset="-78"/>
                <a:cs typeface="Alexandria" pitchFamily="2" charset="-78"/>
              </a:rPr>
              <a:t>Regulating artificial intelligence in finance and other  regulated </a:t>
            </a:r>
            <a:r>
              <a:rPr lang="en-GB" sz="1600" dirty="0" smtClean="0">
                <a:latin typeface="Alexandria" pitchFamily="2" charset="-78"/>
                <a:cs typeface="Alexandria" pitchFamily="2" charset="-78"/>
              </a:rPr>
              <a:t>industries. The chapter includes the following; </a:t>
            </a:r>
          </a:p>
          <a:p>
            <a:pPr marL="285750" indent="-285750" fontAlgn="base">
              <a:buFont typeface="Arial" panose="020B0604020202020204" pitchFamily="34" charset="0"/>
              <a:buChar char="•"/>
            </a:pPr>
            <a:r>
              <a:rPr lang="en-US" sz="1600" dirty="0">
                <a:latin typeface="Alexandria" pitchFamily="2" charset="-78"/>
                <a:cs typeface="Alexandria" pitchFamily="2" charset="-78"/>
              </a:rPr>
              <a:t>Introduction to AI Regulation</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Cross-Industry </a:t>
            </a:r>
            <a:r>
              <a:rPr lang="en-US" sz="1600" dirty="0">
                <a:latin typeface="Alexandria" pitchFamily="2" charset="-78"/>
                <a:cs typeface="Alexandria" pitchFamily="2" charset="-78"/>
              </a:rPr>
              <a:t>Regulatory </a:t>
            </a:r>
            <a:r>
              <a:rPr lang="en-US" sz="1600" dirty="0" smtClean="0">
                <a:latin typeface="Alexandria" pitchFamily="2" charset="-78"/>
                <a:cs typeface="Alexandria" pitchFamily="2" charset="-78"/>
              </a:rPr>
              <a:t>Challenges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Ensuring </a:t>
            </a:r>
            <a:r>
              <a:rPr lang="en-US" sz="1600" dirty="0">
                <a:latin typeface="Alexandria" pitchFamily="2" charset="-78"/>
                <a:cs typeface="Alexandria" pitchFamily="2" charset="-78"/>
              </a:rPr>
              <a:t>transparency and accountability in AI systems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International </a:t>
            </a:r>
            <a:r>
              <a:rPr lang="en-US" sz="1600" dirty="0">
                <a:latin typeface="Alexandria" pitchFamily="2" charset="-78"/>
                <a:cs typeface="Alexandria" pitchFamily="2" charset="-78"/>
              </a:rPr>
              <a:t>Regulatory </a:t>
            </a:r>
            <a:r>
              <a:rPr lang="en-US" sz="1600" dirty="0" smtClean="0">
                <a:latin typeface="Alexandria" pitchFamily="2" charset="-78"/>
                <a:cs typeface="Alexandria" pitchFamily="2" charset="-78"/>
              </a:rPr>
              <a:t>Perspectives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Comparison </a:t>
            </a:r>
            <a:r>
              <a:rPr lang="en-US" sz="1600" dirty="0">
                <a:latin typeface="Alexandria" pitchFamily="2" charset="-78"/>
                <a:cs typeface="Alexandria" pitchFamily="2" charset="-78"/>
              </a:rPr>
              <a:t>of AI regulatory approaches in different </a:t>
            </a:r>
            <a:r>
              <a:rPr lang="en-US" sz="1600" dirty="0" smtClean="0">
                <a:latin typeface="Alexandria" pitchFamily="2" charset="-78"/>
                <a:cs typeface="Alexandria" pitchFamily="2" charset="-78"/>
              </a:rPr>
              <a:t>countries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Global </a:t>
            </a:r>
            <a:r>
              <a:rPr lang="en-US" sz="1600" dirty="0">
                <a:latin typeface="Alexandria" pitchFamily="2" charset="-78"/>
                <a:cs typeface="Alexandria" pitchFamily="2" charset="-78"/>
              </a:rPr>
              <a:t>standards and cooperation on AI governance</a:t>
            </a:r>
          </a:p>
          <a:p>
            <a:pPr marL="285750" indent="-285750" fontAlgn="base">
              <a:buFont typeface="Arial" panose="020B0604020202020204" pitchFamily="34" charset="0"/>
              <a:buChar char="•"/>
            </a:pPr>
            <a:r>
              <a:rPr lang="en-US" sz="1600" dirty="0">
                <a:latin typeface="Alexandria" pitchFamily="2" charset="-78"/>
                <a:cs typeface="Alexandria" pitchFamily="2" charset="-78"/>
              </a:rPr>
              <a:t>Industry Self-Regulation and Ethical </a:t>
            </a:r>
            <a:r>
              <a:rPr lang="en-US" sz="1600" dirty="0" smtClean="0">
                <a:latin typeface="Alexandria" pitchFamily="2" charset="-78"/>
                <a:cs typeface="Alexandria" pitchFamily="2" charset="-78"/>
              </a:rPr>
              <a:t>Guidelines</a:t>
            </a:r>
          </a:p>
          <a:p>
            <a:pPr marL="285750" indent="-285750" fontAlgn="base">
              <a:buFont typeface="Arial" panose="020B0604020202020204" pitchFamily="34" charset="0"/>
              <a:buChar char="•"/>
            </a:pPr>
            <a:r>
              <a:rPr lang="en-US" sz="1600" dirty="0" smtClean="0">
                <a:latin typeface="Alexandria" pitchFamily="2" charset="-78"/>
                <a:cs typeface="Alexandria" pitchFamily="2" charset="-78"/>
              </a:rPr>
              <a:t>Case </a:t>
            </a:r>
            <a:r>
              <a:rPr lang="en-US" sz="1600" dirty="0">
                <a:latin typeface="Alexandria" pitchFamily="2" charset="-78"/>
                <a:cs typeface="Alexandria" pitchFamily="2" charset="-78"/>
              </a:rPr>
              <a:t>studies of self-regulation in practice</a:t>
            </a:r>
          </a:p>
          <a:p>
            <a:pPr marL="285750" indent="-285750" fontAlgn="base">
              <a:buFont typeface="Arial" panose="020B0604020202020204" pitchFamily="34" charset="0"/>
              <a:buChar char="•"/>
            </a:pPr>
            <a:r>
              <a:rPr lang="en-US" sz="1600" dirty="0">
                <a:latin typeface="Alexandria" pitchFamily="2" charset="-78"/>
                <a:cs typeface="Alexandria" pitchFamily="2" charset="-78"/>
              </a:rPr>
              <a:t>Developing a Regulatory Framework for AI</a:t>
            </a:r>
          </a:p>
          <a:p>
            <a:pPr lvl="0"/>
            <a:endParaRPr lang="en-GB" sz="1600" dirty="0" smtClean="0">
              <a:latin typeface="Alexandria" pitchFamily="2" charset="-78"/>
              <a:cs typeface="Alexandria" pitchFamily="2" charset="-78"/>
            </a:endParaRPr>
          </a:p>
          <a:p>
            <a:pPr lvl="0"/>
            <a:endParaRPr lang="en-US" sz="1600" b="1" dirty="0" smtClean="0">
              <a:latin typeface="Alexandria" pitchFamily="2" charset="-78"/>
              <a:ea typeface="Calibri"/>
              <a:cs typeface="Alexandria"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90075965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308324"/>
          </a:xfrm>
          <a:prstGeom prst="rect">
            <a:avLst/>
          </a:prstGeom>
          <a:noFill/>
        </p:spPr>
        <p:txBody>
          <a:bodyPr wrap="square" rtlCol="0">
            <a:spAutoFit/>
          </a:bodyPr>
          <a:lstStyle/>
          <a:p>
            <a:pPr marL="285750" lvl="0" indent="-285750">
              <a:buSzPts val="3200"/>
              <a:buFont typeface="Arial" panose="020B0604020202020204" pitchFamily="34" charset="0"/>
              <a:buChar char="•"/>
            </a:pPr>
            <a:r>
              <a:rPr lang="en-US" sz="1600" b="1" dirty="0">
                <a:latin typeface="Alexandria" pitchFamily="2" charset="-78"/>
                <a:ea typeface="Calibri"/>
                <a:cs typeface="Alexandria" pitchFamily="2" charset="-78"/>
                <a:sym typeface="Calibri"/>
              </a:rPr>
              <a:t>Teaching activities and Strategies</a:t>
            </a:r>
            <a:endParaRPr lang="en-US" sz="1600" dirty="0">
              <a:latin typeface="Alexandria" pitchFamily="2" charset="-78"/>
              <a:cs typeface="Alexandria" pitchFamily="2" charset="-78"/>
            </a:endParaRPr>
          </a:p>
          <a:p>
            <a:pPr lvl="0"/>
            <a:endParaRPr lang="en-US" sz="1600" dirty="0" smtClean="0">
              <a:latin typeface="Alexandria" pitchFamily="2" charset="-78"/>
              <a:ea typeface="Calibri"/>
              <a:cs typeface="Alexandria" pitchFamily="2" charset="-78"/>
              <a:sym typeface="Calibri"/>
            </a:endParaRPr>
          </a:p>
          <a:p>
            <a:pPr lvl="0"/>
            <a:r>
              <a:rPr lang="en-US" sz="1600" dirty="0" smtClean="0">
                <a:latin typeface="Alexandria" pitchFamily="2" charset="-78"/>
                <a:ea typeface="Calibri"/>
                <a:cs typeface="Alexandria" pitchFamily="2" charset="-78"/>
                <a:sym typeface="Calibri"/>
              </a:rPr>
              <a:t>The </a:t>
            </a:r>
            <a:r>
              <a:rPr lang="en-US" sz="1600" dirty="0">
                <a:latin typeface="Alexandria" pitchFamily="2" charset="-78"/>
                <a:ea typeface="Calibri"/>
                <a:cs typeface="Alexandria" pitchFamily="2" charset="-78"/>
                <a:sym typeface="Calibri"/>
              </a:rPr>
              <a:t>Intended Learning Outcomes will be achieved by achieving the following teaching strategies and activities</a:t>
            </a:r>
          </a:p>
          <a:p>
            <a:pPr lvl="0"/>
            <a:endParaRPr lang="en-US" sz="1600" dirty="0">
              <a:latin typeface="Alexandria" pitchFamily="2" charset="-78"/>
              <a:ea typeface="Calibri"/>
              <a:cs typeface="Alexandria" pitchFamily="2" charset="-78"/>
              <a:sym typeface="Calibri"/>
            </a:endParaRPr>
          </a:p>
          <a:p>
            <a:pPr marL="285750" lvl="0" indent="-285750">
              <a:buFont typeface="Arial" panose="020B0604020202020204" pitchFamily="34" charset="0"/>
              <a:buChar char="•"/>
            </a:pPr>
            <a:r>
              <a:rPr lang="en-US" sz="1600" dirty="0">
                <a:latin typeface="Alexandria" pitchFamily="2" charset="-78"/>
                <a:cs typeface="Alexandria" pitchFamily="2" charset="-78"/>
              </a:rPr>
              <a:t>Lectures </a:t>
            </a:r>
            <a:endParaRPr lang="en-GB" sz="1600" dirty="0">
              <a:latin typeface="Alexandria" pitchFamily="2" charset="-78"/>
              <a:cs typeface="Alexandria" pitchFamily="2" charset="-78"/>
            </a:endParaRPr>
          </a:p>
          <a:p>
            <a:pPr marL="285750" lvl="0" indent="-285750">
              <a:buFont typeface="Arial" panose="020B0604020202020204" pitchFamily="34" charset="0"/>
              <a:buChar char="•"/>
            </a:pPr>
            <a:r>
              <a:rPr lang="en-US" sz="1600" dirty="0" smtClean="0">
                <a:latin typeface="Alexandria" pitchFamily="2" charset="-78"/>
                <a:cs typeface="Alexandria" pitchFamily="2" charset="-78"/>
              </a:rPr>
              <a:t>Weekly Discussion</a:t>
            </a:r>
            <a:endParaRPr lang="en-GB" sz="1600" dirty="0">
              <a:latin typeface="Alexandria" pitchFamily="2" charset="-78"/>
              <a:cs typeface="Alexandria" pitchFamily="2" charset="-78"/>
            </a:endParaRPr>
          </a:p>
          <a:p>
            <a:pPr marL="285750" lvl="0" indent="-285750">
              <a:buFont typeface="Arial" panose="020B0604020202020204" pitchFamily="34" charset="0"/>
              <a:buChar char="•"/>
            </a:pPr>
            <a:r>
              <a:rPr lang="en-US" sz="1600" dirty="0">
                <a:latin typeface="Alexandria" pitchFamily="2" charset="-78"/>
                <a:cs typeface="Alexandria" pitchFamily="2" charset="-78"/>
              </a:rPr>
              <a:t>Weekly Quizzes </a:t>
            </a:r>
            <a:endParaRPr lang="en-GB" sz="1600" dirty="0">
              <a:latin typeface="Alexandria" pitchFamily="2" charset="-78"/>
              <a:cs typeface="Alexandria" pitchFamily="2" charset="-78"/>
            </a:endParaRPr>
          </a:p>
          <a:p>
            <a:pPr marL="285750" indent="-285750">
              <a:buFont typeface="Arial" panose="020B0604020202020204" pitchFamily="34" charset="0"/>
              <a:buChar char="•"/>
            </a:pPr>
            <a:r>
              <a:rPr lang="en-GB" sz="1600" dirty="0">
                <a:latin typeface="Alexandria" pitchFamily="2" charset="-78"/>
                <a:cs typeface="Alexandria" pitchFamily="2" charset="-78"/>
              </a:rPr>
              <a:t>Final Exam </a:t>
            </a:r>
            <a:endParaRPr lang="en-US" sz="1600" dirty="0">
              <a:latin typeface="Alexandria" pitchFamily="2" charset="-78"/>
              <a:ea typeface="Calibri"/>
              <a:cs typeface="Alexandria"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16995628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6" name="Rectangle 5"/>
          <p:cNvSpPr/>
          <p:nvPr/>
        </p:nvSpPr>
        <p:spPr>
          <a:xfrm>
            <a:off x="1308298" y="1549486"/>
            <a:ext cx="4222539" cy="3319242"/>
          </a:xfrm>
          <a:prstGeom prst="rect">
            <a:avLst/>
          </a:prstGeom>
        </p:spPr>
        <p:txBody>
          <a:bodyPr wrap="square">
            <a:spAutoFit/>
          </a:bodyPr>
          <a:lstStyle/>
          <a:p>
            <a:pPr marL="285750" indent="-285750">
              <a:lnSpc>
                <a:spcPct val="120000"/>
              </a:lnSpc>
              <a:buFont typeface="Arial" panose="020B0604020202020204" pitchFamily="34" charset="0"/>
              <a:buChar char="•"/>
            </a:pPr>
            <a:r>
              <a:rPr lang="en-US" sz="1600" b="1" dirty="0" smtClean="0">
                <a:latin typeface="Alexandria" pitchFamily="2" charset="-78"/>
                <a:cs typeface="Alexandria" pitchFamily="2" charset="-78"/>
              </a:rPr>
              <a:t>General Introduction </a:t>
            </a:r>
          </a:p>
          <a:p>
            <a:pPr>
              <a:lnSpc>
                <a:spcPct val="120000"/>
              </a:lnSpc>
            </a:pPr>
            <a:r>
              <a:rPr lang="en-US" sz="1600" dirty="0" smtClean="0">
                <a:latin typeface="Alexandria" pitchFamily="2" charset="-78"/>
                <a:cs typeface="Alexandria" pitchFamily="2" charset="-78"/>
              </a:rPr>
              <a:t>Artificial </a:t>
            </a:r>
            <a:r>
              <a:rPr lang="en-US" sz="1600" dirty="0">
                <a:latin typeface="Alexandria" pitchFamily="2" charset="-78"/>
                <a:cs typeface="Alexandria" pitchFamily="2" charset="-78"/>
              </a:rPr>
              <a:t>Intelligence (AI) has emerged as a transformative force in the financial industry, revolutionizing traditional practices and reshaping the way financial institutions operate. With its ability to analyze vast amounts of data, identify patterns, and make complex decisions, AI is driving innovation and efficiency across various sectors within finance.</a:t>
            </a:r>
          </a:p>
        </p:txBody>
      </p:sp>
      <p:sp>
        <p:nvSpPr>
          <p:cNvPr id="17" name="TextBox 16"/>
          <p:cNvSpPr txBox="1"/>
          <p:nvPr/>
        </p:nvSpPr>
        <p:spPr>
          <a:xfrm>
            <a:off x="6944247" y="3996751"/>
            <a:ext cx="4581445" cy="400110"/>
          </a:xfrm>
          <a:prstGeom prst="rect">
            <a:avLst/>
          </a:prstGeom>
          <a:noFill/>
        </p:spPr>
        <p:txBody>
          <a:bodyPr wrap="square" rtlCol="0">
            <a:spAutoFit/>
          </a:bodyPr>
          <a:lstStyle/>
          <a:p>
            <a:pPr lvl="0" algn="ctr"/>
            <a:r>
              <a:rPr lang="en-US" sz="2000" b="1" dirty="0" smtClean="0">
                <a:solidFill>
                  <a:srgbClr val="3BCCFF"/>
                </a:solidFill>
                <a:latin typeface="Alexandria Black" pitchFamily="2" charset="-78"/>
                <a:ea typeface="Calibri"/>
                <a:cs typeface="Alexandria Black" pitchFamily="2" charset="-78"/>
                <a:sym typeface="Calibri"/>
              </a:rPr>
              <a:t>FNT626- AI for Fin Tech</a:t>
            </a:r>
            <a:endParaRPr lang="en-US" sz="2000" b="1" dirty="0">
              <a:solidFill>
                <a:srgbClr val="3BCCFF"/>
              </a:solidFill>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latin typeface="Alexandria Black" pitchFamily="2" charset="-78"/>
              <a:ea typeface="Roboto Light" panose="02000000000000000000" pitchFamily="2" charset="0"/>
            </a:endParaRPr>
          </a:p>
        </p:txBody>
      </p:sp>
      <p:sp>
        <p:nvSpPr>
          <p:cNvPr id="19" name="TextBox 18"/>
          <p:cNvSpPr txBox="1"/>
          <p:nvPr/>
        </p:nvSpPr>
        <p:spPr>
          <a:xfrm>
            <a:off x="5675388" y="3799928"/>
            <a:ext cx="1091009" cy="276999"/>
          </a:xfrm>
          <a:prstGeom prst="rect">
            <a:avLst/>
          </a:prstGeom>
          <a:noFill/>
        </p:spPr>
        <p:txBody>
          <a:bodyPr wrap="square" rtlCol="0">
            <a:spAutoFit/>
          </a:bodyPr>
          <a:lstStyle/>
          <a:p>
            <a:pPr lvl="0" algn="ctr"/>
            <a:r>
              <a:rPr lang="en-US" sz="1200" b="1" dirty="0">
                <a:solidFill>
                  <a:schemeClr val="bg1"/>
                </a:solidFill>
                <a:latin typeface="Alexandria" pitchFamily="2" charset="-78"/>
                <a:ea typeface="Times New Roman"/>
                <a:cs typeface="Alexandria" pitchFamily="2" charset="-78"/>
                <a:sym typeface="Times New Roman"/>
              </a:rPr>
              <a:t>Lecture 0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815882"/>
          </a:xfrm>
          <a:prstGeom prst="rect">
            <a:avLst/>
          </a:prstGeom>
          <a:noFill/>
        </p:spPr>
        <p:txBody>
          <a:bodyPr wrap="square" rtlCol="0">
            <a:spAutoFit/>
          </a:bodyPr>
          <a:lstStyle/>
          <a:p>
            <a:pPr algn="just" fontAlgn="base"/>
            <a:r>
              <a:rPr lang="en-US" sz="1600" b="1" dirty="0">
                <a:latin typeface="Alexandria" pitchFamily="2" charset="-78"/>
                <a:cs typeface="Alexandria" pitchFamily="2" charset="-78"/>
              </a:rPr>
              <a:t>Evolution of AI in Finance</a:t>
            </a:r>
          </a:p>
          <a:p>
            <a:pPr algn="just" fontAlgn="base"/>
            <a:endParaRPr lang="en-US" sz="1600" dirty="0" smtClean="0">
              <a:latin typeface="Alexandria" pitchFamily="2" charset="-78"/>
              <a:cs typeface="Alexandria" pitchFamily="2" charset="-78"/>
            </a:endParaRPr>
          </a:p>
          <a:p>
            <a:pPr algn="just" fontAlgn="base"/>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integration of AI in finance represents a significant evolution from traditional methods of data analysis and decision-making. From algorithmic trading to risk assessment and fraud detection, AI has become an indispensable tool for financial institutions seeking to enhance their operations and deliver superior services to clients.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a:t>
            </a:r>
            <a:r>
              <a:rPr lang="en-US" sz="2000" b="1" dirty="0" smtClean="0">
                <a:latin typeface="Alexandria Black" pitchFamily="2" charset="-78"/>
                <a:ea typeface="Calibri"/>
                <a:cs typeface="Alexandria Black" pitchFamily="2" charset="-78"/>
                <a:sym typeface="Calibri"/>
              </a:rPr>
              <a:t>Introduction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272884812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062103"/>
          </a:xfrm>
          <a:prstGeom prst="rect">
            <a:avLst/>
          </a:prstGeom>
          <a:noFill/>
        </p:spPr>
        <p:txBody>
          <a:bodyPr wrap="square" rtlCol="0">
            <a:spAutoFit/>
          </a:bodyPr>
          <a:lstStyle/>
          <a:p>
            <a:pPr fontAlgn="base"/>
            <a:r>
              <a:rPr lang="en-US" sz="1600" b="1" dirty="0">
                <a:latin typeface="Alexandria" pitchFamily="2" charset="-78"/>
                <a:cs typeface="Alexandria" pitchFamily="2" charset="-78"/>
              </a:rPr>
              <a:t>The Role of AI in Finance</a:t>
            </a:r>
          </a:p>
          <a:p>
            <a:pPr fontAlgn="base"/>
            <a:endParaRPr lang="en-US" sz="1600" dirty="0" smtClean="0">
              <a:latin typeface="Alexandria" pitchFamily="2" charset="-78"/>
              <a:cs typeface="Alexandria" pitchFamily="2" charset="-78"/>
            </a:endParaRPr>
          </a:p>
          <a:p>
            <a:pPr algn="just" fontAlgn="base"/>
            <a:r>
              <a:rPr lang="en-US" sz="1600" dirty="0" smtClean="0">
                <a:latin typeface="Alexandria" pitchFamily="2" charset="-78"/>
                <a:cs typeface="Alexandria" pitchFamily="2" charset="-78"/>
              </a:rPr>
              <a:t>AI </a:t>
            </a:r>
            <a:r>
              <a:rPr lang="en-US" sz="1600" dirty="0">
                <a:latin typeface="Alexandria" pitchFamily="2" charset="-78"/>
                <a:cs typeface="Alexandria" pitchFamily="2" charset="-78"/>
              </a:rPr>
              <a:t>technologies, including machine learning algorithms, natural language processing, and predictive analytics, are being leveraged to automate processes, enhance customer experiences, and optimize decision-making in the financial sector. These technologies enable financial institutions to analyze vast volumes of data, detect patterns, and derive actionable insights, leading to more informed and efficient operations.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a:t>
            </a:r>
            <a:r>
              <a:rPr lang="en-US" sz="2000" b="1" dirty="0" smtClean="0">
                <a:latin typeface="Alexandria Black" pitchFamily="2" charset="-78"/>
                <a:ea typeface="Calibri"/>
                <a:cs typeface="Alexandria Black" pitchFamily="2" charset="-78"/>
                <a:sym typeface="Calibri"/>
              </a:rPr>
              <a:t>Introduction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05618288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1"/>
            <a:ext cx="5547685" cy="5610627"/>
          </a:xfrm>
        </p:spPr>
      </p:pic>
      <p:sp>
        <p:nvSpPr>
          <p:cNvPr id="2" name="Right Triangle 1"/>
          <p:cNvSpPr/>
          <p:nvPr/>
        </p:nvSpPr>
        <p:spPr>
          <a:xfrm rot="5400000">
            <a:off x="-10170" y="10171"/>
            <a:ext cx="181129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58392" y="4118059"/>
            <a:ext cx="561062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60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58086" y="2324930"/>
            <a:ext cx="8417320" cy="4031873"/>
          </a:xfrm>
          <a:prstGeom prst="rect">
            <a:avLst/>
          </a:prstGeom>
          <a:noFill/>
        </p:spPr>
        <p:txBody>
          <a:bodyPr wrap="square" rtlCol="0">
            <a:spAutoFit/>
          </a:bodyPr>
          <a:lstStyle/>
          <a:p>
            <a:pPr fontAlgn="base"/>
            <a:r>
              <a:rPr lang="en-US" b="1" dirty="0">
                <a:latin typeface="Alexandria" pitchFamily="2" charset="-78"/>
                <a:cs typeface="Alexandria" pitchFamily="2" charset="-78"/>
              </a:rPr>
              <a:t>Key Applications of AI in Finance</a:t>
            </a:r>
          </a:p>
          <a:p>
            <a:pPr fontAlgn="base"/>
            <a:endParaRPr lang="en-US" sz="1600" b="1" dirty="0" smtClean="0">
              <a:latin typeface="Alexandria" pitchFamily="2" charset="-78"/>
              <a:cs typeface="Alexandria" pitchFamily="2" charset="-78"/>
            </a:endParaRPr>
          </a:p>
          <a:p>
            <a:pPr fontAlgn="base"/>
            <a:r>
              <a:rPr lang="en-US" sz="1600" b="1" dirty="0" smtClean="0">
                <a:latin typeface="Alexandria" pitchFamily="2" charset="-78"/>
                <a:cs typeface="Alexandria" pitchFamily="2" charset="-78"/>
              </a:rPr>
              <a:t>Risk </a:t>
            </a:r>
            <a:r>
              <a:rPr lang="en-US" sz="1600" b="1" dirty="0">
                <a:latin typeface="Alexandria" pitchFamily="2" charset="-78"/>
                <a:cs typeface="Alexandria" pitchFamily="2" charset="-78"/>
              </a:rPr>
              <a:t>Management</a:t>
            </a:r>
            <a:r>
              <a:rPr lang="en-US" sz="1600" dirty="0">
                <a:latin typeface="Alexandria" pitchFamily="2" charset="-78"/>
                <a:cs typeface="Alexandria" pitchFamily="2" charset="-78"/>
              </a:rPr>
              <a:t>: AI algorithms are employed to assess and mitigate financial risks, enabling institutions to make informed decisions and optimize their risk management strategies.</a:t>
            </a:r>
          </a:p>
          <a:p>
            <a:pPr fontAlgn="base"/>
            <a:r>
              <a:rPr lang="en-US" sz="1600" b="1" dirty="0">
                <a:latin typeface="Alexandria" pitchFamily="2" charset="-78"/>
                <a:cs typeface="Alexandria" pitchFamily="2" charset="-78"/>
              </a:rPr>
              <a:t>Fraud Detection</a:t>
            </a:r>
            <a:r>
              <a:rPr lang="en-US" sz="1600" dirty="0">
                <a:latin typeface="Alexandria" pitchFamily="2" charset="-78"/>
                <a:cs typeface="Alexandria" pitchFamily="2" charset="-78"/>
              </a:rPr>
              <a:t>: AI-powered systems can detect anomalies and patterns indicative of fraudulent activities, providing a proactive approach to combating financial fraud.</a:t>
            </a:r>
          </a:p>
          <a:p>
            <a:pPr fontAlgn="base"/>
            <a:r>
              <a:rPr lang="en-US" sz="1600" b="1" dirty="0">
                <a:latin typeface="Alexandria" pitchFamily="2" charset="-78"/>
                <a:cs typeface="Alexandria" pitchFamily="2" charset="-78"/>
              </a:rPr>
              <a:t>Customer Service and Personalization</a:t>
            </a:r>
            <a:r>
              <a:rPr lang="en-US" sz="1600" dirty="0">
                <a:latin typeface="Alexandria" pitchFamily="2" charset="-78"/>
                <a:cs typeface="Alexandria" pitchFamily="2" charset="-78"/>
              </a:rPr>
              <a:t>: AI-driven </a:t>
            </a:r>
            <a:r>
              <a:rPr lang="en-US" sz="1600" dirty="0" err="1">
                <a:latin typeface="Alexandria" pitchFamily="2" charset="-78"/>
                <a:cs typeface="Alexandria" pitchFamily="2" charset="-78"/>
              </a:rPr>
              <a:t>chatbots</a:t>
            </a:r>
            <a:r>
              <a:rPr lang="en-US" sz="1600" dirty="0">
                <a:latin typeface="Alexandria" pitchFamily="2" charset="-78"/>
                <a:cs typeface="Alexandria" pitchFamily="2" charset="-78"/>
              </a:rPr>
              <a:t> and virtual assistants are enhancing customer interactions, providing personalized recommendations, and streamlining customer service processes.</a:t>
            </a:r>
          </a:p>
          <a:p>
            <a:pPr fontAlgn="base"/>
            <a:r>
              <a:rPr lang="en-US" sz="1600" b="1" dirty="0">
                <a:latin typeface="Alexandria" pitchFamily="2" charset="-78"/>
                <a:cs typeface="Alexandria" pitchFamily="2" charset="-78"/>
              </a:rPr>
              <a:t>Algorithmic Trading</a:t>
            </a:r>
            <a:r>
              <a:rPr lang="en-US" sz="1600" dirty="0">
                <a:latin typeface="Alexandria" pitchFamily="2" charset="-78"/>
                <a:cs typeface="Alexandria" pitchFamily="2" charset="-78"/>
              </a:rPr>
              <a:t>: AI algorithms analyze market data, identify trends, and execute trades at speeds and volumes that surpass human capabilities.</a:t>
            </a:r>
          </a:p>
          <a:p>
            <a:pPr fontAlgn="base"/>
            <a:r>
              <a:rPr lang="en-US" sz="1600" b="1" dirty="0">
                <a:latin typeface="Alexandria" pitchFamily="2" charset="-78"/>
                <a:cs typeface="Alexandria" pitchFamily="2" charset="-78"/>
              </a:rPr>
              <a:t>Credit Scoring and Underwriting</a:t>
            </a:r>
            <a:r>
              <a:rPr lang="en-US" sz="1600" dirty="0">
                <a:latin typeface="Alexandria" pitchFamily="2" charset="-78"/>
                <a:cs typeface="Alexandria" pitchFamily="2" charset="-78"/>
              </a:rPr>
              <a:t>: AI models are utilized to assess creditworthiness, automate underwriting processes, and improve the accuracy of lending decisions.</a:t>
            </a:r>
          </a:p>
        </p:txBody>
      </p:sp>
      <p:sp>
        <p:nvSpPr>
          <p:cNvPr id="32" name="Rectangle 31"/>
          <p:cNvSpPr/>
          <p:nvPr/>
        </p:nvSpPr>
        <p:spPr>
          <a:xfrm>
            <a:off x="3386537" y="1335074"/>
            <a:ext cx="1190600" cy="99504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83515"/>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a:t>
            </a:r>
            <a:r>
              <a:rPr lang="en-US" sz="2000" b="1" dirty="0" smtClean="0">
                <a:latin typeface="Alexandria Black" pitchFamily="2" charset="-78"/>
                <a:ea typeface="Calibri"/>
                <a:cs typeface="Alexandria Black" pitchFamily="2" charset="-78"/>
                <a:sym typeface="Calibri"/>
              </a:rPr>
              <a:t>Introduction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93414643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062103"/>
          </a:xfrm>
          <a:prstGeom prst="rect">
            <a:avLst/>
          </a:prstGeom>
          <a:noFill/>
        </p:spPr>
        <p:txBody>
          <a:bodyPr wrap="square" rtlCol="0">
            <a:spAutoFit/>
          </a:bodyPr>
          <a:lstStyle/>
          <a:p>
            <a:pPr fontAlgn="base"/>
            <a:r>
              <a:rPr lang="en-US" sz="1600" b="1" dirty="0">
                <a:latin typeface="Alexandria" pitchFamily="2" charset="-78"/>
                <a:cs typeface="Alexandria" pitchFamily="2" charset="-78"/>
              </a:rPr>
              <a:t>Benefits of AI in Finance</a:t>
            </a:r>
          </a:p>
          <a:p>
            <a:pPr fontAlgn="base"/>
            <a:endParaRPr lang="en-US" sz="1600" dirty="0" smtClean="0">
              <a:latin typeface="Alexandria" pitchFamily="2" charset="-78"/>
              <a:cs typeface="Alexandria" pitchFamily="2" charset="-78"/>
            </a:endParaRPr>
          </a:p>
          <a:p>
            <a:pPr fontAlgn="base"/>
            <a:r>
              <a:rPr lang="en-US" sz="1600" dirty="0" smtClean="0">
                <a:latin typeface="Alexandria" pitchFamily="2" charset="-78"/>
                <a:cs typeface="Alexandria" pitchFamily="2" charset="-78"/>
              </a:rPr>
              <a:t>The adoption of AI in the financial industry offers several advantages, including:</a:t>
            </a:r>
          </a:p>
          <a:p>
            <a:pPr fontAlgn="base"/>
            <a:r>
              <a:rPr lang="en-US" sz="1600" dirty="0" smtClean="0">
                <a:latin typeface="Alexandria" pitchFamily="2" charset="-78"/>
                <a:cs typeface="Alexandria" pitchFamily="2" charset="-78"/>
              </a:rPr>
              <a:t>Enhanced Risk Management</a:t>
            </a:r>
          </a:p>
          <a:p>
            <a:pPr fontAlgn="base"/>
            <a:r>
              <a:rPr lang="en-US" sz="1600" dirty="0" smtClean="0">
                <a:latin typeface="Alexandria" pitchFamily="2" charset="-78"/>
                <a:cs typeface="Alexandria" pitchFamily="2" charset="-78"/>
              </a:rPr>
              <a:t>Improved Operational Efficiency</a:t>
            </a:r>
          </a:p>
          <a:p>
            <a:pPr fontAlgn="base"/>
            <a:r>
              <a:rPr lang="en-US" sz="1600" dirty="0" smtClean="0">
                <a:latin typeface="Alexandria" pitchFamily="2" charset="-78"/>
                <a:cs typeface="Alexandria" pitchFamily="2" charset="-78"/>
              </a:rPr>
              <a:t>Personalized Customer Experiences</a:t>
            </a:r>
          </a:p>
          <a:p>
            <a:pPr fontAlgn="base"/>
            <a:r>
              <a:rPr lang="en-US" sz="1600" dirty="0" smtClean="0">
                <a:latin typeface="Alexandria" pitchFamily="2" charset="-78"/>
                <a:cs typeface="Alexandria" pitchFamily="2" charset="-78"/>
              </a:rPr>
              <a:t>Enhanced Fraud Detection and Prevention</a:t>
            </a:r>
          </a:p>
          <a:p>
            <a:pPr fontAlgn="base"/>
            <a:r>
              <a:rPr lang="en-US" sz="1600" dirty="0" smtClean="0">
                <a:latin typeface="Alexandria" pitchFamily="2" charset="-78"/>
                <a:cs typeface="Alexandria" pitchFamily="2" charset="-78"/>
              </a:rPr>
              <a:t>Data-Driven Decision Making</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a:t>
            </a:r>
            <a:r>
              <a:rPr lang="en-US" sz="2000" b="1" dirty="0" smtClean="0">
                <a:latin typeface="Alexandria Black" pitchFamily="2" charset="-78"/>
                <a:ea typeface="Calibri"/>
                <a:cs typeface="Alexandria Black" pitchFamily="2" charset="-78"/>
                <a:sym typeface="Calibri"/>
              </a:rPr>
              <a:t>Introduction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0991647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569660"/>
          </a:xfrm>
          <a:prstGeom prst="rect">
            <a:avLst/>
          </a:prstGeom>
          <a:noFill/>
        </p:spPr>
        <p:txBody>
          <a:bodyPr wrap="square" rtlCol="0">
            <a:spAutoFit/>
          </a:bodyPr>
          <a:lstStyle/>
          <a:p>
            <a:pPr algn="just" fontAlgn="base"/>
            <a:r>
              <a:rPr lang="en-US" sz="1600" b="1" dirty="0">
                <a:latin typeface="Alexandria" pitchFamily="2" charset="-78"/>
                <a:cs typeface="Alexandria" pitchFamily="2" charset="-78"/>
              </a:rPr>
              <a:t>Ethical and Regulatory Considerations</a:t>
            </a:r>
          </a:p>
          <a:p>
            <a:pPr algn="just" fontAlgn="base"/>
            <a:endParaRPr lang="en-US" sz="1600" dirty="0" smtClean="0">
              <a:latin typeface="Alexandria" pitchFamily="2" charset="-78"/>
              <a:cs typeface="Alexandria" pitchFamily="2" charset="-78"/>
            </a:endParaRPr>
          </a:p>
          <a:p>
            <a:pPr algn="just" fontAlgn="base"/>
            <a:r>
              <a:rPr lang="en-US" sz="1600" dirty="0" smtClean="0">
                <a:latin typeface="Alexandria" pitchFamily="2" charset="-78"/>
                <a:cs typeface="Alexandria" pitchFamily="2" charset="-78"/>
              </a:rPr>
              <a:t>As </a:t>
            </a:r>
            <a:r>
              <a:rPr lang="en-US" sz="1600" dirty="0">
                <a:latin typeface="Alexandria" pitchFamily="2" charset="-78"/>
                <a:cs typeface="Alexandria" pitchFamily="2" charset="-78"/>
              </a:rPr>
              <a:t>AI continues to permeate the financial sector, ethical and regulatory considerations are paramount. Ensuring transparency, fairness, and compliance with data privacy regulations is essential in the responsible deployment of AI technologies within finance.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a:t>
            </a:r>
            <a:r>
              <a:rPr lang="en-US" sz="2000" b="1" dirty="0" smtClean="0">
                <a:latin typeface="Alexandria Black" pitchFamily="2" charset="-78"/>
                <a:ea typeface="Calibri"/>
                <a:cs typeface="Alexandria Black" pitchFamily="2" charset="-78"/>
                <a:sym typeface="Calibri"/>
              </a:rPr>
              <a:t>Introduction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247968810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569660"/>
          </a:xfrm>
          <a:prstGeom prst="rect">
            <a:avLst/>
          </a:prstGeom>
          <a:noFill/>
        </p:spPr>
        <p:txBody>
          <a:bodyPr wrap="square" rtlCol="0">
            <a:spAutoFit/>
          </a:bodyPr>
          <a:lstStyle/>
          <a:p>
            <a:pPr algn="just" fontAlgn="base"/>
            <a:r>
              <a:rPr lang="en-US" sz="1600" b="1" dirty="0">
                <a:latin typeface="Alexandria" pitchFamily="2" charset="-78"/>
                <a:cs typeface="Alexandria" pitchFamily="2" charset="-78"/>
              </a:rPr>
              <a:t>Future Outlook</a:t>
            </a:r>
          </a:p>
          <a:p>
            <a:pPr algn="just" fontAlgn="base"/>
            <a:endParaRPr lang="en-US" sz="1600" dirty="0" smtClean="0">
              <a:latin typeface="Alexandria" pitchFamily="2" charset="-78"/>
              <a:cs typeface="Alexandria" pitchFamily="2" charset="-78"/>
            </a:endParaRPr>
          </a:p>
          <a:p>
            <a:pPr algn="just" fontAlgn="base"/>
            <a:r>
              <a:rPr lang="en-US" sz="1600" dirty="0" smtClean="0">
                <a:latin typeface="Alexandria" pitchFamily="2" charset="-78"/>
                <a:cs typeface="Alexandria" pitchFamily="2" charset="-78"/>
              </a:rPr>
              <a:t>The </a:t>
            </a:r>
            <a:r>
              <a:rPr lang="en-US" sz="1600" dirty="0">
                <a:latin typeface="Alexandria" pitchFamily="2" charset="-78"/>
                <a:cs typeface="Alexandria" pitchFamily="2" charset="-78"/>
              </a:rPr>
              <a:t>future of AI in the financial industry holds immense potential for further innovation and disruption. Advancements in AI technologies, coupled with the integration of machine learning and predictive analytics, are poised to drive continued transformation and create new opportunities for financial institutions.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7137" y="146484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FNT626- AI for Fin Tech- </a:t>
            </a:r>
            <a:r>
              <a:rPr lang="en-US" sz="2000" b="1" dirty="0">
                <a:latin typeface="Alexandria Black" pitchFamily="2" charset="-78"/>
                <a:ea typeface="Calibri"/>
                <a:cs typeface="Alexandria Black" pitchFamily="2" charset="-78"/>
                <a:sym typeface="Calibri"/>
              </a:rPr>
              <a:t>General </a:t>
            </a:r>
            <a:r>
              <a:rPr lang="en-US" sz="2000" b="1" dirty="0" smtClean="0">
                <a:latin typeface="Alexandria Black" pitchFamily="2" charset="-78"/>
                <a:ea typeface="Calibri"/>
                <a:cs typeface="Alexandria Black" pitchFamily="2" charset="-78"/>
                <a:sym typeface="Calibri"/>
              </a:rPr>
              <a:t>Introduction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239082461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454405"/>
            <a:ext cx="9137036" cy="7268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181062" y="1617931"/>
            <a:ext cx="8417320" cy="1600438"/>
          </a:xfrm>
          <a:prstGeom prst="rect">
            <a:avLst/>
          </a:prstGeom>
          <a:noFill/>
        </p:spPr>
        <p:txBody>
          <a:bodyPr wrap="square" rtlCol="0">
            <a:spAutoFit/>
          </a:bodyPr>
          <a:lstStyle/>
          <a:p>
            <a:pPr algn="just"/>
            <a:r>
              <a:rPr lang="en-US" b="1" dirty="0" smtClean="0">
                <a:latin typeface="Alexandria" pitchFamily="2" charset="-78"/>
                <a:cs typeface="Alexandria" pitchFamily="2" charset="-78"/>
              </a:rPr>
              <a:t>Conclusion </a:t>
            </a:r>
          </a:p>
          <a:p>
            <a:pPr algn="just"/>
            <a:endParaRPr lang="en-US" sz="1600" dirty="0" smtClean="0">
              <a:latin typeface="Alexandria" pitchFamily="2" charset="-78"/>
              <a:cs typeface="Alexandria" pitchFamily="2" charset="-78"/>
            </a:endParaRPr>
          </a:p>
          <a:p>
            <a:pPr algn="just"/>
            <a:r>
              <a:rPr lang="en-US" sz="1600" dirty="0" smtClean="0">
                <a:latin typeface="Alexandria" pitchFamily="2" charset="-78"/>
                <a:cs typeface="Alexandria" pitchFamily="2" charset="-78"/>
              </a:rPr>
              <a:t>AI </a:t>
            </a:r>
            <a:r>
              <a:rPr lang="en-US" sz="1600" dirty="0">
                <a:latin typeface="Alexandria" pitchFamily="2" charset="-78"/>
                <a:cs typeface="Alexandria" pitchFamily="2" charset="-78"/>
              </a:rPr>
              <a:t>is reshaping the financial industry, offering unprecedented capabilities to streamline operations, mitigate risks, and deliver personalized services. As financial institutions continue to embrace AI, the industry is poised for a future defined by innovation, efficiency, and enhanced customer experiences.</a:t>
            </a: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7"/>
          <p:cNvSpPr/>
          <p:nvPr/>
        </p:nvSpPr>
        <p:spPr>
          <a:xfrm>
            <a:off x="9740980" y="112370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1400" b="1" dirty="0">
                <a:solidFill>
                  <a:schemeClr val="bg1"/>
                </a:solidFill>
                <a:latin typeface="Alexandria" pitchFamily="2" charset="-78"/>
                <a:ea typeface="Times New Roman"/>
                <a:cs typeface="Alexandria" pitchFamily="2" charset="-78"/>
                <a:sym typeface="Times New Roman"/>
              </a:rPr>
              <a:t>Lecture 0 </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79A3D76-2CAA-4A75-99D6-F4B20A2EE1DA}"/>
</file>

<file path=customXml/itemProps2.xml><?xml version="1.0" encoding="utf-8"?>
<ds:datastoreItem xmlns:ds="http://schemas.openxmlformats.org/officeDocument/2006/customXml" ds:itemID="{82C2E819-B553-4F70-B097-56396AF1E1B8}"/>
</file>

<file path=customXml/itemProps3.xml><?xml version="1.0" encoding="utf-8"?>
<ds:datastoreItem xmlns:ds="http://schemas.openxmlformats.org/officeDocument/2006/customXml" ds:itemID="{95DE8425-17C6-4191-9004-17DA15DB6760}"/>
</file>

<file path=docProps/app.xml><?xml version="1.0" encoding="utf-8"?>
<Properties xmlns="http://schemas.openxmlformats.org/officeDocument/2006/extended-properties" xmlns:vt="http://schemas.openxmlformats.org/officeDocument/2006/docPropsVTypes">
  <Template/>
  <TotalTime>5573</TotalTime>
  <Words>2407</Words>
  <Application>Microsoft Office PowerPoint</Application>
  <PresentationFormat>Widescreen</PresentationFormat>
  <Paragraphs>392</Paragraphs>
  <Slides>36</Slides>
  <Notes>27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36</vt:i4>
      </vt:variant>
    </vt:vector>
  </HeadingPairs>
  <TitlesOfParts>
    <vt:vector size="44" baseType="lpstr">
      <vt:lpstr>Alexandria</vt:lpstr>
      <vt:lpstr>Alexandria Black</vt:lpstr>
      <vt:lpstr>Alexandria ExtraBold</vt:lpstr>
      <vt:lpstr>Arial</vt:lpstr>
      <vt:lpstr>Calibri</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Admin</cp:lastModifiedBy>
  <cp:revision>73</cp:revision>
  <dcterms:created xsi:type="dcterms:W3CDTF">2023-04-29T09:08:00Z</dcterms:created>
  <dcterms:modified xsi:type="dcterms:W3CDTF">2026-01-26T14:03:28Z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