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2" r:id="rId2"/>
    <p:sldId id="260" r:id="rId3"/>
    <p:sldId id="259" r:id="rId4"/>
    <p:sldId id="262" r:id="rId5"/>
    <p:sldId id="294" r:id="rId6"/>
    <p:sldId id="295" r:id="rId7"/>
    <p:sldId id="296" r:id="rId8"/>
    <p:sldId id="297" r:id="rId9"/>
    <p:sldId id="298" r:id="rId10"/>
    <p:sldId id="299" r:id="rId11"/>
    <p:sldId id="276" r:id="rId12"/>
    <p:sldId id="275" r:id="rId13"/>
    <p:sldId id="273" r:id="rId14"/>
    <p:sldId id="272" r:id="rId15"/>
    <p:sldId id="271" r:id="rId16"/>
    <p:sldId id="270" r:id="rId17"/>
    <p:sldId id="269" r:id="rId18"/>
    <p:sldId id="268" r:id="rId19"/>
    <p:sldId id="267" r:id="rId20"/>
    <p:sldId id="266" r:id="rId21"/>
    <p:sldId id="265" r:id="rId22"/>
    <p:sldId id="263" r:id="rId23"/>
    <p:sldId id="264" r:id="rId24"/>
    <p:sldId id="293" r:id="rId25"/>
    <p:sldId id="301" r:id="rId26"/>
    <p:sldId id="302" r:id="rId27"/>
    <p:sldId id="292" r:id="rId28"/>
    <p:sldId id="303" r:id="rId29"/>
    <p:sldId id="304" r:id="rId30"/>
    <p:sldId id="290" r:id="rId31"/>
    <p:sldId id="305" r:id="rId32"/>
    <p:sldId id="306" r:id="rId33"/>
    <p:sldId id="307" r:id="rId34"/>
    <p:sldId id="308" r:id="rId35"/>
    <p:sldId id="309" r:id="rId36"/>
    <p:sldId id="310" r:id="rId37"/>
    <p:sldId id="313" r:id="rId38"/>
    <p:sldId id="288" r:id="rId39"/>
    <p:sldId id="280" r:id="rId40"/>
    <p:sldId id="285" r:id="rId41"/>
    <p:sldId id="284" r:id="rId42"/>
    <p:sldId id="283" r:id="rId43"/>
    <p:sldId id="282" r:id="rId44"/>
    <p:sldId id="281" r:id="rId45"/>
    <p:sldId id="278"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94" autoAdjust="0"/>
    <p:restoredTop sz="94660"/>
  </p:normalViewPr>
  <p:slideViewPr>
    <p:cSldViewPr snapToGrid="0">
      <p:cViewPr varScale="1">
        <p:scale>
          <a:sx n="54" d="100"/>
          <a:sy n="54" d="100"/>
        </p:scale>
        <p:origin x="58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37848" y="3148003"/>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10</a:t>
            </a:r>
            <a:endParaRPr lang="en-US" sz="3200" b="1" dirty="0">
              <a:solidFill>
                <a:srgbClr val="FF9518"/>
              </a:solidFill>
              <a:cs typeface="Calibri Light" panose="020F0302020204030204" pitchFamily="34" charset="0"/>
            </a:endParaRPr>
          </a:p>
        </p:txBody>
      </p:sp>
      <p:sp>
        <p:nvSpPr>
          <p:cNvPr id="3" name="Rectangle 2"/>
          <p:cNvSpPr/>
          <p:nvPr/>
        </p:nvSpPr>
        <p:spPr>
          <a:xfrm>
            <a:off x="4700588" y="3132787"/>
            <a:ext cx="7491411" cy="1384995"/>
          </a:xfrm>
          <a:prstGeom prst="rect">
            <a:avLst/>
          </a:prstGeom>
        </p:spPr>
        <p:txBody>
          <a:bodyPr wrap="square">
            <a:spAutoFit/>
          </a:bodyPr>
          <a:lstStyle/>
          <a:p>
            <a:r>
              <a:rPr lang="en-US" sz="2800" b="1" dirty="0"/>
              <a:t>PMG 660</a:t>
            </a:r>
          </a:p>
          <a:p>
            <a:r>
              <a:rPr lang="en-US" sz="2800" b="1" dirty="0"/>
              <a:t>Transportation in a Supply Chain </a:t>
            </a:r>
          </a:p>
          <a:p>
            <a:endParaRPr lang="en-US" sz="2800" b="1" dirty="0"/>
          </a:p>
        </p:txBody>
      </p:sp>
    </p:spTree>
    <p:extLst>
      <p:ext uri="{BB962C8B-B14F-4D97-AF65-F5344CB8AC3E}">
        <p14:creationId xmlns:p14="http://schemas.microsoft.com/office/powerpoint/2010/main" val="12807888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8926" y="208357"/>
            <a:ext cx="1627773" cy="1393031"/>
          </a:xfrm>
          <a:prstGeom prst="rect">
            <a:avLst/>
          </a:prstGeom>
        </p:spPr>
      </p:pic>
      <p:sp>
        <p:nvSpPr>
          <p:cNvPr id="2" name="Title 1"/>
          <p:cNvSpPr>
            <a:spLocks noGrp="1"/>
          </p:cNvSpPr>
          <p:nvPr>
            <p:ph type="title"/>
          </p:nvPr>
        </p:nvSpPr>
        <p:spPr>
          <a:xfrm>
            <a:off x="328613" y="184545"/>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328613" y="1601387"/>
            <a:ext cx="11630025" cy="4942287"/>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Understand the role of transportation in a supply chain.</a:t>
            </a:r>
          </a:p>
          <a:p>
            <a:pPr marL="0" indent="0" algn="just">
              <a:buNone/>
            </a:pPr>
            <a:r>
              <a:rPr lang="en-US" sz="3200" b="1" dirty="0"/>
              <a:t>2. Evaluate the strengths and weaknesses of different modes of transportation.</a:t>
            </a:r>
          </a:p>
          <a:p>
            <a:pPr marL="0" indent="0" algn="just">
              <a:buNone/>
            </a:pPr>
            <a:r>
              <a:rPr lang="en-US" sz="3200" b="1" dirty="0"/>
              <a:t>3. Discuss the role of infrastructure and policies in transportation.</a:t>
            </a:r>
          </a:p>
          <a:p>
            <a:pPr marL="0" indent="0" algn="just">
              <a:buNone/>
            </a:pPr>
            <a:r>
              <a:rPr lang="en-US" sz="3200" b="1" dirty="0"/>
              <a:t>4. Identify the relative strengths and weaknesses of various transportation network </a:t>
            </a:r>
            <a:r>
              <a:rPr lang="en-US" sz="3200" b="1" dirty="0" smtClean="0"/>
              <a:t>design options</a:t>
            </a:r>
            <a:r>
              <a:rPr lang="en-US" sz="3200" b="1" dirty="0"/>
              <a:t>.</a:t>
            </a:r>
          </a:p>
          <a:p>
            <a:pPr marL="0" indent="0" algn="just">
              <a:buNone/>
            </a:pPr>
            <a:r>
              <a:rPr lang="en-US" sz="3200" b="1" dirty="0"/>
              <a:t>5. Identify trade-offs that shippers must consider when designing a transportation network.</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83227" y="83346"/>
            <a:ext cx="1627773" cy="1359296"/>
          </a:xfrm>
          <a:prstGeom prst="rect">
            <a:avLst/>
          </a:prstGeom>
        </p:spPr>
      </p:pic>
      <p:sp>
        <p:nvSpPr>
          <p:cNvPr id="2" name="Title 1"/>
          <p:cNvSpPr>
            <a:spLocks noGrp="1"/>
          </p:cNvSpPr>
          <p:nvPr>
            <p:ph type="title"/>
          </p:nvPr>
        </p:nvSpPr>
        <p:spPr>
          <a:xfrm>
            <a:off x="220076" y="117078"/>
            <a:ext cx="9686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transportation in a supply chain</a:t>
            </a:r>
            <a:endParaRPr lang="en-US" dirty="0">
              <a:solidFill>
                <a:schemeClr val="tx1"/>
              </a:solidFill>
            </a:endParaRPr>
          </a:p>
        </p:txBody>
      </p:sp>
      <p:sp>
        <p:nvSpPr>
          <p:cNvPr id="3" name="Content Placeholder 2"/>
          <p:cNvSpPr>
            <a:spLocks noGrp="1"/>
          </p:cNvSpPr>
          <p:nvPr>
            <p:ph idx="1"/>
          </p:nvPr>
        </p:nvSpPr>
        <p:spPr>
          <a:xfrm>
            <a:off x="585789" y="1676401"/>
            <a:ext cx="10787062" cy="4681537"/>
          </a:xfrm>
        </p:spPr>
        <p:txBody>
          <a:bodyPr>
            <a:noAutofit/>
          </a:bodyPr>
          <a:lstStyle/>
          <a:p>
            <a:pPr marL="0" indent="0" algn="just">
              <a:buNone/>
            </a:pPr>
            <a:r>
              <a:rPr lang="en-US" sz="3200" b="1" dirty="0" smtClean="0">
                <a:solidFill>
                  <a:srgbClr val="FF0000"/>
                </a:solidFill>
              </a:rPr>
              <a:t>Transportation </a:t>
            </a:r>
            <a:r>
              <a:rPr lang="en-US" sz="3200" b="1" dirty="0">
                <a:solidFill>
                  <a:srgbClr val="FF0000"/>
                </a:solidFill>
              </a:rPr>
              <a:t>refers to the movement of product from one location to another </a:t>
            </a:r>
            <a:r>
              <a:rPr lang="en-US" sz="3200" b="1" dirty="0"/>
              <a:t>as it makes its way from the beginning of a supply chain to the customer</a:t>
            </a:r>
            <a:r>
              <a:rPr lang="en-US" sz="3200" b="1" dirty="0" smtClean="0"/>
              <a:t>.</a:t>
            </a:r>
          </a:p>
          <a:p>
            <a:pPr marL="0" indent="0" algn="just">
              <a:buNone/>
            </a:pPr>
            <a:r>
              <a:rPr lang="en-US" sz="3200" b="1" dirty="0" smtClean="0"/>
              <a:t> </a:t>
            </a:r>
            <a:r>
              <a:rPr lang="en-US" sz="3200" b="1" dirty="0"/>
              <a:t>Transportation is an important supply chain driver because products are rarely produced and consumed in the same </a:t>
            </a:r>
            <a:r>
              <a:rPr lang="en-US" sz="3200" b="1" dirty="0" smtClean="0"/>
              <a:t>location.</a:t>
            </a:r>
          </a:p>
          <a:p>
            <a:pPr marL="0" indent="0" algn="just">
              <a:buNone/>
            </a:pPr>
            <a:r>
              <a:rPr lang="en-US" sz="3200" b="1" dirty="0" smtClean="0"/>
              <a:t> </a:t>
            </a:r>
            <a:r>
              <a:rPr lang="en-US" sz="3200" b="1" dirty="0"/>
              <a:t>Transportation is a significant component of the costs incurred by most supply chains</a:t>
            </a:r>
            <a:r>
              <a:rPr lang="en-US" sz="3200" b="1" dirty="0" smtClean="0"/>
              <a:t>.. </a:t>
            </a:r>
            <a:r>
              <a:rPr lang="en-US" sz="3200" b="1" dirty="0"/>
              <a:t>Transportation-related jobs employed nearly </a:t>
            </a:r>
            <a:r>
              <a:rPr lang="en-US" sz="3200" b="1" dirty="0" smtClean="0"/>
              <a:t>.</a:t>
            </a:r>
            <a:endParaRPr lang="en-US" sz="3200" b="1"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06556" y="193595"/>
            <a:ext cx="1627773" cy="1325563"/>
          </a:xfrm>
          <a:prstGeom prst="rect">
            <a:avLst/>
          </a:prstGeom>
        </p:spPr>
      </p:pic>
      <p:sp>
        <p:nvSpPr>
          <p:cNvPr id="2" name="Title 1"/>
          <p:cNvSpPr>
            <a:spLocks noGrp="1"/>
          </p:cNvSpPr>
          <p:nvPr>
            <p:ph type="title"/>
          </p:nvPr>
        </p:nvSpPr>
        <p:spPr>
          <a:xfrm>
            <a:off x="147680" y="193595"/>
            <a:ext cx="970171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23849" y="1757363"/>
            <a:ext cx="11310479" cy="4276725"/>
          </a:xfrm>
        </p:spPr>
        <p:txBody>
          <a:bodyPr>
            <a:normAutofit/>
          </a:bodyPr>
          <a:lstStyle/>
          <a:p>
            <a:pPr marL="0" indent="0" algn="just">
              <a:buNone/>
            </a:pPr>
            <a:r>
              <a:rPr lang="en-US" sz="3200" b="1" dirty="0"/>
              <a:t>The role of transportation is even more significant in global supply chains. Dell currently has suppliers worldwide and sells to customers all over the world from just a few plants. Transportation allows products to move across Dell's global </a:t>
            </a:r>
            <a:r>
              <a:rPr lang="en-US" sz="3200" b="1" dirty="0" smtClean="0"/>
              <a:t>network. </a:t>
            </a:r>
          </a:p>
          <a:p>
            <a:pPr marL="0" indent="0" algn="just">
              <a:buNone/>
            </a:pPr>
            <a:endParaRPr lang="en-US" sz="3200" b="1" dirty="0" smtClean="0"/>
          </a:p>
          <a:p>
            <a:pPr marL="0" indent="0" algn="just">
              <a:buNone/>
            </a:pPr>
            <a:r>
              <a:rPr lang="en-US" sz="3200" b="1" dirty="0" smtClean="0"/>
              <a:t>Similarly</a:t>
            </a:r>
            <a:r>
              <a:rPr lang="en-US" sz="3200" b="1" dirty="0"/>
              <a:t>, global transportation allows Wal-Mart to sell products manufactured all over the world in the United States.</a:t>
            </a:r>
          </a:p>
        </p:txBody>
      </p:sp>
    </p:spTree>
    <p:extLst>
      <p:ext uri="{BB962C8B-B14F-4D97-AF65-F5344CB8AC3E}">
        <p14:creationId xmlns:p14="http://schemas.microsoft.com/office/powerpoint/2010/main" val="3588845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3" y="1648244"/>
            <a:ext cx="10715625" cy="5016758"/>
          </a:xfrm>
          <a:prstGeom prst="rect">
            <a:avLst/>
          </a:prstGeom>
        </p:spPr>
        <p:txBody>
          <a:bodyPr wrap="square">
            <a:spAutoFit/>
          </a:bodyPr>
          <a:lstStyle/>
          <a:p>
            <a:pPr algn="just"/>
            <a:r>
              <a:rPr lang="en-US" sz="3200" b="1" dirty="0"/>
              <a:t>Any supply chain's success is closely linked to the appropriate use of </a:t>
            </a:r>
            <a:r>
              <a:rPr lang="en-US" sz="3200" b="1" dirty="0" smtClean="0"/>
              <a:t>transportation</a:t>
            </a:r>
            <a:r>
              <a:rPr lang="en-US" sz="3200" b="1" dirty="0"/>
              <a:t>. IKEA, the Scandinavian home furnishings retailer, has built a global network with about 180 stores in 23 countries primarily on the basis of effective transportation. IKEA's sales for the year ending August 2004 reached 12.8 billion euros</a:t>
            </a:r>
            <a:r>
              <a:rPr lang="en-US" sz="3200" b="1" dirty="0" smtClean="0"/>
              <a:t>.</a:t>
            </a:r>
          </a:p>
          <a:p>
            <a:pPr algn="just"/>
            <a:endParaRPr lang="en-US" sz="3200" b="1" dirty="0"/>
          </a:p>
          <a:p>
            <a:pPr algn="just"/>
            <a:r>
              <a:rPr lang="en-US" sz="3200" b="1" dirty="0" smtClean="0"/>
              <a:t> </a:t>
            </a:r>
            <a:r>
              <a:rPr lang="en-US" sz="3200" b="1" dirty="0"/>
              <a:t>IKEA's </a:t>
            </a:r>
            <a:r>
              <a:rPr lang="en-US" sz="3200" b="1" dirty="0" smtClean="0"/>
              <a:t>strategy </a:t>
            </a:r>
            <a:r>
              <a:rPr lang="en-US" sz="3200" b="1" dirty="0"/>
              <a:t>is built around providing good-quality products at low prices. Their goal is to cut prices by 2 to 3 percent each year. </a:t>
            </a:r>
          </a:p>
        </p:txBody>
      </p:sp>
      <p:sp>
        <p:nvSpPr>
          <p:cNvPr id="3" name="Title 1"/>
          <p:cNvSpPr txBox="1">
            <a:spLocks/>
          </p:cNvSpPr>
          <p:nvPr/>
        </p:nvSpPr>
        <p:spPr>
          <a:xfrm>
            <a:off x="161968" y="156289"/>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01801" y="185077"/>
            <a:ext cx="1627773" cy="1463167"/>
          </a:xfrm>
          <a:prstGeom prst="rect">
            <a:avLst/>
          </a:prstGeom>
        </p:spPr>
      </p:pic>
    </p:spTree>
    <p:extLst>
      <p:ext uri="{BB962C8B-B14F-4D97-AF65-F5344CB8AC3E}">
        <p14:creationId xmlns:p14="http://schemas.microsoft.com/office/powerpoint/2010/main" val="2615603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49816"/>
            <a:ext cx="11358563" cy="4524315"/>
          </a:xfrm>
          <a:prstGeom prst="rect">
            <a:avLst/>
          </a:prstGeom>
        </p:spPr>
        <p:txBody>
          <a:bodyPr wrap="square">
            <a:spAutoFit/>
          </a:bodyPr>
          <a:lstStyle/>
          <a:p>
            <a:pPr algn="just"/>
            <a:r>
              <a:rPr lang="en-US" sz="3200" b="1" dirty="0"/>
              <a:t>As a result, IKEA works hard to find the most inexpensive global source for each of its products. Modular design of its furniture allows IKEA to transport its goods worldwide much more cost effectively than a traditional furniture manufacturer. </a:t>
            </a:r>
            <a:endParaRPr lang="en-US" sz="3200" b="1" dirty="0" smtClean="0"/>
          </a:p>
          <a:p>
            <a:pPr algn="just"/>
            <a:endParaRPr lang="en-US" sz="3200" b="1" dirty="0"/>
          </a:p>
          <a:p>
            <a:pPr algn="just"/>
            <a:r>
              <a:rPr lang="en-US" sz="3200" b="1" dirty="0" smtClean="0"/>
              <a:t>The </a:t>
            </a:r>
            <a:r>
              <a:rPr lang="en-US" sz="3200" b="1" dirty="0"/>
              <a:t>large size of IKEA stores and shipments allows inexpensive transportation of home furnishings all the way to the retail store. Effective sourcing and inexpensive </a:t>
            </a:r>
            <a:r>
              <a:rPr lang="en-US" sz="3200" b="1" dirty="0" smtClean="0"/>
              <a:t>transportation </a:t>
            </a:r>
            <a:r>
              <a:rPr lang="en-US" sz="3200" b="1" dirty="0"/>
              <a:t>allow IKEA to provide high-quality home furnishings at low prices globally. </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97268" y="294989"/>
            <a:ext cx="1627773" cy="1463167"/>
          </a:xfrm>
          <a:prstGeom prst="rect">
            <a:avLst/>
          </a:prstGeom>
        </p:spPr>
      </p:pic>
    </p:spTree>
    <p:extLst>
      <p:ext uri="{BB962C8B-B14F-4D97-AF65-F5344CB8AC3E}">
        <p14:creationId xmlns:p14="http://schemas.microsoft.com/office/powerpoint/2010/main" val="216064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860501"/>
            <a:ext cx="11029950" cy="4524315"/>
          </a:xfrm>
          <a:prstGeom prst="rect">
            <a:avLst/>
          </a:prstGeom>
        </p:spPr>
        <p:txBody>
          <a:bodyPr wrap="square">
            <a:spAutoFit/>
          </a:bodyPr>
          <a:lstStyle/>
          <a:p>
            <a:pPr algn="just"/>
            <a:r>
              <a:rPr lang="en-US" sz="3200" b="1" dirty="0"/>
              <a:t>Supply chains also use responsive transportation to centralize inventories and operate with fewer facilities</a:t>
            </a:r>
            <a:r>
              <a:rPr lang="en-US" sz="3200" b="1" dirty="0" smtClean="0"/>
              <a:t>.</a:t>
            </a:r>
          </a:p>
          <a:p>
            <a:pPr algn="just"/>
            <a:endParaRPr lang="en-US" sz="3200" b="1" dirty="0"/>
          </a:p>
          <a:p>
            <a:pPr algn="just"/>
            <a:r>
              <a:rPr lang="en-US" sz="3200" b="1" dirty="0" smtClean="0"/>
              <a:t> </a:t>
            </a:r>
            <a:r>
              <a:rPr lang="en-US" sz="3200" b="1" dirty="0"/>
              <a:t>For example, Amazon.com relies on package carriers and the postal system to deliver customer orders from centralized warehouses. Dell </a:t>
            </a:r>
            <a:r>
              <a:rPr lang="en-US" sz="3200" b="1" dirty="0" smtClean="0"/>
              <a:t>manufactures </a:t>
            </a:r>
            <a:r>
              <a:rPr lang="en-US" sz="3200" b="1" dirty="0"/>
              <a:t>in a few locations in the United States and uses responsive transportation </a:t>
            </a:r>
            <a:r>
              <a:rPr lang="en-US" sz="3200" b="1" dirty="0" smtClean="0"/>
              <a:t>provided </a:t>
            </a:r>
            <a:r>
              <a:rPr lang="en-US" sz="3200" b="1" dirty="0"/>
              <a:t>by package carriers to provide customers with highly customized products at a reasonable price. </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26049" y="95440"/>
            <a:ext cx="1627773" cy="1463167"/>
          </a:xfrm>
          <a:prstGeom prst="rect">
            <a:avLst/>
          </a:prstGeom>
        </p:spPr>
      </p:pic>
    </p:spTree>
    <p:extLst>
      <p:ext uri="{BB962C8B-B14F-4D97-AF65-F5344CB8AC3E}">
        <p14:creationId xmlns:p14="http://schemas.microsoft.com/office/powerpoint/2010/main" val="3367821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763" y="1126302"/>
            <a:ext cx="11430000" cy="6001643"/>
          </a:xfrm>
          <a:prstGeom prst="rect">
            <a:avLst/>
          </a:prstGeom>
        </p:spPr>
        <p:txBody>
          <a:bodyPr wrap="square">
            <a:spAutoFit/>
          </a:bodyPr>
          <a:lstStyle/>
          <a:p>
            <a:pPr algn="just"/>
            <a:r>
              <a:rPr lang="en-US" sz="3200" b="1" dirty="0"/>
              <a:t>To understand transportation in a supply chain it is important to consider the </a:t>
            </a:r>
            <a:r>
              <a:rPr lang="en-US" sz="3200" b="1" dirty="0" smtClean="0"/>
              <a:t>perspective </a:t>
            </a:r>
            <a:r>
              <a:rPr lang="en-US" sz="3200" b="1" dirty="0"/>
              <a:t>of all four parties</a:t>
            </a:r>
            <a:r>
              <a:rPr lang="en-US" sz="3200" b="1" dirty="0" smtClean="0"/>
              <a:t>.</a:t>
            </a:r>
            <a:r>
              <a:rPr lang="en-US" sz="3200" dirty="0"/>
              <a:t> </a:t>
            </a:r>
            <a:r>
              <a:rPr lang="en-US" sz="3200" b="1" dirty="0" smtClean="0">
                <a:solidFill>
                  <a:srgbClr val="FF0000"/>
                </a:solidFill>
              </a:rPr>
              <a:t>(carriers</a:t>
            </a:r>
            <a:r>
              <a:rPr lang="en-US" sz="3200" b="1" dirty="0">
                <a:solidFill>
                  <a:srgbClr val="FF0000"/>
                </a:solidFill>
              </a:rPr>
              <a:t>, infrastructure owners and operators, transportation policy makers, and </a:t>
            </a:r>
            <a:r>
              <a:rPr lang="en-US" sz="3200" b="1" dirty="0" smtClean="0">
                <a:solidFill>
                  <a:srgbClr val="FF0000"/>
                </a:solidFill>
              </a:rPr>
              <a:t>shippers) </a:t>
            </a:r>
            <a:r>
              <a:rPr lang="en-US" sz="3200" b="1" dirty="0"/>
              <a:t>A carrier makes investment decisions regarding the transportation equipment (locomotives, trucks, airplanes, etc.) and in some cases infrastructure (rail), and then makes operating decisions to try to maximize the return from these assets</a:t>
            </a:r>
            <a:r>
              <a:rPr lang="en-US" sz="3200" b="1" dirty="0" smtClean="0"/>
              <a:t>.</a:t>
            </a:r>
          </a:p>
          <a:p>
            <a:pPr algn="just"/>
            <a:endParaRPr lang="en-US" sz="3200" b="1" dirty="0"/>
          </a:p>
          <a:p>
            <a:pPr algn="just"/>
            <a:r>
              <a:rPr lang="en-US" sz="3200" b="1" dirty="0" smtClean="0"/>
              <a:t> </a:t>
            </a:r>
            <a:r>
              <a:rPr lang="en-US" sz="3200" b="1" dirty="0"/>
              <a:t>A shipper, in contrast, uses transportation to minimize the total cost (transportation, inventory, information, sourcing, and facility) while providing an appropriate level of responsiveness to the customer. </a:t>
            </a:r>
          </a:p>
        </p:txBody>
      </p:sp>
      <p:sp>
        <p:nvSpPr>
          <p:cNvPr id="3" name="Title 1"/>
          <p:cNvSpPr txBox="1">
            <a:spLocks/>
          </p:cNvSpPr>
          <p:nvPr/>
        </p:nvSpPr>
        <p:spPr>
          <a:xfrm>
            <a:off x="147680" y="193595"/>
            <a:ext cx="9701714" cy="932707"/>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49185" y="35918"/>
            <a:ext cx="1466578" cy="1248061"/>
          </a:xfrm>
          <a:prstGeom prst="rect">
            <a:avLst/>
          </a:prstGeom>
        </p:spPr>
      </p:pic>
    </p:spTree>
    <p:extLst>
      <p:ext uri="{BB962C8B-B14F-4D97-AF65-F5344CB8AC3E}">
        <p14:creationId xmlns:p14="http://schemas.microsoft.com/office/powerpoint/2010/main" val="103211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8" y="1588323"/>
            <a:ext cx="11072813" cy="4739759"/>
          </a:xfrm>
          <a:prstGeom prst="rect">
            <a:avLst/>
          </a:prstGeom>
        </p:spPr>
        <p:txBody>
          <a:bodyPr wrap="square">
            <a:spAutoFit/>
          </a:bodyPr>
          <a:lstStyle/>
          <a:p>
            <a:pPr algn="just"/>
            <a:r>
              <a:rPr lang="en-US" sz="3000" b="1" dirty="0" smtClean="0"/>
              <a:t>We can think of a </a:t>
            </a:r>
            <a:r>
              <a:rPr lang="en-US" sz="3000" b="1" dirty="0"/>
              <a:t>transportation network as a collection of nodes and links. Transportation originates and ends at nodes and travels on links. For most modes of transportation, infrastructure such as ports, roads, waterways, and airports is required both at the nodes and links. Most transportation infrastructure is owned and managed as a public good throughout the world. </a:t>
            </a:r>
            <a:endParaRPr lang="en-US" sz="3000" b="1" dirty="0" smtClean="0"/>
          </a:p>
          <a:p>
            <a:pPr algn="just"/>
            <a:endParaRPr lang="en-US" sz="3000" b="1" dirty="0"/>
          </a:p>
          <a:p>
            <a:pPr algn="just"/>
            <a:r>
              <a:rPr lang="en-US" sz="3000" b="1" dirty="0" smtClean="0"/>
              <a:t>It </a:t>
            </a:r>
            <a:r>
              <a:rPr lang="en-US" sz="3000" b="1" dirty="0"/>
              <a:t>is very important that infrastructure be </a:t>
            </a:r>
            <a:r>
              <a:rPr lang="en-US" sz="3000" b="1" dirty="0" smtClean="0"/>
              <a:t>managed </a:t>
            </a:r>
            <a:r>
              <a:rPr lang="en-US" sz="3000" b="1" dirty="0"/>
              <a:t>in such a way that monies are available for maintenance and investment in </a:t>
            </a:r>
            <a:r>
              <a:rPr lang="en-US" sz="3000" b="1" dirty="0" smtClean="0"/>
              <a:t>further </a:t>
            </a:r>
            <a:r>
              <a:rPr lang="en-US" sz="3000" b="1" dirty="0"/>
              <a:t>capacity as needed</a:t>
            </a:r>
            <a:r>
              <a:rPr lang="en-US" sz="3000" b="1" dirty="0" smtClean="0"/>
              <a:t>.</a:t>
            </a:r>
            <a:r>
              <a:rPr lang="en-US" sz="3200" dirty="0" smtClean="0"/>
              <a:t>. </a:t>
            </a:r>
            <a:endParaRPr lang="en-US" sz="3000" b="1" dirty="0"/>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82980" y="125156"/>
            <a:ext cx="1627773" cy="1463167"/>
          </a:xfrm>
          <a:prstGeom prst="rect">
            <a:avLst/>
          </a:prstGeom>
        </p:spPr>
      </p:pic>
    </p:spTree>
    <p:extLst>
      <p:ext uri="{BB962C8B-B14F-4D97-AF65-F5344CB8AC3E}">
        <p14:creationId xmlns:p14="http://schemas.microsoft.com/office/powerpoint/2010/main" val="4006007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2047399"/>
            <a:ext cx="10729913" cy="3046988"/>
          </a:xfrm>
          <a:prstGeom prst="rect">
            <a:avLst/>
          </a:prstGeom>
        </p:spPr>
        <p:txBody>
          <a:bodyPr wrap="square">
            <a:spAutoFit/>
          </a:bodyPr>
          <a:lstStyle/>
          <a:p>
            <a:pPr algn="just"/>
            <a:r>
              <a:rPr lang="en-US" sz="3200" b="1" dirty="0"/>
              <a:t>Transportation policy sets direction for the amount of national resources that go into improving transportation infrastructure</a:t>
            </a:r>
            <a:r>
              <a:rPr lang="en-US" sz="3200" b="1" dirty="0" smtClean="0"/>
              <a:t>.</a:t>
            </a:r>
          </a:p>
          <a:p>
            <a:pPr algn="just"/>
            <a:endParaRPr lang="en-US" sz="3200" b="1" dirty="0"/>
          </a:p>
          <a:p>
            <a:pPr algn="just"/>
            <a:r>
              <a:rPr lang="en-US" sz="3200" b="1" dirty="0" smtClean="0"/>
              <a:t> </a:t>
            </a:r>
            <a:r>
              <a:rPr lang="en-US" sz="3200" b="1" dirty="0"/>
              <a:t>Transportation policy also aims to prevent abuse of monopoly power, promote fair competition, and balance environmental, energy, and social concerns in transportation</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54163" y="320111"/>
            <a:ext cx="1627773" cy="1463167"/>
          </a:xfrm>
          <a:prstGeom prst="rect">
            <a:avLst/>
          </a:prstGeom>
        </p:spPr>
      </p:pic>
    </p:spTree>
    <p:extLst>
      <p:ext uri="{BB962C8B-B14F-4D97-AF65-F5344CB8AC3E}">
        <p14:creationId xmlns:p14="http://schemas.microsoft.com/office/powerpoint/2010/main" val="402043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7268" y="294989"/>
            <a:ext cx="1627773" cy="1463167"/>
          </a:xfrm>
          <a:prstGeom prst="rect">
            <a:avLst/>
          </a:prstGeom>
        </p:spPr>
      </p:pic>
      <p:sp>
        <p:nvSpPr>
          <p:cNvPr id="2"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Modes of transportation and their performance characteristics</a:t>
            </a:r>
            <a:endParaRPr lang="en-US" dirty="0">
              <a:solidFill>
                <a:schemeClr val="tx1"/>
              </a:solidFill>
            </a:endParaRPr>
          </a:p>
        </p:txBody>
      </p:sp>
      <p:sp>
        <p:nvSpPr>
          <p:cNvPr id="3" name="Content Placeholder 2"/>
          <p:cNvSpPr>
            <a:spLocks noGrp="1"/>
          </p:cNvSpPr>
          <p:nvPr>
            <p:ph idx="1"/>
          </p:nvPr>
        </p:nvSpPr>
        <p:spPr>
          <a:xfrm>
            <a:off x="185739" y="1825624"/>
            <a:ext cx="11168061" cy="4875213"/>
          </a:xfrm>
        </p:spPr>
        <p:txBody>
          <a:bodyPr>
            <a:noAutofit/>
          </a:bodyPr>
          <a:lstStyle/>
          <a:p>
            <a:pPr marL="0" indent="0" algn="just">
              <a:buNone/>
            </a:pPr>
            <a:r>
              <a:rPr lang="en-US" sz="3200" b="1" dirty="0" smtClean="0"/>
              <a:t>Supply </a:t>
            </a:r>
            <a:r>
              <a:rPr lang="en-US" sz="3200" b="1" dirty="0"/>
              <a:t>chains use a combination of the following modes of transportation:</a:t>
            </a:r>
          </a:p>
          <a:p>
            <a:pPr marL="0" indent="0" algn="just">
              <a:buNone/>
            </a:pPr>
            <a:r>
              <a:rPr lang="en-US" sz="3200" b="1" dirty="0"/>
              <a:t>• Air</a:t>
            </a:r>
          </a:p>
          <a:p>
            <a:pPr marL="0" indent="0" algn="just">
              <a:buNone/>
            </a:pPr>
            <a:r>
              <a:rPr lang="en-US" sz="3200" b="1" dirty="0"/>
              <a:t>• Package carriers</a:t>
            </a:r>
          </a:p>
          <a:p>
            <a:pPr marL="0" indent="0" algn="just">
              <a:buNone/>
            </a:pPr>
            <a:r>
              <a:rPr lang="en-US" sz="3200" b="1" dirty="0"/>
              <a:t>• Truck</a:t>
            </a:r>
          </a:p>
          <a:p>
            <a:pPr marL="0" indent="0" algn="just">
              <a:buNone/>
            </a:pPr>
            <a:r>
              <a:rPr lang="en-US" sz="3200" b="1" dirty="0"/>
              <a:t>• Rail</a:t>
            </a:r>
          </a:p>
          <a:p>
            <a:pPr marL="0" indent="0" algn="just">
              <a:buNone/>
            </a:pPr>
            <a:r>
              <a:rPr lang="en-US" sz="3200" b="1" dirty="0"/>
              <a:t>• Water</a:t>
            </a:r>
          </a:p>
          <a:p>
            <a:pPr marL="0" indent="0" algn="just">
              <a:buNone/>
            </a:pPr>
            <a:r>
              <a:rPr lang="en-US" sz="3200" b="1" dirty="0"/>
              <a:t>• Pipeline</a:t>
            </a:r>
          </a:p>
          <a:p>
            <a:pPr marL="0" indent="0" algn="just">
              <a:buNone/>
            </a:pPr>
            <a:r>
              <a:rPr lang="en-US" sz="3200" b="1" dirty="0"/>
              <a:t>• Intermodal</a:t>
            </a:r>
          </a:p>
        </p:txBody>
      </p:sp>
    </p:spTree>
    <p:extLst>
      <p:ext uri="{BB962C8B-B14F-4D97-AF65-F5344CB8AC3E}">
        <p14:creationId xmlns:p14="http://schemas.microsoft.com/office/powerpoint/2010/main" val="2862798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1300" y="226186"/>
            <a:ext cx="1509442" cy="1463167"/>
          </a:xfrm>
          <a:prstGeom prst="rect">
            <a:avLst/>
          </a:prstGeom>
        </p:spPr>
      </p:pic>
      <p:sp>
        <p:nvSpPr>
          <p:cNvPr id="3" name="Content Placeholder 2"/>
          <p:cNvSpPr>
            <a:spLocks noGrp="1"/>
          </p:cNvSpPr>
          <p:nvPr>
            <p:ph idx="1"/>
          </p:nvPr>
        </p:nvSpPr>
        <p:spPr>
          <a:xfrm>
            <a:off x="185739" y="1828292"/>
            <a:ext cx="11701461" cy="4533319"/>
          </a:xfrm>
        </p:spPr>
        <p:txBody>
          <a:bodyPr>
            <a:normAutofit/>
          </a:bodyPr>
          <a:lstStyle/>
          <a:p>
            <a:pPr marL="0" indent="0" algn="just">
              <a:buNone/>
            </a:pPr>
            <a:r>
              <a:rPr lang="en-US" sz="3200" b="1" dirty="0"/>
              <a:t>Commercial freight activity in the United States by mode in 2002 is summarized in Table 13-1.</a:t>
            </a:r>
          </a:p>
        </p:txBody>
      </p:sp>
      <p:pic>
        <p:nvPicPr>
          <p:cNvPr id="5" name="Picture 4"/>
          <p:cNvPicPr>
            <a:picLocks noChangeAspect="1"/>
          </p:cNvPicPr>
          <p:nvPr/>
        </p:nvPicPr>
        <p:blipFill>
          <a:blip r:embed="rId3"/>
          <a:stretch>
            <a:fillRect/>
          </a:stretch>
        </p:blipFill>
        <p:spPr>
          <a:xfrm>
            <a:off x="581690" y="2647778"/>
            <a:ext cx="11028620" cy="3962743"/>
          </a:xfrm>
          <a:prstGeom prst="rect">
            <a:avLst/>
          </a:prstGeom>
        </p:spPr>
      </p:pic>
      <p:sp>
        <p:nvSpPr>
          <p:cNvPr id="7"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72184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4157" y="294989"/>
            <a:ext cx="1627773"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The effectiveness of any mode of transport is affected by equipment investments and operating decisions by the carrier as well as the available infrastructure and transportation policies. The carrier's primary objective is to ensure good utilization of </a:t>
            </a:r>
            <a:r>
              <a:rPr lang="en-US" sz="3200" b="1" dirty="0" smtClean="0"/>
              <a:t>its assets </a:t>
            </a:r>
            <a:r>
              <a:rPr lang="en-US" sz="3200" b="1" dirty="0"/>
              <a:t>while providing customers with an acceptable level of service. </a:t>
            </a:r>
            <a:endParaRPr lang="en-US" sz="3200" b="1" dirty="0" smtClean="0"/>
          </a:p>
          <a:p>
            <a:pPr marL="0" indent="0" algn="just">
              <a:buNone/>
            </a:pPr>
            <a:r>
              <a:rPr lang="en-US" sz="3200" b="1" dirty="0" smtClean="0"/>
              <a:t>Carrier </a:t>
            </a:r>
            <a:r>
              <a:rPr lang="en-US" sz="3200" b="1" dirty="0"/>
              <a:t>decisions are affected by equipment cost, fixed operating cost, variable operating costs, the responsiveness the carrier seeks to provide its target segment, and the prices that the market will bear.</a:t>
            </a:r>
          </a:p>
        </p:txBody>
      </p:sp>
      <p:sp>
        <p:nvSpPr>
          <p:cNvPr id="6"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644723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20831" y="213517"/>
            <a:ext cx="1627773" cy="1325563"/>
          </a:xfrm>
          <a:prstGeom prst="rect">
            <a:avLst/>
          </a:prstGeom>
        </p:spPr>
      </p:pic>
      <p:sp>
        <p:nvSpPr>
          <p:cNvPr id="2" name="Title 1"/>
          <p:cNvSpPr>
            <a:spLocks noGrp="1"/>
          </p:cNvSpPr>
          <p:nvPr>
            <p:ph type="title"/>
          </p:nvPr>
        </p:nvSpPr>
        <p:spPr>
          <a:xfrm>
            <a:off x="129131" y="146843"/>
            <a:ext cx="95345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Transportation infrastructure and policies</a:t>
            </a:r>
            <a:endParaRPr lang="en-US" dirty="0">
              <a:solidFill>
                <a:schemeClr val="tx1"/>
              </a:solidFill>
            </a:endParaRPr>
          </a:p>
        </p:txBody>
      </p:sp>
      <p:sp>
        <p:nvSpPr>
          <p:cNvPr id="3" name="Content Placeholder 2"/>
          <p:cNvSpPr>
            <a:spLocks noGrp="1"/>
          </p:cNvSpPr>
          <p:nvPr>
            <p:ph idx="1"/>
          </p:nvPr>
        </p:nvSpPr>
        <p:spPr>
          <a:xfrm>
            <a:off x="129131" y="1700213"/>
            <a:ext cx="11224669" cy="4476750"/>
          </a:xfrm>
        </p:spPr>
        <p:txBody>
          <a:bodyPr>
            <a:normAutofit/>
          </a:bodyPr>
          <a:lstStyle/>
          <a:p>
            <a:pPr marL="0" indent="0" algn="just">
              <a:buNone/>
            </a:pPr>
            <a:r>
              <a:rPr lang="en-US" sz="3200" b="1" dirty="0" smtClean="0"/>
              <a:t>Roads</a:t>
            </a:r>
            <a:r>
              <a:rPr lang="en-US" sz="3200" b="1" dirty="0"/>
              <a:t>, seaports, airports, rail, and canals are some of the major infrastructural elements that exist along nodes and links of a transportation network. In almost all countries, the government has either taken full responsibility or played a significant role </a:t>
            </a:r>
            <a:r>
              <a:rPr lang="en-US" sz="3200" b="1" dirty="0" smtClean="0"/>
              <a:t>in building </a:t>
            </a:r>
            <a:r>
              <a:rPr lang="en-US" sz="3200" b="1" dirty="0"/>
              <a:t>and managing these infrastructure elements. </a:t>
            </a:r>
            <a:endParaRPr lang="en-US" sz="3200" b="1" dirty="0" smtClean="0"/>
          </a:p>
          <a:p>
            <a:pPr marL="0" indent="0" algn="just">
              <a:buNone/>
            </a:pPr>
            <a:r>
              <a:rPr lang="en-US" sz="3200" b="1" dirty="0" smtClean="0"/>
              <a:t>Even </a:t>
            </a:r>
            <a:r>
              <a:rPr lang="en-US" sz="3200" b="1" dirty="0"/>
              <a:t>in the United States, where a lot of the rail infrastructure was built by private capital under a charter, the cost was subsidized through land grants from the government. </a:t>
            </a:r>
          </a:p>
        </p:txBody>
      </p:sp>
    </p:spTree>
    <p:extLst>
      <p:ext uri="{BB962C8B-B14F-4D97-AF65-F5344CB8AC3E}">
        <p14:creationId xmlns:p14="http://schemas.microsoft.com/office/powerpoint/2010/main" val="1259873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18258"/>
            <a:ext cx="1627773" cy="1425031"/>
          </a:xfrm>
          <a:prstGeom prst="rect">
            <a:avLst/>
          </a:prstGeom>
        </p:spPr>
      </p:pic>
      <p:sp>
        <p:nvSpPr>
          <p:cNvPr id="2" name="Title 1"/>
          <p:cNvSpPr>
            <a:spLocks noGrp="1"/>
          </p:cNvSpPr>
          <p:nvPr>
            <p:ph type="title"/>
          </p:nvPr>
        </p:nvSpPr>
        <p:spPr>
          <a:xfrm>
            <a:off x="338137" y="21825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09587" y="1997075"/>
            <a:ext cx="10515600" cy="4351338"/>
          </a:xfrm>
        </p:spPr>
        <p:txBody>
          <a:bodyPr>
            <a:normAutofit/>
          </a:bodyPr>
          <a:lstStyle/>
          <a:p>
            <a:pPr marL="0" indent="0" algn="just">
              <a:buNone/>
            </a:pPr>
            <a:r>
              <a:rPr lang="en-US" sz="3200" b="1" dirty="0"/>
              <a:t>Improved infrastructure has played a significant role in the development of transportation and the resulting growth of trade. </a:t>
            </a:r>
            <a:endParaRPr lang="en-US" sz="3200" b="1" dirty="0" smtClean="0"/>
          </a:p>
          <a:p>
            <a:pPr marL="0" indent="0" algn="just">
              <a:buNone/>
            </a:pPr>
            <a:r>
              <a:rPr lang="en-US" sz="3200" b="1" dirty="0" smtClean="0"/>
              <a:t>The </a:t>
            </a:r>
            <a:r>
              <a:rPr lang="en-US" sz="3200" b="1" dirty="0"/>
              <a:t>role of the railroads and canals in the economic development of the United States is well documented. </a:t>
            </a:r>
            <a:endParaRPr lang="en-US" sz="3200" b="1" dirty="0" smtClean="0"/>
          </a:p>
          <a:p>
            <a:pPr marL="0" indent="0" algn="just">
              <a:buNone/>
            </a:pPr>
            <a:r>
              <a:rPr lang="en-US" sz="3200" b="1" dirty="0" smtClean="0"/>
              <a:t>More </a:t>
            </a:r>
            <a:r>
              <a:rPr lang="en-US" sz="3200" b="1" dirty="0"/>
              <a:t>recently, the impact of improved road, air, and port infrastructure on the development of China is very visible.</a:t>
            </a:r>
          </a:p>
          <a:p>
            <a:pPr marL="0" indent="0" algn="just">
              <a:buNone/>
            </a:pPr>
            <a:endParaRPr lang="en-US" sz="3200" b="1" dirty="0"/>
          </a:p>
        </p:txBody>
      </p:sp>
    </p:spTree>
    <p:extLst>
      <p:ext uri="{BB962C8B-B14F-4D97-AF65-F5344CB8AC3E}">
        <p14:creationId xmlns:p14="http://schemas.microsoft.com/office/powerpoint/2010/main" val="3721272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9914" y="242888"/>
            <a:ext cx="1504450" cy="1143000"/>
          </a:xfrm>
          <a:prstGeom prst="rect">
            <a:avLst/>
          </a:prstGeom>
        </p:spPr>
      </p:pic>
      <p:sp>
        <p:nvSpPr>
          <p:cNvPr id="2" name="Title 1"/>
          <p:cNvSpPr>
            <a:spLocks noGrp="1"/>
          </p:cNvSpPr>
          <p:nvPr>
            <p:ph type="title"/>
          </p:nvPr>
        </p:nvSpPr>
        <p:spPr>
          <a:xfrm>
            <a:off x="157163" y="280193"/>
            <a:ext cx="102441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Design options for a transportation network</a:t>
            </a:r>
            <a:endParaRPr lang="en-US" dirty="0">
              <a:solidFill>
                <a:schemeClr val="tx1"/>
              </a:solidFill>
            </a:endParaRPr>
          </a:p>
        </p:txBody>
      </p:sp>
      <p:sp>
        <p:nvSpPr>
          <p:cNvPr id="3" name="Content Placeholder 2"/>
          <p:cNvSpPr>
            <a:spLocks noGrp="1"/>
          </p:cNvSpPr>
          <p:nvPr>
            <p:ph idx="1"/>
          </p:nvPr>
        </p:nvSpPr>
        <p:spPr>
          <a:xfrm>
            <a:off x="309563" y="1925637"/>
            <a:ext cx="10515600" cy="4351338"/>
          </a:xfrm>
        </p:spPr>
        <p:txBody>
          <a:bodyPr>
            <a:normAutofit/>
          </a:bodyPr>
          <a:lstStyle/>
          <a:p>
            <a:pPr marL="0" indent="0" algn="just">
              <a:buNone/>
            </a:pPr>
            <a:r>
              <a:rPr lang="en-US" sz="3200" b="1" dirty="0" smtClean="0"/>
              <a:t>The </a:t>
            </a:r>
            <a:r>
              <a:rPr lang="en-US" sz="3200" b="1" dirty="0"/>
              <a:t>design of a transportation network affects the performance of a supply chain by establishing the infrastructure within which operational transportation decisions regarding scheduling and routing are made</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A well-designed transportation network allows a supply chain to achieve the desired degree of responsiveness at a low cost. </a:t>
            </a:r>
          </a:p>
        </p:txBody>
      </p:sp>
    </p:spTree>
    <p:extLst>
      <p:ext uri="{BB962C8B-B14F-4D97-AF65-F5344CB8AC3E}">
        <p14:creationId xmlns:p14="http://schemas.microsoft.com/office/powerpoint/2010/main" val="3621781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44150" y="217206"/>
            <a:ext cx="1627773" cy="1137216"/>
          </a:xfrm>
          <a:prstGeom prst="rect">
            <a:avLst/>
          </a:prstGeom>
        </p:spPr>
      </p:pic>
      <p:sp>
        <p:nvSpPr>
          <p:cNvPr id="2" name="Title 1"/>
          <p:cNvSpPr>
            <a:spLocks noGrp="1"/>
          </p:cNvSpPr>
          <p:nvPr>
            <p:ph type="title"/>
          </p:nvPr>
        </p:nvSpPr>
        <p:spPr>
          <a:xfrm>
            <a:off x="200026" y="123032"/>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Design options for a transportation network</a:t>
            </a:r>
          </a:p>
        </p:txBody>
      </p:sp>
      <p:sp>
        <p:nvSpPr>
          <p:cNvPr id="3" name="Content Placeholder 2"/>
          <p:cNvSpPr>
            <a:spLocks noGrp="1"/>
          </p:cNvSpPr>
          <p:nvPr>
            <p:ph idx="1"/>
          </p:nvPr>
        </p:nvSpPr>
        <p:spPr>
          <a:xfrm>
            <a:off x="323850" y="1969633"/>
            <a:ext cx="10020300" cy="4021592"/>
          </a:xfrm>
        </p:spPr>
        <p:txBody>
          <a:bodyPr>
            <a:normAutofit/>
          </a:bodyPr>
          <a:lstStyle/>
          <a:p>
            <a:pPr marL="0" indent="0" algn="just">
              <a:buNone/>
            </a:pPr>
            <a:r>
              <a:rPr lang="en-US" sz="3200" b="1" dirty="0"/>
              <a:t>We discuss a variety of design options for transportation networks and the strengths and weaknesses for each option in the context of a buyer with multiple locations sourcing from several suppliers. </a:t>
            </a:r>
            <a:endParaRPr lang="en-US" sz="3200" b="1" dirty="0" smtClean="0"/>
          </a:p>
          <a:p>
            <a:pPr marL="0" indent="0" algn="just">
              <a:buNone/>
            </a:pPr>
            <a:endParaRPr lang="en-US" sz="3200" b="1" dirty="0" smtClean="0"/>
          </a:p>
          <a:p>
            <a:pPr marL="0" indent="0" algn="just">
              <a:buNone/>
            </a:pPr>
            <a:r>
              <a:rPr lang="en-US" sz="3200" b="1" dirty="0" smtClean="0"/>
              <a:t>These </a:t>
            </a:r>
            <a:r>
              <a:rPr lang="en-US" sz="3200" b="1" dirty="0"/>
              <a:t>design options may be implemented between any two stages of a supply chain.</a:t>
            </a:r>
          </a:p>
          <a:p>
            <a:pPr marL="0" indent="0" algn="just">
              <a:buNone/>
            </a:pPr>
            <a:endParaRPr lang="en-US" sz="3200" b="1" dirty="0"/>
          </a:p>
        </p:txBody>
      </p:sp>
    </p:spTree>
    <p:extLst>
      <p:ext uri="{BB962C8B-B14F-4D97-AF65-F5344CB8AC3E}">
        <p14:creationId xmlns:p14="http://schemas.microsoft.com/office/powerpoint/2010/main" val="3808442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314326" y="363790"/>
            <a:ext cx="89868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Direct shipment network</a:t>
            </a:r>
            <a:endParaRPr lang="en-US" dirty="0">
              <a:solidFill>
                <a:schemeClr val="tx1"/>
              </a:solidFill>
            </a:endParaRPr>
          </a:p>
        </p:txBody>
      </p:sp>
      <p:sp>
        <p:nvSpPr>
          <p:cNvPr id="6" name="Content Placeholder 5"/>
          <p:cNvSpPr>
            <a:spLocks noGrp="1"/>
          </p:cNvSpPr>
          <p:nvPr>
            <p:ph idx="1"/>
          </p:nvPr>
        </p:nvSpPr>
        <p:spPr>
          <a:xfrm>
            <a:off x="314325" y="1925637"/>
            <a:ext cx="11587163" cy="4351338"/>
          </a:xfrm>
        </p:spPr>
        <p:txBody>
          <a:bodyPr>
            <a:normAutofit/>
          </a:bodyPr>
          <a:lstStyle/>
          <a:p>
            <a:pPr marL="0" indent="0" algn="just">
              <a:buNone/>
            </a:pPr>
            <a:r>
              <a:rPr lang="en-US" sz="3200" b="1" dirty="0" smtClean="0"/>
              <a:t>With </a:t>
            </a:r>
            <a:r>
              <a:rPr lang="en-US" sz="3200" b="1" dirty="0"/>
              <a:t>the direct shipment network option, the buyer structures his transportation network so that all shipments come directly from each supplier to each buyer location, as shown in Figure 13-2. </a:t>
            </a:r>
            <a:endParaRPr lang="en-US" sz="3200" b="1" dirty="0" smtClean="0"/>
          </a:p>
          <a:p>
            <a:pPr marL="0" indent="0" algn="just">
              <a:buNone/>
            </a:pPr>
            <a:endParaRPr lang="en-US" sz="3200" b="1" dirty="0"/>
          </a:p>
          <a:p>
            <a:pPr marL="0" indent="0" algn="just">
              <a:buNone/>
            </a:pPr>
            <a:r>
              <a:rPr lang="en-US" sz="3200" b="1" dirty="0" smtClean="0"/>
              <a:t>With </a:t>
            </a:r>
            <a:r>
              <a:rPr lang="en-US" sz="3200" b="1" dirty="0"/>
              <a:t>a direct shipment network, the routing of each shipment is specified and the supply chain manager only needs to decide on the quantity to ship and the mode of transportation to use. </a:t>
            </a:r>
          </a:p>
          <a:p>
            <a:pPr marL="0" indent="0" algn="just">
              <a:buNone/>
            </a:pPr>
            <a:endParaRPr lang="en-US" sz="3200" b="1" dirty="0"/>
          </a:p>
        </p:txBody>
      </p:sp>
    </p:spTree>
    <p:extLst>
      <p:ext uri="{BB962C8B-B14F-4D97-AF65-F5344CB8AC3E}">
        <p14:creationId xmlns:p14="http://schemas.microsoft.com/office/powerpoint/2010/main" val="1596426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338137" y="433926"/>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838200" y="2207623"/>
            <a:ext cx="10800806" cy="4428308"/>
          </a:xfrm>
          <a:prstGeom prst="rect">
            <a:avLst/>
          </a:prstGeom>
        </p:spPr>
      </p:pic>
    </p:spTree>
    <p:extLst>
      <p:ext uri="{BB962C8B-B14F-4D97-AF65-F5344CB8AC3E}">
        <p14:creationId xmlns:p14="http://schemas.microsoft.com/office/powerpoint/2010/main" val="3423064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27773" cy="1463167"/>
          </a:xfrm>
          <a:prstGeom prst="rect">
            <a:avLst/>
          </a:prstGeom>
        </p:spPr>
      </p:pic>
      <p:sp>
        <p:nvSpPr>
          <p:cNvPr id="3" name="Content Placeholder 2"/>
          <p:cNvSpPr>
            <a:spLocks noGrp="1"/>
          </p:cNvSpPr>
          <p:nvPr>
            <p:ph idx="1"/>
          </p:nvPr>
        </p:nvSpPr>
        <p:spPr>
          <a:xfrm>
            <a:off x="338137" y="2197100"/>
            <a:ext cx="10977563" cy="4351338"/>
          </a:xfrm>
        </p:spPr>
        <p:txBody>
          <a:bodyPr>
            <a:normAutofit/>
          </a:bodyPr>
          <a:lstStyle/>
          <a:p>
            <a:pPr marL="0" indent="0" algn="just">
              <a:buNone/>
            </a:pPr>
            <a:r>
              <a:rPr lang="en-US" sz="3200" b="1" dirty="0"/>
              <a:t>The major advantage of a direct shipment transportation network is the elimination of intermediate warehouses and its simplicity of operation and coordination. </a:t>
            </a:r>
            <a:endParaRPr lang="en-US" sz="3200" b="1" dirty="0" smtClean="0"/>
          </a:p>
          <a:p>
            <a:pPr marL="0" indent="0" algn="just">
              <a:buNone/>
            </a:pPr>
            <a:r>
              <a:rPr lang="en-US" sz="3200" b="1" dirty="0" smtClean="0"/>
              <a:t>The </a:t>
            </a:r>
            <a:r>
              <a:rPr lang="en-US" sz="3200" b="1" dirty="0"/>
              <a:t>shipment decision is completely local, and the decision made for one shipment does not influence others</a:t>
            </a:r>
            <a:r>
              <a:rPr lang="en-US" sz="3200" b="1" dirty="0" smtClean="0"/>
              <a:t>.</a:t>
            </a:r>
          </a:p>
          <a:p>
            <a:pPr marL="0" indent="0" algn="just">
              <a:buNone/>
            </a:pPr>
            <a:r>
              <a:rPr lang="en-US" sz="3200" b="1" dirty="0" smtClean="0"/>
              <a:t> </a:t>
            </a:r>
            <a:r>
              <a:rPr lang="en-US" sz="3200" b="1" dirty="0"/>
              <a:t>The transportation time from supplier to buyer location is short because each shipment goes direct.</a:t>
            </a:r>
          </a:p>
        </p:txBody>
      </p:sp>
      <p:sp>
        <p:nvSpPr>
          <p:cNvPr id="6" name="Title 1"/>
          <p:cNvSpPr>
            <a:spLocks noGrp="1"/>
          </p:cNvSpPr>
          <p:nvPr>
            <p:ph type="title"/>
          </p:nvPr>
        </p:nvSpPr>
        <p:spPr>
          <a:xfrm>
            <a:off x="338137" y="433926"/>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5329108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A direct shipment network is justified if demand at buyer locations is large enough that optimal replenishment lot sizes are close to a </a:t>
            </a:r>
            <a:r>
              <a:rPr lang="en-US" sz="3200" b="1" dirty="0" smtClean="0"/>
              <a:t>TL </a:t>
            </a:r>
            <a:r>
              <a:rPr lang="en-US" sz="3200" b="1" dirty="0" smtClean="0">
                <a:solidFill>
                  <a:srgbClr val="FF0000"/>
                </a:solidFill>
              </a:rPr>
              <a:t>(truckload) </a:t>
            </a:r>
            <a:r>
              <a:rPr lang="en-US" sz="3200" b="1" dirty="0"/>
              <a:t>from each supplier to each location. With small buyer locations, however, a direct shipment network tends to have high costs</a:t>
            </a:r>
            <a:r>
              <a:rPr lang="en-US" sz="3200" b="1" dirty="0" smtClean="0"/>
              <a:t>.</a:t>
            </a:r>
          </a:p>
          <a:p>
            <a:pPr marL="0" indent="0" algn="just">
              <a:buNone/>
            </a:pPr>
            <a:r>
              <a:rPr lang="en-US" sz="3200" b="1" dirty="0" smtClean="0"/>
              <a:t> </a:t>
            </a:r>
            <a:r>
              <a:rPr lang="en-US" sz="3200" b="1" dirty="0"/>
              <a:t>If a TL carrier is used for transportation, the high fixed cost of each </a:t>
            </a:r>
            <a:r>
              <a:rPr lang="en-US" sz="3200" b="1" dirty="0" smtClean="0"/>
              <a:t>truck results </a:t>
            </a:r>
            <a:r>
              <a:rPr lang="en-US" sz="3200" b="1" dirty="0"/>
              <a:t>in large lots moving from suppliers to each buyer location, resulting in high supply chain inventories. </a:t>
            </a:r>
          </a:p>
        </p:txBody>
      </p:sp>
      <p:sp>
        <p:nvSpPr>
          <p:cNvPr id="6" name="Title 1"/>
          <p:cNvSpPr>
            <a:spLocks noGrp="1"/>
          </p:cNvSpPr>
          <p:nvPr>
            <p:ph type="title"/>
          </p:nvPr>
        </p:nvSpPr>
        <p:spPr>
          <a:xfrm>
            <a:off x="466724" y="362458"/>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347256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a:xfrm>
            <a:off x="381000" y="1825625"/>
            <a:ext cx="10563225" cy="4351338"/>
          </a:xfrm>
        </p:spPr>
        <p:txBody>
          <a:bodyPr>
            <a:normAutofit/>
          </a:bodyPr>
          <a:lstStyle/>
          <a:p>
            <a:pPr marL="0" indent="0" algn="just">
              <a:buNone/>
            </a:pPr>
            <a:r>
              <a:rPr lang="en-US" sz="3200" b="1" dirty="0"/>
              <a:t>If a </a:t>
            </a:r>
            <a:r>
              <a:rPr lang="en-US" sz="3200" b="1" dirty="0" smtClean="0"/>
              <a:t>LTL </a:t>
            </a:r>
            <a:r>
              <a:rPr lang="en-US" sz="3200" b="1" dirty="0" smtClean="0">
                <a:solidFill>
                  <a:srgbClr val="FF0000"/>
                </a:solidFill>
              </a:rPr>
              <a:t>(less-than truckload) </a:t>
            </a:r>
            <a:r>
              <a:rPr lang="en-US" sz="3200" b="1" dirty="0"/>
              <a:t>carrier is used, the transportation cost and the delivery time increase, though inventories are lower</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If package </a:t>
            </a:r>
            <a:r>
              <a:rPr lang="en-US" sz="3200" b="1" dirty="0" smtClean="0">
                <a:solidFill>
                  <a:srgbClr val="FF0000"/>
                </a:solidFill>
              </a:rPr>
              <a:t>carriers(transportation companies that carry packages , usually small) </a:t>
            </a:r>
            <a:r>
              <a:rPr lang="en-US" sz="3200" b="1" dirty="0"/>
              <a:t>are used, transportation costs are very high. With direct deliveries from each supplier, receiving costs are high because each supplier must make a separate delivery.</a:t>
            </a:r>
          </a:p>
          <a:p>
            <a:pPr marL="0" indent="0" algn="just">
              <a:buNone/>
            </a:pPr>
            <a:endParaRPr lang="en-US" sz="3200" b="1" dirty="0"/>
          </a:p>
        </p:txBody>
      </p:sp>
      <p:sp>
        <p:nvSpPr>
          <p:cNvPr id="6" name="Title 1"/>
          <p:cNvSpPr>
            <a:spLocks noGrp="1"/>
          </p:cNvSpPr>
          <p:nvPr>
            <p:ph type="title"/>
          </p:nvPr>
        </p:nvSpPr>
        <p:spPr>
          <a:xfrm>
            <a:off x="381000" y="294989"/>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09274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423862" y="36245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Direct shipping with milk runs</a:t>
            </a:r>
            <a:endParaRPr lang="en-US" dirty="0">
              <a:solidFill>
                <a:schemeClr val="tx1"/>
              </a:solidFill>
            </a:endParaRPr>
          </a:p>
        </p:txBody>
      </p:sp>
      <p:sp>
        <p:nvSpPr>
          <p:cNvPr id="3" name="Content Placeholder 2"/>
          <p:cNvSpPr>
            <a:spLocks noGrp="1"/>
          </p:cNvSpPr>
          <p:nvPr>
            <p:ph idx="1"/>
          </p:nvPr>
        </p:nvSpPr>
        <p:spPr>
          <a:xfrm>
            <a:off x="423862" y="2097088"/>
            <a:ext cx="10515600" cy="4351338"/>
          </a:xfrm>
        </p:spPr>
        <p:txBody>
          <a:bodyPr>
            <a:normAutofit lnSpcReduction="10000"/>
          </a:bodyPr>
          <a:lstStyle/>
          <a:p>
            <a:pPr marL="0" indent="0" algn="just">
              <a:buNone/>
            </a:pPr>
            <a:r>
              <a:rPr lang="en-US" sz="3200" b="1" dirty="0">
                <a:solidFill>
                  <a:srgbClr val="FF0000"/>
                </a:solidFill>
              </a:rPr>
              <a:t>A milk run </a:t>
            </a:r>
            <a:r>
              <a:rPr lang="en-US" sz="3200" b="1" dirty="0"/>
              <a:t>is a route on which a truck either delivers product from a single supplier to multiple retailers or goes from multiple suppliers to a single buyer location</a:t>
            </a:r>
            <a:r>
              <a:rPr lang="en-US" sz="3200" b="1" dirty="0" smtClean="0"/>
              <a:t>,</a:t>
            </a:r>
            <a:r>
              <a:rPr lang="en-US" sz="3200" b="1" dirty="0" smtClean="0">
                <a:solidFill>
                  <a:srgbClr val="FF0000"/>
                </a:solidFill>
              </a:rPr>
              <a:t>(</a:t>
            </a:r>
            <a:r>
              <a:rPr lang="en-US" sz="3200" b="1" dirty="0" err="1" smtClean="0">
                <a:solidFill>
                  <a:srgbClr val="FF0000"/>
                </a:solidFill>
              </a:rPr>
              <a:t>adelivery</a:t>
            </a:r>
            <a:r>
              <a:rPr lang="en-US" sz="3200" b="1" dirty="0" smtClean="0">
                <a:solidFill>
                  <a:srgbClr val="FF0000"/>
                </a:solidFill>
              </a:rPr>
              <a:t> method used to transport mixed loads from various suppliers to one customer</a:t>
            </a:r>
            <a:r>
              <a:rPr lang="en-US" sz="3200" b="1" dirty="0" smtClean="0"/>
              <a:t>) </a:t>
            </a:r>
            <a:r>
              <a:rPr lang="en-US" sz="3200" b="1" dirty="0"/>
              <a:t>as shown in Figure 13-3. In direct shipping with milk runs, a supplier delivers directly to multiple buyer locations on a truck or a truck picks up deliveries destined for the same buyer location from many suppliers. When using this option, a supply chain manager has to decide on the routing of each milk run.</a:t>
            </a:r>
          </a:p>
        </p:txBody>
      </p:sp>
    </p:spTree>
    <p:extLst>
      <p:ext uri="{BB962C8B-B14F-4D97-AF65-F5344CB8AC3E}">
        <p14:creationId xmlns:p14="http://schemas.microsoft.com/office/powerpoint/2010/main" val="2516359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323851" y="13519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638175" y="1925638"/>
            <a:ext cx="10408920" cy="4744992"/>
          </a:xfrm>
          <a:prstGeom prst="rect">
            <a:avLst/>
          </a:prstGeom>
        </p:spPr>
      </p:pic>
    </p:spTree>
    <p:extLst>
      <p:ext uri="{BB962C8B-B14F-4D97-AF65-F5344CB8AC3E}">
        <p14:creationId xmlns:p14="http://schemas.microsoft.com/office/powerpoint/2010/main" val="3951699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356063"/>
            <a:ext cx="10815637" cy="5016758"/>
          </a:xfrm>
          <a:prstGeom prst="rect">
            <a:avLst/>
          </a:prstGeom>
        </p:spPr>
        <p:txBody>
          <a:bodyPr wrap="square">
            <a:spAutoFit/>
          </a:bodyPr>
          <a:lstStyle/>
          <a:p>
            <a:pPr algn="just"/>
            <a:r>
              <a:rPr lang="en-US" sz="3200" b="1" dirty="0"/>
              <a:t>Direct shipping provides the benefit of eliminating intermediate warehouses, whereas milk runs lower transportation cost by consolidating shipments to multiple locations on a single truck</a:t>
            </a:r>
            <a:r>
              <a:rPr lang="en-US" sz="3200" b="1" dirty="0" smtClean="0"/>
              <a:t>.</a:t>
            </a:r>
          </a:p>
          <a:p>
            <a:pPr algn="just"/>
            <a:endParaRPr lang="en-US" sz="3200" b="1" dirty="0"/>
          </a:p>
          <a:p>
            <a:pPr algn="just"/>
            <a:r>
              <a:rPr lang="en-US" sz="3200" b="1" dirty="0" smtClean="0"/>
              <a:t> </a:t>
            </a:r>
            <a:r>
              <a:rPr lang="en-US" sz="3200" b="1" dirty="0"/>
              <a:t>For example, the replenishment lot size for each buyer </a:t>
            </a:r>
            <a:r>
              <a:rPr lang="en-US" sz="3200" b="1" dirty="0" smtClean="0"/>
              <a:t>location </a:t>
            </a:r>
            <a:r>
              <a:rPr lang="en-US" sz="3200" b="1" dirty="0"/>
              <a:t>may be small and require LTL shipping if sent directly. The use of milk runs allows deliveries to multiple locations to be consolidated on a single truck, resulting in better utilization of the truck and somewhat lower costs.</a:t>
            </a:r>
          </a:p>
        </p:txBody>
      </p:sp>
      <p:sp>
        <p:nvSpPr>
          <p:cNvPr id="3" name="Title 1"/>
          <p:cNvSpPr txBox="1">
            <a:spLocks/>
          </p:cNvSpPr>
          <p:nvPr/>
        </p:nvSpPr>
        <p:spPr>
          <a:xfrm>
            <a:off x="423863" y="192340"/>
            <a:ext cx="8887827" cy="99227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68939" y="0"/>
            <a:ext cx="1627773" cy="1463167"/>
          </a:xfrm>
          <a:prstGeom prst="rect">
            <a:avLst/>
          </a:prstGeom>
        </p:spPr>
      </p:pic>
    </p:spTree>
    <p:extLst>
      <p:ext uri="{BB962C8B-B14F-4D97-AF65-F5344CB8AC3E}">
        <p14:creationId xmlns:p14="http://schemas.microsoft.com/office/powerpoint/2010/main" val="591547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511" y="1577966"/>
            <a:ext cx="10487024" cy="4031873"/>
          </a:xfrm>
          <a:prstGeom prst="rect">
            <a:avLst/>
          </a:prstGeom>
        </p:spPr>
        <p:txBody>
          <a:bodyPr wrap="square">
            <a:spAutoFit/>
          </a:bodyPr>
          <a:lstStyle/>
          <a:p>
            <a:pPr algn="just"/>
            <a:r>
              <a:rPr lang="en-US" sz="3200" b="1" dirty="0"/>
              <a:t>Companies such </a:t>
            </a:r>
            <a:r>
              <a:rPr lang="en-US" sz="3200" b="1" dirty="0" smtClean="0"/>
              <a:t>as, </a:t>
            </a:r>
            <a:r>
              <a:rPr lang="en-US" sz="3200" b="1" dirty="0"/>
              <a:t>Toyota uses milk runs from suppliers to support its JIT manufacturing system in both Japan and the United States</a:t>
            </a:r>
            <a:r>
              <a:rPr lang="en-US" sz="3200" b="1" dirty="0" smtClean="0"/>
              <a:t>.</a:t>
            </a:r>
          </a:p>
          <a:p>
            <a:pPr algn="just"/>
            <a:endParaRPr lang="en-US" sz="3200" b="1" dirty="0"/>
          </a:p>
          <a:p>
            <a:pPr algn="just"/>
            <a:r>
              <a:rPr lang="en-US" sz="3200" b="1" dirty="0" smtClean="0"/>
              <a:t> </a:t>
            </a:r>
            <a:r>
              <a:rPr lang="en-US" sz="3200" b="1" dirty="0"/>
              <a:t>In Japan, Toyota has many assembly plants located close together and thus uses milk runs from a single </a:t>
            </a:r>
            <a:r>
              <a:rPr lang="en-US" sz="3200" b="1" dirty="0" smtClean="0"/>
              <a:t>supplier </a:t>
            </a:r>
            <a:r>
              <a:rPr lang="en-US" sz="3200" b="1" dirty="0"/>
              <a:t>to many plants. In the United States, however, Toyota uses milk runs from many suppliers to each assembly plant. </a:t>
            </a:r>
          </a:p>
        </p:txBody>
      </p:sp>
      <p:sp>
        <p:nvSpPr>
          <p:cNvPr id="3"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84670" y="137827"/>
            <a:ext cx="1197730" cy="1076611"/>
          </a:xfrm>
          <a:prstGeom prst="rect">
            <a:avLst/>
          </a:prstGeom>
        </p:spPr>
      </p:pic>
    </p:spTree>
    <p:extLst>
      <p:ext uri="{BB962C8B-B14F-4D97-AF65-F5344CB8AC3E}">
        <p14:creationId xmlns:p14="http://schemas.microsoft.com/office/powerpoint/2010/main" val="208204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97515" y="300545"/>
            <a:ext cx="1627773" cy="1463167"/>
          </a:xfrm>
          <a:prstGeom prst="rect">
            <a:avLst/>
          </a:prstGeom>
        </p:spPr>
      </p:pic>
      <p:sp>
        <p:nvSpPr>
          <p:cNvPr id="2" name="Title 1"/>
          <p:cNvSpPr>
            <a:spLocks noGrp="1"/>
          </p:cNvSpPr>
          <p:nvPr>
            <p:ph type="title"/>
          </p:nvPr>
        </p:nvSpPr>
        <p:spPr>
          <a:xfrm>
            <a:off x="180975" y="300545"/>
            <a:ext cx="95450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All shipments via central </a:t>
            </a:r>
            <a:r>
              <a:rPr lang="en-US" dirty="0" smtClean="0">
                <a:solidFill>
                  <a:schemeClr val="tx1"/>
                </a:solidFill>
              </a:rPr>
              <a:t>DC</a:t>
            </a:r>
            <a:endParaRPr lang="en-US" dirty="0">
              <a:solidFill>
                <a:schemeClr val="tx1"/>
              </a:solidFill>
            </a:endParaRPr>
          </a:p>
        </p:txBody>
      </p:sp>
      <p:sp>
        <p:nvSpPr>
          <p:cNvPr id="3" name="Content Placeholder 2"/>
          <p:cNvSpPr>
            <a:spLocks noGrp="1"/>
          </p:cNvSpPr>
          <p:nvPr>
            <p:ph idx="1"/>
          </p:nvPr>
        </p:nvSpPr>
        <p:spPr>
          <a:xfrm>
            <a:off x="338138" y="1891210"/>
            <a:ext cx="6148387" cy="4351338"/>
          </a:xfrm>
        </p:spPr>
        <p:txBody>
          <a:bodyPr>
            <a:normAutofit lnSpcReduction="10000"/>
          </a:bodyPr>
          <a:lstStyle/>
          <a:p>
            <a:pPr marL="0" indent="0" algn="just">
              <a:buNone/>
            </a:pPr>
            <a:r>
              <a:rPr lang="en-US" sz="3200" b="1" dirty="0" smtClean="0"/>
              <a:t>Under </a:t>
            </a:r>
            <a:r>
              <a:rPr lang="en-US" sz="3200" b="1" dirty="0"/>
              <a:t>this option, suppliers do not send shipments directly to buyer locations. The buyer divides locations by geographic region and a DC is built for each region. Suppliers send their shipments to the DC and the DC then forwards appropriate shipments to each buyer location, as shown in Figure 13-4.</a:t>
            </a:r>
          </a:p>
        </p:txBody>
      </p:sp>
      <p:pic>
        <p:nvPicPr>
          <p:cNvPr id="5" name="Picture 4"/>
          <p:cNvPicPr>
            <a:picLocks noChangeAspect="1"/>
          </p:cNvPicPr>
          <p:nvPr/>
        </p:nvPicPr>
        <p:blipFill>
          <a:blip r:embed="rId3"/>
          <a:stretch>
            <a:fillRect/>
          </a:stretch>
        </p:blipFill>
        <p:spPr>
          <a:xfrm>
            <a:off x="6729412" y="1978818"/>
            <a:ext cx="5242989" cy="4176122"/>
          </a:xfrm>
          <a:prstGeom prst="rect">
            <a:avLst/>
          </a:prstGeom>
        </p:spPr>
      </p:pic>
    </p:spTree>
    <p:extLst>
      <p:ext uri="{BB962C8B-B14F-4D97-AF65-F5344CB8AC3E}">
        <p14:creationId xmlns:p14="http://schemas.microsoft.com/office/powerpoint/2010/main" val="1238578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1" y="1225689"/>
            <a:ext cx="11644312" cy="5632311"/>
          </a:xfrm>
          <a:prstGeom prst="rect">
            <a:avLst/>
          </a:prstGeom>
        </p:spPr>
        <p:txBody>
          <a:bodyPr wrap="square">
            <a:spAutoFit/>
          </a:bodyPr>
          <a:lstStyle/>
          <a:p>
            <a:pPr algn="just"/>
            <a:r>
              <a:rPr lang="en-US" sz="3000" b="1" dirty="0"/>
              <a:t>The DC is an extra layer between suppliers and buyer locations and can play two different roles. One is to store inventory and the other is to serve as a transfer location. In either case, the presence of DCs can </a:t>
            </a:r>
            <a:r>
              <a:rPr lang="en-US" sz="3000" b="1" dirty="0" smtClean="0"/>
              <a:t>help:</a:t>
            </a:r>
          </a:p>
          <a:p>
            <a:pPr marL="457200" indent="-457200" algn="just">
              <a:buFont typeface="Wingdings" panose="05000000000000000000" pitchFamily="2" charset="2"/>
              <a:buChar char="Ø"/>
            </a:pPr>
            <a:r>
              <a:rPr lang="en-US" sz="3000" b="1" dirty="0" smtClean="0">
                <a:solidFill>
                  <a:srgbClr val="FF0000"/>
                </a:solidFill>
              </a:rPr>
              <a:t> </a:t>
            </a:r>
            <a:r>
              <a:rPr lang="en-US" sz="3000" b="1" dirty="0">
                <a:solidFill>
                  <a:srgbClr val="FF0000"/>
                </a:solidFill>
              </a:rPr>
              <a:t>reduce </a:t>
            </a:r>
            <a:r>
              <a:rPr lang="en-US" sz="3000" b="1" dirty="0"/>
              <a:t>supply chain costs when suppliers are located far from the buyer locations and transportation costs are high. </a:t>
            </a:r>
            <a:endParaRPr lang="en-US" sz="3000" b="1" dirty="0" smtClean="0"/>
          </a:p>
          <a:p>
            <a:pPr marL="457200" indent="-457200" algn="just">
              <a:buFont typeface="Wingdings" panose="05000000000000000000" pitchFamily="2" charset="2"/>
              <a:buChar char="Ø"/>
            </a:pPr>
            <a:r>
              <a:rPr lang="en-US" sz="3000" b="1" dirty="0" smtClean="0">
                <a:solidFill>
                  <a:srgbClr val="FF0000"/>
                </a:solidFill>
              </a:rPr>
              <a:t>allows</a:t>
            </a:r>
            <a:r>
              <a:rPr lang="en-US" sz="3000" b="1" dirty="0" smtClean="0"/>
              <a:t> </a:t>
            </a:r>
            <a:r>
              <a:rPr lang="en-US" sz="3000" b="1" dirty="0"/>
              <a:t>a supply chain to achieve economies of scale for inbound </a:t>
            </a:r>
            <a:r>
              <a:rPr lang="en-US" sz="3000" b="1" dirty="0" smtClean="0"/>
              <a:t>transportation </a:t>
            </a:r>
            <a:r>
              <a:rPr lang="en-US" sz="3000" b="1" dirty="0"/>
              <a:t>to a point close to the final destination, because each supplier sends a large shipment to the DC that contains product for all locations the DC </a:t>
            </a:r>
            <a:r>
              <a:rPr lang="en-US" sz="3000" b="1" dirty="0" smtClean="0"/>
              <a:t>serves . Because </a:t>
            </a:r>
            <a:r>
              <a:rPr lang="en-US" sz="3000" b="1" dirty="0"/>
              <a:t>DCs serve locations nearby, the outbound transportation cost is not very large. For example, W.W. Grainger has its suppliers ship products to one of nine DCs, which in turn replenish their almost 400 branches</a:t>
            </a:r>
          </a:p>
        </p:txBody>
      </p:sp>
      <p:pic>
        <p:nvPicPr>
          <p:cNvPr id="3" name="Picture 2"/>
          <p:cNvPicPr>
            <a:picLocks noChangeAspect="1"/>
          </p:cNvPicPr>
          <p:nvPr/>
        </p:nvPicPr>
        <p:blipFill>
          <a:blip r:embed="rId2"/>
          <a:stretch>
            <a:fillRect/>
          </a:stretch>
        </p:blipFill>
        <p:spPr>
          <a:xfrm>
            <a:off x="10354488" y="134790"/>
            <a:ext cx="1213625" cy="1090899"/>
          </a:xfrm>
          <a:prstGeom prst="rect">
            <a:avLst/>
          </a:prstGeom>
        </p:spPr>
      </p:pic>
      <p:sp>
        <p:nvSpPr>
          <p:cNvPr id="4"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73257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1363556"/>
            <a:ext cx="11115674" cy="5016758"/>
          </a:xfrm>
          <a:prstGeom prst="rect">
            <a:avLst/>
          </a:prstGeom>
        </p:spPr>
        <p:txBody>
          <a:bodyPr wrap="square">
            <a:spAutoFit/>
          </a:bodyPr>
          <a:lstStyle/>
          <a:p>
            <a:pPr algn="just"/>
            <a:r>
              <a:rPr lang="en-US" sz="3200" b="1" dirty="0"/>
              <a:t>If transportation economies require very large shipments on the inbound </a:t>
            </a:r>
            <a:r>
              <a:rPr lang="en-US" sz="3200" b="1" dirty="0" smtClean="0"/>
              <a:t>side DCs </a:t>
            </a:r>
            <a:r>
              <a:rPr lang="en-US" sz="3200" b="1" dirty="0"/>
              <a:t>hold inventory and send product to buyer locations in smaller replenishment lots. For example, when Wal-Mart sources from an overseas supplier, the product is held in inventory at the DC because the lot size on the inbound side is much larger than the sum of the lot sizes for the stores served by the DC</a:t>
            </a:r>
            <a:r>
              <a:rPr lang="en-US" sz="3200" b="1" dirty="0" smtClean="0"/>
              <a:t>.</a:t>
            </a:r>
            <a:endParaRPr lang="en-US" sz="3200" b="1" dirty="0"/>
          </a:p>
          <a:p>
            <a:pPr algn="just"/>
            <a:r>
              <a:rPr lang="en-US" sz="3200" b="1" dirty="0" smtClean="0"/>
              <a:t> </a:t>
            </a:r>
            <a:r>
              <a:rPr lang="en-US" sz="3200" b="1" dirty="0"/>
              <a:t>If replenishment lots for the buyer locations served by a DC are large enough to achieve economies of scale on inbound transportation, the DC does not need to hold inventory. </a:t>
            </a:r>
          </a:p>
        </p:txBody>
      </p:sp>
      <p:pic>
        <p:nvPicPr>
          <p:cNvPr id="3" name="Picture 2"/>
          <p:cNvPicPr>
            <a:picLocks noChangeAspect="1"/>
          </p:cNvPicPr>
          <p:nvPr/>
        </p:nvPicPr>
        <p:blipFill>
          <a:blip r:embed="rId2"/>
          <a:stretch>
            <a:fillRect/>
          </a:stretch>
        </p:blipFill>
        <p:spPr>
          <a:xfrm>
            <a:off x="10229850" y="109252"/>
            <a:ext cx="1395413" cy="1254304"/>
          </a:xfrm>
          <a:prstGeom prst="rect">
            <a:avLst/>
          </a:prstGeom>
        </p:spPr>
      </p:pic>
      <p:sp>
        <p:nvSpPr>
          <p:cNvPr id="4"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397092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58413" y="226187"/>
            <a:ext cx="1477141" cy="1159702"/>
          </a:xfrm>
          <a:prstGeom prst="rect">
            <a:avLst/>
          </a:prstGeom>
        </p:spPr>
      </p:pic>
      <p:sp>
        <p:nvSpPr>
          <p:cNvPr id="2" name="Title 1"/>
          <p:cNvSpPr>
            <a:spLocks noGrp="1"/>
          </p:cNvSpPr>
          <p:nvPr>
            <p:ph type="title"/>
          </p:nvPr>
        </p:nvSpPr>
        <p:spPr>
          <a:xfrm>
            <a:off x="209549" y="226185"/>
            <a:ext cx="9405938" cy="115970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Trade-offs in transportation design</a:t>
            </a:r>
            <a:endParaRPr lang="en-US" dirty="0">
              <a:solidFill>
                <a:schemeClr val="tx1"/>
              </a:solidFill>
            </a:endParaRPr>
          </a:p>
        </p:txBody>
      </p:sp>
      <p:sp>
        <p:nvSpPr>
          <p:cNvPr id="3" name="Content Placeholder 2"/>
          <p:cNvSpPr>
            <a:spLocks noGrp="1"/>
          </p:cNvSpPr>
          <p:nvPr>
            <p:ph idx="1"/>
          </p:nvPr>
        </p:nvSpPr>
        <p:spPr>
          <a:xfrm>
            <a:off x="209549" y="1385888"/>
            <a:ext cx="11863389" cy="5472111"/>
          </a:xfrm>
        </p:spPr>
        <p:txBody>
          <a:bodyPr>
            <a:noAutofit/>
          </a:bodyPr>
          <a:lstStyle/>
          <a:p>
            <a:pPr marL="0" indent="0" algn="just">
              <a:buNone/>
            </a:pPr>
            <a:r>
              <a:rPr lang="en-US" sz="3000" b="1" dirty="0" smtClean="0"/>
              <a:t>All </a:t>
            </a:r>
            <a:r>
              <a:rPr lang="en-US" sz="3000" b="1" dirty="0"/>
              <a:t>transportation decisions made by shippers in a supply chain network must take into account their impact on inventory costs, facility and processing costs, the cost of coordinating operations, as well as the level of responsiveness provided to customers. The cost of coordinating operations is generally hard to quantify. Shippers should evaluate different transportation options in terms of various costs as well as revenues and then rank them according to coordination complexity. A manager can then make the appropriate transportation decision. Managers must consider the following tradeoffs when making transportation decisions:</a:t>
            </a:r>
          </a:p>
          <a:p>
            <a:pPr marL="0" indent="0" algn="just">
              <a:buNone/>
            </a:pPr>
            <a:r>
              <a:rPr lang="en-US" sz="3000" b="1" dirty="0"/>
              <a:t>• </a:t>
            </a:r>
            <a:r>
              <a:rPr lang="en-US" sz="3000" b="1" dirty="0">
                <a:solidFill>
                  <a:srgbClr val="FF0000"/>
                </a:solidFill>
              </a:rPr>
              <a:t>Transportation and inventory cost trade-off</a:t>
            </a:r>
          </a:p>
          <a:p>
            <a:pPr marL="0" indent="0" algn="just">
              <a:buNone/>
            </a:pPr>
            <a:r>
              <a:rPr lang="en-US" sz="3000" b="1" dirty="0"/>
              <a:t>• </a:t>
            </a:r>
            <a:r>
              <a:rPr lang="en-US" sz="3000" b="1" dirty="0">
                <a:solidFill>
                  <a:srgbClr val="FF0000"/>
                </a:solidFill>
              </a:rPr>
              <a:t>Transportation cost and customer responsiveness trade-off</a:t>
            </a:r>
          </a:p>
          <a:p>
            <a:pPr marL="0" indent="0" algn="just">
              <a:buNone/>
            </a:pPr>
            <a:endParaRPr lang="en-US" sz="3000" b="1" dirty="0"/>
          </a:p>
        </p:txBody>
      </p:sp>
    </p:spTree>
    <p:extLst>
      <p:ext uri="{BB962C8B-B14F-4D97-AF65-F5344CB8AC3E}">
        <p14:creationId xmlns:p14="http://schemas.microsoft.com/office/powerpoint/2010/main" val="4096644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1274003"/>
            <a:ext cx="11858625" cy="5170646"/>
          </a:xfrm>
          <a:prstGeom prst="rect">
            <a:avLst/>
          </a:prstGeom>
        </p:spPr>
        <p:txBody>
          <a:bodyPr wrap="square">
            <a:spAutoFit/>
          </a:bodyPr>
          <a:lstStyle/>
          <a:p>
            <a:pPr algn="just"/>
            <a:r>
              <a:rPr lang="en-US" sz="3000" b="1" dirty="0">
                <a:solidFill>
                  <a:srgbClr val="FF0000"/>
                </a:solidFill>
              </a:rPr>
              <a:t>TRANSPORTATION AND INVENTORY COST </a:t>
            </a:r>
            <a:r>
              <a:rPr lang="en-US" sz="3000" b="1" dirty="0" smtClean="0">
                <a:solidFill>
                  <a:srgbClr val="FF0000"/>
                </a:solidFill>
              </a:rPr>
              <a:t>TRADE-OFF</a:t>
            </a:r>
            <a:endParaRPr lang="en-US" sz="3000" b="1" dirty="0"/>
          </a:p>
          <a:p>
            <a:pPr algn="just"/>
            <a:r>
              <a:rPr lang="en-US" sz="3000" b="1" dirty="0" smtClean="0"/>
              <a:t> </a:t>
            </a:r>
            <a:r>
              <a:rPr lang="en-US" sz="3000" b="1" dirty="0"/>
              <a:t>The trade-off between transportation and inventory costs is significant when designing a supply chain network</a:t>
            </a:r>
            <a:r>
              <a:rPr lang="en-US" sz="3000" b="1" dirty="0" smtClean="0"/>
              <a:t>.</a:t>
            </a:r>
          </a:p>
          <a:p>
            <a:pPr algn="just"/>
            <a:r>
              <a:rPr lang="en-US" sz="3000" b="1" dirty="0" smtClean="0"/>
              <a:t> </a:t>
            </a:r>
            <a:r>
              <a:rPr lang="en-US" sz="3000" b="1" dirty="0"/>
              <a:t>Two fundamental supply chain decisions involving this </a:t>
            </a:r>
            <a:r>
              <a:rPr lang="en-US" sz="3000" b="1" dirty="0" smtClean="0"/>
              <a:t>trade off are</a:t>
            </a:r>
          </a:p>
          <a:p>
            <a:pPr algn="just"/>
            <a:r>
              <a:rPr lang="en-US" sz="3000" b="1" dirty="0" smtClean="0"/>
              <a:t>• </a:t>
            </a:r>
            <a:r>
              <a:rPr lang="en-US" sz="3000" b="1" dirty="0"/>
              <a:t>Choice of transportation </a:t>
            </a:r>
            <a:r>
              <a:rPr lang="en-US" sz="3000" b="1" dirty="0" smtClean="0"/>
              <a:t>mode</a:t>
            </a:r>
          </a:p>
          <a:p>
            <a:pPr algn="just"/>
            <a:r>
              <a:rPr lang="en-US" sz="3000" b="1" dirty="0" smtClean="0"/>
              <a:t> </a:t>
            </a:r>
            <a:r>
              <a:rPr lang="en-US" sz="3000" b="1" dirty="0"/>
              <a:t>• Inventory aggregation </a:t>
            </a:r>
            <a:endParaRPr lang="en-US" sz="3000" b="1" dirty="0" smtClean="0"/>
          </a:p>
          <a:p>
            <a:pPr algn="just"/>
            <a:r>
              <a:rPr lang="en-US" sz="3000" b="1" u="sng" dirty="0" smtClean="0">
                <a:solidFill>
                  <a:srgbClr val="00B050"/>
                </a:solidFill>
              </a:rPr>
              <a:t>1- Choice </a:t>
            </a:r>
            <a:r>
              <a:rPr lang="en-US" sz="3000" b="1" u="sng" dirty="0">
                <a:solidFill>
                  <a:srgbClr val="00B050"/>
                </a:solidFill>
              </a:rPr>
              <a:t>of Transportation </a:t>
            </a:r>
            <a:r>
              <a:rPr lang="en-US" sz="3000" b="1" u="sng" dirty="0" smtClean="0">
                <a:solidFill>
                  <a:srgbClr val="00B050"/>
                </a:solidFill>
              </a:rPr>
              <a:t>Mode:</a:t>
            </a:r>
          </a:p>
          <a:p>
            <a:pPr algn="just"/>
            <a:r>
              <a:rPr lang="en-US" sz="3000" b="1" dirty="0" smtClean="0"/>
              <a:t> </a:t>
            </a:r>
            <a:r>
              <a:rPr lang="en-US" sz="3000" b="1" dirty="0"/>
              <a:t>Selecting a transportation mode is both a planning and an operational decision in a supply </a:t>
            </a:r>
            <a:r>
              <a:rPr lang="en-US" sz="3000" b="1" dirty="0" smtClean="0"/>
              <a:t>chain. </a:t>
            </a:r>
            <a:r>
              <a:rPr lang="en-US" sz="3000" b="1" dirty="0"/>
              <a:t>The decision regarding carriers with which a company contracts is a planning decision, whereas the choice of transportation mode for a particular shipment is an operational decision</a:t>
            </a:r>
          </a:p>
        </p:txBody>
      </p:sp>
      <p:sp>
        <p:nvSpPr>
          <p:cNvPr id="3" name="Title 1"/>
          <p:cNvSpPr txBox="1">
            <a:spLocks/>
          </p:cNvSpPr>
          <p:nvPr/>
        </p:nvSpPr>
        <p:spPr>
          <a:xfrm>
            <a:off x="114300" y="0"/>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68438" y="0"/>
            <a:ext cx="1627773" cy="1159703"/>
          </a:xfrm>
          <a:prstGeom prst="rect">
            <a:avLst/>
          </a:prstGeom>
        </p:spPr>
      </p:pic>
    </p:spTree>
    <p:extLst>
      <p:ext uri="{BB962C8B-B14F-4D97-AF65-F5344CB8AC3E}">
        <p14:creationId xmlns:p14="http://schemas.microsoft.com/office/powerpoint/2010/main" val="913369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99" y="1589038"/>
            <a:ext cx="11058525" cy="4031873"/>
          </a:xfrm>
          <a:prstGeom prst="rect">
            <a:avLst/>
          </a:prstGeom>
        </p:spPr>
        <p:txBody>
          <a:bodyPr wrap="square">
            <a:spAutoFit/>
          </a:bodyPr>
          <a:lstStyle/>
          <a:p>
            <a:pPr algn="just"/>
            <a:r>
              <a:rPr lang="en-US" sz="3200" b="1" dirty="0" smtClean="0"/>
              <a:t>For </a:t>
            </a:r>
            <a:r>
              <a:rPr lang="en-US" sz="3200" b="1" dirty="0"/>
              <a:t>both decisions, a shipper must balance transportation and inventory costs. The mode of transportation that results in the lowest transportation cost does not necessarily lower total costs for a supply chain. Cheaper modes of transport typically have longer lead times and larger minimum shipment quantities, both of which result in higher levels of inventory in the supply chain. Modes that allow for shipping in small quantities lower inventory levels but tend to be more expensive</a:t>
            </a:r>
          </a:p>
        </p:txBody>
      </p:sp>
      <p:sp>
        <p:nvSpPr>
          <p:cNvPr id="3"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11313" y="125871"/>
            <a:ext cx="1627773" cy="1463167"/>
          </a:xfrm>
          <a:prstGeom prst="rect">
            <a:avLst/>
          </a:prstGeom>
        </p:spPr>
      </p:pic>
    </p:spTree>
    <p:extLst>
      <p:ext uri="{BB962C8B-B14F-4D97-AF65-F5344CB8AC3E}">
        <p14:creationId xmlns:p14="http://schemas.microsoft.com/office/powerpoint/2010/main" val="2496269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549" y="1751736"/>
            <a:ext cx="11406189" cy="4524315"/>
          </a:xfrm>
          <a:prstGeom prst="rect">
            <a:avLst/>
          </a:prstGeom>
        </p:spPr>
        <p:txBody>
          <a:bodyPr wrap="square">
            <a:spAutoFit/>
          </a:bodyPr>
          <a:lstStyle/>
          <a:p>
            <a:pPr algn="just"/>
            <a:r>
              <a:rPr lang="en-US" sz="3200" b="1" dirty="0" smtClean="0"/>
              <a:t>Dell</a:t>
            </a:r>
            <a:r>
              <a:rPr lang="en-US" sz="3200" b="1" dirty="0"/>
              <a:t>, for example, airfreights several of its components from Asia. This choice cannot be justified on the basis of transportation cost </a:t>
            </a:r>
            <a:r>
              <a:rPr lang="en-US" sz="3200" b="1" dirty="0" smtClean="0"/>
              <a:t>alone. It </a:t>
            </a:r>
            <a:r>
              <a:rPr lang="en-US" sz="3200" b="1" dirty="0"/>
              <a:t>can only be justified because the use of a faster mode of transportation for shipping valuable components allows Dell to carry low levels of </a:t>
            </a:r>
            <a:r>
              <a:rPr lang="en-US" sz="3200" b="1" dirty="0" smtClean="0"/>
              <a:t>inventory .</a:t>
            </a:r>
          </a:p>
          <a:p>
            <a:pPr algn="just"/>
            <a:endParaRPr lang="en-US" sz="3200" b="1" dirty="0"/>
          </a:p>
          <a:p>
            <a:pPr algn="just"/>
            <a:r>
              <a:rPr lang="en-US" sz="3200" b="1" dirty="0" smtClean="0"/>
              <a:t>The </a:t>
            </a:r>
            <a:r>
              <a:rPr lang="en-US" sz="3200" b="1" dirty="0"/>
              <a:t>impact of using different modes of transportation on inventories, response time, and costs in the supply chain. Each transportation mode is ranked along various dimensions. </a:t>
            </a:r>
          </a:p>
        </p:txBody>
      </p:sp>
      <p:sp>
        <p:nvSpPr>
          <p:cNvPr id="3"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82726" y="74452"/>
            <a:ext cx="1627773" cy="1463167"/>
          </a:xfrm>
          <a:prstGeom prst="rect">
            <a:avLst/>
          </a:prstGeom>
        </p:spPr>
      </p:pic>
    </p:spTree>
    <p:extLst>
      <p:ext uri="{BB962C8B-B14F-4D97-AF65-F5344CB8AC3E}">
        <p14:creationId xmlns:p14="http://schemas.microsoft.com/office/powerpoint/2010/main" val="3849770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1" y="1537619"/>
            <a:ext cx="11272837" cy="5170646"/>
          </a:xfrm>
          <a:prstGeom prst="rect">
            <a:avLst/>
          </a:prstGeom>
        </p:spPr>
        <p:txBody>
          <a:bodyPr wrap="square">
            <a:spAutoFit/>
          </a:bodyPr>
          <a:lstStyle/>
          <a:p>
            <a:pPr algn="just"/>
            <a:r>
              <a:rPr lang="en-US" sz="3000" b="1" dirty="0" smtClean="0"/>
              <a:t>Faster </a:t>
            </a:r>
            <a:r>
              <a:rPr lang="en-US" sz="3000" b="1" dirty="0"/>
              <a:t>modes of transportation are preferred for products with a high </a:t>
            </a:r>
            <a:r>
              <a:rPr lang="en-US" sz="3000" b="1" dirty="0" smtClean="0"/>
              <a:t>value-to weight </a:t>
            </a:r>
            <a:r>
              <a:rPr lang="en-US" sz="3000" b="1" dirty="0"/>
              <a:t>ratio, for which reducing inventories is important, whereas cheaper modes are preferred for products with a small value-to-weight ratio, for which reducing </a:t>
            </a:r>
            <a:r>
              <a:rPr lang="en-US" sz="3000" b="1" dirty="0" smtClean="0"/>
              <a:t>transportation </a:t>
            </a:r>
            <a:r>
              <a:rPr lang="en-US" sz="3000" b="1" dirty="0"/>
              <a:t>cost is important. </a:t>
            </a:r>
            <a:endParaRPr lang="en-US" sz="3000" b="1" dirty="0" smtClean="0"/>
          </a:p>
          <a:p>
            <a:pPr algn="just"/>
            <a:endParaRPr lang="en-US" sz="3000" b="1" dirty="0"/>
          </a:p>
          <a:p>
            <a:pPr algn="just"/>
            <a:r>
              <a:rPr lang="en-US" sz="3000" b="1" dirty="0" smtClean="0"/>
              <a:t>The </a:t>
            </a:r>
            <a:r>
              <a:rPr lang="en-US" sz="3000" b="1" dirty="0"/>
              <a:t>choice of transportation mode should take into account cycle, safety, and in-transit inventory costs besides the cost of transportation. Ignoring inventory costs when making transportation decisions can result in choices that worsen the performance of a supply chain</a:t>
            </a:r>
          </a:p>
        </p:txBody>
      </p:sp>
      <p:sp>
        <p:nvSpPr>
          <p:cNvPr id="5"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6" name="Picture 5"/>
          <p:cNvPicPr>
            <a:picLocks noChangeAspect="1"/>
          </p:cNvPicPr>
          <p:nvPr/>
        </p:nvPicPr>
        <p:blipFill>
          <a:blip r:embed="rId2"/>
          <a:stretch>
            <a:fillRect/>
          </a:stretch>
        </p:blipFill>
        <p:spPr>
          <a:xfrm>
            <a:off x="10354176" y="74452"/>
            <a:ext cx="1627773" cy="1463167"/>
          </a:xfrm>
          <a:prstGeom prst="rect">
            <a:avLst/>
          </a:prstGeom>
        </p:spPr>
      </p:pic>
    </p:spTree>
    <p:extLst>
      <p:ext uri="{BB962C8B-B14F-4D97-AF65-F5344CB8AC3E}">
        <p14:creationId xmlns:p14="http://schemas.microsoft.com/office/powerpoint/2010/main" val="20627548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1" y="1583608"/>
            <a:ext cx="11172825" cy="5016758"/>
          </a:xfrm>
          <a:prstGeom prst="rect">
            <a:avLst/>
          </a:prstGeom>
        </p:spPr>
        <p:txBody>
          <a:bodyPr wrap="square">
            <a:spAutoFit/>
          </a:bodyPr>
          <a:lstStyle/>
          <a:p>
            <a:pPr algn="just"/>
            <a:r>
              <a:rPr lang="en-US" sz="3200" b="1" dirty="0" smtClean="0">
                <a:solidFill>
                  <a:srgbClr val="00B050"/>
                </a:solidFill>
              </a:rPr>
              <a:t>2- Inventory </a:t>
            </a:r>
            <a:r>
              <a:rPr lang="en-US" sz="3200" b="1" dirty="0">
                <a:solidFill>
                  <a:srgbClr val="00B050"/>
                </a:solidFill>
              </a:rPr>
              <a:t>Aggregation </a:t>
            </a:r>
            <a:endParaRPr lang="en-US" sz="3200" b="1" dirty="0" smtClean="0">
              <a:solidFill>
                <a:srgbClr val="00B050"/>
              </a:solidFill>
            </a:endParaRPr>
          </a:p>
          <a:p>
            <a:pPr algn="just"/>
            <a:endParaRPr lang="en-US" sz="3200" b="1" dirty="0" smtClean="0"/>
          </a:p>
          <a:p>
            <a:pPr algn="just"/>
            <a:r>
              <a:rPr lang="en-US" sz="3200" b="1" dirty="0" smtClean="0"/>
              <a:t>Firms </a:t>
            </a:r>
            <a:r>
              <a:rPr lang="en-US" sz="3200" b="1" dirty="0"/>
              <a:t>can significantly reduce the safety inventory they require by physically </a:t>
            </a:r>
            <a:r>
              <a:rPr lang="en-US" sz="3200" b="1" dirty="0" smtClean="0"/>
              <a:t>aggregating </a:t>
            </a:r>
            <a:r>
              <a:rPr lang="en-US" sz="3200" b="1" dirty="0"/>
              <a:t>inventories in one </a:t>
            </a:r>
            <a:r>
              <a:rPr lang="en-US" sz="3200" b="1" dirty="0" smtClean="0"/>
              <a:t>location. </a:t>
            </a:r>
            <a:r>
              <a:rPr lang="en-US" sz="3200" b="1" dirty="0"/>
              <a:t>Most e-businesses use this technique to gain advantage over firms with facilities in many locations. For example, Amazon.com has focused on decreasing its facility and inventory costs by holding inventory in a few warehouses, whereas booksellers such as Borders and Barnes &amp; Noble have to hold inventory in many retail stores. </a:t>
            </a:r>
          </a:p>
        </p:txBody>
      </p:sp>
      <p:sp>
        <p:nvSpPr>
          <p:cNvPr id="3" name="Title 1"/>
          <p:cNvSpPr txBox="1">
            <a:spLocks/>
          </p:cNvSpPr>
          <p:nvPr/>
        </p:nvSpPr>
        <p:spPr>
          <a:xfrm>
            <a:off x="209549" y="206316"/>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64205" y="54585"/>
            <a:ext cx="1627773" cy="1463167"/>
          </a:xfrm>
          <a:prstGeom prst="rect">
            <a:avLst/>
          </a:prstGeom>
        </p:spPr>
      </p:pic>
    </p:spTree>
    <p:extLst>
      <p:ext uri="{BB962C8B-B14F-4D97-AF65-F5344CB8AC3E}">
        <p14:creationId xmlns:p14="http://schemas.microsoft.com/office/powerpoint/2010/main" val="61541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671637"/>
            <a:ext cx="11487149" cy="4524315"/>
          </a:xfrm>
          <a:prstGeom prst="rect">
            <a:avLst/>
          </a:prstGeom>
        </p:spPr>
        <p:txBody>
          <a:bodyPr wrap="square">
            <a:spAutoFit/>
          </a:bodyPr>
          <a:lstStyle/>
          <a:p>
            <a:pPr algn="just"/>
            <a:r>
              <a:rPr lang="en-US" sz="3200" b="1" dirty="0"/>
              <a:t>Inventory </a:t>
            </a:r>
            <a:r>
              <a:rPr lang="en-US" sz="3200" b="1" dirty="0" smtClean="0"/>
              <a:t>aggregation is </a:t>
            </a:r>
            <a:r>
              <a:rPr lang="en-US" sz="3200" b="1" dirty="0"/>
              <a:t>a good idea when inventory and facility costs form a large fraction of a supply chain's total costs. Inventory aggregation is useful for products with a large value-to-weight ratio and for products with high demand uncertainty. For example, inventory aggregation is very valuable for new products in the PC industry, because PCs have a large value-to-weight ratio and demand for new products is </a:t>
            </a:r>
            <a:r>
              <a:rPr lang="en-US" sz="3200" b="1" dirty="0" smtClean="0"/>
              <a:t>uncertain</a:t>
            </a:r>
            <a:r>
              <a:rPr lang="en-US" sz="3200" b="1" dirty="0"/>
              <a:t>. Inventory aggregation is also a good idea if customer orders are large enough to ensure sufficient economies of scale on outbound transportation. </a:t>
            </a:r>
          </a:p>
        </p:txBody>
      </p:sp>
      <p:sp>
        <p:nvSpPr>
          <p:cNvPr id="3" name="Title 1"/>
          <p:cNvSpPr txBox="1">
            <a:spLocks/>
          </p:cNvSpPr>
          <p:nvPr/>
        </p:nvSpPr>
        <p:spPr>
          <a:xfrm>
            <a:off x="252411" y="177890"/>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8001" y="26159"/>
            <a:ext cx="1627773" cy="1463167"/>
          </a:xfrm>
          <a:prstGeom prst="rect">
            <a:avLst/>
          </a:prstGeom>
        </p:spPr>
      </p:pic>
    </p:spTree>
    <p:extLst>
      <p:ext uri="{BB962C8B-B14F-4D97-AF65-F5344CB8AC3E}">
        <p14:creationId xmlns:p14="http://schemas.microsoft.com/office/powerpoint/2010/main" val="511221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9" y="302359"/>
            <a:ext cx="11415712" cy="6555641"/>
          </a:xfrm>
          <a:prstGeom prst="rect">
            <a:avLst/>
          </a:prstGeom>
        </p:spPr>
        <p:txBody>
          <a:bodyPr wrap="square">
            <a:spAutoFit/>
          </a:bodyPr>
          <a:lstStyle/>
          <a:p>
            <a:pPr algn="just"/>
            <a:r>
              <a:rPr lang="en-US" sz="2800" b="1" dirty="0">
                <a:solidFill>
                  <a:srgbClr val="FF0000"/>
                </a:solidFill>
              </a:rPr>
              <a:t>TRADE-OFF BETWEEN TRANSPORTATION COST AND CUSTOMER RESPONSIVENESS </a:t>
            </a:r>
            <a:endParaRPr lang="en-US" sz="2800" b="1" dirty="0" smtClean="0">
              <a:solidFill>
                <a:srgbClr val="FF0000"/>
              </a:solidFill>
            </a:endParaRPr>
          </a:p>
          <a:p>
            <a:pPr algn="just"/>
            <a:r>
              <a:rPr lang="en-US" sz="2800" b="1" dirty="0" smtClean="0"/>
              <a:t>The </a:t>
            </a:r>
            <a:r>
              <a:rPr lang="en-US" sz="2800" b="1" dirty="0"/>
              <a:t>transportation cost a supply chain incurs is closely linked to the degree of </a:t>
            </a:r>
            <a:r>
              <a:rPr lang="en-US" sz="2800" b="1" dirty="0" smtClean="0"/>
              <a:t>responsiveness </a:t>
            </a:r>
            <a:r>
              <a:rPr lang="en-US" sz="2800" b="1" dirty="0"/>
              <a:t>the supply chain aims to provide. If a firm has high responsiveness and ships all orders within a day of receipt from the customer, it will have small outbound </a:t>
            </a:r>
            <a:r>
              <a:rPr lang="en-US" sz="2800" b="1" dirty="0" smtClean="0"/>
              <a:t>shipments </a:t>
            </a:r>
            <a:r>
              <a:rPr lang="en-US" sz="2800" b="1" dirty="0"/>
              <a:t>resulting in a high transportation cost. If it decreases its responsiveness and aggregates orders over a longer time horizon before shipping them out, it will be able to exploit economies of scale and incur a lower transportation cost because of larger shipments. </a:t>
            </a:r>
            <a:r>
              <a:rPr lang="en-US" sz="2800" b="1" dirty="0">
                <a:solidFill>
                  <a:srgbClr val="FF0000"/>
                </a:solidFill>
              </a:rPr>
              <a:t>Temporal aggregation </a:t>
            </a:r>
            <a:r>
              <a:rPr lang="en-US" sz="2800" b="1" dirty="0"/>
              <a:t>is the process of combining orders across time. Temporal aggregation decreases a firm's responsiveness because of shipping delay but also decreases transportation costs because of economies of scale that result from larger shipments. Thus, a firm must consider the trade-off between responsiveness and transportation cost when designing its transportation network</a:t>
            </a:r>
          </a:p>
        </p:txBody>
      </p:sp>
    </p:spTree>
    <p:extLst>
      <p:ext uri="{BB962C8B-B14F-4D97-AF65-F5344CB8AC3E}">
        <p14:creationId xmlns:p14="http://schemas.microsoft.com/office/powerpoint/2010/main" val="4210186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6322"/>
            <a:ext cx="1627773" cy="1463167"/>
          </a:xfrm>
          <a:prstGeom prst="rect">
            <a:avLst/>
          </a:prstGeom>
        </p:spPr>
      </p:pic>
      <p:sp>
        <p:nvSpPr>
          <p:cNvPr id="2" name="Title 1"/>
          <p:cNvSpPr>
            <a:spLocks noGrp="1"/>
          </p:cNvSpPr>
          <p:nvPr>
            <p:ph type="title"/>
          </p:nvPr>
        </p:nvSpPr>
        <p:spPr>
          <a:xfrm>
            <a:off x="423862" y="296322"/>
            <a:ext cx="89201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Tailored transportation</a:t>
            </a:r>
            <a:endParaRPr lang="en-US" dirty="0">
              <a:solidFill>
                <a:schemeClr val="tx1"/>
              </a:solidFill>
            </a:endParaRPr>
          </a:p>
        </p:txBody>
      </p:sp>
      <p:sp>
        <p:nvSpPr>
          <p:cNvPr id="3" name="Content Placeholder 2"/>
          <p:cNvSpPr>
            <a:spLocks noGrp="1"/>
          </p:cNvSpPr>
          <p:nvPr>
            <p:ph idx="1"/>
          </p:nvPr>
        </p:nvSpPr>
        <p:spPr>
          <a:xfrm>
            <a:off x="423861" y="1897063"/>
            <a:ext cx="11506201" cy="4351338"/>
          </a:xfrm>
        </p:spPr>
        <p:txBody>
          <a:bodyPr>
            <a:normAutofit fontScale="92500"/>
          </a:bodyPr>
          <a:lstStyle/>
          <a:p>
            <a:pPr marL="0" indent="0" algn="just">
              <a:buNone/>
            </a:pPr>
            <a:r>
              <a:rPr lang="en-US" sz="3200" b="1" dirty="0" smtClean="0"/>
              <a:t>Tailored </a:t>
            </a:r>
            <a:r>
              <a:rPr lang="en-US" sz="3200" b="1" dirty="0"/>
              <a:t>transportation is the use of different transportation networks and modes based on customer and product characteristics. Most firms sell a variety of products and serve many different customer segments. For example, W.W. Grainger sells over 200,000 MRO supply products to both small contractors and very large firms. </a:t>
            </a:r>
            <a:endParaRPr lang="en-US" sz="3200" b="1" dirty="0" smtClean="0"/>
          </a:p>
          <a:p>
            <a:pPr marL="0" indent="0" algn="just">
              <a:buNone/>
            </a:pPr>
            <a:r>
              <a:rPr lang="en-US" sz="3200" b="1" dirty="0" smtClean="0"/>
              <a:t>Products </a:t>
            </a:r>
            <a:r>
              <a:rPr lang="en-US" sz="3200" b="1" dirty="0"/>
              <a:t>vary in size and value and customers vary in the quantity purchased, responsiveness required, uncertainty of the orders, and distance from W.W. </a:t>
            </a:r>
            <a:r>
              <a:rPr lang="en-US" sz="3200" b="1" dirty="0"/>
              <a:t>A firm can meet customer needs at a lower cost by using tailored transportation to provide the appropriate transportation choice based on customer and product characteristics</a:t>
            </a:r>
            <a:endParaRPr lang="en-US" sz="3200" b="1" dirty="0"/>
          </a:p>
        </p:txBody>
      </p:sp>
    </p:spTree>
    <p:extLst>
      <p:ext uri="{BB962C8B-B14F-4D97-AF65-F5344CB8AC3E}">
        <p14:creationId xmlns:p14="http://schemas.microsoft.com/office/powerpoint/2010/main" val="2724679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67054"/>
            <a:ext cx="1627773" cy="1267762"/>
          </a:xfrm>
          <a:prstGeom prst="rect">
            <a:avLst/>
          </a:prstGeom>
        </p:spPr>
      </p:pic>
      <p:sp>
        <p:nvSpPr>
          <p:cNvPr id="2" name="Title 1"/>
          <p:cNvSpPr>
            <a:spLocks noGrp="1"/>
          </p:cNvSpPr>
          <p:nvPr>
            <p:ph type="title"/>
          </p:nvPr>
        </p:nvSpPr>
        <p:spPr>
          <a:xfrm>
            <a:off x="142875" y="109252"/>
            <a:ext cx="9144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transportation</a:t>
            </a:r>
            <a:endParaRPr lang="en-US" dirty="0">
              <a:solidFill>
                <a:schemeClr val="tx1"/>
              </a:solidFill>
            </a:endParaRPr>
          </a:p>
        </p:txBody>
      </p:sp>
      <p:sp>
        <p:nvSpPr>
          <p:cNvPr id="3" name="Content Placeholder 2"/>
          <p:cNvSpPr>
            <a:spLocks noGrp="1"/>
          </p:cNvSpPr>
          <p:nvPr>
            <p:ph idx="1"/>
          </p:nvPr>
        </p:nvSpPr>
        <p:spPr>
          <a:xfrm>
            <a:off x="142875" y="1434815"/>
            <a:ext cx="11830050" cy="5166010"/>
          </a:xfrm>
        </p:spPr>
        <p:txBody>
          <a:bodyPr>
            <a:noAutofit/>
          </a:bodyPr>
          <a:lstStyle/>
          <a:p>
            <a:pPr marL="0" indent="0" algn="just">
              <a:buNone/>
            </a:pPr>
            <a:r>
              <a:rPr lang="en-US" sz="3200" b="1" dirty="0" smtClean="0"/>
              <a:t>The </a:t>
            </a:r>
            <a:r>
              <a:rPr lang="en-US" sz="3200" b="1" dirty="0"/>
              <a:t>complexity and scale of transportation makes it an excellent area within the supply chain for the use of IT systems. The use of software to determine transportation routes has been the most common IT application in transportation. This software </a:t>
            </a:r>
            <a:r>
              <a:rPr lang="en-US" sz="3200" b="1" dirty="0" smtClean="0"/>
              <a:t>takes the </a:t>
            </a:r>
            <a:r>
              <a:rPr lang="en-US" sz="3200" b="1" dirty="0"/>
              <a:t>location of customers, shipment size, desired delivery times, information on the transportation infrastructure (such as distances between points), and vehicle capacity as inputs</a:t>
            </a:r>
            <a:r>
              <a:rPr lang="en-US" sz="3200" b="1" dirty="0" smtClean="0"/>
              <a:t>.</a:t>
            </a:r>
          </a:p>
          <a:p>
            <a:pPr marL="0" indent="0" algn="just">
              <a:buNone/>
            </a:pPr>
            <a:r>
              <a:rPr lang="en-US" sz="3200" b="1" dirty="0" smtClean="0"/>
              <a:t> </a:t>
            </a:r>
            <a:r>
              <a:rPr lang="en-US" sz="3200" b="1" dirty="0"/>
              <a:t>These inputs are formulated into an optimization problem whose solution </a:t>
            </a:r>
            <a:r>
              <a:rPr lang="en-US" sz="3200" b="1" dirty="0" smtClean="0"/>
              <a:t>is a </a:t>
            </a:r>
            <a:r>
              <a:rPr lang="en-US" sz="3200" b="1" dirty="0"/>
              <a:t>set of routings and a packing list for each vehicle that minimize costs while meeting delivery constraints.</a:t>
            </a:r>
          </a:p>
        </p:txBody>
      </p:sp>
    </p:spTree>
    <p:extLst>
      <p:ext uri="{BB962C8B-B14F-4D97-AF65-F5344CB8AC3E}">
        <p14:creationId xmlns:p14="http://schemas.microsoft.com/office/powerpoint/2010/main" val="177963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523875" y="250825"/>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23875" y="1825625"/>
            <a:ext cx="10829925" cy="4351338"/>
          </a:xfrm>
        </p:spPr>
        <p:txBody>
          <a:bodyPr>
            <a:normAutofit/>
          </a:bodyPr>
          <a:lstStyle/>
          <a:p>
            <a:pPr marL="0" indent="0" algn="just">
              <a:buNone/>
            </a:pPr>
            <a:r>
              <a:rPr lang="en-US" sz="3200" b="1" dirty="0"/>
              <a:t>Along with routing, vehicle packing software helps improve fleet utilization. By accounting for the size of the container and the size and sequence of each delivery, this software develops a plan to pack the vehicle efficiently while allowing for the </a:t>
            </a:r>
            <a:r>
              <a:rPr lang="en-US" sz="3200" b="1" dirty="0" smtClean="0"/>
              <a:t>greatest ease </a:t>
            </a:r>
            <a:r>
              <a:rPr lang="en-US" sz="3200" b="1" dirty="0"/>
              <a:t>of unloading and/or loading along the route</a:t>
            </a:r>
            <a:r>
              <a:rPr lang="en-US" sz="3200" b="1" dirty="0" smtClean="0"/>
              <a:t>.</a:t>
            </a:r>
          </a:p>
          <a:p>
            <a:pPr marL="0" indent="0" algn="just">
              <a:buNone/>
            </a:pPr>
            <a:r>
              <a:rPr lang="en-US" sz="3200" b="1" dirty="0" smtClean="0"/>
              <a:t> </a:t>
            </a:r>
            <a:r>
              <a:rPr lang="en-US" sz="3200" b="1" dirty="0"/>
              <a:t>Synchronization between the packing and routing software is important because how much is packed on a truck affects the routing, while the routing obviously affects what is packed on a truck.</a:t>
            </a:r>
          </a:p>
        </p:txBody>
      </p:sp>
    </p:spTree>
    <p:extLst>
      <p:ext uri="{BB962C8B-B14F-4D97-AF65-F5344CB8AC3E}">
        <p14:creationId xmlns:p14="http://schemas.microsoft.com/office/powerpoint/2010/main" val="33108771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54652" y="150813"/>
            <a:ext cx="1627773" cy="1463167"/>
          </a:xfrm>
          <a:prstGeom prst="rect">
            <a:avLst/>
          </a:prstGeom>
        </p:spPr>
      </p:pic>
      <p:sp>
        <p:nvSpPr>
          <p:cNvPr id="2" name="Title 1"/>
          <p:cNvSpPr>
            <a:spLocks noGrp="1"/>
          </p:cNvSpPr>
          <p:nvPr>
            <p:ph type="title"/>
          </p:nvPr>
        </p:nvSpPr>
        <p:spPr>
          <a:xfrm>
            <a:off x="200025" y="150813"/>
            <a:ext cx="96726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 management in transportation</a:t>
            </a:r>
            <a:endParaRPr lang="en-US" dirty="0">
              <a:solidFill>
                <a:schemeClr val="tx1"/>
              </a:solidFill>
            </a:endParaRPr>
          </a:p>
        </p:txBody>
      </p:sp>
      <p:sp>
        <p:nvSpPr>
          <p:cNvPr id="3" name="Content Placeholder 2"/>
          <p:cNvSpPr>
            <a:spLocks noGrp="1"/>
          </p:cNvSpPr>
          <p:nvPr>
            <p:ph idx="1"/>
          </p:nvPr>
        </p:nvSpPr>
        <p:spPr>
          <a:xfrm>
            <a:off x="200025" y="1825625"/>
            <a:ext cx="11872913" cy="4351338"/>
          </a:xfrm>
        </p:spPr>
        <p:txBody>
          <a:bodyPr>
            <a:normAutofit/>
          </a:bodyPr>
          <a:lstStyle/>
          <a:p>
            <a:pPr marL="0" indent="0" algn="just">
              <a:buNone/>
            </a:pPr>
            <a:r>
              <a:rPr lang="en-US" sz="3200" b="1" dirty="0" smtClean="0"/>
              <a:t>There </a:t>
            </a:r>
            <a:r>
              <a:rPr lang="en-US" sz="3200" b="1" dirty="0"/>
              <a:t>are three main types of risk to consider when transporting a shipment between two nodes on the network</a:t>
            </a:r>
            <a:r>
              <a:rPr lang="en-US" sz="3200" b="1" dirty="0" smtClean="0"/>
              <a:t>:</a:t>
            </a:r>
          </a:p>
          <a:p>
            <a:pPr marL="0" indent="0" algn="just">
              <a:buNone/>
            </a:pPr>
            <a:endParaRPr lang="en-US" sz="3200" b="1" dirty="0"/>
          </a:p>
          <a:p>
            <a:pPr marL="0" indent="0" algn="just">
              <a:buNone/>
            </a:pPr>
            <a:r>
              <a:rPr lang="en-US" sz="3200" b="1" dirty="0"/>
              <a:t>1. The risk that the shipment is delayed</a:t>
            </a:r>
          </a:p>
          <a:p>
            <a:pPr marL="0" indent="0" algn="just">
              <a:buNone/>
            </a:pPr>
            <a:r>
              <a:rPr lang="en-US" sz="3200" b="1" dirty="0"/>
              <a:t>2. The risk that the shipment does not reach its destination because intermediate nodes or links are disrupted by external forces</a:t>
            </a:r>
          </a:p>
          <a:p>
            <a:pPr marL="0" indent="0" algn="just">
              <a:buNone/>
            </a:pPr>
            <a:r>
              <a:rPr lang="en-US" sz="3200" b="1" dirty="0"/>
              <a:t>3. The risk of hazardous material</a:t>
            </a:r>
          </a:p>
        </p:txBody>
      </p:sp>
    </p:spTree>
    <p:extLst>
      <p:ext uri="{BB962C8B-B14F-4D97-AF65-F5344CB8AC3E}">
        <p14:creationId xmlns:p14="http://schemas.microsoft.com/office/powerpoint/2010/main" val="27856430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97528" y="261143"/>
            <a:ext cx="1627773" cy="1325563"/>
          </a:xfrm>
          <a:prstGeom prst="rect">
            <a:avLst/>
          </a:prstGeom>
        </p:spPr>
      </p:pic>
      <p:sp>
        <p:nvSpPr>
          <p:cNvPr id="2" name="Title 1"/>
          <p:cNvSpPr>
            <a:spLocks noGrp="1"/>
          </p:cNvSpPr>
          <p:nvPr>
            <p:ph type="title"/>
          </p:nvPr>
        </p:nvSpPr>
        <p:spPr>
          <a:xfrm>
            <a:off x="238125" y="261142"/>
            <a:ext cx="991652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transportation decisions in practice</a:t>
            </a:r>
            <a:endParaRPr lang="en-US" dirty="0">
              <a:solidFill>
                <a:schemeClr val="tx1"/>
              </a:solidFill>
            </a:endParaRPr>
          </a:p>
        </p:txBody>
      </p:sp>
      <p:sp>
        <p:nvSpPr>
          <p:cNvPr id="3" name="Content Placeholder 2"/>
          <p:cNvSpPr>
            <a:spLocks noGrp="1"/>
          </p:cNvSpPr>
          <p:nvPr>
            <p:ph idx="1"/>
          </p:nvPr>
        </p:nvSpPr>
        <p:spPr>
          <a:xfrm>
            <a:off x="423862" y="1811338"/>
            <a:ext cx="11006138" cy="4351338"/>
          </a:xfrm>
        </p:spPr>
        <p:txBody>
          <a:bodyPr>
            <a:normAutofit/>
          </a:bodyPr>
          <a:lstStyle/>
          <a:p>
            <a:pPr marL="514350" indent="-514350" algn="just">
              <a:buAutoNum type="arabicPeriod"/>
            </a:pPr>
            <a:r>
              <a:rPr lang="en-US" sz="3200" b="1" dirty="0" smtClean="0">
                <a:solidFill>
                  <a:srgbClr val="FF0000"/>
                </a:solidFill>
              </a:rPr>
              <a:t>Align </a:t>
            </a:r>
            <a:r>
              <a:rPr lang="en-US" sz="3200" b="1" dirty="0">
                <a:solidFill>
                  <a:srgbClr val="FF0000"/>
                </a:solidFill>
              </a:rPr>
              <a:t>transportation strategy with competitive strategy</a:t>
            </a:r>
            <a:r>
              <a:rPr lang="en-US" sz="3200" b="1" dirty="0" smtClean="0">
                <a:solidFill>
                  <a:srgbClr val="FF0000"/>
                </a:solidFill>
              </a:rPr>
              <a:t>.</a:t>
            </a:r>
          </a:p>
          <a:p>
            <a:pPr marL="0" indent="0" algn="just">
              <a:buNone/>
            </a:pPr>
            <a:endParaRPr lang="en-US" sz="3200" b="1" dirty="0" smtClean="0"/>
          </a:p>
          <a:p>
            <a:pPr marL="0" indent="0" algn="just">
              <a:buNone/>
            </a:pPr>
            <a:r>
              <a:rPr lang="en-US" sz="3200" b="1" dirty="0" smtClean="0"/>
              <a:t> </a:t>
            </a:r>
            <a:r>
              <a:rPr lang="en-US" sz="3200" b="1" dirty="0"/>
              <a:t>Managers should ensure that a firm's transportation strategy supports its competitive strategy. They should design functional incentives that help achieve this goal</a:t>
            </a:r>
            <a:r>
              <a:rPr lang="en-US" sz="3200" b="1" dirty="0" smtClean="0"/>
              <a:t>.</a:t>
            </a:r>
          </a:p>
          <a:p>
            <a:pPr marL="0" indent="0" algn="just">
              <a:buNone/>
            </a:pPr>
            <a:r>
              <a:rPr lang="en-US" sz="3200" b="1" dirty="0" smtClean="0"/>
              <a:t> </a:t>
            </a:r>
            <a:r>
              <a:rPr lang="en-US" sz="3200" b="1" dirty="0"/>
              <a:t>Historically, the transportation function within firms has been evaluated based on the extent to which it can lower transportation costs.</a:t>
            </a:r>
          </a:p>
        </p:txBody>
      </p:sp>
    </p:spTree>
    <p:extLst>
      <p:ext uri="{BB962C8B-B14F-4D97-AF65-F5344CB8AC3E}">
        <p14:creationId xmlns:p14="http://schemas.microsoft.com/office/powerpoint/2010/main" val="2820105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54615" y="165100"/>
            <a:ext cx="1627773" cy="1463167"/>
          </a:xfrm>
          <a:prstGeom prst="rect">
            <a:avLst/>
          </a:prstGeom>
        </p:spPr>
      </p:pic>
      <p:sp>
        <p:nvSpPr>
          <p:cNvPr id="2" name="Title 1"/>
          <p:cNvSpPr>
            <a:spLocks noGrp="1"/>
          </p:cNvSpPr>
          <p:nvPr>
            <p:ph type="title"/>
          </p:nvPr>
        </p:nvSpPr>
        <p:spPr>
          <a:xfrm>
            <a:off x="266700"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423863" y="1768475"/>
            <a:ext cx="10515600" cy="4351338"/>
          </a:xfrm>
        </p:spPr>
        <p:txBody>
          <a:bodyPr>
            <a:normAutofit/>
          </a:bodyPr>
          <a:lstStyle/>
          <a:p>
            <a:pPr marL="0" indent="0" algn="just">
              <a:buNone/>
            </a:pPr>
            <a:r>
              <a:rPr lang="en-US" sz="3200" b="1" dirty="0">
                <a:solidFill>
                  <a:srgbClr val="FF0000"/>
                </a:solidFill>
              </a:rPr>
              <a:t>2. Consider both in-house and outsourced transportation</a:t>
            </a:r>
            <a:r>
              <a:rPr lang="en-US" sz="3200" b="1" dirty="0" smtClean="0">
                <a:solidFill>
                  <a:srgbClr val="FF0000"/>
                </a:solidFill>
              </a:rPr>
              <a:t>.</a:t>
            </a:r>
          </a:p>
          <a:p>
            <a:pPr marL="0" indent="0" algn="just">
              <a:buNone/>
            </a:pPr>
            <a:endParaRPr lang="en-US" sz="3200" b="1" dirty="0" smtClean="0">
              <a:solidFill>
                <a:srgbClr val="FF0000"/>
              </a:solidFill>
            </a:endParaRPr>
          </a:p>
          <a:p>
            <a:pPr marL="0" indent="0" algn="just">
              <a:buNone/>
            </a:pPr>
            <a:r>
              <a:rPr lang="en-US" sz="3200" b="1" dirty="0" smtClean="0"/>
              <a:t> </a:t>
            </a:r>
            <a:r>
              <a:rPr lang="en-US" sz="3200" b="1" dirty="0"/>
              <a:t>Managers should consider an appropriate combination of company-owned and outsourced transportation to meet their needs. </a:t>
            </a:r>
            <a:endParaRPr lang="en-US" sz="3200" b="1" dirty="0" smtClean="0"/>
          </a:p>
          <a:p>
            <a:pPr marL="0" indent="0" algn="just">
              <a:buNone/>
            </a:pPr>
            <a:r>
              <a:rPr lang="en-US" sz="3200" b="1" dirty="0" smtClean="0"/>
              <a:t>This </a:t>
            </a:r>
            <a:r>
              <a:rPr lang="en-US" sz="3200" b="1" dirty="0"/>
              <a:t>decision should be based on a firm's ability to handle transportation profitably as well as the strategic importance of transportation to the success of the firm.</a:t>
            </a:r>
          </a:p>
        </p:txBody>
      </p:sp>
    </p:spTree>
    <p:extLst>
      <p:ext uri="{BB962C8B-B14F-4D97-AF65-F5344CB8AC3E}">
        <p14:creationId xmlns:p14="http://schemas.microsoft.com/office/powerpoint/2010/main" val="13194445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3. Use technology to improve transportation </a:t>
            </a:r>
            <a:r>
              <a:rPr lang="en-US" sz="3200" b="1" dirty="0" smtClean="0">
                <a:solidFill>
                  <a:srgbClr val="FF0000"/>
                </a:solidFill>
              </a:rPr>
              <a:t>performance.</a:t>
            </a:r>
          </a:p>
          <a:p>
            <a:pPr marL="0" indent="0" algn="just">
              <a:buNone/>
            </a:pPr>
            <a:r>
              <a:rPr lang="en-US" sz="3200" b="1" dirty="0" smtClean="0"/>
              <a:t> </a:t>
            </a:r>
            <a:r>
              <a:rPr lang="en-US" sz="3200" b="1" dirty="0"/>
              <a:t>Managers must use information technology to decrease costs and improve responsiveness in their transportation networks. Software helps managers do transportation planning, modal selection, </a:t>
            </a:r>
            <a:r>
              <a:rPr lang="en-US" sz="3200" b="1" dirty="0" smtClean="0"/>
              <a:t>and build </a:t>
            </a:r>
            <a:r>
              <a:rPr lang="en-US" sz="3200" b="1" dirty="0"/>
              <a:t>delivery routes and schedules. </a:t>
            </a:r>
            <a:endParaRPr lang="en-US" sz="3200" b="1" dirty="0" smtClean="0"/>
          </a:p>
          <a:p>
            <a:pPr marL="0" indent="0" algn="just">
              <a:buNone/>
            </a:pPr>
            <a:r>
              <a:rPr lang="en-US" sz="3200" b="1" dirty="0" smtClean="0"/>
              <a:t>Available </a:t>
            </a:r>
            <a:r>
              <a:rPr lang="en-US" sz="3200" b="1" dirty="0"/>
              <a:t>technology allows carriers to identify the precise location of each vehicle as well as the shipments the vehicle carries.</a:t>
            </a:r>
          </a:p>
        </p:txBody>
      </p:sp>
      <p:sp>
        <p:nvSpPr>
          <p:cNvPr id="6" name="Title 1"/>
          <p:cNvSpPr>
            <a:spLocks noGrp="1"/>
          </p:cNvSpPr>
          <p:nvPr>
            <p:ph type="title"/>
          </p:nvPr>
        </p:nvSpPr>
        <p:spPr>
          <a:xfrm>
            <a:off x="266700"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55389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84911"/>
            <a:ext cx="1627773" cy="1463167"/>
          </a:xfrm>
          <a:prstGeom prst="rect">
            <a:avLst/>
          </a:prstGeom>
        </p:spPr>
      </p:pic>
      <p:sp>
        <p:nvSpPr>
          <p:cNvPr id="3" name="Content Placeholder 2"/>
          <p:cNvSpPr>
            <a:spLocks noGrp="1"/>
          </p:cNvSpPr>
          <p:nvPr>
            <p:ph idx="1"/>
          </p:nvPr>
        </p:nvSpPr>
        <p:spPr>
          <a:xfrm>
            <a:off x="509587" y="1854200"/>
            <a:ext cx="11134726" cy="4351338"/>
          </a:xfrm>
        </p:spPr>
        <p:txBody>
          <a:bodyPr>
            <a:normAutofit/>
          </a:bodyPr>
          <a:lstStyle/>
          <a:p>
            <a:pPr marL="0" indent="0" algn="just">
              <a:buNone/>
            </a:pPr>
            <a:r>
              <a:rPr lang="en-US" sz="3200" b="1" dirty="0">
                <a:solidFill>
                  <a:srgbClr val="FF0000"/>
                </a:solidFill>
              </a:rPr>
              <a:t>4. Design flexibility into the transportation network</a:t>
            </a:r>
            <a:r>
              <a:rPr lang="en-US" sz="3200" b="1" dirty="0" smtClean="0">
                <a:solidFill>
                  <a:srgbClr val="FF0000"/>
                </a:solidFill>
              </a:rPr>
              <a:t>.</a:t>
            </a:r>
          </a:p>
          <a:p>
            <a:pPr marL="0" indent="0" algn="just">
              <a:buNone/>
            </a:pPr>
            <a:r>
              <a:rPr lang="en-US" sz="3200" b="1" dirty="0" smtClean="0"/>
              <a:t> </a:t>
            </a:r>
            <a:r>
              <a:rPr lang="en-US" sz="3200" b="1" dirty="0"/>
              <a:t>When designing transportation networks, managers should take into account uncertainty in demand as well as availability of transportation. </a:t>
            </a:r>
            <a:endParaRPr lang="en-US" sz="3200" b="1" dirty="0" smtClean="0"/>
          </a:p>
          <a:p>
            <a:pPr marL="0" indent="0" algn="just">
              <a:buNone/>
            </a:pPr>
            <a:r>
              <a:rPr lang="en-US" sz="3200" b="1" dirty="0" smtClean="0"/>
              <a:t>Ignoring </a:t>
            </a:r>
            <a:r>
              <a:rPr lang="en-US" sz="3200" b="1" dirty="0"/>
              <a:t>uncertainty encourages a greater use of </a:t>
            </a:r>
            <a:r>
              <a:rPr lang="en-US" sz="3200" b="1" dirty="0" smtClean="0"/>
              <a:t>inexpensive and </a:t>
            </a:r>
            <a:r>
              <a:rPr lang="en-US" sz="3200" b="1" dirty="0"/>
              <a:t>inflexible transportation modes that perform well when everything goes as </a:t>
            </a:r>
            <a:r>
              <a:rPr lang="en-US" sz="3200" b="1" dirty="0" smtClean="0"/>
              <a:t>planned . Such </a:t>
            </a:r>
            <a:r>
              <a:rPr lang="en-US" sz="3200" b="1" dirty="0"/>
              <a:t>networks, however, perform very poorly when plans change.</a:t>
            </a:r>
          </a:p>
        </p:txBody>
      </p:sp>
      <p:sp>
        <p:nvSpPr>
          <p:cNvPr id="5" name="Title 4"/>
          <p:cNvSpPr>
            <a:spLocks noGrp="1"/>
          </p:cNvSpPr>
          <p:nvPr>
            <p:ph type="title"/>
          </p:nvPr>
        </p:nvSpPr>
        <p:spPr>
          <a:xfrm>
            <a:off x="366713" y="1910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768955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Chopra</a:t>
            </a:r>
            <a:r>
              <a:rPr lang="en-US" dirty="0" smtClean="0"/>
              <a:t>,.-</a:t>
            </a:r>
            <a:r>
              <a:rPr lang="en-US" dirty="0"/>
              <a:t>3rd ed.</a:t>
            </a:r>
          </a:p>
          <a:p>
            <a:pPr marL="0" indent="0">
              <a:buNone/>
            </a:pPr>
            <a:endParaRPr lang="en-US" dirty="0"/>
          </a:p>
          <a:p>
            <a:pPr marL="0" indent="0">
              <a:buNone/>
            </a:pPr>
            <a:r>
              <a:rPr lang="en-US" dirty="0"/>
              <a:t>Chapter </a:t>
            </a:r>
            <a:r>
              <a:rPr lang="en-US" dirty="0" smtClean="0"/>
              <a:t>13</a:t>
            </a:r>
            <a:endParaRPr lang="en-US" dirty="0"/>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4970</TotalTime>
  <Words>3429</Words>
  <Application>Microsoft Office PowerPoint</Application>
  <PresentationFormat>Widescreen</PresentationFormat>
  <Paragraphs>178</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Wingdings</vt:lpstr>
      <vt:lpstr>Office Theme</vt:lpstr>
      <vt:lpstr>PowerPoint Presentation</vt:lpstr>
      <vt:lpstr>Learning Objectives</vt:lpstr>
      <vt:lpstr>The role of transportation in a supply chain</vt:lpstr>
      <vt:lpstr>Cont.</vt:lpstr>
      <vt:lpstr>PowerPoint Presentation</vt:lpstr>
      <vt:lpstr>PowerPoint Presentation</vt:lpstr>
      <vt:lpstr>PowerPoint Presentation</vt:lpstr>
      <vt:lpstr>PowerPoint Presentation</vt:lpstr>
      <vt:lpstr>PowerPoint Presentation</vt:lpstr>
      <vt:lpstr>PowerPoint Presentation</vt:lpstr>
      <vt:lpstr>Modes of transportation and their performance characteristics</vt:lpstr>
      <vt:lpstr>Cont. </vt:lpstr>
      <vt:lpstr>Cont. </vt:lpstr>
      <vt:lpstr>Transportation infrastructure and policies</vt:lpstr>
      <vt:lpstr>Cont. </vt:lpstr>
      <vt:lpstr>Design options for a transportation network</vt:lpstr>
      <vt:lpstr>Design options for a transportation network</vt:lpstr>
      <vt:lpstr>Direct shipment network</vt:lpstr>
      <vt:lpstr>Cont. </vt:lpstr>
      <vt:lpstr>Cont. </vt:lpstr>
      <vt:lpstr>Cont. </vt:lpstr>
      <vt:lpstr>Cont. </vt:lpstr>
      <vt:lpstr>Direct shipping with milk runs</vt:lpstr>
      <vt:lpstr>Cont. </vt:lpstr>
      <vt:lpstr>PowerPoint Presentation</vt:lpstr>
      <vt:lpstr>PowerPoint Presentation</vt:lpstr>
      <vt:lpstr>All shipments via central DC</vt:lpstr>
      <vt:lpstr>PowerPoint Presentation</vt:lpstr>
      <vt:lpstr>PowerPoint Presentation</vt:lpstr>
      <vt:lpstr>Trade-offs in transportation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Tailored transportation</vt:lpstr>
      <vt:lpstr>The role of IT in transportation</vt:lpstr>
      <vt:lpstr>Cont. </vt:lpstr>
      <vt:lpstr>Risk management in transportation</vt:lpstr>
      <vt:lpstr>Making transportation decisions in practice</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119</cp:revision>
  <dcterms:created xsi:type="dcterms:W3CDTF">2020-10-15T07:04:09Z</dcterms:created>
  <dcterms:modified xsi:type="dcterms:W3CDTF">2021-11-19T13:15:30Z</dcterms:modified>
</cp:coreProperties>
</file>