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entation.xml" ContentType="application/vnd.openxmlformats-officedocument.presentationml.presentation.main+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7.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8.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47"/>
  </p:notesMasterIdLst>
  <p:sldIdLst>
    <p:sldId id="553" r:id="rId2"/>
    <p:sldId id="306" r:id="rId3"/>
    <p:sldId id="510" r:id="rId4"/>
    <p:sldId id="256" r:id="rId5"/>
    <p:sldId id="511" r:id="rId6"/>
    <p:sldId id="512" r:id="rId7"/>
    <p:sldId id="514" r:id="rId8"/>
    <p:sldId id="513" r:id="rId9"/>
    <p:sldId id="515" r:id="rId10"/>
    <p:sldId id="516" r:id="rId11"/>
    <p:sldId id="517" r:id="rId12"/>
    <p:sldId id="518" r:id="rId13"/>
    <p:sldId id="519" r:id="rId14"/>
    <p:sldId id="520" r:id="rId15"/>
    <p:sldId id="521" r:id="rId16"/>
    <p:sldId id="522" r:id="rId17"/>
    <p:sldId id="523" r:id="rId18"/>
    <p:sldId id="524" r:id="rId19"/>
    <p:sldId id="526" r:id="rId20"/>
    <p:sldId id="527" r:id="rId21"/>
    <p:sldId id="528" r:id="rId22"/>
    <p:sldId id="529" r:id="rId23"/>
    <p:sldId id="530" r:id="rId24"/>
    <p:sldId id="531" r:id="rId25"/>
    <p:sldId id="532" r:id="rId26"/>
    <p:sldId id="533" r:id="rId27"/>
    <p:sldId id="534" r:id="rId28"/>
    <p:sldId id="536" r:id="rId29"/>
    <p:sldId id="537" r:id="rId30"/>
    <p:sldId id="538" r:id="rId31"/>
    <p:sldId id="539" r:id="rId32"/>
    <p:sldId id="541" r:id="rId33"/>
    <p:sldId id="542" r:id="rId34"/>
    <p:sldId id="543" r:id="rId35"/>
    <p:sldId id="544" r:id="rId36"/>
    <p:sldId id="545" r:id="rId37"/>
    <p:sldId id="546" r:id="rId38"/>
    <p:sldId id="547" r:id="rId39"/>
    <p:sldId id="548" r:id="rId40"/>
    <p:sldId id="549" r:id="rId41"/>
    <p:sldId id="550" r:id="rId42"/>
    <p:sldId id="551" r:id="rId43"/>
    <p:sldId id="552" r:id="rId44"/>
    <p:sldId id="48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06"/>
            <p14:sldId id="510"/>
            <p14:sldId id="256"/>
            <p14:sldId id="511"/>
            <p14:sldId id="512"/>
            <p14:sldId id="514"/>
            <p14:sldId id="513"/>
            <p14:sldId id="515"/>
            <p14:sldId id="516"/>
            <p14:sldId id="517"/>
            <p14:sldId id="518"/>
            <p14:sldId id="519"/>
            <p14:sldId id="520"/>
            <p14:sldId id="521"/>
            <p14:sldId id="522"/>
            <p14:sldId id="523"/>
            <p14:sldId id="524"/>
            <p14:sldId id="526"/>
            <p14:sldId id="527"/>
            <p14:sldId id="528"/>
            <p14:sldId id="529"/>
            <p14:sldId id="530"/>
            <p14:sldId id="531"/>
            <p14:sldId id="532"/>
            <p14:sldId id="533"/>
            <p14:sldId id="534"/>
            <p14:sldId id="536"/>
            <p14:sldId id="537"/>
            <p14:sldId id="538"/>
            <p14:sldId id="539"/>
            <p14:sldId id="541"/>
            <p14:sldId id="542"/>
            <p14:sldId id="543"/>
            <p14:sldId id="544"/>
            <p14:sldId id="545"/>
            <p14:sldId id="546"/>
            <p14:sldId id="547"/>
            <p14:sldId id="548"/>
            <p14:sldId id="549"/>
            <p14:sldId id="550"/>
            <p14:sldId id="551"/>
            <p14:sldId id="552"/>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B0F0"/>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7"/>
    <p:restoredTop sz="93750" autoAdjust="0"/>
  </p:normalViewPr>
  <p:slideViewPr>
    <p:cSldViewPr snapToGrid="0">
      <p:cViewPr>
        <p:scale>
          <a:sx n="59" d="100"/>
          <a:sy n="59" d="100"/>
        </p:scale>
        <p:origin x="1096" y="13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09506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41570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72896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64673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47691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387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0068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2482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7451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9724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5304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430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7251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3537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374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9438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8703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5525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99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934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4578394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4.png"/><Relationship Id="rId5" Type="http://schemas.openxmlformats.org/officeDocument/2006/relationships/image" Target="../media/image11.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2.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3.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14.jpe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16.jpe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17.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18.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4.png"/><Relationship Id="rId5" Type="http://schemas.openxmlformats.org/officeDocument/2006/relationships/image" Target="../media/image21.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4.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4.png"/><Relationship Id="rId5" Type="http://schemas.openxmlformats.org/officeDocument/2006/relationships/image" Target="../media/image22.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4.png"/><Relationship Id="rId5" Type="http://schemas.openxmlformats.org/officeDocument/2006/relationships/image" Target="../media/image23.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png"/><Relationship Id="rId5" Type="http://schemas.openxmlformats.org/officeDocument/2006/relationships/image" Target="../media/image24.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27.jpe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4.png"/><Relationship Id="rId5" Type="http://schemas.openxmlformats.org/officeDocument/2006/relationships/image" Target="../media/image2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31.jpe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4.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4.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4.png"/><Relationship Id="rId5" Type="http://schemas.openxmlformats.org/officeDocument/2006/relationships/image" Target="../media/image32.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4.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7.m4a"/><Relationship Id="rId1" Type="http://schemas.microsoft.com/office/2007/relationships/media" Target="../media/media37.m4a"/><Relationship Id="rId5" Type="http://schemas.openxmlformats.org/officeDocument/2006/relationships/image" Target="../media/image4.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37.jpe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4.png"/><Relationship Id="rId5" Type="http://schemas.openxmlformats.org/officeDocument/2006/relationships/image" Target="../media/image38.jpe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0.m4a"/><Relationship Id="rId1" Type="http://schemas.microsoft.com/office/2007/relationships/media" Target="../media/media40.m4a"/><Relationship Id="rId5" Type="http://schemas.openxmlformats.org/officeDocument/2006/relationships/image" Target="../media/image4.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8.xml"/><Relationship Id="rId7" Type="http://schemas.openxmlformats.org/officeDocument/2006/relationships/image" Target="../media/image41.jpeg"/><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image" Target="../media/image40.gif"/><Relationship Id="rId5" Type="http://schemas.openxmlformats.org/officeDocument/2006/relationships/image" Target="../media/image39.jpe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42.m4a"/><Relationship Id="rId1" Type="http://schemas.microsoft.com/office/2007/relationships/media" Target="../media/media42.m4a"/><Relationship Id="rId5" Type="http://schemas.openxmlformats.org/officeDocument/2006/relationships/image" Target="../media/image4.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slideLayout" Target="../slideLayouts/slideLayout8.xml"/><Relationship Id="rId7" Type="http://schemas.openxmlformats.org/officeDocument/2006/relationships/image" Target="../media/image44.jpeg"/><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png"/><Relationship Id="rId4" Type="http://schemas.openxmlformats.org/officeDocument/2006/relationships/image" Target="../media/image6.png"/><Relationship Id="rId9" Type="http://schemas.openxmlformats.org/officeDocument/2006/relationships/image" Target="../media/image46.jpe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8.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0" y="5855532"/>
            <a:ext cx="3516608" cy="529167"/>
          </a:xfrm>
          <a:prstGeom prst="round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4</a:t>
            </a:r>
          </a:p>
        </p:txBody>
      </p:sp>
      <p:sp>
        <p:nvSpPr>
          <p:cNvPr id="46" name="TextBox 45"/>
          <p:cNvSpPr txBox="1"/>
          <p:nvPr/>
        </p:nvSpPr>
        <p:spPr>
          <a:xfrm>
            <a:off x="673669" y="5289500"/>
            <a:ext cx="15023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DGM 125</a:t>
            </a: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324A477-CF28-8A09-4DBE-5CC3D992B44E}"/>
              </a:ext>
            </a:extLst>
          </p:cNvPr>
          <p:cNvSpPr txBox="1"/>
          <p:nvPr/>
        </p:nvSpPr>
        <p:spPr>
          <a:xfrm>
            <a:off x="1214449" y="3819178"/>
            <a:ext cx="3943127"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rPr>
              <a:t>د. جورج لطيف سيدهم</a:t>
            </a:r>
            <a:endParaRPr kumimoji="0" lang="en-US" sz="2800" b="1" i="0" u="none" strike="noStrike" kern="1200" cap="none" spc="0" normalizeH="0" baseline="0" noProof="0" dirty="0">
              <a:ln>
                <a:noFill/>
              </a:ln>
              <a:solidFill>
                <a:srgbClr val="2D3956"/>
              </a:solidFill>
              <a:effectLst/>
              <a:uLnTx/>
              <a:uFillTx/>
              <a:latin typeface="Al-Jazeera-Arabic-Regular" pitchFamily="2" charset="-78"/>
              <a:ea typeface="+mn-ea"/>
              <a:cs typeface="Al-Jazeera-Arabic-Regular" pitchFamily="2" charset="-78"/>
            </a:endParaRPr>
          </a:p>
        </p:txBody>
      </p:sp>
      <p:sp>
        <p:nvSpPr>
          <p:cNvPr id="3" name="TextBox 2">
            <a:extLst>
              <a:ext uri="{FF2B5EF4-FFF2-40B4-BE49-F238E27FC236}">
                <a16:creationId xmlns:a16="http://schemas.microsoft.com/office/drawing/2014/main" id="{7B43C825-F64D-3D5F-5B15-ECDCC01909FF}"/>
              </a:ext>
            </a:extLst>
          </p:cNvPr>
          <p:cNvSpPr txBox="1"/>
          <p:nvPr/>
        </p:nvSpPr>
        <p:spPr>
          <a:xfrm>
            <a:off x="328442" y="2956637"/>
            <a:ext cx="564165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التصميم </a:t>
            </a:r>
            <a:r>
              <a:rPr kumimoji="0" lang="ar-SA" sz="4000" b="1" i="0" u="none" strike="noStrike" kern="1200" cap="none" spc="0" normalizeH="0" baseline="0" noProof="0" dirty="0" err="1">
                <a:ln>
                  <a:noFill/>
                </a:ln>
                <a:solidFill>
                  <a:srgbClr val="8E5A6D"/>
                </a:solidFill>
                <a:effectLst/>
                <a:uLnTx/>
                <a:uFillTx/>
                <a:latin typeface="Al-Jazeera-Arabic-Regular" pitchFamily="2" charset="-78"/>
                <a:ea typeface="+mn-ea"/>
                <a:cs typeface="Al-Jazeera-Arabic-Regular" pitchFamily="2" charset="-78"/>
              </a:rPr>
              <a:t>الجرافيكي</a:t>
            </a:r>
            <a:r>
              <a:rPr kumimoji="0" lang="ar-SA"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rPr>
              <a:t> للإعلام</a:t>
            </a:r>
            <a:endParaRPr kumimoji="0" lang="en-US" sz="4000" b="1" i="0" u="none" strike="noStrike" kern="1200" cap="none" spc="0" normalizeH="0" baseline="0" noProof="0" dirty="0">
              <a:ln>
                <a:noFill/>
              </a:ln>
              <a:solidFill>
                <a:srgbClr val="8E5A6D"/>
              </a:solidFill>
              <a:effectLst/>
              <a:uLnTx/>
              <a:uFillTx/>
              <a:latin typeface="Al-Jazeera-Arabic-Regular" pitchFamily="2" charset="-78"/>
              <a:ea typeface="+mn-ea"/>
              <a:cs typeface="Al-Jazeera-Arabic-Regular" pitchFamily="2" charset="-78"/>
            </a:endParaRPr>
          </a:p>
        </p:txBody>
      </p:sp>
      <p:pic>
        <p:nvPicPr>
          <p:cNvPr id="6" name="Audio Recording May 20, 2025 at 3:05:45 PM">
            <a:hlinkClick r:id="" action="ppaction://media"/>
            <a:extLst>
              <a:ext uri="{FF2B5EF4-FFF2-40B4-BE49-F238E27FC236}">
                <a16:creationId xmlns:a16="http://schemas.microsoft.com/office/drawing/2014/main" id="{D4FA1F7A-E290-D99C-8C4D-6CD077AB601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387543" y="5713715"/>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8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55232" y="1287566"/>
            <a:ext cx="4955591" cy="4646234"/>
          </a:xfrm>
          <a:prstGeom prst="rect">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547508"/>
            <a:ext cx="5094927" cy="2126351"/>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الإدراك البصري ودوره في تنمية الابتكار</a:t>
            </a:r>
          </a:p>
          <a:p>
            <a:pPr marL="457200" indent="-457200" algn="r" rtl="1">
              <a:lnSpc>
                <a:spcPct val="150000"/>
              </a:lnSpc>
              <a:buFont typeface="Arial" panose="020B0604020202020204" pitchFamily="34" charset="0"/>
              <a:buChar char="•"/>
            </a:pPr>
            <a:r>
              <a:rPr lang="en-US" b="1" dirty="0">
                <a:solidFill>
                  <a:schemeClr val="bg1"/>
                </a:solidFill>
                <a:latin typeface="Al-Jazeera-Arabic-Regular" pitchFamily="2" charset="-78"/>
                <a:cs typeface="Al-Jazeera-Arabic-Regular" pitchFamily="2" charset="-78"/>
              </a:rPr>
              <a:t>Gestalt theory</a:t>
            </a:r>
            <a:r>
              <a:rPr lang="ar-SA" b="1" dirty="0">
                <a:solidFill>
                  <a:schemeClr val="bg1"/>
                </a:solidFill>
                <a:latin typeface="Al-Jazeera-Arabic-Regular" pitchFamily="2" charset="-78"/>
                <a:cs typeface="Al-Jazeera-Arabic-Regular" pitchFamily="2" charset="-78"/>
              </a:rPr>
              <a:t> نظرية </a:t>
            </a:r>
            <a:r>
              <a:rPr lang="ar-SA" b="1" dirty="0" err="1">
                <a:solidFill>
                  <a:schemeClr val="bg1"/>
                </a:solidFill>
                <a:latin typeface="Al-Jazeera-Arabic-Regular" pitchFamily="2" charset="-78"/>
                <a:cs typeface="Al-Jazeera-Arabic-Regular" pitchFamily="2" charset="-78"/>
              </a:rPr>
              <a:t>جشطلت</a:t>
            </a:r>
            <a:r>
              <a:rPr lang="ar-SA" b="1" dirty="0">
                <a:solidFill>
                  <a:schemeClr val="bg1"/>
                </a:solidFill>
                <a:latin typeface="Al-Jazeera-Arabic-Regular" pitchFamily="2" charset="-78"/>
                <a:cs typeface="Al-Jazeera-Arabic-Regular" pitchFamily="2" charset="-78"/>
              </a:rPr>
              <a:t> </a:t>
            </a:r>
          </a:p>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عناصر التصميم</a:t>
            </a:r>
          </a:p>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    - النقطة</a:t>
            </a:r>
          </a:p>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    - الخط</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a:t>
            </a:r>
            <a:r>
              <a:rPr lang="en-US" sz="3200" b="1" dirty="0">
                <a:latin typeface="Al-Jazeera-Arabic-Regular" pitchFamily="2" charset="-78"/>
                <a:cs typeface="Al-Jazeera-Arabic-Regular" pitchFamily="2" charset="-78"/>
              </a:rPr>
              <a:t>2</a:t>
            </a:r>
            <a:r>
              <a:rPr lang="ar-SA" sz="3200" b="1" dirty="0">
                <a:latin typeface="Al-Jazeera-Arabic-Regular" pitchFamily="2" charset="-78"/>
                <a:cs typeface="Al-Jazeera-Arabic-Regular" pitchFamily="2" charset="-78"/>
              </a:rPr>
              <a:t>)</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4</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 name="Audio Recording Jul 6, 2023 at 1:57:46 AM" descr="Audio Recording Jul 6, 2023 at 1:57:46 AM">
            <a:hlinkClick r:id="" action="ppaction://media"/>
            <a:extLst>
              <a:ext uri="{FF2B5EF4-FFF2-40B4-BE49-F238E27FC236}">
                <a16:creationId xmlns:a16="http://schemas.microsoft.com/office/drawing/2014/main" id="{862BBE3C-6991-4243-9719-556672BCFB1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06005" y="5971583"/>
            <a:ext cx="812800" cy="8128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8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213169" y="2808879"/>
            <a:ext cx="5961888"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الإدراك البصري ودوره في تنمية الابتكار</a:t>
            </a:r>
          </a:p>
        </p:txBody>
      </p:sp>
      <p:pic>
        <p:nvPicPr>
          <p:cNvPr id="4" name="Audio Recording Jul 6, 2023 at 1:58:06 AM" descr="Audio Recording Jul 6, 2023 at 1:58:06 AM">
            <a:hlinkClick r:id="" action="ppaction://media"/>
            <a:extLst>
              <a:ext uri="{FF2B5EF4-FFF2-40B4-BE49-F238E27FC236}">
                <a16:creationId xmlns:a16="http://schemas.microsoft.com/office/drawing/2014/main" id="{98F92B03-D270-0649-8FCF-3ECD4D03B7A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7749" y="5904980"/>
            <a:ext cx="812800" cy="812800"/>
          </a:xfrm>
          <a:prstGeom prst="rect">
            <a:avLst/>
          </a:prstGeom>
        </p:spPr>
      </p:pic>
    </p:spTree>
    <p:extLst>
      <p:ext uri="{BB962C8B-B14F-4D97-AF65-F5344CB8AC3E}">
        <p14:creationId xmlns:p14="http://schemas.microsoft.com/office/powerpoint/2010/main" val="25876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الإدراك البصري</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 ودوره في </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تنمية الابتكار</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019388" y="1690061"/>
            <a:ext cx="5406336" cy="3477875"/>
          </a:xfrm>
          <a:prstGeom prst="rect">
            <a:avLst/>
          </a:prstGeom>
          <a:noFill/>
        </p:spPr>
        <p:txBody>
          <a:bodyPr wrap="square" rtlCol="0">
            <a:spAutoFit/>
          </a:bodyPr>
          <a:lstStyle/>
          <a:p>
            <a:pPr algn="just" rtl="1"/>
            <a:r>
              <a:rPr lang="ar-SA" sz="2000" b="0" i="0" dirty="0">
                <a:solidFill>
                  <a:srgbClr val="3D4957"/>
                </a:solidFill>
                <a:effectLst/>
                <a:latin typeface="Al-Jazeera-Arabic-Regular" pitchFamily="2" charset="-78"/>
                <a:cs typeface="Al-Jazeera-Arabic-Regular" pitchFamily="2" charset="-78"/>
              </a:rPr>
              <a:t>لكى يستلهم المصمم من الطبيعة لابد أن يحدث ما يسمى بعملية الإدراك البصري والتي تشير الدراسات إلى أنها تحتل المركز الأول في القوى الإدراكية التي تساعد الإنسان على الإدراك الشامل لمحيطه المرئي بطريقة مباشرة.</a:t>
            </a:r>
          </a:p>
          <a:p>
            <a:pPr algn="just" rtl="1"/>
            <a:r>
              <a:rPr lang="ar-SA" sz="2000" b="0" i="0" dirty="0">
                <a:solidFill>
                  <a:srgbClr val="3D4957"/>
                </a:solidFill>
                <a:effectLst/>
                <a:latin typeface="Al-Jazeera-Arabic-Regular" pitchFamily="2" charset="-78"/>
                <a:cs typeface="Al-Jazeera-Arabic-Regular" pitchFamily="2" charset="-78"/>
              </a:rPr>
              <a:t>والإدراك في مفهومه العام هو الوسيلة التي يتصل بها الإنسان مع البيئة المحيطة به. فهو يستخدم حواسه للتعرف على العالم الخارجي و من أقوى هذه الحواس حاسة البصر وعضوها المستقبل وهو العين التي تنقل إلى المخ الموجات الضوئية المنعكسة لتسبب الإحساس بالإبصار.</a:t>
            </a:r>
          </a:p>
        </p:txBody>
      </p:sp>
      <p:pic>
        <p:nvPicPr>
          <p:cNvPr id="5" name="Picture 4">
            <a:extLst>
              <a:ext uri="{FF2B5EF4-FFF2-40B4-BE49-F238E27FC236}">
                <a16:creationId xmlns:a16="http://schemas.microsoft.com/office/drawing/2014/main" id="{22E47334-D66D-094F-9D7F-E960B9055C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4102" y="2309347"/>
            <a:ext cx="3443891" cy="1937189"/>
          </a:xfrm>
          <a:prstGeom prst="rect">
            <a:avLst/>
          </a:prstGeom>
        </p:spPr>
      </p:pic>
      <p:pic>
        <p:nvPicPr>
          <p:cNvPr id="2" name="Audio Recording Jul 6, 2023 at 2:00:27 AM" descr="Audio Recording Jul 6, 2023 at 2:00:27 AM">
            <a:hlinkClick r:id="" action="ppaction://media"/>
            <a:extLst>
              <a:ext uri="{FF2B5EF4-FFF2-40B4-BE49-F238E27FC236}">
                <a16:creationId xmlns:a16="http://schemas.microsoft.com/office/drawing/2014/main" id="{1AE03025-C4F9-0D4D-8FDB-38FC06ECA0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97749" y="5977677"/>
            <a:ext cx="812800" cy="812800"/>
          </a:xfrm>
          <a:prstGeom prst="rect">
            <a:avLst/>
          </a:prstGeom>
        </p:spPr>
      </p:pic>
    </p:spTree>
    <p:extLst>
      <p:ext uri="{BB962C8B-B14F-4D97-AF65-F5344CB8AC3E}">
        <p14:creationId xmlns:p14="http://schemas.microsoft.com/office/powerpoint/2010/main" val="276107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الإدراك البصري</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 ودوره في </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تنمية الابتكار</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700305" y="2181783"/>
            <a:ext cx="8542321" cy="2862322"/>
          </a:xfrm>
          <a:prstGeom prst="rect">
            <a:avLst/>
          </a:prstGeom>
          <a:noFill/>
        </p:spPr>
        <p:txBody>
          <a:bodyPr wrap="square" rtlCol="0">
            <a:spAutoFit/>
          </a:bodyPr>
          <a:lstStyle/>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تبدأ بالنظرة الإجمالية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ثم التحليل وإدراك العلاقات القائمة بين الأجزاء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ثم بإعادة تأليف الأجزاء فى هيئتها الكلية مرة أخرى .</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r" rtl="1"/>
            <a:r>
              <a:rPr lang="ar-EG" sz="2000" b="0" i="0" dirty="0">
                <a:solidFill>
                  <a:srgbClr val="000000"/>
                </a:solidFill>
                <a:effectLst/>
                <a:latin typeface="Al-Jazeera-Arabic-Regular" pitchFamily="2" charset="-78"/>
                <a:cs typeface="Al-Jazeera-Arabic-Regular" pitchFamily="2" charset="-78"/>
              </a:rPr>
              <a:t>ومن ثم فإن عملية الإدراك البصرى مستمرة ، تبدأ فى الأغلب بالكليات وتتحول إلى الجزئيات بهدف التحليل والتأمل تمهيدا لإعادة التحول إلى الكليات فى صورة مفهوم إدراكى كلى.</a:t>
            </a:r>
          </a:p>
        </p:txBody>
      </p:sp>
      <p:sp>
        <p:nvSpPr>
          <p:cNvPr id="10" name="TextBox 9">
            <a:extLst>
              <a:ext uri="{FF2B5EF4-FFF2-40B4-BE49-F238E27FC236}">
                <a16:creationId xmlns:a16="http://schemas.microsoft.com/office/drawing/2014/main" id="{0C8F869E-9D93-8A44-84FA-C6CBDD8FCED3}"/>
              </a:ext>
            </a:extLst>
          </p:cNvPr>
          <p:cNvSpPr txBox="1"/>
          <p:nvPr/>
        </p:nvSpPr>
        <p:spPr>
          <a:xfrm>
            <a:off x="4355024" y="1554715"/>
            <a:ext cx="4779114" cy="400110"/>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 تمر عملية الإدراك البصرى بمراحل متتابعة:</a:t>
            </a:r>
          </a:p>
        </p:txBody>
      </p:sp>
      <p:pic>
        <p:nvPicPr>
          <p:cNvPr id="2" name="Audio Recording Jul 6, 2023 at 2:03:21 AM" descr="Audio Recording Jul 6, 2023 at 2:03:21 AM">
            <a:hlinkClick r:id="" action="ppaction://media"/>
            <a:extLst>
              <a:ext uri="{FF2B5EF4-FFF2-40B4-BE49-F238E27FC236}">
                <a16:creationId xmlns:a16="http://schemas.microsoft.com/office/drawing/2014/main" id="{3120CB9B-3830-2446-96B6-5DB0475C041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36226" y="5985795"/>
            <a:ext cx="812800" cy="812800"/>
          </a:xfrm>
          <a:prstGeom prst="rect">
            <a:avLst/>
          </a:prstGeom>
        </p:spPr>
      </p:pic>
    </p:spTree>
    <p:extLst>
      <p:ext uri="{BB962C8B-B14F-4D97-AF65-F5344CB8AC3E}">
        <p14:creationId xmlns:p14="http://schemas.microsoft.com/office/powerpoint/2010/main" val="407921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chemeClr val="bg1"/>
                </a:solidFill>
                <a:latin typeface="Al-Jazeera-Arabic-Bold" pitchFamily="2" charset="-78"/>
                <a:cs typeface="Al-Jazeera-Arabic-Bold" pitchFamily="2" charset="-78"/>
              </a:rPr>
              <a:t>الإدراك البصري</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 ودوره في </a:t>
            </a:r>
          </a:p>
          <a:p>
            <a:pPr marL="0" algn="ctr" defTabSz="914400" rtl="1" eaLnBrk="1" latinLnBrk="0" hangingPunct="1"/>
            <a:r>
              <a:rPr lang="ar-SA" sz="2800" b="1" dirty="0">
                <a:solidFill>
                  <a:schemeClr val="bg1"/>
                </a:solidFill>
                <a:latin typeface="Al-Jazeera-Arabic-Bold" pitchFamily="2" charset="-78"/>
                <a:cs typeface="Al-Jazeera-Arabic-Bold" pitchFamily="2" charset="-78"/>
              </a:rPr>
              <a:t>تنمية الابتكار</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371173" y="1285191"/>
            <a:ext cx="5027087" cy="419903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فالمجال البصري له خصائص تعد بمثابة محفز للعملية الإدراكية، حيث يستدعى الإنسان معانٍ تيسر عليه التعرف على الشيء المدرك وتأويله وإدخاله فى دائرة الأشياء التي يألفها ، وعلى ذلك فإن الإدراك يكون إجماليا فى مبدئه وتؤدى الألفة بموضوع الشيء المدرك وسعة مجاله إلا أنه فى مجال رؤية الأعمال الفنية يمكن للنظرة التحليلية أن تسبق النظرة الكلية ولكن فى هذه اللحظة يكون العقل بصدد عملية تحليل.</a:t>
            </a:r>
          </a:p>
        </p:txBody>
      </p:sp>
      <p:pic>
        <p:nvPicPr>
          <p:cNvPr id="3" name="Picture 2">
            <a:extLst>
              <a:ext uri="{FF2B5EF4-FFF2-40B4-BE49-F238E27FC236}">
                <a16:creationId xmlns:a16="http://schemas.microsoft.com/office/drawing/2014/main" id="{7ED226C8-DB99-9448-8907-01351B8FB8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876" y="2021979"/>
            <a:ext cx="3753803" cy="2814040"/>
          </a:xfrm>
          <a:prstGeom prst="rect">
            <a:avLst/>
          </a:prstGeom>
        </p:spPr>
      </p:pic>
      <p:pic>
        <p:nvPicPr>
          <p:cNvPr id="2" name="Audio Recording Jul 6, 2023 at 2:06:23 AM" descr="Audio Recording Jul 6, 2023 at 2:06:23 AM">
            <a:hlinkClick r:id="" action="ppaction://media"/>
            <a:extLst>
              <a:ext uri="{FF2B5EF4-FFF2-40B4-BE49-F238E27FC236}">
                <a16:creationId xmlns:a16="http://schemas.microsoft.com/office/drawing/2014/main" id="{53F21D5D-53B8-AC42-8FF9-D85FDB58F3A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20258" y="6043914"/>
            <a:ext cx="812800" cy="812800"/>
          </a:xfrm>
          <a:prstGeom prst="rect">
            <a:avLst/>
          </a:prstGeom>
        </p:spPr>
      </p:pic>
    </p:spTree>
    <p:extLst>
      <p:ext uri="{BB962C8B-B14F-4D97-AF65-F5344CB8AC3E}">
        <p14:creationId xmlns:p14="http://schemas.microsoft.com/office/powerpoint/2010/main" val="306983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438561" y="2766227"/>
            <a:ext cx="4891083" cy="523220"/>
          </a:xfrm>
          <a:prstGeom prst="rect">
            <a:avLst/>
          </a:prstGeom>
          <a:noFill/>
        </p:spPr>
        <p:txBody>
          <a:bodyPr wrap="none" rtlCol="0">
            <a:spAutoFit/>
          </a:bodyPr>
          <a:lstStyle/>
          <a:p>
            <a:pPr algn="l"/>
            <a:r>
              <a:rPr lang="en-US" sz="2800" b="1" i="0" dirty="0">
                <a:solidFill>
                  <a:schemeClr val="bg1"/>
                </a:solidFill>
                <a:effectLst/>
                <a:latin typeface="Al-Jazeera-Arabic-Regular" pitchFamily="2" charset="-78"/>
                <a:cs typeface="Al-Jazeera-Arabic-Regular" pitchFamily="2" charset="-78"/>
              </a:rPr>
              <a:t>Gestalt theory</a:t>
            </a:r>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pic>
        <p:nvPicPr>
          <p:cNvPr id="4" name="Audio Recording Jul 6, 2023 at 11:00:52 AM" descr="Audio Recording Jul 6, 2023 at 11:00:52 AM">
            <a:hlinkClick r:id="" action="ppaction://media"/>
            <a:extLst>
              <a:ext uri="{FF2B5EF4-FFF2-40B4-BE49-F238E27FC236}">
                <a16:creationId xmlns:a16="http://schemas.microsoft.com/office/drawing/2014/main" id="{A4DAEF12-8FAD-314A-B373-245C1CFCB74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19727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Gestalt theory</a:t>
            </a:r>
            <a:endParaRPr lang="ar-SA" sz="2800" b="1" i="0" dirty="0">
              <a:solidFill>
                <a:schemeClr val="bg1"/>
              </a:solidFill>
              <a:effectLst/>
              <a:latin typeface="Al-Jazeera-Arabic-Regular" pitchFamily="2" charset="-78"/>
              <a:cs typeface="Al-Jazeera-Arabic-Regular" pitchFamily="2" charset="-78"/>
            </a:endParaRPr>
          </a:p>
          <a:p>
            <a:pPr algn="ctr" rtl="1"/>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652044" y="2050945"/>
            <a:ext cx="8638843" cy="2804357"/>
          </a:xfrm>
          <a:prstGeom prst="rect">
            <a:avLst/>
          </a:prstGeom>
          <a:noFill/>
        </p:spPr>
        <p:txBody>
          <a:bodyPr wrap="square" rtlCol="0">
            <a:spAutoFit/>
          </a:bodyPr>
          <a:lstStyle/>
          <a:p>
            <a:pPr algn="just" rtl="1">
              <a:lnSpc>
                <a:spcPct val="150000"/>
              </a:lnSpc>
            </a:pPr>
            <a:r>
              <a:rPr lang="ar-SA" sz="2400" b="0" i="0" dirty="0">
                <a:solidFill>
                  <a:srgbClr val="000000"/>
                </a:solidFill>
                <a:effectLst/>
                <a:latin typeface="Al-Jazeera-Arabic-Regular" pitchFamily="2" charset="-78"/>
                <a:cs typeface="Al-Jazeera-Arabic-Regular" pitchFamily="2" charset="-78"/>
              </a:rPr>
              <a:t>اهتم العديد من المفكرين و الفلاسفة بالعمليات الإدراكية في أوائل هذا القرن ومن أبرزهم مفكري مدرسة </a:t>
            </a:r>
            <a:r>
              <a:rPr lang="ar-SA" sz="2400" b="0" i="0" dirty="0" err="1">
                <a:solidFill>
                  <a:srgbClr val="000000"/>
                </a:solidFill>
                <a:effectLst/>
                <a:latin typeface="Al-Jazeera-Arabic-Regular" pitchFamily="2" charset="-78"/>
                <a:cs typeface="Al-Jazeera-Arabic-Regular" pitchFamily="2" charset="-78"/>
              </a:rPr>
              <a:t>الجشطلت</a:t>
            </a:r>
            <a:r>
              <a:rPr lang="ar-SA" sz="2400" b="0" i="0" dirty="0">
                <a:solidFill>
                  <a:srgbClr val="000000"/>
                </a:solidFill>
                <a:effectLst/>
                <a:latin typeface="Al-Jazeera-Arabic-Regular" pitchFamily="2" charset="-78"/>
                <a:cs typeface="Al-Jazeera-Arabic-Regular" pitchFamily="2" charset="-78"/>
              </a:rPr>
              <a:t> التي تقوم على الإدراك البصري. و لقد توصل مفكرو هذه المدرسة إلى مجموعة من القواعد والقوانين التي تنظم المجال البصري الخارجي فمن أهم نتائج هذه النظرية:</a:t>
            </a:r>
          </a:p>
        </p:txBody>
      </p:sp>
      <p:pic>
        <p:nvPicPr>
          <p:cNvPr id="2" name="Audio Recording Jul 6, 2023 at 11:01:39 AM" descr="Audio Recording Jul 6, 2023 at 11:01:39 AM">
            <a:hlinkClick r:id="" action="ppaction://media"/>
            <a:extLst>
              <a:ext uri="{FF2B5EF4-FFF2-40B4-BE49-F238E27FC236}">
                <a16:creationId xmlns:a16="http://schemas.microsoft.com/office/drawing/2014/main" id="{6462CC22-FEFB-344E-AB04-C9DF22083AD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4487" y="5919378"/>
            <a:ext cx="812800" cy="812800"/>
          </a:xfrm>
          <a:prstGeom prst="rect">
            <a:avLst/>
          </a:prstGeom>
        </p:spPr>
      </p:pic>
    </p:spTree>
    <p:extLst>
      <p:ext uri="{BB962C8B-B14F-4D97-AF65-F5344CB8AC3E}">
        <p14:creationId xmlns:p14="http://schemas.microsoft.com/office/powerpoint/2010/main" val="291971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Gestalt theory</a:t>
            </a:r>
            <a:endParaRPr lang="ar-SA" sz="2800" b="1" i="0" dirty="0">
              <a:solidFill>
                <a:schemeClr val="bg1"/>
              </a:solidFill>
              <a:effectLst/>
              <a:latin typeface="Al-Jazeera-Arabic-Regular" pitchFamily="2" charset="-78"/>
              <a:cs typeface="Al-Jazeera-Arabic-Regular" pitchFamily="2" charset="-78"/>
            </a:endParaRPr>
          </a:p>
          <a:p>
            <a:pPr algn="ctr" rtl="1"/>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377912" y="1875967"/>
            <a:ext cx="3912975" cy="2804357"/>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b="0" i="0" dirty="0">
                <a:solidFill>
                  <a:srgbClr val="000000"/>
                </a:solidFill>
                <a:effectLst/>
                <a:latin typeface="Al-Jazeera-Arabic-Regular" pitchFamily="2" charset="-78"/>
                <a:cs typeface="Al-Jazeera-Arabic-Regular" pitchFamily="2" charset="-78"/>
              </a:rPr>
              <a:t>أن العقل لا يدرك الجزئيات فإذا ما اعترضته جزئية منقوصة أكملها تلقائياً ونتعلم من ذلك أن الإدراك البصري هو إدراك لصيغ كاملة.</a:t>
            </a:r>
          </a:p>
        </p:txBody>
      </p:sp>
      <p:pic>
        <p:nvPicPr>
          <p:cNvPr id="3" name="Picture 2">
            <a:extLst>
              <a:ext uri="{FF2B5EF4-FFF2-40B4-BE49-F238E27FC236}">
                <a16:creationId xmlns:a16="http://schemas.microsoft.com/office/drawing/2014/main" id="{F0057DD1-3198-554E-B478-C040390157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5446" y="1620582"/>
            <a:ext cx="4822444" cy="3616833"/>
          </a:xfrm>
          <a:prstGeom prst="rect">
            <a:avLst/>
          </a:prstGeom>
        </p:spPr>
      </p:pic>
      <p:pic>
        <p:nvPicPr>
          <p:cNvPr id="2" name="Audio Recording Jul 6, 2023 at 11:03:06 AM" descr="Audio Recording Jul 6, 2023 at 11:03:06 AM">
            <a:hlinkClick r:id="" action="ppaction://media"/>
            <a:extLst>
              <a:ext uri="{FF2B5EF4-FFF2-40B4-BE49-F238E27FC236}">
                <a16:creationId xmlns:a16="http://schemas.microsoft.com/office/drawing/2014/main" id="{B79F4904-20AF-7D4B-B555-683C04E90D7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9321" y="5932648"/>
            <a:ext cx="812800" cy="812800"/>
          </a:xfrm>
          <a:prstGeom prst="rect">
            <a:avLst/>
          </a:prstGeom>
        </p:spPr>
      </p:pic>
    </p:spTree>
    <p:extLst>
      <p:ext uri="{BB962C8B-B14F-4D97-AF65-F5344CB8AC3E}">
        <p14:creationId xmlns:p14="http://schemas.microsoft.com/office/powerpoint/2010/main" val="219913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Gestalt theory</a:t>
            </a:r>
            <a:endParaRPr lang="ar-SA" sz="2800" b="1" i="0" dirty="0">
              <a:solidFill>
                <a:schemeClr val="bg1"/>
              </a:solidFill>
              <a:effectLst/>
              <a:latin typeface="Al-Jazeera-Arabic-Regular" pitchFamily="2" charset="-78"/>
              <a:cs typeface="Al-Jazeera-Arabic-Regular" pitchFamily="2" charset="-78"/>
            </a:endParaRPr>
          </a:p>
          <a:p>
            <a:pPr algn="ctr" rtl="1"/>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760282" y="1875967"/>
            <a:ext cx="4530605" cy="2804357"/>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أن الإنسان عندما يدرك شكل ما فهو يدركه كشكل أمام خلفية وتوجد مجموعة من القواعد التي تساعده فى التفرقة ما بين الشكل والأرضية.</a:t>
            </a:r>
          </a:p>
        </p:txBody>
      </p:sp>
      <p:pic>
        <p:nvPicPr>
          <p:cNvPr id="4" name="Picture 3">
            <a:extLst>
              <a:ext uri="{FF2B5EF4-FFF2-40B4-BE49-F238E27FC236}">
                <a16:creationId xmlns:a16="http://schemas.microsoft.com/office/drawing/2014/main" id="{7B3CC4B7-8F0C-C741-992B-AC88026F08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4135" y="1668013"/>
            <a:ext cx="3631293" cy="3631293"/>
          </a:xfrm>
          <a:prstGeom prst="rect">
            <a:avLst/>
          </a:prstGeom>
        </p:spPr>
      </p:pic>
      <p:pic>
        <p:nvPicPr>
          <p:cNvPr id="2" name="Audio Recording Jul 6, 2023 at 11:04:31 AM" descr="Audio Recording Jul 6, 2023 at 11:04:31 AM">
            <a:hlinkClick r:id="" action="ppaction://media"/>
            <a:extLst>
              <a:ext uri="{FF2B5EF4-FFF2-40B4-BE49-F238E27FC236}">
                <a16:creationId xmlns:a16="http://schemas.microsoft.com/office/drawing/2014/main" id="{E38891CD-5CCE-F645-8BE7-0EEA0C1E297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4487" y="6006265"/>
            <a:ext cx="812800" cy="812800"/>
          </a:xfrm>
          <a:prstGeom prst="rect">
            <a:avLst/>
          </a:prstGeom>
        </p:spPr>
      </p:pic>
    </p:spTree>
    <p:extLst>
      <p:ext uri="{BB962C8B-B14F-4D97-AF65-F5344CB8AC3E}">
        <p14:creationId xmlns:p14="http://schemas.microsoft.com/office/powerpoint/2010/main" val="4167257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9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Gestalt theory</a:t>
            </a:r>
            <a:endParaRPr lang="ar-SA" sz="2800" b="1" i="0" dirty="0">
              <a:solidFill>
                <a:schemeClr val="bg1"/>
              </a:solidFill>
              <a:effectLst/>
              <a:latin typeface="Al-Jazeera-Arabic-Regular" pitchFamily="2" charset="-78"/>
              <a:cs typeface="Al-Jazeera-Arabic-Regular" pitchFamily="2" charset="-78"/>
            </a:endParaRPr>
          </a:p>
          <a:p>
            <a:pPr algn="ctr" rtl="1"/>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760282" y="1875967"/>
            <a:ext cx="4530605" cy="2804357"/>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b="0" i="0" dirty="0">
                <a:solidFill>
                  <a:srgbClr val="000000"/>
                </a:solidFill>
                <a:effectLst/>
                <a:latin typeface="Al-Jazeera-Arabic-Regular" pitchFamily="2" charset="-78"/>
                <a:cs typeface="Al-Jazeera-Arabic-Regular" pitchFamily="2" charset="-78"/>
              </a:rPr>
              <a:t>عقل الإنسان في سعى دائم لجمع العناصر المتشابهة فهو يكتشف العناصر المحيطة و يبحث بها عن نوع من التقارب والتشابه مما يسهل عليه إدراكها.</a:t>
            </a:r>
          </a:p>
        </p:txBody>
      </p:sp>
      <p:pic>
        <p:nvPicPr>
          <p:cNvPr id="3" name="Picture 2">
            <a:extLst>
              <a:ext uri="{FF2B5EF4-FFF2-40B4-BE49-F238E27FC236}">
                <a16:creationId xmlns:a16="http://schemas.microsoft.com/office/drawing/2014/main" id="{F7AA5E5F-33B6-3149-A858-FD1F1882CB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082" y="1854698"/>
            <a:ext cx="3835400" cy="2997200"/>
          </a:xfrm>
          <a:prstGeom prst="rect">
            <a:avLst/>
          </a:prstGeom>
        </p:spPr>
      </p:pic>
      <p:pic>
        <p:nvPicPr>
          <p:cNvPr id="2" name="Audio Recording Jul 6, 2023 at 11:07:12 AM" descr="Audio Recording Jul 6, 2023 at 11:07:12 AM">
            <a:hlinkClick r:id="" action="ppaction://media"/>
            <a:extLst>
              <a:ext uri="{FF2B5EF4-FFF2-40B4-BE49-F238E27FC236}">
                <a16:creationId xmlns:a16="http://schemas.microsoft.com/office/drawing/2014/main" id="{CC77F509-A6D4-0E47-8150-AE99A85229D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4487" y="6027520"/>
            <a:ext cx="812800" cy="812800"/>
          </a:xfrm>
          <a:prstGeom prst="rect">
            <a:avLst/>
          </a:prstGeom>
        </p:spPr>
      </p:pic>
    </p:spTree>
    <p:extLst>
      <p:ext uri="{BB962C8B-B14F-4D97-AF65-F5344CB8AC3E}">
        <p14:creationId xmlns:p14="http://schemas.microsoft.com/office/powerpoint/2010/main" val="171726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i="0" dirty="0">
                <a:solidFill>
                  <a:schemeClr val="bg1"/>
                </a:solidFill>
                <a:effectLst/>
                <a:latin typeface="Al-Jazeera-Arabic-Regular" pitchFamily="2" charset="-78"/>
                <a:cs typeface="Al-Jazeera-Arabic-Regular" pitchFamily="2" charset="-78"/>
              </a:rPr>
              <a:t>Gestalt theory</a:t>
            </a:r>
            <a:endParaRPr lang="ar-SA" sz="2800" b="1" i="0" dirty="0">
              <a:solidFill>
                <a:schemeClr val="bg1"/>
              </a:solidFill>
              <a:effectLst/>
              <a:latin typeface="Al-Jazeera-Arabic-Regular" pitchFamily="2" charset="-78"/>
              <a:cs typeface="Al-Jazeera-Arabic-Regular" pitchFamily="2" charset="-78"/>
            </a:endParaRPr>
          </a:p>
          <a:p>
            <a:pPr algn="ctr" rtl="1"/>
            <a:r>
              <a:rPr lang="ar-EG" sz="2800" b="1" i="0" dirty="0">
                <a:solidFill>
                  <a:schemeClr val="bg1"/>
                </a:solidFill>
                <a:effectLst/>
                <a:latin typeface="Al-Jazeera-Arabic-Regular" pitchFamily="2" charset="-78"/>
                <a:cs typeface="Al-Jazeera-Arabic-Regular" pitchFamily="2" charset="-78"/>
              </a:rPr>
              <a:t> نظرية جشطلت</a:t>
            </a:r>
            <a:r>
              <a:rPr lang="ar-SA" sz="2800" b="1" i="0" dirty="0">
                <a:solidFill>
                  <a:schemeClr val="bg1"/>
                </a:solidFill>
                <a:effectLst/>
                <a:latin typeface="Al-Jazeera-Arabic-Regular" pitchFamily="2" charset="-78"/>
                <a:cs typeface="Al-Jazeera-Arabic-Regular" pitchFamily="2" charset="-78"/>
              </a:rPr>
              <a:t> </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736727" y="2109412"/>
            <a:ext cx="8469477" cy="225036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SA" sz="2400" b="0" i="0" dirty="0">
                <a:solidFill>
                  <a:srgbClr val="000000"/>
                </a:solidFill>
                <a:effectLst/>
                <a:latin typeface="Al-Jazeera-Arabic-Regular" pitchFamily="2" charset="-78"/>
                <a:cs typeface="Al-Jazeera-Arabic-Regular" pitchFamily="2" charset="-78"/>
              </a:rPr>
              <a:t>ما يدركه الفرد بصرياً هو ما يستطيع العقل إدراكه. فالإدراك البصرى ليست عملية مقتصرة فقط على الجهاز البصري حيث تؤكد بعض الظواهر مثل الشكل والحجم والضوء واللون على دور المخ في عملية الإدراك.</a:t>
            </a:r>
          </a:p>
        </p:txBody>
      </p:sp>
      <p:pic>
        <p:nvPicPr>
          <p:cNvPr id="2" name="Audio Recording Jul 6, 2023 at 11:08:42 AM" descr="Audio Recording Jul 6, 2023 at 11:08:42 AM">
            <a:hlinkClick r:id="" action="ppaction://media"/>
            <a:extLst>
              <a:ext uri="{FF2B5EF4-FFF2-40B4-BE49-F238E27FC236}">
                <a16:creationId xmlns:a16="http://schemas.microsoft.com/office/drawing/2014/main" id="{83AC90EE-676C-8942-BF38-508358FF49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99804" y="5990628"/>
            <a:ext cx="812800" cy="812800"/>
          </a:xfrm>
          <a:prstGeom prst="rect">
            <a:avLst/>
          </a:prstGeom>
        </p:spPr>
      </p:pic>
    </p:spTree>
    <p:extLst>
      <p:ext uri="{BB962C8B-B14F-4D97-AF65-F5344CB8AC3E}">
        <p14:creationId xmlns:p14="http://schemas.microsoft.com/office/powerpoint/2010/main" val="225907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4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الشكل والأرضية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12273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3766947" y="1536173"/>
            <a:ext cx="5826504"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الصفة الشكلية في الإدراك البصري ليست كل شيء، فهناك أيضاً تنظيم المجال البصري إلى شكل وأرضية وهو المبدأ الأساسي في الإدراك. فلا يمكن رؤية أي شيء كشكل إلا إذا فُصل عن أرضيته أو خلفيته. و على هذا، يمكن أن نوضح الفرق بين الشكل والأرضية كالآتي:</a:t>
            </a:r>
          </a:p>
          <a:p>
            <a:pPr marL="342900" indent="-342900" algn="just" rtl="1">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الشكل يُرى بكثافة أكبر و كأنه خارج من الأرضية وله صفة كونه شيء من الأشياء.</a:t>
            </a:r>
          </a:p>
          <a:p>
            <a:pPr marL="342900" indent="-342900" algn="just" rtl="1">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بينما الأرضية تكون في حاجة إلي أن تكون صورة معينه مستمرة لتبدو و كأنها خلف الشكل.</a:t>
            </a:r>
          </a:p>
          <a:p>
            <a:pPr marL="342900" indent="-342900" algn="just" rtl="1">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كما أن الشكل يُوحى بأن له معنى بينما الأرضية ما هي إلا مٌكمل له. و بالرغم من ذلك، يمكن للمشاهد أن يدرك الشيء كشكل أو كخلفية بناءً على كيفية توجيهه.</a:t>
            </a:r>
          </a:p>
        </p:txBody>
      </p:sp>
      <p:pic>
        <p:nvPicPr>
          <p:cNvPr id="3" name="Picture 2">
            <a:extLst>
              <a:ext uri="{FF2B5EF4-FFF2-40B4-BE49-F238E27FC236}">
                <a16:creationId xmlns:a16="http://schemas.microsoft.com/office/drawing/2014/main" id="{F1502C06-B0EE-D74B-AB5F-017C3D0E04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9200" y="1390649"/>
            <a:ext cx="3175000" cy="4076700"/>
          </a:xfrm>
          <a:prstGeom prst="rect">
            <a:avLst/>
          </a:prstGeom>
        </p:spPr>
      </p:pic>
      <p:pic>
        <p:nvPicPr>
          <p:cNvPr id="2" name="Audio Recording Jul 6, 2023 at 11:13:04 AM" descr="Audio Recording Jul 6, 2023 at 11:13:04 AM">
            <a:hlinkClick r:id="" action="ppaction://media"/>
            <a:extLst>
              <a:ext uri="{FF2B5EF4-FFF2-40B4-BE49-F238E27FC236}">
                <a16:creationId xmlns:a16="http://schemas.microsoft.com/office/drawing/2014/main" id="{26658E41-EE7D-9047-9731-8C703F6F5CE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13247" y="6027520"/>
            <a:ext cx="812800" cy="812800"/>
          </a:xfrm>
          <a:prstGeom prst="rect">
            <a:avLst/>
          </a:prstGeom>
        </p:spPr>
      </p:pic>
    </p:spTree>
    <p:extLst>
      <p:ext uri="{BB962C8B-B14F-4D97-AF65-F5344CB8AC3E}">
        <p14:creationId xmlns:p14="http://schemas.microsoft.com/office/powerpoint/2010/main" val="348492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9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تجميع العناصر</a:t>
            </a:r>
          </a:p>
          <a:p>
            <a:pPr algn="ctr" rtl="1"/>
            <a:r>
              <a:rPr lang="ar-EG" sz="2800" b="1" i="0" dirty="0">
                <a:solidFill>
                  <a:schemeClr val="bg1"/>
                </a:solidFill>
                <a:effectLst/>
                <a:latin typeface="Al-Jazeera-Arabic-Regular" pitchFamily="2" charset="-78"/>
                <a:cs typeface="Al-Jazeera-Arabic-Regular" pitchFamily="2" charset="-78"/>
              </a:rPr>
              <a:t> البصرية المتفرقة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269424" y="1500073"/>
            <a:ext cx="4019826" cy="3737370"/>
          </a:xfrm>
          <a:prstGeom prst="rect">
            <a:avLst/>
          </a:prstGeom>
          <a:noFill/>
        </p:spPr>
        <p:txBody>
          <a:bodyPr wrap="square" rtlCol="0">
            <a:spAutoFit/>
          </a:bodyPr>
          <a:lstStyle/>
          <a:p>
            <a:pPr algn="just" rtl="1">
              <a:lnSpc>
                <a:spcPct val="150000"/>
              </a:lnSpc>
            </a:pPr>
            <a:r>
              <a:rPr lang="ar-SA" sz="2000" b="0" i="0" dirty="0">
                <a:solidFill>
                  <a:srgbClr val="000000"/>
                </a:solidFill>
                <a:effectLst/>
                <a:latin typeface="Al-Jazeera-Arabic-Regular" pitchFamily="2" charset="-78"/>
                <a:cs typeface="Al-Jazeera-Arabic-Regular" pitchFamily="2" charset="-78"/>
              </a:rPr>
              <a:t>وبناءً على تجارب علماء </a:t>
            </a:r>
            <a:r>
              <a:rPr lang="ar-SA" sz="2000" b="0" i="0" dirty="0" err="1">
                <a:solidFill>
                  <a:srgbClr val="000000"/>
                </a:solidFill>
                <a:effectLst/>
                <a:latin typeface="Al-Jazeera-Arabic-Regular" pitchFamily="2" charset="-78"/>
                <a:cs typeface="Al-Jazeera-Arabic-Regular" pitchFamily="2" charset="-78"/>
              </a:rPr>
              <a:t>جشطلت</a:t>
            </a:r>
            <a:r>
              <a:rPr lang="ar-SA" sz="2000" b="0" i="0" dirty="0">
                <a:solidFill>
                  <a:srgbClr val="000000"/>
                </a:solidFill>
                <a:effectLst/>
                <a:latin typeface="Al-Jazeera-Arabic-Regular" pitchFamily="2" charset="-78"/>
                <a:cs typeface="Al-Jazeera-Arabic-Regular" pitchFamily="2" charset="-78"/>
              </a:rPr>
              <a:t> فإن هناك مجموعة من العوامل التي تتحكم في العلاقة بين العناصر في النظام التكويني و التي تُعد عاملاً أساسياً في الإدراك البصري. هذه العوامل هي ما يجمع العناصر البصرية في كليات ذات معنى بصري كما تعتبر من الأدوات التي تساعد المصمم على القيام بعمله.</a:t>
            </a:r>
          </a:p>
        </p:txBody>
      </p:sp>
      <p:pic>
        <p:nvPicPr>
          <p:cNvPr id="4" name="Picture 3">
            <a:extLst>
              <a:ext uri="{FF2B5EF4-FFF2-40B4-BE49-F238E27FC236}">
                <a16:creationId xmlns:a16="http://schemas.microsoft.com/office/drawing/2014/main" id="{6A620DFE-6F21-CD47-8FA8-B67576CD30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492" y="1518055"/>
            <a:ext cx="4814837" cy="3701406"/>
          </a:xfrm>
          <a:prstGeom prst="rect">
            <a:avLst/>
          </a:prstGeom>
        </p:spPr>
      </p:pic>
      <p:pic>
        <p:nvPicPr>
          <p:cNvPr id="2" name="Audio Recording Jul 6, 2023 at 11:15:31 AM" descr="Audio Recording Jul 6, 2023 at 11:15:31 AM">
            <a:hlinkClick r:id="" action="ppaction://media"/>
            <a:extLst>
              <a:ext uri="{FF2B5EF4-FFF2-40B4-BE49-F238E27FC236}">
                <a16:creationId xmlns:a16="http://schemas.microsoft.com/office/drawing/2014/main" id="{2AB21B68-6832-7B49-98B7-D94FCB88767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2850" y="5966424"/>
            <a:ext cx="812800" cy="812800"/>
          </a:xfrm>
          <a:prstGeom prst="rect">
            <a:avLst/>
          </a:prstGeom>
        </p:spPr>
      </p:pic>
    </p:spTree>
    <p:extLst>
      <p:ext uri="{BB962C8B-B14F-4D97-AF65-F5344CB8AC3E}">
        <p14:creationId xmlns:p14="http://schemas.microsoft.com/office/powerpoint/2010/main" val="415653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1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886899" y="2785710"/>
            <a:ext cx="4943982" cy="584775"/>
          </a:xfrm>
          <a:prstGeom prst="rect">
            <a:avLst/>
          </a:prstGeom>
          <a:noFill/>
        </p:spPr>
        <p:txBody>
          <a:bodyPr wrap="none" rtlCol="0">
            <a:spAutoFit/>
          </a:bodyPr>
          <a:lstStyle/>
          <a:p>
            <a:pPr algn="l"/>
            <a:r>
              <a:rPr lang="ar-EG" sz="3200" b="1" i="0" dirty="0">
                <a:solidFill>
                  <a:schemeClr val="bg1"/>
                </a:solidFill>
                <a:effectLst/>
                <a:latin typeface="Al-Jazeera-Arabic-Regular" pitchFamily="2" charset="-78"/>
                <a:cs typeface="Al-Jazeera-Arabic-Regular" pitchFamily="2" charset="-78"/>
              </a:rPr>
              <a:t>قوانين تجميع العناصر البصرية</a:t>
            </a:r>
          </a:p>
        </p:txBody>
      </p:sp>
      <p:pic>
        <p:nvPicPr>
          <p:cNvPr id="4" name="Audio Recording Jul 6, 2023 at 11:15:46 AM" descr="Audio Recording Jul 6, 2023 at 11:15:46 AM">
            <a:hlinkClick r:id="" action="ppaction://media"/>
            <a:extLst>
              <a:ext uri="{FF2B5EF4-FFF2-40B4-BE49-F238E27FC236}">
                <a16:creationId xmlns:a16="http://schemas.microsoft.com/office/drawing/2014/main" id="{A3D9B91E-76E9-8F47-A339-AB6A1872CE8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04980"/>
            <a:ext cx="812800" cy="812800"/>
          </a:xfrm>
          <a:prstGeom prst="rect">
            <a:avLst/>
          </a:prstGeom>
        </p:spPr>
      </p:pic>
    </p:spTree>
    <p:extLst>
      <p:ext uri="{BB962C8B-B14F-4D97-AF65-F5344CB8AC3E}">
        <p14:creationId xmlns:p14="http://schemas.microsoft.com/office/powerpoint/2010/main" val="2635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قوانين تجميع</a:t>
            </a:r>
          </a:p>
          <a:p>
            <a:pPr algn="ctr" rtl="1"/>
            <a:r>
              <a:rPr lang="ar-EG" sz="2800" b="1" i="0" dirty="0">
                <a:solidFill>
                  <a:schemeClr val="bg1"/>
                </a:solidFill>
                <a:effectLst/>
                <a:latin typeface="Al-Jazeera-Arabic-Regular" pitchFamily="2" charset="-78"/>
                <a:cs typeface="Al-Jazeera-Arabic-Regular" pitchFamily="2" charset="-78"/>
              </a:rPr>
              <a:t>العناصر البصرية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 name="Picture 2">
            <a:extLst>
              <a:ext uri="{FF2B5EF4-FFF2-40B4-BE49-F238E27FC236}">
                <a16:creationId xmlns:a16="http://schemas.microsoft.com/office/drawing/2014/main" id="{EB7268B7-2495-4B45-92FC-73D2490BAC87}"/>
              </a:ext>
            </a:extLst>
          </p:cNvPr>
          <p:cNvPicPr>
            <a:picLocks noChangeAspect="1"/>
          </p:cNvPicPr>
          <p:nvPr/>
        </p:nvPicPr>
        <p:blipFill rotWithShape="1">
          <a:blip r:embed="rId5">
            <a:extLst>
              <a:ext uri="{28A0092B-C50C-407E-A947-70E740481C1C}">
                <a14:useLocalDpi xmlns:a14="http://schemas.microsoft.com/office/drawing/2010/main" val="0"/>
              </a:ext>
            </a:extLst>
          </a:blip>
          <a:srcRect t="17895" b="23983"/>
          <a:stretch/>
        </p:blipFill>
        <p:spPr>
          <a:xfrm>
            <a:off x="1569249" y="2976463"/>
            <a:ext cx="7080647" cy="2314884"/>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1053884" y="2145466"/>
            <a:ext cx="8111379" cy="830997"/>
          </a:xfrm>
          <a:prstGeom prst="rect">
            <a:avLst/>
          </a:prstGeom>
          <a:noFill/>
        </p:spPr>
        <p:txBody>
          <a:bodyPr wrap="square" rtlCol="0">
            <a:spAutoFit/>
          </a:bodyPr>
          <a:lstStyle/>
          <a:p>
            <a:pPr algn="just" rtl="1"/>
            <a:r>
              <a:rPr lang="ar-EG" sz="2400" b="0" i="0" dirty="0">
                <a:solidFill>
                  <a:srgbClr val="000000"/>
                </a:solidFill>
                <a:effectLst/>
                <a:latin typeface="Al-Jazeera-Arabic-Regular" pitchFamily="2" charset="-78"/>
                <a:cs typeface="Al-Jazeera-Arabic-Regular" pitchFamily="2" charset="-78"/>
              </a:rPr>
              <a:t>يميل البشر إلى رؤية العناصر البصرية القريبة وكأنها تنتمي لبعضها البعض.</a:t>
            </a:r>
          </a:p>
        </p:txBody>
      </p:sp>
      <p:sp>
        <p:nvSpPr>
          <p:cNvPr id="12" name="TextBox 11">
            <a:extLst>
              <a:ext uri="{FF2B5EF4-FFF2-40B4-BE49-F238E27FC236}">
                <a16:creationId xmlns:a16="http://schemas.microsoft.com/office/drawing/2014/main" id="{39ECB9FE-7864-6043-B2ED-B84CE076DE87}"/>
              </a:ext>
            </a:extLst>
          </p:cNvPr>
          <p:cNvSpPr txBox="1"/>
          <p:nvPr/>
        </p:nvSpPr>
        <p:spPr>
          <a:xfrm>
            <a:off x="1053884" y="1566653"/>
            <a:ext cx="8111379" cy="461665"/>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التقارب:</a:t>
            </a:r>
          </a:p>
        </p:txBody>
      </p:sp>
      <p:pic>
        <p:nvPicPr>
          <p:cNvPr id="2" name="Audio Recording Jul 6, 2023 at 11:18:03 AM" descr="Audio Recording Jul 6, 2023 at 11:18:03 AM">
            <a:hlinkClick r:id="" action="ppaction://media"/>
            <a:extLst>
              <a:ext uri="{FF2B5EF4-FFF2-40B4-BE49-F238E27FC236}">
                <a16:creationId xmlns:a16="http://schemas.microsoft.com/office/drawing/2014/main" id="{2ED23107-35D3-2841-87D6-94794BB2F41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5966424"/>
            <a:ext cx="812800" cy="812800"/>
          </a:xfrm>
          <a:prstGeom prst="rect">
            <a:avLst/>
          </a:prstGeom>
        </p:spPr>
      </p:pic>
    </p:spTree>
    <p:extLst>
      <p:ext uri="{BB962C8B-B14F-4D97-AF65-F5344CB8AC3E}">
        <p14:creationId xmlns:p14="http://schemas.microsoft.com/office/powerpoint/2010/main" val="382064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قوانين تجميع</a:t>
            </a:r>
          </a:p>
          <a:p>
            <a:pPr algn="ctr" rtl="1"/>
            <a:r>
              <a:rPr lang="ar-EG" sz="2800" b="1" i="0" dirty="0">
                <a:solidFill>
                  <a:schemeClr val="bg1"/>
                </a:solidFill>
                <a:effectLst/>
                <a:latin typeface="Al-Jazeera-Arabic-Regular" pitchFamily="2" charset="-78"/>
                <a:cs typeface="Al-Jazeera-Arabic-Regular" pitchFamily="2" charset="-78"/>
              </a:rPr>
              <a:t>العناصر البصرية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1053884" y="1964365"/>
            <a:ext cx="8111379" cy="1054841"/>
          </a:xfrm>
          <a:prstGeom prst="rect">
            <a:avLst/>
          </a:prstGeom>
          <a:noFill/>
        </p:spPr>
        <p:txBody>
          <a:bodyPr wrap="square" rtlCol="0">
            <a:spAutoFit/>
          </a:bodyPr>
          <a:lstStyle/>
          <a:p>
            <a:pPr algn="r" rtl="1">
              <a:lnSpc>
                <a:spcPct val="150000"/>
              </a:lnSpc>
            </a:pPr>
            <a:r>
              <a:rPr lang="ar-SA" sz="2200" b="0" i="0" dirty="0">
                <a:solidFill>
                  <a:srgbClr val="000000"/>
                </a:solidFill>
                <a:effectLst/>
                <a:latin typeface="Al-Jazeera-Arabic-Regular" pitchFamily="2" charset="-78"/>
                <a:cs typeface="Al-Jazeera-Arabic-Regular" pitchFamily="2" charset="-78"/>
              </a:rPr>
              <a:t>تميل الأشكال أو العناصر التي تحمل نفس الشكل أو اللون أو التركيب إلى التجمع بصرياً و كأنها تنتمى إلى بعضها البعض.</a:t>
            </a:r>
          </a:p>
        </p:txBody>
      </p:sp>
      <p:sp>
        <p:nvSpPr>
          <p:cNvPr id="12" name="TextBox 11">
            <a:extLst>
              <a:ext uri="{FF2B5EF4-FFF2-40B4-BE49-F238E27FC236}">
                <a16:creationId xmlns:a16="http://schemas.microsoft.com/office/drawing/2014/main" id="{39ECB9FE-7864-6043-B2ED-B84CE076DE87}"/>
              </a:ext>
            </a:extLst>
          </p:cNvPr>
          <p:cNvSpPr txBox="1"/>
          <p:nvPr/>
        </p:nvSpPr>
        <p:spPr>
          <a:xfrm>
            <a:off x="1053884" y="1566653"/>
            <a:ext cx="8111379" cy="461665"/>
          </a:xfrm>
          <a:prstGeom prst="rect">
            <a:avLst/>
          </a:prstGeom>
          <a:noFill/>
        </p:spPr>
        <p:txBody>
          <a:bodyPr wrap="square" rtlCol="0">
            <a:spAutoFit/>
          </a:bodyPr>
          <a:lstStyle/>
          <a:p>
            <a:pPr algn="r"/>
            <a:r>
              <a:rPr lang="ar-EG" sz="2400" b="1" i="0" dirty="0">
                <a:solidFill>
                  <a:srgbClr val="000000"/>
                </a:solidFill>
                <a:effectLst/>
                <a:latin typeface="Al-Jazeera-Arabic-Regular" pitchFamily="2" charset="-78"/>
                <a:cs typeface="Al-Jazeera-Arabic-Regular" pitchFamily="2" charset="-78"/>
              </a:rPr>
              <a:t>التشابه:</a:t>
            </a:r>
          </a:p>
        </p:txBody>
      </p:sp>
      <p:pic>
        <p:nvPicPr>
          <p:cNvPr id="4" name="Picture 3">
            <a:extLst>
              <a:ext uri="{FF2B5EF4-FFF2-40B4-BE49-F238E27FC236}">
                <a16:creationId xmlns:a16="http://schemas.microsoft.com/office/drawing/2014/main" id="{76427A55-1AC9-FB42-B6E7-0E0529E05BC7}"/>
              </a:ext>
            </a:extLst>
          </p:cNvPr>
          <p:cNvPicPr>
            <a:picLocks noChangeAspect="1"/>
          </p:cNvPicPr>
          <p:nvPr/>
        </p:nvPicPr>
        <p:blipFill rotWithShape="1">
          <a:blip r:embed="rId5">
            <a:extLst>
              <a:ext uri="{28A0092B-C50C-407E-A947-70E740481C1C}">
                <a14:useLocalDpi xmlns:a14="http://schemas.microsoft.com/office/drawing/2010/main" val="0"/>
              </a:ext>
            </a:extLst>
          </a:blip>
          <a:srcRect t="27651" b="28983"/>
          <a:stretch/>
        </p:blipFill>
        <p:spPr>
          <a:xfrm>
            <a:off x="1263989" y="3294623"/>
            <a:ext cx="7460216" cy="1819835"/>
          </a:xfrm>
          <a:prstGeom prst="rect">
            <a:avLst/>
          </a:prstGeom>
        </p:spPr>
      </p:pic>
      <p:pic>
        <p:nvPicPr>
          <p:cNvPr id="2" name="Audio Recording Jul 6, 2023 at 11:20:10 AM" descr="Audio Recording Jul 6, 2023 at 11:20:10 AM">
            <a:hlinkClick r:id="" action="ppaction://media"/>
            <a:extLst>
              <a:ext uri="{FF2B5EF4-FFF2-40B4-BE49-F238E27FC236}">
                <a16:creationId xmlns:a16="http://schemas.microsoft.com/office/drawing/2014/main" id="{6882845D-39F8-7946-9E6B-8E6F88F1E09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5966424"/>
            <a:ext cx="812800" cy="812800"/>
          </a:xfrm>
          <a:prstGeom prst="rect">
            <a:avLst/>
          </a:prstGeom>
        </p:spPr>
      </p:pic>
    </p:spTree>
    <p:extLst>
      <p:ext uri="{BB962C8B-B14F-4D97-AF65-F5344CB8AC3E}">
        <p14:creationId xmlns:p14="http://schemas.microsoft.com/office/powerpoint/2010/main" val="112656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قوانين تجميع</a:t>
            </a:r>
          </a:p>
          <a:p>
            <a:pPr algn="ctr" rtl="1"/>
            <a:r>
              <a:rPr lang="ar-EG" sz="2800" b="1" i="0" dirty="0">
                <a:solidFill>
                  <a:schemeClr val="bg1"/>
                </a:solidFill>
                <a:effectLst/>
                <a:latin typeface="Al-Jazeera-Arabic-Regular" pitchFamily="2" charset="-78"/>
                <a:cs typeface="Al-Jazeera-Arabic-Regular" pitchFamily="2" charset="-78"/>
              </a:rPr>
              <a:t>العناصر البصرية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4781642" y="2145465"/>
            <a:ext cx="4383621" cy="2273325"/>
          </a:xfrm>
          <a:prstGeom prst="rect">
            <a:avLst/>
          </a:prstGeom>
          <a:noFill/>
        </p:spPr>
        <p:txBody>
          <a:bodyPr wrap="square" rtlCol="0">
            <a:spAutoFit/>
          </a:bodyPr>
          <a:lstStyle/>
          <a:p>
            <a:pPr algn="just" rtl="1">
              <a:lnSpc>
                <a:spcPct val="150000"/>
              </a:lnSpc>
            </a:pPr>
            <a:r>
              <a:rPr lang="ar-SA" sz="2400" b="0" i="0" dirty="0">
                <a:solidFill>
                  <a:srgbClr val="000000"/>
                </a:solidFill>
                <a:effectLst/>
                <a:latin typeface="Al-Jazeera-Arabic-Regular" pitchFamily="2" charset="-78"/>
                <a:cs typeface="Al-Jazeera-Arabic-Regular" pitchFamily="2" charset="-78"/>
              </a:rPr>
              <a:t>العناصر البصرية التي تتحرك في نفس الاتجاه أو تمر بنفس التغيرات تميل إلى أن تتجمع سوياً وكأنها تشكل شكلاً واحداً.</a:t>
            </a:r>
          </a:p>
        </p:txBody>
      </p:sp>
      <p:sp>
        <p:nvSpPr>
          <p:cNvPr id="12" name="TextBox 11">
            <a:extLst>
              <a:ext uri="{FF2B5EF4-FFF2-40B4-BE49-F238E27FC236}">
                <a16:creationId xmlns:a16="http://schemas.microsoft.com/office/drawing/2014/main" id="{39ECB9FE-7864-6043-B2ED-B84CE076DE87}"/>
              </a:ext>
            </a:extLst>
          </p:cNvPr>
          <p:cNvSpPr txBox="1"/>
          <p:nvPr/>
        </p:nvSpPr>
        <p:spPr>
          <a:xfrm>
            <a:off x="1053884" y="1566653"/>
            <a:ext cx="8111379" cy="461665"/>
          </a:xfrm>
          <a:prstGeom prst="rect">
            <a:avLst/>
          </a:prstGeom>
          <a:noFill/>
        </p:spPr>
        <p:txBody>
          <a:bodyPr wrap="square" rtlCol="0">
            <a:spAutoFit/>
          </a:bodyPr>
          <a:lstStyle/>
          <a:p>
            <a:pPr algn="r"/>
            <a:r>
              <a:rPr lang="ar-EG" sz="2400" b="1" i="0" dirty="0">
                <a:solidFill>
                  <a:srgbClr val="000000"/>
                </a:solidFill>
                <a:effectLst/>
                <a:latin typeface="Al-Jazeera-Arabic-Regular" pitchFamily="2" charset="-78"/>
                <a:cs typeface="Al-Jazeera-Arabic-Regular" pitchFamily="2" charset="-78"/>
              </a:rPr>
              <a:t>المصير المشترك:</a:t>
            </a:r>
          </a:p>
        </p:txBody>
      </p:sp>
      <p:pic>
        <p:nvPicPr>
          <p:cNvPr id="3" name="Picture 2">
            <a:extLst>
              <a:ext uri="{FF2B5EF4-FFF2-40B4-BE49-F238E27FC236}">
                <a16:creationId xmlns:a16="http://schemas.microsoft.com/office/drawing/2014/main" id="{4261412D-6A49-0347-99F2-338A9F9FEF59}"/>
              </a:ext>
            </a:extLst>
          </p:cNvPr>
          <p:cNvPicPr>
            <a:picLocks noChangeAspect="1"/>
          </p:cNvPicPr>
          <p:nvPr/>
        </p:nvPicPr>
        <p:blipFill rotWithShape="1">
          <a:blip r:embed="rId5">
            <a:extLst>
              <a:ext uri="{28A0092B-C50C-407E-A947-70E740481C1C}">
                <a14:useLocalDpi xmlns:a14="http://schemas.microsoft.com/office/drawing/2010/main" val="0"/>
              </a:ext>
            </a:extLst>
          </a:blip>
          <a:srcRect l="18997" t="16581" r="13501" b="13746"/>
          <a:stretch/>
        </p:blipFill>
        <p:spPr>
          <a:xfrm>
            <a:off x="663331" y="2233480"/>
            <a:ext cx="4118311" cy="2391037"/>
          </a:xfrm>
          <a:prstGeom prst="rect">
            <a:avLst/>
          </a:prstGeom>
        </p:spPr>
      </p:pic>
      <p:pic>
        <p:nvPicPr>
          <p:cNvPr id="2" name="Audio Recording Jul 6, 2023 at 11:35:04 AM" descr="Audio Recording Jul 6, 2023 at 11:35:04 AM">
            <a:hlinkClick r:id="" action="ppaction://media"/>
            <a:extLst>
              <a:ext uri="{FF2B5EF4-FFF2-40B4-BE49-F238E27FC236}">
                <a16:creationId xmlns:a16="http://schemas.microsoft.com/office/drawing/2014/main" id="{EC63CEE0-D047-B844-9539-14998FC2CC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9321" y="5971583"/>
            <a:ext cx="812800" cy="812800"/>
          </a:xfrm>
          <a:prstGeom prst="rect">
            <a:avLst/>
          </a:prstGeom>
        </p:spPr>
      </p:pic>
    </p:spTree>
    <p:extLst>
      <p:ext uri="{BB962C8B-B14F-4D97-AF65-F5344CB8AC3E}">
        <p14:creationId xmlns:p14="http://schemas.microsoft.com/office/powerpoint/2010/main" val="345247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قوانين تجميع</a:t>
            </a:r>
          </a:p>
          <a:p>
            <a:pPr algn="ctr" rtl="1"/>
            <a:r>
              <a:rPr lang="ar-EG" sz="2800" b="1" i="0" dirty="0">
                <a:solidFill>
                  <a:schemeClr val="bg1"/>
                </a:solidFill>
                <a:effectLst/>
                <a:latin typeface="Al-Jazeera-Arabic-Regular" pitchFamily="2" charset="-78"/>
                <a:cs typeface="Al-Jazeera-Arabic-Regular" pitchFamily="2" charset="-78"/>
              </a:rPr>
              <a:t>العناصر البصرية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3972432" y="1907562"/>
            <a:ext cx="5321684" cy="3593997"/>
          </a:xfrm>
          <a:prstGeom prst="rect">
            <a:avLst/>
          </a:prstGeom>
          <a:noFill/>
        </p:spPr>
        <p:txBody>
          <a:bodyPr wrap="square" rtlCol="0">
            <a:spAutoFit/>
          </a:bodyPr>
          <a:lstStyle/>
          <a:p>
            <a:pPr algn="just" rtl="1">
              <a:lnSpc>
                <a:spcPct val="150000"/>
              </a:lnSpc>
            </a:pPr>
            <a:r>
              <a:rPr lang="ar-SA" sz="2200" b="0" i="0" dirty="0">
                <a:solidFill>
                  <a:srgbClr val="000000"/>
                </a:solidFill>
                <a:effectLst/>
                <a:latin typeface="Al-Jazeera-Arabic-Regular" pitchFamily="2" charset="-78"/>
                <a:cs typeface="Al-Jazeera-Arabic-Regular" pitchFamily="2" charset="-78"/>
              </a:rPr>
              <a:t>الإنسان لا يميل في إدراكه البصري إلى الأشكال الناقصة فإدراكه للأشياء من حوله يكون إدراكاً كاملاً و يرجع السبب في ذلك إلى عقله الذي يمده بالمعلومات التي لم يستطع تحصيلها من خلال الحواس. و لذلك فإن العناصر التي تحصر بينها مساحة يمكن أن تُشاهد كوحدة واحدة في أغلب الأحيان.</a:t>
            </a:r>
          </a:p>
        </p:txBody>
      </p:sp>
      <p:sp>
        <p:nvSpPr>
          <p:cNvPr id="12" name="TextBox 11">
            <a:extLst>
              <a:ext uri="{FF2B5EF4-FFF2-40B4-BE49-F238E27FC236}">
                <a16:creationId xmlns:a16="http://schemas.microsoft.com/office/drawing/2014/main" id="{39ECB9FE-7864-6043-B2ED-B84CE076DE87}"/>
              </a:ext>
            </a:extLst>
          </p:cNvPr>
          <p:cNvSpPr txBox="1"/>
          <p:nvPr/>
        </p:nvSpPr>
        <p:spPr>
          <a:xfrm>
            <a:off x="1115876" y="1473665"/>
            <a:ext cx="8111379" cy="461665"/>
          </a:xfrm>
          <a:prstGeom prst="rect">
            <a:avLst/>
          </a:prstGeom>
          <a:noFill/>
        </p:spPr>
        <p:txBody>
          <a:bodyPr wrap="square" rtlCol="0">
            <a:spAutoFit/>
          </a:bodyPr>
          <a:lstStyle/>
          <a:p>
            <a:pPr algn="r" rtl="1"/>
            <a:r>
              <a:rPr lang="ar-EG" sz="2400" b="1" i="0" dirty="0">
                <a:solidFill>
                  <a:srgbClr val="000000"/>
                </a:solidFill>
                <a:effectLst/>
                <a:latin typeface="Al-Jazeera-Arabic-Regular" pitchFamily="2" charset="-78"/>
                <a:cs typeface="Al-Jazeera-Arabic-Regular" pitchFamily="2" charset="-78"/>
              </a:rPr>
              <a:t>الإغلاق:</a:t>
            </a:r>
          </a:p>
        </p:txBody>
      </p:sp>
      <p:pic>
        <p:nvPicPr>
          <p:cNvPr id="4" name="Picture 3">
            <a:extLst>
              <a:ext uri="{FF2B5EF4-FFF2-40B4-BE49-F238E27FC236}">
                <a16:creationId xmlns:a16="http://schemas.microsoft.com/office/drawing/2014/main" id="{DBDB7003-D311-AC4F-B670-4416B0A4BEA1}"/>
              </a:ext>
            </a:extLst>
          </p:cNvPr>
          <p:cNvPicPr>
            <a:picLocks noChangeAspect="1"/>
          </p:cNvPicPr>
          <p:nvPr/>
        </p:nvPicPr>
        <p:blipFill rotWithShape="1">
          <a:blip r:embed="rId5">
            <a:extLst>
              <a:ext uri="{28A0092B-C50C-407E-A947-70E740481C1C}">
                <a14:useLocalDpi xmlns:a14="http://schemas.microsoft.com/office/drawing/2010/main" val="0"/>
              </a:ext>
            </a:extLst>
          </a:blip>
          <a:srcRect l="20469" t="12510" r="21057" b="16194"/>
          <a:stretch/>
        </p:blipFill>
        <p:spPr>
          <a:xfrm>
            <a:off x="499813" y="1513945"/>
            <a:ext cx="3564610" cy="2444755"/>
          </a:xfrm>
          <a:prstGeom prst="rect">
            <a:avLst/>
          </a:prstGeom>
        </p:spPr>
      </p:pic>
      <p:pic>
        <p:nvPicPr>
          <p:cNvPr id="3" name="Picture 2">
            <a:extLst>
              <a:ext uri="{FF2B5EF4-FFF2-40B4-BE49-F238E27FC236}">
                <a16:creationId xmlns:a16="http://schemas.microsoft.com/office/drawing/2014/main" id="{60BF84DC-4CDD-9E42-AFF7-AA6D6DFF1D48}"/>
              </a:ext>
            </a:extLst>
          </p:cNvPr>
          <p:cNvPicPr>
            <a:picLocks noChangeAspect="1"/>
          </p:cNvPicPr>
          <p:nvPr/>
        </p:nvPicPr>
        <p:blipFill rotWithShape="1">
          <a:blip r:embed="rId6">
            <a:extLst>
              <a:ext uri="{28A0092B-C50C-407E-A947-70E740481C1C}">
                <a14:useLocalDpi xmlns:a14="http://schemas.microsoft.com/office/drawing/2010/main" val="0"/>
              </a:ext>
            </a:extLst>
          </a:blip>
          <a:srcRect t="28680" b="29117"/>
          <a:stretch/>
        </p:blipFill>
        <p:spPr>
          <a:xfrm>
            <a:off x="634073" y="4179102"/>
            <a:ext cx="3175000" cy="937941"/>
          </a:xfrm>
          <a:prstGeom prst="rect">
            <a:avLst/>
          </a:prstGeom>
        </p:spPr>
      </p:pic>
      <p:pic>
        <p:nvPicPr>
          <p:cNvPr id="2" name="Audio Recording Jul 6, 2023 at 11:37:34 AM" descr="Audio Recording Jul 6, 2023 at 11:37:34 AM">
            <a:hlinkClick r:id="" action="ppaction://media"/>
            <a:extLst>
              <a:ext uri="{FF2B5EF4-FFF2-40B4-BE49-F238E27FC236}">
                <a16:creationId xmlns:a16="http://schemas.microsoft.com/office/drawing/2014/main" id="{A18E6447-3E0B-8B4F-B99A-A3C2D537EC5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87716" y="5950700"/>
            <a:ext cx="812800" cy="812800"/>
          </a:xfrm>
          <a:prstGeom prst="rect">
            <a:avLst/>
          </a:prstGeom>
        </p:spPr>
      </p:pic>
    </p:spTree>
    <p:extLst>
      <p:ext uri="{BB962C8B-B14F-4D97-AF65-F5344CB8AC3E}">
        <p14:creationId xmlns:p14="http://schemas.microsoft.com/office/powerpoint/2010/main" val="2702623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9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قوانين تجميع</a:t>
            </a:r>
          </a:p>
          <a:p>
            <a:pPr algn="ctr" rtl="1"/>
            <a:r>
              <a:rPr lang="ar-EG" sz="2800" b="1" i="0" dirty="0">
                <a:solidFill>
                  <a:schemeClr val="bg1"/>
                </a:solidFill>
                <a:effectLst/>
                <a:latin typeface="Al-Jazeera-Arabic-Regular" pitchFamily="2" charset="-78"/>
                <a:cs typeface="Al-Jazeera-Arabic-Regular" pitchFamily="2" charset="-78"/>
              </a:rPr>
              <a:t>العناصر البصرية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94761" y="1999291"/>
            <a:ext cx="8704159" cy="1054841"/>
          </a:xfrm>
          <a:prstGeom prst="rect">
            <a:avLst/>
          </a:prstGeom>
          <a:noFill/>
        </p:spPr>
        <p:txBody>
          <a:bodyPr wrap="square" rtlCol="0">
            <a:spAutoFit/>
          </a:bodyPr>
          <a:lstStyle/>
          <a:p>
            <a:pPr algn="r" rtl="1">
              <a:lnSpc>
                <a:spcPct val="150000"/>
              </a:lnSpc>
            </a:pPr>
            <a:r>
              <a:rPr lang="ar-EG" sz="2200" b="0" i="0" dirty="0">
                <a:solidFill>
                  <a:srgbClr val="000000"/>
                </a:solidFill>
                <a:effectLst/>
                <a:latin typeface="Al-Jazeera-Arabic-Regular" pitchFamily="2" charset="-78"/>
                <a:cs typeface="Al-Jazeera-Arabic-Regular" pitchFamily="2" charset="-78"/>
              </a:rPr>
              <a:t>تظهر العناصر البصرية التي تتكون من أشكال منتظمة و متوازية و كأنها تنتمى لبعضها البعض.</a:t>
            </a:r>
          </a:p>
        </p:txBody>
      </p:sp>
      <p:sp>
        <p:nvSpPr>
          <p:cNvPr id="12" name="TextBox 11">
            <a:extLst>
              <a:ext uri="{FF2B5EF4-FFF2-40B4-BE49-F238E27FC236}">
                <a16:creationId xmlns:a16="http://schemas.microsoft.com/office/drawing/2014/main" id="{39ECB9FE-7864-6043-B2ED-B84CE076DE87}"/>
              </a:ext>
            </a:extLst>
          </p:cNvPr>
          <p:cNvSpPr txBox="1"/>
          <p:nvPr/>
        </p:nvSpPr>
        <p:spPr>
          <a:xfrm>
            <a:off x="1098104" y="1537626"/>
            <a:ext cx="8111379" cy="461665"/>
          </a:xfrm>
          <a:prstGeom prst="rect">
            <a:avLst/>
          </a:prstGeom>
          <a:noFill/>
        </p:spPr>
        <p:txBody>
          <a:bodyPr wrap="square" rtlCol="0">
            <a:spAutoFit/>
          </a:bodyPr>
          <a:lstStyle/>
          <a:p>
            <a:pPr algn="r" rtl="1"/>
            <a:r>
              <a:rPr lang="ar-EG" sz="2400" b="1" i="0" dirty="0">
                <a:solidFill>
                  <a:srgbClr val="000000"/>
                </a:solidFill>
                <a:effectLst/>
                <a:latin typeface="Al-Jazeera-Arabic-Regular" pitchFamily="2" charset="-78"/>
                <a:cs typeface="Al-Jazeera-Arabic-Regular" pitchFamily="2" charset="-78"/>
              </a:rPr>
              <a:t>التماثل:</a:t>
            </a:r>
          </a:p>
        </p:txBody>
      </p:sp>
      <p:pic>
        <p:nvPicPr>
          <p:cNvPr id="5" name="Picture 4">
            <a:extLst>
              <a:ext uri="{FF2B5EF4-FFF2-40B4-BE49-F238E27FC236}">
                <a16:creationId xmlns:a16="http://schemas.microsoft.com/office/drawing/2014/main" id="{FFBD3477-559C-DA4D-89D9-356935F1983E}"/>
              </a:ext>
            </a:extLst>
          </p:cNvPr>
          <p:cNvPicPr>
            <a:picLocks noChangeAspect="1"/>
          </p:cNvPicPr>
          <p:nvPr/>
        </p:nvPicPr>
        <p:blipFill rotWithShape="1">
          <a:blip r:embed="rId5">
            <a:extLst>
              <a:ext uri="{28A0092B-C50C-407E-A947-70E740481C1C}">
                <a14:useLocalDpi xmlns:a14="http://schemas.microsoft.com/office/drawing/2010/main" val="0"/>
              </a:ext>
            </a:extLst>
          </a:blip>
          <a:srcRect l="18865" t="26298" r="20372" b="25533"/>
          <a:stretch/>
        </p:blipFill>
        <p:spPr>
          <a:xfrm>
            <a:off x="2277841" y="3086184"/>
            <a:ext cx="5256084" cy="2343766"/>
          </a:xfrm>
          <a:prstGeom prst="rect">
            <a:avLst/>
          </a:prstGeom>
        </p:spPr>
      </p:pic>
      <p:pic>
        <p:nvPicPr>
          <p:cNvPr id="2" name="Audio Recording Jul 6, 2023 at 11:38:43 AM" descr="Audio Recording Jul 6, 2023 at 11:38:43 AM">
            <a:hlinkClick r:id="" action="ppaction://media"/>
            <a:extLst>
              <a:ext uri="{FF2B5EF4-FFF2-40B4-BE49-F238E27FC236}">
                <a16:creationId xmlns:a16="http://schemas.microsoft.com/office/drawing/2014/main" id="{A0EA22A9-BBC4-D947-96E7-1D0B0C07CFA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26877" y="5994937"/>
            <a:ext cx="812800" cy="812800"/>
          </a:xfrm>
          <a:prstGeom prst="rect">
            <a:avLst/>
          </a:prstGeom>
        </p:spPr>
      </p:pic>
    </p:spTree>
    <p:extLst>
      <p:ext uri="{BB962C8B-B14F-4D97-AF65-F5344CB8AC3E}">
        <p14:creationId xmlns:p14="http://schemas.microsoft.com/office/powerpoint/2010/main" val="94954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0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755428" y="2781725"/>
            <a:ext cx="2257349" cy="523220"/>
          </a:xfrm>
          <a:prstGeom prst="rect">
            <a:avLst/>
          </a:prstGeom>
          <a:noFill/>
        </p:spPr>
        <p:txBody>
          <a:bodyPr wrap="none" rtlCol="0">
            <a:spAutoFit/>
          </a:bodyPr>
          <a:lstStyle/>
          <a:p>
            <a:pPr algn="r" rtl="1"/>
            <a:r>
              <a:rPr lang="ar-EG" sz="2800" b="1" i="0" dirty="0">
                <a:solidFill>
                  <a:schemeClr val="bg1"/>
                </a:solidFill>
                <a:effectLst/>
                <a:latin typeface="Al-Jazeera-Arabic-Regular" pitchFamily="2" charset="-78"/>
                <a:cs typeface="Al-Jazeera-Arabic-Regular" pitchFamily="2" charset="-78"/>
              </a:rPr>
              <a:t>عناصر التصميم</a:t>
            </a:r>
          </a:p>
        </p:txBody>
      </p:sp>
      <p:pic>
        <p:nvPicPr>
          <p:cNvPr id="4" name="Audio Recording Jul 6, 2023 at 12:02:48 PM" descr="Audio Recording Jul 6, 2023 at 12:02:48 PM">
            <a:hlinkClick r:id="" action="ppaction://media"/>
            <a:extLst>
              <a:ext uri="{FF2B5EF4-FFF2-40B4-BE49-F238E27FC236}">
                <a16:creationId xmlns:a16="http://schemas.microsoft.com/office/drawing/2014/main" id="{9D7A41F8-8DEC-3F44-AB8C-6EF920B1DC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944244" y="5837742"/>
            <a:ext cx="812800" cy="812800"/>
          </a:xfrm>
          <a:prstGeom prst="rect">
            <a:avLst/>
          </a:prstGeom>
        </p:spPr>
      </p:pic>
    </p:spTree>
    <p:extLst>
      <p:ext uri="{BB962C8B-B14F-4D97-AF65-F5344CB8AC3E}">
        <p14:creationId xmlns:p14="http://schemas.microsoft.com/office/powerpoint/2010/main" val="1240865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94761" y="1568471"/>
            <a:ext cx="8704159" cy="3593997"/>
          </a:xfrm>
          <a:prstGeom prst="rect">
            <a:avLst/>
          </a:prstGeom>
          <a:noFill/>
        </p:spPr>
        <p:txBody>
          <a:bodyPr wrap="square" rtlCol="0">
            <a:spAutoFit/>
          </a:bodyPr>
          <a:lstStyle/>
          <a:p>
            <a:pPr algn="just" rtl="1">
              <a:lnSpc>
                <a:spcPct val="150000"/>
              </a:lnSpc>
            </a:pPr>
            <a:r>
              <a:rPr lang="ar-SA" sz="2200" b="0" i="0" dirty="0">
                <a:solidFill>
                  <a:srgbClr val="000000"/>
                </a:solidFill>
                <a:effectLst/>
                <a:latin typeface="Al-Jazeera-Arabic-Regular" pitchFamily="2" charset="-78"/>
                <a:cs typeface="Al-Jazeera-Arabic-Regular" pitchFamily="2" charset="-78"/>
              </a:rPr>
              <a:t>يتألف العمل الفني من مجموعة عناصر ترتبط سويا لتسهم في القيمة الجمالية المتميزة لهذا العمل .</a:t>
            </a:r>
          </a:p>
          <a:p>
            <a:pPr algn="just" rtl="1">
              <a:lnSpc>
                <a:spcPct val="150000"/>
              </a:lnSpc>
            </a:pPr>
            <a:r>
              <a:rPr lang="ar-SA" sz="2200" b="0" i="0" dirty="0">
                <a:solidFill>
                  <a:srgbClr val="000000"/>
                </a:solidFill>
                <a:effectLst/>
                <a:latin typeface="Al-Jazeera-Arabic-Regular" pitchFamily="2" charset="-78"/>
                <a:cs typeface="Al-Jazeera-Arabic-Regular" pitchFamily="2" charset="-78"/>
              </a:rPr>
              <a:t>وسميت بعناصر التصميم نسبة إلى إمكانياتها المرنة في اتخاذ أي هيئة مرنة وقابليتها للاندماج والتوحد بعضها مع بعض لتكوْن شكلا للعمل الفني المصمم .</a:t>
            </a:r>
          </a:p>
          <a:p>
            <a:pPr algn="just" rtl="1">
              <a:lnSpc>
                <a:spcPct val="150000"/>
              </a:lnSpc>
            </a:pPr>
            <a:r>
              <a:rPr lang="ar-SA" sz="2200" b="0" i="0" dirty="0">
                <a:solidFill>
                  <a:srgbClr val="000000"/>
                </a:solidFill>
                <a:effectLst/>
                <a:latin typeface="Al-Jazeera-Arabic-Regular" pitchFamily="2" charset="-78"/>
                <a:cs typeface="Al-Jazeera-Arabic-Regular" pitchFamily="2" charset="-78"/>
              </a:rPr>
              <a:t>فالعناصر الأولية المرئية لأشكال الطبيعة هي ذاتها العناصر الأولية للتصميم الجمالي ، وإدراك الفنان المصمم لها إدراكاً جيداً يساعده في عملية التخطيط ويجعل عمله سهلا  كما يساعده في تقييم تصميمه وتطويره.</a:t>
            </a:r>
          </a:p>
        </p:txBody>
      </p:sp>
      <p:pic>
        <p:nvPicPr>
          <p:cNvPr id="2" name="Audio Recording Jul 6, 2023 at 12:12:57 PM" descr="Audio Recording Jul 6, 2023 at 12:12:57 PM">
            <a:hlinkClick r:id="" action="ppaction://media"/>
            <a:extLst>
              <a:ext uri="{FF2B5EF4-FFF2-40B4-BE49-F238E27FC236}">
                <a16:creationId xmlns:a16="http://schemas.microsoft.com/office/drawing/2014/main" id="{AF99FABE-DA1B-0345-894C-F69C4F4C424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16569" y="6001295"/>
            <a:ext cx="812800" cy="812800"/>
          </a:xfrm>
          <a:prstGeom prst="rect">
            <a:avLst/>
          </a:prstGeom>
        </p:spPr>
      </p:pic>
    </p:spTree>
    <p:extLst>
      <p:ext uri="{BB962C8B-B14F-4D97-AF65-F5344CB8AC3E}">
        <p14:creationId xmlns:p14="http://schemas.microsoft.com/office/powerpoint/2010/main" val="153666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7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94761" y="3259436"/>
            <a:ext cx="8704159" cy="461665"/>
          </a:xfrm>
          <a:prstGeom prst="rect">
            <a:avLst/>
          </a:prstGeom>
          <a:noFill/>
        </p:spPr>
        <p:txBody>
          <a:bodyPr wrap="square" rtlCol="0">
            <a:spAutoFit/>
          </a:bodyPr>
          <a:lstStyle/>
          <a:p>
            <a:pPr algn="r" rtl="1"/>
            <a:r>
              <a:rPr lang="ar-EG" sz="2400" b="1" i="0" dirty="0">
                <a:solidFill>
                  <a:srgbClr val="000000"/>
                </a:solidFill>
                <a:effectLst/>
                <a:latin typeface="Al-Jazeera-Arabic-Regular" pitchFamily="2" charset="-78"/>
                <a:cs typeface="Al-Jazeera-Arabic-Regular" pitchFamily="2" charset="-78"/>
              </a:rPr>
              <a:t>ويتكون التصميم من عدة عناصر هى:</a:t>
            </a:r>
          </a:p>
        </p:txBody>
      </p:sp>
      <p:sp>
        <p:nvSpPr>
          <p:cNvPr id="9" name="TextBox 8">
            <a:extLst>
              <a:ext uri="{FF2B5EF4-FFF2-40B4-BE49-F238E27FC236}">
                <a16:creationId xmlns:a16="http://schemas.microsoft.com/office/drawing/2014/main" id="{5DB4885D-3FBE-264C-83AA-CA5D74E729F4}"/>
              </a:ext>
            </a:extLst>
          </p:cNvPr>
          <p:cNvSpPr txBox="1"/>
          <p:nvPr/>
        </p:nvSpPr>
        <p:spPr>
          <a:xfrm>
            <a:off x="2282118" y="1472822"/>
            <a:ext cx="2350269" cy="391235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الأشكال</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الكتابات </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الصور </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الألوان</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الظل والنور</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الفراغ</a:t>
            </a:r>
          </a:p>
          <a:p>
            <a:pPr marL="342900" indent="-342900" algn="r" rtl="1">
              <a:lnSpc>
                <a:spcPct val="150000"/>
              </a:lnSpc>
              <a:buFont typeface="Arial" panose="020B0604020202020204" pitchFamily="34" charset="0"/>
              <a:buChar char="•"/>
            </a:pPr>
            <a:r>
              <a:rPr lang="ar-EG" sz="2400" i="0" dirty="0">
                <a:solidFill>
                  <a:srgbClr val="000000"/>
                </a:solidFill>
                <a:effectLst/>
                <a:latin typeface="Al-Jazeera-Arabic-Regular" pitchFamily="2" charset="-78"/>
                <a:cs typeface="Al-Jazeera-Arabic-Regular" pitchFamily="2" charset="-78"/>
              </a:rPr>
              <a:t>الملمس </a:t>
            </a:r>
          </a:p>
        </p:txBody>
      </p:sp>
      <p:pic>
        <p:nvPicPr>
          <p:cNvPr id="2" name="Audio Recording Jul 6, 2023 at 12:59:37 PM" descr="Audio Recording Jul 6, 2023 at 12:59:37 PM">
            <a:hlinkClick r:id="" action="ppaction://media"/>
            <a:extLst>
              <a:ext uri="{FF2B5EF4-FFF2-40B4-BE49-F238E27FC236}">
                <a16:creationId xmlns:a16="http://schemas.microsoft.com/office/drawing/2014/main" id="{69B3C757-B92D-A145-A798-9861C18A957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5950700"/>
            <a:ext cx="812800" cy="812800"/>
          </a:xfrm>
          <a:prstGeom prst="rect">
            <a:avLst/>
          </a:prstGeom>
        </p:spPr>
      </p:pic>
    </p:spTree>
    <p:extLst>
      <p:ext uri="{BB962C8B-B14F-4D97-AF65-F5344CB8AC3E}">
        <p14:creationId xmlns:p14="http://schemas.microsoft.com/office/powerpoint/2010/main" val="311036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9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1" name="TextBox 10">
            <a:extLst>
              <a:ext uri="{FF2B5EF4-FFF2-40B4-BE49-F238E27FC236}">
                <a16:creationId xmlns:a16="http://schemas.microsoft.com/office/drawing/2014/main" id="{C64C7688-2BDC-4341-9493-7708F68F07D5}"/>
              </a:ext>
            </a:extLst>
          </p:cNvPr>
          <p:cNvSpPr txBox="1"/>
          <p:nvPr/>
        </p:nvSpPr>
        <p:spPr>
          <a:xfrm>
            <a:off x="594761" y="1547123"/>
            <a:ext cx="8704159" cy="461665"/>
          </a:xfrm>
          <a:prstGeom prst="rect">
            <a:avLst/>
          </a:prstGeom>
          <a:noFill/>
        </p:spPr>
        <p:txBody>
          <a:bodyPr wrap="square" rtlCol="0">
            <a:spAutoFit/>
          </a:bodyPr>
          <a:lstStyle/>
          <a:p>
            <a:pPr algn="r" rtl="1"/>
            <a:r>
              <a:rPr lang="ar-EG" sz="2400" b="1" i="0" dirty="0">
                <a:solidFill>
                  <a:srgbClr val="000000"/>
                </a:solidFill>
                <a:effectLst/>
                <a:latin typeface="Al-Jazeera-Arabic-Regular" pitchFamily="2" charset="-78"/>
                <a:cs typeface="Al-Jazeera-Arabic-Regular" pitchFamily="2" charset="-78"/>
              </a:rPr>
              <a:t>الأشكال:</a:t>
            </a:r>
          </a:p>
        </p:txBody>
      </p:sp>
      <p:sp>
        <p:nvSpPr>
          <p:cNvPr id="9" name="TextBox 8">
            <a:extLst>
              <a:ext uri="{FF2B5EF4-FFF2-40B4-BE49-F238E27FC236}">
                <a16:creationId xmlns:a16="http://schemas.microsoft.com/office/drawing/2014/main" id="{5DB4885D-3FBE-264C-83AA-CA5D74E729F4}"/>
              </a:ext>
            </a:extLst>
          </p:cNvPr>
          <p:cNvSpPr txBox="1"/>
          <p:nvPr/>
        </p:nvSpPr>
        <p:spPr>
          <a:xfrm>
            <a:off x="5300220" y="2127846"/>
            <a:ext cx="3998700" cy="769441"/>
          </a:xfrm>
          <a:prstGeom prst="rect">
            <a:avLst/>
          </a:prstGeom>
          <a:noFill/>
        </p:spPr>
        <p:txBody>
          <a:bodyPr wrap="square" rtlCol="0">
            <a:spAutoFit/>
          </a:bodyPr>
          <a:lstStyle/>
          <a:p>
            <a:pPr algn="r" rtl="1"/>
            <a:r>
              <a:rPr lang="ar-EG" sz="2200" b="0" i="0" dirty="0">
                <a:solidFill>
                  <a:srgbClr val="000000"/>
                </a:solidFill>
                <a:effectLst/>
                <a:latin typeface="Al-Jazeera-Arabic-Regular" pitchFamily="2" charset="-78"/>
                <a:cs typeface="Al-Jazeera-Arabic-Regular" pitchFamily="2" charset="-78"/>
              </a:rPr>
              <a:t>تنقسم الأشكال إلى أشكال ثنائية الأبعاد وثلاثية الأبعاد:</a:t>
            </a:r>
          </a:p>
        </p:txBody>
      </p:sp>
      <p:pic>
        <p:nvPicPr>
          <p:cNvPr id="3" name="Picture 2">
            <a:extLst>
              <a:ext uri="{FF2B5EF4-FFF2-40B4-BE49-F238E27FC236}">
                <a16:creationId xmlns:a16="http://schemas.microsoft.com/office/drawing/2014/main" id="{E19C7989-F61B-9F40-B421-460B143E7770}"/>
              </a:ext>
            </a:extLst>
          </p:cNvPr>
          <p:cNvPicPr>
            <a:picLocks noChangeAspect="1"/>
          </p:cNvPicPr>
          <p:nvPr/>
        </p:nvPicPr>
        <p:blipFill rotWithShape="1">
          <a:blip r:embed="rId5">
            <a:extLst>
              <a:ext uri="{28A0092B-C50C-407E-A947-70E740481C1C}">
                <a14:useLocalDpi xmlns:a14="http://schemas.microsoft.com/office/drawing/2010/main" val="0"/>
              </a:ext>
            </a:extLst>
          </a:blip>
          <a:srcRect l="30895" t="10440" r="30085" b="15838"/>
          <a:stretch/>
        </p:blipFill>
        <p:spPr>
          <a:xfrm>
            <a:off x="904653" y="1385554"/>
            <a:ext cx="4219849" cy="4086890"/>
          </a:xfrm>
          <a:prstGeom prst="rect">
            <a:avLst/>
          </a:prstGeom>
        </p:spPr>
      </p:pic>
      <p:pic>
        <p:nvPicPr>
          <p:cNvPr id="2" name="Audio Recording Jul 6, 2023 at 1:00:45 PM" descr="Audio Recording Jul 6, 2023 at 1:00:45 PM">
            <a:hlinkClick r:id="" action="ppaction://media"/>
            <a:extLst>
              <a:ext uri="{FF2B5EF4-FFF2-40B4-BE49-F238E27FC236}">
                <a16:creationId xmlns:a16="http://schemas.microsoft.com/office/drawing/2014/main" id="{64C74611-29B1-C14F-BDCD-6B33057A17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9321" y="5953882"/>
            <a:ext cx="812800" cy="812800"/>
          </a:xfrm>
          <a:prstGeom prst="rect">
            <a:avLst/>
          </a:prstGeom>
        </p:spPr>
      </p:pic>
    </p:spTree>
    <p:extLst>
      <p:ext uri="{BB962C8B-B14F-4D97-AF65-F5344CB8AC3E}">
        <p14:creationId xmlns:p14="http://schemas.microsoft.com/office/powerpoint/2010/main" val="256033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6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9" name="TextBox 8">
            <a:extLst>
              <a:ext uri="{FF2B5EF4-FFF2-40B4-BE49-F238E27FC236}">
                <a16:creationId xmlns:a16="http://schemas.microsoft.com/office/drawing/2014/main" id="{5DB4885D-3FBE-264C-83AA-CA5D74E729F4}"/>
              </a:ext>
            </a:extLst>
          </p:cNvPr>
          <p:cNvSpPr txBox="1"/>
          <p:nvPr/>
        </p:nvSpPr>
        <p:spPr>
          <a:xfrm>
            <a:off x="594761" y="1305725"/>
            <a:ext cx="8704159" cy="419903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الأشكال ثنائية الأبعاد:</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إن عالم البعدين يعنى </a:t>
            </a:r>
            <a:r>
              <a:rPr lang="ar-SA" sz="2000" b="0" i="0" dirty="0" err="1">
                <a:solidFill>
                  <a:srgbClr val="000000"/>
                </a:solidFill>
                <a:effectLst/>
                <a:latin typeface="Al-Jazeera-Arabic-Regular" pitchFamily="2" charset="-78"/>
                <a:cs typeface="Al-Jazeera-Arabic-Regular" pitchFamily="2" charset="-78"/>
              </a:rPr>
              <a:t>الطولlength</a:t>
            </a:r>
            <a:r>
              <a:rPr lang="en-US" sz="2000" b="0" i="0" dirty="0">
                <a:solidFill>
                  <a:srgbClr val="000000"/>
                </a:solidFill>
                <a:effectLst/>
                <a:latin typeface="Al-Jazeera-Arabic-Regular" pitchFamily="2" charset="-78"/>
                <a:cs typeface="Al-Jazeera-Arabic-Regular" pitchFamily="2" charset="-78"/>
              </a:rPr>
              <a:t> </a:t>
            </a:r>
            <a:r>
              <a:rPr lang="ar-SA" sz="2000" b="0" i="0" dirty="0">
                <a:solidFill>
                  <a:srgbClr val="000000"/>
                </a:solidFill>
                <a:effectLst/>
                <a:latin typeface="Al-Jazeera-Arabic-Regular" pitchFamily="2" charset="-78"/>
                <a:cs typeface="Al-Jazeera-Arabic-Regular" pitchFamily="2" charset="-78"/>
              </a:rPr>
              <a:t>  </a:t>
            </a:r>
            <a:r>
              <a:rPr lang="ar-SA" sz="2000" b="0" i="0" dirty="0" err="1">
                <a:solidFill>
                  <a:srgbClr val="000000"/>
                </a:solidFill>
                <a:effectLst/>
                <a:latin typeface="Al-Jazeera-Arabic-Regular" pitchFamily="2" charset="-78"/>
                <a:cs typeface="Al-Jazeera-Arabic-Regular" pitchFamily="2" charset="-78"/>
              </a:rPr>
              <a:t>والعرضwidth</a:t>
            </a:r>
            <a:r>
              <a:rPr lang="en-US" sz="2000" b="0" i="0" dirty="0">
                <a:solidFill>
                  <a:srgbClr val="000000"/>
                </a:solidFill>
                <a:effectLst/>
                <a:latin typeface="Al-Jazeera-Arabic-Regular" pitchFamily="2" charset="-78"/>
                <a:cs typeface="Al-Jazeera-Arabic-Regular" pitchFamily="2" charset="-78"/>
              </a:rPr>
              <a:t> </a:t>
            </a:r>
            <a:r>
              <a:rPr lang="ar-SA" sz="2000" b="0" i="0" dirty="0">
                <a:solidFill>
                  <a:srgbClr val="000000"/>
                </a:solidFill>
                <a:effectLst/>
                <a:latin typeface="Al-Jazeera-Arabic-Regular" pitchFamily="2" charset="-78"/>
                <a:cs typeface="Al-Jazeera-Arabic-Regular" pitchFamily="2" charset="-78"/>
              </a:rPr>
              <a:t>  فهم معاً مشتركين يكونان سطح يمكن رؤيته بدون عمق ، وهذا السطح أما مجرد </a:t>
            </a:r>
            <a:r>
              <a:rPr lang="ar-SA" sz="2000" b="0" i="0" dirty="0" err="1">
                <a:solidFill>
                  <a:srgbClr val="000000"/>
                </a:solidFill>
                <a:effectLst/>
                <a:latin typeface="Al-Jazeera-Arabic-Regular" pitchFamily="2" charset="-78"/>
                <a:cs typeface="Al-Jazeera-Arabic-Regular" pitchFamily="2" charset="-78"/>
              </a:rPr>
              <a:t>abstract</a:t>
            </a:r>
            <a:r>
              <a:rPr lang="ar-SA" sz="2000" b="0" i="0" dirty="0">
                <a:solidFill>
                  <a:srgbClr val="000000"/>
                </a:solidFill>
                <a:effectLst/>
                <a:latin typeface="Al-Jazeera-Arabic-Regular" pitchFamily="2" charset="-78"/>
                <a:cs typeface="Al-Jazeera-Arabic-Regular" pitchFamily="2" charset="-78"/>
              </a:rPr>
              <a:t> أو مصور أو مرسوم يشرح عالم البعدين الذي يختلف باختلاف خبراتنا ويعد هذا الأسلوب ضروريا عند المصمم في مراحل ابتكاره الدائم لمجالات استخدامه مثل الرسم والتصوير والزخرفة والطباعة والنسيج والكتابة إلى آخره من الفنون التي يتعامل معها المصمم .</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ويهتم التصميم في مجال الأشكال ذات البعدين بتنظيم مختلف العناصر داخل المساحة مراعيا الانسجام المرئي لإخراج عمل هادف مبتكر ذو رؤية مثيرة .</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وتعتبر النقطة والخط والمساحة من العناصر المسطحة ذات البعدين:</a:t>
            </a:r>
          </a:p>
        </p:txBody>
      </p:sp>
      <p:pic>
        <p:nvPicPr>
          <p:cNvPr id="2" name="Audio Recording Jul 6, 2023 at 1:03:56 PM" descr="Audio Recording Jul 6, 2023 at 1:03:56 PM">
            <a:hlinkClick r:id="" action="ppaction://media"/>
            <a:extLst>
              <a:ext uri="{FF2B5EF4-FFF2-40B4-BE49-F238E27FC236}">
                <a16:creationId xmlns:a16="http://schemas.microsoft.com/office/drawing/2014/main" id="{3CFF558F-D872-464E-A910-600DCD55B58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92520" y="6027520"/>
            <a:ext cx="812800" cy="812800"/>
          </a:xfrm>
          <a:prstGeom prst="rect">
            <a:avLst/>
          </a:prstGeom>
        </p:spPr>
      </p:pic>
    </p:spTree>
    <p:extLst>
      <p:ext uri="{BB962C8B-B14F-4D97-AF65-F5344CB8AC3E}">
        <p14:creationId xmlns:p14="http://schemas.microsoft.com/office/powerpoint/2010/main" val="202939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1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94761" y="1305725"/>
            <a:ext cx="8704159" cy="1890710"/>
          </a:xfrm>
          <a:prstGeom prst="rect">
            <a:avLst/>
          </a:prstGeom>
          <a:noFill/>
        </p:spPr>
        <p:txBody>
          <a:bodyPr wrap="square" rtlCol="0">
            <a:spAutoFit/>
          </a:bodyPr>
          <a:lstStyle/>
          <a:p>
            <a:pPr algn="r" rtl="1">
              <a:lnSpc>
                <a:spcPct val="150000"/>
              </a:lnSpc>
            </a:pPr>
            <a:r>
              <a:rPr lang="ar-EG" sz="2000" b="1" i="0">
                <a:solidFill>
                  <a:srgbClr val="000000"/>
                </a:solidFill>
                <a:effectLst/>
                <a:latin typeface="Al-Jazeera-Arabic-Regular" pitchFamily="2" charset="-78"/>
                <a:cs typeface="Al-Jazeera-Arabic-Regular" pitchFamily="2" charset="-78"/>
              </a:rPr>
              <a:t>النقطة </a:t>
            </a:r>
            <a:r>
              <a:rPr lang="en-US" sz="2000" b="1" i="0">
                <a:solidFill>
                  <a:srgbClr val="000000"/>
                </a:solidFill>
                <a:effectLst/>
                <a:latin typeface="Al-Jazeera-Arabic-Regular" pitchFamily="2" charset="-78"/>
                <a:cs typeface="Al-Jazeera-Arabic-Regular" pitchFamily="2" charset="-78"/>
              </a:rPr>
              <a:t>Point</a:t>
            </a:r>
            <a:br>
              <a:rPr lang="en-US" sz="2000" b="1" i="0" dirty="0">
                <a:solidFill>
                  <a:srgbClr val="000000"/>
                </a:solidFill>
                <a:effectLst/>
                <a:latin typeface="Al-Jazeera-Arabic-Regular" pitchFamily="2" charset="-78"/>
                <a:cs typeface="Al-Jazeera-Arabic-Regular" pitchFamily="2" charset="-78"/>
              </a:rPr>
            </a:br>
            <a:r>
              <a:rPr lang="ar-EG" sz="2000" b="0" i="0" dirty="0">
                <a:solidFill>
                  <a:srgbClr val="000000"/>
                </a:solidFill>
                <a:effectLst/>
                <a:latin typeface="Al-Jazeera-Arabic-Regular" pitchFamily="2" charset="-78"/>
                <a:cs typeface="Al-Jazeera-Arabic-Regular" pitchFamily="2" charset="-78"/>
              </a:rPr>
              <a:t>هى ابسط العناصر التصميمية وهي أصغر وحدة فى الشكل الهندسى ، كما أن النقطة لا أبعاد لها من الناحية الهندسية ، أى ليس لها طول أو عرض أو عمق ويميل معظم الناس إلى رؤية النقطة كشكل دائرى.</a:t>
            </a:r>
          </a:p>
        </p:txBody>
      </p:sp>
      <p:pic>
        <p:nvPicPr>
          <p:cNvPr id="3" name="Picture 2">
            <a:extLst>
              <a:ext uri="{FF2B5EF4-FFF2-40B4-BE49-F238E27FC236}">
                <a16:creationId xmlns:a16="http://schemas.microsoft.com/office/drawing/2014/main" id="{906C2767-0B68-504C-8743-44ED20DFE4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4762" y="2852948"/>
            <a:ext cx="4552046" cy="2560526"/>
          </a:xfrm>
          <a:prstGeom prst="rect">
            <a:avLst/>
          </a:prstGeom>
        </p:spPr>
      </p:pic>
      <p:pic>
        <p:nvPicPr>
          <p:cNvPr id="2" name="Audio Recording Jul 6, 2023 at 1:15:27 PM" descr="Audio Recording Jul 6, 2023 at 1:15:27 PM">
            <a:hlinkClick r:id="" action="ppaction://media"/>
            <a:extLst>
              <a:ext uri="{FF2B5EF4-FFF2-40B4-BE49-F238E27FC236}">
                <a16:creationId xmlns:a16="http://schemas.microsoft.com/office/drawing/2014/main" id="{1009C0FB-D880-B247-B59C-135A1D71231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50292" y="5986958"/>
            <a:ext cx="812800" cy="812800"/>
          </a:xfrm>
          <a:prstGeom prst="rect">
            <a:avLst/>
          </a:prstGeom>
        </p:spPr>
      </p:pic>
    </p:spTree>
    <p:extLst>
      <p:ext uri="{BB962C8B-B14F-4D97-AF65-F5344CB8AC3E}">
        <p14:creationId xmlns:p14="http://schemas.microsoft.com/office/powerpoint/2010/main" val="28336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3646449" y="1152720"/>
            <a:ext cx="5596715" cy="4485652"/>
          </a:xfrm>
          <a:prstGeom prst="rect">
            <a:avLst/>
          </a:prstGeom>
          <a:noFill/>
        </p:spPr>
        <p:txBody>
          <a:bodyPr wrap="square" rtlCol="0">
            <a:spAutoFit/>
          </a:bodyPr>
          <a:lstStyle/>
          <a:p>
            <a:pPr algn="just" rtl="1">
              <a:lnSpc>
                <a:spcPct val="150000"/>
              </a:lnSpc>
            </a:pPr>
            <a:r>
              <a:rPr lang="ar-EG" sz="1600" b="1" i="0" dirty="0">
                <a:solidFill>
                  <a:srgbClr val="000000"/>
                </a:solidFill>
                <a:effectLst/>
                <a:latin typeface="Al-Jazeera-Arabic-Regular" pitchFamily="2" charset="-78"/>
                <a:cs typeface="Al-Jazeera-Arabic-Regular" pitchFamily="2" charset="-78"/>
              </a:rPr>
              <a:t>النقطة </a:t>
            </a:r>
            <a:r>
              <a:rPr lang="en-US" sz="1600" b="1" i="0" dirty="0">
                <a:solidFill>
                  <a:srgbClr val="000000"/>
                </a:solidFill>
                <a:effectLst/>
                <a:latin typeface="Al-Jazeera-Arabic-Regular" pitchFamily="2" charset="-78"/>
                <a:cs typeface="Al-Jazeera-Arabic-Regular" pitchFamily="2" charset="-78"/>
              </a:rPr>
              <a:t>Point</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إذا تجاورت نقطتان فإن فى ذلك تحديدا</a:t>
            </a:r>
            <a:r>
              <a:rPr lang="ar-SA" sz="1600" dirty="0">
                <a:solidFill>
                  <a:srgbClr val="000000"/>
                </a:solidFill>
                <a:latin typeface="Al-Jazeera-Arabic-Regular" pitchFamily="2" charset="-78"/>
                <a:cs typeface="Al-Jazeera-Arabic-Regular" pitchFamily="2" charset="-78"/>
              </a:rPr>
              <a:t>ً</a:t>
            </a:r>
            <a:r>
              <a:rPr lang="ar-EG" sz="1600" b="0" i="0" dirty="0">
                <a:solidFill>
                  <a:srgbClr val="000000"/>
                </a:solidFill>
                <a:effectLst/>
                <a:latin typeface="Al-Jazeera-Arabic-Regular" pitchFamily="2" charset="-78"/>
                <a:cs typeface="Al-Jazeera-Arabic-Regular" pitchFamily="2" charset="-78"/>
              </a:rPr>
              <a:t> للبعد بينهما ولها اتجاه معين هو ذلك الذى يقرره الخط الوهمي الواصل بينهما.</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توجد النقطة منفردة فى الطبيعة من حبات الرمال إلى قطرات المياه الى اشكال الغلال أو أضواء السماء أو أسطح القواقع والمحارات أو على السطح الملمسى لاشكال النباتات من الخضراوات والفواكه والأزهار ...إلخ</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توجد النقطة فى مجال الطباعة الأوفست كالمجلات والجرائد كما توجد فى شاشات التلفزيون الملون والشاشات ، فتبدو كمجموعة من النقاط المتجاورة بكثافات مختلفة تدرك كأشكال نتيجة لاختلاف إدراكها فى أعمالهم وقد استخدم تلك الظاهرة فنانو المدرسة التأثيرية ويتوقف ذلك على كيفية توظيفها.</a:t>
            </a:r>
          </a:p>
        </p:txBody>
      </p:sp>
      <p:pic>
        <p:nvPicPr>
          <p:cNvPr id="4" name="Picture 3">
            <a:extLst>
              <a:ext uri="{FF2B5EF4-FFF2-40B4-BE49-F238E27FC236}">
                <a16:creationId xmlns:a16="http://schemas.microsoft.com/office/drawing/2014/main" id="{03A35722-4B06-114D-9509-64495C16B0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550" y="1609517"/>
            <a:ext cx="2428064" cy="3200997"/>
          </a:xfrm>
          <a:prstGeom prst="rect">
            <a:avLst/>
          </a:prstGeom>
        </p:spPr>
      </p:pic>
      <p:sp>
        <p:nvSpPr>
          <p:cNvPr id="5" name="TextBox 4">
            <a:extLst>
              <a:ext uri="{FF2B5EF4-FFF2-40B4-BE49-F238E27FC236}">
                <a16:creationId xmlns:a16="http://schemas.microsoft.com/office/drawing/2014/main" id="{430F6304-3AF7-4E40-ACE1-FA18C3A57664}"/>
              </a:ext>
            </a:extLst>
          </p:cNvPr>
          <p:cNvSpPr txBox="1"/>
          <p:nvPr/>
        </p:nvSpPr>
        <p:spPr>
          <a:xfrm>
            <a:off x="1038911" y="4868134"/>
            <a:ext cx="2039341" cy="523220"/>
          </a:xfrm>
          <a:prstGeom prst="rect">
            <a:avLst/>
          </a:prstGeom>
          <a:noFill/>
        </p:spPr>
        <p:txBody>
          <a:bodyPr wrap="none" rtlCol="0">
            <a:spAutoFit/>
          </a:bodyPr>
          <a:lstStyle/>
          <a:p>
            <a:pPr algn="r" rtl="1"/>
            <a:r>
              <a:rPr lang="ar-EG" sz="1400" dirty="0">
                <a:latin typeface="Al-Jazeera-Arabic-Regular" pitchFamily="2" charset="-78"/>
                <a:cs typeface="Al-Jazeera-Arabic-Regular" pitchFamily="2" charset="-78"/>
              </a:rPr>
              <a:t>صورة لـ بول سينياك لوحة </a:t>
            </a:r>
          </a:p>
          <a:p>
            <a:pPr algn="r" rtl="1"/>
            <a:r>
              <a:rPr lang="ar-EG" sz="1400" dirty="0">
                <a:latin typeface="Al-Jazeera-Arabic-Regular" pitchFamily="2" charset="-78"/>
                <a:cs typeface="Al-Jazeera-Arabic-Regular" pitchFamily="2" charset="-78"/>
              </a:rPr>
              <a:t>من قبل صديقه جورج سورا</a:t>
            </a:r>
            <a:endParaRPr lang="en-EG" sz="1400" dirty="0">
              <a:latin typeface="Al-Jazeera-Arabic-Regular" pitchFamily="2" charset="-78"/>
              <a:cs typeface="Al-Jazeera-Arabic-Regular" pitchFamily="2" charset="-78"/>
            </a:endParaRPr>
          </a:p>
        </p:txBody>
      </p:sp>
      <p:pic>
        <p:nvPicPr>
          <p:cNvPr id="2" name="Audio Recording Jul 6, 2023 at 1:19:40 PM" descr="Audio Recording Jul 6, 2023 at 1:19:40 PM">
            <a:hlinkClick r:id="" action="ppaction://media"/>
            <a:extLst>
              <a:ext uri="{FF2B5EF4-FFF2-40B4-BE49-F238E27FC236}">
                <a16:creationId xmlns:a16="http://schemas.microsoft.com/office/drawing/2014/main" id="{D400EFEF-74D1-944D-AE75-2FE48153BD4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5984567"/>
            <a:ext cx="812800" cy="812800"/>
          </a:xfrm>
          <a:prstGeom prst="rect">
            <a:avLst/>
          </a:prstGeom>
        </p:spPr>
      </p:pic>
    </p:spTree>
    <p:extLst>
      <p:ext uri="{BB962C8B-B14F-4D97-AF65-F5344CB8AC3E}">
        <p14:creationId xmlns:p14="http://schemas.microsoft.com/office/powerpoint/2010/main" val="998730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6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68712" y="1509559"/>
            <a:ext cx="8674454" cy="327570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النقطة </a:t>
            </a:r>
            <a:r>
              <a:rPr lang="en-US" sz="2000" b="1" i="0" dirty="0">
                <a:solidFill>
                  <a:srgbClr val="000000"/>
                </a:solidFill>
                <a:effectLst/>
                <a:latin typeface="Al-Jazeera-Arabic-Regular" pitchFamily="2" charset="-78"/>
                <a:cs typeface="Al-Jazeera-Arabic-Regular" pitchFamily="2" charset="-78"/>
              </a:rPr>
              <a:t>Point</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ونتيجة لما سبق ذكره يمكن استخدام النقطة كشكل في التصميم أي أنه إذا صغر أي شكل إلى أقل تصغير فإن العين تراه في هذه الحالة كنقطة.</a:t>
            </a:r>
          </a:p>
          <a:p>
            <a:pPr algn="just" rtl="1">
              <a:lnSpc>
                <a:spcPct val="150000"/>
              </a:lnSpc>
            </a:pPr>
            <a:r>
              <a:rPr lang="ar-SA" sz="2000" b="0" i="0" dirty="0">
                <a:solidFill>
                  <a:srgbClr val="000000"/>
                </a:solidFill>
                <a:effectLst/>
                <a:latin typeface="Al-Jazeera-Arabic-Regular" pitchFamily="2" charset="-78"/>
                <a:cs typeface="Al-Jazeera-Arabic-Regular" pitchFamily="2" charset="-78"/>
              </a:rPr>
              <a:t>كما يتوقف استخدام النقطة في التصميم على ما يستنبط من مشتقاتها فيمكن أن تكون دائرة أو مربع أو مثلث من خلال اختلاف القيمة التنظيمية في المساحة التصميمية ، وتنتج النقطة حلول جمالية كثيرة عند استخدامها في التصميم او التشكيل ويمكن الوصول إلى ذلك من خلال استخدام بعض الاحتمالات التجريبية مثل: </a:t>
            </a:r>
          </a:p>
        </p:txBody>
      </p:sp>
      <p:pic>
        <p:nvPicPr>
          <p:cNvPr id="2" name="Audio Recording Jul 6, 2023 at 1:20:47 PM" descr="Audio Recording Jul 6, 2023 at 1:20:47 PM">
            <a:hlinkClick r:id="" action="ppaction://media"/>
            <a:extLst>
              <a:ext uri="{FF2B5EF4-FFF2-40B4-BE49-F238E27FC236}">
                <a16:creationId xmlns:a16="http://schemas.microsoft.com/office/drawing/2014/main" id="{9E3A43C2-2BE6-2D4A-8073-BFFF96F70AD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9321" y="5966424"/>
            <a:ext cx="812800" cy="812800"/>
          </a:xfrm>
          <a:prstGeom prst="rect">
            <a:avLst/>
          </a:prstGeom>
        </p:spPr>
      </p:pic>
    </p:spTree>
    <p:extLst>
      <p:ext uri="{BB962C8B-B14F-4D97-AF65-F5344CB8AC3E}">
        <p14:creationId xmlns:p14="http://schemas.microsoft.com/office/powerpoint/2010/main" val="412330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68712" y="1509559"/>
            <a:ext cx="8674454" cy="3785652"/>
          </a:xfrm>
          <a:prstGeom prst="rect">
            <a:avLst/>
          </a:prstGeom>
          <a:noFill/>
        </p:spPr>
        <p:txBody>
          <a:bodyPr wrap="square" rtlCol="0">
            <a:spAutoFit/>
          </a:bodyPr>
          <a:lstStyle/>
          <a:p>
            <a:pPr marL="342900" indent="-342900" algn="r" rtl="1">
              <a:buFont typeface="Arial" panose="020B0604020202020204" pitchFamily="34" charset="0"/>
              <a:buChar char="•"/>
            </a:pPr>
            <a:r>
              <a:rPr lang="ar-SA" sz="2000" b="0" i="0" dirty="0">
                <a:solidFill>
                  <a:srgbClr val="000000"/>
                </a:solidFill>
                <a:effectLst/>
                <a:latin typeface="Al-Jazeera-Arabic-Regular" pitchFamily="2" charset="-78"/>
                <a:cs typeface="Al-Jazeera-Arabic-Regular" pitchFamily="2" charset="-78"/>
              </a:rPr>
              <a:t>اختلاف أنواعها في التصميم الواحد . </a:t>
            </a:r>
            <a:endParaRPr lang="ar-EG" sz="2000"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اختلاف مساحتها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اختلاف لونها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اختلاف وضعها على السطح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اختلاف المسافات بين النقط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اختلاف التنظيم بين النقط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تأثير الأرضية على النقط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إدخال بعض النقط فى البعض الآخر.</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استخدام خداع إيهامي .</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استخدام الشفافية.</a:t>
            </a:r>
          </a:p>
          <a:p>
            <a:pPr marL="285750" indent="-28575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كما أن ذلك قد أمكن استثماره فنيا فى التصميمات التى اهتمت بالتأثيرات البصرية، مثل أعمال فنانوا الخداع البصرى.</a:t>
            </a:r>
          </a:p>
        </p:txBody>
      </p:sp>
      <p:pic>
        <p:nvPicPr>
          <p:cNvPr id="3" name="Picture 2">
            <a:extLst>
              <a:ext uri="{FF2B5EF4-FFF2-40B4-BE49-F238E27FC236}">
                <a16:creationId xmlns:a16="http://schemas.microsoft.com/office/drawing/2014/main" id="{CF298C37-1239-C249-986D-35DBCED36D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712" y="1509560"/>
            <a:ext cx="2520176" cy="1594530"/>
          </a:xfrm>
          <a:prstGeom prst="rect">
            <a:avLst/>
          </a:prstGeom>
        </p:spPr>
      </p:pic>
      <p:pic>
        <p:nvPicPr>
          <p:cNvPr id="5" name="Picture 4">
            <a:extLst>
              <a:ext uri="{FF2B5EF4-FFF2-40B4-BE49-F238E27FC236}">
                <a16:creationId xmlns:a16="http://schemas.microsoft.com/office/drawing/2014/main" id="{890D146C-80A4-794F-819B-544824BC15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25981" y="1499183"/>
            <a:ext cx="1732618" cy="1587997"/>
          </a:xfrm>
          <a:prstGeom prst="rect">
            <a:avLst/>
          </a:prstGeom>
        </p:spPr>
      </p:pic>
      <p:pic>
        <p:nvPicPr>
          <p:cNvPr id="7" name="Picture 6">
            <a:extLst>
              <a:ext uri="{FF2B5EF4-FFF2-40B4-BE49-F238E27FC236}">
                <a16:creationId xmlns:a16="http://schemas.microsoft.com/office/drawing/2014/main" id="{7F96F74D-8EE0-494E-9444-23E0A5E55F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0047" y="3168615"/>
            <a:ext cx="1417731" cy="1417731"/>
          </a:xfrm>
          <a:prstGeom prst="rect">
            <a:avLst/>
          </a:prstGeom>
        </p:spPr>
      </p:pic>
      <p:pic>
        <p:nvPicPr>
          <p:cNvPr id="2" name="Audio Recording Jul 6, 2023 at 1:35:07 PM" descr="Audio Recording Jul 6, 2023 at 1:35:07 PM">
            <a:hlinkClick r:id="" action="ppaction://media"/>
            <a:extLst>
              <a:ext uri="{FF2B5EF4-FFF2-40B4-BE49-F238E27FC236}">
                <a16:creationId xmlns:a16="http://schemas.microsoft.com/office/drawing/2014/main" id="{9DA2C152-CD91-3B4E-8384-B723EC9242E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836766" y="6009457"/>
            <a:ext cx="812800" cy="812800"/>
          </a:xfrm>
          <a:prstGeom prst="rect">
            <a:avLst/>
          </a:prstGeom>
        </p:spPr>
      </p:pic>
    </p:spTree>
    <p:extLst>
      <p:ext uri="{BB962C8B-B14F-4D97-AF65-F5344CB8AC3E}">
        <p14:creationId xmlns:p14="http://schemas.microsoft.com/office/powerpoint/2010/main" val="340393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0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4314765" y="1457597"/>
            <a:ext cx="4984155" cy="4065344"/>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الخط </a:t>
            </a:r>
            <a:r>
              <a:rPr lang="en-US" b="1" i="0" dirty="0">
                <a:solidFill>
                  <a:srgbClr val="000000"/>
                </a:solidFill>
                <a:effectLst/>
                <a:latin typeface="Al-Jazeera-Arabic-Regular" pitchFamily="2" charset="-78"/>
                <a:cs typeface="Al-Jazeera-Arabic-Regular" pitchFamily="2" charset="-78"/>
              </a:rPr>
              <a:t>Line</a:t>
            </a:r>
          </a:p>
          <a:p>
            <a:pPr algn="just" rtl="1">
              <a:lnSpc>
                <a:spcPct val="150000"/>
              </a:lnSpc>
            </a:pPr>
            <a:r>
              <a:rPr lang="ar-SA" dirty="0">
                <a:latin typeface="Al-Jazeera-Arabic-Regular" pitchFamily="2" charset="-78"/>
                <a:cs typeface="Al-Jazeera-Arabic-Regular" pitchFamily="2" charset="-78"/>
              </a:rPr>
              <a:t>هو الأثر الناتج من تحرك نقطة في اتجاه معين له طول وليس له عرض ولا عمق والخط يمكن اعتباره سلسلة متصلة من النقط التي توضح موضعاً أو اتجاهاً.</a:t>
            </a:r>
          </a:p>
          <a:p>
            <a:pPr marL="342900" indent="-342900" algn="just" rtl="1">
              <a:lnSpc>
                <a:spcPct val="150000"/>
              </a:lnSpc>
              <a:buFont typeface="Arial" panose="020B0604020202020204" pitchFamily="34" charset="0"/>
              <a:buChar char="•"/>
            </a:pPr>
            <a:r>
              <a:rPr lang="ar-SA" dirty="0">
                <a:latin typeface="Al-Jazeera-Arabic-Regular" pitchFamily="2" charset="-78"/>
                <a:cs typeface="Al-Jazeera-Arabic-Regular" pitchFamily="2" charset="-78"/>
              </a:rPr>
              <a:t>السرعة عامل مهم لنشاط الخط في الفراغ فتتضح خلال حركته </a:t>
            </a:r>
            <a:r>
              <a:rPr lang="ar-SA" dirty="0" err="1">
                <a:latin typeface="Al-Jazeera-Arabic-Regular" pitchFamily="2" charset="-78"/>
                <a:cs typeface="Al-Jazeera-Arabic-Regular" pitchFamily="2" charset="-78"/>
              </a:rPr>
              <a:t>فى</a:t>
            </a:r>
            <a:r>
              <a:rPr lang="ar-SA" dirty="0">
                <a:latin typeface="Al-Jazeera-Arabic-Regular" pitchFamily="2" charset="-78"/>
                <a:cs typeface="Al-Jazeera-Arabic-Regular" pitchFamily="2" charset="-78"/>
              </a:rPr>
              <a:t> شكل أفقي أو رأسي أو مائل أو منكسر.</a:t>
            </a:r>
          </a:p>
          <a:p>
            <a:pPr marL="342900" indent="-342900" algn="just" rtl="1">
              <a:lnSpc>
                <a:spcPct val="150000"/>
              </a:lnSpc>
              <a:buFont typeface="Arial" panose="020B0604020202020204" pitchFamily="34" charset="0"/>
              <a:buChar char="•"/>
            </a:pPr>
            <a:r>
              <a:rPr lang="ar-SA" dirty="0">
                <a:latin typeface="Al-Jazeera-Arabic-Regular" pitchFamily="2" charset="-78"/>
                <a:cs typeface="Al-Jazeera-Arabic-Regular" pitchFamily="2" charset="-78"/>
              </a:rPr>
              <a:t>كذلك </a:t>
            </a:r>
            <a:r>
              <a:rPr lang="ar-SA" dirty="0" err="1">
                <a:latin typeface="Al-Jazeera-Arabic-Regular" pitchFamily="2" charset="-78"/>
                <a:cs typeface="Al-Jazeera-Arabic-Regular" pitchFamily="2" charset="-78"/>
              </a:rPr>
              <a:t>تخانة</a:t>
            </a:r>
            <a:r>
              <a:rPr lang="ar-SA" dirty="0">
                <a:latin typeface="Al-Jazeera-Arabic-Regular" pitchFamily="2" charset="-78"/>
                <a:cs typeface="Al-Jazeera-Arabic-Regular" pitchFamily="2" charset="-78"/>
              </a:rPr>
              <a:t> الخط تشكل قوته وثباته حيث تغير الطول أو السمك أو الاثنين يعطى نغمة مميزة ذات ايقاعات يفرضها شكله.</a:t>
            </a:r>
          </a:p>
        </p:txBody>
      </p:sp>
      <p:pic>
        <p:nvPicPr>
          <p:cNvPr id="4" name="Picture 3">
            <a:extLst>
              <a:ext uri="{FF2B5EF4-FFF2-40B4-BE49-F238E27FC236}">
                <a16:creationId xmlns:a16="http://schemas.microsoft.com/office/drawing/2014/main" id="{28BE7947-7A01-C440-81D1-8BB6DF5ACC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501" y="1639058"/>
            <a:ext cx="3523410" cy="3523410"/>
          </a:xfrm>
          <a:prstGeom prst="rect">
            <a:avLst/>
          </a:prstGeom>
        </p:spPr>
      </p:pic>
      <p:pic>
        <p:nvPicPr>
          <p:cNvPr id="2" name="Audio Recording Jul 6, 2023 at 1:39:24 PM" descr="Audio Recording Jul 6, 2023 at 1:39:24 PM">
            <a:hlinkClick r:id="" action="ppaction://media"/>
            <a:extLst>
              <a:ext uri="{FF2B5EF4-FFF2-40B4-BE49-F238E27FC236}">
                <a16:creationId xmlns:a16="http://schemas.microsoft.com/office/drawing/2014/main" id="{31005F69-9E9A-BB4B-8CE7-7B0F4AFFA4E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5898527"/>
            <a:ext cx="812800" cy="812800"/>
          </a:xfrm>
          <a:prstGeom prst="rect">
            <a:avLst/>
          </a:prstGeom>
        </p:spPr>
      </p:pic>
    </p:spTree>
    <p:extLst>
      <p:ext uri="{BB962C8B-B14F-4D97-AF65-F5344CB8AC3E}">
        <p14:creationId xmlns:p14="http://schemas.microsoft.com/office/powerpoint/2010/main" val="417392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4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610901" y="1553814"/>
            <a:ext cx="3712336"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الخط </a:t>
            </a:r>
            <a:r>
              <a:rPr lang="en-US" b="1" i="0" dirty="0">
                <a:solidFill>
                  <a:srgbClr val="000000"/>
                </a:solidFill>
                <a:effectLst/>
                <a:latin typeface="Al-Jazeera-Arabic-Regular" pitchFamily="2" charset="-78"/>
                <a:cs typeface="Al-Jazeera-Arabic-Regular" pitchFamily="2" charset="-78"/>
              </a:rPr>
              <a:t>Line</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يعتبر الخط عنصراً من عناصر التصميم ذات الدور الهام والرئيسي فى بناء العمل الفني المصمَّم حيث لا يكاد أي عمل تصميمى يخلو من عنصر الخط ، وإن كان ذلك بدرجات متفاوتة. </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يوجد الخط في الطبيعة بصور كثيرة ومتنوعة فى معظم أشكالها.</a:t>
            </a:r>
          </a:p>
        </p:txBody>
      </p:sp>
      <p:pic>
        <p:nvPicPr>
          <p:cNvPr id="3" name="Picture 2">
            <a:extLst>
              <a:ext uri="{FF2B5EF4-FFF2-40B4-BE49-F238E27FC236}">
                <a16:creationId xmlns:a16="http://schemas.microsoft.com/office/drawing/2014/main" id="{8B7F37E8-FE06-F841-B52F-48416896CC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7850" y="1941763"/>
            <a:ext cx="2380040" cy="1585467"/>
          </a:xfrm>
          <a:prstGeom prst="rect">
            <a:avLst/>
          </a:prstGeom>
        </p:spPr>
      </p:pic>
      <p:pic>
        <p:nvPicPr>
          <p:cNvPr id="6" name="Picture 5">
            <a:extLst>
              <a:ext uri="{FF2B5EF4-FFF2-40B4-BE49-F238E27FC236}">
                <a16:creationId xmlns:a16="http://schemas.microsoft.com/office/drawing/2014/main" id="{83C10F4C-D9BF-8147-9B87-EB37AE22EB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53818" y="3599882"/>
            <a:ext cx="2380040" cy="1742277"/>
          </a:xfrm>
          <a:prstGeom prst="rect">
            <a:avLst/>
          </a:prstGeom>
        </p:spPr>
      </p:pic>
      <p:pic>
        <p:nvPicPr>
          <p:cNvPr id="8" name="Picture 7">
            <a:extLst>
              <a:ext uri="{FF2B5EF4-FFF2-40B4-BE49-F238E27FC236}">
                <a16:creationId xmlns:a16="http://schemas.microsoft.com/office/drawing/2014/main" id="{0737A22E-E1DA-F848-AE07-C8204F86EF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4992" y="1651067"/>
            <a:ext cx="2465815" cy="3752327"/>
          </a:xfrm>
          <a:prstGeom prst="rect">
            <a:avLst/>
          </a:prstGeom>
        </p:spPr>
      </p:pic>
      <p:pic>
        <p:nvPicPr>
          <p:cNvPr id="2" name="Audio Recording Jul 6, 2023 at 1:40:45 PM" descr="Audio Recording Jul 6, 2023 at 1:40:45 PM">
            <a:hlinkClick r:id="" action="ppaction://media"/>
            <a:extLst>
              <a:ext uri="{FF2B5EF4-FFF2-40B4-BE49-F238E27FC236}">
                <a16:creationId xmlns:a16="http://schemas.microsoft.com/office/drawing/2014/main" id="{87E1F56F-3D61-6340-BC3B-2AE28AC85AF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728175" y="5966424"/>
            <a:ext cx="812800" cy="812800"/>
          </a:xfrm>
          <a:prstGeom prst="rect">
            <a:avLst/>
          </a:prstGeom>
        </p:spPr>
      </p:pic>
    </p:spTree>
    <p:extLst>
      <p:ext uri="{BB962C8B-B14F-4D97-AF65-F5344CB8AC3E}">
        <p14:creationId xmlns:p14="http://schemas.microsoft.com/office/powerpoint/2010/main" val="1757779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9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625334" y="1473379"/>
            <a:ext cx="8643013"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الخط </a:t>
            </a:r>
            <a:r>
              <a:rPr lang="en-US" b="1" i="0" dirty="0">
                <a:solidFill>
                  <a:srgbClr val="000000"/>
                </a:solidFill>
                <a:effectLst/>
                <a:latin typeface="Al-Jazeera-Arabic-Regular" pitchFamily="2" charset="-78"/>
                <a:cs typeface="Al-Jazeera-Arabic-Regular" pitchFamily="2" charset="-78"/>
              </a:rPr>
              <a:t>Line</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يحدد الخط الحركة والاتجاه وامتداد الفراغ حيث أن طبيعة الخط هى نقل الحركة مباشرة وتتبعها .</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يتضمن إيحاءات بالايقاع والوحدة والتوازن، وهو يعد الفكرة الرئيسية وأساس التصميم فى تقسيم المساحة أو فصل الأشكال أو بداية ونهاية للأشكال الناتجة، وبتكاثر الخطوط تتضح العلاقات ويتم عن طريقها التبسيط أو التعقيد فى وصف الايقاعات عند بناء العمل الفني وطريقة تنويعها واتجاهاتها وسمكها وما تحصره من مساحات أو كتل يتشكل لها الخط حسب أسلوب المصمم أو فيما تحصره المساحة من علاقات خطية رأسية وأفقية فى شكل مربعات ومستطيلات إلى آخره من أشكال يكون الخط فيها ذات معانى ودلالات نوجزها فى الاتى :</a:t>
            </a:r>
          </a:p>
        </p:txBody>
      </p:sp>
      <p:pic>
        <p:nvPicPr>
          <p:cNvPr id="2" name="Audio Recording Jul 6, 2023 at 2:07:41 PM" descr="Audio Recording Jul 6, 2023 at 2:07:41 PM">
            <a:hlinkClick r:id="" action="ppaction://media"/>
            <a:extLst>
              <a:ext uri="{FF2B5EF4-FFF2-40B4-BE49-F238E27FC236}">
                <a16:creationId xmlns:a16="http://schemas.microsoft.com/office/drawing/2014/main" id="{501E2484-22E7-1A4E-9EA1-52071C0D8FB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9321" y="5966424"/>
            <a:ext cx="812800" cy="812800"/>
          </a:xfrm>
          <a:prstGeom prst="rect">
            <a:avLst/>
          </a:prstGeom>
        </p:spPr>
      </p:pic>
    </p:spTree>
    <p:extLst>
      <p:ext uri="{BB962C8B-B14F-4D97-AF65-F5344CB8AC3E}">
        <p14:creationId xmlns:p14="http://schemas.microsoft.com/office/powerpoint/2010/main" val="55578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625334" y="1586165"/>
            <a:ext cx="8643013"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الخط </a:t>
            </a:r>
            <a:r>
              <a:rPr lang="en-US" b="1" i="0" dirty="0">
                <a:solidFill>
                  <a:srgbClr val="000000"/>
                </a:solidFill>
                <a:effectLst/>
                <a:latin typeface="Al-Jazeera-Arabic-Regular" pitchFamily="2" charset="-78"/>
                <a:cs typeface="Al-Jazeera-Arabic-Regular" pitchFamily="2" charset="-78"/>
              </a:rPr>
              <a:t>Line</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يعنى حركة نقطة لتحصر شكل أو محيط خارجى لجسم معين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يمكن أن يوجد فى صورة حدود للمساحة أو للحجم، لكنه فى هذه الحالة يصبح حافة للشكل المسطح أو المجسم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يبنى جسماً ويصف ايقاعاته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له أثره الناشئ من شكله منفرج أو مثنى أو مقوس أو رأسى أو أفقي رفيعاً أو سميكاً ويعطي هذا الأثر ذات المعنى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الخط يعطى الإحساس باللانهائية للأشكال عند تكرارها وقدرته على وصف الأشكال.</a:t>
            </a:r>
          </a:p>
        </p:txBody>
      </p:sp>
      <p:pic>
        <p:nvPicPr>
          <p:cNvPr id="2" name="Audio Recording Jul 6, 2023 at 2:11:10 PM" descr="Audio Recording Jul 6, 2023 at 2:11:10 PM">
            <a:hlinkClick r:id="" action="ppaction://media"/>
            <a:extLst>
              <a:ext uri="{FF2B5EF4-FFF2-40B4-BE49-F238E27FC236}">
                <a16:creationId xmlns:a16="http://schemas.microsoft.com/office/drawing/2014/main" id="{09EC6E43-E6FB-3A4F-B5E9-28F6066C96D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16569" y="5966424"/>
            <a:ext cx="812800" cy="812800"/>
          </a:xfrm>
          <a:prstGeom prst="rect">
            <a:avLst/>
          </a:prstGeom>
        </p:spPr>
      </p:pic>
    </p:spTree>
    <p:extLst>
      <p:ext uri="{BB962C8B-B14F-4D97-AF65-F5344CB8AC3E}">
        <p14:creationId xmlns:p14="http://schemas.microsoft.com/office/powerpoint/2010/main" val="605183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0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625334" y="1586165"/>
            <a:ext cx="8643013" cy="254185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الخط </a:t>
            </a:r>
            <a:r>
              <a:rPr lang="en-US" b="1" i="0" dirty="0">
                <a:solidFill>
                  <a:srgbClr val="000000"/>
                </a:solidFill>
                <a:effectLst/>
                <a:latin typeface="Al-Jazeera-Arabic-Regular" pitchFamily="2" charset="-78"/>
                <a:cs typeface="Al-Jazeera-Arabic-Regular" pitchFamily="2" charset="-78"/>
              </a:rPr>
              <a:t>Line</a:t>
            </a:r>
          </a:p>
          <a:p>
            <a:pPr algn="r" rtl="1">
              <a:lnSpc>
                <a:spcPct val="150000"/>
              </a:lnSpc>
            </a:pPr>
            <a:r>
              <a:rPr lang="ar-EG" b="1" i="0" dirty="0">
                <a:solidFill>
                  <a:srgbClr val="000000"/>
                </a:solidFill>
                <a:effectLst/>
                <a:latin typeface="Al-Jazeera-Arabic-Regular" pitchFamily="2" charset="-78"/>
                <a:cs typeface="Al-Jazeera-Arabic-Regular" pitchFamily="2" charset="-78"/>
              </a:rPr>
              <a:t>هذا ونجد أن تلك المعانى والدلالات للخط قد أرتبطت بشكله ولذلك نجد الخط ذات أنواع هى :</a:t>
            </a:r>
            <a:endParaRPr lang="ar-EG" b="0" i="0" dirty="0">
              <a:solidFill>
                <a:srgbClr val="000000"/>
              </a:solidFill>
              <a:effectLst/>
              <a:latin typeface="Al-Jazeera-Arabic-Regular" pitchFamily="2" charset="-78"/>
              <a:cs typeface="Al-Jazeera-Arabic-Regular" pitchFamily="2" charset="-78"/>
            </a:endParaRPr>
          </a:p>
          <a:p>
            <a:pPr algn="r" rtl="1">
              <a:lnSpc>
                <a:spcPct val="150000"/>
              </a:lnSpc>
            </a:pPr>
            <a:r>
              <a:rPr lang="ar-EG" b="0" i="0" dirty="0">
                <a:solidFill>
                  <a:srgbClr val="000000"/>
                </a:solidFill>
                <a:effectLst/>
                <a:latin typeface="Al-Jazeera-Arabic-Regular" pitchFamily="2" charset="-78"/>
                <a:cs typeface="Al-Jazeera-Arabic-Regular" pitchFamily="2" charset="-78"/>
              </a:rPr>
              <a:t>الخط المستقيم ( ويكون اما رأسي – أفقي – مائل ) .</a:t>
            </a:r>
          </a:p>
          <a:p>
            <a:pPr algn="r" rtl="1">
              <a:lnSpc>
                <a:spcPct val="150000"/>
              </a:lnSpc>
            </a:pPr>
            <a:r>
              <a:rPr lang="ar-EG" b="0" i="0" dirty="0">
                <a:solidFill>
                  <a:srgbClr val="000000"/>
                </a:solidFill>
                <a:effectLst/>
                <a:latin typeface="Al-Jazeera-Arabic-Regular" pitchFamily="2" charset="-78"/>
                <a:cs typeface="Al-Jazeera-Arabic-Regular" pitchFamily="2" charset="-78"/>
              </a:rPr>
              <a:t>الخط المنكسر .</a:t>
            </a:r>
          </a:p>
          <a:p>
            <a:pPr algn="r" rtl="1">
              <a:lnSpc>
                <a:spcPct val="150000"/>
              </a:lnSpc>
            </a:pPr>
            <a:r>
              <a:rPr lang="ar-EG" b="0" i="0" dirty="0">
                <a:solidFill>
                  <a:srgbClr val="000000"/>
                </a:solidFill>
                <a:effectLst/>
                <a:latin typeface="Al-Jazeera-Arabic-Regular" pitchFamily="2" charset="-78"/>
                <a:cs typeface="Al-Jazeera-Arabic-Regular" pitchFamily="2" charset="-78"/>
              </a:rPr>
              <a:t>الخط المنحنى ( ويكون اما حلزوني – متعرج – متموج ) .</a:t>
            </a:r>
          </a:p>
          <a:p>
            <a:pPr algn="r" rtl="1">
              <a:lnSpc>
                <a:spcPct val="150000"/>
              </a:lnSpc>
            </a:pPr>
            <a:r>
              <a:rPr lang="ar-EG" b="0" i="0" dirty="0">
                <a:solidFill>
                  <a:srgbClr val="000000"/>
                </a:solidFill>
                <a:effectLst/>
                <a:latin typeface="Al-Jazeera-Arabic-Regular" pitchFamily="2" charset="-78"/>
                <a:cs typeface="Al-Jazeera-Arabic-Regular" pitchFamily="2" charset="-78"/>
              </a:rPr>
              <a:t>الخط المركب.</a:t>
            </a:r>
          </a:p>
        </p:txBody>
      </p:sp>
      <p:pic>
        <p:nvPicPr>
          <p:cNvPr id="3" name="Picture 2">
            <a:extLst>
              <a:ext uri="{FF2B5EF4-FFF2-40B4-BE49-F238E27FC236}">
                <a16:creationId xmlns:a16="http://schemas.microsoft.com/office/drawing/2014/main" id="{32CA7360-9CA6-0A44-8B5D-C2ECA1DB6E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63" y="2755804"/>
            <a:ext cx="3789029" cy="2110783"/>
          </a:xfrm>
          <a:prstGeom prst="rect">
            <a:avLst/>
          </a:prstGeom>
        </p:spPr>
      </p:pic>
      <p:pic>
        <p:nvPicPr>
          <p:cNvPr id="2" name="Audio Recording Jul 6, 2023 at 2:11:50 PM" descr="Audio Recording Jul 6, 2023 at 2:11:50 PM">
            <a:hlinkClick r:id="" action="ppaction://media"/>
            <a:extLst>
              <a:ext uri="{FF2B5EF4-FFF2-40B4-BE49-F238E27FC236}">
                <a16:creationId xmlns:a16="http://schemas.microsoft.com/office/drawing/2014/main" id="{177EF2F6-897A-0D4D-AFAA-57334942335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08350" y="5933344"/>
            <a:ext cx="812800" cy="812800"/>
          </a:xfrm>
          <a:prstGeom prst="rect">
            <a:avLst/>
          </a:prstGeom>
        </p:spPr>
      </p:pic>
    </p:spTree>
    <p:extLst>
      <p:ext uri="{BB962C8B-B14F-4D97-AF65-F5344CB8AC3E}">
        <p14:creationId xmlns:p14="http://schemas.microsoft.com/office/powerpoint/2010/main" val="8809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702960" y="1394355"/>
            <a:ext cx="8487762" cy="4106252"/>
          </a:xfrm>
          <a:prstGeom prst="rect">
            <a:avLst/>
          </a:prstGeom>
          <a:noFill/>
        </p:spPr>
        <p:txBody>
          <a:bodyPr wrap="square" rtlCol="0">
            <a:spAutoFit/>
          </a:bodyPr>
          <a:lstStyle/>
          <a:p>
            <a:pPr algn="just" rtl="1"/>
            <a:r>
              <a:rPr lang="ar-SA" b="1" i="0" dirty="0">
                <a:solidFill>
                  <a:srgbClr val="000000"/>
                </a:solidFill>
                <a:effectLst/>
                <a:latin typeface="Al-Jazeera-Arabic-Regular" pitchFamily="2" charset="-78"/>
                <a:cs typeface="Al-Jazeera-Arabic-Regular" pitchFamily="2" charset="-78"/>
              </a:rPr>
              <a:t>أنواع الخطوط وأثرها النفسي في التصميم:</a:t>
            </a:r>
          </a:p>
          <a:p>
            <a:pPr algn="just" rtl="1"/>
            <a:r>
              <a:rPr lang="ar-SA" sz="1700" b="1" i="0" dirty="0">
                <a:solidFill>
                  <a:srgbClr val="000000"/>
                </a:solidFill>
                <a:effectLst/>
                <a:latin typeface="Al-Jazeera-Arabic-Regular" pitchFamily="2" charset="-78"/>
                <a:cs typeface="Al-Jazeera-Arabic-Regular" pitchFamily="2" charset="-78"/>
              </a:rPr>
              <a:t>الخطوط الافقية:</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الخطوط الأفقية في التكوين أو التصميم لها بعض الخصائص المختلفة نجمل بعض منها على النحو التالي:</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تعمل الخطوط الأفقية كأرضية أو قاعدة لكل الاشكال أو الخطوط المرسومة فوقها </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الخطوط الأفقية في التكوين أو التصميم تعطي للمشاهد الاحساس بالثبات والراحة والهدوء والاستقرار.</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الخطوط الأفقية تعمل في التصميم أو التكوين على زيادة الإحساس بالعرض والاتساع الأفقي وتستغل هذه الظاهرة في تصميم الآثار أو زخارف الجدران .</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وضع الخطوط الأفقية في التصميم أو التكوين يكون أحيانا وسيلة لتقدير مدى بُعد الأشكال أو قربها من عين المشاهد.</a:t>
            </a:r>
          </a:p>
        </p:txBody>
      </p:sp>
      <p:pic>
        <p:nvPicPr>
          <p:cNvPr id="2" name="Audio Recording Jul 6, 2023 at 2:17:07 PM" descr="Audio Recording Jul 6, 2023 at 2:17:07 PM">
            <a:hlinkClick r:id="" action="ppaction://media"/>
            <a:extLst>
              <a:ext uri="{FF2B5EF4-FFF2-40B4-BE49-F238E27FC236}">
                <a16:creationId xmlns:a16="http://schemas.microsoft.com/office/drawing/2014/main" id="{22868A98-CE82-C24B-988F-C36E44054B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966407" y="5966424"/>
            <a:ext cx="812800" cy="812800"/>
          </a:xfrm>
          <a:prstGeom prst="rect">
            <a:avLst/>
          </a:prstGeom>
        </p:spPr>
      </p:pic>
    </p:spTree>
    <p:extLst>
      <p:ext uri="{BB962C8B-B14F-4D97-AF65-F5344CB8AC3E}">
        <p14:creationId xmlns:p14="http://schemas.microsoft.com/office/powerpoint/2010/main" val="3253412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2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702960" y="1394355"/>
            <a:ext cx="8487762" cy="630942"/>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r>
              <a:rPr lang="ar-EG" sz="1700" b="1" i="0" dirty="0">
                <a:solidFill>
                  <a:srgbClr val="000000"/>
                </a:solidFill>
                <a:effectLst/>
                <a:latin typeface="Al-Jazeera-Arabic-Regular" pitchFamily="2" charset="-78"/>
                <a:cs typeface="Al-Jazeera-Arabic-Regular" pitchFamily="2" charset="-78"/>
              </a:rPr>
              <a:t>الخطوط الافقية:</a:t>
            </a:r>
          </a:p>
        </p:txBody>
      </p:sp>
      <p:pic>
        <p:nvPicPr>
          <p:cNvPr id="3" name="Picture 2">
            <a:extLst>
              <a:ext uri="{FF2B5EF4-FFF2-40B4-BE49-F238E27FC236}">
                <a16:creationId xmlns:a16="http://schemas.microsoft.com/office/drawing/2014/main" id="{7429EF7F-51F6-CD41-98FD-5A2C085578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7778" y="2042024"/>
            <a:ext cx="2308035" cy="3253617"/>
          </a:xfrm>
          <a:prstGeom prst="rect">
            <a:avLst/>
          </a:prstGeom>
        </p:spPr>
      </p:pic>
      <p:pic>
        <p:nvPicPr>
          <p:cNvPr id="5" name="Picture 4">
            <a:extLst>
              <a:ext uri="{FF2B5EF4-FFF2-40B4-BE49-F238E27FC236}">
                <a16:creationId xmlns:a16="http://schemas.microsoft.com/office/drawing/2014/main" id="{6D998F03-021B-C24C-AC02-679B237948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10329" y="2044441"/>
            <a:ext cx="2159000" cy="3251200"/>
          </a:xfrm>
          <a:prstGeom prst="rect">
            <a:avLst/>
          </a:prstGeom>
        </p:spPr>
      </p:pic>
      <p:pic>
        <p:nvPicPr>
          <p:cNvPr id="2" name="Audio Recording Jul 6, 2023 at 2:19:32 PM" descr="Audio Recording Jul 6, 2023 at 2:19:32 PM">
            <a:hlinkClick r:id="" action="ppaction://media"/>
            <a:extLst>
              <a:ext uri="{FF2B5EF4-FFF2-40B4-BE49-F238E27FC236}">
                <a16:creationId xmlns:a16="http://schemas.microsoft.com/office/drawing/2014/main" id="{3944FC9E-30B4-534D-BF71-E32EB1139FD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894579" y="5892196"/>
            <a:ext cx="812800" cy="812800"/>
          </a:xfrm>
          <a:prstGeom prst="rect">
            <a:avLst/>
          </a:prstGeom>
        </p:spPr>
      </p:pic>
    </p:spTree>
    <p:extLst>
      <p:ext uri="{BB962C8B-B14F-4D97-AF65-F5344CB8AC3E}">
        <p14:creationId xmlns:p14="http://schemas.microsoft.com/office/powerpoint/2010/main" val="32201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2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702960" y="1564386"/>
            <a:ext cx="8487762" cy="3729226"/>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r>
              <a:rPr lang="ar-EG" sz="1700" b="1" i="0" dirty="0">
                <a:solidFill>
                  <a:srgbClr val="000000"/>
                </a:solidFill>
                <a:effectLst/>
                <a:latin typeface="Al-Jazeera-Arabic-Regular" pitchFamily="2" charset="-78"/>
                <a:cs typeface="Al-Jazeera-Arabic-Regular" pitchFamily="2" charset="-78"/>
              </a:rPr>
              <a:t>الخطوط الرأسية:</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تعتبر الخطوط الرأسية في التكوين أو التصميم رمزاً للنمو أو الرفعة والسمو والشموخ والعظمة والوقار، وهذا الإدراك البصرى للخطوط الرأسية وما ينتج من أحاسيس منبعثة من اتجاه قوى النمو في الطبيعة دائما، ويتمثل ذلك في المسار الرأسي فنجد النبات عادة في نموه يتجه إلى أعلى نحو ضوء الشمس التي هي قوام الحياة بالنسبة للنبات والإنسان فيدرك النبات كشكل قائم .</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تلاقي الخطوط الرأسية والأفقية هما لقاء بين قوتين في اتجاهين متعارضين يعطى إحساس بالتوازن.</a:t>
            </a:r>
          </a:p>
          <a:p>
            <a:pPr marL="285750" indent="-285750" algn="just" rtl="1">
              <a:lnSpc>
                <a:spcPct val="150000"/>
              </a:lnSpc>
              <a:buFont typeface="Arial" panose="020B0604020202020204" pitchFamily="34" charset="0"/>
              <a:buChar char="•"/>
            </a:pPr>
            <a:r>
              <a:rPr lang="ar-SA" sz="1700" i="0" dirty="0">
                <a:solidFill>
                  <a:srgbClr val="000000"/>
                </a:solidFill>
                <a:effectLst/>
                <a:latin typeface="Al-Jazeera-Arabic-Regular" pitchFamily="2" charset="-78"/>
                <a:cs typeface="Al-Jazeera-Arabic-Regular" pitchFamily="2" charset="-78"/>
              </a:rPr>
              <a:t>استخدام الخطوط الرأسية في التكوين أو التصميم في صورة متكررة يزيد الإحساس بالقوة والصلابة لعلاقات الخطوط. </a:t>
            </a:r>
          </a:p>
        </p:txBody>
      </p:sp>
      <p:pic>
        <p:nvPicPr>
          <p:cNvPr id="2" name="Audio Recording Jul 6, 2023 at 2:36:17 PM" descr="Audio Recording Jul 6, 2023 at 2:36:17 PM">
            <a:hlinkClick r:id="" action="ppaction://media"/>
            <a:extLst>
              <a:ext uri="{FF2B5EF4-FFF2-40B4-BE49-F238E27FC236}">
                <a16:creationId xmlns:a16="http://schemas.microsoft.com/office/drawing/2014/main" id="{494D8ED5-AB1F-8E49-9E89-E23C8413A6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16569" y="6027520"/>
            <a:ext cx="812800" cy="812800"/>
          </a:xfrm>
          <a:prstGeom prst="rect">
            <a:avLst/>
          </a:prstGeom>
        </p:spPr>
      </p:pic>
    </p:spTree>
    <p:extLst>
      <p:ext uri="{BB962C8B-B14F-4D97-AF65-F5344CB8AC3E}">
        <p14:creationId xmlns:p14="http://schemas.microsoft.com/office/powerpoint/2010/main" val="1641048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3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702960" y="1394355"/>
            <a:ext cx="8487762" cy="630942"/>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r>
              <a:rPr lang="ar-EG" sz="1700" b="1" i="0" dirty="0">
                <a:solidFill>
                  <a:srgbClr val="000000"/>
                </a:solidFill>
                <a:effectLst/>
                <a:latin typeface="Al-Jazeera-Arabic-Regular" pitchFamily="2" charset="-78"/>
                <a:cs typeface="Al-Jazeera-Arabic-Regular" pitchFamily="2" charset="-78"/>
              </a:rPr>
              <a:t>الخطوط الرأسية:</a:t>
            </a:r>
          </a:p>
        </p:txBody>
      </p:sp>
      <p:pic>
        <p:nvPicPr>
          <p:cNvPr id="4" name="Picture 3">
            <a:extLst>
              <a:ext uri="{FF2B5EF4-FFF2-40B4-BE49-F238E27FC236}">
                <a16:creationId xmlns:a16="http://schemas.microsoft.com/office/drawing/2014/main" id="{B7A8826B-2B81-8B41-AE20-93105B9873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1685" y="2111147"/>
            <a:ext cx="2102008" cy="3203060"/>
          </a:xfrm>
          <a:prstGeom prst="rect">
            <a:avLst/>
          </a:prstGeom>
        </p:spPr>
      </p:pic>
      <p:pic>
        <p:nvPicPr>
          <p:cNvPr id="7" name="Picture 6">
            <a:extLst>
              <a:ext uri="{FF2B5EF4-FFF2-40B4-BE49-F238E27FC236}">
                <a16:creationId xmlns:a16="http://schemas.microsoft.com/office/drawing/2014/main" id="{6A7DCFEB-CEF7-914C-BF1D-83265969C6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9831" y="2111147"/>
            <a:ext cx="2293648" cy="3203059"/>
          </a:xfrm>
          <a:prstGeom prst="rect">
            <a:avLst/>
          </a:prstGeom>
        </p:spPr>
      </p:pic>
      <p:pic>
        <p:nvPicPr>
          <p:cNvPr id="10" name="Picture 9">
            <a:extLst>
              <a:ext uri="{FF2B5EF4-FFF2-40B4-BE49-F238E27FC236}">
                <a16:creationId xmlns:a16="http://schemas.microsoft.com/office/drawing/2014/main" id="{A4EABA0E-7658-E04D-B8DD-34E79184DFD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4344" y="2052624"/>
            <a:ext cx="2233961" cy="3261583"/>
          </a:xfrm>
          <a:prstGeom prst="rect">
            <a:avLst/>
          </a:prstGeom>
        </p:spPr>
      </p:pic>
      <p:pic>
        <p:nvPicPr>
          <p:cNvPr id="2" name="Audio Recording Jul 6, 2023 at 2:37:07 PM" descr="Audio Recording Jul 6, 2023 at 2:37:07 PM">
            <a:hlinkClick r:id="" action="ppaction://media"/>
            <a:extLst>
              <a:ext uri="{FF2B5EF4-FFF2-40B4-BE49-F238E27FC236}">
                <a16:creationId xmlns:a16="http://schemas.microsoft.com/office/drawing/2014/main" id="{D33F3D53-146D-DA41-AD74-5115A72FEC1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16569" y="5970053"/>
            <a:ext cx="812800" cy="812800"/>
          </a:xfrm>
          <a:prstGeom prst="rect">
            <a:avLst/>
          </a:prstGeom>
        </p:spPr>
      </p:pic>
    </p:spTree>
    <p:extLst>
      <p:ext uri="{BB962C8B-B14F-4D97-AF65-F5344CB8AC3E}">
        <p14:creationId xmlns:p14="http://schemas.microsoft.com/office/powerpoint/2010/main" val="397594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2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4437583" y="1564386"/>
            <a:ext cx="4873685" cy="3077574"/>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lnSpc>
                <a:spcPct val="150000"/>
              </a:lnSpc>
            </a:pPr>
            <a:r>
              <a:rPr lang="ar-EG" sz="1700" b="1" i="0" dirty="0">
                <a:solidFill>
                  <a:srgbClr val="000000"/>
                </a:solidFill>
                <a:effectLst/>
                <a:latin typeface="Al-Jazeera-Arabic-Regular" pitchFamily="2" charset="-78"/>
                <a:cs typeface="Al-Jazeera-Arabic-Regular" pitchFamily="2" charset="-78"/>
              </a:rPr>
              <a:t>الخطوط المائلة:</a:t>
            </a:r>
          </a:p>
          <a:p>
            <a:pPr marL="285750" indent="-285750" algn="just" rtl="1">
              <a:lnSpc>
                <a:spcPct val="150000"/>
              </a:lnSpc>
              <a:buFont typeface="Arial" panose="020B0604020202020204" pitchFamily="34" charset="0"/>
              <a:buChar char="•"/>
            </a:pPr>
            <a:r>
              <a:rPr lang="ar-SA" sz="1600" b="0" i="0" dirty="0">
                <a:solidFill>
                  <a:srgbClr val="000000"/>
                </a:solidFill>
                <a:effectLst/>
                <a:latin typeface="Al-Jazeera-Arabic-Regular" pitchFamily="2" charset="-78"/>
                <a:cs typeface="Al-Jazeera-Arabic-Regular" pitchFamily="2" charset="-78"/>
              </a:rPr>
              <a:t>تعطى الخطوط المائلة في التصميم أو التكوين احساساً مركباً سواء كانت تصاعدية وتنازلية فطبيعة انحراف الخطوط المائلة عن الأوضاع المستقرة للخطوط الرأسية أو الأفقية تمنح المشاهد إحساسا بالترقب أو التوتر.</a:t>
            </a:r>
          </a:p>
          <a:p>
            <a:pPr marL="285750" indent="-285750" algn="just" rtl="1">
              <a:lnSpc>
                <a:spcPct val="150000"/>
              </a:lnSpc>
              <a:buFont typeface="Arial" panose="020B0604020202020204" pitchFamily="34" charset="0"/>
              <a:buChar char="•"/>
            </a:pPr>
            <a:r>
              <a:rPr lang="ar-SA" sz="1600" b="0" i="0" dirty="0">
                <a:solidFill>
                  <a:srgbClr val="000000"/>
                </a:solidFill>
                <a:effectLst/>
                <a:latin typeface="Al-Jazeera-Arabic-Regular" pitchFamily="2" charset="-78"/>
                <a:cs typeface="Al-Jazeera-Arabic-Regular" pitchFamily="2" charset="-78"/>
              </a:rPr>
              <a:t>كما أن الميل أو الانحناء في الخطوط يزيد من طبيعتها الحركية كما يرتبط بمعنى الاندفاع .</a:t>
            </a:r>
          </a:p>
        </p:txBody>
      </p:sp>
      <p:pic>
        <p:nvPicPr>
          <p:cNvPr id="3" name="Picture 2">
            <a:extLst>
              <a:ext uri="{FF2B5EF4-FFF2-40B4-BE49-F238E27FC236}">
                <a16:creationId xmlns:a16="http://schemas.microsoft.com/office/drawing/2014/main" id="{3B0903E9-D99D-E846-B9B8-B0E85E6E1DE1}"/>
              </a:ext>
            </a:extLst>
          </p:cNvPr>
          <p:cNvPicPr>
            <a:picLocks noChangeAspect="1"/>
          </p:cNvPicPr>
          <p:nvPr/>
        </p:nvPicPr>
        <p:blipFill rotWithShape="1">
          <a:blip r:embed="rId5">
            <a:extLst>
              <a:ext uri="{28A0092B-C50C-407E-A947-70E740481C1C}">
                <a14:useLocalDpi xmlns:a14="http://schemas.microsoft.com/office/drawing/2010/main" val="0"/>
              </a:ext>
            </a:extLst>
          </a:blip>
          <a:srcRect l="16332" t="10214" r="15106" b="26705"/>
          <a:stretch/>
        </p:blipFill>
        <p:spPr>
          <a:xfrm>
            <a:off x="926432" y="1428065"/>
            <a:ext cx="3055433" cy="3967606"/>
          </a:xfrm>
          <a:prstGeom prst="rect">
            <a:avLst/>
          </a:prstGeom>
        </p:spPr>
      </p:pic>
      <p:pic>
        <p:nvPicPr>
          <p:cNvPr id="2" name="Audio Recording Jul 6, 2023 at 2:40:52 PM" descr="Audio Recording Jul 6, 2023 at 2:40:52 PM">
            <a:hlinkClick r:id="" action="ppaction://media"/>
            <a:extLst>
              <a:ext uri="{FF2B5EF4-FFF2-40B4-BE49-F238E27FC236}">
                <a16:creationId xmlns:a16="http://schemas.microsoft.com/office/drawing/2014/main" id="{CEB2230E-ABD8-764C-B7A0-CDEC0377DC9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16569" y="6025447"/>
            <a:ext cx="812800" cy="812800"/>
          </a:xfrm>
          <a:prstGeom prst="rect">
            <a:avLst/>
          </a:prstGeom>
        </p:spPr>
      </p:pic>
    </p:spTree>
    <p:extLst>
      <p:ext uri="{BB962C8B-B14F-4D97-AF65-F5344CB8AC3E}">
        <p14:creationId xmlns:p14="http://schemas.microsoft.com/office/powerpoint/2010/main" val="90293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97865" y="1520880"/>
            <a:ext cx="8697951" cy="3816238"/>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lnSpc>
                <a:spcPct val="150000"/>
              </a:lnSpc>
            </a:pPr>
            <a:r>
              <a:rPr lang="ar-EG" sz="1700" b="1" i="0" dirty="0">
                <a:solidFill>
                  <a:srgbClr val="000000"/>
                </a:solidFill>
                <a:effectLst/>
                <a:latin typeface="Al-Jazeera-Arabic-Regular" pitchFamily="2" charset="-78"/>
                <a:cs typeface="Al-Jazeera-Arabic-Regular" pitchFamily="2" charset="-78"/>
              </a:rPr>
              <a:t>الخطوط المنحنية والحلزونية والدوائر:</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تعد الخطوط الحلزونية والمتعرجة والمموج مرتبطة بالخيال والخداع البصري فى التكوين او التصميم.</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الخطوط المنحنية من شأنها أن تضم العناصر المتفرقة وتجمعها فى التصميم او التكوين الواحد، لتصبح جميعها تتميز بالوحدة (فالسماء تبدو لنا منحنية تحتضن الأرض والبحر ووضع القبة فى المسجد واحتضانها لمختلف الأجناس البشرية).</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الخطوط المنحنية الواسعة تثير الإحساس بالهدوء عكس الخطوط ذات الزوايا الحادة التى تعطى الإحساس بالقوة.</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تعتبر الدائرة سلسلة من المنحنيات المتصلة وتعطى الاحساس بالانهائية.</a:t>
            </a:r>
          </a:p>
          <a:p>
            <a:pPr marL="285750" indent="-285750" algn="just" rtl="1">
              <a:lnSpc>
                <a:spcPct val="150000"/>
              </a:lnSpc>
              <a:buFont typeface="Arial" panose="020B0604020202020204" pitchFamily="34" charset="0"/>
              <a:buChar char="•"/>
            </a:pPr>
            <a:r>
              <a:rPr lang="ar-EG" sz="1600" b="0" i="0" dirty="0">
                <a:solidFill>
                  <a:srgbClr val="000000"/>
                </a:solidFill>
                <a:effectLst/>
                <a:latin typeface="Al-Jazeera-Arabic-Regular" pitchFamily="2" charset="-78"/>
                <a:cs typeface="Al-Jazeera-Arabic-Regular" pitchFamily="2" charset="-78"/>
              </a:rPr>
              <a:t>تعطى الخطوط المنحنية ايضا الاحساس بالرقة السماحة والاسترخاء عندما تزيد درجة انحنائها.</a:t>
            </a:r>
          </a:p>
        </p:txBody>
      </p:sp>
      <p:pic>
        <p:nvPicPr>
          <p:cNvPr id="2" name="Audio Recording Jul 6, 2023 at 2:45:22 PM" descr="Audio Recording Jul 6, 2023 at 2:45:22 PM">
            <a:hlinkClick r:id="" action="ppaction://media"/>
            <a:extLst>
              <a:ext uri="{FF2B5EF4-FFF2-40B4-BE49-F238E27FC236}">
                <a16:creationId xmlns:a16="http://schemas.microsoft.com/office/drawing/2014/main" id="{167F1B29-0319-C741-A4C1-D876DD89F4A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9416" y="5966424"/>
            <a:ext cx="812800" cy="812800"/>
          </a:xfrm>
          <a:prstGeom prst="rect">
            <a:avLst/>
          </a:prstGeom>
        </p:spPr>
      </p:pic>
    </p:spTree>
    <p:extLst>
      <p:ext uri="{BB962C8B-B14F-4D97-AF65-F5344CB8AC3E}">
        <p14:creationId xmlns:p14="http://schemas.microsoft.com/office/powerpoint/2010/main" val="311870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23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97865" y="1520880"/>
            <a:ext cx="8697951" cy="859210"/>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lnSpc>
                <a:spcPct val="150000"/>
              </a:lnSpc>
            </a:pPr>
            <a:r>
              <a:rPr lang="ar-EG" sz="1700" b="1" i="0" dirty="0">
                <a:solidFill>
                  <a:srgbClr val="000000"/>
                </a:solidFill>
                <a:effectLst/>
                <a:latin typeface="Al-Jazeera-Arabic-Regular" pitchFamily="2" charset="-78"/>
                <a:cs typeface="Al-Jazeera-Arabic-Regular" pitchFamily="2" charset="-78"/>
              </a:rPr>
              <a:t>الخطوط المنحنية والحلزونية والدوائر:</a:t>
            </a:r>
          </a:p>
        </p:txBody>
      </p:sp>
      <p:pic>
        <p:nvPicPr>
          <p:cNvPr id="3" name="Picture 2">
            <a:extLst>
              <a:ext uri="{FF2B5EF4-FFF2-40B4-BE49-F238E27FC236}">
                <a16:creationId xmlns:a16="http://schemas.microsoft.com/office/drawing/2014/main" id="{E452C3E0-2881-1F4A-B2D4-ACF7AEABAB3C}"/>
              </a:ext>
            </a:extLst>
          </p:cNvPr>
          <p:cNvPicPr>
            <a:picLocks noChangeAspect="1"/>
          </p:cNvPicPr>
          <p:nvPr/>
        </p:nvPicPr>
        <p:blipFill rotWithShape="1">
          <a:blip r:embed="rId5">
            <a:extLst>
              <a:ext uri="{28A0092B-C50C-407E-A947-70E740481C1C}">
                <a14:useLocalDpi xmlns:a14="http://schemas.microsoft.com/office/drawing/2010/main" val="0"/>
              </a:ext>
            </a:extLst>
          </a:blip>
          <a:srcRect l="29231" t="19423" r="31515" b="25458"/>
          <a:stretch/>
        </p:blipFill>
        <p:spPr>
          <a:xfrm>
            <a:off x="842689" y="2529550"/>
            <a:ext cx="2878857" cy="2155965"/>
          </a:xfrm>
          <a:prstGeom prst="rect">
            <a:avLst/>
          </a:prstGeom>
        </p:spPr>
      </p:pic>
      <p:pic>
        <p:nvPicPr>
          <p:cNvPr id="5" name="Picture 4">
            <a:extLst>
              <a:ext uri="{FF2B5EF4-FFF2-40B4-BE49-F238E27FC236}">
                <a16:creationId xmlns:a16="http://schemas.microsoft.com/office/drawing/2014/main" id="{8DD4C25C-1639-A047-A6BB-8B29509F9BC6}"/>
              </a:ext>
            </a:extLst>
          </p:cNvPr>
          <p:cNvPicPr>
            <a:picLocks noChangeAspect="1"/>
          </p:cNvPicPr>
          <p:nvPr/>
        </p:nvPicPr>
        <p:blipFill rotWithShape="1">
          <a:blip r:embed="rId6">
            <a:extLst>
              <a:ext uri="{28A0092B-C50C-407E-A947-70E740481C1C}">
                <a14:useLocalDpi xmlns:a14="http://schemas.microsoft.com/office/drawing/2010/main" val="0"/>
              </a:ext>
            </a:extLst>
          </a:blip>
          <a:srcRect l="18712" t="8653" r="21901"/>
          <a:stretch/>
        </p:blipFill>
        <p:spPr>
          <a:xfrm>
            <a:off x="3958684" y="2615779"/>
            <a:ext cx="1907282" cy="2200301"/>
          </a:xfrm>
          <a:prstGeom prst="rect">
            <a:avLst/>
          </a:prstGeom>
        </p:spPr>
      </p:pic>
      <p:pic>
        <p:nvPicPr>
          <p:cNvPr id="7" name="Picture 6">
            <a:extLst>
              <a:ext uri="{FF2B5EF4-FFF2-40B4-BE49-F238E27FC236}">
                <a16:creationId xmlns:a16="http://schemas.microsoft.com/office/drawing/2014/main" id="{67B6A7CB-909F-6549-B044-366FA58738AA}"/>
              </a:ext>
            </a:extLst>
          </p:cNvPr>
          <p:cNvPicPr>
            <a:picLocks noChangeAspect="1"/>
          </p:cNvPicPr>
          <p:nvPr/>
        </p:nvPicPr>
        <p:blipFill rotWithShape="1">
          <a:blip r:embed="rId7">
            <a:extLst>
              <a:ext uri="{28A0092B-C50C-407E-A947-70E740481C1C}">
                <a14:useLocalDpi xmlns:a14="http://schemas.microsoft.com/office/drawing/2010/main" val="0"/>
              </a:ext>
            </a:extLst>
          </a:blip>
          <a:srcRect l="25633" t="16931" r="25635" b="21839"/>
          <a:stretch/>
        </p:blipFill>
        <p:spPr>
          <a:xfrm>
            <a:off x="6233532" y="2615779"/>
            <a:ext cx="2287858" cy="2155965"/>
          </a:xfrm>
          <a:prstGeom prst="rect">
            <a:avLst/>
          </a:prstGeom>
        </p:spPr>
      </p:pic>
      <p:pic>
        <p:nvPicPr>
          <p:cNvPr id="2" name="Audio Recording Jul 6, 2023 at 2:46:36 PM" descr="Audio Recording Jul 6, 2023 at 2:46:36 PM">
            <a:hlinkClick r:id="" action="ppaction://media"/>
            <a:extLst>
              <a:ext uri="{FF2B5EF4-FFF2-40B4-BE49-F238E27FC236}">
                <a16:creationId xmlns:a16="http://schemas.microsoft.com/office/drawing/2014/main" id="{D6A573AE-56AB-8942-BCEE-3E892B2842E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915253" y="5953594"/>
            <a:ext cx="812800" cy="812800"/>
          </a:xfrm>
          <a:prstGeom prst="rect">
            <a:avLst/>
          </a:prstGeom>
        </p:spPr>
      </p:pic>
    </p:spTree>
    <p:extLst>
      <p:ext uri="{BB962C8B-B14F-4D97-AF65-F5344CB8AC3E}">
        <p14:creationId xmlns:p14="http://schemas.microsoft.com/office/powerpoint/2010/main" val="1855616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7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97865" y="1999925"/>
            <a:ext cx="8697951" cy="2172518"/>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أنواع الخطوط وأثرها النفسي فى التصميم:</a:t>
            </a:r>
          </a:p>
          <a:p>
            <a:pPr algn="just" rtl="1">
              <a:lnSpc>
                <a:spcPct val="150000"/>
              </a:lnSpc>
            </a:pPr>
            <a:r>
              <a:rPr lang="ar-SA" b="0" i="0" dirty="0">
                <a:solidFill>
                  <a:srgbClr val="000000"/>
                </a:solidFill>
                <a:effectLst/>
                <a:latin typeface="Al-Jazeera-Arabic-Regular" pitchFamily="2" charset="-78"/>
                <a:cs typeface="Al-Jazeera-Arabic-Regular" pitchFamily="2" charset="-78"/>
              </a:rPr>
              <a:t>فالخط في التصميم أو التكوين لا يقتصر على كونه خطاً خارجياً يحدد الاشكال فقط، بل أصبح له قيمة مستقلة وينشأ عنه تنمية الإحساس بالحركة.</a:t>
            </a:r>
          </a:p>
          <a:p>
            <a:pPr algn="just" rtl="1">
              <a:lnSpc>
                <a:spcPct val="150000"/>
              </a:lnSpc>
            </a:pPr>
            <a:r>
              <a:rPr lang="ar-SA" b="0" i="0" dirty="0">
                <a:solidFill>
                  <a:srgbClr val="000000"/>
                </a:solidFill>
                <a:effectLst/>
                <a:latin typeface="Al-Jazeera-Arabic-Regular" pitchFamily="2" charset="-78"/>
                <a:cs typeface="Al-Jazeera-Arabic-Regular" pitchFamily="2" charset="-78"/>
              </a:rPr>
              <a:t>وبهذا المفهوم عن الخطوط تم إنجاز ما لا حد له من الابداعات في الفن الحديث القائم على توظيف الخط كقيمة مستقلة.</a:t>
            </a:r>
          </a:p>
        </p:txBody>
      </p:sp>
      <p:pic>
        <p:nvPicPr>
          <p:cNvPr id="2" name="Audio Recording Jul 6, 2023 at 2:47:41 PM" descr="Audio Recording Jul 6, 2023 at 2:47:41 PM">
            <a:hlinkClick r:id="" action="ppaction://media"/>
            <a:extLst>
              <a:ext uri="{FF2B5EF4-FFF2-40B4-BE49-F238E27FC236}">
                <a16:creationId xmlns:a16="http://schemas.microsoft.com/office/drawing/2014/main" id="{86A08F83-172F-D54F-B5A1-A5122E12C1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89416" y="5950700"/>
            <a:ext cx="812800" cy="812800"/>
          </a:xfrm>
          <a:prstGeom prst="rect">
            <a:avLst/>
          </a:prstGeom>
        </p:spPr>
      </p:pic>
    </p:spTree>
    <p:extLst>
      <p:ext uri="{BB962C8B-B14F-4D97-AF65-F5344CB8AC3E}">
        <p14:creationId xmlns:p14="http://schemas.microsoft.com/office/powerpoint/2010/main" val="148355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36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3661" y="1014115"/>
            <a:ext cx="4112640" cy="4952309"/>
          </a:xfrm>
          <a:prstGeom prst="roundRect">
            <a:avLst>
              <a:gd name="adj" fmla="val 6140"/>
            </a:avLst>
          </a:prstGeom>
          <a:solidFill>
            <a:srgbClr val="01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عناصر التصميم</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895225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9" name="TextBox 8">
            <a:extLst>
              <a:ext uri="{FF2B5EF4-FFF2-40B4-BE49-F238E27FC236}">
                <a16:creationId xmlns:a16="http://schemas.microsoft.com/office/drawing/2014/main" id="{5DB4885D-3FBE-264C-83AA-CA5D74E729F4}"/>
              </a:ext>
            </a:extLst>
          </p:cNvPr>
          <p:cNvSpPr txBox="1"/>
          <p:nvPr/>
        </p:nvSpPr>
        <p:spPr>
          <a:xfrm>
            <a:off x="597865" y="1428065"/>
            <a:ext cx="8697951" cy="4065344"/>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وظائف الخطوط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تعريف الأشكال وتحددها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تبنى هيكل التصميم</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الفصل بين المساحات اللونية</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الإيهام بالبعد الثالث فى التصميم</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إغلاق الفراغ تحقيق التباين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تحقيق وحدة التكوين</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إحداث الخداع البصرى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تحقيق الشعور بالحركة </a:t>
            </a:r>
          </a:p>
          <a:p>
            <a:pPr marL="285750" indent="-285750" algn="r"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تحديد الاتجاه </a:t>
            </a:r>
          </a:p>
        </p:txBody>
      </p:sp>
      <p:pic>
        <p:nvPicPr>
          <p:cNvPr id="3" name="Picture 2">
            <a:extLst>
              <a:ext uri="{FF2B5EF4-FFF2-40B4-BE49-F238E27FC236}">
                <a16:creationId xmlns:a16="http://schemas.microsoft.com/office/drawing/2014/main" id="{EB9574EF-74D0-644B-89E7-D3AA17E2A15C}"/>
              </a:ext>
            </a:extLst>
          </p:cNvPr>
          <p:cNvPicPr>
            <a:picLocks noChangeAspect="1"/>
          </p:cNvPicPr>
          <p:nvPr/>
        </p:nvPicPr>
        <p:blipFill rotWithShape="1">
          <a:blip r:embed="rId5">
            <a:extLst>
              <a:ext uri="{28A0092B-C50C-407E-A947-70E740481C1C}">
                <a14:useLocalDpi xmlns:a14="http://schemas.microsoft.com/office/drawing/2010/main" val="0"/>
              </a:ext>
            </a:extLst>
          </a:blip>
          <a:srcRect l="16968" t="9302" r="21129" b="11157"/>
          <a:stretch/>
        </p:blipFill>
        <p:spPr>
          <a:xfrm>
            <a:off x="534290" y="2042362"/>
            <a:ext cx="1572322" cy="1515245"/>
          </a:xfrm>
          <a:prstGeom prst="rect">
            <a:avLst/>
          </a:prstGeom>
        </p:spPr>
      </p:pic>
      <p:pic>
        <p:nvPicPr>
          <p:cNvPr id="5" name="Picture 4">
            <a:extLst>
              <a:ext uri="{FF2B5EF4-FFF2-40B4-BE49-F238E27FC236}">
                <a16:creationId xmlns:a16="http://schemas.microsoft.com/office/drawing/2014/main" id="{A66C8E08-3239-9A48-8868-C62927B46B96}"/>
              </a:ext>
            </a:extLst>
          </p:cNvPr>
          <p:cNvPicPr>
            <a:picLocks noChangeAspect="1"/>
          </p:cNvPicPr>
          <p:nvPr/>
        </p:nvPicPr>
        <p:blipFill rotWithShape="1">
          <a:blip r:embed="rId6">
            <a:extLst>
              <a:ext uri="{28A0092B-C50C-407E-A947-70E740481C1C}">
                <a14:useLocalDpi xmlns:a14="http://schemas.microsoft.com/office/drawing/2010/main" val="0"/>
              </a:ext>
            </a:extLst>
          </a:blip>
          <a:srcRect l="15206" t="-3332" r="14550" b="15160"/>
          <a:stretch/>
        </p:blipFill>
        <p:spPr>
          <a:xfrm>
            <a:off x="2013818" y="1463122"/>
            <a:ext cx="1609517" cy="1515245"/>
          </a:xfrm>
          <a:prstGeom prst="rect">
            <a:avLst/>
          </a:prstGeom>
        </p:spPr>
      </p:pic>
      <p:pic>
        <p:nvPicPr>
          <p:cNvPr id="7" name="Picture 6">
            <a:extLst>
              <a:ext uri="{FF2B5EF4-FFF2-40B4-BE49-F238E27FC236}">
                <a16:creationId xmlns:a16="http://schemas.microsoft.com/office/drawing/2014/main" id="{9E0C6E38-A6E9-6D41-827D-2A324C6CC5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9294" y="3731192"/>
            <a:ext cx="2092593" cy="1565735"/>
          </a:xfrm>
          <a:prstGeom prst="rect">
            <a:avLst/>
          </a:prstGeom>
        </p:spPr>
      </p:pic>
      <p:pic>
        <p:nvPicPr>
          <p:cNvPr id="10" name="Picture 9">
            <a:extLst>
              <a:ext uri="{FF2B5EF4-FFF2-40B4-BE49-F238E27FC236}">
                <a16:creationId xmlns:a16="http://schemas.microsoft.com/office/drawing/2014/main" id="{0DBC0E03-B166-1444-AFAE-3EE08BC85E3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39038" y="3731193"/>
            <a:ext cx="1568594" cy="1542451"/>
          </a:xfrm>
          <a:prstGeom prst="rect">
            <a:avLst/>
          </a:prstGeom>
        </p:spPr>
      </p:pic>
      <p:pic>
        <p:nvPicPr>
          <p:cNvPr id="12" name="Picture 11">
            <a:extLst>
              <a:ext uri="{FF2B5EF4-FFF2-40B4-BE49-F238E27FC236}">
                <a16:creationId xmlns:a16="http://schemas.microsoft.com/office/drawing/2014/main" id="{CC427C68-4E5D-544E-8DF4-93F18A3BD44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29453" y="1438443"/>
            <a:ext cx="1480876" cy="2221313"/>
          </a:xfrm>
          <a:prstGeom prst="rect">
            <a:avLst/>
          </a:prstGeom>
        </p:spPr>
      </p:pic>
      <p:pic>
        <p:nvPicPr>
          <p:cNvPr id="2" name="Audio Recording Jul 6, 2023 at 2:50:25 PM" descr="Audio Recording Jul 6, 2023 at 2:50:25 PM">
            <a:hlinkClick r:id="" action="ppaction://media"/>
            <a:extLst>
              <a:ext uri="{FF2B5EF4-FFF2-40B4-BE49-F238E27FC236}">
                <a16:creationId xmlns:a16="http://schemas.microsoft.com/office/drawing/2014/main" id="{EC9D3B82-D2A7-B84C-83EC-A65C3ADAEE7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889416" y="6018514"/>
            <a:ext cx="812800" cy="812800"/>
          </a:xfrm>
          <a:prstGeom prst="rect">
            <a:avLst/>
          </a:prstGeom>
        </p:spPr>
      </p:pic>
    </p:spTree>
    <p:extLst>
      <p:ext uri="{BB962C8B-B14F-4D97-AF65-F5344CB8AC3E}">
        <p14:creationId xmlns:p14="http://schemas.microsoft.com/office/powerpoint/2010/main" val="269607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342693"/>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تعرفنا على مفهوم الإدراك البصري ودوره في تنمية الابتكار، وكذلك التعرف على نظرية مدرسة </a:t>
            </a:r>
            <a:r>
              <a:rPr lang="ar-SA" sz="2400" dirty="0" err="1">
                <a:solidFill>
                  <a:schemeClr val="bg1"/>
                </a:solidFill>
                <a:latin typeface="Al-Jazeera-Arabic-Regular" pitchFamily="2" charset="-78"/>
                <a:cs typeface="Al-Jazeera-Arabic-Regular" pitchFamily="2" charset="-78"/>
              </a:rPr>
              <a:t>الجشطلت</a:t>
            </a:r>
            <a:r>
              <a:rPr lang="ar-SA" sz="2400" dirty="0">
                <a:solidFill>
                  <a:schemeClr val="bg1"/>
                </a:solidFill>
                <a:latin typeface="Al-Jazeera-Arabic-Regular" pitchFamily="2" charset="-78"/>
                <a:cs typeface="Al-Jazeera-Arabic-Regular" pitchFamily="2" charset="-78"/>
              </a:rPr>
              <a:t>، وتعرفنا على أهم عناصر التصميم مثل النقطة وأهميتها وتكويناتها المختلفة، وكذلك الخط وأنواعه ووظائفه الأساسية في التصميم.</a:t>
            </a:r>
            <a:endParaRPr lang="en-EG" sz="2400" dirty="0">
              <a:solidFill>
                <a:schemeClr val="bg1"/>
              </a:solidFill>
              <a:latin typeface="Al-Jazeera-Arabic-Regular" pitchFamily="2" charset="-78"/>
              <a:cs typeface="Al-Jazeera-Arabic-Regular" pitchFamily="2" charset="-78"/>
            </a:endParaRPr>
          </a:p>
        </p:txBody>
      </p:sp>
      <p:pic>
        <p:nvPicPr>
          <p:cNvPr id="3" name="Audio Recording Jul 6, 2023 at 2:51:18 PM" descr="Audio Recording Jul 6, 2023 at 2:51:18 PM">
            <a:hlinkClick r:id="" action="ppaction://media"/>
            <a:extLst>
              <a:ext uri="{FF2B5EF4-FFF2-40B4-BE49-F238E27FC236}">
                <a16:creationId xmlns:a16="http://schemas.microsoft.com/office/drawing/2014/main" id="{84F2BBE4-41F8-3342-B4D4-2E7CC7CDA3F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768657" y="5916727"/>
            <a:ext cx="812800" cy="812800"/>
          </a:xfrm>
          <a:prstGeom prst="rect">
            <a:avLst/>
          </a:prstGeom>
        </p:spPr>
      </p:pic>
    </p:spTree>
    <p:extLst>
      <p:ext uri="{BB962C8B-B14F-4D97-AF65-F5344CB8AC3E}">
        <p14:creationId xmlns:p14="http://schemas.microsoft.com/office/powerpoint/2010/main" val="7744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1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1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F5260B0-2873-4708-8751-CBC02D92AD8F}"/>
</file>

<file path=customXml/itemProps2.xml><?xml version="1.0" encoding="utf-8"?>
<ds:datastoreItem xmlns:ds="http://schemas.openxmlformats.org/officeDocument/2006/customXml" ds:itemID="{E9071D88-963F-4768-8D82-0FB7FEEB9A74}"/>
</file>

<file path=customXml/itemProps3.xml><?xml version="1.0" encoding="utf-8"?>
<ds:datastoreItem xmlns:ds="http://schemas.openxmlformats.org/officeDocument/2006/customXml" ds:itemID="{877DFBDA-D08B-43FC-AFA9-7A7CD475F87C}"/>
</file>

<file path=docProps/app.xml><?xml version="1.0" encoding="utf-8"?>
<Properties xmlns="http://schemas.openxmlformats.org/officeDocument/2006/extended-properties" xmlns:vt="http://schemas.openxmlformats.org/officeDocument/2006/docPropsVTypes">
  <TotalTime>6165</TotalTime>
  <Words>2198</Words>
  <Application>Microsoft Macintosh PowerPoint</Application>
  <PresentationFormat>Widescreen</PresentationFormat>
  <Paragraphs>210</Paragraphs>
  <Slides>45</Slides>
  <Notes>8</Notes>
  <HiddenSlides>0</HiddenSlides>
  <MMClips>44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Al-Jazeera-Arabic-Bold</vt:lpstr>
      <vt:lpstr>Al-Jazeera-Arabic-Regular</vt:lpstr>
      <vt:lpstr>Alexandria</vt:lpstr>
      <vt:lpstr>Arial</vt:lpstr>
      <vt:lpstr>Calibri</vt:lpstr>
      <vt:lpstr>Calibri Light</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113</cp:revision>
  <dcterms:created xsi:type="dcterms:W3CDTF">2023-04-29T09:08:23Z</dcterms:created>
  <dcterms:modified xsi:type="dcterms:W3CDTF">2025-05-20T12:06:06Z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