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6"/>
  </p:notesMasterIdLst>
  <p:sldIdLst>
    <p:sldId id="303" r:id="rId3"/>
    <p:sldId id="511" r:id="rId4"/>
    <p:sldId id="619" r:id="rId5"/>
    <p:sldId id="620" r:id="rId6"/>
    <p:sldId id="621" r:id="rId7"/>
    <p:sldId id="622" r:id="rId8"/>
    <p:sldId id="623" r:id="rId9"/>
    <p:sldId id="624" r:id="rId10"/>
    <p:sldId id="625" r:id="rId11"/>
    <p:sldId id="626" r:id="rId12"/>
    <p:sldId id="627" r:id="rId13"/>
    <p:sldId id="628" r:id="rId14"/>
    <p:sldId id="629" r:id="rId15"/>
    <p:sldId id="630" r:id="rId16"/>
    <p:sldId id="631" r:id="rId17"/>
    <p:sldId id="632" r:id="rId18"/>
    <p:sldId id="633" r:id="rId19"/>
    <p:sldId id="634" r:id="rId20"/>
    <p:sldId id="635" r:id="rId21"/>
    <p:sldId id="636" r:id="rId22"/>
    <p:sldId id="637" r:id="rId23"/>
    <p:sldId id="638" r:id="rId24"/>
    <p:sldId id="639" r:id="rId25"/>
    <p:sldId id="640" r:id="rId26"/>
    <p:sldId id="641" r:id="rId27"/>
    <p:sldId id="642" r:id="rId28"/>
    <p:sldId id="643" r:id="rId29"/>
    <p:sldId id="644" r:id="rId30"/>
    <p:sldId id="645" r:id="rId31"/>
    <p:sldId id="646" r:id="rId32"/>
    <p:sldId id="647" r:id="rId33"/>
    <p:sldId id="648" r:id="rId34"/>
    <p:sldId id="649" r:id="rId35"/>
    <p:sldId id="650" r:id="rId36"/>
    <p:sldId id="651" r:id="rId37"/>
    <p:sldId id="652" r:id="rId38"/>
    <p:sldId id="653" r:id="rId39"/>
    <p:sldId id="654" r:id="rId40"/>
    <p:sldId id="655" r:id="rId41"/>
    <p:sldId id="656" r:id="rId42"/>
    <p:sldId id="657" r:id="rId43"/>
    <p:sldId id="658" r:id="rId44"/>
    <p:sldId id="5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2" loCatId="hierarchy" qsTypeId="urn:microsoft.com/office/officeart/2005/8/quickstyle/3d4" qsCatId="3D" csTypeId="urn:microsoft.com/office/officeart/2005/8/colors/accent1_1" csCatId="accent1" phldr="1"/>
      <dgm:spPr/>
      <dgm:t>
        <a:bodyPr/>
        <a:lstStyle/>
        <a:p>
          <a:endParaRPr lang="en-US"/>
        </a:p>
      </dgm:t>
    </dgm:pt>
    <dgm:pt modelId="{8C37F099-419E-4CA9-88B3-3137776E1D0B}">
      <dgm:prSet phldrT="[Text]" custT="1"/>
      <dgm:spPr/>
      <dgm:t>
        <a:bodyPr/>
        <a:lstStyle/>
        <a:p>
          <a:r>
            <a:rPr lang="en-US" sz="3200" b="1" u="none"/>
            <a:t>Elasticity</a:t>
          </a:r>
          <a:endParaRPr lang="en-US" sz="3200" u="none" dirty="0"/>
        </a:p>
      </dgm:t>
    </dgm:pt>
    <dgm:pt modelId="{71D3CD04-7E10-4821-BF3E-A292F3A4C8F5}" type="parTrans" cxnId="{B39E731B-3FE9-4A6E-A947-8EF781C45EB0}">
      <dgm:prSet/>
      <dgm:spPr/>
      <dgm:t>
        <a:bodyPr/>
        <a:lstStyle/>
        <a:p>
          <a:endParaRPr lang="en-US" sz="3200">
            <a:solidFill>
              <a:srgbClr val="002060"/>
            </a:solidFill>
          </a:endParaRPr>
        </a:p>
      </dgm:t>
    </dgm:pt>
    <dgm:pt modelId="{95D7A808-A6FD-46E7-8441-F719CE8825AC}" type="sibTrans" cxnId="{B39E731B-3FE9-4A6E-A947-8EF781C45EB0}">
      <dgm:prSet/>
      <dgm:spPr/>
      <dgm:t>
        <a:bodyPr/>
        <a:lstStyle/>
        <a:p>
          <a:endParaRPr lang="en-US" sz="3200">
            <a:solidFill>
              <a:srgbClr val="002060"/>
            </a:solidFill>
          </a:endParaRPr>
        </a:p>
      </dgm:t>
    </dgm:pt>
    <dgm:pt modelId="{EB6DBA91-AB13-4391-9522-D507BC3863D7}">
      <dgm:prSet phldrT="[Text]" custT="1"/>
      <dgm:spPr/>
      <dgm:t>
        <a:bodyPr/>
        <a:lstStyle/>
        <a:p>
          <a:r>
            <a:rPr lang="en-US" sz="3200" b="1"/>
            <a:t>Elasticity OF Demand </a:t>
          </a:r>
          <a:endParaRPr lang="en-US" sz="3200" b="1" dirty="0"/>
        </a:p>
      </dgm:t>
    </dgm:pt>
    <dgm:pt modelId="{ADDD8985-2968-4824-BE42-16D1B21B71C9}" type="parTrans" cxnId="{BF38A89D-A248-4A1A-A8A2-4D49861AAE87}">
      <dgm:prSet custT="1"/>
      <dgm:spPr/>
      <dgm:t>
        <a:bodyPr/>
        <a:lstStyle/>
        <a:p>
          <a:endParaRPr lang="en-US" sz="3200">
            <a:solidFill>
              <a:srgbClr val="002060"/>
            </a:solidFill>
          </a:endParaRPr>
        </a:p>
      </dgm:t>
    </dgm:pt>
    <dgm:pt modelId="{72EEE9D6-5AC5-4C73-A818-E87124F6B222}" type="sibTrans" cxnId="{BF38A89D-A248-4A1A-A8A2-4D49861AAE87}">
      <dgm:prSet/>
      <dgm:spPr/>
      <dgm:t>
        <a:bodyPr/>
        <a:lstStyle/>
        <a:p>
          <a:endParaRPr lang="en-US" sz="3200">
            <a:solidFill>
              <a:srgbClr val="002060"/>
            </a:solidFill>
          </a:endParaRPr>
        </a:p>
      </dgm:t>
    </dgm:pt>
    <dgm:pt modelId="{238D064E-9831-47DC-8E91-604DFCF6616D}">
      <dgm:prSet phldrT="[Text]" custT="1"/>
      <dgm:spPr/>
      <dgm:t>
        <a:bodyPr/>
        <a:lstStyle/>
        <a:p>
          <a:pPr algn="ctr"/>
          <a:r>
            <a:rPr lang="en-US" sz="3200" b="1"/>
            <a:t>Elasticity OF Supply </a:t>
          </a:r>
          <a:endParaRPr lang="en-US" sz="3200" dirty="0"/>
        </a:p>
      </dgm:t>
    </dgm:pt>
    <dgm:pt modelId="{B39A5048-8FE0-41D9-9CF3-7866A0BAFBA9}" type="parTrans" cxnId="{ED057AE7-050C-4116-9D65-37090A496A2C}">
      <dgm:prSet custT="1"/>
      <dgm:spPr/>
      <dgm:t>
        <a:bodyPr/>
        <a:lstStyle/>
        <a:p>
          <a:endParaRPr lang="en-US" sz="3200">
            <a:solidFill>
              <a:srgbClr val="002060"/>
            </a:solidFill>
          </a:endParaRPr>
        </a:p>
      </dgm:t>
    </dgm:pt>
    <dgm:pt modelId="{BB58FF96-5A5B-4312-B707-BE43C18A2C6F}" type="sibTrans" cxnId="{ED057AE7-050C-4116-9D65-37090A496A2C}">
      <dgm:prSet/>
      <dgm:spPr/>
      <dgm:t>
        <a:bodyPr/>
        <a:lstStyle/>
        <a:p>
          <a:endParaRPr lang="en-US" sz="3200">
            <a:solidFill>
              <a:srgbClr val="002060"/>
            </a:solidFill>
          </a:endParaRPr>
        </a:p>
      </dgm:t>
    </dgm:pt>
    <dgm:pt modelId="{C2FB8DBD-658C-48DE-BDF5-D18018A054B0}" type="pres">
      <dgm:prSet presAssocID="{93E950A7-E976-40AC-88D4-FAD7467629FD}" presName="diagram" presStyleCnt="0">
        <dgm:presLayoutVars>
          <dgm:chPref val="1"/>
          <dgm:dir/>
          <dgm:animOne val="branch"/>
          <dgm:animLvl val="lvl"/>
          <dgm:resizeHandles val="exact"/>
        </dgm:presLayoutVars>
      </dgm:prSet>
      <dgm:spPr/>
    </dgm:pt>
    <dgm:pt modelId="{9AE1BB10-1519-4FF0-8992-2B0DD6B68736}" type="pres">
      <dgm:prSet presAssocID="{8C37F099-419E-4CA9-88B3-3137776E1D0B}" presName="root1" presStyleCnt="0"/>
      <dgm:spPr/>
    </dgm:pt>
    <dgm:pt modelId="{A0303DAC-0463-4A57-96ED-DC622FDA6796}" type="pres">
      <dgm:prSet presAssocID="{8C37F099-419E-4CA9-88B3-3137776E1D0B}" presName="LevelOneTextNode" presStyleLbl="node0" presStyleIdx="0" presStyleCnt="1">
        <dgm:presLayoutVars>
          <dgm:chPref val="3"/>
        </dgm:presLayoutVars>
      </dgm:prSet>
      <dgm:spPr/>
    </dgm:pt>
    <dgm:pt modelId="{4D1E61FB-423D-4E38-BEBD-492C62310C02}" type="pres">
      <dgm:prSet presAssocID="{8C37F099-419E-4CA9-88B3-3137776E1D0B}" presName="level2hierChild" presStyleCnt="0"/>
      <dgm:spPr/>
    </dgm:pt>
    <dgm:pt modelId="{23B42755-3D88-4207-8147-A0D2B01165F1}" type="pres">
      <dgm:prSet presAssocID="{ADDD8985-2968-4824-BE42-16D1B21B71C9}" presName="conn2-1" presStyleLbl="parChTrans1D2" presStyleIdx="0" presStyleCnt="2"/>
      <dgm:spPr/>
    </dgm:pt>
    <dgm:pt modelId="{B8417B30-83C8-4217-AB97-B27DE5C529A3}" type="pres">
      <dgm:prSet presAssocID="{ADDD8985-2968-4824-BE42-16D1B21B71C9}" presName="connTx" presStyleLbl="parChTrans1D2" presStyleIdx="0" presStyleCnt="2"/>
      <dgm:spPr/>
    </dgm:pt>
    <dgm:pt modelId="{857A47EF-2CAC-4783-AF89-A39440AD0A66}" type="pres">
      <dgm:prSet presAssocID="{EB6DBA91-AB13-4391-9522-D507BC3863D7}" presName="root2" presStyleCnt="0"/>
      <dgm:spPr/>
    </dgm:pt>
    <dgm:pt modelId="{9CB37297-5449-4030-9D29-F37C40758063}" type="pres">
      <dgm:prSet presAssocID="{EB6DBA91-AB13-4391-9522-D507BC3863D7}" presName="LevelTwoTextNode" presStyleLbl="node2" presStyleIdx="0" presStyleCnt="2">
        <dgm:presLayoutVars>
          <dgm:chPref val="3"/>
        </dgm:presLayoutVars>
      </dgm:prSet>
      <dgm:spPr/>
    </dgm:pt>
    <dgm:pt modelId="{E38124BD-7228-4017-B24E-149018057447}" type="pres">
      <dgm:prSet presAssocID="{EB6DBA91-AB13-4391-9522-D507BC3863D7}" presName="level3hierChild" presStyleCnt="0"/>
      <dgm:spPr/>
    </dgm:pt>
    <dgm:pt modelId="{0EEBF074-AF75-4A0C-ACED-B7ACD5D9F227}" type="pres">
      <dgm:prSet presAssocID="{B39A5048-8FE0-41D9-9CF3-7866A0BAFBA9}" presName="conn2-1" presStyleLbl="parChTrans1D2" presStyleIdx="1" presStyleCnt="2"/>
      <dgm:spPr/>
    </dgm:pt>
    <dgm:pt modelId="{A0444C55-AE85-4D93-8C77-574F07F7E037}" type="pres">
      <dgm:prSet presAssocID="{B39A5048-8FE0-41D9-9CF3-7866A0BAFBA9}" presName="connTx" presStyleLbl="parChTrans1D2" presStyleIdx="1" presStyleCnt="2"/>
      <dgm:spPr/>
    </dgm:pt>
    <dgm:pt modelId="{13204CC5-C7B9-4015-A1BD-D4A8CC8E6C81}" type="pres">
      <dgm:prSet presAssocID="{238D064E-9831-47DC-8E91-604DFCF6616D}" presName="root2" presStyleCnt="0"/>
      <dgm:spPr/>
    </dgm:pt>
    <dgm:pt modelId="{606AF125-D575-459B-AF9A-C3BCDADEC5C5}" type="pres">
      <dgm:prSet presAssocID="{238D064E-9831-47DC-8E91-604DFCF6616D}" presName="LevelTwoTextNode" presStyleLbl="node2" presStyleIdx="1" presStyleCnt="2">
        <dgm:presLayoutVars>
          <dgm:chPref val="3"/>
        </dgm:presLayoutVars>
      </dgm:prSet>
      <dgm:spPr/>
    </dgm:pt>
    <dgm:pt modelId="{AF39EDE6-ED3F-4508-8C09-ACC552E1240E}" type="pres">
      <dgm:prSet presAssocID="{238D064E-9831-47DC-8E91-604DFCF6616D}" presName="level3hierChild" presStyleCnt="0"/>
      <dgm:spPr/>
    </dgm:pt>
  </dgm:ptLst>
  <dgm:cxnLst>
    <dgm:cxn modelId="{F1B2B310-44E6-42A4-8F45-B644FABB6AA5}" type="presOf" srcId="{B39A5048-8FE0-41D9-9CF3-7866A0BAFBA9}" destId="{0EEBF074-AF75-4A0C-ACED-B7ACD5D9F227}" srcOrd="0" destOrd="0" presId="urn:microsoft.com/office/officeart/2005/8/layout/hierarchy2"/>
    <dgm:cxn modelId="{B39E731B-3FE9-4A6E-A947-8EF781C45EB0}" srcId="{93E950A7-E976-40AC-88D4-FAD7467629FD}" destId="{8C37F099-419E-4CA9-88B3-3137776E1D0B}" srcOrd="0" destOrd="0" parTransId="{71D3CD04-7E10-4821-BF3E-A292F3A4C8F5}" sibTransId="{95D7A808-A6FD-46E7-8441-F719CE8825AC}"/>
    <dgm:cxn modelId="{8224053B-B0F8-4FD0-B8C3-FE5237E0800D}" type="presOf" srcId="{93E950A7-E976-40AC-88D4-FAD7467629FD}" destId="{C2FB8DBD-658C-48DE-BDF5-D18018A054B0}" srcOrd="0" destOrd="0" presId="urn:microsoft.com/office/officeart/2005/8/layout/hierarchy2"/>
    <dgm:cxn modelId="{F7926B57-8DD8-4C62-8867-1085539E8B3B}" type="presOf" srcId="{238D064E-9831-47DC-8E91-604DFCF6616D}" destId="{606AF125-D575-459B-AF9A-C3BCDADEC5C5}" srcOrd="0" destOrd="0" presId="urn:microsoft.com/office/officeart/2005/8/layout/hierarchy2"/>
    <dgm:cxn modelId="{BF38A89D-A248-4A1A-A8A2-4D49861AAE87}" srcId="{8C37F099-419E-4CA9-88B3-3137776E1D0B}" destId="{EB6DBA91-AB13-4391-9522-D507BC3863D7}" srcOrd="0" destOrd="0" parTransId="{ADDD8985-2968-4824-BE42-16D1B21B71C9}" sibTransId="{72EEE9D6-5AC5-4C73-A818-E87124F6B222}"/>
    <dgm:cxn modelId="{AEECBBD6-107E-42F7-B55E-E3BEEE6E57A1}" type="presOf" srcId="{B39A5048-8FE0-41D9-9CF3-7866A0BAFBA9}" destId="{A0444C55-AE85-4D93-8C77-574F07F7E037}" srcOrd="1" destOrd="0" presId="urn:microsoft.com/office/officeart/2005/8/layout/hierarchy2"/>
    <dgm:cxn modelId="{591A96D9-2967-4735-B393-57B2F1B7D872}" type="presOf" srcId="{ADDD8985-2968-4824-BE42-16D1B21B71C9}" destId="{23B42755-3D88-4207-8147-A0D2B01165F1}" srcOrd="0" destOrd="0" presId="urn:microsoft.com/office/officeart/2005/8/layout/hierarchy2"/>
    <dgm:cxn modelId="{1665DDDA-5BB2-41AB-843E-BAF452572FA9}" type="presOf" srcId="{ADDD8985-2968-4824-BE42-16D1B21B71C9}" destId="{B8417B30-83C8-4217-AB97-B27DE5C529A3}" srcOrd="1" destOrd="0" presId="urn:microsoft.com/office/officeart/2005/8/layout/hierarchy2"/>
    <dgm:cxn modelId="{ED057AE7-050C-4116-9D65-37090A496A2C}" srcId="{8C37F099-419E-4CA9-88B3-3137776E1D0B}" destId="{238D064E-9831-47DC-8E91-604DFCF6616D}" srcOrd="1" destOrd="0" parTransId="{B39A5048-8FE0-41D9-9CF3-7866A0BAFBA9}" sibTransId="{BB58FF96-5A5B-4312-B707-BE43C18A2C6F}"/>
    <dgm:cxn modelId="{871CBBE7-0A07-4863-97D9-F9FD43A2E08E}" type="presOf" srcId="{EB6DBA91-AB13-4391-9522-D507BC3863D7}" destId="{9CB37297-5449-4030-9D29-F37C40758063}" srcOrd="0" destOrd="0" presId="urn:microsoft.com/office/officeart/2005/8/layout/hierarchy2"/>
    <dgm:cxn modelId="{4B298BF4-5057-4B9D-A77A-0F8595C11183}" type="presOf" srcId="{8C37F099-419E-4CA9-88B3-3137776E1D0B}" destId="{A0303DAC-0463-4A57-96ED-DC622FDA6796}" srcOrd="0" destOrd="0" presId="urn:microsoft.com/office/officeart/2005/8/layout/hierarchy2"/>
    <dgm:cxn modelId="{F8BB7639-4783-428C-B24F-6684DFA272AA}" type="presParOf" srcId="{C2FB8DBD-658C-48DE-BDF5-D18018A054B0}" destId="{9AE1BB10-1519-4FF0-8992-2B0DD6B68736}" srcOrd="0" destOrd="0" presId="urn:microsoft.com/office/officeart/2005/8/layout/hierarchy2"/>
    <dgm:cxn modelId="{7C0C64DE-A6D8-4379-9B3B-0BB16A55276C}" type="presParOf" srcId="{9AE1BB10-1519-4FF0-8992-2B0DD6B68736}" destId="{A0303DAC-0463-4A57-96ED-DC622FDA6796}" srcOrd="0" destOrd="0" presId="urn:microsoft.com/office/officeart/2005/8/layout/hierarchy2"/>
    <dgm:cxn modelId="{F73E1579-3A43-416F-A892-7790468E4220}" type="presParOf" srcId="{9AE1BB10-1519-4FF0-8992-2B0DD6B68736}" destId="{4D1E61FB-423D-4E38-BEBD-492C62310C02}" srcOrd="1" destOrd="0" presId="urn:microsoft.com/office/officeart/2005/8/layout/hierarchy2"/>
    <dgm:cxn modelId="{D762D490-1DA3-4B45-8802-EA9301D0A202}" type="presParOf" srcId="{4D1E61FB-423D-4E38-BEBD-492C62310C02}" destId="{23B42755-3D88-4207-8147-A0D2B01165F1}" srcOrd="0" destOrd="0" presId="urn:microsoft.com/office/officeart/2005/8/layout/hierarchy2"/>
    <dgm:cxn modelId="{CFC76DD3-B5B6-4843-B0B2-E56ADD78574E}" type="presParOf" srcId="{23B42755-3D88-4207-8147-A0D2B01165F1}" destId="{B8417B30-83C8-4217-AB97-B27DE5C529A3}" srcOrd="0" destOrd="0" presId="urn:microsoft.com/office/officeart/2005/8/layout/hierarchy2"/>
    <dgm:cxn modelId="{067431C4-22B4-4A73-BABD-18FF8A710458}" type="presParOf" srcId="{4D1E61FB-423D-4E38-BEBD-492C62310C02}" destId="{857A47EF-2CAC-4783-AF89-A39440AD0A66}" srcOrd="1" destOrd="0" presId="urn:microsoft.com/office/officeart/2005/8/layout/hierarchy2"/>
    <dgm:cxn modelId="{DF39DD5F-3FC1-47DF-AD60-C3728ABF711D}" type="presParOf" srcId="{857A47EF-2CAC-4783-AF89-A39440AD0A66}" destId="{9CB37297-5449-4030-9D29-F37C40758063}" srcOrd="0" destOrd="0" presId="urn:microsoft.com/office/officeart/2005/8/layout/hierarchy2"/>
    <dgm:cxn modelId="{042B4427-1153-4C4A-AD35-F31904BA3DF0}" type="presParOf" srcId="{857A47EF-2CAC-4783-AF89-A39440AD0A66}" destId="{E38124BD-7228-4017-B24E-149018057447}" srcOrd="1" destOrd="0" presId="urn:microsoft.com/office/officeart/2005/8/layout/hierarchy2"/>
    <dgm:cxn modelId="{90FD5D9F-77D9-4D3C-AD01-6A2012D34E73}" type="presParOf" srcId="{4D1E61FB-423D-4E38-BEBD-492C62310C02}" destId="{0EEBF074-AF75-4A0C-ACED-B7ACD5D9F227}" srcOrd="2" destOrd="0" presId="urn:microsoft.com/office/officeart/2005/8/layout/hierarchy2"/>
    <dgm:cxn modelId="{9ED4244B-162A-4448-A140-02844E39AC3D}" type="presParOf" srcId="{0EEBF074-AF75-4A0C-ACED-B7ACD5D9F227}" destId="{A0444C55-AE85-4D93-8C77-574F07F7E037}" srcOrd="0" destOrd="0" presId="urn:microsoft.com/office/officeart/2005/8/layout/hierarchy2"/>
    <dgm:cxn modelId="{5C11CF35-9F51-45FE-A708-D61701962E42}" type="presParOf" srcId="{4D1E61FB-423D-4E38-BEBD-492C62310C02}" destId="{13204CC5-C7B9-4015-A1BD-D4A8CC8E6C81}" srcOrd="3" destOrd="0" presId="urn:microsoft.com/office/officeart/2005/8/layout/hierarchy2"/>
    <dgm:cxn modelId="{1181567C-AA14-4A9A-8AC5-FC7B60E0B694}" type="presParOf" srcId="{13204CC5-C7B9-4015-A1BD-D4A8CC8E6C81}" destId="{606AF125-D575-459B-AF9A-C3BCDADEC5C5}" srcOrd="0" destOrd="0" presId="urn:microsoft.com/office/officeart/2005/8/layout/hierarchy2"/>
    <dgm:cxn modelId="{05F3120B-CC3A-47A0-8224-0B458D2EE0C6}" type="presParOf" srcId="{13204CC5-C7B9-4015-A1BD-D4A8CC8E6C81}" destId="{AF39EDE6-ED3F-4508-8C09-ACC552E1240E}"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5" loCatId="hierarchy" qsTypeId="urn:microsoft.com/office/officeart/2005/8/quickstyle/simple5" qsCatId="simple" csTypeId="urn:microsoft.com/office/officeart/2005/8/colors/accent0_1" csCatId="mainScheme" phldr="1"/>
      <dgm:spPr/>
      <dgm:t>
        <a:bodyPr/>
        <a:lstStyle/>
        <a:p>
          <a:endParaRPr lang="en-US"/>
        </a:p>
      </dgm:t>
    </dgm:pt>
    <dgm:pt modelId="{8C37F099-419E-4CA9-88B3-3137776E1D0B}">
      <dgm:prSet phldrT="[Text]" custT="1"/>
      <dgm:spPr/>
      <dgm:t>
        <a:bodyPr/>
        <a:lstStyle/>
        <a:p>
          <a:r>
            <a:rPr lang="en-US" sz="1400" b="1" u="none" dirty="0"/>
            <a:t>Elasticity of Demand</a:t>
          </a:r>
          <a:endParaRPr lang="en-US" sz="1400" u="none" dirty="0"/>
        </a:p>
      </dgm:t>
    </dgm:pt>
    <dgm:pt modelId="{71D3CD04-7E10-4821-BF3E-A292F3A4C8F5}" type="parTrans" cxnId="{B39E731B-3FE9-4A6E-A947-8EF781C45EB0}">
      <dgm:prSet/>
      <dgm:spPr/>
      <dgm:t>
        <a:bodyPr/>
        <a:lstStyle/>
        <a:p>
          <a:endParaRPr lang="en-US"/>
        </a:p>
      </dgm:t>
    </dgm:pt>
    <dgm:pt modelId="{95D7A808-A6FD-46E7-8441-F719CE8825AC}" type="sibTrans" cxnId="{B39E731B-3FE9-4A6E-A947-8EF781C45EB0}">
      <dgm:prSet/>
      <dgm:spPr/>
      <dgm:t>
        <a:bodyPr/>
        <a:lstStyle/>
        <a:p>
          <a:endParaRPr lang="en-US"/>
        </a:p>
      </dgm:t>
    </dgm:pt>
    <dgm:pt modelId="{EB6DBA91-AB13-4391-9522-D507BC3863D7}">
      <dgm:prSet phldrT="[Text]" custT="1"/>
      <dgm:spPr/>
      <dgm:t>
        <a:bodyPr/>
        <a:lstStyle/>
        <a:p>
          <a:r>
            <a:rPr lang="en-US" sz="1400" b="1" dirty="0"/>
            <a:t>Price elasticity </a:t>
          </a:r>
        </a:p>
      </dgm:t>
    </dgm:pt>
    <dgm:pt modelId="{ADDD8985-2968-4824-BE42-16D1B21B71C9}" type="parTrans" cxnId="{BF38A89D-A248-4A1A-A8A2-4D49861AAE87}">
      <dgm:prSet/>
      <dgm:spPr/>
      <dgm:t>
        <a:bodyPr/>
        <a:lstStyle/>
        <a:p>
          <a:endParaRPr lang="en-US"/>
        </a:p>
      </dgm:t>
    </dgm:pt>
    <dgm:pt modelId="{72EEE9D6-5AC5-4C73-A818-E87124F6B222}" type="sibTrans" cxnId="{BF38A89D-A248-4A1A-A8A2-4D49861AAE87}">
      <dgm:prSet/>
      <dgm:spPr/>
      <dgm:t>
        <a:bodyPr/>
        <a:lstStyle/>
        <a:p>
          <a:endParaRPr lang="en-US"/>
        </a:p>
      </dgm:t>
    </dgm:pt>
    <dgm:pt modelId="{80F180C6-25BC-4C5A-A20D-2A7904B86B47}">
      <dgm:prSet phldrT="[Text]" custT="1"/>
      <dgm:spPr/>
      <dgm:t>
        <a:bodyPr/>
        <a:lstStyle/>
        <a:p>
          <a:r>
            <a:rPr lang="en-US" sz="1400" b="1" dirty="0"/>
            <a:t>Cross elasticity </a:t>
          </a:r>
        </a:p>
      </dgm:t>
    </dgm:pt>
    <dgm:pt modelId="{3A91A0BF-9890-4A6B-9083-F0EBC1146CE0}" type="parTrans" cxnId="{EC088F81-5781-4EDE-BBF4-6CE6CF36F352}">
      <dgm:prSet/>
      <dgm:spPr/>
      <dgm:t>
        <a:bodyPr/>
        <a:lstStyle/>
        <a:p>
          <a:endParaRPr lang="en-US"/>
        </a:p>
      </dgm:t>
    </dgm:pt>
    <dgm:pt modelId="{B605024E-147C-4F64-BB5C-B47B3B7D8DA5}" type="sibTrans" cxnId="{EC088F81-5781-4EDE-BBF4-6CE6CF36F352}">
      <dgm:prSet/>
      <dgm:spPr/>
      <dgm:t>
        <a:bodyPr/>
        <a:lstStyle/>
        <a:p>
          <a:endParaRPr lang="en-US"/>
        </a:p>
      </dgm:t>
    </dgm:pt>
    <dgm:pt modelId="{ABFDA128-DAEE-4FA1-B575-569823360642}">
      <dgm:prSet phldrT="[Text]" custT="1"/>
      <dgm:spPr/>
      <dgm:t>
        <a:bodyPr/>
        <a:lstStyle/>
        <a:p>
          <a:r>
            <a:rPr lang="en-US" sz="1400" dirty="0"/>
            <a:t>Normal goods</a:t>
          </a:r>
        </a:p>
        <a:p>
          <a:r>
            <a:rPr lang="en-US" sz="1400" dirty="0"/>
            <a:t>Inferior goods</a:t>
          </a:r>
          <a:endParaRPr lang="en-US" sz="1300" dirty="0"/>
        </a:p>
      </dgm:t>
    </dgm:pt>
    <dgm:pt modelId="{2B320D2C-5518-4524-A670-6C7C5CA33CD3}" type="parTrans" cxnId="{79E02C21-CDDD-49D5-9D04-50DE0E10BDFD}">
      <dgm:prSet/>
      <dgm:spPr/>
      <dgm:t>
        <a:bodyPr/>
        <a:lstStyle/>
        <a:p>
          <a:endParaRPr lang="en-US"/>
        </a:p>
      </dgm:t>
    </dgm:pt>
    <dgm:pt modelId="{7116C036-45D2-4565-9F6E-B6C51ED9AECC}" type="sibTrans" cxnId="{79E02C21-CDDD-49D5-9D04-50DE0E10BDFD}">
      <dgm:prSet/>
      <dgm:spPr/>
      <dgm:t>
        <a:bodyPr/>
        <a:lstStyle/>
        <a:p>
          <a:endParaRPr lang="en-US"/>
        </a:p>
      </dgm:t>
    </dgm:pt>
    <dgm:pt modelId="{28526EBA-10A9-4050-A488-B3D1970D7DB3}">
      <dgm:prSet phldrT="[Text]" custT="1"/>
      <dgm:spPr/>
      <dgm:t>
        <a:bodyPr/>
        <a:lstStyle/>
        <a:p>
          <a:r>
            <a:rPr lang="en-US" sz="1400" b="1"/>
            <a:t>Income elasticity </a:t>
          </a:r>
        </a:p>
      </dgm:t>
    </dgm:pt>
    <dgm:pt modelId="{0A8BE7FA-0DC3-4F6A-BFCF-BDA6765E2F3C}" type="parTrans" cxnId="{2FA1A0E3-3A0E-4E63-9CAE-A3109A5070EA}">
      <dgm:prSet/>
      <dgm:spPr/>
      <dgm:t>
        <a:bodyPr/>
        <a:lstStyle/>
        <a:p>
          <a:endParaRPr lang="en-US"/>
        </a:p>
      </dgm:t>
    </dgm:pt>
    <dgm:pt modelId="{516B3DAA-95A5-4ECA-88EA-74AD464CC0B1}" type="sibTrans" cxnId="{2FA1A0E3-3A0E-4E63-9CAE-A3109A5070EA}">
      <dgm:prSet/>
      <dgm:spPr/>
      <dgm:t>
        <a:bodyPr/>
        <a:lstStyle/>
        <a:p>
          <a:endParaRPr lang="en-US"/>
        </a:p>
      </dgm:t>
    </dgm:pt>
    <dgm:pt modelId="{238D064E-9831-47DC-8E91-604DFCF6616D}">
      <dgm:prSet phldrT="[Text]" custT="1"/>
      <dgm:spPr/>
      <dgm:t>
        <a:bodyPr/>
        <a:lstStyle/>
        <a:p>
          <a:pPr algn="l"/>
          <a:r>
            <a:rPr lang="en-US" sz="1400"/>
            <a:t>- Elastic</a:t>
          </a:r>
        </a:p>
        <a:p>
          <a:pPr algn="l"/>
          <a:r>
            <a:rPr lang="en-US" sz="1400"/>
            <a:t>-Inelastic</a:t>
          </a:r>
        </a:p>
        <a:p>
          <a:pPr algn="l"/>
          <a:r>
            <a:rPr lang="en-US" sz="1400"/>
            <a:t>-Unit elastic </a:t>
          </a:r>
        </a:p>
        <a:p>
          <a:pPr algn="l"/>
          <a:r>
            <a:rPr lang="en-US" sz="1400"/>
            <a:t>- Perfectly elastic</a:t>
          </a:r>
        </a:p>
        <a:p>
          <a:pPr algn="l"/>
          <a:r>
            <a:rPr lang="en-US" sz="1400"/>
            <a:t>-perfectly inelastic</a:t>
          </a:r>
        </a:p>
      </dgm:t>
    </dgm:pt>
    <dgm:pt modelId="{B39A5048-8FE0-41D9-9CF3-7866A0BAFBA9}" type="parTrans" cxnId="{ED057AE7-050C-4116-9D65-37090A496A2C}">
      <dgm:prSet/>
      <dgm:spPr/>
      <dgm:t>
        <a:bodyPr/>
        <a:lstStyle/>
        <a:p>
          <a:endParaRPr lang="en-US"/>
        </a:p>
      </dgm:t>
    </dgm:pt>
    <dgm:pt modelId="{BB58FF96-5A5B-4312-B707-BE43C18A2C6F}" type="sibTrans" cxnId="{ED057AE7-050C-4116-9D65-37090A496A2C}">
      <dgm:prSet/>
      <dgm:spPr/>
      <dgm:t>
        <a:bodyPr/>
        <a:lstStyle/>
        <a:p>
          <a:endParaRPr lang="en-US"/>
        </a:p>
      </dgm:t>
    </dgm:pt>
    <dgm:pt modelId="{F3EA39C0-0E27-409A-B80F-2B0F740E1E91}">
      <dgm:prSet phldrT="[Text]" custT="1"/>
      <dgm:spPr/>
      <dgm:t>
        <a:bodyPr/>
        <a:lstStyle/>
        <a:p>
          <a:pPr algn="l">
            <a:buClr>
              <a:srgbClr val="CC0066"/>
            </a:buClr>
            <a:buSzPct val="120000"/>
            <a:buFont typeface="Wingdings" panose="05000000000000000000" pitchFamily="2" charset="2"/>
            <a:buChar char="§"/>
          </a:pPr>
          <a:r>
            <a:rPr lang="en-US" altLang="en-US" sz="1400"/>
            <a:t>a </a:t>
          </a:r>
          <a:r>
            <a:rPr lang="en-US" altLang="en-US" sz="1400" i="1"/>
            <a:t>substitute</a:t>
          </a:r>
          <a:r>
            <a:rPr lang="en-US" altLang="en-US" sz="1400"/>
            <a:t> </a:t>
          </a:r>
        </a:p>
        <a:p>
          <a:pPr algn="l">
            <a:buClr>
              <a:srgbClr val="CC0066"/>
            </a:buClr>
            <a:buSzPct val="120000"/>
            <a:buFont typeface="Wingdings" panose="05000000000000000000" pitchFamily="2" charset="2"/>
            <a:buChar char="§"/>
          </a:pPr>
          <a:r>
            <a:rPr lang="en-US" altLang="en-US" sz="1400"/>
            <a:t>a </a:t>
          </a:r>
          <a:r>
            <a:rPr lang="en-US" altLang="en-US" sz="1400" i="1"/>
            <a:t>complement</a:t>
          </a:r>
          <a:r>
            <a:rPr lang="en-US" altLang="en-US" sz="1400"/>
            <a:t>.</a:t>
          </a:r>
          <a:endParaRPr lang="en-US" sz="1400"/>
        </a:p>
      </dgm:t>
    </dgm:pt>
    <dgm:pt modelId="{DB50AF38-55AA-482A-868B-E4483FED7ACD}" type="parTrans" cxnId="{F647AD16-EA55-49CA-B7E6-42A2D5D44AB6}">
      <dgm:prSet/>
      <dgm:spPr/>
      <dgm:t>
        <a:bodyPr/>
        <a:lstStyle/>
        <a:p>
          <a:endParaRPr lang="en-US"/>
        </a:p>
      </dgm:t>
    </dgm:pt>
    <dgm:pt modelId="{FA634724-ACC1-40AE-B573-1569DE66F3C1}" type="sibTrans" cxnId="{F647AD16-EA55-49CA-B7E6-42A2D5D44AB6}">
      <dgm:prSet/>
      <dgm:spPr/>
      <dgm:t>
        <a:bodyPr/>
        <a:lstStyle/>
        <a:p>
          <a:endParaRPr lang="en-US"/>
        </a:p>
      </dgm:t>
    </dgm:pt>
    <dgm:pt modelId="{F121DF37-018B-478F-8514-85DBD05F2C80}" type="pres">
      <dgm:prSet presAssocID="{93E950A7-E976-40AC-88D4-FAD7467629FD}" presName="mainComposite" presStyleCnt="0">
        <dgm:presLayoutVars>
          <dgm:chPref val="1"/>
          <dgm:dir/>
          <dgm:animOne val="branch"/>
          <dgm:animLvl val="lvl"/>
          <dgm:resizeHandles val="exact"/>
        </dgm:presLayoutVars>
      </dgm:prSet>
      <dgm:spPr/>
    </dgm:pt>
    <dgm:pt modelId="{540BA604-5007-4B4E-8720-D4B60568B80E}" type="pres">
      <dgm:prSet presAssocID="{93E950A7-E976-40AC-88D4-FAD7467629FD}" presName="hierFlow" presStyleCnt="0"/>
      <dgm:spPr/>
    </dgm:pt>
    <dgm:pt modelId="{EE7DDD15-91B7-46C3-9C16-B5D6AE41C10A}" type="pres">
      <dgm:prSet presAssocID="{93E950A7-E976-40AC-88D4-FAD7467629FD}" presName="hierChild1" presStyleCnt="0">
        <dgm:presLayoutVars>
          <dgm:chPref val="1"/>
          <dgm:animOne val="branch"/>
          <dgm:animLvl val="lvl"/>
        </dgm:presLayoutVars>
      </dgm:prSet>
      <dgm:spPr/>
    </dgm:pt>
    <dgm:pt modelId="{A3C14053-4E9C-45C4-BB65-EDE656B96662}" type="pres">
      <dgm:prSet presAssocID="{8C37F099-419E-4CA9-88B3-3137776E1D0B}" presName="Name17" presStyleCnt="0"/>
      <dgm:spPr/>
    </dgm:pt>
    <dgm:pt modelId="{DD920132-C98C-44A0-AC4A-D232465E1568}" type="pres">
      <dgm:prSet presAssocID="{8C37F099-419E-4CA9-88B3-3137776E1D0B}" presName="level1Shape" presStyleLbl="node0" presStyleIdx="0" presStyleCnt="1">
        <dgm:presLayoutVars>
          <dgm:chPref val="3"/>
        </dgm:presLayoutVars>
      </dgm:prSet>
      <dgm:spPr/>
    </dgm:pt>
    <dgm:pt modelId="{CE0EF556-94F1-4DFA-BC98-BEC603EDD0EB}" type="pres">
      <dgm:prSet presAssocID="{8C37F099-419E-4CA9-88B3-3137776E1D0B}" presName="hierChild2" presStyleCnt="0"/>
      <dgm:spPr/>
    </dgm:pt>
    <dgm:pt modelId="{92519DA1-7827-4B41-ADA2-283B2A9E7028}" type="pres">
      <dgm:prSet presAssocID="{ADDD8985-2968-4824-BE42-16D1B21B71C9}" presName="Name25" presStyleLbl="parChTrans1D2" presStyleIdx="0" presStyleCnt="3"/>
      <dgm:spPr/>
    </dgm:pt>
    <dgm:pt modelId="{DC91AFF2-8461-40AF-8DFE-1BE7D62F2979}" type="pres">
      <dgm:prSet presAssocID="{ADDD8985-2968-4824-BE42-16D1B21B71C9}" presName="connTx" presStyleLbl="parChTrans1D2" presStyleIdx="0" presStyleCnt="3"/>
      <dgm:spPr/>
    </dgm:pt>
    <dgm:pt modelId="{9FB0707F-CC0A-4350-A504-2D4FD9297AC5}" type="pres">
      <dgm:prSet presAssocID="{EB6DBA91-AB13-4391-9522-D507BC3863D7}" presName="Name30" presStyleCnt="0"/>
      <dgm:spPr/>
    </dgm:pt>
    <dgm:pt modelId="{0B59BA01-34E1-4E1A-9711-606800886CFA}" type="pres">
      <dgm:prSet presAssocID="{EB6DBA91-AB13-4391-9522-D507BC3863D7}" presName="level2Shape" presStyleLbl="node2" presStyleIdx="0" presStyleCnt="3"/>
      <dgm:spPr/>
    </dgm:pt>
    <dgm:pt modelId="{E64DCECB-FA15-4EDE-8AA4-688A24DD5DF3}" type="pres">
      <dgm:prSet presAssocID="{EB6DBA91-AB13-4391-9522-D507BC3863D7}" presName="hierChild3" presStyleCnt="0"/>
      <dgm:spPr/>
    </dgm:pt>
    <dgm:pt modelId="{35F306F0-F99E-42DD-BBBA-8E6D89579CFD}" type="pres">
      <dgm:prSet presAssocID="{B39A5048-8FE0-41D9-9CF3-7866A0BAFBA9}" presName="Name25" presStyleLbl="parChTrans1D3" presStyleIdx="0" presStyleCnt="3"/>
      <dgm:spPr/>
    </dgm:pt>
    <dgm:pt modelId="{37D62160-6A68-4FCF-817D-89C53999A888}" type="pres">
      <dgm:prSet presAssocID="{B39A5048-8FE0-41D9-9CF3-7866A0BAFBA9}" presName="connTx" presStyleLbl="parChTrans1D3" presStyleIdx="0" presStyleCnt="3"/>
      <dgm:spPr/>
    </dgm:pt>
    <dgm:pt modelId="{5DCA76BC-3590-427E-9FC5-F8037FCCE768}" type="pres">
      <dgm:prSet presAssocID="{238D064E-9831-47DC-8E91-604DFCF6616D}" presName="Name30" presStyleCnt="0"/>
      <dgm:spPr/>
    </dgm:pt>
    <dgm:pt modelId="{580825ED-6474-41E3-82F5-02E88AACA0A3}" type="pres">
      <dgm:prSet presAssocID="{238D064E-9831-47DC-8E91-604DFCF6616D}" presName="level2Shape" presStyleLbl="node3" presStyleIdx="0" presStyleCnt="3" custScaleY="139891"/>
      <dgm:spPr/>
    </dgm:pt>
    <dgm:pt modelId="{B0551528-0D75-4266-9286-F2D07545FBAF}" type="pres">
      <dgm:prSet presAssocID="{238D064E-9831-47DC-8E91-604DFCF6616D}" presName="hierChild3" presStyleCnt="0"/>
      <dgm:spPr/>
    </dgm:pt>
    <dgm:pt modelId="{62E010D4-C7A2-4CE9-951A-9735812DA34F}" type="pres">
      <dgm:prSet presAssocID="{3A91A0BF-9890-4A6B-9083-F0EBC1146CE0}" presName="Name25" presStyleLbl="parChTrans1D2" presStyleIdx="1" presStyleCnt="3"/>
      <dgm:spPr/>
    </dgm:pt>
    <dgm:pt modelId="{14FB0B52-B3F4-4078-B45E-467EEB76F357}" type="pres">
      <dgm:prSet presAssocID="{3A91A0BF-9890-4A6B-9083-F0EBC1146CE0}" presName="connTx" presStyleLbl="parChTrans1D2" presStyleIdx="1" presStyleCnt="3"/>
      <dgm:spPr/>
    </dgm:pt>
    <dgm:pt modelId="{07595209-C14E-438E-A1F0-382782564A82}" type="pres">
      <dgm:prSet presAssocID="{80F180C6-25BC-4C5A-A20D-2A7904B86B47}" presName="Name30" presStyleCnt="0"/>
      <dgm:spPr/>
    </dgm:pt>
    <dgm:pt modelId="{86020388-F7BF-44D2-8B85-FB0B393C6FAD}" type="pres">
      <dgm:prSet presAssocID="{80F180C6-25BC-4C5A-A20D-2A7904B86B47}" presName="level2Shape" presStyleLbl="node2" presStyleIdx="1" presStyleCnt="3"/>
      <dgm:spPr/>
    </dgm:pt>
    <dgm:pt modelId="{EE6C52DD-1C04-40CC-835B-420EF6C5E583}" type="pres">
      <dgm:prSet presAssocID="{80F180C6-25BC-4C5A-A20D-2A7904B86B47}" presName="hierChild3" presStyleCnt="0"/>
      <dgm:spPr/>
    </dgm:pt>
    <dgm:pt modelId="{24BDB138-5B84-4F9E-8A48-5BA52F46D6C2}" type="pres">
      <dgm:prSet presAssocID="{DB50AF38-55AA-482A-868B-E4483FED7ACD}" presName="Name25" presStyleLbl="parChTrans1D3" presStyleIdx="1" presStyleCnt="3"/>
      <dgm:spPr/>
    </dgm:pt>
    <dgm:pt modelId="{E690A264-B26B-4ACB-8FC0-E6AD02F4C259}" type="pres">
      <dgm:prSet presAssocID="{DB50AF38-55AA-482A-868B-E4483FED7ACD}" presName="connTx" presStyleLbl="parChTrans1D3" presStyleIdx="1" presStyleCnt="3"/>
      <dgm:spPr/>
    </dgm:pt>
    <dgm:pt modelId="{2CA2E023-BB09-4E0F-BDCF-C47EC4D730AF}" type="pres">
      <dgm:prSet presAssocID="{F3EA39C0-0E27-409A-B80F-2B0F740E1E91}" presName="Name30" presStyleCnt="0"/>
      <dgm:spPr/>
    </dgm:pt>
    <dgm:pt modelId="{9B7E13A1-FB06-438B-A6C9-1083C18E30A7}" type="pres">
      <dgm:prSet presAssocID="{F3EA39C0-0E27-409A-B80F-2B0F740E1E91}" presName="level2Shape" presStyleLbl="node3" presStyleIdx="1" presStyleCnt="3"/>
      <dgm:spPr/>
    </dgm:pt>
    <dgm:pt modelId="{68336D7F-B020-4DB0-98A5-08059888E11B}" type="pres">
      <dgm:prSet presAssocID="{F3EA39C0-0E27-409A-B80F-2B0F740E1E91}" presName="hierChild3" presStyleCnt="0"/>
      <dgm:spPr/>
    </dgm:pt>
    <dgm:pt modelId="{1BFFBFF1-F550-40DB-9DF9-E08DAA4A5809}" type="pres">
      <dgm:prSet presAssocID="{0A8BE7FA-0DC3-4F6A-BFCF-BDA6765E2F3C}" presName="Name25" presStyleLbl="parChTrans1D2" presStyleIdx="2" presStyleCnt="3"/>
      <dgm:spPr/>
    </dgm:pt>
    <dgm:pt modelId="{038CADA4-C004-42B6-A877-7E100D584907}" type="pres">
      <dgm:prSet presAssocID="{0A8BE7FA-0DC3-4F6A-BFCF-BDA6765E2F3C}" presName="connTx" presStyleLbl="parChTrans1D2" presStyleIdx="2" presStyleCnt="3"/>
      <dgm:spPr/>
    </dgm:pt>
    <dgm:pt modelId="{C609B758-1792-4349-8EE7-0ECA7C3D9C6F}" type="pres">
      <dgm:prSet presAssocID="{28526EBA-10A9-4050-A488-B3D1970D7DB3}" presName="Name30" presStyleCnt="0"/>
      <dgm:spPr/>
    </dgm:pt>
    <dgm:pt modelId="{3D70DB42-6D02-40EE-A81E-A3A0BF623701}" type="pres">
      <dgm:prSet presAssocID="{28526EBA-10A9-4050-A488-B3D1970D7DB3}" presName="level2Shape" presStyleLbl="node2" presStyleIdx="2" presStyleCnt="3"/>
      <dgm:spPr/>
    </dgm:pt>
    <dgm:pt modelId="{0D6FD101-DE73-4BD7-B735-20F167DE0C50}" type="pres">
      <dgm:prSet presAssocID="{28526EBA-10A9-4050-A488-B3D1970D7DB3}" presName="hierChild3" presStyleCnt="0"/>
      <dgm:spPr/>
    </dgm:pt>
    <dgm:pt modelId="{A514D952-12DD-4391-A88B-5B410D9D8E81}" type="pres">
      <dgm:prSet presAssocID="{2B320D2C-5518-4524-A670-6C7C5CA33CD3}" presName="Name25" presStyleLbl="parChTrans1D3" presStyleIdx="2" presStyleCnt="3"/>
      <dgm:spPr/>
    </dgm:pt>
    <dgm:pt modelId="{C52FAFD5-4F86-4891-BB17-273618177247}" type="pres">
      <dgm:prSet presAssocID="{2B320D2C-5518-4524-A670-6C7C5CA33CD3}" presName="connTx" presStyleLbl="parChTrans1D3" presStyleIdx="2" presStyleCnt="3"/>
      <dgm:spPr/>
    </dgm:pt>
    <dgm:pt modelId="{ED3D8CEC-D420-4089-9D2D-51B06D83333A}" type="pres">
      <dgm:prSet presAssocID="{ABFDA128-DAEE-4FA1-B575-569823360642}" presName="Name30" presStyleCnt="0"/>
      <dgm:spPr/>
    </dgm:pt>
    <dgm:pt modelId="{1537DB6A-3A57-4DD0-A5C0-6BD2156ABD93}" type="pres">
      <dgm:prSet presAssocID="{ABFDA128-DAEE-4FA1-B575-569823360642}" presName="level2Shape" presStyleLbl="node3" presStyleIdx="2" presStyleCnt="3"/>
      <dgm:spPr/>
    </dgm:pt>
    <dgm:pt modelId="{0854A755-6E5D-4E65-959F-201954DFEC4E}" type="pres">
      <dgm:prSet presAssocID="{ABFDA128-DAEE-4FA1-B575-569823360642}" presName="hierChild3" presStyleCnt="0"/>
      <dgm:spPr/>
    </dgm:pt>
    <dgm:pt modelId="{2DC00AA8-81AE-48D1-8891-A8425B5CE7B0}" type="pres">
      <dgm:prSet presAssocID="{93E950A7-E976-40AC-88D4-FAD7467629FD}" presName="bgShapesFlow" presStyleCnt="0"/>
      <dgm:spPr/>
    </dgm:pt>
  </dgm:ptLst>
  <dgm:cxnLst>
    <dgm:cxn modelId="{19375B05-B277-4399-B8C5-B3CE27E927FA}" type="presOf" srcId="{F3EA39C0-0E27-409A-B80F-2B0F740E1E91}" destId="{9B7E13A1-FB06-438B-A6C9-1083C18E30A7}" srcOrd="0" destOrd="0" presId="urn:microsoft.com/office/officeart/2005/8/layout/hierarchy5"/>
    <dgm:cxn modelId="{363C9E09-499F-47FA-A5C9-CA0B1311C877}" type="presOf" srcId="{B39A5048-8FE0-41D9-9CF3-7866A0BAFBA9}" destId="{35F306F0-F99E-42DD-BBBA-8E6D89579CFD}" srcOrd="0" destOrd="0" presId="urn:microsoft.com/office/officeart/2005/8/layout/hierarchy5"/>
    <dgm:cxn modelId="{F647AD16-EA55-49CA-B7E6-42A2D5D44AB6}" srcId="{80F180C6-25BC-4C5A-A20D-2A7904B86B47}" destId="{F3EA39C0-0E27-409A-B80F-2B0F740E1E91}" srcOrd="0" destOrd="0" parTransId="{DB50AF38-55AA-482A-868B-E4483FED7ACD}" sibTransId="{FA634724-ACC1-40AE-B573-1569DE66F3C1}"/>
    <dgm:cxn modelId="{B39E731B-3FE9-4A6E-A947-8EF781C45EB0}" srcId="{93E950A7-E976-40AC-88D4-FAD7467629FD}" destId="{8C37F099-419E-4CA9-88B3-3137776E1D0B}" srcOrd="0" destOrd="0" parTransId="{71D3CD04-7E10-4821-BF3E-A292F3A4C8F5}" sibTransId="{95D7A808-A6FD-46E7-8441-F719CE8825AC}"/>
    <dgm:cxn modelId="{0A2F0820-C9CF-4D9C-8CC5-2A9C7F4384B5}" type="presOf" srcId="{80F180C6-25BC-4C5A-A20D-2A7904B86B47}" destId="{86020388-F7BF-44D2-8B85-FB0B393C6FAD}" srcOrd="0" destOrd="0" presId="urn:microsoft.com/office/officeart/2005/8/layout/hierarchy5"/>
    <dgm:cxn modelId="{79E02C21-CDDD-49D5-9D04-50DE0E10BDFD}" srcId="{28526EBA-10A9-4050-A488-B3D1970D7DB3}" destId="{ABFDA128-DAEE-4FA1-B575-569823360642}" srcOrd="0" destOrd="0" parTransId="{2B320D2C-5518-4524-A670-6C7C5CA33CD3}" sibTransId="{7116C036-45D2-4565-9F6E-B6C51ED9AECC}"/>
    <dgm:cxn modelId="{A6DE812C-01F0-4DA9-A203-A0E4EC2F3BF5}" type="presOf" srcId="{3A91A0BF-9890-4A6B-9083-F0EBC1146CE0}" destId="{62E010D4-C7A2-4CE9-951A-9735812DA34F}" srcOrd="0" destOrd="0" presId="urn:microsoft.com/office/officeart/2005/8/layout/hierarchy5"/>
    <dgm:cxn modelId="{4E145335-B7C2-441F-A117-EE7CB5632A84}" type="presOf" srcId="{28526EBA-10A9-4050-A488-B3D1970D7DB3}" destId="{3D70DB42-6D02-40EE-A81E-A3A0BF623701}" srcOrd="0" destOrd="0" presId="urn:microsoft.com/office/officeart/2005/8/layout/hierarchy5"/>
    <dgm:cxn modelId="{57ACF036-F489-4C2A-9BA4-B827E9A541B2}" type="presOf" srcId="{3A91A0BF-9890-4A6B-9083-F0EBC1146CE0}" destId="{14FB0B52-B3F4-4078-B45E-467EEB76F357}" srcOrd="1" destOrd="0" presId="urn:microsoft.com/office/officeart/2005/8/layout/hierarchy5"/>
    <dgm:cxn modelId="{085ADD38-813C-4FC5-9579-351F07853648}" type="presOf" srcId="{DB50AF38-55AA-482A-868B-E4483FED7ACD}" destId="{E690A264-B26B-4ACB-8FC0-E6AD02F4C259}" srcOrd="1" destOrd="0" presId="urn:microsoft.com/office/officeart/2005/8/layout/hierarchy5"/>
    <dgm:cxn modelId="{D81BEA6B-54FA-4133-9618-5B1A802BB473}" type="presOf" srcId="{EB6DBA91-AB13-4391-9522-D507BC3863D7}" destId="{0B59BA01-34E1-4E1A-9711-606800886CFA}" srcOrd="0" destOrd="0" presId="urn:microsoft.com/office/officeart/2005/8/layout/hierarchy5"/>
    <dgm:cxn modelId="{7F0BC672-1326-4A51-A7D2-A07198B28CFF}" type="presOf" srcId="{B39A5048-8FE0-41D9-9CF3-7866A0BAFBA9}" destId="{37D62160-6A68-4FCF-817D-89C53999A888}" srcOrd="1" destOrd="0" presId="urn:microsoft.com/office/officeart/2005/8/layout/hierarchy5"/>
    <dgm:cxn modelId="{5924C277-584D-4154-B1F1-E50030C36349}" type="presOf" srcId="{DB50AF38-55AA-482A-868B-E4483FED7ACD}" destId="{24BDB138-5B84-4F9E-8A48-5BA52F46D6C2}" srcOrd="0" destOrd="0" presId="urn:microsoft.com/office/officeart/2005/8/layout/hierarchy5"/>
    <dgm:cxn modelId="{9F89DB7A-274D-4F92-BD72-3EFD63855549}" type="presOf" srcId="{238D064E-9831-47DC-8E91-604DFCF6616D}" destId="{580825ED-6474-41E3-82F5-02E88AACA0A3}" srcOrd="0" destOrd="0" presId="urn:microsoft.com/office/officeart/2005/8/layout/hierarchy5"/>
    <dgm:cxn modelId="{B829AA7D-38FD-41A9-9AB1-89185D2CBB93}" type="presOf" srcId="{ADDD8985-2968-4824-BE42-16D1B21B71C9}" destId="{92519DA1-7827-4B41-ADA2-283B2A9E7028}" srcOrd="0" destOrd="0" presId="urn:microsoft.com/office/officeart/2005/8/layout/hierarchy5"/>
    <dgm:cxn modelId="{80BBD380-0EBE-4DD5-84DE-D43C9778A2A4}" type="presOf" srcId="{ABFDA128-DAEE-4FA1-B575-569823360642}" destId="{1537DB6A-3A57-4DD0-A5C0-6BD2156ABD93}" srcOrd="0" destOrd="0" presId="urn:microsoft.com/office/officeart/2005/8/layout/hierarchy5"/>
    <dgm:cxn modelId="{EC088F81-5781-4EDE-BBF4-6CE6CF36F352}" srcId="{8C37F099-419E-4CA9-88B3-3137776E1D0B}" destId="{80F180C6-25BC-4C5A-A20D-2A7904B86B47}" srcOrd="1" destOrd="0" parTransId="{3A91A0BF-9890-4A6B-9083-F0EBC1146CE0}" sibTransId="{B605024E-147C-4F64-BB5C-B47B3B7D8DA5}"/>
    <dgm:cxn modelId="{BF38A89D-A248-4A1A-A8A2-4D49861AAE87}" srcId="{8C37F099-419E-4CA9-88B3-3137776E1D0B}" destId="{EB6DBA91-AB13-4391-9522-D507BC3863D7}" srcOrd="0" destOrd="0" parTransId="{ADDD8985-2968-4824-BE42-16D1B21B71C9}" sibTransId="{72EEE9D6-5AC5-4C73-A818-E87124F6B222}"/>
    <dgm:cxn modelId="{1ED7A0AF-7727-4534-8108-39470B7E6691}" type="presOf" srcId="{2B320D2C-5518-4524-A670-6C7C5CA33CD3}" destId="{C52FAFD5-4F86-4891-BB17-273618177247}" srcOrd="1" destOrd="0" presId="urn:microsoft.com/office/officeart/2005/8/layout/hierarchy5"/>
    <dgm:cxn modelId="{AE6FC5B2-F509-4F87-84FB-2AD7A4A7149E}" type="presOf" srcId="{8C37F099-419E-4CA9-88B3-3137776E1D0B}" destId="{DD920132-C98C-44A0-AC4A-D232465E1568}" srcOrd="0" destOrd="0" presId="urn:microsoft.com/office/officeart/2005/8/layout/hierarchy5"/>
    <dgm:cxn modelId="{86DB9ABB-72D4-44E2-B2F3-FF8E383C265B}" type="presOf" srcId="{0A8BE7FA-0DC3-4F6A-BFCF-BDA6765E2F3C}" destId="{1BFFBFF1-F550-40DB-9DF9-E08DAA4A5809}" srcOrd="0" destOrd="0" presId="urn:microsoft.com/office/officeart/2005/8/layout/hierarchy5"/>
    <dgm:cxn modelId="{D337F2BC-EC71-40E3-998B-B42FACDBCE47}" type="presOf" srcId="{93E950A7-E976-40AC-88D4-FAD7467629FD}" destId="{F121DF37-018B-478F-8514-85DBD05F2C80}" srcOrd="0" destOrd="0" presId="urn:microsoft.com/office/officeart/2005/8/layout/hierarchy5"/>
    <dgm:cxn modelId="{DFAC58C6-275F-4682-9637-2F6F2374004D}" type="presOf" srcId="{2B320D2C-5518-4524-A670-6C7C5CA33CD3}" destId="{A514D952-12DD-4391-A88B-5B410D9D8E81}" srcOrd="0" destOrd="0" presId="urn:microsoft.com/office/officeart/2005/8/layout/hierarchy5"/>
    <dgm:cxn modelId="{2FA1A0E3-3A0E-4E63-9CAE-A3109A5070EA}" srcId="{8C37F099-419E-4CA9-88B3-3137776E1D0B}" destId="{28526EBA-10A9-4050-A488-B3D1970D7DB3}" srcOrd="2" destOrd="0" parTransId="{0A8BE7FA-0DC3-4F6A-BFCF-BDA6765E2F3C}" sibTransId="{516B3DAA-95A5-4ECA-88EA-74AD464CC0B1}"/>
    <dgm:cxn modelId="{4CDCFCE4-1BF4-4303-93C8-E1CD581BF90D}" type="presOf" srcId="{ADDD8985-2968-4824-BE42-16D1B21B71C9}" destId="{DC91AFF2-8461-40AF-8DFE-1BE7D62F2979}" srcOrd="1" destOrd="0" presId="urn:microsoft.com/office/officeart/2005/8/layout/hierarchy5"/>
    <dgm:cxn modelId="{ED057AE7-050C-4116-9D65-37090A496A2C}" srcId="{EB6DBA91-AB13-4391-9522-D507BC3863D7}" destId="{238D064E-9831-47DC-8E91-604DFCF6616D}" srcOrd="0" destOrd="0" parTransId="{B39A5048-8FE0-41D9-9CF3-7866A0BAFBA9}" sibTransId="{BB58FF96-5A5B-4312-B707-BE43C18A2C6F}"/>
    <dgm:cxn modelId="{06EA9FFF-FCEF-4A8D-A52B-399F6B701C52}" type="presOf" srcId="{0A8BE7FA-0DC3-4F6A-BFCF-BDA6765E2F3C}" destId="{038CADA4-C004-42B6-A877-7E100D584907}" srcOrd="1" destOrd="0" presId="urn:microsoft.com/office/officeart/2005/8/layout/hierarchy5"/>
    <dgm:cxn modelId="{84086DA2-5272-427A-BA47-50E5954F437C}" type="presParOf" srcId="{F121DF37-018B-478F-8514-85DBD05F2C80}" destId="{540BA604-5007-4B4E-8720-D4B60568B80E}" srcOrd="0" destOrd="0" presId="urn:microsoft.com/office/officeart/2005/8/layout/hierarchy5"/>
    <dgm:cxn modelId="{5B1C40A3-EF4E-4610-AE36-478F56D035EE}" type="presParOf" srcId="{540BA604-5007-4B4E-8720-D4B60568B80E}" destId="{EE7DDD15-91B7-46C3-9C16-B5D6AE41C10A}" srcOrd="0" destOrd="0" presId="urn:microsoft.com/office/officeart/2005/8/layout/hierarchy5"/>
    <dgm:cxn modelId="{DE0891FB-5146-4EE6-8B44-122066D2E33E}" type="presParOf" srcId="{EE7DDD15-91B7-46C3-9C16-B5D6AE41C10A}" destId="{A3C14053-4E9C-45C4-BB65-EDE656B96662}" srcOrd="0" destOrd="0" presId="urn:microsoft.com/office/officeart/2005/8/layout/hierarchy5"/>
    <dgm:cxn modelId="{442F809D-4CC1-4787-BCAB-81C6AED16CBB}" type="presParOf" srcId="{A3C14053-4E9C-45C4-BB65-EDE656B96662}" destId="{DD920132-C98C-44A0-AC4A-D232465E1568}" srcOrd="0" destOrd="0" presId="urn:microsoft.com/office/officeart/2005/8/layout/hierarchy5"/>
    <dgm:cxn modelId="{BB630D09-F0F3-4181-B474-23A77C9BDD46}" type="presParOf" srcId="{A3C14053-4E9C-45C4-BB65-EDE656B96662}" destId="{CE0EF556-94F1-4DFA-BC98-BEC603EDD0EB}" srcOrd="1" destOrd="0" presId="urn:microsoft.com/office/officeart/2005/8/layout/hierarchy5"/>
    <dgm:cxn modelId="{AD098580-F26C-4442-B69D-21AAD10E6193}" type="presParOf" srcId="{CE0EF556-94F1-4DFA-BC98-BEC603EDD0EB}" destId="{92519DA1-7827-4B41-ADA2-283B2A9E7028}" srcOrd="0" destOrd="0" presId="urn:microsoft.com/office/officeart/2005/8/layout/hierarchy5"/>
    <dgm:cxn modelId="{377EC10E-A008-4C31-ABCF-7F4A3030B023}" type="presParOf" srcId="{92519DA1-7827-4B41-ADA2-283B2A9E7028}" destId="{DC91AFF2-8461-40AF-8DFE-1BE7D62F2979}" srcOrd="0" destOrd="0" presId="urn:microsoft.com/office/officeart/2005/8/layout/hierarchy5"/>
    <dgm:cxn modelId="{C2DDB023-7781-4731-B764-CEACD456CF14}" type="presParOf" srcId="{CE0EF556-94F1-4DFA-BC98-BEC603EDD0EB}" destId="{9FB0707F-CC0A-4350-A504-2D4FD9297AC5}" srcOrd="1" destOrd="0" presId="urn:microsoft.com/office/officeart/2005/8/layout/hierarchy5"/>
    <dgm:cxn modelId="{9E306A31-C0DA-498D-9BCD-8C8105524004}" type="presParOf" srcId="{9FB0707F-CC0A-4350-A504-2D4FD9297AC5}" destId="{0B59BA01-34E1-4E1A-9711-606800886CFA}" srcOrd="0" destOrd="0" presId="urn:microsoft.com/office/officeart/2005/8/layout/hierarchy5"/>
    <dgm:cxn modelId="{600F3468-E01D-4022-8B5E-EC802C37734A}" type="presParOf" srcId="{9FB0707F-CC0A-4350-A504-2D4FD9297AC5}" destId="{E64DCECB-FA15-4EDE-8AA4-688A24DD5DF3}" srcOrd="1" destOrd="0" presId="urn:microsoft.com/office/officeart/2005/8/layout/hierarchy5"/>
    <dgm:cxn modelId="{725E80CD-7DB4-4D08-A582-76A3F4ABD906}" type="presParOf" srcId="{E64DCECB-FA15-4EDE-8AA4-688A24DD5DF3}" destId="{35F306F0-F99E-42DD-BBBA-8E6D89579CFD}" srcOrd="0" destOrd="0" presId="urn:microsoft.com/office/officeart/2005/8/layout/hierarchy5"/>
    <dgm:cxn modelId="{A47B1486-1CA2-47D3-9EA2-BC9EE4939780}" type="presParOf" srcId="{35F306F0-F99E-42DD-BBBA-8E6D89579CFD}" destId="{37D62160-6A68-4FCF-817D-89C53999A888}" srcOrd="0" destOrd="0" presId="urn:microsoft.com/office/officeart/2005/8/layout/hierarchy5"/>
    <dgm:cxn modelId="{73649824-BDFF-4088-98B7-C2D2A4804594}" type="presParOf" srcId="{E64DCECB-FA15-4EDE-8AA4-688A24DD5DF3}" destId="{5DCA76BC-3590-427E-9FC5-F8037FCCE768}" srcOrd="1" destOrd="0" presId="urn:microsoft.com/office/officeart/2005/8/layout/hierarchy5"/>
    <dgm:cxn modelId="{3E66D9F9-D6EF-4505-9021-52E629CFA451}" type="presParOf" srcId="{5DCA76BC-3590-427E-9FC5-F8037FCCE768}" destId="{580825ED-6474-41E3-82F5-02E88AACA0A3}" srcOrd="0" destOrd="0" presId="urn:microsoft.com/office/officeart/2005/8/layout/hierarchy5"/>
    <dgm:cxn modelId="{1412994C-2FE0-4BEF-BC09-06B59A21323B}" type="presParOf" srcId="{5DCA76BC-3590-427E-9FC5-F8037FCCE768}" destId="{B0551528-0D75-4266-9286-F2D07545FBAF}" srcOrd="1" destOrd="0" presId="urn:microsoft.com/office/officeart/2005/8/layout/hierarchy5"/>
    <dgm:cxn modelId="{FB89ADA3-BA67-4C82-A80B-52DD914F18BD}" type="presParOf" srcId="{CE0EF556-94F1-4DFA-BC98-BEC603EDD0EB}" destId="{62E010D4-C7A2-4CE9-951A-9735812DA34F}" srcOrd="2" destOrd="0" presId="urn:microsoft.com/office/officeart/2005/8/layout/hierarchy5"/>
    <dgm:cxn modelId="{CBAC4DAF-661E-470B-B020-0ECE3A8DA63F}" type="presParOf" srcId="{62E010D4-C7A2-4CE9-951A-9735812DA34F}" destId="{14FB0B52-B3F4-4078-B45E-467EEB76F357}" srcOrd="0" destOrd="0" presId="urn:microsoft.com/office/officeart/2005/8/layout/hierarchy5"/>
    <dgm:cxn modelId="{F1E0A60E-997D-42C0-B42D-F6F03734C7F9}" type="presParOf" srcId="{CE0EF556-94F1-4DFA-BC98-BEC603EDD0EB}" destId="{07595209-C14E-438E-A1F0-382782564A82}" srcOrd="3" destOrd="0" presId="urn:microsoft.com/office/officeart/2005/8/layout/hierarchy5"/>
    <dgm:cxn modelId="{5661FFAA-16EF-4F31-A897-249C4AE5B1AB}" type="presParOf" srcId="{07595209-C14E-438E-A1F0-382782564A82}" destId="{86020388-F7BF-44D2-8B85-FB0B393C6FAD}" srcOrd="0" destOrd="0" presId="urn:microsoft.com/office/officeart/2005/8/layout/hierarchy5"/>
    <dgm:cxn modelId="{53425F73-D82D-4EC1-A9FB-93631998EDBA}" type="presParOf" srcId="{07595209-C14E-438E-A1F0-382782564A82}" destId="{EE6C52DD-1C04-40CC-835B-420EF6C5E583}" srcOrd="1" destOrd="0" presId="urn:microsoft.com/office/officeart/2005/8/layout/hierarchy5"/>
    <dgm:cxn modelId="{E98065A0-AF58-40AE-978F-F825BD957966}" type="presParOf" srcId="{EE6C52DD-1C04-40CC-835B-420EF6C5E583}" destId="{24BDB138-5B84-4F9E-8A48-5BA52F46D6C2}" srcOrd="0" destOrd="0" presId="urn:microsoft.com/office/officeart/2005/8/layout/hierarchy5"/>
    <dgm:cxn modelId="{E7099171-7558-4E00-B3A7-75F87E493B57}" type="presParOf" srcId="{24BDB138-5B84-4F9E-8A48-5BA52F46D6C2}" destId="{E690A264-B26B-4ACB-8FC0-E6AD02F4C259}" srcOrd="0" destOrd="0" presId="urn:microsoft.com/office/officeart/2005/8/layout/hierarchy5"/>
    <dgm:cxn modelId="{ACF4353C-39EA-4DF0-814F-1D8CC31E9DBB}" type="presParOf" srcId="{EE6C52DD-1C04-40CC-835B-420EF6C5E583}" destId="{2CA2E023-BB09-4E0F-BDCF-C47EC4D730AF}" srcOrd="1" destOrd="0" presId="urn:microsoft.com/office/officeart/2005/8/layout/hierarchy5"/>
    <dgm:cxn modelId="{B092EB67-FE3D-4446-ACDE-040D05191D4D}" type="presParOf" srcId="{2CA2E023-BB09-4E0F-BDCF-C47EC4D730AF}" destId="{9B7E13A1-FB06-438B-A6C9-1083C18E30A7}" srcOrd="0" destOrd="0" presId="urn:microsoft.com/office/officeart/2005/8/layout/hierarchy5"/>
    <dgm:cxn modelId="{2F78BB68-B369-4608-9726-5113D2769E1B}" type="presParOf" srcId="{2CA2E023-BB09-4E0F-BDCF-C47EC4D730AF}" destId="{68336D7F-B020-4DB0-98A5-08059888E11B}" srcOrd="1" destOrd="0" presId="urn:microsoft.com/office/officeart/2005/8/layout/hierarchy5"/>
    <dgm:cxn modelId="{98AB1574-99DE-43B5-8F3C-DC21533C0855}" type="presParOf" srcId="{CE0EF556-94F1-4DFA-BC98-BEC603EDD0EB}" destId="{1BFFBFF1-F550-40DB-9DF9-E08DAA4A5809}" srcOrd="4" destOrd="0" presId="urn:microsoft.com/office/officeart/2005/8/layout/hierarchy5"/>
    <dgm:cxn modelId="{CEDA4DAD-7184-4F3D-AF3D-8042C454A930}" type="presParOf" srcId="{1BFFBFF1-F550-40DB-9DF9-E08DAA4A5809}" destId="{038CADA4-C004-42B6-A877-7E100D584907}" srcOrd="0" destOrd="0" presId="urn:microsoft.com/office/officeart/2005/8/layout/hierarchy5"/>
    <dgm:cxn modelId="{61F5F390-2A24-4543-90BF-D7B5A4295B55}" type="presParOf" srcId="{CE0EF556-94F1-4DFA-BC98-BEC603EDD0EB}" destId="{C609B758-1792-4349-8EE7-0ECA7C3D9C6F}" srcOrd="5" destOrd="0" presId="urn:microsoft.com/office/officeart/2005/8/layout/hierarchy5"/>
    <dgm:cxn modelId="{2F804276-B967-4366-85F1-EB611EC6BC2C}" type="presParOf" srcId="{C609B758-1792-4349-8EE7-0ECA7C3D9C6F}" destId="{3D70DB42-6D02-40EE-A81E-A3A0BF623701}" srcOrd="0" destOrd="0" presId="urn:microsoft.com/office/officeart/2005/8/layout/hierarchy5"/>
    <dgm:cxn modelId="{83AC6F87-96B8-4B2A-962C-334A9E3C4BA3}" type="presParOf" srcId="{C609B758-1792-4349-8EE7-0ECA7C3D9C6F}" destId="{0D6FD101-DE73-4BD7-B735-20F167DE0C50}" srcOrd="1" destOrd="0" presId="urn:microsoft.com/office/officeart/2005/8/layout/hierarchy5"/>
    <dgm:cxn modelId="{EC5E83BD-71ED-4285-A7DC-F3010117C8D1}" type="presParOf" srcId="{0D6FD101-DE73-4BD7-B735-20F167DE0C50}" destId="{A514D952-12DD-4391-A88B-5B410D9D8E81}" srcOrd="0" destOrd="0" presId="urn:microsoft.com/office/officeart/2005/8/layout/hierarchy5"/>
    <dgm:cxn modelId="{C627CD12-2CD8-49F1-97D1-83A68FD2BE40}" type="presParOf" srcId="{A514D952-12DD-4391-A88B-5B410D9D8E81}" destId="{C52FAFD5-4F86-4891-BB17-273618177247}" srcOrd="0" destOrd="0" presId="urn:microsoft.com/office/officeart/2005/8/layout/hierarchy5"/>
    <dgm:cxn modelId="{C4CD4DAA-DAB1-482B-AFC7-91ED11F2A18D}" type="presParOf" srcId="{0D6FD101-DE73-4BD7-B735-20F167DE0C50}" destId="{ED3D8CEC-D420-4089-9D2D-51B06D83333A}" srcOrd="1" destOrd="0" presId="urn:microsoft.com/office/officeart/2005/8/layout/hierarchy5"/>
    <dgm:cxn modelId="{26AAAFAC-34DF-4D5D-8612-F6E101BFFAF8}" type="presParOf" srcId="{ED3D8CEC-D420-4089-9D2D-51B06D83333A}" destId="{1537DB6A-3A57-4DD0-A5C0-6BD2156ABD93}" srcOrd="0" destOrd="0" presId="urn:microsoft.com/office/officeart/2005/8/layout/hierarchy5"/>
    <dgm:cxn modelId="{27E12010-2C8A-4C27-8BA0-6BE678EF1DF6}" type="presParOf" srcId="{ED3D8CEC-D420-4089-9D2D-51B06D83333A}" destId="{0854A755-6E5D-4E65-959F-201954DFEC4E}" srcOrd="1" destOrd="0" presId="urn:microsoft.com/office/officeart/2005/8/layout/hierarchy5"/>
    <dgm:cxn modelId="{AEA47341-1582-4738-B81C-64AD2E89593A}" type="presParOf" srcId="{F121DF37-018B-478F-8514-85DBD05F2C80}" destId="{2DC00AA8-81AE-48D1-8891-A8425B5CE7B0}" srcOrd="1" destOrd="0" presId="urn:microsoft.com/office/officeart/2005/8/layout/hierarchy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E950A7-E976-40AC-88D4-FAD7467629FD}" type="doc">
      <dgm:prSet loTypeId="urn:microsoft.com/office/officeart/2009/3/layout/HorizontalOrganizationChart" loCatId="hierarchy" qsTypeId="urn:microsoft.com/office/officeart/2005/8/quickstyle/simple1" qsCatId="simple" csTypeId="urn:microsoft.com/office/officeart/2005/8/colors/accent1_1" csCatId="accent1" phldr="1"/>
      <dgm:spPr/>
      <dgm:t>
        <a:bodyPr/>
        <a:lstStyle/>
        <a:p>
          <a:endParaRPr lang="en-US"/>
        </a:p>
      </dgm:t>
    </dgm:pt>
    <dgm:pt modelId="{8C37F099-419E-4CA9-88B3-3137776E1D0B}">
      <dgm:prSet phldrT="[Text]" custT="1"/>
      <dgm:spPr/>
      <dgm:t>
        <a:bodyPr/>
        <a:lstStyle/>
        <a:p>
          <a:pPr algn="ctr"/>
          <a:r>
            <a:rPr lang="en-US" sz="1800" b="1" u="none" dirty="0">
              <a:latin typeface="+mj-lt"/>
            </a:rPr>
            <a:t>Elasticity of Demand</a:t>
          </a:r>
          <a:endParaRPr lang="en-US" sz="1800" u="none" dirty="0">
            <a:latin typeface="+mj-lt"/>
          </a:endParaRPr>
        </a:p>
      </dgm:t>
    </dgm:pt>
    <dgm:pt modelId="{71D3CD04-7E10-4821-BF3E-A292F3A4C8F5}" type="parTrans" cxnId="{B39E731B-3FE9-4A6E-A947-8EF781C45EB0}">
      <dgm:prSet/>
      <dgm:spPr/>
      <dgm:t>
        <a:bodyPr/>
        <a:lstStyle/>
        <a:p>
          <a:pPr algn="ctr"/>
          <a:endParaRPr lang="en-US" sz="1800">
            <a:latin typeface="+mj-lt"/>
          </a:endParaRPr>
        </a:p>
      </dgm:t>
    </dgm:pt>
    <dgm:pt modelId="{95D7A808-A6FD-46E7-8441-F719CE8825AC}" type="sibTrans" cxnId="{B39E731B-3FE9-4A6E-A947-8EF781C45EB0}">
      <dgm:prSet/>
      <dgm:spPr/>
      <dgm:t>
        <a:bodyPr/>
        <a:lstStyle/>
        <a:p>
          <a:pPr algn="ctr"/>
          <a:endParaRPr lang="en-US" sz="1800">
            <a:latin typeface="+mj-lt"/>
          </a:endParaRPr>
        </a:p>
      </dgm:t>
    </dgm:pt>
    <dgm:pt modelId="{EB6DBA91-AB13-4391-9522-D507BC3863D7}">
      <dgm:prSet phldrT="[Text]" custT="1"/>
      <dgm:spPr/>
      <dgm:t>
        <a:bodyPr/>
        <a:lstStyle/>
        <a:p>
          <a:pPr algn="ctr"/>
          <a:r>
            <a:rPr lang="en-US" sz="1800" b="1" dirty="0">
              <a:latin typeface="+mj-lt"/>
            </a:rPr>
            <a:t>Price elasticity </a:t>
          </a:r>
        </a:p>
      </dgm:t>
    </dgm:pt>
    <dgm:pt modelId="{ADDD8985-2968-4824-BE42-16D1B21B71C9}" type="parTrans" cxnId="{BF38A89D-A248-4A1A-A8A2-4D49861AAE87}">
      <dgm:prSet/>
      <dgm:spPr/>
      <dgm:t>
        <a:bodyPr/>
        <a:lstStyle/>
        <a:p>
          <a:pPr algn="ctr"/>
          <a:endParaRPr lang="en-US" sz="1800">
            <a:latin typeface="+mj-lt"/>
          </a:endParaRPr>
        </a:p>
      </dgm:t>
    </dgm:pt>
    <dgm:pt modelId="{72EEE9D6-5AC5-4C73-A818-E87124F6B222}" type="sibTrans" cxnId="{BF38A89D-A248-4A1A-A8A2-4D49861AAE87}">
      <dgm:prSet/>
      <dgm:spPr/>
      <dgm:t>
        <a:bodyPr/>
        <a:lstStyle/>
        <a:p>
          <a:pPr algn="ctr"/>
          <a:endParaRPr lang="en-US" sz="1800">
            <a:latin typeface="+mj-lt"/>
          </a:endParaRPr>
        </a:p>
      </dgm:t>
    </dgm:pt>
    <dgm:pt modelId="{80F180C6-25BC-4C5A-A20D-2A7904B86B47}">
      <dgm:prSet phldrT="[Text]" custT="1"/>
      <dgm:spPr/>
      <dgm:t>
        <a:bodyPr/>
        <a:lstStyle/>
        <a:p>
          <a:pPr algn="ctr"/>
          <a:r>
            <a:rPr lang="en-US" sz="1800" b="1" dirty="0">
              <a:latin typeface="+mj-lt"/>
            </a:rPr>
            <a:t>Cross elasticity </a:t>
          </a:r>
        </a:p>
      </dgm:t>
    </dgm:pt>
    <dgm:pt modelId="{3A91A0BF-9890-4A6B-9083-F0EBC1146CE0}" type="parTrans" cxnId="{EC088F81-5781-4EDE-BBF4-6CE6CF36F352}">
      <dgm:prSet/>
      <dgm:spPr/>
      <dgm:t>
        <a:bodyPr/>
        <a:lstStyle/>
        <a:p>
          <a:pPr algn="ctr"/>
          <a:endParaRPr lang="en-US" sz="1800">
            <a:latin typeface="+mj-lt"/>
          </a:endParaRPr>
        </a:p>
      </dgm:t>
    </dgm:pt>
    <dgm:pt modelId="{B605024E-147C-4F64-BB5C-B47B3B7D8DA5}" type="sibTrans" cxnId="{EC088F81-5781-4EDE-BBF4-6CE6CF36F352}">
      <dgm:prSet/>
      <dgm:spPr/>
      <dgm:t>
        <a:bodyPr/>
        <a:lstStyle/>
        <a:p>
          <a:pPr algn="ctr"/>
          <a:endParaRPr lang="en-US" sz="1800">
            <a:latin typeface="+mj-lt"/>
          </a:endParaRPr>
        </a:p>
      </dgm:t>
    </dgm:pt>
    <dgm:pt modelId="{ABFDA128-DAEE-4FA1-B575-569823360642}">
      <dgm:prSet phldrT="[Text]" custT="1"/>
      <dgm:spPr/>
      <dgm:t>
        <a:bodyPr/>
        <a:lstStyle/>
        <a:p>
          <a:pPr algn="ctr"/>
          <a:r>
            <a:rPr lang="en-US" sz="1800" dirty="0">
              <a:latin typeface="+mj-lt"/>
            </a:rPr>
            <a:t>Normal goods</a:t>
          </a:r>
        </a:p>
        <a:p>
          <a:pPr algn="ctr"/>
          <a:r>
            <a:rPr lang="en-US" sz="1800" dirty="0">
              <a:latin typeface="+mj-lt"/>
            </a:rPr>
            <a:t>Inferior goods</a:t>
          </a:r>
        </a:p>
      </dgm:t>
    </dgm:pt>
    <dgm:pt modelId="{2B320D2C-5518-4524-A670-6C7C5CA33CD3}" type="parTrans" cxnId="{79E02C21-CDDD-49D5-9D04-50DE0E10BDFD}">
      <dgm:prSet/>
      <dgm:spPr/>
      <dgm:t>
        <a:bodyPr/>
        <a:lstStyle/>
        <a:p>
          <a:pPr algn="ctr"/>
          <a:endParaRPr lang="en-US" sz="1800">
            <a:latin typeface="+mj-lt"/>
          </a:endParaRPr>
        </a:p>
      </dgm:t>
    </dgm:pt>
    <dgm:pt modelId="{7116C036-45D2-4565-9F6E-B6C51ED9AECC}" type="sibTrans" cxnId="{79E02C21-CDDD-49D5-9D04-50DE0E10BDFD}">
      <dgm:prSet/>
      <dgm:spPr/>
      <dgm:t>
        <a:bodyPr/>
        <a:lstStyle/>
        <a:p>
          <a:pPr algn="ctr"/>
          <a:endParaRPr lang="en-US" sz="1800">
            <a:latin typeface="+mj-lt"/>
          </a:endParaRPr>
        </a:p>
      </dgm:t>
    </dgm:pt>
    <dgm:pt modelId="{28526EBA-10A9-4050-A488-B3D1970D7DB3}">
      <dgm:prSet phldrT="[Text]" custT="1"/>
      <dgm:spPr/>
      <dgm:t>
        <a:bodyPr/>
        <a:lstStyle/>
        <a:p>
          <a:pPr algn="ctr"/>
          <a:r>
            <a:rPr lang="en-US" sz="1800" b="1">
              <a:latin typeface="+mj-lt"/>
            </a:rPr>
            <a:t>Income elasticity </a:t>
          </a:r>
        </a:p>
      </dgm:t>
    </dgm:pt>
    <dgm:pt modelId="{0A8BE7FA-0DC3-4F6A-BFCF-BDA6765E2F3C}" type="parTrans" cxnId="{2FA1A0E3-3A0E-4E63-9CAE-A3109A5070EA}">
      <dgm:prSet/>
      <dgm:spPr/>
      <dgm:t>
        <a:bodyPr/>
        <a:lstStyle/>
        <a:p>
          <a:pPr algn="ctr"/>
          <a:endParaRPr lang="en-US" sz="1800">
            <a:latin typeface="+mj-lt"/>
          </a:endParaRPr>
        </a:p>
      </dgm:t>
    </dgm:pt>
    <dgm:pt modelId="{516B3DAA-95A5-4ECA-88EA-74AD464CC0B1}" type="sibTrans" cxnId="{2FA1A0E3-3A0E-4E63-9CAE-A3109A5070EA}">
      <dgm:prSet/>
      <dgm:spPr/>
      <dgm:t>
        <a:bodyPr/>
        <a:lstStyle/>
        <a:p>
          <a:pPr algn="ctr"/>
          <a:endParaRPr lang="en-US" sz="1800">
            <a:latin typeface="+mj-lt"/>
          </a:endParaRPr>
        </a:p>
      </dgm:t>
    </dgm:pt>
    <dgm:pt modelId="{238D064E-9831-47DC-8E91-604DFCF6616D}">
      <dgm:prSet phldrT="[Text]" custT="1"/>
      <dgm:spPr/>
      <dgm:t>
        <a:bodyPr/>
        <a:lstStyle/>
        <a:p>
          <a:pPr algn="ctr"/>
          <a:r>
            <a:rPr lang="en-US" sz="1800">
              <a:latin typeface="+mj-lt"/>
            </a:rPr>
            <a:t>- Elastic</a:t>
          </a:r>
        </a:p>
        <a:p>
          <a:pPr algn="ctr"/>
          <a:r>
            <a:rPr lang="en-US" sz="1800">
              <a:latin typeface="+mj-lt"/>
            </a:rPr>
            <a:t>-Inelastic</a:t>
          </a:r>
        </a:p>
        <a:p>
          <a:pPr algn="ctr"/>
          <a:r>
            <a:rPr lang="en-US" sz="1800">
              <a:latin typeface="+mj-lt"/>
            </a:rPr>
            <a:t>-Unit elastic </a:t>
          </a:r>
        </a:p>
        <a:p>
          <a:pPr algn="ctr"/>
          <a:r>
            <a:rPr lang="en-US" sz="1800">
              <a:latin typeface="+mj-lt"/>
            </a:rPr>
            <a:t>- Perfectly elastic</a:t>
          </a:r>
        </a:p>
        <a:p>
          <a:pPr algn="ctr"/>
          <a:r>
            <a:rPr lang="en-US" sz="1800">
              <a:latin typeface="+mj-lt"/>
            </a:rPr>
            <a:t>-perfectly inelastic</a:t>
          </a:r>
        </a:p>
      </dgm:t>
    </dgm:pt>
    <dgm:pt modelId="{B39A5048-8FE0-41D9-9CF3-7866A0BAFBA9}" type="parTrans" cxnId="{ED057AE7-050C-4116-9D65-37090A496A2C}">
      <dgm:prSet/>
      <dgm:spPr/>
      <dgm:t>
        <a:bodyPr/>
        <a:lstStyle/>
        <a:p>
          <a:pPr algn="ctr"/>
          <a:endParaRPr lang="en-US" sz="1800">
            <a:latin typeface="+mj-lt"/>
          </a:endParaRPr>
        </a:p>
      </dgm:t>
    </dgm:pt>
    <dgm:pt modelId="{BB58FF96-5A5B-4312-B707-BE43C18A2C6F}" type="sibTrans" cxnId="{ED057AE7-050C-4116-9D65-37090A496A2C}">
      <dgm:prSet/>
      <dgm:spPr/>
      <dgm:t>
        <a:bodyPr/>
        <a:lstStyle/>
        <a:p>
          <a:pPr algn="ctr"/>
          <a:endParaRPr lang="en-US" sz="1800">
            <a:latin typeface="+mj-lt"/>
          </a:endParaRPr>
        </a:p>
      </dgm:t>
    </dgm:pt>
    <dgm:pt modelId="{F3EA39C0-0E27-409A-B80F-2B0F740E1E91}">
      <dgm:prSet phldrT="[Text]" custT="1"/>
      <dgm:spPr/>
      <dgm:t>
        <a:bodyPr/>
        <a:lstStyle/>
        <a:p>
          <a:pPr algn="ctr">
            <a:buClr>
              <a:srgbClr val="CC0066"/>
            </a:buClr>
            <a:buSzPct val="120000"/>
            <a:buFont typeface="Wingdings" panose="05000000000000000000" pitchFamily="2" charset="2"/>
            <a:buChar char="§"/>
          </a:pPr>
          <a:r>
            <a:rPr lang="en-US" altLang="en-US" sz="1800">
              <a:latin typeface="+mj-lt"/>
            </a:rPr>
            <a:t>a </a:t>
          </a:r>
          <a:r>
            <a:rPr lang="en-US" altLang="en-US" sz="1800" i="1">
              <a:latin typeface="+mj-lt"/>
            </a:rPr>
            <a:t>substitute</a:t>
          </a:r>
          <a:r>
            <a:rPr lang="en-US" altLang="en-US" sz="1800">
              <a:latin typeface="+mj-lt"/>
            </a:rPr>
            <a:t> </a:t>
          </a:r>
        </a:p>
        <a:p>
          <a:pPr algn="ctr">
            <a:buClr>
              <a:srgbClr val="CC0066"/>
            </a:buClr>
            <a:buSzPct val="120000"/>
            <a:buFont typeface="Wingdings" panose="05000000000000000000" pitchFamily="2" charset="2"/>
            <a:buChar char="§"/>
          </a:pPr>
          <a:r>
            <a:rPr lang="en-US" altLang="en-US" sz="1800">
              <a:latin typeface="+mj-lt"/>
            </a:rPr>
            <a:t>a </a:t>
          </a:r>
          <a:r>
            <a:rPr lang="en-US" altLang="en-US" sz="1800" i="1">
              <a:latin typeface="+mj-lt"/>
            </a:rPr>
            <a:t>complement</a:t>
          </a:r>
          <a:r>
            <a:rPr lang="en-US" altLang="en-US" sz="1800">
              <a:latin typeface="+mj-lt"/>
            </a:rPr>
            <a:t>.</a:t>
          </a:r>
          <a:endParaRPr lang="en-US" sz="1800">
            <a:latin typeface="+mj-lt"/>
          </a:endParaRPr>
        </a:p>
      </dgm:t>
    </dgm:pt>
    <dgm:pt modelId="{DB50AF38-55AA-482A-868B-E4483FED7ACD}" type="parTrans" cxnId="{F647AD16-EA55-49CA-B7E6-42A2D5D44AB6}">
      <dgm:prSet/>
      <dgm:spPr/>
      <dgm:t>
        <a:bodyPr/>
        <a:lstStyle/>
        <a:p>
          <a:pPr algn="ctr"/>
          <a:endParaRPr lang="en-US" sz="1800">
            <a:latin typeface="+mj-lt"/>
          </a:endParaRPr>
        </a:p>
      </dgm:t>
    </dgm:pt>
    <dgm:pt modelId="{FA634724-ACC1-40AE-B573-1569DE66F3C1}" type="sibTrans" cxnId="{F647AD16-EA55-49CA-B7E6-42A2D5D44AB6}">
      <dgm:prSet/>
      <dgm:spPr/>
      <dgm:t>
        <a:bodyPr/>
        <a:lstStyle/>
        <a:p>
          <a:pPr algn="ctr"/>
          <a:endParaRPr lang="en-US" sz="1800">
            <a:latin typeface="+mj-lt"/>
          </a:endParaRPr>
        </a:p>
      </dgm:t>
    </dgm:pt>
    <dgm:pt modelId="{0393DFFE-7859-468B-A415-315FA04D905D}" type="pres">
      <dgm:prSet presAssocID="{93E950A7-E976-40AC-88D4-FAD7467629FD}" presName="hierChild1" presStyleCnt="0">
        <dgm:presLayoutVars>
          <dgm:orgChart val="1"/>
          <dgm:chPref val="1"/>
          <dgm:dir/>
          <dgm:animOne val="branch"/>
          <dgm:animLvl val="lvl"/>
          <dgm:resizeHandles/>
        </dgm:presLayoutVars>
      </dgm:prSet>
      <dgm:spPr/>
    </dgm:pt>
    <dgm:pt modelId="{2BE5DC5D-9279-41B0-A20B-485050AA1CF5}" type="pres">
      <dgm:prSet presAssocID="{8C37F099-419E-4CA9-88B3-3137776E1D0B}" presName="hierRoot1" presStyleCnt="0">
        <dgm:presLayoutVars>
          <dgm:hierBranch val="init"/>
        </dgm:presLayoutVars>
      </dgm:prSet>
      <dgm:spPr/>
    </dgm:pt>
    <dgm:pt modelId="{8044A2CC-6455-4B11-9BCD-7B05F34ED4FD}" type="pres">
      <dgm:prSet presAssocID="{8C37F099-419E-4CA9-88B3-3137776E1D0B}" presName="rootComposite1" presStyleCnt="0"/>
      <dgm:spPr/>
    </dgm:pt>
    <dgm:pt modelId="{5F66F8E7-B0DE-4A24-92B9-116F545A24F4}" type="pres">
      <dgm:prSet presAssocID="{8C37F099-419E-4CA9-88B3-3137776E1D0B}" presName="rootText1" presStyleLbl="node0" presStyleIdx="0" presStyleCnt="1">
        <dgm:presLayoutVars>
          <dgm:chPref val="3"/>
        </dgm:presLayoutVars>
      </dgm:prSet>
      <dgm:spPr/>
    </dgm:pt>
    <dgm:pt modelId="{6C2B09CA-EBC7-43F2-A80B-BC66BC691F29}" type="pres">
      <dgm:prSet presAssocID="{8C37F099-419E-4CA9-88B3-3137776E1D0B}" presName="rootConnector1" presStyleLbl="node1" presStyleIdx="0" presStyleCnt="0"/>
      <dgm:spPr/>
    </dgm:pt>
    <dgm:pt modelId="{33C8738E-0901-4BAB-8B93-AFA4B5BEC538}" type="pres">
      <dgm:prSet presAssocID="{8C37F099-419E-4CA9-88B3-3137776E1D0B}" presName="hierChild2" presStyleCnt="0"/>
      <dgm:spPr/>
    </dgm:pt>
    <dgm:pt modelId="{42BFA53B-D0AC-4974-A633-026AC94FCE55}" type="pres">
      <dgm:prSet presAssocID="{ADDD8985-2968-4824-BE42-16D1B21B71C9}" presName="Name64" presStyleLbl="parChTrans1D2" presStyleIdx="0" presStyleCnt="3"/>
      <dgm:spPr/>
    </dgm:pt>
    <dgm:pt modelId="{CF8707C7-AC9B-4B30-9390-7A6551F5F2EA}" type="pres">
      <dgm:prSet presAssocID="{EB6DBA91-AB13-4391-9522-D507BC3863D7}" presName="hierRoot2" presStyleCnt="0">
        <dgm:presLayoutVars>
          <dgm:hierBranch val="init"/>
        </dgm:presLayoutVars>
      </dgm:prSet>
      <dgm:spPr/>
    </dgm:pt>
    <dgm:pt modelId="{2F6F53CD-63BD-46EC-94F6-8D79F457035C}" type="pres">
      <dgm:prSet presAssocID="{EB6DBA91-AB13-4391-9522-D507BC3863D7}" presName="rootComposite" presStyleCnt="0"/>
      <dgm:spPr/>
    </dgm:pt>
    <dgm:pt modelId="{F2348D6E-341B-48D9-B1D5-215268516E86}" type="pres">
      <dgm:prSet presAssocID="{EB6DBA91-AB13-4391-9522-D507BC3863D7}" presName="rootText" presStyleLbl="node2" presStyleIdx="0" presStyleCnt="3">
        <dgm:presLayoutVars>
          <dgm:chPref val="3"/>
        </dgm:presLayoutVars>
      </dgm:prSet>
      <dgm:spPr/>
    </dgm:pt>
    <dgm:pt modelId="{138D2D77-21E9-46A3-9DA6-0E3850A8CFFB}" type="pres">
      <dgm:prSet presAssocID="{EB6DBA91-AB13-4391-9522-D507BC3863D7}" presName="rootConnector" presStyleLbl="node2" presStyleIdx="0" presStyleCnt="3"/>
      <dgm:spPr/>
    </dgm:pt>
    <dgm:pt modelId="{4ACF998F-8141-43B8-B037-DC27D7AB199D}" type="pres">
      <dgm:prSet presAssocID="{EB6DBA91-AB13-4391-9522-D507BC3863D7}" presName="hierChild4" presStyleCnt="0"/>
      <dgm:spPr/>
    </dgm:pt>
    <dgm:pt modelId="{DE7371F7-1D0E-416D-903A-0FDAC456AF95}" type="pres">
      <dgm:prSet presAssocID="{B39A5048-8FE0-41D9-9CF3-7866A0BAFBA9}" presName="Name64" presStyleLbl="parChTrans1D3" presStyleIdx="0" presStyleCnt="3"/>
      <dgm:spPr/>
    </dgm:pt>
    <dgm:pt modelId="{835F43F4-F392-4E47-8992-CCD8831C46F7}" type="pres">
      <dgm:prSet presAssocID="{238D064E-9831-47DC-8E91-604DFCF6616D}" presName="hierRoot2" presStyleCnt="0">
        <dgm:presLayoutVars>
          <dgm:hierBranch val="init"/>
        </dgm:presLayoutVars>
      </dgm:prSet>
      <dgm:spPr/>
    </dgm:pt>
    <dgm:pt modelId="{A389A2E1-70E6-4B2E-BB4D-9955CDC3D1CE}" type="pres">
      <dgm:prSet presAssocID="{238D064E-9831-47DC-8E91-604DFCF6616D}" presName="rootComposite" presStyleCnt="0"/>
      <dgm:spPr/>
    </dgm:pt>
    <dgm:pt modelId="{B5E853D6-C69B-45C1-B29E-7022D357C8E3}" type="pres">
      <dgm:prSet presAssocID="{238D064E-9831-47DC-8E91-604DFCF6616D}" presName="rootText" presStyleLbl="node3" presStyleIdx="0" presStyleCnt="3" custScaleY="213726">
        <dgm:presLayoutVars>
          <dgm:chPref val="3"/>
        </dgm:presLayoutVars>
      </dgm:prSet>
      <dgm:spPr/>
    </dgm:pt>
    <dgm:pt modelId="{B00CB80F-1FDE-497B-92BB-E67519749171}" type="pres">
      <dgm:prSet presAssocID="{238D064E-9831-47DC-8E91-604DFCF6616D}" presName="rootConnector" presStyleLbl="node3" presStyleIdx="0" presStyleCnt="3"/>
      <dgm:spPr/>
    </dgm:pt>
    <dgm:pt modelId="{1804728D-5B78-4365-B3D0-9338CF1C67BC}" type="pres">
      <dgm:prSet presAssocID="{238D064E-9831-47DC-8E91-604DFCF6616D}" presName="hierChild4" presStyleCnt="0"/>
      <dgm:spPr/>
    </dgm:pt>
    <dgm:pt modelId="{7D8780C5-D10F-448E-BB82-E4697FAFCBD9}" type="pres">
      <dgm:prSet presAssocID="{238D064E-9831-47DC-8E91-604DFCF6616D}" presName="hierChild5" presStyleCnt="0"/>
      <dgm:spPr/>
    </dgm:pt>
    <dgm:pt modelId="{82F8A48C-DB3C-47AB-B82C-95EE03EFCE1F}" type="pres">
      <dgm:prSet presAssocID="{EB6DBA91-AB13-4391-9522-D507BC3863D7}" presName="hierChild5" presStyleCnt="0"/>
      <dgm:spPr/>
    </dgm:pt>
    <dgm:pt modelId="{00D05840-573B-4B4D-886D-624A1407D8C3}" type="pres">
      <dgm:prSet presAssocID="{3A91A0BF-9890-4A6B-9083-F0EBC1146CE0}" presName="Name64" presStyleLbl="parChTrans1D2" presStyleIdx="1" presStyleCnt="3"/>
      <dgm:spPr/>
    </dgm:pt>
    <dgm:pt modelId="{D14B593B-5D6F-4632-A420-EA416B2DEB2F}" type="pres">
      <dgm:prSet presAssocID="{80F180C6-25BC-4C5A-A20D-2A7904B86B47}" presName="hierRoot2" presStyleCnt="0">
        <dgm:presLayoutVars>
          <dgm:hierBranch val="init"/>
        </dgm:presLayoutVars>
      </dgm:prSet>
      <dgm:spPr/>
    </dgm:pt>
    <dgm:pt modelId="{5AA779EF-B677-4421-A48B-8D94652D8854}" type="pres">
      <dgm:prSet presAssocID="{80F180C6-25BC-4C5A-A20D-2A7904B86B47}" presName="rootComposite" presStyleCnt="0"/>
      <dgm:spPr/>
    </dgm:pt>
    <dgm:pt modelId="{852C2587-199E-438D-B5A6-14937DAADB76}" type="pres">
      <dgm:prSet presAssocID="{80F180C6-25BC-4C5A-A20D-2A7904B86B47}" presName="rootText" presStyleLbl="node2" presStyleIdx="1" presStyleCnt="3">
        <dgm:presLayoutVars>
          <dgm:chPref val="3"/>
        </dgm:presLayoutVars>
      </dgm:prSet>
      <dgm:spPr/>
    </dgm:pt>
    <dgm:pt modelId="{3316FE87-61C0-4BD0-B20B-6B2AF4591C4F}" type="pres">
      <dgm:prSet presAssocID="{80F180C6-25BC-4C5A-A20D-2A7904B86B47}" presName="rootConnector" presStyleLbl="node2" presStyleIdx="1" presStyleCnt="3"/>
      <dgm:spPr/>
    </dgm:pt>
    <dgm:pt modelId="{9597ABFF-5886-4CCE-A4DE-F56A3A2522BA}" type="pres">
      <dgm:prSet presAssocID="{80F180C6-25BC-4C5A-A20D-2A7904B86B47}" presName="hierChild4" presStyleCnt="0"/>
      <dgm:spPr/>
    </dgm:pt>
    <dgm:pt modelId="{440B75FD-5FCA-4667-B587-07112B78DE78}" type="pres">
      <dgm:prSet presAssocID="{DB50AF38-55AA-482A-868B-E4483FED7ACD}" presName="Name64" presStyleLbl="parChTrans1D3" presStyleIdx="1" presStyleCnt="3"/>
      <dgm:spPr/>
    </dgm:pt>
    <dgm:pt modelId="{938EAB81-BAAC-4906-A71C-01488CEA03F3}" type="pres">
      <dgm:prSet presAssocID="{F3EA39C0-0E27-409A-B80F-2B0F740E1E91}" presName="hierRoot2" presStyleCnt="0">
        <dgm:presLayoutVars>
          <dgm:hierBranch val="init"/>
        </dgm:presLayoutVars>
      </dgm:prSet>
      <dgm:spPr/>
    </dgm:pt>
    <dgm:pt modelId="{533CC5BE-D962-4D7F-985C-72482AED278D}" type="pres">
      <dgm:prSet presAssocID="{F3EA39C0-0E27-409A-B80F-2B0F740E1E91}" presName="rootComposite" presStyleCnt="0"/>
      <dgm:spPr/>
    </dgm:pt>
    <dgm:pt modelId="{3A52FD71-C45C-43B9-918D-7CD1469A5311}" type="pres">
      <dgm:prSet presAssocID="{F3EA39C0-0E27-409A-B80F-2B0F740E1E91}" presName="rootText" presStyleLbl="node3" presStyleIdx="1" presStyleCnt="3">
        <dgm:presLayoutVars>
          <dgm:chPref val="3"/>
        </dgm:presLayoutVars>
      </dgm:prSet>
      <dgm:spPr/>
    </dgm:pt>
    <dgm:pt modelId="{733867DB-D560-4355-8DC9-807EB4A6E9BD}" type="pres">
      <dgm:prSet presAssocID="{F3EA39C0-0E27-409A-B80F-2B0F740E1E91}" presName="rootConnector" presStyleLbl="node3" presStyleIdx="1" presStyleCnt="3"/>
      <dgm:spPr/>
    </dgm:pt>
    <dgm:pt modelId="{87E84E7E-B22E-482B-8008-94B51CF00402}" type="pres">
      <dgm:prSet presAssocID="{F3EA39C0-0E27-409A-B80F-2B0F740E1E91}" presName="hierChild4" presStyleCnt="0"/>
      <dgm:spPr/>
    </dgm:pt>
    <dgm:pt modelId="{5D583B8B-3B4E-46EE-B378-9CC18AD70A5A}" type="pres">
      <dgm:prSet presAssocID="{F3EA39C0-0E27-409A-B80F-2B0F740E1E91}" presName="hierChild5" presStyleCnt="0"/>
      <dgm:spPr/>
    </dgm:pt>
    <dgm:pt modelId="{CA55B3AB-83A2-4681-BAFF-A7ACD2C86FAF}" type="pres">
      <dgm:prSet presAssocID="{80F180C6-25BC-4C5A-A20D-2A7904B86B47}" presName="hierChild5" presStyleCnt="0"/>
      <dgm:spPr/>
    </dgm:pt>
    <dgm:pt modelId="{AEEFEA9C-BD22-4525-82E8-60CE193775C5}" type="pres">
      <dgm:prSet presAssocID="{0A8BE7FA-0DC3-4F6A-BFCF-BDA6765E2F3C}" presName="Name64" presStyleLbl="parChTrans1D2" presStyleIdx="2" presStyleCnt="3"/>
      <dgm:spPr/>
    </dgm:pt>
    <dgm:pt modelId="{78EA4AB5-8A8B-4FBC-8109-34F0FA67E72A}" type="pres">
      <dgm:prSet presAssocID="{28526EBA-10A9-4050-A488-B3D1970D7DB3}" presName="hierRoot2" presStyleCnt="0">
        <dgm:presLayoutVars>
          <dgm:hierBranch val="init"/>
        </dgm:presLayoutVars>
      </dgm:prSet>
      <dgm:spPr/>
    </dgm:pt>
    <dgm:pt modelId="{02D44233-D3EF-4B6C-9C10-4141E529740B}" type="pres">
      <dgm:prSet presAssocID="{28526EBA-10A9-4050-A488-B3D1970D7DB3}" presName="rootComposite" presStyleCnt="0"/>
      <dgm:spPr/>
    </dgm:pt>
    <dgm:pt modelId="{4F9828B6-491A-43CB-9BCA-C0517E6CBDF3}" type="pres">
      <dgm:prSet presAssocID="{28526EBA-10A9-4050-A488-B3D1970D7DB3}" presName="rootText" presStyleLbl="node2" presStyleIdx="2" presStyleCnt="3">
        <dgm:presLayoutVars>
          <dgm:chPref val="3"/>
        </dgm:presLayoutVars>
      </dgm:prSet>
      <dgm:spPr/>
    </dgm:pt>
    <dgm:pt modelId="{3AC08027-30D5-4253-8530-704422425245}" type="pres">
      <dgm:prSet presAssocID="{28526EBA-10A9-4050-A488-B3D1970D7DB3}" presName="rootConnector" presStyleLbl="node2" presStyleIdx="2" presStyleCnt="3"/>
      <dgm:spPr/>
    </dgm:pt>
    <dgm:pt modelId="{944709AE-22CE-4802-92D3-1B58AD57B5AC}" type="pres">
      <dgm:prSet presAssocID="{28526EBA-10A9-4050-A488-B3D1970D7DB3}" presName="hierChild4" presStyleCnt="0"/>
      <dgm:spPr/>
    </dgm:pt>
    <dgm:pt modelId="{AD1C63EC-1F8E-402D-9ECC-6CCF6F14A82C}" type="pres">
      <dgm:prSet presAssocID="{2B320D2C-5518-4524-A670-6C7C5CA33CD3}" presName="Name64" presStyleLbl="parChTrans1D3" presStyleIdx="2" presStyleCnt="3"/>
      <dgm:spPr/>
    </dgm:pt>
    <dgm:pt modelId="{0C2DF406-7249-4D1B-80FA-838378FC4FFC}" type="pres">
      <dgm:prSet presAssocID="{ABFDA128-DAEE-4FA1-B575-569823360642}" presName="hierRoot2" presStyleCnt="0">
        <dgm:presLayoutVars>
          <dgm:hierBranch val="init"/>
        </dgm:presLayoutVars>
      </dgm:prSet>
      <dgm:spPr/>
    </dgm:pt>
    <dgm:pt modelId="{45048E4E-ACCF-4F60-9738-86C295F085DE}" type="pres">
      <dgm:prSet presAssocID="{ABFDA128-DAEE-4FA1-B575-569823360642}" presName="rootComposite" presStyleCnt="0"/>
      <dgm:spPr/>
    </dgm:pt>
    <dgm:pt modelId="{86476E7C-9D45-4B3E-8A3B-6288274FC08C}" type="pres">
      <dgm:prSet presAssocID="{ABFDA128-DAEE-4FA1-B575-569823360642}" presName="rootText" presStyleLbl="node3" presStyleIdx="2" presStyleCnt="3">
        <dgm:presLayoutVars>
          <dgm:chPref val="3"/>
        </dgm:presLayoutVars>
      </dgm:prSet>
      <dgm:spPr/>
    </dgm:pt>
    <dgm:pt modelId="{30BD5F64-44BC-4639-9187-8CC5A3460F2E}" type="pres">
      <dgm:prSet presAssocID="{ABFDA128-DAEE-4FA1-B575-569823360642}" presName="rootConnector" presStyleLbl="node3" presStyleIdx="2" presStyleCnt="3"/>
      <dgm:spPr/>
    </dgm:pt>
    <dgm:pt modelId="{14B9639E-B3FC-43C9-9BFE-D258A0F9E43A}" type="pres">
      <dgm:prSet presAssocID="{ABFDA128-DAEE-4FA1-B575-569823360642}" presName="hierChild4" presStyleCnt="0"/>
      <dgm:spPr/>
    </dgm:pt>
    <dgm:pt modelId="{19B0E138-1CC5-412A-A216-B303FF43DA92}" type="pres">
      <dgm:prSet presAssocID="{ABFDA128-DAEE-4FA1-B575-569823360642}" presName="hierChild5" presStyleCnt="0"/>
      <dgm:spPr/>
    </dgm:pt>
    <dgm:pt modelId="{E86C15AB-AE37-4560-9647-3C15B0CB30DA}" type="pres">
      <dgm:prSet presAssocID="{28526EBA-10A9-4050-A488-B3D1970D7DB3}" presName="hierChild5" presStyleCnt="0"/>
      <dgm:spPr/>
    </dgm:pt>
    <dgm:pt modelId="{BC547504-3E0F-4A1D-93AB-853A16A9BD9A}" type="pres">
      <dgm:prSet presAssocID="{8C37F099-419E-4CA9-88B3-3137776E1D0B}" presName="hierChild3" presStyleCnt="0"/>
      <dgm:spPr/>
    </dgm:pt>
  </dgm:ptLst>
  <dgm:cxnLst>
    <dgm:cxn modelId="{0DD9B400-179D-4B67-86F2-7787E094B38B}" type="presOf" srcId="{80F180C6-25BC-4C5A-A20D-2A7904B86B47}" destId="{852C2587-199E-438D-B5A6-14937DAADB76}" srcOrd="0" destOrd="0" presId="urn:microsoft.com/office/officeart/2009/3/layout/HorizontalOrganizationChart"/>
    <dgm:cxn modelId="{FAD43412-5252-439D-B63F-7625207E86E3}" type="presOf" srcId="{ABFDA128-DAEE-4FA1-B575-569823360642}" destId="{86476E7C-9D45-4B3E-8A3B-6288274FC08C}" srcOrd="0" destOrd="0" presId="urn:microsoft.com/office/officeart/2009/3/layout/HorizontalOrganizationChart"/>
    <dgm:cxn modelId="{F647AD16-EA55-49CA-B7E6-42A2D5D44AB6}" srcId="{80F180C6-25BC-4C5A-A20D-2A7904B86B47}" destId="{F3EA39C0-0E27-409A-B80F-2B0F740E1E91}" srcOrd="0" destOrd="0" parTransId="{DB50AF38-55AA-482A-868B-E4483FED7ACD}" sibTransId="{FA634724-ACC1-40AE-B573-1569DE66F3C1}"/>
    <dgm:cxn modelId="{B39E731B-3FE9-4A6E-A947-8EF781C45EB0}" srcId="{93E950A7-E976-40AC-88D4-FAD7467629FD}" destId="{8C37F099-419E-4CA9-88B3-3137776E1D0B}" srcOrd="0" destOrd="0" parTransId="{71D3CD04-7E10-4821-BF3E-A292F3A4C8F5}" sibTransId="{95D7A808-A6FD-46E7-8441-F719CE8825AC}"/>
    <dgm:cxn modelId="{79E02C21-CDDD-49D5-9D04-50DE0E10BDFD}" srcId="{28526EBA-10A9-4050-A488-B3D1970D7DB3}" destId="{ABFDA128-DAEE-4FA1-B575-569823360642}" srcOrd="0" destOrd="0" parTransId="{2B320D2C-5518-4524-A670-6C7C5CA33CD3}" sibTransId="{7116C036-45D2-4565-9F6E-B6C51ED9AECC}"/>
    <dgm:cxn modelId="{7ABEBC2A-878D-4157-A869-E795C9C0EB94}" type="presOf" srcId="{ABFDA128-DAEE-4FA1-B575-569823360642}" destId="{30BD5F64-44BC-4639-9187-8CC5A3460F2E}" srcOrd="1" destOrd="0" presId="urn:microsoft.com/office/officeart/2009/3/layout/HorizontalOrganizationChart"/>
    <dgm:cxn modelId="{9BE55039-1BE4-4DD0-8857-D33CF59D91A7}" type="presOf" srcId="{28526EBA-10A9-4050-A488-B3D1970D7DB3}" destId="{3AC08027-30D5-4253-8530-704422425245}" srcOrd="1" destOrd="0" presId="urn:microsoft.com/office/officeart/2009/3/layout/HorizontalOrganizationChart"/>
    <dgm:cxn modelId="{C393BA39-DB61-4468-A7AA-E276F24BC2A8}" type="presOf" srcId="{F3EA39C0-0E27-409A-B80F-2B0F740E1E91}" destId="{733867DB-D560-4355-8DC9-807EB4A6E9BD}" srcOrd="1" destOrd="0" presId="urn:microsoft.com/office/officeart/2009/3/layout/HorizontalOrganizationChart"/>
    <dgm:cxn modelId="{F0F06443-C556-46E4-87B8-41836A437CA9}" type="presOf" srcId="{EB6DBA91-AB13-4391-9522-D507BC3863D7}" destId="{F2348D6E-341B-48D9-B1D5-215268516E86}" srcOrd="0" destOrd="0" presId="urn:microsoft.com/office/officeart/2009/3/layout/HorizontalOrganizationChart"/>
    <dgm:cxn modelId="{D364D664-B0C8-44AC-B61C-DF18801F42C9}" type="presOf" srcId="{F3EA39C0-0E27-409A-B80F-2B0F740E1E91}" destId="{3A52FD71-C45C-43B9-918D-7CD1469A5311}" srcOrd="0" destOrd="0" presId="urn:microsoft.com/office/officeart/2009/3/layout/HorizontalOrganizationChart"/>
    <dgm:cxn modelId="{8823EE4C-603E-4411-86E3-B0431B22AB2B}" type="presOf" srcId="{238D064E-9831-47DC-8E91-604DFCF6616D}" destId="{B00CB80F-1FDE-497B-92BB-E67519749171}" srcOrd="1" destOrd="0" presId="urn:microsoft.com/office/officeart/2009/3/layout/HorizontalOrganizationChart"/>
    <dgm:cxn modelId="{23E19A71-CB0D-4BB7-A326-8256502619F7}" type="presOf" srcId="{93E950A7-E976-40AC-88D4-FAD7467629FD}" destId="{0393DFFE-7859-468B-A415-315FA04D905D}" srcOrd="0" destOrd="0" presId="urn:microsoft.com/office/officeart/2009/3/layout/HorizontalOrganizationChart"/>
    <dgm:cxn modelId="{EC088F81-5781-4EDE-BBF4-6CE6CF36F352}" srcId="{8C37F099-419E-4CA9-88B3-3137776E1D0B}" destId="{80F180C6-25BC-4C5A-A20D-2A7904B86B47}" srcOrd="1" destOrd="0" parTransId="{3A91A0BF-9890-4A6B-9083-F0EBC1146CE0}" sibTransId="{B605024E-147C-4F64-BB5C-B47B3B7D8DA5}"/>
    <dgm:cxn modelId="{C01D9782-0A80-4D6C-9AE8-B03A609FBB33}" type="presOf" srcId="{80F180C6-25BC-4C5A-A20D-2A7904B86B47}" destId="{3316FE87-61C0-4BD0-B20B-6B2AF4591C4F}" srcOrd="1" destOrd="0" presId="urn:microsoft.com/office/officeart/2009/3/layout/HorizontalOrganizationChart"/>
    <dgm:cxn modelId="{15998B8B-9456-4666-81CE-629000A7841C}" type="presOf" srcId="{ADDD8985-2968-4824-BE42-16D1B21B71C9}" destId="{42BFA53B-D0AC-4974-A633-026AC94FCE55}" srcOrd="0" destOrd="0" presId="urn:microsoft.com/office/officeart/2009/3/layout/HorizontalOrganizationChart"/>
    <dgm:cxn modelId="{7485539B-02D1-4C0F-A8FB-05999A584FF4}" type="presOf" srcId="{0A8BE7FA-0DC3-4F6A-BFCF-BDA6765E2F3C}" destId="{AEEFEA9C-BD22-4525-82E8-60CE193775C5}" srcOrd="0" destOrd="0" presId="urn:microsoft.com/office/officeart/2009/3/layout/HorizontalOrganizationChart"/>
    <dgm:cxn modelId="{FB7D1A9C-3B72-4543-851F-73D06DEF59D4}" type="presOf" srcId="{2B320D2C-5518-4524-A670-6C7C5CA33CD3}" destId="{AD1C63EC-1F8E-402D-9ECC-6CCF6F14A82C}" srcOrd="0" destOrd="0" presId="urn:microsoft.com/office/officeart/2009/3/layout/HorizontalOrganizationChart"/>
    <dgm:cxn modelId="{CD8C969C-C64C-4337-B79C-B076C2331C40}" type="presOf" srcId="{8C37F099-419E-4CA9-88B3-3137776E1D0B}" destId="{6C2B09CA-EBC7-43F2-A80B-BC66BC691F29}" srcOrd="1" destOrd="0" presId="urn:microsoft.com/office/officeart/2009/3/layout/HorizontalOrganizationChart"/>
    <dgm:cxn modelId="{BF38A89D-A248-4A1A-A8A2-4D49861AAE87}" srcId="{8C37F099-419E-4CA9-88B3-3137776E1D0B}" destId="{EB6DBA91-AB13-4391-9522-D507BC3863D7}" srcOrd="0" destOrd="0" parTransId="{ADDD8985-2968-4824-BE42-16D1B21B71C9}" sibTransId="{72EEE9D6-5AC5-4C73-A818-E87124F6B222}"/>
    <dgm:cxn modelId="{9AE55DAD-F96D-4124-B2B4-CA34425006FE}" type="presOf" srcId="{B39A5048-8FE0-41D9-9CF3-7866A0BAFBA9}" destId="{DE7371F7-1D0E-416D-903A-0FDAC456AF95}" srcOrd="0" destOrd="0" presId="urn:microsoft.com/office/officeart/2009/3/layout/HorizontalOrganizationChart"/>
    <dgm:cxn modelId="{8F8F7FAF-E959-440E-AA60-012A42B8C709}" type="presOf" srcId="{DB50AF38-55AA-482A-868B-E4483FED7ACD}" destId="{440B75FD-5FCA-4667-B587-07112B78DE78}" srcOrd="0" destOrd="0" presId="urn:microsoft.com/office/officeart/2009/3/layout/HorizontalOrganizationChart"/>
    <dgm:cxn modelId="{6E7226D2-877A-468B-9B7D-37ADADB2A06E}" type="presOf" srcId="{238D064E-9831-47DC-8E91-604DFCF6616D}" destId="{B5E853D6-C69B-45C1-B29E-7022D357C8E3}" srcOrd="0" destOrd="0" presId="urn:microsoft.com/office/officeart/2009/3/layout/HorizontalOrganizationChart"/>
    <dgm:cxn modelId="{9FC97BD2-16EC-411F-BFAB-403E92FB2CB3}" type="presOf" srcId="{28526EBA-10A9-4050-A488-B3D1970D7DB3}" destId="{4F9828B6-491A-43CB-9BCA-C0517E6CBDF3}" srcOrd="0" destOrd="0" presId="urn:microsoft.com/office/officeart/2009/3/layout/HorizontalOrganizationChart"/>
    <dgm:cxn modelId="{2FA1A0E3-3A0E-4E63-9CAE-A3109A5070EA}" srcId="{8C37F099-419E-4CA9-88B3-3137776E1D0B}" destId="{28526EBA-10A9-4050-A488-B3D1970D7DB3}" srcOrd="2" destOrd="0" parTransId="{0A8BE7FA-0DC3-4F6A-BFCF-BDA6765E2F3C}" sibTransId="{516B3DAA-95A5-4ECA-88EA-74AD464CC0B1}"/>
    <dgm:cxn modelId="{ED057AE7-050C-4116-9D65-37090A496A2C}" srcId="{EB6DBA91-AB13-4391-9522-D507BC3863D7}" destId="{238D064E-9831-47DC-8E91-604DFCF6616D}" srcOrd="0" destOrd="0" parTransId="{B39A5048-8FE0-41D9-9CF3-7866A0BAFBA9}" sibTransId="{BB58FF96-5A5B-4312-B707-BE43C18A2C6F}"/>
    <dgm:cxn modelId="{302B91EB-3DD2-4737-A321-3C9B788474F1}" type="presOf" srcId="{8C37F099-419E-4CA9-88B3-3137776E1D0B}" destId="{5F66F8E7-B0DE-4A24-92B9-116F545A24F4}" srcOrd="0" destOrd="0" presId="urn:microsoft.com/office/officeart/2009/3/layout/HorizontalOrganizationChart"/>
    <dgm:cxn modelId="{757501F2-09B1-409D-8FB2-105DC831E887}" type="presOf" srcId="{3A91A0BF-9890-4A6B-9083-F0EBC1146CE0}" destId="{00D05840-573B-4B4D-886D-624A1407D8C3}" srcOrd="0" destOrd="0" presId="urn:microsoft.com/office/officeart/2009/3/layout/HorizontalOrganizationChart"/>
    <dgm:cxn modelId="{0DDBF7F2-2132-4553-9C0D-8ED7C64F8E26}" type="presOf" srcId="{EB6DBA91-AB13-4391-9522-D507BC3863D7}" destId="{138D2D77-21E9-46A3-9DA6-0E3850A8CFFB}" srcOrd="1" destOrd="0" presId="urn:microsoft.com/office/officeart/2009/3/layout/HorizontalOrganizationChart"/>
    <dgm:cxn modelId="{C501017E-AF1A-4256-B6BD-9FA7ADA664D1}" type="presParOf" srcId="{0393DFFE-7859-468B-A415-315FA04D905D}" destId="{2BE5DC5D-9279-41B0-A20B-485050AA1CF5}" srcOrd="0" destOrd="0" presId="urn:microsoft.com/office/officeart/2009/3/layout/HorizontalOrganizationChart"/>
    <dgm:cxn modelId="{829E5755-5DBD-4AAC-A00E-1308A59DF587}" type="presParOf" srcId="{2BE5DC5D-9279-41B0-A20B-485050AA1CF5}" destId="{8044A2CC-6455-4B11-9BCD-7B05F34ED4FD}" srcOrd="0" destOrd="0" presId="urn:microsoft.com/office/officeart/2009/3/layout/HorizontalOrganizationChart"/>
    <dgm:cxn modelId="{EC24CFCA-E680-46AE-A3F0-033431F25250}" type="presParOf" srcId="{8044A2CC-6455-4B11-9BCD-7B05F34ED4FD}" destId="{5F66F8E7-B0DE-4A24-92B9-116F545A24F4}" srcOrd="0" destOrd="0" presId="urn:microsoft.com/office/officeart/2009/3/layout/HorizontalOrganizationChart"/>
    <dgm:cxn modelId="{533EEB75-83F4-42A5-8789-7B41DAFA833F}" type="presParOf" srcId="{8044A2CC-6455-4B11-9BCD-7B05F34ED4FD}" destId="{6C2B09CA-EBC7-43F2-A80B-BC66BC691F29}" srcOrd="1" destOrd="0" presId="urn:microsoft.com/office/officeart/2009/3/layout/HorizontalOrganizationChart"/>
    <dgm:cxn modelId="{A6FD5207-1B0B-4FA1-BCD2-48800D7360A9}" type="presParOf" srcId="{2BE5DC5D-9279-41B0-A20B-485050AA1CF5}" destId="{33C8738E-0901-4BAB-8B93-AFA4B5BEC538}" srcOrd="1" destOrd="0" presId="urn:microsoft.com/office/officeart/2009/3/layout/HorizontalOrganizationChart"/>
    <dgm:cxn modelId="{DDAD4E55-5677-4F64-8396-44FAF35DF9B7}" type="presParOf" srcId="{33C8738E-0901-4BAB-8B93-AFA4B5BEC538}" destId="{42BFA53B-D0AC-4974-A633-026AC94FCE55}" srcOrd="0" destOrd="0" presId="urn:microsoft.com/office/officeart/2009/3/layout/HorizontalOrganizationChart"/>
    <dgm:cxn modelId="{53463F68-9612-431E-A736-8DF4B3084770}" type="presParOf" srcId="{33C8738E-0901-4BAB-8B93-AFA4B5BEC538}" destId="{CF8707C7-AC9B-4B30-9390-7A6551F5F2EA}" srcOrd="1" destOrd="0" presId="urn:microsoft.com/office/officeart/2009/3/layout/HorizontalOrganizationChart"/>
    <dgm:cxn modelId="{67630C35-F1E8-401B-AB88-4F350F3DBE18}" type="presParOf" srcId="{CF8707C7-AC9B-4B30-9390-7A6551F5F2EA}" destId="{2F6F53CD-63BD-46EC-94F6-8D79F457035C}" srcOrd="0" destOrd="0" presId="urn:microsoft.com/office/officeart/2009/3/layout/HorizontalOrganizationChart"/>
    <dgm:cxn modelId="{8758C48C-82B3-410C-8A3F-684AEEADBBB4}" type="presParOf" srcId="{2F6F53CD-63BD-46EC-94F6-8D79F457035C}" destId="{F2348D6E-341B-48D9-B1D5-215268516E86}" srcOrd="0" destOrd="0" presId="urn:microsoft.com/office/officeart/2009/3/layout/HorizontalOrganizationChart"/>
    <dgm:cxn modelId="{AE4D7684-11CF-46D5-9178-FDAE57F47062}" type="presParOf" srcId="{2F6F53CD-63BD-46EC-94F6-8D79F457035C}" destId="{138D2D77-21E9-46A3-9DA6-0E3850A8CFFB}" srcOrd="1" destOrd="0" presId="urn:microsoft.com/office/officeart/2009/3/layout/HorizontalOrganizationChart"/>
    <dgm:cxn modelId="{CAE71B9D-BEE4-4154-99CD-9166A4F04443}" type="presParOf" srcId="{CF8707C7-AC9B-4B30-9390-7A6551F5F2EA}" destId="{4ACF998F-8141-43B8-B037-DC27D7AB199D}" srcOrd="1" destOrd="0" presId="urn:microsoft.com/office/officeart/2009/3/layout/HorizontalOrganizationChart"/>
    <dgm:cxn modelId="{4F728982-F2DA-4144-B237-A8981BE33A68}" type="presParOf" srcId="{4ACF998F-8141-43B8-B037-DC27D7AB199D}" destId="{DE7371F7-1D0E-416D-903A-0FDAC456AF95}" srcOrd="0" destOrd="0" presId="urn:microsoft.com/office/officeart/2009/3/layout/HorizontalOrganizationChart"/>
    <dgm:cxn modelId="{96882E91-4C01-4C82-8DD3-700FB532C079}" type="presParOf" srcId="{4ACF998F-8141-43B8-B037-DC27D7AB199D}" destId="{835F43F4-F392-4E47-8992-CCD8831C46F7}" srcOrd="1" destOrd="0" presId="urn:microsoft.com/office/officeart/2009/3/layout/HorizontalOrganizationChart"/>
    <dgm:cxn modelId="{BBCE21CF-7C44-42AE-8510-EDAACDF89AA0}" type="presParOf" srcId="{835F43F4-F392-4E47-8992-CCD8831C46F7}" destId="{A389A2E1-70E6-4B2E-BB4D-9955CDC3D1CE}" srcOrd="0" destOrd="0" presId="urn:microsoft.com/office/officeart/2009/3/layout/HorizontalOrganizationChart"/>
    <dgm:cxn modelId="{A2B7CB8B-BC91-4251-A789-86A4FFDA9427}" type="presParOf" srcId="{A389A2E1-70E6-4B2E-BB4D-9955CDC3D1CE}" destId="{B5E853D6-C69B-45C1-B29E-7022D357C8E3}" srcOrd="0" destOrd="0" presId="urn:microsoft.com/office/officeart/2009/3/layout/HorizontalOrganizationChart"/>
    <dgm:cxn modelId="{0B300DAF-9620-4B19-9E80-BC6A659CA41E}" type="presParOf" srcId="{A389A2E1-70E6-4B2E-BB4D-9955CDC3D1CE}" destId="{B00CB80F-1FDE-497B-92BB-E67519749171}" srcOrd="1" destOrd="0" presId="urn:microsoft.com/office/officeart/2009/3/layout/HorizontalOrganizationChart"/>
    <dgm:cxn modelId="{0F4C13C0-B817-4964-B55C-7103296A9970}" type="presParOf" srcId="{835F43F4-F392-4E47-8992-CCD8831C46F7}" destId="{1804728D-5B78-4365-B3D0-9338CF1C67BC}" srcOrd="1" destOrd="0" presId="urn:microsoft.com/office/officeart/2009/3/layout/HorizontalOrganizationChart"/>
    <dgm:cxn modelId="{83E1C3F5-0F3B-41E8-864A-C272A03ECAD0}" type="presParOf" srcId="{835F43F4-F392-4E47-8992-CCD8831C46F7}" destId="{7D8780C5-D10F-448E-BB82-E4697FAFCBD9}" srcOrd="2" destOrd="0" presId="urn:microsoft.com/office/officeart/2009/3/layout/HorizontalOrganizationChart"/>
    <dgm:cxn modelId="{84CEA704-4E62-4A9F-99C1-7B1A46AB6FEB}" type="presParOf" srcId="{CF8707C7-AC9B-4B30-9390-7A6551F5F2EA}" destId="{82F8A48C-DB3C-47AB-B82C-95EE03EFCE1F}" srcOrd="2" destOrd="0" presId="urn:microsoft.com/office/officeart/2009/3/layout/HorizontalOrganizationChart"/>
    <dgm:cxn modelId="{69A7404C-1FDB-4E77-8A2A-19CA8CAC827A}" type="presParOf" srcId="{33C8738E-0901-4BAB-8B93-AFA4B5BEC538}" destId="{00D05840-573B-4B4D-886D-624A1407D8C3}" srcOrd="2" destOrd="0" presId="urn:microsoft.com/office/officeart/2009/3/layout/HorizontalOrganizationChart"/>
    <dgm:cxn modelId="{1C9A8925-AE0A-4EFB-ADCF-B945ABE30178}" type="presParOf" srcId="{33C8738E-0901-4BAB-8B93-AFA4B5BEC538}" destId="{D14B593B-5D6F-4632-A420-EA416B2DEB2F}" srcOrd="3" destOrd="0" presId="urn:microsoft.com/office/officeart/2009/3/layout/HorizontalOrganizationChart"/>
    <dgm:cxn modelId="{E680047B-969F-4EC1-B5CC-A4AB1D831B57}" type="presParOf" srcId="{D14B593B-5D6F-4632-A420-EA416B2DEB2F}" destId="{5AA779EF-B677-4421-A48B-8D94652D8854}" srcOrd="0" destOrd="0" presId="urn:microsoft.com/office/officeart/2009/3/layout/HorizontalOrganizationChart"/>
    <dgm:cxn modelId="{F43D0A91-AF36-40FD-A27F-E19B2267B428}" type="presParOf" srcId="{5AA779EF-B677-4421-A48B-8D94652D8854}" destId="{852C2587-199E-438D-B5A6-14937DAADB76}" srcOrd="0" destOrd="0" presId="urn:microsoft.com/office/officeart/2009/3/layout/HorizontalOrganizationChart"/>
    <dgm:cxn modelId="{FE11F255-D451-4CB3-A41E-CFAEAFB454AC}" type="presParOf" srcId="{5AA779EF-B677-4421-A48B-8D94652D8854}" destId="{3316FE87-61C0-4BD0-B20B-6B2AF4591C4F}" srcOrd="1" destOrd="0" presId="urn:microsoft.com/office/officeart/2009/3/layout/HorizontalOrganizationChart"/>
    <dgm:cxn modelId="{CCF119D9-6E4E-4A9E-9EBA-CF0FF4042063}" type="presParOf" srcId="{D14B593B-5D6F-4632-A420-EA416B2DEB2F}" destId="{9597ABFF-5886-4CCE-A4DE-F56A3A2522BA}" srcOrd="1" destOrd="0" presId="urn:microsoft.com/office/officeart/2009/3/layout/HorizontalOrganizationChart"/>
    <dgm:cxn modelId="{E2E1B5A2-16D9-477B-8B67-B328201127CE}" type="presParOf" srcId="{9597ABFF-5886-4CCE-A4DE-F56A3A2522BA}" destId="{440B75FD-5FCA-4667-B587-07112B78DE78}" srcOrd="0" destOrd="0" presId="urn:microsoft.com/office/officeart/2009/3/layout/HorizontalOrganizationChart"/>
    <dgm:cxn modelId="{1018D6DF-3C51-43A4-9D4D-7D0B8A11F3E4}" type="presParOf" srcId="{9597ABFF-5886-4CCE-A4DE-F56A3A2522BA}" destId="{938EAB81-BAAC-4906-A71C-01488CEA03F3}" srcOrd="1" destOrd="0" presId="urn:microsoft.com/office/officeart/2009/3/layout/HorizontalOrganizationChart"/>
    <dgm:cxn modelId="{BB0E0D1D-515A-43FE-8047-386EAE3EF66E}" type="presParOf" srcId="{938EAB81-BAAC-4906-A71C-01488CEA03F3}" destId="{533CC5BE-D962-4D7F-985C-72482AED278D}" srcOrd="0" destOrd="0" presId="urn:microsoft.com/office/officeart/2009/3/layout/HorizontalOrganizationChart"/>
    <dgm:cxn modelId="{E4D78B90-BC80-4A7C-B965-FAF1D8496670}" type="presParOf" srcId="{533CC5BE-D962-4D7F-985C-72482AED278D}" destId="{3A52FD71-C45C-43B9-918D-7CD1469A5311}" srcOrd="0" destOrd="0" presId="urn:microsoft.com/office/officeart/2009/3/layout/HorizontalOrganizationChart"/>
    <dgm:cxn modelId="{6D9D2706-E9D7-4E89-8914-CE57534E9092}" type="presParOf" srcId="{533CC5BE-D962-4D7F-985C-72482AED278D}" destId="{733867DB-D560-4355-8DC9-807EB4A6E9BD}" srcOrd="1" destOrd="0" presId="urn:microsoft.com/office/officeart/2009/3/layout/HorizontalOrganizationChart"/>
    <dgm:cxn modelId="{9F057835-2FF6-4DC6-A1BD-B85B03E2CEBA}" type="presParOf" srcId="{938EAB81-BAAC-4906-A71C-01488CEA03F3}" destId="{87E84E7E-B22E-482B-8008-94B51CF00402}" srcOrd="1" destOrd="0" presId="urn:microsoft.com/office/officeart/2009/3/layout/HorizontalOrganizationChart"/>
    <dgm:cxn modelId="{865B6C83-4DA8-4404-A286-50217616A0ED}" type="presParOf" srcId="{938EAB81-BAAC-4906-A71C-01488CEA03F3}" destId="{5D583B8B-3B4E-46EE-B378-9CC18AD70A5A}" srcOrd="2" destOrd="0" presId="urn:microsoft.com/office/officeart/2009/3/layout/HorizontalOrganizationChart"/>
    <dgm:cxn modelId="{3E64C4B7-A81C-4577-9452-7D53C8469A1E}" type="presParOf" srcId="{D14B593B-5D6F-4632-A420-EA416B2DEB2F}" destId="{CA55B3AB-83A2-4681-BAFF-A7ACD2C86FAF}" srcOrd="2" destOrd="0" presId="urn:microsoft.com/office/officeart/2009/3/layout/HorizontalOrganizationChart"/>
    <dgm:cxn modelId="{1CC6138A-DFA6-4962-98DE-45FF9FF1C9E8}" type="presParOf" srcId="{33C8738E-0901-4BAB-8B93-AFA4B5BEC538}" destId="{AEEFEA9C-BD22-4525-82E8-60CE193775C5}" srcOrd="4" destOrd="0" presId="urn:microsoft.com/office/officeart/2009/3/layout/HorizontalOrganizationChart"/>
    <dgm:cxn modelId="{B7CC32DB-7F22-4885-B713-531EDDD1FC16}" type="presParOf" srcId="{33C8738E-0901-4BAB-8B93-AFA4B5BEC538}" destId="{78EA4AB5-8A8B-4FBC-8109-34F0FA67E72A}" srcOrd="5" destOrd="0" presId="urn:microsoft.com/office/officeart/2009/3/layout/HorizontalOrganizationChart"/>
    <dgm:cxn modelId="{0BCB8169-DC9B-44A5-92B5-940B128944B8}" type="presParOf" srcId="{78EA4AB5-8A8B-4FBC-8109-34F0FA67E72A}" destId="{02D44233-D3EF-4B6C-9C10-4141E529740B}" srcOrd="0" destOrd="0" presId="urn:microsoft.com/office/officeart/2009/3/layout/HorizontalOrganizationChart"/>
    <dgm:cxn modelId="{E5ADC069-A74D-468F-88B2-AB23B9558377}" type="presParOf" srcId="{02D44233-D3EF-4B6C-9C10-4141E529740B}" destId="{4F9828B6-491A-43CB-9BCA-C0517E6CBDF3}" srcOrd="0" destOrd="0" presId="urn:microsoft.com/office/officeart/2009/3/layout/HorizontalOrganizationChart"/>
    <dgm:cxn modelId="{4FE1C031-4A83-4F76-AAEE-77644B6D55AC}" type="presParOf" srcId="{02D44233-D3EF-4B6C-9C10-4141E529740B}" destId="{3AC08027-30D5-4253-8530-704422425245}" srcOrd="1" destOrd="0" presId="urn:microsoft.com/office/officeart/2009/3/layout/HorizontalOrganizationChart"/>
    <dgm:cxn modelId="{23CFC6BB-23FD-498B-ACF4-BDB2FFD623D5}" type="presParOf" srcId="{78EA4AB5-8A8B-4FBC-8109-34F0FA67E72A}" destId="{944709AE-22CE-4802-92D3-1B58AD57B5AC}" srcOrd="1" destOrd="0" presId="urn:microsoft.com/office/officeart/2009/3/layout/HorizontalOrganizationChart"/>
    <dgm:cxn modelId="{456DA432-0552-4D81-812D-4C85FA3A9F5B}" type="presParOf" srcId="{944709AE-22CE-4802-92D3-1B58AD57B5AC}" destId="{AD1C63EC-1F8E-402D-9ECC-6CCF6F14A82C}" srcOrd="0" destOrd="0" presId="urn:microsoft.com/office/officeart/2009/3/layout/HorizontalOrganizationChart"/>
    <dgm:cxn modelId="{7C3284EB-8AFF-46C7-AA9A-CA25CFFC0A43}" type="presParOf" srcId="{944709AE-22CE-4802-92D3-1B58AD57B5AC}" destId="{0C2DF406-7249-4D1B-80FA-838378FC4FFC}" srcOrd="1" destOrd="0" presId="urn:microsoft.com/office/officeart/2009/3/layout/HorizontalOrganizationChart"/>
    <dgm:cxn modelId="{06F82832-B056-4673-BFBA-8E30C9D3528D}" type="presParOf" srcId="{0C2DF406-7249-4D1B-80FA-838378FC4FFC}" destId="{45048E4E-ACCF-4F60-9738-86C295F085DE}" srcOrd="0" destOrd="0" presId="urn:microsoft.com/office/officeart/2009/3/layout/HorizontalOrganizationChart"/>
    <dgm:cxn modelId="{F641975D-0226-4DF3-8C43-24A4CFEF7B3A}" type="presParOf" srcId="{45048E4E-ACCF-4F60-9738-86C295F085DE}" destId="{86476E7C-9D45-4B3E-8A3B-6288274FC08C}" srcOrd="0" destOrd="0" presId="urn:microsoft.com/office/officeart/2009/3/layout/HorizontalOrganizationChart"/>
    <dgm:cxn modelId="{DBEF37F6-D1BF-4D87-A3D8-738271CD46DD}" type="presParOf" srcId="{45048E4E-ACCF-4F60-9738-86C295F085DE}" destId="{30BD5F64-44BC-4639-9187-8CC5A3460F2E}" srcOrd="1" destOrd="0" presId="urn:microsoft.com/office/officeart/2009/3/layout/HorizontalOrganizationChart"/>
    <dgm:cxn modelId="{FAF1233B-CD5B-49AB-B368-808FEC7FDEDD}" type="presParOf" srcId="{0C2DF406-7249-4D1B-80FA-838378FC4FFC}" destId="{14B9639E-B3FC-43C9-9BFE-D258A0F9E43A}" srcOrd="1" destOrd="0" presId="urn:microsoft.com/office/officeart/2009/3/layout/HorizontalOrganizationChart"/>
    <dgm:cxn modelId="{A37BB908-BB96-474A-9D71-B61997E4678F}" type="presParOf" srcId="{0C2DF406-7249-4D1B-80FA-838378FC4FFC}" destId="{19B0E138-1CC5-412A-A216-B303FF43DA92}" srcOrd="2" destOrd="0" presId="urn:microsoft.com/office/officeart/2009/3/layout/HorizontalOrganizationChart"/>
    <dgm:cxn modelId="{560795A6-404B-45CE-97CE-630804D859F1}" type="presParOf" srcId="{78EA4AB5-8A8B-4FBC-8109-34F0FA67E72A}" destId="{E86C15AB-AE37-4560-9647-3C15B0CB30DA}" srcOrd="2" destOrd="0" presId="urn:microsoft.com/office/officeart/2009/3/layout/HorizontalOrganizationChart"/>
    <dgm:cxn modelId="{FBBDDF1C-D003-4BF0-972D-B5716E8ACD33}" type="presParOf" srcId="{2BE5DC5D-9279-41B0-A20B-485050AA1CF5}" destId="{BC547504-3E0F-4A1D-93AB-853A16A9BD9A}"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03DAC-0463-4A57-96ED-DC622FDA6796}">
      <dsp:nvSpPr>
        <dsp:cNvPr id="0" name=""/>
        <dsp:cNvSpPr/>
      </dsp:nvSpPr>
      <dsp:spPr>
        <a:xfrm>
          <a:off x="186562" y="1025842"/>
          <a:ext cx="3564239" cy="1782119"/>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u="none" kern="1200"/>
            <a:t>Elasticity</a:t>
          </a:r>
          <a:endParaRPr lang="en-US" sz="3200" u="none" kern="1200" dirty="0"/>
        </a:p>
      </dsp:txBody>
      <dsp:txXfrm>
        <a:off x="238758" y="1078038"/>
        <a:ext cx="3459847" cy="1677727"/>
      </dsp:txXfrm>
    </dsp:sp>
    <dsp:sp modelId="{23B42755-3D88-4207-8147-A0D2B01165F1}">
      <dsp:nvSpPr>
        <dsp:cNvPr id="0" name=""/>
        <dsp:cNvSpPr/>
      </dsp:nvSpPr>
      <dsp:spPr>
        <a:xfrm rot="19457599">
          <a:off x="3585775" y="1362706"/>
          <a:ext cx="1755749" cy="83671"/>
        </a:xfrm>
        <a:custGeom>
          <a:avLst/>
          <a:gdLst/>
          <a:ahLst/>
          <a:cxnLst/>
          <a:rect l="0" t="0" r="0" b="0"/>
          <a:pathLst>
            <a:path>
              <a:moveTo>
                <a:pt x="0" y="41835"/>
              </a:moveTo>
              <a:lnTo>
                <a:pt x="1755749" y="418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422400">
            <a:lnSpc>
              <a:spcPct val="90000"/>
            </a:lnSpc>
            <a:spcBef>
              <a:spcPct val="0"/>
            </a:spcBef>
            <a:spcAft>
              <a:spcPct val="35000"/>
            </a:spcAft>
            <a:buNone/>
          </a:pPr>
          <a:endParaRPr lang="en-US" sz="3200" kern="1200">
            <a:solidFill>
              <a:srgbClr val="002060"/>
            </a:solidFill>
          </a:endParaRPr>
        </a:p>
      </dsp:txBody>
      <dsp:txXfrm>
        <a:off x="4419756" y="1360648"/>
        <a:ext cx="87787" cy="87787"/>
      </dsp:txXfrm>
    </dsp:sp>
    <dsp:sp modelId="{9CB37297-5449-4030-9D29-F37C40758063}">
      <dsp:nvSpPr>
        <dsp:cNvPr id="0" name=""/>
        <dsp:cNvSpPr/>
      </dsp:nvSpPr>
      <dsp:spPr>
        <a:xfrm>
          <a:off x="5176498" y="1123"/>
          <a:ext cx="3564239" cy="1782119"/>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a:t>Elasticity OF Demand </a:t>
          </a:r>
          <a:endParaRPr lang="en-US" sz="3200" b="1" kern="1200" dirty="0"/>
        </a:p>
      </dsp:txBody>
      <dsp:txXfrm>
        <a:off x="5228694" y="53319"/>
        <a:ext cx="3459847" cy="1677727"/>
      </dsp:txXfrm>
    </dsp:sp>
    <dsp:sp modelId="{0EEBF074-AF75-4A0C-ACED-B7ACD5D9F227}">
      <dsp:nvSpPr>
        <dsp:cNvPr id="0" name=""/>
        <dsp:cNvSpPr/>
      </dsp:nvSpPr>
      <dsp:spPr>
        <a:xfrm rot="2142401">
          <a:off x="3585775" y="2387425"/>
          <a:ext cx="1755749" cy="83671"/>
        </a:xfrm>
        <a:custGeom>
          <a:avLst/>
          <a:gdLst/>
          <a:ahLst/>
          <a:cxnLst/>
          <a:rect l="0" t="0" r="0" b="0"/>
          <a:pathLst>
            <a:path>
              <a:moveTo>
                <a:pt x="0" y="41835"/>
              </a:moveTo>
              <a:lnTo>
                <a:pt x="1755749" y="418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422400">
            <a:lnSpc>
              <a:spcPct val="90000"/>
            </a:lnSpc>
            <a:spcBef>
              <a:spcPct val="0"/>
            </a:spcBef>
            <a:spcAft>
              <a:spcPct val="35000"/>
            </a:spcAft>
            <a:buNone/>
          </a:pPr>
          <a:endParaRPr lang="en-US" sz="3200" kern="1200">
            <a:solidFill>
              <a:srgbClr val="002060"/>
            </a:solidFill>
          </a:endParaRPr>
        </a:p>
      </dsp:txBody>
      <dsp:txXfrm>
        <a:off x="4419756" y="2385367"/>
        <a:ext cx="87787" cy="87787"/>
      </dsp:txXfrm>
    </dsp:sp>
    <dsp:sp modelId="{606AF125-D575-459B-AF9A-C3BCDADEC5C5}">
      <dsp:nvSpPr>
        <dsp:cNvPr id="0" name=""/>
        <dsp:cNvSpPr/>
      </dsp:nvSpPr>
      <dsp:spPr>
        <a:xfrm>
          <a:off x="5176498" y="2050560"/>
          <a:ext cx="3564239" cy="1782119"/>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a:t>Elasticity OF Supply </a:t>
          </a:r>
          <a:endParaRPr lang="en-US" sz="3200" kern="1200" dirty="0"/>
        </a:p>
      </dsp:txBody>
      <dsp:txXfrm>
        <a:off x="5228694" y="2102756"/>
        <a:ext cx="3459847" cy="16777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920132-C98C-44A0-AC4A-D232465E1568}">
      <dsp:nvSpPr>
        <dsp:cNvPr id="0" name=""/>
        <dsp:cNvSpPr/>
      </dsp:nvSpPr>
      <dsp:spPr>
        <a:xfrm>
          <a:off x="2186" y="1842065"/>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u="none" kern="1200" dirty="0"/>
            <a:t>Elasticity of Demand</a:t>
          </a:r>
          <a:endParaRPr lang="en-US" sz="1400" u="none" kern="1200" dirty="0"/>
        </a:p>
      </dsp:txBody>
      <dsp:txXfrm>
        <a:off x="36573" y="1876452"/>
        <a:ext cx="2279364" cy="1105295"/>
      </dsp:txXfrm>
    </dsp:sp>
    <dsp:sp modelId="{92519DA1-7827-4B41-ADA2-283B2A9E7028}">
      <dsp:nvSpPr>
        <dsp:cNvPr id="0" name=""/>
        <dsp:cNvSpPr/>
      </dsp:nvSpPr>
      <dsp:spPr>
        <a:xfrm rot="18157495">
          <a:off x="1948880" y="1672615"/>
          <a:ext cx="1742145" cy="45703"/>
        </a:xfrm>
        <a:custGeom>
          <a:avLst/>
          <a:gdLst/>
          <a:ahLst/>
          <a:cxnLst/>
          <a:rect l="0" t="0" r="0" b="0"/>
          <a:pathLst>
            <a:path>
              <a:moveTo>
                <a:pt x="0" y="22851"/>
              </a:moveTo>
              <a:lnTo>
                <a:pt x="1742145" y="2285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776399" y="1651913"/>
        <a:ext cx="87107" cy="87107"/>
      </dsp:txXfrm>
    </dsp:sp>
    <dsp:sp modelId="{0B59BA01-34E1-4E1A-9711-606800886CFA}">
      <dsp:nvSpPr>
        <dsp:cNvPr id="0" name=""/>
        <dsp:cNvSpPr/>
      </dsp:nvSpPr>
      <dsp:spPr>
        <a:xfrm>
          <a:off x="3289581" y="374799"/>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Price elasticity </a:t>
          </a:r>
        </a:p>
      </dsp:txBody>
      <dsp:txXfrm>
        <a:off x="3323968" y="409186"/>
        <a:ext cx="2279364" cy="1105295"/>
      </dsp:txXfrm>
    </dsp:sp>
    <dsp:sp modelId="{35F306F0-F99E-42DD-BBBA-8E6D89579CFD}">
      <dsp:nvSpPr>
        <dsp:cNvPr id="0" name=""/>
        <dsp:cNvSpPr/>
      </dsp:nvSpPr>
      <dsp:spPr>
        <a:xfrm>
          <a:off x="5637719" y="938982"/>
          <a:ext cx="939255" cy="45703"/>
        </a:xfrm>
        <a:custGeom>
          <a:avLst/>
          <a:gdLst/>
          <a:ahLst/>
          <a:cxnLst/>
          <a:rect l="0" t="0" r="0" b="0"/>
          <a:pathLst>
            <a:path>
              <a:moveTo>
                <a:pt x="0" y="22851"/>
              </a:moveTo>
              <a:lnTo>
                <a:pt x="939255" y="2285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83866" y="938352"/>
        <a:ext cx="46962" cy="46962"/>
      </dsp:txXfrm>
    </dsp:sp>
    <dsp:sp modelId="{580825ED-6474-41E3-82F5-02E88AACA0A3}">
      <dsp:nvSpPr>
        <dsp:cNvPr id="0" name=""/>
        <dsp:cNvSpPr/>
      </dsp:nvSpPr>
      <dsp:spPr>
        <a:xfrm>
          <a:off x="6576975" y="140625"/>
          <a:ext cx="2348138" cy="164241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en-US" sz="1400" kern="1200"/>
            <a:t>- Elastic</a:t>
          </a:r>
        </a:p>
        <a:p>
          <a:pPr marL="0" lvl="0" indent="0" algn="l" defTabSz="622300">
            <a:lnSpc>
              <a:spcPct val="90000"/>
            </a:lnSpc>
            <a:spcBef>
              <a:spcPct val="0"/>
            </a:spcBef>
            <a:spcAft>
              <a:spcPct val="35000"/>
            </a:spcAft>
            <a:buNone/>
          </a:pPr>
          <a:r>
            <a:rPr lang="en-US" sz="1400" kern="1200"/>
            <a:t>-Inelastic</a:t>
          </a:r>
        </a:p>
        <a:p>
          <a:pPr marL="0" lvl="0" indent="0" algn="l" defTabSz="622300">
            <a:lnSpc>
              <a:spcPct val="90000"/>
            </a:lnSpc>
            <a:spcBef>
              <a:spcPct val="0"/>
            </a:spcBef>
            <a:spcAft>
              <a:spcPct val="35000"/>
            </a:spcAft>
            <a:buNone/>
          </a:pPr>
          <a:r>
            <a:rPr lang="en-US" sz="1400" kern="1200"/>
            <a:t>-Unit elastic </a:t>
          </a:r>
        </a:p>
        <a:p>
          <a:pPr marL="0" lvl="0" indent="0" algn="l" defTabSz="622300">
            <a:lnSpc>
              <a:spcPct val="90000"/>
            </a:lnSpc>
            <a:spcBef>
              <a:spcPct val="0"/>
            </a:spcBef>
            <a:spcAft>
              <a:spcPct val="35000"/>
            </a:spcAft>
            <a:buNone/>
          </a:pPr>
          <a:r>
            <a:rPr lang="en-US" sz="1400" kern="1200"/>
            <a:t>- Perfectly elastic</a:t>
          </a:r>
        </a:p>
        <a:p>
          <a:pPr marL="0" lvl="0" indent="0" algn="l" defTabSz="622300">
            <a:lnSpc>
              <a:spcPct val="90000"/>
            </a:lnSpc>
            <a:spcBef>
              <a:spcPct val="0"/>
            </a:spcBef>
            <a:spcAft>
              <a:spcPct val="35000"/>
            </a:spcAft>
            <a:buNone/>
          </a:pPr>
          <a:r>
            <a:rPr lang="en-US" sz="1400" kern="1200"/>
            <a:t>-perfectly inelastic</a:t>
          </a:r>
        </a:p>
      </dsp:txBody>
      <dsp:txXfrm>
        <a:off x="6625080" y="188730"/>
        <a:ext cx="2251928" cy="1546207"/>
      </dsp:txXfrm>
    </dsp:sp>
    <dsp:sp modelId="{62E010D4-C7A2-4CE9-951A-9735812DA34F}">
      <dsp:nvSpPr>
        <dsp:cNvPr id="0" name=""/>
        <dsp:cNvSpPr/>
      </dsp:nvSpPr>
      <dsp:spPr>
        <a:xfrm rot="426348">
          <a:off x="2346690" y="2464792"/>
          <a:ext cx="946525" cy="45703"/>
        </a:xfrm>
        <a:custGeom>
          <a:avLst/>
          <a:gdLst/>
          <a:ahLst/>
          <a:cxnLst/>
          <a:rect l="0" t="0" r="0" b="0"/>
          <a:pathLst>
            <a:path>
              <a:moveTo>
                <a:pt x="0" y="22851"/>
              </a:moveTo>
              <a:lnTo>
                <a:pt x="946525" y="2285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96290" y="2463980"/>
        <a:ext cx="47326" cy="47326"/>
      </dsp:txXfrm>
    </dsp:sp>
    <dsp:sp modelId="{86020388-F7BF-44D2-8B85-FB0B393C6FAD}">
      <dsp:nvSpPr>
        <dsp:cNvPr id="0" name=""/>
        <dsp:cNvSpPr/>
      </dsp:nvSpPr>
      <dsp:spPr>
        <a:xfrm>
          <a:off x="3289581" y="195915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Cross elasticity </a:t>
          </a:r>
        </a:p>
      </dsp:txBody>
      <dsp:txXfrm>
        <a:off x="3323968" y="1993539"/>
        <a:ext cx="2279364" cy="1105295"/>
      </dsp:txXfrm>
    </dsp:sp>
    <dsp:sp modelId="{24BDB138-5B84-4F9E-8A48-5BA52F46D6C2}">
      <dsp:nvSpPr>
        <dsp:cNvPr id="0" name=""/>
        <dsp:cNvSpPr/>
      </dsp:nvSpPr>
      <dsp:spPr>
        <a:xfrm>
          <a:off x="5637719" y="2523335"/>
          <a:ext cx="939255" cy="45703"/>
        </a:xfrm>
        <a:custGeom>
          <a:avLst/>
          <a:gdLst/>
          <a:ahLst/>
          <a:cxnLst/>
          <a:rect l="0" t="0" r="0" b="0"/>
          <a:pathLst>
            <a:path>
              <a:moveTo>
                <a:pt x="0" y="22851"/>
              </a:moveTo>
              <a:lnTo>
                <a:pt x="939255" y="2285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83866" y="2522706"/>
        <a:ext cx="46962" cy="46962"/>
      </dsp:txXfrm>
    </dsp:sp>
    <dsp:sp modelId="{9B7E13A1-FB06-438B-A6C9-1083C18E30A7}">
      <dsp:nvSpPr>
        <dsp:cNvPr id="0" name=""/>
        <dsp:cNvSpPr/>
      </dsp:nvSpPr>
      <dsp:spPr>
        <a:xfrm>
          <a:off x="6576975" y="195915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substitute</a:t>
          </a:r>
          <a:r>
            <a:rPr lang="en-US" altLang="en-US" sz="1400" kern="1200"/>
            <a:t> </a:t>
          </a:r>
        </a:p>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complement</a:t>
          </a:r>
          <a:r>
            <a:rPr lang="en-US" altLang="en-US" sz="1400" kern="1200"/>
            <a:t>.</a:t>
          </a:r>
          <a:endParaRPr lang="en-US" sz="1400" kern="1200"/>
        </a:p>
      </dsp:txBody>
      <dsp:txXfrm>
        <a:off x="6611362" y="1993539"/>
        <a:ext cx="2279364" cy="1105295"/>
      </dsp:txXfrm>
    </dsp:sp>
    <dsp:sp modelId="{1BFFBFF1-F550-40DB-9DF9-E08DAA4A5809}">
      <dsp:nvSpPr>
        <dsp:cNvPr id="0" name=""/>
        <dsp:cNvSpPr/>
      </dsp:nvSpPr>
      <dsp:spPr>
        <a:xfrm rot="3442505">
          <a:off x="1948880" y="3139882"/>
          <a:ext cx="1742145" cy="45703"/>
        </a:xfrm>
        <a:custGeom>
          <a:avLst/>
          <a:gdLst/>
          <a:ahLst/>
          <a:cxnLst/>
          <a:rect l="0" t="0" r="0" b="0"/>
          <a:pathLst>
            <a:path>
              <a:moveTo>
                <a:pt x="0" y="22851"/>
              </a:moveTo>
              <a:lnTo>
                <a:pt x="1742145" y="2285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776399" y="3119180"/>
        <a:ext cx="87107" cy="87107"/>
      </dsp:txXfrm>
    </dsp:sp>
    <dsp:sp modelId="{3D70DB42-6D02-40EE-A81E-A3A0BF623701}">
      <dsp:nvSpPr>
        <dsp:cNvPr id="0" name=""/>
        <dsp:cNvSpPr/>
      </dsp:nvSpPr>
      <dsp:spPr>
        <a:xfrm>
          <a:off x="3289581" y="330933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a:t>Income elasticity </a:t>
          </a:r>
        </a:p>
      </dsp:txBody>
      <dsp:txXfrm>
        <a:off x="3323968" y="3343719"/>
        <a:ext cx="2279364" cy="1105295"/>
      </dsp:txXfrm>
    </dsp:sp>
    <dsp:sp modelId="{A514D952-12DD-4391-A88B-5B410D9D8E81}">
      <dsp:nvSpPr>
        <dsp:cNvPr id="0" name=""/>
        <dsp:cNvSpPr/>
      </dsp:nvSpPr>
      <dsp:spPr>
        <a:xfrm>
          <a:off x="5637719" y="3873515"/>
          <a:ext cx="939255" cy="45703"/>
        </a:xfrm>
        <a:custGeom>
          <a:avLst/>
          <a:gdLst/>
          <a:ahLst/>
          <a:cxnLst/>
          <a:rect l="0" t="0" r="0" b="0"/>
          <a:pathLst>
            <a:path>
              <a:moveTo>
                <a:pt x="0" y="22851"/>
              </a:moveTo>
              <a:lnTo>
                <a:pt x="939255" y="2285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83866" y="3872885"/>
        <a:ext cx="46962" cy="46962"/>
      </dsp:txXfrm>
    </dsp:sp>
    <dsp:sp modelId="{1537DB6A-3A57-4DD0-A5C0-6BD2156ABD93}">
      <dsp:nvSpPr>
        <dsp:cNvPr id="0" name=""/>
        <dsp:cNvSpPr/>
      </dsp:nvSpPr>
      <dsp:spPr>
        <a:xfrm>
          <a:off x="6576975" y="330933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Normal goods</a:t>
          </a:r>
        </a:p>
        <a:p>
          <a:pPr marL="0" lvl="0" indent="0" algn="ctr" defTabSz="622300">
            <a:lnSpc>
              <a:spcPct val="90000"/>
            </a:lnSpc>
            <a:spcBef>
              <a:spcPct val="0"/>
            </a:spcBef>
            <a:spcAft>
              <a:spcPct val="35000"/>
            </a:spcAft>
            <a:buNone/>
          </a:pPr>
          <a:r>
            <a:rPr lang="en-US" sz="1400" kern="1200" dirty="0"/>
            <a:t>Inferior goods</a:t>
          </a:r>
          <a:endParaRPr lang="en-US" sz="1300" kern="1200" dirty="0"/>
        </a:p>
      </dsp:txBody>
      <dsp:txXfrm>
        <a:off x="6611362" y="3343719"/>
        <a:ext cx="2279364" cy="11052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1C63EC-1F8E-402D-9ECC-6CCF6F14A82C}">
      <dsp:nvSpPr>
        <dsp:cNvPr id="0" name=""/>
        <dsp:cNvSpPr/>
      </dsp:nvSpPr>
      <dsp:spPr>
        <a:xfrm>
          <a:off x="5775447" y="3849454"/>
          <a:ext cx="524718" cy="91440"/>
        </a:xfrm>
        <a:custGeom>
          <a:avLst/>
          <a:gdLst/>
          <a:ahLst/>
          <a:cxnLst/>
          <a:rect l="0" t="0" r="0" b="0"/>
          <a:pathLst>
            <a:path>
              <a:moveTo>
                <a:pt x="0" y="45720"/>
              </a:moveTo>
              <a:lnTo>
                <a:pt x="524718" y="457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EFEA9C-BD22-4525-82E8-60CE193775C5}">
      <dsp:nvSpPr>
        <dsp:cNvPr id="0" name=""/>
        <dsp:cNvSpPr/>
      </dsp:nvSpPr>
      <dsp:spPr>
        <a:xfrm>
          <a:off x="2627135" y="2539521"/>
          <a:ext cx="524718" cy="1355652"/>
        </a:xfrm>
        <a:custGeom>
          <a:avLst/>
          <a:gdLst/>
          <a:ahLst/>
          <a:cxnLst/>
          <a:rect l="0" t="0" r="0" b="0"/>
          <a:pathLst>
            <a:path>
              <a:moveTo>
                <a:pt x="0" y="0"/>
              </a:moveTo>
              <a:lnTo>
                <a:pt x="262359" y="0"/>
              </a:lnTo>
              <a:lnTo>
                <a:pt x="262359" y="1355652"/>
              </a:lnTo>
              <a:lnTo>
                <a:pt x="524718" y="135565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40B75FD-5FCA-4667-B587-07112B78DE78}">
      <dsp:nvSpPr>
        <dsp:cNvPr id="0" name=""/>
        <dsp:cNvSpPr/>
      </dsp:nvSpPr>
      <dsp:spPr>
        <a:xfrm>
          <a:off x="5775447" y="2721308"/>
          <a:ext cx="524718" cy="91440"/>
        </a:xfrm>
        <a:custGeom>
          <a:avLst/>
          <a:gdLst/>
          <a:ahLst/>
          <a:cxnLst/>
          <a:rect l="0" t="0" r="0" b="0"/>
          <a:pathLst>
            <a:path>
              <a:moveTo>
                <a:pt x="0" y="45720"/>
              </a:moveTo>
              <a:lnTo>
                <a:pt x="524718" y="457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D05840-573B-4B4D-886D-624A1407D8C3}">
      <dsp:nvSpPr>
        <dsp:cNvPr id="0" name=""/>
        <dsp:cNvSpPr/>
      </dsp:nvSpPr>
      <dsp:spPr>
        <a:xfrm>
          <a:off x="2627135" y="2539521"/>
          <a:ext cx="524718" cy="227507"/>
        </a:xfrm>
        <a:custGeom>
          <a:avLst/>
          <a:gdLst/>
          <a:ahLst/>
          <a:cxnLst/>
          <a:rect l="0" t="0" r="0" b="0"/>
          <a:pathLst>
            <a:path>
              <a:moveTo>
                <a:pt x="0" y="0"/>
              </a:moveTo>
              <a:lnTo>
                <a:pt x="262359" y="0"/>
              </a:lnTo>
              <a:lnTo>
                <a:pt x="262359" y="227507"/>
              </a:lnTo>
              <a:lnTo>
                <a:pt x="524718" y="2275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7371F7-1D0E-416D-903A-0FDAC456AF95}">
      <dsp:nvSpPr>
        <dsp:cNvPr id="0" name=""/>
        <dsp:cNvSpPr/>
      </dsp:nvSpPr>
      <dsp:spPr>
        <a:xfrm>
          <a:off x="5775447" y="1138148"/>
          <a:ext cx="524718" cy="91440"/>
        </a:xfrm>
        <a:custGeom>
          <a:avLst/>
          <a:gdLst/>
          <a:ahLst/>
          <a:cxnLst/>
          <a:rect l="0" t="0" r="0" b="0"/>
          <a:pathLst>
            <a:path>
              <a:moveTo>
                <a:pt x="0" y="45720"/>
              </a:moveTo>
              <a:lnTo>
                <a:pt x="524718" y="457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BFA53B-D0AC-4974-A633-026AC94FCE55}">
      <dsp:nvSpPr>
        <dsp:cNvPr id="0" name=""/>
        <dsp:cNvSpPr/>
      </dsp:nvSpPr>
      <dsp:spPr>
        <a:xfrm>
          <a:off x="2627135" y="1183868"/>
          <a:ext cx="524718" cy="1355652"/>
        </a:xfrm>
        <a:custGeom>
          <a:avLst/>
          <a:gdLst/>
          <a:ahLst/>
          <a:cxnLst/>
          <a:rect l="0" t="0" r="0" b="0"/>
          <a:pathLst>
            <a:path>
              <a:moveTo>
                <a:pt x="0" y="1355652"/>
              </a:moveTo>
              <a:lnTo>
                <a:pt x="262359" y="1355652"/>
              </a:lnTo>
              <a:lnTo>
                <a:pt x="262359" y="0"/>
              </a:lnTo>
              <a:lnTo>
                <a:pt x="52471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66F8E7-B0DE-4A24-92B9-116F545A24F4}">
      <dsp:nvSpPr>
        <dsp:cNvPr id="0" name=""/>
        <dsp:cNvSpPr/>
      </dsp:nvSpPr>
      <dsp:spPr>
        <a:xfrm>
          <a:off x="3541" y="2139423"/>
          <a:ext cx="2623593" cy="800195"/>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u="none" kern="1200" dirty="0">
              <a:latin typeface="+mj-lt"/>
            </a:rPr>
            <a:t>Elasticity of Demand</a:t>
          </a:r>
          <a:endParaRPr lang="en-US" sz="1800" u="none" kern="1200" dirty="0">
            <a:latin typeface="+mj-lt"/>
          </a:endParaRPr>
        </a:p>
      </dsp:txBody>
      <dsp:txXfrm>
        <a:off x="3541" y="2139423"/>
        <a:ext cx="2623593" cy="800195"/>
      </dsp:txXfrm>
    </dsp:sp>
    <dsp:sp modelId="{F2348D6E-341B-48D9-B1D5-215268516E86}">
      <dsp:nvSpPr>
        <dsp:cNvPr id="0" name=""/>
        <dsp:cNvSpPr/>
      </dsp:nvSpPr>
      <dsp:spPr>
        <a:xfrm>
          <a:off x="3151853" y="783770"/>
          <a:ext cx="2623593" cy="800195"/>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mj-lt"/>
            </a:rPr>
            <a:t>Price elasticity </a:t>
          </a:r>
        </a:p>
      </dsp:txBody>
      <dsp:txXfrm>
        <a:off x="3151853" y="783770"/>
        <a:ext cx="2623593" cy="800195"/>
      </dsp:txXfrm>
    </dsp:sp>
    <dsp:sp modelId="{B5E853D6-C69B-45C1-B29E-7022D357C8E3}">
      <dsp:nvSpPr>
        <dsp:cNvPr id="0" name=""/>
        <dsp:cNvSpPr/>
      </dsp:nvSpPr>
      <dsp:spPr>
        <a:xfrm>
          <a:off x="6300165" y="328754"/>
          <a:ext cx="2623593" cy="171022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a:latin typeface="+mj-lt"/>
            </a:rPr>
            <a:t>- Elastic</a:t>
          </a:r>
        </a:p>
        <a:p>
          <a:pPr marL="0" lvl="0" indent="0" algn="ctr" defTabSz="800100">
            <a:lnSpc>
              <a:spcPct val="90000"/>
            </a:lnSpc>
            <a:spcBef>
              <a:spcPct val="0"/>
            </a:spcBef>
            <a:spcAft>
              <a:spcPct val="35000"/>
            </a:spcAft>
            <a:buNone/>
          </a:pPr>
          <a:r>
            <a:rPr lang="en-US" sz="1800" kern="1200">
              <a:latin typeface="+mj-lt"/>
            </a:rPr>
            <a:t>-Inelastic</a:t>
          </a:r>
        </a:p>
        <a:p>
          <a:pPr marL="0" lvl="0" indent="0" algn="ctr" defTabSz="800100">
            <a:lnSpc>
              <a:spcPct val="90000"/>
            </a:lnSpc>
            <a:spcBef>
              <a:spcPct val="0"/>
            </a:spcBef>
            <a:spcAft>
              <a:spcPct val="35000"/>
            </a:spcAft>
            <a:buNone/>
          </a:pPr>
          <a:r>
            <a:rPr lang="en-US" sz="1800" kern="1200">
              <a:latin typeface="+mj-lt"/>
            </a:rPr>
            <a:t>-Unit elastic </a:t>
          </a:r>
        </a:p>
        <a:p>
          <a:pPr marL="0" lvl="0" indent="0" algn="ctr" defTabSz="800100">
            <a:lnSpc>
              <a:spcPct val="90000"/>
            </a:lnSpc>
            <a:spcBef>
              <a:spcPct val="0"/>
            </a:spcBef>
            <a:spcAft>
              <a:spcPct val="35000"/>
            </a:spcAft>
            <a:buNone/>
          </a:pPr>
          <a:r>
            <a:rPr lang="en-US" sz="1800" kern="1200">
              <a:latin typeface="+mj-lt"/>
            </a:rPr>
            <a:t>- Perfectly elastic</a:t>
          </a:r>
        </a:p>
        <a:p>
          <a:pPr marL="0" lvl="0" indent="0" algn="ctr" defTabSz="800100">
            <a:lnSpc>
              <a:spcPct val="90000"/>
            </a:lnSpc>
            <a:spcBef>
              <a:spcPct val="0"/>
            </a:spcBef>
            <a:spcAft>
              <a:spcPct val="35000"/>
            </a:spcAft>
            <a:buNone/>
          </a:pPr>
          <a:r>
            <a:rPr lang="en-US" sz="1800" kern="1200">
              <a:latin typeface="+mj-lt"/>
            </a:rPr>
            <a:t>-perfectly inelastic</a:t>
          </a:r>
        </a:p>
      </dsp:txBody>
      <dsp:txXfrm>
        <a:off x="6300165" y="328754"/>
        <a:ext cx="2623593" cy="1710226"/>
      </dsp:txXfrm>
    </dsp:sp>
    <dsp:sp modelId="{852C2587-199E-438D-B5A6-14937DAADB76}">
      <dsp:nvSpPr>
        <dsp:cNvPr id="0" name=""/>
        <dsp:cNvSpPr/>
      </dsp:nvSpPr>
      <dsp:spPr>
        <a:xfrm>
          <a:off x="3151853" y="2366930"/>
          <a:ext cx="2623593" cy="800195"/>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mj-lt"/>
            </a:rPr>
            <a:t>Cross elasticity </a:t>
          </a:r>
        </a:p>
      </dsp:txBody>
      <dsp:txXfrm>
        <a:off x="3151853" y="2366930"/>
        <a:ext cx="2623593" cy="800195"/>
      </dsp:txXfrm>
    </dsp:sp>
    <dsp:sp modelId="{3A52FD71-C45C-43B9-918D-7CD1469A5311}">
      <dsp:nvSpPr>
        <dsp:cNvPr id="0" name=""/>
        <dsp:cNvSpPr/>
      </dsp:nvSpPr>
      <dsp:spPr>
        <a:xfrm>
          <a:off x="6300165" y="2366930"/>
          <a:ext cx="2623593" cy="800195"/>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Clr>
              <a:srgbClr val="CC0066"/>
            </a:buClr>
            <a:buSzPct val="120000"/>
            <a:buFont typeface="Wingdings" panose="05000000000000000000" pitchFamily="2" charset="2"/>
            <a:buNone/>
          </a:pPr>
          <a:r>
            <a:rPr lang="en-US" altLang="en-US" sz="1800" kern="1200">
              <a:latin typeface="+mj-lt"/>
            </a:rPr>
            <a:t>a </a:t>
          </a:r>
          <a:r>
            <a:rPr lang="en-US" altLang="en-US" sz="1800" i="1" kern="1200">
              <a:latin typeface="+mj-lt"/>
            </a:rPr>
            <a:t>substitute</a:t>
          </a:r>
          <a:r>
            <a:rPr lang="en-US" altLang="en-US" sz="1800" kern="1200">
              <a:latin typeface="+mj-lt"/>
            </a:rPr>
            <a:t> </a:t>
          </a:r>
        </a:p>
        <a:p>
          <a:pPr marL="0" lvl="0" indent="0" algn="ctr" defTabSz="800100">
            <a:lnSpc>
              <a:spcPct val="90000"/>
            </a:lnSpc>
            <a:spcBef>
              <a:spcPct val="0"/>
            </a:spcBef>
            <a:spcAft>
              <a:spcPct val="35000"/>
            </a:spcAft>
            <a:buClr>
              <a:srgbClr val="CC0066"/>
            </a:buClr>
            <a:buSzPct val="120000"/>
            <a:buFont typeface="Wingdings" panose="05000000000000000000" pitchFamily="2" charset="2"/>
            <a:buNone/>
          </a:pPr>
          <a:r>
            <a:rPr lang="en-US" altLang="en-US" sz="1800" kern="1200">
              <a:latin typeface="+mj-lt"/>
            </a:rPr>
            <a:t>a </a:t>
          </a:r>
          <a:r>
            <a:rPr lang="en-US" altLang="en-US" sz="1800" i="1" kern="1200">
              <a:latin typeface="+mj-lt"/>
            </a:rPr>
            <a:t>complement</a:t>
          </a:r>
          <a:r>
            <a:rPr lang="en-US" altLang="en-US" sz="1800" kern="1200">
              <a:latin typeface="+mj-lt"/>
            </a:rPr>
            <a:t>.</a:t>
          </a:r>
          <a:endParaRPr lang="en-US" sz="1800" kern="1200">
            <a:latin typeface="+mj-lt"/>
          </a:endParaRPr>
        </a:p>
      </dsp:txBody>
      <dsp:txXfrm>
        <a:off x="6300165" y="2366930"/>
        <a:ext cx="2623593" cy="800195"/>
      </dsp:txXfrm>
    </dsp:sp>
    <dsp:sp modelId="{4F9828B6-491A-43CB-9BCA-C0517E6CBDF3}">
      <dsp:nvSpPr>
        <dsp:cNvPr id="0" name=""/>
        <dsp:cNvSpPr/>
      </dsp:nvSpPr>
      <dsp:spPr>
        <a:xfrm>
          <a:off x="3151853" y="3495076"/>
          <a:ext cx="2623593" cy="800195"/>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1" kern="1200">
              <a:latin typeface="+mj-lt"/>
            </a:rPr>
            <a:t>Income elasticity </a:t>
          </a:r>
        </a:p>
      </dsp:txBody>
      <dsp:txXfrm>
        <a:off x="3151853" y="3495076"/>
        <a:ext cx="2623593" cy="800195"/>
      </dsp:txXfrm>
    </dsp:sp>
    <dsp:sp modelId="{86476E7C-9D45-4B3E-8A3B-6288274FC08C}">
      <dsp:nvSpPr>
        <dsp:cNvPr id="0" name=""/>
        <dsp:cNvSpPr/>
      </dsp:nvSpPr>
      <dsp:spPr>
        <a:xfrm>
          <a:off x="6300165" y="3495076"/>
          <a:ext cx="2623593" cy="800195"/>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j-lt"/>
            </a:rPr>
            <a:t>Normal goods</a:t>
          </a:r>
        </a:p>
        <a:p>
          <a:pPr marL="0" lvl="0" indent="0" algn="ctr" defTabSz="800100">
            <a:lnSpc>
              <a:spcPct val="90000"/>
            </a:lnSpc>
            <a:spcBef>
              <a:spcPct val="0"/>
            </a:spcBef>
            <a:spcAft>
              <a:spcPct val="35000"/>
            </a:spcAft>
            <a:buNone/>
          </a:pPr>
          <a:r>
            <a:rPr lang="en-US" sz="1800" kern="1200" dirty="0">
              <a:latin typeface="+mj-lt"/>
            </a:rPr>
            <a:t>Inferior goods</a:t>
          </a:r>
        </a:p>
      </dsp:txBody>
      <dsp:txXfrm>
        <a:off x="6300165" y="3495076"/>
        <a:ext cx="2623593" cy="80019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32058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0304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7879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63368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2533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97826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30733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02262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9803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31899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40292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9917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7681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3290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07298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164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4043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6869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4.jpe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79265"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Introduction to Economics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0109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MGM112</a:t>
            </a:r>
          </a:p>
          <a:p>
            <a:r>
              <a:rPr lang="en-US" sz="2000" dirty="0">
                <a:latin typeface="Times New Roman" panose="02020603050405020304" pitchFamily="18" charset="0"/>
                <a:cs typeface="Times New Roman" panose="02020603050405020304" pitchFamily="18" charset="0"/>
              </a:rPr>
              <a:t>Elasticity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Elasticity</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pic>
        <p:nvPicPr>
          <p:cNvPr id="9" name="Picture 8">
            <a:extLst>
              <a:ext uri="{FF2B5EF4-FFF2-40B4-BE49-F238E27FC236}">
                <a16:creationId xmlns:a16="http://schemas.microsoft.com/office/drawing/2014/main" id="{A6E812F0-91CC-790B-9293-08A5C71482F0}"/>
              </a:ext>
            </a:extLst>
          </p:cNvPr>
          <p:cNvPicPr>
            <a:picLocks noChangeAspect="1"/>
          </p:cNvPicPr>
          <p:nvPr/>
        </p:nvPicPr>
        <p:blipFill rotWithShape="1">
          <a:blip r:embed="rId3"/>
          <a:srcRect l="61087" t="31682" r="13913" b="56525"/>
          <a:stretch/>
        </p:blipFill>
        <p:spPr>
          <a:xfrm>
            <a:off x="950784" y="2357211"/>
            <a:ext cx="10222042" cy="3006240"/>
          </a:xfrm>
          <a:prstGeom prst="rect">
            <a:avLst/>
          </a:prstGeom>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aphicFrame>
        <p:nvGraphicFramePr>
          <p:cNvPr id="2" name="Diagram 1">
            <a:extLst>
              <a:ext uri="{FF2B5EF4-FFF2-40B4-BE49-F238E27FC236}">
                <a16:creationId xmlns:a16="http://schemas.microsoft.com/office/drawing/2014/main" id="{008348B6-47FD-C4BF-4267-1A6172DA2065}"/>
              </a:ext>
            </a:extLst>
          </p:cNvPr>
          <p:cNvGraphicFramePr/>
          <p:nvPr>
            <p:extLst>
              <p:ext uri="{D42A27DB-BD31-4B8C-83A1-F6EECF244321}">
                <p14:modId xmlns:p14="http://schemas.microsoft.com/office/powerpoint/2010/main" val="843159718"/>
              </p:ext>
            </p:extLst>
          </p:nvPr>
        </p:nvGraphicFramePr>
        <p:xfrm>
          <a:off x="1458276" y="1922709"/>
          <a:ext cx="8927301" cy="38338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pSp>
        <p:nvGrpSpPr>
          <p:cNvPr id="9" name="Group 8">
            <a:extLst>
              <a:ext uri="{FF2B5EF4-FFF2-40B4-BE49-F238E27FC236}">
                <a16:creationId xmlns:a16="http://schemas.microsoft.com/office/drawing/2014/main" id="{54387DCD-3383-3512-5584-81A92D44B2CC}"/>
              </a:ext>
            </a:extLst>
          </p:cNvPr>
          <p:cNvGrpSpPr/>
          <p:nvPr/>
        </p:nvGrpSpPr>
        <p:grpSpPr>
          <a:xfrm>
            <a:off x="2716435" y="2313252"/>
            <a:ext cx="6359080" cy="3179540"/>
            <a:chOff x="617207" y="0"/>
            <a:chExt cx="6359080" cy="3179540"/>
          </a:xfrm>
          <a:solidFill>
            <a:schemeClr val="accent5">
              <a:lumMod val="20000"/>
              <a:lumOff val="80000"/>
            </a:schemeClr>
          </a:solidFill>
          <a:scene3d>
            <a:camera prst="orthographicFront"/>
            <a:lightRig rig="chilly" dir="t"/>
          </a:scene3d>
        </p:grpSpPr>
        <p:sp>
          <p:nvSpPr>
            <p:cNvPr id="10" name="Rectangle: Rounded Corners 9">
              <a:extLst>
                <a:ext uri="{FF2B5EF4-FFF2-40B4-BE49-F238E27FC236}">
                  <a16:creationId xmlns:a16="http://schemas.microsoft.com/office/drawing/2014/main" id="{E6FC332F-0E6B-F69F-7824-B30BA7450462}"/>
                </a:ext>
              </a:extLst>
            </p:cNvPr>
            <p:cNvSpPr/>
            <p:nvPr/>
          </p:nvSpPr>
          <p:spPr>
            <a:xfrm>
              <a:off x="617207" y="0"/>
              <a:ext cx="6359080" cy="3179540"/>
            </a:xfrm>
            <a:prstGeom prst="roundRect">
              <a:avLst>
                <a:gd name="adj" fmla="val 10000"/>
              </a:avLst>
            </a:prstGeom>
            <a:grpFill/>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96E6B17A-CAF3-F91F-16D9-531D982B372B}"/>
                </a:ext>
              </a:extLst>
            </p:cNvPr>
            <p:cNvSpPr txBox="1"/>
            <p:nvPr/>
          </p:nvSpPr>
          <p:spPr>
            <a:xfrm>
              <a:off x="710333" y="93126"/>
              <a:ext cx="6172828" cy="299328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US" sz="4800" b="1" kern="1200" dirty="0">
                  <a:solidFill>
                    <a:srgbClr val="002060"/>
                  </a:solidFill>
                </a:rPr>
                <a:t>1) Elasticity OF Demand </a:t>
              </a:r>
            </a:p>
          </p:txBody>
        </p:sp>
      </p:grpSp>
    </p:spTree>
    <p:extLst>
      <p:ext uri="{BB962C8B-B14F-4D97-AF65-F5344CB8AC3E}">
        <p14:creationId xmlns:p14="http://schemas.microsoft.com/office/powerpoint/2010/main" val="1728812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aphicFrame>
        <p:nvGraphicFramePr>
          <p:cNvPr id="2" name="Diagram 1">
            <a:extLst>
              <a:ext uri="{FF2B5EF4-FFF2-40B4-BE49-F238E27FC236}">
                <a16:creationId xmlns:a16="http://schemas.microsoft.com/office/drawing/2014/main" id="{1C3FA53E-D8D0-F29F-1750-C7546816E5B6}"/>
              </a:ext>
            </a:extLst>
          </p:cNvPr>
          <p:cNvGraphicFramePr/>
          <p:nvPr>
            <p:extLst>
              <p:ext uri="{D42A27DB-BD31-4B8C-83A1-F6EECF244321}">
                <p14:modId xmlns:p14="http://schemas.microsoft.com/office/powerpoint/2010/main" val="664958177"/>
              </p:ext>
            </p:extLst>
          </p:nvPr>
        </p:nvGraphicFramePr>
        <p:xfrm>
          <a:off x="1216394" y="1526815"/>
          <a:ext cx="8927301" cy="46240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9404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9" name="Rectangle 8">
            <a:extLst>
              <a:ext uri="{FF2B5EF4-FFF2-40B4-BE49-F238E27FC236}">
                <a16:creationId xmlns:a16="http://schemas.microsoft.com/office/drawing/2014/main" id="{27DEE24F-6909-E5A8-3A8F-085F943DEEC2}"/>
              </a:ext>
            </a:extLst>
          </p:cNvPr>
          <p:cNvSpPr>
            <a:spLocks noGrp="1" noChangeArrowheads="1"/>
          </p:cNvSpPr>
          <p:nvPr/>
        </p:nvSpPr>
        <p:spPr bwMode="auto">
          <a:xfrm>
            <a:off x="656751" y="2144527"/>
            <a:ext cx="6835738"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tabLst>
                <a:tab pos="342900" algn="l"/>
              </a:tabLst>
            </a:pPr>
            <a:r>
              <a:rPr lang="en-US" altLang="en-US" sz="2000" dirty="0">
                <a:latin typeface="Alexandria"/>
              </a:rPr>
              <a:t>In the Figure, an increase in supply brings </a:t>
            </a:r>
          </a:p>
          <a:p>
            <a:pPr lvl="1" indent="0" eaLnBrk="1" hangingPunct="1">
              <a:buClr>
                <a:schemeClr val="tx1"/>
              </a:buClr>
              <a:buSzPct val="120000"/>
              <a:buFont typeface="Wingdings" panose="05000000000000000000" pitchFamily="2" charset="2"/>
              <a:buChar char="§"/>
              <a:tabLst>
                <a:tab pos="342900" algn="l"/>
              </a:tabLst>
            </a:pPr>
            <a:r>
              <a:rPr lang="en-US" altLang="en-US" sz="2000" dirty="0">
                <a:latin typeface="Alexandria"/>
              </a:rPr>
              <a:t> A large fall in price</a:t>
            </a:r>
          </a:p>
          <a:p>
            <a:pPr lvl="1" indent="0" eaLnBrk="1" hangingPunct="1">
              <a:buClr>
                <a:schemeClr val="tx1"/>
              </a:buClr>
              <a:buSzPct val="120000"/>
              <a:buFont typeface="Wingdings" panose="05000000000000000000" pitchFamily="2" charset="2"/>
              <a:buChar char="§"/>
              <a:tabLst>
                <a:tab pos="342900" algn="l"/>
              </a:tabLst>
            </a:pPr>
            <a:r>
              <a:rPr lang="en-US" altLang="en-US" sz="2000" dirty="0">
                <a:latin typeface="Alexandria"/>
              </a:rPr>
              <a:t> A small increase in the quantity demanded</a:t>
            </a:r>
          </a:p>
          <a:p>
            <a:pPr lvl="1" indent="0" defTabSz="342900" eaLnBrk="1" hangingPunct="1">
              <a:tabLst>
                <a:tab pos="461963" algn="l"/>
              </a:tabLst>
            </a:pPr>
            <a:endParaRPr lang="en-US" altLang="en-US" sz="2000" dirty="0">
              <a:solidFill>
                <a:srgbClr val="0070C0"/>
              </a:solidFill>
              <a:latin typeface="Alexandria"/>
            </a:endParaRPr>
          </a:p>
        </p:txBody>
      </p:sp>
      <p:pic>
        <p:nvPicPr>
          <p:cNvPr id="10" name="Picture 9" descr="fig0401ad">
            <a:extLst>
              <a:ext uri="{FF2B5EF4-FFF2-40B4-BE49-F238E27FC236}">
                <a16:creationId xmlns:a16="http://schemas.microsoft.com/office/drawing/2014/main" id="{B4EB00F5-6892-701D-D70B-EE5241D834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6620" y="1948116"/>
            <a:ext cx="4114800" cy="385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9962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2" name="Rectangle 1">
            <a:extLst>
              <a:ext uri="{FF2B5EF4-FFF2-40B4-BE49-F238E27FC236}">
                <a16:creationId xmlns:a16="http://schemas.microsoft.com/office/drawing/2014/main" id="{F8BA1099-E1BE-F084-68BF-3D3ACEA10522}"/>
              </a:ext>
            </a:extLst>
          </p:cNvPr>
          <p:cNvSpPr>
            <a:spLocks noGrp="1" noChangeArrowheads="1"/>
          </p:cNvSpPr>
          <p:nvPr/>
        </p:nvSpPr>
        <p:spPr bwMode="auto">
          <a:xfrm>
            <a:off x="617280" y="2234804"/>
            <a:ext cx="6835738"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tabLst>
                <a:tab pos="342900" algn="l"/>
              </a:tabLst>
              <a:defRPr/>
            </a:pPr>
            <a:r>
              <a:rPr lang="en-US" sz="2000" dirty="0">
                <a:latin typeface="Alexandria"/>
              </a:rPr>
              <a:t>In The Figure, an increase in supply brings</a:t>
            </a:r>
          </a:p>
          <a:p>
            <a:pPr marL="355600" lvl="1" indent="-241300" eaLnBrk="1" hangingPunct="1">
              <a:buClr>
                <a:schemeClr val="tx1"/>
              </a:buClr>
              <a:buSzPct val="120000"/>
              <a:buFont typeface="Wingdings" panose="05000000000000000000" pitchFamily="2" charset="2"/>
              <a:buChar char="§"/>
              <a:tabLst>
                <a:tab pos="342900" algn="l"/>
              </a:tabLst>
              <a:defRPr/>
            </a:pPr>
            <a:r>
              <a:rPr lang="en-US" sz="2000" dirty="0">
                <a:latin typeface="Alexandria"/>
              </a:rPr>
              <a:t>A small fall in price</a:t>
            </a:r>
          </a:p>
          <a:p>
            <a:pPr marL="355600" lvl="1" indent="-241300" eaLnBrk="1" hangingPunct="1">
              <a:buClr>
                <a:schemeClr val="tx1"/>
              </a:buClr>
              <a:buSzPct val="120000"/>
              <a:buFont typeface="Wingdings" panose="05000000000000000000" pitchFamily="2" charset="2"/>
              <a:buChar char="§"/>
              <a:tabLst>
                <a:tab pos="342900" algn="l"/>
              </a:tabLst>
              <a:defRPr/>
            </a:pPr>
            <a:r>
              <a:rPr lang="en-US" sz="2000" dirty="0">
                <a:latin typeface="Alexandria"/>
              </a:rPr>
              <a:t>A large increase in the quantity demanded</a:t>
            </a:r>
          </a:p>
          <a:p>
            <a:pPr lvl="1" indent="0" defTabSz="342900" eaLnBrk="1" hangingPunct="1">
              <a:tabLst>
                <a:tab pos="461963" algn="l"/>
              </a:tabLst>
            </a:pPr>
            <a:endParaRPr lang="en-US" altLang="en-US" sz="2000" dirty="0">
              <a:solidFill>
                <a:srgbClr val="0070C0"/>
              </a:solidFill>
              <a:latin typeface="Alexandria"/>
            </a:endParaRPr>
          </a:p>
        </p:txBody>
      </p:sp>
      <p:pic>
        <p:nvPicPr>
          <p:cNvPr id="11" name="Picture 10" descr="fig0401bd">
            <a:extLst>
              <a:ext uri="{FF2B5EF4-FFF2-40B4-BE49-F238E27FC236}">
                <a16:creationId xmlns:a16="http://schemas.microsoft.com/office/drawing/2014/main" id="{69AB5585-A52B-B53A-7AA2-91C261767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8045" y="1927282"/>
            <a:ext cx="4143375" cy="392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0386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9" name="Rectangle 8">
            <a:extLst>
              <a:ext uri="{FF2B5EF4-FFF2-40B4-BE49-F238E27FC236}">
                <a16:creationId xmlns:a16="http://schemas.microsoft.com/office/drawing/2014/main" id="{264744EE-7F8D-B65C-FA6F-67AB9028B6D0}"/>
              </a:ext>
            </a:extLst>
          </p:cNvPr>
          <p:cNvSpPr>
            <a:spLocks noGrp="1" noChangeArrowheads="1"/>
          </p:cNvSpPr>
          <p:nvPr/>
        </p:nvSpPr>
        <p:spPr bwMode="auto">
          <a:xfrm>
            <a:off x="1129687" y="2141974"/>
            <a:ext cx="9932625" cy="4240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eaLnBrk="1" hangingPunct="1">
              <a:tabLst>
                <a:tab pos="461963" algn="l"/>
              </a:tabLst>
            </a:pPr>
            <a:r>
              <a:rPr lang="en-US" altLang="en-US" sz="2000" dirty="0">
                <a:solidFill>
                  <a:srgbClr val="0070C0"/>
                </a:solidFill>
                <a:latin typeface="Alexandria"/>
              </a:rPr>
              <a:t>The contrast between the two outcomes highlights the need for:</a:t>
            </a:r>
          </a:p>
          <a:p>
            <a:pPr lvl="1" indent="0" defTabSz="342900" eaLnBrk="1" hangingPunct="1">
              <a:buClr>
                <a:srgbClr val="E6AF00"/>
              </a:buClr>
              <a:buSzPct val="75000"/>
              <a:tabLst>
                <a:tab pos="461963" algn="l"/>
              </a:tabLst>
            </a:pPr>
            <a:r>
              <a:rPr lang="en-US" altLang="en-US" sz="2000" b="1" dirty="0">
                <a:latin typeface="Alexandria"/>
              </a:rPr>
              <a:t>	A measure of the responsiveness of the quantity 	demanded to a price change.</a:t>
            </a:r>
          </a:p>
          <a:p>
            <a:pPr lvl="1" indent="0" defTabSz="342900" eaLnBrk="1" hangingPunct="1">
              <a:tabLst>
                <a:tab pos="461963" algn="l"/>
              </a:tabLst>
            </a:pPr>
            <a:r>
              <a:rPr lang="en-US" altLang="en-US" sz="2000" dirty="0">
                <a:latin typeface="Alexandria"/>
              </a:rPr>
              <a:t>The </a:t>
            </a:r>
            <a:r>
              <a:rPr lang="en-US" altLang="en-US" sz="2000" b="1" u="sng" dirty="0">
                <a:solidFill>
                  <a:srgbClr val="0070C0"/>
                </a:solidFill>
                <a:latin typeface="Alexandria"/>
              </a:rPr>
              <a:t>price elasticity of demand </a:t>
            </a:r>
            <a:r>
              <a:rPr lang="en-US" altLang="en-US" sz="2000" dirty="0">
                <a:latin typeface="Alexandria"/>
              </a:rPr>
              <a:t>is a measure of the responsiveness of </a:t>
            </a:r>
            <a:r>
              <a:rPr lang="en-US" altLang="en-US" sz="2000" u="sng" dirty="0">
                <a:latin typeface="Alexandria"/>
              </a:rPr>
              <a:t>the quantity demanded </a:t>
            </a:r>
            <a:r>
              <a:rPr lang="en-US" altLang="en-US" sz="2000" dirty="0">
                <a:latin typeface="Alexandria"/>
              </a:rPr>
              <a:t>of a good to </a:t>
            </a:r>
            <a:r>
              <a:rPr lang="en-US" altLang="en-US" sz="2000" u="sng" dirty="0">
                <a:latin typeface="Alexandria"/>
              </a:rPr>
              <a:t>a change in its price </a:t>
            </a:r>
            <a:r>
              <a:rPr lang="en-US" altLang="en-US" sz="2000" dirty="0">
                <a:latin typeface="Alexandria"/>
              </a:rPr>
              <a:t>when all other influences on buying plans remain the same.</a:t>
            </a:r>
          </a:p>
          <a:p>
            <a:pPr lvl="1" indent="0" defTabSz="342900" eaLnBrk="1" hangingPunct="1">
              <a:tabLst>
                <a:tab pos="461963" algn="l"/>
              </a:tabLst>
            </a:pPr>
            <a:endParaRPr lang="en-US" altLang="en-US" sz="2000" dirty="0">
              <a:solidFill>
                <a:srgbClr val="0070C0"/>
              </a:solidFill>
              <a:latin typeface="Alexandria"/>
            </a:endParaRPr>
          </a:p>
        </p:txBody>
      </p:sp>
    </p:spTree>
    <p:extLst>
      <p:ext uri="{BB962C8B-B14F-4D97-AF65-F5344CB8AC3E}">
        <p14:creationId xmlns:p14="http://schemas.microsoft.com/office/powerpoint/2010/main" val="4294611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15D5AB7E-B4A0-8D4D-7B5E-1CA27D543674}"/>
                  </a:ext>
                </a:extLst>
              </p:cNvPr>
              <p:cNvSpPr>
                <a:spLocks noGrp="1" noChangeArrowheads="1"/>
              </p:cNvSpPr>
              <p:nvPr/>
            </p:nvSpPr>
            <p:spPr bwMode="auto">
              <a:xfrm>
                <a:off x="1155855" y="2495308"/>
                <a:ext cx="9533101" cy="223721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sz="2000" dirty="0">
                    <a:solidFill>
                      <a:srgbClr val="0070C0"/>
                    </a:solidFill>
                    <a:latin typeface="Alexandria"/>
                  </a:rPr>
                  <a:t>Calculating Price Elasticity of Demand</a:t>
                </a:r>
              </a:p>
              <a:p>
                <a:pPr lvl="1" indent="0" eaLnBrk="1" hangingPunct="1"/>
                <a:r>
                  <a:rPr lang="en-US" altLang="en-US" sz="2000" dirty="0">
                    <a:latin typeface="Alexandria"/>
                  </a:rPr>
                  <a:t>The price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2000" b="1" i="0" smtClean="0">
                          <a:solidFill>
                            <a:srgbClr val="0070C0"/>
                          </a:solidFill>
                          <a:latin typeface="Alexandria"/>
                        </a:rPr>
                        <m:t>Ed</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quantity</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demanded</m:t>
                          </m:r>
                          <m:r>
                            <m:rPr>
                              <m:nor/>
                            </m:rPr>
                            <a:rPr lang="en-US" altLang="en-US" sz="2000" b="1" i="0" dirty="0" smtClean="0">
                              <a:solidFill>
                                <a:srgbClr val="0070C0"/>
                              </a:solidFill>
                              <a:latin typeface="Alexandria"/>
                            </a:rPr>
                            <m:t> (</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Qd</m:t>
                          </m:r>
                          <m:r>
                            <m:rPr>
                              <m:nor/>
                            </m:rPr>
                            <a:rPr lang="en-US" altLang="en-US" sz="2000" b="1" i="0" dirty="0" smtClean="0">
                              <a:solidFill>
                                <a:srgbClr val="0070C0"/>
                              </a:solidFill>
                              <a:latin typeface="Alexandria"/>
                            </a:rPr>
                            <m:t>)</m:t>
                          </m:r>
                          <m:r>
                            <m:rPr>
                              <m:nor/>
                            </m:rPr>
                            <a:rPr lang="en-US" altLang="en-US" sz="2000" b="1" dirty="0">
                              <a:solidFill>
                                <a:srgbClr val="0070C0"/>
                              </a:solidFill>
                              <a:latin typeface="Alexandria"/>
                            </a:rPr>
                            <m:t> </m:t>
                          </m:r>
                          <m:r>
                            <a:rPr lang="en-US" altLang="en-US" sz="2000" b="1" i="1" dirty="0" smtClean="0">
                              <a:solidFill>
                                <a:srgbClr val="0070C0"/>
                              </a:solidFill>
                              <a:latin typeface="Cambria Math" panose="02040503050406030204" pitchFamily="18" charset="0"/>
                            </a:rPr>
                            <m:t> </m:t>
                          </m:r>
                        </m:num>
                        <m:den>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price</m:t>
                          </m:r>
                          <m:r>
                            <m:rPr>
                              <m:nor/>
                            </m:rPr>
                            <a:rPr lang="en-US" altLang="en-US" sz="2000" b="1" dirty="0">
                              <a:solidFill>
                                <a:srgbClr val="0070C0"/>
                              </a:solidFill>
                              <a:latin typeface="Alexandria"/>
                            </a:rPr>
                            <m:t> </m:t>
                          </m:r>
                          <m:r>
                            <a:rPr lang="en-US" altLang="en-US" sz="2000" b="1" i="1" dirty="0" smtClean="0">
                              <a:solidFill>
                                <a:srgbClr val="0070C0"/>
                              </a:solidFill>
                              <a:latin typeface="Cambria Math" panose="02040503050406030204" pitchFamily="18" charset="0"/>
                            </a:rPr>
                            <m:t>(</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P</m:t>
                          </m:r>
                          <m:r>
                            <a:rPr lang="en-US" altLang="en-US" sz="2000" b="1" i="1" dirty="0" smtClean="0">
                              <a:solidFill>
                                <a:srgbClr val="0070C0"/>
                              </a:solidFill>
                              <a:latin typeface="Cambria Math" panose="02040503050406030204" pitchFamily="18" charset="0"/>
                            </a:rPr>
                            <m:t>)</m:t>
                          </m:r>
                        </m:den>
                      </m:f>
                    </m:oMath>
                  </m:oMathPara>
                </a14:m>
                <a:endParaRPr lang="en-US" altLang="en-US" sz="2000" b="1" dirty="0">
                  <a:solidFill>
                    <a:srgbClr val="0070C0"/>
                  </a:solidFill>
                  <a:latin typeface="Alexandria"/>
                </a:endParaRPr>
              </a:p>
              <a:p>
                <a:pPr lvl="1" indent="0" eaLnBrk="1" hangingPunct="1"/>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2" name="Rectangle 1">
                <a:extLst>
                  <a:ext uri="{FF2B5EF4-FFF2-40B4-BE49-F238E27FC236}">
                    <a16:creationId xmlns:a16="http://schemas.microsoft.com/office/drawing/2014/main" id="{15D5AB7E-B4A0-8D4D-7B5E-1CA27D543674}"/>
                  </a:ext>
                </a:extLst>
              </p:cNvPr>
              <p:cNvSpPr>
                <a:spLocks noGrp="1" noRot="1" noChangeAspect="1" noMove="1" noResize="1" noEditPoints="1" noAdjustHandles="1" noChangeArrowheads="1" noChangeShapeType="1" noTextEdit="1"/>
              </p:cNvSpPr>
              <p:nvPr/>
            </p:nvSpPr>
            <p:spPr bwMode="auto">
              <a:xfrm>
                <a:off x="1155855" y="2495308"/>
                <a:ext cx="9533101" cy="2237214"/>
              </a:xfrm>
              <a:prstGeom prst="rect">
                <a:avLst/>
              </a:prstGeom>
              <a:blipFill>
                <a:blip r:embed="rId3"/>
                <a:stretch>
                  <a:fillRect l="-704" t="-136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2204092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6FC1E31F-922A-A7CE-A0D3-B1C12202CF86}"/>
                  </a:ext>
                </a:extLst>
              </p:cNvPr>
              <p:cNvSpPr>
                <a:spLocks noGrp="1" noChangeArrowheads="1"/>
              </p:cNvSpPr>
              <p:nvPr/>
            </p:nvSpPr>
            <p:spPr bwMode="auto">
              <a:xfrm>
                <a:off x="2407795" y="1777915"/>
                <a:ext cx="9533101"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sz="2000" dirty="0">
                    <a:solidFill>
                      <a:srgbClr val="0070C0"/>
                    </a:solidFill>
                    <a:latin typeface="Alexandria"/>
                  </a:rPr>
                  <a:t>Calculating Price Elasticity of Demand</a:t>
                </a: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1" smtClean="0">
                          <a:solidFill>
                            <a:srgbClr val="0070C0"/>
                          </a:solidFill>
                          <a:latin typeface="Alexandria"/>
                        </a:rPr>
                        <m:t>%</m:t>
                      </m:r>
                      <m:r>
                        <m:rPr>
                          <m:nor/>
                        </m:rPr>
                        <a:rPr lang="en-US" sz="2000" b="1" smtClean="0">
                          <a:solidFill>
                            <a:srgbClr val="0070C0"/>
                          </a:solidFill>
                          <a:latin typeface="Alexandria"/>
                        </a:rPr>
                        <m:t>∆</m:t>
                      </m:r>
                      <m:r>
                        <m:rPr>
                          <m:nor/>
                        </m:rPr>
                        <a:rPr lang="en-US" sz="2000" b="1" smtClean="0">
                          <a:solidFill>
                            <a:srgbClr val="0070C0"/>
                          </a:solidFill>
                          <a:latin typeface="Alexandria"/>
                        </a:rPr>
                        <m:t>Qd</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sz="2000" b="1">
                              <a:solidFill>
                                <a:srgbClr val="0070C0"/>
                              </a:solidFill>
                              <a:latin typeface="Alexandria"/>
                            </a:rPr>
                            <m:t>∆</m:t>
                          </m:r>
                          <m:r>
                            <m:rPr>
                              <m:nor/>
                            </m:rPr>
                            <a:rPr lang="en-US" sz="2000" b="1">
                              <a:solidFill>
                                <a:srgbClr val="0070C0"/>
                              </a:solidFill>
                              <a:latin typeface="Alexandria"/>
                            </a:rPr>
                            <m:t>Qd</m:t>
                          </m:r>
                        </m:num>
                        <m:den>
                          <m:r>
                            <m:rPr>
                              <m:nor/>
                            </m:rPr>
                            <a:rPr lang="en-US" sz="2000" b="1">
                              <a:solidFill>
                                <a:srgbClr val="0070C0"/>
                              </a:solidFill>
                              <a:latin typeface="Alexandria"/>
                            </a:rPr>
                            <m:t>Qd</m:t>
                          </m:r>
                          <m:r>
                            <m:rPr>
                              <m:nor/>
                            </m:rPr>
                            <a:rPr lang="en-US" sz="2000" b="1">
                              <a:solidFill>
                                <a:srgbClr val="0070C0"/>
                              </a:solidFill>
                              <a:latin typeface="Alexandria"/>
                            </a:rPr>
                            <m:t>.</m:t>
                          </m:r>
                          <m:r>
                            <m:rPr>
                              <m:nor/>
                            </m:rPr>
                            <a:rPr lang="en-US" sz="2000" b="1">
                              <a:solidFill>
                                <a:srgbClr val="0070C0"/>
                              </a:solidFill>
                              <a:latin typeface="Alexandria"/>
                            </a:rPr>
                            <m:t>average</m:t>
                          </m:r>
                        </m:den>
                      </m:f>
                    </m:oMath>
                  </m:oMathPara>
                </a14:m>
                <a:endParaRPr lang="en-US" altLang="en-US" sz="2000" b="1" dirty="0">
                  <a:solidFill>
                    <a:srgbClr val="0070C0"/>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1" smtClean="0">
                          <a:solidFill>
                            <a:srgbClr val="0070C0"/>
                          </a:solidFill>
                          <a:latin typeface="Alexandria"/>
                        </a:rPr>
                        <m:t>%</m:t>
                      </m:r>
                      <m:r>
                        <m:rPr>
                          <m:nor/>
                        </m:rPr>
                        <a:rPr lang="en-US" sz="2000" b="1" smtClean="0">
                          <a:solidFill>
                            <a:srgbClr val="0070C0"/>
                          </a:solidFill>
                          <a:latin typeface="Alexandria"/>
                        </a:rPr>
                        <m:t>∆</m:t>
                      </m:r>
                      <m:r>
                        <m:rPr>
                          <m:nor/>
                        </m:rPr>
                        <a:rPr lang="en-US" sz="2000" b="1" i="0" smtClean="0">
                          <a:solidFill>
                            <a:srgbClr val="0070C0"/>
                          </a:solidFill>
                          <a:latin typeface="Alexandria"/>
                        </a:rPr>
                        <m:t>P</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sz="2000" b="1">
                              <a:solidFill>
                                <a:srgbClr val="0070C0"/>
                              </a:solidFill>
                              <a:latin typeface="Alexandria"/>
                            </a:rPr>
                            <m:t>∆</m:t>
                          </m:r>
                          <m:r>
                            <m:rPr>
                              <m:nor/>
                            </m:rPr>
                            <a:rPr lang="en-US" sz="2000" b="1" i="0" smtClean="0">
                              <a:solidFill>
                                <a:srgbClr val="0070C0"/>
                              </a:solidFill>
                              <a:latin typeface="Alexandria"/>
                            </a:rPr>
                            <m:t>P</m:t>
                          </m:r>
                        </m:num>
                        <m:den>
                          <m:r>
                            <m:rPr>
                              <m:nor/>
                            </m:rPr>
                            <a:rPr lang="en-US" sz="2000" b="1" i="0" smtClean="0">
                              <a:solidFill>
                                <a:srgbClr val="0070C0"/>
                              </a:solidFill>
                              <a:latin typeface="Alexandria"/>
                            </a:rPr>
                            <m:t>P</m:t>
                          </m:r>
                          <m:r>
                            <m:rPr>
                              <m:nor/>
                            </m:rPr>
                            <a:rPr lang="en-US" sz="2000" b="1">
                              <a:solidFill>
                                <a:srgbClr val="0070C0"/>
                              </a:solidFill>
                              <a:latin typeface="Alexandria"/>
                            </a:rPr>
                            <m:t>.</m:t>
                          </m:r>
                          <m:r>
                            <m:rPr>
                              <m:nor/>
                            </m:rPr>
                            <a:rPr lang="en-US" sz="2000" b="1">
                              <a:solidFill>
                                <a:srgbClr val="0070C0"/>
                              </a:solidFill>
                              <a:latin typeface="Alexandria"/>
                            </a:rPr>
                            <m:t>average</m:t>
                          </m:r>
                        </m:den>
                      </m:f>
                    </m:oMath>
                  </m:oMathPara>
                </a14:m>
                <a:endParaRPr lang="en-US" altLang="en-US" sz="2000" b="1" dirty="0">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smtClean="0">
                          <a:solidFill>
                            <a:schemeClr val="tx1"/>
                          </a:solidFill>
                          <a:latin typeface="Alexandria"/>
                        </a:rPr>
                        <m:t>Qd</m:t>
                      </m:r>
                      <m:r>
                        <m:rPr>
                          <m:nor/>
                        </m:rPr>
                        <a:rPr lang="en-US" sz="2000" smtClean="0">
                          <a:solidFill>
                            <a:schemeClr val="tx1"/>
                          </a:solidFill>
                          <a:latin typeface="Alexandria"/>
                        </a:rPr>
                        <m:t>.</m:t>
                      </m:r>
                      <m:r>
                        <m:rPr>
                          <m:nor/>
                        </m:rPr>
                        <a:rPr lang="en-US" sz="2000" smtClean="0">
                          <a:solidFill>
                            <a:schemeClr val="tx1"/>
                          </a:solidFill>
                          <a:latin typeface="Alexandria"/>
                        </a:rPr>
                        <m:t>average</m:t>
                      </m:r>
                      <m:r>
                        <a:rPr lang="en-US" sz="2000" b="0" i="1" smtClean="0">
                          <a:solidFill>
                            <a:schemeClr val="tx1"/>
                          </a:solidFill>
                          <a:latin typeface="Cambria Math" panose="02040503050406030204" pitchFamily="18" charset="0"/>
                        </a:rPr>
                        <m:t>= </m:t>
                      </m:r>
                      <m:f>
                        <m:fPr>
                          <m:ctrlPr>
                            <a:rPr lang="pt-BR" altLang="en-US" sz="2000" i="1" smtClean="0">
                              <a:solidFill>
                                <a:schemeClr val="tx1"/>
                              </a:solidFill>
                              <a:latin typeface="Cambria Math" panose="02040503050406030204" pitchFamily="18" charset="0"/>
                            </a:rPr>
                          </m:ctrlPr>
                        </m:fPr>
                        <m:num>
                          <m:r>
                            <m:rPr>
                              <m:nor/>
                            </m:rPr>
                            <a:rPr lang="en-US" sz="2000" b="0" i="0" smtClean="0">
                              <a:solidFill>
                                <a:schemeClr val="tx1"/>
                              </a:solidFill>
                              <a:latin typeface="Alexandria"/>
                            </a:rPr>
                            <m:t>Sum</m:t>
                          </m:r>
                          <m:r>
                            <m:rPr>
                              <m:nor/>
                            </m:rPr>
                            <a:rPr lang="en-US" sz="2000" b="0" i="0" smtClean="0">
                              <a:solidFill>
                                <a:schemeClr val="tx1"/>
                              </a:solidFill>
                              <a:latin typeface="Alexandria"/>
                            </a:rPr>
                            <m:t> </m:t>
                          </m:r>
                          <m:r>
                            <m:rPr>
                              <m:nor/>
                            </m:rPr>
                            <a:rPr lang="en-US" sz="2000">
                              <a:solidFill>
                                <a:schemeClr val="tx1"/>
                              </a:solidFill>
                              <a:latin typeface="Alexandria"/>
                            </a:rPr>
                            <m:t>Qd</m:t>
                          </m:r>
                        </m:num>
                        <m:den>
                          <m:r>
                            <m:rPr>
                              <m:nor/>
                            </m:rPr>
                            <a:rPr lang="en-US" sz="2000" b="0" i="0" smtClean="0">
                              <a:solidFill>
                                <a:schemeClr val="tx1"/>
                              </a:solidFill>
                              <a:latin typeface="Alexandria"/>
                            </a:rPr>
                            <m:t>n</m:t>
                          </m:r>
                        </m:den>
                      </m:f>
                    </m:oMath>
                  </m:oMathPara>
                </a14:m>
                <a:endParaRPr lang="en-US" altLang="en-US" sz="2000" dirty="0">
                  <a:solidFill>
                    <a:schemeClr val="tx1"/>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0" i="0" smtClean="0">
                          <a:solidFill>
                            <a:schemeClr val="tx1"/>
                          </a:solidFill>
                          <a:latin typeface="Alexandria"/>
                        </a:rPr>
                        <m:t>P</m:t>
                      </m:r>
                      <m:r>
                        <m:rPr>
                          <m:nor/>
                        </m:rPr>
                        <a:rPr lang="en-US" sz="2000" smtClean="0">
                          <a:solidFill>
                            <a:schemeClr val="tx1"/>
                          </a:solidFill>
                          <a:latin typeface="Alexandria"/>
                        </a:rPr>
                        <m:t>.</m:t>
                      </m:r>
                      <m:r>
                        <m:rPr>
                          <m:nor/>
                        </m:rPr>
                        <a:rPr lang="en-US" sz="2000" smtClean="0">
                          <a:solidFill>
                            <a:schemeClr val="tx1"/>
                          </a:solidFill>
                          <a:latin typeface="Alexandria"/>
                        </a:rPr>
                        <m:t>average</m:t>
                      </m:r>
                      <m:r>
                        <a:rPr lang="en-US" sz="2000" b="0" i="1" smtClean="0">
                          <a:solidFill>
                            <a:schemeClr val="tx1"/>
                          </a:solidFill>
                          <a:latin typeface="Cambria Math" panose="02040503050406030204" pitchFamily="18" charset="0"/>
                        </a:rPr>
                        <m:t>=</m:t>
                      </m:r>
                      <m:f>
                        <m:fPr>
                          <m:ctrlPr>
                            <a:rPr lang="pt-BR" altLang="en-US" sz="2000" i="1">
                              <a:latin typeface="Cambria Math" panose="02040503050406030204" pitchFamily="18" charset="0"/>
                            </a:rPr>
                          </m:ctrlPr>
                        </m:fPr>
                        <m:num>
                          <m:r>
                            <m:rPr>
                              <m:nor/>
                            </m:rPr>
                            <a:rPr lang="en-US" sz="2000">
                              <a:latin typeface="Alexandria"/>
                            </a:rPr>
                            <m:t>Sum</m:t>
                          </m:r>
                          <m:r>
                            <m:rPr>
                              <m:nor/>
                            </m:rPr>
                            <a:rPr lang="en-US" sz="2000">
                              <a:latin typeface="Alexandria"/>
                            </a:rPr>
                            <m:t> </m:t>
                          </m:r>
                          <m:r>
                            <m:rPr>
                              <m:nor/>
                            </m:rPr>
                            <a:rPr lang="en-US" sz="2000" b="0" i="0" smtClean="0">
                              <a:latin typeface="Alexandria"/>
                            </a:rPr>
                            <m:t>P</m:t>
                          </m:r>
                        </m:num>
                        <m:den>
                          <m:r>
                            <m:rPr>
                              <m:nor/>
                            </m:rPr>
                            <a:rPr lang="en-US" sz="2000">
                              <a:latin typeface="Alexandria"/>
                            </a:rPr>
                            <m:t>n</m:t>
                          </m:r>
                        </m:den>
                      </m:f>
                    </m:oMath>
                  </m:oMathPara>
                </a14:m>
                <a:endParaRPr lang="en-US" altLang="en-US" sz="2000" dirty="0">
                  <a:solidFill>
                    <a:schemeClr val="tx1"/>
                  </a:solidFill>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9" name="Rectangle 8">
                <a:extLst>
                  <a:ext uri="{FF2B5EF4-FFF2-40B4-BE49-F238E27FC236}">
                    <a16:creationId xmlns:a16="http://schemas.microsoft.com/office/drawing/2014/main" id="{6FC1E31F-922A-A7CE-A0D3-B1C12202CF86}"/>
                  </a:ext>
                </a:extLst>
              </p:cNvPr>
              <p:cNvSpPr>
                <a:spLocks noGrp="1" noRot="1" noChangeAspect="1" noMove="1" noResize="1" noEditPoints="1" noAdjustHandles="1" noChangeArrowheads="1" noChangeShapeType="1" noTextEdit="1"/>
              </p:cNvSpPr>
              <p:nvPr/>
            </p:nvSpPr>
            <p:spPr bwMode="auto">
              <a:xfrm>
                <a:off x="2407795" y="1777915"/>
                <a:ext cx="9533101" cy="4339162"/>
              </a:xfrm>
              <a:prstGeom prst="rect">
                <a:avLst/>
              </a:prstGeom>
              <a:blipFill>
                <a:blip r:embed="rId3"/>
                <a:stretch>
                  <a:fillRect l="-703" t="-84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2459984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2" name="Rectangle 1">
            <a:extLst>
              <a:ext uri="{FF2B5EF4-FFF2-40B4-BE49-F238E27FC236}">
                <a16:creationId xmlns:a16="http://schemas.microsoft.com/office/drawing/2014/main" id="{6C4F0CE1-1D18-12F8-6476-D575A3CE9BDD}"/>
              </a:ext>
            </a:extLst>
          </p:cNvPr>
          <p:cNvSpPr>
            <a:spLocks noGrp="1" noChangeArrowheads="1"/>
          </p:cNvSpPr>
          <p:nvPr/>
        </p:nvSpPr>
        <p:spPr bwMode="auto">
          <a:xfrm>
            <a:off x="617280" y="1716745"/>
            <a:ext cx="10893287" cy="433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ctr"/>
            <a:r>
              <a:rPr lang="en-US" altLang="en-US" sz="2000" dirty="0">
                <a:solidFill>
                  <a:srgbClr val="0070C0"/>
                </a:solidFill>
                <a:latin typeface="Alexandria"/>
              </a:rPr>
              <a:t>Numerical Example:</a:t>
            </a:r>
          </a:p>
          <a:p>
            <a:pPr lvl="1" indent="0" eaLnBrk="1" hangingPunct="1"/>
            <a:r>
              <a:rPr lang="en-US" sz="2000" dirty="0">
                <a:solidFill>
                  <a:srgbClr val="002060"/>
                </a:solidFill>
                <a:effectLst/>
                <a:latin typeface="Alexandria"/>
                <a:ea typeface="Times New Roman" panose="02020603050405020304" pitchFamily="18" charset="0"/>
              </a:rPr>
              <a:t>Using the following data Using the mid -point formula to get elasticities</a:t>
            </a:r>
          </a:p>
          <a:p>
            <a:pPr lvl="1" indent="0" eaLnBrk="1" hangingPunct="1"/>
            <a:r>
              <a:rPr lang="en-US" sz="2000" dirty="0">
                <a:solidFill>
                  <a:srgbClr val="FF0000"/>
                </a:solidFill>
                <a:effectLst/>
                <a:latin typeface="Alexandria"/>
                <a:ea typeface="Times New Roman" panose="02020603050405020304" pitchFamily="18" charset="0"/>
              </a:rPr>
              <a:t> </a:t>
            </a:r>
            <a:endParaRPr lang="en-US" sz="2000" dirty="0">
              <a:solidFill>
                <a:srgbClr val="0070C0"/>
              </a:solidFill>
              <a:latin typeface="Alexandria"/>
            </a:endParaRPr>
          </a:p>
          <a:p>
            <a:pPr lvl="1" indent="0" eaLnBrk="1" hangingPunct="1"/>
            <a:endParaRPr lang="en-US" sz="2000" dirty="0">
              <a:solidFill>
                <a:srgbClr val="0070C0"/>
              </a:solidFill>
              <a:latin typeface="Alexandria"/>
            </a:endParaRPr>
          </a:p>
          <a:p>
            <a:pPr lvl="1" indent="0" eaLnBrk="1" hangingPunct="1"/>
            <a:endParaRPr lang="en-US" sz="2000" dirty="0">
              <a:solidFill>
                <a:srgbClr val="0070C0"/>
              </a:solidFill>
              <a:latin typeface="Alexandria"/>
            </a:endParaRPr>
          </a:p>
          <a:p>
            <a:pPr lvl="1" indent="0" eaLnBrk="1" hangingPunct="1"/>
            <a:endParaRPr lang="en-US" sz="2000" dirty="0">
              <a:solidFill>
                <a:srgbClr val="0070C0"/>
              </a:solidFill>
              <a:latin typeface="Alexandria"/>
            </a:endParaRPr>
          </a:p>
          <a:p>
            <a:pPr lvl="1" indent="0" eaLnBrk="1" hangingPunct="1"/>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p:pic>
        <p:nvPicPr>
          <p:cNvPr id="10" name="Picture 9" descr="fig0402g">
            <a:extLst>
              <a:ext uri="{FF2B5EF4-FFF2-40B4-BE49-F238E27FC236}">
                <a16:creationId xmlns:a16="http://schemas.microsoft.com/office/drawing/2014/main" id="{FA875B25-9C70-91BB-B375-CDDEDC4C843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35624" y="2805194"/>
            <a:ext cx="4938344" cy="3148331"/>
          </a:xfrm>
          <a:prstGeom prst="rect">
            <a:avLst/>
          </a:prstGeom>
          <a:noFill/>
          <a:ln>
            <a:noFill/>
          </a:ln>
        </p:spPr>
      </p:pic>
      <p:graphicFrame>
        <p:nvGraphicFramePr>
          <p:cNvPr id="11" name="Table 10">
            <a:extLst>
              <a:ext uri="{FF2B5EF4-FFF2-40B4-BE49-F238E27FC236}">
                <a16:creationId xmlns:a16="http://schemas.microsoft.com/office/drawing/2014/main" id="{C82F2311-3A22-EEE5-54FE-BE8FEB65B89B}"/>
              </a:ext>
            </a:extLst>
          </p:cNvPr>
          <p:cNvGraphicFramePr>
            <a:graphicFrameLocks noGrp="1"/>
          </p:cNvGraphicFramePr>
          <p:nvPr>
            <p:extLst>
              <p:ext uri="{D42A27DB-BD31-4B8C-83A1-F6EECF244321}">
                <p14:modId xmlns:p14="http://schemas.microsoft.com/office/powerpoint/2010/main" val="2643276218"/>
              </p:ext>
            </p:extLst>
          </p:nvPr>
        </p:nvGraphicFramePr>
        <p:xfrm>
          <a:off x="1783460" y="3239188"/>
          <a:ext cx="1803746" cy="991913"/>
        </p:xfrm>
        <a:graphic>
          <a:graphicData uri="http://schemas.openxmlformats.org/drawingml/2006/table">
            <a:tbl>
              <a:tblPr firstRow="1" firstCol="1" bandRow="1">
                <a:tableStyleId>{5940675A-B579-460E-94D1-54222C63F5DA}</a:tableStyleId>
              </a:tblPr>
              <a:tblGrid>
                <a:gridCol w="1046618">
                  <a:extLst>
                    <a:ext uri="{9D8B030D-6E8A-4147-A177-3AD203B41FA5}">
                      <a16:colId xmlns:a16="http://schemas.microsoft.com/office/drawing/2014/main" val="2099600278"/>
                    </a:ext>
                  </a:extLst>
                </a:gridCol>
                <a:gridCol w="757128">
                  <a:extLst>
                    <a:ext uri="{9D8B030D-6E8A-4147-A177-3AD203B41FA5}">
                      <a16:colId xmlns:a16="http://schemas.microsoft.com/office/drawing/2014/main" val="2837041028"/>
                    </a:ext>
                  </a:extLst>
                </a:gridCol>
              </a:tblGrid>
              <a:tr h="332385">
                <a:tc>
                  <a:txBody>
                    <a:bodyPr/>
                    <a:lstStyle/>
                    <a:p>
                      <a:pPr marL="0" marR="0" algn="ctr">
                        <a:spcBef>
                          <a:spcPts val="0"/>
                        </a:spcBef>
                        <a:spcAft>
                          <a:spcPts val="0"/>
                        </a:spcAft>
                      </a:pPr>
                      <a:r>
                        <a:rPr lang="en-US" sz="2000" b="1" dirty="0">
                          <a:solidFill>
                            <a:srgbClr val="002060"/>
                          </a:solidFill>
                          <a:effectLst/>
                        </a:rPr>
                        <a:t>Price</a:t>
                      </a:r>
                      <a:endParaRPr lang="en-US" sz="18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a:solidFill>
                            <a:srgbClr val="002060"/>
                          </a:solidFill>
                          <a:effectLst/>
                        </a:rPr>
                        <a:t>Qd</a:t>
                      </a:r>
                      <a:endParaRPr lang="en-US" sz="1800" b="1">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55119820"/>
                  </a:ext>
                </a:extLst>
              </a:tr>
              <a:tr h="329764">
                <a:tc>
                  <a:txBody>
                    <a:bodyPr/>
                    <a:lstStyle/>
                    <a:p>
                      <a:pPr marL="0" marR="0" algn="ctr">
                        <a:spcBef>
                          <a:spcPts val="0"/>
                        </a:spcBef>
                        <a:spcAft>
                          <a:spcPts val="0"/>
                        </a:spcAft>
                      </a:pPr>
                      <a:r>
                        <a:rPr lang="en-US" sz="2000" b="1">
                          <a:solidFill>
                            <a:srgbClr val="002060"/>
                          </a:solidFill>
                          <a:effectLst/>
                        </a:rPr>
                        <a:t>20.5</a:t>
                      </a:r>
                      <a:endParaRPr lang="en-US" sz="1800" b="1">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solidFill>
                            <a:srgbClr val="002060"/>
                          </a:solidFill>
                          <a:effectLst/>
                        </a:rPr>
                        <a:t>9</a:t>
                      </a:r>
                      <a:endParaRPr lang="en-US" sz="18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639085201"/>
                  </a:ext>
                </a:extLst>
              </a:tr>
              <a:tr h="329764">
                <a:tc>
                  <a:txBody>
                    <a:bodyPr/>
                    <a:lstStyle/>
                    <a:p>
                      <a:pPr marL="0" marR="0" algn="ctr">
                        <a:spcBef>
                          <a:spcPts val="0"/>
                        </a:spcBef>
                        <a:spcAft>
                          <a:spcPts val="0"/>
                        </a:spcAft>
                      </a:pPr>
                      <a:r>
                        <a:rPr lang="en-US" sz="2000" b="1" dirty="0">
                          <a:solidFill>
                            <a:srgbClr val="002060"/>
                          </a:solidFill>
                          <a:effectLst/>
                        </a:rPr>
                        <a:t>19.5</a:t>
                      </a:r>
                      <a:endParaRPr lang="en-US" sz="18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solidFill>
                            <a:srgbClr val="002060"/>
                          </a:solidFill>
                          <a:effectLst/>
                        </a:rPr>
                        <a:t>11</a:t>
                      </a:r>
                      <a:endParaRPr lang="en-US" sz="18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87971889"/>
                  </a:ext>
                </a:extLst>
              </a:tr>
            </a:tbl>
          </a:graphicData>
        </a:graphic>
      </p:graphicFrame>
    </p:spTree>
    <p:extLst>
      <p:ext uri="{BB962C8B-B14F-4D97-AF65-F5344CB8AC3E}">
        <p14:creationId xmlns:p14="http://schemas.microsoft.com/office/powerpoint/2010/main" val="1403426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10" name="TextBox 9">
            <a:extLst>
              <a:ext uri="{FF2B5EF4-FFF2-40B4-BE49-F238E27FC236}">
                <a16:creationId xmlns:a16="http://schemas.microsoft.com/office/drawing/2014/main" id="{5FF33E12-56D2-64B0-EF91-267F48D396BD}"/>
              </a:ext>
            </a:extLst>
          </p:cNvPr>
          <p:cNvSpPr txBox="1"/>
          <p:nvPr/>
        </p:nvSpPr>
        <p:spPr>
          <a:xfrm>
            <a:off x="2789635" y="1694531"/>
            <a:ext cx="6093618" cy="400110"/>
          </a:xfrm>
          <a:prstGeom prst="rect">
            <a:avLst/>
          </a:prstGeom>
          <a:noFill/>
        </p:spPr>
        <p:txBody>
          <a:bodyPr wrap="square">
            <a:spAutoFit/>
          </a:bodyPr>
          <a:lstStyle/>
          <a:p>
            <a:pPr algn="ctr"/>
            <a:r>
              <a:rPr lang="en-US" altLang="en-US" sz="2000" b="1" dirty="0">
                <a:solidFill>
                  <a:srgbClr val="0070C0"/>
                </a:solidFill>
                <a:latin typeface="Alexandria"/>
              </a:rPr>
              <a:t>Numerical Example:</a:t>
            </a:r>
          </a:p>
        </p:txBody>
      </p:sp>
      <p:pic>
        <p:nvPicPr>
          <p:cNvPr id="11" name="Picture 10">
            <a:extLst>
              <a:ext uri="{FF2B5EF4-FFF2-40B4-BE49-F238E27FC236}">
                <a16:creationId xmlns:a16="http://schemas.microsoft.com/office/drawing/2014/main" id="{5836C8EE-830A-9D4A-A9E0-F8BBFFF47702}"/>
              </a:ext>
            </a:extLst>
          </p:cNvPr>
          <p:cNvPicPr>
            <a:picLocks noChangeAspect="1"/>
          </p:cNvPicPr>
          <p:nvPr/>
        </p:nvPicPr>
        <p:blipFill rotWithShape="1">
          <a:blip r:embed="rId3"/>
          <a:srcRect l="28125" t="39817" r="14336" b="26238"/>
          <a:stretch/>
        </p:blipFill>
        <p:spPr>
          <a:xfrm>
            <a:off x="1153149" y="2441585"/>
            <a:ext cx="9806689" cy="3252801"/>
          </a:xfrm>
          <a:prstGeom prst="rect">
            <a:avLst/>
          </a:prstGeom>
        </p:spPr>
      </p:pic>
    </p:spTree>
    <p:extLst>
      <p:ext uri="{BB962C8B-B14F-4D97-AF65-F5344CB8AC3E}">
        <p14:creationId xmlns:p14="http://schemas.microsoft.com/office/powerpoint/2010/main" val="4038184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617280" y="328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160456" y="92499"/>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Types of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730549" y="27761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891366" y="547948"/>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pic>
        <p:nvPicPr>
          <p:cNvPr id="10" name="Picture 9">
            <a:extLst>
              <a:ext uri="{FF2B5EF4-FFF2-40B4-BE49-F238E27FC236}">
                <a16:creationId xmlns:a16="http://schemas.microsoft.com/office/drawing/2014/main" id="{54F97124-EFBA-4299-4CFB-EB5D142CD8BD}"/>
              </a:ext>
            </a:extLst>
          </p:cNvPr>
          <p:cNvPicPr>
            <a:picLocks noChangeAspect="1"/>
          </p:cNvPicPr>
          <p:nvPr/>
        </p:nvPicPr>
        <p:blipFill rotWithShape="1">
          <a:blip r:embed="rId3"/>
          <a:srcRect l="40326" t="31410" r="14674" b="10245"/>
          <a:stretch/>
        </p:blipFill>
        <p:spPr>
          <a:xfrm>
            <a:off x="225926" y="959162"/>
            <a:ext cx="9151644" cy="5350890"/>
          </a:xfrm>
          <a:prstGeom prst="rect">
            <a:avLst/>
          </a:prstGeom>
        </p:spPr>
      </p:pic>
      <p:sp>
        <p:nvSpPr>
          <p:cNvPr id="12" name="TextBox 11">
            <a:extLst>
              <a:ext uri="{FF2B5EF4-FFF2-40B4-BE49-F238E27FC236}">
                <a16:creationId xmlns:a16="http://schemas.microsoft.com/office/drawing/2014/main" id="{26DC4974-8E26-80E0-002E-AE2468DB9F55}"/>
              </a:ext>
            </a:extLst>
          </p:cNvPr>
          <p:cNvSpPr txBox="1"/>
          <p:nvPr/>
        </p:nvSpPr>
        <p:spPr>
          <a:xfrm>
            <a:off x="9747181" y="2403878"/>
            <a:ext cx="1381539" cy="461665"/>
          </a:xfrm>
          <a:prstGeom prst="rect">
            <a:avLst/>
          </a:prstGeom>
          <a:noFill/>
        </p:spPr>
        <p:txBody>
          <a:bodyPr wrap="square">
            <a:spAutoFit/>
          </a:bodyPr>
          <a:lstStyle/>
          <a:p>
            <a:pPr algn="ctr"/>
            <a:r>
              <a:rPr lang="en-US" sz="2400" b="1" u="sng" dirty="0">
                <a:effectLst/>
                <a:latin typeface="Times New Roman" panose="02020603050405020304" pitchFamily="18" charset="0"/>
                <a:ea typeface="Times New Roman" panose="02020603050405020304" pitchFamily="18" charset="0"/>
              </a:rPr>
              <a:t>5 Types</a:t>
            </a:r>
            <a:endParaRPr lang="en-US" sz="2400" dirty="0"/>
          </a:p>
        </p:txBody>
      </p:sp>
      <p:sp>
        <p:nvSpPr>
          <p:cNvPr id="13" name="TextBox 12">
            <a:extLst>
              <a:ext uri="{FF2B5EF4-FFF2-40B4-BE49-F238E27FC236}">
                <a16:creationId xmlns:a16="http://schemas.microsoft.com/office/drawing/2014/main" id="{7D06DD54-080B-3E0E-CB2E-36C048473722}"/>
              </a:ext>
            </a:extLst>
          </p:cNvPr>
          <p:cNvSpPr txBox="1"/>
          <p:nvPr/>
        </p:nvSpPr>
        <p:spPr>
          <a:xfrm>
            <a:off x="9540293" y="3202734"/>
            <a:ext cx="1520018" cy="2031325"/>
          </a:xfrm>
          <a:prstGeom prst="rect">
            <a:avLst/>
          </a:prstGeom>
          <a:noFill/>
        </p:spPr>
        <p:txBody>
          <a:bodyPr wrap="square">
            <a:spAutoFit/>
          </a:bodyPr>
          <a:lstStyle/>
          <a:p>
            <a:pPr marL="0" marR="0" algn="ctr">
              <a:spcBef>
                <a:spcPts val="0"/>
              </a:spcBef>
              <a:spcAft>
                <a:spcPts val="0"/>
              </a:spcAft>
            </a:pPr>
            <a:r>
              <a:rPr lang="en-US" sz="1400" dirty="0">
                <a:solidFill>
                  <a:srgbClr val="002060"/>
                </a:solidFill>
                <a:effectLst/>
                <a:latin typeface="Times New Roman" panose="02020603050405020304" pitchFamily="18" charset="0"/>
                <a:ea typeface="Times New Roman" panose="02020603050405020304" pitchFamily="18" charset="0"/>
                <a:cs typeface="Palatino Linotype" panose="02040502050505030304" pitchFamily="18" charset="0"/>
              </a:rPr>
              <a:t>Demand is price </a:t>
            </a:r>
            <a:r>
              <a:rPr lang="en-US" sz="1400" b="1" dirty="0">
                <a:solidFill>
                  <a:srgbClr val="00206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sz="1400" dirty="0">
                <a:solidFill>
                  <a:srgbClr val="002060"/>
                </a:solidFill>
                <a:effectLst/>
                <a:latin typeface="Times New Roman" panose="02020603050405020304" pitchFamily="18" charset="0"/>
                <a:ea typeface="Times New Roman" panose="02020603050405020304" pitchFamily="18" charset="0"/>
                <a:cs typeface="Palatino Linotype" panose="02040502050505030304" pitchFamily="18" charset="0"/>
              </a:rPr>
              <a:t> if a relatively large price increase leads to a relatively small decrease in the quantity demanded.</a:t>
            </a:r>
            <a:endParaRPr lang="en-US" sz="1050" dirty="0">
              <a:solidFill>
                <a:srgbClr val="00206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748061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79144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Types of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2" name="TextBox 1">
            <a:extLst>
              <a:ext uri="{FF2B5EF4-FFF2-40B4-BE49-F238E27FC236}">
                <a16:creationId xmlns:a16="http://schemas.microsoft.com/office/drawing/2014/main" id="{26DC4974-8E26-80E0-002E-AE2468DB9F55}"/>
              </a:ext>
            </a:extLst>
          </p:cNvPr>
          <p:cNvSpPr txBox="1"/>
          <p:nvPr/>
        </p:nvSpPr>
        <p:spPr>
          <a:xfrm>
            <a:off x="942308" y="3228945"/>
            <a:ext cx="1381539" cy="400110"/>
          </a:xfrm>
          <a:prstGeom prst="rect">
            <a:avLst/>
          </a:prstGeom>
          <a:noFill/>
        </p:spPr>
        <p:txBody>
          <a:bodyPr wrap="square">
            <a:spAutoFit/>
          </a:bodyPr>
          <a:lstStyle/>
          <a:p>
            <a:pPr algn="ctr"/>
            <a:r>
              <a:rPr lang="en-US" sz="2000" b="1" u="sng" dirty="0">
                <a:effectLst/>
                <a:latin typeface="+mj-lt"/>
                <a:ea typeface="Times New Roman" panose="02020603050405020304" pitchFamily="18" charset="0"/>
              </a:rPr>
              <a:t>5 Types</a:t>
            </a:r>
            <a:endParaRPr lang="en-US" sz="2000" dirty="0">
              <a:latin typeface="+mj-lt"/>
            </a:endParaRPr>
          </a:p>
        </p:txBody>
      </p:sp>
      <p:pic>
        <p:nvPicPr>
          <p:cNvPr id="10" name="Picture 9">
            <a:extLst>
              <a:ext uri="{FF2B5EF4-FFF2-40B4-BE49-F238E27FC236}">
                <a16:creationId xmlns:a16="http://schemas.microsoft.com/office/drawing/2014/main" id="{148EB618-5AC4-165F-6CAE-05A84FFB388F}"/>
              </a:ext>
            </a:extLst>
          </p:cNvPr>
          <p:cNvPicPr>
            <a:picLocks noChangeAspect="1"/>
          </p:cNvPicPr>
          <p:nvPr/>
        </p:nvPicPr>
        <p:blipFill rotWithShape="1">
          <a:blip r:embed="rId3"/>
          <a:srcRect l="44239" t="27367" r="21916" b="10245"/>
          <a:stretch/>
        </p:blipFill>
        <p:spPr>
          <a:xfrm>
            <a:off x="2740415" y="1299139"/>
            <a:ext cx="8298436" cy="5101627"/>
          </a:xfrm>
          <a:prstGeom prst="rect">
            <a:avLst/>
          </a:prstGeom>
        </p:spPr>
      </p:pic>
    </p:spTree>
    <p:extLst>
      <p:ext uri="{BB962C8B-B14F-4D97-AF65-F5344CB8AC3E}">
        <p14:creationId xmlns:p14="http://schemas.microsoft.com/office/powerpoint/2010/main" val="3626680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Types of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2" name="Rectangle 1">
            <a:extLst>
              <a:ext uri="{FF2B5EF4-FFF2-40B4-BE49-F238E27FC236}">
                <a16:creationId xmlns:a16="http://schemas.microsoft.com/office/drawing/2014/main" id="{3A3E43A8-8FE4-2711-5FF6-F8570D88FB4F}"/>
              </a:ext>
            </a:extLst>
          </p:cNvPr>
          <p:cNvSpPr>
            <a:spLocks noGrp="1" noChangeArrowheads="1"/>
          </p:cNvSpPr>
          <p:nvPr/>
        </p:nvSpPr>
        <p:spPr bwMode="auto">
          <a:xfrm>
            <a:off x="617280" y="2252628"/>
            <a:ext cx="6796962" cy="270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0" lvl="1" indent="0" eaLnBrk="1" hangingPunct="1">
              <a:buClrTx/>
            </a:pPr>
            <a:r>
              <a:rPr lang="en-US" sz="2000" b="1" dirty="0">
                <a:solidFill>
                  <a:srgbClr val="002060"/>
                </a:solidFill>
                <a:latin typeface="Alexandria"/>
              </a:rPr>
              <a:t>Price elasticity varies along a linear demand curve </a:t>
            </a:r>
          </a:p>
          <a:p>
            <a:pPr marL="514350" marR="0" indent="-285750">
              <a:spcBef>
                <a:spcPts val="0"/>
              </a:spcBef>
              <a:spcAft>
                <a:spcPts val="0"/>
              </a:spcAft>
              <a:buFont typeface="Arial" panose="020B0604020202020204" pitchFamily="34" charset="0"/>
              <a:buChar char="•"/>
            </a:pPr>
            <a:r>
              <a:rPr lang="en-US" sz="2000" b="0" dirty="0">
                <a:solidFill>
                  <a:schemeClr val="tx1"/>
                </a:solidFill>
                <a:effectLst/>
                <a:latin typeface="Alexandria"/>
                <a:ea typeface="Times New Roman" panose="02020603050405020304" pitchFamily="18" charset="0"/>
              </a:rPr>
              <a:t>At prices </a:t>
            </a:r>
            <a:r>
              <a:rPr lang="en-US" sz="2000" u="sng" dirty="0">
                <a:solidFill>
                  <a:srgbClr val="0070C0"/>
                </a:solidFill>
                <a:effectLst/>
                <a:latin typeface="Alexandria"/>
                <a:ea typeface="Times New Roman" panose="02020603050405020304" pitchFamily="18" charset="0"/>
              </a:rPr>
              <a:t>above</a:t>
            </a:r>
            <a:r>
              <a:rPr lang="en-US" sz="2000" b="0" dirty="0">
                <a:solidFill>
                  <a:schemeClr val="tx1"/>
                </a:solidFill>
                <a:effectLst/>
                <a:latin typeface="Alexandria"/>
                <a:ea typeface="Times New Roman" panose="02020603050405020304" pitchFamily="18" charset="0"/>
              </a:rPr>
              <a:t> the mid-point of the demand curve, </a:t>
            </a:r>
            <a:r>
              <a:rPr lang="en-US" sz="2000" u="sng" dirty="0">
                <a:solidFill>
                  <a:srgbClr val="0070C0"/>
                </a:solidFill>
                <a:effectLst/>
                <a:latin typeface="Alexandria"/>
                <a:ea typeface="Times New Roman" panose="02020603050405020304" pitchFamily="18" charset="0"/>
              </a:rPr>
              <a:t>demand is elastic</a:t>
            </a:r>
            <a:r>
              <a:rPr lang="en-US" sz="2000" b="0" dirty="0">
                <a:solidFill>
                  <a:schemeClr val="tx1"/>
                </a:solidFill>
                <a:effectLst/>
                <a:latin typeface="Alexandria"/>
                <a:ea typeface="Times New Roman" panose="02020603050405020304" pitchFamily="18" charset="0"/>
              </a:rPr>
              <a:t>.</a:t>
            </a:r>
          </a:p>
          <a:p>
            <a:pPr marL="285750" marR="0" indent="-285750">
              <a:spcBef>
                <a:spcPts val="0"/>
              </a:spcBef>
              <a:spcAft>
                <a:spcPts val="0"/>
              </a:spcAft>
              <a:buFont typeface="Arial" panose="020B0604020202020204" pitchFamily="34" charset="0"/>
              <a:buChar char="•"/>
            </a:pPr>
            <a:r>
              <a:rPr lang="en-US" sz="2000" b="0" dirty="0">
                <a:solidFill>
                  <a:schemeClr val="tx1"/>
                </a:solidFill>
                <a:effectLst/>
                <a:latin typeface="Alexandria"/>
                <a:ea typeface="Times New Roman" panose="02020603050405020304" pitchFamily="18" charset="0"/>
              </a:rPr>
              <a:t> </a:t>
            </a:r>
          </a:p>
          <a:p>
            <a:pPr marL="514350" marR="0" indent="-285750">
              <a:spcBef>
                <a:spcPts val="0"/>
              </a:spcBef>
              <a:spcAft>
                <a:spcPts val="0"/>
              </a:spcAft>
              <a:buFont typeface="Arial" panose="020B0604020202020204" pitchFamily="34" charset="0"/>
              <a:buChar char="•"/>
            </a:pPr>
            <a:r>
              <a:rPr lang="en-US" sz="2000" b="0" dirty="0">
                <a:solidFill>
                  <a:schemeClr val="tx1"/>
                </a:solidFill>
                <a:effectLst/>
                <a:latin typeface="Alexandria"/>
                <a:ea typeface="Times New Roman" panose="02020603050405020304" pitchFamily="18" charset="0"/>
              </a:rPr>
              <a:t>At </a:t>
            </a:r>
            <a:r>
              <a:rPr lang="en-US" sz="2000" u="sng" dirty="0">
                <a:solidFill>
                  <a:srgbClr val="0070C0"/>
                </a:solidFill>
                <a:latin typeface="Alexandria"/>
              </a:rPr>
              <a:t>the mid-point </a:t>
            </a:r>
            <a:r>
              <a:rPr lang="en-US" sz="2000" b="0" dirty="0">
                <a:solidFill>
                  <a:schemeClr val="tx1"/>
                </a:solidFill>
                <a:effectLst/>
                <a:latin typeface="Alexandria"/>
                <a:ea typeface="Times New Roman" panose="02020603050405020304" pitchFamily="18" charset="0"/>
              </a:rPr>
              <a:t>of the demand curve, </a:t>
            </a:r>
            <a:r>
              <a:rPr lang="en-US" sz="2000" u="sng" dirty="0">
                <a:solidFill>
                  <a:srgbClr val="0070C0"/>
                </a:solidFill>
                <a:latin typeface="Alexandria"/>
              </a:rPr>
              <a:t>demand is Unit elastic</a:t>
            </a:r>
            <a:r>
              <a:rPr lang="en-US" sz="2000" b="0" dirty="0">
                <a:solidFill>
                  <a:schemeClr val="tx1"/>
                </a:solidFill>
                <a:effectLst/>
                <a:latin typeface="Alexandria"/>
                <a:ea typeface="Times New Roman" panose="02020603050405020304" pitchFamily="18" charset="0"/>
              </a:rPr>
              <a:t>.</a:t>
            </a:r>
          </a:p>
          <a:p>
            <a:pPr marL="514350" marR="0" indent="-285750">
              <a:spcBef>
                <a:spcPts val="0"/>
              </a:spcBef>
              <a:spcAft>
                <a:spcPts val="0"/>
              </a:spcAft>
              <a:buFont typeface="Arial" panose="020B0604020202020204" pitchFamily="34" charset="0"/>
              <a:buChar char="•"/>
            </a:pPr>
            <a:endParaRPr lang="en-US" sz="2000" b="0" dirty="0">
              <a:solidFill>
                <a:schemeClr val="tx1"/>
              </a:solidFill>
              <a:latin typeface="Alexandria"/>
              <a:ea typeface="Times New Roman" panose="02020603050405020304" pitchFamily="18" charset="0"/>
            </a:endParaRPr>
          </a:p>
          <a:p>
            <a:pPr marL="514350" marR="0" indent="-285750">
              <a:spcBef>
                <a:spcPts val="0"/>
              </a:spcBef>
              <a:spcAft>
                <a:spcPts val="0"/>
              </a:spcAft>
              <a:buFont typeface="Arial" panose="020B0604020202020204" pitchFamily="34" charset="0"/>
              <a:buChar char="•"/>
            </a:pPr>
            <a:r>
              <a:rPr lang="en-US" sz="2000" b="0" dirty="0">
                <a:solidFill>
                  <a:schemeClr val="tx1"/>
                </a:solidFill>
                <a:effectLst/>
                <a:latin typeface="Alexandria"/>
                <a:ea typeface="Times New Roman" panose="02020603050405020304" pitchFamily="18" charset="0"/>
              </a:rPr>
              <a:t>At prices </a:t>
            </a:r>
            <a:r>
              <a:rPr lang="en-US" sz="2000" u="sng" dirty="0">
                <a:solidFill>
                  <a:srgbClr val="0070C0"/>
                </a:solidFill>
                <a:latin typeface="Alexandria"/>
              </a:rPr>
              <a:t>below</a:t>
            </a:r>
            <a:r>
              <a:rPr lang="en-US" sz="2000" b="0" dirty="0">
                <a:solidFill>
                  <a:schemeClr val="tx1"/>
                </a:solidFill>
                <a:effectLst/>
                <a:latin typeface="Alexandria"/>
                <a:ea typeface="Times New Roman" panose="02020603050405020304" pitchFamily="18" charset="0"/>
              </a:rPr>
              <a:t> the mid-point of the demand curve, </a:t>
            </a:r>
            <a:r>
              <a:rPr lang="en-US" sz="2000" u="sng" dirty="0">
                <a:solidFill>
                  <a:srgbClr val="0070C0"/>
                </a:solidFill>
                <a:latin typeface="Alexandria"/>
              </a:rPr>
              <a:t>demand is inelastic</a:t>
            </a:r>
            <a:endParaRPr lang="en-US" altLang="en-US" sz="2000" u="sng" dirty="0">
              <a:solidFill>
                <a:srgbClr val="0070C0"/>
              </a:solidFill>
              <a:latin typeface="Alexandria"/>
            </a:endParaRPr>
          </a:p>
          <a:p>
            <a:pPr marL="457200" lvl="1" indent="-342900" algn="ctr" eaLnBrk="1" hangingPunct="1">
              <a:spcBef>
                <a:spcPct val="0"/>
              </a:spcBef>
              <a:spcAft>
                <a:spcPct val="0"/>
              </a:spcAft>
              <a:buFont typeface="Arial" panose="020B0604020202020204" pitchFamily="34" charset="0"/>
              <a:buChar char="•"/>
            </a:pPr>
            <a:endParaRPr lang="en-US" altLang="en-US" sz="2000" dirty="0">
              <a:latin typeface="Alexandria"/>
            </a:endParaRPr>
          </a:p>
          <a:p>
            <a:pPr lvl="1" indent="0" eaLnBrk="1" hangingPunct="1"/>
            <a:endParaRPr lang="en-US" altLang="en-US" sz="2000" dirty="0">
              <a:latin typeface="Alexandria"/>
            </a:endParaRPr>
          </a:p>
        </p:txBody>
      </p:sp>
      <p:pic>
        <p:nvPicPr>
          <p:cNvPr id="10" name="Picture 9" descr="Chart, line chart&#10;&#10;Description automatically generated">
            <a:extLst>
              <a:ext uri="{FF2B5EF4-FFF2-40B4-BE49-F238E27FC236}">
                <a16:creationId xmlns:a16="http://schemas.microsoft.com/office/drawing/2014/main" id="{CC7E28A0-97AA-68B6-C282-0BD13EE489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0405" y="1948116"/>
            <a:ext cx="4169287" cy="3736329"/>
          </a:xfrm>
          <a:prstGeom prst="rect">
            <a:avLst/>
          </a:prstGeom>
        </p:spPr>
      </p:pic>
    </p:spTree>
    <p:extLst>
      <p:ext uri="{BB962C8B-B14F-4D97-AF65-F5344CB8AC3E}">
        <p14:creationId xmlns:p14="http://schemas.microsoft.com/office/powerpoint/2010/main" val="2465840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796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5550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Factors That Influence the Price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875269" y="7998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36086" y="10702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9" name="Rectangle 8">
            <a:extLst>
              <a:ext uri="{FF2B5EF4-FFF2-40B4-BE49-F238E27FC236}">
                <a16:creationId xmlns:a16="http://schemas.microsoft.com/office/drawing/2014/main" id="{E57396F7-332A-D5DC-D43B-E8AB765F6804}"/>
              </a:ext>
            </a:extLst>
          </p:cNvPr>
          <p:cNvSpPr>
            <a:spLocks noGrp="1" noChangeArrowheads="1"/>
          </p:cNvSpPr>
          <p:nvPr/>
        </p:nvSpPr>
        <p:spPr bwMode="auto">
          <a:xfrm>
            <a:off x="875269" y="1768148"/>
            <a:ext cx="10284332" cy="400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R="0" lvl="0" rtl="0">
              <a:spcBef>
                <a:spcPts val="0"/>
              </a:spcBef>
              <a:spcAft>
                <a:spcPts val="0"/>
              </a:spcAft>
              <a:tabLst>
                <a:tab pos="1809115" algn="l"/>
              </a:tabLst>
            </a:pPr>
            <a:r>
              <a:rPr lang="en-US" sz="2000" b="1" i="1" u="sng" dirty="0">
                <a:solidFill>
                  <a:srgbClr val="00B0F0"/>
                </a:solidFill>
                <a:effectLst/>
                <a:latin typeface="Alexandria"/>
                <a:ea typeface="Times New Roman" panose="02020603050405020304" pitchFamily="18" charset="0"/>
              </a:rPr>
              <a:t>1) The closeness of substitutes (+VE)</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2000" dirty="0">
                <a:solidFill>
                  <a:srgbClr val="2D3956"/>
                </a:solidFill>
                <a:effectLst/>
                <a:latin typeface="Alexandria"/>
                <a:ea typeface="Times New Roman" panose="02020603050405020304" pitchFamily="18" charset="0"/>
              </a:rPr>
              <a:t>The closer / many the substitutes </a:t>
            </a:r>
            <a:r>
              <a:rPr lang="en-US" sz="2000" b="0" dirty="0">
                <a:solidFill>
                  <a:schemeClr val="tx1"/>
                </a:solidFill>
                <a:effectLst/>
                <a:latin typeface="Alexandria"/>
                <a:ea typeface="Times New Roman" panose="02020603050405020304" pitchFamily="18" charset="0"/>
              </a:rPr>
              <a:t>for a good or service → the more elastic are the demand for the good or service → </a:t>
            </a:r>
            <a:r>
              <a:rPr lang="en-US" sz="2000" dirty="0">
                <a:solidFill>
                  <a:srgbClr val="2D3956"/>
                </a:solidFill>
                <a:effectLst/>
                <a:latin typeface="Alexandria"/>
                <a:ea typeface="Times New Roman" panose="02020603050405020304" pitchFamily="18" charset="0"/>
              </a:rPr>
              <a:t>Luxuries</a:t>
            </a:r>
            <a:r>
              <a:rPr lang="en-US" sz="2000" b="0" dirty="0">
                <a:solidFill>
                  <a:schemeClr val="tx1"/>
                </a:solidFill>
                <a:effectLst/>
                <a:latin typeface="Alexandria"/>
                <a:ea typeface="Times New Roman" panose="02020603050405020304" pitchFamily="18" charset="0"/>
              </a:rPr>
              <a:t>, such as exotic vacations</a:t>
            </a:r>
          </a:p>
          <a:p>
            <a:pPr marL="0" marR="0">
              <a:spcBef>
                <a:spcPts val="0"/>
              </a:spcBef>
              <a:spcAft>
                <a:spcPts val="0"/>
              </a:spcAft>
              <a:tabLst>
                <a:tab pos="1809115" algn="l"/>
              </a:tabLst>
            </a:pPr>
            <a:r>
              <a:rPr lang="en-US" sz="2000" b="0" dirty="0">
                <a:solidFill>
                  <a:schemeClr val="tx1"/>
                </a:solidFill>
                <a:effectLst/>
                <a:latin typeface="Alexandria"/>
                <a:ea typeface="Times New Roman" panose="02020603050405020304" pitchFamily="18" charset="0"/>
              </a:rPr>
              <a:t> </a:t>
            </a:r>
          </a:p>
          <a:p>
            <a:pPr marL="342900" marR="0" lvl="0" indent="-342900">
              <a:spcBef>
                <a:spcPts val="0"/>
              </a:spcBef>
              <a:spcAft>
                <a:spcPts val="0"/>
              </a:spcAft>
              <a:buFont typeface="Times New Roman" panose="02020603050405020304" pitchFamily="18" charset="0"/>
              <a:buChar char="-"/>
              <a:tabLst>
                <a:tab pos="1809115" algn="l"/>
              </a:tabLst>
            </a:pPr>
            <a:r>
              <a:rPr lang="en-US" sz="2000" dirty="0">
                <a:solidFill>
                  <a:srgbClr val="2D3956"/>
                </a:solidFill>
                <a:effectLst/>
                <a:latin typeface="Alexandria"/>
                <a:ea typeface="Times New Roman" panose="02020603050405020304" pitchFamily="18" charset="0"/>
              </a:rPr>
              <a:t>The Fewer the substitutes </a:t>
            </a:r>
            <a:r>
              <a:rPr lang="en-US" sz="2000" b="0" dirty="0">
                <a:solidFill>
                  <a:schemeClr val="tx1"/>
                </a:solidFill>
                <a:effectLst/>
                <a:latin typeface="Alexandria"/>
                <a:ea typeface="Times New Roman" panose="02020603050405020304" pitchFamily="18" charset="0"/>
              </a:rPr>
              <a:t>for a good or service → Inelastic demand for the good or service → Luxuries, such as exotic vacations → </a:t>
            </a:r>
            <a:r>
              <a:rPr lang="en-US" sz="2000" dirty="0">
                <a:solidFill>
                  <a:srgbClr val="2D3956"/>
                </a:solidFill>
                <a:effectLst/>
                <a:latin typeface="Alexandria"/>
                <a:ea typeface="Times New Roman" panose="02020603050405020304" pitchFamily="18" charset="0"/>
              </a:rPr>
              <a:t>Necessities</a:t>
            </a:r>
            <a:r>
              <a:rPr lang="en-US" sz="2000" b="0" dirty="0">
                <a:solidFill>
                  <a:schemeClr val="tx1"/>
                </a:solidFill>
                <a:effectLst/>
                <a:latin typeface="Alexandria"/>
                <a:ea typeface="Times New Roman" panose="02020603050405020304" pitchFamily="18" charset="0"/>
              </a:rPr>
              <a:t>, such as food or housing</a:t>
            </a:r>
          </a:p>
          <a:p>
            <a:pPr marL="457200" marR="0">
              <a:spcBef>
                <a:spcPts val="0"/>
              </a:spcBef>
              <a:spcAft>
                <a:spcPts val="0"/>
              </a:spcAft>
            </a:pPr>
            <a:r>
              <a:rPr lang="en-US" sz="2000" dirty="0">
                <a:solidFill>
                  <a:schemeClr val="tx1"/>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 </a:t>
            </a:r>
          </a:p>
          <a:p>
            <a:pPr marR="0" lvl="0">
              <a:spcBef>
                <a:spcPts val="0"/>
              </a:spcBef>
              <a:spcAft>
                <a:spcPts val="0"/>
              </a:spcAft>
              <a:tabLst>
                <a:tab pos="1809115" algn="l"/>
              </a:tabLst>
            </a:pPr>
            <a:r>
              <a:rPr lang="en-US" sz="2000" b="1" i="1" u="sng" dirty="0">
                <a:solidFill>
                  <a:srgbClr val="00B0F0"/>
                </a:solidFill>
                <a:effectLst/>
                <a:latin typeface="Alexandria"/>
                <a:ea typeface="Times New Roman" panose="02020603050405020304" pitchFamily="18" charset="0"/>
              </a:rPr>
              <a:t>2) Proportion of Income Spent on the Good (+VE)</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2000" dirty="0">
                <a:solidFill>
                  <a:schemeClr val="tx1"/>
                </a:solidFill>
                <a:effectLst/>
                <a:latin typeface="Alexandria"/>
                <a:ea typeface="Times New Roman" panose="02020603050405020304" pitchFamily="18" charset="0"/>
              </a:rPr>
              <a:t>The greater the proportion of income consumers spend on a good, the larger is the elasticity of demand for that good.</a:t>
            </a:r>
          </a:p>
          <a:p>
            <a:pPr marL="0" marR="0">
              <a:spcBef>
                <a:spcPts val="0"/>
              </a:spcBef>
              <a:spcAft>
                <a:spcPts val="0"/>
              </a:spcAft>
              <a:tabLst>
                <a:tab pos="1809115" algn="l"/>
              </a:tabLst>
            </a:pPr>
            <a:r>
              <a:rPr lang="en-US" sz="2000" dirty="0">
                <a:effectLst/>
                <a:latin typeface="Alexandria"/>
                <a:ea typeface="Times New Roman" panose="02020603050405020304" pitchFamily="18" charset="0"/>
              </a:rPr>
              <a:t> </a:t>
            </a:r>
          </a:p>
          <a:p>
            <a:pPr marR="0" lvl="0">
              <a:spcBef>
                <a:spcPts val="0"/>
              </a:spcBef>
              <a:spcAft>
                <a:spcPts val="0"/>
              </a:spcAft>
              <a:tabLst>
                <a:tab pos="1809115" algn="l"/>
              </a:tabLst>
            </a:pPr>
            <a:r>
              <a:rPr lang="en-US" sz="2000" b="1" i="1" u="sng" dirty="0">
                <a:solidFill>
                  <a:srgbClr val="00B0F0"/>
                </a:solidFill>
                <a:effectLst/>
                <a:latin typeface="Alexandria"/>
                <a:ea typeface="Times New Roman" panose="02020603050405020304" pitchFamily="18" charset="0"/>
              </a:rPr>
              <a:t>3) Time Elapsed Since Price Change (+VE)</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2000" dirty="0">
                <a:solidFill>
                  <a:schemeClr val="tx1"/>
                </a:solidFill>
                <a:effectLst/>
                <a:latin typeface="Alexandria"/>
                <a:ea typeface="Times New Roman" panose="02020603050405020304" pitchFamily="18" charset="0"/>
              </a:rPr>
              <a:t>The more time consumers have to adjust to a price change, or the longer that a good can be stored without losing its value, the more elastic is the demand for that good</a:t>
            </a:r>
          </a:p>
          <a:p>
            <a:pPr marL="0" marR="0">
              <a:spcBef>
                <a:spcPts val="0"/>
              </a:spcBef>
              <a:spcAft>
                <a:spcPts val="0"/>
              </a:spcAft>
              <a:tabLst>
                <a:tab pos="1809115" algn="l"/>
              </a:tabLst>
            </a:pPr>
            <a:r>
              <a:rPr lang="en-US" sz="2000" dirty="0">
                <a:solidFill>
                  <a:schemeClr val="tx1"/>
                </a:solidFill>
                <a:effectLst/>
                <a:latin typeface="Alexandria"/>
                <a:ea typeface="Times New Roman" panose="02020603050405020304" pitchFamily="18" charset="0"/>
              </a:rPr>
              <a:t> </a:t>
            </a:r>
          </a:p>
          <a:p>
            <a:pPr lvl="1" indent="0" eaLnBrk="1" hangingPunct="1"/>
            <a:endParaRPr lang="en-US" altLang="en-US" sz="2000" dirty="0">
              <a:latin typeface="Alexandria"/>
            </a:endParaRPr>
          </a:p>
        </p:txBody>
      </p:sp>
    </p:spTree>
    <p:extLst>
      <p:ext uri="{BB962C8B-B14F-4D97-AF65-F5344CB8AC3E}">
        <p14:creationId xmlns:p14="http://schemas.microsoft.com/office/powerpoint/2010/main" val="2286119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b) The Cross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8181C310-F631-3D0A-D7BB-BD71D11469DC}"/>
                  </a:ext>
                </a:extLst>
              </p:cNvPr>
              <p:cNvSpPr>
                <a:spLocks noGrp="1" noChangeArrowheads="1"/>
              </p:cNvSpPr>
              <p:nvPr/>
            </p:nvSpPr>
            <p:spPr bwMode="auto">
              <a:xfrm>
                <a:off x="762000" y="2141974"/>
                <a:ext cx="8554494"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Symbol" panose="05050102010706020507" pitchFamily="18" charset="2"/>
                  <a:buChar char=""/>
                  <a:tabLst>
                    <a:tab pos="2312670" algn="l"/>
                  </a:tabLst>
                </a:pPr>
                <a:r>
                  <a:rPr lang="en-US" sz="2000" b="1" u="sng" dirty="0">
                    <a:solidFill>
                      <a:srgbClr val="00B0F0"/>
                    </a:solidFill>
                    <a:effectLst/>
                    <a:latin typeface="Alexandria"/>
                    <a:ea typeface="Times New Roman" panose="02020603050405020304" pitchFamily="18" charset="0"/>
                  </a:rPr>
                  <a:t>The cross elasticity of demand:</a:t>
                </a:r>
                <a:endParaRPr lang="en-US" sz="2000" dirty="0">
                  <a:effectLst/>
                  <a:latin typeface="Alexandria"/>
                  <a:ea typeface="Times New Roman" panose="02020603050405020304" pitchFamily="18" charset="0"/>
                </a:endParaRPr>
              </a:p>
              <a:p>
                <a:pPr marL="0" marR="0">
                  <a:spcBef>
                    <a:spcPts val="0"/>
                  </a:spcBef>
                  <a:spcAft>
                    <a:spcPts val="0"/>
                  </a:spcAft>
                  <a:tabLst>
                    <a:tab pos="2312670" algn="l"/>
                  </a:tabLst>
                </a:pPr>
                <a:r>
                  <a:rPr lang="en-US" sz="2000" b="0" dirty="0">
                    <a:solidFill>
                      <a:schemeClr val="tx1"/>
                    </a:solidFill>
                    <a:effectLst/>
                    <a:latin typeface="Alexandria"/>
                    <a:ea typeface="Times New Roman" panose="02020603050405020304" pitchFamily="18" charset="0"/>
                  </a:rPr>
                  <a:t>It is a measure of the responsiveness of demand for a good to a change in the price of a substitute or a complement, other things remaining the same.</a:t>
                </a:r>
                <a:endParaRPr lang="en-US" sz="2000" b="0" dirty="0">
                  <a:solidFill>
                    <a:schemeClr val="tx1"/>
                  </a:solidFill>
                  <a:latin typeface="Alexandria"/>
                  <a:ea typeface="Times New Roman" panose="02020603050405020304" pitchFamily="18" charset="0"/>
                </a:endParaRPr>
              </a:p>
              <a:p>
                <a:pPr marL="0" marR="0">
                  <a:spcBef>
                    <a:spcPts val="0"/>
                  </a:spcBef>
                  <a:spcAft>
                    <a:spcPts val="0"/>
                  </a:spcAft>
                  <a:tabLst>
                    <a:tab pos="2312670" algn="l"/>
                  </a:tabLst>
                </a:pPr>
                <a:endParaRPr lang="en-US" altLang="en-US" sz="2000" b="0" dirty="0">
                  <a:solidFill>
                    <a:schemeClr val="tx1"/>
                  </a:solidFill>
                  <a:latin typeface="Alexandria"/>
                </a:endParaRPr>
              </a:p>
              <a:p>
                <a:pPr marL="0" marR="0">
                  <a:spcBef>
                    <a:spcPts val="0"/>
                  </a:spcBef>
                  <a:spcAft>
                    <a:spcPts val="0"/>
                  </a:spcAft>
                  <a:tabLst>
                    <a:tab pos="2312670" algn="l"/>
                  </a:tabLst>
                </a:pPr>
                <a:r>
                  <a:rPr lang="en-US" altLang="en-US" sz="2000" dirty="0">
                    <a:solidFill>
                      <a:srgbClr val="2D3956"/>
                    </a:solidFill>
                    <a:latin typeface="Alexandria"/>
                  </a:rPr>
                  <a:t>The cross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2000" b="1" i="0" smtClean="0">
                          <a:solidFill>
                            <a:srgbClr val="0070C0"/>
                          </a:solidFill>
                          <a:latin typeface="Alexandria"/>
                        </a:rPr>
                        <m:t>Ecd</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quantity</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demanded</m:t>
                          </m:r>
                          <m:r>
                            <m:rPr>
                              <m:nor/>
                            </m:rPr>
                            <a:rPr lang="en-US" altLang="en-US" sz="2000" b="1" i="0" dirty="0" smtClean="0">
                              <a:solidFill>
                                <a:srgbClr val="0070C0"/>
                              </a:solidFill>
                              <a:latin typeface="Alexandria"/>
                            </a:rPr>
                            <m:t> (</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Qd</m:t>
                          </m:r>
                          <m:r>
                            <m:rPr>
                              <m:nor/>
                            </m:rPr>
                            <a:rPr lang="en-US" altLang="en-US" sz="2000" b="1" i="0" dirty="0" smtClean="0">
                              <a:solidFill>
                                <a:srgbClr val="0070C0"/>
                              </a:solidFill>
                              <a:latin typeface="Alexandria"/>
                            </a:rPr>
                            <m:t>)</m:t>
                          </m:r>
                          <m:r>
                            <m:rPr>
                              <m:nor/>
                            </m:rPr>
                            <a:rPr lang="en-US" altLang="en-US" sz="2000" b="1" dirty="0">
                              <a:solidFill>
                                <a:srgbClr val="0070C0"/>
                              </a:solidFill>
                              <a:latin typeface="Alexandria"/>
                            </a:rPr>
                            <m:t> </m:t>
                          </m:r>
                          <m:r>
                            <a:rPr lang="en-US" altLang="en-US" sz="2000" b="1" i="1" dirty="0" smtClean="0">
                              <a:solidFill>
                                <a:srgbClr val="0070C0"/>
                              </a:solidFill>
                              <a:latin typeface="Cambria Math" panose="02040503050406030204" pitchFamily="18" charset="0"/>
                            </a:rPr>
                            <m:t> </m:t>
                          </m:r>
                        </m:num>
                        <m:den>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price</m:t>
                          </m:r>
                          <m:r>
                            <m:rPr>
                              <m:nor/>
                            </m:rPr>
                            <a:rPr lang="en-US" altLang="en-US" sz="2000" b="1" i="1" dirty="0">
                              <a:solidFill>
                                <a:srgbClr val="0070C0"/>
                              </a:solidFill>
                              <a:latin typeface="Alexandria"/>
                            </a:rPr>
                            <m:t>of</m:t>
                          </m:r>
                          <m:r>
                            <m:rPr>
                              <m:nor/>
                            </m:rPr>
                            <a:rPr lang="en-US" altLang="en-US" sz="2000" b="1" i="1" dirty="0">
                              <a:solidFill>
                                <a:srgbClr val="0070C0"/>
                              </a:solidFill>
                              <a:latin typeface="Alexandria"/>
                            </a:rPr>
                            <m:t> </m:t>
                          </m:r>
                          <m:r>
                            <m:rPr>
                              <m:nor/>
                            </m:rPr>
                            <a:rPr lang="en-US" altLang="en-US" sz="2000" b="1" dirty="0">
                              <a:solidFill>
                                <a:srgbClr val="0070C0"/>
                              </a:solidFill>
                              <a:latin typeface="Alexandria"/>
                            </a:rPr>
                            <m:t>substitute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or</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complement</m:t>
                          </m:r>
                          <m:r>
                            <a:rPr lang="en-US" altLang="en-US" sz="2000" b="1" i="0" dirty="0" smtClean="0">
                              <a:solidFill>
                                <a:srgbClr val="0070C0"/>
                              </a:solidFill>
                              <a:latin typeface="Cambria Math" panose="02040503050406030204" pitchFamily="18" charset="0"/>
                            </a:rPr>
                            <m:t> </m:t>
                          </m:r>
                          <m:r>
                            <a:rPr lang="en-US" altLang="en-US" sz="2000" b="1" i="1" dirty="0" smtClean="0">
                              <a:solidFill>
                                <a:srgbClr val="0070C0"/>
                              </a:solidFill>
                              <a:latin typeface="Cambria Math" panose="02040503050406030204" pitchFamily="18" charset="0"/>
                            </a:rPr>
                            <m:t>(</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Ps</m:t>
                          </m:r>
                          <m:r>
                            <a:rPr lang="en-US" altLang="en-US" sz="2000" b="1" i="1" dirty="0" smtClean="0">
                              <a:solidFill>
                                <a:srgbClr val="0070C0"/>
                              </a:solidFill>
                              <a:latin typeface="Cambria Math" panose="02040503050406030204" pitchFamily="18" charset="0"/>
                            </a:rPr>
                            <m:t>)</m:t>
                          </m:r>
                        </m:den>
                      </m:f>
                    </m:oMath>
                  </m:oMathPara>
                </a14:m>
                <a:endParaRPr lang="en-US" altLang="en-US" sz="2000" b="1" dirty="0">
                  <a:latin typeface="Alexandria"/>
                </a:endParaRPr>
              </a:p>
            </p:txBody>
          </p:sp>
        </mc:Choice>
        <mc:Fallback xmlns="">
          <p:sp>
            <p:nvSpPr>
              <p:cNvPr id="9" name="Rectangle 8">
                <a:extLst>
                  <a:ext uri="{FF2B5EF4-FFF2-40B4-BE49-F238E27FC236}">
                    <a16:creationId xmlns:a16="http://schemas.microsoft.com/office/drawing/2014/main" id="{8181C310-F631-3D0A-D7BB-BD71D11469DC}"/>
                  </a:ext>
                </a:extLst>
              </p:cNvPr>
              <p:cNvSpPr>
                <a:spLocks noGrp="1" noRot="1" noChangeAspect="1" noMove="1" noResize="1" noEditPoints="1" noAdjustHandles="1" noChangeArrowheads="1" noChangeShapeType="1" noTextEdit="1"/>
              </p:cNvSpPr>
              <p:nvPr/>
            </p:nvSpPr>
            <p:spPr bwMode="auto">
              <a:xfrm>
                <a:off x="762000" y="2141974"/>
                <a:ext cx="8554494" cy="4339162"/>
              </a:xfrm>
              <a:prstGeom prst="rect">
                <a:avLst/>
              </a:prstGeom>
              <a:blipFill>
                <a:blip r:embed="rId3"/>
                <a:stretch>
                  <a:fillRect l="-784" t="-112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pic>
        <p:nvPicPr>
          <p:cNvPr id="11" name="Picture 10" descr="fig0407c">
            <a:extLst>
              <a:ext uri="{FF2B5EF4-FFF2-40B4-BE49-F238E27FC236}">
                <a16:creationId xmlns:a16="http://schemas.microsoft.com/office/drawing/2014/main" id="{58AD7E70-CE3C-F485-8E4D-F0E08C8C4CB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932885" y="2302792"/>
            <a:ext cx="2463646" cy="2967694"/>
          </a:xfrm>
          <a:prstGeom prst="rect">
            <a:avLst/>
          </a:prstGeom>
          <a:noFill/>
          <a:ln>
            <a:noFill/>
          </a:ln>
        </p:spPr>
      </p:pic>
      <p:graphicFrame>
        <p:nvGraphicFramePr>
          <p:cNvPr id="12" name="Table 11">
            <a:extLst>
              <a:ext uri="{FF2B5EF4-FFF2-40B4-BE49-F238E27FC236}">
                <a16:creationId xmlns:a16="http://schemas.microsoft.com/office/drawing/2014/main" id="{BA3CAE78-8A46-838A-694B-887E2F417D3A}"/>
              </a:ext>
            </a:extLst>
          </p:cNvPr>
          <p:cNvGraphicFramePr>
            <a:graphicFrameLocks noGrp="1"/>
          </p:cNvGraphicFramePr>
          <p:nvPr>
            <p:extLst>
              <p:ext uri="{D42A27DB-BD31-4B8C-83A1-F6EECF244321}">
                <p14:modId xmlns:p14="http://schemas.microsoft.com/office/powerpoint/2010/main" val="2804574771"/>
              </p:ext>
            </p:extLst>
          </p:nvPr>
        </p:nvGraphicFramePr>
        <p:xfrm>
          <a:off x="942308" y="4650851"/>
          <a:ext cx="6827640" cy="914400"/>
        </p:xfrm>
        <a:graphic>
          <a:graphicData uri="http://schemas.openxmlformats.org/drawingml/2006/table">
            <a:tbl>
              <a:tblPr firstRow="1" firstCol="1" bandRow="1">
                <a:tableStyleId>{5940675A-B579-460E-94D1-54222C63F5DA}</a:tableStyleId>
              </a:tblPr>
              <a:tblGrid>
                <a:gridCol w="3413820">
                  <a:extLst>
                    <a:ext uri="{9D8B030D-6E8A-4147-A177-3AD203B41FA5}">
                      <a16:colId xmlns:a16="http://schemas.microsoft.com/office/drawing/2014/main" val="133780324"/>
                    </a:ext>
                  </a:extLst>
                </a:gridCol>
                <a:gridCol w="3413820">
                  <a:extLst>
                    <a:ext uri="{9D8B030D-6E8A-4147-A177-3AD203B41FA5}">
                      <a16:colId xmlns:a16="http://schemas.microsoft.com/office/drawing/2014/main" val="3966794671"/>
                    </a:ext>
                  </a:extLst>
                </a:gridCol>
              </a:tblGrid>
              <a:tr h="271905">
                <a:tc>
                  <a:txBody>
                    <a:bodyPr/>
                    <a:lstStyle/>
                    <a:p>
                      <a:pPr marL="0" marR="0" algn="ctr">
                        <a:spcBef>
                          <a:spcPts val="0"/>
                        </a:spcBef>
                        <a:spcAft>
                          <a:spcPts val="0"/>
                        </a:spcAft>
                        <a:tabLst>
                          <a:tab pos="2312670" algn="l"/>
                        </a:tabLst>
                      </a:pPr>
                      <a:r>
                        <a:rPr lang="en-US" sz="2000" b="1" dirty="0">
                          <a:effectLst/>
                          <a:latin typeface="Alexandria"/>
                        </a:rPr>
                        <a:t>a substitute good</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2000" b="1" dirty="0">
                          <a:effectLst/>
                          <a:latin typeface="Alexandria"/>
                        </a:rPr>
                        <a:t>a complement good</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785206663"/>
                  </a:ext>
                </a:extLst>
              </a:tr>
              <a:tr h="488336">
                <a:tc>
                  <a:txBody>
                    <a:bodyPr/>
                    <a:lstStyle/>
                    <a:p>
                      <a:pPr marL="0" marR="0" algn="ctr">
                        <a:spcBef>
                          <a:spcPts val="0"/>
                        </a:spcBef>
                        <a:spcAft>
                          <a:spcPts val="0"/>
                        </a:spcAft>
                        <a:tabLst>
                          <a:tab pos="2312670" algn="l"/>
                        </a:tabLst>
                      </a:pPr>
                      <a:r>
                        <a:rPr lang="en-US" sz="2000" b="0" dirty="0">
                          <a:effectLst/>
                          <a:latin typeface="Alexandria"/>
                        </a:rPr>
                        <a:t>Price of a substitute good ↑</a:t>
                      </a:r>
                    </a:p>
                    <a:p>
                      <a:pPr marL="0" marR="0" algn="ctr">
                        <a:spcBef>
                          <a:spcPts val="0"/>
                        </a:spcBef>
                        <a:spcAft>
                          <a:spcPts val="0"/>
                        </a:spcAft>
                        <a:tabLst>
                          <a:tab pos="2312670" algn="l"/>
                        </a:tabLst>
                      </a:pPr>
                      <a:r>
                        <a:rPr lang="en-US" sz="2000" b="1" dirty="0" err="1">
                          <a:effectLst/>
                          <a:latin typeface="Alexandria"/>
                        </a:rPr>
                        <a:t>Ecd</a:t>
                      </a:r>
                      <a:r>
                        <a:rPr lang="en-US" sz="2000" b="1" dirty="0">
                          <a:effectLst/>
                          <a:latin typeface="Alexandria"/>
                        </a:rPr>
                        <a:t> &gt; 0 (positive) </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2000" b="0" dirty="0">
                          <a:effectLst/>
                          <a:latin typeface="Alexandria"/>
                        </a:rPr>
                        <a:t>Price of a complement ↑</a:t>
                      </a:r>
                    </a:p>
                    <a:p>
                      <a:pPr marL="0" marR="0" algn="ctr">
                        <a:spcBef>
                          <a:spcPts val="0"/>
                        </a:spcBef>
                        <a:spcAft>
                          <a:spcPts val="0"/>
                        </a:spcAft>
                        <a:tabLst>
                          <a:tab pos="2312670" algn="l"/>
                        </a:tabLst>
                      </a:pPr>
                      <a:r>
                        <a:rPr lang="en-US" sz="2000" b="1" dirty="0" err="1">
                          <a:effectLst/>
                          <a:latin typeface="Alexandria"/>
                        </a:rPr>
                        <a:t>Ecd</a:t>
                      </a:r>
                      <a:r>
                        <a:rPr lang="en-US" sz="2000" b="1" dirty="0">
                          <a:effectLst/>
                          <a:latin typeface="Alexandria"/>
                        </a:rPr>
                        <a:t> &lt; 0 (negative)</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542862098"/>
                  </a:ext>
                </a:extLst>
              </a:tr>
            </a:tbl>
          </a:graphicData>
        </a:graphic>
      </p:graphicFrame>
    </p:spTree>
    <p:extLst>
      <p:ext uri="{BB962C8B-B14F-4D97-AF65-F5344CB8AC3E}">
        <p14:creationId xmlns:p14="http://schemas.microsoft.com/office/powerpoint/2010/main" val="629148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50294" y="6314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 The Income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963563" y="87620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24380" y="1146529"/>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mc:AlternateContent xmlns:mc="http://schemas.openxmlformats.org/markup-compatibility/2006" xmlns:a14="http://schemas.microsoft.com/office/drawing/2010/main">
        <mc:Choice Requires="a14">
          <p:sp>
            <p:nvSpPr>
              <p:cNvPr id="13" name="Rectangle 12">
                <a:extLst>
                  <a:ext uri="{FF2B5EF4-FFF2-40B4-BE49-F238E27FC236}">
                    <a16:creationId xmlns:a16="http://schemas.microsoft.com/office/drawing/2014/main" id="{10A824DA-B6CD-940E-ABD3-B40729A1C054}"/>
                  </a:ext>
                </a:extLst>
              </p:cNvPr>
              <p:cNvSpPr>
                <a:spLocks noGrp="1" noChangeArrowheads="1"/>
              </p:cNvSpPr>
              <p:nvPr/>
            </p:nvSpPr>
            <p:spPr bwMode="auto">
              <a:xfrm>
                <a:off x="762000" y="1867977"/>
                <a:ext cx="11068065"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Symbol" panose="05050102010706020507" pitchFamily="18" charset="2"/>
                  <a:buChar char=""/>
                  <a:tabLst>
                    <a:tab pos="2312670" algn="l"/>
                  </a:tabLst>
                </a:pPr>
                <a:r>
                  <a:rPr lang="en-US" sz="2000" b="1" u="sng" dirty="0">
                    <a:solidFill>
                      <a:srgbClr val="00B0F0"/>
                    </a:solidFill>
                    <a:effectLst/>
                    <a:latin typeface="Alexandria"/>
                    <a:ea typeface="Times New Roman" panose="02020603050405020304" pitchFamily="18" charset="0"/>
                  </a:rPr>
                  <a:t>The Income  elasticity of demand:</a:t>
                </a:r>
                <a:endParaRPr lang="en-US" sz="2000" dirty="0">
                  <a:effectLst/>
                  <a:latin typeface="Alexandria"/>
                  <a:ea typeface="Times New Roman" panose="02020603050405020304" pitchFamily="18" charset="0"/>
                </a:endParaRPr>
              </a:p>
              <a:p>
                <a:pPr marL="0" marR="0">
                  <a:spcBef>
                    <a:spcPts val="0"/>
                  </a:spcBef>
                  <a:spcAft>
                    <a:spcPts val="0"/>
                  </a:spcAft>
                  <a:tabLst>
                    <a:tab pos="2312670" algn="l"/>
                  </a:tabLst>
                </a:pPr>
                <a:r>
                  <a:rPr lang="en-US" sz="2000" b="0" dirty="0">
                    <a:solidFill>
                      <a:schemeClr val="tx1"/>
                    </a:solidFill>
                    <a:effectLst/>
                    <a:latin typeface="Alexandria"/>
                    <a:ea typeface="Times New Roman" panose="02020603050405020304" pitchFamily="18" charset="0"/>
                  </a:rPr>
                  <a:t>the degree of responsiveness of a change in demand for a product due to the change in the income.</a:t>
                </a:r>
                <a:endParaRPr lang="en-US" sz="2000" b="0" dirty="0">
                  <a:solidFill>
                    <a:schemeClr val="tx1"/>
                  </a:solidFill>
                  <a:latin typeface="Alexandria"/>
                  <a:ea typeface="Times New Roman" panose="02020603050405020304" pitchFamily="18" charset="0"/>
                </a:endParaRPr>
              </a:p>
              <a:p>
                <a:pPr marL="0" marR="0">
                  <a:spcBef>
                    <a:spcPts val="0"/>
                  </a:spcBef>
                  <a:spcAft>
                    <a:spcPts val="0"/>
                  </a:spcAft>
                  <a:tabLst>
                    <a:tab pos="2312670" algn="l"/>
                  </a:tabLst>
                </a:pPr>
                <a:r>
                  <a:rPr lang="en-US" altLang="en-US" sz="2000" dirty="0">
                    <a:solidFill>
                      <a:srgbClr val="002060"/>
                    </a:solidFill>
                    <a:latin typeface="Alexandria"/>
                  </a:rPr>
                  <a:t>The income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2000" b="1" i="0" smtClean="0">
                          <a:solidFill>
                            <a:srgbClr val="0070C0"/>
                          </a:solidFill>
                          <a:latin typeface="Alexandria"/>
                        </a:rPr>
                        <m:t>Eid</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quantity</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demanded</m:t>
                          </m:r>
                          <m:r>
                            <m:rPr>
                              <m:nor/>
                            </m:rPr>
                            <a:rPr lang="en-US" altLang="en-US" sz="2000" b="1" dirty="0" smtClean="0">
                              <a:solidFill>
                                <a:srgbClr val="0070C0"/>
                              </a:solidFill>
                              <a:latin typeface="Alexandria"/>
                            </a:rPr>
                            <m:t> (</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Qd</m:t>
                          </m:r>
                          <m:r>
                            <m:rPr>
                              <m:nor/>
                            </m:rPr>
                            <a:rPr lang="en-US" altLang="en-US" sz="2000" b="1" dirty="0" smtClean="0">
                              <a:solidFill>
                                <a:srgbClr val="0070C0"/>
                              </a:solidFill>
                              <a:latin typeface="Alexandria"/>
                            </a:rPr>
                            <m:t>)</m:t>
                          </m:r>
                          <m:r>
                            <m:rPr>
                              <m:nor/>
                            </m:rPr>
                            <a:rPr lang="en-US" altLang="en-US" sz="2000" b="1" dirty="0">
                              <a:solidFill>
                                <a:srgbClr val="0070C0"/>
                              </a:solidFill>
                              <a:latin typeface="Alexandria"/>
                            </a:rPr>
                            <m:t> </m:t>
                          </m:r>
                          <m:r>
                            <a:rPr lang="en-US" altLang="en-US" sz="2000" b="1" i="0" dirty="0" smtClean="0">
                              <a:solidFill>
                                <a:srgbClr val="0070C0"/>
                              </a:solidFill>
                              <a:latin typeface="Cambria Math" panose="02040503050406030204" pitchFamily="18" charset="0"/>
                            </a:rPr>
                            <m:t> </m:t>
                          </m:r>
                        </m:num>
                        <m:den>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a:rPr lang="en-US" altLang="en-US" sz="2000" b="1" i="0" dirty="0" smtClean="0">
                              <a:solidFill>
                                <a:srgbClr val="0070C0"/>
                              </a:solidFill>
                              <a:latin typeface="Cambria Math" panose="02040503050406030204" pitchFamily="18" charset="0"/>
                            </a:rPr>
                            <m:t>𝐢𝐧𝐜𝐨𝐦𝐞</m:t>
                          </m:r>
                          <m:r>
                            <a:rPr lang="en-US" altLang="en-US" sz="2000" b="1" i="0" dirty="0" smtClean="0">
                              <a:solidFill>
                                <a:srgbClr val="0070C0"/>
                              </a:solidFill>
                              <a:latin typeface="Cambria Math" panose="02040503050406030204" pitchFamily="18" charset="0"/>
                            </a:rPr>
                            <m:t>(</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smtClean="0">
                              <a:solidFill>
                                <a:srgbClr val="0070C0"/>
                              </a:solidFill>
                              <a:latin typeface="Alexandria"/>
                            </a:rPr>
                            <m:t>I</m:t>
                          </m:r>
                          <m:r>
                            <a:rPr lang="en-US" altLang="en-US" sz="2000" b="1" i="0" dirty="0" smtClean="0">
                              <a:solidFill>
                                <a:srgbClr val="0070C0"/>
                              </a:solidFill>
                              <a:latin typeface="Cambria Math" panose="02040503050406030204" pitchFamily="18" charset="0"/>
                            </a:rPr>
                            <m:t>)</m:t>
                          </m:r>
                        </m:den>
                      </m:f>
                    </m:oMath>
                  </m:oMathPara>
                </a14:m>
                <a:endParaRPr lang="en-US" altLang="en-US" sz="2000" b="1" dirty="0">
                  <a:latin typeface="Alexandria"/>
                </a:endParaRPr>
              </a:p>
            </p:txBody>
          </p:sp>
        </mc:Choice>
        <mc:Fallback xmlns="">
          <p:sp>
            <p:nvSpPr>
              <p:cNvPr id="13" name="Rectangle 12">
                <a:extLst>
                  <a:ext uri="{FF2B5EF4-FFF2-40B4-BE49-F238E27FC236}">
                    <a16:creationId xmlns:a16="http://schemas.microsoft.com/office/drawing/2014/main" id="{10A824DA-B6CD-940E-ABD3-B40729A1C054}"/>
                  </a:ext>
                </a:extLst>
              </p:cNvPr>
              <p:cNvSpPr>
                <a:spLocks noGrp="1" noRot="1" noChangeAspect="1" noMove="1" noResize="1" noEditPoints="1" noAdjustHandles="1" noChangeArrowheads="1" noChangeShapeType="1" noTextEdit="1"/>
              </p:cNvSpPr>
              <p:nvPr/>
            </p:nvSpPr>
            <p:spPr bwMode="auto">
              <a:xfrm>
                <a:off x="762000" y="1867977"/>
                <a:ext cx="11068065" cy="4339162"/>
              </a:xfrm>
              <a:prstGeom prst="rect">
                <a:avLst/>
              </a:prstGeom>
              <a:blipFill>
                <a:blip r:embed="rId3"/>
                <a:stretch>
                  <a:fillRect l="-606" t="-112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graphicFrame>
        <p:nvGraphicFramePr>
          <p:cNvPr id="14" name="Table 13">
            <a:extLst>
              <a:ext uri="{FF2B5EF4-FFF2-40B4-BE49-F238E27FC236}">
                <a16:creationId xmlns:a16="http://schemas.microsoft.com/office/drawing/2014/main" id="{AE043C4D-2E3E-B99F-FA77-39CCC2D73863}"/>
              </a:ext>
            </a:extLst>
          </p:cNvPr>
          <p:cNvGraphicFramePr>
            <a:graphicFrameLocks noGrp="1"/>
          </p:cNvGraphicFramePr>
          <p:nvPr>
            <p:extLst>
              <p:ext uri="{D42A27DB-BD31-4B8C-83A1-F6EECF244321}">
                <p14:modId xmlns:p14="http://schemas.microsoft.com/office/powerpoint/2010/main" val="660354141"/>
              </p:ext>
            </p:extLst>
          </p:nvPr>
        </p:nvGraphicFramePr>
        <p:xfrm>
          <a:off x="1208712" y="3556870"/>
          <a:ext cx="9874096" cy="2438400"/>
        </p:xfrm>
        <a:graphic>
          <a:graphicData uri="http://schemas.openxmlformats.org/drawingml/2006/table">
            <a:tbl>
              <a:tblPr firstRow="1" firstCol="1" bandRow="1">
                <a:tableStyleId>{5940675A-B579-460E-94D1-54222C63F5DA}</a:tableStyleId>
              </a:tblPr>
              <a:tblGrid>
                <a:gridCol w="4864593">
                  <a:extLst>
                    <a:ext uri="{9D8B030D-6E8A-4147-A177-3AD203B41FA5}">
                      <a16:colId xmlns:a16="http://schemas.microsoft.com/office/drawing/2014/main" val="1527204520"/>
                    </a:ext>
                  </a:extLst>
                </a:gridCol>
                <a:gridCol w="5009503">
                  <a:extLst>
                    <a:ext uri="{9D8B030D-6E8A-4147-A177-3AD203B41FA5}">
                      <a16:colId xmlns:a16="http://schemas.microsoft.com/office/drawing/2014/main" val="3677225262"/>
                    </a:ext>
                  </a:extLst>
                </a:gridCol>
              </a:tblGrid>
              <a:tr h="270560">
                <a:tc>
                  <a:txBody>
                    <a:bodyPr/>
                    <a:lstStyle/>
                    <a:p>
                      <a:pPr marL="0" marR="0" algn="ctr">
                        <a:spcBef>
                          <a:spcPts val="0"/>
                        </a:spcBef>
                        <a:spcAft>
                          <a:spcPts val="0"/>
                        </a:spcAft>
                        <a:tabLst>
                          <a:tab pos="2312670" algn="l"/>
                        </a:tabLst>
                      </a:pPr>
                      <a:r>
                        <a:rPr lang="en-US" sz="2000" b="1" dirty="0">
                          <a:solidFill>
                            <a:srgbClr val="002060"/>
                          </a:solidFill>
                          <a:effectLst/>
                          <a:latin typeface="Alexandria"/>
                        </a:rPr>
                        <a:t>a normal good</a:t>
                      </a:r>
                      <a:endParaRPr lang="en-US" sz="2000" b="1" dirty="0">
                        <a:solidFill>
                          <a:srgbClr val="002060"/>
                        </a:solidFill>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2000" b="1" dirty="0">
                          <a:solidFill>
                            <a:srgbClr val="002060"/>
                          </a:solidFill>
                          <a:effectLst/>
                          <a:latin typeface="Alexandria"/>
                        </a:rPr>
                        <a:t>An inferior good</a:t>
                      </a:r>
                      <a:endParaRPr lang="en-US" sz="2000" b="1" dirty="0">
                        <a:solidFill>
                          <a:srgbClr val="002060"/>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495836318"/>
                  </a:ext>
                </a:extLst>
              </a:tr>
              <a:tr h="1704525">
                <a:tc>
                  <a:txBody>
                    <a:bodyPr/>
                    <a:lstStyle/>
                    <a:p>
                      <a:pPr marL="0" marR="0" algn="just">
                        <a:spcBef>
                          <a:spcPts val="0"/>
                        </a:spcBef>
                        <a:spcAft>
                          <a:spcPts val="0"/>
                        </a:spcAft>
                        <a:tabLst>
                          <a:tab pos="2312670" algn="l"/>
                        </a:tabLst>
                      </a:pPr>
                      <a:endParaRPr lang="en-US" sz="2000" dirty="0">
                        <a:effectLst/>
                        <a:latin typeface="Alexandria"/>
                      </a:endParaRPr>
                    </a:p>
                    <a:p>
                      <a:pPr marL="0" marR="0" algn="just">
                        <a:spcBef>
                          <a:spcPts val="0"/>
                        </a:spcBef>
                        <a:spcAft>
                          <a:spcPts val="0"/>
                        </a:spcAft>
                        <a:tabLst>
                          <a:tab pos="2312670" algn="l"/>
                        </a:tabLst>
                      </a:pPr>
                      <a:r>
                        <a:rPr lang="en-US" sz="2000" dirty="0">
                          <a:effectLst/>
                          <a:latin typeface="Alexandria"/>
                        </a:rPr>
                        <a:t>Eid &gt; 1 → demand is</a:t>
                      </a:r>
                      <a:r>
                        <a:rPr lang="en-US" sz="2000" u="heavy" dirty="0">
                          <a:effectLst/>
                          <a:latin typeface="Alexandria"/>
                        </a:rPr>
                        <a:t> income</a:t>
                      </a:r>
                      <a:r>
                        <a:rPr lang="en-US" sz="2000" dirty="0">
                          <a:effectLst/>
                          <a:latin typeface="Alexandria"/>
                        </a:rPr>
                        <a:t> </a:t>
                      </a:r>
                      <a:r>
                        <a:rPr lang="en-US" sz="2000" u="heavy" dirty="0">
                          <a:effectLst/>
                          <a:latin typeface="Alexandria"/>
                        </a:rPr>
                        <a:t>elastic</a:t>
                      </a:r>
                      <a:r>
                        <a:rPr lang="en-US" sz="2000" dirty="0">
                          <a:effectLst/>
                          <a:latin typeface="Alexandria"/>
                        </a:rPr>
                        <a:t> and the good is a normal good.</a:t>
                      </a:r>
                    </a:p>
                    <a:p>
                      <a:pPr marL="0" marR="0" algn="just">
                        <a:spcBef>
                          <a:spcPts val="0"/>
                        </a:spcBef>
                        <a:spcAft>
                          <a:spcPts val="0"/>
                        </a:spcAft>
                        <a:tabLst>
                          <a:tab pos="2312670" algn="l"/>
                        </a:tabLst>
                      </a:pPr>
                      <a:r>
                        <a:rPr lang="en-US" sz="2000" dirty="0">
                          <a:effectLst/>
                          <a:latin typeface="Alexandria"/>
                        </a:rPr>
                        <a:t> </a:t>
                      </a:r>
                    </a:p>
                    <a:p>
                      <a:pPr marL="0" marR="0" algn="just">
                        <a:spcBef>
                          <a:spcPts val="0"/>
                        </a:spcBef>
                        <a:spcAft>
                          <a:spcPts val="0"/>
                        </a:spcAft>
                        <a:tabLst>
                          <a:tab pos="2312670" algn="l"/>
                        </a:tabLst>
                      </a:pPr>
                      <a:r>
                        <a:rPr lang="en-US" sz="2000" dirty="0">
                          <a:effectLst/>
                          <a:latin typeface="Alexandria"/>
                        </a:rPr>
                        <a:t>0 &lt;Eid &lt; 1 → demand is </a:t>
                      </a:r>
                      <a:r>
                        <a:rPr lang="en-US" sz="2000" u="heavy" dirty="0">
                          <a:effectLst/>
                          <a:latin typeface="Alexandria"/>
                        </a:rPr>
                        <a:t>income inelastic</a:t>
                      </a:r>
                      <a:r>
                        <a:rPr lang="en-US" sz="2000" dirty="0">
                          <a:effectLst/>
                          <a:latin typeface="Alexandria"/>
                        </a:rPr>
                        <a:t> and the good is a normal good.</a:t>
                      </a:r>
                    </a:p>
                    <a:p>
                      <a:pPr marL="0" marR="0" algn="ctr">
                        <a:spcBef>
                          <a:spcPts val="0"/>
                        </a:spcBef>
                        <a:spcAft>
                          <a:spcPts val="0"/>
                        </a:spcAft>
                        <a:tabLst>
                          <a:tab pos="2312670" algn="l"/>
                        </a:tabLst>
                      </a:pPr>
                      <a:r>
                        <a:rPr lang="en-US" sz="2000" dirty="0">
                          <a:effectLst/>
                          <a:latin typeface="Alexandria"/>
                        </a:rPr>
                        <a:t> </a:t>
                      </a:r>
                      <a:r>
                        <a:rPr lang="en-US" sz="2000" b="1" dirty="0">
                          <a:effectLst/>
                          <a:latin typeface="Alexandria"/>
                        </a:rPr>
                        <a:t>+ Eid</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spcBef>
                          <a:spcPts val="0"/>
                        </a:spcBef>
                        <a:spcAft>
                          <a:spcPts val="0"/>
                        </a:spcAft>
                        <a:tabLst>
                          <a:tab pos="2312670" algn="l"/>
                        </a:tabLst>
                      </a:pPr>
                      <a:endParaRPr lang="en-US" sz="2000" dirty="0">
                        <a:effectLst/>
                        <a:latin typeface="Alexandria"/>
                      </a:endParaRPr>
                    </a:p>
                    <a:p>
                      <a:pPr marL="0" marR="0">
                        <a:spcBef>
                          <a:spcPts val="0"/>
                        </a:spcBef>
                        <a:spcAft>
                          <a:spcPts val="0"/>
                        </a:spcAft>
                        <a:tabLst>
                          <a:tab pos="2312670" algn="l"/>
                        </a:tabLst>
                      </a:pPr>
                      <a:r>
                        <a:rPr lang="en-US" sz="2000" dirty="0">
                          <a:effectLst/>
                          <a:latin typeface="Alexandria"/>
                        </a:rPr>
                        <a:t>Eid &lt; 0 (negative) → the good is an inferior good.</a:t>
                      </a:r>
                    </a:p>
                    <a:p>
                      <a:pPr marL="0" marR="0" algn="ctr">
                        <a:spcBef>
                          <a:spcPts val="0"/>
                        </a:spcBef>
                        <a:spcAft>
                          <a:spcPts val="0"/>
                        </a:spcAft>
                        <a:tabLst>
                          <a:tab pos="2312670" algn="l"/>
                        </a:tabLst>
                      </a:pPr>
                      <a:r>
                        <a:rPr lang="en-US" sz="2000" b="1" dirty="0">
                          <a:effectLst/>
                          <a:latin typeface="Alexandria"/>
                        </a:rPr>
                        <a:t>-Eid</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123750862"/>
                  </a:ext>
                </a:extLst>
              </a:tr>
            </a:tbl>
          </a:graphicData>
        </a:graphic>
      </p:graphicFrame>
    </p:spTree>
    <p:extLst>
      <p:ext uri="{BB962C8B-B14F-4D97-AF65-F5344CB8AC3E}">
        <p14:creationId xmlns:p14="http://schemas.microsoft.com/office/powerpoint/2010/main" val="4160456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50294" y="6314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 of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963563" y="87620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24380" y="1146529"/>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aphicFrame>
        <p:nvGraphicFramePr>
          <p:cNvPr id="2" name="Diagram 1">
            <a:extLst>
              <a:ext uri="{FF2B5EF4-FFF2-40B4-BE49-F238E27FC236}">
                <a16:creationId xmlns:a16="http://schemas.microsoft.com/office/drawing/2014/main" id="{F3095E1F-9DA3-912A-6EA2-EBC68A7B4F62}"/>
              </a:ext>
            </a:extLst>
          </p:cNvPr>
          <p:cNvGraphicFramePr/>
          <p:nvPr>
            <p:extLst>
              <p:ext uri="{D42A27DB-BD31-4B8C-83A1-F6EECF244321}">
                <p14:modId xmlns:p14="http://schemas.microsoft.com/office/powerpoint/2010/main" val="155533227"/>
              </p:ext>
            </p:extLst>
          </p:nvPr>
        </p:nvGraphicFramePr>
        <p:xfrm>
          <a:off x="1632349" y="1468659"/>
          <a:ext cx="8927301" cy="46240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8685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001406" y="4410745"/>
            <a:ext cx="1142638" cy="1523519"/>
          </a:xfrm>
          <a:prstGeom prst="rect">
            <a:avLst/>
          </a:prstGeom>
        </p:spPr>
      </p:pic>
      <p:sp>
        <p:nvSpPr>
          <p:cNvPr id="9" name="Content Placeholder 2">
            <a:extLst>
              <a:ext uri="{FF2B5EF4-FFF2-40B4-BE49-F238E27FC236}">
                <a16:creationId xmlns:a16="http://schemas.microsoft.com/office/drawing/2014/main" id="{23DDDB00-F093-367B-709D-C5F64901EC60}"/>
              </a:ext>
            </a:extLst>
          </p:cNvPr>
          <p:cNvSpPr txBox="1">
            <a:spLocks/>
          </p:cNvSpPr>
          <p:nvPr/>
        </p:nvSpPr>
        <p:spPr>
          <a:xfrm>
            <a:off x="762000" y="2177831"/>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Suppose the price of burgers increases from $2 to $3 each. The degree to which quantity demanded responds to this price increase depends on the</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u="heavy" dirty="0">
                <a:solidFill>
                  <a:srgbClr val="000000"/>
                </a:solidFill>
                <a:effectLst/>
                <a:latin typeface="Alexandria"/>
                <a:ea typeface="Times New Roman" panose="02020603050405020304" pitchFamily="18" charset="0"/>
                <a:cs typeface="Palatino Linotype" panose="02040502050505030304" pitchFamily="18" charset="0"/>
              </a:rPr>
              <a:t>A) price elasticity of demand.</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the price elasticity of supply.</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income elasticity of demand.</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cross elasticity of demand.</a:t>
            </a:r>
          </a:p>
          <a:p>
            <a:pPr marL="0" marR="0" indent="0">
              <a:spcBef>
                <a:spcPts val="0"/>
              </a:spcBef>
              <a:spcAft>
                <a:spcPts val="0"/>
              </a:spcAft>
              <a:buNone/>
              <a:tabLst>
                <a:tab pos="3270885" algn="l"/>
              </a:tabLst>
            </a:pPr>
            <a:r>
              <a:rPr lang="en-US" sz="2000" dirty="0">
                <a:effectLst/>
                <a:latin typeface="Alexandria"/>
                <a:ea typeface="Times New Roman" panose="02020603050405020304" pitchFamily="18" charset="0"/>
              </a:rPr>
              <a:t> </a:t>
            </a: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The price elasticity of demand is equal to the ________ in the ________ divided by the ________ in the ________.</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percentage change; price; percentage change; quantity demanded</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change; price; change; quantity demanded</a:t>
            </a:r>
          </a:p>
          <a:p>
            <a:pPr marL="0" marR="0" indent="0">
              <a:spcBef>
                <a:spcPts val="0"/>
              </a:spcBef>
              <a:spcAft>
                <a:spcPts val="0"/>
              </a:spcAft>
              <a:buNone/>
            </a:pPr>
            <a:r>
              <a:rPr lang="en-US" sz="2000" b="1" u="heavy" dirty="0">
                <a:solidFill>
                  <a:srgbClr val="000000"/>
                </a:solidFill>
                <a:effectLst/>
                <a:latin typeface="Alexandria"/>
                <a:ea typeface="Times New Roman" panose="02020603050405020304" pitchFamily="18" charset="0"/>
                <a:cs typeface="Palatino Linotype" panose="02040502050505030304" pitchFamily="18" charset="0"/>
              </a:rPr>
              <a:t>C) percentage change; quantity demanded; percentage change; price</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change; quantity demanded; change; price</a:t>
            </a:r>
          </a:p>
          <a:p>
            <a:pPr marL="0" marR="0" indent="0" fontAlgn="base">
              <a:spcBef>
                <a:spcPts val="0"/>
              </a:spcBef>
              <a:spcAft>
                <a:spcPts val="0"/>
              </a:spcAft>
              <a:buNone/>
            </a:pPr>
            <a:r>
              <a:rPr lang="en-US" sz="2000" dirty="0">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965325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001406" y="4410745"/>
            <a:ext cx="1142638" cy="1523519"/>
          </a:xfrm>
          <a:prstGeom prst="rect">
            <a:avLst/>
          </a:prstGeom>
        </p:spPr>
      </p:pic>
      <p:sp>
        <p:nvSpPr>
          <p:cNvPr id="2" name="Content Placeholder 2">
            <a:extLst>
              <a:ext uri="{FF2B5EF4-FFF2-40B4-BE49-F238E27FC236}">
                <a16:creationId xmlns:a16="http://schemas.microsoft.com/office/drawing/2014/main" id="{DC4D0A18-D154-2505-26FD-9A9C947F1C4F}"/>
              </a:ext>
            </a:extLst>
          </p:cNvPr>
          <p:cNvSpPr txBox="1">
            <a:spLocks/>
          </p:cNvSpPr>
          <p:nvPr/>
        </p:nvSpPr>
        <p:spPr>
          <a:xfrm>
            <a:off x="762000" y="2056949"/>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If a 6 percent decrease in the price leads to a 5 percent increase in the quantity demanded, the price elasticity of demand is</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0.30.</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0.60.</a:t>
            </a:r>
          </a:p>
          <a:p>
            <a:pPr marL="0" marR="0" indent="0">
              <a:spcBef>
                <a:spcPts val="0"/>
              </a:spcBef>
              <a:spcAft>
                <a:spcPts val="0"/>
              </a:spcAft>
              <a:buNone/>
            </a:pPr>
            <a:r>
              <a:rPr lang="en-US" sz="2000" b="1" u="heavy" dirty="0">
                <a:solidFill>
                  <a:srgbClr val="000000"/>
                </a:solidFill>
                <a:effectLst/>
                <a:latin typeface="Alexandria"/>
                <a:ea typeface="Times New Roman" panose="02020603050405020304" pitchFamily="18" charset="0"/>
                <a:cs typeface="Palatino Linotype" panose="02040502050505030304" pitchFamily="18" charset="0"/>
              </a:rPr>
              <a:t>C) 0.83. </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( 0.05 / 0.06 ) </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1.20.</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Taco Bell's economists determine that the price elasticity of demand for their tacos is 2.0. So, if Taco Bell raises the price of its tacos by 6.0 percent, the quantity demanded will decrease by ________ percent. </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2.0</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3.0</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6.0</a:t>
            </a:r>
          </a:p>
          <a:p>
            <a:pPr marL="0" marR="0" indent="0">
              <a:spcBef>
                <a:spcPts val="0"/>
              </a:spcBef>
              <a:spcAft>
                <a:spcPts val="0"/>
              </a:spcAft>
              <a:buNone/>
            </a:pPr>
            <a:r>
              <a:rPr lang="en-US" sz="2000" b="1" u="heavy" dirty="0">
                <a:solidFill>
                  <a:srgbClr val="000000"/>
                </a:solidFill>
                <a:effectLst/>
                <a:latin typeface="Alexandria"/>
                <a:ea typeface="Times New Roman" panose="02020603050405020304" pitchFamily="18" charset="0"/>
                <a:cs typeface="Palatino Linotype" panose="02040502050505030304" pitchFamily="18" charset="0"/>
              </a:rPr>
              <a:t>D) 12.0 </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( 2 * 6% ) </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2953440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001406" y="4410745"/>
            <a:ext cx="1142638" cy="1523519"/>
          </a:xfrm>
          <a:prstGeom prst="rect">
            <a:avLst/>
          </a:prstGeom>
        </p:spPr>
      </p:pic>
      <p:sp>
        <p:nvSpPr>
          <p:cNvPr id="9" name="Content Placeholder 2">
            <a:extLst>
              <a:ext uri="{FF2B5EF4-FFF2-40B4-BE49-F238E27FC236}">
                <a16:creationId xmlns:a16="http://schemas.microsoft.com/office/drawing/2014/main" id="{7286E71F-133D-C597-D10A-1BB7B1F8F0B8}"/>
              </a:ext>
            </a:extLst>
          </p:cNvPr>
          <p:cNvSpPr txBox="1">
            <a:spLocks/>
          </p:cNvSpPr>
          <p:nvPr/>
        </p:nvSpPr>
        <p:spPr>
          <a:xfrm>
            <a:off x="751116" y="2016371"/>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The price elasticity of demand for DVDs is 2. If the price of a DVD increased by 2 percent, the quantity demanded will ________.</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decrease by 2 percent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not change</a:t>
            </a:r>
          </a:p>
          <a:p>
            <a:pPr marL="0" marR="0" indent="0">
              <a:spcBef>
                <a:spcPts val="0"/>
              </a:spcBef>
              <a:spcAft>
                <a:spcPts val="0"/>
              </a:spcAft>
              <a:buNone/>
            </a:pPr>
            <a:r>
              <a:rPr lang="en-US" sz="2000" b="1" u="heavy" dirty="0">
                <a:solidFill>
                  <a:srgbClr val="000000"/>
                </a:solidFill>
                <a:effectLst/>
                <a:latin typeface="Alexandria"/>
                <a:ea typeface="Times New Roman" panose="02020603050405020304" pitchFamily="18" charset="0"/>
                <a:cs typeface="Palatino Linotype" panose="02040502050505030304" pitchFamily="18" charset="0"/>
              </a:rPr>
              <a:t>C) decrease by 4 percent</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decrease by 1 percent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If the price elasticity of demand for a good is 0.8, then a</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u="heavy" dirty="0">
                <a:solidFill>
                  <a:srgbClr val="000000"/>
                </a:solidFill>
                <a:effectLst/>
                <a:latin typeface="Alexandria"/>
                <a:ea typeface="Times New Roman" panose="02020603050405020304" pitchFamily="18" charset="0"/>
                <a:cs typeface="Palatino Linotype" panose="02040502050505030304" pitchFamily="18" charset="0"/>
              </a:rPr>
              <a:t>A) 1 percent rise in the price leads to a 0.8 percent decrease in the quantity demanded.</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one dollar rise in the price leads to a 0.8 percent decrease in the quantity demanded.</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1 percent rise in the price leads to an 80 percent decrease in the quantity demanded.</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1 percent rise in the price leads to an 8 percent decrease in the quantity demanded.</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786198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001406" y="4410745"/>
            <a:ext cx="1142638" cy="1523519"/>
          </a:xfrm>
          <a:prstGeom prst="rect">
            <a:avLst/>
          </a:prstGeom>
        </p:spPr>
      </p:pic>
      <p:sp>
        <p:nvSpPr>
          <p:cNvPr id="2" name="Content Placeholder 2">
            <a:extLst>
              <a:ext uri="{FF2B5EF4-FFF2-40B4-BE49-F238E27FC236}">
                <a16:creationId xmlns:a16="http://schemas.microsoft.com/office/drawing/2014/main" id="{8CC223AE-8432-4D5B-DAF1-E7777F69B2F4}"/>
              </a:ext>
            </a:extLst>
          </p:cNvPr>
          <p:cNvSpPr txBox="1">
            <a:spLocks/>
          </p:cNvSpPr>
          <p:nvPr/>
        </p:nvSpPr>
        <p:spPr>
          <a:xfrm>
            <a:off x="884952" y="2155119"/>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Demand is perfectly inelastic when</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shifts in the supply curve results in no change in price.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the good in question has perfect substitutes.</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shifts of the supply curve results in no change in quantity demanded.</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shifts of the supply curve results in no change in the total revenue from sales.</a:t>
            </a:r>
          </a:p>
          <a:p>
            <a:pPr marL="0" marR="0" indent="0">
              <a:spcBef>
                <a:spcPts val="0"/>
              </a:spcBef>
              <a:spcAft>
                <a:spcPts val="0"/>
              </a:spcAft>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A good with a vertical demand curve has a demand with</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unit elasticity.</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infinite elasticity.</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zero elasticity.</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varying elasticity.</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316477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001406" y="4410745"/>
            <a:ext cx="1142638" cy="1523519"/>
          </a:xfrm>
          <a:prstGeom prst="rect">
            <a:avLst/>
          </a:prstGeom>
        </p:spPr>
      </p:pic>
      <p:sp>
        <p:nvSpPr>
          <p:cNvPr id="9" name="Content Placeholder 2">
            <a:extLst>
              <a:ext uri="{FF2B5EF4-FFF2-40B4-BE49-F238E27FC236}">
                <a16:creationId xmlns:a16="http://schemas.microsoft.com/office/drawing/2014/main" id="{B66D2CE7-75B4-CC68-1498-BB385B15F829}"/>
              </a:ext>
            </a:extLst>
          </p:cNvPr>
          <p:cNvSpPr txBox="1">
            <a:spLocks/>
          </p:cNvSpPr>
          <p:nvPr/>
        </p:nvSpPr>
        <p:spPr>
          <a:xfrm>
            <a:off x="751116" y="196294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If the demand for a good is perfectly elastic, the price elasticity of demand is ______ and the demand curve is</a:t>
            </a:r>
            <a:r>
              <a:rPr lang="en-US" sz="2000" dirty="0">
                <a:solidFill>
                  <a:srgbClr val="0070C0"/>
                </a:solidFill>
                <a:effectLst/>
                <a:latin typeface="Alexandria"/>
                <a:ea typeface="Times New Roman" panose="02020603050405020304" pitchFamily="18" charset="0"/>
                <a:cs typeface="Palatino Linotype" panose="02040502050505030304" pitchFamily="18" charset="0"/>
              </a:rPr>
              <a:t> ________.</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infinite; vertical</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zero; vertical</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zero; horizontal</a:t>
            </a:r>
          </a:p>
          <a:p>
            <a:pPr marL="0" marR="0" indent="0">
              <a:spcBef>
                <a:spcPts val="0"/>
              </a:spcBef>
              <a:spcAft>
                <a:spcPts val="0"/>
              </a:spcAft>
              <a:buNone/>
              <a:tabLst>
                <a:tab pos="3270885" algn="l"/>
              </a:tabLst>
            </a:pPr>
            <a:r>
              <a:rPr lang="en-US" sz="2000" b="1" u="sng" dirty="0">
                <a:effectLst/>
                <a:latin typeface="Alexandria"/>
                <a:ea typeface="Times New Roman" panose="02020603050405020304" pitchFamily="18" charset="0"/>
              </a:rPr>
              <a:t>D) infinite; horizontal</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5.00; decrease; 5.00</a:t>
            </a:r>
          </a:p>
          <a:p>
            <a:pPr marL="0" marR="0" indent="0">
              <a:spcBef>
                <a:spcPts val="0"/>
              </a:spcBef>
              <a:spcAft>
                <a:spcPts val="0"/>
              </a:spcAft>
              <a:buNone/>
              <a:tabLst>
                <a:tab pos="3270885" algn="l"/>
              </a:tabLst>
            </a:pPr>
            <a:r>
              <a:rPr lang="en-US" sz="2000" b="1" u="none" strike="noStrike" dirty="0">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Price elasticity of demand is not influenced by: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the number of substitutes available. </a:t>
            </a:r>
          </a:p>
          <a:p>
            <a:pPr marL="0" marR="0" indent="0">
              <a:spcBef>
                <a:spcPts val="0"/>
              </a:spcBef>
              <a:spcAft>
                <a:spcPts val="0"/>
              </a:spcAft>
              <a:buNone/>
            </a:pPr>
            <a:r>
              <a:rPr lang="en-US" sz="2000" dirty="0">
                <a:effectLst/>
                <a:latin typeface="Alexandria"/>
                <a:ea typeface="Times New Roman" panose="02020603050405020304" pitchFamily="18" charset="0"/>
              </a:rPr>
              <a:t>b. the proportion of the consumer’s budget spent on the good. </a:t>
            </a:r>
          </a:p>
          <a:p>
            <a:pPr marL="0" marR="0" indent="0">
              <a:spcBef>
                <a:spcPts val="0"/>
              </a:spcBef>
              <a:spcAft>
                <a:spcPts val="0"/>
              </a:spcAft>
              <a:buNone/>
            </a:pPr>
            <a:r>
              <a:rPr lang="en-US" sz="2000" dirty="0">
                <a:effectLst/>
                <a:latin typeface="Alexandria"/>
                <a:ea typeface="Times New Roman" panose="02020603050405020304" pitchFamily="18" charset="0"/>
              </a:rPr>
              <a:t>c. the length of the time period under consideration. </a:t>
            </a:r>
          </a:p>
          <a:p>
            <a:pPr marL="0" marR="0" indent="0">
              <a:spcBef>
                <a:spcPts val="0"/>
              </a:spcBef>
              <a:spcAft>
                <a:spcPts val="0"/>
              </a:spcAft>
              <a:buNone/>
            </a:pPr>
            <a:r>
              <a:rPr lang="en-US" sz="2000" b="1" u="sng" dirty="0">
                <a:effectLst/>
                <a:latin typeface="Alexandria"/>
                <a:ea typeface="Times New Roman" panose="02020603050405020304" pitchFamily="18" charset="0"/>
              </a:rPr>
              <a:t>d. the units of measurement used for price or for quantity demanded. </a:t>
            </a: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2966397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pSp>
        <p:nvGrpSpPr>
          <p:cNvPr id="9" name="Group 8">
            <a:extLst>
              <a:ext uri="{FF2B5EF4-FFF2-40B4-BE49-F238E27FC236}">
                <a16:creationId xmlns:a16="http://schemas.microsoft.com/office/drawing/2014/main" id="{54387DCD-3383-3512-5584-81A92D44B2CC}"/>
              </a:ext>
            </a:extLst>
          </p:cNvPr>
          <p:cNvGrpSpPr/>
          <p:nvPr/>
        </p:nvGrpSpPr>
        <p:grpSpPr>
          <a:xfrm>
            <a:off x="2716435" y="2313252"/>
            <a:ext cx="6359080" cy="3179540"/>
            <a:chOff x="617207" y="0"/>
            <a:chExt cx="6359080" cy="3179540"/>
          </a:xfrm>
          <a:solidFill>
            <a:schemeClr val="accent5">
              <a:lumMod val="20000"/>
              <a:lumOff val="80000"/>
            </a:schemeClr>
          </a:solidFill>
          <a:scene3d>
            <a:camera prst="orthographicFront"/>
            <a:lightRig rig="chilly" dir="t"/>
          </a:scene3d>
        </p:grpSpPr>
        <p:sp>
          <p:nvSpPr>
            <p:cNvPr id="10" name="Rectangle: Rounded Corners 9">
              <a:extLst>
                <a:ext uri="{FF2B5EF4-FFF2-40B4-BE49-F238E27FC236}">
                  <a16:creationId xmlns:a16="http://schemas.microsoft.com/office/drawing/2014/main" id="{E6FC332F-0E6B-F69F-7824-B30BA7450462}"/>
                </a:ext>
              </a:extLst>
            </p:cNvPr>
            <p:cNvSpPr/>
            <p:nvPr/>
          </p:nvSpPr>
          <p:spPr>
            <a:xfrm>
              <a:off x="617207" y="0"/>
              <a:ext cx="6359080" cy="3179540"/>
            </a:xfrm>
            <a:prstGeom prst="roundRect">
              <a:avLst>
                <a:gd name="adj" fmla="val 10000"/>
              </a:avLst>
            </a:prstGeom>
            <a:grpFill/>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96E6B17A-CAF3-F91F-16D9-531D982B372B}"/>
                </a:ext>
              </a:extLst>
            </p:cNvPr>
            <p:cNvSpPr txBox="1"/>
            <p:nvPr/>
          </p:nvSpPr>
          <p:spPr>
            <a:xfrm>
              <a:off x="710333" y="93126"/>
              <a:ext cx="6172828" cy="299328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US" sz="4800" b="1" kern="1200" dirty="0">
                  <a:solidFill>
                    <a:srgbClr val="002060"/>
                  </a:solidFill>
                </a:rPr>
                <a:t>2) Elasticity OF Supply </a:t>
              </a:r>
            </a:p>
          </p:txBody>
        </p:sp>
      </p:grpSp>
    </p:spTree>
    <p:extLst>
      <p:ext uri="{BB962C8B-B14F-4D97-AF65-F5344CB8AC3E}">
        <p14:creationId xmlns:p14="http://schemas.microsoft.com/office/powerpoint/2010/main" val="4245318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p>
        </p:txBody>
      </p:sp>
      <p:sp>
        <p:nvSpPr>
          <p:cNvPr id="2" name="Rectangle 1">
            <a:extLst>
              <a:ext uri="{FF2B5EF4-FFF2-40B4-BE49-F238E27FC236}">
                <a16:creationId xmlns:a16="http://schemas.microsoft.com/office/drawing/2014/main" id="{0C527EF9-22A1-F9FC-4B24-C9FC4D7059A6}"/>
              </a:ext>
            </a:extLst>
          </p:cNvPr>
          <p:cNvSpPr>
            <a:spLocks noGrp="1" noChangeArrowheads="1"/>
          </p:cNvSpPr>
          <p:nvPr/>
        </p:nvSpPr>
        <p:spPr bwMode="auto">
          <a:xfrm>
            <a:off x="617280" y="2255938"/>
            <a:ext cx="7328452"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tabLst>
                <a:tab pos="395288" algn="l"/>
              </a:tabLst>
            </a:pPr>
            <a:r>
              <a:rPr lang="en-US" altLang="en-US" sz="2000" dirty="0">
                <a:latin typeface="Alexandria"/>
              </a:rPr>
              <a:t>When demand increases, is the change in the quantity supplied small or large?</a:t>
            </a:r>
          </a:p>
          <a:p>
            <a:pPr lvl="1" indent="0">
              <a:tabLst>
                <a:tab pos="395288" algn="l"/>
              </a:tabLst>
            </a:pPr>
            <a:r>
              <a:rPr lang="en-US" altLang="en-US" sz="2000" dirty="0">
                <a:latin typeface="Alexandria"/>
              </a:rPr>
              <a:t>In the Figure, an increase in demand brings</a:t>
            </a:r>
          </a:p>
          <a:p>
            <a:pPr lvl="1" indent="0">
              <a:buClr>
                <a:schemeClr val="tx1"/>
              </a:buClr>
              <a:buSzPct val="75000"/>
              <a:buFont typeface="Webdings" panose="05030102010509060703" pitchFamily="18" charset="2"/>
              <a:buChar char="&lt;"/>
              <a:tabLst>
                <a:tab pos="395288" algn="l"/>
              </a:tabLst>
            </a:pPr>
            <a:r>
              <a:rPr lang="en-US" altLang="en-US" sz="2000" dirty="0">
                <a:latin typeface="Alexandria"/>
              </a:rPr>
              <a:t> A large rise in price</a:t>
            </a:r>
          </a:p>
          <a:p>
            <a:pPr lvl="1" indent="0">
              <a:buClr>
                <a:schemeClr val="tx1"/>
              </a:buClr>
              <a:buSzPct val="75000"/>
              <a:buFont typeface="Webdings" panose="05030102010509060703" pitchFamily="18" charset="2"/>
              <a:buChar char="&lt;"/>
              <a:tabLst>
                <a:tab pos="395288" algn="l"/>
              </a:tabLst>
            </a:pPr>
            <a:r>
              <a:rPr lang="en-US" altLang="en-US" sz="2000" dirty="0">
                <a:latin typeface="Alexandria"/>
              </a:rPr>
              <a:t> A small increase in the quantity supplied</a:t>
            </a:r>
          </a:p>
          <a:p>
            <a:pPr lvl="1" indent="0" defTabSz="342900" eaLnBrk="1" hangingPunct="1">
              <a:tabLst>
                <a:tab pos="461963" algn="l"/>
              </a:tabLst>
            </a:pPr>
            <a:endParaRPr lang="en-US" altLang="en-US" sz="2000" dirty="0">
              <a:solidFill>
                <a:srgbClr val="0070C0"/>
              </a:solidFill>
              <a:latin typeface="Alexandria"/>
            </a:endParaRPr>
          </a:p>
        </p:txBody>
      </p:sp>
      <p:pic>
        <p:nvPicPr>
          <p:cNvPr id="6" name="Picture 14" descr="fig0409ad">
            <a:extLst>
              <a:ext uri="{FF2B5EF4-FFF2-40B4-BE49-F238E27FC236}">
                <a16:creationId xmlns:a16="http://schemas.microsoft.com/office/drawing/2014/main" id="{67E0E423-1899-E591-91C0-4ABD31C1A1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7839" y="2395678"/>
            <a:ext cx="3627957" cy="3413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2258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p>
        </p:txBody>
      </p:sp>
      <p:sp>
        <p:nvSpPr>
          <p:cNvPr id="8" name="Rectangle 7">
            <a:extLst>
              <a:ext uri="{FF2B5EF4-FFF2-40B4-BE49-F238E27FC236}">
                <a16:creationId xmlns:a16="http://schemas.microsoft.com/office/drawing/2014/main" id="{5411EE9B-2189-3D26-ED63-4FE233246D1E}"/>
              </a:ext>
            </a:extLst>
          </p:cNvPr>
          <p:cNvSpPr>
            <a:spLocks noGrp="1" noChangeArrowheads="1"/>
          </p:cNvSpPr>
          <p:nvPr/>
        </p:nvSpPr>
        <p:spPr bwMode="auto">
          <a:xfrm>
            <a:off x="529258" y="2253238"/>
            <a:ext cx="7328452"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a:tabLst>
                <a:tab pos="395288" algn="l"/>
              </a:tabLst>
            </a:pPr>
            <a:r>
              <a:rPr lang="en-US" altLang="en-US" sz="2000" dirty="0">
                <a:latin typeface="Alexandria"/>
              </a:rPr>
              <a:t>In the Figure, an increase in demand brings</a:t>
            </a:r>
          </a:p>
          <a:p>
            <a:pPr lvl="1" indent="0" defTabSz="342900">
              <a:buClr>
                <a:schemeClr val="tx1"/>
              </a:buClr>
              <a:buSzPct val="75000"/>
              <a:buFont typeface="Webdings" panose="05030102010509060703" pitchFamily="18" charset="2"/>
              <a:buChar char="&lt;"/>
              <a:tabLst>
                <a:tab pos="395288" algn="l"/>
              </a:tabLst>
            </a:pPr>
            <a:r>
              <a:rPr lang="en-US" altLang="en-US" sz="2000" dirty="0">
                <a:latin typeface="Alexandria"/>
              </a:rPr>
              <a:t> A small rise in price</a:t>
            </a:r>
          </a:p>
          <a:p>
            <a:pPr lvl="1" indent="0" defTabSz="342900">
              <a:buClr>
                <a:schemeClr val="tx1"/>
              </a:buClr>
              <a:buSzPct val="75000"/>
              <a:buFont typeface="Webdings" panose="05030102010509060703" pitchFamily="18" charset="2"/>
              <a:buChar char="&lt;"/>
              <a:tabLst>
                <a:tab pos="395288" algn="l"/>
              </a:tabLst>
            </a:pPr>
            <a:r>
              <a:rPr lang="en-US" altLang="en-US" sz="2000" dirty="0">
                <a:latin typeface="Alexandria"/>
              </a:rPr>
              <a:t> A large increase in the 	quantity supplied</a:t>
            </a:r>
          </a:p>
          <a:p>
            <a:pPr lvl="1" indent="0" defTabSz="342900" eaLnBrk="1" hangingPunct="1">
              <a:tabLst>
                <a:tab pos="461963" algn="l"/>
              </a:tabLst>
            </a:pPr>
            <a:endParaRPr lang="en-US" altLang="en-US" sz="2000" dirty="0">
              <a:solidFill>
                <a:srgbClr val="0070C0"/>
              </a:solidFill>
              <a:latin typeface="Alexandria"/>
            </a:endParaRPr>
          </a:p>
        </p:txBody>
      </p:sp>
      <p:pic>
        <p:nvPicPr>
          <p:cNvPr id="11" name="Picture 11" descr="fig0409bd">
            <a:extLst>
              <a:ext uri="{FF2B5EF4-FFF2-40B4-BE49-F238E27FC236}">
                <a16:creationId xmlns:a16="http://schemas.microsoft.com/office/drawing/2014/main" id="{8798876F-91C1-31A0-242A-A6E07F37A3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7425" y="1913049"/>
            <a:ext cx="4305300" cy="401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3221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p>
        </p:txBody>
      </p:sp>
      <p:sp>
        <p:nvSpPr>
          <p:cNvPr id="2" name="Rectangle 1">
            <a:extLst>
              <a:ext uri="{FF2B5EF4-FFF2-40B4-BE49-F238E27FC236}">
                <a16:creationId xmlns:a16="http://schemas.microsoft.com/office/drawing/2014/main" id="{6770E5B3-7DA6-BB59-4C23-33949DE40644}"/>
              </a:ext>
            </a:extLst>
          </p:cNvPr>
          <p:cNvSpPr>
            <a:spLocks noGrp="1" noChangeArrowheads="1"/>
          </p:cNvSpPr>
          <p:nvPr/>
        </p:nvSpPr>
        <p:spPr bwMode="auto">
          <a:xfrm>
            <a:off x="1214178" y="2049238"/>
            <a:ext cx="9887209" cy="44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eaLnBrk="1" hangingPunct="1">
              <a:tabLst>
                <a:tab pos="395288" algn="l"/>
              </a:tabLst>
            </a:pPr>
            <a:r>
              <a:rPr lang="en-US" altLang="en-US" sz="2000" dirty="0">
                <a:solidFill>
                  <a:srgbClr val="0070C0"/>
                </a:solidFill>
                <a:latin typeface="Alexandria"/>
              </a:rPr>
              <a:t>The contrast between the two outcomes highlights the need for:</a:t>
            </a:r>
          </a:p>
          <a:p>
            <a:pPr lvl="1" indent="0" defTabSz="342900" eaLnBrk="1" hangingPunct="1">
              <a:buClr>
                <a:schemeClr val="tx1"/>
              </a:buClr>
              <a:buSzPct val="75000"/>
              <a:buFont typeface="Webdings" panose="05030102010509060703" pitchFamily="18" charset="2"/>
              <a:buChar char="&lt;"/>
              <a:tabLst>
                <a:tab pos="395288" algn="l"/>
              </a:tabLst>
            </a:pPr>
            <a:r>
              <a:rPr lang="en-US" altLang="en-US" sz="2000" b="1" dirty="0">
                <a:latin typeface="Alexandria"/>
              </a:rPr>
              <a:t> A measure of the responsiveness of the quantity 	supplied to a price change.</a:t>
            </a:r>
          </a:p>
          <a:p>
            <a:pPr lvl="1" indent="0" defTabSz="342900" eaLnBrk="1" hangingPunct="1">
              <a:tabLst>
                <a:tab pos="461963" algn="l"/>
              </a:tabLst>
            </a:pPr>
            <a:r>
              <a:rPr lang="en-US" altLang="en-US" sz="2000" dirty="0">
                <a:latin typeface="Alexandria"/>
              </a:rPr>
              <a:t>The </a:t>
            </a:r>
            <a:r>
              <a:rPr lang="en-US" altLang="en-US" sz="2000" b="1" u="sng" dirty="0">
                <a:solidFill>
                  <a:srgbClr val="0070C0"/>
                </a:solidFill>
                <a:latin typeface="Alexandria"/>
              </a:rPr>
              <a:t>price elasticity of supply </a:t>
            </a:r>
            <a:r>
              <a:rPr lang="en-US" altLang="en-US" sz="2000" dirty="0">
                <a:latin typeface="Alexandria"/>
              </a:rPr>
              <a:t>is a measure of the responsiveness of </a:t>
            </a:r>
            <a:r>
              <a:rPr lang="en-US" altLang="en-US" sz="2000" u="sng" dirty="0">
                <a:latin typeface="Alexandria"/>
              </a:rPr>
              <a:t>the quantity supplied </a:t>
            </a:r>
            <a:r>
              <a:rPr lang="en-US" altLang="en-US" sz="2000" dirty="0">
                <a:latin typeface="Alexandria"/>
              </a:rPr>
              <a:t>to a </a:t>
            </a:r>
            <a:r>
              <a:rPr lang="en-US" altLang="en-US" sz="2000" u="sng" dirty="0">
                <a:latin typeface="Alexandria"/>
              </a:rPr>
              <a:t>change in the price</a:t>
            </a:r>
            <a:r>
              <a:rPr lang="en-US" altLang="en-US" sz="2000" dirty="0">
                <a:latin typeface="Alexandria"/>
              </a:rPr>
              <a:t> of a good when all other influences on selling plans remain the same.</a:t>
            </a:r>
          </a:p>
          <a:p>
            <a:pPr lvl="1" indent="0" defTabSz="342900" eaLnBrk="1" hangingPunct="1">
              <a:tabLst>
                <a:tab pos="461963" algn="l"/>
              </a:tabLst>
            </a:pPr>
            <a:endParaRPr lang="en-US" altLang="en-US" sz="2000" dirty="0">
              <a:solidFill>
                <a:srgbClr val="0070C0"/>
              </a:solidFill>
              <a:latin typeface="Alexandria"/>
            </a:endParaRPr>
          </a:p>
        </p:txBody>
      </p:sp>
    </p:spTree>
    <p:extLst>
      <p:ext uri="{BB962C8B-B14F-4D97-AF65-F5344CB8AC3E}">
        <p14:creationId xmlns:p14="http://schemas.microsoft.com/office/powerpoint/2010/main" val="2123165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p>
        </p:txBody>
      </p:sp>
      <mc:AlternateContent xmlns:mc="http://schemas.openxmlformats.org/markup-compatibility/2006" xmlns:a14="http://schemas.microsoft.com/office/drawing/2010/main">
        <mc:Choice Requires="a14">
          <p:sp>
            <p:nvSpPr>
              <p:cNvPr id="6" name="Rectangle 5">
                <a:extLst>
                  <a:ext uri="{FF2B5EF4-FFF2-40B4-BE49-F238E27FC236}">
                    <a16:creationId xmlns:a16="http://schemas.microsoft.com/office/drawing/2014/main" id="{17A9C6A8-0AE9-7E6F-C91E-499111F5EB1F}"/>
                  </a:ext>
                </a:extLst>
              </p:cNvPr>
              <p:cNvSpPr>
                <a:spLocks noGrp="1" noChangeArrowheads="1"/>
              </p:cNvSpPr>
              <p:nvPr/>
            </p:nvSpPr>
            <p:spPr bwMode="auto">
              <a:xfrm>
                <a:off x="1329449" y="2654051"/>
                <a:ext cx="9533101" cy="2250466"/>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sz="2000" dirty="0">
                    <a:solidFill>
                      <a:srgbClr val="002060"/>
                    </a:solidFill>
                    <a:latin typeface="Alexandria"/>
                  </a:rPr>
                  <a:t>Calculating Price Elasticity of Supply</a:t>
                </a:r>
              </a:p>
              <a:p>
                <a:pPr lvl="1" indent="0" eaLnBrk="1" hangingPunct="1"/>
                <a:r>
                  <a:rPr lang="en-US" altLang="en-US" sz="2000" dirty="0">
                    <a:latin typeface="Alexandria"/>
                  </a:rPr>
                  <a:t>The price elasticity of supply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2000" b="1" i="0" smtClean="0">
                          <a:solidFill>
                            <a:srgbClr val="0070C0"/>
                          </a:solidFill>
                          <a:latin typeface="Alexandria"/>
                        </a:rPr>
                        <m:t>Es</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quantity</m:t>
                          </m:r>
                          <m:r>
                            <m:rPr>
                              <m:nor/>
                            </m:rPr>
                            <a:rPr lang="en-US" altLang="en-US" sz="2000" b="1" dirty="0">
                              <a:solidFill>
                                <a:srgbClr val="0070C0"/>
                              </a:solidFill>
                              <a:latin typeface="Alexandria"/>
                            </a:rPr>
                            <m:t> </m:t>
                          </m:r>
                          <m:r>
                            <m:rPr>
                              <m:nor/>
                            </m:rPr>
                            <a:rPr lang="en-US" altLang="en-US" sz="2000" b="1" i="0" dirty="0" smtClean="0">
                              <a:solidFill>
                                <a:srgbClr val="0070C0"/>
                              </a:solidFill>
                              <a:latin typeface="Alexandria"/>
                            </a:rPr>
                            <m:t>suppli</m:t>
                          </m:r>
                          <m:r>
                            <m:rPr>
                              <m:nor/>
                            </m:rPr>
                            <a:rPr lang="en-US" altLang="en-US" sz="2000" b="1" dirty="0">
                              <a:solidFill>
                                <a:srgbClr val="0070C0"/>
                              </a:solidFill>
                              <a:latin typeface="Alexandria"/>
                            </a:rPr>
                            <m:t>ed</m:t>
                          </m:r>
                          <m:r>
                            <m:rPr>
                              <m:nor/>
                            </m:rPr>
                            <a:rPr lang="en-US" altLang="en-US" sz="2000" b="1" i="0" dirty="0" smtClean="0">
                              <a:solidFill>
                                <a:srgbClr val="0070C0"/>
                              </a:solidFill>
                              <a:latin typeface="Alexandria"/>
                            </a:rPr>
                            <m:t> (</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Qs</m:t>
                          </m:r>
                          <m:r>
                            <m:rPr>
                              <m:nor/>
                            </m:rPr>
                            <a:rPr lang="en-US" altLang="en-US" sz="2000" b="1" i="0" dirty="0" smtClean="0">
                              <a:solidFill>
                                <a:srgbClr val="0070C0"/>
                              </a:solidFill>
                              <a:latin typeface="Alexandria"/>
                            </a:rPr>
                            <m:t>)</m:t>
                          </m:r>
                          <m:r>
                            <m:rPr>
                              <m:nor/>
                            </m:rPr>
                            <a:rPr lang="en-US" altLang="en-US" sz="2000" b="1" dirty="0">
                              <a:solidFill>
                                <a:srgbClr val="0070C0"/>
                              </a:solidFill>
                              <a:latin typeface="Alexandria"/>
                            </a:rPr>
                            <m:t> </m:t>
                          </m:r>
                          <m:r>
                            <a:rPr lang="en-US" altLang="en-US" sz="2000" b="1" i="1" dirty="0" smtClean="0">
                              <a:solidFill>
                                <a:srgbClr val="0070C0"/>
                              </a:solidFill>
                              <a:latin typeface="Cambria Math" panose="02040503050406030204" pitchFamily="18" charset="0"/>
                            </a:rPr>
                            <m:t> </m:t>
                          </m:r>
                        </m:num>
                        <m:den>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price</m:t>
                          </m:r>
                          <m:r>
                            <m:rPr>
                              <m:nor/>
                            </m:rPr>
                            <a:rPr lang="en-US" altLang="en-US" sz="2000" b="1" dirty="0">
                              <a:solidFill>
                                <a:srgbClr val="0070C0"/>
                              </a:solidFill>
                              <a:latin typeface="Alexandria"/>
                            </a:rPr>
                            <m:t> </m:t>
                          </m:r>
                          <m:r>
                            <a:rPr lang="en-US" altLang="en-US" sz="2000" b="1" i="1" dirty="0" smtClean="0">
                              <a:solidFill>
                                <a:srgbClr val="0070C0"/>
                              </a:solidFill>
                              <a:latin typeface="Cambria Math" panose="02040503050406030204" pitchFamily="18" charset="0"/>
                            </a:rPr>
                            <m:t>(</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P</m:t>
                          </m:r>
                          <m:r>
                            <a:rPr lang="en-US" altLang="en-US" sz="2000" b="1" i="1" dirty="0" smtClean="0">
                              <a:solidFill>
                                <a:srgbClr val="0070C0"/>
                              </a:solidFill>
                              <a:latin typeface="Cambria Math" panose="02040503050406030204" pitchFamily="18" charset="0"/>
                            </a:rPr>
                            <m:t>)</m:t>
                          </m:r>
                        </m:den>
                      </m:f>
                    </m:oMath>
                  </m:oMathPara>
                </a14:m>
                <a:endParaRPr lang="en-US" altLang="en-US" sz="2000" b="1" dirty="0">
                  <a:solidFill>
                    <a:srgbClr val="0070C0"/>
                  </a:solidFill>
                  <a:latin typeface="Alexandria"/>
                </a:endParaRPr>
              </a:p>
              <a:p>
                <a:pPr lvl="1" indent="0" eaLnBrk="1" hangingPunct="1"/>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6" name="Rectangle 5">
                <a:extLst>
                  <a:ext uri="{FF2B5EF4-FFF2-40B4-BE49-F238E27FC236}">
                    <a16:creationId xmlns:a16="http://schemas.microsoft.com/office/drawing/2014/main" id="{17A9C6A8-0AE9-7E6F-C91E-499111F5EB1F}"/>
                  </a:ext>
                </a:extLst>
              </p:cNvPr>
              <p:cNvSpPr>
                <a:spLocks noGrp="1" noRot="1" noChangeAspect="1" noMove="1" noResize="1" noEditPoints="1" noAdjustHandles="1" noChangeArrowheads="1" noChangeShapeType="1" noTextEdit="1"/>
              </p:cNvSpPr>
              <p:nvPr/>
            </p:nvSpPr>
            <p:spPr bwMode="auto">
              <a:xfrm>
                <a:off x="1329449" y="2654051"/>
                <a:ext cx="9533101" cy="2250466"/>
              </a:xfrm>
              <a:prstGeom prst="rect">
                <a:avLst/>
              </a:prstGeom>
              <a:blipFill>
                <a:blip r:embed="rId3"/>
                <a:stretch>
                  <a:fillRect l="-639" t="-1351"/>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1072940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p>
        </p:txBody>
      </p:sp>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24951254-955F-61BF-574A-75A67A4FABA5}"/>
                  </a:ext>
                </a:extLst>
              </p:cNvPr>
              <p:cNvSpPr>
                <a:spLocks noGrp="1" noChangeArrowheads="1"/>
              </p:cNvSpPr>
              <p:nvPr/>
            </p:nvSpPr>
            <p:spPr bwMode="auto">
              <a:xfrm>
                <a:off x="2347724" y="1903342"/>
                <a:ext cx="9533101"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sz="2000" dirty="0">
                    <a:solidFill>
                      <a:srgbClr val="0070C0"/>
                    </a:solidFill>
                    <a:latin typeface="Alexandria"/>
                  </a:rPr>
                  <a:t>Calculating Price Elasticity of Supply</a:t>
                </a: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1" smtClean="0">
                          <a:solidFill>
                            <a:srgbClr val="0070C0"/>
                          </a:solidFill>
                          <a:latin typeface="Alexandria"/>
                        </a:rPr>
                        <m:t>%</m:t>
                      </m:r>
                      <m:r>
                        <m:rPr>
                          <m:nor/>
                        </m:rPr>
                        <a:rPr lang="en-US" sz="2000" b="1" smtClean="0">
                          <a:solidFill>
                            <a:srgbClr val="0070C0"/>
                          </a:solidFill>
                          <a:latin typeface="Alexandria"/>
                        </a:rPr>
                        <m:t>∆</m:t>
                      </m:r>
                      <m:r>
                        <m:rPr>
                          <m:nor/>
                        </m:rPr>
                        <a:rPr lang="en-US" sz="2000" b="1" smtClean="0">
                          <a:solidFill>
                            <a:srgbClr val="0070C0"/>
                          </a:solidFill>
                          <a:latin typeface="Alexandria"/>
                        </a:rPr>
                        <m:t>Qs</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sz="2000" b="1">
                              <a:solidFill>
                                <a:srgbClr val="0070C0"/>
                              </a:solidFill>
                              <a:latin typeface="Alexandria"/>
                            </a:rPr>
                            <m:t>∆</m:t>
                          </m:r>
                          <m:r>
                            <m:rPr>
                              <m:nor/>
                            </m:rPr>
                            <a:rPr lang="en-US" sz="2000" b="1">
                              <a:solidFill>
                                <a:srgbClr val="0070C0"/>
                              </a:solidFill>
                              <a:latin typeface="Alexandria"/>
                            </a:rPr>
                            <m:t>Q</m:t>
                          </m:r>
                          <m:r>
                            <a:rPr lang="en-US" sz="2000" b="1" i="1" smtClean="0">
                              <a:solidFill>
                                <a:srgbClr val="0070C0"/>
                              </a:solidFill>
                              <a:latin typeface="Cambria Math" panose="02040503050406030204" pitchFamily="18" charset="0"/>
                            </a:rPr>
                            <m:t>𝒔</m:t>
                          </m:r>
                        </m:num>
                        <m:den>
                          <m:r>
                            <m:rPr>
                              <m:nor/>
                            </m:rPr>
                            <a:rPr lang="en-US" sz="2000" b="1">
                              <a:solidFill>
                                <a:srgbClr val="0070C0"/>
                              </a:solidFill>
                              <a:latin typeface="Alexandria"/>
                            </a:rPr>
                            <m:t>Q</m:t>
                          </m:r>
                          <m:r>
                            <m:rPr>
                              <m:nor/>
                            </m:rPr>
                            <a:rPr lang="en-US" sz="2000" b="1" i="0" smtClean="0">
                              <a:solidFill>
                                <a:srgbClr val="0070C0"/>
                              </a:solidFill>
                              <a:latin typeface="Alexandria"/>
                            </a:rPr>
                            <m:t>s</m:t>
                          </m:r>
                          <m:r>
                            <m:rPr>
                              <m:nor/>
                            </m:rPr>
                            <a:rPr lang="en-US" sz="2000" b="1">
                              <a:solidFill>
                                <a:srgbClr val="0070C0"/>
                              </a:solidFill>
                              <a:latin typeface="Alexandria"/>
                            </a:rPr>
                            <m:t>.</m:t>
                          </m:r>
                          <m:r>
                            <m:rPr>
                              <m:nor/>
                            </m:rPr>
                            <a:rPr lang="en-US" sz="2000" b="1">
                              <a:solidFill>
                                <a:srgbClr val="0070C0"/>
                              </a:solidFill>
                              <a:latin typeface="Alexandria"/>
                            </a:rPr>
                            <m:t>average</m:t>
                          </m:r>
                        </m:den>
                      </m:f>
                    </m:oMath>
                  </m:oMathPara>
                </a14:m>
                <a:endParaRPr lang="en-US" altLang="en-US" sz="2000" b="1" dirty="0">
                  <a:solidFill>
                    <a:srgbClr val="0070C0"/>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1" smtClean="0">
                          <a:solidFill>
                            <a:srgbClr val="0070C0"/>
                          </a:solidFill>
                          <a:latin typeface="Alexandria"/>
                        </a:rPr>
                        <m:t>%</m:t>
                      </m:r>
                      <m:r>
                        <m:rPr>
                          <m:nor/>
                        </m:rPr>
                        <a:rPr lang="en-US" sz="2000" b="1" smtClean="0">
                          <a:solidFill>
                            <a:srgbClr val="0070C0"/>
                          </a:solidFill>
                          <a:latin typeface="Alexandria"/>
                        </a:rPr>
                        <m:t>∆</m:t>
                      </m:r>
                      <m:r>
                        <m:rPr>
                          <m:nor/>
                        </m:rPr>
                        <a:rPr lang="en-US" sz="2000" b="1" i="0" smtClean="0">
                          <a:solidFill>
                            <a:srgbClr val="0070C0"/>
                          </a:solidFill>
                          <a:latin typeface="Alexandria"/>
                        </a:rPr>
                        <m:t>P</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sz="2000" b="1">
                              <a:solidFill>
                                <a:srgbClr val="0070C0"/>
                              </a:solidFill>
                              <a:latin typeface="Alexandria"/>
                            </a:rPr>
                            <m:t>∆</m:t>
                          </m:r>
                          <m:r>
                            <m:rPr>
                              <m:nor/>
                            </m:rPr>
                            <a:rPr lang="en-US" sz="2000" b="1" i="0" smtClean="0">
                              <a:solidFill>
                                <a:srgbClr val="0070C0"/>
                              </a:solidFill>
                              <a:latin typeface="Alexandria"/>
                            </a:rPr>
                            <m:t>P</m:t>
                          </m:r>
                        </m:num>
                        <m:den>
                          <m:r>
                            <m:rPr>
                              <m:nor/>
                            </m:rPr>
                            <a:rPr lang="en-US" sz="2000" b="1" i="0" smtClean="0">
                              <a:solidFill>
                                <a:srgbClr val="0070C0"/>
                              </a:solidFill>
                              <a:latin typeface="Alexandria"/>
                            </a:rPr>
                            <m:t>P</m:t>
                          </m:r>
                          <m:r>
                            <m:rPr>
                              <m:nor/>
                            </m:rPr>
                            <a:rPr lang="en-US" sz="2000" b="1">
                              <a:solidFill>
                                <a:srgbClr val="0070C0"/>
                              </a:solidFill>
                              <a:latin typeface="Alexandria"/>
                            </a:rPr>
                            <m:t>.</m:t>
                          </m:r>
                          <m:r>
                            <m:rPr>
                              <m:nor/>
                            </m:rPr>
                            <a:rPr lang="en-US" sz="2000" b="1">
                              <a:solidFill>
                                <a:srgbClr val="0070C0"/>
                              </a:solidFill>
                              <a:latin typeface="Alexandria"/>
                            </a:rPr>
                            <m:t>average</m:t>
                          </m:r>
                        </m:den>
                      </m:f>
                    </m:oMath>
                  </m:oMathPara>
                </a14:m>
                <a:endParaRPr lang="en-US" altLang="en-US" sz="2000" b="1" dirty="0">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smtClean="0">
                          <a:solidFill>
                            <a:schemeClr val="tx1"/>
                          </a:solidFill>
                          <a:latin typeface="Alexandria"/>
                        </a:rPr>
                        <m:t>Q</m:t>
                      </m:r>
                      <m:r>
                        <m:rPr>
                          <m:nor/>
                        </m:rPr>
                        <a:rPr lang="en-US" sz="2000" b="0" i="0" smtClean="0">
                          <a:solidFill>
                            <a:schemeClr val="tx1"/>
                          </a:solidFill>
                          <a:latin typeface="Alexandria"/>
                        </a:rPr>
                        <m:t>s</m:t>
                      </m:r>
                      <m:r>
                        <m:rPr>
                          <m:nor/>
                        </m:rPr>
                        <a:rPr lang="en-US" sz="2000" smtClean="0">
                          <a:solidFill>
                            <a:schemeClr val="tx1"/>
                          </a:solidFill>
                          <a:latin typeface="Alexandria"/>
                        </a:rPr>
                        <m:t>.</m:t>
                      </m:r>
                      <m:r>
                        <m:rPr>
                          <m:nor/>
                        </m:rPr>
                        <a:rPr lang="en-US" sz="2000" smtClean="0">
                          <a:solidFill>
                            <a:schemeClr val="tx1"/>
                          </a:solidFill>
                          <a:latin typeface="Alexandria"/>
                        </a:rPr>
                        <m:t>average</m:t>
                      </m:r>
                      <m:r>
                        <a:rPr lang="en-US" sz="2000" b="0" i="1" smtClean="0">
                          <a:solidFill>
                            <a:schemeClr val="tx1"/>
                          </a:solidFill>
                          <a:latin typeface="Cambria Math" panose="02040503050406030204" pitchFamily="18" charset="0"/>
                        </a:rPr>
                        <m:t>= </m:t>
                      </m:r>
                      <m:f>
                        <m:fPr>
                          <m:ctrlPr>
                            <a:rPr lang="pt-BR" altLang="en-US" sz="2000" i="1" smtClean="0">
                              <a:solidFill>
                                <a:schemeClr val="tx1"/>
                              </a:solidFill>
                              <a:latin typeface="Cambria Math" panose="02040503050406030204" pitchFamily="18" charset="0"/>
                            </a:rPr>
                          </m:ctrlPr>
                        </m:fPr>
                        <m:num>
                          <m:r>
                            <m:rPr>
                              <m:nor/>
                            </m:rPr>
                            <a:rPr lang="en-US" sz="2000" b="0" i="0" smtClean="0">
                              <a:solidFill>
                                <a:schemeClr val="tx1"/>
                              </a:solidFill>
                              <a:latin typeface="Alexandria"/>
                            </a:rPr>
                            <m:t>Sum</m:t>
                          </m:r>
                          <m:r>
                            <m:rPr>
                              <m:nor/>
                            </m:rPr>
                            <a:rPr lang="en-US" sz="2000" b="0" i="0" smtClean="0">
                              <a:solidFill>
                                <a:schemeClr val="tx1"/>
                              </a:solidFill>
                              <a:latin typeface="Alexandria"/>
                            </a:rPr>
                            <m:t> </m:t>
                          </m:r>
                          <m:r>
                            <m:rPr>
                              <m:nor/>
                            </m:rPr>
                            <a:rPr lang="en-US" sz="2000">
                              <a:solidFill>
                                <a:schemeClr val="tx1"/>
                              </a:solidFill>
                              <a:latin typeface="Alexandria"/>
                            </a:rPr>
                            <m:t>Q</m:t>
                          </m:r>
                          <m:r>
                            <m:rPr>
                              <m:nor/>
                            </m:rPr>
                            <a:rPr lang="en-US" sz="2000" b="0" i="0" smtClean="0">
                              <a:solidFill>
                                <a:schemeClr val="tx1"/>
                              </a:solidFill>
                              <a:latin typeface="Alexandria"/>
                            </a:rPr>
                            <m:t>s</m:t>
                          </m:r>
                        </m:num>
                        <m:den>
                          <m:r>
                            <m:rPr>
                              <m:nor/>
                            </m:rPr>
                            <a:rPr lang="en-US" sz="2000" b="0" i="0" smtClean="0">
                              <a:solidFill>
                                <a:schemeClr val="tx1"/>
                              </a:solidFill>
                              <a:latin typeface="Alexandria"/>
                            </a:rPr>
                            <m:t>n</m:t>
                          </m:r>
                        </m:den>
                      </m:f>
                    </m:oMath>
                  </m:oMathPara>
                </a14:m>
                <a:endParaRPr lang="en-US" altLang="en-US" sz="2000" dirty="0">
                  <a:solidFill>
                    <a:schemeClr val="tx1"/>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a:latin typeface="Alexandria"/>
                        </a:rPr>
                        <m:t>P</m:t>
                      </m:r>
                      <m:r>
                        <m:rPr>
                          <m:nor/>
                        </m:rPr>
                        <a:rPr lang="en-US" sz="2000">
                          <a:latin typeface="Alexandria"/>
                        </a:rPr>
                        <m:t>.</m:t>
                      </m:r>
                      <m:r>
                        <m:rPr>
                          <m:nor/>
                        </m:rPr>
                        <a:rPr lang="en-US" sz="2000">
                          <a:latin typeface="Alexandria"/>
                        </a:rPr>
                        <m:t>average</m:t>
                      </m:r>
                      <m:r>
                        <a:rPr lang="en-US" sz="2000" i="1">
                          <a:latin typeface="Cambria Math" panose="02040503050406030204" pitchFamily="18" charset="0"/>
                        </a:rPr>
                        <m:t>=</m:t>
                      </m:r>
                      <m:f>
                        <m:fPr>
                          <m:ctrlPr>
                            <a:rPr lang="pt-BR" altLang="en-US" sz="2000" i="1">
                              <a:latin typeface="Cambria Math" panose="02040503050406030204" pitchFamily="18" charset="0"/>
                            </a:rPr>
                          </m:ctrlPr>
                        </m:fPr>
                        <m:num>
                          <m:r>
                            <m:rPr>
                              <m:nor/>
                            </m:rPr>
                            <a:rPr lang="en-US" sz="2000">
                              <a:latin typeface="Alexandria"/>
                            </a:rPr>
                            <m:t>Sum</m:t>
                          </m:r>
                          <m:r>
                            <m:rPr>
                              <m:nor/>
                            </m:rPr>
                            <a:rPr lang="en-US" sz="2000">
                              <a:latin typeface="Alexandria"/>
                            </a:rPr>
                            <m:t> </m:t>
                          </m:r>
                          <m:r>
                            <m:rPr>
                              <m:nor/>
                            </m:rPr>
                            <a:rPr lang="en-US" sz="2000">
                              <a:latin typeface="Alexandria"/>
                            </a:rPr>
                            <m:t>P</m:t>
                          </m:r>
                        </m:num>
                        <m:den>
                          <m:r>
                            <m:rPr>
                              <m:nor/>
                            </m:rPr>
                            <a:rPr lang="en-US" sz="2000">
                              <a:latin typeface="Alexandria"/>
                            </a:rPr>
                            <m:t>n</m:t>
                          </m:r>
                        </m:den>
                      </m:f>
                    </m:oMath>
                  </m:oMathPara>
                </a14:m>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2" name="Rectangle 1">
                <a:extLst>
                  <a:ext uri="{FF2B5EF4-FFF2-40B4-BE49-F238E27FC236}">
                    <a16:creationId xmlns:a16="http://schemas.microsoft.com/office/drawing/2014/main" id="{24951254-955F-61BF-574A-75A67A4FABA5}"/>
                  </a:ext>
                </a:extLst>
              </p:cNvPr>
              <p:cNvSpPr>
                <a:spLocks noGrp="1" noRot="1" noChangeAspect="1" noMove="1" noResize="1" noEditPoints="1" noAdjustHandles="1" noChangeArrowheads="1" noChangeShapeType="1" noTextEdit="1"/>
              </p:cNvSpPr>
              <p:nvPr/>
            </p:nvSpPr>
            <p:spPr bwMode="auto">
              <a:xfrm>
                <a:off x="2347724" y="1903342"/>
                <a:ext cx="9533101" cy="4339162"/>
              </a:xfrm>
              <a:prstGeom prst="rect">
                <a:avLst/>
              </a:prstGeom>
              <a:blipFill>
                <a:blip r:embed="rId3"/>
                <a:stretch>
                  <a:fillRect l="-639" t="-70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1196405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656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Types of Price Elasticity of Supply</a:t>
            </a:r>
          </a:p>
        </p:txBody>
      </p:sp>
      <p:sp>
        <p:nvSpPr>
          <p:cNvPr id="6" name="TextBox 5">
            <a:extLst>
              <a:ext uri="{FF2B5EF4-FFF2-40B4-BE49-F238E27FC236}">
                <a16:creationId xmlns:a16="http://schemas.microsoft.com/office/drawing/2014/main" id="{24BD4F01-D701-6B4B-DCB9-9743CF1EEACC}"/>
              </a:ext>
            </a:extLst>
          </p:cNvPr>
          <p:cNvSpPr txBox="1"/>
          <p:nvPr/>
        </p:nvSpPr>
        <p:spPr>
          <a:xfrm>
            <a:off x="820625" y="2917529"/>
            <a:ext cx="1381539" cy="400110"/>
          </a:xfrm>
          <a:prstGeom prst="rect">
            <a:avLst/>
          </a:prstGeom>
          <a:noFill/>
        </p:spPr>
        <p:txBody>
          <a:bodyPr wrap="square">
            <a:spAutoFit/>
          </a:bodyPr>
          <a:lstStyle/>
          <a:p>
            <a:pPr algn="ctr"/>
            <a:r>
              <a:rPr lang="en-US" sz="2000" b="1" u="sng" dirty="0">
                <a:effectLst/>
                <a:latin typeface="Alexandria"/>
                <a:ea typeface="Times New Roman" panose="02020603050405020304" pitchFamily="18" charset="0"/>
              </a:rPr>
              <a:t>3 Types</a:t>
            </a:r>
            <a:endParaRPr lang="en-US" sz="2000" dirty="0">
              <a:latin typeface="Alexandria"/>
            </a:endParaRPr>
          </a:p>
        </p:txBody>
      </p:sp>
      <p:pic>
        <p:nvPicPr>
          <p:cNvPr id="9" name="Picture 8">
            <a:extLst>
              <a:ext uri="{FF2B5EF4-FFF2-40B4-BE49-F238E27FC236}">
                <a16:creationId xmlns:a16="http://schemas.microsoft.com/office/drawing/2014/main" id="{EF6350EB-8798-A08A-F1F6-91F8568F55A9}"/>
              </a:ext>
            </a:extLst>
          </p:cNvPr>
          <p:cNvPicPr>
            <a:picLocks noChangeAspect="1"/>
          </p:cNvPicPr>
          <p:nvPr/>
        </p:nvPicPr>
        <p:blipFill rotWithShape="1">
          <a:blip r:embed="rId3"/>
          <a:srcRect l="39456" t="28781" r="13913" b="25399"/>
          <a:stretch/>
        </p:blipFill>
        <p:spPr>
          <a:xfrm>
            <a:off x="2271850" y="1785938"/>
            <a:ext cx="9099525" cy="4185497"/>
          </a:xfrm>
          <a:prstGeom prst="rect">
            <a:avLst/>
          </a:prstGeom>
        </p:spPr>
      </p:pic>
    </p:spTree>
    <p:extLst>
      <p:ext uri="{BB962C8B-B14F-4D97-AF65-F5344CB8AC3E}">
        <p14:creationId xmlns:p14="http://schemas.microsoft.com/office/powerpoint/2010/main" val="2957033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1100609"/>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Factors That Influence the Price Elasticity of Supply</a:t>
            </a:r>
          </a:p>
        </p:txBody>
      </p:sp>
      <p:sp>
        <p:nvSpPr>
          <p:cNvPr id="2" name="Rectangle 1">
            <a:extLst>
              <a:ext uri="{FF2B5EF4-FFF2-40B4-BE49-F238E27FC236}">
                <a16:creationId xmlns:a16="http://schemas.microsoft.com/office/drawing/2014/main" id="{E90D4012-5A45-0C49-477F-C3AFA1C8F361}"/>
              </a:ext>
            </a:extLst>
          </p:cNvPr>
          <p:cNvSpPr>
            <a:spLocks noGrp="1" noChangeArrowheads="1"/>
          </p:cNvSpPr>
          <p:nvPr/>
        </p:nvSpPr>
        <p:spPr bwMode="auto">
          <a:xfrm>
            <a:off x="942308" y="2172016"/>
            <a:ext cx="10284332" cy="400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spcBef>
                <a:spcPts val="0"/>
              </a:spcBef>
              <a:spcAft>
                <a:spcPts val="0"/>
              </a:spcAft>
              <a:buFont typeface="+mj-lt"/>
              <a:buAutoNum type="arabicPeriod"/>
            </a:pPr>
            <a:r>
              <a:rPr lang="en-US" sz="2000" b="1" u="sng" dirty="0">
                <a:solidFill>
                  <a:srgbClr val="00B0F0"/>
                </a:solidFill>
                <a:effectLst/>
                <a:latin typeface="Alexandria"/>
                <a:ea typeface="Calibri" panose="020F0502020204030204" pitchFamily="34" charset="0"/>
              </a:rPr>
              <a:t>Resource Substitution Possibilities </a:t>
            </a:r>
            <a:r>
              <a:rPr lang="en-US" sz="2000" b="1" u="sng" dirty="0">
                <a:solidFill>
                  <a:srgbClr val="000000"/>
                </a:solidFill>
                <a:effectLst/>
                <a:latin typeface="Alexandria"/>
                <a:ea typeface="Calibri" panose="020F0502020204030204" pitchFamily="34" charset="0"/>
              </a:rPr>
              <a:t>( + VE )</a:t>
            </a:r>
            <a:r>
              <a:rPr lang="en-US" sz="2000" b="1" u="sng" dirty="0">
                <a:solidFill>
                  <a:srgbClr val="00B0F0"/>
                </a:solidFill>
                <a:effectLst/>
                <a:latin typeface="Alexandria"/>
                <a:ea typeface="Calibri" panose="020F0502020204030204" pitchFamily="34" charset="0"/>
              </a:rPr>
              <a:t> </a:t>
            </a:r>
            <a:endParaRPr lang="en-US" sz="2000" dirty="0">
              <a:solidFill>
                <a:srgbClr val="000000"/>
              </a:solidFill>
              <a:effectLst/>
              <a:latin typeface="Alexandria"/>
              <a:ea typeface="Calibri" panose="020F0502020204030204" pitchFamily="34" charset="0"/>
            </a:endParaRPr>
          </a:p>
          <a:p>
            <a:pPr marL="0" marR="0">
              <a:spcBef>
                <a:spcPts val="0"/>
              </a:spcBef>
              <a:spcAft>
                <a:spcPts val="0"/>
              </a:spcAft>
              <a:tabLst>
                <a:tab pos="3270885" algn="l"/>
              </a:tabLst>
            </a:pPr>
            <a:r>
              <a:rPr lang="en-US" sz="2000" dirty="0">
                <a:solidFill>
                  <a:schemeClr val="tx1"/>
                </a:solidFill>
                <a:effectLst/>
                <a:latin typeface="Alexandria"/>
                <a:ea typeface="Times New Roman" panose="02020603050405020304" pitchFamily="18" charset="0"/>
              </a:rPr>
              <a:t>The easier it is to substitute among the resources used to produce a good or service, the greater is its elasticity of supply.</a:t>
            </a:r>
          </a:p>
          <a:p>
            <a:pPr marL="457200" marR="0">
              <a:spcBef>
                <a:spcPts val="0"/>
              </a:spcBef>
              <a:spcAft>
                <a:spcPts val="0"/>
              </a:spcAft>
            </a:pPr>
            <a:r>
              <a:rPr lang="en-US" sz="2000" dirty="0">
                <a:solidFill>
                  <a:schemeClr val="tx1"/>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 </a:t>
            </a:r>
          </a:p>
          <a:p>
            <a:pPr marR="0" lvl="0">
              <a:spcBef>
                <a:spcPts val="0"/>
              </a:spcBef>
              <a:spcAft>
                <a:spcPts val="0"/>
              </a:spcAft>
              <a:tabLst>
                <a:tab pos="1809115" algn="l"/>
              </a:tabLst>
            </a:pPr>
            <a:r>
              <a:rPr lang="en-US" sz="2000" b="1" i="1" u="sng" dirty="0">
                <a:solidFill>
                  <a:srgbClr val="00B0F0"/>
                </a:solidFill>
                <a:effectLst/>
                <a:latin typeface="Alexandria"/>
                <a:ea typeface="Times New Roman" panose="02020603050405020304" pitchFamily="18" charset="0"/>
              </a:rPr>
              <a:t>2) </a:t>
            </a:r>
            <a:r>
              <a:rPr lang="en-US" sz="2000" b="1" u="sng" dirty="0">
                <a:solidFill>
                  <a:srgbClr val="00B0F0"/>
                </a:solidFill>
                <a:effectLst/>
                <a:latin typeface="Alexandria"/>
                <a:ea typeface="Times New Roman" panose="02020603050405020304" pitchFamily="18" charset="0"/>
              </a:rPr>
              <a:t>Time Frame for Supply Decision </a:t>
            </a:r>
            <a:r>
              <a:rPr lang="en-US" sz="2000" b="1" u="sng" dirty="0">
                <a:solidFill>
                  <a:srgbClr val="000000"/>
                </a:solidFill>
                <a:effectLst/>
                <a:latin typeface="Alexandria"/>
                <a:ea typeface="Calibri" panose="020F0502020204030204" pitchFamily="34" charset="0"/>
              </a:rPr>
              <a:t>( + VE )</a:t>
            </a:r>
            <a:r>
              <a:rPr lang="en-US" sz="2000" b="1" u="sng" dirty="0">
                <a:solidFill>
                  <a:srgbClr val="00B0F0"/>
                </a:solidFill>
                <a:effectLst/>
                <a:latin typeface="Alexandria"/>
                <a:ea typeface="Calibri" panose="020F0502020204030204" pitchFamily="34" charset="0"/>
              </a:rPr>
              <a:t> </a:t>
            </a:r>
          </a:p>
          <a:p>
            <a:pPr marL="0" marR="0">
              <a:spcBef>
                <a:spcPts val="0"/>
              </a:spcBef>
              <a:spcAft>
                <a:spcPts val="0"/>
              </a:spcAft>
              <a:tabLst>
                <a:tab pos="3270885" algn="l"/>
              </a:tabLst>
            </a:pPr>
            <a:r>
              <a:rPr lang="en-US" sz="2000" dirty="0">
                <a:solidFill>
                  <a:srgbClr val="002060"/>
                </a:solidFill>
                <a:effectLst/>
                <a:latin typeface="Alexandria"/>
                <a:ea typeface="Times New Roman" panose="02020603050405020304" pitchFamily="18" charset="0"/>
              </a:rPr>
              <a:t>The more time that passes after a price change, the greater is the elasticity of supply.</a:t>
            </a:r>
          </a:p>
          <a:p>
            <a:pPr marL="342900" marR="0" lvl="0" indent="-342900">
              <a:spcBef>
                <a:spcPts val="0"/>
              </a:spcBef>
              <a:spcAft>
                <a:spcPts val="0"/>
              </a:spcAft>
              <a:buFont typeface="Symbol" panose="05050102010706020507" pitchFamily="18" charset="2"/>
              <a:buChar char=""/>
              <a:tabLst>
                <a:tab pos="3270885" algn="l"/>
              </a:tabLst>
            </a:pPr>
            <a:r>
              <a:rPr lang="en-US" sz="2000" b="1" i="1" dirty="0">
                <a:solidFill>
                  <a:schemeClr val="tx1"/>
                </a:solidFill>
                <a:effectLst/>
                <a:latin typeface="Alexandria"/>
                <a:ea typeface="Times New Roman" panose="02020603050405020304" pitchFamily="18" charset="0"/>
              </a:rPr>
              <a:t>Momentary supply</a:t>
            </a:r>
            <a:r>
              <a:rPr lang="en-US" sz="2000" dirty="0">
                <a:solidFill>
                  <a:schemeClr val="tx1"/>
                </a:solidFill>
                <a:effectLst/>
                <a:latin typeface="Alexandria"/>
                <a:ea typeface="Times New Roman" panose="02020603050405020304" pitchFamily="18" charset="0"/>
              </a:rPr>
              <a:t> is </a:t>
            </a:r>
            <a:r>
              <a:rPr lang="en-US" sz="2000" b="1" dirty="0">
                <a:solidFill>
                  <a:schemeClr val="tx1"/>
                </a:solidFill>
                <a:effectLst/>
                <a:latin typeface="Alexandria"/>
                <a:ea typeface="Times New Roman" panose="02020603050405020304" pitchFamily="18" charset="0"/>
              </a:rPr>
              <a:t>perfectly inelastic</a:t>
            </a:r>
            <a:r>
              <a:rPr lang="en-US" sz="2000" dirty="0">
                <a:solidFill>
                  <a:schemeClr val="tx1"/>
                </a:solidFill>
                <a:effectLst/>
                <a:latin typeface="Alexandria"/>
                <a:ea typeface="Times New Roman" panose="02020603050405020304" pitchFamily="18" charset="0"/>
              </a:rPr>
              <a:t>:</a:t>
            </a:r>
          </a:p>
          <a:p>
            <a:pPr marL="742950" marR="0" lvl="1" indent="-285750">
              <a:spcBef>
                <a:spcPts val="0"/>
              </a:spcBef>
              <a:spcAft>
                <a:spcPts val="0"/>
              </a:spcAft>
              <a:buFont typeface="Courier New" panose="02070309020205020404" pitchFamily="49" charset="0"/>
              <a:buChar char="o"/>
              <a:tabLst>
                <a:tab pos="3270885" algn="l"/>
              </a:tabLst>
            </a:pPr>
            <a:r>
              <a:rPr lang="en-US" sz="2000" dirty="0">
                <a:effectLst/>
                <a:latin typeface="Alexandria"/>
                <a:ea typeface="Times New Roman" panose="02020603050405020304" pitchFamily="18" charset="0"/>
              </a:rPr>
              <a:t> The quantity supplied immediately following a price change is constant.</a:t>
            </a:r>
          </a:p>
          <a:p>
            <a:pPr marL="342900" marR="0" lvl="0" indent="-342900">
              <a:spcBef>
                <a:spcPts val="0"/>
              </a:spcBef>
              <a:spcAft>
                <a:spcPts val="0"/>
              </a:spcAft>
              <a:buFont typeface="Symbol" panose="05050102010706020507" pitchFamily="18" charset="2"/>
              <a:buChar char=""/>
              <a:tabLst>
                <a:tab pos="3270885" algn="l"/>
              </a:tabLst>
            </a:pPr>
            <a:r>
              <a:rPr lang="en-US" sz="2000" b="1" i="1" dirty="0">
                <a:solidFill>
                  <a:schemeClr val="tx1"/>
                </a:solidFill>
                <a:effectLst/>
                <a:latin typeface="Alexandria"/>
                <a:ea typeface="Times New Roman" panose="02020603050405020304" pitchFamily="18" charset="0"/>
              </a:rPr>
              <a:t>Short-run supply</a:t>
            </a:r>
            <a:r>
              <a:rPr lang="en-US" sz="2000" dirty="0">
                <a:solidFill>
                  <a:schemeClr val="tx1"/>
                </a:solidFill>
                <a:effectLst/>
                <a:latin typeface="Alexandria"/>
                <a:ea typeface="Times New Roman" panose="02020603050405020304" pitchFamily="18" charset="0"/>
              </a:rPr>
              <a:t> is </a:t>
            </a:r>
            <a:r>
              <a:rPr lang="en-US" sz="2000" b="1" dirty="0">
                <a:solidFill>
                  <a:schemeClr val="tx1"/>
                </a:solidFill>
                <a:effectLst/>
                <a:latin typeface="Alexandria"/>
                <a:ea typeface="Times New Roman" panose="02020603050405020304" pitchFamily="18" charset="0"/>
              </a:rPr>
              <a:t>somewhat elastic</a:t>
            </a:r>
            <a:r>
              <a:rPr lang="en-US" sz="2000" dirty="0">
                <a:solidFill>
                  <a:schemeClr val="tx1"/>
                </a:solidFill>
                <a:effectLst/>
                <a:latin typeface="Alexandria"/>
                <a:ea typeface="Times New Roman" panose="02020603050405020304" pitchFamily="18" charset="0"/>
              </a:rPr>
              <a:t>.</a:t>
            </a:r>
          </a:p>
          <a:p>
            <a:pPr marR="0" lvl="0">
              <a:spcBef>
                <a:spcPts val="0"/>
              </a:spcBef>
              <a:spcAft>
                <a:spcPts val="0"/>
              </a:spcAft>
              <a:tabLst>
                <a:tab pos="3270885" algn="l"/>
              </a:tabLst>
            </a:pPr>
            <a:endParaRPr lang="en-US" sz="2000" dirty="0">
              <a:solidFill>
                <a:schemeClr val="tx1"/>
              </a:solidFill>
              <a:effectLst/>
              <a:latin typeface="Alexandria"/>
              <a:ea typeface="Times New Roman" panose="02020603050405020304" pitchFamily="18" charset="0"/>
            </a:endParaRPr>
          </a:p>
          <a:p>
            <a:pPr marL="342900" indent="-342900">
              <a:spcBef>
                <a:spcPts val="0"/>
              </a:spcBef>
              <a:spcAft>
                <a:spcPts val="0"/>
              </a:spcAft>
              <a:buFont typeface="Symbol" panose="05050102010706020507" pitchFamily="18" charset="2"/>
              <a:buChar char=""/>
              <a:tabLst>
                <a:tab pos="3270885" algn="l"/>
              </a:tabLst>
            </a:pPr>
            <a:r>
              <a:rPr lang="en-US" sz="2000" i="1" dirty="0">
                <a:solidFill>
                  <a:schemeClr val="tx1"/>
                </a:solidFill>
                <a:latin typeface="Alexandria"/>
              </a:rPr>
              <a:t>Long-run supply is the most elastic.  </a:t>
            </a:r>
          </a:p>
          <a:p>
            <a:pPr lvl="1" indent="0" eaLnBrk="1" hangingPunct="1"/>
            <a:endParaRPr lang="en-US" altLang="en-US" sz="2000" dirty="0">
              <a:latin typeface="Alexandria"/>
            </a:endParaRPr>
          </a:p>
        </p:txBody>
      </p:sp>
    </p:spTree>
    <p:extLst>
      <p:ext uri="{BB962C8B-B14F-4D97-AF65-F5344CB8AC3E}">
        <p14:creationId xmlns:p14="http://schemas.microsoft.com/office/powerpoint/2010/main" val="1219875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001406" y="4410745"/>
            <a:ext cx="1142638" cy="1523519"/>
          </a:xfrm>
          <a:prstGeom prst="rect">
            <a:avLst/>
          </a:prstGeom>
        </p:spPr>
      </p:pic>
      <p:sp>
        <p:nvSpPr>
          <p:cNvPr id="2" name="Content Placeholder 2">
            <a:extLst>
              <a:ext uri="{FF2B5EF4-FFF2-40B4-BE49-F238E27FC236}">
                <a16:creationId xmlns:a16="http://schemas.microsoft.com/office/drawing/2014/main" id="{8B078F79-A8A4-159A-D843-3133861148F0}"/>
              </a:ext>
            </a:extLst>
          </p:cNvPr>
          <p:cNvSpPr txBox="1">
            <a:spLocks/>
          </p:cNvSpPr>
          <p:nvPr/>
        </p:nvSpPr>
        <p:spPr>
          <a:xfrm>
            <a:off x="1058308" y="2035731"/>
            <a:ext cx="9630648" cy="3482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endParaRPr lang="en-US" sz="2000" b="1" dirty="0">
              <a:solidFill>
                <a:srgbClr val="FF0000"/>
              </a:solidFill>
              <a:effectLst/>
              <a:latin typeface="Alexandria"/>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2000" b="1" dirty="0">
                <a:solidFill>
                  <a:srgbClr val="0070C0"/>
                </a:solidFill>
                <a:effectLst/>
                <a:latin typeface="Alexandria"/>
                <a:ea typeface="Times New Roman" panose="02020603050405020304" pitchFamily="18" charset="0"/>
              </a:rPr>
              <a:t>The price elasticity of supply tends to be: </a:t>
            </a:r>
            <a:endParaRPr lang="en-US" sz="2000"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2000" dirty="0">
                <a:effectLst/>
                <a:latin typeface="Alexandria"/>
                <a:ea typeface="Times New Roman" panose="02020603050405020304" pitchFamily="18" charset="0"/>
              </a:rPr>
              <a:t>a. Smaller in the long run than in the short run. </a:t>
            </a:r>
          </a:p>
          <a:p>
            <a:pPr marL="0" marR="0" indent="0" algn="just">
              <a:spcBef>
                <a:spcPts val="0"/>
              </a:spcBef>
              <a:spcAft>
                <a:spcPts val="0"/>
              </a:spcAft>
              <a:buNone/>
            </a:pPr>
            <a:r>
              <a:rPr lang="en-US" sz="2000" b="1" u="sng" dirty="0">
                <a:effectLst/>
                <a:latin typeface="Alexandria"/>
                <a:ea typeface="Times New Roman" panose="02020603050405020304" pitchFamily="18" charset="0"/>
              </a:rPr>
              <a:t>b. Smaller in the short run than in the long run. </a:t>
            </a:r>
            <a:endParaRPr lang="en-US" sz="2000" dirty="0">
              <a:effectLst/>
              <a:latin typeface="Alexandria"/>
              <a:ea typeface="Times New Roman" panose="02020603050405020304" pitchFamily="18" charset="0"/>
            </a:endParaRPr>
          </a:p>
          <a:p>
            <a:pPr marL="0" marR="0" indent="0" algn="just">
              <a:spcBef>
                <a:spcPts val="0"/>
              </a:spcBef>
              <a:spcAft>
                <a:spcPts val="0"/>
              </a:spcAft>
              <a:buNone/>
            </a:pPr>
            <a:r>
              <a:rPr lang="en-US" sz="2000" dirty="0">
                <a:effectLst/>
                <a:latin typeface="Alexandria"/>
                <a:ea typeface="Times New Roman" panose="02020603050405020304" pitchFamily="18" charset="0"/>
              </a:rPr>
              <a:t>c. larger in the short run than in the long run. </a:t>
            </a:r>
          </a:p>
          <a:p>
            <a:pPr marL="0" marR="0" indent="0" algn="just">
              <a:spcBef>
                <a:spcPts val="0"/>
              </a:spcBef>
              <a:spcAft>
                <a:spcPts val="0"/>
              </a:spcAft>
              <a:buNone/>
            </a:pPr>
            <a:r>
              <a:rPr lang="en-US" sz="2000" dirty="0">
                <a:effectLst/>
                <a:latin typeface="Alexandria"/>
                <a:ea typeface="Times New Roman" panose="02020603050405020304" pitchFamily="18" charset="0"/>
              </a:rPr>
              <a:t>d. Unrelated to the length of time. </a:t>
            </a:r>
          </a:p>
          <a:p>
            <a:pPr marL="0" marR="0" indent="0" algn="just">
              <a:spcBef>
                <a:spcPts val="0"/>
              </a:spcBef>
              <a:spcAft>
                <a:spcPts val="0"/>
              </a:spcAft>
              <a:buNone/>
            </a:pPr>
            <a:r>
              <a:rPr lang="en-US" sz="2000" dirty="0">
                <a:effectLst/>
                <a:latin typeface="Alexandria"/>
                <a:ea typeface="Times New Roman" panose="02020603050405020304" pitchFamily="18" charset="0"/>
              </a:rPr>
              <a:t> </a:t>
            </a:r>
          </a:p>
          <a:p>
            <a:pPr marL="0" marR="0" indent="0" algn="just">
              <a:spcBef>
                <a:spcPts val="0"/>
              </a:spcBef>
              <a:spcAft>
                <a:spcPts val="0"/>
              </a:spcAft>
              <a:buNone/>
            </a:pPr>
            <a:r>
              <a:rPr lang="en-US" sz="2000" b="1" dirty="0">
                <a:solidFill>
                  <a:srgbClr val="0070C0"/>
                </a:solidFill>
                <a:effectLst/>
                <a:latin typeface="Alexandria"/>
                <a:ea typeface="Times New Roman" panose="02020603050405020304" pitchFamily="18" charset="0"/>
              </a:rPr>
              <a:t>If the price increased by 5%, given that elasticity is 5, quantity supplied will: </a:t>
            </a:r>
            <a:endParaRPr lang="en-US" sz="2000"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2000" b="1" u="sng" dirty="0">
                <a:effectLst/>
                <a:latin typeface="Alexandria"/>
                <a:ea typeface="Times New Roman" panose="02020603050405020304" pitchFamily="18" charset="0"/>
              </a:rPr>
              <a:t>a. increase by 25%.  </a:t>
            </a:r>
            <a:r>
              <a:rPr lang="en-US" sz="2000" dirty="0">
                <a:effectLst/>
                <a:latin typeface="Alexandria"/>
                <a:ea typeface="Times New Roman" panose="02020603050405020304" pitchFamily="18" charset="0"/>
              </a:rPr>
              <a:t>(5*0.05) *100 = 25%</a:t>
            </a:r>
          </a:p>
          <a:p>
            <a:pPr marL="0" marR="0" indent="0" algn="just">
              <a:spcBef>
                <a:spcPts val="0"/>
              </a:spcBef>
              <a:spcAft>
                <a:spcPts val="0"/>
              </a:spcAft>
              <a:buNone/>
            </a:pPr>
            <a:r>
              <a:rPr lang="en-US" sz="2000" dirty="0">
                <a:effectLst/>
                <a:latin typeface="Alexandria"/>
                <a:ea typeface="Times New Roman" panose="02020603050405020304" pitchFamily="18" charset="0"/>
              </a:rPr>
              <a:t>b. decrease by 1%. </a:t>
            </a:r>
          </a:p>
          <a:p>
            <a:pPr marL="0" marR="0" indent="0" algn="just">
              <a:spcBef>
                <a:spcPts val="0"/>
              </a:spcBef>
              <a:spcAft>
                <a:spcPts val="0"/>
              </a:spcAft>
              <a:buNone/>
            </a:pPr>
            <a:r>
              <a:rPr lang="en-US" sz="2000" dirty="0">
                <a:effectLst/>
                <a:latin typeface="Alexandria"/>
                <a:ea typeface="Times New Roman" panose="02020603050405020304" pitchFamily="18" charset="0"/>
              </a:rPr>
              <a:t>c. decrease by 25%. </a:t>
            </a:r>
          </a:p>
          <a:p>
            <a:pPr marL="0" marR="0" indent="0" algn="just">
              <a:spcBef>
                <a:spcPts val="0"/>
              </a:spcBef>
              <a:spcAft>
                <a:spcPts val="0"/>
              </a:spcAft>
              <a:buNone/>
            </a:pPr>
            <a:r>
              <a:rPr lang="en-US" sz="2000" dirty="0">
                <a:effectLst/>
                <a:latin typeface="Alexandria"/>
                <a:ea typeface="Times New Roman" panose="02020603050405020304" pitchFamily="18" charset="0"/>
              </a:rPr>
              <a:t>d. None of the above. </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619261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001406" y="4410745"/>
            <a:ext cx="1142638" cy="1523519"/>
          </a:xfrm>
          <a:prstGeom prst="rect">
            <a:avLst/>
          </a:prstGeom>
        </p:spPr>
      </p:pic>
      <p:sp>
        <p:nvSpPr>
          <p:cNvPr id="2" name="Content Placeholder 2">
            <a:extLst>
              <a:ext uri="{FF2B5EF4-FFF2-40B4-BE49-F238E27FC236}">
                <a16:creationId xmlns:a16="http://schemas.microsoft.com/office/drawing/2014/main" id="{CA895987-17D9-B9C8-2B55-BB7D163D8541}"/>
              </a:ext>
            </a:extLst>
          </p:cNvPr>
          <p:cNvSpPr txBox="1">
            <a:spLocks/>
          </p:cNvSpPr>
          <p:nvPr/>
        </p:nvSpPr>
        <p:spPr>
          <a:xfrm>
            <a:off x="762000" y="1890207"/>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If the price elasticity of supply is unit elastic how does quantity supplied change in response to a 25% increase in price?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Quantity supplied increase by 50%. </a:t>
            </a:r>
          </a:p>
          <a:p>
            <a:pPr marL="0" marR="0" indent="0">
              <a:spcBef>
                <a:spcPts val="0"/>
              </a:spcBef>
              <a:spcAft>
                <a:spcPts val="0"/>
              </a:spcAft>
              <a:buNone/>
            </a:pPr>
            <a:r>
              <a:rPr lang="en-US" sz="2000" dirty="0">
                <a:effectLst/>
                <a:latin typeface="Alexandria"/>
                <a:ea typeface="Times New Roman" panose="02020603050405020304" pitchFamily="18" charset="0"/>
              </a:rPr>
              <a:t>b. Quantity supplied decrease by 50%. </a:t>
            </a:r>
          </a:p>
          <a:p>
            <a:pPr marL="0" marR="0" indent="0">
              <a:spcBef>
                <a:spcPts val="0"/>
              </a:spcBef>
              <a:spcAft>
                <a:spcPts val="0"/>
              </a:spcAft>
              <a:buNone/>
            </a:pPr>
            <a:r>
              <a:rPr lang="en-US" sz="2000" dirty="0">
                <a:effectLst/>
                <a:latin typeface="Alexandria"/>
                <a:ea typeface="Times New Roman" panose="02020603050405020304" pitchFamily="18" charset="0"/>
              </a:rPr>
              <a:t>c. Quantity supplied decrease by 25%. </a:t>
            </a:r>
          </a:p>
          <a:p>
            <a:pPr marL="0" marR="0" indent="0">
              <a:spcBef>
                <a:spcPts val="0"/>
              </a:spcBef>
              <a:spcAft>
                <a:spcPts val="0"/>
              </a:spcAft>
              <a:buNone/>
            </a:pPr>
            <a:r>
              <a:rPr lang="en-US" sz="2000" b="1" u="sng" dirty="0">
                <a:effectLst/>
                <a:latin typeface="Alexandria"/>
                <a:ea typeface="Times New Roman" panose="02020603050405020304" pitchFamily="18" charset="0"/>
              </a:rPr>
              <a:t>d. Quantity supplied increase by 25%. </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 </a:t>
            </a: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If the price of a movie ticket increases by 4 percent and the quantity of movies supplied rises by 2 percent, the price elasticity of supply is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2.0. </a:t>
            </a:r>
          </a:p>
          <a:p>
            <a:pPr marL="0" marR="0" indent="0">
              <a:spcBef>
                <a:spcPts val="0"/>
              </a:spcBef>
              <a:spcAft>
                <a:spcPts val="0"/>
              </a:spcAft>
              <a:buNone/>
            </a:pPr>
            <a:r>
              <a:rPr lang="en-US" sz="2000" dirty="0">
                <a:effectLst/>
                <a:latin typeface="Alexandria"/>
                <a:ea typeface="Times New Roman" panose="02020603050405020304" pitchFamily="18" charset="0"/>
              </a:rPr>
              <a:t>b. 4.0. </a:t>
            </a:r>
          </a:p>
          <a:p>
            <a:pPr marL="0" marR="0" indent="0">
              <a:spcBef>
                <a:spcPts val="0"/>
              </a:spcBef>
              <a:spcAft>
                <a:spcPts val="0"/>
              </a:spcAft>
              <a:buNone/>
            </a:pPr>
            <a:r>
              <a:rPr lang="en-US" sz="2000" b="1" u="sng" dirty="0">
                <a:effectLst/>
                <a:latin typeface="Alexandria"/>
                <a:ea typeface="Times New Roman" panose="02020603050405020304" pitchFamily="18" charset="0"/>
              </a:rPr>
              <a:t>c. 0.5</a:t>
            </a:r>
            <a:r>
              <a:rPr lang="en-US" sz="2000" dirty="0">
                <a:effectLst/>
                <a:latin typeface="Alexandria"/>
                <a:ea typeface="Times New Roman" panose="02020603050405020304" pitchFamily="18" charset="0"/>
              </a:rPr>
              <a:t>.  (0.02/0.04 = 0.5)</a:t>
            </a:r>
          </a:p>
          <a:p>
            <a:pPr marL="0" marR="0" indent="0">
              <a:spcBef>
                <a:spcPts val="0"/>
              </a:spcBef>
              <a:spcAft>
                <a:spcPts val="0"/>
              </a:spcAft>
              <a:buNone/>
            </a:pPr>
            <a:r>
              <a:rPr lang="en-US" sz="2000" dirty="0">
                <a:effectLst/>
                <a:latin typeface="Alexandria"/>
                <a:ea typeface="Times New Roman" panose="02020603050405020304" pitchFamily="18" charset="0"/>
              </a:rPr>
              <a:t>d. Some amount that cannot be determined without more information. </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072521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001406" y="4410745"/>
            <a:ext cx="1142638" cy="1523519"/>
          </a:xfrm>
          <a:prstGeom prst="rect">
            <a:avLst/>
          </a:prstGeom>
        </p:spPr>
      </p:pic>
      <p:sp>
        <p:nvSpPr>
          <p:cNvPr id="2" name="Content Placeholder 2">
            <a:extLst>
              <a:ext uri="{FF2B5EF4-FFF2-40B4-BE49-F238E27FC236}">
                <a16:creationId xmlns:a16="http://schemas.microsoft.com/office/drawing/2014/main" id="{1F19EC5C-870F-185E-B93A-B2B6C162DE58}"/>
              </a:ext>
            </a:extLst>
          </p:cNvPr>
          <p:cNvSpPr txBox="1">
            <a:spLocks/>
          </p:cNvSpPr>
          <p:nvPr/>
        </p:nvSpPr>
        <p:spPr>
          <a:xfrm>
            <a:off x="942308" y="196294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If a 3% increase in price leads to an 10% decrease in quantity demanded, demand is</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 a. Perfectly elastic </a:t>
            </a:r>
          </a:p>
          <a:p>
            <a:pPr marL="0" marR="0" indent="0">
              <a:spcBef>
                <a:spcPts val="0"/>
              </a:spcBef>
              <a:spcAft>
                <a:spcPts val="0"/>
              </a:spcAft>
              <a:buNone/>
            </a:pPr>
            <a:r>
              <a:rPr lang="en-US" sz="2000" b="1" u="sng" dirty="0">
                <a:effectLst/>
                <a:latin typeface="Alexandria"/>
                <a:ea typeface="Times New Roman" panose="02020603050405020304" pitchFamily="18" charset="0"/>
              </a:rPr>
              <a:t>b. Elastic </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c. Unit elastic </a:t>
            </a:r>
          </a:p>
          <a:p>
            <a:pPr marL="0" marR="0" indent="0">
              <a:spcBef>
                <a:spcPts val="0"/>
              </a:spcBef>
              <a:spcAft>
                <a:spcPts val="0"/>
              </a:spcAft>
              <a:buNone/>
            </a:pPr>
            <a:r>
              <a:rPr lang="en-US" sz="2000" dirty="0">
                <a:effectLst/>
                <a:latin typeface="Alexandria"/>
                <a:ea typeface="Times New Roman" panose="02020603050405020304" pitchFamily="18" charset="0"/>
              </a:rPr>
              <a:t>d. Inelastic </a:t>
            </a:r>
          </a:p>
          <a:p>
            <a:pPr marL="0" marR="0" indent="0">
              <a:spcBef>
                <a:spcPts val="0"/>
              </a:spcBef>
              <a:spcAft>
                <a:spcPts val="0"/>
              </a:spcAft>
              <a:buNone/>
            </a:pPr>
            <a:r>
              <a:rPr lang="en-US" sz="2000" dirty="0">
                <a:effectLst/>
                <a:latin typeface="Alexandria"/>
                <a:ea typeface="Times New Roman" panose="02020603050405020304" pitchFamily="18" charset="0"/>
              </a:rPr>
              <a:t> </a:t>
            </a: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8. A perfectly elastic supply curve is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Vertical straight line </a:t>
            </a:r>
          </a:p>
          <a:p>
            <a:pPr marL="0" marR="0" indent="0">
              <a:spcBef>
                <a:spcPts val="0"/>
              </a:spcBef>
              <a:spcAft>
                <a:spcPts val="0"/>
              </a:spcAft>
              <a:buNone/>
            </a:pPr>
            <a:r>
              <a:rPr lang="en-US" sz="2000" b="1" u="sng" dirty="0">
                <a:effectLst/>
                <a:latin typeface="Alexandria"/>
                <a:ea typeface="Times New Roman" panose="02020603050405020304" pitchFamily="18" charset="0"/>
              </a:rPr>
              <a:t>b. Horizontal straight line </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c. Downward-sloping straight line</a:t>
            </a:r>
          </a:p>
          <a:p>
            <a:pPr marL="0" marR="0" indent="0">
              <a:spcBef>
                <a:spcPts val="0"/>
              </a:spcBef>
              <a:spcAft>
                <a:spcPts val="0"/>
              </a:spcAft>
              <a:buNone/>
            </a:pPr>
            <a:r>
              <a:rPr lang="en-US" sz="2000" dirty="0">
                <a:effectLst/>
                <a:latin typeface="Alexandria"/>
                <a:ea typeface="Times New Roman" panose="02020603050405020304" pitchFamily="18" charset="0"/>
              </a:rPr>
              <a:t> d. An upward-sloping straight </a:t>
            </a:r>
          </a:p>
          <a:p>
            <a:pPr marL="0" marR="0" indent="0">
              <a:spcBef>
                <a:spcPts val="0"/>
              </a:spcBef>
              <a:spcAft>
                <a:spcPts val="0"/>
              </a:spcAft>
              <a:buNone/>
            </a:pPr>
            <a:r>
              <a:rPr lang="en-US" sz="2000" dirty="0">
                <a:effectLst/>
                <a:latin typeface="Alexandria"/>
                <a:ea typeface="Times New Roman" panose="02020603050405020304" pitchFamily="18" charset="0"/>
              </a:rPr>
              <a:t> </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582531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001406" y="4410745"/>
            <a:ext cx="1142638" cy="1523519"/>
          </a:xfrm>
          <a:prstGeom prst="rect">
            <a:avLst/>
          </a:prstGeom>
        </p:spPr>
      </p:pic>
      <p:sp>
        <p:nvSpPr>
          <p:cNvPr id="2" name="Content Placeholder 2">
            <a:extLst>
              <a:ext uri="{FF2B5EF4-FFF2-40B4-BE49-F238E27FC236}">
                <a16:creationId xmlns:a16="http://schemas.microsoft.com/office/drawing/2014/main" id="{4FE22501-EE13-E1F4-C16F-A468A27EE983}"/>
              </a:ext>
            </a:extLst>
          </p:cNvPr>
          <p:cNvSpPr txBox="1">
            <a:spLocks/>
          </p:cNvSpPr>
          <p:nvPr/>
        </p:nvSpPr>
        <p:spPr>
          <a:xfrm>
            <a:off x="942308" y="193787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spcBef>
                <a:spcPts val="0"/>
              </a:spcBef>
              <a:spcAft>
                <a:spcPts val="0"/>
              </a:spcAft>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2000" b="1" dirty="0">
                <a:solidFill>
                  <a:srgbClr val="0070C0"/>
                </a:solidFill>
                <a:effectLst/>
                <a:latin typeface="Alexandria"/>
                <a:ea typeface="Times New Roman" panose="02020603050405020304" pitchFamily="18" charset="0"/>
              </a:rPr>
              <a:t>Which of the following effects a product’s price elasticity of demand?</a:t>
            </a:r>
            <a:endParaRPr lang="en-US" sz="2000"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2000" dirty="0">
                <a:effectLst/>
                <a:latin typeface="Alexandria"/>
                <a:ea typeface="Times New Roman" panose="02020603050405020304" pitchFamily="18" charset="0"/>
              </a:rPr>
              <a:t> a. Availability of substitution </a:t>
            </a:r>
          </a:p>
          <a:p>
            <a:pPr marL="0" marR="0" indent="0" algn="just">
              <a:spcBef>
                <a:spcPts val="0"/>
              </a:spcBef>
              <a:spcAft>
                <a:spcPts val="0"/>
              </a:spcAft>
              <a:buNone/>
            </a:pPr>
            <a:r>
              <a:rPr lang="en-US" sz="2000" dirty="0">
                <a:effectLst/>
                <a:latin typeface="Alexandria"/>
                <a:ea typeface="Times New Roman" panose="02020603050405020304" pitchFamily="18" charset="0"/>
              </a:rPr>
              <a:t>b. the time factor </a:t>
            </a:r>
          </a:p>
          <a:p>
            <a:pPr marL="0" marR="0" indent="0" algn="just">
              <a:spcBef>
                <a:spcPts val="0"/>
              </a:spcBef>
              <a:spcAft>
                <a:spcPts val="0"/>
              </a:spcAft>
              <a:buNone/>
            </a:pPr>
            <a:r>
              <a:rPr lang="en-US" sz="2000" dirty="0">
                <a:effectLst/>
                <a:latin typeface="Alexandria"/>
                <a:ea typeface="Times New Roman" panose="02020603050405020304" pitchFamily="18" charset="0"/>
              </a:rPr>
              <a:t>c necessity of the product is to consumers </a:t>
            </a:r>
          </a:p>
          <a:p>
            <a:pPr marL="0" marR="0" indent="0" algn="just">
              <a:spcBef>
                <a:spcPts val="0"/>
              </a:spcBef>
              <a:spcAft>
                <a:spcPts val="0"/>
              </a:spcAft>
              <a:buNone/>
            </a:pPr>
            <a:r>
              <a:rPr lang="en-US" sz="2000" b="1" u="sng" dirty="0">
                <a:effectLst/>
                <a:latin typeface="Alexandria"/>
                <a:ea typeface="Times New Roman" panose="02020603050405020304" pitchFamily="18" charset="0"/>
              </a:rPr>
              <a:t>d. all of the above</a:t>
            </a:r>
            <a:endParaRPr lang="en-US" sz="2000" dirty="0">
              <a:effectLst/>
              <a:latin typeface="Alexandria"/>
              <a:ea typeface="Times New Roman" panose="02020603050405020304" pitchFamily="18" charset="0"/>
            </a:endParaRPr>
          </a:p>
          <a:p>
            <a:pPr marL="0" marR="0" indent="0" algn="just">
              <a:spcBef>
                <a:spcPts val="0"/>
              </a:spcBef>
              <a:spcAft>
                <a:spcPts val="0"/>
              </a:spcAft>
              <a:buNone/>
            </a:pPr>
            <a:r>
              <a:rPr lang="en-US" sz="2000" dirty="0">
                <a:effectLst/>
                <a:latin typeface="Alexandria"/>
                <a:ea typeface="Times New Roman" panose="02020603050405020304" pitchFamily="18" charset="0"/>
              </a:rPr>
              <a:t> </a:t>
            </a:r>
          </a:p>
          <a:p>
            <a:pPr marL="0" marR="0" indent="0" algn="just">
              <a:spcBef>
                <a:spcPts val="0"/>
              </a:spcBef>
              <a:spcAft>
                <a:spcPts val="0"/>
              </a:spcAft>
              <a:buNone/>
            </a:pPr>
            <a:r>
              <a:rPr lang="en-US" sz="2000" b="1" dirty="0">
                <a:solidFill>
                  <a:srgbClr val="0070C0"/>
                </a:solidFill>
                <a:effectLst/>
                <a:latin typeface="Alexandria"/>
                <a:ea typeface="Times New Roman" panose="02020603050405020304" pitchFamily="18" charset="0"/>
              </a:rPr>
              <a:t>Other things being equal, the price elasticity of demand for a product will be more elastic </a:t>
            </a:r>
            <a:endParaRPr lang="en-US" sz="2000"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2000" b="1" u="sng" dirty="0">
                <a:effectLst/>
                <a:latin typeface="Alexandria"/>
                <a:ea typeface="Times New Roman" panose="02020603050405020304" pitchFamily="18" charset="0"/>
              </a:rPr>
              <a:t>a. if spending on the item is a very large proportion of the household’s budget </a:t>
            </a:r>
            <a:endParaRPr lang="en-US" sz="2000" dirty="0">
              <a:effectLst/>
              <a:latin typeface="Alexandria"/>
              <a:ea typeface="Times New Roman" panose="02020603050405020304" pitchFamily="18" charset="0"/>
            </a:endParaRPr>
          </a:p>
          <a:p>
            <a:pPr marL="0" marR="0" indent="0" algn="just">
              <a:spcBef>
                <a:spcPts val="0"/>
              </a:spcBef>
              <a:spcAft>
                <a:spcPts val="0"/>
              </a:spcAft>
              <a:buNone/>
            </a:pPr>
            <a:r>
              <a:rPr lang="en-US" sz="2000" dirty="0">
                <a:effectLst/>
                <a:latin typeface="Alexandria"/>
                <a:ea typeface="Times New Roman" panose="02020603050405020304" pitchFamily="18" charset="0"/>
              </a:rPr>
              <a:t>b. if spending on the item is a very small proportion of the household’s budget </a:t>
            </a:r>
          </a:p>
          <a:p>
            <a:pPr marL="0" marR="0" indent="0" algn="just">
              <a:spcBef>
                <a:spcPts val="0"/>
              </a:spcBef>
              <a:spcAft>
                <a:spcPts val="0"/>
              </a:spcAft>
              <a:buNone/>
            </a:pPr>
            <a:r>
              <a:rPr lang="en-US" sz="2000" dirty="0">
                <a:effectLst/>
                <a:latin typeface="Alexandria"/>
                <a:ea typeface="Times New Roman" panose="02020603050405020304" pitchFamily="18" charset="0"/>
              </a:rPr>
              <a:t>c. when the price of the product is very low </a:t>
            </a:r>
          </a:p>
          <a:p>
            <a:pPr marL="0" marR="0" indent="0" algn="just">
              <a:spcBef>
                <a:spcPts val="0"/>
              </a:spcBef>
              <a:spcAft>
                <a:spcPts val="0"/>
              </a:spcAft>
              <a:buNone/>
            </a:pPr>
            <a:r>
              <a:rPr lang="en-US" sz="2000" dirty="0">
                <a:effectLst/>
                <a:latin typeface="Alexandria"/>
                <a:ea typeface="Times New Roman" panose="02020603050405020304" pitchFamily="18" charset="0"/>
              </a:rPr>
              <a:t>d. for a product with no close substitutes </a:t>
            </a:r>
          </a:p>
          <a:p>
            <a:pPr marL="0" marR="0" indent="0">
              <a:spcBef>
                <a:spcPts val="0"/>
              </a:spcBef>
              <a:spcAft>
                <a:spcPts val="0"/>
              </a:spcAft>
              <a:buNone/>
            </a:pPr>
            <a:r>
              <a:rPr lang="en-US" sz="2000" dirty="0">
                <a:effectLst/>
                <a:latin typeface="Alexandria"/>
                <a:ea typeface="Times New Roman" panose="02020603050405020304" pitchFamily="18" charset="0"/>
              </a:rPr>
              <a:t> </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023217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2" name="Content Placeholder 2">
            <a:extLst>
              <a:ext uri="{FF2B5EF4-FFF2-40B4-BE49-F238E27FC236}">
                <a16:creationId xmlns:a16="http://schemas.microsoft.com/office/drawing/2014/main" id="{636FD9F7-6CEA-875E-EBDF-5CC66D630E12}"/>
              </a:ext>
            </a:extLst>
          </p:cNvPr>
          <p:cNvSpPr txBox="1">
            <a:spLocks/>
          </p:cNvSpPr>
          <p:nvPr/>
        </p:nvSpPr>
        <p:spPr>
          <a:xfrm>
            <a:off x="838200" y="2357211"/>
            <a:ext cx="105156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000" dirty="0">
                <a:latin typeface="Alexandria"/>
              </a:rPr>
              <a:t>Elasticity of Demand</a:t>
            </a:r>
          </a:p>
          <a:p>
            <a:pPr lvl="1"/>
            <a:r>
              <a:rPr lang="en-US" sz="2000" dirty="0">
                <a:solidFill>
                  <a:srgbClr val="002060"/>
                </a:solidFill>
                <a:latin typeface="Alexandria"/>
              </a:rPr>
              <a:t>Price Elasticity of Demand (Definition- Calculate – Types - Factors)</a:t>
            </a:r>
          </a:p>
          <a:p>
            <a:pPr lvl="1"/>
            <a:r>
              <a:rPr lang="en-US" sz="2000" dirty="0">
                <a:solidFill>
                  <a:srgbClr val="002060"/>
                </a:solidFill>
                <a:latin typeface="Alexandria"/>
              </a:rPr>
              <a:t>Cross Elasticity of Demand (Definition- Calculate – Types )</a:t>
            </a:r>
          </a:p>
          <a:p>
            <a:pPr lvl="1"/>
            <a:r>
              <a:rPr lang="en-US" sz="2000" dirty="0">
                <a:solidFill>
                  <a:srgbClr val="002060"/>
                </a:solidFill>
                <a:latin typeface="Alexandria"/>
              </a:rPr>
              <a:t>Income Elasticity of Demand (Definition- Calculate – Types )</a:t>
            </a:r>
          </a:p>
          <a:p>
            <a:pPr marL="514350" lvl="1" indent="-514350">
              <a:spcBef>
                <a:spcPts val="1000"/>
              </a:spcBef>
              <a:buFont typeface="+mj-lt"/>
              <a:buAutoNum type="arabicPeriod" startAt="2"/>
            </a:pPr>
            <a:r>
              <a:rPr lang="en-US" sz="2000" dirty="0">
                <a:latin typeface="Alexandria"/>
              </a:rPr>
              <a:t>Elasticity of Supply</a:t>
            </a:r>
            <a:r>
              <a:rPr lang="ar-EG" sz="2000" dirty="0">
                <a:latin typeface="Alexandria"/>
              </a:rPr>
              <a:t> </a:t>
            </a:r>
            <a:r>
              <a:rPr lang="en-US" sz="2000" dirty="0">
                <a:latin typeface="Alexandria"/>
              </a:rPr>
              <a:t>(Definition- Calculate – Types - Factors)</a:t>
            </a:r>
          </a:p>
          <a:p>
            <a:pPr marL="457200" lvl="1" indent="0">
              <a:buNone/>
            </a:pPr>
            <a:endParaRPr lang="en-US" sz="2000" dirty="0">
              <a:latin typeface="Alexandria"/>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122031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Content Placeholder 2">
            <a:extLst>
              <a:ext uri="{FF2B5EF4-FFF2-40B4-BE49-F238E27FC236}">
                <a16:creationId xmlns:a16="http://schemas.microsoft.com/office/drawing/2014/main" id="{1189A6D9-82D7-48AB-5EF8-CFBB03CBED5B}"/>
              </a:ext>
            </a:extLst>
          </p:cNvPr>
          <p:cNvSpPr txBox="1">
            <a:spLocks/>
          </p:cNvSpPr>
          <p:nvPr/>
        </p:nvSpPr>
        <p:spPr>
          <a:xfrm>
            <a:off x="765840" y="2104326"/>
            <a:ext cx="10515600"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Definition of Elasticity:</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Elasticity measures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the responsiveness of a variable to a change in another variable.</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1200"/>
              </a:spcBef>
              <a:spcAft>
                <a:spcPts val="0"/>
              </a:spcAft>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Definition of Elasticity of demand:</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measures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the responsiveness of the quantity demanded to change in price.</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is defined as the magnitude of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the percentage change in quantity demanded divided by the percentage change in price.</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is estimated at 1.4.  This value means a one percent increase in the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price will decrease the quantity demanded by 1.4 percent</a:t>
            </a: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506413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4400" y="4898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72295" y="822903"/>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2" name="Content Placeholder 2">
            <a:extLst>
              <a:ext uri="{FF2B5EF4-FFF2-40B4-BE49-F238E27FC236}">
                <a16:creationId xmlns:a16="http://schemas.microsoft.com/office/drawing/2014/main" id="{45A6EB26-BAE3-028F-E981-61C4C98B45F1}"/>
              </a:ext>
            </a:extLst>
          </p:cNvPr>
          <p:cNvSpPr txBox="1">
            <a:spLocks/>
          </p:cNvSpPr>
          <p:nvPr/>
        </p:nvSpPr>
        <p:spPr>
          <a:xfrm>
            <a:off x="886922" y="1685229"/>
            <a:ext cx="10418155" cy="2354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1200"/>
              </a:spcBef>
              <a:spcAft>
                <a:spcPts val="0"/>
              </a:spcAft>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Measure of Elasticity of demand:</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is estimated at 0.03.  This value means a 10 percent increase in the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price of oil will decrease the quantity of oil demanded by 0.3 percent.</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20 percent increase in the quantity demanded results from a 10 percent decline in its price.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The price elasticity is 2.</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5 percent increase in the quantity demanded results from a 10 percent decline in its price. The price elasticity of demand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0.5.</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the price decreases by 3 percent and as a result the quantity demanded increases by 12 percent, the price elasticity of demand equals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4.</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Using average price and average quantity, calculate the price elasticity of demand if a price rise from $8 to $10 and decreases the quantity demanded from 20 units to 15 units. Calculate The price elasticity of demand.</a:t>
            </a:r>
          </a:p>
          <a:p>
            <a:pPr marL="0" marR="0">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pic>
        <p:nvPicPr>
          <p:cNvPr id="9" name="Picture 8">
            <a:extLst>
              <a:ext uri="{FF2B5EF4-FFF2-40B4-BE49-F238E27FC236}">
                <a16:creationId xmlns:a16="http://schemas.microsoft.com/office/drawing/2014/main" id="{C6914003-8851-8A80-6B44-69A3A7C77AF3}"/>
              </a:ext>
            </a:extLst>
          </p:cNvPr>
          <p:cNvPicPr>
            <a:picLocks noChangeAspect="1"/>
          </p:cNvPicPr>
          <p:nvPr/>
        </p:nvPicPr>
        <p:blipFill rotWithShape="1">
          <a:blip r:embed="rId3"/>
          <a:srcRect l="38044" t="33615" r="18152" b="32552"/>
          <a:stretch/>
        </p:blipFill>
        <p:spPr>
          <a:xfrm>
            <a:off x="4246722" y="4840578"/>
            <a:ext cx="4463912" cy="1652108"/>
          </a:xfrm>
          <a:prstGeom prst="rect">
            <a:avLst/>
          </a:prstGeom>
        </p:spPr>
      </p:pic>
    </p:spTree>
    <p:extLst>
      <p:ext uri="{BB962C8B-B14F-4D97-AF65-F5344CB8AC3E}">
        <p14:creationId xmlns:p14="http://schemas.microsoft.com/office/powerpoint/2010/main" val="1410990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2" name="Content Placeholder 2">
            <a:extLst>
              <a:ext uri="{FF2B5EF4-FFF2-40B4-BE49-F238E27FC236}">
                <a16:creationId xmlns:a16="http://schemas.microsoft.com/office/drawing/2014/main" id="{D041F4BB-9F60-A943-67BD-9A9EB2CCCFEE}"/>
              </a:ext>
            </a:extLst>
          </p:cNvPr>
          <p:cNvSpPr txBox="1">
            <a:spLocks/>
          </p:cNvSpPr>
          <p:nvPr/>
        </p:nvSpPr>
        <p:spPr>
          <a:xfrm>
            <a:off x="838200" y="2223738"/>
            <a:ext cx="10515600"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Types of Price Elasticity of demand:</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Dan sells newspapers. Dan says that a 5 percent increase in the price of a newspaper will decrease the quantity of newspapers demanded by 9 percent. According to Dan, the demand for newspapers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elastic.</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the quantity demanded changes by a relatively small amount for a given change in price, then demand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inelastic.</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the price elasticity is between 0 and 1, demand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inelastic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Demand is inelastic if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is less than 1</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a 20 percent increase in the price results in a 10 percent decrease in the quantity demanded, then the demand for used cars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inelastic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Demand is price inelastic if a relatively large price increase leads to a relatively small decrease in the quantity demanded.</a:t>
            </a: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3666450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2" name="Content Placeholder 2">
            <a:extLst>
              <a:ext uri="{FF2B5EF4-FFF2-40B4-BE49-F238E27FC236}">
                <a16:creationId xmlns:a16="http://schemas.microsoft.com/office/drawing/2014/main" id="{DC0894B8-5CB0-4C7A-4931-FD5BDFDE4E4A}"/>
              </a:ext>
            </a:extLst>
          </p:cNvPr>
          <p:cNvSpPr txBox="1">
            <a:spLocks/>
          </p:cNvSpPr>
          <p:nvPr/>
        </p:nvSpPr>
        <p:spPr>
          <a:xfrm>
            <a:off x="942308" y="2177831"/>
            <a:ext cx="10515600"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Types of Price Elasticity of demand:</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rtl="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a consumer is relatively insensitive to changes in the price of a good, then the consumer's demand for the good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inelastic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the price of a good increases from $3 to $4, and the quantity demand remains unchanged, then the demand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perfectly inelastic.</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the demand for a good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when the price increases, the quantity demanded will decrease by a greater percentage than the price increased</a:t>
            </a: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the demand for a good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the price elasticity of demand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greater than 1.</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When the percentage change in quantity demanded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equals</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than the percentage change in price, the demand for the good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unit 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When the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price elasticity of demand for a good 0</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the demand curve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vertical</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R="0" indent="0">
              <a:lnSpc>
                <a:spcPct val="107000"/>
              </a:lnSpc>
              <a:spcBef>
                <a:spcPts val="0"/>
              </a:spcBef>
              <a:spcAft>
                <a:spcPts val="800"/>
              </a:spcAft>
              <a:buNone/>
            </a:pPr>
            <a:endParaRPr lang="en-US" sz="2000" dirty="0">
              <a:effectLst/>
              <a:latin typeface="Alexandria"/>
              <a:ea typeface="Calibri" panose="020F0502020204030204" pitchFamily="34" charset="0"/>
              <a:cs typeface="Arial" panose="020B0604020202020204" pitchFamily="34" charset="0"/>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3511450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2" name="Content Placeholder 2">
            <a:extLst>
              <a:ext uri="{FF2B5EF4-FFF2-40B4-BE49-F238E27FC236}">
                <a16:creationId xmlns:a16="http://schemas.microsoft.com/office/drawing/2014/main" id="{FA2E676F-0F3B-C60E-7CC8-BEC8D88FB696}"/>
              </a:ext>
            </a:extLst>
          </p:cNvPr>
          <p:cNvSpPr txBox="1">
            <a:spLocks/>
          </p:cNvSpPr>
          <p:nvPr/>
        </p:nvSpPr>
        <p:spPr>
          <a:xfrm>
            <a:off x="784293" y="2313050"/>
            <a:ext cx="10889973"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Types of Price Elasticity of supply:</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the supply curve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vertical</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then supply is relatively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perfectly inelastic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The elasticity of supply for paintings by Picasso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perfectly inelastic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The elasticity of supply equals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infinity</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if the supply curve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horizontal</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2036167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781</TotalTime>
  <Words>2970</Words>
  <Application>Microsoft Office PowerPoint</Application>
  <PresentationFormat>Widescreen</PresentationFormat>
  <Paragraphs>441</Paragraphs>
  <Slides>43</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43</vt:i4>
      </vt:variant>
    </vt:vector>
  </HeadingPairs>
  <TitlesOfParts>
    <vt:vector size="56" baseType="lpstr">
      <vt:lpstr>Alexandria</vt:lpstr>
      <vt:lpstr>Arial</vt:lpstr>
      <vt:lpstr>Calibri</vt:lpstr>
      <vt:lpstr>Calibri Light</vt:lpstr>
      <vt:lpstr>Cambria Math</vt:lpstr>
      <vt:lpstr>Courier New</vt:lpstr>
      <vt:lpstr>Palatino Linotype</vt:lpstr>
      <vt:lpstr>Symbol</vt:lpstr>
      <vt:lpstr>Times New Roman</vt:lpstr>
      <vt:lpstr>Webdings</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40</cp:revision>
  <dcterms:created xsi:type="dcterms:W3CDTF">2023-04-29T09:08:23Z</dcterms:created>
  <dcterms:modified xsi:type="dcterms:W3CDTF">2024-05-04T13:28:38Z</dcterms:modified>
</cp:coreProperties>
</file>