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271" r:id="rId3"/>
    <p:sldId id="313" r:id="rId4"/>
    <p:sldId id="276" r:id="rId5"/>
    <p:sldId id="491" r:id="rId6"/>
    <p:sldId id="492" r:id="rId7"/>
    <p:sldId id="493" r:id="rId8"/>
    <p:sldId id="494" r:id="rId9"/>
    <p:sldId id="508" r:id="rId10"/>
    <p:sldId id="509" r:id="rId11"/>
    <p:sldId id="510" r:id="rId12"/>
    <p:sldId id="495" r:id="rId13"/>
    <p:sldId id="511" r:id="rId14"/>
    <p:sldId id="512" r:id="rId15"/>
    <p:sldId id="513" r:id="rId16"/>
    <p:sldId id="514" r:id="rId17"/>
    <p:sldId id="496" r:id="rId18"/>
    <p:sldId id="519" r:id="rId19"/>
    <p:sldId id="520" r:id="rId20"/>
    <p:sldId id="497" r:id="rId21"/>
    <p:sldId id="525" r:id="rId22"/>
    <p:sldId id="526" r:id="rId23"/>
    <p:sldId id="527" r:id="rId24"/>
    <p:sldId id="528" r:id="rId25"/>
    <p:sldId id="531" r:id="rId26"/>
    <p:sldId id="529" r:id="rId27"/>
    <p:sldId id="533" r:id="rId28"/>
    <p:sldId id="532" r:id="rId29"/>
    <p:sldId id="530" r:id="rId30"/>
    <p:sldId id="521" r:id="rId31"/>
    <p:sldId id="522" r:id="rId32"/>
    <p:sldId id="523" r:id="rId33"/>
    <p:sldId id="524" r:id="rId34"/>
    <p:sldId id="498" r:id="rId35"/>
    <p:sldId id="534" r:id="rId36"/>
    <p:sldId id="499" r:id="rId37"/>
    <p:sldId id="535" r:id="rId38"/>
    <p:sldId id="536" r:id="rId39"/>
    <p:sldId id="507"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276"/>
            <p14:sldId id="491"/>
            <p14:sldId id="492"/>
            <p14:sldId id="493"/>
            <p14:sldId id="494"/>
            <p14:sldId id="508"/>
            <p14:sldId id="509"/>
            <p14:sldId id="510"/>
            <p14:sldId id="495"/>
            <p14:sldId id="511"/>
            <p14:sldId id="512"/>
            <p14:sldId id="513"/>
            <p14:sldId id="514"/>
            <p14:sldId id="496"/>
            <p14:sldId id="519"/>
            <p14:sldId id="520"/>
            <p14:sldId id="497"/>
            <p14:sldId id="525"/>
            <p14:sldId id="526"/>
            <p14:sldId id="527"/>
            <p14:sldId id="528"/>
            <p14:sldId id="531"/>
            <p14:sldId id="529"/>
            <p14:sldId id="533"/>
            <p14:sldId id="532"/>
            <p14:sldId id="530"/>
            <p14:sldId id="521"/>
            <p14:sldId id="522"/>
            <p14:sldId id="523"/>
            <p14:sldId id="524"/>
            <p14:sldId id="498"/>
            <p14:sldId id="534"/>
            <p14:sldId id="499"/>
            <p14:sldId id="535"/>
            <p14:sldId id="536"/>
            <p14:sldId id="507"/>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www.connectedpapers.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www.litmaps.com/"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open-source-handbook.github.io/Search-tools/index.html" TargetMode="External"/><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ar.wikipedia.org/wiki/%D9%88%D9%8A%D9%83%D9%8A%D8%A8%D9%8A%D8%AF%D9%8A%D8%A7:%D9%81%D9%8A_%D9%87%D8%B0%D8%A7_%D8%A7%D9%84%D9%8A%D9%88%D9%85/%D8%A3%D9%83%D8%AA%D9%88%D8%A8%D8%B1"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www.popai.pro/chat/"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article-summarizer.scholarcy.com/summarizer"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canva.com/" TargetMode="Externa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3" Type="http://schemas.openxmlformats.org/officeDocument/2006/relationships/hyperlink" Target="https://public.flourish.studio/story/984193/" TargetMode="External"/><Relationship Id="rId2" Type="http://schemas.openxmlformats.org/officeDocument/2006/relationships/hyperlink" Target="https://app.flourish.studio/projects" TargetMode="Externa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renderforest.com/#Videos" TargetMode="Externa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1.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52476" y="1569244"/>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138185" cy="1077218"/>
          </a:xfrm>
          <a:prstGeom prst="rect">
            <a:avLst/>
          </a:prstGeom>
          <a:noFill/>
        </p:spPr>
        <p:txBody>
          <a:bodyPr wrap="square" rtlCol="0">
            <a:spAutoFit/>
          </a:bodyPr>
          <a:lstStyle/>
          <a:p>
            <a:pPr algn="ctr"/>
            <a:r>
              <a:rPr lang="ar-SA" sz="3200" b="1">
                <a:solidFill>
                  <a:srgbClr val="00B0F0"/>
                </a:solidFill>
                <a:latin typeface="Times New Roman" panose="02020603050405020304" pitchFamily="18" charset="0"/>
                <a:cs typeface="Times New Roman" panose="02020603050405020304" pitchFamily="18" charset="0"/>
              </a:rPr>
              <a:t>أساليب إنتاج الوسائط المتعلقة بأعمال ومنتجات المؤسسة بالطرقة التقليدية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22412"/>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إنتاج المحتوى وما يشتمل عليه من خطوات</a:t>
            </a:r>
            <a:endParaRPr lang="ar-EG"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endParaRPr>
          </a:p>
          <a:p>
            <a:pPr marL="342900" marR="459740" indent="-342900" algn="r" rtl="1">
              <a:buFont typeface="Wingdings" panose="05000000000000000000" pitchFamily="2" charset="2"/>
              <a:buChar char=""/>
            </a:pPr>
            <a:r>
              <a:rPr lang="ar-SA"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إنتاج المحتوى باستخدام برنامج </a:t>
            </a:r>
            <a:r>
              <a:rPr lang="en-US" sz="2800" dirty="0" err="1">
                <a:solidFill>
                  <a:schemeClr val="bg1"/>
                </a:solidFill>
                <a:latin typeface="Arial" panose="020B0604020202020204" pitchFamily="34" charset="0"/>
                <a:ea typeface="Calibri" panose="020F0502020204030204" pitchFamily="34" charset="0"/>
                <a:cs typeface="Simplified Arabic" panose="02020603050405020304" pitchFamily="18" charset="-78"/>
              </a:rPr>
              <a:t>canva</a:t>
            </a:r>
            <a:r>
              <a:rPr lang="en-US"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a:t>
            </a:r>
          </a:p>
          <a:p>
            <a:pPr marL="342900" marR="459740" indent="-342900" algn="r" rtl="1">
              <a:buFont typeface="Wingdings" panose="05000000000000000000" pitchFamily="2" charset="2"/>
              <a:buChar char=""/>
            </a:pPr>
            <a:r>
              <a:rPr lang="ar-SA"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إنتاج المحتوى باستخدام برنامج </a:t>
            </a:r>
            <a:r>
              <a:rPr lang="en-US"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flourish.</a:t>
            </a:r>
          </a:p>
          <a:p>
            <a:pPr marL="342900" marR="459740" indent="-342900" algn="r" rtl="1">
              <a:buFont typeface="Wingdings" panose="05000000000000000000" pitchFamily="2" charset="2"/>
              <a:buChar char=""/>
            </a:pPr>
            <a:r>
              <a:rPr lang="ar-SA"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إنتاج المحتوى باستخدام برنامج </a:t>
            </a:r>
            <a:r>
              <a:rPr lang="en-US"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Render Forest.</a:t>
            </a:r>
          </a:p>
          <a:p>
            <a:pPr marL="342900" marR="459740" lvl="0" indent="-342900" algn="r" rtl="1">
              <a:buFont typeface="Wingdings" panose="05000000000000000000" pitchFamily="2" charset="2"/>
              <a:buChar char=""/>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3324" y="1511614"/>
            <a:ext cx="1117695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إنتاج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53149" y="2167539"/>
            <a:ext cx="10455527" cy="2677656"/>
          </a:xfrm>
          <a:prstGeom prst="rect">
            <a:avLst/>
          </a:prstGeom>
          <a:noFill/>
        </p:spPr>
        <p:txBody>
          <a:bodyPr wrap="square" rtlCol="0">
            <a:spAutoFit/>
          </a:bodyPr>
          <a:lstStyle/>
          <a:p>
            <a:pPr indent="393700" algn="just" rtl="1"/>
            <a:r>
              <a:rPr lang="ar-SA" sz="2400" dirty="0">
                <a:solidFill>
                  <a:srgbClr val="2D3956"/>
                </a:solidFill>
                <a:latin typeface="Times New Roman" panose="02020603050405020304" pitchFamily="18" charset="0"/>
                <a:cs typeface="Times New Roman" panose="02020603050405020304" pitchFamily="18" charset="0"/>
              </a:rPr>
              <a:t>إن إنتاج المحتوى الإعلامي هو عملية حاسمة في عالم الإعلام والتواصل الاجتماعي، حيث يعتمد الكثيرون على هذا المحتوى للحصول على المعلومات المهمة والمفيدة. ولذلك، فإن كلمة "إبداعية" تأخذ معنى جديد تجاه إنتاج المحتوى الإعلامي، فهذا المحتوى يحتاج إلى إبداعية لتوصيل المعلومات بأسلوب جذاب ومشوق لتسهيل فهمها. ولا يمكن إنكار أن إنتاج المحتوى الإعلامي يشكل تحدًيا كبيرًا بالنسبة لمن يعملون في هذا المجال، فالقارئ يبحث عن محتوى مميز ومختلف ومحفز، ويتوقع الكثير من المعلومات الجديدة. لذلك، فإن إنتاج المحتوى الإعلامي ليس مجرد عملية كتابة، بل هو عملية تحتاج إلى عدة خطوات مهمة وتطبيقات متقدمة لتوفير تجربة إعلامية مميزة للمستخدم.</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6333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951234"/>
            <a:ext cx="597961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ما هو إنتاج المحتوى في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إ</a:t>
            </a:r>
            <a:r>
              <a:rPr lang="ar-SA" sz="2400" dirty="0">
                <a:solidFill>
                  <a:srgbClr val="2D3956"/>
                </a:solidFill>
                <a:latin typeface="Times New Roman" panose="02020603050405020304" pitchFamily="18" charset="0"/>
                <a:cs typeface="Times New Roman" panose="02020603050405020304" pitchFamily="18" charset="0"/>
              </a:rPr>
              <a:t>نتاج المحتوى في العلاقات العامة هو عملية إنشاء وتصميم المحتوى الذي يعزز العلامة التجارية وينشر رسالة المنظمة لجمهورها.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بحيث يعمل فريق العلاقات العامة على توجيه الاتجاه الإبداعي وتحديد المحتوى الذي يتم تنشيطه عبر مختلف وسائط الاتصال مثل المواقع الإلكترونية والمدونات ومواقع التواصل الاجتماعي والتقارير والتصريحات الصحفية.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85855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975974"/>
            <a:ext cx="632041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أهمية إنتاج المحتوى في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إنتاج المحتوى في العلاقات العامة يلعب دورًا حاسمًا في بناء صورة العلامة التجارية وتعزيز السمعة الإيجابية للمنظمة. من خلال إنتاج محتوى قوي وجذاب، يمكن للمنظمة التواصل مع الجمهور بشكل فعال وإثارة اهتمامهم وتعزيز التفاعل معهم. ينبغي أن يكون هذا المحتوى ذا جودة عالية ومتوافق مع هوية العلامة التجارية، ويحقق أهداف المنظمة الإعلامية والتسويقية.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75176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48945" y="694906"/>
            <a:ext cx="5447758"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مكونات إنتاج المحتوى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indent="393700" algn="just" rtl="1"/>
            <a:r>
              <a:rPr lang="ar-EG" sz="2400" dirty="0">
                <a:solidFill>
                  <a:srgbClr val="2D3956"/>
                </a:solidFill>
                <a:latin typeface="Times New Roman" panose="02020603050405020304" pitchFamily="18" charset="0"/>
                <a:cs typeface="Times New Roman" panose="02020603050405020304" pitchFamily="18" charset="0"/>
              </a:rPr>
              <a:t>إ</a:t>
            </a:r>
            <a:r>
              <a:rPr lang="ar-SA" sz="2400" dirty="0">
                <a:solidFill>
                  <a:srgbClr val="2D3956"/>
                </a:solidFill>
                <a:latin typeface="Times New Roman" panose="02020603050405020304" pitchFamily="18" charset="0"/>
                <a:cs typeface="Times New Roman" panose="02020603050405020304" pitchFamily="18" charset="0"/>
              </a:rPr>
              <a:t>نتاج المحتوى في العلاقات العامة يتضمن عدة مكونات أساسية يجب مراعاتها لضمان التفاعل والتأثير الإيجابي على الجمهور. إليكم بعض هذه المكونات:</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u="sng" dirty="0">
                <a:solidFill>
                  <a:srgbClr val="FF0000"/>
                </a:solidFill>
                <a:latin typeface="Times New Roman" panose="02020603050405020304" pitchFamily="18" charset="0"/>
                <a:cs typeface="Times New Roman" panose="02020603050405020304" pitchFamily="18" charset="0"/>
              </a:rPr>
              <a:t>أولا: تحديد الجمهور المستهدف</a:t>
            </a:r>
            <a:r>
              <a:rPr lang="ar-EG" sz="2400" b="1" dirty="0">
                <a:solidFill>
                  <a:srgbClr val="FF0000"/>
                </a:solidFill>
                <a:latin typeface="Times New Roman" panose="02020603050405020304" pitchFamily="18" charset="0"/>
                <a:cs typeface="Times New Roman" panose="02020603050405020304" pitchFamily="18" charset="0"/>
              </a:rPr>
              <a:t>: </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يعد تحديد الجمهور المستهدف خطوة حاسمة في إنتاج المحتوى في العلاقات العامة. يجب أن يكون المحتوى موجهًا للفئة الهدف وأن يكون ملائمًا لاحتياجاتهم واهتماماتهم الخاصة. ينبغي أن يتضمن التحليل الأهداف والقيم والاحتياجات والتوقعات للجمهور المستهدف.</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45291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95510" cy="1384995"/>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مكونات إنتاج المحتوى في العلاقات العامة	</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08105"/>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ثانيا: استراتيجية المحتوى:</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يجب وضع استراتيجية محكمة تحدد نوعية المحتوى وأهدافه وسلوك الجمهور المستهدف المطلوب تحقيقه. ينبغي أن تكون الاستراتيجية متكاملة مع الأهداف الإعلامية والتسويقية للمنظمة.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0538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95510" cy="1384995"/>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مكونات إنتاج المحتوى في العلاقات العامة	</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08105"/>
          </a:xfrm>
          <a:prstGeom prst="rect">
            <a:avLst/>
          </a:prstGeom>
          <a:noFill/>
        </p:spPr>
        <p:txBody>
          <a:bodyPr wrap="square" rtlCol="0">
            <a:spAutoFit/>
          </a:bodyPr>
          <a:lstStyle/>
          <a:p>
            <a:pPr indent="-342900" algn="just" rtl="1">
              <a:buFont typeface="Arial" panose="020B0604020202020204" pitchFamily="34" charset="0"/>
              <a:buChar char="•"/>
              <a:defRPr/>
            </a:pPr>
            <a:r>
              <a:rPr lang="ar-SA" sz="2400" b="1" u="sng" dirty="0">
                <a:solidFill>
                  <a:srgbClr val="FF0000"/>
                </a:solidFill>
                <a:latin typeface="Times New Roman" panose="02020603050405020304" pitchFamily="18" charset="0"/>
                <a:cs typeface="Times New Roman" panose="02020603050405020304" pitchFamily="18" charset="0"/>
              </a:rPr>
              <a:t>ثالثا: إنشاء المحتوى</a:t>
            </a:r>
          </a:p>
          <a:p>
            <a:pPr marL="342900" indent="-342900" algn="just" rtl="1">
              <a:buFont typeface="Arial" panose="020B0604020202020204" pitchFamily="34" charset="0"/>
              <a:buChar char="•"/>
              <a:defRPr/>
            </a:pPr>
            <a:r>
              <a:rPr lang="ar-SA" sz="2400" dirty="0">
                <a:solidFill>
                  <a:srgbClr val="2D3956"/>
                </a:solidFill>
                <a:latin typeface="Times New Roman" panose="02020603050405020304" pitchFamily="18" charset="0"/>
                <a:cs typeface="Times New Roman" panose="02020603050405020304" pitchFamily="18" charset="0"/>
              </a:rPr>
              <a:t>بعد وضع استراتيجية المحتوى، يجب إنشاء المحتوى وفقًا لمتطلباتها. يجب أن يكون المحتوى متنوعًا وجذابًا ويحتوي على معلومات مفيدة ومثيرة للاهتمام للجمهور المستهدف.</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342572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95510" cy="1384995"/>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مكونات إنتاج المحتوى في العلاقات العامة	</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08105"/>
          </a:xfrm>
          <a:prstGeom prst="rect">
            <a:avLst/>
          </a:prstGeom>
          <a:noFill/>
        </p:spPr>
        <p:txBody>
          <a:bodyPr wrap="square" rtlCol="0">
            <a:spAutoFit/>
          </a:bodyPr>
          <a:lstStyle/>
          <a:p>
            <a:pPr indent="-342900" algn="just" rtl="1">
              <a:buFont typeface="Arial" panose="020B0604020202020204" pitchFamily="34" charset="0"/>
              <a:buChar char="•"/>
              <a:defRPr/>
            </a:pPr>
            <a:r>
              <a:rPr lang="ar-EG" sz="2400" b="1" u="sng" dirty="0">
                <a:solidFill>
                  <a:srgbClr val="FF0000"/>
                </a:solidFill>
                <a:latin typeface="Times New Roman" panose="02020603050405020304" pitchFamily="18" charset="0"/>
                <a:cs typeface="Times New Roman" panose="02020603050405020304" pitchFamily="18" charset="0"/>
              </a:rPr>
              <a:t>رابعا: تنسيق المحتوى</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يجب أيضًا الاهتمام بتنسيق المحتوى ليتناسب مع وسائط الاتصال المختلفة. من المهم استخدام الألوان والصور والخطوط والرموز بشكل متناسق لخلق تجربة مؤثرة للمستخدم وتعزيز التفاعل مع المحتوى.</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412076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195510" cy="1384995"/>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مكونات إنتاج المحتوى في العلاقات العامة	</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08105"/>
          </a:xfrm>
          <a:prstGeom prst="rect">
            <a:avLst/>
          </a:prstGeom>
          <a:noFill/>
        </p:spPr>
        <p:txBody>
          <a:bodyPr wrap="square" rtlCol="0">
            <a:spAutoFit/>
          </a:bodyPr>
          <a:lstStyle/>
          <a:p>
            <a:pPr marR="0" lvl="0" indent="-342900" algn="just" rtl="1" fontAlgn="auto">
              <a:lnSpc>
                <a:spcPct val="100000"/>
              </a:lnSpc>
              <a:spcBef>
                <a:spcPts val="0"/>
              </a:spcBef>
              <a:spcAft>
                <a:spcPts val="0"/>
              </a:spcAft>
              <a:buClrTx/>
              <a:buSzTx/>
              <a:buFont typeface="Arial" panose="020B0604020202020204" pitchFamily="34" charset="0"/>
              <a:buChar char="•"/>
              <a:tabLst/>
              <a:defRPr/>
            </a:pPr>
            <a:r>
              <a:rPr lang="ar-EG" sz="2400" b="1" u="sng" dirty="0">
                <a:solidFill>
                  <a:srgbClr val="FF0000"/>
                </a:solidFill>
                <a:latin typeface="Times New Roman" panose="02020603050405020304" pitchFamily="18" charset="0"/>
                <a:cs typeface="Times New Roman" panose="02020603050405020304" pitchFamily="18" charset="0"/>
              </a:rPr>
              <a:t>خامسا: توزيع المحتوى</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بعد إنشاء وتنسيق المحتوى، يتعين على فريق العلاقات العامة توزيعه بشكل فعال عبر القنوات المناسبة مثل الموقع الإلكتروني، وسائل التواصل الاجتماعي، النشرات الإخبارية، البريد الإلكتروني، وغيرها.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19758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416227"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تطبيقات إنتاج المحتوى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u="sng" dirty="0">
                <a:solidFill>
                  <a:srgbClr val="FF0000"/>
                </a:solidFill>
                <a:latin typeface="Times New Roman" panose="02020603050405020304" pitchFamily="18" charset="0"/>
                <a:cs typeface="Times New Roman" panose="02020603050405020304" pitchFamily="18" charset="0"/>
              </a:rPr>
              <a:t>الشركات والمؤسسات التجارية:</a:t>
            </a:r>
            <a:endParaRPr lang="ar-EG" sz="2800" b="1" u="sng" dirty="0">
              <a:solidFill>
                <a:srgbClr val="FF0000"/>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إنشاء تقارير الأداء وتحليلات المركز الإعلامي لتعزيز العلامة التجارية وزيادة مستوى الوعي بالشركة.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إنتاج محتوى إعلاني لزيادة المبيعات والترويج للمنتجات أو الخدمات.</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إنتاج المحتوى الداعم للحملات التسويقية والإعلانية وتطوير المواد الإعلامية للشركة.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0719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416227"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تطبيقات إنتاج المحتوى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u="sng" dirty="0">
                <a:solidFill>
                  <a:srgbClr val="FF0000"/>
                </a:solidFill>
                <a:latin typeface="Times New Roman" panose="02020603050405020304" pitchFamily="18" charset="0"/>
                <a:cs typeface="Times New Roman" panose="02020603050405020304" pitchFamily="18" charset="0"/>
              </a:rPr>
              <a:t>المؤسسات الحكومية والمنظمات غير الربحية:</a:t>
            </a:r>
            <a:endParaRPr lang="ar-EG" sz="2800" b="1" u="sng" dirty="0">
              <a:solidFill>
                <a:srgbClr val="FF0000"/>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إنتاج المحتوى الإعلامي لتثقيف وتوعية الجمهور بالمبادرات والأنشطة والبرامج الحكومية.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توجيه الرسائل الإعلامية الهامة للمواطنين وتعزيز الثقة في الحكومة أو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إنتاج محتوى إعلامي مبتكر وفعال للنشرات الصحفية وتقارير الأخبار المهمة.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113798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416227"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تطبيقات إنتاج المحتوى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u="sng" dirty="0">
                <a:solidFill>
                  <a:srgbClr val="FF0000"/>
                </a:solidFill>
                <a:latin typeface="Times New Roman" panose="02020603050405020304" pitchFamily="18" charset="0"/>
                <a:cs typeface="Times New Roman" panose="02020603050405020304" pitchFamily="18" charset="0"/>
              </a:rPr>
              <a:t>وسائل الإعلام: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توفير المحتوى الاستخباراتي للصحافة والوسائل الإعلامية.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إنتاج محتوى متميز وجذاب لتحليلات الأخبار والمقابلات تحتاجها وسائل الإعلام.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اعتماد استراتيجية إنتاج المحتوى لتعزيز العلاقات مع الصحفيين والوسائل الإعلامية.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17717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416227"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تطبيقات إنتاج المحتوى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u="sng" dirty="0">
                <a:solidFill>
                  <a:srgbClr val="FF0000"/>
                </a:solidFill>
                <a:latin typeface="Times New Roman" panose="02020603050405020304" pitchFamily="18" charset="0"/>
                <a:cs typeface="Times New Roman" panose="02020603050405020304" pitchFamily="18" charset="0"/>
              </a:rPr>
              <a:t>وسائل التواصل الاجتماعي: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تصميم محتوى عالي الجودة يستهدف الجمهور على منصات التواصل الاجتماعي.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إنشاء محتوى عاطفي ومؤثر يتفاعل مع المتابعين ويحفزهم على المشاركة والتفاعل.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إدارة حملات الإعلانات والترويج على وسائل التواصل الاجتماعي لزيادة متابعي الصفحات وتعزيز الوعي بالعلامة التجارية.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2270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416227"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تطبيقات إنتاج المحتوى في العلاقات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u="sng" dirty="0">
                <a:solidFill>
                  <a:srgbClr val="FF0000"/>
                </a:solidFill>
                <a:latin typeface="Times New Roman" panose="02020603050405020304" pitchFamily="18" charset="0"/>
                <a:cs typeface="Times New Roman" panose="02020603050405020304" pitchFamily="18" charset="0"/>
              </a:rPr>
              <a:t>المدونات والمواقع الإلكترونية: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إنتاج المحتوى الإعلامي الجذاب للمدونات والمواقع الإلكترونية لزيادة التفاعل وزيادة الزيارات.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تحسين المحتوى لمحركات البحث </a:t>
            </a:r>
            <a:r>
              <a:rPr lang="en-US" sz="2400" dirty="0">
                <a:solidFill>
                  <a:srgbClr val="2D3956"/>
                </a:solidFill>
                <a:latin typeface="Times New Roman" panose="02020603050405020304" pitchFamily="18" charset="0"/>
                <a:cs typeface="Times New Roman" panose="02020603050405020304" pitchFamily="18" charset="0"/>
              </a:rPr>
              <a:t>SEO) </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للظهور في محركات البحث وزيادة محركات الموقع.</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إنشاء محتوى تعليمي وقيم يسهم في بناء السمعة والتفاعل مع الجمهور المعني.</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375531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75407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أولى خطوات </a:t>
            </a:r>
            <a:r>
              <a:rPr lang="ar-EG" sz="2800" b="1" dirty="0" err="1">
                <a:solidFill>
                  <a:schemeClr val="bg1"/>
                </a:solidFill>
                <a:latin typeface="Times New Roman" panose="02020603050405020304" pitchFamily="18" charset="0"/>
                <a:cs typeface="Times New Roman" panose="02020603050405020304" pitchFamily="18" charset="0"/>
              </a:rPr>
              <a:t>انتاج</a:t>
            </a:r>
            <a:r>
              <a:rPr lang="ar-EG" sz="2800" b="1" dirty="0">
                <a:solidFill>
                  <a:schemeClr val="bg1"/>
                </a:solidFill>
                <a:latin typeface="Times New Roman" panose="02020603050405020304" pitchFamily="18" charset="0"/>
                <a:cs typeface="Times New Roman" panose="02020603050405020304" pitchFamily="18" charset="0"/>
              </a:rPr>
              <a:t>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15882"/>
          </a:xfrm>
          <a:prstGeom prst="rect">
            <a:avLst/>
          </a:prstGeom>
          <a:noFill/>
        </p:spPr>
        <p:txBody>
          <a:bodyPr wrap="square" rtlCol="0">
            <a:spAutoFit/>
          </a:bodyPr>
          <a:lstStyle/>
          <a:p>
            <a:pPr marL="342900" indent="-342900" algn="ctr" rtl="1">
              <a:buFont typeface="Arial" panose="020B0604020202020204" pitchFamily="34" charset="0"/>
              <a:buChar char="•"/>
            </a:pPr>
            <a:r>
              <a:rPr lang="ar-EG" sz="4000" b="1" dirty="0">
                <a:solidFill>
                  <a:srgbClr val="FF0000"/>
                </a:solidFill>
                <a:latin typeface="Times New Roman" panose="02020603050405020304" pitchFamily="18" charset="0"/>
                <a:cs typeface="Times New Roman" panose="02020603050405020304" pitchFamily="18" charset="0"/>
              </a:rPr>
              <a:t>أي محتوى تقصد؟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المحتوى المهني</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المحتوى التجاري</a:t>
            </a:r>
            <a:r>
              <a:rPr lang="ar-EG" sz="2400" dirty="0">
                <a:solidFill>
                  <a:srgbClr val="2D3956"/>
                </a:solidFill>
                <a:latin typeface="Times New Roman" panose="02020603050405020304" pitchFamily="18" charset="0"/>
                <a:cs typeface="Times New Roman" panose="02020603050405020304" pitchFamily="18" charset="0"/>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4029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26524" y="975974"/>
            <a:ext cx="490307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أولى خطوات </a:t>
            </a:r>
            <a:r>
              <a:rPr lang="ar-EG" sz="2800" b="1" dirty="0" err="1">
                <a:solidFill>
                  <a:schemeClr val="bg1"/>
                </a:solidFill>
                <a:latin typeface="Times New Roman" panose="02020603050405020304" pitchFamily="18" charset="0"/>
                <a:cs typeface="Times New Roman" panose="02020603050405020304" pitchFamily="18" charset="0"/>
              </a:rPr>
              <a:t>انتاج</a:t>
            </a:r>
            <a:r>
              <a:rPr lang="ar-EG" sz="2800" b="1" dirty="0">
                <a:solidFill>
                  <a:schemeClr val="bg1"/>
                </a:solidFill>
                <a:latin typeface="Times New Roman" panose="02020603050405020304" pitchFamily="18" charset="0"/>
                <a:cs typeface="Times New Roman" panose="02020603050405020304" pitchFamily="18" charset="0"/>
              </a:rPr>
              <a:t>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554545"/>
          </a:xfrm>
          <a:prstGeom prst="rect">
            <a:avLst/>
          </a:prstGeom>
          <a:noFill/>
        </p:spPr>
        <p:txBody>
          <a:bodyPr wrap="square" rtlCol="0">
            <a:spAutoFit/>
          </a:bodyPr>
          <a:lstStyle/>
          <a:p>
            <a:pPr marL="342900" indent="-342900" algn="ctr" rtl="1">
              <a:buFont typeface="Arial" panose="020B0604020202020204" pitchFamily="34" charset="0"/>
              <a:buChar char="•"/>
            </a:pPr>
            <a:r>
              <a:rPr lang="ar-EG" sz="4000" b="1" dirty="0">
                <a:solidFill>
                  <a:srgbClr val="FF0000"/>
                </a:solidFill>
                <a:latin typeface="Times New Roman" panose="02020603050405020304" pitchFamily="18" charset="0"/>
                <a:cs typeface="Times New Roman" panose="02020603050405020304" pitchFamily="18" charset="0"/>
              </a:rPr>
              <a:t>خطوة مهمة قبل صناعة المحتوى!!</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الموارد</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المنصات</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نوعية المحتوى</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النموذج الربحي</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الأهداف</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4717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853407" y="935396"/>
            <a:ext cx="518023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أولى خطوات </a:t>
            </a:r>
            <a:r>
              <a:rPr lang="ar-EG" sz="2800" b="1" dirty="0" err="1">
                <a:solidFill>
                  <a:schemeClr val="bg1"/>
                </a:solidFill>
                <a:latin typeface="Times New Roman" panose="02020603050405020304" pitchFamily="18" charset="0"/>
                <a:cs typeface="Times New Roman" panose="02020603050405020304" pitchFamily="18" charset="0"/>
              </a:rPr>
              <a:t>انتاج</a:t>
            </a:r>
            <a:r>
              <a:rPr lang="ar-EG" sz="2800" b="1" dirty="0">
                <a:solidFill>
                  <a:schemeClr val="bg1"/>
                </a:solidFill>
                <a:latin typeface="Times New Roman" panose="02020603050405020304" pitchFamily="18" charset="0"/>
                <a:cs typeface="Times New Roman" panose="02020603050405020304" pitchFamily="18" charset="0"/>
              </a:rPr>
              <a:t>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554545"/>
          </a:xfrm>
          <a:prstGeom prst="rect">
            <a:avLst/>
          </a:prstGeom>
          <a:noFill/>
        </p:spPr>
        <p:txBody>
          <a:bodyPr wrap="square" rtlCol="0">
            <a:spAutoFit/>
          </a:bodyPr>
          <a:lstStyle/>
          <a:p>
            <a:pPr marL="342900" indent="-342900" algn="ctr" rtl="1">
              <a:buFont typeface="Arial" panose="020B0604020202020204" pitchFamily="34" charset="0"/>
              <a:buChar char="•"/>
            </a:pPr>
            <a:r>
              <a:rPr lang="ar-EG" sz="4000" b="1" dirty="0">
                <a:solidFill>
                  <a:srgbClr val="FF0000"/>
                </a:solidFill>
                <a:latin typeface="Times New Roman" panose="02020603050405020304" pitchFamily="18" charset="0"/>
                <a:cs typeface="Times New Roman" panose="02020603050405020304" pitchFamily="18" charset="0"/>
              </a:rPr>
              <a:t>خطوة مهمة قبل صناعة المحتوى!!</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الموارد</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المنصات</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نوعية المحتوى</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النموذج الربحي</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الأهداف</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826213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المرحلة الثانية</a:t>
            </a:r>
            <a:r>
              <a:rPr lang="ar-EG" sz="2800" b="1" dirty="0">
                <a:solidFill>
                  <a:schemeClr val="bg1"/>
                </a:solidFill>
                <a:latin typeface="Times New Roman" panose="02020603050405020304" pitchFamily="18" charset="0"/>
                <a:cs typeface="Times New Roman" panose="02020603050405020304" pitchFamily="18" charset="0"/>
              </a:rPr>
              <a:t>: </a:t>
            </a:r>
            <a:r>
              <a:rPr lang="ar-SA" sz="2800" b="1" dirty="0">
                <a:solidFill>
                  <a:schemeClr val="bg1"/>
                </a:solidFill>
                <a:latin typeface="Times New Roman" panose="02020603050405020304" pitchFamily="18" charset="0"/>
                <a:cs typeface="Times New Roman" panose="02020603050405020304" pitchFamily="18" charset="0"/>
              </a:rPr>
              <a:t>مرحلة توليد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تتكون </a:t>
            </a:r>
            <a:r>
              <a:rPr lang="ar-SA" sz="2400" dirty="0">
                <a:solidFill>
                  <a:srgbClr val="2D3956"/>
                </a:solidFill>
                <a:latin typeface="Times New Roman" panose="02020603050405020304" pitchFamily="18" charset="0"/>
                <a:cs typeface="Times New Roman" panose="02020603050405020304" pitchFamily="18" charset="0"/>
              </a:rPr>
              <a:t>مرحلة </a:t>
            </a:r>
            <a:r>
              <a:rPr lang="ar-EG" sz="2400" dirty="0">
                <a:solidFill>
                  <a:srgbClr val="2D3956"/>
                </a:solidFill>
                <a:latin typeface="Times New Roman" panose="02020603050405020304" pitchFamily="18" charset="0"/>
                <a:cs typeface="Times New Roman" panose="02020603050405020304" pitchFamily="18" charset="0"/>
              </a:rPr>
              <a:t>توليد المحتوى </a:t>
            </a:r>
            <a:r>
              <a:rPr lang="ar-SA" sz="2400" dirty="0">
                <a:solidFill>
                  <a:srgbClr val="2D3956"/>
                </a:solidFill>
                <a:latin typeface="Times New Roman" panose="02020603050405020304" pitchFamily="18" charset="0"/>
                <a:cs typeface="Times New Roman" panose="02020603050405020304" pitchFamily="18" charset="0"/>
              </a:rPr>
              <a:t>من خمس خطوات</a:t>
            </a:r>
            <a:r>
              <a:rPr lang="ar-EG" sz="2400" dirty="0">
                <a:solidFill>
                  <a:srgbClr val="2D3956"/>
                </a:solidFill>
                <a:latin typeface="Times New Roman" panose="02020603050405020304" pitchFamily="18" charset="0"/>
                <a:cs typeface="Times New Roman" panose="02020603050405020304" pitchFamily="18" charset="0"/>
              </a:rPr>
              <a:t>، كما يلي</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u="sng" dirty="0">
                <a:solidFill>
                  <a:srgbClr val="FF0000"/>
                </a:solidFill>
                <a:highlight>
                  <a:srgbClr val="FFFF00"/>
                </a:highlight>
                <a:latin typeface="Times New Roman" panose="02020603050405020304" pitchFamily="18" charset="0"/>
                <a:cs typeface="Times New Roman" panose="02020603050405020304" pitchFamily="18" charset="0"/>
              </a:rPr>
              <a:t>إجراء البحث</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هذه مرحلة أساسية لا يجب على أي منتج محتوى تخطيها، حيث إنه ضروري للكتابة الجيدة، لقد فكرت سابقًا فيما يفعله منافسوك فقد حان الوقت الآن لإجراء بعض الاستقصاءات حول ما يجب عليك فعله، حيث بمجرد أن يكون لديك ملخص يمكنك البحث عن مقالات إضافية قابلة للمقارنة، كما يمكنك أيضًا استشارة المتخصصين في مؤسستك وقطاعك للتأكد من أن المحتوى الخاص بك أصلي وذو قيمة كبيرة عند البدء في كتابته.</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17143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المرحلة الثانية</a:t>
            </a:r>
            <a:r>
              <a:rPr lang="ar-EG" sz="2800" b="1" dirty="0">
                <a:solidFill>
                  <a:schemeClr val="bg1"/>
                </a:solidFill>
                <a:latin typeface="Times New Roman" panose="02020603050405020304" pitchFamily="18" charset="0"/>
                <a:cs typeface="Times New Roman" panose="02020603050405020304" pitchFamily="18" charset="0"/>
              </a:rPr>
              <a:t>: </a:t>
            </a:r>
            <a:r>
              <a:rPr lang="ar-SA" sz="2800" b="1" dirty="0">
                <a:solidFill>
                  <a:schemeClr val="bg1"/>
                </a:solidFill>
                <a:latin typeface="Times New Roman" panose="02020603050405020304" pitchFamily="18" charset="0"/>
                <a:cs typeface="Times New Roman" panose="02020603050405020304" pitchFamily="18" charset="0"/>
              </a:rPr>
              <a:t>مرحلة توليد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7644ABC4-7CB6-5C9A-8B75-C4AED25FA53E}"/>
              </a:ext>
            </a:extLst>
          </p:cNvPr>
          <p:cNvPicPr>
            <a:picLocks noChangeAspect="1"/>
          </p:cNvPicPr>
          <p:nvPr/>
        </p:nvPicPr>
        <p:blipFill>
          <a:blip r:embed="rId3"/>
          <a:stretch>
            <a:fillRect/>
          </a:stretch>
        </p:blipFill>
        <p:spPr>
          <a:xfrm>
            <a:off x="1697293" y="1685495"/>
            <a:ext cx="8983329" cy="4420217"/>
          </a:xfrm>
          <a:prstGeom prst="rect">
            <a:avLst/>
          </a:prstGeom>
        </p:spPr>
      </p:pic>
    </p:spTree>
    <p:extLst>
      <p:ext uri="{BB962C8B-B14F-4D97-AF65-F5344CB8AC3E}">
        <p14:creationId xmlns:p14="http://schemas.microsoft.com/office/powerpoint/2010/main" val="32809173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المرحلة الثانية</a:t>
            </a:r>
            <a:r>
              <a:rPr lang="ar-EG" sz="2800" b="1" dirty="0">
                <a:solidFill>
                  <a:schemeClr val="bg1"/>
                </a:solidFill>
                <a:latin typeface="Times New Roman" panose="02020603050405020304" pitchFamily="18" charset="0"/>
                <a:cs typeface="Times New Roman" panose="02020603050405020304" pitchFamily="18" charset="0"/>
              </a:rPr>
              <a:t>: </a:t>
            </a:r>
            <a:r>
              <a:rPr lang="ar-SA" sz="2800" b="1" dirty="0">
                <a:solidFill>
                  <a:schemeClr val="bg1"/>
                </a:solidFill>
                <a:latin typeface="Times New Roman" panose="02020603050405020304" pitchFamily="18" charset="0"/>
                <a:cs typeface="Times New Roman" panose="02020603050405020304" pitchFamily="18" charset="0"/>
              </a:rPr>
              <a:t>مرحلة توليد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4F4CB5A-1D2C-ECD3-1FC1-A10BEF8AA34C}"/>
              </a:ext>
            </a:extLst>
          </p:cNvPr>
          <p:cNvPicPr>
            <a:picLocks noChangeAspect="1"/>
          </p:cNvPicPr>
          <p:nvPr/>
        </p:nvPicPr>
        <p:blipFill>
          <a:blip r:embed="rId3"/>
          <a:stretch>
            <a:fillRect/>
          </a:stretch>
        </p:blipFill>
        <p:spPr>
          <a:xfrm>
            <a:off x="8313619" y="1820736"/>
            <a:ext cx="2864068" cy="3824888"/>
          </a:xfrm>
          <a:prstGeom prst="rect">
            <a:avLst/>
          </a:prstGeom>
        </p:spPr>
      </p:pic>
      <p:sp>
        <p:nvSpPr>
          <p:cNvPr id="9" name="TextBox 8">
            <a:extLst>
              <a:ext uri="{FF2B5EF4-FFF2-40B4-BE49-F238E27FC236}">
                <a16:creationId xmlns:a16="http://schemas.microsoft.com/office/drawing/2014/main" id="{338B47BF-A969-E590-D253-86FB21331ACB}"/>
              </a:ext>
            </a:extLst>
          </p:cNvPr>
          <p:cNvSpPr txBox="1"/>
          <p:nvPr/>
        </p:nvSpPr>
        <p:spPr>
          <a:xfrm>
            <a:off x="1403131" y="2254469"/>
            <a:ext cx="6243145" cy="1815882"/>
          </a:xfrm>
          <a:prstGeom prst="rect">
            <a:avLst/>
          </a:prstGeom>
          <a:noFill/>
        </p:spPr>
        <p:txBody>
          <a:bodyPr wrap="square" rtlCol="0">
            <a:spAutoFit/>
          </a:bodyPr>
          <a:lstStyle/>
          <a:p>
            <a:pPr marL="457200" indent="-457200" algn="just" rtl="1">
              <a:buFont typeface="Arial" panose="020B0604020202020204" pitchFamily="34" charset="0"/>
              <a:buChar char="•"/>
            </a:pPr>
            <a:r>
              <a:rPr lang="ar-EG" sz="2800" b="1" dirty="0">
                <a:solidFill>
                  <a:srgbClr val="FF0000"/>
                </a:solidFill>
              </a:rPr>
              <a:t>هل مواقع التواصل الاجتماعي مصدر للمعلومات؟</a:t>
            </a:r>
          </a:p>
          <a:p>
            <a:pPr marL="457200" indent="-457200" algn="just" rtl="1">
              <a:buFont typeface="Arial" panose="020B0604020202020204" pitchFamily="34" charset="0"/>
              <a:buChar char="•"/>
            </a:pPr>
            <a:endParaRPr lang="ar-EG" sz="2800" b="1" dirty="0">
              <a:solidFill>
                <a:srgbClr val="FF0000"/>
              </a:solidFill>
            </a:endParaRPr>
          </a:p>
          <a:p>
            <a:pPr algn="just" rtl="1"/>
            <a:endParaRPr lang="ar-EG" sz="2800" b="1" dirty="0">
              <a:solidFill>
                <a:srgbClr val="FF0000"/>
              </a:solidFill>
            </a:endParaRPr>
          </a:p>
          <a:p>
            <a:pPr marL="457200" indent="-457200" algn="just" rtl="1">
              <a:buFont typeface="Arial" panose="020B0604020202020204" pitchFamily="34" charset="0"/>
              <a:buChar char="•"/>
            </a:pPr>
            <a:r>
              <a:rPr lang="ar-EG" sz="2800" b="1" dirty="0">
                <a:solidFill>
                  <a:srgbClr val="FF0000"/>
                </a:solidFill>
              </a:rPr>
              <a:t>هل ويكيبيديا مصدر للمعلومات؟</a:t>
            </a:r>
            <a:endParaRPr lang="en-US" sz="2800" b="1" dirty="0">
              <a:solidFill>
                <a:srgbClr val="FF0000"/>
              </a:solidFill>
            </a:endParaRPr>
          </a:p>
        </p:txBody>
      </p:sp>
    </p:spTree>
    <p:extLst>
      <p:ext uri="{BB962C8B-B14F-4D97-AF65-F5344CB8AC3E}">
        <p14:creationId xmlns:p14="http://schemas.microsoft.com/office/powerpoint/2010/main" val="8738921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7055" y="15872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مصادر الحصول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E814749D-A100-DE92-4736-9696DD09D492}"/>
              </a:ext>
            </a:extLst>
          </p:cNvPr>
          <p:cNvPicPr>
            <a:picLocks noChangeAspect="1"/>
          </p:cNvPicPr>
          <p:nvPr/>
        </p:nvPicPr>
        <p:blipFill>
          <a:blip r:embed="rId3"/>
          <a:stretch>
            <a:fillRect/>
          </a:stretch>
        </p:blipFill>
        <p:spPr>
          <a:xfrm>
            <a:off x="2386735" y="1748609"/>
            <a:ext cx="8376745" cy="2739196"/>
          </a:xfrm>
          <a:prstGeom prst="rect">
            <a:avLst/>
          </a:prstGeom>
        </p:spPr>
      </p:pic>
      <p:sp>
        <p:nvSpPr>
          <p:cNvPr id="11" name="Content Placeholder 2">
            <a:extLst>
              <a:ext uri="{FF2B5EF4-FFF2-40B4-BE49-F238E27FC236}">
                <a16:creationId xmlns:a16="http://schemas.microsoft.com/office/drawing/2014/main" id="{AA4CF644-D2A7-EBD9-360E-F97B5FCC37E1}"/>
              </a:ext>
            </a:extLst>
          </p:cNvPr>
          <p:cNvSpPr txBox="1">
            <a:spLocks/>
          </p:cNvSpPr>
          <p:nvPr/>
        </p:nvSpPr>
        <p:spPr>
          <a:xfrm>
            <a:off x="3457028" y="4739631"/>
            <a:ext cx="5692774" cy="1173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chemeClr val="bg1">
                    <a:alpha val="80000"/>
                  </a:schemeClr>
                </a:solidFill>
                <a:hlinkClick r:id="rId4"/>
              </a:rPr>
              <a:t>https://</a:t>
            </a:r>
            <a:r>
              <a:rPr lang="en-US" sz="2400" dirty="0" err="1">
                <a:solidFill>
                  <a:schemeClr val="bg1">
                    <a:alpha val="80000"/>
                  </a:schemeClr>
                </a:solidFill>
                <a:hlinkClick r:id="rId4"/>
              </a:rPr>
              <a:t>www.connectedpapers.com</a:t>
            </a:r>
            <a:r>
              <a:rPr lang="en-US" sz="2400" dirty="0">
                <a:solidFill>
                  <a:schemeClr val="bg1">
                    <a:alpha val="80000"/>
                  </a:schemeClr>
                </a:solidFill>
                <a:hlinkClick r:id="rId4"/>
              </a:rPr>
              <a:t>/</a:t>
            </a:r>
            <a:r>
              <a:rPr lang="en-US" sz="2400" dirty="0">
                <a:solidFill>
                  <a:schemeClr val="bg1">
                    <a:alpha val="80000"/>
                  </a:schemeClr>
                </a:solidFill>
              </a:rPr>
              <a:t> </a:t>
            </a:r>
          </a:p>
        </p:txBody>
      </p:sp>
    </p:spTree>
    <p:extLst>
      <p:ext uri="{BB962C8B-B14F-4D97-AF65-F5344CB8AC3E}">
        <p14:creationId xmlns:p14="http://schemas.microsoft.com/office/powerpoint/2010/main" val="753404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77134" y="17477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مصادر الحصول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672BBE1-171E-1E71-D387-5F220F16BC00}"/>
              </a:ext>
            </a:extLst>
          </p:cNvPr>
          <p:cNvPicPr>
            <a:picLocks noChangeAspect="1"/>
          </p:cNvPicPr>
          <p:nvPr/>
        </p:nvPicPr>
        <p:blipFill>
          <a:blip r:embed="rId3"/>
          <a:stretch>
            <a:fillRect/>
          </a:stretch>
        </p:blipFill>
        <p:spPr>
          <a:xfrm>
            <a:off x="3540018" y="1823659"/>
            <a:ext cx="5486953" cy="2513379"/>
          </a:xfrm>
          <a:prstGeom prst="rect">
            <a:avLst/>
          </a:prstGeom>
        </p:spPr>
      </p:pic>
      <p:sp>
        <p:nvSpPr>
          <p:cNvPr id="9" name="Title 1">
            <a:extLst>
              <a:ext uri="{FF2B5EF4-FFF2-40B4-BE49-F238E27FC236}">
                <a16:creationId xmlns:a16="http://schemas.microsoft.com/office/drawing/2014/main" id="{D5853152-66E0-037A-C426-7ED35109781C}"/>
              </a:ext>
            </a:extLst>
          </p:cNvPr>
          <p:cNvSpPr txBox="1">
            <a:spLocks/>
          </p:cNvSpPr>
          <p:nvPr/>
        </p:nvSpPr>
        <p:spPr>
          <a:xfrm>
            <a:off x="4073971" y="4649746"/>
            <a:ext cx="4953000" cy="1216153"/>
          </a:xfrm>
          <a:prstGeom prst="rect">
            <a:avLst/>
          </a:prstGeom>
        </p:spPr>
        <p:txBody>
          <a:bodyPr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400">
                <a:hlinkClick r:id="rId4"/>
              </a:rPr>
              <a:t>https://www.litmaps.com/</a:t>
            </a:r>
            <a:r>
              <a:rPr lang="ar-EG" sz="3400"/>
              <a:t> </a:t>
            </a:r>
            <a:endParaRPr lang="en-US" sz="3400" dirty="0"/>
          </a:p>
        </p:txBody>
      </p:sp>
    </p:spTree>
    <p:extLst>
      <p:ext uri="{BB962C8B-B14F-4D97-AF65-F5344CB8AC3E}">
        <p14:creationId xmlns:p14="http://schemas.microsoft.com/office/powerpoint/2010/main" val="8245617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53988" y="1558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مصادر الحصول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3DBE00D-1990-1909-3F27-C99A3B850C78}"/>
              </a:ext>
            </a:extLst>
          </p:cNvPr>
          <p:cNvSpPr txBox="1"/>
          <p:nvPr/>
        </p:nvSpPr>
        <p:spPr>
          <a:xfrm>
            <a:off x="3641834" y="5407572"/>
            <a:ext cx="4950373" cy="646331"/>
          </a:xfrm>
          <a:prstGeom prst="rect">
            <a:avLst/>
          </a:prstGeom>
          <a:noFill/>
        </p:spPr>
        <p:txBody>
          <a:bodyPr wrap="square" rtlCol="0">
            <a:spAutoFit/>
          </a:bodyPr>
          <a:lstStyle/>
          <a:p>
            <a:r>
              <a:rPr lang="en-US" dirty="0">
                <a:hlinkClick r:id="rId3"/>
              </a:rPr>
              <a:t>https://open-source-</a:t>
            </a:r>
            <a:r>
              <a:rPr lang="en-US" dirty="0" err="1">
                <a:hlinkClick r:id="rId3"/>
              </a:rPr>
              <a:t>handbook.github.io</a:t>
            </a:r>
            <a:r>
              <a:rPr lang="en-US" dirty="0">
                <a:hlinkClick r:id="rId3"/>
              </a:rPr>
              <a:t>/Search-tools/</a:t>
            </a:r>
            <a:r>
              <a:rPr lang="en-US" dirty="0" err="1">
                <a:hlinkClick r:id="rId3"/>
              </a:rPr>
              <a:t>index.html</a:t>
            </a:r>
            <a:r>
              <a:rPr lang="en-US" dirty="0"/>
              <a:t> </a:t>
            </a:r>
          </a:p>
        </p:txBody>
      </p:sp>
      <p:pic>
        <p:nvPicPr>
          <p:cNvPr id="9" name="Picture 8">
            <a:extLst>
              <a:ext uri="{FF2B5EF4-FFF2-40B4-BE49-F238E27FC236}">
                <a16:creationId xmlns:a16="http://schemas.microsoft.com/office/drawing/2014/main" id="{1AA37FAA-0972-24FF-3543-F12C7FD5F66B}"/>
              </a:ext>
            </a:extLst>
          </p:cNvPr>
          <p:cNvPicPr>
            <a:picLocks noChangeAspect="1"/>
          </p:cNvPicPr>
          <p:nvPr/>
        </p:nvPicPr>
        <p:blipFill>
          <a:blip r:embed="rId4"/>
          <a:stretch>
            <a:fillRect/>
          </a:stretch>
        </p:blipFill>
        <p:spPr>
          <a:xfrm>
            <a:off x="1720216" y="1564986"/>
            <a:ext cx="9038007" cy="3877527"/>
          </a:xfrm>
          <a:prstGeom prst="rect">
            <a:avLst/>
          </a:prstGeom>
        </p:spPr>
      </p:pic>
    </p:spTree>
    <p:extLst>
      <p:ext uri="{BB962C8B-B14F-4D97-AF65-F5344CB8AC3E}">
        <p14:creationId xmlns:p14="http://schemas.microsoft.com/office/powerpoint/2010/main" val="38135415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235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مصادر الحصول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28DF473A-886D-041B-C43A-467FC3E4C71F}"/>
              </a:ext>
            </a:extLst>
          </p:cNvPr>
          <p:cNvPicPr>
            <a:picLocks noChangeAspect="1"/>
          </p:cNvPicPr>
          <p:nvPr/>
        </p:nvPicPr>
        <p:blipFill rotWithShape="1">
          <a:blip r:embed="rId3"/>
          <a:srcRect l="-1334" t="42740" r="1334" b="-9442"/>
          <a:stretch/>
        </p:blipFill>
        <p:spPr>
          <a:xfrm>
            <a:off x="881204" y="1864775"/>
            <a:ext cx="10429592" cy="3369669"/>
          </a:xfrm>
          <a:prstGeom prst="rect">
            <a:avLst/>
          </a:prstGeom>
        </p:spPr>
      </p:pic>
    </p:spTree>
    <p:extLst>
      <p:ext uri="{BB962C8B-B14F-4D97-AF65-F5344CB8AC3E}">
        <p14:creationId xmlns:p14="http://schemas.microsoft.com/office/powerpoint/2010/main" val="38651649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235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مصادر الحصول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46FF72BD-270B-0923-8762-162D716EBB39}"/>
              </a:ext>
            </a:extLst>
          </p:cNvPr>
          <p:cNvPicPr>
            <a:picLocks noChangeAspect="1"/>
          </p:cNvPicPr>
          <p:nvPr/>
        </p:nvPicPr>
        <p:blipFill>
          <a:blip r:embed="rId3"/>
          <a:stretch>
            <a:fillRect/>
          </a:stretch>
        </p:blipFill>
        <p:spPr>
          <a:xfrm>
            <a:off x="3120521" y="1655954"/>
            <a:ext cx="8760304" cy="4305615"/>
          </a:xfrm>
          <a:prstGeom prst="rect">
            <a:avLst/>
          </a:prstGeom>
        </p:spPr>
      </p:pic>
      <p:sp>
        <p:nvSpPr>
          <p:cNvPr id="11" name="TextBox 10">
            <a:extLst>
              <a:ext uri="{FF2B5EF4-FFF2-40B4-BE49-F238E27FC236}">
                <a16:creationId xmlns:a16="http://schemas.microsoft.com/office/drawing/2014/main" id="{45F404FD-DCC9-EA91-E2CE-C95FD75C9E3B}"/>
              </a:ext>
            </a:extLst>
          </p:cNvPr>
          <p:cNvSpPr txBox="1"/>
          <p:nvPr/>
        </p:nvSpPr>
        <p:spPr>
          <a:xfrm>
            <a:off x="824359" y="2059522"/>
            <a:ext cx="2161443" cy="3693319"/>
          </a:xfrm>
          <a:prstGeom prst="rect">
            <a:avLst/>
          </a:prstGeom>
          <a:noFill/>
        </p:spPr>
        <p:txBody>
          <a:bodyPr wrap="square" rtlCol="0">
            <a:spAutoFit/>
          </a:bodyPr>
          <a:lstStyle/>
          <a:p>
            <a:r>
              <a:rPr lang="en-US" dirty="0">
                <a:hlinkClick r:id="rId4"/>
              </a:rPr>
              <a:t>https://</a:t>
            </a:r>
            <a:r>
              <a:rPr lang="en-US" dirty="0" err="1">
                <a:hlinkClick r:id="rId4"/>
              </a:rPr>
              <a:t>ar.wikipedia.org</a:t>
            </a:r>
            <a:r>
              <a:rPr lang="en-US" dirty="0">
                <a:hlinkClick r:id="rId4"/>
              </a:rPr>
              <a:t>/wiki/%</a:t>
            </a:r>
            <a:r>
              <a:rPr lang="en-US" dirty="0" err="1">
                <a:hlinkClick r:id="rId4"/>
              </a:rPr>
              <a:t>D9%88%D9%8A%D9%83%D9%8A%D8%A8%D9%8A%D8%AF%D9%8A%D8%A7</a:t>
            </a:r>
            <a:r>
              <a:rPr lang="en-US" dirty="0">
                <a:hlinkClick r:id="rId4"/>
              </a:rPr>
              <a:t>:%</a:t>
            </a:r>
            <a:r>
              <a:rPr lang="en-US" dirty="0" err="1">
                <a:hlinkClick r:id="rId4"/>
              </a:rPr>
              <a:t>D9%81%D9%8A</a:t>
            </a:r>
            <a:r>
              <a:rPr lang="en-US" dirty="0">
                <a:hlinkClick r:id="rId4"/>
              </a:rPr>
              <a:t>_%</a:t>
            </a:r>
            <a:r>
              <a:rPr lang="en-US" dirty="0" err="1">
                <a:hlinkClick r:id="rId4"/>
              </a:rPr>
              <a:t>D9%87%D8%B0%D8%A7</a:t>
            </a:r>
            <a:r>
              <a:rPr lang="en-US" dirty="0">
                <a:hlinkClick r:id="rId4"/>
              </a:rPr>
              <a:t>_%</a:t>
            </a:r>
            <a:r>
              <a:rPr lang="en-US" dirty="0" err="1">
                <a:hlinkClick r:id="rId4"/>
              </a:rPr>
              <a:t>D8%A7%D9%84%D9%8A%D9%88%D9%85</a:t>
            </a:r>
            <a:r>
              <a:rPr lang="en-US" dirty="0">
                <a:hlinkClick r:id="rId4"/>
              </a:rPr>
              <a:t>/%</a:t>
            </a:r>
            <a:r>
              <a:rPr lang="en-US" dirty="0" err="1">
                <a:hlinkClick r:id="rId4"/>
              </a:rPr>
              <a:t>D8%A3%D9%83%D8%AA%D9%88%D8%A8%D8%B1</a:t>
            </a:r>
            <a:r>
              <a:rPr lang="ar-EG" dirty="0"/>
              <a:t> </a:t>
            </a:r>
            <a:endParaRPr lang="en-US" dirty="0"/>
          </a:p>
        </p:txBody>
      </p:sp>
    </p:spTree>
    <p:extLst>
      <p:ext uri="{BB962C8B-B14F-4D97-AF65-F5344CB8AC3E}">
        <p14:creationId xmlns:p14="http://schemas.microsoft.com/office/powerpoint/2010/main" val="20804777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235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مصادر الحصول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E1FFF91-25E6-77D1-CB20-2E0A1497CFBF}"/>
              </a:ext>
            </a:extLst>
          </p:cNvPr>
          <p:cNvPicPr>
            <a:picLocks noChangeAspect="1"/>
          </p:cNvPicPr>
          <p:nvPr/>
        </p:nvPicPr>
        <p:blipFill>
          <a:blip r:embed="rId3"/>
          <a:stretch>
            <a:fillRect/>
          </a:stretch>
        </p:blipFill>
        <p:spPr>
          <a:xfrm>
            <a:off x="2027578" y="1838067"/>
            <a:ext cx="8739366" cy="2577596"/>
          </a:xfrm>
          <a:prstGeom prst="rect">
            <a:avLst/>
          </a:prstGeom>
        </p:spPr>
      </p:pic>
      <p:sp>
        <p:nvSpPr>
          <p:cNvPr id="7" name="TextBox 6">
            <a:extLst>
              <a:ext uri="{FF2B5EF4-FFF2-40B4-BE49-F238E27FC236}">
                <a16:creationId xmlns:a16="http://schemas.microsoft.com/office/drawing/2014/main" id="{E51C5B48-4D9B-0B6C-51D8-11DD2C37644B}"/>
              </a:ext>
            </a:extLst>
          </p:cNvPr>
          <p:cNvSpPr txBox="1"/>
          <p:nvPr/>
        </p:nvSpPr>
        <p:spPr>
          <a:xfrm>
            <a:off x="3358055" y="5034342"/>
            <a:ext cx="5990897" cy="369332"/>
          </a:xfrm>
          <a:prstGeom prst="rect">
            <a:avLst/>
          </a:prstGeom>
          <a:noFill/>
        </p:spPr>
        <p:txBody>
          <a:bodyPr wrap="square" rtlCol="0">
            <a:spAutoFit/>
          </a:bodyPr>
          <a:lstStyle/>
          <a:p>
            <a:r>
              <a:rPr lang="en-US" dirty="0">
                <a:hlinkClick r:id="rId4"/>
              </a:rPr>
              <a:t>https://</a:t>
            </a:r>
            <a:r>
              <a:rPr lang="en-US" dirty="0" err="1">
                <a:hlinkClick r:id="rId4"/>
              </a:rPr>
              <a:t>www.popai.pro</a:t>
            </a:r>
            <a:r>
              <a:rPr lang="en-US" dirty="0">
                <a:hlinkClick r:id="rId4"/>
              </a:rPr>
              <a:t>/chat/</a:t>
            </a:r>
            <a:r>
              <a:rPr lang="ar-EG" dirty="0"/>
              <a:t> </a:t>
            </a:r>
            <a:endParaRPr lang="en-US" dirty="0"/>
          </a:p>
        </p:txBody>
      </p:sp>
    </p:spTree>
    <p:extLst>
      <p:ext uri="{BB962C8B-B14F-4D97-AF65-F5344CB8AC3E}">
        <p14:creationId xmlns:p14="http://schemas.microsoft.com/office/powerpoint/2010/main" val="4227067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872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9" y="975974"/>
            <a:ext cx="60066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مصادر الحصول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9053" y="591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657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3988" y="9003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81322" y="13354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6B8662E-969E-F209-297B-8687C134F490}"/>
              </a:ext>
            </a:extLst>
          </p:cNvPr>
          <p:cNvPicPr>
            <a:picLocks noChangeAspect="1"/>
          </p:cNvPicPr>
          <p:nvPr/>
        </p:nvPicPr>
        <p:blipFill>
          <a:blip r:embed="rId3"/>
          <a:stretch>
            <a:fillRect/>
          </a:stretch>
        </p:blipFill>
        <p:spPr>
          <a:xfrm>
            <a:off x="1922926" y="1804276"/>
            <a:ext cx="8346147" cy="3017782"/>
          </a:xfrm>
          <a:prstGeom prst="rect">
            <a:avLst/>
          </a:prstGeom>
        </p:spPr>
      </p:pic>
      <p:sp>
        <p:nvSpPr>
          <p:cNvPr id="7" name="Title 1">
            <a:extLst>
              <a:ext uri="{FF2B5EF4-FFF2-40B4-BE49-F238E27FC236}">
                <a16:creationId xmlns:a16="http://schemas.microsoft.com/office/drawing/2014/main" id="{B7076559-5B16-D2E2-7C5D-DB634E93FB6E}"/>
              </a:ext>
            </a:extLst>
          </p:cNvPr>
          <p:cNvSpPr txBox="1">
            <a:spLocks/>
          </p:cNvSpPr>
          <p:nvPr/>
        </p:nvSpPr>
        <p:spPr>
          <a:xfrm>
            <a:off x="955419" y="4574568"/>
            <a:ext cx="10909640" cy="15103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100" dirty="0">
                <a:solidFill>
                  <a:srgbClr val="FFFFFF"/>
                </a:solidFill>
                <a:hlinkClick r:id="rId4"/>
              </a:rPr>
              <a:t>https://article-</a:t>
            </a:r>
            <a:r>
              <a:rPr lang="en-US" sz="5100" dirty="0" err="1">
                <a:solidFill>
                  <a:srgbClr val="FFFFFF"/>
                </a:solidFill>
                <a:hlinkClick r:id="rId4"/>
              </a:rPr>
              <a:t>summarizer.scholarcy.com</a:t>
            </a:r>
            <a:r>
              <a:rPr lang="en-US" sz="5100" dirty="0">
                <a:solidFill>
                  <a:srgbClr val="FFFFFF"/>
                </a:solidFill>
                <a:hlinkClick r:id="rId4"/>
              </a:rPr>
              <a:t>/summarizer</a:t>
            </a:r>
            <a:r>
              <a:rPr lang="en-US" sz="5100" dirty="0">
                <a:solidFill>
                  <a:srgbClr val="FFFFFF"/>
                </a:solidFill>
              </a:rPr>
              <a:t> </a:t>
            </a:r>
          </a:p>
        </p:txBody>
      </p:sp>
    </p:spTree>
    <p:extLst>
      <p:ext uri="{BB962C8B-B14F-4D97-AF65-F5344CB8AC3E}">
        <p14:creationId xmlns:p14="http://schemas.microsoft.com/office/powerpoint/2010/main" val="507872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8" y="975974"/>
            <a:ext cx="647677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SA" sz="2800" b="1" dirty="0" err="1">
                <a:solidFill>
                  <a:schemeClr val="bg1"/>
                </a:solidFill>
                <a:latin typeface="Times New Roman" panose="02020603050405020304" pitchFamily="18" charset="0"/>
                <a:cs typeface="Times New Roman" panose="02020603050405020304" pitchFamily="18" charset="0"/>
              </a:rPr>
              <a:t>ال</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مرحلة الثانية </a:t>
            </a:r>
            <a:r>
              <a:rPr lang="ar-EG" sz="2800" b="1" dirty="0">
                <a:solidFill>
                  <a:schemeClr val="bg1"/>
                </a:solidFill>
                <a:latin typeface="Times New Roman" panose="02020603050405020304" pitchFamily="18" charset="0"/>
                <a:cs typeface="Times New Roman" panose="02020603050405020304" pitchFamily="18" charset="0"/>
              </a:rPr>
              <a:t>:</a:t>
            </a:r>
            <a:r>
              <a:rPr lang="ar-SA" sz="2800" b="1" dirty="0">
                <a:solidFill>
                  <a:schemeClr val="bg1"/>
                </a:solidFill>
                <a:latin typeface="Times New Roman" panose="02020603050405020304" pitchFamily="18" charset="0"/>
                <a:cs typeface="Times New Roman" panose="02020603050405020304" pitchFamily="18" charset="0"/>
              </a:rPr>
              <a:t> مرحلة توليد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تتكون </a:t>
            </a:r>
            <a:r>
              <a:rPr lang="ar-SA" sz="2400" dirty="0">
                <a:solidFill>
                  <a:srgbClr val="2D3956"/>
                </a:solidFill>
                <a:latin typeface="Times New Roman" panose="02020603050405020304" pitchFamily="18" charset="0"/>
                <a:cs typeface="Times New Roman" panose="02020603050405020304" pitchFamily="18" charset="0"/>
              </a:rPr>
              <a:t>مرحلة </a:t>
            </a:r>
            <a:r>
              <a:rPr lang="ar-EG" sz="2400" dirty="0">
                <a:solidFill>
                  <a:srgbClr val="2D3956"/>
                </a:solidFill>
                <a:latin typeface="Times New Roman" panose="02020603050405020304" pitchFamily="18" charset="0"/>
                <a:cs typeface="Times New Roman" panose="02020603050405020304" pitchFamily="18" charset="0"/>
              </a:rPr>
              <a:t>توليد المحتوى </a:t>
            </a:r>
            <a:r>
              <a:rPr lang="ar-SA" sz="2400" dirty="0">
                <a:solidFill>
                  <a:srgbClr val="2D3956"/>
                </a:solidFill>
                <a:latin typeface="Times New Roman" panose="02020603050405020304" pitchFamily="18" charset="0"/>
                <a:cs typeface="Times New Roman" panose="02020603050405020304" pitchFamily="18" charset="0"/>
              </a:rPr>
              <a:t>من خمس خطوات</a:t>
            </a:r>
            <a:r>
              <a:rPr lang="ar-EG" sz="2400" dirty="0">
                <a:solidFill>
                  <a:srgbClr val="2D3956"/>
                </a:solidFill>
                <a:latin typeface="Times New Roman" panose="02020603050405020304" pitchFamily="18" charset="0"/>
                <a:cs typeface="Times New Roman" panose="02020603050405020304" pitchFamily="18" charset="0"/>
              </a:rPr>
              <a:t>، كما يلي</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u="sng" dirty="0">
                <a:solidFill>
                  <a:srgbClr val="FF0000"/>
                </a:solidFill>
                <a:highlight>
                  <a:srgbClr val="FFFF00"/>
                </a:highlight>
                <a:latin typeface="Times New Roman" panose="02020603050405020304" pitchFamily="18" charset="0"/>
                <a:cs typeface="Times New Roman" panose="02020603050405020304" pitchFamily="18" charset="0"/>
              </a:rPr>
              <a:t>تبادل الأفكار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خذ ما حصلت عليه من بحثك وابدأ عملية العصف الذهني، حيث حاول تحديد الغرض من البحث للأفراد الذين تفاعلوا مع المواد الأكثر شيوعًا حول الموضوع الذي تقوم بتطوير المحتوى حوله وجمع الأفكار التي ستنتج المحتوى من خلالها.</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100731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8" y="975974"/>
            <a:ext cx="647677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SA" sz="2800" b="1" dirty="0" err="1">
                <a:solidFill>
                  <a:schemeClr val="bg1"/>
                </a:solidFill>
                <a:latin typeface="Times New Roman" panose="02020603050405020304" pitchFamily="18" charset="0"/>
                <a:cs typeface="Times New Roman" panose="02020603050405020304" pitchFamily="18" charset="0"/>
              </a:rPr>
              <a:t>ال</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مرحلة الثانية </a:t>
            </a:r>
            <a:r>
              <a:rPr lang="ar-EG" sz="2800" b="1" dirty="0">
                <a:solidFill>
                  <a:schemeClr val="bg1"/>
                </a:solidFill>
                <a:latin typeface="Times New Roman" panose="02020603050405020304" pitchFamily="18" charset="0"/>
                <a:cs typeface="Times New Roman" panose="02020603050405020304" pitchFamily="18" charset="0"/>
              </a:rPr>
              <a:t>:</a:t>
            </a:r>
            <a:r>
              <a:rPr lang="ar-SA" sz="2800" b="1" dirty="0">
                <a:solidFill>
                  <a:schemeClr val="bg1"/>
                </a:solidFill>
                <a:latin typeface="Times New Roman" panose="02020603050405020304" pitchFamily="18" charset="0"/>
                <a:cs typeface="Times New Roman" panose="02020603050405020304" pitchFamily="18" charset="0"/>
              </a:rPr>
              <a:t> مرحلة توليد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تتكون </a:t>
            </a:r>
            <a:r>
              <a:rPr lang="ar-SA" sz="2400" dirty="0">
                <a:solidFill>
                  <a:srgbClr val="2D3956"/>
                </a:solidFill>
                <a:latin typeface="Times New Roman" panose="02020603050405020304" pitchFamily="18" charset="0"/>
                <a:cs typeface="Times New Roman" panose="02020603050405020304" pitchFamily="18" charset="0"/>
              </a:rPr>
              <a:t>مرحلة </a:t>
            </a:r>
            <a:r>
              <a:rPr lang="ar-EG" sz="2400" dirty="0">
                <a:solidFill>
                  <a:srgbClr val="2D3956"/>
                </a:solidFill>
                <a:latin typeface="Times New Roman" panose="02020603050405020304" pitchFamily="18" charset="0"/>
                <a:cs typeface="Times New Roman" panose="02020603050405020304" pitchFamily="18" charset="0"/>
              </a:rPr>
              <a:t>توليد المحتوى </a:t>
            </a:r>
            <a:r>
              <a:rPr lang="ar-SA" sz="2400" dirty="0">
                <a:solidFill>
                  <a:srgbClr val="2D3956"/>
                </a:solidFill>
                <a:latin typeface="Times New Roman" panose="02020603050405020304" pitchFamily="18" charset="0"/>
                <a:cs typeface="Times New Roman" panose="02020603050405020304" pitchFamily="18" charset="0"/>
              </a:rPr>
              <a:t>من خمس خطوات</a:t>
            </a:r>
            <a:r>
              <a:rPr lang="ar-EG" sz="2400" dirty="0">
                <a:solidFill>
                  <a:srgbClr val="2D3956"/>
                </a:solidFill>
                <a:latin typeface="Times New Roman" panose="02020603050405020304" pitchFamily="18" charset="0"/>
                <a:cs typeface="Times New Roman" panose="02020603050405020304" pitchFamily="18" charset="0"/>
              </a:rPr>
              <a:t>، كما يلي</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u="sng" dirty="0">
                <a:solidFill>
                  <a:srgbClr val="FF0000"/>
                </a:solidFill>
                <a:highlight>
                  <a:srgbClr val="FFFF00"/>
                </a:highlight>
                <a:latin typeface="Times New Roman" panose="02020603050405020304" pitchFamily="18" charset="0"/>
                <a:cs typeface="Times New Roman" panose="02020603050405020304" pitchFamily="18" charset="0"/>
              </a:rPr>
              <a:t>ابدأ الكتابة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ابدأ في تصميم المحتوى الآن عن طريق كتابته وتفريغه على شكل حروف، واكتب عناصر المحتوى والأدوات المستخدمة لتقديم المحتوى والنقاط التي تغطيتها، واكتب عناصر وأدوات المحتوى المستخدمة في تقديم المحتوى والنقاط التغطية.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8267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8" y="975974"/>
            <a:ext cx="647677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SA" sz="2800" b="1" dirty="0" err="1">
                <a:solidFill>
                  <a:schemeClr val="bg1"/>
                </a:solidFill>
                <a:latin typeface="Times New Roman" panose="02020603050405020304" pitchFamily="18" charset="0"/>
                <a:cs typeface="Times New Roman" panose="02020603050405020304" pitchFamily="18" charset="0"/>
              </a:rPr>
              <a:t>ال</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مرحلة الثانية </a:t>
            </a:r>
            <a:r>
              <a:rPr lang="ar-EG" sz="2800" b="1" dirty="0">
                <a:solidFill>
                  <a:schemeClr val="bg1"/>
                </a:solidFill>
                <a:latin typeface="Times New Roman" panose="02020603050405020304" pitchFamily="18" charset="0"/>
                <a:cs typeface="Times New Roman" panose="02020603050405020304" pitchFamily="18" charset="0"/>
              </a:rPr>
              <a:t>:</a:t>
            </a:r>
            <a:r>
              <a:rPr lang="ar-SA" sz="2800" b="1" dirty="0">
                <a:solidFill>
                  <a:schemeClr val="bg1"/>
                </a:solidFill>
                <a:latin typeface="Times New Roman" panose="02020603050405020304" pitchFamily="18" charset="0"/>
                <a:cs typeface="Times New Roman" panose="02020603050405020304" pitchFamily="18" charset="0"/>
              </a:rPr>
              <a:t> مرحلة توليد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تتكون </a:t>
            </a:r>
            <a:r>
              <a:rPr lang="ar-SA" sz="2400" dirty="0">
                <a:solidFill>
                  <a:srgbClr val="2D3956"/>
                </a:solidFill>
                <a:latin typeface="Times New Roman" panose="02020603050405020304" pitchFamily="18" charset="0"/>
                <a:cs typeface="Times New Roman" panose="02020603050405020304" pitchFamily="18" charset="0"/>
              </a:rPr>
              <a:t>مرحلة </a:t>
            </a:r>
            <a:r>
              <a:rPr lang="ar-EG" sz="2400" dirty="0">
                <a:solidFill>
                  <a:srgbClr val="2D3956"/>
                </a:solidFill>
                <a:latin typeface="Times New Roman" panose="02020603050405020304" pitchFamily="18" charset="0"/>
                <a:cs typeface="Times New Roman" panose="02020603050405020304" pitchFamily="18" charset="0"/>
              </a:rPr>
              <a:t>توليد المحتوى </a:t>
            </a:r>
            <a:r>
              <a:rPr lang="ar-SA" sz="2400" dirty="0">
                <a:solidFill>
                  <a:srgbClr val="2D3956"/>
                </a:solidFill>
                <a:latin typeface="Times New Roman" panose="02020603050405020304" pitchFamily="18" charset="0"/>
                <a:cs typeface="Times New Roman" panose="02020603050405020304" pitchFamily="18" charset="0"/>
              </a:rPr>
              <a:t>من خمس خطوات</a:t>
            </a:r>
            <a:r>
              <a:rPr lang="ar-EG" sz="2400" dirty="0">
                <a:solidFill>
                  <a:srgbClr val="2D3956"/>
                </a:solidFill>
                <a:latin typeface="Times New Roman" panose="02020603050405020304" pitchFamily="18" charset="0"/>
                <a:cs typeface="Times New Roman" panose="02020603050405020304" pitchFamily="18" charset="0"/>
              </a:rPr>
              <a:t>، كما يلي</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u="sng" dirty="0">
                <a:solidFill>
                  <a:srgbClr val="FF0000"/>
                </a:solidFill>
                <a:highlight>
                  <a:srgbClr val="FFFF00"/>
                </a:highlight>
                <a:latin typeface="Times New Roman" panose="02020603050405020304" pitchFamily="18" charset="0"/>
                <a:cs typeface="Times New Roman" panose="02020603050405020304" pitchFamily="18" charset="0"/>
              </a:rPr>
              <a:t>قم بعمل مسودات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لقد حان الوقت أخيرًا للتنفيذ الجاد فاكتب التصور الأول للمادة مع الحفاظ على جمهورك المستهدف والهدف في الاعتبار ثم قم بالتعديل والتكرار حتى تصل إلى النسخة النهائية التي ترضيك.</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128184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0308" y="975974"/>
            <a:ext cx="647677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SA" sz="2800" b="1" dirty="0" err="1">
                <a:solidFill>
                  <a:schemeClr val="bg1"/>
                </a:solidFill>
                <a:latin typeface="Times New Roman" panose="02020603050405020304" pitchFamily="18" charset="0"/>
                <a:cs typeface="Times New Roman" panose="02020603050405020304" pitchFamily="18" charset="0"/>
              </a:rPr>
              <a:t>ال</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مرحلة الثانية </a:t>
            </a:r>
            <a:r>
              <a:rPr lang="ar-EG" sz="2800" b="1" dirty="0">
                <a:solidFill>
                  <a:schemeClr val="bg1"/>
                </a:solidFill>
                <a:latin typeface="Times New Roman" panose="02020603050405020304" pitchFamily="18" charset="0"/>
                <a:cs typeface="Times New Roman" panose="02020603050405020304" pitchFamily="18" charset="0"/>
              </a:rPr>
              <a:t>:</a:t>
            </a:r>
            <a:r>
              <a:rPr lang="ar-SA" sz="2800" b="1" dirty="0">
                <a:solidFill>
                  <a:schemeClr val="bg1"/>
                </a:solidFill>
                <a:latin typeface="Times New Roman" panose="02020603050405020304" pitchFamily="18" charset="0"/>
                <a:cs typeface="Times New Roman" panose="02020603050405020304" pitchFamily="18" charset="0"/>
              </a:rPr>
              <a:t> مرحلة توليد المحتوى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تتكون </a:t>
            </a:r>
            <a:r>
              <a:rPr lang="ar-SA" sz="2400" dirty="0">
                <a:solidFill>
                  <a:srgbClr val="2D3956"/>
                </a:solidFill>
                <a:latin typeface="Times New Roman" panose="02020603050405020304" pitchFamily="18" charset="0"/>
                <a:cs typeface="Times New Roman" panose="02020603050405020304" pitchFamily="18" charset="0"/>
              </a:rPr>
              <a:t>مرحلة </a:t>
            </a:r>
            <a:r>
              <a:rPr lang="ar-EG" sz="2400" dirty="0">
                <a:solidFill>
                  <a:srgbClr val="2D3956"/>
                </a:solidFill>
                <a:latin typeface="Times New Roman" panose="02020603050405020304" pitchFamily="18" charset="0"/>
                <a:cs typeface="Times New Roman" panose="02020603050405020304" pitchFamily="18" charset="0"/>
              </a:rPr>
              <a:t>توليد المحتوى </a:t>
            </a:r>
            <a:r>
              <a:rPr lang="ar-SA" sz="2400" dirty="0">
                <a:solidFill>
                  <a:srgbClr val="2D3956"/>
                </a:solidFill>
                <a:latin typeface="Times New Roman" panose="02020603050405020304" pitchFamily="18" charset="0"/>
                <a:cs typeface="Times New Roman" panose="02020603050405020304" pitchFamily="18" charset="0"/>
              </a:rPr>
              <a:t>من خمس خطوات</a:t>
            </a:r>
            <a:r>
              <a:rPr lang="ar-EG" sz="2400" dirty="0">
                <a:solidFill>
                  <a:srgbClr val="2D3956"/>
                </a:solidFill>
                <a:latin typeface="Times New Roman" panose="02020603050405020304" pitchFamily="18" charset="0"/>
                <a:cs typeface="Times New Roman" panose="02020603050405020304" pitchFamily="18" charset="0"/>
              </a:rPr>
              <a:t>، كما يلي</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u="sng" dirty="0">
                <a:solidFill>
                  <a:srgbClr val="FF0000"/>
                </a:solidFill>
                <a:highlight>
                  <a:srgbClr val="FFFF00"/>
                </a:highlight>
                <a:latin typeface="Times New Roman" panose="02020603050405020304" pitchFamily="18" charset="0"/>
                <a:cs typeface="Times New Roman" panose="02020603050405020304" pitchFamily="18" charset="0"/>
              </a:rPr>
              <a:t>قم </a:t>
            </a:r>
            <a:r>
              <a:rPr lang="ar-EG" sz="2400" b="1" u="sng" dirty="0">
                <a:solidFill>
                  <a:srgbClr val="FF0000"/>
                </a:solidFill>
                <a:highlight>
                  <a:srgbClr val="FFFF00"/>
                </a:highlight>
                <a:latin typeface="Times New Roman" panose="02020603050405020304" pitchFamily="18" charset="0"/>
                <a:cs typeface="Times New Roman" panose="02020603050405020304" pitchFamily="18" charset="0"/>
              </a:rPr>
              <a:t>بتنفيذ التصميم</a:t>
            </a:r>
            <a:endParaRPr lang="ar-SA" sz="2400" b="1" u="sng" dirty="0">
              <a:solidFill>
                <a:srgbClr val="FF0000"/>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وهنا يتم تطبيق الخطة التي تم وضعها من خلال المسودة والعمل على تنفيذها. لكي نصل إلى مرحلة نشر المحتوى والترويج له عبر قنواتك المختلفة، وذلك مع الأخذ في الاعتبار أن نشر المحتوى على فترات زمنية معقولة يزيد من احتمالية رؤيته والتفاعل معه من قبل الأشخاص المناسبين.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752839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5" y="975974"/>
            <a:ext cx="577466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المرحلة الثالثة: تحليل المحتوى وتقييمه</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95405"/>
            <a:ext cx="10541000" cy="3785652"/>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تحليل وتقييم المحتوى في مجال العلاقات العامة يلعب دورًا حاسمًا في نجاح استراتيجية العلاقات العامة لأي مؤسسة. وإن لم يتم تحليل وتقييم المحتوى بشكل مناسب، فعلى المؤسسة الاستعداد للعديد من المشاكل والتحديات، مثل:</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1. فقدان الجمهور: يساعد تحليل وتقييم المحتوى في فهم ردود فعل الجمهور وتلبية متطلباتهم وتحقيق رضاهم عن المؤسسة. بدون تقييم المحتوى وتحليل الردود ، يمكن للمؤسسة </a:t>
            </a:r>
            <a:r>
              <a:rPr lang="ar-SA" sz="2400" dirty="0" err="1">
                <a:solidFill>
                  <a:srgbClr val="2D3956"/>
                </a:solidFill>
                <a:latin typeface="Times New Roman" panose="02020603050405020304" pitchFamily="18" charset="0"/>
                <a:cs typeface="Times New Roman" panose="02020603050405020304" pitchFamily="18" charset="0"/>
              </a:rPr>
              <a:t>ان</a:t>
            </a:r>
            <a:r>
              <a:rPr lang="ar-SA" sz="2400" dirty="0">
                <a:solidFill>
                  <a:srgbClr val="2D3956"/>
                </a:solidFill>
                <a:latin typeface="Times New Roman" panose="02020603050405020304" pitchFamily="18" charset="0"/>
                <a:cs typeface="Times New Roman" panose="02020603050405020304" pitchFamily="18" charset="0"/>
              </a:rPr>
              <a:t> تفقد العديد من جماهيرها.</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2. الحفاظ على السمعة: يمكن لتحليل وتقييم المحتوى مساعدة المؤسسة على معرفة مدى تأثير محتواها الإعلامي والتواجد الرقمي والتعرف على الردود السلبية </a:t>
            </a:r>
            <a:r>
              <a:rPr lang="ar-SA" sz="2400" dirty="0" err="1">
                <a:solidFill>
                  <a:srgbClr val="2D3956"/>
                </a:solidFill>
                <a:latin typeface="Times New Roman" panose="02020603050405020304" pitchFamily="18" charset="0"/>
                <a:cs typeface="Times New Roman" panose="02020603050405020304" pitchFamily="18" charset="0"/>
              </a:rPr>
              <a:t>والايجابية</a:t>
            </a:r>
            <a:r>
              <a:rPr lang="ar-SA" sz="2400" dirty="0">
                <a:solidFill>
                  <a:srgbClr val="2D3956"/>
                </a:solidFill>
                <a:latin typeface="Times New Roman" panose="02020603050405020304" pitchFamily="18" charset="0"/>
                <a:cs typeface="Times New Roman" panose="02020603050405020304" pitchFamily="18" charset="0"/>
              </a:rPr>
              <a:t> حول المؤسسة ومنتجاتها. فهذا سيمكنها من اتخاذ إجراءات لتصحيح التصورات الخاطئة.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49129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35444" y="878971"/>
            <a:ext cx="638706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المرحلة الثالثة: تحليل المحتوى وتقييمه</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07174"/>
            <a:ext cx="10541000" cy="4893647"/>
          </a:xfrm>
          <a:prstGeom prst="rect">
            <a:avLst/>
          </a:prstGeom>
          <a:noFill/>
        </p:spPr>
        <p:txBody>
          <a:bodyPr wrap="square" rtlCol="0">
            <a:spAutoFit/>
          </a:bodyPr>
          <a:lstStyle/>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3. تحديد نقاط القوة والضعف: يمكن استخدام تحليل وتقييم المحتوى لتحديد نقاط القوة والضعف في استراتيجية العلاقات العامة وتصحيحها. فهذا سيساعد المؤسسة على تحقيق نتائج متميزة وتحسين الكفاءة في التواصل مع الجمهور.</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4. البقاء على اطلاعٍ بأحدث الاتجاهات والتطورات: يمكن استخدام تحليل وتقييم المحتوى لمعرفة الاتجاهات الحالية والتطورات في نطاق المؤسسة وفي المستقبل. ذلك يمكن أن يجنب المؤسسة العديد من المشكلات وتحتفظ بمكانتها بين المنافسين.</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بشكل عام ، يمكن اطلاق العنان لإمكانيات عظيمة عند تحليل وتقييم المحتوى في مجال العلاقات العامة. فمن خلاله يمكن للمؤسسة الحصول على فهم أفضل لما يتوقعه الجمهور منها ، وكذلك تحقيق أفضل النتائج في التواصل مع الجمهور.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43234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372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44984" y="899030"/>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تطبيقات عملية </a:t>
            </a:r>
            <a:r>
              <a:rPr lang="ar-EG" sz="2800" b="1" dirty="0" err="1">
                <a:solidFill>
                  <a:schemeClr val="bg1"/>
                </a:solidFill>
                <a:latin typeface="Times New Roman" panose="02020603050405020304" pitchFamily="18" charset="0"/>
                <a:cs typeface="Times New Roman" panose="02020603050405020304" pitchFamily="18" charset="0"/>
              </a:rPr>
              <a:t>لانتاج</a:t>
            </a:r>
            <a:r>
              <a:rPr lang="ar-EG" sz="2800" b="1" dirty="0">
                <a:solidFill>
                  <a:schemeClr val="bg1"/>
                </a:solidFill>
                <a:latin typeface="Times New Roman" panose="02020603050405020304" pitchFamily="18" charset="0"/>
                <a:cs typeface="Times New Roman" panose="02020603050405020304" pitchFamily="18" charset="0"/>
              </a:rPr>
              <a:t> المحتوى</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10302" y="5164546"/>
            <a:ext cx="5674181" cy="461665"/>
          </a:xfrm>
          <a:prstGeom prst="rect">
            <a:avLst/>
          </a:prstGeom>
          <a:noFill/>
        </p:spPr>
        <p:txBody>
          <a:bodyPr wrap="square" rtlCol="0">
            <a:spAutoFit/>
          </a:bodyPr>
          <a:lstStyle/>
          <a:p>
            <a:pPr marL="342900" indent="-342900" algn="just" rtl="1">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hlinkClick r:id="rId2"/>
              </a:rPr>
              <a:t>https://</a:t>
            </a:r>
            <a:r>
              <a:rPr lang="en-US" sz="2400" dirty="0" err="1">
                <a:solidFill>
                  <a:srgbClr val="2D3956"/>
                </a:solidFill>
                <a:latin typeface="Times New Roman" panose="02020603050405020304" pitchFamily="18" charset="0"/>
                <a:cs typeface="Times New Roman" panose="02020603050405020304" pitchFamily="18" charset="0"/>
                <a:hlinkClick r:id="rId2"/>
              </a:rPr>
              <a:t>www.canva.com</a:t>
            </a:r>
            <a:r>
              <a:rPr lang="ar-EG" sz="2400" dirty="0">
                <a:solidFill>
                  <a:srgbClr val="2D3956"/>
                </a:solidFill>
                <a:latin typeface="Times New Roman" panose="02020603050405020304" pitchFamily="18" charset="0"/>
                <a:cs typeface="Times New Roman" panose="02020603050405020304" pitchFamily="18" charset="0"/>
              </a:rPr>
              <a:t> </a:t>
            </a:r>
            <a:r>
              <a:rPr lang="en-US" sz="2400" dirty="0">
                <a:solidFill>
                  <a:srgbClr val="2D3956"/>
                </a:solidFill>
                <a:latin typeface="Times New Roman" panose="02020603050405020304" pitchFamily="18" charset="0"/>
                <a:cs typeface="Times New Roman" panose="02020603050405020304" pitchFamily="18" charset="0"/>
              </a:rPr>
              <a:t>/</a:t>
            </a:r>
            <a:r>
              <a:rPr lang="ar-EG"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8C40063B-60C1-172C-7FFF-4DA9B5CAADC2}"/>
              </a:ext>
            </a:extLst>
          </p:cNvPr>
          <p:cNvPicPr>
            <a:picLocks noChangeAspect="1"/>
          </p:cNvPicPr>
          <p:nvPr/>
        </p:nvPicPr>
        <p:blipFill>
          <a:blip r:embed="rId4"/>
          <a:stretch>
            <a:fillRect/>
          </a:stretch>
        </p:blipFill>
        <p:spPr>
          <a:xfrm>
            <a:off x="2907515" y="1914012"/>
            <a:ext cx="6376969" cy="3029975"/>
          </a:xfrm>
          <a:prstGeom prst="rect">
            <a:avLst/>
          </a:prstGeom>
        </p:spPr>
      </p:pic>
    </p:spTree>
    <p:extLst>
      <p:ext uri="{BB962C8B-B14F-4D97-AF65-F5344CB8AC3E}">
        <p14:creationId xmlns:p14="http://schemas.microsoft.com/office/powerpoint/2010/main" val="3712369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9983"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hlinkClick r:id="rId2"/>
              </a:rPr>
              <a:t>https://</a:t>
            </a:r>
            <a:r>
              <a:rPr lang="en-US" dirty="0" err="1">
                <a:hlinkClick r:id="rId2"/>
              </a:rPr>
              <a:t>app.flourish.studio</a:t>
            </a:r>
            <a:r>
              <a:rPr lang="en-US" dirty="0">
                <a:hlinkClick r:id="rId2"/>
              </a:rPr>
              <a:t>/projects</a:t>
            </a:r>
            <a:endParaRPr lang="ar-EG" dirty="0"/>
          </a:p>
          <a:p>
            <a:pPr marL="0" indent="0">
              <a:buNone/>
            </a:pPr>
            <a:endParaRPr lang="ar-EG" dirty="0"/>
          </a:p>
          <a:p>
            <a:pPr marL="0" indent="0" algn="ctr">
              <a:buNone/>
            </a:pPr>
            <a:r>
              <a:rPr lang="ar-EG" dirty="0"/>
              <a:t>نموذج لقصة تفاعلية باستخدام </a:t>
            </a:r>
            <a:r>
              <a:rPr lang="ar-EG" dirty="0" err="1"/>
              <a:t>فلوريش</a:t>
            </a:r>
            <a:endParaRPr lang="ar-EG" dirty="0"/>
          </a:p>
          <a:p>
            <a:pPr marL="0" indent="0">
              <a:buNone/>
            </a:pPr>
            <a:r>
              <a:rPr lang="en-US" dirty="0">
                <a:hlinkClick r:id="rId3"/>
              </a:rPr>
              <a:t>https://</a:t>
            </a:r>
            <a:r>
              <a:rPr lang="en-US" dirty="0" err="1">
                <a:hlinkClick r:id="rId3"/>
              </a:rPr>
              <a:t>public.flourish.studio</a:t>
            </a:r>
            <a:r>
              <a:rPr lang="en-US" dirty="0">
                <a:hlinkClick r:id="rId3"/>
              </a:rPr>
              <a:t>/story/984193/</a:t>
            </a:r>
            <a:endParaRPr lang="ar-EG"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44984" y="899030"/>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تطبيقات عملية </a:t>
            </a:r>
            <a:r>
              <a:rPr lang="ar-EG" sz="2800" b="1" dirty="0" err="1">
                <a:solidFill>
                  <a:schemeClr val="bg1"/>
                </a:solidFill>
                <a:latin typeface="Times New Roman" panose="02020603050405020304" pitchFamily="18" charset="0"/>
                <a:cs typeface="Times New Roman" panose="02020603050405020304" pitchFamily="18" charset="0"/>
              </a:rPr>
              <a:t>لانتاج</a:t>
            </a:r>
            <a:r>
              <a:rPr lang="ar-EG" sz="2800" b="1" dirty="0">
                <a:solidFill>
                  <a:schemeClr val="bg1"/>
                </a:solidFill>
                <a:latin typeface="Times New Roman" panose="02020603050405020304" pitchFamily="18" charset="0"/>
                <a:cs typeface="Times New Roman" panose="02020603050405020304" pitchFamily="18" charset="0"/>
              </a:rPr>
              <a:t> المحتوى</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8173A785-BC97-C170-FAE8-2AE31EF1E429}"/>
              </a:ext>
            </a:extLst>
          </p:cNvPr>
          <p:cNvPicPr>
            <a:picLocks noChangeAspect="1"/>
          </p:cNvPicPr>
          <p:nvPr/>
        </p:nvPicPr>
        <p:blipFill>
          <a:blip r:embed="rId5"/>
          <a:stretch>
            <a:fillRect/>
          </a:stretch>
        </p:blipFill>
        <p:spPr>
          <a:xfrm>
            <a:off x="4747161" y="2087975"/>
            <a:ext cx="7279738" cy="3503555"/>
          </a:xfrm>
          <a:prstGeom prst="rect">
            <a:avLst/>
          </a:prstGeom>
        </p:spPr>
      </p:pic>
    </p:spTree>
    <p:extLst>
      <p:ext uri="{BB962C8B-B14F-4D97-AF65-F5344CB8AC3E}">
        <p14:creationId xmlns:p14="http://schemas.microsoft.com/office/powerpoint/2010/main" val="38716704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372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44984" y="899030"/>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تطبيقات عملية </a:t>
            </a:r>
            <a:r>
              <a:rPr lang="ar-EG" sz="2800" b="1" dirty="0" err="1">
                <a:solidFill>
                  <a:schemeClr val="bg1"/>
                </a:solidFill>
                <a:latin typeface="Times New Roman" panose="02020603050405020304" pitchFamily="18" charset="0"/>
                <a:cs typeface="Times New Roman" panose="02020603050405020304" pitchFamily="18" charset="0"/>
              </a:rPr>
              <a:t>لانتاج</a:t>
            </a:r>
            <a:r>
              <a:rPr lang="ar-EG" sz="2800" b="1" dirty="0">
                <a:solidFill>
                  <a:schemeClr val="bg1"/>
                </a:solidFill>
                <a:latin typeface="Times New Roman" panose="02020603050405020304" pitchFamily="18" charset="0"/>
                <a:cs typeface="Times New Roman" panose="02020603050405020304" pitchFamily="18" charset="0"/>
              </a:rPr>
              <a:t> المحتوى</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10302" y="5164546"/>
            <a:ext cx="5674181" cy="400110"/>
          </a:xfrm>
          <a:prstGeom prst="rect">
            <a:avLst/>
          </a:prstGeom>
          <a:noFill/>
        </p:spPr>
        <p:txBody>
          <a:bodyPr wrap="square" rtlCol="0">
            <a:spAutoFit/>
          </a:bodyPr>
          <a:lstStyle/>
          <a:p>
            <a:pPr marL="342900" indent="-342900" algn="just" rtl="1">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hlinkClick r:id="rId2"/>
              </a:rPr>
              <a:t>https://</a:t>
            </a:r>
            <a:r>
              <a:rPr lang="en-US" sz="2000" dirty="0" err="1">
                <a:solidFill>
                  <a:srgbClr val="2D3956"/>
                </a:solidFill>
                <a:latin typeface="Times New Roman" panose="02020603050405020304" pitchFamily="18" charset="0"/>
                <a:cs typeface="Times New Roman" panose="02020603050405020304" pitchFamily="18" charset="0"/>
                <a:hlinkClick r:id="rId2"/>
              </a:rPr>
              <a:t>www.renderforest.com</a:t>
            </a:r>
            <a:r>
              <a:rPr lang="en-US" sz="2000" dirty="0">
                <a:solidFill>
                  <a:srgbClr val="2D3956"/>
                </a:solidFill>
                <a:latin typeface="Times New Roman" panose="02020603050405020304" pitchFamily="18" charset="0"/>
                <a:cs typeface="Times New Roman" panose="02020603050405020304" pitchFamily="18" charset="0"/>
                <a:hlinkClick r:id="rId2"/>
              </a:rPr>
              <a:t>/#Videos</a:t>
            </a:r>
            <a:r>
              <a:rPr lang="en-US" sz="20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C667A7B1-0C14-325F-EDDF-0C181094BC49}"/>
              </a:ext>
            </a:extLst>
          </p:cNvPr>
          <p:cNvPicPr>
            <a:picLocks noChangeAspect="1"/>
          </p:cNvPicPr>
          <p:nvPr/>
        </p:nvPicPr>
        <p:blipFill>
          <a:blip r:embed="rId4"/>
          <a:stretch>
            <a:fillRect/>
          </a:stretch>
        </p:blipFill>
        <p:spPr>
          <a:xfrm>
            <a:off x="2347490" y="1501801"/>
            <a:ext cx="8341466" cy="3718929"/>
          </a:xfrm>
          <a:prstGeom prst="rect">
            <a:avLst/>
          </a:prstGeom>
        </p:spPr>
      </p:pic>
    </p:spTree>
    <p:extLst>
      <p:ext uri="{BB962C8B-B14F-4D97-AF65-F5344CB8AC3E}">
        <p14:creationId xmlns:p14="http://schemas.microsoft.com/office/powerpoint/2010/main" val="30448749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500283" y="95123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الخلاصة</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إنتاج المحتوى في العلاقات العامة يعد أداة أساسية لتواصل المنظمة مع جمهورها وتعزيز سمعتها. يجب أن يكون المحتوى جذابًا وفعالًا ومتوافقًا مع رؤية ورسالة العلامة التجارية. عن طريق تحديد الجمهور المستهدف ووضع استراتيجية محكمة وإنشاء وتوزيع المحتوى الملائم، يمكن للمنظمة تحقيق أهدافها الإعلامية والتسويقية.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24506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973</TotalTime>
  <Words>2000</Words>
  <Application>Microsoft Office PowerPoint</Application>
  <PresentationFormat>Widescreen</PresentationFormat>
  <Paragraphs>269</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22</cp:revision>
  <dcterms:created xsi:type="dcterms:W3CDTF">2023-04-29T09:08:23Z</dcterms:created>
  <dcterms:modified xsi:type="dcterms:W3CDTF">2023-10-31T22:54:42Z</dcterms:modified>
</cp:coreProperties>
</file>