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3"/>
  </p:notesMasterIdLst>
  <p:sldIdLst>
    <p:sldId id="303" r:id="rId5"/>
    <p:sldId id="497" r:id="rId6"/>
    <p:sldId id="496" r:id="rId7"/>
    <p:sldId id="500" r:id="rId8"/>
    <p:sldId id="532" r:id="rId9"/>
    <p:sldId id="541" r:id="rId10"/>
    <p:sldId id="542" r:id="rId11"/>
    <p:sldId id="543" r:id="rId12"/>
    <p:sldId id="544" r:id="rId13"/>
    <p:sldId id="545" r:id="rId14"/>
    <p:sldId id="546" r:id="rId15"/>
    <p:sldId id="547" r:id="rId16"/>
    <p:sldId id="548" r:id="rId17"/>
    <p:sldId id="549" r:id="rId18"/>
    <p:sldId id="551" r:id="rId19"/>
    <p:sldId id="533" r:id="rId20"/>
    <p:sldId id="534" r:id="rId21"/>
    <p:sldId id="34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497"/>
            <p14:sldId id="496"/>
            <p14:sldId id="500"/>
            <p14:sldId id="532"/>
            <p14:sldId id="541"/>
            <p14:sldId id="542"/>
            <p14:sldId id="543"/>
            <p14:sldId id="544"/>
            <p14:sldId id="545"/>
            <p14:sldId id="546"/>
            <p14:sldId id="547"/>
            <p14:sldId id="548"/>
            <p14:sldId id="549"/>
            <p14:sldId id="551"/>
            <p14:sldId id="533"/>
            <p14:sldId id="53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35" autoAdjust="0"/>
    <p:restoredTop sz="94660"/>
  </p:normalViewPr>
  <p:slideViewPr>
    <p:cSldViewPr snapToGrid="0">
      <p:cViewPr varScale="1">
        <p:scale>
          <a:sx n="64" d="100"/>
          <a:sy n="64" d="100"/>
        </p:scale>
        <p:origin x="97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5026032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3862791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9942785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0448460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7934291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5375843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2002772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2831727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0535566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5176160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116596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195970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xml"/><Relationship Id="rId5" Type="http://schemas.openxmlformats.org/officeDocument/2006/relationships/image" Target="../media/image5.jp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xml"/><Relationship Id="rId5" Type="http://schemas.openxmlformats.org/officeDocument/2006/relationships/image" Target="../media/image6.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9.jp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11.jp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12.jp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4.xml"/><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25" y="-227016"/>
            <a:ext cx="12663752" cy="7025227"/>
          </a:xfrm>
          <a:prstGeom prst="rect">
            <a:avLst/>
          </a:prstGeom>
        </p:spPr>
      </p:pic>
      <p:sp>
        <p:nvSpPr>
          <p:cNvPr id="2" name="Rectangle: Single Corner Rounded 1"/>
          <p:cNvSpPr/>
          <p:nvPr/>
        </p:nvSpPr>
        <p:spPr>
          <a:xfrm flipV="1">
            <a:off x="0"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65060"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اقتصاديات الإعلام الرقمي</a:t>
            </a:r>
            <a:endParaRPr lang="en-US" sz="2800" b="1" dirty="0">
              <a:solidFill>
                <a:srgbClr val="00B0F0"/>
              </a:solidFill>
              <a:latin typeface="Alexandria" charset="0"/>
              <a:cs typeface="Alexandria" charset="0"/>
            </a:endParaRPr>
          </a:p>
        </p:txBody>
      </p:sp>
      <p:sp>
        <p:nvSpPr>
          <p:cNvPr id="10" name="Rectangle: Rounded Corners 9"/>
          <p:cNvSpPr/>
          <p:nvPr/>
        </p:nvSpPr>
        <p:spPr>
          <a:xfrm>
            <a:off x="6470423" y="402231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tx1"/>
                </a:solidFill>
                <a:latin typeface="Alexandria" charset="0"/>
                <a:cs typeface="Alexandria" charset="0"/>
              </a:rPr>
              <a:t>أ. فاطمة الزهراء النجار</a:t>
            </a:r>
            <a:endParaRPr lang="en-US" b="1" dirty="0">
              <a:solidFill>
                <a:schemeClr val="tx1"/>
              </a:solidFill>
              <a:latin typeface="Alexandria" charset="0"/>
              <a:cs typeface="Alexandria" charset="0"/>
            </a:endParaRPr>
          </a:p>
        </p:txBody>
      </p:sp>
      <p:sp>
        <p:nvSpPr>
          <p:cNvPr id="11" name="TextBox 10"/>
          <p:cNvSpPr txBox="1"/>
          <p:nvPr/>
        </p:nvSpPr>
        <p:spPr>
          <a:xfrm>
            <a:off x="6370224" y="4802552"/>
            <a:ext cx="4248279" cy="707886"/>
          </a:xfrm>
          <a:prstGeom prst="rect">
            <a:avLst/>
          </a:prstGeom>
          <a:noFill/>
        </p:spPr>
        <p:txBody>
          <a:bodyPr wrap="none" rtlCol="0">
            <a:spAutoFit/>
          </a:bodyPr>
          <a:lstStyle/>
          <a:p>
            <a:r>
              <a:rPr lang="en-US" sz="2000" dirty="0">
                <a:latin typeface="Alexandria" charset="0"/>
                <a:cs typeface="Alexandria" charset="0"/>
              </a:rPr>
              <a:t>DGM313</a:t>
            </a:r>
            <a:endParaRPr lang="ar-EG" sz="2000" dirty="0">
              <a:latin typeface="Alexandria" charset="0"/>
              <a:cs typeface="Alexandria" charset="0"/>
            </a:endParaRPr>
          </a:p>
          <a:p>
            <a:r>
              <a:rPr lang="en-US" sz="2000" b="1" i="0" dirty="0">
                <a:solidFill>
                  <a:srgbClr val="00B0F0"/>
                </a:solidFill>
                <a:effectLst/>
                <a:latin typeface="Alexandria Medium" pitchFamily="2" charset="-78"/>
                <a:cs typeface="Alexandria Medium" pitchFamily="2" charset="-78"/>
              </a:rPr>
              <a:t>The Economics of Digital Media</a:t>
            </a:r>
            <a:endParaRPr lang="en-US" sz="2000" b="1" dirty="0">
              <a:solidFill>
                <a:srgbClr val="00B0F0"/>
              </a:solidFill>
              <a:latin typeface="Alexandria Medium" pitchFamily="2" charset="-78"/>
              <a:cs typeface="Alexandria Medium" pitchFamily="2" charset="-78"/>
            </a:endParaRPr>
          </a:p>
        </p:txBody>
      </p:sp>
      <p:sp>
        <p:nvSpPr>
          <p:cNvPr id="12" name="TextBox 11"/>
          <p:cNvSpPr txBox="1"/>
          <p:nvPr/>
        </p:nvSpPr>
        <p:spPr>
          <a:xfrm>
            <a:off x="423673" y="5772909"/>
            <a:ext cx="4852865" cy="923330"/>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المحاضرة التوجيهية</a:t>
            </a:r>
          </a:p>
          <a:p>
            <a:pPr algn="r" rtl="1"/>
            <a:endParaRPr lang="ar-EG" b="1" dirty="0">
              <a:solidFill>
                <a:srgbClr val="00B0F0"/>
              </a:solidFill>
              <a:latin typeface="Alexandria" charset="0"/>
              <a:cs typeface="Alexandria" charset="0"/>
            </a:endParaRPr>
          </a:p>
          <a:p>
            <a:pPr algn="ctr" rtl="1"/>
            <a:r>
              <a:rPr lang="ar-EG" sz="1600" b="1" dirty="0">
                <a:solidFill>
                  <a:schemeClr val="bg1"/>
                </a:solidFill>
                <a:latin typeface="Alexandria" charset="0"/>
                <a:cs typeface="Alexandria" charset="0"/>
              </a:rPr>
              <a:t>أهداف المقرر ومحتوياته</a:t>
            </a:r>
            <a:endParaRPr lang="en-US" sz="1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248"/>
    </mc:Choice>
    <mc:Fallback xmlns="">
      <p:transition spd="slow" advTm="924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3840983" y="1085620"/>
            <a:ext cx="3902032" cy="400110"/>
          </a:xfrm>
          <a:prstGeom prst="rect">
            <a:avLst/>
          </a:prstGeom>
          <a:noFill/>
        </p:spPr>
        <p:txBody>
          <a:bodyPr wrap="square" rtlCol="0">
            <a:spAutoFit/>
          </a:bodyPr>
          <a:lstStyle/>
          <a:p>
            <a:pPr algn="ctr" rtl="1"/>
            <a:r>
              <a:rPr lang="ar-EG" sz="2000" b="1" dirty="0">
                <a:latin typeface="Alexandria"/>
                <a:cs typeface="Alexandria" charset="0"/>
              </a:rPr>
              <a:t>محتويات المحاضرة</a:t>
            </a:r>
            <a:endParaRPr lang="en-US" sz="2000" b="1" dirty="0">
              <a:latin typeface="Alexandria"/>
              <a:cs typeface="Alexandria" charset="0"/>
            </a:endParaRPr>
          </a:p>
        </p:txBody>
      </p:sp>
      <p:sp>
        <p:nvSpPr>
          <p:cNvPr id="6" name="TextBox 5"/>
          <p:cNvSpPr txBox="1"/>
          <p:nvPr/>
        </p:nvSpPr>
        <p:spPr>
          <a:xfrm>
            <a:off x="1111584" y="975974"/>
            <a:ext cx="1193616" cy="400110"/>
          </a:xfrm>
          <a:prstGeom prst="rect">
            <a:avLst/>
          </a:prstGeom>
          <a:noFill/>
        </p:spPr>
        <p:txBody>
          <a:bodyPr wrap="square" rtlCol="0">
            <a:spAutoFit/>
          </a:bodyPr>
          <a:lstStyle/>
          <a:p>
            <a:pPr algn="ctr"/>
            <a:r>
              <a:rPr lang="en-US" sz="2000">
                <a:solidFill>
                  <a:schemeClr val="bg1"/>
                </a:solidFill>
                <a:latin typeface="Alexandria"/>
                <a:cs typeface="Alexandria" charset="0"/>
              </a:rPr>
              <a:t>Chapter</a:t>
            </a:r>
          </a:p>
        </p:txBody>
      </p:sp>
      <p:sp>
        <p:nvSpPr>
          <p:cNvPr id="48" name="TextBox 47"/>
          <p:cNvSpPr txBox="1"/>
          <p:nvPr/>
        </p:nvSpPr>
        <p:spPr>
          <a:xfrm>
            <a:off x="1111584" y="2391844"/>
            <a:ext cx="10318416" cy="1323439"/>
          </a:xfrm>
          <a:prstGeom prst="rect">
            <a:avLst/>
          </a:prstGeom>
          <a:noFill/>
        </p:spPr>
        <p:txBody>
          <a:bodyPr wrap="square" rtlCol="0">
            <a:spAutoFit/>
          </a:bodyPr>
          <a:lstStyle/>
          <a:p>
            <a:pPr algn="just" rtl="1"/>
            <a:endParaRPr lang="ar-EG" sz="2000" kern="0" dirty="0">
              <a:solidFill>
                <a:srgbClr val="0D0D0D"/>
              </a:solidFill>
              <a:latin typeface="Alexandria"/>
              <a:ea typeface="Times New Roman" panose="02020603050405020304" pitchFamily="18" charset="0"/>
              <a:cs typeface="Sakkal Majalla" panose="02000000000000000000" pitchFamily="2" charset="-78"/>
            </a:endParaRPr>
          </a:p>
          <a:p>
            <a:pPr algn="just" rtl="1"/>
            <a:endParaRPr lang="ar-EG" sz="2000" kern="0" dirty="0">
              <a:solidFill>
                <a:srgbClr val="0D0D0D"/>
              </a:solidFill>
              <a:effectLst/>
              <a:latin typeface="Alexandria"/>
              <a:ea typeface="Times New Roman" panose="02020603050405020304" pitchFamily="18" charset="0"/>
              <a:cs typeface="Sakkal Majalla" panose="02000000000000000000" pitchFamily="2" charset="-78"/>
            </a:endParaRPr>
          </a:p>
          <a:p>
            <a:pPr algn="just" rtl="1"/>
            <a:endParaRPr lang="ar-EG" sz="2000" kern="0" dirty="0">
              <a:solidFill>
                <a:srgbClr val="0D0D0D"/>
              </a:solidFill>
              <a:latin typeface="Alexandria"/>
              <a:ea typeface="Times New Roman" panose="02020603050405020304" pitchFamily="18" charset="0"/>
              <a:cs typeface="Sakkal Majalla" panose="02000000000000000000" pitchFamily="2" charset="-78"/>
            </a:endParaRPr>
          </a:p>
          <a:p>
            <a:pPr algn="just" rtl="1"/>
            <a:endParaRPr lang="ar-EG" sz="2000" kern="0" dirty="0">
              <a:solidFill>
                <a:srgbClr val="0D0D0D"/>
              </a:solidFill>
              <a:effectLst/>
              <a:latin typeface="Alexandria"/>
              <a:ea typeface="Times New Roman" panose="02020603050405020304" pitchFamily="18" charset="0"/>
              <a:cs typeface="Sakkal Majalla" panose="02000000000000000000"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0EDD563-1229-D5F1-F403-43AF428239F3}"/>
              </a:ext>
            </a:extLst>
          </p:cNvPr>
          <p:cNvSpPr/>
          <p:nvPr/>
        </p:nvSpPr>
        <p:spPr>
          <a:xfrm>
            <a:off x="6010183" y="2927893"/>
            <a:ext cx="4891596"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lumMod val="95000"/>
                    <a:lumOff val="5000"/>
                  </a:schemeClr>
                </a:solidFill>
                <a:latin typeface="Alexandria" pitchFamily="2" charset="-78"/>
                <a:cs typeface="Alexandria" pitchFamily="2" charset="-78"/>
              </a:rPr>
              <a:t>وصف المقرر</a:t>
            </a:r>
            <a:endParaRPr lang="en-US" dirty="0">
              <a:solidFill>
                <a:schemeClr val="tx1">
                  <a:lumMod val="95000"/>
                  <a:lumOff val="5000"/>
                </a:schemeClr>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5134FC09-D78A-0F07-472A-3C092AE2D658}"/>
              </a:ext>
            </a:extLst>
          </p:cNvPr>
          <p:cNvSpPr/>
          <p:nvPr/>
        </p:nvSpPr>
        <p:spPr>
          <a:xfrm>
            <a:off x="6010183" y="3632372"/>
            <a:ext cx="4891596"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latin typeface="Alexandria" pitchFamily="2" charset="-78"/>
                <a:cs typeface="Alexandria" pitchFamily="2" charset="-78"/>
              </a:rPr>
              <a:t>أهداف المقرر</a:t>
            </a:r>
            <a:endParaRPr lang="en-US" dirty="0">
              <a:solidFill>
                <a:schemeClr val="tx1"/>
              </a:solidFill>
              <a:latin typeface="Alexandria" pitchFamily="2" charset="-78"/>
              <a:cs typeface="Alexandria" pitchFamily="2" charset="-78"/>
            </a:endParaRPr>
          </a:p>
        </p:txBody>
      </p:sp>
      <p:sp>
        <p:nvSpPr>
          <p:cNvPr id="8" name="Rectangle 7">
            <a:extLst>
              <a:ext uri="{FF2B5EF4-FFF2-40B4-BE49-F238E27FC236}">
                <a16:creationId xmlns:a16="http://schemas.microsoft.com/office/drawing/2014/main" id="{FDC13597-D616-8952-A95D-6FE1ECF284EA}"/>
              </a:ext>
            </a:extLst>
          </p:cNvPr>
          <p:cNvSpPr/>
          <p:nvPr/>
        </p:nvSpPr>
        <p:spPr>
          <a:xfrm>
            <a:off x="6010183" y="4363018"/>
            <a:ext cx="4891596"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lumMod val="95000"/>
                    <a:lumOff val="5000"/>
                  </a:schemeClr>
                </a:solidFill>
                <a:latin typeface="Alexandria" pitchFamily="2" charset="-78"/>
                <a:cs typeface="Alexandria" pitchFamily="2" charset="-78"/>
              </a:rPr>
              <a:t>محتويات المقرر</a:t>
            </a:r>
            <a:endParaRPr lang="en-US" dirty="0">
              <a:solidFill>
                <a:schemeClr val="tx1">
                  <a:lumMod val="95000"/>
                  <a:lumOff val="5000"/>
                </a:schemeClr>
              </a:solidFill>
              <a:latin typeface="Alexandria" pitchFamily="2" charset="-78"/>
              <a:cs typeface="Alexandria" pitchFamily="2" charset="-78"/>
            </a:endParaRPr>
          </a:p>
        </p:txBody>
      </p:sp>
      <p:sp>
        <p:nvSpPr>
          <p:cNvPr id="9" name="Rectangle 8">
            <a:extLst>
              <a:ext uri="{FF2B5EF4-FFF2-40B4-BE49-F238E27FC236}">
                <a16:creationId xmlns:a16="http://schemas.microsoft.com/office/drawing/2014/main" id="{CEE9AF3F-7EE0-8207-95E3-B8946CBF7D8B}"/>
              </a:ext>
            </a:extLst>
          </p:cNvPr>
          <p:cNvSpPr/>
          <p:nvPr/>
        </p:nvSpPr>
        <p:spPr>
          <a:xfrm>
            <a:off x="6010183" y="5120525"/>
            <a:ext cx="4891596"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lumMod val="95000"/>
                    <a:lumOff val="5000"/>
                  </a:schemeClr>
                </a:solidFill>
                <a:latin typeface="Alexandria" pitchFamily="2" charset="-78"/>
                <a:cs typeface="Alexandria" pitchFamily="2" charset="-78"/>
              </a:rPr>
              <a:t>مراجع المقرر</a:t>
            </a:r>
            <a:endParaRPr lang="en-US" dirty="0">
              <a:solidFill>
                <a:schemeClr val="tx1">
                  <a:lumMod val="95000"/>
                  <a:lumOff val="5000"/>
                </a:schemeClr>
              </a:solidFill>
              <a:latin typeface="Alexandria" pitchFamily="2" charset="-78"/>
              <a:cs typeface="Alexandria" pitchFamily="2" charset="-78"/>
            </a:endParaRPr>
          </a:p>
        </p:txBody>
      </p:sp>
      <p:pic>
        <p:nvPicPr>
          <p:cNvPr id="12" name="Picture 11">
            <a:extLst>
              <a:ext uri="{FF2B5EF4-FFF2-40B4-BE49-F238E27FC236}">
                <a16:creationId xmlns:a16="http://schemas.microsoft.com/office/drawing/2014/main" id="{FBC3AB6E-5D6C-8BF0-1ACF-CE28FAE7C37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9924" y="3014613"/>
            <a:ext cx="4891596" cy="2742258"/>
          </a:xfrm>
          <a:prstGeom prst="rect">
            <a:avLst/>
          </a:prstGeom>
        </p:spPr>
      </p:pic>
    </p:spTree>
    <p:extLst>
      <p:ext uri="{BB962C8B-B14F-4D97-AF65-F5344CB8AC3E}">
        <p14:creationId xmlns:p14="http://schemas.microsoft.com/office/powerpoint/2010/main" val="135222130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advTm="8282"/>
    </mc:Choice>
    <mc:Fallback xmlns="">
      <p:transition advTm="828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489185" y="1093586"/>
            <a:ext cx="6325339"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أولًا: وصف المقرر</a:t>
            </a:r>
            <a:endParaRPr lang="en-US" sz="24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834837" y="1987109"/>
            <a:ext cx="6325340" cy="4442883"/>
          </a:xfrm>
          <a:prstGeom prst="rect">
            <a:avLst/>
          </a:prstGeom>
          <a:noFill/>
        </p:spPr>
        <p:txBody>
          <a:bodyPr wrap="square" rtlCol="0">
            <a:spAutoFit/>
          </a:bodyPr>
          <a:lstStyle/>
          <a:p>
            <a:pPr algn="just" rtl="1">
              <a:lnSpc>
                <a:spcPct val="200000"/>
              </a:lnSpc>
              <a:spcAft>
                <a:spcPts val="800"/>
              </a:spcAft>
            </a:pPr>
            <a:r>
              <a:rPr lang="ar-SA" sz="1800" kern="100" dirty="0">
                <a:solidFill>
                  <a:srgbClr val="0D0D0D"/>
                </a:solidFill>
                <a:effectLst/>
                <a:latin typeface="Alexandria" pitchFamily="2" charset="-78"/>
                <a:ea typeface="Calibri" panose="020F0502020204030204" pitchFamily="34" charset="0"/>
                <a:cs typeface="Alexandria" pitchFamily="2" charset="-78"/>
              </a:rPr>
              <a:t>يهدف مقرر </a:t>
            </a:r>
            <a:r>
              <a:rPr lang="ar-SA" sz="1800" b="1" kern="100" dirty="0">
                <a:solidFill>
                  <a:srgbClr val="FF0000"/>
                </a:solidFill>
                <a:effectLst/>
                <a:latin typeface="Alexandria" pitchFamily="2" charset="-78"/>
                <a:ea typeface="Calibri" panose="020F0502020204030204" pitchFamily="34" charset="0"/>
                <a:cs typeface="Alexandria" pitchFamily="2" charset="-78"/>
              </a:rPr>
              <a:t>اقتصاديات الإعلام الرقمي</a:t>
            </a:r>
            <a:r>
              <a:rPr lang="ar-SA" sz="1800" kern="100" dirty="0">
                <a:solidFill>
                  <a:srgbClr val="FF0000"/>
                </a:solidFill>
                <a:effectLst/>
                <a:latin typeface="Alexandria" pitchFamily="2" charset="-78"/>
                <a:ea typeface="Calibri" panose="020F0502020204030204" pitchFamily="34" charset="0"/>
                <a:cs typeface="Alexandria" pitchFamily="2" charset="-78"/>
              </a:rPr>
              <a:t> </a:t>
            </a:r>
            <a:r>
              <a:rPr lang="ar-SA" sz="1800" kern="100" dirty="0">
                <a:solidFill>
                  <a:srgbClr val="0D0D0D"/>
                </a:solidFill>
                <a:effectLst/>
                <a:latin typeface="Alexandria" pitchFamily="2" charset="-78"/>
                <a:ea typeface="Calibri" panose="020F0502020204030204" pitchFamily="34" charset="0"/>
                <a:cs typeface="Alexandria" pitchFamily="2" charset="-78"/>
              </a:rPr>
              <a:t>إلى تعريف الطلاب بالمفاهيم الأساسية والنماذج الاقتصادية التي تحكم عمل الإعلام في العصر الرقمي. يركز المقرر على دراسة التحولات التي طرأت على وسائل الإعلام بفعل التكنولوجيا الرقمية، وكيفية تأثيرها على نماذج الأعمال، الإنتاج، التوزيع، والتفاعل مع الجمهور. كما يسلط الضوء على التحديات والفرص الاقتصادية التي تواجه المؤسسات الإعلامية الرقمية في ظل البيئة التنافسية الحالية</a:t>
            </a:r>
            <a:r>
              <a:rPr lang="en-US" sz="1800" kern="100" dirty="0">
                <a:solidFill>
                  <a:srgbClr val="0D0D0D"/>
                </a:solidFill>
                <a:effectLst/>
                <a:latin typeface="Alexandria" pitchFamily="2" charset="-78"/>
                <a:ea typeface="Calibri" panose="020F0502020204030204" pitchFamily="34" charset="0"/>
                <a:cs typeface="Alexandria" pitchFamily="2" charset="-78"/>
              </a:rPr>
              <a:t>.</a:t>
            </a:r>
            <a:endParaRPr lang="en-US" sz="1800" kern="1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2DA3AE4C-0933-E4BF-5896-C03E2B338F6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5354" y="2670687"/>
            <a:ext cx="3390619" cy="3390619"/>
          </a:xfrm>
          <a:prstGeom prst="rect">
            <a:avLst/>
          </a:prstGeom>
        </p:spPr>
      </p:pic>
    </p:spTree>
    <p:extLst>
      <p:ext uri="{BB962C8B-B14F-4D97-AF65-F5344CB8AC3E}">
        <p14:creationId xmlns:p14="http://schemas.microsoft.com/office/powerpoint/2010/main" val="139574520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advTm="5831"/>
    </mc:Choice>
    <mc:Fallback xmlns="">
      <p:transition advTm="583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69593" y="1160640"/>
            <a:ext cx="6674407" cy="461665"/>
          </a:xfrm>
          <a:prstGeom prst="rect">
            <a:avLst/>
          </a:prstGeom>
          <a:noFill/>
        </p:spPr>
        <p:txBody>
          <a:bodyPr wrap="square" rtlCol="0">
            <a:spAutoFit/>
          </a:bodyPr>
          <a:lstStyle/>
          <a:p>
            <a:pPr algn="ctr" rtl="1"/>
            <a:r>
              <a:rPr lang="ar-EG" sz="2400" b="1" dirty="0">
                <a:solidFill>
                  <a:srgbClr val="00AEEF"/>
                </a:solidFill>
                <a:latin typeface="Alexandria" charset="0"/>
                <a:cs typeface="Alexandria" charset="0"/>
              </a:rPr>
              <a:t>ثانيًا: أهداف المقرر</a:t>
            </a:r>
            <a:endParaRPr lang="en-US" sz="24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266940" y="1893090"/>
            <a:ext cx="10240178" cy="4660250"/>
          </a:xfrm>
          <a:prstGeom prst="rect">
            <a:avLst/>
          </a:prstGeom>
          <a:noFill/>
        </p:spPr>
        <p:txBody>
          <a:bodyPr wrap="square" rtlCol="0">
            <a:spAutoFit/>
          </a:bodyPr>
          <a:lstStyle/>
          <a:p>
            <a:pPr algn="just" rtl="1"/>
            <a:endParaRPr lang="ar-EG" sz="2000" b="1" kern="0" dirty="0">
              <a:solidFill>
                <a:srgbClr val="0D0D0D"/>
              </a:solidFill>
              <a:latin typeface="Alexandria" pitchFamily="2" charset="-78"/>
              <a:ea typeface="Calibri" panose="020F0502020204030204" pitchFamily="34" charset="0"/>
              <a:cs typeface="Alexandria" pitchFamily="2" charset="-78"/>
            </a:endParaRPr>
          </a:p>
          <a:p>
            <a:pPr algn="just" rtl="1"/>
            <a:r>
              <a:rPr lang="ar-EG" sz="3200" kern="0" dirty="0">
                <a:solidFill>
                  <a:srgbClr val="FF0000"/>
                </a:solidFill>
                <a:effectLst/>
                <a:latin typeface="Alexandria"/>
                <a:ea typeface="Times New Roman" panose="02020603050405020304" pitchFamily="18" charset="0"/>
                <a:cs typeface="Sakkal Majalla" panose="02000000000000000000" pitchFamily="2" charset="-78"/>
              </a:rPr>
              <a:t>أهداف المقرر:</a:t>
            </a:r>
          </a:p>
          <a:p>
            <a:pPr marL="342900" lvl="0" indent="-342900" algn="just" rtl="1">
              <a:lnSpc>
                <a:spcPct val="200000"/>
              </a:lnSpc>
              <a:spcAft>
                <a:spcPts val="800"/>
              </a:spcAft>
              <a:buFont typeface="Sakkal Majalla" panose="02000000000000000000" pitchFamily="2" charset="-78"/>
              <a:buChar char="-"/>
            </a:pPr>
            <a:r>
              <a:rPr lang="ar-EG" sz="1800" kern="100" dirty="0">
                <a:effectLst/>
                <a:latin typeface="Alexandria Light" pitchFamily="2" charset="-78"/>
                <a:ea typeface="Calibri" panose="020F0502020204030204" pitchFamily="34" charset="0"/>
                <a:cs typeface="Alexandria Light" pitchFamily="2" charset="-78"/>
              </a:rPr>
              <a:t>تعريف اقتصاديات الإعلام الرقمي وفهم أهميتها في العصر الحديث.</a:t>
            </a:r>
            <a:endParaRPr lang="en-US" sz="1800" kern="100" dirty="0">
              <a:effectLst/>
              <a:latin typeface="Alexandria Light" pitchFamily="2" charset="-78"/>
              <a:ea typeface="Calibri" panose="020F0502020204030204" pitchFamily="34" charset="0"/>
              <a:cs typeface="Alexandria Light" pitchFamily="2" charset="-78"/>
            </a:endParaRPr>
          </a:p>
          <a:p>
            <a:pPr marL="342900" lvl="0" indent="-342900" algn="just" rtl="1">
              <a:lnSpc>
                <a:spcPct val="200000"/>
              </a:lnSpc>
              <a:spcAft>
                <a:spcPts val="800"/>
              </a:spcAft>
              <a:buFont typeface="Sakkal Majalla" panose="02000000000000000000" pitchFamily="2" charset="-78"/>
              <a:buChar char="-"/>
            </a:pPr>
            <a:r>
              <a:rPr lang="ar-SA" sz="1800" kern="100" dirty="0">
                <a:solidFill>
                  <a:srgbClr val="0D0D0D"/>
                </a:solidFill>
                <a:effectLst/>
                <a:latin typeface="Alexandria Light" pitchFamily="2" charset="-78"/>
                <a:ea typeface="Calibri" panose="020F0502020204030204" pitchFamily="34" charset="0"/>
                <a:cs typeface="Alexandria Light" pitchFamily="2" charset="-78"/>
              </a:rPr>
              <a:t>التعرف على نماذج الأعمال المختلفة في الإعلام الرقمي</a:t>
            </a:r>
            <a:r>
              <a:rPr lang="ar-EG" sz="1800" kern="100" dirty="0">
                <a:solidFill>
                  <a:srgbClr val="0D0D0D"/>
                </a:solidFill>
                <a:effectLst/>
                <a:latin typeface="Alexandria Light" pitchFamily="2" charset="-78"/>
                <a:ea typeface="Calibri" panose="020F0502020204030204" pitchFamily="34" charset="0"/>
                <a:cs typeface="Alexandria Light" pitchFamily="2" charset="-78"/>
              </a:rPr>
              <a:t>.</a:t>
            </a:r>
            <a:endParaRPr lang="en-US" sz="1800" kern="100" dirty="0">
              <a:effectLst/>
              <a:latin typeface="Alexandria Light" pitchFamily="2" charset="-78"/>
              <a:ea typeface="Calibri" panose="020F0502020204030204" pitchFamily="34" charset="0"/>
              <a:cs typeface="Alexandria Light" pitchFamily="2" charset="-78"/>
            </a:endParaRPr>
          </a:p>
          <a:p>
            <a:pPr marL="342900" lvl="0" indent="-342900" algn="just" rtl="1">
              <a:lnSpc>
                <a:spcPct val="200000"/>
              </a:lnSpc>
              <a:spcAft>
                <a:spcPts val="800"/>
              </a:spcAft>
              <a:buFont typeface="Sakkal Majalla" panose="02000000000000000000" pitchFamily="2" charset="-78"/>
              <a:buChar char="-"/>
            </a:pPr>
            <a:r>
              <a:rPr lang="ar-SA" sz="1800" kern="100" dirty="0">
                <a:solidFill>
                  <a:srgbClr val="0D0D0D"/>
                </a:solidFill>
                <a:effectLst/>
                <a:latin typeface="Alexandria Light" pitchFamily="2" charset="-78"/>
                <a:ea typeface="Calibri" panose="020F0502020204030204" pitchFamily="34" charset="0"/>
                <a:cs typeface="Alexandria Light" pitchFamily="2" charset="-78"/>
              </a:rPr>
              <a:t>تحليل العلاقة بين التكنولوجيا والاقتصاد في مجال الإعلام</a:t>
            </a:r>
            <a:r>
              <a:rPr lang="ar-EG" sz="1800" kern="100" dirty="0">
                <a:solidFill>
                  <a:srgbClr val="0D0D0D"/>
                </a:solidFill>
                <a:effectLst/>
                <a:latin typeface="Alexandria Light" pitchFamily="2" charset="-78"/>
                <a:ea typeface="Calibri" panose="020F0502020204030204" pitchFamily="34" charset="0"/>
                <a:cs typeface="Alexandria Light" pitchFamily="2" charset="-78"/>
              </a:rPr>
              <a:t>.</a:t>
            </a:r>
            <a:endParaRPr lang="en-US" sz="1800" kern="100" dirty="0">
              <a:effectLst/>
              <a:latin typeface="Alexandria Light" pitchFamily="2" charset="-78"/>
              <a:ea typeface="Calibri" panose="020F0502020204030204" pitchFamily="34" charset="0"/>
              <a:cs typeface="Alexandria Light" pitchFamily="2" charset="-78"/>
            </a:endParaRPr>
          </a:p>
          <a:p>
            <a:pPr marL="342900" lvl="0" indent="-342900" algn="just" rtl="1">
              <a:lnSpc>
                <a:spcPct val="200000"/>
              </a:lnSpc>
              <a:spcAft>
                <a:spcPts val="800"/>
              </a:spcAft>
              <a:buFont typeface="Sakkal Majalla" panose="02000000000000000000" pitchFamily="2" charset="-78"/>
              <a:buChar char="-"/>
            </a:pPr>
            <a:r>
              <a:rPr lang="ar-EG" sz="1800" kern="100" dirty="0">
                <a:effectLst/>
                <a:latin typeface="Alexandria Light" pitchFamily="2" charset="-78"/>
                <a:ea typeface="Calibri" panose="020F0502020204030204" pitchFamily="34" charset="0"/>
                <a:cs typeface="Alexandria Light" pitchFamily="2" charset="-78"/>
              </a:rPr>
              <a:t>تقييم التحديات الاقتصادية والتقنية والاجتماعية التي تواجه الإعلام الرقمي.</a:t>
            </a:r>
            <a:endParaRPr lang="en-US" sz="1800" kern="100" dirty="0">
              <a:effectLst/>
              <a:latin typeface="Alexandria Light" pitchFamily="2" charset="-78"/>
              <a:ea typeface="Calibri" panose="020F0502020204030204" pitchFamily="34" charset="0"/>
              <a:cs typeface="Alexandria Light" pitchFamily="2" charset="-78"/>
            </a:endParaRPr>
          </a:p>
          <a:p>
            <a:pPr marL="342900" lvl="0" indent="-342900" algn="just" rtl="1">
              <a:lnSpc>
                <a:spcPct val="200000"/>
              </a:lnSpc>
              <a:spcAft>
                <a:spcPts val="800"/>
              </a:spcAft>
              <a:buFont typeface="Sakkal Majalla" panose="02000000000000000000" pitchFamily="2" charset="-78"/>
              <a:buChar char="-"/>
            </a:pPr>
            <a:r>
              <a:rPr lang="ar-EG" sz="1800" kern="100" dirty="0">
                <a:effectLst/>
                <a:latin typeface="Alexandria Light" pitchFamily="2" charset="-78"/>
                <a:ea typeface="Calibri" panose="020F0502020204030204" pitchFamily="34" charset="0"/>
                <a:cs typeface="Alexandria Light" pitchFamily="2" charset="-78"/>
              </a:rPr>
              <a:t>تحليل الفروق بين النماذج التقليدية والرقمية للإعلام.</a:t>
            </a:r>
            <a:endParaRPr lang="en-US" sz="1800" kern="100" dirty="0">
              <a:effectLst/>
              <a:latin typeface="Alexandria Light" pitchFamily="2" charset="-78"/>
              <a:ea typeface="Calibri" panose="020F0502020204030204" pitchFamily="34" charset="0"/>
              <a:cs typeface="Alexandria Light" pitchFamily="2" charset="-78"/>
            </a:endParaRPr>
          </a:p>
          <a:p>
            <a:pPr marL="342900" lvl="0" indent="-342900" algn="just" rtl="1">
              <a:lnSpc>
                <a:spcPct val="200000"/>
              </a:lnSpc>
              <a:spcAft>
                <a:spcPts val="800"/>
              </a:spcAft>
              <a:buFont typeface="Sakkal Majalla" panose="02000000000000000000" pitchFamily="2" charset="-78"/>
              <a:buChar char="-"/>
            </a:pPr>
            <a:r>
              <a:rPr lang="ar-EG" sz="1800" kern="100" dirty="0">
                <a:effectLst/>
                <a:latin typeface="Alexandria Light" pitchFamily="2" charset="-78"/>
                <a:ea typeface="Calibri" panose="020F0502020204030204" pitchFamily="34" charset="0"/>
                <a:cs typeface="Alexandria Light" pitchFamily="2" charset="-78"/>
              </a:rPr>
              <a:t>تقييم أثر التحولات الرقمية على صناعة الإعلام.</a:t>
            </a:r>
            <a:endParaRPr lang="ar-EG" sz="3200" kern="0" dirty="0">
              <a:solidFill>
                <a:srgbClr val="0D0D0D"/>
              </a:solidFill>
              <a:effectLst/>
              <a:latin typeface="Alexandria"/>
              <a:ea typeface="Times New Roman" panose="02020603050405020304" pitchFamily="18" charset="0"/>
              <a:cs typeface="Sakkal Majalla" panose="02000000000000000000"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18812211"/>
      </p:ext>
    </p:extLst>
  </p:cSld>
  <p:clrMapOvr>
    <a:masterClrMapping/>
  </p:clrMapOvr>
  <mc:AlternateContent xmlns:mc="http://schemas.openxmlformats.org/markup-compatibility/2006" xmlns:p14="http://schemas.microsoft.com/office/powerpoint/2010/main">
    <mc:Choice Requires="p14">
      <p:transition p14:dur="10" advTm="17932"/>
    </mc:Choice>
    <mc:Fallback xmlns="">
      <p:transition advTm="1793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39014" y="1085620"/>
            <a:ext cx="5859262" cy="461665"/>
          </a:xfrm>
          <a:prstGeom prst="rect">
            <a:avLst/>
          </a:prstGeom>
          <a:noFill/>
        </p:spPr>
        <p:txBody>
          <a:bodyPr wrap="square" rtlCol="0">
            <a:spAutoFit/>
          </a:bodyPr>
          <a:lstStyle/>
          <a:p>
            <a:pPr algn="ctr" rtl="1"/>
            <a:r>
              <a:rPr lang="ar-EG" sz="2400" b="1" dirty="0">
                <a:solidFill>
                  <a:srgbClr val="00AEEF"/>
                </a:solidFill>
                <a:latin typeface="Alexandria" charset="0"/>
                <a:cs typeface="Alexandria" charset="0"/>
              </a:rPr>
              <a:t>ثالثًا: موضوعات المقرر</a:t>
            </a:r>
            <a:endParaRPr lang="en-US" sz="24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137285" y="1741395"/>
            <a:ext cx="7446951" cy="4524315"/>
          </a:xfrm>
          <a:prstGeom prst="rect">
            <a:avLst/>
          </a:prstGeom>
          <a:noFill/>
        </p:spPr>
        <p:txBody>
          <a:bodyPr wrap="square" rtlCol="0">
            <a:spAutoFit/>
          </a:bodyPr>
          <a:lstStyle/>
          <a:p>
            <a:pPr algn="just" rtl="1">
              <a:lnSpc>
                <a:spcPct val="200000"/>
              </a:lnSpc>
            </a:pPr>
            <a:r>
              <a:rPr lang="ar-EG" b="1" kern="0" dirty="0">
                <a:solidFill>
                  <a:srgbClr val="FF0000"/>
                </a:solidFill>
                <a:latin typeface="Alexandria" pitchFamily="2" charset="-78"/>
                <a:ea typeface="Calibri" panose="020F0502020204030204" pitchFamily="34" charset="0"/>
                <a:cs typeface="Alexandria" pitchFamily="2" charset="-78"/>
              </a:rPr>
              <a:t>1-</a:t>
            </a:r>
            <a:r>
              <a:rPr lang="ar-EG" b="1" kern="0" dirty="0">
                <a:solidFill>
                  <a:srgbClr val="0D0D0D"/>
                </a:solidFill>
                <a:latin typeface="Alexandria" pitchFamily="2" charset="-78"/>
                <a:ea typeface="Calibri" panose="020F0502020204030204" pitchFamily="34" charset="0"/>
                <a:cs typeface="Alexandria" pitchFamily="2" charset="-78"/>
              </a:rPr>
              <a:t> </a:t>
            </a:r>
            <a:r>
              <a:rPr lang="ar-EG" b="1" kern="0" dirty="0">
                <a:solidFill>
                  <a:srgbClr val="0D0D0D"/>
                </a:solidFill>
                <a:effectLst/>
                <a:latin typeface="Alexandria" pitchFamily="2" charset="-78"/>
                <a:ea typeface="Calibri" panose="020F0502020204030204" pitchFamily="34" charset="0"/>
                <a:cs typeface="Alexandria" pitchFamily="2" charset="-78"/>
              </a:rPr>
              <a:t> </a:t>
            </a:r>
            <a:r>
              <a:rPr lang="ar-EG" b="1" kern="0" dirty="0">
                <a:solidFill>
                  <a:srgbClr val="FF0000"/>
                </a:solidFill>
                <a:effectLst/>
                <a:latin typeface="Alexandria" pitchFamily="2" charset="-78"/>
                <a:ea typeface="Calibri" panose="020F0502020204030204" pitchFamily="34" charset="0"/>
                <a:cs typeface="Alexandria" pitchFamily="2" charset="-78"/>
              </a:rPr>
              <a:t>اقتصاد المعرفة والإنتاج الإعلامي الرقمي</a:t>
            </a:r>
          </a:p>
          <a:p>
            <a:pPr marL="285750" indent="-285750" algn="just" rtl="1">
              <a:lnSpc>
                <a:spcPct val="200000"/>
              </a:lnSpc>
              <a:buFontTx/>
              <a:buChar char="-"/>
            </a:pPr>
            <a:r>
              <a:rPr lang="ar-EG" sz="1600" b="1" kern="0" dirty="0">
                <a:solidFill>
                  <a:srgbClr val="0D0D0D"/>
                </a:solidFill>
                <a:latin typeface="Alexandria" pitchFamily="2" charset="-78"/>
                <a:ea typeface="Calibri" panose="020F0502020204030204" pitchFamily="34" charset="0"/>
                <a:cs typeface="Alexandria" pitchFamily="2" charset="-78"/>
              </a:rPr>
              <a:t>مفهوم اقتصاد المعرفة:</a:t>
            </a:r>
          </a:p>
          <a:p>
            <a:pPr marL="285750" indent="-285750" algn="just" rtl="1">
              <a:lnSpc>
                <a:spcPct val="200000"/>
              </a:lnSpc>
              <a:buFontTx/>
              <a:buChar char="-"/>
            </a:pPr>
            <a:r>
              <a:rPr lang="ar-EG" sz="1600" b="0" i="0" dirty="0">
                <a:solidFill>
                  <a:srgbClr val="0D0D0D"/>
                </a:solidFill>
                <a:effectLst/>
                <a:latin typeface="Alexandria Light" pitchFamily="2" charset="-78"/>
                <a:cs typeface="Alexandria Light" pitchFamily="2" charset="-78"/>
              </a:rPr>
              <a:t>هو نظام اقتصادي يعتمد على المعرفة كعنصر رئيسي في الإنتاج والنمو. يقوم على خلق المعرفة، ونشرها، واستخدامها لتوليد قيمة اقتصادية مضافة، مع التركيز على الابتكار، التكنولوجيا، والمهارات البشرية. في هذا الاقتصاد، تُعتبر المعلومات والبيانات موردًا استراتيجيًا أكثر من الموارد التقليدية كالعمالة أو المواد الخام</a:t>
            </a:r>
            <a:r>
              <a:rPr lang="en-US" sz="1600" kern="0" dirty="0">
                <a:solidFill>
                  <a:srgbClr val="0D0D0D"/>
                </a:solidFill>
                <a:effectLst/>
                <a:latin typeface="Alexandria Light" pitchFamily="2" charset="-78"/>
                <a:ea typeface="Times New Roman" panose="02020603050405020304" pitchFamily="18" charset="0"/>
                <a:cs typeface="Alexandria Light" pitchFamily="2" charset="-78"/>
              </a:rPr>
              <a:t>.</a:t>
            </a:r>
            <a:endParaRPr lang="ar-EG" sz="1600" b="1" kern="0" dirty="0">
              <a:solidFill>
                <a:srgbClr val="0D0D0D"/>
              </a:solidFill>
              <a:latin typeface="Alexandria Light" pitchFamily="2" charset="-78"/>
              <a:ea typeface="Calibri" panose="020F0502020204030204" pitchFamily="34" charset="0"/>
              <a:cs typeface="Alexandria Light" pitchFamily="2" charset="-78"/>
            </a:endParaRPr>
          </a:p>
          <a:p>
            <a:pPr algn="just" rtl="1">
              <a:lnSpc>
                <a:spcPct val="200000"/>
              </a:lnSpc>
            </a:pPr>
            <a:r>
              <a:rPr lang="ar-EG" sz="1600" kern="0" dirty="0">
                <a:solidFill>
                  <a:srgbClr val="0D0D0D"/>
                </a:solidFill>
                <a:latin typeface="Alexandria Light" pitchFamily="2" charset="-78"/>
                <a:cs typeface="Alexandria Light" pitchFamily="2" charset="-78"/>
              </a:rPr>
              <a:t>في الإعلام الرقمي، </a:t>
            </a:r>
            <a:r>
              <a:rPr lang="ar-EG" sz="1600" b="0" i="0" dirty="0">
                <a:solidFill>
                  <a:srgbClr val="0D0D0D"/>
                </a:solidFill>
                <a:effectLst/>
                <a:latin typeface="Alexandria Light" pitchFamily="2" charset="-78"/>
                <a:cs typeface="Alexandria Light" pitchFamily="2" charset="-78"/>
              </a:rPr>
              <a:t>يمثل اقتصاد المعرفة تطبيقًا لهذا المفهوم من خلال استغلال المعرفة الرقمية في إنتاج محتوى مبتكر وملائم يلبي احتياجات الجمهور ويحقق استدامة اقتصادية.</a:t>
            </a:r>
            <a:endParaRPr lang="ar-EG" sz="3200" kern="0" dirty="0">
              <a:solidFill>
                <a:srgbClr val="0D0D0D"/>
              </a:solidFill>
              <a:effectLst/>
              <a:latin typeface="Alexandria"/>
              <a:ea typeface="Times New Roman" panose="02020603050405020304" pitchFamily="18" charset="0"/>
              <a:cs typeface="Sakkal Majalla" panose="02000000000000000000"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0A9FB0E-4876-1C0E-3643-89091373319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5252" y="2263515"/>
            <a:ext cx="3800212" cy="3618511"/>
          </a:xfrm>
          <a:prstGeom prst="rect">
            <a:avLst/>
          </a:prstGeom>
        </p:spPr>
      </p:pic>
    </p:spTree>
    <p:extLst>
      <p:ext uri="{BB962C8B-B14F-4D97-AF65-F5344CB8AC3E}">
        <p14:creationId xmlns:p14="http://schemas.microsoft.com/office/powerpoint/2010/main" val="1466530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39014" y="1085620"/>
            <a:ext cx="5859262" cy="461665"/>
          </a:xfrm>
          <a:prstGeom prst="rect">
            <a:avLst/>
          </a:prstGeom>
          <a:noFill/>
        </p:spPr>
        <p:txBody>
          <a:bodyPr wrap="square" rtlCol="0">
            <a:spAutoFit/>
          </a:bodyPr>
          <a:lstStyle/>
          <a:p>
            <a:pPr algn="ctr" rtl="1"/>
            <a:r>
              <a:rPr lang="ar-EG" sz="2400" b="1" dirty="0">
                <a:solidFill>
                  <a:srgbClr val="00AEEF"/>
                </a:solidFill>
                <a:latin typeface="Alexandria" charset="0"/>
                <a:cs typeface="Alexandria" charset="0"/>
              </a:rPr>
              <a:t>ثالثًا: موضوعات المقرر</a:t>
            </a:r>
            <a:endParaRPr lang="en-US" sz="24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291528" y="1741395"/>
            <a:ext cx="6292708" cy="4647426"/>
          </a:xfrm>
          <a:prstGeom prst="rect">
            <a:avLst/>
          </a:prstGeom>
          <a:noFill/>
        </p:spPr>
        <p:txBody>
          <a:bodyPr wrap="square" rtlCol="0">
            <a:spAutoFit/>
          </a:bodyPr>
          <a:lstStyle/>
          <a:p>
            <a:pPr algn="just" rtl="1">
              <a:lnSpc>
                <a:spcPct val="200000"/>
              </a:lnSpc>
            </a:pPr>
            <a:endParaRPr lang="ar-EG" b="1" kern="0" dirty="0">
              <a:solidFill>
                <a:srgbClr val="0D0D0D"/>
              </a:solidFill>
              <a:effectLst/>
              <a:latin typeface="Alexandria" pitchFamily="2" charset="-78"/>
              <a:ea typeface="Calibri" panose="020F0502020204030204" pitchFamily="34" charset="0"/>
              <a:cs typeface="Alexandria" pitchFamily="2" charset="-78"/>
            </a:endParaRPr>
          </a:p>
          <a:p>
            <a:pPr algn="just" rtl="1">
              <a:lnSpc>
                <a:spcPct val="200000"/>
              </a:lnSpc>
            </a:pPr>
            <a:r>
              <a:rPr lang="ar-EG" b="1" kern="0" dirty="0">
                <a:solidFill>
                  <a:srgbClr val="FF0000"/>
                </a:solidFill>
                <a:latin typeface="Alexandria" pitchFamily="2" charset="-78"/>
                <a:ea typeface="Calibri" panose="020F0502020204030204" pitchFamily="34" charset="0"/>
                <a:cs typeface="Alexandria" pitchFamily="2" charset="-78"/>
              </a:rPr>
              <a:t>2- مقدمة في اقتصاديات الإعلام الرقمي</a:t>
            </a:r>
          </a:p>
          <a:p>
            <a:pPr algn="just" rtl="1">
              <a:lnSpc>
                <a:spcPct val="200000"/>
              </a:lnSpc>
            </a:pPr>
            <a:r>
              <a:rPr lang="ar-EG" sz="1600" b="1" kern="0" dirty="0">
                <a:solidFill>
                  <a:srgbClr val="00AEEF"/>
                </a:solidFill>
                <a:latin typeface="Alexandria" pitchFamily="2" charset="-78"/>
                <a:ea typeface="Calibri" panose="020F0502020204030204" pitchFamily="34" charset="0"/>
                <a:cs typeface="Alexandria" pitchFamily="2" charset="-78"/>
              </a:rPr>
              <a:t>- أهم ملامح اقتصاد الإعلام الرقمي</a:t>
            </a:r>
          </a:p>
          <a:p>
            <a:pPr marL="285750" indent="-285750" algn="just" rtl="1">
              <a:lnSpc>
                <a:spcPct val="200000"/>
              </a:lnSpc>
              <a:buFontTx/>
              <a:buChar char="-"/>
            </a:pPr>
            <a:r>
              <a:rPr lang="ar-EG" sz="1600" b="1" kern="0" dirty="0">
                <a:solidFill>
                  <a:srgbClr val="00AEEF"/>
                </a:solidFill>
                <a:effectLst/>
                <a:latin typeface="Alexandria" pitchFamily="2" charset="-78"/>
                <a:ea typeface="Calibri" panose="020F0502020204030204" pitchFamily="34" charset="0"/>
                <a:cs typeface="Alexandria" pitchFamily="2" charset="-78"/>
              </a:rPr>
              <a:t>الفرق بين الاقتصاد التقليدي والرقمي من حيث</a:t>
            </a:r>
            <a:r>
              <a:rPr lang="ar-EG" sz="1600" b="1" kern="0" dirty="0">
                <a:solidFill>
                  <a:srgbClr val="0D0D0D"/>
                </a:solidFill>
                <a:effectLst/>
                <a:latin typeface="Alexandria" pitchFamily="2" charset="-78"/>
                <a:ea typeface="Calibri" panose="020F0502020204030204" pitchFamily="34" charset="0"/>
                <a:cs typeface="Alexandria" pitchFamily="2" charset="-78"/>
              </a:rPr>
              <a:t>:</a:t>
            </a:r>
          </a:p>
          <a:p>
            <a:pPr marL="285750" indent="-285750" algn="just" rtl="1">
              <a:lnSpc>
                <a:spcPct val="200000"/>
              </a:lnSpc>
              <a:buFontTx/>
              <a:buChar char="-"/>
            </a:pPr>
            <a:r>
              <a:rPr lang="ar-EG" sz="1600" b="1" kern="0" dirty="0">
                <a:solidFill>
                  <a:srgbClr val="0D0D0D"/>
                </a:solidFill>
                <a:latin typeface="Alexandria" pitchFamily="2" charset="-78"/>
                <a:ea typeface="Calibri" panose="020F0502020204030204" pitchFamily="34" charset="0"/>
                <a:cs typeface="Alexandria" pitchFamily="2" charset="-78"/>
              </a:rPr>
              <a:t>البنية الأساسية</a:t>
            </a:r>
          </a:p>
          <a:p>
            <a:pPr marL="285750" indent="-285750" algn="just" rtl="1">
              <a:lnSpc>
                <a:spcPct val="200000"/>
              </a:lnSpc>
              <a:buFontTx/>
              <a:buChar char="-"/>
            </a:pPr>
            <a:r>
              <a:rPr lang="ar-EG" sz="1600" b="1" kern="0" dirty="0">
                <a:solidFill>
                  <a:srgbClr val="0D0D0D"/>
                </a:solidFill>
                <a:effectLst/>
                <a:latin typeface="Alexandria" pitchFamily="2" charset="-78"/>
                <a:ea typeface="Calibri" panose="020F0502020204030204" pitchFamily="34" charset="0"/>
                <a:cs typeface="Alexandria" pitchFamily="2" charset="-78"/>
              </a:rPr>
              <a:t>الإنتاج والتوزيع</a:t>
            </a:r>
          </a:p>
          <a:p>
            <a:pPr marL="285750" indent="-285750" algn="just" rtl="1">
              <a:lnSpc>
                <a:spcPct val="200000"/>
              </a:lnSpc>
              <a:buFontTx/>
              <a:buChar char="-"/>
            </a:pPr>
            <a:r>
              <a:rPr lang="ar-EG" sz="1600" b="1" kern="0" dirty="0">
                <a:solidFill>
                  <a:srgbClr val="0D0D0D"/>
                </a:solidFill>
                <a:latin typeface="Alexandria" pitchFamily="2" charset="-78"/>
                <a:ea typeface="Calibri" panose="020F0502020204030204" pitchFamily="34" charset="0"/>
                <a:cs typeface="Alexandria" pitchFamily="2" charset="-78"/>
              </a:rPr>
              <a:t>التفاعل مع الجمهور وسرعة العمليات</a:t>
            </a:r>
            <a:endParaRPr lang="ar-EG" sz="1600" b="1" kern="0" dirty="0">
              <a:solidFill>
                <a:srgbClr val="0D0D0D"/>
              </a:solidFill>
              <a:effectLst/>
              <a:latin typeface="Alexandria" pitchFamily="2" charset="-78"/>
              <a:ea typeface="Calibri" panose="020F0502020204030204" pitchFamily="34" charset="0"/>
              <a:cs typeface="Alexandria" pitchFamily="2" charset="-78"/>
            </a:endParaRPr>
          </a:p>
          <a:p>
            <a:pPr marL="285750" indent="-285750" algn="just" rtl="1">
              <a:lnSpc>
                <a:spcPct val="200000"/>
              </a:lnSpc>
              <a:buFontTx/>
              <a:buChar char="-"/>
            </a:pPr>
            <a:endParaRPr lang="en-US" sz="1600" kern="100" dirty="0">
              <a:effectLst/>
              <a:latin typeface="Alexandria" pitchFamily="2" charset="-78"/>
              <a:ea typeface="Calibri" panose="020F0502020204030204" pitchFamily="34" charset="0"/>
              <a:cs typeface="Alexandria" pitchFamily="2" charset="-78"/>
            </a:endParaRPr>
          </a:p>
          <a:p>
            <a:pPr algn="just" rtl="1"/>
            <a:endParaRPr lang="ar-EG" sz="3200" kern="0" dirty="0">
              <a:solidFill>
                <a:srgbClr val="0D0D0D"/>
              </a:solidFill>
              <a:effectLst/>
              <a:latin typeface="Alexandria"/>
              <a:ea typeface="Times New Roman" panose="02020603050405020304" pitchFamily="18" charset="0"/>
              <a:cs typeface="Sakkal Majalla" panose="02000000000000000000"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3D3A5E89-7072-279B-7D25-FC70CAE1882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9073" y="2268359"/>
            <a:ext cx="4027779" cy="4027779"/>
          </a:xfrm>
          <a:prstGeom prst="rect">
            <a:avLst/>
          </a:prstGeom>
        </p:spPr>
      </p:pic>
    </p:spTree>
    <p:extLst>
      <p:ext uri="{BB962C8B-B14F-4D97-AF65-F5344CB8AC3E}">
        <p14:creationId xmlns:p14="http://schemas.microsoft.com/office/powerpoint/2010/main" val="1571065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39014" y="1085620"/>
            <a:ext cx="5859262" cy="461665"/>
          </a:xfrm>
          <a:prstGeom prst="rect">
            <a:avLst/>
          </a:prstGeom>
          <a:noFill/>
        </p:spPr>
        <p:txBody>
          <a:bodyPr wrap="square" rtlCol="0">
            <a:spAutoFit/>
          </a:bodyPr>
          <a:lstStyle/>
          <a:p>
            <a:pPr algn="ctr" rtl="1"/>
            <a:r>
              <a:rPr lang="ar-EG" sz="2400" b="1" dirty="0">
                <a:solidFill>
                  <a:srgbClr val="00AEEF"/>
                </a:solidFill>
                <a:latin typeface="Alexandria" charset="0"/>
                <a:cs typeface="Alexandria" charset="0"/>
              </a:rPr>
              <a:t>ثالثًا: موضوعات المقرر</a:t>
            </a:r>
            <a:endParaRPr lang="en-US" sz="24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555036" y="1741395"/>
            <a:ext cx="5029200" cy="5139869"/>
          </a:xfrm>
          <a:prstGeom prst="rect">
            <a:avLst/>
          </a:prstGeom>
          <a:noFill/>
        </p:spPr>
        <p:txBody>
          <a:bodyPr wrap="square" rtlCol="0">
            <a:spAutoFit/>
          </a:bodyPr>
          <a:lstStyle/>
          <a:p>
            <a:pPr algn="just" rtl="1">
              <a:lnSpc>
                <a:spcPct val="200000"/>
              </a:lnSpc>
            </a:pPr>
            <a:endParaRPr lang="ar-EG" b="1" kern="0" dirty="0">
              <a:solidFill>
                <a:srgbClr val="0D0D0D"/>
              </a:solidFill>
              <a:effectLst/>
              <a:latin typeface="Alexandria" pitchFamily="2" charset="-78"/>
              <a:ea typeface="Calibri" panose="020F0502020204030204" pitchFamily="34" charset="0"/>
              <a:cs typeface="Alexandria" pitchFamily="2" charset="-78"/>
            </a:endParaRPr>
          </a:p>
          <a:p>
            <a:pPr algn="just" rtl="1">
              <a:lnSpc>
                <a:spcPct val="200000"/>
              </a:lnSpc>
            </a:pPr>
            <a:r>
              <a:rPr lang="ar-EG" b="1" kern="0" dirty="0">
                <a:solidFill>
                  <a:srgbClr val="FF0000"/>
                </a:solidFill>
                <a:latin typeface="Alexandria" pitchFamily="2" charset="-78"/>
                <a:ea typeface="Calibri" panose="020F0502020204030204" pitchFamily="34" charset="0"/>
                <a:cs typeface="Alexandria" pitchFamily="2" charset="-78"/>
              </a:rPr>
              <a:t>3- مكونات اقتصاديات الإعلام</a:t>
            </a:r>
          </a:p>
          <a:p>
            <a:pPr marL="342900" indent="-342900" algn="just" rtl="1">
              <a:lnSpc>
                <a:spcPct val="200000"/>
              </a:lnSpc>
              <a:buAutoNum type="arabic1Minus"/>
            </a:pPr>
            <a:r>
              <a:rPr lang="ar-EG" sz="1600" b="1" kern="0" dirty="0">
                <a:solidFill>
                  <a:srgbClr val="0D0D0D"/>
                </a:solidFill>
                <a:latin typeface="Alexandria" pitchFamily="2" charset="-78"/>
                <a:ea typeface="Calibri" panose="020F0502020204030204" pitchFamily="34" charset="0"/>
                <a:cs typeface="Alexandria" pitchFamily="2" charset="-78"/>
              </a:rPr>
              <a:t>الإنتاج الإعلامي</a:t>
            </a:r>
          </a:p>
          <a:p>
            <a:pPr marL="342900" indent="-342900" algn="just" rtl="1">
              <a:lnSpc>
                <a:spcPct val="200000"/>
              </a:lnSpc>
              <a:buAutoNum type="arabic1Minus"/>
            </a:pPr>
            <a:r>
              <a:rPr lang="ar-EG" sz="1600" b="1" kern="0" dirty="0">
                <a:solidFill>
                  <a:srgbClr val="0D0D0D"/>
                </a:solidFill>
                <a:latin typeface="Alexandria" pitchFamily="2" charset="-78"/>
                <a:ea typeface="Calibri" panose="020F0502020204030204" pitchFamily="34" charset="0"/>
                <a:cs typeface="Alexandria" pitchFamily="2" charset="-78"/>
              </a:rPr>
              <a:t>التوزيع الإعلامي</a:t>
            </a:r>
          </a:p>
          <a:p>
            <a:pPr algn="just" rtl="1">
              <a:lnSpc>
                <a:spcPct val="200000"/>
              </a:lnSpc>
            </a:pPr>
            <a:r>
              <a:rPr lang="ar-EG" sz="1600" b="1" kern="0" dirty="0">
                <a:solidFill>
                  <a:srgbClr val="0D0D0D"/>
                </a:solidFill>
                <a:latin typeface="Alexandria" pitchFamily="2" charset="-78"/>
                <a:ea typeface="Calibri" panose="020F0502020204030204" pitchFamily="34" charset="0"/>
                <a:cs typeface="Alexandria" pitchFamily="2" charset="-78"/>
              </a:rPr>
              <a:t>ج- الاستهلاك الإعلامي</a:t>
            </a:r>
          </a:p>
          <a:p>
            <a:pPr marL="285750" indent="-285750" algn="just" rtl="1">
              <a:lnSpc>
                <a:spcPct val="200000"/>
              </a:lnSpc>
              <a:buFontTx/>
              <a:buChar char="-"/>
            </a:pPr>
            <a:r>
              <a:rPr lang="ar-EG" sz="1600" b="1" kern="0" dirty="0">
                <a:solidFill>
                  <a:srgbClr val="FF0000"/>
                </a:solidFill>
                <a:effectLst/>
                <a:latin typeface="Alexandria" pitchFamily="2" charset="-78"/>
                <a:ea typeface="Calibri" panose="020F0502020204030204" pitchFamily="34" charset="0"/>
                <a:cs typeface="Alexandria" pitchFamily="2" charset="-78"/>
              </a:rPr>
              <a:t>عوامل نجاح الاقتصاديات الإعلامية</a:t>
            </a:r>
          </a:p>
          <a:p>
            <a:pPr algn="just" rtl="1">
              <a:lnSpc>
                <a:spcPct val="200000"/>
              </a:lnSpc>
            </a:pPr>
            <a:r>
              <a:rPr lang="ar-EG" sz="1600" b="1" kern="0" dirty="0">
                <a:solidFill>
                  <a:schemeClr val="tx1">
                    <a:lumMod val="95000"/>
                    <a:lumOff val="5000"/>
                  </a:schemeClr>
                </a:solidFill>
                <a:latin typeface="Alexandria" pitchFamily="2" charset="-78"/>
                <a:ea typeface="Calibri" panose="020F0502020204030204" pitchFamily="34" charset="0"/>
                <a:cs typeface="Alexandria" pitchFamily="2" charset="-78"/>
              </a:rPr>
              <a:t>أ-  التكنولوجيا والابتكار</a:t>
            </a:r>
          </a:p>
          <a:p>
            <a:pPr algn="just" rtl="1">
              <a:lnSpc>
                <a:spcPct val="200000"/>
              </a:lnSpc>
            </a:pPr>
            <a:r>
              <a:rPr lang="ar-EG" sz="1600" b="1" kern="0" dirty="0">
                <a:solidFill>
                  <a:schemeClr val="tx1">
                    <a:lumMod val="95000"/>
                    <a:lumOff val="5000"/>
                  </a:schemeClr>
                </a:solidFill>
                <a:effectLst/>
                <a:latin typeface="Alexandria" pitchFamily="2" charset="-78"/>
                <a:ea typeface="Calibri" panose="020F0502020204030204" pitchFamily="34" charset="0"/>
                <a:cs typeface="Alexandria" pitchFamily="2" charset="-78"/>
              </a:rPr>
              <a:t>ب- التمويل.</a:t>
            </a:r>
          </a:p>
          <a:p>
            <a:pPr algn="just" rtl="1">
              <a:lnSpc>
                <a:spcPct val="200000"/>
              </a:lnSpc>
            </a:pPr>
            <a:r>
              <a:rPr lang="ar-EG" sz="1600" b="1" kern="0" dirty="0">
                <a:solidFill>
                  <a:schemeClr val="tx1">
                    <a:lumMod val="95000"/>
                    <a:lumOff val="5000"/>
                  </a:schemeClr>
                </a:solidFill>
                <a:latin typeface="Alexandria" pitchFamily="2" charset="-78"/>
                <a:ea typeface="Calibri" panose="020F0502020204030204" pitchFamily="34" charset="0"/>
                <a:cs typeface="Alexandria" pitchFamily="2" charset="-78"/>
              </a:rPr>
              <a:t>ج- فهم احتياجات الجمهور المستهدف</a:t>
            </a:r>
            <a:endParaRPr lang="en-US" sz="1600" kern="100" dirty="0">
              <a:solidFill>
                <a:schemeClr val="tx1">
                  <a:lumMod val="95000"/>
                  <a:lumOff val="5000"/>
                </a:schemeClr>
              </a:solidFill>
              <a:effectLst/>
              <a:latin typeface="Alexandria" pitchFamily="2" charset="-78"/>
              <a:ea typeface="Calibri" panose="020F0502020204030204" pitchFamily="34" charset="0"/>
              <a:cs typeface="Alexandria" pitchFamily="2" charset="-78"/>
            </a:endParaRPr>
          </a:p>
          <a:p>
            <a:pPr algn="just" rtl="1"/>
            <a:endParaRPr lang="ar-EG" sz="3200" kern="0" dirty="0">
              <a:solidFill>
                <a:srgbClr val="0D0D0D"/>
              </a:solidFill>
              <a:effectLst/>
              <a:latin typeface="Alexandria"/>
              <a:ea typeface="Times New Roman" panose="02020603050405020304" pitchFamily="18" charset="0"/>
              <a:cs typeface="Sakkal Majalla" panose="02000000000000000000"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62DDCCA-49AF-A707-8E67-2FBDC2ABB39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1884" y="2220834"/>
            <a:ext cx="5029200" cy="3334887"/>
          </a:xfrm>
          <a:prstGeom prst="rect">
            <a:avLst/>
          </a:prstGeom>
        </p:spPr>
      </p:pic>
    </p:spTree>
    <p:extLst>
      <p:ext uri="{BB962C8B-B14F-4D97-AF65-F5344CB8AC3E}">
        <p14:creationId xmlns:p14="http://schemas.microsoft.com/office/powerpoint/2010/main" val="849564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39014" y="1085620"/>
            <a:ext cx="5859262" cy="461665"/>
          </a:xfrm>
          <a:prstGeom prst="rect">
            <a:avLst/>
          </a:prstGeom>
          <a:noFill/>
        </p:spPr>
        <p:txBody>
          <a:bodyPr wrap="square" rtlCol="0">
            <a:spAutoFit/>
          </a:bodyPr>
          <a:lstStyle/>
          <a:p>
            <a:pPr algn="ctr" rtl="1"/>
            <a:r>
              <a:rPr lang="ar-EG" sz="2400" b="1" dirty="0">
                <a:solidFill>
                  <a:srgbClr val="00AEEF"/>
                </a:solidFill>
                <a:latin typeface="Alexandria" charset="0"/>
                <a:cs typeface="Alexandria" charset="0"/>
              </a:rPr>
              <a:t>ثالثًا: موضوعات المقرر</a:t>
            </a:r>
            <a:endParaRPr lang="en-US" sz="24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94675" y="1741395"/>
            <a:ext cx="11089561" cy="3888885"/>
          </a:xfrm>
          <a:prstGeom prst="rect">
            <a:avLst/>
          </a:prstGeom>
          <a:noFill/>
        </p:spPr>
        <p:txBody>
          <a:bodyPr wrap="square" rtlCol="0">
            <a:spAutoFit/>
          </a:bodyPr>
          <a:lstStyle/>
          <a:p>
            <a:pPr algn="just" rtl="1">
              <a:lnSpc>
                <a:spcPct val="200000"/>
              </a:lnSpc>
            </a:pPr>
            <a:r>
              <a:rPr lang="ar-EG" b="1" kern="0" dirty="0">
                <a:solidFill>
                  <a:srgbClr val="FF0000"/>
                </a:solidFill>
                <a:latin typeface="Alexandria" pitchFamily="2" charset="-78"/>
                <a:ea typeface="Calibri" panose="020F0502020204030204" pitchFamily="34" charset="0"/>
                <a:cs typeface="Alexandria" pitchFamily="2" charset="-78"/>
              </a:rPr>
              <a:t>4- تمويل المؤسسات الإعلامية</a:t>
            </a:r>
          </a:p>
          <a:p>
            <a:pPr algn="just" rtl="1">
              <a:lnSpc>
                <a:spcPct val="200000"/>
              </a:lnSpc>
            </a:pPr>
            <a:r>
              <a:rPr lang="ar-EG" b="1" kern="0" dirty="0">
                <a:solidFill>
                  <a:srgbClr val="00AEEF"/>
                </a:solidFill>
                <a:effectLst/>
                <a:latin typeface="Alexandria" pitchFamily="2" charset="-78"/>
                <a:ea typeface="Times New Roman" panose="02020603050405020304" pitchFamily="18" charset="0"/>
                <a:cs typeface="Alexandria" pitchFamily="2" charset="-78"/>
              </a:rPr>
              <a:t>مصادر تقليدية</a:t>
            </a:r>
            <a:r>
              <a:rPr lang="ar-EG" b="1" kern="0" dirty="0">
                <a:solidFill>
                  <a:srgbClr val="0D0D0D"/>
                </a:solidFill>
                <a:effectLst/>
                <a:latin typeface="Alexandria" pitchFamily="2" charset="-78"/>
                <a:ea typeface="Times New Roman" panose="02020603050405020304" pitchFamily="18" charset="0"/>
                <a:cs typeface="Alexandria" pitchFamily="2" charset="-78"/>
              </a:rPr>
              <a:t>: </a:t>
            </a:r>
            <a:r>
              <a:rPr lang="ar-EG" kern="0" dirty="0">
                <a:solidFill>
                  <a:srgbClr val="0D0D0D"/>
                </a:solidFill>
                <a:effectLst/>
                <a:latin typeface="Alexandria Light" pitchFamily="2" charset="-78"/>
                <a:ea typeface="Times New Roman" panose="02020603050405020304" pitchFamily="18" charset="0"/>
                <a:cs typeface="Alexandria Light" pitchFamily="2" charset="-78"/>
              </a:rPr>
              <a:t>الإعلانات التجارية وتشمل إعلانات البحث وإعلانات عبر وسائل التواصل الاجتماعي والإعلانات التفاعلية البصرية والإعلانات المدمجة وإعلانات البود كاست.</a:t>
            </a:r>
          </a:p>
          <a:p>
            <a:pPr algn="just" rtl="1">
              <a:lnSpc>
                <a:spcPct val="200000"/>
              </a:lnSpc>
            </a:pPr>
            <a:r>
              <a:rPr lang="ar-EG" kern="0" dirty="0">
                <a:solidFill>
                  <a:srgbClr val="0D0D0D"/>
                </a:solidFill>
                <a:latin typeface="Alexandria Light" pitchFamily="2" charset="-78"/>
                <a:ea typeface="Times New Roman" panose="02020603050405020304" pitchFamily="18" charset="0"/>
                <a:cs typeface="Alexandria Light" pitchFamily="2" charset="-78"/>
              </a:rPr>
              <a:t>الاشتراكات المدفوعة من المستخدمين والمنح الحكومية من المصادر التقليدية أيضًا.</a:t>
            </a:r>
          </a:p>
          <a:p>
            <a:pPr algn="just" rtl="1">
              <a:lnSpc>
                <a:spcPct val="200000"/>
              </a:lnSpc>
            </a:pPr>
            <a:r>
              <a:rPr lang="ar-EG" b="1" kern="0" dirty="0">
                <a:solidFill>
                  <a:srgbClr val="00AEEF"/>
                </a:solidFill>
                <a:effectLst/>
                <a:latin typeface="Alexandria" pitchFamily="2" charset="-78"/>
                <a:ea typeface="Times New Roman" panose="02020603050405020304" pitchFamily="18" charset="0"/>
                <a:cs typeface="Alexandria" pitchFamily="2" charset="-78"/>
              </a:rPr>
              <a:t>مصادر رقمية: </a:t>
            </a:r>
          </a:p>
          <a:p>
            <a:pPr algn="just" rtl="1">
              <a:lnSpc>
                <a:spcPct val="200000"/>
              </a:lnSpc>
            </a:pPr>
            <a:r>
              <a:rPr lang="ar-EG" kern="0" dirty="0">
                <a:solidFill>
                  <a:srgbClr val="0D0D0D"/>
                </a:solidFill>
                <a:latin typeface="Alexandria Light" pitchFamily="2" charset="-78"/>
                <a:ea typeface="Times New Roman" panose="02020603050405020304" pitchFamily="18" charset="0"/>
                <a:cs typeface="Alexandria Light" pitchFamily="2" charset="-78"/>
              </a:rPr>
              <a:t>1- النماذج القائمة على المحتوى المدفوع.</a:t>
            </a:r>
          </a:p>
          <a:p>
            <a:pPr algn="just" rtl="1">
              <a:lnSpc>
                <a:spcPct val="200000"/>
              </a:lnSpc>
            </a:pPr>
            <a:r>
              <a:rPr lang="ar-EG" kern="0" dirty="0">
                <a:solidFill>
                  <a:srgbClr val="0D0D0D"/>
                </a:solidFill>
                <a:effectLst/>
                <a:latin typeface="Alexandria Light" pitchFamily="2" charset="-78"/>
                <a:ea typeface="Times New Roman" panose="02020603050405020304" pitchFamily="18" charset="0"/>
                <a:cs typeface="Alexandria Light" pitchFamily="2" charset="-78"/>
              </a:rPr>
              <a:t>2- تمويل الجماهير</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907DA582-49F9-141D-D562-E935478610A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0954" y="4716278"/>
            <a:ext cx="5255046" cy="1576190"/>
          </a:xfrm>
          <a:prstGeom prst="rect">
            <a:avLst/>
          </a:prstGeom>
        </p:spPr>
      </p:pic>
    </p:spTree>
    <p:extLst>
      <p:ext uri="{BB962C8B-B14F-4D97-AF65-F5344CB8AC3E}">
        <p14:creationId xmlns:p14="http://schemas.microsoft.com/office/powerpoint/2010/main" val="2674886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39014" y="1085620"/>
            <a:ext cx="5859262" cy="461665"/>
          </a:xfrm>
          <a:prstGeom prst="rect">
            <a:avLst/>
          </a:prstGeom>
          <a:noFill/>
        </p:spPr>
        <p:txBody>
          <a:bodyPr wrap="square" rtlCol="0">
            <a:spAutoFit/>
          </a:bodyPr>
          <a:lstStyle/>
          <a:p>
            <a:pPr algn="ctr" rtl="1"/>
            <a:r>
              <a:rPr lang="ar-EG" sz="2400" b="1" dirty="0">
                <a:solidFill>
                  <a:srgbClr val="00AEEF"/>
                </a:solidFill>
                <a:latin typeface="Alexandria" charset="0"/>
                <a:cs typeface="Alexandria" charset="0"/>
              </a:rPr>
              <a:t>ثالثًا: موضوعات المقرر</a:t>
            </a:r>
            <a:endParaRPr lang="en-US" sz="24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734518" y="1059007"/>
            <a:ext cx="11089561" cy="4489691"/>
          </a:xfrm>
          <a:prstGeom prst="rect">
            <a:avLst/>
          </a:prstGeom>
          <a:noFill/>
        </p:spPr>
        <p:txBody>
          <a:bodyPr wrap="square" rtlCol="0">
            <a:spAutoFit/>
          </a:bodyPr>
          <a:lstStyle/>
          <a:p>
            <a:pPr algn="just" rtl="1">
              <a:lnSpc>
                <a:spcPct val="200000"/>
              </a:lnSpc>
            </a:pPr>
            <a:endParaRPr lang="ar-EG" b="1" kern="0" dirty="0">
              <a:solidFill>
                <a:srgbClr val="0D0D0D"/>
              </a:solidFill>
              <a:effectLst/>
              <a:latin typeface="Alexandria" pitchFamily="2" charset="-78"/>
              <a:ea typeface="Calibri" panose="020F0502020204030204" pitchFamily="34" charset="0"/>
              <a:cs typeface="Alexandria" pitchFamily="2" charset="-78"/>
            </a:endParaRPr>
          </a:p>
          <a:p>
            <a:pPr algn="just" rtl="1">
              <a:lnSpc>
                <a:spcPct val="200000"/>
              </a:lnSpc>
            </a:pPr>
            <a:r>
              <a:rPr lang="ar-EG" b="1" kern="0" dirty="0">
                <a:solidFill>
                  <a:srgbClr val="FF0000"/>
                </a:solidFill>
                <a:latin typeface="Alexandria" pitchFamily="2" charset="-78"/>
                <a:ea typeface="Calibri" panose="020F0502020204030204" pitchFamily="34" charset="0"/>
                <a:cs typeface="Alexandria" pitchFamily="2" charset="-78"/>
              </a:rPr>
              <a:t>5- اقتصاديات الإعلان الرقمي</a:t>
            </a:r>
          </a:p>
          <a:p>
            <a:pPr algn="just" rtl="1">
              <a:lnSpc>
                <a:spcPct val="150000"/>
              </a:lnSpc>
            </a:pPr>
            <a:r>
              <a:rPr lang="ar-EG" b="0" i="0" dirty="0">
                <a:solidFill>
                  <a:srgbClr val="0D0D0D"/>
                </a:solidFill>
                <a:effectLst/>
                <a:latin typeface="Alexandria Light" pitchFamily="2" charset="-78"/>
                <a:cs typeface="Alexandria Light" pitchFamily="2" charset="-78"/>
              </a:rPr>
              <a:t>أي شكل من أشكال الترويج للمنتجات أو الخدمات يتم عبر الإنترنت باستخدام الوسائل الرقمية، مثل المواقع الإلكترونية، منصات التواصل الاجتماعي، محركات البحث، وتطبيقات الهواتف المحمولة. يُعد الإعلان الرقمي من الأدوات الرئيسية في استراتيجيات التسويق الحديثة، حيث يعتمد على تقنيات مبتكرة لاستهداف الجمهور المناسب بدقة وبأقل التكاليف مقارنة بالإعلانات التقليدية.</a:t>
            </a:r>
          </a:p>
          <a:p>
            <a:pPr algn="just" rtl="1">
              <a:lnSpc>
                <a:spcPct val="150000"/>
              </a:lnSpc>
            </a:pPr>
            <a:r>
              <a:rPr lang="ar-EG" kern="0" dirty="0">
                <a:solidFill>
                  <a:srgbClr val="00AEEF"/>
                </a:solidFill>
                <a:effectLst/>
                <a:latin typeface="Alexandria" pitchFamily="2" charset="-78"/>
                <a:ea typeface="Times New Roman" panose="02020603050405020304" pitchFamily="18" charset="0"/>
                <a:cs typeface="Alexandria" pitchFamily="2" charset="-78"/>
              </a:rPr>
              <a:t>عناصر الإعلان الرقمي: </a:t>
            </a:r>
          </a:p>
          <a:p>
            <a:pPr marL="342900" indent="-342900" algn="just" rtl="1">
              <a:lnSpc>
                <a:spcPct val="150000"/>
              </a:lnSpc>
              <a:buFontTx/>
              <a:buChar char="-"/>
            </a:pPr>
            <a:r>
              <a:rPr lang="ar-EG" kern="0" dirty="0">
                <a:solidFill>
                  <a:srgbClr val="0D0D0D"/>
                </a:solidFill>
                <a:effectLst/>
                <a:latin typeface="Alexandria Light" pitchFamily="2" charset="-78"/>
                <a:ea typeface="Times New Roman" panose="02020603050405020304" pitchFamily="18" charset="0"/>
                <a:cs typeface="Alexandria Light" pitchFamily="2" charset="-78"/>
              </a:rPr>
              <a:t>الوسائل الرقمية كالمنصات الاجتماعية.</a:t>
            </a:r>
          </a:p>
          <a:p>
            <a:pPr marL="342900" indent="-342900" algn="just" rtl="1">
              <a:lnSpc>
                <a:spcPct val="150000"/>
              </a:lnSpc>
              <a:buFontTx/>
              <a:buChar char="-"/>
            </a:pPr>
            <a:r>
              <a:rPr lang="ar-EG" kern="0" dirty="0">
                <a:solidFill>
                  <a:srgbClr val="0D0D0D"/>
                </a:solidFill>
                <a:latin typeface="Alexandria Light" pitchFamily="2" charset="-78"/>
                <a:ea typeface="Times New Roman" panose="02020603050405020304" pitchFamily="18" charset="0"/>
                <a:cs typeface="Alexandria Light" pitchFamily="2" charset="-78"/>
              </a:rPr>
              <a:t>التقنيات الحديثة</a:t>
            </a:r>
          </a:p>
          <a:p>
            <a:pPr marL="342900" indent="-342900" algn="just" rtl="1">
              <a:lnSpc>
                <a:spcPct val="150000"/>
              </a:lnSpc>
              <a:buFontTx/>
              <a:buChar char="-"/>
            </a:pPr>
            <a:r>
              <a:rPr lang="ar-EG" kern="0" dirty="0">
                <a:solidFill>
                  <a:srgbClr val="0D0D0D"/>
                </a:solidFill>
                <a:effectLst/>
                <a:latin typeface="Alexandria Light" pitchFamily="2" charset="-78"/>
                <a:ea typeface="Times New Roman" panose="02020603050405020304" pitchFamily="18" charset="0"/>
                <a:cs typeface="Alexandria Light" pitchFamily="2" charset="-78"/>
              </a:rPr>
              <a:t>القياس والتتبع لأداء الإعلان.</a:t>
            </a:r>
            <a:endParaRPr lang="ar-EG" kern="0" dirty="0">
              <a:solidFill>
                <a:srgbClr val="0D0D0D"/>
              </a:solidFill>
              <a:effectLst/>
              <a:latin typeface="Alexandria"/>
              <a:ea typeface="Times New Roman" panose="02020603050405020304" pitchFamily="18" charset="0"/>
              <a:cs typeface="Sakkal Majalla" panose="02000000000000000000"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DA88D5B-B4EA-67F4-5D59-5917A789E7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7921" y="3732552"/>
            <a:ext cx="3448224" cy="2894624"/>
          </a:xfrm>
          <a:prstGeom prst="rect">
            <a:avLst/>
          </a:prstGeom>
        </p:spPr>
      </p:pic>
    </p:spTree>
    <p:extLst>
      <p:ext uri="{BB962C8B-B14F-4D97-AF65-F5344CB8AC3E}">
        <p14:creationId xmlns:p14="http://schemas.microsoft.com/office/powerpoint/2010/main" val="1045593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39014" y="1085620"/>
            <a:ext cx="5859262" cy="461665"/>
          </a:xfrm>
          <a:prstGeom prst="rect">
            <a:avLst/>
          </a:prstGeom>
          <a:noFill/>
        </p:spPr>
        <p:txBody>
          <a:bodyPr wrap="square" rtlCol="0">
            <a:spAutoFit/>
          </a:bodyPr>
          <a:lstStyle/>
          <a:p>
            <a:pPr algn="ctr" rtl="1"/>
            <a:r>
              <a:rPr lang="ar-EG" sz="2400" b="1" dirty="0">
                <a:solidFill>
                  <a:srgbClr val="00AEEF"/>
                </a:solidFill>
                <a:latin typeface="Alexandria" charset="0"/>
                <a:cs typeface="Alexandria" charset="0"/>
              </a:rPr>
              <a:t>ثالثًا: موضوعات المقرر</a:t>
            </a:r>
            <a:endParaRPr lang="en-US" sz="24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734518" y="1059007"/>
            <a:ext cx="11089561" cy="4905189"/>
          </a:xfrm>
          <a:prstGeom prst="rect">
            <a:avLst/>
          </a:prstGeom>
          <a:noFill/>
        </p:spPr>
        <p:txBody>
          <a:bodyPr wrap="square" rtlCol="0">
            <a:spAutoFit/>
          </a:bodyPr>
          <a:lstStyle/>
          <a:p>
            <a:pPr algn="just" rtl="1">
              <a:lnSpc>
                <a:spcPct val="200000"/>
              </a:lnSpc>
            </a:pPr>
            <a:endParaRPr lang="ar-EG" b="1" kern="0" dirty="0">
              <a:solidFill>
                <a:srgbClr val="0D0D0D"/>
              </a:solidFill>
              <a:effectLst/>
              <a:latin typeface="Alexandria" pitchFamily="2" charset="-78"/>
              <a:ea typeface="Calibri" panose="020F0502020204030204" pitchFamily="34" charset="0"/>
              <a:cs typeface="Alexandria" pitchFamily="2" charset="-78"/>
            </a:endParaRPr>
          </a:p>
          <a:p>
            <a:pPr algn="just" rtl="1">
              <a:lnSpc>
                <a:spcPct val="200000"/>
              </a:lnSpc>
            </a:pPr>
            <a:r>
              <a:rPr lang="ar-EG" b="1" kern="0" dirty="0">
                <a:solidFill>
                  <a:srgbClr val="FF0000"/>
                </a:solidFill>
                <a:latin typeface="Alexandria" pitchFamily="2" charset="-78"/>
                <a:ea typeface="Calibri" panose="020F0502020204030204" pitchFamily="34" charset="0"/>
                <a:cs typeface="Alexandria" pitchFamily="2" charset="-78"/>
              </a:rPr>
              <a:t>6- اقتصاديات الصحافة الإلكترونية</a:t>
            </a:r>
          </a:p>
          <a:p>
            <a:pPr algn="just" rtl="1">
              <a:lnSpc>
                <a:spcPct val="150000"/>
              </a:lnSpc>
            </a:pPr>
            <a:r>
              <a:rPr lang="ar-EG" b="1" dirty="0">
                <a:solidFill>
                  <a:srgbClr val="00AEEF"/>
                </a:solidFill>
                <a:latin typeface="Alexandria" pitchFamily="2" charset="-78"/>
                <a:cs typeface="Alexandria" pitchFamily="2" charset="-78"/>
              </a:rPr>
              <a:t>الصحافة الإلكترونية </a:t>
            </a:r>
            <a:r>
              <a:rPr lang="ar-EG" dirty="0">
                <a:latin typeface="Alexandria Light" pitchFamily="2" charset="-78"/>
                <a:cs typeface="Alexandria Light" pitchFamily="2" charset="-78"/>
              </a:rPr>
              <a:t>هي نوع من الإعلام الرقمي يعتمد على الإنترنت كمنصة أساسية لنشر وتوزيع المحتوى الإخباري. ظهرت هذه الصحافة في أواخر القرن العشرين مع تطور تكنولوجيا الاتصالات والإنترنت، حيث أصبحت بديلاً حديثًا للصحافة المطبوعة والتقليدية التي تعتمد على الطباعة والنشر الورقي، تستخدم الصحافة الإلكترونية الوسائط الرقمية لتوصيل المعلومات إلى الجمهور في أي مكان وزمان. </a:t>
            </a:r>
          </a:p>
          <a:p>
            <a:pPr algn="just" rtl="1">
              <a:lnSpc>
                <a:spcPct val="150000"/>
              </a:lnSpc>
            </a:pPr>
            <a:r>
              <a:rPr lang="ar-EG" kern="0" dirty="0">
                <a:solidFill>
                  <a:srgbClr val="00AEEF"/>
                </a:solidFill>
                <a:effectLst/>
                <a:latin typeface="Alexandria" pitchFamily="2" charset="-78"/>
                <a:ea typeface="Times New Roman" panose="02020603050405020304" pitchFamily="18" charset="0"/>
                <a:cs typeface="Alexandria" pitchFamily="2" charset="-78"/>
              </a:rPr>
              <a:t>تطور الصحافة الإلكترونية مقارنة بالصحافة التقليدية</a:t>
            </a:r>
          </a:p>
          <a:p>
            <a:pPr marL="342900" indent="-342900" algn="just" rtl="1">
              <a:lnSpc>
                <a:spcPct val="150000"/>
              </a:lnSpc>
              <a:buFontTx/>
              <a:buChar char="-"/>
            </a:pPr>
            <a:r>
              <a:rPr lang="ar-EG" kern="0" dirty="0">
                <a:solidFill>
                  <a:srgbClr val="0D0D0D"/>
                </a:solidFill>
                <a:effectLst/>
                <a:latin typeface="Alexandria Light" pitchFamily="2" charset="-78"/>
                <a:ea typeface="Times New Roman" panose="02020603050405020304" pitchFamily="18" charset="0"/>
                <a:cs typeface="Alexandria Light" pitchFamily="2" charset="-78"/>
              </a:rPr>
              <a:t>ظهور الإنترنت كمحرك رئيسي</a:t>
            </a:r>
          </a:p>
          <a:p>
            <a:pPr marL="342900" indent="-342900" algn="just" rtl="1">
              <a:lnSpc>
                <a:spcPct val="150000"/>
              </a:lnSpc>
              <a:buFontTx/>
              <a:buChar char="-"/>
            </a:pPr>
            <a:r>
              <a:rPr lang="ar-EG" kern="0" dirty="0">
                <a:solidFill>
                  <a:srgbClr val="0D0D0D"/>
                </a:solidFill>
                <a:latin typeface="Alexandria Light" pitchFamily="2" charset="-78"/>
                <a:ea typeface="Times New Roman" panose="02020603050405020304" pitchFamily="18" charset="0"/>
                <a:cs typeface="Alexandria Light" pitchFamily="2" charset="-78"/>
              </a:rPr>
              <a:t>الانتقال إلى النشر الفوري</a:t>
            </a:r>
          </a:p>
          <a:p>
            <a:pPr marL="342900" indent="-342900" algn="just" rtl="1">
              <a:lnSpc>
                <a:spcPct val="150000"/>
              </a:lnSpc>
              <a:buFontTx/>
              <a:buChar char="-"/>
            </a:pPr>
            <a:r>
              <a:rPr lang="ar-EG" kern="0" dirty="0">
                <a:solidFill>
                  <a:srgbClr val="0D0D0D"/>
                </a:solidFill>
                <a:effectLst/>
                <a:latin typeface="Alexandria Light" pitchFamily="2" charset="-78"/>
                <a:ea typeface="Times New Roman" panose="02020603050405020304" pitchFamily="18" charset="0"/>
                <a:cs typeface="Alexandria Light" pitchFamily="2" charset="-78"/>
              </a:rPr>
              <a:t>تحولات في التكاليف</a:t>
            </a:r>
          </a:p>
          <a:p>
            <a:pPr marL="342900" indent="-342900" algn="just" rtl="1">
              <a:lnSpc>
                <a:spcPct val="150000"/>
              </a:lnSpc>
              <a:buFontTx/>
              <a:buChar char="-"/>
            </a:pPr>
            <a:r>
              <a:rPr lang="ar-EG" kern="0" dirty="0">
                <a:solidFill>
                  <a:srgbClr val="0D0D0D"/>
                </a:solidFill>
                <a:latin typeface="Alexandria Light" pitchFamily="2" charset="-78"/>
                <a:ea typeface="Times New Roman" panose="02020603050405020304" pitchFamily="18" charset="0"/>
                <a:cs typeface="Alexandria Light" pitchFamily="2" charset="-78"/>
              </a:rPr>
              <a:t>زيادة التفاعل مع الجمهور</a:t>
            </a:r>
            <a:endParaRPr lang="ar-EG" kern="0" dirty="0">
              <a:solidFill>
                <a:srgbClr val="0D0D0D"/>
              </a:solidFill>
              <a:effectLst/>
              <a:latin typeface="Alexandria"/>
              <a:ea typeface="Times New Roman" panose="02020603050405020304" pitchFamily="18" charset="0"/>
              <a:cs typeface="Sakkal Majalla" panose="02000000000000000000"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E0E3FB46-D44C-D120-97B7-15F0985892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4606" y="3611110"/>
            <a:ext cx="4309118" cy="2849916"/>
          </a:xfrm>
          <a:prstGeom prst="rect">
            <a:avLst/>
          </a:prstGeom>
        </p:spPr>
      </p:pic>
    </p:spTree>
    <p:extLst>
      <p:ext uri="{BB962C8B-B14F-4D97-AF65-F5344CB8AC3E}">
        <p14:creationId xmlns:p14="http://schemas.microsoft.com/office/powerpoint/2010/main" val="946585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39014" y="1085620"/>
            <a:ext cx="5859262" cy="461665"/>
          </a:xfrm>
          <a:prstGeom prst="rect">
            <a:avLst/>
          </a:prstGeom>
          <a:noFill/>
        </p:spPr>
        <p:txBody>
          <a:bodyPr wrap="square" rtlCol="0">
            <a:spAutoFit/>
          </a:bodyPr>
          <a:lstStyle/>
          <a:p>
            <a:pPr algn="ctr" rtl="1"/>
            <a:r>
              <a:rPr lang="ar-EG" sz="2400" b="1" dirty="0">
                <a:solidFill>
                  <a:srgbClr val="00AEEF"/>
                </a:solidFill>
                <a:latin typeface="Alexandria" charset="0"/>
                <a:cs typeface="Alexandria" charset="0"/>
              </a:rPr>
              <a:t>ثالثًا: موضوعات المقرر</a:t>
            </a:r>
            <a:endParaRPr lang="en-US" sz="24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3585774" y="1059007"/>
            <a:ext cx="8238305" cy="5089855"/>
          </a:xfrm>
          <a:prstGeom prst="rect">
            <a:avLst/>
          </a:prstGeom>
          <a:noFill/>
        </p:spPr>
        <p:txBody>
          <a:bodyPr wrap="square" rtlCol="0">
            <a:spAutoFit/>
          </a:bodyPr>
          <a:lstStyle/>
          <a:p>
            <a:pPr algn="just" rtl="1">
              <a:lnSpc>
                <a:spcPct val="200000"/>
              </a:lnSpc>
            </a:pPr>
            <a:endParaRPr lang="ar-EG" b="1" kern="0" dirty="0">
              <a:solidFill>
                <a:srgbClr val="0D0D0D"/>
              </a:solidFill>
              <a:effectLst/>
              <a:latin typeface="Alexandria" pitchFamily="2" charset="-78"/>
              <a:ea typeface="Calibri" panose="020F0502020204030204" pitchFamily="34" charset="0"/>
              <a:cs typeface="Alexandria" pitchFamily="2" charset="-78"/>
            </a:endParaRPr>
          </a:p>
          <a:p>
            <a:pPr algn="just" rtl="1">
              <a:lnSpc>
                <a:spcPct val="200000"/>
              </a:lnSpc>
            </a:pPr>
            <a:r>
              <a:rPr lang="ar-EG" b="1" kern="0" dirty="0">
                <a:solidFill>
                  <a:srgbClr val="FF0000"/>
                </a:solidFill>
                <a:latin typeface="Alexandria" pitchFamily="2" charset="-78"/>
                <a:ea typeface="Calibri" panose="020F0502020204030204" pitchFamily="34" charset="0"/>
                <a:cs typeface="Alexandria" pitchFamily="2" charset="-78"/>
              </a:rPr>
              <a:t>7- اقتصاد المؤثرين </a:t>
            </a:r>
          </a:p>
          <a:p>
            <a:pPr algn="just" rtl="1">
              <a:lnSpc>
                <a:spcPct val="150000"/>
              </a:lnSpc>
            </a:pPr>
            <a:r>
              <a:rPr lang="ar-EG" sz="1600" dirty="0">
                <a:latin typeface="Alexandria Light" pitchFamily="2" charset="-78"/>
                <a:cs typeface="Alexandria Light" pitchFamily="2" charset="-78"/>
              </a:rPr>
              <a:t>في عصر الاقتصاد الرقمي، أصبح المؤثرون على مواقع التواصل الاجتماعي أحد أهم الأدوات التسويقية للشركات والعلامات التجارية. بفضل قدرتهم على بناء علاقات قوية مع متابعيهم، يلعبون دورًا كبيرًا في تشكيل قرارات الشراء، سواء من خلال التوصيات المباشرة أو عبر الإعلانات المدفوعة. قوة التأثير تأتي من الثقة والمصداقية التي يمنحها الجمهور للمؤثرين، مما يجعلهم وسطاء فعّالين بين المنتجات والعملاء المحتملين.</a:t>
            </a:r>
          </a:p>
          <a:p>
            <a:pPr algn="just" rtl="1">
              <a:lnSpc>
                <a:spcPct val="150000"/>
              </a:lnSpc>
            </a:pPr>
            <a:r>
              <a:rPr lang="ar-EG" kern="0" dirty="0">
                <a:solidFill>
                  <a:srgbClr val="00AEEF"/>
                </a:solidFill>
                <a:effectLst/>
                <a:latin typeface="Alexandria" pitchFamily="2" charset="-78"/>
                <a:ea typeface="Times New Roman" panose="02020603050405020304" pitchFamily="18" charset="0"/>
                <a:cs typeface="Alexandria" pitchFamily="2" charset="-78"/>
              </a:rPr>
              <a:t>أشكال التعاون مع العلامة التجارية</a:t>
            </a:r>
          </a:p>
          <a:p>
            <a:pPr marL="342900" indent="-342900" algn="just" rtl="1">
              <a:lnSpc>
                <a:spcPct val="150000"/>
              </a:lnSpc>
              <a:buFontTx/>
              <a:buChar char="-"/>
            </a:pPr>
            <a:r>
              <a:rPr lang="ar-EG" kern="0" dirty="0">
                <a:solidFill>
                  <a:srgbClr val="0D0D0D"/>
                </a:solidFill>
                <a:effectLst/>
                <a:latin typeface="Alexandria Light" pitchFamily="2" charset="-78"/>
                <a:ea typeface="Times New Roman" panose="02020603050405020304" pitchFamily="18" charset="0"/>
                <a:cs typeface="Alexandria Light" pitchFamily="2" charset="-78"/>
              </a:rPr>
              <a:t>الحملات الدعائية المدفوعة مقابل نشر محتوى ترويجي عن العلامة التجارية</a:t>
            </a:r>
          </a:p>
          <a:p>
            <a:pPr marL="342900" indent="-342900" algn="just" rtl="1">
              <a:lnSpc>
                <a:spcPct val="150000"/>
              </a:lnSpc>
              <a:buFontTx/>
              <a:buChar char="-"/>
            </a:pPr>
            <a:r>
              <a:rPr lang="ar-EG" kern="0" dirty="0">
                <a:solidFill>
                  <a:srgbClr val="0D0D0D"/>
                </a:solidFill>
                <a:latin typeface="Alexandria Light" pitchFamily="2" charset="-78"/>
                <a:ea typeface="Times New Roman" panose="02020603050405020304" pitchFamily="18" charset="0"/>
                <a:cs typeface="Alexandria Light" pitchFamily="2" charset="-78"/>
              </a:rPr>
              <a:t>التسويق بالعمولة من خلال منحهم أكواد الخصم ويحصلون على نسبة مقابل عمليات الشراء.</a:t>
            </a:r>
          </a:p>
          <a:p>
            <a:pPr marL="342900" indent="-342900" algn="just" rtl="1">
              <a:lnSpc>
                <a:spcPct val="150000"/>
              </a:lnSpc>
              <a:buFontTx/>
              <a:buChar char="-"/>
            </a:pPr>
            <a:r>
              <a:rPr lang="ar-EG" kern="0" dirty="0">
                <a:solidFill>
                  <a:srgbClr val="0D0D0D"/>
                </a:solidFill>
                <a:effectLst/>
                <a:latin typeface="Alexandria Light" pitchFamily="2" charset="-78"/>
                <a:ea typeface="Times New Roman" panose="02020603050405020304" pitchFamily="18" charset="0"/>
                <a:cs typeface="Alexandria Light" pitchFamily="2" charset="-78"/>
              </a:rPr>
              <a:t>إطلاق منتجات الشركة باسم المؤثر</a:t>
            </a:r>
            <a:endParaRPr lang="ar-EG" kern="0" dirty="0">
              <a:solidFill>
                <a:srgbClr val="0D0D0D"/>
              </a:solidFill>
              <a:effectLst/>
              <a:latin typeface="Alexandria"/>
              <a:ea typeface="Times New Roman" panose="02020603050405020304" pitchFamily="18" charset="0"/>
              <a:cs typeface="Sakkal Majalla" panose="02000000000000000000"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151FE40-7689-1BE6-2110-BF18DFF59AA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7921" y="2263515"/>
            <a:ext cx="2967812" cy="4061070"/>
          </a:xfrm>
          <a:prstGeom prst="rect">
            <a:avLst/>
          </a:prstGeom>
        </p:spPr>
      </p:pic>
    </p:spTree>
    <p:extLst>
      <p:ext uri="{BB962C8B-B14F-4D97-AF65-F5344CB8AC3E}">
        <p14:creationId xmlns:p14="http://schemas.microsoft.com/office/powerpoint/2010/main" val="3528160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39014" y="1085620"/>
            <a:ext cx="5859262" cy="461665"/>
          </a:xfrm>
          <a:prstGeom prst="rect">
            <a:avLst/>
          </a:prstGeom>
          <a:noFill/>
        </p:spPr>
        <p:txBody>
          <a:bodyPr wrap="square" rtlCol="0">
            <a:spAutoFit/>
          </a:bodyPr>
          <a:lstStyle/>
          <a:p>
            <a:pPr algn="ctr" rtl="1"/>
            <a:r>
              <a:rPr lang="ar-EG" sz="2400" b="1" dirty="0">
                <a:solidFill>
                  <a:srgbClr val="00AEEF"/>
                </a:solidFill>
                <a:latin typeface="Alexandria" charset="0"/>
                <a:cs typeface="Alexandria" charset="0"/>
              </a:rPr>
              <a:t>ثالثًا: موضوعات المقرر</a:t>
            </a:r>
            <a:endParaRPr lang="en-US" sz="24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525343" y="1148879"/>
            <a:ext cx="6487950" cy="5009064"/>
          </a:xfrm>
          <a:prstGeom prst="rect">
            <a:avLst/>
          </a:prstGeom>
          <a:noFill/>
        </p:spPr>
        <p:txBody>
          <a:bodyPr wrap="square" rtlCol="0">
            <a:spAutoFit/>
          </a:bodyPr>
          <a:lstStyle/>
          <a:p>
            <a:pPr algn="just" rtl="1">
              <a:lnSpc>
                <a:spcPct val="200000"/>
              </a:lnSpc>
            </a:pPr>
            <a:endParaRPr lang="ar-EG" b="1" kern="0" dirty="0">
              <a:solidFill>
                <a:srgbClr val="0D0D0D"/>
              </a:solidFill>
              <a:effectLst/>
              <a:latin typeface="Alexandria" pitchFamily="2" charset="-78"/>
              <a:ea typeface="Calibri" panose="020F0502020204030204" pitchFamily="34" charset="0"/>
              <a:cs typeface="Alexandria" pitchFamily="2" charset="-78"/>
            </a:endParaRPr>
          </a:p>
          <a:p>
            <a:pPr algn="just" rtl="1">
              <a:lnSpc>
                <a:spcPct val="200000"/>
              </a:lnSpc>
            </a:pPr>
            <a:r>
              <a:rPr lang="ar-EG" b="1" kern="0" dirty="0">
                <a:solidFill>
                  <a:srgbClr val="FF0000"/>
                </a:solidFill>
                <a:latin typeface="Alexandria" pitchFamily="2" charset="-78"/>
                <a:ea typeface="Calibri" panose="020F0502020204030204" pitchFamily="34" charset="0"/>
                <a:cs typeface="Alexandria" pitchFamily="2" charset="-78"/>
              </a:rPr>
              <a:t>8- اقتصاد صناعة المحتوى الرقمي</a:t>
            </a:r>
          </a:p>
          <a:p>
            <a:pPr algn="just" rtl="1">
              <a:lnSpc>
                <a:spcPct val="200000"/>
              </a:lnSpc>
            </a:pPr>
            <a:r>
              <a:rPr lang="ar-EG" kern="0" dirty="0">
                <a:solidFill>
                  <a:srgbClr val="00AEEF"/>
                </a:solidFill>
                <a:effectLst/>
                <a:latin typeface="Alexandria" pitchFamily="2" charset="-78"/>
                <a:ea typeface="Times New Roman" panose="02020603050405020304" pitchFamily="18" charset="0"/>
                <a:cs typeface="Alexandria" pitchFamily="2" charset="-78"/>
              </a:rPr>
              <a:t>مراحل إنشاء المحتوى الرقمي</a:t>
            </a:r>
          </a:p>
          <a:p>
            <a:pPr marL="342900" indent="-342900" algn="just" rtl="1">
              <a:lnSpc>
                <a:spcPct val="200000"/>
              </a:lnSpc>
              <a:buFontTx/>
              <a:buChar char="-"/>
            </a:pPr>
            <a:r>
              <a:rPr lang="ar-EG" kern="0" dirty="0">
                <a:solidFill>
                  <a:srgbClr val="0D0D0D"/>
                </a:solidFill>
                <a:effectLst/>
                <a:latin typeface="Alexandria Light" pitchFamily="2" charset="-78"/>
                <a:ea typeface="Times New Roman" panose="02020603050405020304" pitchFamily="18" charset="0"/>
                <a:cs typeface="Alexandria Light" pitchFamily="2" charset="-78"/>
              </a:rPr>
              <a:t>البحث والتخطيط من خلال تحليل الجمهور المستهدف وتحديد أهداف المحتوى</a:t>
            </a:r>
          </a:p>
          <a:p>
            <a:pPr marL="342900" indent="-342900" algn="just" rtl="1">
              <a:lnSpc>
                <a:spcPct val="200000"/>
              </a:lnSpc>
              <a:buFontTx/>
              <a:buChar char="-"/>
            </a:pPr>
            <a:r>
              <a:rPr lang="ar-EG" kern="0" dirty="0">
                <a:solidFill>
                  <a:srgbClr val="0D0D0D"/>
                </a:solidFill>
                <a:latin typeface="Alexandria Light" pitchFamily="2" charset="-78"/>
                <a:ea typeface="Times New Roman" panose="02020603050405020304" pitchFamily="18" charset="0"/>
                <a:cs typeface="Alexandria Light" pitchFamily="2" charset="-78"/>
              </a:rPr>
              <a:t>الإنتاج الفعلي مثل كثابة النصوص أو التصميم الجرافيكي أو إنتاج الفيديوهات</a:t>
            </a:r>
          </a:p>
          <a:p>
            <a:pPr marL="342900" indent="-342900" algn="just" rtl="1">
              <a:lnSpc>
                <a:spcPct val="200000"/>
              </a:lnSpc>
              <a:buFontTx/>
              <a:buChar char="-"/>
            </a:pPr>
            <a:r>
              <a:rPr lang="ar-EG" kern="0" dirty="0">
                <a:solidFill>
                  <a:srgbClr val="0D0D0D"/>
                </a:solidFill>
                <a:effectLst/>
                <a:latin typeface="Alexandria Light" pitchFamily="2" charset="-78"/>
                <a:ea typeface="Times New Roman" panose="02020603050405020304" pitchFamily="18" charset="0"/>
                <a:cs typeface="Alexandria Light" pitchFamily="2" charset="-78"/>
              </a:rPr>
              <a:t>تحرير وتحسين المحتوى من خلال المراجعة وتحسين النصوص للتوافق مع </a:t>
            </a:r>
            <a:r>
              <a:rPr lang="ar-EG" kern="0" dirty="0" err="1">
                <a:solidFill>
                  <a:srgbClr val="0D0D0D"/>
                </a:solidFill>
                <a:effectLst/>
                <a:latin typeface="Alexandria Light" pitchFamily="2" charset="-78"/>
                <a:ea typeface="Times New Roman" panose="02020603050405020304" pitchFamily="18" charset="0"/>
                <a:cs typeface="Alexandria Light" pitchFamily="2" charset="-78"/>
              </a:rPr>
              <a:t>السيو</a:t>
            </a:r>
            <a:r>
              <a:rPr lang="ar-EG" kern="0" dirty="0">
                <a:solidFill>
                  <a:srgbClr val="0D0D0D"/>
                </a:solidFill>
                <a:effectLst/>
                <a:latin typeface="Alexandria Light" pitchFamily="2" charset="-78"/>
                <a:ea typeface="Times New Roman" panose="02020603050405020304" pitchFamily="18" charset="0"/>
                <a:cs typeface="Alexandria Light" pitchFamily="2" charset="-78"/>
              </a:rPr>
              <a:t> وتضمين عناصر تفاعلية كالروابط والتعليق.</a:t>
            </a:r>
            <a:endParaRPr lang="ar-EG" kern="0" dirty="0">
              <a:solidFill>
                <a:srgbClr val="0D0D0D"/>
              </a:solidFill>
              <a:effectLst/>
              <a:latin typeface="Alexandria"/>
              <a:ea typeface="Times New Roman" panose="02020603050405020304" pitchFamily="18" charset="0"/>
              <a:cs typeface="Sakkal Majalla" panose="02000000000000000000"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8151" y="240109"/>
            <a:ext cx="2305141" cy="1076343"/>
          </a:xfrm>
          <a:prstGeom prst="rect">
            <a:avLst/>
          </a:prstGeom>
        </p:spPr>
      </p:pic>
      <p:pic>
        <p:nvPicPr>
          <p:cNvPr id="4" name="Picture 3">
            <a:extLst>
              <a:ext uri="{FF2B5EF4-FFF2-40B4-BE49-F238E27FC236}">
                <a16:creationId xmlns:a16="http://schemas.microsoft.com/office/drawing/2014/main" id="{03ABADA5-8007-6447-17B3-A68B4952A9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7188" y="2908092"/>
            <a:ext cx="4764340" cy="3419106"/>
          </a:xfrm>
          <a:prstGeom prst="rect">
            <a:avLst/>
          </a:prstGeom>
        </p:spPr>
      </p:pic>
    </p:spTree>
    <p:extLst>
      <p:ext uri="{BB962C8B-B14F-4D97-AF65-F5344CB8AC3E}">
        <p14:creationId xmlns:p14="http://schemas.microsoft.com/office/powerpoint/2010/main" val="1711198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39014" y="1085620"/>
            <a:ext cx="5859262" cy="461665"/>
          </a:xfrm>
          <a:prstGeom prst="rect">
            <a:avLst/>
          </a:prstGeom>
          <a:noFill/>
        </p:spPr>
        <p:txBody>
          <a:bodyPr wrap="square" rtlCol="0">
            <a:spAutoFit/>
          </a:bodyPr>
          <a:lstStyle/>
          <a:p>
            <a:pPr algn="ctr" rtl="1"/>
            <a:r>
              <a:rPr lang="ar-EG" sz="2400" b="1" dirty="0">
                <a:solidFill>
                  <a:srgbClr val="00AEEF"/>
                </a:solidFill>
                <a:latin typeface="Alexandria" charset="0"/>
                <a:cs typeface="Alexandria" charset="0"/>
              </a:rPr>
              <a:t>ثالثًا: موضوعات المقرر</a:t>
            </a:r>
            <a:endParaRPr lang="en-US" sz="24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439055" y="1366624"/>
            <a:ext cx="10244454" cy="4996881"/>
          </a:xfrm>
          <a:prstGeom prst="rect">
            <a:avLst/>
          </a:prstGeom>
          <a:noFill/>
        </p:spPr>
        <p:txBody>
          <a:bodyPr wrap="square" rtlCol="0">
            <a:spAutoFit/>
          </a:bodyPr>
          <a:lstStyle/>
          <a:p>
            <a:pPr algn="just" rtl="1">
              <a:lnSpc>
                <a:spcPct val="200000"/>
              </a:lnSpc>
            </a:pPr>
            <a:endParaRPr lang="ar-EG" b="1" kern="0" dirty="0">
              <a:solidFill>
                <a:srgbClr val="0D0D0D"/>
              </a:solidFill>
              <a:effectLst/>
              <a:latin typeface="Alexandria" pitchFamily="2" charset="-78"/>
              <a:ea typeface="Calibri" panose="020F0502020204030204" pitchFamily="34" charset="0"/>
              <a:cs typeface="Alexandria" pitchFamily="2" charset="-78"/>
            </a:endParaRPr>
          </a:p>
          <a:p>
            <a:pPr algn="just" rtl="1">
              <a:lnSpc>
                <a:spcPct val="200000"/>
              </a:lnSpc>
            </a:pPr>
            <a:r>
              <a:rPr lang="ar-EG" b="1" kern="0" dirty="0">
                <a:solidFill>
                  <a:srgbClr val="FF0000"/>
                </a:solidFill>
                <a:latin typeface="Alexandria" pitchFamily="2" charset="-78"/>
                <a:ea typeface="Calibri" panose="020F0502020204030204" pitchFamily="34" charset="0"/>
                <a:cs typeface="Alexandria" pitchFamily="2" charset="-78"/>
              </a:rPr>
              <a:t>9- اقتصاديات مواقع التواصل الاجتماعي </a:t>
            </a:r>
          </a:p>
          <a:p>
            <a:pPr algn="just" rtl="1">
              <a:lnSpc>
                <a:spcPct val="200000"/>
              </a:lnSpc>
            </a:pPr>
            <a:r>
              <a:rPr lang="ar-EG" b="1" dirty="0">
                <a:solidFill>
                  <a:srgbClr val="00B0F0"/>
                </a:solidFill>
                <a:latin typeface="Alexandria" pitchFamily="2" charset="-78"/>
                <a:cs typeface="Alexandria" pitchFamily="2" charset="-78"/>
              </a:rPr>
              <a:t>خصائص المنصات الاجتماعية:</a:t>
            </a:r>
          </a:p>
          <a:p>
            <a:pPr marL="742950" lvl="1" indent="-285750" algn="just" rtl="1">
              <a:lnSpc>
                <a:spcPct val="200000"/>
              </a:lnSpc>
              <a:buFontTx/>
              <a:buChar char="-"/>
            </a:pPr>
            <a:r>
              <a:rPr lang="ar-EG" b="1" dirty="0">
                <a:solidFill>
                  <a:srgbClr val="FF0000"/>
                </a:solidFill>
                <a:latin typeface="Alexandria" pitchFamily="2" charset="-78"/>
                <a:cs typeface="Alexandria" pitchFamily="2" charset="-78"/>
              </a:rPr>
              <a:t>التفاعلية</a:t>
            </a:r>
            <a:r>
              <a:rPr lang="ar-EG" b="1" dirty="0">
                <a:solidFill>
                  <a:schemeClr val="tx1">
                    <a:lumMod val="95000"/>
                    <a:lumOff val="5000"/>
                  </a:schemeClr>
                </a:solidFill>
                <a:latin typeface="Alexandria" pitchFamily="2" charset="-78"/>
                <a:cs typeface="Alexandria" pitchFamily="2" charset="-78"/>
              </a:rPr>
              <a:t>: </a:t>
            </a:r>
            <a:r>
              <a:rPr lang="ar-EG" dirty="0">
                <a:solidFill>
                  <a:schemeClr val="tx1">
                    <a:lumMod val="95000"/>
                    <a:lumOff val="5000"/>
                  </a:schemeClr>
                </a:solidFill>
                <a:latin typeface="Alexandria" pitchFamily="2" charset="-78"/>
                <a:cs typeface="Alexandria" pitchFamily="2" charset="-78"/>
              </a:rPr>
              <a:t>تسهل التفاعل بين المستخدمين من خلال التعليقات والإعجاب والرسائل.</a:t>
            </a:r>
          </a:p>
          <a:p>
            <a:pPr marL="742950" lvl="1" indent="-285750" algn="just" rtl="1">
              <a:lnSpc>
                <a:spcPct val="200000"/>
              </a:lnSpc>
              <a:buFontTx/>
              <a:buChar char="-"/>
            </a:pPr>
            <a:r>
              <a:rPr lang="ar-EG" b="1" dirty="0">
                <a:solidFill>
                  <a:srgbClr val="FF0000"/>
                </a:solidFill>
                <a:latin typeface="Alexandria" pitchFamily="2" charset="-78"/>
                <a:cs typeface="Alexandria" pitchFamily="2" charset="-78"/>
              </a:rPr>
              <a:t>التخصيص</a:t>
            </a:r>
            <a:r>
              <a:rPr lang="ar-EG" b="1" dirty="0">
                <a:solidFill>
                  <a:schemeClr val="tx1">
                    <a:lumMod val="95000"/>
                    <a:lumOff val="5000"/>
                  </a:schemeClr>
                </a:solidFill>
                <a:latin typeface="Alexandria" pitchFamily="2" charset="-78"/>
                <a:cs typeface="Alexandria" pitchFamily="2" charset="-78"/>
              </a:rPr>
              <a:t>: </a:t>
            </a:r>
            <a:r>
              <a:rPr lang="ar-EG" dirty="0">
                <a:solidFill>
                  <a:schemeClr val="tx1">
                    <a:lumMod val="95000"/>
                    <a:lumOff val="5000"/>
                  </a:schemeClr>
                </a:solidFill>
                <a:latin typeface="Alexandria" pitchFamily="2" charset="-78"/>
                <a:cs typeface="Alexandria" pitchFamily="2" charset="-78"/>
              </a:rPr>
              <a:t>تعتمد على تحليل البيانات الضخمة لتقديم محتوى مخصص لكل مستخدم.</a:t>
            </a:r>
          </a:p>
          <a:p>
            <a:pPr marL="742950" lvl="1" indent="-285750" algn="just" rtl="1">
              <a:lnSpc>
                <a:spcPct val="200000"/>
              </a:lnSpc>
              <a:buFontTx/>
              <a:buChar char="-"/>
            </a:pPr>
            <a:r>
              <a:rPr lang="ar-EG" b="1" dirty="0">
                <a:solidFill>
                  <a:srgbClr val="FF0000"/>
                </a:solidFill>
                <a:latin typeface="Alexandria" pitchFamily="2" charset="-78"/>
                <a:cs typeface="Alexandria" pitchFamily="2" charset="-78"/>
              </a:rPr>
              <a:t>قابلة</a:t>
            </a:r>
            <a:r>
              <a:rPr lang="ar-EG" b="1" dirty="0">
                <a:solidFill>
                  <a:srgbClr val="00B0F0"/>
                </a:solidFill>
                <a:latin typeface="Alexandria" pitchFamily="2" charset="-78"/>
                <a:cs typeface="Alexandria" pitchFamily="2" charset="-78"/>
              </a:rPr>
              <a:t> </a:t>
            </a:r>
            <a:r>
              <a:rPr lang="ar-EG" b="1" dirty="0">
                <a:solidFill>
                  <a:srgbClr val="FF0000"/>
                </a:solidFill>
                <a:latin typeface="Alexandria" pitchFamily="2" charset="-78"/>
                <a:cs typeface="Alexandria" pitchFamily="2" charset="-78"/>
              </a:rPr>
              <a:t>للتوسع</a:t>
            </a:r>
            <a:r>
              <a:rPr lang="ar-EG" dirty="0">
                <a:solidFill>
                  <a:schemeClr val="tx1">
                    <a:lumMod val="95000"/>
                    <a:lumOff val="5000"/>
                  </a:schemeClr>
                </a:solidFill>
                <a:latin typeface="Alexandria" pitchFamily="2" charset="-78"/>
                <a:cs typeface="Alexandria" pitchFamily="2" charset="-78"/>
              </a:rPr>
              <a:t>: تمتاز بالقدرة على الوصول إلى ملايين المستخدمين حول العالم</a:t>
            </a:r>
          </a:p>
          <a:p>
            <a:pPr marL="742950" lvl="1" indent="-285750" algn="just" rtl="1">
              <a:lnSpc>
                <a:spcPct val="200000"/>
              </a:lnSpc>
              <a:buFontTx/>
              <a:buChar char="-"/>
            </a:pPr>
            <a:r>
              <a:rPr lang="ar-EG" b="1" dirty="0">
                <a:solidFill>
                  <a:srgbClr val="FF0000"/>
                </a:solidFill>
                <a:latin typeface="Alexandria" pitchFamily="2" charset="-78"/>
                <a:cs typeface="Alexandria" pitchFamily="2" charset="-78"/>
              </a:rPr>
              <a:t>التكامل</a:t>
            </a:r>
            <a:r>
              <a:rPr lang="ar-EG" dirty="0">
                <a:solidFill>
                  <a:schemeClr val="tx1">
                    <a:lumMod val="95000"/>
                    <a:lumOff val="5000"/>
                  </a:schemeClr>
                </a:solidFill>
                <a:latin typeface="Alexandria" pitchFamily="2" charset="-78"/>
                <a:cs typeface="Alexandria" pitchFamily="2" charset="-78"/>
              </a:rPr>
              <a:t>: يمكن دمجها مع أدوات أخرى مثل التسويق الإلكتروني.</a:t>
            </a:r>
          </a:p>
          <a:p>
            <a:pPr marL="742950" lvl="1" indent="-285750" algn="just" rtl="1">
              <a:lnSpc>
                <a:spcPct val="200000"/>
              </a:lnSpc>
              <a:buFontTx/>
              <a:buChar char="-"/>
            </a:pPr>
            <a:r>
              <a:rPr lang="ar-EG" b="1" dirty="0">
                <a:solidFill>
                  <a:srgbClr val="FF0000"/>
                </a:solidFill>
                <a:latin typeface="Alexandria" pitchFamily="2" charset="-78"/>
                <a:cs typeface="Alexandria" pitchFamily="2" charset="-78"/>
              </a:rPr>
              <a:t>التأثير</a:t>
            </a:r>
            <a:r>
              <a:rPr lang="ar-EG" b="1" dirty="0">
                <a:solidFill>
                  <a:srgbClr val="00B0F0"/>
                </a:solidFill>
                <a:latin typeface="Alexandria" pitchFamily="2" charset="-78"/>
                <a:cs typeface="Alexandria" pitchFamily="2" charset="-78"/>
              </a:rPr>
              <a:t> </a:t>
            </a:r>
            <a:r>
              <a:rPr lang="ar-EG" b="1" dirty="0">
                <a:solidFill>
                  <a:srgbClr val="FF0000"/>
                </a:solidFill>
                <a:latin typeface="Alexandria" pitchFamily="2" charset="-78"/>
                <a:cs typeface="Alexandria" pitchFamily="2" charset="-78"/>
              </a:rPr>
              <a:t>المجتمعي</a:t>
            </a:r>
            <a:r>
              <a:rPr lang="ar-EG" dirty="0">
                <a:solidFill>
                  <a:schemeClr val="tx1">
                    <a:lumMod val="95000"/>
                    <a:lumOff val="5000"/>
                  </a:schemeClr>
                </a:solidFill>
                <a:latin typeface="Alexandria" pitchFamily="2" charset="-78"/>
                <a:cs typeface="Alexandria" pitchFamily="2" charset="-78"/>
              </a:rPr>
              <a:t>: تؤثر بشكل كبير على سلوك الأفراد والمجتمعات سواء على مستوى التواصل الشخصي أو العمل.</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8151" y="240109"/>
            <a:ext cx="2305141" cy="1076343"/>
          </a:xfrm>
          <a:prstGeom prst="rect">
            <a:avLst/>
          </a:prstGeom>
        </p:spPr>
      </p:pic>
    </p:spTree>
    <p:extLst>
      <p:ext uri="{BB962C8B-B14F-4D97-AF65-F5344CB8AC3E}">
        <p14:creationId xmlns:p14="http://schemas.microsoft.com/office/powerpoint/2010/main" val="36360840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39014" y="1085620"/>
            <a:ext cx="5859262" cy="461665"/>
          </a:xfrm>
          <a:prstGeom prst="rect">
            <a:avLst/>
          </a:prstGeom>
          <a:noFill/>
        </p:spPr>
        <p:txBody>
          <a:bodyPr wrap="square" rtlCol="0">
            <a:spAutoFit/>
          </a:bodyPr>
          <a:lstStyle/>
          <a:p>
            <a:pPr algn="ctr" rtl="1"/>
            <a:r>
              <a:rPr lang="ar-EG" sz="2400" b="1" dirty="0">
                <a:solidFill>
                  <a:srgbClr val="00AEEF"/>
                </a:solidFill>
                <a:latin typeface="Alexandria" charset="0"/>
                <a:cs typeface="Alexandria" charset="0"/>
              </a:rPr>
              <a:t>ثالثًا: موضوعات المقرر</a:t>
            </a:r>
            <a:endParaRPr lang="en-US" sz="24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781182" y="1689852"/>
            <a:ext cx="7216440" cy="4082528"/>
          </a:xfrm>
          <a:prstGeom prst="rect">
            <a:avLst/>
          </a:prstGeom>
          <a:noFill/>
        </p:spPr>
        <p:txBody>
          <a:bodyPr wrap="square" rtlCol="0">
            <a:spAutoFit/>
          </a:bodyPr>
          <a:lstStyle/>
          <a:p>
            <a:pPr algn="just" rtl="1">
              <a:lnSpc>
                <a:spcPct val="200000"/>
              </a:lnSpc>
            </a:pPr>
            <a:endParaRPr lang="ar-EG" b="1" kern="0" dirty="0">
              <a:solidFill>
                <a:srgbClr val="0D0D0D"/>
              </a:solidFill>
              <a:effectLst/>
              <a:latin typeface="Alexandria" pitchFamily="2" charset="-78"/>
              <a:ea typeface="Calibri" panose="020F0502020204030204" pitchFamily="34" charset="0"/>
              <a:cs typeface="Alexandria" pitchFamily="2" charset="-78"/>
            </a:endParaRPr>
          </a:p>
          <a:p>
            <a:pPr algn="just" rtl="1">
              <a:lnSpc>
                <a:spcPct val="200000"/>
              </a:lnSpc>
            </a:pPr>
            <a:r>
              <a:rPr lang="ar-EG" b="1" kern="0">
                <a:solidFill>
                  <a:srgbClr val="FF0000"/>
                </a:solidFill>
                <a:latin typeface="Alexandria" pitchFamily="2" charset="-78"/>
                <a:ea typeface="Calibri" panose="020F0502020204030204" pitchFamily="34" charset="0"/>
                <a:cs typeface="Alexandria" pitchFamily="2" charset="-78"/>
              </a:rPr>
              <a:t>10</a:t>
            </a:r>
            <a:r>
              <a:rPr lang="ar-EG" sz="1600" b="1" kern="0">
                <a:solidFill>
                  <a:srgbClr val="FF0000"/>
                </a:solidFill>
                <a:latin typeface="Alexandria" pitchFamily="2" charset="-78"/>
                <a:ea typeface="Calibri" panose="020F0502020204030204" pitchFamily="34" charset="0"/>
                <a:cs typeface="Alexandria" pitchFamily="2" charset="-78"/>
              </a:rPr>
              <a:t>- </a:t>
            </a:r>
            <a:r>
              <a:rPr lang="ar-EG" sz="1600" b="1" kern="0" dirty="0">
                <a:solidFill>
                  <a:srgbClr val="FF0000"/>
                </a:solidFill>
                <a:latin typeface="Alexandria" pitchFamily="2" charset="-78"/>
                <a:ea typeface="Calibri" panose="020F0502020204030204" pitchFamily="34" charset="0"/>
                <a:cs typeface="Alexandria" pitchFamily="2" charset="-78"/>
              </a:rPr>
              <a:t>الذكاء الاصطناعي في اقتصاديات الإعلام الرقمي</a:t>
            </a:r>
          </a:p>
          <a:p>
            <a:pPr algn="just" rtl="1">
              <a:lnSpc>
                <a:spcPct val="200000"/>
              </a:lnSpc>
            </a:pPr>
            <a:r>
              <a:rPr lang="ar-EG" sz="1600" b="1" kern="0" dirty="0">
                <a:solidFill>
                  <a:srgbClr val="00B0F0"/>
                </a:solidFill>
                <a:latin typeface="Alexandria" pitchFamily="2" charset="-78"/>
                <a:ea typeface="Calibri" panose="020F0502020204030204" pitchFamily="34" charset="0"/>
                <a:cs typeface="Alexandria" pitchFamily="2" charset="-78"/>
              </a:rPr>
              <a:t>استراتيجيات تحسين الإعلانات الرقمية باستخدام الذكاء الاصطناعي</a:t>
            </a:r>
          </a:p>
          <a:p>
            <a:pPr marL="285750" indent="-285750" algn="just" rtl="1">
              <a:lnSpc>
                <a:spcPct val="200000"/>
              </a:lnSpc>
              <a:buFontTx/>
              <a:buChar char="-"/>
            </a:pPr>
            <a:r>
              <a:rPr lang="ar-EG" sz="1600" kern="0" dirty="0">
                <a:solidFill>
                  <a:schemeClr val="tx1">
                    <a:lumMod val="95000"/>
                    <a:lumOff val="5000"/>
                  </a:schemeClr>
                </a:solidFill>
                <a:latin typeface="Alexandria" pitchFamily="2" charset="-78"/>
                <a:ea typeface="Calibri" panose="020F0502020204030204" pitchFamily="34" charset="0"/>
                <a:cs typeface="Alexandria" pitchFamily="2" charset="-78"/>
              </a:rPr>
              <a:t>الاستهداف الدقيق للجمهور بناءً على اهتماماته وسلوكه</a:t>
            </a:r>
          </a:p>
          <a:p>
            <a:pPr marL="285750" indent="-285750" algn="just" rtl="1">
              <a:lnSpc>
                <a:spcPct val="200000"/>
              </a:lnSpc>
              <a:buFontTx/>
              <a:buChar char="-"/>
            </a:pPr>
            <a:r>
              <a:rPr lang="ar-EG" sz="1600" kern="0" dirty="0">
                <a:solidFill>
                  <a:schemeClr val="tx1">
                    <a:lumMod val="95000"/>
                    <a:lumOff val="5000"/>
                  </a:schemeClr>
                </a:solidFill>
                <a:latin typeface="Alexandria" pitchFamily="2" charset="-78"/>
                <a:ea typeface="Calibri" panose="020F0502020204030204" pitchFamily="34" charset="0"/>
                <a:cs typeface="Alexandria" pitchFamily="2" charset="-78"/>
              </a:rPr>
              <a:t>إنشاء محتوى إعلاني مخصص يؤدي إلى زيادة التفاعل مع الإعلانات</a:t>
            </a:r>
          </a:p>
          <a:p>
            <a:pPr marL="285750" indent="-285750" algn="just" rtl="1">
              <a:lnSpc>
                <a:spcPct val="200000"/>
              </a:lnSpc>
              <a:buFontTx/>
              <a:buChar char="-"/>
            </a:pPr>
            <a:r>
              <a:rPr lang="ar-EG" sz="1600" kern="0" dirty="0">
                <a:solidFill>
                  <a:schemeClr val="tx1">
                    <a:lumMod val="95000"/>
                    <a:lumOff val="5000"/>
                  </a:schemeClr>
                </a:solidFill>
                <a:latin typeface="Alexandria" pitchFamily="2" charset="-78"/>
                <a:ea typeface="Calibri" panose="020F0502020204030204" pitchFamily="34" charset="0"/>
                <a:cs typeface="Alexandria" pitchFamily="2" charset="-78"/>
              </a:rPr>
              <a:t>إدارة الحملات بشكل ديناميكي وتعني </a:t>
            </a:r>
            <a:r>
              <a:rPr lang="ar-EG" sz="1600" dirty="0">
                <a:solidFill>
                  <a:schemeClr val="tx1">
                    <a:lumMod val="95000"/>
                    <a:lumOff val="5000"/>
                  </a:schemeClr>
                </a:solidFill>
                <a:latin typeface="Alexandria" pitchFamily="2" charset="-78"/>
                <a:cs typeface="Alexandria" pitchFamily="2" charset="-78"/>
              </a:rPr>
              <a:t>مراقبة أداء الحملات في الوقت الحقيقي وضبط الميزانية بناءً على النتائج كزيادة الميزانية لحملة ناجحة وتقليل الإنفاق لحملة منخفضة الأداء.</a:t>
            </a:r>
            <a:endParaRPr lang="ar-EG" sz="1600" b="1" dirty="0">
              <a:solidFill>
                <a:srgbClr val="FF0000"/>
              </a:solidFill>
              <a:latin typeface="Alexandria" pitchFamily="2" charset="-78"/>
              <a:cs typeface="Alexandria"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8151" y="240109"/>
            <a:ext cx="2305141" cy="1076343"/>
          </a:xfrm>
          <a:prstGeom prst="rect">
            <a:avLst/>
          </a:prstGeom>
        </p:spPr>
      </p:pic>
      <p:pic>
        <p:nvPicPr>
          <p:cNvPr id="2" name="Picture 1">
            <a:extLst>
              <a:ext uri="{FF2B5EF4-FFF2-40B4-BE49-F238E27FC236}">
                <a16:creationId xmlns:a16="http://schemas.microsoft.com/office/drawing/2014/main" id="{B823F17F-1275-80EC-0B55-A2131C0A0E7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6941" y="2754217"/>
            <a:ext cx="3760654" cy="3433331"/>
          </a:xfrm>
          <a:prstGeom prst="rect">
            <a:avLst/>
          </a:prstGeom>
        </p:spPr>
      </p:pic>
    </p:spTree>
    <p:extLst>
      <p:ext uri="{BB962C8B-B14F-4D97-AF65-F5344CB8AC3E}">
        <p14:creationId xmlns:p14="http://schemas.microsoft.com/office/powerpoint/2010/main" val="23648269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55124" y="623955"/>
            <a:ext cx="5859262"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ثالثًا: مراجع المقرر</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94675" y="1441730"/>
            <a:ext cx="11502947" cy="5488169"/>
          </a:xfrm>
          <a:prstGeom prst="rect">
            <a:avLst/>
          </a:prstGeom>
          <a:noFill/>
        </p:spPr>
        <p:txBody>
          <a:bodyPr wrap="square" rtlCol="0">
            <a:spAutoFit/>
          </a:bodyPr>
          <a:lstStyle/>
          <a:p>
            <a:pPr marL="342900" lvl="0" indent="-342900" algn="just" rtl="1">
              <a:lnSpc>
                <a:spcPct val="150000"/>
              </a:lnSpc>
              <a:spcAft>
                <a:spcPts val="800"/>
              </a:spcAft>
              <a:buFont typeface="Sakkal Majalla" panose="02000000000000000000" pitchFamily="2" charset="-78"/>
              <a:buChar char="-"/>
            </a:pPr>
            <a:r>
              <a:rPr lang="ar-EG" sz="1400" kern="100" dirty="0">
                <a:effectLst/>
                <a:latin typeface="Alexandria Light" pitchFamily="2" charset="-78"/>
                <a:ea typeface="Calibri" panose="020F0502020204030204" pitchFamily="34" charset="0"/>
                <a:cs typeface="Alexandria Light" pitchFamily="2" charset="-78"/>
              </a:rPr>
              <a:t>دراسة اقتصاديات الصحافة الإلكترونية العربية: الواقع والنموذج</a:t>
            </a:r>
            <a:endParaRPr lang="en-US" sz="1400" kern="100" dirty="0">
              <a:effectLst/>
              <a:latin typeface="Alexandria Light" pitchFamily="2" charset="-78"/>
              <a:ea typeface="Calibri" panose="020F0502020204030204" pitchFamily="34" charset="0"/>
              <a:cs typeface="Alexandria Light" pitchFamily="2" charset="-78"/>
            </a:endParaRPr>
          </a:p>
          <a:p>
            <a:pPr algn="just" rtl="1">
              <a:lnSpc>
                <a:spcPct val="150000"/>
              </a:lnSpc>
              <a:spcAft>
                <a:spcPts val="800"/>
              </a:spcAft>
            </a:pPr>
            <a:r>
              <a:rPr lang="ar-EG" sz="1400" kern="100" dirty="0">
                <a:effectLst/>
                <a:latin typeface="Alexandria Light" pitchFamily="2" charset="-78"/>
                <a:ea typeface="Calibri" panose="020F0502020204030204" pitchFamily="34" charset="0"/>
                <a:cs typeface="Alexandria Light" pitchFamily="2" charset="-78"/>
              </a:rPr>
              <a:t>المؤلف: محمد الأمين موسى. أستاذ الصحافة الإلكترونية المساعد بقسم الإعلام – جامعة قطر</a:t>
            </a:r>
            <a:endParaRPr lang="en-US" sz="1400" kern="100" dirty="0">
              <a:effectLst/>
              <a:latin typeface="Alexandria Light" pitchFamily="2" charset="-78"/>
              <a:ea typeface="Calibri" panose="020F0502020204030204" pitchFamily="34" charset="0"/>
              <a:cs typeface="Alexandria Light" pitchFamily="2" charset="-78"/>
            </a:endParaRPr>
          </a:p>
          <a:p>
            <a:pPr marL="342900" lvl="0" indent="-342900" algn="just" rtl="1">
              <a:lnSpc>
                <a:spcPct val="150000"/>
              </a:lnSpc>
              <a:spcAft>
                <a:spcPts val="800"/>
              </a:spcAft>
              <a:buFont typeface="Sakkal Majalla" panose="02000000000000000000" pitchFamily="2" charset="-78"/>
              <a:buChar char="-"/>
            </a:pPr>
            <a:r>
              <a:rPr lang="ar-EG" sz="1400" kern="100" dirty="0">
                <a:effectLst/>
                <a:latin typeface="Alexandria Light" pitchFamily="2" charset="-78"/>
                <a:ea typeface="Calibri" panose="020F0502020204030204" pitchFamily="34" charset="0"/>
                <a:cs typeface="Alexandria Light" pitchFamily="2" charset="-78"/>
              </a:rPr>
              <a:t>دراسة بعنوان علاقة تطبيقات الذكاء الاصطناعي واقتصاديات مهنة وصناعة الإعلام</a:t>
            </a:r>
            <a:endParaRPr lang="en-US" sz="1400" kern="100" dirty="0">
              <a:effectLst/>
              <a:latin typeface="Alexandria Light" pitchFamily="2" charset="-78"/>
              <a:ea typeface="Calibri" panose="020F0502020204030204" pitchFamily="34" charset="0"/>
              <a:cs typeface="Alexandria Light" pitchFamily="2" charset="-78"/>
            </a:endParaRPr>
          </a:p>
          <a:p>
            <a:pPr algn="just" rtl="1">
              <a:lnSpc>
                <a:spcPct val="150000"/>
              </a:lnSpc>
              <a:spcAft>
                <a:spcPts val="800"/>
              </a:spcAft>
            </a:pPr>
            <a:r>
              <a:rPr lang="ar-EG" sz="1400" kern="100" dirty="0">
                <a:effectLst/>
                <a:latin typeface="Alexandria Light" pitchFamily="2" charset="-78"/>
                <a:ea typeface="Calibri" panose="020F0502020204030204" pitchFamily="34" charset="0"/>
                <a:cs typeface="Alexandria Light" pitchFamily="2" charset="-78"/>
              </a:rPr>
              <a:t>المؤلف: أ. هبة عبد الفتاح- أخصائي فنون مستوى أ- جامعة عين شمس </a:t>
            </a:r>
            <a:endParaRPr lang="en-US" sz="1400" kern="100" dirty="0">
              <a:effectLst/>
              <a:latin typeface="Alexandria Light" pitchFamily="2" charset="-78"/>
              <a:ea typeface="Calibri" panose="020F0502020204030204" pitchFamily="34" charset="0"/>
              <a:cs typeface="Alexandria Light" pitchFamily="2" charset="-78"/>
            </a:endParaRPr>
          </a:p>
          <a:p>
            <a:pPr marL="342900" lvl="0" indent="-342900" algn="just" rtl="1">
              <a:lnSpc>
                <a:spcPct val="150000"/>
              </a:lnSpc>
              <a:spcAft>
                <a:spcPts val="800"/>
              </a:spcAft>
              <a:buFont typeface="Sakkal Majalla" panose="02000000000000000000" pitchFamily="2" charset="-78"/>
              <a:buChar char="-"/>
            </a:pPr>
            <a:r>
              <a:rPr lang="ar-EG" sz="1400" kern="100" dirty="0">
                <a:effectLst/>
                <a:latin typeface="Alexandria Light" pitchFamily="2" charset="-78"/>
                <a:ea typeface="Calibri" panose="020F0502020204030204" pitchFamily="34" charset="0"/>
                <a:cs typeface="Alexandria Light" pitchFamily="2" charset="-78"/>
              </a:rPr>
              <a:t>الاتجاهات الحديثة في دراسات وممارسات إدارة الإعلام: الابتكار وريادة الأعمال الإعلامية رؤية تحليلية نقدية </a:t>
            </a:r>
            <a:endParaRPr lang="en-US" sz="1400" kern="100" dirty="0">
              <a:effectLst/>
              <a:latin typeface="Alexandria Light" pitchFamily="2" charset="-78"/>
              <a:ea typeface="Calibri" panose="020F0502020204030204" pitchFamily="34" charset="0"/>
              <a:cs typeface="Alexandria Light" pitchFamily="2" charset="-78"/>
            </a:endParaRPr>
          </a:p>
          <a:p>
            <a:pPr marL="228600" algn="just" rtl="1">
              <a:lnSpc>
                <a:spcPct val="150000"/>
              </a:lnSpc>
              <a:spcAft>
                <a:spcPts val="800"/>
              </a:spcAft>
            </a:pPr>
            <a:r>
              <a:rPr lang="ar-EG" sz="1400" kern="100" dirty="0">
                <a:effectLst/>
                <a:latin typeface="Alexandria Light" pitchFamily="2" charset="-78"/>
                <a:ea typeface="Calibri" panose="020F0502020204030204" pitchFamily="34" charset="0"/>
                <a:cs typeface="Alexandria Light" pitchFamily="2" charset="-78"/>
              </a:rPr>
              <a:t>المؤلف: د/ عبد الله بن محم الرفاعي. أستاذ قسم الصحافة والإعلام الجديد – جامعة الإمام محمد بن سعود </a:t>
            </a:r>
            <a:r>
              <a:rPr lang="ar-EG" sz="1400" kern="100" dirty="0" err="1">
                <a:effectLst/>
                <a:latin typeface="Alexandria Light" pitchFamily="2" charset="-78"/>
                <a:ea typeface="Calibri" panose="020F0502020204030204" pitchFamily="34" charset="0"/>
                <a:cs typeface="Alexandria Light" pitchFamily="2" charset="-78"/>
              </a:rPr>
              <a:t>الإسلمية</a:t>
            </a:r>
            <a:r>
              <a:rPr lang="ar-EG" sz="1400" kern="100" dirty="0">
                <a:effectLst/>
                <a:latin typeface="Alexandria Light" pitchFamily="2" charset="-78"/>
                <a:ea typeface="Calibri" panose="020F0502020204030204" pitchFamily="34" charset="0"/>
                <a:cs typeface="Alexandria Light" pitchFamily="2" charset="-78"/>
              </a:rPr>
              <a:t>- الرياض.</a:t>
            </a:r>
            <a:endParaRPr lang="en-US" sz="1400" kern="100" dirty="0">
              <a:effectLst/>
              <a:latin typeface="Alexandria Light" pitchFamily="2" charset="-78"/>
              <a:ea typeface="Calibri" panose="020F0502020204030204" pitchFamily="34" charset="0"/>
              <a:cs typeface="Alexandria Light" pitchFamily="2" charset="-78"/>
            </a:endParaRPr>
          </a:p>
          <a:p>
            <a:pPr marL="342900" lvl="0" indent="-342900" algn="just" rtl="1">
              <a:lnSpc>
                <a:spcPct val="150000"/>
              </a:lnSpc>
              <a:spcAft>
                <a:spcPts val="800"/>
              </a:spcAft>
              <a:buFont typeface="Sakkal Majalla" panose="02000000000000000000" pitchFamily="2" charset="-78"/>
              <a:buChar char="-"/>
            </a:pPr>
            <a:r>
              <a:rPr lang="ar-EG" sz="1400" kern="100" dirty="0">
                <a:effectLst/>
                <a:latin typeface="Alexandria Light" pitchFamily="2" charset="-78"/>
                <a:ea typeface="Calibri" panose="020F0502020204030204" pitchFamily="34" charset="0"/>
                <a:cs typeface="Alexandria Light" pitchFamily="2" charset="-78"/>
              </a:rPr>
              <a:t>اقتصاد الإعلام والمعرفة</a:t>
            </a:r>
            <a:endParaRPr lang="en-US" sz="1400" kern="100" dirty="0">
              <a:effectLst/>
              <a:latin typeface="Alexandria Light" pitchFamily="2" charset="-78"/>
              <a:ea typeface="Calibri" panose="020F0502020204030204" pitchFamily="34" charset="0"/>
              <a:cs typeface="Alexandria Light" pitchFamily="2" charset="-78"/>
            </a:endParaRPr>
          </a:p>
          <a:p>
            <a:pPr marL="228600" algn="just" rtl="1">
              <a:lnSpc>
                <a:spcPct val="150000"/>
              </a:lnSpc>
              <a:spcAft>
                <a:spcPts val="800"/>
              </a:spcAft>
            </a:pPr>
            <a:r>
              <a:rPr lang="ar-EG" sz="1400" kern="100" dirty="0">
                <a:effectLst/>
                <a:latin typeface="Alexandria Light" pitchFamily="2" charset="-78"/>
                <a:ea typeface="Calibri" panose="020F0502020204030204" pitchFamily="34" charset="0"/>
                <a:cs typeface="Alexandria Light" pitchFamily="2" charset="-78"/>
              </a:rPr>
              <a:t>المؤلف: د/  لؤي الزعبي. الجامعة الافتراضية السورية.</a:t>
            </a:r>
            <a:endParaRPr lang="en-US" sz="1400" kern="100" dirty="0">
              <a:effectLst/>
              <a:latin typeface="Alexandria Light" pitchFamily="2" charset="-78"/>
              <a:ea typeface="Calibri" panose="020F0502020204030204" pitchFamily="34" charset="0"/>
              <a:cs typeface="Alexandria Light" pitchFamily="2" charset="-78"/>
            </a:endParaRPr>
          </a:p>
          <a:p>
            <a:pPr marL="342900" lvl="0" indent="-342900" algn="just" rtl="1">
              <a:lnSpc>
                <a:spcPct val="150000"/>
              </a:lnSpc>
              <a:spcAft>
                <a:spcPts val="800"/>
              </a:spcAft>
              <a:buFont typeface="Sakkal Majalla" panose="02000000000000000000" pitchFamily="2" charset="-78"/>
              <a:buChar char="-"/>
            </a:pPr>
            <a:r>
              <a:rPr lang="ar-EG" sz="1400" kern="100" dirty="0">
                <a:effectLst/>
                <a:latin typeface="Alexandria Light" pitchFamily="2" charset="-78"/>
                <a:ea typeface="Calibri" panose="020F0502020204030204" pitchFamily="34" charset="0"/>
                <a:cs typeface="Alexandria Light" pitchFamily="2" charset="-78"/>
              </a:rPr>
              <a:t>دراسة اقتصاديات الإعلام الجديد وحدود الحرية</a:t>
            </a:r>
            <a:endParaRPr lang="en-US" sz="1400" kern="100" dirty="0">
              <a:effectLst/>
              <a:latin typeface="Alexandria Light" pitchFamily="2" charset="-78"/>
              <a:ea typeface="Calibri" panose="020F0502020204030204" pitchFamily="34" charset="0"/>
              <a:cs typeface="Alexandria Light" pitchFamily="2" charset="-78"/>
            </a:endParaRPr>
          </a:p>
          <a:p>
            <a:pPr algn="just" rtl="1">
              <a:lnSpc>
                <a:spcPct val="150000"/>
              </a:lnSpc>
              <a:spcAft>
                <a:spcPts val="800"/>
              </a:spcAft>
            </a:pPr>
            <a:r>
              <a:rPr lang="ar-EG" sz="1400" kern="100" dirty="0">
                <a:effectLst/>
                <a:latin typeface="Alexandria Light" pitchFamily="2" charset="-78"/>
                <a:ea typeface="Calibri" panose="020F0502020204030204" pitchFamily="34" charset="0"/>
                <a:cs typeface="Alexandria Light" pitchFamily="2" charset="-78"/>
              </a:rPr>
              <a:t>المؤلف: أمجد المنيف. مدير عام مركز سمت للدراسات</a:t>
            </a:r>
            <a:endParaRPr lang="en-US" sz="1400" kern="100" dirty="0">
              <a:effectLst/>
              <a:latin typeface="Alexandria Light" pitchFamily="2" charset="-78"/>
              <a:ea typeface="Calibri" panose="020F0502020204030204" pitchFamily="34" charset="0"/>
              <a:cs typeface="Alexandria Light" pitchFamily="2" charset="-78"/>
            </a:endParaRPr>
          </a:p>
          <a:p>
            <a:pPr marL="342900" lvl="0" indent="-342900" algn="just" rtl="1">
              <a:lnSpc>
                <a:spcPct val="150000"/>
              </a:lnSpc>
              <a:spcAft>
                <a:spcPts val="800"/>
              </a:spcAft>
              <a:buFont typeface="Sakkal Majalla" panose="02000000000000000000" pitchFamily="2" charset="-78"/>
              <a:buChar char="-"/>
            </a:pPr>
            <a:r>
              <a:rPr lang="ar-EG" sz="1400" kern="100" dirty="0">
                <a:effectLst/>
                <a:latin typeface="Alexandria Light" pitchFamily="2" charset="-78"/>
                <a:ea typeface="Calibri" panose="020F0502020204030204" pitchFamily="34" charset="0"/>
                <a:cs typeface="Alexandria Light" pitchFamily="2" charset="-78"/>
              </a:rPr>
              <a:t>إدارة الإعلان </a:t>
            </a:r>
            <a:r>
              <a:rPr lang="ar-EG" sz="1400" kern="100" dirty="0" err="1">
                <a:effectLst/>
                <a:latin typeface="Alexandria Light" pitchFamily="2" charset="-78"/>
                <a:ea typeface="Calibri" panose="020F0502020204030204" pitchFamily="34" charset="0"/>
                <a:cs typeface="Alexandria Light" pitchFamily="2" charset="-78"/>
              </a:rPr>
              <a:t>واقتصادياته</a:t>
            </a:r>
            <a:endParaRPr lang="en-US" sz="1400" kern="100" dirty="0">
              <a:effectLst/>
              <a:latin typeface="Alexandria Light" pitchFamily="2" charset="-78"/>
              <a:ea typeface="Calibri" panose="020F0502020204030204" pitchFamily="34" charset="0"/>
              <a:cs typeface="Alexandria Light" pitchFamily="2" charset="-78"/>
            </a:endParaRPr>
          </a:p>
          <a:p>
            <a:pPr algn="just" rtl="1">
              <a:lnSpc>
                <a:spcPct val="150000"/>
              </a:lnSpc>
              <a:spcAft>
                <a:spcPts val="800"/>
              </a:spcAft>
            </a:pPr>
            <a:r>
              <a:rPr lang="ar-EG" sz="1400" kern="100" dirty="0">
                <a:effectLst/>
                <a:latin typeface="Alexandria Light" pitchFamily="2" charset="-78"/>
                <a:ea typeface="Calibri" panose="020F0502020204030204" pitchFamily="34" charset="0"/>
                <a:cs typeface="Alexandria Light" pitchFamily="2" charset="-78"/>
              </a:rPr>
              <a:t>المؤلف: د/ سامي عبد العزيز. أستاذ العلاقات العامة- كلية الإعلام- جامعة القاهرة</a:t>
            </a:r>
            <a:endParaRPr lang="en-US" sz="1400" kern="100" dirty="0">
              <a:effectLst/>
              <a:latin typeface="Alexandria Light" pitchFamily="2" charset="-78"/>
              <a:ea typeface="Calibri" panose="020F0502020204030204" pitchFamily="34" charset="0"/>
              <a:cs typeface="Alexandria Light" pitchFamily="2" charset="-78"/>
            </a:endParaRPr>
          </a:p>
          <a:p>
            <a:pPr algn="just" rtl="1">
              <a:lnSpc>
                <a:spcPct val="150000"/>
              </a:lnSpc>
              <a:spcAft>
                <a:spcPts val="800"/>
              </a:spcAft>
            </a:pPr>
            <a:r>
              <a:rPr lang="ar-EG" sz="1400" kern="100" dirty="0">
                <a:effectLst/>
                <a:latin typeface="Alexandria Light" pitchFamily="2" charset="-78"/>
                <a:ea typeface="Calibri" panose="020F0502020204030204" pitchFamily="34" charset="0"/>
                <a:cs typeface="Alexandria Light" pitchFamily="2" charset="-78"/>
              </a:rPr>
              <a:t>د/ سلوى </a:t>
            </a:r>
            <a:r>
              <a:rPr lang="ar-EG" sz="1400" kern="100" dirty="0" err="1">
                <a:effectLst/>
                <a:latin typeface="Alexandria Light" pitchFamily="2" charset="-78"/>
                <a:ea typeface="Calibri" panose="020F0502020204030204" pitchFamily="34" charset="0"/>
                <a:cs typeface="Alexandria Light" pitchFamily="2" charset="-78"/>
              </a:rPr>
              <a:t>العوادلي</a:t>
            </a:r>
            <a:r>
              <a:rPr lang="ar-EG" sz="1400" kern="100" dirty="0">
                <a:effectLst/>
                <a:latin typeface="Alexandria Light" pitchFamily="2" charset="-78"/>
                <a:ea typeface="Calibri" panose="020F0502020204030204" pitchFamily="34" charset="0"/>
                <a:cs typeface="Alexandria Light" pitchFamily="2" charset="-78"/>
              </a:rPr>
              <a:t>/ الأستاذ المساعد بقسم العلاقات العامة – كلية الإعلام- جامعة القاهرة.</a:t>
            </a:r>
            <a:endParaRPr lang="en-US" sz="1400" kern="1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8151" y="240109"/>
            <a:ext cx="2305141" cy="1076343"/>
          </a:xfrm>
          <a:prstGeom prst="rect">
            <a:avLst/>
          </a:prstGeom>
        </p:spPr>
      </p:pic>
    </p:spTree>
    <p:extLst>
      <p:ext uri="{BB962C8B-B14F-4D97-AF65-F5344CB8AC3E}">
        <p14:creationId xmlns:p14="http://schemas.microsoft.com/office/powerpoint/2010/main" val="2744402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30934" y="1115864"/>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خلاصة المحاضرة </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708392" y="2013956"/>
            <a:ext cx="8888855" cy="2780889"/>
          </a:xfrm>
          <a:prstGeom prst="rect">
            <a:avLst/>
          </a:prstGeom>
          <a:noFill/>
        </p:spPr>
        <p:txBody>
          <a:bodyPr wrap="square" rtlCol="0">
            <a:spAutoFit/>
          </a:bodyPr>
          <a:lstStyle/>
          <a:p>
            <a:pPr marL="285750" indent="-285750" algn="just" rtl="1">
              <a:lnSpc>
                <a:spcPct val="200000"/>
              </a:lnSpc>
              <a:buFontTx/>
              <a:buChar char="-"/>
            </a:pPr>
            <a:r>
              <a:rPr lang="ar-EG" b="1" kern="0" dirty="0">
                <a:solidFill>
                  <a:srgbClr val="0D0D0D"/>
                </a:solidFill>
                <a:effectLst/>
                <a:latin typeface="Alexandria" pitchFamily="2" charset="-78"/>
                <a:ea typeface="Times New Roman" panose="02020603050405020304" pitchFamily="18" charset="0"/>
                <a:cs typeface="Alexandria" pitchFamily="2" charset="-78"/>
              </a:rPr>
              <a:t>التعرف على وصف المقرر</a:t>
            </a:r>
          </a:p>
          <a:p>
            <a:pPr marL="285750" indent="-285750" algn="just" rtl="1">
              <a:lnSpc>
                <a:spcPct val="200000"/>
              </a:lnSpc>
              <a:buFontTx/>
              <a:buChar char="-"/>
            </a:pPr>
            <a:r>
              <a:rPr lang="ar-EG" b="1" kern="0" dirty="0">
                <a:solidFill>
                  <a:srgbClr val="0D0D0D"/>
                </a:solidFill>
                <a:effectLst/>
                <a:latin typeface="Alexandria" pitchFamily="2" charset="-78"/>
                <a:ea typeface="Times New Roman" panose="02020603050405020304" pitchFamily="18" charset="0"/>
                <a:cs typeface="Alexandria" pitchFamily="2" charset="-78"/>
              </a:rPr>
              <a:t>معرفة أهداف المقرر</a:t>
            </a:r>
          </a:p>
          <a:p>
            <a:pPr marL="285750" indent="-285750" algn="just" rtl="1">
              <a:lnSpc>
                <a:spcPct val="200000"/>
              </a:lnSpc>
              <a:buFontTx/>
              <a:buChar char="-"/>
            </a:pPr>
            <a:r>
              <a:rPr lang="ar-EG" b="1" kern="0" dirty="0">
                <a:solidFill>
                  <a:srgbClr val="0D0D0D"/>
                </a:solidFill>
                <a:latin typeface="Alexandria" pitchFamily="2" charset="-78"/>
                <a:ea typeface="Times New Roman" panose="02020603050405020304" pitchFamily="18" charset="0"/>
                <a:cs typeface="Alexandria" pitchFamily="2" charset="-78"/>
              </a:rPr>
              <a:t>التعرف على موضوعات المقرر</a:t>
            </a:r>
          </a:p>
          <a:p>
            <a:pPr marL="285750" indent="-285750" algn="just" rtl="1">
              <a:lnSpc>
                <a:spcPct val="200000"/>
              </a:lnSpc>
              <a:buFontTx/>
              <a:buChar char="-"/>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a:p>
            <a:pPr marL="285750" indent="-285750" algn="just" rtl="1">
              <a:lnSpc>
                <a:spcPct val="200000"/>
              </a:lnSpc>
              <a:buFontTx/>
              <a:buChar char="-"/>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38321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30934" y="1115864"/>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المحاضرة القادمة </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651572" y="2660636"/>
            <a:ext cx="8888855" cy="3642664"/>
          </a:xfrm>
          <a:prstGeom prst="rect">
            <a:avLst/>
          </a:prstGeom>
          <a:noFill/>
        </p:spPr>
        <p:txBody>
          <a:bodyPr wrap="square" rtlCol="0">
            <a:spAutoFit/>
          </a:bodyPr>
          <a:lstStyle/>
          <a:p>
            <a:pPr marL="285750" indent="-285750" algn="just" rtl="1">
              <a:lnSpc>
                <a:spcPct val="200000"/>
              </a:lnSpc>
              <a:buFontTx/>
              <a:buChar char="-"/>
            </a:pPr>
            <a:r>
              <a:rPr lang="ar-EG" b="1" kern="0" dirty="0">
                <a:solidFill>
                  <a:srgbClr val="0D0D0D"/>
                </a:solidFill>
                <a:effectLst/>
                <a:latin typeface="Alexandria" pitchFamily="2" charset="-78"/>
                <a:ea typeface="Times New Roman" panose="02020603050405020304" pitchFamily="18" charset="0"/>
                <a:cs typeface="Alexandria" pitchFamily="2" charset="-78"/>
              </a:rPr>
              <a:t>في المحاضرة القادمة </a:t>
            </a:r>
          </a:p>
          <a:p>
            <a:pPr algn="just" rtl="1">
              <a:lnSpc>
                <a:spcPct val="200000"/>
              </a:lnSpc>
            </a:pPr>
            <a:r>
              <a:rPr lang="ar-EG" b="1" kern="0" dirty="0">
                <a:solidFill>
                  <a:srgbClr val="0D0D0D"/>
                </a:solidFill>
                <a:latin typeface="Alexandria" pitchFamily="2" charset="-78"/>
                <a:ea typeface="Times New Roman" panose="02020603050405020304" pitchFamily="18" charset="0"/>
                <a:cs typeface="Alexandria" pitchFamily="2" charset="-78"/>
              </a:rPr>
              <a:t>سنتعرف على......</a:t>
            </a:r>
            <a:endParaRPr lang="en-US" b="1" kern="0" dirty="0">
              <a:solidFill>
                <a:srgbClr val="0D0D0D"/>
              </a:solidFill>
              <a:latin typeface="Alexandria" pitchFamily="2" charset="-78"/>
              <a:ea typeface="Times New Roman" panose="02020603050405020304" pitchFamily="18" charset="0"/>
              <a:cs typeface="Alexandria" pitchFamily="2" charset="-78"/>
            </a:endParaRPr>
          </a:p>
          <a:p>
            <a:pPr algn="just" rtl="1">
              <a:lnSpc>
                <a:spcPct val="200000"/>
              </a:lnSpc>
            </a:pPr>
            <a:r>
              <a:rPr lang="ar-EG" sz="1600" b="1" kern="0" dirty="0">
                <a:solidFill>
                  <a:srgbClr val="00B0F0"/>
                </a:solidFill>
                <a:latin typeface="Alexandria" pitchFamily="2" charset="-78"/>
                <a:ea typeface="Times New Roman" panose="02020603050405020304" pitchFamily="18" charset="0"/>
                <a:cs typeface="Alexandria" pitchFamily="2" charset="-78"/>
              </a:rPr>
              <a:t>- مفهوم اقتصاد المعرفة وأهميته في الإعلام الرقمي</a:t>
            </a:r>
          </a:p>
          <a:p>
            <a:pPr marL="285750" indent="-285750" algn="just" rtl="1">
              <a:lnSpc>
                <a:spcPct val="200000"/>
              </a:lnSpc>
              <a:buFontTx/>
              <a:buChar char="-"/>
            </a:pPr>
            <a:r>
              <a:rPr lang="ar-EG" sz="1600" b="1" kern="0" dirty="0">
                <a:solidFill>
                  <a:srgbClr val="00B0F0"/>
                </a:solidFill>
                <a:latin typeface="Alexandria" pitchFamily="2" charset="-78"/>
                <a:ea typeface="Times New Roman" panose="02020603050405020304" pitchFamily="18" charset="0"/>
                <a:cs typeface="Alexandria" pitchFamily="2" charset="-78"/>
              </a:rPr>
              <a:t>التقنيات الحديثة في دعم اقتصاد المعرفة</a:t>
            </a:r>
          </a:p>
          <a:p>
            <a:pPr marL="285750" indent="-285750" algn="just" rtl="1">
              <a:lnSpc>
                <a:spcPct val="200000"/>
              </a:lnSpc>
              <a:buFontTx/>
              <a:buChar char="-"/>
            </a:pPr>
            <a:r>
              <a:rPr lang="ar-EG" sz="1600" b="1" kern="0" dirty="0">
                <a:solidFill>
                  <a:srgbClr val="00B0F0"/>
                </a:solidFill>
                <a:latin typeface="Alexandria" pitchFamily="2" charset="-78"/>
                <a:ea typeface="Times New Roman" panose="02020603050405020304" pitchFamily="18" charset="0"/>
                <a:cs typeface="Alexandria" pitchFamily="2" charset="-78"/>
              </a:rPr>
              <a:t>العلاقة بين الابتكار الرقمي واقتصاد  المعرفة</a:t>
            </a:r>
          </a:p>
          <a:p>
            <a:pPr algn="just" rtl="1">
              <a:lnSpc>
                <a:spcPct val="200000"/>
              </a:lnSpc>
            </a:pPr>
            <a:endParaRPr lang="ar-EG" sz="1600" b="1" kern="0" dirty="0">
              <a:solidFill>
                <a:srgbClr val="0D0D0D"/>
              </a:solidFill>
              <a:effectLst/>
              <a:latin typeface="Alexandria Light" pitchFamily="2" charset="-78"/>
              <a:ea typeface="Times New Roman" panose="02020603050405020304" pitchFamily="18" charset="0"/>
              <a:cs typeface="Alexandria Light" pitchFamily="2" charset="-78"/>
            </a:endParaRPr>
          </a:p>
          <a:p>
            <a:pPr marL="285750" indent="-285750" algn="just" rtl="1">
              <a:lnSpc>
                <a:spcPct val="200000"/>
              </a:lnSpc>
              <a:buFontTx/>
              <a:buChar char="-"/>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3E247DDF-EA52-C171-F347-FF3DD42721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967573"/>
            <a:ext cx="4105459" cy="4105459"/>
          </a:xfrm>
          <a:prstGeom prst="rect">
            <a:avLst/>
          </a:prstGeom>
        </p:spPr>
      </p:pic>
    </p:spTree>
    <p:extLst>
      <p:ext uri="{BB962C8B-B14F-4D97-AF65-F5344CB8AC3E}">
        <p14:creationId xmlns:p14="http://schemas.microsoft.com/office/powerpoint/2010/main" val="645449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aca13214-df29-4e3c-a050-857c0bf7bd8e"/>
    <ds:schemaRef ds:uri="http://purl.org/dc/dcmitype/"/>
    <ds:schemaRef ds:uri="http://www.w3.org/XML/1998/namespace"/>
    <ds:schemaRef ds:uri="http://schemas.microsoft.com/office/2006/documentManagement/types"/>
    <ds:schemaRef ds:uri="http://purl.org/dc/elements/1.1/"/>
    <ds:schemaRef ds:uri="http://schemas.microsoft.com/office/infopath/2007/PartnerControls"/>
    <ds:schemaRef ds:uri="http://schemas.microsoft.com/office/2006/metadata/properties"/>
    <ds:schemaRef ds:uri="http://schemas.openxmlformats.org/package/2006/metadata/core-properties"/>
    <ds:schemaRef ds:uri="688354b5-287c-4cda-825e-1d7935aea40e"/>
    <ds:schemaRef ds:uri="http://purl.org/dc/term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EEAEFD59-AFBC-4B9E-962F-51EC41AA0777}"/>
</file>

<file path=docProps/app.xml><?xml version="1.0" encoding="utf-8"?>
<Properties xmlns="http://schemas.openxmlformats.org/officeDocument/2006/extended-properties" xmlns:vt="http://schemas.openxmlformats.org/officeDocument/2006/docPropsVTypes">
  <Template/>
  <TotalTime>466</TotalTime>
  <Words>1062</Words>
  <Application>Microsoft Office PowerPoint</Application>
  <PresentationFormat>Widescreen</PresentationFormat>
  <Paragraphs>157</Paragraphs>
  <Slides>18</Slides>
  <Notes>13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Alexandria</vt:lpstr>
      <vt:lpstr>Alexandria Light</vt:lpstr>
      <vt:lpstr>Alexandria Medium</vt:lpstr>
      <vt:lpstr>Arial</vt:lpstr>
      <vt:lpstr>Calibri</vt:lpstr>
      <vt:lpstr>Calibri Light</vt:lpstr>
      <vt:lpstr>Sakkal Majalla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Zahra</cp:lastModifiedBy>
  <cp:revision>16</cp:revision>
  <dcterms:created xsi:type="dcterms:W3CDTF">2023-04-29T09:08:00Z</dcterms:created>
  <dcterms:modified xsi:type="dcterms:W3CDTF">2025-01-08T22:46:13Z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