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3" r:id="rId3"/>
    <p:sldId id="313" r:id="rId4"/>
    <p:sldId id="507" r:id="rId5"/>
    <p:sldId id="508" r:id="rId6"/>
    <p:sldId id="509" r:id="rId7"/>
    <p:sldId id="510" r:id="rId8"/>
    <p:sldId id="512" r:id="rId9"/>
    <p:sldId id="513" r:id="rId10"/>
    <p:sldId id="514" r:id="rId11"/>
    <p:sldId id="515" r:id="rId12"/>
    <p:sldId id="516" r:id="rId13"/>
    <p:sldId id="578" r:id="rId14"/>
    <p:sldId id="518" r:id="rId15"/>
    <p:sldId id="519" r:id="rId16"/>
    <p:sldId id="521" r:id="rId17"/>
    <p:sldId id="522" r:id="rId18"/>
    <p:sldId id="564" r:id="rId19"/>
    <p:sldId id="529" r:id="rId20"/>
    <p:sldId id="530" r:id="rId21"/>
    <p:sldId id="531" r:id="rId22"/>
    <p:sldId id="533" r:id="rId23"/>
    <p:sldId id="534" r:id="rId24"/>
    <p:sldId id="541" r:id="rId25"/>
    <p:sldId id="542" r:id="rId26"/>
    <p:sldId id="543" r:id="rId27"/>
    <p:sldId id="546" r:id="rId28"/>
    <p:sldId id="547" r:id="rId29"/>
    <p:sldId id="549" r:id="rId30"/>
    <p:sldId id="550" r:id="rId31"/>
    <p:sldId id="552" r:id="rId32"/>
    <p:sldId id="569" r:id="rId33"/>
    <p:sldId id="570" r:id="rId34"/>
    <p:sldId id="572" r:id="rId35"/>
    <p:sldId id="573" r:id="rId36"/>
    <p:sldId id="574" r:id="rId37"/>
    <p:sldId id="576" r:id="rId38"/>
    <p:sldId id="4646" r:id="rId39"/>
    <p:sldId id="4645" r:id="rId40"/>
    <p:sldId id="4644" r:id="rId41"/>
    <p:sldId id="566" r:id="rId42"/>
    <p:sldId id="49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07"/>
            <p14:sldId id="508"/>
            <p14:sldId id="509"/>
            <p14:sldId id="510"/>
            <p14:sldId id="512"/>
            <p14:sldId id="513"/>
            <p14:sldId id="514"/>
            <p14:sldId id="515"/>
            <p14:sldId id="516"/>
            <p14:sldId id="578"/>
            <p14:sldId id="518"/>
            <p14:sldId id="519"/>
            <p14:sldId id="521"/>
            <p14:sldId id="522"/>
            <p14:sldId id="564"/>
            <p14:sldId id="529"/>
            <p14:sldId id="530"/>
            <p14:sldId id="531"/>
            <p14:sldId id="533"/>
            <p14:sldId id="534"/>
            <p14:sldId id="541"/>
            <p14:sldId id="542"/>
            <p14:sldId id="543"/>
            <p14:sldId id="546"/>
            <p14:sldId id="547"/>
            <p14:sldId id="549"/>
            <p14:sldId id="550"/>
            <p14:sldId id="552"/>
            <p14:sldId id="569"/>
            <p14:sldId id="570"/>
            <p14:sldId id="572"/>
            <p14:sldId id="573"/>
            <p14:sldId id="574"/>
            <p14:sldId id="576"/>
            <p14:sldId id="4646"/>
            <p14:sldId id="4645"/>
            <p14:sldId id="4644"/>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343" autoAdjust="0"/>
  </p:normalViewPr>
  <p:slideViewPr>
    <p:cSldViewPr snapToGrid="0">
      <p:cViewPr varScale="1">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jpeg"/><Relationship Id="rId1" Type="http://schemas.openxmlformats.org/officeDocument/2006/relationships/slideLayout" Target="../slideLayouts/slideLayout15.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59" y="-58058"/>
            <a:ext cx="7831443"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59681" y="3429000"/>
            <a:ext cx="7028459" cy="492443"/>
          </a:xfrm>
          <a:prstGeom prst="rect">
            <a:avLst/>
          </a:prstGeom>
          <a:noFill/>
        </p:spPr>
        <p:txBody>
          <a:bodyPr wrap="square" rtlCol="0">
            <a:spAutoFit/>
          </a:bodyPr>
          <a:lstStyle/>
          <a:p>
            <a:r>
              <a:rPr lang="en-US" sz="2600" b="1" dirty="0">
                <a:solidFill>
                  <a:srgbClr val="00B0F0"/>
                </a:solidFill>
                <a:latin typeface="Arial Black" panose="020B0A04020102020204" pitchFamily="34" charset="0"/>
                <a:cs typeface="Times New Roman" panose="02020603050405020304" pitchFamily="18" charset="0"/>
              </a:rPr>
              <a:t>Demand forecasting in a supply chain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05475" y="4006813"/>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105475" y="482547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4414541"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11663" y="4239620"/>
            <a:ext cx="5573486" cy="281431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98893" y="1126955"/>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831075" y="2690748"/>
            <a:ext cx="9080230" cy="3539430"/>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forecasting for both an enterprise and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components of a demand forecast.</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Forecast demand in a supply chain given historical demand  data using time-series methodologies.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Analyze demand forecasts to estimate forecast error.</a:t>
            </a:r>
          </a:p>
          <a:p>
            <a:pPr marL="514350" indent="-514350" algn="just">
              <a:buFont typeface="+mj-lt"/>
              <a:buAutoNum type="arabicPeriod"/>
              <a:defRPr/>
            </a:pPr>
            <a:r>
              <a:rPr lang="en-US" sz="2800" dirty="0">
                <a:solidFill>
                  <a:prstClr val="black"/>
                </a:solidFill>
                <a:latin typeface="Times New Roman"/>
                <a:ea typeface="Times New Roman"/>
                <a:cs typeface="Times New Roman"/>
                <a:sym typeface="Times New Roman"/>
              </a:rPr>
              <a:t>The benefit of AI in demand forecasting.</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33558"/>
            <a:ext cx="426260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4320" y="1461511"/>
            <a:ext cx="11526195" cy="50969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Demand forecasts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form the basis of all supply chain planning.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All push processes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 the supply chain are performed in anticipation of customer demand, whereas all </a:t>
            </a: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pull processes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are performed in response to customer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push processes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 manager must plan the level of activity, be it production, transportation, or any other planned activity.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pull processes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 manager must plan the level of available capacity and inventory, but not the actual amount to be executed.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In both instances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the first step a manager must take is to forecast what customer demand will be.</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664186" y="291409"/>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Role of Forecasting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15315960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92144"/>
            <a:ext cx="4128422" cy="51781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4000" y="1289284"/>
            <a:ext cx="11626825" cy="5178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The forecast of demand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forms the basis for all strategic and planning decisions in a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When all stages of a supply chain work together to produce a collaborative forecast, however, the forecast tends to be much more accurate.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The resulting forecast accuracy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enables supply chains to be both more responsive and more efficient in serving their customers.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Long-term forecasts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are usually less accurate than short-term forecasts.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Leaders in many supply chains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from electronics manufacturers to packaged-goods retailers, have improved their ability to match supply and demand by moving toward collaborative forecasting.</a:t>
            </a: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69818" y="310673"/>
            <a:ext cx="641823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Role of Forecasting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27576838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87150"/>
            <a:ext cx="4128422" cy="528317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81191"/>
            <a:ext cx="11700393" cy="4882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 Consider the value of collaborative forecasting for  Coca-Cola and its bottlers.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Coca-Cola</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decides on the timing of promotions based on the demand forecast over the coming quarter.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Promotion decisions are then incorporated into an updated demand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updated forecast is essential for the bottlers to plan their capacity and production decisions.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bottler operating without an updated forecast based on the promotion is unlikely to have sufficient supply available for Coca-Cola, thus hurting supply chain profits.</a:t>
            </a: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24432" y="340698"/>
            <a:ext cx="641823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Role of Forecasting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3839896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29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494752"/>
            <a:ext cx="11700394" cy="4763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Forecasts</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are always inaccurate and should thus include both the expected value of the forecast and a measure of forecast error</a:t>
            </a: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Long-term forecasts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are usually less accurate than short-term forecasts</a:t>
            </a: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Aggregate forecasts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are usually more accurate than disaggregate forecasts</a:t>
            </a: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 general</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the farther up the supply chain a company is, the greater is the distortion of information it receives</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06594" y="340698"/>
            <a:ext cx="5201920"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Characteristics of Forecasts</a:t>
            </a:r>
          </a:p>
        </p:txBody>
      </p:sp>
    </p:spTree>
    <p:extLst>
      <p:ext uri="{BB962C8B-B14F-4D97-AF65-F5344CB8AC3E}">
        <p14:creationId xmlns:p14="http://schemas.microsoft.com/office/powerpoint/2010/main" val="18280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0" y="1425501"/>
            <a:ext cx="1145032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Companies must identify the factors that influence future demand and then ascertain the relationship between these factors and future demand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including the following: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Past demand</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Lead time of product replenishment</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Planned advertising or marketing efforts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Planned price discounts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State of the economy</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Actions that competitors have taken</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661160" y="306929"/>
            <a:ext cx="8666480"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948658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40" y="1455007"/>
            <a:ext cx="11586185" cy="4879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A company must understand such factors before it can select an appropriate forecasting methodology.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7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altLang="en-US" sz="2700" b="0" i="0" u="none" strike="noStrike" kern="1200" cap="none" spc="0" normalizeH="0" baseline="0" noProof="0" dirty="0">
                <a:ln>
                  <a:noFill/>
                </a:ln>
                <a:solidFill>
                  <a:srgbClr val="00B0F0"/>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Historically a firm may have experienced low demand for chicken noodle soup in July and high demand in December and January.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If the firm decides to discount the product in July, the situation is likely to change, with some of the future demand shifting to the month of July.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The firm should make its forecast taking this factor into consideration.</a:t>
            </a:r>
            <a:endParaRPr kumimoji="0" lang="en-US" altLang="en-US" sz="27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364521"/>
            <a:ext cx="6939644"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3927488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92196"/>
            <a:ext cx="4128422" cy="51781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4320" y="1318018"/>
            <a:ext cx="11379199" cy="51776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Qualitative</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Primarily subjective</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Rely on judgment</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startAt="2"/>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Time Series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Use historical demand only</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Best with stable demand</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startAt="3"/>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Causal</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Relationship between demand and some other factor</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startAt="4"/>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Simulation</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Imitate consumer choices that give rise to demand</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29611" y="310674"/>
            <a:ext cx="449834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8786650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4320" y="1481584"/>
            <a:ext cx="1160650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00B0F0"/>
                </a:solidFill>
                <a:effectLst/>
                <a:uLnTx/>
                <a:uFillTx/>
                <a:latin typeface="Times New Roman"/>
                <a:ea typeface="+mn-ea"/>
                <a:cs typeface="Times New Roman"/>
              </a:rPr>
              <a:t>Qualitative: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Qualitative forecasting methods are primarily subjective and rely on human judgment. </a:t>
            </a:r>
            <a:endParaRPr kumimoji="0" lang="ar-EG"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They are most appropriate when little historical data are available or when experts have market intelligence that may affect the forecast. </a:t>
            </a:r>
            <a:endParaRPr kumimoji="0" lang="ar-EG"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Such methods may also be necessary to forecast demand several years into the future in a new industry.</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78945" y="269621"/>
            <a:ext cx="449834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442027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4321" y="1543345"/>
            <a:ext cx="11606504"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00B0F0"/>
                </a:solidFill>
                <a:effectLst/>
                <a:uLnTx/>
                <a:uFillTx/>
                <a:latin typeface="Times New Roman"/>
                <a:ea typeface="+mn-ea"/>
                <a:cs typeface="Times New Roman"/>
              </a:rPr>
              <a:t>Time series: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1" i="1"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Time-series forecasting methods use historical demand to make a forecast.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They are based on the assumption that past demand history is a good indicator of future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methods are most appropriate when the basic demand pattern does not vary significantly from one year to the next.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are the simplest methods to implement and can serve as a good starting point for a demand forecast.</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13822" y="340698"/>
            <a:ext cx="449834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2872986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404041"/>
            <a:ext cx="46283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02747" y="1500725"/>
            <a:ext cx="10732122" cy="48130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46893" y="190948"/>
            <a:ext cx="3869341"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 Time Series Analysis</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pic>
        <p:nvPicPr>
          <p:cNvPr id="6" name="Picture 5">
            <a:extLst>
              <a:ext uri="{FF2B5EF4-FFF2-40B4-BE49-F238E27FC236}">
                <a16:creationId xmlns:a16="http://schemas.microsoft.com/office/drawing/2014/main" id="{479F3599-9216-6331-3EAD-094945FC2DC2}"/>
              </a:ext>
            </a:extLst>
          </p:cNvPr>
          <p:cNvPicPr>
            <a:picLocks noChangeAspect="1"/>
          </p:cNvPicPr>
          <p:nvPr/>
        </p:nvPicPr>
        <p:blipFill>
          <a:blip r:embed="rId3"/>
          <a:stretch>
            <a:fillRect/>
          </a:stretch>
        </p:blipFill>
        <p:spPr>
          <a:xfrm>
            <a:off x="180431" y="1024120"/>
            <a:ext cx="11602266" cy="5268511"/>
          </a:xfrm>
          <a:prstGeom prst="rect">
            <a:avLst/>
          </a:prstGeom>
        </p:spPr>
      </p:pic>
    </p:spTree>
    <p:extLst>
      <p:ext uri="{BB962C8B-B14F-4D97-AF65-F5344CB8AC3E}">
        <p14:creationId xmlns:p14="http://schemas.microsoft.com/office/powerpoint/2010/main" val="18324972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6934"/>
            <a:ext cx="4128422" cy="535339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4160" y="1241891"/>
            <a:ext cx="11633200" cy="52531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00B0F0"/>
                </a:solidFill>
                <a:effectLst/>
                <a:uLnTx/>
                <a:uFillTx/>
                <a:latin typeface="Times New Roman"/>
                <a:ea typeface="+mn-ea"/>
                <a:cs typeface="Times New Roman"/>
              </a:rPr>
              <a:t>Causal:</a:t>
            </a:r>
            <a:r>
              <a:rPr kumimoji="0" lang="en-US" sz="2900" b="1" i="0" u="none" strike="noStrike" kern="1200" cap="none" spc="0" normalizeH="0" baseline="0" noProof="0" dirty="0">
                <a:ln>
                  <a:noFill/>
                </a:ln>
                <a:solidFill>
                  <a:srgbClr val="C00000"/>
                </a:solidFill>
                <a:effectLst/>
                <a:uLnTx/>
                <a:uFillTx/>
                <a:latin typeface="Times New Roman"/>
                <a:ea typeface="+mn-ea"/>
                <a:cs typeface="Times New Roman"/>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1"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Causal forecasting methods assume that the demand forecast is highly correlated with certain factors in the environment (the state of the economy, interest rates, etc.).</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Causal forecasting methods find this correlation between demand and environmental factors and use estimates of what environmental factors will be to forecast future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Product pricing is strongly correlated with demand. Companies can thus use causal methods to determine the impact of price promotions on demand.</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865605" y="276914"/>
            <a:ext cx="8707120"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17895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43345"/>
            <a:ext cx="11818528" cy="49467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00B0F0"/>
                </a:solidFill>
                <a:effectLst/>
                <a:uLnTx/>
                <a:uFillTx/>
                <a:latin typeface="Times New Roman"/>
                <a:ea typeface="+mn-ea"/>
                <a:cs typeface="Times New Roman"/>
              </a:rPr>
              <a:t>Simulation:</a:t>
            </a: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Simulation forecasting methods imitate the consumer choices that give rise to demand to arrive at a forecast.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Using simulation, a firm can combine time-series and causal methods to answer such questions as: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What will be the impact of a price promotion?</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What will be the impact of a competitor opening a store nearby?</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Airlines simulate customer buying behavior to forecast demand for higher-fare seats when no seats are available at lower fares.</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553903" y="367884"/>
            <a:ext cx="9084194"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853758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9576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4000" y="1543345"/>
            <a:ext cx="11626825"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Pct val="100000"/>
              <a:buFont typeface="Arial" panose="020B0604020202020204" pitchFamily="34" charset="0"/>
              <a:buNone/>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The following five points are important for an organization to forecast effectively:</a:t>
            </a:r>
          </a:p>
          <a:p>
            <a:pPr marL="0" marR="0" lvl="0" indent="0" algn="just" defTabSz="914400" rtl="0" eaLnBrk="1" fontAlgn="auto" latinLnBrk="0" hangingPunct="1">
              <a:lnSpc>
                <a:spcPct val="90000"/>
              </a:lnSpc>
              <a:spcBef>
                <a:spcPts val="1000"/>
              </a:spcBef>
              <a:spcAft>
                <a:spcPts val="0"/>
              </a:spcAft>
              <a:buClrTx/>
              <a:buSzPct val="100000"/>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objective of forecasting.</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Integrate demand planning and forecasting throughout the supply chain.</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Identify the major factors that influence the demand forecast.</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Forecast at the appropriate level of aggregation.</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Establish performance and error measures for the forecast.</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23135" y="293074"/>
            <a:ext cx="7157902"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8860546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83808"/>
            <a:ext cx="11700394" cy="4772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Understand the Objective of Forecasting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Every forecast supports decisions that are based on it, so an important first step is to identify these decisions clearly.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Examples</a:t>
            </a:r>
            <a:r>
              <a:rPr kumimoji="0" 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 such decisions include how much of a particular product to make, how much to inventory, and how much to order.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All parties affected by a supply chain decision should be aware of the link between the decision and the forecast. </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74751" y="274922"/>
            <a:ext cx="7349308"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15825539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9584"/>
            <a:ext cx="4128422" cy="523074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4321" y="1543345"/>
            <a:ext cx="11606504" cy="49146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Understand the Objective of Forecasting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Walmart’s plans to discount detergent during the month of July must be shared with the manufacturer, the transporter, and others involved in filling demand, as they all must make decisions that are affected by the forecast of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All parties should come up with a common forecast for the promotion and a shared plan of action based on the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Failure to make these decisions jointly may result in either too much or too little product in various stages of the supply chain.</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95793" y="267167"/>
            <a:ext cx="7600413"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endParaRPr lang="en-US" dirty="0"/>
          </a:p>
        </p:txBody>
      </p:sp>
    </p:spTree>
    <p:extLst>
      <p:ext uri="{BB962C8B-B14F-4D97-AF65-F5344CB8AC3E}">
        <p14:creationId xmlns:p14="http://schemas.microsoft.com/office/powerpoint/2010/main" val="10985736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416170"/>
            <a:ext cx="11569650" cy="49401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Integrate Demand Planning and Forecasting Throughout the Supply Chain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company should link its forecast to all planning activities throughout the supply chain.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include capacity planning, production planning, promotion planning, and purchasing, among others.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 one unfortunately common scenario, a retailer develops forecasts based on promotional activities, whereas a manufacturer, unaware of these promotions, develops a different forecast for its production planning based on historical orders. </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70747"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1685916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67650"/>
            <a:ext cx="4128422" cy="52026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4" y="1311588"/>
            <a:ext cx="11569650" cy="50447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600" b="1" i="0" u="none" strike="noStrike" kern="1200" cap="none" spc="0" normalizeH="0" baseline="0" noProof="0" dirty="0">
                <a:ln>
                  <a:noFill/>
                </a:ln>
                <a:solidFill>
                  <a:srgbClr val="00B0F0"/>
                </a:solidFill>
                <a:effectLst/>
                <a:uLnTx/>
                <a:uFillTx/>
                <a:latin typeface="Times New Roman"/>
                <a:ea typeface="+mn-ea"/>
                <a:cs typeface="Times New Roman"/>
              </a:rPr>
              <a:t>Integrate Demand Planning and Forecasting Throughout the Supply Chain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This leads to a mismatch between supply and demand, resulting in poor customer service.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To accomplish integration, it is a good idea for a firm to have a cross-functional team, with members from each affected function responsible for forecasting demand—and an even better idea is to have members of different companies in the supply chain working together to create a forecast.</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21685" y="349622"/>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13913090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0084"/>
            <a:ext cx="4128422" cy="536024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4001" y="1155869"/>
            <a:ext cx="11626824" cy="54462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sz="2800" b="1" i="0" u="none" strike="noStrike" kern="1200" cap="none" spc="0" normalizeH="0" baseline="0" noProof="0" dirty="0">
              <a:ln>
                <a:noFill/>
              </a:ln>
              <a:solidFill>
                <a:srgbClr val="00B0F0"/>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Identify Major Factors That Influence the Demand Forecast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Next, a firm must identify demand, supply, and product-related phenomena that influence the demand forecast. On the demand side, a company must ascertain whether demand is growing or declining or has a seasonal pattern. These estimates must be based on demand, not on sales data.</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a supermarket promoted a certain brand of cereal in July 2014. As a result, the demand for this cereal was high, whereas the demand for other comparable cereal brands was low in July. The supermarket should not use the sales data from 2014 to estimate that demand for this brand will be high in July 2015, because this will occur only if the same brand is promoted again in July 2015 and other brands respond as they did the previous year. </a:t>
            </a:r>
            <a:endPar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349006" y="198825"/>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7945637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85520"/>
            <a:ext cx="4128422" cy="530711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4000" y="1241892"/>
            <a:ext cx="11626825" cy="5230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Identify Major Factors That Influence the Demand Forecast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When making the demand forecast, the supermarket must understand what the demand would have been in the absence of promotion activity and how demand is affected by promotions and competitor actions.</a:t>
            </a:r>
            <a:r>
              <a:rPr kumimoji="0" lang="en-US" sz="2800" b="0" i="0" u="none" strike="noStrike" kern="1200" cap="none" spc="0" normalizeH="0" baseline="0" noProof="0" dirty="0">
                <a:ln>
                  <a:noFill/>
                </a:ln>
                <a:solidFill>
                  <a:srgbClr val="231F20"/>
                </a:solidFill>
                <a:effectLst/>
                <a:uLnTx/>
                <a:uFillTx/>
                <a:latin typeface="Times New Roman"/>
                <a:ea typeface="+mn-ea"/>
                <a:cs typeface="Times New Roman"/>
              </a:rPr>
              <a:t> A combination of these pieces of information will allow the supermarket to forecast demand for July 2015, given the promotion activity planned for that year.</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On the supply side, a company must consider the available supply sources to decide on the accuracy of the forecast desired. If alternate supply sources with short lead times are available, a highly accurate forecast may not be especially important. However, if only a single supplier with a long lead time is available, an accurate forecast will have great value.</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56370" y="257008"/>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4635568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16000"/>
            <a:ext cx="4128422" cy="52543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241892"/>
            <a:ext cx="11700394" cy="5085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Forecast at the Appropriate Level of Aggregation</a:t>
            </a:r>
          </a:p>
          <a:p>
            <a:pPr marR="0" lvl="0" algn="just" defTabSz="914400" rtl="0" eaLnBrk="1" fontAlgn="auto" latinLnBrk="0" hangingPunct="1">
              <a:lnSpc>
                <a:spcPct val="90000"/>
              </a:lnSpc>
              <a:spcBef>
                <a:spcPts val="1000"/>
              </a:spcBef>
              <a:spcAft>
                <a:spcPts val="0"/>
              </a:spcAft>
              <a:buClrTx/>
              <a:buSzTx/>
              <a:tabLst/>
              <a:defRPr/>
            </a:pPr>
            <a:endParaRPr kumimoji="0" lang="en-US" sz="2800" b="1" i="0" u="none" strike="noStrike" kern="1200" cap="none" spc="0" normalizeH="0" baseline="0" noProof="0" dirty="0">
              <a:ln>
                <a:noFill/>
              </a:ln>
              <a:solidFill>
                <a:srgbClr val="00B0F0"/>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Given that aggregate forecasts are more accurate than disaggregate forecasts, it is important to forecast at a level of aggregation that is appropriate, given the supply chain decision that is driven by the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Consider a buyer at a retail chain who is forecasting to select an order size for shirts.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One approach is to ask each store manager the precise number of shirts needed and add up all the requests to get an order size with the supplier. </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21685"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40935192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0377145" y="953376"/>
            <a:ext cx="2780055" cy="55855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244805"/>
            <a:ext cx="11700394" cy="5206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The advantage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 this approach is that it uses local market intelligence that each store manager has.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The problem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with this approach is that it makes store managers forecast well before demand arises at a time when their forecasts are unlikely to be accurate.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A better approach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may be to forecast demand at the aggregate level when ordering with the supplier and ask each store manager to forecast only when the shirts are to be allocated across the stores. In this case, the long lead time forecast (supplier order) is aggregate, thus lowering error. The disaggregate store-level forecast is made close to the sales season, when local market intelligence is likely to be most effective.</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21685" y="271792"/>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4222232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4800" y="1422400"/>
            <a:ext cx="11576025" cy="47867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Establish Performance and Error Measures for the Forecast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rgbClr val="C00000"/>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Companies should establish clear performance measures to evaluate the accuracy and timeliness of the forecast.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measures should be linked to the objectives of the business decisions based on these forecasts.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Consider a mail-order company that uses a forecast to place orders with its suppliers, which take two months to send in the orders. </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62917" y="249412"/>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1470843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75204"/>
            <a:ext cx="4128422" cy="529512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5120" y="1238081"/>
            <a:ext cx="11555705" cy="52946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Establish Performance and Error Measures for the Forecast</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mail-order company must ensure that the forecast is created at least two months before the start of the sales season because of the two-month lead time for replenishment.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At the end of the sales season, the company must compare actual demand to forecasted demand to estimate the accuracy of the forecast.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Then plans for decreasing future forecast errors or responding to the observed forecast errors can be put into place.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96648"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12909702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402080"/>
            <a:ext cx="11554368"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Measures of Forecast Error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As mentioned earlier, every instance of demand has a random component.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good forecasting method should capture the systematic component of demand but not the random component. The random component manifests itself in the form of a forecast error. </a:t>
            </a:r>
          </a:p>
          <a:p>
            <a:pPr marR="0" lvl="0" algn="just"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Forecast errors contain valuable information and must be analyzed carefully for two reasons: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5071624"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34009369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498601"/>
            <a:ext cx="11700394" cy="47417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just" defTabSz="914400" rtl="0" eaLnBrk="1" fontAlgn="auto" latinLnBrk="0" hangingPunct="1">
              <a:lnSpc>
                <a:spcPct val="90000"/>
              </a:lnSpc>
              <a:spcBef>
                <a:spcPts val="1000"/>
              </a:spcBef>
              <a:spcAft>
                <a:spcPts val="0"/>
              </a:spcAft>
              <a:buClrTx/>
              <a:buSzTx/>
              <a:buFont typeface="Arial" panose="020B0604020202020204" pitchFamily="34" charset="0"/>
              <a:buAutoNum type="arabicPeriod"/>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Managers use error analysis to determine whether the current forecasting method is predicting the systematic component of demand accurately.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if a forecasting method consistently produces a positive error, the forecasting method is overestimating the systematic component and should be corrected.</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378684"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41101577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91048"/>
            <a:ext cx="4128422" cy="51792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4320" y="1318018"/>
            <a:ext cx="11606505" cy="5176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2.</a:t>
            </a: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All contingency plans must account for forecast error.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Consider</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a mail-order company with two suppliers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The first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is in the Far East and has a lead time of two months.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The second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is local and can fill orders with one week’s notice.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local supplier is more expensive than the Far East supplier.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mail-order company wants to contract a certain amount of contingency capacity with the local supplier to be used if the demand exceeds the quantity the Far East supplier provides.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decision regarding the quantity of local capacity to contract is closely linked to the size of the forecast error with a two-month lead time.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69285" y="16274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41874498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73090"/>
            <a:ext cx="4128422" cy="51972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4800" y="1473200"/>
            <a:ext cx="11576025" cy="48194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rPr>
              <a:t>Forecasting module</a:t>
            </a:r>
            <a:r>
              <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is core supply chain software can be used to best determine forecasting methods for the firm and by product categories and markets real time updates help firms respond quickly to changes in marketplace </a:t>
            </a: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rPr>
              <a:t>facilitate demand planning</a:t>
            </a:r>
            <a:endParaRPr kumimoji="0" lang="en-US" alt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75959" y="272981"/>
            <a:ext cx="5334666"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The Role of IT in Forecasting</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11474040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508760"/>
            <a:ext cx="11798209" cy="48475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There is a natural role for IT in forecasting, given the large amount of data involved, the frequency with which forecasting is performed, and the importance of getting the highest quality results possible.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good forecasting package provides forecasts across a wide range of products that are updated in real time by incorporating any new demand information.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This helps firms respond quickly to changes in the marketplace and avoid the costs of a delayed reaction.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Good demand planning modules link not only to customer orders but often directly to customer sales information as well, thus incorporating the most current data into the demand forecast</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07799" y="264410"/>
            <a:ext cx="5334666"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The Role of IT in Forecasting</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36448179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4160" y="1422401"/>
            <a:ext cx="11616665"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positive outcome of the investment in ERP systems has been a significant improvement in supply chain transparency and data integration, thus allowing potentially better forecasts.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Although this technical improvement can help produce better forecasts, firms must develop the organizational capabilities required to take advantage of this improvement.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rPr>
              <a:t>Besides providing a rich library of forecasting methodologies,   a good demand planning module should provide support in helping select the right forecasting model for the given demand pattern.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rPr>
              <a:t>This has become particularly important as the available library of forecasting methodologies has grown.</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97300" y="295285"/>
            <a:ext cx="5334666"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The Role of IT in Forecasting</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24910954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488440"/>
            <a:ext cx="11700394"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Errors in forecasting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can cause significant misallocation of resources in inventory, facilities, transportation, sourcing, pricing, and information management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Common factors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are long lead times, seasonality, short product life cycles, few customers and lumpy demand, and when orders placed by intermediaries in a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Mitigation strategies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increasing the responsiveness of the supply chain and utilizing opportunities for pooling of demand</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30259" y="325309"/>
            <a:ext cx="33874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Risk Management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4679499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5760" y="1488440"/>
            <a:ext cx="11086011"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rPr>
              <a:t>Collaborate in building forecasts</a:t>
            </a: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endParaRP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rPr>
              <a:t>Share only the data that truly provide value</a:t>
            </a: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endParaRP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rPr>
              <a:t>Be sure to distinguish between demand and sales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13476" y="325309"/>
            <a:ext cx="4258474"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Forecasting In Practice</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11900134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318018"/>
            <a:ext cx="11700394"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Collaborate in building forecasts</a:t>
            </a:r>
            <a:r>
              <a:rPr kumimoji="0" lang="en-US" sz="2800" b="0" i="0" u="none" strike="noStrike" kern="1200" cap="none" spc="0" normalizeH="0" baseline="0" noProof="0" dirty="0">
                <a:ln>
                  <a:noFill/>
                </a:ln>
                <a:solidFill>
                  <a:srgbClr val="00B0F0"/>
                </a:solidFill>
                <a:effectLst/>
                <a:uLnTx/>
                <a:uFillTx/>
                <a:latin typeface="Times New Roman"/>
                <a:ea typeface="+mn-ea"/>
                <a:cs typeface="Times New Roman"/>
              </a:rPr>
              <a: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Collaboration with one’s supply chain partners can often create a much more accurate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It takes an investment of time and effort to build the relationships with one’s partners to begin sharing information and creating collaborative forecasts.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However, the supply chain benefits of collaboration are often an order of magnitude greater than the cost</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33796" y="325309"/>
            <a:ext cx="4258474"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Forecasting In Practice</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33074594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4480" y="1488440"/>
            <a:ext cx="11633200" cy="4867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Share only the data that truly provide value</a:t>
            </a:r>
            <a:r>
              <a:rPr kumimoji="0" lang="en-US" sz="2800" b="0" i="0" u="none" strike="noStrike" kern="1200" cap="none" spc="0" normalizeH="0" baseline="0" noProof="0" dirty="0">
                <a:ln>
                  <a:noFill/>
                </a:ln>
                <a:solidFill>
                  <a:srgbClr val="00B0F0"/>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value of data depends on where one sits in the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 retailer finds point-of-sale data to be quite valuable in measuring the performance of its stores.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However, a manufacturer selling to a distributor that, in turn, sells to retailers does not need all the point-of-sale detail.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manufacturer finds aggregate demand data to be quite valuable, with marginally more value coming from detailed point-of-sale data.</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Keeping the data shared to what is truly required decreases investment in IT and improves the chances of successful collaboration.</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13476" y="325309"/>
            <a:ext cx="4258474"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Forecasting In Practice</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27282593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4160" y="1488440"/>
            <a:ext cx="11616665"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Be sure to distinguish between demand and sales.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Often, companies make the mistake of looking at historical sales and assuming that this is what the historical demand was.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To get true demand, however, adjustments need to be made for unmet demand due to stockouts, competitor actions, pricing, and promotions.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Failure to do so results in forecasts that do not represent the current reality.</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62676" y="325309"/>
            <a:ext cx="4258474"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Forecasting In Practice</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2453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019875-7AD2-4042-99D1-74D47DC1DD9D}"/>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C4D8D38C-D790-6F1E-30E8-9140DAEA3601}"/>
              </a:ext>
            </a:extLst>
          </p:cNvPr>
          <p:cNvSpPr/>
          <p:nvPr/>
        </p:nvSpPr>
        <p:spPr>
          <a:xfrm>
            <a:off x="8851529" y="906492"/>
            <a:ext cx="4128422" cy="54498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DE56CABC-D020-B445-D558-E8C98F3F8212}"/>
              </a:ext>
            </a:extLst>
          </p:cNvPr>
          <p:cNvSpPr/>
          <p:nvPr/>
        </p:nvSpPr>
        <p:spPr>
          <a:xfrm>
            <a:off x="180431" y="1155869"/>
            <a:ext cx="11831137" cy="5565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Prediction</a:t>
            </a: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Forecasts future product demand using historical sales and market trends.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Seasonal Demand Analysis</a:t>
            </a: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Identifies seasonal patterns and predicts demand during holidays and special events.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Inventory Optimization</a:t>
            </a:r>
            <a:r>
              <a:rPr kumimoji="0" lang="en-US" sz="27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Helps maintain optimal inventory levels by reducing stock shortages and excess inventory.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Supply Chain Planning</a:t>
            </a:r>
            <a:r>
              <a:rPr kumimoji="0" lang="en-US" sz="27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Improves production scheduling and procurement planning.</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Customer Behavior Analysis</a:t>
            </a: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Analyzes customer purchasing habits and preferences to predict future demand.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Price Optimization</a:t>
            </a:r>
            <a:r>
              <a:rPr kumimoji="0" lang="en-US" sz="27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Predicts how price changes affect customer demand.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Promotion Planning</a:t>
            </a:r>
            <a:r>
              <a:rPr kumimoji="0" lang="en-US" sz="27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Estimates demand increases resulting from marketing campaigns and discounts.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069C2DF-9320-BD1C-1796-9C40277DE1E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E8AB9FDE-8114-9173-92AC-19EADCC6A429}"/>
              </a:ext>
            </a:extLst>
          </p:cNvPr>
          <p:cNvSpPr/>
          <p:nvPr/>
        </p:nvSpPr>
        <p:spPr>
          <a:xfrm>
            <a:off x="2914329" y="235696"/>
            <a:ext cx="7550850"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Applications of AI in Demand Forecasting</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5D902403-5985-BFC5-F669-F6CB0602C9F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763360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446DC-A980-480E-0F8B-A96D274FA5D3}"/>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FF1CF89A-7165-9DB8-DE96-66D942C7BA55}"/>
              </a:ext>
            </a:extLst>
          </p:cNvPr>
          <p:cNvSpPr/>
          <p:nvPr/>
        </p:nvSpPr>
        <p:spPr>
          <a:xfrm>
            <a:off x="8823474" y="1153043"/>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5F4134BD-8F88-A121-099E-32C5E0A41056}"/>
              </a:ext>
            </a:extLst>
          </p:cNvPr>
          <p:cNvSpPr/>
          <p:nvPr/>
        </p:nvSpPr>
        <p:spPr>
          <a:xfrm>
            <a:off x="335280" y="1488440"/>
            <a:ext cx="11697945" cy="4867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Reduces inventory holding costs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Minimizes stockouts and overstock situations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Enhances customer satisfaction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Supports faster decision-making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Increases supply chain efficiency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Optimizes procurement planning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Reduces waste and operational costs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Enables real-time forecasting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Adapts quickly to changing market conditions</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EA74E216-F004-4E36-1FA1-86F37FDA107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D20B5FB2-BED9-06D3-8B7A-9583B9C3F34C}"/>
              </a:ext>
            </a:extLst>
          </p:cNvPr>
          <p:cNvSpPr/>
          <p:nvPr/>
        </p:nvSpPr>
        <p:spPr>
          <a:xfrm>
            <a:off x="3150115" y="231456"/>
            <a:ext cx="6754158"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Benefits of AI in Demand Forecasting</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501C6F66-FB07-08CC-840E-F3B27E474A1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3073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EC0C8F-E19C-9B6D-FB53-BFED05492AAA}"/>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CF49ABAC-8578-E652-2E02-CD31D13DD872}"/>
              </a:ext>
            </a:extLst>
          </p:cNvPr>
          <p:cNvSpPr/>
          <p:nvPr/>
        </p:nvSpPr>
        <p:spPr>
          <a:xfrm>
            <a:off x="8508514" y="995680"/>
            <a:ext cx="4128422" cy="527464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DB57E61A-63B9-1D5E-B052-33F61593C9CF}"/>
              </a:ext>
            </a:extLst>
          </p:cNvPr>
          <p:cNvSpPr/>
          <p:nvPr/>
        </p:nvSpPr>
        <p:spPr>
          <a:xfrm>
            <a:off x="180432" y="1155869"/>
            <a:ext cx="11831138" cy="54470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Amazon</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uses AI to forecast customer demand and position inventory closer to customers, reducing delivery times.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Walmart</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applies AI to predict store-level demand and optimize replenishment.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Unilever</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uses AI to improve demand planning across its global supply chain.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Coca-Cola</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analyzes sales, weather, and consumer behavior to forecast beverage demand.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Procter &amp; Gamble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leverages AI to improve forecasting accuracy and reduce inventory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Walmart</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applies AI to predict store-level demand and optimize forecasting accuracy and reduce inventory costs.</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8F9A0755-78D8-99B4-89BD-F4D8DDB4A5E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92996D7-447D-6A0F-3A27-146F32A9E837}"/>
              </a:ext>
            </a:extLst>
          </p:cNvPr>
          <p:cNvSpPr/>
          <p:nvPr/>
        </p:nvSpPr>
        <p:spPr>
          <a:xfrm>
            <a:off x="4042754" y="183524"/>
            <a:ext cx="4049315"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Real-World Examples</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D340C359-4C27-6FFB-0EEB-CF0B39BA750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57219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351993" y="450765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6" y="1119985"/>
            <a:ext cx="591290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66691" y="2743578"/>
            <a:ext cx="9041177" cy="3539430"/>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forecasting for both an enterprise and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components of a demand forecast.</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Forecast demand in a supply chain given historical demand  data using time-series methodologies.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Analyze demand forecasts to estimate forecast error.</a:t>
            </a:r>
          </a:p>
          <a:p>
            <a:pPr marL="514350" indent="-514350" algn="just">
              <a:buFont typeface="+mj-lt"/>
              <a:buAutoNum type="arabicPeriod"/>
              <a:defRPr/>
            </a:pPr>
            <a:r>
              <a:rPr lang="en-US" sz="2800" dirty="0">
                <a:solidFill>
                  <a:prstClr val="black"/>
                </a:solidFill>
                <a:latin typeface="Times New Roman"/>
                <a:ea typeface="Times New Roman"/>
                <a:cs typeface="Times New Roman"/>
                <a:sym typeface="Times New Roman"/>
              </a:rPr>
              <a:t>The benefit of AI in demand forecasting.</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9583903" y="1340322"/>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40" y="1340322"/>
            <a:ext cx="11572240" cy="512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r>
              <a:rPr lang="en-US" sz="2800" kern="0" dirty="0">
                <a:solidFill>
                  <a:srgbClr val="00B0F0"/>
                </a:solidFill>
                <a:latin typeface="Times New Roman" panose="02020603050405020304" pitchFamily="18" charset="0"/>
                <a:cs typeface="Times New Roman" panose="02020603050405020304" pitchFamily="18" charset="0"/>
                <a:sym typeface="Times New Roman"/>
              </a:rPr>
              <a:t> </a:t>
            </a:r>
            <a:r>
              <a:rPr lang="en-US" sz="2800" b="1" kern="0" dirty="0">
                <a:solidFill>
                  <a:srgbClr val="00B0F0"/>
                </a:solidFill>
                <a:latin typeface="Times New Roman" panose="02020603050405020304" pitchFamily="18" charset="0"/>
                <a:cs typeface="Times New Roman" panose="02020603050405020304" pitchFamily="18" charset="0"/>
                <a:sym typeface="Times New Roman"/>
              </a:rPr>
              <a:t>Chapter 7</a:t>
            </a: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lgn="just">
              <a:buClr>
                <a:srgbClr val="000000"/>
              </a:buClr>
              <a:buFont typeface="Wingdings" panose="05000000000000000000" pitchFamily="2" charset="2"/>
              <a:buChar char="Ø"/>
            </a:pP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8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lgn="just">
              <a:buClr>
                <a:srgbClr val="000000"/>
              </a:buClr>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dirty="0">
              <a:solidFill>
                <a:schemeClr val="dk1"/>
              </a:solidFill>
              <a:latin typeface="Times New Roman" panose="02020603050405020304" pitchFamily="18" charset="0"/>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lvl="0" algn="just">
              <a:buClr>
                <a:srgbClr val="000000"/>
              </a:buClr>
            </a:pPr>
            <a:endPar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812566" y="136525"/>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42</a:t>
            </a:fld>
            <a:endParaRPr lang="en-US"/>
          </a:p>
        </p:txBody>
      </p:sp>
    </p:spTree>
    <p:extLst>
      <p:ext uri="{BB962C8B-B14F-4D97-AF65-F5344CB8AC3E}">
        <p14:creationId xmlns:p14="http://schemas.microsoft.com/office/powerpoint/2010/main" val="28965244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971824" y="349717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66D97E3-0746-4F7D-B738-72EF4DF8D1C8}"/>
</file>

<file path=customXml/itemProps2.xml><?xml version="1.0" encoding="utf-8"?>
<ds:datastoreItem xmlns:ds="http://schemas.openxmlformats.org/officeDocument/2006/customXml" ds:itemID="{6E42D212-0EB8-4EA0-82A9-2030EB829AE7}"/>
</file>

<file path=customXml/itemProps3.xml><?xml version="1.0" encoding="utf-8"?>
<ds:datastoreItem xmlns:ds="http://schemas.openxmlformats.org/officeDocument/2006/customXml" ds:itemID="{7E0B9BFF-74BF-4469-B961-F3A7542F4C04}"/>
</file>

<file path=docProps/app.xml><?xml version="1.0" encoding="utf-8"?>
<Properties xmlns="http://schemas.openxmlformats.org/officeDocument/2006/extended-properties" xmlns:vt="http://schemas.openxmlformats.org/officeDocument/2006/docPropsVTypes">
  <TotalTime>5348</TotalTime>
  <Words>3269</Words>
  <Application>Microsoft Office PowerPoint</Application>
  <PresentationFormat>Widescreen</PresentationFormat>
  <Paragraphs>322</Paragraphs>
  <Slides>43</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Arial Black</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 Mohamed</dc:creator>
  <cp:lastModifiedBy>Dr.Tarek Mohamed</cp:lastModifiedBy>
  <cp:revision>164</cp:revision>
  <dcterms:created xsi:type="dcterms:W3CDTF">2023-04-29T09:08:23Z</dcterms:created>
  <dcterms:modified xsi:type="dcterms:W3CDTF">2026-07-04T15:25:17Z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