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theme/theme2.xml" ContentType="application/vnd.openxmlformats-officedocument.theme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theme/theme3.xml" ContentType="application/vnd.openxmlformats-officedocument.theme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57.xml" ContentType="application/vnd.openxmlformats-officedocument.presentationml.notesSlide+xml"/>
  <Override PartName="/ppt/notesSlides/notesSlide58.xml" ContentType="application/vnd.openxmlformats-officedocument.presentationml.notesSlide+xml"/>
  <Override PartName="/ppt/notesSlides/notesSlide59.xml" ContentType="application/vnd.openxmlformats-officedocument.presentationml.notesSlide+xml"/>
  <Override PartName="/ppt/notesSlides/notesSlide60.xml" ContentType="application/vnd.openxmlformats-officedocument.presentationml.notesSlide+xml"/>
  <Override PartName="/ppt/notesSlides/notesSlide61.xml" ContentType="application/vnd.openxmlformats-officedocument.presentationml.notesSlide+xml"/>
  <Override PartName="/ppt/notesSlides/notesSlide62.xml" ContentType="application/vnd.openxmlformats-officedocument.presentationml.notesSlide+xml"/>
  <Override PartName="/ppt/notesSlides/notesSlide63.xml" ContentType="application/vnd.openxmlformats-officedocument.presentationml.notesSlide+xml"/>
  <Override PartName="/ppt/notesSlides/notesSlide64.xml" ContentType="application/vnd.openxmlformats-officedocument.presentationml.notesSlide+xml"/>
  <Override PartName="/ppt/notesSlides/notesSlide65.xml" ContentType="application/vnd.openxmlformats-officedocument.presentationml.notesSlide+xml"/>
  <Override PartName="/ppt/notesSlides/notesSlide6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80" r:id="rId4"/>
    <p:sldMasterId id="2147483681" r:id="rId5"/>
    <p:sldMasterId id="2147483682" r:id="rId6"/>
    <p:sldMasterId id="2147483683" r:id="rId7"/>
  </p:sldMasterIdLst>
  <p:notesMasterIdLst>
    <p:notesMasterId r:id="rId80"/>
  </p:notesMasterIdLst>
  <p:sldIdLst>
    <p:sldId id="256" r:id="rId8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  <p:sldId id="269" r:id="rId21"/>
    <p:sldId id="270" r:id="rId22"/>
    <p:sldId id="271" r:id="rId23"/>
    <p:sldId id="272" r:id="rId24"/>
    <p:sldId id="273" r:id="rId25"/>
    <p:sldId id="274" r:id="rId26"/>
    <p:sldId id="275" r:id="rId27"/>
    <p:sldId id="276" r:id="rId28"/>
    <p:sldId id="277" r:id="rId29"/>
    <p:sldId id="278" r:id="rId30"/>
    <p:sldId id="279" r:id="rId31"/>
    <p:sldId id="280" r:id="rId32"/>
    <p:sldId id="281" r:id="rId33"/>
    <p:sldId id="282" r:id="rId34"/>
    <p:sldId id="283" r:id="rId35"/>
    <p:sldId id="284" r:id="rId36"/>
    <p:sldId id="285" r:id="rId37"/>
    <p:sldId id="286" r:id="rId38"/>
    <p:sldId id="287" r:id="rId39"/>
    <p:sldId id="288" r:id="rId40"/>
    <p:sldId id="289" r:id="rId41"/>
    <p:sldId id="290" r:id="rId42"/>
    <p:sldId id="291" r:id="rId43"/>
    <p:sldId id="292" r:id="rId44"/>
    <p:sldId id="293" r:id="rId45"/>
    <p:sldId id="294" r:id="rId46"/>
    <p:sldId id="295" r:id="rId47"/>
    <p:sldId id="296" r:id="rId48"/>
    <p:sldId id="297" r:id="rId49"/>
    <p:sldId id="298" r:id="rId50"/>
    <p:sldId id="299" r:id="rId51"/>
    <p:sldId id="300" r:id="rId52"/>
    <p:sldId id="301" r:id="rId53"/>
    <p:sldId id="302" r:id="rId54"/>
    <p:sldId id="303" r:id="rId55"/>
    <p:sldId id="304" r:id="rId56"/>
    <p:sldId id="305" r:id="rId57"/>
    <p:sldId id="306" r:id="rId58"/>
    <p:sldId id="307" r:id="rId59"/>
    <p:sldId id="308" r:id="rId60"/>
    <p:sldId id="309" r:id="rId61"/>
    <p:sldId id="310" r:id="rId62"/>
    <p:sldId id="311" r:id="rId63"/>
    <p:sldId id="312" r:id="rId64"/>
    <p:sldId id="313" r:id="rId65"/>
    <p:sldId id="314" r:id="rId66"/>
    <p:sldId id="315" r:id="rId67"/>
    <p:sldId id="316" r:id="rId68"/>
    <p:sldId id="317" r:id="rId69"/>
    <p:sldId id="318" r:id="rId70"/>
    <p:sldId id="319" r:id="rId71"/>
    <p:sldId id="320" r:id="rId72"/>
    <p:sldId id="321" r:id="rId73"/>
    <p:sldId id="322" r:id="rId74"/>
    <p:sldId id="323" r:id="rId75"/>
    <p:sldId id="324" r:id="rId76"/>
    <p:sldId id="325" r:id="rId77"/>
    <p:sldId id="326" r:id="rId78"/>
    <p:sldId id="378" r:id="rId79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90651C3A-4460-11DB-9652-00E08161165F}">
  <a:tblStyle styleId="{43992EB6-EE72-486B-9924-CDF1E1D7BC4C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/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2" d="100"/>
          <a:sy n="62" d="100"/>
        </p:scale>
        <p:origin x="80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19.xml"/><Relationship Id="rId21" Type="http://schemas.openxmlformats.org/officeDocument/2006/relationships/slide" Target="slides/slide14.xml"/><Relationship Id="rId42" Type="http://schemas.openxmlformats.org/officeDocument/2006/relationships/slide" Target="slides/slide35.xml"/><Relationship Id="rId47" Type="http://schemas.openxmlformats.org/officeDocument/2006/relationships/slide" Target="slides/slide40.xml"/><Relationship Id="rId63" Type="http://schemas.openxmlformats.org/officeDocument/2006/relationships/slide" Target="slides/slide56.xml"/><Relationship Id="rId68" Type="http://schemas.openxmlformats.org/officeDocument/2006/relationships/slide" Target="slides/slide61.xml"/><Relationship Id="rId84" Type="http://schemas.openxmlformats.org/officeDocument/2006/relationships/tableStyles" Target="tableStyles.xml"/><Relationship Id="rId16" Type="http://schemas.openxmlformats.org/officeDocument/2006/relationships/slide" Target="slides/slide9.xml"/><Relationship Id="rId11" Type="http://schemas.openxmlformats.org/officeDocument/2006/relationships/slide" Target="slides/slide4.xml"/><Relationship Id="rId32" Type="http://schemas.openxmlformats.org/officeDocument/2006/relationships/slide" Target="slides/slide25.xml"/><Relationship Id="rId37" Type="http://schemas.openxmlformats.org/officeDocument/2006/relationships/slide" Target="slides/slide30.xml"/><Relationship Id="rId53" Type="http://schemas.openxmlformats.org/officeDocument/2006/relationships/slide" Target="slides/slide46.xml"/><Relationship Id="rId58" Type="http://schemas.openxmlformats.org/officeDocument/2006/relationships/slide" Target="slides/slide51.xml"/><Relationship Id="rId74" Type="http://schemas.openxmlformats.org/officeDocument/2006/relationships/slide" Target="slides/slide67.xml"/><Relationship Id="rId79" Type="http://schemas.openxmlformats.org/officeDocument/2006/relationships/slide" Target="slides/slide72.xml"/><Relationship Id="rId5" Type="http://schemas.openxmlformats.org/officeDocument/2006/relationships/slideMaster" Target="slideMasters/slideMaster2.xml"/><Relationship Id="rId61" Type="http://schemas.openxmlformats.org/officeDocument/2006/relationships/slide" Target="slides/slide54.xml"/><Relationship Id="rId82" Type="http://schemas.openxmlformats.org/officeDocument/2006/relationships/viewProps" Target="viewProps.xml"/><Relationship Id="rId19" Type="http://schemas.openxmlformats.org/officeDocument/2006/relationships/slide" Target="slides/slide12.xml"/><Relationship Id="rId14" Type="http://schemas.openxmlformats.org/officeDocument/2006/relationships/slide" Target="slides/slide7.xml"/><Relationship Id="rId22" Type="http://schemas.openxmlformats.org/officeDocument/2006/relationships/slide" Target="slides/slide15.xml"/><Relationship Id="rId27" Type="http://schemas.openxmlformats.org/officeDocument/2006/relationships/slide" Target="slides/slide20.xml"/><Relationship Id="rId30" Type="http://schemas.openxmlformats.org/officeDocument/2006/relationships/slide" Target="slides/slide23.xml"/><Relationship Id="rId35" Type="http://schemas.openxmlformats.org/officeDocument/2006/relationships/slide" Target="slides/slide28.xml"/><Relationship Id="rId43" Type="http://schemas.openxmlformats.org/officeDocument/2006/relationships/slide" Target="slides/slide36.xml"/><Relationship Id="rId48" Type="http://schemas.openxmlformats.org/officeDocument/2006/relationships/slide" Target="slides/slide41.xml"/><Relationship Id="rId56" Type="http://schemas.openxmlformats.org/officeDocument/2006/relationships/slide" Target="slides/slide49.xml"/><Relationship Id="rId64" Type="http://schemas.openxmlformats.org/officeDocument/2006/relationships/slide" Target="slides/slide57.xml"/><Relationship Id="rId69" Type="http://schemas.openxmlformats.org/officeDocument/2006/relationships/slide" Target="slides/slide62.xml"/><Relationship Id="rId77" Type="http://schemas.openxmlformats.org/officeDocument/2006/relationships/slide" Target="slides/slide70.xml"/><Relationship Id="rId8" Type="http://schemas.openxmlformats.org/officeDocument/2006/relationships/slide" Target="slides/slide1.xml"/><Relationship Id="rId51" Type="http://schemas.openxmlformats.org/officeDocument/2006/relationships/slide" Target="slides/slide44.xml"/><Relationship Id="rId72" Type="http://schemas.openxmlformats.org/officeDocument/2006/relationships/slide" Target="slides/slide65.xml"/><Relationship Id="rId80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12" Type="http://schemas.openxmlformats.org/officeDocument/2006/relationships/slide" Target="slides/slide5.xml"/><Relationship Id="rId17" Type="http://schemas.openxmlformats.org/officeDocument/2006/relationships/slide" Target="slides/slide10.xml"/><Relationship Id="rId25" Type="http://schemas.openxmlformats.org/officeDocument/2006/relationships/slide" Target="slides/slide18.xml"/><Relationship Id="rId33" Type="http://schemas.openxmlformats.org/officeDocument/2006/relationships/slide" Target="slides/slide26.xml"/><Relationship Id="rId38" Type="http://schemas.openxmlformats.org/officeDocument/2006/relationships/slide" Target="slides/slide31.xml"/><Relationship Id="rId46" Type="http://schemas.openxmlformats.org/officeDocument/2006/relationships/slide" Target="slides/slide39.xml"/><Relationship Id="rId59" Type="http://schemas.openxmlformats.org/officeDocument/2006/relationships/slide" Target="slides/slide52.xml"/><Relationship Id="rId67" Type="http://schemas.openxmlformats.org/officeDocument/2006/relationships/slide" Target="slides/slide60.xml"/><Relationship Id="rId20" Type="http://schemas.openxmlformats.org/officeDocument/2006/relationships/slide" Target="slides/slide13.xml"/><Relationship Id="rId41" Type="http://schemas.openxmlformats.org/officeDocument/2006/relationships/slide" Target="slides/slide34.xml"/><Relationship Id="rId54" Type="http://schemas.openxmlformats.org/officeDocument/2006/relationships/slide" Target="slides/slide47.xml"/><Relationship Id="rId62" Type="http://schemas.openxmlformats.org/officeDocument/2006/relationships/slide" Target="slides/slide55.xml"/><Relationship Id="rId70" Type="http://schemas.openxmlformats.org/officeDocument/2006/relationships/slide" Target="slides/slide63.xml"/><Relationship Id="rId75" Type="http://schemas.openxmlformats.org/officeDocument/2006/relationships/slide" Target="slides/slide68.xml"/><Relationship Id="rId83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5" Type="http://schemas.openxmlformats.org/officeDocument/2006/relationships/slide" Target="slides/slide8.xml"/><Relationship Id="rId23" Type="http://schemas.openxmlformats.org/officeDocument/2006/relationships/slide" Target="slides/slide16.xml"/><Relationship Id="rId28" Type="http://schemas.openxmlformats.org/officeDocument/2006/relationships/slide" Target="slides/slide21.xml"/><Relationship Id="rId36" Type="http://schemas.openxmlformats.org/officeDocument/2006/relationships/slide" Target="slides/slide29.xml"/><Relationship Id="rId49" Type="http://schemas.openxmlformats.org/officeDocument/2006/relationships/slide" Target="slides/slide42.xml"/><Relationship Id="rId57" Type="http://schemas.openxmlformats.org/officeDocument/2006/relationships/slide" Target="slides/slide50.xml"/><Relationship Id="rId10" Type="http://schemas.openxmlformats.org/officeDocument/2006/relationships/slide" Target="slides/slide3.xml"/><Relationship Id="rId31" Type="http://schemas.openxmlformats.org/officeDocument/2006/relationships/slide" Target="slides/slide24.xml"/><Relationship Id="rId44" Type="http://schemas.openxmlformats.org/officeDocument/2006/relationships/slide" Target="slides/slide37.xml"/><Relationship Id="rId52" Type="http://schemas.openxmlformats.org/officeDocument/2006/relationships/slide" Target="slides/slide45.xml"/><Relationship Id="rId60" Type="http://schemas.openxmlformats.org/officeDocument/2006/relationships/slide" Target="slides/slide53.xml"/><Relationship Id="rId65" Type="http://schemas.openxmlformats.org/officeDocument/2006/relationships/slide" Target="slides/slide58.xml"/><Relationship Id="rId73" Type="http://schemas.openxmlformats.org/officeDocument/2006/relationships/slide" Target="slides/slide66.xml"/><Relationship Id="rId78" Type="http://schemas.openxmlformats.org/officeDocument/2006/relationships/slide" Target="slides/slide71.xml"/><Relationship Id="rId81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2.xml"/><Relationship Id="rId13" Type="http://schemas.openxmlformats.org/officeDocument/2006/relationships/slide" Target="slides/slide6.xml"/><Relationship Id="rId18" Type="http://schemas.openxmlformats.org/officeDocument/2006/relationships/slide" Target="slides/slide11.xml"/><Relationship Id="rId39" Type="http://schemas.openxmlformats.org/officeDocument/2006/relationships/slide" Target="slides/slide32.xml"/><Relationship Id="rId34" Type="http://schemas.openxmlformats.org/officeDocument/2006/relationships/slide" Target="slides/slide27.xml"/><Relationship Id="rId50" Type="http://schemas.openxmlformats.org/officeDocument/2006/relationships/slide" Target="slides/slide43.xml"/><Relationship Id="rId55" Type="http://schemas.openxmlformats.org/officeDocument/2006/relationships/slide" Target="slides/slide48.xml"/><Relationship Id="rId76" Type="http://schemas.openxmlformats.org/officeDocument/2006/relationships/slide" Target="slides/slide69.xml"/><Relationship Id="rId7" Type="http://schemas.openxmlformats.org/officeDocument/2006/relationships/slideMaster" Target="slideMasters/slideMaster4.xml"/><Relationship Id="rId71" Type="http://schemas.openxmlformats.org/officeDocument/2006/relationships/slide" Target="slides/slide64.xml"/><Relationship Id="rId2" Type="http://schemas.openxmlformats.org/officeDocument/2006/relationships/customXml" Target="../customXml/item2.xml"/><Relationship Id="rId29" Type="http://schemas.openxmlformats.org/officeDocument/2006/relationships/slide" Target="slides/slide22.xml"/><Relationship Id="rId24" Type="http://schemas.openxmlformats.org/officeDocument/2006/relationships/slide" Target="slides/slide17.xml"/><Relationship Id="rId40" Type="http://schemas.openxmlformats.org/officeDocument/2006/relationships/slide" Target="slides/slide33.xml"/><Relationship Id="rId45" Type="http://schemas.openxmlformats.org/officeDocument/2006/relationships/slide" Target="slides/slide38.xml"/><Relationship Id="rId66" Type="http://schemas.openxmlformats.org/officeDocument/2006/relationships/slide" Target="slides/slide5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796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683" name="Google Shape;27968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79684" name="Google Shape;27968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79685" name="Google Shape;27968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79686" name="Google Shape;27968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79687" name="Google Shape;27968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79688" name="Google Shape;27968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8.xml"/><Relationship Id="rId1" Type="http://schemas.openxmlformats.org/officeDocument/2006/relationships/notesMaster" Target="../notesMasters/notesMaster1.xml"/></Relationships>
</file>

<file path=ppt/notesSlides/_rels/notesSlide6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9.xml"/><Relationship Id="rId1" Type="http://schemas.openxmlformats.org/officeDocument/2006/relationships/notesMaster" Target="../notesMasters/notesMaster1.xml"/></Relationships>
</file>

<file path=ppt/notesSlides/_rels/notesSlide6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0.xml"/><Relationship Id="rId1" Type="http://schemas.openxmlformats.org/officeDocument/2006/relationships/notesMaster" Target="../notesMasters/notesMaster1.xml"/></Relationships>
</file>

<file path=ppt/notesSlides/_rels/notesSlide6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00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010" name="Google Shape;280010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80011" name="Google Shape;280011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0012" name="Google Shape;280012;p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</a:pPr>
            <a:fld id="{00000000-1234-1234-1234-123412341234}" type="slidenum">
              <a:rPr lang="en-US" sz="1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1</a:t>
            </a:fld>
            <a:endParaRPr sz="12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00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021" name="Google Shape;280021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80022" name="Google Shape;280022;p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0023" name="Google Shape;280023;p2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</a:pPr>
            <a:fld id="{00000000-1234-1234-1234-123412341234}" type="slidenum">
              <a:rPr lang="en-US" sz="1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2</a:t>
            </a:fld>
            <a:endParaRPr sz="12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00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034" name="Google Shape;280034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0035" name="Google Shape;280035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00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043" name="Google Shape;280043;p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0044" name="Google Shape;280044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00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050" name="Google Shape;280050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0051" name="Google Shape;280051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00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057" name="Google Shape;280057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0058" name="Google Shape;280058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00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077" name="Google Shape;280077;p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0078" name="Google Shape;280078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00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086" name="Google Shape;280086;p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0087" name="Google Shape;280087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0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108" name="Google Shape;280108;p1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0109" name="Google Shape;280109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0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115" name="Google Shape;280115;p1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0116" name="Google Shape;280116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0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123" name="Google Shape;280123;p1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0124" name="Google Shape;280124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0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133" name="Google Shape;280133;p1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0134" name="Google Shape;280134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0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142" name="Google Shape;280142;p1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0143" name="Google Shape;280143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0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149" name="Google Shape;280149;p1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0150" name="Google Shape;280150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0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162" name="Google Shape;280162;p1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0163" name="Google Shape;280163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0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169" name="Google Shape;280169;p1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0170" name="Google Shape;280170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0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195" name="Google Shape;280195;p1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0196" name="Google Shape;280196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0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213" name="Google Shape;280213;p1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0214" name="Google Shape;280214;p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0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221" name="Google Shape;280221;p2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0222" name="Google Shape;280222;p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0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235" name="Google Shape;280235;p2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0236" name="Google Shape;280236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02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272" name="Google Shape;280272;p2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0273" name="Google Shape;280273;p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02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279" name="Google Shape;280279;p2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0280" name="Google Shape;280280;p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02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290" name="Google Shape;280290;p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93700" y="692150"/>
            <a:ext cx="6070600" cy="34163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280291" name="Google Shape;280291;p25:notes"/>
          <p:cNvSpPr txBox="1">
            <a:spLocks noGrp="1"/>
          </p:cNvSpPr>
          <p:nvPr>
            <p:ph type="body" idx="1"/>
          </p:nvPr>
        </p:nvSpPr>
        <p:spPr>
          <a:xfrm>
            <a:off x="912813" y="4341813"/>
            <a:ext cx="50307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650" tIns="46025" rIns="93650" bIns="460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03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309" name="Google Shape;280309;p2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0310" name="Google Shape;280310;p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03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318" name="Google Shape;280318;p2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0319" name="Google Shape;280319;p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03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325" name="Google Shape;280325;p2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0326" name="Google Shape;280326;p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03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332" name="Google Shape;280332;p2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0333" name="Google Shape;280333;p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03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339" name="Google Shape;280339;p3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0340" name="Google Shape;280340;p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03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349" name="Google Shape;280349;p3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0350" name="Google Shape;280350;p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03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362" name="Google Shape;280362;p3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0363" name="Google Shape;280363;p3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03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370" name="Google Shape;280370;p3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0371" name="Google Shape;280371;p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03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378" name="Google Shape;280378;p3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0379" name="Google Shape;280379;p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03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395" name="Google Shape;280395;p3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0396" name="Google Shape;280396;p3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04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402" name="Google Shape;280402;p3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0403" name="Google Shape;280403;p3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04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417" name="Google Shape;280417;p3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0418" name="Google Shape;280418;p3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04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426" name="Google Shape;280426;p3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0427" name="Google Shape;280427;p3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04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433" name="Google Shape;280433;p3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0434" name="Google Shape;280434;p3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04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440" name="Google Shape;280440;p4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0441" name="Google Shape;280441;p4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04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458" name="Google Shape;280458;p4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0459" name="Google Shape;280459;p4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04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497" name="Google Shape;280497;p4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0498" name="Google Shape;280498;p4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05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511" name="Google Shape;280511;p4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0512" name="Google Shape;280512;p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05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541" name="Google Shape;280541;p4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0542" name="Google Shape;280542;p4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05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568" name="Google Shape;280568;p4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0569" name="Google Shape;280569;p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05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579" name="Google Shape;280579;p4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0580" name="Google Shape;280580;p4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05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589" name="Google Shape;280589;p4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0590" name="Google Shape;280590;p4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06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632" name="Google Shape;280632;p4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0633" name="Google Shape;280633;p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06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685" name="Google Shape;280685;p5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0686" name="Google Shape;280686;p5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06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694" name="Google Shape;280694;p5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0695" name="Google Shape;280695;p5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07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702" name="Google Shape;280702;p5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0703" name="Google Shape;280703;p5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07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757" name="Google Shape;280757;p5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0758" name="Google Shape;280758;p5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07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781" name="Google Shape;280781;p5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0782" name="Google Shape;280782;p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07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791" name="Google Shape;280791;p5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0792" name="Google Shape;280792;p5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08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821" name="Google Shape;280821;p5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0822" name="Google Shape;280822;p5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08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855" name="Google Shape;280855;p5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0856" name="Google Shape;280856;p5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08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864" name="Google Shape;280864;p5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0865" name="Google Shape;280865;p5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08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886" name="Google Shape;280886;p6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0887" name="Google Shape;280887;p6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08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895" name="Google Shape;280895;p6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0896" name="Google Shape;280896;p6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09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902" name="Google Shape;280902;p6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0903" name="Google Shape;280903;p6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09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910" name="Google Shape;280910;p6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0911" name="Google Shape;280911;p6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09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919" name="Google Shape;280919;p6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0920" name="Google Shape;280920;p6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09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926" name="Google Shape;280926;p6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0927" name="Google Shape;280927;p6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09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934" name="Google Shape;280934;p6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0935" name="Google Shape;280935;p6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09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977" name="Google Shape;280977;p6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0978" name="Google Shape;280978;p6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09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984" name="Google Shape;280984;p6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0985" name="Google Shape;280985;p6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09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991" name="Google Shape;280991;p7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0992" name="Google Shape;280992;p7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09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998" name="Google Shape;280998;p7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0999" name="Google Shape;280999;p7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23_Title Slide">
  <p:cSld name="23_Title Slide">
    <p:spTree>
      <p:nvGrpSpPr>
        <p:cNvPr id="1" name="Shape 2796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699" name="Google Shape;279699;p2"/>
          <p:cNvSpPr>
            <a:spLocks noGrp="1"/>
          </p:cNvSpPr>
          <p:nvPr>
            <p:ph type="pic" idx="2"/>
          </p:nvPr>
        </p:nvSpPr>
        <p:spPr>
          <a:xfrm>
            <a:off x="1" y="0"/>
            <a:ext cx="9741000" cy="5962800"/>
          </a:xfrm>
          <a:prstGeom prst="rect">
            <a:avLst/>
          </a:prstGeom>
          <a:solidFill>
            <a:srgbClr val="D8D8D8">
              <a:alpha val="49800"/>
            </a:srgbClr>
          </a:solidFill>
          <a:ln>
            <a:noFill/>
          </a:ln>
        </p:spPr>
      </p:sp>
      <p:sp>
        <p:nvSpPr>
          <p:cNvPr id="279701" name="Google Shape;279701;p2"/>
          <p:cNvSpPr/>
          <p:nvPr/>
        </p:nvSpPr>
        <p:spPr>
          <a:xfrm>
            <a:off x="3150823" y="583447"/>
            <a:ext cx="6516900" cy="456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79702" name="Google Shape;279702;p2"/>
          <p:cNvPicPr preferRelativeResize="0"/>
          <p:nvPr/>
        </p:nvPicPr>
        <p:blipFill rotWithShape="1">
          <a:blip r:embed="rId2">
            <a:alphaModFix/>
          </a:blip>
          <a:srcRect t="27876" b="25429"/>
          <a:stretch/>
        </p:blipFill>
        <p:spPr>
          <a:xfrm>
            <a:off x="9782999" y="59789"/>
            <a:ext cx="2305141" cy="107634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796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itle Slide" type="title">
  <p:cSld name="TITLE">
    <p:spTree>
      <p:nvGrpSpPr>
        <p:cNvPr id="1" name="Shape 2797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704" name="Google Shape;279704;p3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9705" name="Google Shape;279705;p3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279706" name="Google Shape;279706;p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9707" name="Google Shape;279707;p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9708" name="Google Shape;279708;p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 rtl="0">
              <a:spcBef>
                <a:spcPts val="0"/>
              </a:spcBef>
              <a:buNone/>
              <a:defRPr/>
            </a:lvl1pPr>
            <a:lvl2pPr marL="0" lvl="1" indent="0" algn="r" rtl="0">
              <a:spcBef>
                <a:spcPts val="0"/>
              </a:spcBef>
              <a:buNone/>
              <a:defRPr/>
            </a:lvl2pPr>
            <a:lvl3pPr marL="0" lvl="2" indent="0" algn="r" rtl="0">
              <a:spcBef>
                <a:spcPts val="0"/>
              </a:spcBef>
              <a:buNone/>
              <a:defRPr/>
            </a:lvl3pPr>
            <a:lvl4pPr marL="0" lvl="3" indent="0" algn="r" rtl="0">
              <a:spcBef>
                <a:spcPts val="0"/>
              </a:spcBef>
              <a:buNone/>
              <a:defRPr/>
            </a:lvl4pPr>
            <a:lvl5pPr marL="0" lvl="4" indent="0" algn="r" rtl="0">
              <a:spcBef>
                <a:spcPts val="0"/>
              </a:spcBef>
              <a:buNone/>
              <a:defRPr/>
            </a:lvl5pPr>
            <a:lvl6pPr marL="0" lvl="5" indent="0" algn="r" rtl="0">
              <a:spcBef>
                <a:spcPts val="0"/>
              </a:spcBef>
              <a:buNone/>
              <a:defRPr/>
            </a:lvl6pPr>
            <a:lvl7pPr marL="0" lvl="6" indent="0" algn="r" rtl="0">
              <a:spcBef>
                <a:spcPts val="0"/>
              </a:spcBef>
              <a:buNone/>
              <a:defRPr/>
            </a:lvl7pPr>
            <a:lvl8pPr marL="0" lvl="7" indent="0" algn="r" rtl="0">
              <a:spcBef>
                <a:spcPts val="0"/>
              </a:spcBef>
              <a:buNone/>
              <a:defRPr/>
            </a:lvl8pPr>
            <a:lvl9pPr marL="0" lvl="8" indent="0" algn="r" rtl="0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279710" name="Google Shape;279710;p3"/>
          <p:cNvSpPr/>
          <p:nvPr/>
        </p:nvSpPr>
        <p:spPr>
          <a:xfrm>
            <a:off x="3150823" y="583447"/>
            <a:ext cx="6516900" cy="456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79711" name="Google Shape;279711;p3"/>
          <p:cNvPicPr preferRelativeResize="0"/>
          <p:nvPr/>
        </p:nvPicPr>
        <p:blipFill rotWithShape="1">
          <a:blip r:embed="rId2">
            <a:alphaModFix/>
          </a:blip>
          <a:srcRect t="27876" b="25429"/>
          <a:stretch/>
        </p:blipFill>
        <p:spPr>
          <a:xfrm>
            <a:off x="9782999" y="59789"/>
            <a:ext cx="2305141" cy="107634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itle and Content" type="obj">
  <p:cSld name="OBJECT">
    <p:spTree>
      <p:nvGrpSpPr>
        <p:cNvPr id="1" name="Shape 2797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713" name="Google Shape;279713;p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9714" name="Google Shape;279714;p4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 dirty="0"/>
          </a:p>
        </p:txBody>
      </p:sp>
      <p:sp>
        <p:nvSpPr>
          <p:cNvPr id="279715" name="Google Shape;279715;p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9716" name="Google Shape;279716;p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9717" name="Google Shape;279717;p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 rtl="0">
              <a:spcBef>
                <a:spcPts val="0"/>
              </a:spcBef>
              <a:buNone/>
              <a:defRPr/>
            </a:lvl1pPr>
            <a:lvl2pPr marL="0" lvl="1" indent="0" algn="r" rtl="0">
              <a:spcBef>
                <a:spcPts val="0"/>
              </a:spcBef>
              <a:buNone/>
              <a:defRPr/>
            </a:lvl2pPr>
            <a:lvl3pPr marL="0" lvl="2" indent="0" algn="r" rtl="0">
              <a:spcBef>
                <a:spcPts val="0"/>
              </a:spcBef>
              <a:buNone/>
              <a:defRPr/>
            </a:lvl3pPr>
            <a:lvl4pPr marL="0" lvl="3" indent="0" algn="r" rtl="0">
              <a:spcBef>
                <a:spcPts val="0"/>
              </a:spcBef>
              <a:buNone/>
              <a:defRPr/>
            </a:lvl4pPr>
            <a:lvl5pPr marL="0" lvl="4" indent="0" algn="r" rtl="0">
              <a:spcBef>
                <a:spcPts val="0"/>
              </a:spcBef>
              <a:buNone/>
              <a:defRPr/>
            </a:lvl5pPr>
            <a:lvl6pPr marL="0" lvl="5" indent="0" algn="r" rtl="0">
              <a:spcBef>
                <a:spcPts val="0"/>
              </a:spcBef>
              <a:buNone/>
              <a:defRPr/>
            </a:lvl6pPr>
            <a:lvl7pPr marL="0" lvl="6" indent="0" algn="r" rtl="0">
              <a:spcBef>
                <a:spcPts val="0"/>
              </a:spcBef>
              <a:buNone/>
              <a:defRPr/>
            </a:lvl7pPr>
            <a:lvl8pPr marL="0" lvl="7" indent="0" algn="r" rtl="0">
              <a:spcBef>
                <a:spcPts val="0"/>
              </a:spcBef>
              <a:buNone/>
              <a:defRPr/>
            </a:lvl8pPr>
            <a:lvl9pPr marL="0" lvl="8" indent="0" algn="r" rtl="0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279719" name="Google Shape;279719;p4"/>
          <p:cNvSpPr/>
          <p:nvPr/>
        </p:nvSpPr>
        <p:spPr>
          <a:xfrm>
            <a:off x="3150823" y="583447"/>
            <a:ext cx="6516900" cy="456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79720" name="Google Shape;279720;p4"/>
          <p:cNvPicPr preferRelativeResize="0"/>
          <p:nvPr/>
        </p:nvPicPr>
        <p:blipFill rotWithShape="1">
          <a:blip r:embed="rId2">
            <a:alphaModFix/>
          </a:blip>
          <a:srcRect t="27876" b="25429"/>
          <a:stretch/>
        </p:blipFill>
        <p:spPr>
          <a:xfrm>
            <a:off x="9782999" y="59789"/>
            <a:ext cx="2305141" cy="107634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Section Header" type="secHead">
  <p:cSld name="SECTION_HEADER">
    <p:spTree>
      <p:nvGrpSpPr>
        <p:cNvPr id="1" name="Shape 2797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722" name="Google Shape;279722;p5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9723" name="Google Shape;279723;p5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 dirty="0"/>
          </a:p>
        </p:txBody>
      </p:sp>
      <p:sp>
        <p:nvSpPr>
          <p:cNvPr id="279724" name="Google Shape;279724;p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9725" name="Google Shape;279725;p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9726" name="Google Shape;279726;p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 rtl="0">
              <a:spcBef>
                <a:spcPts val="0"/>
              </a:spcBef>
              <a:buNone/>
              <a:defRPr/>
            </a:lvl1pPr>
            <a:lvl2pPr marL="0" lvl="1" indent="0" algn="r" rtl="0">
              <a:spcBef>
                <a:spcPts val="0"/>
              </a:spcBef>
              <a:buNone/>
              <a:defRPr/>
            </a:lvl2pPr>
            <a:lvl3pPr marL="0" lvl="2" indent="0" algn="r" rtl="0">
              <a:spcBef>
                <a:spcPts val="0"/>
              </a:spcBef>
              <a:buNone/>
              <a:defRPr/>
            </a:lvl3pPr>
            <a:lvl4pPr marL="0" lvl="3" indent="0" algn="r" rtl="0">
              <a:spcBef>
                <a:spcPts val="0"/>
              </a:spcBef>
              <a:buNone/>
              <a:defRPr/>
            </a:lvl4pPr>
            <a:lvl5pPr marL="0" lvl="4" indent="0" algn="r" rtl="0">
              <a:spcBef>
                <a:spcPts val="0"/>
              </a:spcBef>
              <a:buNone/>
              <a:defRPr/>
            </a:lvl5pPr>
            <a:lvl6pPr marL="0" lvl="5" indent="0" algn="r" rtl="0">
              <a:spcBef>
                <a:spcPts val="0"/>
              </a:spcBef>
              <a:buNone/>
              <a:defRPr/>
            </a:lvl6pPr>
            <a:lvl7pPr marL="0" lvl="6" indent="0" algn="r" rtl="0">
              <a:spcBef>
                <a:spcPts val="0"/>
              </a:spcBef>
              <a:buNone/>
              <a:defRPr/>
            </a:lvl7pPr>
            <a:lvl8pPr marL="0" lvl="7" indent="0" algn="r" rtl="0">
              <a:spcBef>
                <a:spcPts val="0"/>
              </a:spcBef>
              <a:buNone/>
              <a:defRPr/>
            </a:lvl8pPr>
            <a:lvl9pPr marL="0" lvl="8" indent="0" algn="r" rtl="0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279728" name="Google Shape;279728;p5"/>
          <p:cNvSpPr/>
          <p:nvPr/>
        </p:nvSpPr>
        <p:spPr>
          <a:xfrm>
            <a:off x="3150823" y="583447"/>
            <a:ext cx="6516900" cy="456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79729" name="Google Shape;279729;p5"/>
          <p:cNvPicPr preferRelativeResize="0"/>
          <p:nvPr/>
        </p:nvPicPr>
        <p:blipFill rotWithShape="1">
          <a:blip r:embed="rId2">
            <a:alphaModFix/>
          </a:blip>
          <a:srcRect t="27876" b="25429"/>
          <a:stretch/>
        </p:blipFill>
        <p:spPr>
          <a:xfrm>
            <a:off x="9782999" y="59789"/>
            <a:ext cx="2305141" cy="107634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wo Content" type="twoObj">
  <p:cSld name="TWO_OBJECTS">
    <p:spTree>
      <p:nvGrpSpPr>
        <p:cNvPr id="1" name="Shape 2797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731" name="Google Shape;279731;p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9732" name="Google Shape;279732;p6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79733" name="Google Shape;279733;p6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79734" name="Google Shape;279734;p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9735" name="Google Shape;279735;p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9736" name="Google Shape;279736;p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 rtl="0">
              <a:spcBef>
                <a:spcPts val="0"/>
              </a:spcBef>
              <a:buNone/>
              <a:defRPr/>
            </a:lvl1pPr>
            <a:lvl2pPr marL="0" lvl="1" indent="0" algn="r" rtl="0">
              <a:spcBef>
                <a:spcPts val="0"/>
              </a:spcBef>
              <a:buNone/>
              <a:defRPr/>
            </a:lvl2pPr>
            <a:lvl3pPr marL="0" lvl="2" indent="0" algn="r" rtl="0">
              <a:spcBef>
                <a:spcPts val="0"/>
              </a:spcBef>
              <a:buNone/>
              <a:defRPr/>
            </a:lvl3pPr>
            <a:lvl4pPr marL="0" lvl="3" indent="0" algn="r" rtl="0">
              <a:spcBef>
                <a:spcPts val="0"/>
              </a:spcBef>
              <a:buNone/>
              <a:defRPr/>
            </a:lvl4pPr>
            <a:lvl5pPr marL="0" lvl="4" indent="0" algn="r" rtl="0">
              <a:spcBef>
                <a:spcPts val="0"/>
              </a:spcBef>
              <a:buNone/>
              <a:defRPr/>
            </a:lvl5pPr>
            <a:lvl6pPr marL="0" lvl="5" indent="0" algn="r" rtl="0">
              <a:spcBef>
                <a:spcPts val="0"/>
              </a:spcBef>
              <a:buNone/>
              <a:defRPr/>
            </a:lvl6pPr>
            <a:lvl7pPr marL="0" lvl="6" indent="0" algn="r" rtl="0">
              <a:spcBef>
                <a:spcPts val="0"/>
              </a:spcBef>
              <a:buNone/>
              <a:defRPr/>
            </a:lvl7pPr>
            <a:lvl8pPr marL="0" lvl="7" indent="0" algn="r" rtl="0">
              <a:spcBef>
                <a:spcPts val="0"/>
              </a:spcBef>
              <a:buNone/>
              <a:defRPr/>
            </a:lvl8pPr>
            <a:lvl9pPr marL="0" lvl="8" indent="0" algn="r" rtl="0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279738" name="Google Shape;279738;p6"/>
          <p:cNvSpPr/>
          <p:nvPr/>
        </p:nvSpPr>
        <p:spPr>
          <a:xfrm>
            <a:off x="3150823" y="583447"/>
            <a:ext cx="6516900" cy="456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79739" name="Google Shape;279739;p6"/>
          <p:cNvPicPr preferRelativeResize="0"/>
          <p:nvPr/>
        </p:nvPicPr>
        <p:blipFill rotWithShape="1">
          <a:blip r:embed="rId2">
            <a:alphaModFix/>
          </a:blip>
          <a:srcRect t="27876" b="25429"/>
          <a:stretch/>
        </p:blipFill>
        <p:spPr>
          <a:xfrm>
            <a:off x="9782999" y="59789"/>
            <a:ext cx="2305141" cy="107634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Comparison" type="twoTxTwoObj">
  <p:cSld name="TWO_OBJECTS_WITH_TEXT">
    <p:spTree>
      <p:nvGrpSpPr>
        <p:cNvPr id="1" name="Shape 2797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741" name="Google Shape;279741;p7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9742" name="Google Shape;279742;p7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900" cy="82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279743" name="Google Shape;279743;p7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900" cy="368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79744" name="Google Shape;279744;p7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00" cy="82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279745" name="Google Shape;279745;p7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00" cy="368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79746" name="Google Shape;279746;p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9747" name="Google Shape;279747;p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9748" name="Google Shape;279748;p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 rtl="0">
              <a:spcBef>
                <a:spcPts val="0"/>
              </a:spcBef>
              <a:buNone/>
              <a:defRPr/>
            </a:lvl1pPr>
            <a:lvl2pPr marL="0" lvl="1" indent="0" algn="r" rtl="0">
              <a:spcBef>
                <a:spcPts val="0"/>
              </a:spcBef>
              <a:buNone/>
              <a:defRPr/>
            </a:lvl2pPr>
            <a:lvl3pPr marL="0" lvl="2" indent="0" algn="r" rtl="0">
              <a:spcBef>
                <a:spcPts val="0"/>
              </a:spcBef>
              <a:buNone/>
              <a:defRPr/>
            </a:lvl3pPr>
            <a:lvl4pPr marL="0" lvl="3" indent="0" algn="r" rtl="0">
              <a:spcBef>
                <a:spcPts val="0"/>
              </a:spcBef>
              <a:buNone/>
              <a:defRPr/>
            </a:lvl4pPr>
            <a:lvl5pPr marL="0" lvl="4" indent="0" algn="r" rtl="0">
              <a:spcBef>
                <a:spcPts val="0"/>
              </a:spcBef>
              <a:buNone/>
              <a:defRPr/>
            </a:lvl5pPr>
            <a:lvl6pPr marL="0" lvl="5" indent="0" algn="r" rtl="0">
              <a:spcBef>
                <a:spcPts val="0"/>
              </a:spcBef>
              <a:buNone/>
              <a:defRPr/>
            </a:lvl6pPr>
            <a:lvl7pPr marL="0" lvl="6" indent="0" algn="r" rtl="0">
              <a:spcBef>
                <a:spcPts val="0"/>
              </a:spcBef>
              <a:buNone/>
              <a:defRPr/>
            </a:lvl7pPr>
            <a:lvl8pPr marL="0" lvl="7" indent="0" algn="r" rtl="0">
              <a:spcBef>
                <a:spcPts val="0"/>
              </a:spcBef>
              <a:buNone/>
              <a:defRPr/>
            </a:lvl8pPr>
            <a:lvl9pPr marL="0" lvl="8" indent="0" algn="r" rtl="0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279750" name="Google Shape;279750;p7"/>
          <p:cNvSpPr/>
          <p:nvPr/>
        </p:nvSpPr>
        <p:spPr>
          <a:xfrm>
            <a:off x="3150823" y="583447"/>
            <a:ext cx="6516900" cy="456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79751" name="Google Shape;279751;p7"/>
          <p:cNvPicPr preferRelativeResize="0"/>
          <p:nvPr/>
        </p:nvPicPr>
        <p:blipFill rotWithShape="1">
          <a:blip r:embed="rId2">
            <a:alphaModFix/>
          </a:blip>
          <a:srcRect t="27876" b="25429"/>
          <a:stretch/>
        </p:blipFill>
        <p:spPr>
          <a:xfrm>
            <a:off x="9782999" y="59789"/>
            <a:ext cx="2305141" cy="107634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itle Only" type="titleOnly">
  <p:cSld name="TITLE_ONLY">
    <p:spTree>
      <p:nvGrpSpPr>
        <p:cNvPr id="1" name="Shape 2797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753" name="Google Shape;279753;p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9754" name="Google Shape;279754;p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9755" name="Google Shape;279755;p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9756" name="Google Shape;279756;p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 rtl="0">
              <a:spcBef>
                <a:spcPts val="0"/>
              </a:spcBef>
              <a:buNone/>
              <a:defRPr/>
            </a:lvl1pPr>
            <a:lvl2pPr marL="0" lvl="1" indent="0" algn="r" rtl="0">
              <a:spcBef>
                <a:spcPts val="0"/>
              </a:spcBef>
              <a:buNone/>
              <a:defRPr/>
            </a:lvl2pPr>
            <a:lvl3pPr marL="0" lvl="2" indent="0" algn="r" rtl="0">
              <a:spcBef>
                <a:spcPts val="0"/>
              </a:spcBef>
              <a:buNone/>
              <a:defRPr/>
            </a:lvl3pPr>
            <a:lvl4pPr marL="0" lvl="3" indent="0" algn="r" rtl="0">
              <a:spcBef>
                <a:spcPts val="0"/>
              </a:spcBef>
              <a:buNone/>
              <a:defRPr/>
            </a:lvl4pPr>
            <a:lvl5pPr marL="0" lvl="4" indent="0" algn="r" rtl="0">
              <a:spcBef>
                <a:spcPts val="0"/>
              </a:spcBef>
              <a:buNone/>
              <a:defRPr/>
            </a:lvl5pPr>
            <a:lvl6pPr marL="0" lvl="5" indent="0" algn="r" rtl="0">
              <a:spcBef>
                <a:spcPts val="0"/>
              </a:spcBef>
              <a:buNone/>
              <a:defRPr/>
            </a:lvl6pPr>
            <a:lvl7pPr marL="0" lvl="6" indent="0" algn="r" rtl="0">
              <a:spcBef>
                <a:spcPts val="0"/>
              </a:spcBef>
              <a:buNone/>
              <a:defRPr/>
            </a:lvl7pPr>
            <a:lvl8pPr marL="0" lvl="7" indent="0" algn="r" rtl="0">
              <a:spcBef>
                <a:spcPts val="0"/>
              </a:spcBef>
              <a:buNone/>
              <a:defRPr/>
            </a:lvl8pPr>
            <a:lvl9pPr marL="0" lvl="8" indent="0" algn="r" rtl="0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279758" name="Google Shape;279758;p8"/>
          <p:cNvSpPr/>
          <p:nvPr/>
        </p:nvSpPr>
        <p:spPr>
          <a:xfrm>
            <a:off x="3150823" y="583447"/>
            <a:ext cx="6516900" cy="456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79759" name="Google Shape;279759;p8"/>
          <p:cNvPicPr preferRelativeResize="0"/>
          <p:nvPr/>
        </p:nvPicPr>
        <p:blipFill rotWithShape="1">
          <a:blip r:embed="rId2">
            <a:alphaModFix/>
          </a:blip>
          <a:srcRect t="27876" b="25429"/>
          <a:stretch/>
        </p:blipFill>
        <p:spPr>
          <a:xfrm>
            <a:off x="9782999" y="59789"/>
            <a:ext cx="2305141" cy="107634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Blank" type="blank">
  <p:cSld name="BLANK">
    <p:spTree>
      <p:nvGrpSpPr>
        <p:cNvPr id="1" name="Shape 2797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761" name="Google Shape;279761;p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9762" name="Google Shape;279762;p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9763" name="Google Shape;279763;p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 rtl="0">
              <a:spcBef>
                <a:spcPts val="0"/>
              </a:spcBef>
              <a:buNone/>
              <a:defRPr/>
            </a:lvl1pPr>
            <a:lvl2pPr marL="0" lvl="1" indent="0" algn="r" rtl="0">
              <a:spcBef>
                <a:spcPts val="0"/>
              </a:spcBef>
              <a:buNone/>
              <a:defRPr/>
            </a:lvl2pPr>
            <a:lvl3pPr marL="0" lvl="2" indent="0" algn="r" rtl="0">
              <a:spcBef>
                <a:spcPts val="0"/>
              </a:spcBef>
              <a:buNone/>
              <a:defRPr/>
            </a:lvl3pPr>
            <a:lvl4pPr marL="0" lvl="3" indent="0" algn="r" rtl="0">
              <a:spcBef>
                <a:spcPts val="0"/>
              </a:spcBef>
              <a:buNone/>
              <a:defRPr/>
            </a:lvl4pPr>
            <a:lvl5pPr marL="0" lvl="4" indent="0" algn="r" rtl="0">
              <a:spcBef>
                <a:spcPts val="0"/>
              </a:spcBef>
              <a:buNone/>
              <a:defRPr/>
            </a:lvl5pPr>
            <a:lvl6pPr marL="0" lvl="5" indent="0" algn="r" rtl="0">
              <a:spcBef>
                <a:spcPts val="0"/>
              </a:spcBef>
              <a:buNone/>
              <a:defRPr/>
            </a:lvl6pPr>
            <a:lvl7pPr marL="0" lvl="6" indent="0" algn="r" rtl="0">
              <a:spcBef>
                <a:spcPts val="0"/>
              </a:spcBef>
              <a:buNone/>
              <a:defRPr/>
            </a:lvl7pPr>
            <a:lvl8pPr marL="0" lvl="7" indent="0" algn="r" rtl="0">
              <a:spcBef>
                <a:spcPts val="0"/>
              </a:spcBef>
              <a:buNone/>
              <a:defRPr/>
            </a:lvl8pPr>
            <a:lvl9pPr marL="0" lvl="8" indent="0" algn="r" rtl="0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279765" name="Google Shape;279765;p9"/>
          <p:cNvSpPr/>
          <p:nvPr/>
        </p:nvSpPr>
        <p:spPr>
          <a:xfrm>
            <a:off x="3150823" y="583447"/>
            <a:ext cx="6516900" cy="456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79766" name="Google Shape;279766;p9"/>
          <p:cNvPicPr preferRelativeResize="0"/>
          <p:nvPr/>
        </p:nvPicPr>
        <p:blipFill rotWithShape="1">
          <a:blip r:embed="rId2">
            <a:alphaModFix/>
          </a:blip>
          <a:srcRect t="27876" b="25429"/>
          <a:stretch/>
        </p:blipFill>
        <p:spPr>
          <a:xfrm>
            <a:off x="9782999" y="59789"/>
            <a:ext cx="2305141" cy="107634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Content with Caption" type="objTx">
  <p:cSld name="OBJECT_WITH_CAPTION_TEXT">
    <p:spTree>
      <p:nvGrpSpPr>
        <p:cNvPr id="1" name="Shape 2797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768" name="Google Shape;279768;p10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100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9769" name="Google Shape;279769;p10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279770" name="Google Shape;279770;p10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100" cy="381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279771" name="Google Shape;279771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9772" name="Google Shape;279772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9773" name="Google Shape;279773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 rtl="0">
              <a:spcBef>
                <a:spcPts val="0"/>
              </a:spcBef>
              <a:buNone/>
              <a:defRPr/>
            </a:lvl1pPr>
            <a:lvl2pPr marL="0" lvl="1" indent="0" algn="r" rtl="0">
              <a:spcBef>
                <a:spcPts val="0"/>
              </a:spcBef>
              <a:buNone/>
              <a:defRPr/>
            </a:lvl2pPr>
            <a:lvl3pPr marL="0" lvl="2" indent="0" algn="r" rtl="0">
              <a:spcBef>
                <a:spcPts val="0"/>
              </a:spcBef>
              <a:buNone/>
              <a:defRPr/>
            </a:lvl3pPr>
            <a:lvl4pPr marL="0" lvl="3" indent="0" algn="r" rtl="0">
              <a:spcBef>
                <a:spcPts val="0"/>
              </a:spcBef>
              <a:buNone/>
              <a:defRPr/>
            </a:lvl4pPr>
            <a:lvl5pPr marL="0" lvl="4" indent="0" algn="r" rtl="0">
              <a:spcBef>
                <a:spcPts val="0"/>
              </a:spcBef>
              <a:buNone/>
              <a:defRPr/>
            </a:lvl5pPr>
            <a:lvl6pPr marL="0" lvl="5" indent="0" algn="r" rtl="0">
              <a:spcBef>
                <a:spcPts val="0"/>
              </a:spcBef>
              <a:buNone/>
              <a:defRPr/>
            </a:lvl6pPr>
            <a:lvl7pPr marL="0" lvl="6" indent="0" algn="r" rtl="0">
              <a:spcBef>
                <a:spcPts val="0"/>
              </a:spcBef>
              <a:buNone/>
              <a:defRPr/>
            </a:lvl7pPr>
            <a:lvl8pPr marL="0" lvl="7" indent="0" algn="r" rtl="0">
              <a:spcBef>
                <a:spcPts val="0"/>
              </a:spcBef>
              <a:buNone/>
              <a:defRPr/>
            </a:lvl8pPr>
            <a:lvl9pPr marL="0" lvl="8" indent="0" algn="r" rtl="0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279775" name="Google Shape;279775;p10"/>
          <p:cNvSpPr/>
          <p:nvPr/>
        </p:nvSpPr>
        <p:spPr>
          <a:xfrm>
            <a:off x="3150823" y="583447"/>
            <a:ext cx="6516900" cy="456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79776" name="Google Shape;279776;p10"/>
          <p:cNvPicPr preferRelativeResize="0"/>
          <p:nvPr/>
        </p:nvPicPr>
        <p:blipFill rotWithShape="1">
          <a:blip r:embed="rId2">
            <a:alphaModFix/>
          </a:blip>
          <a:srcRect t="27876" b="25429"/>
          <a:stretch/>
        </p:blipFill>
        <p:spPr>
          <a:xfrm>
            <a:off x="9782999" y="59789"/>
            <a:ext cx="2305141" cy="107634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Picture with Caption" type="picTx">
  <p:cSld name="PICTURE_WITH_CAPTION_TEXT">
    <p:spTree>
      <p:nvGrpSpPr>
        <p:cNvPr id="1" name="Shape 2797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778" name="Google Shape;279778;p11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100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9779" name="Google Shape;279779;p11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500"/>
          </a:xfrm>
          <a:prstGeom prst="rect">
            <a:avLst/>
          </a:prstGeom>
          <a:noFill/>
          <a:ln>
            <a:noFill/>
          </a:ln>
        </p:spPr>
      </p:sp>
      <p:sp>
        <p:nvSpPr>
          <p:cNvPr id="279780" name="Google Shape;279780;p11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100" cy="381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279781" name="Google Shape;279781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9782" name="Google Shape;279782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9783" name="Google Shape;279783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 rtl="0">
              <a:spcBef>
                <a:spcPts val="0"/>
              </a:spcBef>
              <a:buNone/>
              <a:defRPr/>
            </a:lvl1pPr>
            <a:lvl2pPr marL="0" lvl="1" indent="0" algn="r" rtl="0">
              <a:spcBef>
                <a:spcPts val="0"/>
              </a:spcBef>
              <a:buNone/>
              <a:defRPr/>
            </a:lvl2pPr>
            <a:lvl3pPr marL="0" lvl="2" indent="0" algn="r" rtl="0">
              <a:spcBef>
                <a:spcPts val="0"/>
              </a:spcBef>
              <a:buNone/>
              <a:defRPr/>
            </a:lvl3pPr>
            <a:lvl4pPr marL="0" lvl="3" indent="0" algn="r" rtl="0">
              <a:spcBef>
                <a:spcPts val="0"/>
              </a:spcBef>
              <a:buNone/>
              <a:defRPr/>
            </a:lvl4pPr>
            <a:lvl5pPr marL="0" lvl="4" indent="0" algn="r" rtl="0">
              <a:spcBef>
                <a:spcPts val="0"/>
              </a:spcBef>
              <a:buNone/>
              <a:defRPr/>
            </a:lvl5pPr>
            <a:lvl6pPr marL="0" lvl="5" indent="0" algn="r" rtl="0">
              <a:spcBef>
                <a:spcPts val="0"/>
              </a:spcBef>
              <a:buNone/>
              <a:defRPr/>
            </a:lvl6pPr>
            <a:lvl7pPr marL="0" lvl="6" indent="0" algn="r" rtl="0">
              <a:spcBef>
                <a:spcPts val="0"/>
              </a:spcBef>
              <a:buNone/>
              <a:defRPr/>
            </a:lvl7pPr>
            <a:lvl8pPr marL="0" lvl="7" indent="0" algn="r" rtl="0">
              <a:spcBef>
                <a:spcPts val="0"/>
              </a:spcBef>
              <a:buNone/>
              <a:defRPr/>
            </a:lvl8pPr>
            <a:lvl9pPr marL="0" lvl="8" indent="0" algn="r" rtl="0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279785" name="Google Shape;279785;p11"/>
          <p:cNvSpPr/>
          <p:nvPr/>
        </p:nvSpPr>
        <p:spPr>
          <a:xfrm>
            <a:off x="3150823" y="583447"/>
            <a:ext cx="6516900" cy="456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79786" name="Google Shape;279786;p11"/>
          <p:cNvPicPr preferRelativeResize="0"/>
          <p:nvPr/>
        </p:nvPicPr>
        <p:blipFill rotWithShape="1">
          <a:blip r:embed="rId2">
            <a:alphaModFix/>
          </a:blip>
          <a:srcRect t="27876" b="25429"/>
          <a:stretch/>
        </p:blipFill>
        <p:spPr>
          <a:xfrm>
            <a:off x="9782999" y="59789"/>
            <a:ext cx="2305141" cy="107634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itle and Vertical Text" type="vertTx">
  <p:cSld name="VERTICAL_TEXT">
    <p:spTree>
      <p:nvGrpSpPr>
        <p:cNvPr id="1" name="Shape 2797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788" name="Google Shape;279788;p1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9789" name="Google Shape;279789;p12"/>
          <p:cNvSpPr txBox="1">
            <a:spLocks noGrp="1"/>
          </p:cNvSpPr>
          <p:nvPr>
            <p:ph type="body" idx="1"/>
          </p:nvPr>
        </p:nvSpPr>
        <p:spPr>
          <a:xfrm rot="5400000">
            <a:off x="3920400" y="-1256575"/>
            <a:ext cx="4351200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79790" name="Google Shape;279790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9791" name="Google Shape;279791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9792" name="Google Shape;279792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 rtl="0">
              <a:spcBef>
                <a:spcPts val="0"/>
              </a:spcBef>
              <a:buNone/>
              <a:defRPr/>
            </a:lvl1pPr>
            <a:lvl2pPr marL="0" lvl="1" indent="0" algn="r" rtl="0">
              <a:spcBef>
                <a:spcPts val="0"/>
              </a:spcBef>
              <a:buNone/>
              <a:defRPr/>
            </a:lvl2pPr>
            <a:lvl3pPr marL="0" lvl="2" indent="0" algn="r" rtl="0">
              <a:spcBef>
                <a:spcPts val="0"/>
              </a:spcBef>
              <a:buNone/>
              <a:defRPr/>
            </a:lvl3pPr>
            <a:lvl4pPr marL="0" lvl="3" indent="0" algn="r" rtl="0">
              <a:spcBef>
                <a:spcPts val="0"/>
              </a:spcBef>
              <a:buNone/>
              <a:defRPr/>
            </a:lvl4pPr>
            <a:lvl5pPr marL="0" lvl="4" indent="0" algn="r" rtl="0">
              <a:spcBef>
                <a:spcPts val="0"/>
              </a:spcBef>
              <a:buNone/>
              <a:defRPr/>
            </a:lvl5pPr>
            <a:lvl6pPr marL="0" lvl="5" indent="0" algn="r" rtl="0">
              <a:spcBef>
                <a:spcPts val="0"/>
              </a:spcBef>
              <a:buNone/>
              <a:defRPr/>
            </a:lvl6pPr>
            <a:lvl7pPr marL="0" lvl="6" indent="0" algn="r" rtl="0">
              <a:spcBef>
                <a:spcPts val="0"/>
              </a:spcBef>
              <a:buNone/>
              <a:defRPr/>
            </a:lvl7pPr>
            <a:lvl8pPr marL="0" lvl="7" indent="0" algn="r" rtl="0">
              <a:spcBef>
                <a:spcPts val="0"/>
              </a:spcBef>
              <a:buNone/>
              <a:defRPr/>
            </a:lvl8pPr>
            <a:lvl9pPr marL="0" lvl="8" indent="0" algn="r" rtl="0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Vertical Title and Text" type="vertTitleAndTx">
  <p:cSld name="VERTICAL_TITLE_AND_VERTICAL_TEXT">
    <p:spTree>
      <p:nvGrpSpPr>
        <p:cNvPr id="1" name="Shape 2797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794" name="Google Shape;279794;p13"/>
          <p:cNvSpPr txBox="1">
            <a:spLocks noGrp="1"/>
          </p:cNvSpPr>
          <p:nvPr>
            <p:ph type="title"/>
          </p:nvPr>
        </p:nvSpPr>
        <p:spPr>
          <a:xfrm rot="5400000">
            <a:off x="7133400" y="1956625"/>
            <a:ext cx="5811900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9795" name="Google Shape;279795;p13"/>
          <p:cNvSpPr txBox="1">
            <a:spLocks noGrp="1"/>
          </p:cNvSpPr>
          <p:nvPr>
            <p:ph type="body" idx="1"/>
          </p:nvPr>
        </p:nvSpPr>
        <p:spPr>
          <a:xfrm rot="5400000">
            <a:off x="1799400" y="-596075"/>
            <a:ext cx="5811900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79796" name="Google Shape;279796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9797" name="Google Shape;279797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9798" name="Google Shape;279798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 rtl="0">
              <a:spcBef>
                <a:spcPts val="0"/>
              </a:spcBef>
              <a:buNone/>
              <a:defRPr/>
            </a:lvl1pPr>
            <a:lvl2pPr marL="0" lvl="1" indent="0" algn="r" rtl="0">
              <a:spcBef>
                <a:spcPts val="0"/>
              </a:spcBef>
              <a:buNone/>
              <a:defRPr/>
            </a:lvl2pPr>
            <a:lvl3pPr marL="0" lvl="2" indent="0" algn="r" rtl="0">
              <a:spcBef>
                <a:spcPts val="0"/>
              </a:spcBef>
              <a:buNone/>
              <a:defRPr/>
            </a:lvl3pPr>
            <a:lvl4pPr marL="0" lvl="3" indent="0" algn="r" rtl="0">
              <a:spcBef>
                <a:spcPts val="0"/>
              </a:spcBef>
              <a:buNone/>
              <a:defRPr/>
            </a:lvl4pPr>
            <a:lvl5pPr marL="0" lvl="4" indent="0" algn="r" rtl="0">
              <a:spcBef>
                <a:spcPts val="0"/>
              </a:spcBef>
              <a:buNone/>
              <a:defRPr/>
            </a:lvl5pPr>
            <a:lvl6pPr marL="0" lvl="5" indent="0" algn="r" rtl="0">
              <a:spcBef>
                <a:spcPts val="0"/>
              </a:spcBef>
              <a:buNone/>
              <a:defRPr/>
            </a:lvl6pPr>
            <a:lvl7pPr marL="0" lvl="6" indent="0" algn="r" rtl="0">
              <a:spcBef>
                <a:spcPts val="0"/>
              </a:spcBef>
              <a:buNone/>
              <a:defRPr/>
            </a:lvl7pPr>
            <a:lvl8pPr marL="0" lvl="7" indent="0" algn="r" rtl="0">
              <a:spcBef>
                <a:spcPts val="0"/>
              </a:spcBef>
              <a:buNone/>
              <a:defRPr/>
            </a:lvl8pPr>
            <a:lvl9pPr marL="0" lvl="8" indent="0" algn="r" rtl="0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33_Title Slide">
  <p:cSld name="33_Title Slide">
    <p:spTree>
      <p:nvGrpSpPr>
        <p:cNvPr id="1" name="Shape 2797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800" name="Google Shape;279800;p14"/>
          <p:cNvSpPr>
            <a:spLocks noGrp="1"/>
          </p:cNvSpPr>
          <p:nvPr>
            <p:ph type="pic" idx="2"/>
          </p:nvPr>
        </p:nvSpPr>
        <p:spPr>
          <a:xfrm>
            <a:off x="0" y="1"/>
            <a:ext cx="6826200" cy="6858000"/>
          </a:xfrm>
          <a:prstGeom prst="rect">
            <a:avLst/>
          </a:prstGeom>
          <a:solidFill>
            <a:srgbClr val="D8D8D8">
              <a:alpha val="49800"/>
            </a:srgbClr>
          </a:solidFill>
          <a:ln>
            <a:noFill/>
          </a:ln>
        </p:spPr>
      </p:sp>
      <p:sp>
        <p:nvSpPr>
          <p:cNvPr id="279802" name="Google Shape;279802;p14"/>
          <p:cNvSpPr/>
          <p:nvPr/>
        </p:nvSpPr>
        <p:spPr>
          <a:xfrm>
            <a:off x="3150823" y="583447"/>
            <a:ext cx="6516900" cy="456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79803" name="Google Shape;279803;p14"/>
          <p:cNvPicPr preferRelativeResize="0"/>
          <p:nvPr/>
        </p:nvPicPr>
        <p:blipFill rotWithShape="1">
          <a:blip r:embed="rId2">
            <a:alphaModFix/>
          </a:blip>
          <a:srcRect t="27876" b="25429"/>
          <a:stretch/>
        </p:blipFill>
        <p:spPr>
          <a:xfrm>
            <a:off x="9782999" y="59789"/>
            <a:ext cx="2305141" cy="107634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798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48_Title Slide">
  <p:cSld name="48_Title Slide">
    <p:spTree>
      <p:nvGrpSpPr>
        <p:cNvPr id="1" name="Shape 2798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805" name="Google Shape;279805;p15"/>
          <p:cNvSpPr>
            <a:spLocks noGrp="1"/>
          </p:cNvSpPr>
          <p:nvPr>
            <p:ph type="pic" idx="2"/>
          </p:nvPr>
        </p:nvSpPr>
        <p:spPr>
          <a:xfrm>
            <a:off x="3452649" y="-3"/>
            <a:ext cx="8739300" cy="6858000"/>
          </a:xfrm>
          <a:prstGeom prst="rect">
            <a:avLst/>
          </a:prstGeom>
          <a:solidFill>
            <a:srgbClr val="D8D8D8">
              <a:alpha val="49800"/>
            </a:srgbClr>
          </a:solidFill>
          <a:ln>
            <a:noFill/>
          </a:ln>
        </p:spPr>
      </p:sp>
      <p:sp>
        <p:nvSpPr>
          <p:cNvPr id="279807" name="Google Shape;279807;p15"/>
          <p:cNvSpPr/>
          <p:nvPr/>
        </p:nvSpPr>
        <p:spPr>
          <a:xfrm>
            <a:off x="3150823" y="583447"/>
            <a:ext cx="6516900" cy="456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79808" name="Google Shape;279808;p15"/>
          <p:cNvPicPr preferRelativeResize="0"/>
          <p:nvPr/>
        </p:nvPicPr>
        <p:blipFill rotWithShape="1">
          <a:blip r:embed="rId2">
            <a:alphaModFix/>
          </a:blip>
          <a:srcRect t="27876" b="25429"/>
          <a:stretch/>
        </p:blipFill>
        <p:spPr>
          <a:xfrm>
            <a:off x="9782999" y="59789"/>
            <a:ext cx="2305141" cy="107634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8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798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itle + 1 column" type="tx">
  <p:cSld name="TITLE_AND_BODY">
    <p:spTree>
      <p:nvGrpSpPr>
        <p:cNvPr id="1" name="Shape 2798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810" name="Google Shape;279810;p16"/>
          <p:cNvSpPr txBox="1">
            <a:spLocks noGrp="1"/>
          </p:cNvSpPr>
          <p:nvPr>
            <p:ph type="title"/>
          </p:nvPr>
        </p:nvSpPr>
        <p:spPr>
          <a:xfrm>
            <a:off x="1085700" y="523433"/>
            <a:ext cx="7323300" cy="102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9pPr>
          </a:lstStyle>
          <a:p>
            <a:endParaRPr/>
          </a:p>
        </p:txBody>
      </p:sp>
      <p:sp>
        <p:nvSpPr>
          <p:cNvPr id="279811" name="Google Shape;279811;p16"/>
          <p:cNvSpPr txBox="1">
            <a:spLocks noGrp="1"/>
          </p:cNvSpPr>
          <p:nvPr>
            <p:ph type="body" idx="1"/>
          </p:nvPr>
        </p:nvSpPr>
        <p:spPr>
          <a:xfrm>
            <a:off x="1085700" y="1769800"/>
            <a:ext cx="8176800" cy="419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8100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400"/>
              <a:buChar char="▰"/>
              <a:defRPr/>
            </a:lvl1pPr>
            <a:lvl2pPr marL="914400" lvl="1" indent="-381000" algn="l" rtl="0">
              <a:lnSpc>
                <a:spcPct val="90000"/>
              </a:lnSpc>
              <a:spcBef>
                <a:spcPts val="1333"/>
              </a:spcBef>
              <a:spcAft>
                <a:spcPts val="0"/>
              </a:spcAft>
              <a:buClr>
                <a:schemeClr val="dk1"/>
              </a:buClr>
              <a:buSzPts val="2400"/>
              <a:buChar char="▻"/>
              <a:defRPr/>
            </a:lvl2pPr>
            <a:lvl3pPr marL="1371600" lvl="2" indent="-381000" algn="l" rtl="0">
              <a:lnSpc>
                <a:spcPct val="90000"/>
              </a:lnSpc>
              <a:spcBef>
                <a:spcPts val="1333"/>
              </a:spcBef>
              <a:spcAft>
                <a:spcPts val="0"/>
              </a:spcAft>
              <a:buClr>
                <a:schemeClr val="dk1"/>
              </a:buClr>
              <a:buSzPts val="2400"/>
              <a:buChar char="▻"/>
              <a:defRPr/>
            </a:lvl3pPr>
            <a:lvl4pPr marL="1828800" lvl="3" indent="-381000" algn="l" rtl="0">
              <a:lnSpc>
                <a:spcPct val="90000"/>
              </a:lnSpc>
              <a:spcBef>
                <a:spcPts val="1333"/>
              </a:spcBef>
              <a:spcAft>
                <a:spcPts val="0"/>
              </a:spcAft>
              <a:buClr>
                <a:schemeClr val="dk1"/>
              </a:buClr>
              <a:buSzPts val="2400"/>
              <a:buChar char="▻"/>
              <a:defRPr/>
            </a:lvl4pPr>
            <a:lvl5pPr marL="2286000" lvl="4" indent="-381000" algn="l" rtl="0">
              <a:lnSpc>
                <a:spcPct val="90000"/>
              </a:lnSpc>
              <a:spcBef>
                <a:spcPts val="1333"/>
              </a:spcBef>
              <a:spcAft>
                <a:spcPts val="0"/>
              </a:spcAft>
              <a:buClr>
                <a:schemeClr val="dk1"/>
              </a:buClr>
              <a:buSzPts val="2400"/>
              <a:buChar char="▻"/>
              <a:defRPr/>
            </a:lvl5pPr>
            <a:lvl6pPr marL="2743200" lvl="5" indent="-381000" algn="l" rtl="0">
              <a:lnSpc>
                <a:spcPct val="90000"/>
              </a:lnSpc>
              <a:spcBef>
                <a:spcPts val="1333"/>
              </a:spcBef>
              <a:spcAft>
                <a:spcPts val="0"/>
              </a:spcAft>
              <a:buClr>
                <a:schemeClr val="dk1"/>
              </a:buClr>
              <a:buSzPts val="2400"/>
              <a:buChar char="▻"/>
              <a:defRPr/>
            </a:lvl6pPr>
            <a:lvl7pPr marL="3200400" lvl="6" indent="-381000" algn="l" rtl="0">
              <a:lnSpc>
                <a:spcPct val="90000"/>
              </a:lnSpc>
              <a:spcBef>
                <a:spcPts val="1333"/>
              </a:spcBef>
              <a:spcAft>
                <a:spcPts val="0"/>
              </a:spcAft>
              <a:buClr>
                <a:schemeClr val="dk1"/>
              </a:buClr>
              <a:buSzPts val="2400"/>
              <a:buChar char="▻"/>
              <a:defRPr/>
            </a:lvl7pPr>
            <a:lvl8pPr marL="3657600" lvl="7" indent="-381000" algn="l" rtl="0">
              <a:lnSpc>
                <a:spcPct val="90000"/>
              </a:lnSpc>
              <a:spcBef>
                <a:spcPts val="1333"/>
              </a:spcBef>
              <a:spcAft>
                <a:spcPts val="0"/>
              </a:spcAft>
              <a:buClr>
                <a:schemeClr val="dk1"/>
              </a:buClr>
              <a:buSzPts val="2400"/>
              <a:buChar char="▻"/>
              <a:defRPr/>
            </a:lvl8pPr>
            <a:lvl9pPr marL="4114800" lvl="8" indent="-381000" algn="l" rtl="0">
              <a:lnSpc>
                <a:spcPct val="90000"/>
              </a:lnSpc>
              <a:spcBef>
                <a:spcPts val="1333"/>
              </a:spcBef>
              <a:spcAft>
                <a:spcPts val="1333"/>
              </a:spcAft>
              <a:buClr>
                <a:schemeClr val="dk1"/>
              </a:buClr>
              <a:buSzPts val="2400"/>
              <a:buChar char="▻"/>
              <a:defRPr/>
            </a:lvl9pPr>
          </a:lstStyle>
          <a:p>
            <a:endParaRPr/>
          </a:p>
        </p:txBody>
      </p:sp>
      <p:sp>
        <p:nvSpPr>
          <p:cNvPr id="279812" name="Google Shape;279812;p16"/>
          <p:cNvSpPr txBox="1">
            <a:spLocks noGrp="1"/>
          </p:cNvSpPr>
          <p:nvPr>
            <p:ph type="sldNum" idx="12"/>
          </p:nvPr>
        </p:nvSpPr>
        <p:spPr>
          <a:xfrm>
            <a:off x="10157333" y="6182000"/>
            <a:ext cx="1983300" cy="42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lvl="0" indent="0" algn="r" rtl="0"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lvl="1" indent="0" algn="r" rtl="0"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lvl="2" indent="0" algn="r" rtl="0"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lvl="3" indent="0" algn="r" rtl="0"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lvl="4" indent="0" algn="r" rtl="0"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lvl="5" indent="0" algn="r" rtl="0"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lvl="6" indent="0" algn="r" rtl="0"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lvl="7" indent="0" algn="r" rtl="0"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lvl="8" indent="0" algn="r" rtl="0"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279814" name="Google Shape;279814;p16"/>
          <p:cNvSpPr/>
          <p:nvPr/>
        </p:nvSpPr>
        <p:spPr>
          <a:xfrm>
            <a:off x="3203216" y="640571"/>
            <a:ext cx="6516900" cy="456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79815" name="Google Shape;279815;p16"/>
          <p:cNvPicPr preferRelativeResize="0"/>
          <p:nvPr/>
        </p:nvPicPr>
        <p:blipFill rotWithShape="1">
          <a:blip r:embed="rId2">
            <a:alphaModFix/>
          </a:blip>
          <a:srcRect t="27876" b="25429"/>
          <a:stretch/>
        </p:blipFill>
        <p:spPr>
          <a:xfrm>
            <a:off x="9835392" y="116913"/>
            <a:ext cx="2305141" cy="107634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Blank" type="blank">
  <p:cSld name="BLANK">
    <p:spTree>
      <p:nvGrpSpPr>
        <p:cNvPr id="1" name="Shape 2798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826" name="Google Shape;279826;p1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9827" name="Google Shape;279827;p1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9828" name="Google Shape;279828;p1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 rtl="0">
              <a:spcBef>
                <a:spcPts val="0"/>
              </a:spcBef>
              <a:buNone/>
              <a:defRPr/>
            </a:lvl1pPr>
            <a:lvl2pPr marL="0" lvl="1" indent="0" algn="r" rtl="0">
              <a:spcBef>
                <a:spcPts val="0"/>
              </a:spcBef>
              <a:buNone/>
              <a:defRPr/>
            </a:lvl2pPr>
            <a:lvl3pPr marL="0" lvl="2" indent="0" algn="r" rtl="0">
              <a:spcBef>
                <a:spcPts val="0"/>
              </a:spcBef>
              <a:buNone/>
              <a:defRPr/>
            </a:lvl3pPr>
            <a:lvl4pPr marL="0" lvl="3" indent="0" algn="r" rtl="0">
              <a:spcBef>
                <a:spcPts val="0"/>
              </a:spcBef>
              <a:buNone/>
              <a:defRPr/>
            </a:lvl4pPr>
            <a:lvl5pPr marL="0" lvl="4" indent="0" algn="r" rtl="0">
              <a:spcBef>
                <a:spcPts val="0"/>
              </a:spcBef>
              <a:buNone/>
              <a:defRPr/>
            </a:lvl5pPr>
            <a:lvl6pPr marL="0" lvl="5" indent="0" algn="r" rtl="0">
              <a:spcBef>
                <a:spcPts val="0"/>
              </a:spcBef>
              <a:buNone/>
              <a:defRPr/>
            </a:lvl6pPr>
            <a:lvl7pPr marL="0" lvl="6" indent="0" algn="r" rtl="0">
              <a:spcBef>
                <a:spcPts val="0"/>
              </a:spcBef>
              <a:buNone/>
              <a:defRPr/>
            </a:lvl7pPr>
            <a:lvl8pPr marL="0" lvl="7" indent="0" algn="r" rtl="0">
              <a:spcBef>
                <a:spcPts val="0"/>
              </a:spcBef>
              <a:buNone/>
              <a:defRPr/>
            </a:lvl8pPr>
            <a:lvl9pPr marL="0" lvl="8" indent="0" algn="r" rtl="0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itle and Content" type="obj">
  <p:cSld name="OBJECT">
    <p:spTree>
      <p:nvGrpSpPr>
        <p:cNvPr id="1" name="Shape 2798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830" name="Google Shape;279830;p1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9831" name="Google Shape;279831;p19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79832" name="Google Shape;279832;p1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9833" name="Google Shape;279833;p1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9834" name="Google Shape;279834;p1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 rtl="0">
              <a:spcBef>
                <a:spcPts val="0"/>
              </a:spcBef>
              <a:buNone/>
              <a:defRPr/>
            </a:lvl1pPr>
            <a:lvl2pPr marL="0" lvl="1" indent="0" algn="r" rtl="0">
              <a:spcBef>
                <a:spcPts val="0"/>
              </a:spcBef>
              <a:buNone/>
              <a:defRPr/>
            </a:lvl2pPr>
            <a:lvl3pPr marL="0" lvl="2" indent="0" algn="r" rtl="0">
              <a:spcBef>
                <a:spcPts val="0"/>
              </a:spcBef>
              <a:buNone/>
              <a:defRPr/>
            </a:lvl3pPr>
            <a:lvl4pPr marL="0" lvl="3" indent="0" algn="r" rtl="0">
              <a:spcBef>
                <a:spcPts val="0"/>
              </a:spcBef>
              <a:buNone/>
              <a:defRPr/>
            </a:lvl4pPr>
            <a:lvl5pPr marL="0" lvl="4" indent="0" algn="r" rtl="0">
              <a:spcBef>
                <a:spcPts val="0"/>
              </a:spcBef>
              <a:buNone/>
              <a:defRPr/>
            </a:lvl5pPr>
            <a:lvl6pPr marL="0" lvl="5" indent="0" algn="r" rtl="0">
              <a:spcBef>
                <a:spcPts val="0"/>
              </a:spcBef>
              <a:buNone/>
              <a:defRPr/>
            </a:lvl6pPr>
            <a:lvl7pPr marL="0" lvl="6" indent="0" algn="r" rtl="0">
              <a:spcBef>
                <a:spcPts val="0"/>
              </a:spcBef>
              <a:buNone/>
              <a:defRPr/>
            </a:lvl7pPr>
            <a:lvl8pPr marL="0" lvl="7" indent="0" algn="r" rtl="0">
              <a:spcBef>
                <a:spcPts val="0"/>
              </a:spcBef>
              <a:buNone/>
              <a:defRPr/>
            </a:lvl8pPr>
            <a:lvl9pPr marL="0" lvl="8" indent="0" algn="r" rtl="0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279836" name="Google Shape;279836;p19"/>
          <p:cNvSpPr/>
          <p:nvPr/>
        </p:nvSpPr>
        <p:spPr>
          <a:xfrm>
            <a:off x="3150823" y="583447"/>
            <a:ext cx="6516900" cy="456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79837" name="Google Shape;279837;p19"/>
          <p:cNvPicPr preferRelativeResize="0"/>
          <p:nvPr/>
        </p:nvPicPr>
        <p:blipFill rotWithShape="1">
          <a:blip r:embed="rId2">
            <a:alphaModFix/>
          </a:blip>
          <a:srcRect t="27876" b="25429"/>
          <a:stretch/>
        </p:blipFill>
        <p:spPr>
          <a:xfrm>
            <a:off x="9782999" y="59789"/>
            <a:ext cx="2305141" cy="107634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, Text and Content" type="txAndObj">
  <p:cSld name="TEXT_AND_OBJECT">
    <p:spTree>
      <p:nvGrpSpPr>
        <p:cNvPr id="1" name="Shape 2798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839" name="Google Shape;279839;p20"/>
          <p:cNvSpPr txBox="1">
            <a:spLocks noGrp="1"/>
          </p:cNvSpPr>
          <p:nvPr>
            <p:ph type="title"/>
          </p:nvPr>
        </p:nvSpPr>
        <p:spPr>
          <a:xfrm>
            <a:off x="1320800" y="381000"/>
            <a:ext cx="10390800" cy="76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9840" name="Google Shape;279840;p20"/>
          <p:cNvSpPr txBox="1">
            <a:spLocks noGrp="1"/>
          </p:cNvSpPr>
          <p:nvPr>
            <p:ph type="body" idx="1"/>
          </p:nvPr>
        </p:nvSpPr>
        <p:spPr>
          <a:xfrm>
            <a:off x="1016000" y="1600200"/>
            <a:ext cx="52833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79841" name="Google Shape;279841;p20"/>
          <p:cNvSpPr txBox="1">
            <a:spLocks noGrp="1"/>
          </p:cNvSpPr>
          <p:nvPr>
            <p:ph type="body" idx="2"/>
          </p:nvPr>
        </p:nvSpPr>
        <p:spPr>
          <a:xfrm>
            <a:off x="6502400" y="1600200"/>
            <a:ext cx="52833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79842" name="Google Shape;279842;p2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9843" name="Google Shape;279843;p2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Chap 1-</a:t>
            </a: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itle Only" type="titleOnly">
  <p:cSld name="TITLE_ONLY">
    <p:spTree>
      <p:nvGrpSpPr>
        <p:cNvPr id="1" name="Shape 2798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845" name="Google Shape;279845;p2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9846" name="Google Shape;279846;p2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9847" name="Google Shape;279847;p2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9848" name="Google Shape;279848;p2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 rtl="0">
              <a:spcBef>
                <a:spcPts val="0"/>
              </a:spcBef>
              <a:buNone/>
              <a:defRPr/>
            </a:lvl1pPr>
            <a:lvl2pPr marL="0" lvl="1" indent="0" algn="r" rtl="0">
              <a:spcBef>
                <a:spcPts val="0"/>
              </a:spcBef>
              <a:buNone/>
              <a:defRPr/>
            </a:lvl2pPr>
            <a:lvl3pPr marL="0" lvl="2" indent="0" algn="r" rtl="0">
              <a:spcBef>
                <a:spcPts val="0"/>
              </a:spcBef>
              <a:buNone/>
              <a:defRPr/>
            </a:lvl3pPr>
            <a:lvl4pPr marL="0" lvl="3" indent="0" algn="r" rtl="0">
              <a:spcBef>
                <a:spcPts val="0"/>
              </a:spcBef>
              <a:buNone/>
              <a:defRPr/>
            </a:lvl4pPr>
            <a:lvl5pPr marL="0" lvl="4" indent="0" algn="r" rtl="0">
              <a:spcBef>
                <a:spcPts val="0"/>
              </a:spcBef>
              <a:buNone/>
              <a:defRPr/>
            </a:lvl5pPr>
            <a:lvl6pPr marL="0" lvl="5" indent="0" algn="r" rtl="0">
              <a:spcBef>
                <a:spcPts val="0"/>
              </a:spcBef>
              <a:buNone/>
              <a:defRPr/>
            </a:lvl6pPr>
            <a:lvl7pPr marL="0" lvl="6" indent="0" algn="r" rtl="0">
              <a:spcBef>
                <a:spcPts val="0"/>
              </a:spcBef>
              <a:buNone/>
              <a:defRPr/>
            </a:lvl7pPr>
            <a:lvl8pPr marL="0" lvl="7" indent="0" algn="r" rtl="0">
              <a:spcBef>
                <a:spcPts val="0"/>
              </a:spcBef>
              <a:buNone/>
              <a:defRPr/>
            </a:lvl8pPr>
            <a:lvl9pPr marL="0" lvl="8" indent="0" algn="r" rtl="0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itle Slide" type="title">
  <p:cSld name="TITLE">
    <p:spTree>
      <p:nvGrpSpPr>
        <p:cNvPr id="1" name="Shape 2798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850" name="Google Shape;279850;p22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9851" name="Google Shape;279851;p22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279852" name="Google Shape;279852;p2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9853" name="Google Shape;279853;p2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9854" name="Google Shape;279854;p2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 rtl="0">
              <a:spcBef>
                <a:spcPts val="0"/>
              </a:spcBef>
              <a:buNone/>
              <a:defRPr/>
            </a:lvl1pPr>
            <a:lvl2pPr marL="0" lvl="1" indent="0" algn="r" rtl="0">
              <a:spcBef>
                <a:spcPts val="0"/>
              </a:spcBef>
              <a:buNone/>
              <a:defRPr/>
            </a:lvl2pPr>
            <a:lvl3pPr marL="0" lvl="2" indent="0" algn="r" rtl="0">
              <a:spcBef>
                <a:spcPts val="0"/>
              </a:spcBef>
              <a:buNone/>
              <a:defRPr/>
            </a:lvl3pPr>
            <a:lvl4pPr marL="0" lvl="3" indent="0" algn="r" rtl="0">
              <a:spcBef>
                <a:spcPts val="0"/>
              </a:spcBef>
              <a:buNone/>
              <a:defRPr/>
            </a:lvl4pPr>
            <a:lvl5pPr marL="0" lvl="4" indent="0" algn="r" rtl="0">
              <a:spcBef>
                <a:spcPts val="0"/>
              </a:spcBef>
              <a:buNone/>
              <a:defRPr/>
            </a:lvl5pPr>
            <a:lvl6pPr marL="0" lvl="5" indent="0" algn="r" rtl="0">
              <a:spcBef>
                <a:spcPts val="0"/>
              </a:spcBef>
              <a:buNone/>
              <a:defRPr/>
            </a:lvl6pPr>
            <a:lvl7pPr marL="0" lvl="6" indent="0" algn="r" rtl="0">
              <a:spcBef>
                <a:spcPts val="0"/>
              </a:spcBef>
              <a:buNone/>
              <a:defRPr/>
            </a:lvl7pPr>
            <a:lvl8pPr marL="0" lvl="7" indent="0" algn="r" rtl="0">
              <a:spcBef>
                <a:spcPts val="0"/>
              </a:spcBef>
              <a:buNone/>
              <a:defRPr/>
            </a:lvl8pPr>
            <a:lvl9pPr marL="0" lvl="8" indent="0" algn="r" rtl="0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279856" name="Google Shape;279856;p22"/>
          <p:cNvSpPr/>
          <p:nvPr/>
        </p:nvSpPr>
        <p:spPr>
          <a:xfrm>
            <a:off x="3150823" y="583447"/>
            <a:ext cx="6516900" cy="456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79857" name="Google Shape;279857;p22"/>
          <p:cNvPicPr preferRelativeResize="0"/>
          <p:nvPr/>
        </p:nvPicPr>
        <p:blipFill rotWithShape="1">
          <a:blip r:embed="rId2">
            <a:alphaModFix/>
          </a:blip>
          <a:srcRect t="27876" b="25429"/>
          <a:stretch/>
        </p:blipFill>
        <p:spPr>
          <a:xfrm>
            <a:off x="9782999" y="59789"/>
            <a:ext cx="2305141" cy="107634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Section Header" type="secHead">
  <p:cSld name="SECTION_HEADER">
    <p:spTree>
      <p:nvGrpSpPr>
        <p:cNvPr id="1" name="Shape 2798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859" name="Google Shape;279859;p23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9860" name="Google Shape;279860;p23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79861" name="Google Shape;279861;p2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9862" name="Google Shape;279862;p2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9863" name="Google Shape;279863;p2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 rtl="0">
              <a:spcBef>
                <a:spcPts val="0"/>
              </a:spcBef>
              <a:buNone/>
              <a:defRPr/>
            </a:lvl1pPr>
            <a:lvl2pPr marL="0" lvl="1" indent="0" algn="r" rtl="0">
              <a:spcBef>
                <a:spcPts val="0"/>
              </a:spcBef>
              <a:buNone/>
              <a:defRPr/>
            </a:lvl2pPr>
            <a:lvl3pPr marL="0" lvl="2" indent="0" algn="r" rtl="0">
              <a:spcBef>
                <a:spcPts val="0"/>
              </a:spcBef>
              <a:buNone/>
              <a:defRPr/>
            </a:lvl3pPr>
            <a:lvl4pPr marL="0" lvl="3" indent="0" algn="r" rtl="0">
              <a:spcBef>
                <a:spcPts val="0"/>
              </a:spcBef>
              <a:buNone/>
              <a:defRPr/>
            </a:lvl4pPr>
            <a:lvl5pPr marL="0" lvl="4" indent="0" algn="r" rtl="0">
              <a:spcBef>
                <a:spcPts val="0"/>
              </a:spcBef>
              <a:buNone/>
              <a:defRPr/>
            </a:lvl5pPr>
            <a:lvl6pPr marL="0" lvl="5" indent="0" algn="r" rtl="0">
              <a:spcBef>
                <a:spcPts val="0"/>
              </a:spcBef>
              <a:buNone/>
              <a:defRPr/>
            </a:lvl6pPr>
            <a:lvl7pPr marL="0" lvl="6" indent="0" algn="r" rtl="0">
              <a:spcBef>
                <a:spcPts val="0"/>
              </a:spcBef>
              <a:buNone/>
              <a:defRPr/>
            </a:lvl7pPr>
            <a:lvl8pPr marL="0" lvl="7" indent="0" algn="r" rtl="0">
              <a:spcBef>
                <a:spcPts val="0"/>
              </a:spcBef>
              <a:buNone/>
              <a:defRPr/>
            </a:lvl8pPr>
            <a:lvl9pPr marL="0" lvl="8" indent="0" algn="r" rtl="0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279865" name="Google Shape;279865;p23"/>
          <p:cNvSpPr/>
          <p:nvPr/>
        </p:nvSpPr>
        <p:spPr>
          <a:xfrm>
            <a:off x="3150823" y="583447"/>
            <a:ext cx="6516900" cy="456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79866" name="Google Shape;279866;p23"/>
          <p:cNvPicPr preferRelativeResize="0"/>
          <p:nvPr/>
        </p:nvPicPr>
        <p:blipFill rotWithShape="1">
          <a:blip r:embed="rId2">
            <a:alphaModFix/>
          </a:blip>
          <a:srcRect t="27876" b="25429"/>
          <a:stretch/>
        </p:blipFill>
        <p:spPr>
          <a:xfrm>
            <a:off x="9782999" y="59789"/>
            <a:ext cx="2305141" cy="107634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wo Content" type="twoObj">
  <p:cSld name="TWO_OBJECTS">
    <p:spTree>
      <p:nvGrpSpPr>
        <p:cNvPr id="1" name="Shape 2798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868" name="Google Shape;279868;p2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9869" name="Google Shape;279869;p24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79870" name="Google Shape;279870;p24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79871" name="Google Shape;279871;p2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9872" name="Google Shape;279872;p2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9873" name="Google Shape;279873;p2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 rtl="0">
              <a:spcBef>
                <a:spcPts val="0"/>
              </a:spcBef>
              <a:buNone/>
              <a:defRPr/>
            </a:lvl1pPr>
            <a:lvl2pPr marL="0" lvl="1" indent="0" algn="r" rtl="0">
              <a:spcBef>
                <a:spcPts val="0"/>
              </a:spcBef>
              <a:buNone/>
              <a:defRPr/>
            </a:lvl2pPr>
            <a:lvl3pPr marL="0" lvl="2" indent="0" algn="r" rtl="0">
              <a:spcBef>
                <a:spcPts val="0"/>
              </a:spcBef>
              <a:buNone/>
              <a:defRPr/>
            </a:lvl3pPr>
            <a:lvl4pPr marL="0" lvl="3" indent="0" algn="r" rtl="0">
              <a:spcBef>
                <a:spcPts val="0"/>
              </a:spcBef>
              <a:buNone/>
              <a:defRPr/>
            </a:lvl4pPr>
            <a:lvl5pPr marL="0" lvl="4" indent="0" algn="r" rtl="0">
              <a:spcBef>
                <a:spcPts val="0"/>
              </a:spcBef>
              <a:buNone/>
              <a:defRPr/>
            </a:lvl5pPr>
            <a:lvl6pPr marL="0" lvl="5" indent="0" algn="r" rtl="0">
              <a:spcBef>
                <a:spcPts val="0"/>
              </a:spcBef>
              <a:buNone/>
              <a:defRPr/>
            </a:lvl6pPr>
            <a:lvl7pPr marL="0" lvl="6" indent="0" algn="r" rtl="0">
              <a:spcBef>
                <a:spcPts val="0"/>
              </a:spcBef>
              <a:buNone/>
              <a:defRPr/>
            </a:lvl7pPr>
            <a:lvl8pPr marL="0" lvl="7" indent="0" algn="r" rtl="0">
              <a:spcBef>
                <a:spcPts val="0"/>
              </a:spcBef>
              <a:buNone/>
              <a:defRPr/>
            </a:lvl8pPr>
            <a:lvl9pPr marL="0" lvl="8" indent="0" algn="r" rtl="0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Comparison" type="twoTxTwoObj">
  <p:cSld name="TWO_OBJECTS_WITH_TEXT">
    <p:spTree>
      <p:nvGrpSpPr>
        <p:cNvPr id="1" name="Shape 2798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875" name="Google Shape;279875;p25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9876" name="Google Shape;279876;p25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900" cy="82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279877" name="Google Shape;279877;p25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900" cy="368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79878" name="Google Shape;279878;p25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00" cy="82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279879" name="Google Shape;279879;p25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00" cy="368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79880" name="Google Shape;279880;p2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9881" name="Google Shape;279881;p2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9882" name="Google Shape;279882;p2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 rtl="0">
              <a:spcBef>
                <a:spcPts val="0"/>
              </a:spcBef>
              <a:buNone/>
              <a:defRPr/>
            </a:lvl1pPr>
            <a:lvl2pPr marL="0" lvl="1" indent="0" algn="r" rtl="0">
              <a:spcBef>
                <a:spcPts val="0"/>
              </a:spcBef>
              <a:buNone/>
              <a:defRPr/>
            </a:lvl2pPr>
            <a:lvl3pPr marL="0" lvl="2" indent="0" algn="r" rtl="0">
              <a:spcBef>
                <a:spcPts val="0"/>
              </a:spcBef>
              <a:buNone/>
              <a:defRPr/>
            </a:lvl3pPr>
            <a:lvl4pPr marL="0" lvl="3" indent="0" algn="r" rtl="0">
              <a:spcBef>
                <a:spcPts val="0"/>
              </a:spcBef>
              <a:buNone/>
              <a:defRPr/>
            </a:lvl4pPr>
            <a:lvl5pPr marL="0" lvl="4" indent="0" algn="r" rtl="0">
              <a:spcBef>
                <a:spcPts val="0"/>
              </a:spcBef>
              <a:buNone/>
              <a:defRPr/>
            </a:lvl5pPr>
            <a:lvl6pPr marL="0" lvl="5" indent="0" algn="r" rtl="0">
              <a:spcBef>
                <a:spcPts val="0"/>
              </a:spcBef>
              <a:buNone/>
              <a:defRPr/>
            </a:lvl6pPr>
            <a:lvl7pPr marL="0" lvl="6" indent="0" algn="r" rtl="0">
              <a:spcBef>
                <a:spcPts val="0"/>
              </a:spcBef>
              <a:buNone/>
              <a:defRPr/>
            </a:lvl7pPr>
            <a:lvl8pPr marL="0" lvl="7" indent="0" algn="r" rtl="0">
              <a:spcBef>
                <a:spcPts val="0"/>
              </a:spcBef>
              <a:buNone/>
              <a:defRPr/>
            </a:lvl8pPr>
            <a:lvl9pPr marL="0" lvl="8" indent="0" algn="r" rtl="0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Content with Caption" type="objTx">
  <p:cSld name="OBJECT_WITH_CAPTION_TEXT">
    <p:spTree>
      <p:nvGrpSpPr>
        <p:cNvPr id="1" name="Shape 2798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884" name="Google Shape;279884;p26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100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9885" name="Google Shape;279885;p26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279886" name="Google Shape;279886;p26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100" cy="381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279887" name="Google Shape;279887;p2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9888" name="Google Shape;279888;p2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9889" name="Google Shape;279889;p2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 rtl="0">
              <a:spcBef>
                <a:spcPts val="0"/>
              </a:spcBef>
              <a:buNone/>
              <a:defRPr/>
            </a:lvl1pPr>
            <a:lvl2pPr marL="0" lvl="1" indent="0" algn="r" rtl="0">
              <a:spcBef>
                <a:spcPts val="0"/>
              </a:spcBef>
              <a:buNone/>
              <a:defRPr/>
            </a:lvl2pPr>
            <a:lvl3pPr marL="0" lvl="2" indent="0" algn="r" rtl="0">
              <a:spcBef>
                <a:spcPts val="0"/>
              </a:spcBef>
              <a:buNone/>
              <a:defRPr/>
            </a:lvl3pPr>
            <a:lvl4pPr marL="0" lvl="3" indent="0" algn="r" rtl="0">
              <a:spcBef>
                <a:spcPts val="0"/>
              </a:spcBef>
              <a:buNone/>
              <a:defRPr/>
            </a:lvl4pPr>
            <a:lvl5pPr marL="0" lvl="4" indent="0" algn="r" rtl="0">
              <a:spcBef>
                <a:spcPts val="0"/>
              </a:spcBef>
              <a:buNone/>
              <a:defRPr/>
            </a:lvl5pPr>
            <a:lvl6pPr marL="0" lvl="5" indent="0" algn="r" rtl="0">
              <a:spcBef>
                <a:spcPts val="0"/>
              </a:spcBef>
              <a:buNone/>
              <a:defRPr/>
            </a:lvl6pPr>
            <a:lvl7pPr marL="0" lvl="6" indent="0" algn="r" rtl="0">
              <a:spcBef>
                <a:spcPts val="0"/>
              </a:spcBef>
              <a:buNone/>
              <a:defRPr/>
            </a:lvl7pPr>
            <a:lvl8pPr marL="0" lvl="7" indent="0" algn="r" rtl="0">
              <a:spcBef>
                <a:spcPts val="0"/>
              </a:spcBef>
              <a:buNone/>
              <a:defRPr/>
            </a:lvl8pPr>
            <a:lvl9pPr marL="0" lvl="8" indent="0" algn="r" rtl="0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Picture with Caption" type="picTx">
  <p:cSld name="PICTURE_WITH_CAPTION_TEXT">
    <p:spTree>
      <p:nvGrpSpPr>
        <p:cNvPr id="1" name="Shape 2798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891" name="Google Shape;279891;p27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100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9892" name="Google Shape;279892;p27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500"/>
          </a:xfrm>
          <a:prstGeom prst="rect">
            <a:avLst/>
          </a:prstGeom>
          <a:noFill/>
          <a:ln>
            <a:noFill/>
          </a:ln>
        </p:spPr>
      </p:sp>
      <p:sp>
        <p:nvSpPr>
          <p:cNvPr id="279893" name="Google Shape;279893;p27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100" cy="381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279894" name="Google Shape;279894;p2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9895" name="Google Shape;279895;p2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9896" name="Google Shape;279896;p2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 rtl="0">
              <a:spcBef>
                <a:spcPts val="0"/>
              </a:spcBef>
              <a:buNone/>
              <a:defRPr/>
            </a:lvl1pPr>
            <a:lvl2pPr marL="0" lvl="1" indent="0" algn="r" rtl="0">
              <a:spcBef>
                <a:spcPts val="0"/>
              </a:spcBef>
              <a:buNone/>
              <a:defRPr/>
            </a:lvl2pPr>
            <a:lvl3pPr marL="0" lvl="2" indent="0" algn="r" rtl="0">
              <a:spcBef>
                <a:spcPts val="0"/>
              </a:spcBef>
              <a:buNone/>
              <a:defRPr/>
            </a:lvl3pPr>
            <a:lvl4pPr marL="0" lvl="3" indent="0" algn="r" rtl="0">
              <a:spcBef>
                <a:spcPts val="0"/>
              </a:spcBef>
              <a:buNone/>
              <a:defRPr/>
            </a:lvl4pPr>
            <a:lvl5pPr marL="0" lvl="4" indent="0" algn="r" rtl="0">
              <a:spcBef>
                <a:spcPts val="0"/>
              </a:spcBef>
              <a:buNone/>
              <a:defRPr/>
            </a:lvl5pPr>
            <a:lvl6pPr marL="0" lvl="5" indent="0" algn="r" rtl="0">
              <a:spcBef>
                <a:spcPts val="0"/>
              </a:spcBef>
              <a:buNone/>
              <a:defRPr/>
            </a:lvl6pPr>
            <a:lvl7pPr marL="0" lvl="6" indent="0" algn="r" rtl="0">
              <a:spcBef>
                <a:spcPts val="0"/>
              </a:spcBef>
              <a:buNone/>
              <a:defRPr/>
            </a:lvl7pPr>
            <a:lvl8pPr marL="0" lvl="7" indent="0" algn="r" rtl="0">
              <a:spcBef>
                <a:spcPts val="0"/>
              </a:spcBef>
              <a:buNone/>
              <a:defRPr/>
            </a:lvl8pPr>
            <a:lvl9pPr marL="0" lvl="8" indent="0" algn="r" rtl="0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itle and Vertical Text" type="vertTx">
  <p:cSld name="VERTICAL_TEXT">
    <p:spTree>
      <p:nvGrpSpPr>
        <p:cNvPr id="1" name="Shape 2798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898" name="Google Shape;279898;p2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9899" name="Google Shape;279899;p28"/>
          <p:cNvSpPr txBox="1">
            <a:spLocks noGrp="1"/>
          </p:cNvSpPr>
          <p:nvPr>
            <p:ph type="body" idx="1"/>
          </p:nvPr>
        </p:nvSpPr>
        <p:spPr>
          <a:xfrm rot="5400000">
            <a:off x="3920400" y="-1256575"/>
            <a:ext cx="4351200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79900" name="Google Shape;279900;p2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9901" name="Google Shape;279901;p2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9902" name="Google Shape;279902;p2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 rtl="0">
              <a:spcBef>
                <a:spcPts val="0"/>
              </a:spcBef>
              <a:buNone/>
              <a:defRPr/>
            </a:lvl1pPr>
            <a:lvl2pPr marL="0" lvl="1" indent="0" algn="r" rtl="0">
              <a:spcBef>
                <a:spcPts val="0"/>
              </a:spcBef>
              <a:buNone/>
              <a:defRPr/>
            </a:lvl2pPr>
            <a:lvl3pPr marL="0" lvl="2" indent="0" algn="r" rtl="0">
              <a:spcBef>
                <a:spcPts val="0"/>
              </a:spcBef>
              <a:buNone/>
              <a:defRPr/>
            </a:lvl3pPr>
            <a:lvl4pPr marL="0" lvl="3" indent="0" algn="r" rtl="0">
              <a:spcBef>
                <a:spcPts val="0"/>
              </a:spcBef>
              <a:buNone/>
              <a:defRPr/>
            </a:lvl4pPr>
            <a:lvl5pPr marL="0" lvl="4" indent="0" algn="r" rtl="0">
              <a:spcBef>
                <a:spcPts val="0"/>
              </a:spcBef>
              <a:buNone/>
              <a:defRPr/>
            </a:lvl5pPr>
            <a:lvl6pPr marL="0" lvl="5" indent="0" algn="r" rtl="0">
              <a:spcBef>
                <a:spcPts val="0"/>
              </a:spcBef>
              <a:buNone/>
              <a:defRPr/>
            </a:lvl6pPr>
            <a:lvl7pPr marL="0" lvl="6" indent="0" algn="r" rtl="0">
              <a:spcBef>
                <a:spcPts val="0"/>
              </a:spcBef>
              <a:buNone/>
              <a:defRPr/>
            </a:lvl7pPr>
            <a:lvl8pPr marL="0" lvl="7" indent="0" algn="r" rtl="0">
              <a:spcBef>
                <a:spcPts val="0"/>
              </a:spcBef>
              <a:buNone/>
              <a:defRPr/>
            </a:lvl8pPr>
            <a:lvl9pPr marL="0" lvl="8" indent="0" algn="r" rtl="0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Vertical Title and Text" type="vertTitleAndTx">
  <p:cSld name="VERTICAL_TITLE_AND_VERTICAL_TEXT">
    <p:spTree>
      <p:nvGrpSpPr>
        <p:cNvPr id="1" name="Shape 2799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904" name="Google Shape;279904;p29"/>
          <p:cNvSpPr txBox="1">
            <a:spLocks noGrp="1"/>
          </p:cNvSpPr>
          <p:nvPr>
            <p:ph type="title"/>
          </p:nvPr>
        </p:nvSpPr>
        <p:spPr>
          <a:xfrm rot="5400000">
            <a:off x="7133400" y="1956625"/>
            <a:ext cx="5811900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9905" name="Google Shape;279905;p29"/>
          <p:cNvSpPr txBox="1">
            <a:spLocks noGrp="1"/>
          </p:cNvSpPr>
          <p:nvPr>
            <p:ph type="body" idx="1"/>
          </p:nvPr>
        </p:nvSpPr>
        <p:spPr>
          <a:xfrm rot="5400000">
            <a:off x="1799400" y="-596075"/>
            <a:ext cx="5811900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79906" name="Google Shape;279906;p2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9907" name="Google Shape;279907;p2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9908" name="Google Shape;279908;p2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 rtl="0">
              <a:spcBef>
                <a:spcPts val="0"/>
              </a:spcBef>
              <a:buNone/>
              <a:defRPr/>
            </a:lvl1pPr>
            <a:lvl2pPr marL="0" lvl="1" indent="0" algn="r" rtl="0">
              <a:spcBef>
                <a:spcPts val="0"/>
              </a:spcBef>
              <a:buNone/>
              <a:defRPr/>
            </a:lvl2pPr>
            <a:lvl3pPr marL="0" lvl="2" indent="0" algn="r" rtl="0">
              <a:spcBef>
                <a:spcPts val="0"/>
              </a:spcBef>
              <a:buNone/>
              <a:defRPr/>
            </a:lvl3pPr>
            <a:lvl4pPr marL="0" lvl="3" indent="0" algn="r" rtl="0">
              <a:spcBef>
                <a:spcPts val="0"/>
              </a:spcBef>
              <a:buNone/>
              <a:defRPr/>
            </a:lvl4pPr>
            <a:lvl5pPr marL="0" lvl="4" indent="0" algn="r" rtl="0">
              <a:spcBef>
                <a:spcPts val="0"/>
              </a:spcBef>
              <a:buNone/>
              <a:defRPr/>
            </a:lvl5pPr>
            <a:lvl6pPr marL="0" lvl="5" indent="0" algn="r" rtl="0">
              <a:spcBef>
                <a:spcPts val="0"/>
              </a:spcBef>
              <a:buNone/>
              <a:defRPr/>
            </a:lvl6pPr>
            <a:lvl7pPr marL="0" lvl="6" indent="0" algn="r" rtl="0">
              <a:spcBef>
                <a:spcPts val="0"/>
              </a:spcBef>
              <a:buNone/>
              <a:defRPr/>
            </a:lvl7pPr>
            <a:lvl8pPr marL="0" lvl="7" indent="0" algn="r" rtl="0">
              <a:spcBef>
                <a:spcPts val="0"/>
              </a:spcBef>
              <a:buNone/>
              <a:defRPr/>
            </a:lvl8pPr>
            <a:lvl9pPr marL="0" lvl="8" indent="0" algn="r" rtl="0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23_Title Slide">
  <p:cSld name="23_Title Slide">
    <p:spTree>
      <p:nvGrpSpPr>
        <p:cNvPr id="1" name="Shape 2799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910" name="Google Shape;279910;p30"/>
          <p:cNvSpPr>
            <a:spLocks noGrp="1"/>
          </p:cNvSpPr>
          <p:nvPr>
            <p:ph type="pic" idx="2"/>
          </p:nvPr>
        </p:nvSpPr>
        <p:spPr>
          <a:xfrm>
            <a:off x="1" y="0"/>
            <a:ext cx="9741000" cy="5962800"/>
          </a:xfrm>
          <a:prstGeom prst="rect">
            <a:avLst/>
          </a:prstGeom>
          <a:solidFill>
            <a:srgbClr val="D8D8D8">
              <a:alpha val="49800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9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799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29_Title Slide">
  <p:cSld name="29_Title Slide">
    <p:spTree>
      <p:nvGrpSpPr>
        <p:cNvPr id="1" name="Shape 2799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912" name="Google Shape;279912;p31"/>
          <p:cNvSpPr>
            <a:spLocks noGrp="1"/>
          </p:cNvSpPr>
          <p:nvPr>
            <p:ph type="pic" idx="2"/>
          </p:nvPr>
        </p:nvSpPr>
        <p:spPr>
          <a:xfrm>
            <a:off x="1127760" y="1123950"/>
            <a:ext cx="9936600" cy="4610100"/>
          </a:xfrm>
          <a:prstGeom prst="rect">
            <a:avLst/>
          </a:prstGeom>
          <a:solidFill>
            <a:srgbClr val="D8D8D8">
              <a:alpha val="49800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9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799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33_Title Slide">
  <p:cSld name="33_Title Slide">
    <p:spTree>
      <p:nvGrpSpPr>
        <p:cNvPr id="1" name="Shape 2799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914" name="Google Shape;279914;p32"/>
          <p:cNvSpPr>
            <a:spLocks noGrp="1"/>
          </p:cNvSpPr>
          <p:nvPr>
            <p:ph type="pic" idx="2"/>
          </p:nvPr>
        </p:nvSpPr>
        <p:spPr>
          <a:xfrm>
            <a:off x="0" y="1"/>
            <a:ext cx="6826200" cy="6858000"/>
          </a:xfrm>
          <a:prstGeom prst="rect">
            <a:avLst/>
          </a:prstGeom>
          <a:solidFill>
            <a:srgbClr val="D8D8D8">
              <a:alpha val="49800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799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3_Title Slide">
  <p:cSld name="3_Title Slide">
    <p:spTree>
      <p:nvGrpSpPr>
        <p:cNvPr id="1" name="Shape 2799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916" name="Google Shape;279916;p33"/>
          <p:cNvSpPr>
            <a:spLocks noGrp="1"/>
          </p:cNvSpPr>
          <p:nvPr>
            <p:ph type="pic" idx="2"/>
          </p:nvPr>
        </p:nvSpPr>
        <p:spPr>
          <a:xfrm>
            <a:off x="7088924" y="508820"/>
            <a:ext cx="3701700" cy="5184000"/>
          </a:xfrm>
          <a:prstGeom prst="rect">
            <a:avLst/>
          </a:prstGeom>
          <a:solidFill>
            <a:srgbClr val="D8D8D8">
              <a:alpha val="49800"/>
            </a:srgbClr>
          </a:solidFill>
          <a:ln w="1270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799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48_Title Slide">
  <p:cSld name="48_Title Slide">
    <p:spTree>
      <p:nvGrpSpPr>
        <p:cNvPr id="1" name="Shape 2799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918" name="Google Shape;279918;p34"/>
          <p:cNvSpPr>
            <a:spLocks noGrp="1"/>
          </p:cNvSpPr>
          <p:nvPr>
            <p:ph type="pic" idx="2"/>
          </p:nvPr>
        </p:nvSpPr>
        <p:spPr>
          <a:xfrm>
            <a:off x="3452649" y="-3"/>
            <a:ext cx="8739300" cy="6858000"/>
          </a:xfrm>
          <a:prstGeom prst="rect">
            <a:avLst/>
          </a:prstGeom>
          <a:solidFill>
            <a:srgbClr val="D8D8D8">
              <a:alpha val="49800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799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8/30/2026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C91AF27D-F29B-4861-BE79-F9928FC92352}"/>
              </a:ext>
            </a:extLst>
          </p:cNvPr>
          <p:cNvSpPr/>
          <p:nvPr userDrawn="1"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23B69105-2EF5-4B6A-B66B-5958944099B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8795225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8/30/2026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068E07E8-88D0-4299-A04F-4FDB60F037CD}"/>
              </a:ext>
            </a:extLst>
          </p:cNvPr>
          <p:cNvSpPr/>
          <p:nvPr userDrawn="1"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C212C76F-D110-45BA-918D-B319ABB2D14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823492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8/30/2026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577E316-5038-432A-A263-4C17B1AB2768}"/>
              </a:ext>
            </a:extLst>
          </p:cNvPr>
          <p:cNvSpPr/>
          <p:nvPr userDrawn="1"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ECE1BF3A-D439-4E19-98AA-606CD40D85E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7012645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8/30/2026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5658003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8/30/2026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6214275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8/30/2026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3148147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8/30/2026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8569444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8/30/2026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0687196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8/30/2026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201974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8/30/2026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2884347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8/30/2026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3879212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1933681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7732991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5829073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76652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5297334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20800" y="381000"/>
            <a:ext cx="10390717" cy="76200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1016000" y="1600200"/>
            <a:ext cx="5283200" cy="4114800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02400" y="1600200"/>
            <a:ext cx="5283200" cy="4114800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Rectangle 11">
            <a:extLst>
              <a:ext uri="{FF2B5EF4-FFF2-40B4-BE49-F238E27FC236}">
                <a16:creationId xmlns:a16="http://schemas.microsoft.com/office/drawing/2014/main" id="{89729767-1993-4186-93FD-74B08FC1C331}"/>
              </a:ext>
            </a:extLst>
          </p:cNvPr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Business Statistics: A Decision-Making Approach, 7e © 2008 Prentice-Hall, Inc.</a:t>
            </a:r>
          </a:p>
        </p:txBody>
      </p:sp>
      <p:sp>
        <p:nvSpPr>
          <p:cNvPr id="6" name="Rectangle 12">
            <a:extLst>
              <a:ext uri="{FF2B5EF4-FFF2-40B4-BE49-F238E27FC236}">
                <a16:creationId xmlns:a16="http://schemas.microsoft.com/office/drawing/2014/main" id="{CBFC67F2-C401-44E9-8378-E3B9032DB6EF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Chap 1-</a:t>
            </a:r>
            <a:fld id="{0223E726-71BE-42E2-B350-3D5BC819092D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37801778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6759265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0858669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783849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8/30/2026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3156598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8/30/2026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083224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8/30/2026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6643104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8/30/2026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611127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8/30/2026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3524330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8/30/2026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7290664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0172360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7331433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7513670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1013658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0701475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5556526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3648883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849296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5184958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3.xml"/><Relationship Id="rId13" Type="http://schemas.openxmlformats.org/officeDocument/2006/relationships/slideLayout" Target="../slideLayouts/slideLayout28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18.xml"/><Relationship Id="rId7" Type="http://schemas.openxmlformats.org/officeDocument/2006/relationships/slideLayout" Target="../slideLayouts/slideLayout22.xml"/><Relationship Id="rId12" Type="http://schemas.openxmlformats.org/officeDocument/2006/relationships/slideLayout" Target="../slideLayouts/slideLayout27.xml"/><Relationship Id="rId17" Type="http://schemas.openxmlformats.org/officeDocument/2006/relationships/slideLayout" Target="../slideLayouts/slideLayout32.xml"/><Relationship Id="rId2" Type="http://schemas.openxmlformats.org/officeDocument/2006/relationships/slideLayout" Target="../slideLayouts/slideLayout17.xml"/><Relationship Id="rId16" Type="http://schemas.openxmlformats.org/officeDocument/2006/relationships/slideLayout" Target="../slideLayouts/slideLayout31.xml"/><Relationship Id="rId20" Type="http://schemas.openxmlformats.org/officeDocument/2006/relationships/image" Target="../media/image2.png"/><Relationship Id="rId1" Type="http://schemas.openxmlformats.org/officeDocument/2006/relationships/slideLayout" Target="../slideLayouts/slideLayout16.xml"/><Relationship Id="rId6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6.xml"/><Relationship Id="rId5" Type="http://schemas.openxmlformats.org/officeDocument/2006/relationships/slideLayout" Target="../slideLayouts/slideLayout20.xml"/><Relationship Id="rId15" Type="http://schemas.openxmlformats.org/officeDocument/2006/relationships/slideLayout" Target="../slideLayouts/slideLayout30.xml"/><Relationship Id="rId10" Type="http://schemas.openxmlformats.org/officeDocument/2006/relationships/slideLayout" Target="../slideLayouts/slideLayout25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4.xml"/><Relationship Id="rId14" Type="http://schemas.openxmlformats.org/officeDocument/2006/relationships/slideLayout" Target="../slideLayouts/slideLayout29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0.xml"/><Relationship Id="rId13" Type="http://schemas.openxmlformats.org/officeDocument/2006/relationships/slideLayout" Target="../slideLayouts/slideLayout45.xml"/><Relationship Id="rId18" Type="http://schemas.openxmlformats.org/officeDocument/2006/relationships/theme" Target="../theme/theme3.xml"/><Relationship Id="rId3" Type="http://schemas.openxmlformats.org/officeDocument/2006/relationships/slideLayout" Target="../slideLayouts/slideLayout35.xml"/><Relationship Id="rId7" Type="http://schemas.openxmlformats.org/officeDocument/2006/relationships/slideLayout" Target="../slideLayouts/slideLayout39.xml"/><Relationship Id="rId12" Type="http://schemas.openxmlformats.org/officeDocument/2006/relationships/slideLayout" Target="../slideLayouts/slideLayout44.xml"/><Relationship Id="rId17" Type="http://schemas.openxmlformats.org/officeDocument/2006/relationships/slideLayout" Target="../slideLayouts/slideLayout49.xml"/><Relationship Id="rId2" Type="http://schemas.openxmlformats.org/officeDocument/2006/relationships/slideLayout" Target="../slideLayouts/slideLayout34.xml"/><Relationship Id="rId16" Type="http://schemas.openxmlformats.org/officeDocument/2006/relationships/slideLayout" Target="../slideLayouts/slideLayout48.xml"/><Relationship Id="rId20" Type="http://schemas.openxmlformats.org/officeDocument/2006/relationships/image" Target="../media/image2.png"/><Relationship Id="rId1" Type="http://schemas.openxmlformats.org/officeDocument/2006/relationships/slideLayout" Target="../slideLayouts/slideLayout33.xml"/><Relationship Id="rId6" Type="http://schemas.openxmlformats.org/officeDocument/2006/relationships/slideLayout" Target="../slideLayouts/slideLayout38.xml"/><Relationship Id="rId11" Type="http://schemas.openxmlformats.org/officeDocument/2006/relationships/slideLayout" Target="../slideLayouts/slideLayout43.xml"/><Relationship Id="rId5" Type="http://schemas.openxmlformats.org/officeDocument/2006/relationships/slideLayout" Target="../slideLayouts/slideLayout37.xml"/><Relationship Id="rId15" Type="http://schemas.openxmlformats.org/officeDocument/2006/relationships/slideLayout" Target="../slideLayouts/slideLayout47.xml"/><Relationship Id="rId10" Type="http://schemas.openxmlformats.org/officeDocument/2006/relationships/slideLayout" Target="../slideLayouts/slideLayout42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36.xml"/><Relationship Id="rId9" Type="http://schemas.openxmlformats.org/officeDocument/2006/relationships/slideLayout" Target="../slideLayouts/slideLayout41.xml"/><Relationship Id="rId14" Type="http://schemas.openxmlformats.org/officeDocument/2006/relationships/slideLayout" Target="../slideLayouts/slideLayout46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7.xml"/><Relationship Id="rId13" Type="http://schemas.openxmlformats.org/officeDocument/2006/relationships/slideLayout" Target="../slideLayouts/slideLayout62.xml"/><Relationship Id="rId18" Type="http://schemas.openxmlformats.org/officeDocument/2006/relationships/slideLayout" Target="../slideLayouts/slideLayout67.xml"/><Relationship Id="rId3" Type="http://schemas.openxmlformats.org/officeDocument/2006/relationships/slideLayout" Target="../slideLayouts/slideLayout52.xml"/><Relationship Id="rId7" Type="http://schemas.openxmlformats.org/officeDocument/2006/relationships/slideLayout" Target="../slideLayouts/slideLayout56.xml"/><Relationship Id="rId12" Type="http://schemas.openxmlformats.org/officeDocument/2006/relationships/slideLayout" Target="../slideLayouts/slideLayout61.xml"/><Relationship Id="rId17" Type="http://schemas.openxmlformats.org/officeDocument/2006/relationships/slideLayout" Target="../slideLayouts/slideLayout66.xml"/><Relationship Id="rId2" Type="http://schemas.openxmlformats.org/officeDocument/2006/relationships/slideLayout" Target="../slideLayouts/slideLayout51.xml"/><Relationship Id="rId16" Type="http://schemas.openxmlformats.org/officeDocument/2006/relationships/slideLayout" Target="../slideLayouts/slideLayout65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50.xml"/><Relationship Id="rId6" Type="http://schemas.openxmlformats.org/officeDocument/2006/relationships/slideLayout" Target="../slideLayouts/slideLayout55.xml"/><Relationship Id="rId11" Type="http://schemas.openxmlformats.org/officeDocument/2006/relationships/slideLayout" Target="../slideLayouts/slideLayout60.xml"/><Relationship Id="rId5" Type="http://schemas.openxmlformats.org/officeDocument/2006/relationships/slideLayout" Target="../slideLayouts/slideLayout54.xml"/><Relationship Id="rId15" Type="http://schemas.openxmlformats.org/officeDocument/2006/relationships/slideLayout" Target="../slideLayouts/slideLayout64.xml"/><Relationship Id="rId10" Type="http://schemas.openxmlformats.org/officeDocument/2006/relationships/slideLayout" Target="../slideLayouts/slideLayout59.xml"/><Relationship Id="rId19" Type="http://schemas.openxmlformats.org/officeDocument/2006/relationships/theme" Target="../theme/theme4.xml"/><Relationship Id="rId4" Type="http://schemas.openxmlformats.org/officeDocument/2006/relationships/slideLayout" Target="../slideLayouts/slideLayout53.xml"/><Relationship Id="rId9" Type="http://schemas.openxmlformats.org/officeDocument/2006/relationships/slideLayout" Target="../slideLayouts/slideLayout58.xml"/><Relationship Id="rId14" Type="http://schemas.openxmlformats.org/officeDocument/2006/relationships/slideLayout" Target="../slideLayouts/slideLayout6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7">
            <a:alphaModFix/>
          </a:blip>
          <a:stretch>
            <a:fillRect/>
          </a:stretch>
        </a:blipFill>
        <a:effectLst/>
      </p:bgPr>
    </p:bg>
    <p:spTree>
      <p:nvGrpSpPr>
        <p:cNvPr id="1" name="Shape 2796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690" name="Google Shape;279690;p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279691" name="Google Shape;279691;p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79692" name="Google Shape;279692;p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79693" name="Google Shape;279693;p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79694" name="Google Shape;279694;p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279696" name="Google Shape;279696;p1"/>
          <p:cNvSpPr/>
          <p:nvPr/>
        </p:nvSpPr>
        <p:spPr>
          <a:xfrm>
            <a:off x="3150823" y="583447"/>
            <a:ext cx="6516900" cy="456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79697" name="Google Shape;279697;p1"/>
          <p:cNvPicPr preferRelativeResize="0"/>
          <p:nvPr/>
        </p:nvPicPr>
        <p:blipFill rotWithShape="1">
          <a:blip r:embed="rId18">
            <a:alphaModFix/>
          </a:blip>
          <a:srcRect t="27876" b="25429"/>
          <a:stretch/>
        </p:blipFill>
        <p:spPr>
          <a:xfrm>
            <a:off x="9782999" y="59789"/>
            <a:ext cx="2305141" cy="1076344"/>
          </a:xfrm>
          <a:prstGeom prst="rect">
            <a:avLst/>
          </a:prstGeom>
          <a:noFill/>
          <a:ln>
            <a:noFill/>
          </a:ln>
        </p:spPr>
      </p:pic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9">
            <a:alphaModFix amt="96000"/>
          </a:blip>
          <a:stretch>
            <a:fillRect/>
          </a:stretch>
        </a:blipFill>
        <a:effectLst/>
      </p:bgPr>
    </p:bg>
    <p:spTree>
      <p:nvGrpSpPr>
        <p:cNvPr id="1" name="Shape 2798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817" name="Google Shape;279817;p17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279818" name="Google Shape;279818;p17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79819" name="Google Shape;279819;p1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79820" name="Google Shape;279820;p1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79821" name="Google Shape;279821;p1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279823" name="Google Shape;279823;p17"/>
          <p:cNvSpPr/>
          <p:nvPr/>
        </p:nvSpPr>
        <p:spPr>
          <a:xfrm>
            <a:off x="3150823" y="583447"/>
            <a:ext cx="6516900" cy="456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79824" name="Google Shape;279824;p17"/>
          <p:cNvPicPr preferRelativeResize="0"/>
          <p:nvPr/>
        </p:nvPicPr>
        <p:blipFill rotWithShape="1">
          <a:blip r:embed="rId20">
            <a:alphaModFix/>
          </a:blip>
          <a:srcRect t="27876" b="25429"/>
          <a:stretch/>
        </p:blipFill>
        <p:spPr>
          <a:xfrm>
            <a:off x="9782999" y="59789"/>
            <a:ext cx="2305141" cy="1076344"/>
          </a:xfrm>
          <a:prstGeom prst="rect">
            <a:avLst/>
          </a:prstGeom>
          <a:noFill/>
          <a:ln>
            <a:noFill/>
          </a:ln>
        </p:spPr>
      </p:pic>
    </p:spTree>
  </p:cSld>
  <p:clrMap bg1="lt1" tx1="dk1" bg2="dk2" tx2="lt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  <p:sldLayoutId id="2147483674" r:id="rId12"/>
    <p:sldLayoutId id="2147483675" r:id="rId13"/>
    <p:sldLayoutId id="2147483676" r:id="rId14"/>
    <p:sldLayoutId id="2147483677" r:id="rId15"/>
    <p:sldLayoutId id="2147483678" r:id="rId16"/>
    <p:sldLayoutId id="2147483679" r:id="rId17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alphaModFix amt="9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8/30/2026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14D3D2F-E5C0-4D82-84F9-6F80CE0EFF6D}"/>
              </a:ext>
            </a:extLst>
          </p:cNvPr>
          <p:cNvSpPr/>
          <p:nvPr userDrawn="1"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5A0F495F-C73A-46FF-8D6F-0966E646510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67672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0" r:id="rId1"/>
    <p:sldLayoutId id="2147483721" r:id="rId2"/>
    <p:sldLayoutId id="2147483722" r:id="rId3"/>
    <p:sldLayoutId id="2147483723" r:id="rId4"/>
    <p:sldLayoutId id="2147483724" r:id="rId5"/>
    <p:sldLayoutId id="2147483725" r:id="rId6"/>
    <p:sldLayoutId id="2147483726" r:id="rId7"/>
    <p:sldLayoutId id="2147483727" r:id="rId8"/>
    <p:sldLayoutId id="2147483728" r:id="rId9"/>
    <p:sldLayoutId id="2147483729" r:id="rId10"/>
    <p:sldLayoutId id="2147483730" r:id="rId11"/>
    <p:sldLayoutId id="2147483731" r:id="rId12"/>
    <p:sldLayoutId id="2147483732" r:id="rId13"/>
    <p:sldLayoutId id="2147483733" r:id="rId14"/>
    <p:sldLayoutId id="2147483734" r:id="rId15"/>
    <p:sldLayoutId id="2147483735" r:id="rId16"/>
    <p:sldLayoutId id="2147483736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8/30/2026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1346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1" r:id="rId1"/>
    <p:sldLayoutId id="2147483702" r:id="rId2"/>
    <p:sldLayoutId id="2147483703" r:id="rId3"/>
    <p:sldLayoutId id="2147483704" r:id="rId4"/>
    <p:sldLayoutId id="2147483705" r:id="rId5"/>
    <p:sldLayoutId id="2147483706" r:id="rId6"/>
    <p:sldLayoutId id="2147483707" r:id="rId7"/>
    <p:sldLayoutId id="2147483708" r:id="rId8"/>
    <p:sldLayoutId id="2147483709" r:id="rId9"/>
    <p:sldLayoutId id="2147483710" r:id="rId10"/>
    <p:sldLayoutId id="2147483711" r:id="rId11"/>
    <p:sldLayoutId id="2147483712" r:id="rId12"/>
    <p:sldLayoutId id="2147483713" r:id="rId13"/>
    <p:sldLayoutId id="2147483714" r:id="rId14"/>
    <p:sldLayoutId id="2147483715" r:id="rId15"/>
    <p:sldLayoutId id="2147483716" r:id="rId16"/>
    <p:sldLayoutId id="2147483717" r:id="rId17"/>
    <p:sldLayoutId id="2147483718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oleObject" Target="../embeddings/oleObject1.bin"/><Relationship Id="rId1" Type="http://schemas.openxmlformats.org/officeDocument/2006/relationships/slideLayout" Target="../slideLayouts/slideLayout3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18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21.png"/><Relationship Id="rId4" Type="http://schemas.openxmlformats.org/officeDocument/2006/relationships/image" Target="../media/image20.jp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9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6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22.pn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2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6.png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27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29.png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19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19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1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1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emf"/><Relationship Id="rId2" Type="http://schemas.openxmlformats.org/officeDocument/2006/relationships/oleObject" Target="../embeddings/oleObject2.bin"/><Relationship Id="rId1" Type="http://schemas.openxmlformats.org/officeDocument/2006/relationships/slideLayout" Target="../slideLayouts/slideLayout38.xml"/><Relationship Id="rId5" Type="http://schemas.openxmlformats.org/officeDocument/2006/relationships/image" Target="../media/image2.png"/><Relationship Id="rId4" Type="http://schemas.openxmlformats.org/officeDocument/2006/relationships/image" Target="../media/image31.wmf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19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19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1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17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2.png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1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17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34.png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36.png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emf"/><Relationship Id="rId2" Type="http://schemas.openxmlformats.org/officeDocument/2006/relationships/oleObject" Target="../embeddings/oleObject3.bin"/><Relationship Id="rId1" Type="http://schemas.openxmlformats.org/officeDocument/2006/relationships/slideLayout" Target="../slideLayouts/slideLayout34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6.png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17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17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59.xml"/><Relationship Id="rId1" Type="http://schemas.openxmlformats.org/officeDocument/2006/relationships/slideLayout" Target="../slideLayouts/slideLayout1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0.xml"/><Relationship Id="rId1" Type="http://schemas.openxmlformats.org/officeDocument/2006/relationships/slideLayout" Target="../slideLayouts/slideLayout1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1.xml"/><Relationship Id="rId1" Type="http://schemas.openxmlformats.org/officeDocument/2006/relationships/slideLayout" Target="../slideLayouts/slideLayout1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2.xml"/><Relationship Id="rId1" Type="http://schemas.openxmlformats.org/officeDocument/2006/relationships/slideLayout" Target="../slideLayouts/slideLayout17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3.xml"/><Relationship Id="rId1" Type="http://schemas.openxmlformats.org/officeDocument/2006/relationships/slideLayout" Target="../slideLayouts/slideLayout1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4.xml"/><Relationship Id="rId1" Type="http://schemas.openxmlformats.org/officeDocument/2006/relationships/slideLayout" Target="../slideLayouts/slideLayout1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5.xml"/><Relationship Id="rId1" Type="http://schemas.openxmlformats.org/officeDocument/2006/relationships/slideLayout" Target="../slideLayouts/slideLayout1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6.xml"/><Relationship Id="rId1" Type="http://schemas.openxmlformats.org/officeDocument/2006/relationships/slideLayout" Target="../slideLayouts/slideLayout17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66.xml"/><Relationship Id="rId5" Type="http://schemas.openxmlformats.org/officeDocument/2006/relationships/image" Target="../media/image43.png"/><Relationship Id="rId4" Type="http://schemas.openxmlformats.org/officeDocument/2006/relationships/image" Target="../media/image42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2800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014" name="Google Shape;280014;p53"/>
          <p:cNvSpPr/>
          <p:nvPr/>
        </p:nvSpPr>
        <p:spPr>
          <a:xfrm rot="10800000" flipH="1">
            <a:off x="-1" y="-43491"/>
            <a:ext cx="12192000" cy="5816400"/>
          </a:xfrm>
          <a:prstGeom prst="round1Rect">
            <a:avLst>
              <a:gd name="adj" fmla="val 32222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0016" name="Google Shape;280016;p53"/>
          <p:cNvSpPr txBox="1"/>
          <p:nvPr/>
        </p:nvSpPr>
        <p:spPr>
          <a:xfrm>
            <a:off x="6307898" y="2785711"/>
            <a:ext cx="5427000" cy="70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B0F0"/>
              </a:buClr>
              <a:buSzPts val="4000"/>
              <a:buFont typeface="Times New Roman"/>
              <a:buNone/>
            </a:pPr>
            <a:r>
              <a:rPr lang="en-US" sz="4000" b="1" i="0" u="none" strike="noStrike" cap="none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Final Project-2</a:t>
            </a:r>
            <a:endParaRPr/>
          </a:p>
        </p:txBody>
      </p:sp>
      <p:sp>
        <p:nvSpPr>
          <p:cNvPr id="280017" name="Google Shape;280017;p53"/>
          <p:cNvSpPr/>
          <p:nvPr/>
        </p:nvSpPr>
        <p:spPr>
          <a:xfrm>
            <a:off x="6307898" y="3700736"/>
            <a:ext cx="3516600" cy="529200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12700" cap="flat" cmpd="sng">
            <a:solidFill>
              <a:srgbClr val="8E5A6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Times New Roman"/>
              <a:buNone/>
            </a:pPr>
            <a:r>
              <a:rPr lang="en-US" sz="2800" b="1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 5</a:t>
            </a:r>
            <a:endParaRPr/>
          </a:p>
        </p:txBody>
      </p:sp>
      <p:sp>
        <p:nvSpPr>
          <p:cNvPr id="280018" name="Google Shape;280018;p53"/>
          <p:cNvSpPr txBox="1"/>
          <p:nvPr/>
        </p:nvSpPr>
        <p:spPr>
          <a:xfrm>
            <a:off x="4937759" y="4549410"/>
            <a:ext cx="6957000" cy="7694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 algn="ctr"/>
            <a:r>
              <a:rPr lang="en-US" sz="2000" kern="12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PMG497 </a:t>
            </a:r>
          </a:p>
          <a:p>
            <a:pPr lvl="0" algn="ctr"/>
            <a:r>
              <a:rPr lang="en-US" sz="2400" b="0" i="0" u="none" strike="noStrike" cap="none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L5- Statistical Analysis- P1</a:t>
            </a:r>
            <a:endParaRPr lang="en-US" sz="2400" dirty="0"/>
          </a:p>
        </p:txBody>
      </p:sp>
      <p:pic>
        <p:nvPicPr>
          <p:cNvPr id="10" name="Picture Placeholder 4">
            <a:extLst>
              <a:ext uri="{FF2B5EF4-FFF2-40B4-BE49-F238E27FC236}">
                <a16:creationId xmlns:a16="http://schemas.microsoft.com/office/drawing/2014/main" id="{C85A465B-49DC-48CA-A2AA-893D2EB698D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</p:spPr>
      </p:pic>
      <p:pic>
        <p:nvPicPr>
          <p:cNvPr id="11" name="Graphic 21">
            <a:extLst>
              <a:ext uri="{FF2B5EF4-FFF2-40B4-BE49-F238E27FC236}">
                <a16:creationId xmlns:a16="http://schemas.microsoft.com/office/drawing/2014/main" id="{379351DB-06BC-4605-8BDA-1F1077FE22ED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95765"/>
    </mc:Choice>
    <mc:Fallback xmlns="">
      <p:transition spd="slow" advTm="2895765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2800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0025" name="Google Shape;280025;p54"/>
          <p:cNvPicPr preferRelativeResize="0">
            <a:picLocks noGrp="1"/>
          </p:cNvPicPr>
          <p:nvPr>
            <p:ph type="pic" idx="2"/>
          </p:nvPr>
        </p:nvPicPr>
        <p:blipFill rotWithShape="1">
          <a:blip r:embed="rId3">
            <a:alphaModFix/>
          </a:blip>
          <a:srcRect l="13924" r="13924"/>
          <a:stretch/>
        </p:blipFill>
        <p:spPr>
          <a:xfrm>
            <a:off x="0" y="0"/>
            <a:ext cx="5546722" cy="5573712"/>
          </a:xfrm>
          <a:prstGeom prst="rect">
            <a:avLst/>
          </a:prstGeom>
          <a:noFill/>
          <a:ln>
            <a:noFill/>
          </a:ln>
        </p:spPr>
      </p:pic>
      <p:sp>
        <p:nvSpPr>
          <p:cNvPr id="280026" name="Google Shape;280026;p54"/>
          <p:cNvSpPr/>
          <p:nvPr/>
        </p:nvSpPr>
        <p:spPr>
          <a:xfrm rot="5400000">
            <a:off x="-4248" y="4201"/>
            <a:ext cx="1799400" cy="1791000"/>
          </a:xfrm>
          <a:prstGeom prst="rtTriangle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0027" name="Google Shape;280027;p54"/>
          <p:cNvSpPr/>
          <p:nvPr/>
        </p:nvSpPr>
        <p:spPr>
          <a:xfrm rot="5400000" flipH="1">
            <a:off x="-639776" y="4099536"/>
            <a:ext cx="5573400" cy="2477100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6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669BBC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0028" name="Google Shape;280028;p54"/>
          <p:cNvSpPr txBox="1"/>
          <p:nvPr/>
        </p:nvSpPr>
        <p:spPr>
          <a:xfrm>
            <a:off x="5669101" y="1323922"/>
            <a:ext cx="4113900" cy="64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B0F0"/>
              </a:buClr>
              <a:buSzPts val="3600"/>
              <a:buFont typeface="Times New Roman"/>
              <a:buNone/>
            </a:pPr>
            <a:r>
              <a:rPr lang="en-US" sz="3600" b="1" i="0" u="none" strike="noStrike" cap="none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Session Outline</a:t>
            </a:r>
            <a:endParaRPr/>
          </a:p>
        </p:txBody>
      </p:sp>
      <p:sp>
        <p:nvSpPr>
          <p:cNvPr id="280029" name="Google Shape;280029;p54"/>
          <p:cNvSpPr txBox="1"/>
          <p:nvPr/>
        </p:nvSpPr>
        <p:spPr>
          <a:xfrm>
            <a:off x="5760642" y="2088770"/>
            <a:ext cx="6431400" cy="48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457200" marR="0" lvl="0" indent="-457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•"/>
            </a:pPr>
            <a:r>
              <a:rPr lang="en-US" sz="24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Chapter 1: The Where, why, and How of Data Collection</a:t>
            </a:r>
            <a:endParaRPr/>
          </a:p>
          <a:p>
            <a:pPr marL="457200" marR="0" lvl="0" indent="-457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•"/>
            </a:pPr>
            <a:r>
              <a:rPr lang="en-US" sz="24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Chapter 2 : Graphs, Charts, and Tables – Describing Your Data</a:t>
            </a:r>
            <a:endParaRPr/>
          </a:p>
          <a:p>
            <a:pPr marL="457200" marR="0" lvl="0" indent="-457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•"/>
            </a:pPr>
            <a:r>
              <a:rPr lang="en-US" sz="24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Chapter 3 : Describing Data Using Numerical Measures</a:t>
            </a:r>
            <a:endParaRPr/>
          </a:p>
          <a:p>
            <a:pPr marL="457200" marR="0" lvl="0" indent="-457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•"/>
            </a:pPr>
            <a:r>
              <a:rPr lang="en-US" sz="24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Chapter 9: Introduction to Hypothesis Testing</a:t>
            </a:r>
            <a:endParaRPr/>
          </a:p>
          <a:p>
            <a:pPr marL="457200" marR="0" lvl="0" indent="-457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•"/>
            </a:pPr>
            <a:r>
              <a:rPr lang="en-US" sz="24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Chapter 14: Introduction to Linear Regression and Correlation Analysis</a:t>
            </a:r>
            <a:endParaRPr/>
          </a:p>
          <a:p>
            <a:pPr marL="457200" marR="0" lvl="0" indent="-457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•"/>
            </a:pPr>
            <a:r>
              <a:rPr lang="en-US" sz="24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Chapter 15: Multiple Regression Analysis and Model Building</a:t>
            </a:r>
            <a:endParaRPr/>
          </a:p>
          <a:p>
            <a:pPr marL="457200" marR="0" lvl="0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80030" name="Google Shape;280030;p54"/>
          <p:cNvSpPr/>
          <p:nvPr/>
        </p:nvSpPr>
        <p:spPr>
          <a:xfrm>
            <a:off x="721945" y="6156842"/>
            <a:ext cx="82545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Business Statistics: A Decision-Making Approach, 7e © 2008 Prentice-Hall, Inc.</a:t>
            </a:r>
            <a:endParaRPr/>
          </a:p>
        </p:txBody>
      </p:sp>
      <p:sp>
        <p:nvSpPr>
          <p:cNvPr id="280031" name="Google Shape;280031;p54"/>
          <p:cNvSpPr/>
          <p:nvPr/>
        </p:nvSpPr>
        <p:spPr>
          <a:xfrm>
            <a:off x="3150823" y="583447"/>
            <a:ext cx="6516900" cy="456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D1859C27-FC9D-49F2-B905-DF031441E6C8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2800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037" name="Google Shape;280037;p55"/>
          <p:cNvSpPr/>
          <p:nvPr/>
        </p:nvSpPr>
        <p:spPr>
          <a:xfrm>
            <a:off x="1133854" y="1397680"/>
            <a:ext cx="4955700" cy="44145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80038" name="Google Shape;280038;p55"/>
          <p:cNvPicPr preferRelativeResize="0">
            <a:picLocks noGrp="1"/>
          </p:cNvPicPr>
          <p:nvPr>
            <p:ph type="pic" idx="2"/>
          </p:nvPr>
        </p:nvPicPr>
        <p:blipFill rotWithShape="1">
          <a:blip r:embed="rId3">
            <a:alphaModFix/>
          </a:blip>
          <a:srcRect t="12315" b="12315"/>
          <a:stretch/>
        </p:blipFill>
        <p:spPr>
          <a:xfrm>
            <a:off x="7229475" y="1397000"/>
            <a:ext cx="4962526" cy="2495550"/>
          </a:xfrm>
          <a:prstGeom prst="rect">
            <a:avLst/>
          </a:prstGeom>
          <a:noFill/>
          <a:ln>
            <a:noFill/>
          </a:ln>
        </p:spPr>
      </p:pic>
      <p:sp>
        <p:nvSpPr>
          <p:cNvPr id="280039" name="Google Shape;280039;p55"/>
          <p:cNvSpPr/>
          <p:nvPr/>
        </p:nvSpPr>
        <p:spPr>
          <a:xfrm>
            <a:off x="1444435" y="2916499"/>
            <a:ext cx="4222500" cy="159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Times New Roman"/>
              <a:buNone/>
            </a:pPr>
            <a:r>
              <a:rPr lang="en-US" sz="28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Chapter 1-  </a:t>
            </a:r>
            <a:endParaRPr/>
          </a:p>
          <a:p>
            <a:pPr marL="0" marR="0" lvl="0" indent="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Times New Roman"/>
              <a:buNone/>
            </a:pPr>
            <a:r>
              <a:rPr lang="en-US" sz="28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Where, why, and How of Data Collection</a:t>
            </a:r>
            <a:endParaRPr/>
          </a:p>
        </p:txBody>
      </p:sp>
      <p:sp>
        <p:nvSpPr>
          <p:cNvPr id="280040" name="Google Shape;280040;p55"/>
          <p:cNvSpPr/>
          <p:nvPr/>
        </p:nvSpPr>
        <p:spPr>
          <a:xfrm>
            <a:off x="5641526" y="3505024"/>
            <a:ext cx="1190700" cy="98850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400"/>
              <a:buFont typeface="Calibri"/>
              <a:buNone/>
            </a:pPr>
            <a:r>
              <a:rPr lang="en-US" sz="440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1 </a:t>
            </a:r>
            <a:endParaRPr/>
          </a:p>
        </p:txBody>
      </p:sp>
      <p:pic>
        <p:nvPicPr>
          <p:cNvPr id="280041" name="Google Shape;280041;p5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935344" y="31031"/>
            <a:ext cx="8937509" cy="107298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omb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00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046" name="Google Shape;280046;p56"/>
          <p:cNvSpPr txBox="1">
            <a:spLocks noGrp="1"/>
          </p:cNvSpPr>
          <p:nvPr>
            <p:ph type="ftr" idx="11"/>
          </p:nvPr>
        </p:nvSpPr>
        <p:spPr>
          <a:xfrm>
            <a:off x="4282751" y="6346827"/>
            <a:ext cx="3278100" cy="3651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Noto Sans Symbols"/>
              <a:buNone/>
            </a:pPr>
            <a:r>
              <a:rPr lang="en-US" sz="10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Business Statistics: A Decision-Making Approach, 7e © 2008 Prentice-Hall, Inc.</a:t>
            </a:r>
            <a:endParaRPr dirty="0"/>
          </a:p>
        </p:txBody>
      </p:sp>
      <p:sp>
        <p:nvSpPr>
          <p:cNvPr id="280047" name="Google Shape;280047;p5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8826305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/>
              <a:t>Chapter Goals</a:t>
            </a:r>
            <a:endParaRPr/>
          </a:p>
        </p:txBody>
      </p:sp>
      <p:sp>
        <p:nvSpPr>
          <p:cNvPr id="280048" name="Google Shape;280048;p56"/>
          <p:cNvSpPr txBox="1">
            <a:spLocks noGrp="1"/>
          </p:cNvSpPr>
          <p:nvPr>
            <p:ph type="body" idx="1"/>
          </p:nvPr>
        </p:nvSpPr>
        <p:spPr>
          <a:xfrm>
            <a:off x="2286000" y="1752601"/>
            <a:ext cx="8077200" cy="453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28600" lvl="0" indent="-22860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None/>
            </a:pPr>
            <a:r>
              <a:rPr lang="en-US" b="1"/>
              <a:t>After completing this chapter, you should be able to:</a:t>
            </a:r>
            <a:r>
              <a:rPr lang="en-US"/>
              <a:t> </a:t>
            </a:r>
            <a:endParaRPr/>
          </a:p>
          <a:p>
            <a:pPr marL="228600" lvl="0" indent="-228600" algn="l" rtl="0">
              <a:lnSpc>
                <a:spcPct val="70000"/>
              </a:lnSpc>
              <a:spcBef>
                <a:spcPts val="132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 sz="2400"/>
              <a:t>Describe key data collection methods</a:t>
            </a:r>
            <a:endParaRPr/>
          </a:p>
          <a:p>
            <a:pPr marL="228600" lvl="0" indent="-228600" algn="l" rtl="0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 sz="2400"/>
              <a:t>Know key definitions:</a:t>
            </a:r>
            <a:endParaRPr/>
          </a:p>
          <a:p>
            <a:pPr marL="685800" lvl="1" indent="-228600" algn="l" rtl="0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hlink"/>
              </a:buClr>
              <a:buSzPts val="1800"/>
              <a:buFont typeface="Noto Sans Symbols"/>
              <a:buNone/>
            </a:pPr>
            <a:r>
              <a:rPr lang="en-US" sz="1800">
                <a:solidFill>
                  <a:schemeClr val="hlink"/>
                </a:solidFill>
              </a:rPr>
              <a:t>♦</a:t>
            </a:r>
            <a:r>
              <a:rPr lang="en-US" sz="1800"/>
              <a:t>Population vs. Sample	        </a:t>
            </a:r>
            <a:r>
              <a:rPr lang="en-US" sz="1800">
                <a:solidFill>
                  <a:schemeClr val="hlink"/>
                </a:solidFill>
              </a:rPr>
              <a:t>♦</a:t>
            </a:r>
            <a:r>
              <a:rPr lang="en-US" sz="1800"/>
              <a:t>Primary vs. Secondary data types</a:t>
            </a:r>
            <a:endParaRPr/>
          </a:p>
          <a:p>
            <a:pPr marL="685800" lvl="1" indent="-228600" algn="l" rtl="0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hlink"/>
              </a:buClr>
              <a:buSzPts val="1800"/>
              <a:buFont typeface="Noto Sans Symbols"/>
              <a:buNone/>
            </a:pPr>
            <a:r>
              <a:rPr lang="en-US" sz="1800">
                <a:solidFill>
                  <a:schemeClr val="hlink"/>
                </a:solidFill>
              </a:rPr>
              <a:t>♦</a:t>
            </a:r>
            <a:r>
              <a:rPr lang="en-US" sz="1800"/>
              <a:t>Qualitative vs. Qualitative data    </a:t>
            </a:r>
            <a:r>
              <a:rPr lang="en-US" sz="1800">
                <a:solidFill>
                  <a:schemeClr val="hlink"/>
                </a:solidFill>
              </a:rPr>
              <a:t>♦</a:t>
            </a:r>
            <a:r>
              <a:rPr lang="en-US" sz="1800"/>
              <a:t>Time Series vs. Cross-Sectional data</a:t>
            </a:r>
            <a:endParaRPr/>
          </a:p>
          <a:p>
            <a:pPr marL="228600" lvl="0" indent="-228600" algn="l" rtl="0">
              <a:lnSpc>
                <a:spcPct val="110000"/>
              </a:lnSpc>
              <a:spcBef>
                <a:spcPts val="96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 sz="2400"/>
              <a:t>Explain the difference between descriptive and </a:t>
            </a:r>
            <a:endParaRPr/>
          </a:p>
          <a:p>
            <a:pPr marL="228600" lvl="0" indent="-228600" algn="l" rtl="0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None/>
            </a:pPr>
            <a:r>
              <a:rPr lang="en-US" sz="2400"/>
              <a:t>	inferential statistics</a:t>
            </a:r>
            <a:endParaRPr/>
          </a:p>
          <a:p>
            <a:pPr marL="228600" lvl="0" indent="-228600" algn="l" rtl="0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 sz="2400"/>
              <a:t>Describe different sampling methods</a:t>
            </a: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00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053" name="Google Shape;280053;p57"/>
          <p:cNvSpPr txBox="1">
            <a:spLocks noGrp="1"/>
          </p:cNvSpPr>
          <p:nvPr>
            <p:ph type="body" idx="1"/>
          </p:nvPr>
        </p:nvSpPr>
        <p:spPr>
          <a:xfrm>
            <a:off x="2286000" y="1752600"/>
            <a:ext cx="80772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28600" lvl="0" indent="-22860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 sz="3200" b="1"/>
              <a:t>Descriptive statistics</a:t>
            </a:r>
            <a:endParaRPr/>
          </a:p>
          <a:p>
            <a:pPr marL="685800" lvl="1" indent="-228600" algn="l" rtl="0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 sz="2800"/>
              <a:t>Collecting, presenting, and describing data</a:t>
            </a:r>
            <a:endParaRPr/>
          </a:p>
          <a:p>
            <a:pPr marL="228600" lvl="0" indent="-228600" algn="l" rtl="0">
              <a:lnSpc>
                <a:spcPct val="110000"/>
              </a:lnSpc>
              <a:spcBef>
                <a:spcPts val="176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 sz="3200" b="1"/>
              <a:t>Inferential statistics</a:t>
            </a:r>
            <a:endParaRPr/>
          </a:p>
          <a:p>
            <a:pPr marL="685800" lvl="1" indent="-228600" algn="l" rtl="0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 sz="2800"/>
              <a:t>Drawing conclusions and/or making decisions concerning a population based only on sample data</a:t>
            </a:r>
            <a:endParaRPr/>
          </a:p>
        </p:txBody>
      </p:sp>
      <p:sp>
        <p:nvSpPr>
          <p:cNvPr id="280054" name="Google Shape;280054;p57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/>
              <a:t>Tools of Business Statistics</a:t>
            </a:r>
            <a:endParaRPr/>
          </a:p>
        </p:txBody>
      </p:sp>
      <p:sp>
        <p:nvSpPr>
          <p:cNvPr id="280055" name="Google Shape;280055;p57"/>
          <p:cNvSpPr txBox="1"/>
          <p:nvPr/>
        </p:nvSpPr>
        <p:spPr>
          <a:xfrm>
            <a:off x="4282751" y="6346827"/>
            <a:ext cx="3278100" cy="3651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Noto Sans Symbols"/>
              <a:buNone/>
            </a:pPr>
            <a:r>
              <a:rPr lang="en-US" sz="1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Business Statistics: A Decision-Making Approach, 7e © 2008 Prentice-Hall, Inc.</a:t>
            </a:r>
            <a:endParaRPr sz="10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00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060" name="Google Shape;280060;p5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Noto Sans Symbols"/>
              <a:buNone/>
            </a:pPr>
            <a:r>
              <a:rPr lang="en-US" sz="1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Chap 1-</a:t>
            </a:r>
            <a:fld id="{00000000-1234-1234-1234-123412341234}" type="slidenum">
              <a:rPr lang="en-US" sz="1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6</a:t>
            </a:fld>
            <a:endParaRPr sz="10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0061" name="Google Shape;280061;p58"/>
          <p:cNvSpPr txBox="1">
            <a:spLocks noGrp="1"/>
          </p:cNvSpPr>
          <p:nvPr>
            <p:ph type="title"/>
          </p:nvPr>
        </p:nvSpPr>
        <p:spPr>
          <a:xfrm>
            <a:off x="1493078" y="43070"/>
            <a:ext cx="4510200" cy="76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fontScale="90000"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alibri"/>
              <a:buNone/>
            </a:pPr>
            <a:r>
              <a:rPr lang="en-US"/>
              <a:t>Descriptive Statistics</a:t>
            </a:r>
            <a:endParaRPr/>
          </a:p>
        </p:txBody>
      </p:sp>
      <p:sp>
        <p:nvSpPr>
          <p:cNvPr id="280062" name="Google Shape;280062;p58"/>
          <p:cNvSpPr txBox="1">
            <a:spLocks noGrp="1"/>
          </p:cNvSpPr>
          <p:nvPr>
            <p:ph type="body" idx="1"/>
          </p:nvPr>
        </p:nvSpPr>
        <p:spPr>
          <a:xfrm>
            <a:off x="2514600" y="1676400"/>
            <a:ext cx="55626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28600" lvl="0" indent="-22860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700"/>
              <a:buChar char="•"/>
            </a:pPr>
            <a:r>
              <a:rPr lang="en-US" sz="2700" b="1"/>
              <a:t>Collect data</a:t>
            </a:r>
            <a:endParaRPr/>
          </a:p>
          <a:p>
            <a:pPr marL="685800" lvl="1" indent="-228600" algn="l" rtl="0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700"/>
              <a:buChar char="•"/>
            </a:pPr>
            <a:r>
              <a:rPr lang="en-US" sz="2700"/>
              <a:t>e.g., Survey, Observation, </a:t>
            </a:r>
            <a:endParaRPr/>
          </a:p>
          <a:p>
            <a:pPr marL="685800" lvl="1" indent="-228600" algn="l" rtl="0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700"/>
              <a:buFont typeface="Noto Sans Symbols"/>
              <a:buNone/>
            </a:pPr>
            <a:r>
              <a:rPr lang="en-US" sz="2700"/>
              <a:t>		     Experiments</a:t>
            </a:r>
            <a:endParaRPr/>
          </a:p>
          <a:p>
            <a:pPr marL="228600" lvl="0" indent="-228600" algn="l" rtl="0">
              <a:lnSpc>
                <a:spcPct val="110000"/>
              </a:lnSpc>
              <a:spcBef>
                <a:spcPts val="1890"/>
              </a:spcBef>
              <a:spcAft>
                <a:spcPts val="0"/>
              </a:spcAft>
              <a:buClr>
                <a:schemeClr val="dk1"/>
              </a:buClr>
              <a:buSzPts val="2700"/>
              <a:buChar char="•"/>
            </a:pPr>
            <a:r>
              <a:rPr lang="en-US" sz="2700" b="1"/>
              <a:t>Present data</a:t>
            </a:r>
            <a:endParaRPr/>
          </a:p>
          <a:p>
            <a:pPr marL="685800" lvl="1" indent="-228600" algn="l" rtl="0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700"/>
              <a:buChar char="•"/>
            </a:pPr>
            <a:r>
              <a:rPr lang="en-US" sz="2700"/>
              <a:t>e.g., Charts and graphs</a:t>
            </a:r>
            <a:endParaRPr/>
          </a:p>
          <a:p>
            <a:pPr marL="228600" lvl="0" indent="-228600" algn="l" rtl="0">
              <a:lnSpc>
                <a:spcPct val="110000"/>
              </a:lnSpc>
              <a:spcBef>
                <a:spcPts val="1890"/>
              </a:spcBef>
              <a:spcAft>
                <a:spcPts val="0"/>
              </a:spcAft>
              <a:buClr>
                <a:schemeClr val="dk1"/>
              </a:buClr>
              <a:buSzPts val="2700"/>
              <a:buChar char="•"/>
            </a:pPr>
            <a:r>
              <a:rPr lang="en-US" sz="2700" b="1"/>
              <a:t>Characterize data</a:t>
            </a:r>
            <a:endParaRPr/>
          </a:p>
          <a:p>
            <a:pPr marL="685800" lvl="1" indent="-228600" algn="l" rtl="0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700"/>
              <a:buChar char="•"/>
            </a:pPr>
            <a:r>
              <a:rPr lang="en-US" sz="2700"/>
              <a:t>e.g., Sample mean =</a:t>
            </a:r>
            <a:r>
              <a:rPr lang="en-US" sz="3200"/>
              <a:t> </a:t>
            </a:r>
            <a:endParaRPr/>
          </a:p>
        </p:txBody>
      </p:sp>
      <p:pic>
        <p:nvPicPr>
          <p:cNvPr id="280063" name="Google Shape;280063;p5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848601" y="1600200"/>
            <a:ext cx="1158874" cy="1295401"/>
          </a:xfrm>
          <a:prstGeom prst="rect">
            <a:avLst/>
          </a:prstGeom>
          <a:noFill/>
          <a:ln>
            <a:noFill/>
          </a:ln>
        </p:spPr>
      </p:pic>
      <p:pic>
        <p:nvPicPr>
          <p:cNvPr id="280064" name="Google Shape;280064;p58"/>
          <p:cNvPicPr preferRelativeResize="0">
            <a:picLocks noGrp="1"/>
          </p:cNvPicPr>
          <p:nvPr>
            <p:ph type="body" idx="2"/>
          </p:nvPr>
        </p:nvPicPr>
        <p:blipFill rotWithShape="1">
          <a:blip r:embed="rId4">
            <a:alphaModFix/>
          </a:blip>
          <a:srcRect/>
          <a:stretch/>
        </p:blipFill>
        <p:spPr>
          <a:xfrm>
            <a:off x="7391400" y="3581400"/>
            <a:ext cx="1600200" cy="1251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80065" name="Google Shape;280065;p58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477001" y="5257800"/>
            <a:ext cx="739775" cy="838200"/>
          </a:xfrm>
          <a:prstGeom prst="rect">
            <a:avLst/>
          </a:prstGeom>
          <a:noFill/>
          <a:ln>
            <a:noFill/>
          </a:ln>
        </p:spPr>
      </p:pic>
      <p:sp>
        <p:nvSpPr>
          <p:cNvPr id="280066" name="Google Shape;280066;p58"/>
          <p:cNvSpPr txBox="1">
            <a:spLocks noGrp="1"/>
          </p:cNvSpPr>
          <p:nvPr>
            <p:ph type="ftr" idx="11"/>
          </p:nvPr>
        </p:nvSpPr>
        <p:spPr>
          <a:xfrm>
            <a:off x="4282751" y="6346827"/>
            <a:ext cx="3278100" cy="3651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Noto Sans Symbols"/>
              <a:buNone/>
            </a:pPr>
            <a:r>
              <a:rPr lang="en-US" sz="1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Business Statistics: A Decision-Making Approach, 7e © 2008 Prentice-Hall, Inc.</a:t>
            </a:r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Footer Placeholder 3">
            <a:extLst>
              <a:ext uri="{FF2B5EF4-FFF2-40B4-BE49-F238E27FC236}">
                <a16:creationId xmlns:a16="http://schemas.microsoft.com/office/drawing/2014/main" id="{5FB53D4F-DAF2-4717-862C-DDC00ABAF53F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Business Statistics: A Decision-Making Approach, 7e © 2008 Prentice-Hall, Inc.</a:t>
            </a:r>
          </a:p>
        </p:txBody>
      </p:sp>
      <p:sp>
        <p:nvSpPr>
          <p:cNvPr id="37892" name="Rectangle 2">
            <a:extLst>
              <a:ext uri="{FF2B5EF4-FFF2-40B4-BE49-F238E27FC236}">
                <a16:creationId xmlns:a16="http://schemas.microsoft.com/office/drawing/2014/main" id="{3B8F445B-1E66-4557-80CA-FE750552A64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590800" y="1600200"/>
            <a:ext cx="7620000" cy="3276600"/>
          </a:xfrm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txBody>
          <a:bodyPr/>
          <a:lstStyle/>
          <a:p>
            <a:pPr marL="342900" indent="-342900"/>
            <a:r>
              <a:rPr lang="en-US" altLang="en-US" dirty="0"/>
              <a:t>Making statements about a population by examining sample results</a:t>
            </a:r>
          </a:p>
          <a:p>
            <a:pPr marL="342900" indent="-342900">
              <a:spcBef>
                <a:spcPct val="50000"/>
              </a:spcBef>
              <a:buNone/>
            </a:pPr>
            <a:r>
              <a:rPr lang="en-US" altLang="en-US" sz="2300" dirty="0">
                <a:solidFill>
                  <a:schemeClr val="hlink"/>
                </a:solidFill>
              </a:rPr>
              <a:t>Sample statistics</a:t>
            </a:r>
            <a:r>
              <a:rPr lang="en-US" altLang="en-US" sz="2300" dirty="0"/>
              <a:t>  </a:t>
            </a:r>
            <a:r>
              <a:rPr lang="en-US" altLang="en-US" sz="2300" dirty="0">
                <a:solidFill>
                  <a:srgbClr val="66FFFF"/>
                </a:solidFill>
              </a:rPr>
              <a:t>           </a:t>
            </a:r>
            <a:r>
              <a:rPr lang="en-US" altLang="en-US" sz="2300" dirty="0"/>
              <a:t>   </a:t>
            </a:r>
            <a:r>
              <a:rPr lang="en-US" altLang="en-US" sz="2300" dirty="0">
                <a:solidFill>
                  <a:schemeClr val="folHlink"/>
                </a:solidFill>
              </a:rPr>
              <a:t>Population parameters</a:t>
            </a:r>
            <a:r>
              <a:rPr lang="en-US" altLang="en-US" sz="2600" dirty="0"/>
              <a:t> </a:t>
            </a:r>
          </a:p>
          <a:p>
            <a:pPr marL="342900" indent="-342900">
              <a:buNone/>
            </a:pPr>
            <a:r>
              <a:rPr lang="en-US" altLang="en-US" sz="2400" dirty="0"/>
              <a:t>       </a:t>
            </a:r>
            <a:r>
              <a:rPr lang="en-US" altLang="en-US" sz="2000" dirty="0">
                <a:solidFill>
                  <a:schemeClr val="hlink"/>
                </a:solidFill>
              </a:rPr>
              <a:t>(known)  </a:t>
            </a:r>
            <a:r>
              <a:rPr lang="en-US" altLang="en-US" sz="2400" dirty="0"/>
              <a:t>      </a:t>
            </a:r>
            <a:r>
              <a:rPr lang="en-US" altLang="en-US" sz="2400" b="1" dirty="0"/>
              <a:t>Inference</a:t>
            </a:r>
            <a:r>
              <a:rPr lang="en-US" altLang="en-US" sz="2400" dirty="0"/>
              <a:t>            </a:t>
            </a:r>
            <a:r>
              <a:rPr lang="en-US" altLang="en-US" sz="2000" dirty="0">
                <a:solidFill>
                  <a:schemeClr val="folHlink"/>
                </a:solidFill>
              </a:rPr>
              <a:t>(unknown, but can </a:t>
            </a:r>
          </a:p>
          <a:p>
            <a:pPr marL="342900" indent="-342900">
              <a:buNone/>
            </a:pPr>
            <a:r>
              <a:rPr lang="en-US" altLang="en-US" sz="2000" dirty="0">
                <a:solidFill>
                  <a:schemeClr val="folHlink"/>
                </a:solidFill>
              </a:rPr>
              <a:t>						      be estimated from</a:t>
            </a:r>
          </a:p>
          <a:p>
            <a:pPr marL="342900" indent="-342900">
              <a:buNone/>
            </a:pPr>
            <a:r>
              <a:rPr lang="en-US" altLang="en-US" sz="2000" dirty="0">
                <a:solidFill>
                  <a:schemeClr val="folHlink"/>
                </a:solidFill>
              </a:rPr>
              <a:t>						      sample evidence)</a:t>
            </a:r>
          </a:p>
        </p:txBody>
      </p:sp>
      <p:graphicFrame>
        <p:nvGraphicFramePr>
          <p:cNvPr id="37893" name="Object 3">
            <a:extLst>
              <a:ext uri="{FF2B5EF4-FFF2-40B4-BE49-F238E27FC236}">
                <a16:creationId xmlns:a16="http://schemas.microsoft.com/office/drawing/2014/main" id="{C946E31A-3B01-4AE2-AA5D-749E304E1266}"/>
              </a:ext>
            </a:extLst>
          </p:cNvPr>
          <p:cNvGraphicFramePr>
            <a:graphicFrameLocks noChangeAspect="1"/>
          </p:cNvGraphicFramePr>
          <p:nvPr/>
        </p:nvGraphicFramePr>
        <p:xfrm>
          <a:off x="4038600" y="3733800"/>
          <a:ext cx="5486400" cy="23780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rawing" r:id="rId2" imgW="5010049" imgH="2276385" progId="Presentations.Drawing.10">
                  <p:embed/>
                </p:oleObj>
              </mc:Choice>
              <mc:Fallback>
                <p:oleObj name="Drawing" r:id="rId2" imgW="5010049" imgH="2276385" progId="Presentations.Drawing.10">
                  <p:embed/>
                  <p:pic>
                    <p:nvPicPr>
                      <p:cNvPr id="37893" name="Object 3">
                        <a:extLst>
                          <a:ext uri="{FF2B5EF4-FFF2-40B4-BE49-F238E27FC236}">
                            <a16:creationId xmlns:a16="http://schemas.microsoft.com/office/drawing/2014/main" id="{C946E31A-3B01-4AE2-AA5D-749E304E1266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38600" y="3733800"/>
                        <a:ext cx="5486400" cy="23780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37894" name="Rectangle 4">
            <a:extLst>
              <a:ext uri="{FF2B5EF4-FFF2-40B4-BE49-F238E27FC236}">
                <a16:creationId xmlns:a16="http://schemas.microsoft.com/office/drawing/2014/main" id="{00C0AFE6-46E4-4FE1-9D58-825482813A5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Inferential Statistics</a:t>
            </a:r>
          </a:p>
        </p:txBody>
      </p:sp>
      <p:sp>
        <p:nvSpPr>
          <p:cNvPr id="37895" name="Line 5">
            <a:extLst>
              <a:ext uri="{FF2B5EF4-FFF2-40B4-BE49-F238E27FC236}">
                <a16:creationId xmlns:a16="http://schemas.microsoft.com/office/drawing/2014/main" id="{37D47DE4-F8A8-41DB-81C4-44FF28299C6E}"/>
              </a:ext>
            </a:extLst>
          </p:cNvPr>
          <p:cNvSpPr>
            <a:spLocks noChangeShapeType="1"/>
          </p:cNvSpPr>
          <p:nvPr/>
        </p:nvSpPr>
        <p:spPr bwMode="auto">
          <a:xfrm>
            <a:off x="4774095" y="2763079"/>
            <a:ext cx="914400" cy="0"/>
          </a:xfrm>
          <a:prstGeom prst="line">
            <a:avLst/>
          </a:prstGeom>
          <a:noFill/>
          <a:ln w="88900">
            <a:solidFill>
              <a:schemeClr val="tx1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00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080" name="Google Shape;280080;p6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/>
              <a:t>Inferential Statistics</a:t>
            </a:r>
            <a:endParaRPr/>
          </a:p>
        </p:txBody>
      </p:sp>
      <p:sp>
        <p:nvSpPr>
          <p:cNvPr id="280081" name="Google Shape;280081;p60"/>
          <p:cNvSpPr txBox="1">
            <a:spLocks noGrp="1"/>
          </p:cNvSpPr>
          <p:nvPr>
            <p:ph type="body" idx="1"/>
          </p:nvPr>
        </p:nvSpPr>
        <p:spPr>
          <a:xfrm>
            <a:off x="1905000" y="2286001"/>
            <a:ext cx="5791200" cy="422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28600" lvl="0" indent="-22860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 b="1"/>
              <a:t>Estimation</a:t>
            </a:r>
            <a:endParaRPr/>
          </a:p>
          <a:p>
            <a:pPr marL="685800" lvl="1" indent="-228600" algn="l" rtl="0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/>
              <a:t>e.g., Estimate the population mean weight using the sample mean weight</a:t>
            </a:r>
            <a:endParaRPr/>
          </a:p>
          <a:p>
            <a:pPr marL="228600" lvl="0" indent="-228600" algn="l" rtl="0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 b="1"/>
              <a:t>Hypothesis Testing</a:t>
            </a:r>
            <a:endParaRPr/>
          </a:p>
          <a:p>
            <a:pPr marL="685800" lvl="1" indent="-228600" algn="l" rtl="0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/>
              <a:t>e.g., Use sample evidence to test the claim that the population mean weight is 120 pounds</a:t>
            </a:r>
            <a:endParaRPr/>
          </a:p>
        </p:txBody>
      </p:sp>
      <p:sp>
        <p:nvSpPr>
          <p:cNvPr id="280082" name="Google Shape;280082;p60"/>
          <p:cNvSpPr/>
          <p:nvPr/>
        </p:nvSpPr>
        <p:spPr>
          <a:xfrm>
            <a:off x="2743200" y="1524000"/>
            <a:ext cx="7467600" cy="685800"/>
          </a:xfrm>
          <a:prstGeom prst="rect">
            <a:avLst/>
          </a:prstGeom>
          <a:solidFill>
            <a:srgbClr val="FFFFD9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0475" tIns="44450" rIns="90475" bIns="44450" anchor="t" anchorCtr="0">
            <a:noAutofit/>
          </a:bodyPr>
          <a:lstStyle/>
          <a:p>
            <a:pPr marL="0" marR="0" lvl="0" indent="0" algn="ctr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66"/>
              </a:buClr>
              <a:buSzPts val="2400"/>
              <a:buFont typeface="Noto Sans Symbols"/>
              <a:buNone/>
            </a:pPr>
            <a:r>
              <a:rPr lang="en-US" sz="2400" b="1" i="0" u="none" strike="noStrike" cap="none">
                <a:solidFill>
                  <a:srgbClr val="000066"/>
                </a:solidFill>
                <a:latin typeface="Arial"/>
                <a:ea typeface="Arial"/>
                <a:cs typeface="Arial"/>
                <a:sym typeface="Arial"/>
              </a:rPr>
              <a:t>Drawing conclusions and/or making decisions concerning a </a:t>
            </a:r>
            <a:r>
              <a:rPr lang="en-US" sz="2400" b="1" i="0" u="none" strike="noStrike" cap="none">
                <a:solidFill>
                  <a:srgbClr val="0563C1"/>
                </a:solidFill>
                <a:latin typeface="Arial"/>
                <a:ea typeface="Arial"/>
                <a:cs typeface="Arial"/>
                <a:sym typeface="Arial"/>
              </a:rPr>
              <a:t>population</a:t>
            </a:r>
            <a:r>
              <a:rPr lang="en-US" sz="2400" b="1" i="0" u="none" strike="noStrike" cap="none">
                <a:solidFill>
                  <a:srgbClr val="E7E6E6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b="1" i="0" u="none" strike="noStrike" cap="none">
                <a:solidFill>
                  <a:srgbClr val="000066"/>
                </a:solidFill>
                <a:latin typeface="Arial"/>
                <a:ea typeface="Arial"/>
                <a:cs typeface="Arial"/>
                <a:sym typeface="Arial"/>
              </a:rPr>
              <a:t>based on </a:t>
            </a:r>
            <a:r>
              <a:rPr lang="en-US" sz="2400" b="1" i="0" u="none" strike="noStrike" cap="non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sample</a:t>
            </a:r>
            <a:r>
              <a:rPr lang="en-US" sz="2400" b="1" i="0" u="none" strike="noStrike" cap="none">
                <a:solidFill>
                  <a:srgbClr val="000066"/>
                </a:solidFill>
                <a:latin typeface="Arial"/>
                <a:ea typeface="Arial"/>
                <a:cs typeface="Arial"/>
                <a:sym typeface="Arial"/>
              </a:rPr>
              <a:t> results.</a:t>
            </a:r>
            <a:endParaRPr/>
          </a:p>
        </p:txBody>
      </p:sp>
      <p:pic>
        <p:nvPicPr>
          <p:cNvPr id="280083" name="Google Shape;280083;p6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467600" y="3276600"/>
            <a:ext cx="3124200" cy="2971800"/>
          </a:xfrm>
          <a:prstGeom prst="rect">
            <a:avLst/>
          </a:prstGeom>
          <a:noFill/>
          <a:ln>
            <a:noFill/>
          </a:ln>
        </p:spPr>
      </p:pic>
      <p:sp>
        <p:nvSpPr>
          <p:cNvPr id="280084" name="Google Shape;280084;p60"/>
          <p:cNvSpPr txBox="1"/>
          <p:nvPr/>
        </p:nvSpPr>
        <p:spPr>
          <a:xfrm>
            <a:off x="4282751" y="6346827"/>
            <a:ext cx="3278100" cy="3651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Noto Sans Symbols"/>
              <a:buNone/>
            </a:pPr>
            <a:r>
              <a:rPr lang="en-US" sz="1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Business Statistics: A Decision-Making Approach, 7e © 2008 Prentice-Hall, Inc.</a:t>
            </a:r>
            <a:endParaRPr sz="10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00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80089" name="Google Shape;280089;p61"/>
          <p:cNvCxnSpPr/>
          <p:nvPr/>
        </p:nvCxnSpPr>
        <p:spPr>
          <a:xfrm>
            <a:off x="5791200" y="2362200"/>
            <a:ext cx="0" cy="533400"/>
          </a:xfrm>
          <a:prstGeom prst="straightConnector1">
            <a:avLst/>
          </a:prstGeom>
          <a:noFill/>
          <a:ln w="12700" cap="flat" cmpd="sng">
            <a:solidFill>
              <a:srgbClr val="6699FF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80090" name="Google Shape;280090;p6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/>
              <a:t>Tools for Collecting Data</a:t>
            </a:r>
            <a:endParaRPr/>
          </a:p>
        </p:txBody>
      </p:sp>
      <p:cxnSp>
        <p:nvCxnSpPr>
          <p:cNvPr id="280091" name="Google Shape;280091;p61"/>
          <p:cNvCxnSpPr/>
          <p:nvPr/>
        </p:nvCxnSpPr>
        <p:spPr>
          <a:xfrm>
            <a:off x="5943600" y="2895600"/>
            <a:ext cx="0" cy="533400"/>
          </a:xfrm>
          <a:prstGeom prst="straightConnector1">
            <a:avLst/>
          </a:prstGeom>
          <a:noFill/>
          <a:ln w="12700" cap="flat" cmpd="sng">
            <a:solidFill>
              <a:srgbClr val="6699FF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80092" name="Google Shape;280092;p61"/>
          <p:cNvCxnSpPr/>
          <p:nvPr/>
        </p:nvCxnSpPr>
        <p:spPr>
          <a:xfrm>
            <a:off x="8534400" y="2895600"/>
            <a:ext cx="0" cy="1524000"/>
          </a:xfrm>
          <a:prstGeom prst="straightConnector1">
            <a:avLst/>
          </a:prstGeom>
          <a:noFill/>
          <a:ln w="12700" cap="flat" cmpd="sng">
            <a:solidFill>
              <a:srgbClr val="6699FF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80093" name="Google Shape;280093;p61"/>
          <p:cNvSpPr/>
          <p:nvPr/>
        </p:nvSpPr>
        <p:spPr>
          <a:xfrm>
            <a:off x="2133600" y="1828800"/>
            <a:ext cx="8020200" cy="64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54F72"/>
              </a:buClr>
              <a:buSzPts val="1440"/>
              <a:buFont typeface="Noto Sans Symbols"/>
              <a:buNone/>
            </a:pPr>
            <a:endParaRPr sz="2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0094" name="Google Shape;280094;p61"/>
          <p:cNvSpPr/>
          <p:nvPr/>
        </p:nvSpPr>
        <p:spPr>
          <a:xfrm>
            <a:off x="3581400" y="1828801"/>
            <a:ext cx="4572000" cy="549300"/>
          </a:xfrm>
          <a:prstGeom prst="rect">
            <a:avLst/>
          </a:prstGeom>
          <a:solidFill>
            <a:srgbClr val="FFFF99"/>
          </a:solidFill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0475" tIns="44450" rIns="90475" bIns="44450" anchor="t" anchorCtr="0">
            <a:noAutofit/>
          </a:bodyPr>
          <a:lstStyle/>
          <a:p>
            <a:pPr marL="0" marR="0" lvl="0" indent="0" algn="ctr" rtl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Font typeface="Noto Sans Symbols"/>
              <a:buNone/>
            </a:pPr>
            <a:endParaRPr sz="800" b="1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70000"/>
              </a:lnSpc>
              <a:spcBef>
                <a:spcPts val="42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Noto Sans Symbols"/>
              <a:buNone/>
            </a:pPr>
            <a:r>
              <a:rPr lang="en-US" sz="28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Data Collection Methods</a:t>
            </a:r>
            <a:endParaRPr/>
          </a:p>
        </p:txBody>
      </p:sp>
      <p:cxnSp>
        <p:nvCxnSpPr>
          <p:cNvPr id="280095" name="Google Shape;280095;p61"/>
          <p:cNvCxnSpPr/>
          <p:nvPr/>
        </p:nvCxnSpPr>
        <p:spPr>
          <a:xfrm>
            <a:off x="3124200" y="2895600"/>
            <a:ext cx="5410200" cy="0"/>
          </a:xfrm>
          <a:prstGeom prst="straightConnector1">
            <a:avLst/>
          </a:prstGeom>
          <a:noFill/>
          <a:ln w="12700" cap="flat" cmpd="sng">
            <a:solidFill>
              <a:srgbClr val="6699FF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80096" name="Google Shape;280096;p61"/>
          <p:cNvCxnSpPr/>
          <p:nvPr/>
        </p:nvCxnSpPr>
        <p:spPr>
          <a:xfrm>
            <a:off x="3124200" y="2895600"/>
            <a:ext cx="0" cy="507900"/>
          </a:xfrm>
          <a:prstGeom prst="straightConnector1">
            <a:avLst/>
          </a:prstGeom>
          <a:noFill/>
          <a:ln w="12700" cap="flat" cmpd="sng">
            <a:solidFill>
              <a:srgbClr val="6699FF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80097" name="Google Shape;280097;p61"/>
          <p:cNvSpPr/>
          <p:nvPr/>
        </p:nvSpPr>
        <p:spPr>
          <a:xfrm>
            <a:off x="4953000" y="3429000"/>
            <a:ext cx="2438400" cy="831900"/>
          </a:xfrm>
          <a:prstGeom prst="rect">
            <a:avLst/>
          </a:prstGeom>
          <a:noFill/>
          <a:ln w="12700" cap="flat" cmpd="sng">
            <a:solidFill>
              <a:srgbClr val="000066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0475" tIns="44450" rIns="90475" bIns="4445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54F72"/>
              </a:buClr>
              <a:buSzPts val="2400"/>
              <a:buFont typeface="Noto Sans Symbols"/>
              <a:buNone/>
            </a:pPr>
            <a:r>
              <a:rPr lang="en-US" sz="2400" b="1" i="0" u="none" strike="noStrike" cap="none">
                <a:solidFill>
                  <a:srgbClr val="954F72"/>
                </a:solidFill>
                <a:latin typeface="Arial"/>
                <a:ea typeface="Arial"/>
                <a:cs typeface="Arial"/>
                <a:sym typeface="Arial"/>
              </a:rPr>
              <a:t>Written questionnaires</a:t>
            </a:r>
            <a:endParaRPr/>
          </a:p>
        </p:txBody>
      </p:sp>
      <p:cxnSp>
        <p:nvCxnSpPr>
          <p:cNvPr id="280098" name="Google Shape;280098;p61"/>
          <p:cNvCxnSpPr/>
          <p:nvPr/>
        </p:nvCxnSpPr>
        <p:spPr>
          <a:xfrm>
            <a:off x="4343400" y="2895600"/>
            <a:ext cx="0" cy="1524000"/>
          </a:xfrm>
          <a:prstGeom prst="straightConnector1">
            <a:avLst/>
          </a:prstGeom>
          <a:noFill/>
          <a:ln w="12700" cap="flat" cmpd="sng">
            <a:solidFill>
              <a:srgbClr val="6699FF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80099" name="Google Shape;280099;p61"/>
          <p:cNvSpPr/>
          <p:nvPr/>
        </p:nvSpPr>
        <p:spPr>
          <a:xfrm>
            <a:off x="1752600" y="3429001"/>
            <a:ext cx="2057400" cy="466800"/>
          </a:xfrm>
          <a:prstGeom prst="rect">
            <a:avLst/>
          </a:prstGeom>
          <a:noFill/>
          <a:ln w="12700" cap="flat" cmpd="sng">
            <a:solidFill>
              <a:srgbClr val="000066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0475" tIns="44450" rIns="90475" bIns="4445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54F72"/>
              </a:buClr>
              <a:buSzPts val="2400"/>
              <a:buFont typeface="Noto Sans Symbols"/>
              <a:buNone/>
            </a:pPr>
            <a:r>
              <a:rPr lang="en-US" sz="2400" b="1" i="0" u="none" strike="noStrike" cap="none">
                <a:solidFill>
                  <a:srgbClr val="954F72"/>
                </a:solidFill>
                <a:latin typeface="Arial"/>
                <a:ea typeface="Arial"/>
                <a:cs typeface="Arial"/>
                <a:sym typeface="Arial"/>
              </a:rPr>
              <a:t>Experiments</a:t>
            </a:r>
            <a:endParaRPr/>
          </a:p>
        </p:txBody>
      </p:sp>
      <p:sp>
        <p:nvSpPr>
          <p:cNvPr id="280100" name="Google Shape;280100;p61"/>
          <p:cNvSpPr/>
          <p:nvPr/>
        </p:nvSpPr>
        <p:spPr>
          <a:xfrm>
            <a:off x="3276600" y="4425950"/>
            <a:ext cx="1752600" cy="831900"/>
          </a:xfrm>
          <a:prstGeom prst="rect">
            <a:avLst/>
          </a:prstGeom>
          <a:noFill/>
          <a:ln w="12700" cap="flat" cmpd="sng">
            <a:solidFill>
              <a:srgbClr val="000066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0475" tIns="44450" rIns="90475" bIns="4445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54F72"/>
              </a:buClr>
              <a:buSzPts val="2400"/>
              <a:buFont typeface="Noto Sans Symbols"/>
              <a:buNone/>
            </a:pPr>
            <a:r>
              <a:rPr lang="en-US" sz="2400" b="1" i="0" u="none" strike="noStrike" cap="none">
                <a:solidFill>
                  <a:srgbClr val="954F72"/>
                </a:solidFill>
                <a:latin typeface="Arial"/>
                <a:ea typeface="Arial"/>
                <a:cs typeface="Arial"/>
                <a:sym typeface="Arial"/>
              </a:rPr>
              <a:t>Telephone surveys</a:t>
            </a:r>
            <a:endParaRPr/>
          </a:p>
        </p:txBody>
      </p:sp>
      <p:sp>
        <p:nvSpPr>
          <p:cNvPr id="280101" name="Google Shape;280101;p61"/>
          <p:cNvSpPr/>
          <p:nvPr/>
        </p:nvSpPr>
        <p:spPr>
          <a:xfrm>
            <a:off x="6705600" y="4419600"/>
            <a:ext cx="3505200" cy="831900"/>
          </a:xfrm>
          <a:prstGeom prst="rect">
            <a:avLst/>
          </a:prstGeom>
          <a:noFill/>
          <a:ln w="12700" cap="flat" cmpd="sng">
            <a:solidFill>
              <a:srgbClr val="000066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0475" tIns="44450" rIns="90475" bIns="4445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54F72"/>
              </a:buClr>
              <a:buSzPts val="2400"/>
              <a:buFont typeface="Noto Sans Symbols"/>
              <a:buNone/>
            </a:pPr>
            <a:r>
              <a:rPr lang="en-US" sz="2400" b="1" i="0" u="none" strike="noStrike" cap="none">
                <a:solidFill>
                  <a:srgbClr val="954F72"/>
                </a:solidFill>
                <a:latin typeface="Arial"/>
                <a:ea typeface="Arial"/>
                <a:cs typeface="Arial"/>
                <a:sym typeface="Arial"/>
              </a:rPr>
              <a:t>Direct observation and personal interview</a:t>
            </a:r>
            <a:r>
              <a:rPr lang="en-US" sz="2400" b="1" i="0" u="none" strike="noStrike" cap="none">
                <a:solidFill>
                  <a:srgbClr val="33339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</p:txBody>
      </p:sp>
      <p:pic>
        <p:nvPicPr>
          <p:cNvPr id="280102" name="Google Shape;280102;p6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638800" y="4343400"/>
            <a:ext cx="838200" cy="1066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80103" name="Google Shape;280103;p6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8686800" y="5334000"/>
            <a:ext cx="762000" cy="579438"/>
          </a:xfrm>
          <a:prstGeom prst="rect">
            <a:avLst/>
          </a:prstGeom>
          <a:noFill/>
          <a:ln>
            <a:noFill/>
          </a:ln>
        </p:spPr>
      </p:pic>
      <p:pic>
        <p:nvPicPr>
          <p:cNvPr id="280104" name="Google Shape;280104;p61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676401" y="3886201"/>
            <a:ext cx="1063625" cy="11525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80105" name="Google Shape;280105;p61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3581400" y="5340350"/>
            <a:ext cx="838200" cy="679450"/>
          </a:xfrm>
          <a:prstGeom prst="rect">
            <a:avLst/>
          </a:prstGeom>
          <a:noFill/>
          <a:ln>
            <a:noFill/>
          </a:ln>
        </p:spPr>
      </p:pic>
      <p:sp>
        <p:nvSpPr>
          <p:cNvPr id="280106" name="Google Shape;280106;p61"/>
          <p:cNvSpPr txBox="1"/>
          <p:nvPr/>
        </p:nvSpPr>
        <p:spPr>
          <a:xfrm>
            <a:off x="4282751" y="6346827"/>
            <a:ext cx="3278100" cy="3651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Noto Sans Symbols"/>
              <a:buNone/>
            </a:pPr>
            <a:r>
              <a:rPr lang="en-US" sz="1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Business Statistics: A Decision-Making Approach, 7e © 2008 Prentice-Hall, Inc.</a:t>
            </a:r>
            <a:endParaRPr sz="10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0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111" name="Google Shape;280111;p6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/>
              <a:t>Survey Design Steps</a:t>
            </a:r>
            <a:endParaRPr/>
          </a:p>
        </p:txBody>
      </p:sp>
      <p:sp>
        <p:nvSpPr>
          <p:cNvPr id="280112" name="Google Shape;280112;p62"/>
          <p:cNvSpPr txBox="1">
            <a:spLocks noGrp="1"/>
          </p:cNvSpPr>
          <p:nvPr>
            <p:ph type="body" idx="1"/>
          </p:nvPr>
        </p:nvSpPr>
        <p:spPr>
          <a:xfrm>
            <a:off x="2514600" y="1676401"/>
            <a:ext cx="7772400" cy="453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28600" lvl="0" indent="-2286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Define the issue</a:t>
            </a:r>
            <a:endParaRPr/>
          </a:p>
          <a:p>
            <a:pPr marL="685800" lvl="1" indent="-228600" algn="l" rtl="0">
              <a:lnSpc>
                <a:spcPct val="90000"/>
              </a:lnSpc>
              <a:spcBef>
                <a:spcPts val="96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/>
              <a:t>what are the purpose and objectives of the survey?</a:t>
            </a:r>
            <a:endParaRPr/>
          </a:p>
          <a:p>
            <a:pPr marL="228600" lvl="0" indent="-228600" algn="l" rtl="0">
              <a:lnSpc>
                <a:spcPct val="90000"/>
              </a:lnSpc>
              <a:spcBef>
                <a:spcPts val="112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Define the population of interest</a:t>
            </a:r>
            <a:endParaRPr/>
          </a:p>
          <a:p>
            <a:pPr marL="228600" lvl="0" indent="-228600" algn="l" rtl="0">
              <a:lnSpc>
                <a:spcPct val="90000"/>
              </a:lnSpc>
              <a:spcBef>
                <a:spcPts val="112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Develop survey questions</a:t>
            </a:r>
            <a:endParaRPr/>
          </a:p>
          <a:p>
            <a:pPr marL="685800" lvl="1" indent="-228600" algn="l" rtl="0">
              <a:lnSpc>
                <a:spcPct val="90000"/>
              </a:lnSpc>
              <a:spcBef>
                <a:spcPts val="96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/>
              <a:t>make questions clear and unambiguous</a:t>
            </a:r>
            <a:endParaRPr/>
          </a:p>
          <a:p>
            <a:pPr marL="685800" lvl="1" indent="-228600" algn="l" rtl="0">
              <a:lnSpc>
                <a:spcPct val="90000"/>
              </a:lnSpc>
              <a:spcBef>
                <a:spcPts val="96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/>
              <a:t>use universally-accepted definitions</a:t>
            </a:r>
            <a:endParaRPr/>
          </a:p>
          <a:p>
            <a:pPr marL="685800" lvl="1" indent="-228600" algn="l" rtl="0">
              <a:lnSpc>
                <a:spcPct val="90000"/>
              </a:lnSpc>
              <a:spcBef>
                <a:spcPts val="96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/>
              <a:t>limit the number of questions</a:t>
            </a:r>
            <a:endParaRPr/>
          </a:p>
        </p:txBody>
      </p:sp>
      <p:sp>
        <p:nvSpPr>
          <p:cNvPr id="280113" name="Google Shape;280113;p62"/>
          <p:cNvSpPr txBox="1"/>
          <p:nvPr/>
        </p:nvSpPr>
        <p:spPr>
          <a:xfrm>
            <a:off x="4282751" y="6346827"/>
            <a:ext cx="3278100" cy="3651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Noto Sans Symbols"/>
              <a:buNone/>
            </a:pPr>
            <a:r>
              <a:rPr lang="en-US" sz="1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Business Statistics: A Decision-Making Approach, 7e © 2008 Prentice-Hall, Inc.</a:t>
            </a:r>
            <a:endParaRPr sz="10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0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118" name="Google Shape;280118;p6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/>
              <a:t>Survey Design Steps</a:t>
            </a:r>
            <a:endParaRPr/>
          </a:p>
        </p:txBody>
      </p:sp>
      <p:sp>
        <p:nvSpPr>
          <p:cNvPr id="280119" name="Google Shape;280119;p63"/>
          <p:cNvSpPr txBox="1">
            <a:spLocks noGrp="1"/>
          </p:cNvSpPr>
          <p:nvPr>
            <p:ph type="body" idx="1"/>
          </p:nvPr>
        </p:nvSpPr>
        <p:spPr>
          <a:xfrm>
            <a:off x="2514600" y="1752601"/>
            <a:ext cx="7772400" cy="453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28600" lvl="0" indent="-2286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Pre-test the survey</a:t>
            </a:r>
            <a:endParaRPr/>
          </a:p>
          <a:p>
            <a:pPr marL="685800" lvl="1" indent="-228600" algn="l" rtl="0">
              <a:lnSpc>
                <a:spcPct val="90000"/>
              </a:lnSpc>
              <a:spcBef>
                <a:spcPts val="96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/>
              <a:t>pilot test with a small group of participants</a:t>
            </a:r>
            <a:endParaRPr/>
          </a:p>
          <a:p>
            <a:pPr marL="685800" lvl="1" indent="-228600" algn="l" rtl="0">
              <a:lnSpc>
                <a:spcPct val="90000"/>
              </a:lnSpc>
              <a:spcBef>
                <a:spcPts val="96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/>
              <a:t>assess clarity and length</a:t>
            </a:r>
            <a:endParaRPr/>
          </a:p>
          <a:p>
            <a:pPr marL="228600" lvl="0" indent="-228600" algn="l" rtl="0">
              <a:lnSpc>
                <a:spcPct val="90000"/>
              </a:lnSpc>
              <a:spcBef>
                <a:spcPts val="112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Determine the sample size and sampling method</a:t>
            </a:r>
            <a:endParaRPr/>
          </a:p>
          <a:p>
            <a:pPr marL="228600" lvl="0" indent="-228600" algn="l" rtl="0">
              <a:lnSpc>
                <a:spcPct val="90000"/>
              </a:lnSpc>
              <a:spcBef>
                <a:spcPts val="112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Select sample and administer the survey</a:t>
            </a:r>
            <a:endParaRPr/>
          </a:p>
        </p:txBody>
      </p:sp>
      <p:sp>
        <p:nvSpPr>
          <p:cNvPr id="280120" name="Google Shape;280120;p63"/>
          <p:cNvSpPr txBox="1"/>
          <p:nvPr/>
        </p:nvSpPr>
        <p:spPr>
          <a:xfrm>
            <a:off x="9067800" y="1203326"/>
            <a:ext cx="1600200" cy="39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4546A"/>
              </a:buClr>
              <a:buSzPts val="2000"/>
              <a:buFont typeface="Noto Sans Symbols"/>
              <a:buNone/>
            </a:pPr>
            <a:r>
              <a:rPr lang="en-US" sz="2000" b="0" i="1" u="none" strike="noStrike" cap="none">
                <a:solidFill>
                  <a:srgbClr val="44546A"/>
                </a:solidFill>
                <a:latin typeface="Arial"/>
                <a:ea typeface="Arial"/>
                <a:cs typeface="Arial"/>
                <a:sym typeface="Arial"/>
              </a:rPr>
              <a:t>(continued)</a:t>
            </a:r>
            <a:endParaRPr/>
          </a:p>
        </p:txBody>
      </p:sp>
      <p:sp>
        <p:nvSpPr>
          <p:cNvPr id="280121" name="Google Shape;280121;p63"/>
          <p:cNvSpPr txBox="1"/>
          <p:nvPr/>
        </p:nvSpPr>
        <p:spPr>
          <a:xfrm>
            <a:off x="4282751" y="6346827"/>
            <a:ext cx="3278100" cy="3651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Noto Sans Symbols"/>
              <a:buNone/>
            </a:pPr>
            <a:r>
              <a:rPr lang="en-US" sz="1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Business Statistics: A Decision-Making Approach, 7e © 2008 Prentice-Hall, Inc.</a:t>
            </a:r>
            <a:endParaRPr sz="10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0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126" name="Google Shape;280126;p6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/>
              <a:t>Types of Questions</a:t>
            </a:r>
            <a:endParaRPr/>
          </a:p>
        </p:txBody>
      </p:sp>
      <p:sp>
        <p:nvSpPr>
          <p:cNvPr id="280127" name="Google Shape;280127;p64"/>
          <p:cNvSpPr txBox="1">
            <a:spLocks noGrp="1"/>
          </p:cNvSpPr>
          <p:nvPr>
            <p:ph type="body" idx="1"/>
          </p:nvPr>
        </p:nvSpPr>
        <p:spPr>
          <a:xfrm>
            <a:off x="172278" y="1676400"/>
            <a:ext cx="10191000" cy="4648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28600" lvl="0" indent="-2286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 sz="2400" b="1"/>
              <a:t>Closed-end Questions</a:t>
            </a:r>
            <a:endParaRPr/>
          </a:p>
          <a:p>
            <a:pPr marL="68580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US" sz="2000"/>
              <a:t>Select from a short list of defined choices</a:t>
            </a:r>
            <a:endParaRPr/>
          </a:p>
          <a:p>
            <a:pPr marL="114300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folHlink"/>
              </a:buClr>
              <a:buSzPts val="2000"/>
              <a:buFont typeface="Noto Sans Symbols"/>
              <a:buNone/>
            </a:pPr>
            <a:r>
              <a:rPr lang="en-US">
                <a:solidFill>
                  <a:schemeClr val="folHlink"/>
                </a:solidFill>
              </a:rPr>
              <a:t>Example:</a:t>
            </a:r>
            <a:r>
              <a:rPr lang="en-US"/>
              <a:t>                                       Major:   __business	__liberal arts   </a:t>
            </a:r>
            <a:endParaRPr/>
          </a:p>
          <a:p>
            <a:pPr marL="114300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None/>
            </a:pPr>
            <a:r>
              <a:rPr lang="en-US"/>
              <a:t>                                               __science	__other  </a:t>
            </a:r>
            <a:endParaRPr/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 sz="2400" b="1"/>
              <a:t>Open-end Questions</a:t>
            </a:r>
            <a:endParaRPr/>
          </a:p>
          <a:p>
            <a:pPr marL="68580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US" sz="2000"/>
              <a:t>Respondents are free to respond with any value, words, or statement</a:t>
            </a:r>
            <a:endParaRPr/>
          </a:p>
          <a:p>
            <a:pPr marL="114300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folHlink"/>
              </a:buClr>
              <a:buSzPts val="2000"/>
              <a:buFont typeface="Noto Sans Symbols"/>
              <a:buNone/>
            </a:pPr>
            <a:r>
              <a:rPr lang="en-US">
                <a:solidFill>
                  <a:schemeClr val="folHlink"/>
                </a:solidFill>
              </a:rPr>
              <a:t>Example:</a:t>
            </a:r>
            <a:r>
              <a:rPr lang="en-US"/>
              <a:t> What did you like best about this course?</a:t>
            </a:r>
            <a:endParaRPr/>
          </a:p>
          <a:p>
            <a:pPr marL="114300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None/>
            </a:pPr>
            <a:endParaRPr/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 sz="2400" b="1"/>
              <a:t>Demographic Questions</a:t>
            </a:r>
            <a:endParaRPr/>
          </a:p>
          <a:p>
            <a:pPr marL="68580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US" sz="2000"/>
              <a:t>Questions about the respondents’ personal characteristics</a:t>
            </a:r>
            <a:endParaRPr/>
          </a:p>
          <a:p>
            <a:pPr marL="685800" lvl="1" indent="-228600" algn="l" rtl="0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None/>
            </a:pPr>
            <a:r>
              <a:rPr lang="en-US" sz="2000"/>
              <a:t>		</a:t>
            </a:r>
            <a:r>
              <a:rPr lang="en-US">
                <a:solidFill>
                  <a:schemeClr val="folHlink"/>
                </a:solidFill>
              </a:rPr>
              <a:t>Example:  </a:t>
            </a:r>
            <a:r>
              <a:rPr lang="en-US"/>
              <a:t>Gender:  __Female   __ Male</a:t>
            </a:r>
            <a:endParaRPr/>
          </a:p>
        </p:txBody>
      </p:sp>
      <p:sp>
        <p:nvSpPr>
          <p:cNvPr id="280128" name="Google Shape;280128;p64"/>
          <p:cNvSpPr/>
          <p:nvPr/>
        </p:nvSpPr>
        <p:spPr>
          <a:xfrm>
            <a:off x="3733800" y="2438400"/>
            <a:ext cx="6934200" cy="762000"/>
          </a:xfrm>
          <a:prstGeom prst="rect">
            <a:avLst/>
          </a:prstGeom>
          <a:noFill/>
          <a:ln w="95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85325" tIns="42650" rIns="85325" bIns="4265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54F72"/>
              </a:buClr>
              <a:buSzPts val="1440"/>
              <a:buFont typeface="Noto Sans Symbols"/>
              <a:buNone/>
            </a:pPr>
            <a:endParaRPr sz="2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0129" name="Google Shape;280129;p64"/>
          <p:cNvSpPr/>
          <p:nvPr/>
        </p:nvSpPr>
        <p:spPr>
          <a:xfrm>
            <a:off x="3657600" y="4191000"/>
            <a:ext cx="7010400" cy="609600"/>
          </a:xfrm>
          <a:prstGeom prst="rect">
            <a:avLst/>
          </a:prstGeom>
          <a:noFill/>
          <a:ln w="95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85325" tIns="42650" rIns="85325" bIns="4265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54F72"/>
              </a:buClr>
              <a:buSzPts val="1440"/>
              <a:buFont typeface="Noto Sans Symbols"/>
              <a:buNone/>
            </a:pPr>
            <a:endParaRPr sz="2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0130" name="Google Shape;280130;p64"/>
          <p:cNvSpPr/>
          <p:nvPr/>
        </p:nvSpPr>
        <p:spPr>
          <a:xfrm>
            <a:off x="3733800" y="5822950"/>
            <a:ext cx="6934200" cy="533400"/>
          </a:xfrm>
          <a:prstGeom prst="rect">
            <a:avLst/>
          </a:prstGeom>
          <a:noFill/>
          <a:ln w="95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85325" tIns="42650" rIns="85325" bIns="4265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54F72"/>
              </a:buClr>
              <a:buSzPts val="1440"/>
              <a:buFont typeface="Noto Sans Symbols"/>
              <a:buNone/>
            </a:pPr>
            <a:endParaRPr sz="2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0131" name="Google Shape;280131;p64"/>
          <p:cNvSpPr txBox="1"/>
          <p:nvPr/>
        </p:nvSpPr>
        <p:spPr>
          <a:xfrm>
            <a:off x="4456922" y="6454774"/>
            <a:ext cx="3278100" cy="3651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Noto Sans Symbols"/>
              <a:buNone/>
            </a:pPr>
            <a:r>
              <a:rPr lang="en-US" sz="1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Business Statistics: A Decision-Making Approach, 7e © 2008 Prentice-Hall, Inc.</a:t>
            </a:r>
            <a:endParaRPr sz="10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0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136" name="Google Shape;280136;p65"/>
          <p:cNvSpPr txBox="1">
            <a:spLocks noGrp="1"/>
          </p:cNvSpPr>
          <p:nvPr>
            <p:ph type="body" idx="1"/>
          </p:nvPr>
        </p:nvSpPr>
        <p:spPr>
          <a:xfrm>
            <a:off x="2057400" y="1905000"/>
            <a:ext cx="83820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342900" lvl="0" indent="-3429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 dirty="0"/>
              <a:t>A </a:t>
            </a:r>
            <a:r>
              <a:rPr lang="en-US" b="1" dirty="0">
                <a:solidFill>
                  <a:schemeClr val="folHlink"/>
                </a:solidFill>
              </a:rPr>
              <a:t>Population</a:t>
            </a:r>
            <a:r>
              <a:rPr lang="en-US" dirty="0"/>
              <a:t> is the set of all items or individuals of interest</a:t>
            </a:r>
            <a:endParaRPr dirty="0"/>
          </a:p>
          <a:p>
            <a:pPr marL="742950" lvl="1" indent="-28575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US" sz="2000" dirty="0"/>
              <a:t>  </a:t>
            </a:r>
            <a:r>
              <a:rPr lang="en-US" sz="2000" dirty="0">
                <a:solidFill>
                  <a:schemeClr val="folHlink"/>
                </a:solidFill>
              </a:rPr>
              <a:t>Examples:</a:t>
            </a:r>
            <a:r>
              <a:rPr lang="en-US" sz="2000" dirty="0"/>
              <a:t>  	All likely voters in the next election</a:t>
            </a:r>
            <a:r>
              <a:rPr lang="en-US" sz="2000" dirty="0">
                <a:solidFill>
                  <a:srgbClr val="66FFFF"/>
                </a:solidFill>
              </a:rPr>
              <a:t>  </a:t>
            </a:r>
            <a:endParaRPr dirty="0"/>
          </a:p>
          <a:p>
            <a:pPr marL="34290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rPr lang="en-US" sz="2000" dirty="0"/>
              <a:t>              		All parts produced today</a:t>
            </a:r>
            <a:endParaRPr dirty="0"/>
          </a:p>
          <a:p>
            <a:pPr marL="34290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rPr lang="en-US" sz="2000" dirty="0"/>
              <a:t>				All sales receipts for November</a:t>
            </a:r>
            <a:endParaRPr dirty="0"/>
          </a:p>
          <a:p>
            <a:pPr marL="34290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endParaRPr sz="2000" dirty="0"/>
          </a:p>
          <a:p>
            <a:pPr marL="34290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 dirty="0"/>
              <a:t>A </a:t>
            </a:r>
            <a:r>
              <a:rPr lang="en-US" b="1" dirty="0">
                <a:solidFill>
                  <a:schemeClr val="folHlink"/>
                </a:solidFill>
              </a:rPr>
              <a:t>Sample</a:t>
            </a:r>
            <a:r>
              <a:rPr lang="en-US" dirty="0"/>
              <a:t> is a subset of the population</a:t>
            </a:r>
            <a:endParaRPr dirty="0"/>
          </a:p>
          <a:p>
            <a:pPr marL="742950" lvl="1" indent="-28575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folHlink"/>
              </a:buClr>
              <a:buSzPts val="2000"/>
              <a:buChar char="•"/>
            </a:pPr>
            <a:r>
              <a:rPr lang="en-US" sz="2000" dirty="0">
                <a:solidFill>
                  <a:schemeClr val="folHlink"/>
                </a:solidFill>
              </a:rPr>
              <a:t>  Examples:</a:t>
            </a:r>
            <a:r>
              <a:rPr lang="en-US" sz="2000" dirty="0"/>
              <a:t>	1000 voters selected at random for interview</a:t>
            </a:r>
            <a:endParaRPr dirty="0"/>
          </a:p>
          <a:p>
            <a:pPr marL="205740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</a:pPr>
            <a:r>
              <a:rPr lang="en-US" dirty="0"/>
              <a:t>		A few parts selected for destructive testing</a:t>
            </a:r>
            <a:endParaRPr dirty="0"/>
          </a:p>
          <a:p>
            <a:pPr marL="205740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</a:pPr>
            <a:r>
              <a:rPr lang="en-US" dirty="0"/>
              <a:t>		Every 100</a:t>
            </a:r>
            <a:r>
              <a:rPr lang="en-US" baseline="30000" dirty="0"/>
              <a:t>th</a:t>
            </a:r>
            <a:r>
              <a:rPr lang="en-US" dirty="0"/>
              <a:t> receipt selected for audit</a:t>
            </a:r>
            <a:endParaRPr dirty="0"/>
          </a:p>
        </p:txBody>
      </p:sp>
      <p:sp>
        <p:nvSpPr>
          <p:cNvPr id="280137" name="Google Shape;280137;p6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/>
              <a:t>Populations and Samples</a:t>
            </a:r>
            <a:endParaRPr/>
          </a:p>
        </p:txBody>
      </p:sp>
      <p:sp>
        <p:nvSpPr>
          <p:cNvPr id="280138" name="Google Shape;280138;p65"/>
          <p:cNvSpPr/>
          <p:nvPr/>
        </p:nvSpPr>
        <p:spPr>
          <a:xfrm>
            <a:off x="2514600" y="2819400"/>
            <a:ext cx="7848600" cy="1066800"/>
          </a:xfrm>
          <a:prstGeom prst="rect">
            <a:avLst/>
          </a:prstGeom>
          <a:noFill/>
          <a:ln w="95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85325" tIns="42650" rIns="85325" bIns="4265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54F72"/>
              </a:buClr>
              <a:buSzPts val="1440"/>
              <a:buFont typeface="Noto Sans Symbols"/>
              <a:buNone/>
            </a:pPr>
            <a:endParaRPr sz="2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0139" name="Google Shape;280139;p65"/>
          <p:cNvSpPr/>
          <p:nvPr/>
        </p:nvSpPr>
        <p:spPr>
          <a:xfrm>
            <a:off x="2514600" y="4803913"/>
            <a:ext cx="7848600" cy="1295400"/>
          </a:xfrm>
          <a:prstGeom prst="rect">
            <a:avLst/>
          </a:prstGeom>
          <a:noFill/>
          <a:ln w="95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85325" tIns="42650" rIns="85325" bIns="4265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54F72"/>
              </a:buClr>
              <a:buSzPts val="1440"/>
              <a:buFont typeface="Noto Sans Symbols"/>
              <a:buNone/>
            </a:pPr>
            <a:endParaRPr sz="2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0140" name="Google Shape;280140;p65"/>
          <p:cNvSpPr txBox="1"/>
          <p:nvPr/>
        </p:nvSpPr>
        <p:spPr>
          <a:xfrm>
            <a:off x="4282751" y="6346827"/>
            <a:ext cx="3278100" cy="3651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Noto Sans Symbols"/>
              <a:buNone/>
            </a:pPr>
            <a:r>
              <a:rPr lang="en-US" sz="1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Business Statistics: A Decision-Making Approach, 7e © 2008 Prentice-Hall, Inc.</a:t>
            </a:r>
            <a:endParaRPr sz="10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0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145" name="Google Shape;280145;p6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/>
              <a:t>Key Definitions</a:t>
            </a:r>
            <a:endParaRPr/>
          </a:p>
        </p:txBody>
      </p:sp>
      <p:sp>
        <p:nvSpPr>
          <p:cNvPr id="280146" name="Google Shape;280146;p66"/>
          <p:cNvSpPr txBox="1">
            <a:spLocks noGrp="1"/>
          </p:cNvSpPr>
          <p:nvPr>
            <p:ph type="body" idx="1"/>
          </p:nvPr>
        </p:nvSpPr>
        <p:spPr>
          <a:xfrm>
            <a:off x="2286000" y="1752601"/>
            <a:ext cx="7924800" cy="453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28600" lvl="0" indent="-22860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 dirty="0"/>
              <a:t>A </a:t>
            </a:r>
            <a:r>
              <a:rPr lang="en-US" b="1" dirty="0">
                <a:solidFill>
                  <a:schemeClr val="folHlink"/>
                </a:solidFill>
              </a:rPr>
              <a:t>population</a:t>
            </a:r>
            <a:r>
              <a:rPr lang="en-US" dirty="0"/>
              <a:t> is the entire collection of things under consideration</a:t>
            </a:r>
            <a:endParaRPr dirty="0"/>
          </a:p>
          <a:p>
            <a:pPr marL="685800" lvl="1" indent="-228600" algn="l" rtl="0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 dirty="0"/>
              <a:t>A </a:t>
            </a:r>
            <a:r>
              <a:rPr lang="en-US" b="1" dirty="0">
                <a:solidFill>
                  <a:schemeClr val="folHlink"/>
                </a:solidFill>
              </a:rPr>
              <a:t>parameter</a:t>
            </a:r>
            <a:r>
              <a:rPr lang="en-US" dirty="0"/>
              <a:t> is a summary measure computed to describe a characteristic of the population</a:t>
            </a:r>
            <a:endParaRPr dirty="0"/>
          </a:p>
          <a:p>
            <a:pPr marL="228600" lvl="0" indent="-228600" algn="l" rtl="0">
              <a:lnSpc>
                <a:spcPct val="110000"/>
              </a:lnSpc>
              <a:spcBef>
                <a:spcPts val="14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 dirty="0"/>
              <a:t>A </a:t>
            </a:r>
            <a:r>
              <a:rPr lang="en-US" b="1" dirty="0">
                <a:solidFill>
                  <a:schemeClr val="hlink"/>
                </a:solidFill>
              </a:rPr>
              <a:t>sample</a:t>
            </a:r>
            <a:r>
              <a:rPr lang="en-US" dirty="0"/>
              <a:t> is a portion of the population selected for analysis</a:t>
            </a:r>
            <a:endParaRPr dirty="0"/>
          </a:p>
          <a:p>
            <a:pPr marL="685800" lvl="1" indent="-228600" algn="l" rtl="0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 dirty="0"/>
              <a:t>A </a:t>
            </a:r>
            <a:r>
              <a:rPr lang="en-US" b="1" dirty="0">
                <a:solidFill>
                  <a:schemeClr val="hlink"/>
                </a:solidFill>
              </a:rPr>
              <a:t>statistic</a:t>
            </a:r>
            <a:r>
              <a:rPr lang="en-US" dirty="0"/>
              <a:t> is a summary measure computed to describe a characteristic of the sample</a:t>
            </a:r>
            <a:endParaRPr dirty="0"/>
          </a:p>
        </p:txBody>
      </p:sp>
      <p:sp>
        <p:nvSpPr>
          <p:cNvPr id="280147" name="Google Shape;280147;p66"/>
          <p:cNvSpPr txBox="1"/>
          <p:nvPr/>
        </p:nvSpPr>
        <p:spPr>
          <a:xfrm>
            <a:off x="4282751" y="6346827"/>
            <a:ext cx="3278100" cy="3651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Noto Sans Symbols"/>
              <a:buNone/>
            </a:pPr>
            <a:r>
              <a:rPr lang="en-US" sz="1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Business Statistics: A Decision-Making Approach, 7e © 2008 Prentice-Hall, Inc.</a:t>
            </a:r>
            <a:endParaRPr sz="10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0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152" name="Google Shape;280152;p67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/>
              <a:t>Population vs. Sample</a:t>
            </a:r>
            <a:endParaRPr/>
          </a:p>
        </p:txBody>
      </p:sp>
      <p:sp>
        <p:nvSpPr>
          <p:cNvPr id="280153" name="Google Shape;280153;p67"/>
          <p:cNvSpPr/>
          <p:nvPr/>
        </p:nvSpPr>
        <p:spPr>
          <a:xfrm>
            <a:off x="2514600" y="2590800"/>
            <a:ext cx="3581400" cy="2667000"/>
          </a:xfrm>
          <a:prstGeom prst="ellipse">
            <a:avLst/>
          </a:prstGeom>
          <a:noFill/>
          <a:ln w="317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54F72"/>
              </a:buClr>
              <a:buSzPts val="1440"/>
              <a:buFont typeface="Noto Sans Symbols"/>
              <a:buNone/>
            </a:pPr>
            <a:endParaRPr sz="2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0154" name="Google Shape;280154;p67"/>
          <p:cNvSpPr/>
          <p:nvPr/>
        </p:nvSpPr>
        <p:spPr>
          <a:xfrm>
            <a:off x="5791200" y="2774950"/>
            <a:ext cx="4508400" cy="27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85325" tIns="42650" rIns="85325" bIns="42650" anchor="t" anchorCtr="0">
            <a:noAutofit/>
          </a:bodyPr>
          <a:lstStyle/>
          <a:p>
            <a:pPr marL="320675" marR="0" lvl="0" indent="-21399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54F72"/>
              </a:buClr>
              <a:buSzPts val="1680"/>
              <a:buFont typeface="Noto Sans Symbols"/>
              <a:buNone/>
            </a:pPr>
            <a:endParaRPr sz="28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0155" name="Google Shape;280155;p67"/>
          <p:cNvSpPr/>
          <p:nvPr/>
        </p:nvSpPr>
        <p:spPr>
          <a:xfrm>
            <a:off x="7162800" y="2895600"/>
            <a:ext cx="2286000" cy="2133600"/>
          </a:xfrm>
          <a:prstGeom prst="ellipse">
            <a:avLst/>
          </a:prstGeom>
          <a:noFill/>
          <a:ln w="31750" cap="flat" cmpd="sng">
            <a:solidFill>
              <a:schemeClr val="folHlink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54F72"/>
              </a:buClr>
              <a:buSzPts val="1440"/>
              <a:buFont typeface="Noto Sans Symbols"/>
              <a:buNone/>
            </a:pPr>
            <a:endParaRPr sz="2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0156" name="Google Shape;280156;p67"/>
          <p:cNvSpPr txBox="1"/>
          <p:nvPr/>
        </p:nvSpPr>
        <p:spPr>
          <a:xfrm>
            <a:off x="2895600" y="2819400"/>
            <a:ext cx="3124200" cy="267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None/>
            </a:pPr>
            <a:r>
              <a:rPr lang="en-US" sz="2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     a  b     c d 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None/>
            </a:pPr>
            <a:r>
              <a:rPr lang="en-US" sz="2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ef   gh i  jk l   m  n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None/>
            </a:pPr>
            <a:r>
              <a:rPr lang="en-US" sz="2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 o  p q   rs  t  u v  w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None/>
            </a:pPr>
            <a:r>
              <a:rPr lang="en-US" sz="2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     x   y      z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None/>
            </a:pPr>
            <a:endParaRPr sz="2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0157" name="Google Shape;280157;p67"/>
          <p:cNvSpPr txBox="1"/>
          <p:nvPr/>
        </p:nvSpPr>
        <p:spPr>
          <a:xfrm>
            <a:off x="3429000" y="1905001"/>
            <a:ext cx="2209800" cy="51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Noto Sans Symbols"/>
              <a:buNone/>
            </a:pPr>
            <a:r>
              <a:rPr lang="en-US" sz="28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Population</a:t>
            </a:r>
            <a:endParaRPr/>
          </a:p>
        </p:txBody>
      </p:sp>
      <p:sp>
        <p:nvSpPr>
          <p:cNvPr id="280158" name="Google Shape;280158;p67"/>
          <p:cNvSpPr txBox="1"/>
          <p:nvPr/>
        </p:nvSpPr>
        <p:spPr>
          <a:xfrm>
            <a:off x="7620000" y="1905001"/>
            <a:ext cx="1981200" cy="51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54F72"/>
              </a:buClr>
              <a:buSzPts val="2800"/>
              <a:buFont typeface="Noto Sans Symbols"/>
              <a:buNone/>
            </a:pPr>
            <a:r>
              <a:rPr lang="en-US" sz="2800" b="1" i="0" u="none" strike="noStrike" cap="none">
                <a:solidFill>
                  <a:srgbClr val="954F72"/>
                </a:solidFill>
                <a:latin typeface="Arial"/>
                <a:ea typeface="Arial"/>
                <a:cs typeface="Arial"/>
                <a:sym typeface="Arial"/>
              </a:rPr>
              <a:t>Sample</a:t>
            </a:r>
            <a:endParaRPr/>
          </a:p>
        </p:txBody>
      </p:sp>
      <p:sp>
        <p:nvSpPr>
          <p:cNvPr id="280159" name="Google Shape;280159;p67"/>
          <p:cNvSpPr txBox="1"/>
          <p:nvPr/>
        </p:nvSpPr>
        <p:spPr>
          <a:xfrm>
            <a:off x="7239000" y="2895600"/>
            <a:ext cx="3124200" cy="267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None/>
            </a:pPr>
            <a:r>
              <a:rPr lang="en-US" sz="2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      </a:t>
            </a:r>
            <a:r>
              <a:rPr lang="en-US" sz="2400" b="0" i="0" u="none" strike="noStrike" cap="none">
                <a:solidFill>
                  <a:srgbClr val="954F72"/>
                </a:solidFill>
                <a:latin typeface="Arial"/>
                <a:ea typeface="Arial"/>
                <a:cs typeface="Arial"/>
                <a:sym typeface="Arial"/>
              </a:rPr>
              <a:t>b     c  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954F72"/>
              </a:buClr>
              <a:buSzPts val="2400"/>
              <a:buFont typeface="Noto Sans Symbols"/>
              <a:buNone/>
            </a:pPr>
            <a:r>
              <a:rPr lang="en-US" sz="2400" b="0" i="0" u="none" strike="noStrike" cap="none">
                <a:solidFill>
                  <a:srgbClr val="954F72"/>
                </a:solidFill>
                <a:latin typeface="Arial"/>
                <a:ea typeface="Arial"/>
                <a:cs typeface="Arial"/>
                <a:sym typeface="Arial"/>
              </a:rPr>
              <a:t>     g i         n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954F72"/>
              </a:buClr>
              <a:buSzPts val="2400"/>
              <a:buFont typeface="Noto Sans Symbols"/>
              <a:buNone/>
            </a:pPr>
            <a:r>
              <a:rPr lang="en-US" sz="2400" b="0" i="0" u="none" strike="noStrike" cap="none">
                <a:solidFill>
                  <a:srgbClr val="954F72"/>
                </a:solidFill>
                <a:latin typeface="Arial"/>
                <a:ea typeface="Arial"/>
                <a:cs typeface="Arial"/>
                <a:sym typeface="Arial"/>
              </a:rPr>
              <a:t>  o      r     u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954F72"/>
              </a:buClr>
              <a:buSzPts val="2400"/>
              <a:buFont typeface="Noto Sans Symbols"/>
              <a:buNone/>
            </a:pPr>
            <a:r>
              <a:rPr lang="en-US" sz="2400" b="0" i="0" u="none" strike="noStrike" cap="none">
                <a:solidFill>
                  <a:srgbClr val="954F72"/>
                </a:solidFill>
                <a:latin typeface="Arial"/>
                <a:ea typeface="Arial"/>
                <a:cs typeface="Arial"/>
                <a:sym typeface="Arial"/>
              </a:rPr>
              <a:t>         y</a:t>
            </a:r>
            <a:r>
              <a:rPr lang="en-US" sz="2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     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None/>
            </a:pPr>
            <a:endParaRPr sz="2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0160" name="Google Shape;280160;p67"/>
          <p:cNvSpPr txBox="1"/>
          <p:nvPr/>
        </p:nvSpPr>
        <p:spPr>
          <a:xfrm>
            <a:off x="4282751" y="6346827"/>
            <a:ext cx="3278100" cy="3651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Noto Sans Symbols"/>
              <a:buNone/>
            </a:pPr>
            <a:r>
              <a:rPr lang="en-US" sz="1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Business Statistics: A Decision-Making Approach, 7e © 2008 Prentice-Hall, Inc.</a:t>
            </a:r>
            <a:endParaRPr sz="10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0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165" name="Google Shape;280165;p68"/>
          <p:cNvSpPr txBox="1">
            <a:spLocks noGrp="1"/>
          </p:cNvSpPr>
          <p:nvPr>
            <p:ph type="title"/>
          </p:nvPr>
        </p:nvSpPr>
        <p:spPr>
          <a:xfrm>
            <a:off x="3048000" y="647700"/>
            <a:ext cx="6096000" cy="838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/>
              <a:t>Why Sample?</a:t>
            </a:r>
            <a:endParaRPr/>
          </a:p>
        </p:txBody>
      </p:sp>
      <p:sp>
        <p:nvSpPr>
          <p:cNvPr id="280166" name="Google Shape;280166;p68"/>
          <p:cNvSpPr txBox="1">
            <a:spLocks noGrp="1"/>
          </p:cNvSpPr>
          <p:nvPr>
            <p:ph type="body" idx="1"/>
          </p:nvPr>
        </p:nvSpPr>
        <p:spPr>
          <a:xfrm>
            <a:off x="2667000" y="1905000"/>
            <a:ext cx="7772400" cy="388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342900" lvl="0" indent="-3429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folHlink"/>
              </a:buClr>
              <a:buSzPts val="2800"/>
              <a:buChar char="•"/>
            </a:pPr>
            <a:r>
              <a:rPr lang="en-US" dirty="0">
                <a:solidFill>
                  <a:schemeClr val="folHlink"/>
                </a:solidFill>
              </a:rPr>
              <a:t>Less time consuming</a:t>
            </a:r>
            <a:r>
              <a:rPr lang="en-US" dirty="0"/>
              <a:t> than a census</a:t>
            </a:r>
            <a:endParaRPr dirty="0"/>
          </a:p>
          <a:p>
            <a:pPr marL="342900" lvl="0" indent="-342900" algn="l" rtl="0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folHlink"/>
              </a:buClr>
              <a:buSzPts val="2800"/>
              <a:buChar char="•"/>
            </a:pPr>
            <a:r>
              <a:rPr lang="en-US" dirty="0">
                <a:solidFill>
                  <a:schemeClr val="folHlink"/>
                </a:solidFill>
              </a:rPr>
              <a:t>Less costly</a:t>
            </a:r>
            <a:r>
              <a:rPr lang="en-US" dirty="0"/>
              <a:t> to administer than a census</a:t>
            </a:r>
            <a:endParaRPr dirty="0"/>
          </a:p>
          <a:p>
            <a:pPr marL="342900" lvl="0" indent="-342900" algn="l" rtl="0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 dirty="0"/>
              <a:t>It is possible to obtain statistical results of a sufficiently </a:t>
            </a:r>
            <a:r>
              <a:rPr lang="en-US" dirty="0">
                <a:solidFill>
                  <a:schemeClr val="folHlink"/>
                </a:solidFill>
              </a:rPr>
              <a:t>high precision</a:t>
            </a:r>
            <a:r>
              <a:rPr lang="en-US" dirty="0"/>
              <a:t> based on samples.</a:t>
            </a:r>
            <a:endParaRPr dirty="0"/>
          </a:p>
        </p:txBody>
      </p:sp>
      <p:sp>
        <p:nvSpPr>
          <p:cNvPr id="280167" name="Google Shape;280167;p68"/>
          <p:cNvSpPr txBox="1"/>
          <p:nvPr/>
        </p:nvSpPr>
        <p:spPr>
          <a:xfrm>
            <a:off x="4282751" y="6346827"/>
            <a:ext cx="3278100" cy="3651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Noto Sans Symbols"/>
              <a:buNone/>
            </a:pPr>
            <a:r>
              <a:rPr lang="en-US" sz="1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Business Statistics: A Decision-Making Approach, 7e © 2008 Prentice-Hall, Inc.</a:t>
            </a:r>
            <a:endParaRPr sz="10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0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80172" name="Google Shape;280172;p69"/>
          <p:cNvCxnSpPr/>
          <p:nvPr/>
        </p:nvCxnSpPr>
        <p:spPr>
          <a:xfrm>
            <a:off x="5943600" y="2286000"/>
            <a:ext cx="0" cy="533400"/>
          </a:xfrm>
          <a:prstGeom prst="straightConnector1">
            <a:avLst/>
          </a:prstGeom>
          <a:noFill/>
          <a:ln w="12700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80173" name="Google Shape;280173;p69"/>
          <p:cNvCxnSpPr/>
          <p:nvPr/>
        </p:nvCxnSpPr>
        <p:spPr>
          <a:xfrm>
            <a:off x="9906000" y="3733801"/>
            <a:ext cx="0" cy="1533600"/>
          </a:xfrm>
          <a:prstGeom prst="straightConnector1">
            <a:avLst/>
          </a:prstGeom>
          <a:noFill/>
          <a:ln w="12700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80174" name="Google Shape;280174;p69"/>
          <p:cNvCxnSpPr/>
          <p:nvPr/>
        </p:nvCxnSpPr>
        <p:spPr>
          <a:xfrm>
            <a:off x="7696200" y="3733800"/>
            <a:ext cx="0" cy="1905000"/>
          </a:xfrm>
          <a:prstGeom prst="straightConnector1">
            <a:avLst/>
          </a:prstGeom>
          <a:noFill/>
          <a:ln w="12700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80175" name="Google Shape;280175;p6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 dirty="0"/>
              <a:t>Sampling Techniques</a:t>
            </a:r>
            <a:endParaRPr dirty="0"/>
          </a:p>
        </p:txBody>
      </p:sp>
      <p:cxnSp>
        <p:nvCxnSpPr>
          <p:cNvPr id="280176" name="Google Shape;280176;p69"/>
          <p:cNvCxnSpPr/>
          <p:nvPr/>
        </p:nvCxnSpPr>
        <p:spPr>
          <a:xfrm>
            <a:off x="2667000" y="3886200"/>
            <a:ext cx="0" cy="533400"/>
          </a:xfrm>
          <a:prstGeom prst="straightConnector1">
            <a:avLst/>
          </a:prstGeom>
          <a:noFill/>
          <a:ln w="12700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80177" name="Google Shape;280177;p69"/>
          <p:cNvCxnSpPr/>
          <p:nvPr/>
        </p:nvCxnSpPr>
        <p:spPr>
          <a:xfrm>
            <a:off x="8686800" y="3733800"/>
            <a:ext cx="0" cy="850800"/>
          </a:xfrm>
          <a:prstGeom prst="straightConnector1">
            <a:avLst/>
          </a:prstGeom>
          <a:noFill/>
          <a:ln w="12700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80178" name="Google Shape;280178;p69"/>
          <p:cNvCxnSpPr/>
          <p:nvPr/>
        </p:nvCxnSpPr>
        <p:spPr>
          <a:xfrm>
            <a:off x="6934200" y="3733800"/>
            <a:ext cx="0" cy="609600"/>
          </a:xfrm>
          <a:prstGeom prst="straightConnector1">
            <a:avLst/>
          </a:prstGeom>
          <a:noFill/>
          <a:ln w="12700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80179" name="Google Shape;280179;p69"/>
          <p:cNvCxnSpPr/>
          <p:nvPr/>
        </p:nvCxnSpPr>
        <p:spPr>
          <a:xfrm>
            <a:off x="4267200" y="3886200"/>
            <a:ext cx="0" cy="1219200"/>
          </a:xfrm>
          <a:prstGeom prst="straightConnector1">
            <a:avLst/>
          </a:prstGeom>
          <a:noFill/>
          <a:ln w="12700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80180" name="Google Shape;280180;p69"/>
          <p:cNvSpPr/>
          <p:nvPr/>
        </p:nvSpPr>
        <p:spPr>
          <a:xfrm>
            <a:off x="1600201" y="4343400"/>
            <a:ext cx="2284500" cy="530101"/>
          </a:xfrm>
          <a:prstGeom prst="rect">
            <a:avLst/>
          </a:prstGeom>
          <a:solidFill>
            <a:srgbClr val="FFFF99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0475" tIns="44450" rIns="90475" bIns="4445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66"/>
              </a:buClr>
              <a:buSzPts val="2400"/>
              <a:buFont typeface="Noto Sans Symbols"/>
              <a:buNone/>
            </a:pPr>
            <a:r>
              <a:rPr lang="en-US" sz="2400" b="1" i="0" u="none" strike="noStrike" cap="none" dirty="0">
                <a:solidFill>
                  <a:srgbClr val="000066"/>
                </a:solidFill>
                <a:latin typeface="Arial"/>
                <a:ea typeface="Arial"/>
                <a:cs typeface="Arial"/>
                <a:sym typeface="Arial"/>
              </a:rPr>
              <a:t>Convenience</a:t>
            </a:r>
            <a:endParaRPr dirty="0"/>
          </a:p>
        </p:txBody>
      </p:sp>
      <p:sp>
        <p:nvSpPr>
          <p:cNvPr id="280181" name="Google Shape;280181;p69"/>
          <p:cNvSpPr/>
          <p:nvPr/>
        </p:nvSpPr>
        <p:spPr>
          <a:xfrm>
            <a:off x="2133600" y="1828800"/>
            <a:ext cx="8020200" cy="64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54F72"/>
              </a:buClr>
              <a:buSzPts val="1440"/>
              <a:buFont typeface="Noto Sans Symbols"/>
              <a:buNone/>
            </a:pPr>
            <a:endParaRPr sz="2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0182" name="Google Shape;280182;p69"/>
          <p:cNvSpPr/>
          <p:nvPr/>
        </p:nvSpPr>
        <p:spPr>
          <a:xfrm>
            <a:off x="4191000" y="1828801"/>
            <a:ext cx="3581400" cy="466800"/>
          </a:xfrm>
          <a:prstGeom prst="rect">
            <a:avLst/>
          </a:prstGeom>
          <a:solidFill>
            <a:srgbClr val="FDE0BD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0475" tIns="44450" rIns="90475" bIns="4445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66"/>
              </a:buClr>
              <a:buSzPts val="2400"/>
              <a:buFont typeface="Noto Sans Symbols"/>
              <a:buNone/>
            </a:pPr>
            <a:r>
              <a:rPr lang="en-US" sz="2400" b="1" i="0" u="none" strike="noStrike" cap="none" dirty="0">
                <a:solidFill>
                  <a:srgbClr val="000066"/>
                </a:solidFill>
                <a:latin typeface="Arial"/>
                <a:ea typeface="Arial"/>
                <a:cs typeface="Arial"/>
                <a:sym typeface="Arial"/>
              </a:rPr>
              <a:t>Sampling Techniques</a:t>
            </a:r>
            <a:endParaRPr dirty="0"/>
          </a:p>
        </p:txBody>
      </p:sp>
      <p:cxnSp>
        <p:nvCxnSpPr>
          <p:cNvPr id="280183" name="Google Shape;280183;p69"/>
          <p:cNvCxnSpPr/>
          <p:nvPr/>
        </p:nvCxnSpPr>
        <p:spPr>
          <a:xfrm>
            <a:off x="3429000" y="2819400"/>
            <a:ext cx="5410200" cy="0"/>
          </a:xfrm>
          <a:prstGeom prst="straightConnector1">
            <a:avLst/>
          </a:prstGeom>
          <a:noFill/>
          <a:ln w="12700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80184" name="Google Shape;280184;p69"/>
          <p:cNvCxnSpPr/>
          <p:nvPr/>
        </p:nvCxnSpPr>
        <p:spPr>
          <a:xfrm>
            <a:off x="3429000" y="2819400"/>
            <a:ext cx="0" cy="609600"/>
          </a:xfrm>
          <a:prstGeom prst="straightConnector1">
            <a:avLst/>
          </a:prstGeom>
          <a:noFill/>
          <a:ln w="12700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80185" name="Google Shape;280185;p69"/>
          <p:cNvSpPr/>
          <p:nvPr/>
        </p:nvSpPr>
        <p:spPr>
          <a:xfrm>
            <a:off x="2133600" y="3429001"/>
            <a:ext cx="3733800" cy="466800"/>
          </a:xfrm>
          <a:prstGeom prst="rect">
            <a:avLst/>
          </a:prstGeom>
          <a:solidFill>
            <a:srgbClr val="FFFF99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0475" tIns="44450" rIns="90475" bIns="4445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66"/>
              </a:buClr>
              <a:buSzPts val="2400"/>
              <a:buFont typeface="Noto Sans Symbols"/>
              <a:buNone/>
            </a:pPr>
            <a:r>
              <a:rPr lang="en-US" sz="2400" b="1" i="0" u="none" strike="noStrike" cap="none" dirty="0">
                <a:solidFill>
                  <a:srgbClr val="000066"/>
                </a:solidFill>
                <a:latin typeface="Arial"/>
                <a:ea typeface="Arial"/>
                <a:cs typeface="Arial"/>
                <a:sym typeface="Arial"/>
              </a:rPr>
              <a:t>Nonstatistical Sampling</a:t>
            </a:r>
            <a:endParaRPr dirty="0"/>
          </a:p>
        </p:txBody>
      </p:sp>
      <p:sp>
        <p:nvSpPr>
          <p:cNvPr id="280186" name="Google Shape;280186;p69"/>
          <p:cNvSpPr/>
          <p:nvPr/>
        </p:nvSpPr>
        <p:spPr>
          <a:xfrm>
            <a:off x="3581400" y="5105401"/>
            <a:ext cx="1828800" cy="466800"/>
          </a:xfrm>
          <a:prstGeom prst="rect">
            <a:avLst/>
          </a:prstGeom>
          <a:solidFill>
            <a:srgbClr val="FFFF99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0475" tIns="44450" rIns="90475" bIns="4445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66"/>
              </a:buClr>
              <a:buSzPts val="2400"/>
              <a:buFont typeface="Noto Sans Symbols"/>
              <a:buNone/>
            </a:pPr>
            <a:r>
              <a:rPr lang="en-US" sz="2400" b="1" i="0" u="none" strike="noStrike" cap="none" dirty="0">
                <a:solidFill>
                  <a:srgbClr val="000066"/>
                </a:solidFill>
                <a:latin typeface="Arial"/>
                <a:ea typeface="Arial"/>
                <a:cs typeface="Arial"/>
                <a:sym typeface="Arial"/>
              </a:rPr>
              <a:t>Judgment</a:t>
            </a:r>
            <a:endParaRPr dirty="0"/>
          </a:p>
        </p:txBody>
      </p:sp>
      <p:cxnSp>
        <p:nvCxnSpPr>
          <p:cNvPr id="280187" name="Google Shape;280187;p69"/>
          <p:cNvCxnSpPr/>
          <p:nvPr/>
        </p:nvCxnSpPr>
        <p:spPr>
          <a:xfrm>
            <a:off x="8839200" y="2819400"/>
            <a:ext cx="0" cy="609600"/>
          </a:xfrm>
          <a:prstGeom prst="straightConnector1">
            <a:avLst/>
          </a:prstGeom>
          <a:noFill/>
          <a:ln w="12700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80188" name="Google Shape;280188;p69"/>
          <p:cNvSpPr/>
          <p:nvPr/>
        </p:nvSpPr>
        <p:spPr>
          <a:xfrm>
            <a:off x="6705600" y="3429001"/>
            <a:ext cx="3429000" cy="466800"/>
          </a:xfrm>
          <a:prstGeom prst="rect">
            <a:avLst/>
          </a:prstGeom>
          <a:solidFill>
            <a:srgbClr val="CCFFFF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0475" tIns="44450" rIns="90475" bIns="4445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66"/>
              </a:buClr>
              <a:buSzPts val="2400"/>
              <a:buFont typeface="Noto Sans Symbols"/>
              <a:buNone/>
            </a:pPr>
            <a:r>
              <a:rPr lang="en-US" sz="2400" b="1" i="0" u="none" strike="noStrike" cap="none" dirty="0">
                <a:solidFill>
                  <a:srgbClr val="000066"/>
                </a:solidFill>
                <a:latin typeface="Arial"/>
                <a:ea typeface="Arial"/>
                <a:cs typeface="Arial"/>
                <a:sym typeface="Arial"/>
              </a:rPr>
              <a:t>Statistical Sampling </a:t>
            </a:r>
            <a:endParaRPr dirty="0"/>
          </a:p>
        </p:txBody>
      </p:sp>
      <p:sp>
        <p:nvSpPr>
          <p:cNvPr id="280189" name="Google Shape;280189;p69"/>
          <p:cNvSpPr/>
          <p:nvPr/>
        </p:nvSpPr>
        <p:spPr>
          <a:xfrm>
            <a:off x="6019800" y="4343400"/>
            <a:ext cx="1524000" cy="778500"/>
          </a:xfrm>
          <a:prstGeom prst="rect">
            <a:avLst/>
          </a:prstGeom>
          <a:solidFill>
            <a:srgbClr val="CCFFFF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0475" tIns="44450" rIns="90475" bIns="44450" anchor="t" anchorCtr="0">
            <a:noAutofit/>
          </a:bodyPr>
          <a:lstStyle/>
          <a:p>
            <a:pPr marL="0" marR="0" lvl="0" indent="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66"/>
              </a:buClr>
              <a:buSzPts val="2400"/>
              <a:buFont typeface="Noto Sans Symbols"/>
              <a:buNone/>
            </a:pPr>
            <a:r>
              <a:rPr lang="en-US" sz="2400" b="1" i="0" u="none" strike="noStrike" cap="none">
                <a:solidFill>
                  <a:srgbClr val="000066"/>
                </a:solidFill>
                <a:latin typeface="Arial"/>
                <a:ea typeface="Arial"/>
                <a:cs typeface="Arial"/>
                <a:sym typeface="Arial"/>
              </a:rPr>
              <a:t>Simple </a:t>
            </a:r>
            <a:endParaRPr/>
          </a:p>
          <a:p>
            <a:pPr marL="0" marR="0" lvl="0" indent="0" algn="l" rtl="0">
              <a:lnSpc>
                <a:spcPct val="50000"/>
              </a:lnSpc>
              <a:spcBef>
                <a:spcPts val="1200"/>
              </a:spcBef>
              <a:spcAft>
                <a:spcPts val="0"/>
              </a:spcAft>
              <a:buClr>
                <a:srgbClr val="000066"/>
              </a:buClr>
              <a:buSzPts val="2400"/>
              <a:buFont typeface="Noto Sans Symbols"/>
              <a:buNone/>
            </a:pPr>
            <a:r>
              <a:rPr lang="en-US" sz="2400" b="1" i="0" u="none" strike="noStrike" cap="none">
                <a:solidFill>
                  <a:srgbClr val="000066"/>
                </a:solidFill>
                <a:latin typeface="Arial"/>
                <a:ea typeface="Arial"/>
                <a:cs typeface="Arial"/>
                <a:sym typeface="Arial"/>
              </a:rPr>
              <a:t>Random</a:t>
            </a:r>
            <a:endParaRPr/>
          </a:p>
        </p:txBody>
      </p:sp>
      <p:sp>
        <p:nvSpPr>
          <p:cNvPr id="280190" name="Google Shape;280190;p69"/>
          <p:cNvSpPr/>
          <p:nvPr/>
        </p:nvSpPr>
        <p:spPr>
          <a:xfrm>
            <a:off x="7924800" y="4419601"/>
            <a:ext cx="1828800" cy="466800"/>
          </a:xfrm>
          <a:prstGeom prst="rect">
            <a:avLst/>
          </a:prstGeom>
          <a:solidFill>
            <a:srgbClr val="CCFFFF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0475" tIns="44450" rIns="90475" bIns="4445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66"/>
              </a:buClr>
              <a:buSzPts val="2400"/>
              <a:buFont typeface="Noto Sans Symbols"/>
              <a:buNone/>
            </a:pPr>
            <a:r>
              <a:rPr lang="en-US" sz="2400" b="1" i="0" u="none" strike="noStrike" cap="none">
                <a:solidFill>
                  <a:srgbClr val="000066"/>
                </a:solidFill>
                <a:latin typeface="Arial"/>
                <a:ea typeface="Arial"/>
                <a:cs typeface="Arial"/>
                <a:sym typeface="Arial"/>
              </a:rPr>
              <a:t>Systematic</a:t>
            </a:r>
            <a:endParaRPr/>
          </a:p>
        </p:txBody>
      </p:sp>
      <p:sp>
        <p:nvSpPr>
          <p:cNvPr id="280191" name="Google Shape;280191;p69"/>
          <p:cNvSpPr/>
          <p:nvPr/>
        </p:nvSpPr>
        <p:spPr>
          <a:xfrm>
            <a:off x="7010400" y="5486401"/>
            <a:ext cx="1524000" cy="466800"/>
          </a:xfrm>
          <a:prstGeom prst="rect">
            <a:avLst/>
          </a:prstGeom>
          <a:solidFill>
            <a:srgbClr val="CCFFFF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0475" tIns="44450" rIns="90475" bIns="4445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66"/>
              </a:buClr>
              <a:buSzPts val="2400"/>
              <a:buFont typeface="Noto Sans Symbols"/>
              <a:buNone/>
            </a:pPr>
            <a:r>
              <a:rPr lang="en-US" sz="2400" b="1" i="0" u="none" strike="noStrike" cap="none">
                <a:solidFill>
                  <a:srgbClr val="000066"/>
                </a:solidFill>
                <a:latin typeface="Arial"/>
                <a:ea typeface="Arial"/>
                <a:cs typeface="Arial"/>
                <a:sym typeface="Arial"/>
              </a:rPr>
              <a:t>Stratified</a:t>
            </a:r>
            <a:endParaRPr/>
          </a:p>
        </p:txBody>
      </p:sp>
      <p:sp>
        <p:nvSpPr>
          <p:cNvPr id="280192" name="Google Shape;280192;p69"/>
          <p:cNvSpPr/>
          <p:nvPr/>
        </p:nvSpPr>
        <p:spPr>
          <a:xfrm>
            <a:off x="9144000" y="5257801"/>
            <a:ext cx="1295400" cy="466800"/>
          </a:xfrm>
          <a:prstGeom prst="rect">
            <a:avLst/>
          </a:prstGeom>
          <a:solidFill>
            <a:srgbClr val="CCFFFF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0475" tIns="44450" rIns="90475" bIns="4445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66"/>
              </a:buClr>
              <a:buSzPts val="2400"/>
              <a:buFont typeface="Noto Sans Symbols"/>
              <a:buNone/>
            </a:pPr>
            <a:r>
              <a:rPr lang="en-US" sz="2400" b="1" i="0" u="none" strike="noStrike" cap="none">
                <a:solidFill>
                  <a:srgbClr val="000066"/>
                </a:solidFill>
                <a:latin typeface="Arial"/>
                <a:ea typeface="Arial"/>
                <a:cs typeface="Arial"/>
                <a:sym typeface="Arial"/>
              </a:rPr>
              <a:t>Cluster</a:t>
            </a:r>
            <a:endParaRPr/>
          </a:p>
        </p:txBody>
      </p:sp>
      <p:sp>
        <p:nvSpPr>
          <p:cNvPr id="280193" name="Google Shape;280193;p69"/>
          <p:cNvSpPr txBox="1"/>
          <p:nvPr/>
        </p:nvSpPr>
        <p:spPr>
          <a:xfrm>
            <a:off x="4282751" y="6346827"/>
            <a:ext cx="3278100" cy="3651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Noto Sans Symbols"/>
              <a:buNone/>
            </a:pPr>
            <a:r>
              <a:rPr lang="en-US" sz="1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Business Statistics: A Decision-Making Approach, 7e © 2008 Prentice-Hall, Inc.</a:t>
            </a:r>
            <a:endParaRPr sz="10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0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198" name="Google Shape;280198;p7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/>
              <a:t>Statistical Sampling</a:t>
            </a:r>
            <a:endParaRPr/>
          </a:p>
        </p:txBody>
      </p:sp>
      <p:sp>
        <p:nvSpPr>
          <p:cNvPr id="280199" name="Google Shape;280199;p70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28600" lvl="0" indent="-22860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Items of the sample are chosen based on known or calculable probabilities</a:t>
            </a:r>
            <a:endParaRPr/>
          </a:p>
        </p:txBody>
      </p:sp>
      <p:cxnSp>
        <p:nvCxnSpPr>
          <p:cNvPr id="280200" name="Google Shape;280200;p70"/>
          <p:cNvCxnSpPr/>
          <p:nvPr/>
        </p:nvCxnSpPr>
        <p:spPr>
          <a:xfrm>
            <a:off x="3124200" y="4343400"/>
            <a:ext cx="0" cy="457200"/>
          </a:xfrm>
          <a:prstGeom prst="straightConnector1">
            <a:avLst/>
          </a:prstGeom>
          <a:noFill/>
          <a:ln w="12700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80201" name="Google Shape;280201;p70"/>
          <p:cNvCxnSpPr/>
          <p:nvPr/>
        </p:nvCxnSpPr>
        <p:spPr>
          <a:xfrm>
            <a:off x="9525000" y="4343400"/>
            <a:ext cx="0" cy="609600"/>
          </a:xfrm>
          <a:prstGeom prst="straightConnector1">
            <a:avLst/>
          </a:prstGeom>
          <a:noFill/>
          <a:ln w="12700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80202" name="Google Shape;280202;p70"/>
          <p:cNvCxnSpPr/>
          <p:nvPr/>
        </p:nvCxnSpPr>
        <p:spPr>
          <a:xfrm>
            <a:off x="6400800" y="4038601"/>
            <a:ext cx="0" cy="301500"/>
          </a:xfrm>
          <a:prstGeom prst="straightConnector1">
            <a:avLst/>
          </a:prstGeom>
          <a:noFill/>
          <a:ln w="12700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80203" name="Google Shape;280203;p70"/>
          <p:cNvCxnSpPr/>
          <p:nvPr/>
        </p:nvCxnSpPr>
        <p:spPr>
          <a:xfrm>
            <a:off x="3124200" y="4343400"/>
            <a:ext cx="6400800" cy="0"/>
          </a:xfrm>
          <a:prstGeom prst="straightConnector1">
            <a:avLst/>
          </a:prstGeom>
          <a:noFill/>
          <a:ln w="12700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80204" name="Google Shape;280204;p70"/>
          <p:cNvSpPr/>
          <p:nvPr/>
        </p:nvSpPr>
        <p:spPr>
          <a:xfrm>
            <a:off x="4343400" y="3048000"/>
            <a:ext cx="3886200" cy="1003200"/>
          </a:xfrm>
          <a:prstGeom prst="rect">
            <a:avLst/>
          </a:prstGeom>
          <a:solidFill>
            <a:srgbClr val="CCFFFF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0475" tIns="44450" rIns="90475" bIns="4445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66"/>
              </a:buClr>
              <a:buSzPts val="2800"/>
              <a:buFont typeface="Noto Sans Symbols"/>
              <a:buNone/>
            </a:pPr>
            <a:r>
              <a:rPr lang="en-US" sz="2800" b="1" i="0" u="none" strike="noStrike" cap="none">
                <a:solidFill>
                  <a:srgbClr val="000066"/>
                </a:solidFill>
                <a:latin typeface="Arial"/>
                <a:ea typeface="Arial"/>
                <a:cs typeface="Arial"/>
                <a:sym typeface="Arial"/>
              </a:rPr>
              <a:t>Statistical Sampling</a:t>
            </a:r>
            <a:endParaRPr/>
          </a:p>
          <a:p>
            <a:pPr marL="0" marR="0" lvl="0" indent="0" algn="ctr" rtl="0">
              <a:lnSpc>
                <a:spcPct val="100000"/>
              </a:lnSpc>
              <a:spcBef>
                <a:spcPts val="720"/>
              </a:spcBef>
              <a:spcAft>
                <a:spcPts val="0"/>
              </a:spcAft>
              <a:buClr>
                <a:srgbClr val="000066"/>
              </a:buClr>
              <a:buSzPts val="2400"/>
              <a:buFont typeface="Noto Sans Symbols"/>
              <a:buNone/>
            </a:pPr>
            <a:r>
              <a:rPr lang="en-US" sz="2400" b="1" i="0" u="none" strike="noStrike" cap="none">
                <a:solidFill>
                  <a:srgbClr val="000066"/>
                </a:solidFill>
                <a:latin typeface="Arial"/>
                <a:ea typeface="Arial"/>
                <a:cs typeface="Arial"/>
                <a:sym typeface="Arial"/>
              </a:rPr>
              <a:t>(Probability Sampling)</a:t>
            </a:r>
            <a:endParaRPr/>
          </a:p>
        </p:txBody>
      </p:sp>
      <p:cxnSp>
        <p:nvCxnSpPr>
          <p:cNvPr id="280205" name="Google Shape;280205;p70"/>
          <p:cNvCxnSpPr/>
          <p:nvPr/>
        </p:nvCxnSpPr>
        <p:spPr>
          <a:xfrm>
            <a:off x="7620000" y="4343400"/>
            <a:ext cx="0" cy="533400"/>
          </a:xfrm>
          <a:prstGeom prst="straightConnector1">
            <a:avLst/>
          </a:prstGeom>
          <a:noFill/>
          <a:ln w="12700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80206" name="Google Shape;280206;p70"/>
          <p:cNvSpPr/>
          <p:nvPr/>
        </p:nvSpPr>
        <p:spPr>
          <a:xfrm>
            <a:off x="6705600" y="4800600"/>
            <a:ext cx="1676400" cy="406500"/>
          </a:xfrm>
          <a:prstGeom prst="rect">
            <a:avLst/>
          </a:prstGeom>
          <a:solidFill>
            <a:srgbClr val="CCFFFF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0475" tIns="44450" rIns="90475" bIns="4445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66"/>
              </a:buClr>
              <a:buSzPts val="2000"/>
              <a:buFont typeface="Noto Sans Symbols"/>
              <a:buNone/>
            </a:pPr>
            <a:r>
              <a:rPr lang="en-US" sz="2000" b="1" i="0" u="none" strike="noStrike" cap="none">
                <a:solidFill>
                  <a:srgbClr val="000066"/>
                </a:solidFill>
                <a:latin typeface="Arial"/>
                <a:ea typeface="Arial"/>
                <a:cs typeface="Arial"/>
                <a:sym typeface="Arial"/>
              </a:rPr>
              <a:t>Systematic</a:t>
            </a:r>
            <a:endParaRPr/>
          </a:p>
        </p:txBody>
      </p:sp>
      <p:cxnSp>
        <p:nvCxnSpPr>
          <p:cNvPr id="280207" name="Google Shape;280207;p70"/>
          <p:cNvCxnSpPr/>
          <p:nvPr/>
        </p:nvCxnSpPr>
        <p:spPr>
          <a:xfrm>
            <a:off x="5334000" y="4343400"/>
            <a:ext cx="0" cy="533400"/>
          </a:xfrm>
          <a:prstGeom prst="straightConnector1">
            <a:avLst/>
          </a:prstGeom>
          <a:noFill/>
          <a:ln w="12700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80208" name="Google Shape;280208;p70"/>
          <p:cNvSpPr/>
          <p:nvPr/>
        </p:nvSpPr>
        <p:spPr>
          <a:xfrm>
            <a:off x="4724400" y="4800600"/>
            <a:ext cx="1447800" cy="406500"/>
          </a:xfrm>
          <a:prstGeom prst="rect">
            <a:avLst/>
          </a:prstGeom>
          <a:solidFill>
            <a:srgbClr val="CCFFFF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0475" tIns="44450" rIns="90475" bIns="4445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66"/>
              </a:buClr>
              <a:buSzPts val="2000"/>
              <a:buFont typeface="Noto Sans Symbols"/>
              <a:buNone/>
            </a:pPr>
            <a:r>
              <a:rPr lang="en-US" sz="2000" b="1" i="0" u="none" strike="noStrike" cap="none">
                <a:solidFill>
                  <a:srgbClr val="000066"/>
                </a:solidFill>
                <a:latin typeface="Arial"/>
                <a:ea typeface="Arial"/>
                <a:cs typeface="Arial"/>
                <a:sym typeface="Arial"/>
              </a:rPr>
              <a:t>Stratified</a:t>
            </a:r>
            <a:endParaRPr/>
          </a:p>
        </p:txBody>
      </p:sp>
      <p:sp>
        <p:nvSpPr>
          <p:cNvPr id="280209" name="Google Shape;280209;p70"/>
          <p:cNvSpPr/>
          <p:nvPr/>
        </p:nvSpPr>
        <p:spPr>
          <a:xfrm>
            <a:off x="8915400" y="4800600"/>
            <a:ext cx="1219200" cy="406500"/>
          </a:xfrm>
          <a:prstGeom prst="rect">
            <a:avLst/>
          </a:prstGeom>
          <a:solidFill>
            <a:srgbClr val="CCFFFF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0475" tIns="44450" rIns="90475" bIns="4445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66"/>
              </a:buClr>
              <a:buSzPts val="2000"/>
              <a:buFont typeface="Noto Sans Symbols"/>
              <a:buNone/>
            </a:pPr>
            <a:r>
              <a:rPr lang="en-US" sz="2000" b="1" i="0" u="none" strike="noStrike" cap="none">
                <a:solidFill>
                  <a:srgbClr val="000066"/>
                </a:solidFill>
                <a:latin typeface="Arial"/>
                <a:ea typeface="Arial"/>
                <a:cs typeface="Arial"/>
                <a:sym typeface="Arial"/>
              </a:rPr>
              <a:t>Cluster</a:t>
            </a:r>
            <a:endParaRPr/>
          </a:p>
        </p:txBody>
      </p:sp>
      <p:sp>
        <p:nvSpPr>
          <p:cNvPr id="280210" name="Google Shape;280210;p70"/>
          <p:cNvSpPr/>
          <p:nvPr/>
        </p:nvSpPr>
        <p:spPr>
          <a:xfrm>
            <a:off x="2133600" y="4800600"/>
            <a:ext cx="2209800" cy="406500"/>
          </a:xfrm>
          <a:prstGeom prst="rect">
            <a:avLst/>
          </a:prstGeom>
          <a:solidFill>
            <a:srgbClr val="CCFFFF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0475" tIns="44450" rIns="90475" bIns="4445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66"/>
              </a:buClr>
              <a:buSzPts val="2000"/>
              <a:buFont typeface="Noto Sans Symbols"/>
              <a:buNone/>
            </a:pPr>
            <a:r>
              <a:rPr lang="en-US" sz="2000" b="1" i="0" u="none" strike="noStrike" cap="none">
                <a:solidFill>
                  <a:srgbClr val="000066"/>
                </a:solidFill>
                <a:latin typeface="Arial"/>
                <a:ea typeface="Arial"/>
                <a:cs typeface="Arial"/>
                <a:sym typeface="Arial"/>
              </a:rPr>
              <a:t>Simple Random</a:t>
            </a:r>
            <a:endParaRPr/>
          </a:p>
        </p:txBody>
      </p:sp>
      <p:sp>
        <p:nvSpPr>
          <p:cNvPr id="280211" name="Google Shape;280211;p70"/>
          <p:cNvSpPr txBox="1"/>
          <p:nvPr/>
        </p:nvSpPr>
        <p:spPr>
          <a:xfrm>
            <a:off x="4282751" y="6346827"/>
            <a:ext cx="3278100" cy="3651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Noto Sans Symbols"/>
              <a:buNone/>
            </a:pPr>
            <a:r>
              <a:rPr lang="en-US" sz="1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Business Statistics: A Decision-Making Approach, 7e © 2008 Prentice-Hall, Inc.</a:t>
            </a:r>
            <a:endParaRPr sz="10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0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216" name="Google Shape;280216;p7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 dirty="0"/>
              <a:t>Simple Random Sampling</a:t>
            </a:r>
            <a:endParaRPr dirty="0"/>
          </a:p>
        </p:txBody>
      </p:sp>
      <p:sp>
        <p:nvSpPr>
          <p:cNvPr id="280217" name="Google Shape;280217;p71"/>
          <p:cNvSpPr txBox="1">
            <a:spLocks noGrp="1"/>
          </p:cNvSpPr>
          <p:nvPr>
            <p:ph type="body" idx="1"/>
          </p:nvPr>
        </p:nvSpPr>
        <p:spPr>
          <a:xfrm>
            <a:off x="2286000" y="1752600"/>
            <a:ext cx="80772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28600" lvl="0" indent="-22860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 dirty="0"/>
              <a:t>Every possible sample of a given size has an </a:t>
            </a:r>
            <a:r>
              <a:rPr lang="en-US" dirty="0">
                <a:solidFill>
                  <a:schemeClr val="folHlink"/>
                </a:solidFill>
              </a:rPr>
              <a:t>equal chance</a:t>
            </a:r>
            <a:r>
              <a:rPr lang="en-US" dirty="0"/>
              <a:t> of being selected</a:t>
            </a:r>
            <a:endParaRPr dirty="0"/>
          </a:p>
          <a:p>
            <a:pPr marL="228600" lvl="0" indent="-228600" algn="l" rtl="0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 dirty="0"/>
              <a:t>Selection may be with replacement or without replacement</a:t>
            </a:r>
            <a:endParaRPr dirty="0"/>
          </a:p>
          <a:p>
            <a:pPr marL="228600" lvl="0" indent="-228600" algn="l" rtl="0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 dirty="0"/>
              <a:t>The sample can be obtained using a table of random numbers or computer random number generator</a:t>
            </a:r>
            <a:endParaRPr dirty="0"/>
          </a:p>
        </p:txBody>
      </p:sp>
      <p:pic>
        <p:nvPicPr>
          <p:cNvPr id="280218" name="Google Shape;280218;p7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477000" y="5181600"/>
            <a:ext cx="1981200" cy="1524000"/>
          </a:xfrm>
          <a:prstGeom prst="rect">
            <a:avLst/>
          </a:prstGeom>
          <a:noFill/>
          <a:ln>
            <a:noFill/>
          </a:ln>
        </p:spPr>
      </p:pic>
      <p:sp>
        <p:nvSpPr>
          <p:cNvPr id="280219" name="Google Shape;280219;p71"/>
          <p:cNvSpPr txBox="1"/>
          <p:nvPr/>
        </p:nvSpPr>
        <p:spPr>
          <a:xfrm>
            <a:off x="4282751" y="6346827"/>
            <a:ext cx="3278100" cy="3651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Noto Sans Symbols"/>
              <a:buNone/>
            </a:pPr>
            <a:r>
              <a:rPr lang="en-US" sz="1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Business Statistics: A Decision-Making Approach, 7e © 2008 Prentice-Hall, Inc.</a:t>
            </a:r>
            <a:endParaRPr sz="10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02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224" name="Google Shape;280224;p72"/>
          <p:cNvSpPr txBox="1">
            <a:spLocks noGrp="1"/>
          </p:cNvSpPr>
          <p:nvPr>
            <p:ph type="body" idx="1"/>
          </p:nvPr>
        </p:nvSpPr>
        <p:spPr>
          <a:xfrm>
            <a:off x="2209800" y="1524001"/>
            <a:ext cx="8077200" cy="453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28600" lvl="0" indent="-22860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 dirty="0"/>
              <a:t>Decide on sample size: </a:t>
            </a:r>
            <a:r>
              <a:rPr lang="en-US" dirty="0">
                <a:solidFill>
                  <a:schemeClr val="hlink"/>
                </a:solidFill>
              </a:rPr>
              <a:t>n</a:t>
            </a:r>
            <a:endParaRPr dirty="0"/>
          </a:p>
          <a:p>
            <a:pPr marL="228600" lvl="0" indent="-228600" algn="l" rtl="0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 dirty="0"/>
              <a:t>Divide frame of </a:t>
            </a:r>
            <a:r>
              <a:rPr lang="en-US" dirty="0">
                <a:solidFill>
                  <a:schemeClr val="folHlink"/>
                </a:solidFill>
              </a:rPr>
              <a:t>N</a:t>
            </a:r>
            <a:r>
              <a:rPr lang="en-US" dirty="0"/>
              <a:t> individuals into groups of </a:t>
            </a:r>
            <a:r>
              <a:rPr lang="en-US" dirty="0">
                <a:solidFill>
                  <a:srgbClr val="DCB200"/>
                </a:solidFill>
              </a:rPr>
              <a:t>k</a:t>
            </a:r>
            <a:r>
              <a:rPr lang="en-US" dirty="0"/>
              <a:t> individuals:  </a:t>
            </a:r>
            <a:r>
              <a:rPr lang="en-US" dirty="0">
                <a:solidFill>
                  <a:srgbClr val="DCB200"/>
                </a:solidFill>
              </a:rPr>
              <a:t>k</a:t>
            </a:r>
            <a:r>
              <a:rPr lang="en-US" dirty="0"/>
              <a:t>=</a:t>
            </a:r>
            <a:r>
              <a:rPr lang="en-US" dirty="0">
                <a:solidFill>
                  <a:schemeClr val="folHlink"/>
                </a:solidFill>
              </a:rPr>
              <a:t>N</a:t>
            </a:r>
            <a:r>
              <a:rPr lang="en-US" dirty="0"/>
              <a:t>/</a:t>
            </a:r>
            <a:r>
              <a:rPr lang="en-US" dirty="0">
                <a:solidFill>
                  <a:schemeClr val="hlink"/>
                </a:solidFill>
              </a:rPr>
              <a:t>n</a:t>
            </a:r>
            <a:endParaRPr dirty="0"/>
          </a:p>
          <a:p>
            <a:pPr marL="228600" lvl="0" indent="-228600" algn="l" rtl="0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 dirty="0"/>
              <a:t>Randomly select one individual from the 1</a:t>
            </a:r>
            <a:r>
              <a:rPr lang="en-US" baseline="30000" dirty="0"/>
              <a:t>st</a:t>
            </a:r>
            <a:r>
              <a:rPr lang="en-US" dirty="0"/>
              <a:t> group </a:t>
            </a:r>
            <a:endParaRPr dirty="0"/>
          </a:p>
          <a:p>
            <a:pPr marL="228600" lvl="0" indent="-228600" algn="l" rtl="0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 dirty="0"/>
              <a:t>Select every k</a:t>
            </a:r>
            <a:r>
              <a:rPr lang="en-US" baseline="30000" dirty="0"/>
              <a:t>th</a:t>
            </a:r>
            <a:r>
              <a:rPr lang="en-US" dirty="0"/>
              <a:t> individual thereafter</a:t>
            </a:r>
            <a:endParaRPr dirty="0"/>
          </a:p>
        </p:txBody>
      </p:sp>
      <p:sp>
        <p:nvSpPr>
          <p:cNvPr id="280225" name="Google Shape;280225;p7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/>
              <a:t>Systematic Random Sampling</a:t>
            </a:r>
            <a:endParaRPr/>
          </a:p>
        </p:txBody>
      </p:sp>
      <p:sp>
        <p:nvSpPr>
          <p:cNvPr id="280226" name="Google Shape;280226;p72"/>
          <p:cNvSpPr/>
          <p:nvPr/>
        </p:nvSpPr>
        <p:spPr>
          <a:xfrm>
            <a:off x="6794500" y="4727575"/>
            <a:ext cx="3187800" cy="1677900"/>
          </a:xfrm>
          <a:prstGeom prst="rect">
            <a:avLst/>
          </a:prstGeom>
          <a:solidFill>
            <a:schemeClr val="folHlink"/>
          </a:solidFill>
          <a:ln w="95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54F72"/>
              </a:buClr>
              <a:buSzPts val="1440"/>
              <a:buFont typeface="Noto Sans Symbols"/>
              <a:buNone/>
            </a:pPr>
            <a:endParaRPr sz="2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80227" name="Google Shape;280227;p7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991098" y="4206825"/>
            <a:ext cx="2057401" cy="1524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80228" name="Google Shape;280228;p7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934201" y="4800601"/>
            <a:ext cx="2900363" cy="1522413"/>
          </a:xfrm>
          <a:prstGeom prst="rect">
            <a:avLst/>
          </a:prstGeom>
          <a:noFill/>
          <a:ln>
            <a:noFill/>
          </a:ln>
        </p:spPr>
      </p:pic>
      <p:sp>
        <p:nvSpPr>
          <p:cNvPr id="280229" name="Google Shape;280229;p72"/>
          <p:cNvSpPr/>
          <p:nvPr/>
        </p:nvSpPr>
        <p:spPr>
          <a:xfrm>
            <a:off x="3886200" y="4876800"/>
            <a:ext cx="1131900" cy="1562100"/>
          </a:xfrm>
          <a:prstGeom prst="rect">
            <a:avLst/>
          </a:prstGeom>
          <a:solidFill>
            <a:srgbClr val="CCFFFF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0475" tIns="44450" rIns="90475" bIns="4445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54F72"/>
              </a:buClr>
              <a:buSzPts val="2400"/>
              <a:buFont typeface="Noto Sans Symbols"/>
              <a:buNone/>
            </a:pPr>
            <a:r>
              <a:rPr lang="en-US" sz="2400" b="1" i="0" u="none" strike="noStrike" cap="none">
                <a:solidFill>
                  <a:srgbClr val="954F72"/>
                </a:solidFill>
                <a:latin typeface="Arial"/>
                <a:ea typeface="Arial"/>
                <a:cs typeface="Arial"/>
                <a:sym typeface="Arial"/>
              </a:rPr>
              <a:t>N = 64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FF0000"/>
              </a:buClr>
              <a:buSzPts val="2400"/>
              <a:buFont typeface="Noto Sans Symbols"/>
              <a:buNone/>
            </a:pPr>
            <a:r>
              <a:rPr lang="en-US" sz="2400" b="1" i="0" u="none" strike="noStrike" cap="non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n = 8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ED7D31"/>
              </a:buClr>
              <a:buSzPts val="2400"/>
              <a:buFont typeface="Noto Sans Symbols"/>
              <a:buNone/>
            </a:pPr>
            <a:r>
              <a:rPr lang="en-US" sz="2400" b="1" i="0" u="none" strike="noStrike" cap="none">
                <a:solidFill>
                  <a:srgbClr val="ED7D31"/>
                </a:solidFill>
                <a:latin typeface="Arial"/>
                <a:ea typeface="Arial"/>
                <a:cs typeface="Arial"/>
                <a:sym typeface="Arial"/>
              </a:rPr>
              <a:t>k = 8</a:t>
            </a:r>
            <a:endParaRPr/>
          </a:p>
        </p:txBody>
      </p:sp>
      <p:sp>
        <p:nvSpPr>
          <p:cNvPr id="280230" name="Google Shape;280230;p72"/>
          <p:cNvSpPr/>
          <p:nvPr/>
        </p:nvSpPr>
        <p:spPr>
          <a:xfrm>
            <a:off x="5089525" y="5534025"/>
            <a:ext cx="17985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475" tIns="44450" rIns="90475" bIns="4445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Noto Sans Symbols"/>
              <a:buNone/>
            </a:pPr>
            <a:r>
              <a:rPr lang="en-US" sz="20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First Group</a:t>
            </a:r>
            <a:endParaRPr/>
          </a:p>
        </p:txBody>
      </p:sp>
      <p:cxnSp>
        <p:nvCxnSpPr>
          <p:cNvPr id="280231" name="Google Shape;280231;p72"/>
          <p:cNvCxnSpPr/>
          <p:nvPr/>
        </p:nvCxnSpPr>
        <p:spPr>
          <a:xfrm>
            <a:off x="5943600" y="4191000"/>
            <a:ext cx="1447800" cy="685800"/>
          </a:xfrm>
          <a:prstGeom prst="straightConnector1">
            <a:avLst/>
          </a:prstGeom>
          <a:noFill/>
          <a:ln w="25400" cap="flat" cmpd="sng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280232" name="Google Shape;280232;p72"/>
          <p:cNvCxnSpPr/>
          <p:nvPr/>
        </p:nvCxnSpPr>
        <p:spPr>
          <a:xfrm rot="10800000" flipH="1">
            <a:off x="6019800" y="5105400"/>
            <a:ext cx="990600" cy="533400"/>
          </a:xfrm>
          <a:prstGeom prst="straightConnector1">
            <a:avLst/>
          </a:prstGeom>
          <a:noFill/>
          <a:ln w="25400" cap="flat" cmpd="sng">
            <a:solidFill>
              <a:srgbClr val="FF6600"/>
            </a:solidFill>
            <a:prstDash val="solid"/>
            <a:round/>
            <a:headEnd type="none" w="med" len="med"/>
            <a:tailEnd type="triangle" w="med" len="med"/>
          </a:ln>
        </p:spPr>
      </p:cxnSp>
      <p:sp>
        <p:nvSpPr>
          <p:cNvPr id="280233" name="Google Shape;280233;p72"/>
          <p:cNvSpPr txBox="1"/>
          <p:nvPr/>
        </p:nvSpPr>
        <p:spPr>
          <a:xfrm>
            <a:off x="4304522" y="6469063"/>
            <a:ext cx="3278100" cy="3651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Noto Sans Symbols"/>
              <a:buNone/>
            </a:pPr>
            <a:r>
              <a:rPr lang="en-US" sz="1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Business Statistics: A Decision-Making Approach, 7e © 2008 Prentice-Hall, Inc.</a:t>
            </a:r>
            <a:endParaRPr sz="10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02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0238" name="Google Shape;280238;p7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610600" y="3124200"/>
            <a:ext cx="1803400" cy="1270000"/>
          </a:xfrm>
          <a:prstGeom prst="rect">
            <a:avLst/>
          </a:prstGeom>
          <a:noFill/>
          <a:ln>
            <a:noFill/>
          </a:ln>
        </p:spPr>
      </p:pic>
      <p:sp>
        <p:nvSpPr>
          <p:cNvPr id="280239" name="Google Shape;280239;p7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/>
              <a:t>Stratified Random Sampling</a:t>
            </a:r>
            <a:endParaRPr/>
          </a:p>
        </p:txBody>
      </p:sp>
      <p:sp>
        <p:nvSpPr>
          <p:cNvPr id="280240" name="Google Shape;280240;p73"/>
          <p:cNvSpPr txBox="1">
            <a:spLocks noGrp="1"/>
          </p:cNvSpPr>
          <p:nvPr>
            <p:ph type="body" idx="1"/>
          </p:nvPr>
        </p:nvSpPr>
        <p:spPr>
          <a:xfrm>
            <a:off x="2057400" y="1524001"/>
            <a:ext cx="8382000" cy="453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28600" lvl="0" indent="-22860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Divide population into subgroups (called </a:t>
            </a:r>
            <a:r>
              <a:rPr lang="en-US" i="1">
                <a:solidFill>
                  <a:schemeClr val="folHlink"/>
                </a:solidFill>
              </a:rPr>
              <a:t>strata</a:t>
            </a:r>
            <a:r>
              <a:rPr lang="en-US"/>
              <a:t>) according to some common characteristic</a:t>
            </a:r>
            <a:endParaRPr/>
          </a:p>
          <a:p>
            <a:pPr marL="228600" lvl="0" indent="-228600" algn="l" rtl="0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Select a simple random sample from each subgroup</a:t>
            </a:r>
            <a:endParaRPr/>
          </a:p>
          <a:p>
            <a:pPr marL="228600" lvl="0" indent="-228600" algn="l" rtl="0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Combine samples from subgroups into one</a:t>
            </a:r>
            <a:endParaRPr/>
          </a:p>
        </p:txBody>
      </p:sp>
      <p:sp>
        <p:nvSpPr>
          <p:cNvPr id="280241" name="Google Shape;280241;p73"/>
          <p:cNvSpPr/>
          <p:nvPr/>
        </p:nvSpPr>
        <p:spPr>
          <a:xfrm>
            <a:off x="9829800" y="4953000"/>
            <a:ext cx="76200" cy="838200"/>
          </a:xfrm>
          <a:prstGeom prst="rect">
            <a:avLst/>
          </a:prstGeom>
          <a:solidFill>
            <a:schemeClr val="lt1"/>
          </a:solidFill>
          <a:ln w="9525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54F72"/>
              </a:buClr>
              <a:buSzPts val="1440"/>
              <a:buFont typeface="Noto Sans Symbols"/>
              <a:buNone/>
            </a:pPr>
            <a:endParaRPr sz="2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80242" name="Google Shape;280242;p7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267200" y="4343400"/>
            <a:ext cx="3657600" cy="2166938"/>
          </a:xfrm>
          <a:prstGeom prst="rect">
            <a:avLst/>
          </a:prstGeom>
          <a:noFill/>
          <a:ln>
            <a:noFill/>
          </a:ln>
        </p:spPr>
      </p:pic>
      <p:sp>
        <p:nvSpPr>
          <p:cNvPr id="280243" name="Google Shape;280243;p73"/>
          <p:cNvSpPr/>
          <p:nvPr/>
        </p:nvSpPr>
        <p:spPr>
          <a:xfrm>
            <a:off x="7772401" y="5181600"/>
            <a:ext cx="900000" cy="304800"/>
          </a:xfrm>
          <a:prstGeom prst="rightArrow">
            <a:avLst>
              <a:gd name="adj1" fmla="val 50000"/>
              <a:gd name="adj2" fmla="val 74731"/>
            </a:avLst>
          </a:prstGeom>
          <a:solidFill>
            <a:srgbClr val="FF0000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54F72"/>
              </a:buClr>
              <a:buSzPts val="1440"/>
              <a:buFont typeface="Noto Sans Symbols"/>
              <a:buNone/>
            </a:pPr>
            <a:endParaRPr sz="2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0244" name="Google Shape;280244;p73"/>
          <p:cNvSpPr/>
          <p:nvPr/>
        </p:nvSpPr>
        <p:spPr>
          <a:xfrm>
            <a:off x="1981200" y="4800601"/>
            <a:ext cx="1447800" cy="1211400"/>
          </a:xfrm>
          <a:prstGeom prst="rect">
            <a:avLst/>
          </a:prstGeom>
          <a:solidFill>
            <a:schemeClr val="folHlink"/>
          </a:solidFill>
          <a:ln>
            <a:noFill/>
          </a:ln>
        </p:spPr>
        <p:txBody>
          <a:bodyPr spcFirstLastPara="1" wrap="square" lIns="85325" tIns="42650" rIns="85325" bIns="42650" anchor="t" anchorCtr="0">
            <a:noAutofit/>
          </a:bodyPr>
          <a:lstStyle/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54F72"/>
              </a:buClr>
              <a:buSzPts val="960"/>
              <a:buFont typeface="Noto Sans Symbols"/>
              <a:buNone/>
            </a:pPr>
            <a:r>
              <a:rPr lang="en-US" sz="1600" b="1" i="0" u="none" strike="noStrike" cap="non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Population</a:t>
            </a:r>
            <a:endParaRPr/>
          </a:p>
          <a:p>
            <a:pPr marL="342900" marR="0" lvl="0" indent="-342900" algn="l" rtl="0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rgbClr val="954F72"/>
              </a:buClr>
              <a:buSzPts val="960"/>
              <a:buFont typeface="Noto Sans Symbols"/>
              <a:buNone/>
            </a:pPr>
            <a:r>
              <a:rPr lang="en-US" sz="1600" b="1" i="0" u="none" strike="noStrike" cap="non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Divided</a:t>
            </a:r>
            <a:endParaRPr/>
          </a:p>
          <a:p>
            <a:pPr marL="342900" marR="0" lvl="0" indent="-342900" algn="l" rtl="0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rgbClr val="954F72"/>
              </a:buClr>
              <a:buSzPts val="960"/>
              <a:buFont typeface="Noto Sans Symbols"/>
              <a:buNone/>
            </a:pPr>
            <a:r>
              <a:rPr lang="en-US" sz="1600" b="1" i="0" u="none" strike="noStrike" cap="non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into 4</a:t>
            </a:r>
            <a:endParaRPr/>
          </a:p>
          <a:p>
            <a:pPr marL="342900" marR="0" lvl="0" indent="-342900" algn="l" rtl="0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rgbClr val="954F72"/>
              </a:buClr>
              <a:buSzPts val="960"/>
              <a:buFont typeface="Noto Sans Symbols"/>
              <a:buNone/>
            </a:pPr>
            <a:r>
              <a:rPr lang="en-US" sz="1600" b="1" i="0" u="none" strike="noStrike" cap="non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strata</a:t>
            </a:r>
            <a:endParaRPr/>
          </a:p>
        </p:txBody>
      </p:sp>
      <p:sp>
        <p:nvSpPr>
          <p:cNvPr id="280245" name="Google Shape;280245;p73"/>
          <p:cNvSpPr txBox="1"/>
          <p:nvPr/>
        </p:nvSpPr>
        <p:spPr>
          <a:xfrm>
            <a:off x="8686800" y="6096000"/>
            <a:ext cx="1371600" cy="40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85325" tIns="42650" rIns="85325" bIns="42650" anchor="t" anchorCtr="0">
            <a:spAutoFit/>
          </a:bodyPr>
          <a:lstStyle/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54F72"/>
              </a:buClr>
              <a:buSzPts val="1260"/>
              <a:buFont typeface="Noto Sans Symbols"/>
              <a:buNone/>
            </a:pPr>
            <a:r>
              <a:rPr lang="en-US" sz="2100" b="0" i="0" u="none" strike="noStrike" cap="none">
                <a:solidFill>
                  <a:srgbClr val="FF3300"/>
                </a:solidFill>
                <a:latin typeface="Arial"/>
                <a:ea typeface="Arial"/>
                <a:cs typeface="Arial"/>
                <a:sym typeface="Arial"/>
              </a:rPr>
              <a:t>Sample</a:t>
            </a:r>
            <a:endParaRPr/>
          </a:p>
        </p:txBody>
      </p:sp>
      <p:cxnSp>
        <p:nvCxnSpPr>
          <p:cNvPr id="280246" name="Google Shape;280246;p73"/>
          <p:cNvCxnSpPr/>
          <p:nvPr/>
        </p:nvCxnSpPr>
        <p:spPr>
          <a:xfrm rot="10800000" flipH="1">
            <a:off x="3429000" y="4800600"/>
            <a:ext cx="762000" cy="304800"/>
          </a:xfrm>
          <a:prstGeom prst="straightConnector1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280247" name="Google Shape;280247;p73"/>
          <p:cNvCxnSpPr/>
          <p:nvPr/>
        </p:nvCxnSpPr>
        <p:spPr>
          <a:xfrm rot="10800000" flipH="1">
            <a:off x="3429000" y="5181600"/>
            <a:ext cx="838200" cy="76200"/>
          </a:xfrm>
          <a:prstGeom prst="straightConnector1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280248" name="Google Shape;280248;p73"/>
          <p:cNvCxnSpPr/>
          <p:nvPr/>
        </p:nvCxnSpPr>
        <p:spPr>
          <a:xfrm>
            <a:off x="3429000" y="5410200"/>
            <a:ext cx="838200" cy="152400"/>
          </a:xfrm>
          <a:prstGeom prst="straightConnector1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280249" name="Google Shape;280249;p73"/>
          <p:cNvCxnSpPr/>
          <p:nvPr/>
        </p:nvCxnSpPr>
        <p:spPr>
          <a:xfrm>
            <a:off x="3429000" y="5638800"/>
            <a:ext cx="762000" cy="381000"/>
          </a:xfrm>
          <a:prstGeom prst="straightConnector1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med" len="med"/>
            <a:tailEnd type="triangle" w="med" len="med"/>
          </a:ln>
        </p:spPr>
      </p:cxnSp>
      <p:pic>
        <p:nvPicPr>
          <p:cNvPr id="280250" name="Google Shape;280250;p7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8686800" y="4724400"/>
            <a:ext cx="952500" cy="1352550"/>
          </a:xfrm>
          <a:prstGeom prst="rect">
            <a:avLst/>
          </a:prstGeom>
          <a:noFill/>
          <a:ln>
            <a:noFill/>
          </a:ln>
        </p:spPr>
      </p:pic>
      <p:sp>
        <p:nvSpPr>
          <p:cNvPr id="280251" name="Google Shape;280251;p73"/>
          <p:cNvSpPr txBox="1"/>
          <p:nvPr/>
        </p:nvSpPr>
        <p:spPr>
          <a:xfrm>
            <a:off x="4282751" y="6346827"/>
            <a:ext cx="3278100" cy="3651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Noto Sans Symbols"/>
              <a:buNone/>
            </a:pPr>
            <a:r>
              <a:rPr lang="en-US" sz="1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Business Statistics: A Decision-Making Approach, 7e © 2008 Prentice-Hall, Inc.</a:t>
            </a:r>
            <a:endParaRPr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7" name="Footer Placeholder 3">
            <a:extLst>
              <a:ext uri="{FF2B5EF4-FFF2-40B4-BE49-F238E27FC236}">
                <a16:creationId xmlns:a16="http://schemas.microsoft.com/office/drawing/2014/main" id="{E8D55B38-8E49-4C48-866F-78CD85E7CA89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Business Statistics: A Decision-Making Approach, 7e © 2008 Prentice-Hall, Inc.</a:t>
            </a:r>
          </a:p>
        </p:txBody>
      </p:sp>
      <p:sp>
        <p:nvSpPr>
          <p:cNvPr id="1039" name="Rectangle 2">
            <a:extLst>
              <a:ext uri="{FF2B5EF4-FFF2-40B4-BE49-F238E27FC236}">
                <a16:creationId xmlns:a16="http://schemas.microsoft.com/office/drawing/2014/main" id="{EC8BC443-EF79-42EA-8EDA-6FF6B037A26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Data Types</a:t>
            </a:r>
          </a:p>
        </p:txBody>
      </p:sp>
      <p:grpSp>
        <p:nvGrpSpPr>
          <p:cNvPr id="2" name="Organization Chart 37">
            <a:extLst>
              <a:ext uri="{FF2B5EF4-FFF2-40B4-BE49-F238E27FC236}">
                <a16:creationId xmlns:a16="http://schemas.microsoft.com/office/drawing/2014/main" id="{68851E41-C40E-4F8F-9C9B-F80B95578464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1139483" y="1447800"/>
            <a:ext cx="8862645" cy="3810000"/>
            <a:chOff x="672" y="1154"/>
            <a:chExt cx="4608" cy="2400"/>
          </a:xfrm>
        </p:grpSpPr>
        <p:cxnSp>
          <p:nvCxnSpPr>
            <p:cNvPr id="1028" name="_s1028">
              <a:extLst>
                <a:ext uri="{FF2B5EF4-FFF2-40B4-BE49-F238E27FC236}">
                  <a16:creationId xmlns:a16="http://schemas.microsoft.com/office/drawing/2014/main" id="{EDAB00EB-A4AB-4753-99BB-C71B6E0D0BF3}"/>
                </a:ext>
              </a:extLst>
            </p:cNvPr>
            <p:cNvCxnSpPr>
              <a:cxnSpLocks noChangeShapeType="1"/>
              <a:stCxn id="7" idx="0"/>
              <a:endCxn id="5" idx="2"/>
            </p:cNvCxnSpPr>
            <p:nvPr/>
          </p:nvCxnSpPr>
          <p:spPr bwMode="auto">
            <a:xfrm rot="5400000" flipH="1">
              <a:off x="4224" y="2664"/>
              <a:ext cx="240" cy="672"/>
            </a:xfrm>
            <a:prstGeom prst="bentConnector3">
              <a:avLst>
                <a:gd name="adj1" fmla="val 30000"/>
              </a:avLst>
            </a:prstGeom>
            <a:noFill/>
            <a:ln w="25400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029" name="_s1029">
              <a:extLst>
                <a:ext uri="{FF2B5EF4-FFF2-40B4-BE49-F238E27FC236}">
                  <a16:creationId xmlns:a16="http://schemas.microsoft.com/office/drawing/2014/main" id="{844A84D0-C8F0-433B-B082-348F5DC2C644}"/>
                </a:ext>
              </a:extLst>
            </p:cNvPr>
            <p:cNvCxnSpPr>
              <a:cxnSpLocks noChangeShapeType="1"/>
              <a:stCxn id="6" idx="0"/>
              <a:endCxn id="5" idx="2"/>
            </p:cNvCxnSpPr>
            <p:nvPr/>
          </p:nvCxnSpPr>
          <p:spPr bwMode="auto">
            <a:xfrm rot="16200000">
              <a:off x="3591" y="2703"/>
              <a:ext cx="240" cy="594"/>
            </a:xfrm>
            <a:prstGeom prst="bentConnector3">
              <a:avLst>
                <a:gd name="adj1" fmla="val 30000"/>
              </a:avLst>
            </a:prstGeom>
            <a:noFill/>
            <a:ln w="25400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030" name="_s1030">
              <a:extLst>
                <a:ext uri="{FF2B5EF4-FFF2-40B4-BE49-F238E27FC236}">
                  <a16:creationId xmlns:a16="http://schemas.microsoft.com/office/drawing/2014/main" id="{A33187BC-D2D3-485D-95C0-669BCF82843D}"/>
                </a:ext>
              </a:extLst>
            </p:cNvPr>
            <p:cNvCxnSpPr>
              <a:cxnSpLocks noChangeShapeType="1"/>
              <a:stCxn id="5" idx="0"/>
              <a:endCxn id="3" idx="2"/>
            </p:cNvCxnSpPr>
            <p:nvPr/>
          </p:nvCxnSpPr>
          <p:spPr bwMode="auto">
            <a:xfrm rot="5400000" flipH="1">
              <a:off x="3396" y="1549"/>
              <a:ext cx="263" cy="960"/>
            </a:xfrm>
            <a:prstGeom prst="bentConnector3">
              <a:avLst>
                <a:gd name="adj1" fmla="val 27375"/>
              </a:avLst>
            </a:prstGeom>
            <a:noFill/>
            <a:ln w="25400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031" name="_s1031">
              <a:extLst>
                <a:ext uri="{FF2B5EF4-FFF2-40B4-BE49-F238E27FC236}">
                  <a16:creationId xmlns:a16="http://schemas.microsoft.com/office/drawing/2014/main" id="{125C3933-3E17-4134-B79B-A3042028ACA0}"/>
                </a:ext>
              </a:extLst>
            </p:cNvPr>
            <p:cNvCxnSpPr>
              <a:cxnSpLocks noChangeShapeType="1"/>
              <a:stCxn id="4" idx="0"/>
              <a:endCxn id="3" idx="2"/>
            </p:cNvCxnSpPr>
            <p:nvPr/>
          </p:nvCxnSpPr>
          <p:spPr bwMode="auto">
            <a:xfrm rot="16200000">
              <a:off x="2405" y="1517"/>
              <a:ext cx="263" cy="1023"/>
            </a:xfrm>
            <a:prstGeom prst="bentConnector3">
              <a:avLst>
                <a:gd name="adj1" fmla="val 27375"/>
              </a:avLst>
            </a:prstGeom>
            <a:noFill/>
            <a:ln w="25400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3" name="_s1032">
              <a:extLst>
                <a:ext uri="{FF2B5EF4-FFF2-40B4-BE49-F238E27FC236}">
                  <a16:creationId xmlns:a16="http://schemas.microsoft.com/office/drawing/2014/main" id="{8B8CC34E-91AE-4002-BA09-3723860010F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48" y="1296"/>
              <a:ext cx="1200" cy="601"/>
            </a:xfrm>
            <a:prstGeom prst="rect">
              <a:avLst/>
            </a:prstGeom>
            <a:solidFill>
              <a:srgbClr val="FDD29F">
                <a:alpha val="50000"/>
              </a:srgbClr>
            </a:solidFill>
            <a:ln w="12700">
              <a:solidFill>
                <a:srgbClr val="474747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000000"/>
                    </a:outerShdw>
                  </a:effectLst>
                </a14:hiddenEffects>
              </a:ext>
            </a:extLst>
          </p:spPr>
          <p:txBody>
            <a:bodyPr vert="horz" wrap="non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prstClr val="white"/>
                </a:buClr>
                <a:buSzPct val="60000"/>
                <a:buFont typeface="Wingdings" panose="05000000000000000000" pitchFamily="2" charset="2"/>
                <a:buNone/>
                <a:tabLst/>
                <a:defRPr/>
              </a:pPr>
              <a:r>
                <a:rPr kumimoji="0" lang="en-US" alt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Data</a:t>
              </a:r>
              <a:endPara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4" name="_s1033">
              <a:extLst>
                <a:ext uri="{FF2B5EF4-FFF2-40B4-BE49-F238E27FC236}">
                  <a16:creationId xmlns:a16="http://schemas.microsoft.com/office/drawing/2014/main" id="{19C17109-48A3-4E7A-AC06-11650B9CDF4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92" y="2160"/>
              <a:ext cx="1265" cy="720"/>
            </a:xfrm>
            <a:prstGeom prst="rect">
              <a:avLst/>
            </a:prstGeom>
            <a:solidFill>
              <a:srgbClr val="CCFFFF"/>
            </a:solidFill>
            <a:ln w="12700">
              <a:solidFill>
                <a:srgbClr val="474747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000000"/>
                    </a:outerShdw>
                  </a:effectLst>
                </a14:hiddenEffects>
              </a:ext>
            </a:extLst>
          </p:spPr>
          <p:txBody>
            <a:bodyPr vert="horz" wrap="non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prstClr val="white"/>
                </a:buClr>
                <a:buSzPct val="60000"/>
                <a:buFont typeface="Wingdings" panose="05000000000000000000" pitchFamily="2" charset="2"/>
                <a:buNone/>
                <a:tabLst/>
                <a:defRPr/>
              </a:pPr>
              <a:r>
                <a:rPr kumimoji="0" lang="en-US" altLang="en-US" sz="2400" b="1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Qualitative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prstClr val="white"/>
                </a:buClr>
                <a:buSzPct val="60000"/>
                <a:buFont typeface="Wingdings" panose="05000000000000000000" pitchFamily="2" charset="2"/>
                <a:buNone/>
                <a:tabLst/>
                <a:defRPr/>
              </a:pPr>
              <a:r>
                <a:rPr kumimoji="0" lang="en-US" altLang="en-US" sz="2400" b="1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(Categorical)</a:t>
              </a:r>
            </a:p>
          </p:txBody>
        </p:sp>
        <p:sp>
          <p:nvSpPr>
            <p:cNvPr id="5" name="_s1034">
              <a:extLst>
                <a:ext uri="{FF2B5EF4-FFF2-40B4-BE49-F238E27FC236}">
                  <a16:creationId xmlns:a16="http://schemas.microsoft.com/office/drawing/2014/main" id="{28F1ED5C-5A04-4DC2-88B3-6E3ED58262E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60" y="2160"/>
              <a:ext cx="1296" cy="720"/>
            </a:xfrm>
            <a:prstGeom prst="rect">
              <a:avLst/>
            </a:prstGeom>
            <a:solidFill>
              <a:srgbClr val="FFFFCD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000000"/>
                    </a:outerShdw>
                  </a:effectLst>
                </a14:hiddenEffects>
              </a:ext>
            </a:extLst>
          </p:spPr>
          <p:txBody>
            <a:bodyPr vert="horz" wrap="non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prstClr val="white"/>
                </a:buClr>
                <a:buSzPct val="60000"/>
                <a:buFont typeface="Wingdings" panose="05000000000000000000" pitchFamily="2" charset="2"/>
                <a:buNone/>
                <a:tabLst/>
                <a:defRPr/>
              </a:pPr>
              <a:r>
                <a:rPr kumimoji="0" lang="en-US" alt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474747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Quantitative 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prstClr val="white"/>
                </a:buClr>
                <a:buSzPct val="60000"/>
                <a:buFont typeface="Wingdings" panose="05000000000000000000" pitchFamily="2" charset="2"/>
                <a:buNone/>
                <a:tabLst/>
                <a:defRPr/>
              </a:pPr>
              <a:r>
                <a:rPr kumimoji="0" lang="en-US" alt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474747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(Numerical)</a:t>
              </a:r>
            </a:p>
          </p:txBody>
        </p:sp>
        <p:sp>
          <p:nvSpPr>
            <p:cNvPr id="6" name="_s1035">
              <a:extLst>
                <a:ext uri="{FF2B5EF4-FFF2-40B4-BE49-F238E27FC236}">
                  <a16:creationId xmlns:a16="http://schemas.microsoft.com/office/drawing/2014/main" id="{71389AEE-423A-4A32-AC39-6DC4DA32741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28" y="3120"/>
              <a:ext cx="972" cy="384"/>
            </a:xfrm>
            <a:prstGeom prst="rect">
              <a:avLst/>
            </a:prstGeom>
            <a:solidFill>
              <a:srgbClr val="FFFFCD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000000"/>
                    </a:outerShdw>
                  </a:effectLst>
                </a14:hiddenEffects>
              </a:ext>
            </a:extLst>
          </p:spPr>
          <p:txBody>
            <a:bodyPr vert="horz" wrap="non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prstClr val="white"/>
                </a:buClr>
                <a:buSzPct val="60000"/>
                <a:buFont typeface="Wingdings" panose="05000000000000000000" pitchFamily="2" charset="2"/>
                <a:buNone/>
                <a:tabLst/>
                <a:defRPr/>
              </a:pPr>
              <a:r>
                <a:rPr kumimoji="0" lang="en-US" altLang="en-US" sz="2400" b="1" i="0" u="none" strike="noStrike" kern="1200" cap="none" spc="0" normalizeH="0" baseline="0" noProof="0">
                  <a:ln>
                    <a:noFill/>
                  </a:ln>
                  <a:solidFill>
                    <a:srgbClr val="474747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Discrete</a:t>
              </a:r>
              <a:endParaRPr kumimoji="0" lang="en-US" alt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7" name="_s1036">
              <a:extLst>
                <a:ext uri="{FF2B5EF4-FFF2-40B4-BE49-F238E27FC236}">
                  <a16:creationId xmlns:a16="http://schemas.microsoft.com/office/drawing/2014/main" id="{AFE57D5B-D4A2-472D-B472-1E4A8F12084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76" y="3120"/>
              <a:ext cx="1008" cy="384"/>
            </a:xfrm>
            <a:prstGeom prst="rect">
              <a:avLst/>
            </a:prstGeom>
            <a:solidFill>
              <a:srgbClr val="FFFFCD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000000"/>
                    </a:outerShdw>
                  </a:effectLst>
                </a14:hiddenEffects>
              </a:ext>
            </a:extLst>
          </p:spPr>
          <p:txBody>
            <a:bodyPr vert="horz" wrap="non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prstClr val="white"/>
                </a:buClr>
                <a:buSzPct val="60000"/>
                <a:buFont typeface="Wingdings" panose="05000000000000000000" pitchFamily="2" charset="2"/>
                <a:buNone/>
                <a:tabLst/>
                <a:defRPr/>
              </a:pPr>
              <a:r>
                <a:rPr kumimoji="0" lang="en-US" altLang="en-US" sz="2400" b="1" i="0" u="none" strike="noStrike" kern="1200" cap="none" spc="0" normalizeH="0" baseline="0" noProof="0">
                  <a:ln>
                    <a:noFill/>
                  </a:ln>
                  <a:solidFill>
                    <a:srgbClr val="474747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Continuous</a:t>
              </a:r>
              <a:endParaRPr kumimoji="0" lang="en-US" alt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</p:grpSp>
      <p:sp>
        <p:nvSpPr>
          <p:cNvPr id="1040" name="Text Box 47">
            <a:extLst>
              <a:ext uri="{FF2B5EF4-FFF2-40B4-BE49-F238E27FC236}">
                <a16:creationId xmlns:a16="http://schemas.microsoft.com/office/drawing/2014/main" id="{3BF08BFF-1FC5-4040-94B6-60C9D76A797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95600" y="4267200"/>
            <a:ext cx="2514600" cy="13142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5342" tIns="42672" rIns="85342" bIns="42672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>
                <a:srgbClr val="954F72"/>
              </a:buClr>
              <a:buSzPct val="60000"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954F72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Examples: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>
                <a:srgbClr val="954F72"/>
              </a:buClr>
              <a:buSzPct val="60000"/>
              <a:buFont typeface="Wingdings" panose="05000000000000000000" pitchFamily="2" charset="2"/>
              <a:buChar char="n"/>
              <a:tabLst/>
              <a:defRPr/>
            </a:pPr>
            <a:r>
              <a:rPr kumimoji="0" lang="en-US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954F72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Marital Status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10000"/>
              </a:spcBef>
              <a:spcAft>
                <a:spcPts val="0"/>
              </a:spcAft>
              <a:buClr>
                <a:srgbClr val="954F72"/>
              </a:buClr>
              <a:buSzPct val="60000"/>
              <a:buFont typeface="Wingdings" panose="05000000000000000000" pitchFamily="2" charset="2"/>
              <a:buChar char="n"/>
              <a:tabLst/>
              <a:defRPr/>
            </a:pPr>
            <a:r>
              <a:rPr kumimoji="0" lang="en-US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954F72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Political Party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>
                <a:srgbClr val="954F72"/>
              </a:buClr>
              <a:buSzPct val="60000"/>
              <a:buFont typeface="Wingdings" panose="05000000000000000000" pitchFamily="2" charset="2"/>
              <a:buChar char="n"/>
              <a:tabLst/>
              <a:defRPr/>
            </a:pPr>
            <a:r>
              <a:rPr kumimoji="0" lang="en-US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954F72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Eye Color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10000"/>
              </a:spcBef>
              <a:spcAft>
                <a:spcPts val="0"/>
              </a:spcAft>
              <a:buClr>
                <a:srgbClr val="954F72"/>
              </a:buClr>
              <a:buSzPct val="60000"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B283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     </a:t>
            </a:r>
            <a:r>
              <a:rPr kumimoji="0" lang="en-US" alt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(Defined categories)</a:t>
            </a:r>
          </a:p>
        </p:txBody>
      </p:sp>
      <p:sp>
        <p:nvSpPr>
          <p:cNvPr id="1041" name="Text Box 48">
            <a:extLst>
              <a:ext uri="{FF2B5EF4-FFF2-40B4-BE49-F238E27FC236}">
                <a16:creationId xmlns:a16="http://schemas.microsoft.com/office/drawing/2014/main" id="{74EA7E99-A994-400A-B556-4A9573869D8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38800" y="5181600"/>
            <a:ext cx="2286000" cy="1098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5342" tIns="42672" rIns="85342" bIns="42672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>
                <a:srgbClr val="954F72"/>
              </a:buClr>
              <a:buSzPct val="60000"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1400" b="1" i="0" u="none" strike="noStrike" kern="1200" cap="none" spc="0" normalizeH="0" baseline="0" noProof="0">
                <a:ln>
                  <a:noFill/>
                </a:ln>
                <a:solidFill>
                  <a:srgbClr val="954F72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Examples: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>
                <a:srgbClr val="954F72"/>
              </a:buClr>
              <a:buSzPct val="60000"/>
              <a:buFont typeface="Wingdings" panose="05000000000000000000" pitchFamily="2" charset="2"/>
              <a:buChar char="n"/>
              <a:tabLst/>
              <a:defRPr/>
            </a:pPr>
            <a:r>
              <a:rPr kumimoji="0" lang="en-US" altLang="en-US" sz="1400" b="1" i="0" u="none" strike="noStrike" kern="1200" cap="none" spc="0" normalizeH="0" baseline="0" noProof="0">
                <a:ln>
                  <a:noFill/>
                </a:ln>
                <a:solidFill>
                  <a:srgbClr val="954F72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Number of Children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10000"/>
              </a:spcBef>
              <a:spcAft>
                <a:spcPts val="0"/>
              </a:spcAft>
              <a:buClr>
                <a:srgbClr val="954F72"/>
              </a:buClr>
              <a:buSzPct val="60000"/>
              <a:buFont typeface="Wingdings" panose="05000000000000000000" pitchFamily="2" charset="2"/>
              <a:buChar char="n"/>
              <a:tabLst/>
              <a:defRPr/>
            </a:pPr>
            <a:r>
              <a:rPr kumimoji="0" lang="en-US" altLang="en-US" sz="1400" b="1" i="0" u="none" strike="noStrike" kern="1200" cap="none" spc="0" normalizeH="0" baseline="0" noProof="0">
                <a:ln>
                  <a:noFill/>
                </a:ln>
                <a:solidFill>
                  <a:srgbClr val="954F72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Defects per hour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10000"/>
              </a:spcBef>
              <a:spcAft>
                <a:spcPts val="0"/>
              </a:spcAft>
              <a:buClr>
                <a:srgbClr val="954F72"/>
              </a:buClr>
              <a:buSzPct val="60000"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1400" b="1" i="0" u="none" strike="noStrike" kern="1200" cap="none" spc="0" normalizeH="0" baseline="0" noProof="0">
                <a:ln>
                  <a:noFill/>
                </a:ln>
                <a:solidFill>
                  <a:srgbClr val="F983C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     </a:t>
            </a:r>
            <a:r>
              <a:rPr kumimoji="0" lang="en-US" altLang="en-US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(Counted items)</a:t>
            </a:r>
          </a:p>
        </p:txBody>
      </p:sp>
      <p:sp>
        <p:nvSpPr>
          <p:cNvPr id="1042" name="Text Box 49">
            <a:extLst>
              <a:ext uri="{FF2B5EF4-FFF2-40B4-BE49-F238E27FC236}">
                <a16:creationId xmlns:a16="http://schemas.microsoft.com/office/drawing/2014/main" id="{D24065EB-D84D-429B-8A3E-1444D023F58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77200" y="5181600"/>
            <a:ext cx="2286000" cy="13142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5342" tIns="42672" rIns="85342" bIns="42672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>
                <a:srgbClr val="954F72"/>
              </a:buClr>
              <a:buSzPct val="60000"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1400" b="1" i="0" u="none" strike="noStrike" kern="1200" cap="none" spc="0" normalizeH="0" baseline="0" noProof="0">
                <a:ln>
                  <a:noFill/>
                </a:ln>
                <a:solidFill>
                  <a:srgbClr val="954F72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Examples: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>
                <a:srgbClr val="954F72"/>
              </a:buClr>
              <a:buSzPct val="60000"/>
              <a:buFont typeface="Wingdings" panose="05000000000000000000" pitchFamily="2" charset="2"/>
              <a:buChar char="n"/>
              <a:tabLst/>
              <a:defRPr/>
            </a:pPr>
            <a:r>
              <a:rPr kumimoji="0" lang="en-US" altLang="en-US" sz="1400" b="1" i="0" u="none" strike="noStrike" kern="1200" cap="none" spc="0" normalizeH="0" baseline="0" noProof="0">
                <a:ln>
                  <a:noFill/>
                </a:ln>
                <a:solidFill>
                  <a:srgbClr val="954F72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Weight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10000"/>
              </a:spcBef>
              <a:spcAft>
                <a:spcPts val="0"/>
              </a:spcAft>
              <a:buClr>
                <a:srgbClr val="954F72"/>
              </a:buClr>
              <a:buSzPct val="60000"/>
              <a:buFont typeface="Wingdings" panose="05000000000000000000" pitchFamily="2" charset="2"/>
              <a:buChar char="n"/>
              <a:tabLst/>
              <a:defRPr/>
            </a:pPr>
            <a:r>
              <a:rPr kumimoji="0" lang="en-US" altLang="en-US" sz="1400" b="1" i="0" u="none" strike="noStrike" kern="1200" cap="none" spc="0" normalizeH="0" baseline="0" noProof="0">
                <a:ln>
                  <a:noFill/>
                </a:ln>
                <a:solidFill>
                  <a:srgbClr val="954F72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Voltage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10000"/>
              </a:spcBef>
              <a:spcAft>
                <a:spcPts val="0"/>
              </a:spcAft>
              <a:buClr>
                <a:srgbClr val="954F72"/>
              </a:buClr>
              <a:buSzPct val="60000"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1400" b="1" i="0" u="none" strike="noStrike" kern="1200" cap="none" spc="0" normalizeH="0" baseline="0" noProof="0">
                <a:ln>
                  <a:noFill/>
                </a:ln>
                <a:solidFill>
                  <a:srgbClr val="F983C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   </a:t>
            </a:r>
            <a:r>
              <a:rPr kumimoji="0" lang="en-US" altLang="en-US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(Measured characteristics)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02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275" name="Google Shape;280275;p7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/>
              <a:t>Data Types</a:t>
            </a:r>
            <a:endParaRPr/>
          </a:p>
        </p:txBody>
      </p:sp>
      <p:sp>
        <p:nvSpPr>
          <p:cNvPr id="280276" name="Google Shape;280276;p75"/>
          <p:cNvSpPr txBox="1">
            <a:spLocks noGrp="1"/>
          </p:cNvSpPr>
          <p:nvPr>
            <p:ph type="body" idx="1"/>
          </p:nvPr>
        </p:nvSpPr>
        <p:spPr>
          <a:xfrm>
            <a:off x="2667000" y="1981200"/>
            <a:ext cx="7620000" cy="335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28600" lvl="0" indent="-2286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folHlink"/>
              </a:buClr>
              <a:buSzPts val="2800"/>
              <a:buChar char="•"/>
            </a:pPr>
            <a:r>
              <a:rPr lang="en-US" b="1">
                <a:solidFill>
                  <a:schemeClr val="folHlink"/>
                </a:solidFill>
              </a:rPr>
              <a:t>Time Series Data</a:t>
            </a:r>
            <a:endParaRPr/>
          </a:p>
          <a:p>
            <a:pPr marL="68580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/>
              <a:t>Ordered data values observed over time</a:t>
            </a:r>
            <a:endParaRPr/>
          </a:p>
          <a:p>
            <a:pPr marL="68580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None/>
            </a:pPr>
            <a:endParaRPr/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hlink"/>
              </a:buClr>
              <a:buSzPts val="2800"/>
              <a:buChar char="•"/>
            </a:pPr>
            <a:r>
              <a:rPr lang="en-US" b="1">
                <a:solidFill>
                  <a:schemeClr val="hlink"/>
                </a:solidFill>
              </a:rPr>
              <a:t>Cross Section Data</a:t>
            </a:r>
            <a:endParaRPr/>
          </a:p>
          <a:p>
            <a:pPr marL="68580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/>
              <a:t>Data values observed at a fixed point in time</a:t>
            </a:r>
            <a:endParaRPr/>
          </a:p>
        </p:txBody>
      </p:sp>
      <p:sp>
        <p:nvSpPr>
          <p:cNvPr id="280277" name="Google Shape;280277;p75"/>
          <p:cNvSpPr txBox="1"/>
          <p:nvPr/>
        </p:nvSpPr>
        <p:spPr>
          <a:xfrm>
            <a:off x="4282751" y="6346827"/>
            <a:ext cx="3278100" cy="3651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Noto Sans Symbols"/>
              <a:buNone/>
            </a:pPr>
            <a:r>
              <a:rPr lang="en-US" sz="1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Business Statistics: A Decision-Making Approach, 7e © 2008 Prentice-Hall, Inc.</a:t>
            </a:r>
            <a:endParaRPr sz="10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02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282" name="Google Shape;280282;p7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/>
              <a:t>Data Types</a:t>
            </a:r>
            <a:endParaRPr/>
          </a:p>
        </p:txBody>
      </p:sp>
      <p:graphicFrame>
        <p:nvGraphicFramePr>
          <p:cNvPr id="280283" name="Google Shape;280283;p76"/>
          <p:cNvGraphicFramePr/>
          <p:nvPr>
            <p:extLst>
              <p:ext uri="{D42A27DB-BD31-4B8C-83A1-F6EECF244321}">
                <p14:modId xmlns:p14="http://schemas.microsoft.com/office/powerpoint/2010/main" val="4237519959"/>
              </p:ext>
            </p:extLst>
          </p:nvPr>
        </p:nvGraphicFramePr>
        <p:xfrm>
          <a:off x="2438400" y="2029726"/>
          <a:ext cx="6400800" cy="2979800"/>
        </p:xfrm>
        <a:graphic>
          <a:graphicData uri="http://schemas.openxmlformats.org/drawingml/2006/table">
            <a:tbl>
              <a:tblPr>
                <a:noFill/>
                <a:tableStyleId>{43992EB6-EE72-486B-9924-CDF1E1D7BC4C}</a:tableStyleId>
              </a:tblPr>
              <a:tblGrid>
                <a:gridCol w="1600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430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4969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folHlink"/>
                        </a:buClr>
                        <a:buSzPts val="1440"/>
                        <a:buFont typeface="Noto Sans Symbols"/>
                        <a:buNone/>
                      </a:pPr>
                      <a:endParaRPr sz="2400" b="0" i="0" u="none" strike="noStrike" cap="non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>
                    <a:lnL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gridSpan="4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folHlink"/>
                        </a:buClr>
                        <a:buSzPts val="1440"/>
                        <a:buFont typeface="Noto Sans Symbols"/>
                        <a:buNone/>
                      </a:pPr>
                      <a:r>
                        <a:rPr lang="en-US" sz="2400" b="0" i="0" u="none" strike="noStrike" cap="non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Sales (in $1000’s)</a:t>
                      </a:r>
                      <a:endParaRPr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9372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folHlink"/>
                        </a:buClr>
                        <a:buSzPts val="1440"/>
                        <a:buFont typeface="Noto Sans Symbols"/>
                        <a:buNone/>
                      </a:pPr>
                      <a:endParaRPr sz="2400" b="0" i="0" u="none" strike="noStrike" cap="non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>
                    <a:lnL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folHlink"/>
                        </a:buClr>
                        <a:buSzPts val="1440"/>
                        <a:buFont typeface="Noto Sans Symbols"/>
                        <a:buNone/>
                      </a:pPr>
                      <a:r>
                        <a:rPr lang="en-US" sz="2400" b="0" i="0" u="none" strike="noStrike" cap="none" dirty="0">
                          <a:solidFill>
                            <a:schemeClr val="folHlink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2003</a:t>
                      </a:r>
                      <a:endParaRPr dirty="0"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folHlink"/>
                        </a:buClr>
                        <a:buSzPts val="1440"/>
                        <a:buFont typeface="Noto Sans Symbols"/>
                        <a:buNone/>
                      </a:pPr>
                      <a:r>
                        <a:rPr lang="en-US" sz="2400" b="0" i="0" u="none" strike="noStrike" cap="none">
                          <a:solidFill>
                            <a:schemeClr val="folHlink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2004</a:t>
                      </a:r>
                      <a:endParaRPr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folHlink"/>
                        </a:buClr>
                        <a:buSzPts val="1440"/>
                        <a:buFont typeface="Noto Sans Symbols"/>
                        <a:buNone/>
                      </a:pPr>
                      <a:r>
                        <a:rPr lang="en-US" sz="2400" b="0" i="0" u="none" strike="noStrike" cap="none">
                          <a:solidFill>
                            <a:schemeClr val="folHlink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2005</a:t>
                      </a:r>
                      <a:endParaRPr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folHlink"/>
                        </a:buClr>
                        <a:buSzPts val="1440"/>
                        <a:buFont typeface="Noto Sans Symbols"/>
                        <a:buNone/>
                      </a:pPr>
                      <a:r>
                        <a:rPr lang="en-US" sz="2400" b="0" i="0" u="none" strike="noStrike" cap="none">
                          <a:solidFill>
                            <a:schemeClr val="folHlink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2006</a:t>
                      </a:r>
                      <a:endParaRPr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969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folHlink"/>
                        </a:buClr>
                        <a:buSzPts val="1440"/>
                        <a:buFont typeface="Noto Sans Symbols"/>
                        <a:buNone/>
                      </a:pPr>
                      <a:r>
                        <a:rPr lang="en-US" sz="2400" b="0" i="0" u="none" strike="noStrike" cap="none" dirty="0">
                          <a:solidFill>
                            <a:schemeClr val="hlink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Atlanta</a:t>
                      </a:r>
                      <a:endParaRPr dirty="0"/>
                    </a:p>
                  </a:txBody>
                  <a:tcPr marL="91450" marR="91450" marT="45725" marB="45725">
                    <a:lnL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folHlink"/>
                        </a:buClr>
                        <a:buSzPts val="1440"/>
                        <a:buFont typeface="Noto Sans Symbols"/>
                        <a:buNone/>
                      </a:pPr>
                      <a:r>
                        <a:rPr lang="en-US" sz="2400" b="0" i="0" u="none" strike="noStrike" cap="none" dirty="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435</a:t>
                      </a:r>
                      <a:endParaRPr dirty="0"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folHlink"/>
                        </a:buClr>
                        <a:buSzPts val="1440"/>
                        <a:buFont typeface="Noto Sans Symbols"/>
                        <a:buNone/>
                      </a:pPr>
                      <a:r>
                        <a:rPr lang="en-US" sz="2400" b="0" i="0" u="none" strike="noStrike" cap="none" dirty="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460</a:t>
                      </a:r>
                      <a:endParaRPr dirty="0"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folHlink"/>
                        </a:buClr>
                        <a:buSzPts val="1440"/>
                        <a:buFont typeface="Noto Sans Symbols"/>
                        <a:buNone/>
                      </a:pPr>
                      <a:r>
                        <a:rPr lang="en-US" sz="2400" b="0" i="0" u="none" strike="noStrike" cap="none" dirty="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475</a:t>
                      </a:r>
                      <a:endParaRPr dirty="0"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folHlink"/>
                        </a:buClr>
                        <a:buSzPts val="1440"/>
                        <a:buFont typeface="Noto Sans Symbols"/>
                        <a:buNone/>
                      </a:pPr>
                      <a:r>
                        <a:rPr lang="en-US" sz="2400" b="0" i="0" u="none" strike="noStrike" cap="none" dirty="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490</a:t>
                      </a:r>
                      <a:endParaRPr dirty="0"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9847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folHlink"/>
                        </a:buClr>
                        <a:buSzPts val="1440"/>
                        <a:buFont typeface="Noto Sans Symbols"/>
                        <a:buNone/>
                      </a:pPr>
                      <a:r>
                        <a:rPr lang="en-US" sz="2400" b="0" i="0" u="none" strike="noStrike" cap="none">
                          <a:solidFill>
                            <a:schemeClr val="hlink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Boston</a:t>
                      </a:r>
                      <a:endParaRPr/>
                    </a:p>
                  </a:txBody>
                  <a:tcPr marL="91450" marR="91450" marT="45725" marB="45725">
                    <a:lnL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folHlink"/>
                        </a:buClr>
                        <a:buSzPts val="1440"/>
                        <a:buFont typeface="Noto Sans Symbols"/>
                        <a:buNone/>
                      </a:pPr>
                      <a:r>
                        <a:rPr lang="en-US" sz="2400" b="0" i="0" u="none" strike="noStrike" cap="none" dirty="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320</a:t>
                      </a:r>
                      <a:endParaRPr dirty="0"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folHlink"/>
                        </a:buClr>
                        <a:buSzPts val="1440"/>
                        <a:buFont typeface="Noto Sans Symbols"/>
                        <a:buNone/>
                      </a:pPr>
                      <a:r>
                        <a:rPr lang="en-US" sz="2400" b="0" i="0" u="none" strike="noStrike" cap="none" dirty="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345</a:t>
                      </a:r>
                      <a:endParaRPr dirty="0"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folHlink"/>
                        </a:buClr>
                        <a:buSzPts val="1440"/>
                        <a:buFont typeface="Noto Sans Symbols"/>
                        <a:buNone/>
                      </a:pPr>
                      <a:r>
                        <a:rPr lang="en-US" sz="2400" b="0" i="0" u="none" strike="noStrike" cap="non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375</a:t>
                      </a:r>
                      <a:endParaRPr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folHlink"/>
                        </a:buClr>
                        <a:buSzPts val="1440"/>
                        <a:buFont typeface="Noto Sans Symbols"/>
                        <a:buNone/>
                      </a:pPr>
                      <a:r>
                        <a:rPr lang="en-US" sz="2400" b="0" i="0" u="none" strike="noStrike" cap="non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395</a:t>
                      </a:r>
                      <a:endParaRPr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969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folHlink"/>
                        </a:buClr>
                        <a:buSzPts val="1440"/>
                        <a:buFont typeface="Noto Sans Symbols"/>
                        <a:buNone/>
                      </a:pPr>
                      <a:r>
                        <a:rPr lang="en-US" sz="2400" b="0" i="0" u="none" strike="noStrike" cap="none">
                          <a:solidFill>
                            <a:schemeClr val="hlink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Cleveland</a:t>
                      </a:r>
                      <a:endParaRPr/>
                    </a:p>
                  </a:txBody>
                  <a:tcPr marL="91450" marR="91450" marT="45725" marB="45725">
                    <a:lnL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folHlink"/>
                        </a:buClr>
                        <a:buSzPts val="1440"/>
                        <a:buFont typeface="Noto Sans Symbols"/>
                        <a:buNone/>
                      </a:pPr>
                      <a:r>
                        <a:rPr lang="en-US" sz="2400" b="0" i="0" u="none" strike="noStrike" cap="none" dirty="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405</a:t>
                      </a:r>
                      <a:endParaRPr dirty="0"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folHlink"/>
                        </a:buClr>
                        <a:buSzPts val="1440"/>
                        <a:buFont typeface="Noto Sans Symbols"/>
                        <a:buNone/>
                      </a:pPr>
                      <a:r>
                        <a:rPr lang="en-US" sz="2400" b="0" i="0" u="none" strike="noStrike" cap="none" dirty="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390</a:t>
                      </a:r>
                      <a:endParaRPr dirty="0"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folHlink"/>
                        </a:buClr>
                        <a:buSzPts val="1440"/>
                        <a:buFont typeface="Noto Sans Symbols"/>
                        <a:buNone/>
                      </a:pPr>
                      <a:r>
                        <a:rPr lang="en-US" sz="2400" b="0" i="0" u="none" strike="noStrike" cap="non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410</a:t>
                      </a:r>
                      <a:endParaRPr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folHlink"/>
                        </a:buClr>
                        <a:buSzPts val="1440"/>
                        <a:buFont typeface="Noto Sans Symbols"/>
                        <a:buNone/>
                      </a:pPr>
                      <a:r>
                        <a:rPr lang="en-US" sz="2400" b="0" i="0" u="none" strike="noStrike" cap="non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395</a:t>
                      </a:r>
                      <a:endParaRPr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969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folHlink"/>
                        </a:buClr>
                        <a:buSzPts val="1440"/>
                        <a:buFont typeface="Noto Sans Symbols"/>
                        <a:buNone/>
                      </a:pPr>
                      <a:r>
                        <a:rPr lang="en-US" sz="2400" b="0" i="0" u="none" strike="noStrike" cap="none">
                          <a:solidFill>
                            <a:schemeClr val="hlink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Denver</a:t>
                      </a:r>
                      <a:endParaRPr/>
                    </a:p>
                  </a:txBody>
                  <a:tcPr marL="91450" marR="91450" marT="45725" marB="45725">
                    <a:lnL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folHlink"/>
                        </a:buClr>
                        <a:buSzPts val="1440"/>
                        <a:buFont typeface="Noto Sans Symbols"/>
                        <a:buNone/>
                      </a:pPr>
                      <a:r>
                        <a:rPr lang="en-US" sz="2400" b="0" i="0" u="none" strike="noStrike" cap="none" dirty="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260</a:t>
                      </a:r>
                      <a:endParaRPr dirty="0"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folHlink"/>
                        </a:buClr>
                        <a:buSzPts val="1440"/>
                        <a:buFont typeface="Noto Sans Symbols"/>
                        <a:buNone/>
                      </a:pPr>
                      <a:r>
                        <a:rPr lang="en-US" sz="2400" b="0" i="0" u="none" strike="noStrike" cap="non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270</a:t>
                      </a:r>
                      <a:endParaRPr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folHlink"/>
                        </a:buClr>
                        <a:buSzPts val="1440"/>
                        <a:buFont typeface="Noto Sans Symbols"/>
                        <a:buNone/>
                      </a:pPr>
                      <a:r>
                        <a:rPr lang="en-US" sz="2400" b="0" i="0" u="none" strike="noStrike" cap="non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285</a:t>
                      </a:r>
                      <a:endParaRPr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folHlink"/>
                        </a:buClr>
                        <a:buSzPts val="1440"/>
                        <a:buFont typeface="Noto Sans Symbols"/>
                        <a:buNone/>
                      </a:pPr>
                      <a:r>
                        <a:rPr lang="en-US" sz="2400" b="0" i="0" u="none" strike="noStrike" cap="none" dirty="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280</a:t>
                      </a:r>
                      <a:endParaRPr dirty="0"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280284" name="Google Shape;280284;p76"/>
          <p:cNvSpPr/>
          <p:nvPr/>
        </p:nvSpPr>
        <p:spPr>
          <a:xfrm>
            <a:off x="2133600" y="2895600"/>
            <a:ext cx="7010400" cy="609600"/>
          </a:xfrm>
          <a:prstGeom prst="ellipse">
            <a:avLst/>
          </a:prstGeom>
          <a:noFill/>
          <a:ln w="38100" cap="flat" cmpd="sng">
            <a:solidFill>
              <a:schemeClr val="folHlink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54F72"/>
              </a:buClr>
              <a:buSzPts val="1440"/>
              <a:buFont typeface="Noto Sans Symbols"/>
              <a:buNone/>
            </a:pPr>
            <a:endParaRPr sz="2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0285" name="Google Shape;280285;p76"/>
          <p:cNvSpPr/>
          <p:nvPr/>
        </p:nvSpPr>
        <p:spPr>
          <a:xfrm>
            <a:off x="4191000" y="2133600"/>
            <a:ext cx="1066800" cy="3124200"/>
          </a:xfrm>
          <a:prstGeom prst="ellipse">
            <a:avLst/>
          </a:prstGeom>
          <a:noFill/>
          <a:ln w="38100" cap="flat" cmpd="sng">
            <a:solidFill>
              <a:schemeClr val="hlink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54F72"/>
              </a:buClr>
              <a:buSzPts val="1440"/>
              <a:buFont typeface="Noto Sans Symbols"/>
              <a:buNone/>
            </a:pPr>
            <a:endParaRPr sz="2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0286" name="Google Shape;280286;p76"/>
          <p:cNvSpPr txBox="1"/>
          <p:nvPr/>
        </p:nvSpPr>
        <p:spPr>
          <a:xfrm>
            <a:off x="9220200" y="2590801"/>
            <a:ext cx="1143000" cy="120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54F72"/>
              </a:buClr>
              <a:buSzPts val="2400"/>
              <a:buFont typeface="Noto Sans Symbols"/>
              <a:buNone/>
            </a:pPr>
            <a:r>
              <a:rPr lang="en-US" sz="2400" b="1" i="0" u="none" strike="noStrike" cap="none">
                <a:solidFill>
                  <a:srgbClr val="954F72"/>
                </a:solidFill>
                <a:latin typeface="Arial"/>
                <a:ea typeface="Arial"/>
                <a:cs typeface="Arial"/>
                <a:sym typeface="Arial"/>
              </a:rPr>
              <a:t>Time Series Data</a:t>
            </a:r>
            <a:endParaRPr/>
          </a:p>
        </p:txBody>
      </p:sp>
      <p:sp>
        <p:nvSpPr>
          <p:cNvPr id="280287" name="Google Shape;280287;p76"/>
          <p:cNvSpPr txBox="1"/>
          <p:nvPr/>
        </p:nvSpPr>
        <p:spPr>
          <a:xfrm>
            <a:off x="4191000" y="5334001"/>
            <a:ext cx="2286000" cy="83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563C1"/>
              </a:buClr>
              <a:buSzPts val="2400"/>
              <a:buFont typeface="Noto Sans Symbols"/>
              <a:buNone/>
            </a:pPr>
            <a:r>
              <a:rPr lang="en-US" sz="2400" b="1" i="0" u="none" strike="noStrike" cap="none">
                <a:solidFill>
                  <a:srgbClr val="0563C1"/>
                </a:solidFill>
                <a:latin typeface="Arial"/>
                <a:ea typeface="Arial"/>
                <a:cs typeface="Arial"/>
                <a:sym typeface="Arial"/>
              </a:rPr>
              <a:t>Cross Section Data</a:t>
            </a:r>
            <a:endParaRPr/>
          </a:p>
        </p:txBody>
      </p:sp>
      <p:sp>
        <p:nvSpPr>
          <p:cNvPr id="280288" name="Google Shape;280288;p76"/>
          <p:cNvSpPr txBox="1"/>
          <p:nvPr/>
        </p:nvSpPr>
        <p:spPr>
          <a:xfrm>
            <a:off x="4282751" y="6346827"/>
            <a:ext cx="3278100" cy="3651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Noto Sans Symbols"/>
              <a:buNone/>
            </a:pPr>
            <a:r>
              <a:rPr lang="en-US" sz="1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Business Statistics: A Decision-Making Approach, 7e © 2008 Prentice-Hall, Inc.</a:t>
            </a:r>
            <a:endParaRPr sz="10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02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293" name="Google Shape;280293;p77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/>
              <a:t>Data Measurement Levels</a:t>
            </a:r>
            <a:endParaRPr sz="2900">
              <a:solidFill>
                <a:srgbClr val="000000"/>
              </a:solidFill>
            </a:endParaRPr>
          </a:p>
        </p:txBody>
      </p:sp>
      <p:sp>
        <p:nvSpPr>
          <p:cNvPr id="280294" name="Google Shape;280294;p77"/>
          <p:cNvSpPr/>
          <p:nvPr/>
        </p:nvSpPr>
        <p:spPr>
          <a:xfrm>
            <a:off x="4267200" y="2057401"/>
            <a:ext cx="3746400" cy="570000"/>
          </a:xfrm>
          <a:prstGeom prst="rect">
            <a:avLst/>
          </a:prstGeom>
          <a:solidFill>
            <a:srgbClr val="FFFFCD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54F72"/>
              </a:buClr>
              <a:buSzPts val="1440"/>
              <a:buFont typeface="Noto Sans Symbols"/>
              <a:buNone/>
            </a:pPr>
            <a:endParaRPr sz="2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0295" name="Google Shape;280295;p77"/>
          <p:cNvSpPr/>
          <p:nvPr/>
        </p:nvSpPr>
        <p:spPr>
          <a:xfrm>
            <a:off x="4419600" y="2133601"/>
            <a:ext cx="3511500" cy="51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Noto Sans Symbols"/>
              <a:buNone/>
            </a:pPr>
            <a:r>
              <a:rPr lang="en-US" sz="28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Ratio/Interval Data</a:t>
            </a:r>
            <a:endParaRPr/>
          </a:p>
        </p:txBody>
      </p:sp>
      <p:sp>
        <p:nvSpPr>
          <p:cNvPr id="280296" name="Google Shape;280296;p77"/>
          <p:cNvSpPr/>
          <p:nvPr/>
        </p:nvSpPr>
        <p:spPr>
          <a:xfrm>
            <a:off x="4051300" y="3422651"/>
            <a:ext cx="4091100" cy="570000"/>
          </a:xfrm>
          <a:prstGeom prst="rect">
            <a:avLst/>
          </a:prstGeom>
          <a:solidFill>
            <a:srgbClr val="FFFFCD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54F72"/>
              </a:buClr>
              <a:buSzPts val="1440"/>
              <a:buFont typeface="Noto Sans Symbols"/>
              <a:buNone/>
            </a:pPr>
            <a:endParaRPr sz="2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0297" name="Google Shape;280297;p77"/>
          <p:cNvSpPr/>
          <p:nvPr/>
        </p:nvSpPr>
        <p:spPr>
          <a:xfrm>
            <a:off x="4168775" y="3494088"/>
            <a:ext cx="3855900" cy="51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Noto Sans Symbols"/>
              <a:buNone/>
            </a:pPr>
            <a:r>
              <a:rPr lang="en-US" sz="28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Ordinal Data</a:t>
            </a:r>
            <a:endParaRPr/>
          </a:p>
        </p:txBody>
      </p:sp>
      <p:sp>
        <p:nvSpPr>
          <p:cNvPr id="280298" name="Google Shape;280298;p77"/>
          <p:cNvSpPr/>
          <p:nvPr/>
        </p:nvSpPr>
        <p:spPr>
          <a:xfrm>
            <a:off x="3886200" y="4870451"/>
            <a:ext cx="4495800" cy="570000"/>
          </a:xfrm>
          <a:prstGeom prst="rect">
            <a:avLst/>
          </a:prstGeom>
          <a:solidFill>
            <a:srgbClr val="FFFFCD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54F72"/>
              </a:buClr>
              <a:buSzPts val="1440"/>
              <a:buFont typeface="Noto Sans Symbols"/>
              <a:buNone/>
            </a:pPr>
            <a:endParaRPr sz="2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0299" name="Google Shape;280299;p77"/>
          <p:cNvSpPr/>
          <p:nvPr/>
        </p:nvSpPr>
        <p:spPr>
          <a:xfrm>
            <a:off x="3825875" y="4941888"/>
            <a:ext cx="4541700" cy="51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Noto Sans Symbols"/>
              <a:buNone/>
            </a:pPr>
            <a:r>
              <a:rPr lang="en-US" sz="28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Nominal Data</a:t>
            </a:r>
            <a:endParaRPr/>
          </a:p>
        </p:txBody>
      </p:sp>
      <p:sp>
        <p:nvSpPr>
          <p:cNvPr id="280300" name="Google Shape;280300;p77"/>
          <p:cNvSpPr/>
          <p:nvPr/>
        </p:nvSpPr>
        <p:spPr>
          <a:xfrm>
            <a:off x="8077200" y="1981201"/>
            <a:ext cx="2133600" cy="7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Noto Sans Symbols"/>
              <a:buNone/>
            </a:pPr>
            <a:r>
              <a:rPr lang="en-US" sz="18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Highest Level</a:t>
            </a:r>
            <a:endParaRPr dirty="0"/>
          </a:p>
          <a:p>
            <a:pPr marL="0" marR="0" lvl="0" indent="0" algn="l" rtl="0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Noto Sans Symbols"/>
              <a:buNone/>
            </a:pPr>
            <a:r>
              <a:rPr lang="en-US" sz="18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Complete Analysis</a:t>
            </a:r>
            <a:endParaRPr dirty="0"/>
          </a:p>
        </p:txBody>
      </p:sp>
      <p:sp>
        <p:nvSpPr>
          <p:cNvPr id="280301" name="Google Shape;280301;p77"/>
          <p:cNvSpPr/>
          <p:nvPr/>
        </p:nvSpPr>
        <p:spPr>
          <a:xfrm>
            <a:off x="8229600" y="3352801"/>
            <a:ext cx="2133600" cy="7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Noto Sans Symbols"/>
              <a:buNone/>
            </a:pPr>
            <a:r>
              <a:rPr lang="en-US" sz="18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Higher Level</a:t>
            </a:r>
            <a:endParaRPr dirty="0"/>
          </a:p>
          <a:p>
            <a:pPr marL="0" marR="0" lvl="0" indent="0" algn="l" rtl="0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Noto Sans Symbols"/>
              <a:buNone/>
            </a:pPr>
            <a:r>
              <a:rPr lang="en-US" sz="18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Mid-level Analysis</a:t>
            </a:r>
            <a:endParaRPr dirty="0"/>
          </a:p>
        </p:txBody>
      </p:sp>
      <p:sp>
        <p:nvSpPr>
          <p:cNvPr id="280302" name="Google Shape;280302;p77"/>
          <p:cNvSpPr/>
          <p:nvPr/>
        </p:nvSpPr>
        <p:spPr>
          <a:xfrm>
            <a:off x="8382000" y="4800601"/>
            <a:ext cx="2133600" cy="7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Noto Sans Symbols"/>
              <a:buNone/>
            </a:pPr>
            <a:r>
              <a:rPr lang="en-US" sz="18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Lowest Level</a:t>
            </a:r>
            <a:endParaRPr dirty="0"/>
          </a:p>
          <a:p>
            <a:pPr marL="0" marR="0" lvl="0" indent="0" algn="l" rtl="0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Noto Sans Symbols"/>
              <a:buNone/>
            </a:pPr>
            <a:r>
              <a:rPr lang="en-US" sz="18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Basic Analysis</a:t>
            </a:r>
            <a:endParaRPr dirty="0"/>
          </a:p>
        </p:txBody>
      </p:sp>
      <p:sp>
        <p:nvSpPr>
          <p:cNvPr id="280303" name="Google Shape;280303;p77"/>
          <p:cNvSpPr/>
          <p:nvPr/>
        </p:nvSpPr>
        <p:spPr>
          <a:xfrm>
            <a:off x="1828800" y="4724400"/>
            <a:ext cx="2133600" cy="915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Noto Sans Symbols"/>
              <a:buNone/>
            </a:pPr>
            <a:r>
              <a:rPr lang="en-US"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Categorical Codes ID Numbers                 Category Names</a:t>
            </a:r>
            <a:endParaRPr/>
          </a:p>
        </p:txBody>
      </p:sp>
      <p:sp>
        <p:nvSpPr>
          <p:cNvPr id="280304" name="Google Shape;280304;p77"/>
          <p:cNvSpPr/>
          <p:nvPr/>
        </p:nvSpPr>
        <p:spPr>
          <a:xfrm>
            <a:off x="1905000" y="3352800"/>
            <a:ext cx="2286000" cy="6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t" anchorCtr="0">
            <a:noAutofit/>
          </a:bodyPr>
          <a:lstStyle/>
          <a:p>
            <a:pPr marL="0" marR="0" lvl="0" indent="0" algn="l" rtl="0">
              <a:lnSpc>
                <a:spcPct val="7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Noto Sans Symbols"/>
              <a:buNone/>
            </a:pPr>
            <a:r>
              <a:rPr lang="en-US"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Rankings </a:t>
            </a:r>
            <a:endParaRPr/>
          </a:p>
          <a:p>
            <a:pPr marL="0" marR="0" lvl="0" indent="0" algn="l" rtl="0">
              <a:lnSpc>
                <a:spcPct val="75000"/>
              </a:lnSpc>
              <a:spcBef>
                <a:spcPts val="9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Noto Sans Symbols"/>
              <a:buNone/>
            </a:pPr>
            <a:r>
              <a:rPr lang="en-US"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Ordered Categories</a:t>
            </a:r>
            <a:endParaRPr/>
          </a:p>
        </p:txBody>
      </p:sp>
      <p:sp>
        <p:nvSpPr>
          <p:cNvPr id="280305" name="Google Shape;280305;p77"/>
          <p:cNvSpPr/>
          <p:nvPr/>
        </p:nvSpPr>
        <p:spPr>
          <a:xfrm>
            <a:off x="2057400" y="2133601"/>
            <a:ext cx="2133600" cy="366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t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Noto Sans Symbols"/>
              <a:buNone/>
            </a:pPr>
            <a:r>
              <a:rPr lang="en-US"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Measurements</a:t>
            </a:r>
            <a:endParaRPr/>
          </a:p>
        </p:txBody>
      </p:sp>
      <p:sp>
        <p:nvSpPr>
          <p:cNvPr id="280306" name="Google Shape;280306;p77"/>
          <p:cNvSpPr/>
          <p:nvPr/>
        </p:nvSpPr>
        <p:spPr>
          <a:xfrm>
            <a:off x="5943600" y="4038600"/>
            <a:ext cx="228600" cy="762000"/>
          </a:xfrm>
          <a:prstGeom prst="upArrow">
            <a:avLst>
              <a:gd name="adj1" fmla="val 50000"/>
              <a:gd name="adj2" fmla="val 83333"/>
            </a:avLst>
          </a:prstGeom>
          <a:solidFill>
            <a:schemeClr val="accent1"/>
          </a:solidFill>
          <a:ln w="95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54F72"/>
              </a:buClr>
              <a:buSzPts val="1440"/>
              <a:buFont typeface="Noto Sans Symbols"/>
              <a:buNone/>
            </a:pPr>
            <a:endParaRPr sz="2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0307" name="Google Shape;280307;p77"/>
          <p:cNvSpPr/>
          <p:nvPr/>
        </p:nvSpPr>
        <p:spPr>
          <a:xfrm>
            <a:off x="5943600" y="2667000"/>
            <a:ext cx="228600" cy="685800"/>
          </a:xfrm>
          <a:prstGeom prst="upArrow">
            <a:avLst>
              <a:gd name="adj1" fmla="val 50000"/>
              <a:gd name="adj2" fmla="val 75000"/>
            </a:avLst>
          </a:prstGeom>
          <a:solidFill>
            <a:schemeClr val="accent1"/>
          </a:solidFill>
          <a:ln w="95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54F72"/>
              </a:buClr>
              <a:buSzPts val="1440"/>
              <a:buFont typeface="Noto Sans Symbols"/>
              <a:buNone/>
            </a:pPr>
            <a:endParaRPr sz="2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2803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312" name="Google Shape;280312;p78"/>
          <p:cNvSpPr/>
          <p:nvPr/>
        </p:nvSpPr>
        <p:spPr>
          <a:xfrm>
            <a:off x="1133854" y="1397680"/>
            <a:ext cx="4955700" cy="44145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80313" name="Google Shape;280313;p78"/>
          <p:cNvPicPr preferRelativeResize="0">
            <a:picLocks noGrp="1"/>
          </p:cNvPicPr>
          <p:nvPr>
            <p:ph type="pic" idx="2"/>
          </p:nvPr>
        </p:nvPicPr>
        <p:blipFill rotWithShape="1">
          <a:blip r:embed="rId3">
            <a:alphaModFix/>
          </a:blip>
          <a:srcRect t="12315" b="12315"/>
          <a:stretch/>
        </p:blipFill>
        <p:spPr>
          <a:xfrm>
            <a:off x="7229475" y="1397000"/>
            <a:ext cx="4962526" cy="2495550"/>
          </a:xfrm>
          <a:prstGeom prst="rect">
            <a:avLst/>
          </a:prstGeom>
          <a:noFill/>
          <a:ln>
            <a:noFill/>
          </a:ln>
        </p:spPr>
      </p:pic>
      <p:sp>
        <p:nvSpPr>
          <p:cNvPr id="280314" name="Google Shape;280314;p78"/>
          <p:cNvSpPr/>
          <p:nvPr/>
        </p:nvSpPr>
        <p:spPr>
          <a:xfrm>
            <a:off x="1444435" y="2916499"/>
            <a:ext cx="4222500" cy="159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Times New Roman"/>
              <a:buNone/>
            </a:pPr>
            <a:r>
              <a:rPr lang="en-US" sz="28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Chapter 2</a:t>
            </a:r>
            <a:br>
              <a:rPr lang="en-US" sz="28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lang="en-US" sz="28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Graphs, Charts, and Tables – Describing Your Data</a:t>
            </a:r>
            <a:endParaRPr/>
          </a:p>
        </p:txBody>
      </p:sp>
      <p:sp>
        <p:nvSpPr>
          <p:cNvPr id="280315" name="Google Shape;280315;p78"/>
          <p:cNvSpPr/>
          <p:nvPr/>
        </p:nvSpPr>
        <p:spPr>
          <a:xfrm>
            <a:off x="5641526" y="3505024"/>
            <a:ext cx="1190700" cy="98850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400"/>
              <a:buFont typeface="Calibri"/>
              <a:buNone/>
            </a:pPr>
            <a:r>
              <a:rPr lang="en-US" sz="440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2 </a:t>
            </a:r>
            <a:endParaRPr/>
          </a:p>
        </p:txBody>
      </p:sp>
      <p:pic>
        <p:nvPicPr>
          <p:cNvPr id="280316" name="Google Shape;280316;p7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935344" y="31031"/>
            <a:ext cx="8937509" cy="107298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omb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03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321" name="Google Shape;280321;p7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/>
              <a:t>Chapter Goals</a:t>
            </a:r>
            <a:endParaRPr/>
          </a:p>
        </p:txBody>
      </p:sp>
      <p:sp>
        <p:nvSpPr>
          <p:cNvPr id="280322" name="Google Shape;280322;p79"/>
          <p:cNvSpPr txBox="1">
            <a:spLocks noGrp="1"/>
          </p:cNvSpPr>
          <p:nvPr>
            <p:ph type="body" idx="1"/>
          </p:nvPr>
        </p:nvSpPr>
        <p:spPr>
          <a:xfrm>
            <a:off x="2209800" y="1676401"/>
            <a:ext cx="8305800" cy="453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28600" lvl="0" indent="-22860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None/>
            </a:pPr>
            <a:r>
              <a:rPr lang="en-US" b="1"/>
              <a:t>After completing this chapter, you should be able to:</a:t>
            </a:r>
            <a:r>
              <a:rPr lang="en-US"/>
              <a:t> </a:t>
            </a:r>
            <a:endParaRPr/>
          </a:p>
          <a:p>
            <a:pPr marL="228600" lvl="0" indent="-228600" algn="l" rtl="0">
              <a:lnSpc>
                <a:spcPct val="85000"/>
              </a:lnSpc>
              <a:spcBef>
                <a:spcPts val="112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Construct a frequency distribution</a:t>
            </a:r>
            <a:endParaRPr/>
          </a:p>
          <a:p>
            <a:pPr marL="228600" lvl="0" indent="-228600" algn="l" rtl="0">
              <a:lnSpc>
                <a:spcPct val="105000"/>
              </a:lnSpc>
              <a:spcBef>
                <a:spcPts val="112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Construct and interpret a histogram</a:t>
            </a:r>
            <a:endParaRPr/>
          </a:p>
        </p:txBody>
      </p:sp>
      <p:sp>
        <p:nvSpPr>
          <p:cNvPr id="280323" name="Google Shape;280323;p79"/>
          <p:cNvSpPr txBox="1"/>
          <p:nvPr/>
        </p:nvSpPr>
        <p:spPr>
          <a:xfrm>
            <a:off x="4282751" y="6346827"/>
            <a:ext cx="3278100" cy="3651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Noto Sans Symbols"/>
              <a:buNone/>
            </a:pPr>
            <a:r>
              <a:rPr lang="en-US" sz="1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Business Statistics: A Decision-Making Approach, 7e © 2008 Prentice-Hall, Inc.</a:t>
            </a:r>
            <a:endParaRPr sz="10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03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328" name="Google Shape;280328;p8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/>
              <a:t>Frequency Distributions</a:t>
            </a:r>
            <a:endParaRPr/>
          </a:p>
        </p:txBody>
      </p:sp>
      <p:sp>
        <p:nvSpPr>
          <p:cNvPr id="280329" name="Google Shape;280329;p80"/>
          <p:cNvSpPr txBox="1">
            <a:spLocks noGrp="1"/>
          </p:cNvSpPr>
          <p:nvPr>
            <p:ph type="body" idx="1"/>
          </p:nvPr>
        </p:nvSpPr>
        <p:spPr>
          <a:xfrm>
            <a:off x="2286000" y="1905000"/>
            <a:ext cx="8077200" cy="426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28600" lvl="0" indent="-2286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Noto Sans Symbols"/>
              <a:buNone/>
            </a:pPr>
            <a:r>
              <a:rPr lang="en-US" sz="3200"/>
              <a:t>What is a Frequency Distribution?</a:t>
            </a:r>
            <a:endParaRPr/>
          </a:p>
          <a:p>
            <a:pPr marL="228600" lvl="0" indent="-228600" algn="l" rtl="0">
              <a:lnSpc>
                <a:spcPct val="90000"/>
              </a:lnSpc>
              <a:spcBef>
                <a:spcPts val="154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A frequency distribution is a </a:t>
            </a:r>
            <a:r>
              <a:rPr lang="en-US">
                <a:solidFill>
                  <a:schemeClr val="folHlink"/>
                </a:solidFill>
              </a:rPr>
              <a:t>list or a table</a:t>
            </a:r>
            <a:r>
              <a:rPr lang="en-US"/>
              <a:t> …</a:t>
            </a:r>
            <a:endParaRPr/>
          </a:p>
          <a:p>
            <a:pPr marL="228600" lvl="0" indent="-228600" algn="l" rtl="0">
              <a:lnSpc>
                <a:spcPct val="90000"/>
              </a:lnSpc>
              <a:spcBef>
                <a:spcPts val="154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containing the </a:t>
            </a:r>
            <a:r>
              <a:rPr lang="en-US">
                <a:solidFill>
                  <a:schemeClr val="folHlink"/>
                </a:solidFill>
              </a:rPr>
              <a:t>values of a variable</a:t>
            </a:r>
            <a:r>
              <a:rPr lang="en-US"/>
              <a:t> (or a set of ranges within which the data fall) ...</a:t>
            </a:r>
            <a:endParaRPr/>
          </a:p>
          <a:p>
            <a:pPr marL="228600" lvl="0" indent="-228600" algn="l" rtl="0">
              <a:lnSpc>
                <a:spcPct val="90000"/>
              </a:lnSpc>
              <a:spcBef>
                <a:spcPts val="154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and the </a:t>
            </a:r>
            <a:r>
              <a:rPr lang="en-US">
                <a:solidFill>
                  <a:schemeClr val="folHlink"/>
                </a:solidFill>
              </a:rPr>
              <a:t>corresponding frequencies</a:t>
            </a:r>
            <a:r>
              <a:rPr lang="en-US"/>
              <a:t> with which each value occurs (or frequencies with which data fall within each range)</a:t>
            </a:r>
            <a:endParaRPr/>
          </a:p>
        </p:txBody>
      </p:sp>
      <p:sp>
        <p:nvSpPr>
          <p:cNvPr id="280330" name="Google Shape;280330;p80"/>
          <p:cNvSpPr txBox="1"/>
          <p:nvPr/>
        </p:nvSpPr>
        <p:spPr>
          <a:xfrm>
            <a:off x="4282751" y="6346827"/>
            <a:ext cx="3278100" cy="3651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Noto Sans Symbols"/>
              <a:buNone/>
            </a:pPr>
            <a:r>
              <a:rPr lang="en-US" sz="1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Business Statistics: A Decision-Making Approach, 7e © 2008 Prentice-Hall, Inc.</a:t>
            </a:r>
            <a:endParaRPr sz="10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03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335" name="Google Shape;280335;p81"/>
          <p:cNvSpPr txBox="1">
            <a:spLocks noGrp="1"/>
          </p:cNvSpPr>
          <p:nvPr>
            <p:ph type="title"/>
          </p:nvPr>
        </p:nvSpPr>
        <p:spPr>
          <a:xfrm>
            <a:off x="1192696" y="916783"/>
            <a:ext cx="9614400" cy="68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fontScale="90000"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alibri"/>
              <a:buNone/>
            </a:pPr>
            <a:r>
              <a:rPr lang="en-US"/>
              <a:t>Why Use</a:t>
            </a:r>
            <a:br>
              <a:rPr lang="en-US"/>
            </a:br>
            <a:r>
              <a:rPr lang="en-US"/>
              <a:t>Frequency Distributions?</a:t>
            </a:r>
            <a:endParaRPr/>
          </a:p>
        </p:txBody>
      </p:sp>
      <p:sp>
        <p:nvSpPr>
          <p:cNvPr id="280336" name="Google Shape;280336;p81"/>
          <p:cNvSpPr txBox="1">
            <a:spLocks noGrp="1"/>
          </p:cNvSpPr>
          <p:nvPr>
            <p:ph type="body" idx="1"/>
          </p:nvPr>
        </p:nvSpPr>
        <p:spPr>
          <a:xfrm>
            <a:off x="2743200" y="1905001"/>
            <a:ext cx="7315200" cy="3846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342900" lvl="0" indent="-34290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A frequency distribution is a way to summarize data</a:t>
            </a:r>
            <a:endParaRPr/>
          </a:p>
          <a:p>
            <a:pPr marL="342900" lvl="0" indent="-342900" algn="l" rtl="0">
              <a:lnSpc>
                <a:spcPct val="105000"/>
              </a:lnSpc>
              <a:spcBef>
                <a:spcPts val="154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The distribution condenses the raw data into a more useful form... </a:t>
            </a:r>
            <a:endParaRPr/>
          </a:p>
          <a:p>
            <a:pPr marL="342900" lvl="0" indent="-342900" algn="l" rtl="0">
              <a:lnSpc>
                <a:spcPct val="105000"/>
              </a:lnSpc>
              <a:spcBef>
                <a:spcPts val="154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and allows for a quick visual interpretation of the data</a:t>
            </a:r>
            <a:endParaRPr/>
          </a:p>
        </p:txBody>
      </p:sp>
      <p:sp>
        <p:nvSpPr>
          <p:cNvPr id="280337" name="Google Shape;280337;p81"/>
          <p:cNvSpPr txBox="1"/>
          <p:nvPr/>
        </p:nvSpPr>
        <p:spPr>
          <a:xfrm>
            <a:off x="4282751" y="6346827"/>
            <a:ext cx="3278100" cy="3651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Noto Sans Symbols"/>
              <a:buNone/>
            </a:pPr>
            <a:r>
              <a:rPr lang="en-US" sz="1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Business Statistics: A Decision-Making Approach, 7e © 2008 Prentice-Hall, Inc.</a:t>
            </a:r>
            <a:endParaRPr sz="10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03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342" name="Google Shape;280342;p82"/>
          <p:cNvSpPr txBox="1">
            <a:spLocks noGrp="1"/>
          </p:cNvSpPr>
          <p:nvPr>
            <p:ph type="title"/>
          </p:nvPr>
        </p:nvSpPr>
        <p:spPr>
          <a:xfrm>
            <a:off x="827881" y="550407"/>
            <a:ext cx="94695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/>
              <a:t>Frequency Distribution: Discrete Data</a:t>
            </a:r>
            <a:endParaRPr/>
          </a:p>
        </p:txBody>
      </p:sp>
      <p:sp>
        <p:nvSpPr>
          <p:cNvPr id="280343" name="Google Shape;280343;p82"/>
          <p:cNvSpPr txBox="1">
            <a:spLocks noGrp="1"/>
          </p:cNvSpPr>
          <p:nvPr>
            <p:ph type="body" idx="1"/>
          </p:nvPr>
        </p:nvSpPr>
        <p:spPr>
          <a:xfrm>
            <a:off x="2286000" y="1600200"/>
            <a:ext cx="7543800" cy="53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28600" lvl="0" indent="-2286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folHlink"/>
              </a:buClr>
              <a:buSzPts val="2700"/>
              <a:buChar char="•"/>
            </a:pPr>
            <a:r>
              <a:rPr lang="en-US" sz="2700">
                <a:solidFill>
                  <a:schemeClr val="folHlink"/>
                </a:solidFill>
              </a:rPr>
              <a:t>Discrete data:</a:t>
            </a:r>
            <a:r>
              <a:rPr lang="en-US" sz="2700"/>
              <a:t> possible values are countable</a:t>
            </a:r>
            <a:endParaRPr sz="2300"/>
          </a:p>
        </p:txBody>
      </p:sp>
      <p:sp>
        <p:nvSpPr>
          <p:cNvPr id="280344" name="Google Shape;280344;p82"/>
          <p:cNvSpPr txBox="1"/>
          <p:nvPr/>
        </p:nvSpPr>
        <p:spPr>
          <a:xfrm>
            <a:off x="2590800" y="2438400"/>
            <a:ext cx="2362200" cy="267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333CC"/>
              </a:buClr>
              <a:buSzPts val="2400"/>
              <a:buFont typeface="Noto Sans Symbols"/>
              <a:buNone/>
            </a:pPr>
            <a:r>
              <a:rPr lang="en-US" sz="2400" b="0" i="0" u="none" strike="noStrike" cap="none">
                <a:solidFill>
                  <a:srgbClr val="3333CC"/>
                </a:solidFill>
                <a:latin typeface="Arial"/>
                <a:ea typeface="Arial"/>
                <a:cs typeface="Arial"/>
                <a:sym typeface="Arial"/>
              </a:rPr>
              <a:t>Example:</a:t>
            </a:r>
            <a:r>
              <a:rPr lang="en-US" sz="2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 An advertiser asks 200 customers how many days per week they read the daily newspaper.</a:t>
            </a:r>
            <a:endParaRPr/>
          </a:p>
        </p:txBody>
      </p:sp>
      <p:graphicFrame>
        <p:nvGraphicFramePr>
          <p:cNvPr id="280345" name="Google Shape;280345;p82"/>
          <p:cNvGraphicFramePr/>
          <p:nvPr>
            <p:extLst>
              <p:ext uri="{D42A27DB-BD31-4B8C-83A1-F6EECF244321}">
                <p14:modId xmlns:p14="http://schemas.microsoft.com/office/powerpoint/2010/main" val="3979096014"/>
              </p:ext>
            </p:extLst>
          </p:nvPr>
        </p:nvGraphicFramePr>
        <p:xfrm>
          <a:off x="5594555" y="2362201"/>
          <a:ext cx="4235245" cy="3825850"/>
        </p:xfrm>
        <a:graphic>
          <a:graphicData uri="http://schemas.openxmlformats.org/drawingml/2006/table">
            <a:tbl>
              <a:tblPr>
                <a:noFill/>
                <a:tableStyleId>{43992EB6-EE72-486B-9924-CDF1E1D7BC4C}</a:tableStyleId>
              </a:tblPr>
              <a:tblGrid>
                <a:gridCol w="21016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336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706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folHlink"/>
                        </a:buClr>
                        <a:buSzPts val="1140"/>
                        <a:buFont typeface="Noto Sans Symbols"/>
                        <a:buNone/>
                      </a:pPr>
                      <a:r>
                        <a:rPr lang="en-US" sz="1900" b="1" i="0" u="none" strike="noStrike" cap="none" dirty="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Number of days read</a:t>
                      </a:r>
                      <a:endParaRPr dirty="0"/>
                    </a:p>
                  </a:txBody>
                  <a:tcPr marL="91450" marR="91450" marT="45725" marB="45725" anchor="ctr">
                    <a:lnL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folHlink"/>
                        </a:buClr>
                        <a:buSzPts val="1140"/>
                        <a:buFont typeface="Noto Sans Symbols"/>
                        <a:buNone/>
                      </a:pPr>
                      <a:r>
                        <a:rPr lang="en-US" sz="1900" b="1" i="0" u="none" strike="noStrike" cap="none" dirty="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Frequency</a:t>
                      </a:r>
                      <a:endParaRPr dirty="0"/>
                    </a:p>
                  </a:txBody>
                  <a:tcPr marL="91450" marR="91450" marT="45725" marB="45725" anchor="ctr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C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05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folHlink"/>
                        </a:buClr>
                        <a:buSzPts val="1020"/>
                        <a:buFont typeface="Noto Sans Symbols"/>
                        <a:buNone/>
                      </a:pPr>
                      <a:r>
                        <a:rPr lang="en-US" sz="1700" b="0" i="0" u="none" strike="noStrike" cap="none" dirty="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  <a:endParaRPr dirty="0"/>
                    </a:p>
                  </a:txBody>
                  <a:tcPr marL="91450" marR="91450" marT="45725" marB="45725">
                    <a:lnL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folHlink"/>
                        </a:buClr>
                        <a:buSzPts val="1020"/>
                        <a:buFont typeface="Noto Sans Symbols"/>
                        <a:buNone/>
                      </a:pPr>
                      <a:r>
                        <a:rPr lang="en-US" sz="1700" b="0" i="0" u="none" strike="noStrike" cap="none" dirty="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44</a:t>
                      </a:r>
                      <a:endParaRPr dirty="0"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05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folHlink"/>
                        </a:buClr>
                        <a:buSzPts val="1020"/>
                        <a:buFont typeface="Noto Sans Symbols"/>
                        <a:buNone/>
                      </a:pPr>
                      <a:r>
                        <a:rPr lang="en-US" sz="1700" b="0" i="0" u="none" strike="noStrike" cap="none" dirty="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dirty="0"/>
                    </a:p>
                  </a:txBody>
                  <a:tcPr marL="91450" marR="91450" marT="45725" marB="45725">
                    <a:lnL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folHlink"/>
                        </a:buClr>
                        <a:buSzPts val="1020"/>
                        <a:buFont typeface="Noto Sans Symbols"/>
                        <a:buNone/>
                      </a:pPr>
                      <a:r>
                        <a:rPr lang="en-US" sz="1700" b="0" i="0" u="none" strike="noStrike" cap="none" dirty="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24</a:t>
                      </a:r>
                      <a:endParaRPr dirty="0"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05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folHlink"/>
                        </a:buClr>
                        <a:buSzPts val="1020"/>
                        <a:buFont typeface="Noto Sans Symbols"/>
                        <a:buNone/>
                      </a:pPr>
                      <a:r>
                        <a:rPr lang="en-US" sz="1700" b="0" i="0" u="none" strike="noStrike" cap="none" dirty="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dirty="0"/>
                    </a:p>
                  </a:txBody>
                  <a:tcPr marL="91450" marR="91450" marT="45725" marB="45725">
                    <a:lnL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folHlink"/>
                        </a:buClr>
                        <a:buSzPts val="1020"/>
                        <a:buFont typeface="Noto Sans Symbols"/>
                        <a:buNone/>
                      </a:pPr>
                      <a:r>
                        <a:rPr lang="en-US" sz="1700" b="0" i="0" u="none" strike="noStrike" cap="none" dirty="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18</a:t>
                      </a:r>
                      <a:endParaRPr dirty="0"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05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folHlink"/>
                        </a:buClr>
                        <a:buSzPts val="1020"/>
                        <a:buFont typeface="Noto Sans Symbols"/>
                        <a:buNone/>
                      </a:pPr>
                      <a:r>
                        <a:rPr lang="en-US" sz="1700" b="0" i="0" u="none" strike="noStrike" cap="none" dirty="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dirty="0"/>
                    </a:p>
                  </a:txBody>
                  <a:tcPr marL="91450" marR="91450" marT="45725" marB="45725">
                    <a:lnL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folHlink"/>
                        </a:buClr>
                        <a:buSzPts val="1020"/>
                        <a:buFont typeface="Noto Sans Symbols"/>
                        <a:buNone/>
                      </a:pPr>
                      <a:r>
                        <a:rPr lang="en-US" sz="1700" b="0" i="0" u="none" strike="noStrike" cap="none" dirty="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16</a:t>
                      </a:r>
                      <a:endParaRPr dirty="0"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05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folHlink"/>
                        </a:buClr>
                        <a:buSzPts val="1020"/>
                        <a:buFont typeface="Noto Sans Symbols"/>
                        <a:buNone/>
                      </a:pPr>
                      <a:r>
                        <a:rPr lang="en-US" sz="1700" b="0" i="0" u="none" strike="noStrike" cap="non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/>
                    </a:p>
                  </a:txBody>
                  <a:tcPr marL="91450" marR="91450" marT="45725" marB="45725">
                    <a:lnL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folHlink"/>
                        </a:buClr>
                        <a:buSzPts val="1020"/>
                        <a:buFont typeface="Noto Sans Symbols"/>
                        <a:buNone/>
                      </a:pPr>
                      <a:r>
                        <a:rPr lang="en-US" sz="1700" b="0" i="0" u="none" strike="noStrike" cap="none" dirty="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20</a:t>
                      </a:r>
                      <a:endParaRPr dirty="0"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05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folHlink"/>
                        </a:buClr>
                        <a:buSzPts val="1020"/>
                        <a:buFont typeface="Noto Sans Symbols"/>
                        <a:buNone/>
                      </a:pPr>
                      <a:r>
                        <a:rPr lang="en-US" sz="1700" b="0" i="0" u="none" strike="noStrike" cap="non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/>
                    </a:p>
                  </a:txBody>
                  <a:tcPr marL="91450" marR="91450" marT="45725" marB="45725">
                    <a:lnL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folHlink"/>
                        </a:buClr>
                        <a:buSzPts val="1020"/>
                        <a:buFont typeface="Noto Sans Symbols"/>
                        <a:buNone/>
                      </a:pPr>
                      <a:r>
                        <a:rPr lang="en-US" sz="1700" b="0" i="0" u="none" strike="noStrike" cap="non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22</a:t>
                      </a:r>
                      <a:endParaRPr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05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folHlink"/>
                        </a:buClr>
                        <a:buSzPts val="1020"/>
                        <a:buFont typeface="Noto Sans Symbols"/>
                        <a:buNone/>
                      </a:pPr>
                      <a:r>
                        <a:rPr lang="en-US" sz="1700" b="0" i="0" u="none" strike="noStrike" cap="non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/>
                    </a:p>
                  </a:txBody>
                  <a:tcPr marL="91450" marR="91450" marT="45725" marB="45725">
                    <a:lnL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folHlink"/>
                        </a:buClr>
                        <a:buSzPts val="1020"/>
                        <a:buFont typeface="Noto Sans Symbols"/>
                        <a:buNone/>
                      </a:pPr>
                      <a:r>
                        <a:rPr lang="en-US" sz="1700" b="0" i="0" u="none" strike="noStrike" cap="non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26</a:t>
                      </a:r>
                      <a:endParaRPr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05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folHlink"/>
                        </a:buClr>
                        <a:buSzPts val="1020"/>
                        <a:buFont typeface="Noto Sans Symbols"/>
                        <a:buNone/>
                      </a:pPr>
                      <a:r>
                        <a:rPr lang="en-US" sz="1700" b="0" i="0" u="none" strike="noStrike" cap="non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/>
                    </a:p>
                  </a:txBody>
                  <a:tcPr marL="91450" marR="91450" marT="45725" marB="45725">
                    <a:lnL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folHlink"/>
                        </a:buClr>
                        <a:buSzPts val="1020"/>
                        <a:buFont typeface="Noto Sans Symbols"/>
                        <a:buNone/>
                      </a:pPr>
                      <a:r>
                        <a:rPr lang="en-US" sz="1700" b="0" i="0" u="none" strike="noStrike" cap="non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30</a:t>
                      </a:r>
                      <a:endParaRPr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05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folHlink"/>
                        </a:buClr>
                        <a:buSzPts val="1020"/>
                        <a:buFont typeface="Noto Sans Symbols"/>
                        <a:buNone/>
                      </a:pPr>
                      <a:r>
                        <a:rPr lang="en-US" sz="1700" b="1" i="0" u="none" strike="noStrike" cap="non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Total</a:t>
                      </a:r>
                      <a:endParaRPr/>
                    </a:p>
                  </a:txBody>
                  <a:tcPr marL="91450" marR="91450" marT="45725" marB="45725">
                    <a:lnL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DE0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folHlink"/>
                        </a:buClr>
                        <a:buSzPts val="1020"/>
                        <a:buFont typeface="Noto Sans Symbols"/>
                        <a:buNone/>
                      </a:pPr>
                      <a:r>
                        <a:rPr lang="en-US" sz="1700" b="1" i="0" u="none" strike="noStrike" cap="none" dirty="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200</a:t>
                      </a:r>
                      <a:endParaRPr dirty="0"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DE0B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pic>
        <p:nvPicPr>
          <p:cNvPr id="280346" name="Google Shape;280346;p8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981200" y="5181600"/>
            <a:ext cx="1885950" cy="1104900"/>
          </a:xfrm>
          <a:prstGeom prst="rect">
            <a:avLst/>
          </a:prstGeom>
          <a:noFill/>
          <a:ln>
            <a:noFill/>
          </a:ln>
        </p:spPr>
      </p:pic>
      <p:sp>
        <p:nvSpPr>
          <p:cNvPr id="280347" name="Google Shape;280347;p82"/>
          <p:cNvSpPr txBox="1"/>
          <p:nvPr/>
        </p:nvSpPr>
        <p:spPr>
          <a:xfrm>
            <a:off x="4282751" y="6346827"/>
            <a:ext cx="3278100" cy="3651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Noto Sans Symbols"/>
              <a:buNone/>
            </a:pPr>
            <a:r>
              <a:rPr lang="en-US" sz="1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Business Statistics: A Decision-Making Approach, 7e © 2008 Prentice-Hall, Inc.</a:t>
            </a:r>
            <a:endParaRPr sz="10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03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352" name="Google Shape;280352;p8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/>
              <a:t>Relative Frequency</a:t>
            </a:r>
            <a:endParaRPr/>
          </a:p>
        </p:txBody>
      </p:sp>
      <p:sp>
        <p:nvSpPr>
          <p:cNvPr id="280353" name="Google Shape;280353;p83"/>
          <p:cNvSpPr txBox="1">
            <a:spLocks noGrp="1"/>
          </p:cNvSpPr>
          <p:nvPr>
            <p:ph type="body" idx="1"/>
          </p:nvPr>
        </p:nvSpPr>
        <p:spPr>
          <a:xfrm>
            <a:off x="2286000" y="1600200"/>
            <a:ext cx="8229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28600" lvl="0" indent="-2286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folHlink"/>
              </a:buClr>
              <a:buSzPts val="2400"/>
              <a:buFont typeface="Noto Sans Symbols"/>
              <a:buNone/>
            </a:pPr>
            <a:r>
              <a:rPr lang="en-US" sz="2400">
                <a:solidFill>
                  <a:schemeClr val="folHlink"/>
                </a:solidFill>
              </a:rPr>
              <a:t>Relative Frequency</a:t>
            </a:r>
            <a:r>
              <a:rPr lang="en-US" sz="2400"/>
              <a:t>: What proportion is in each category?</a:t>
            </a:r>
            <a:endParaRPr/>
          </a:p>
        </p:txBody>
      </p:sp>
      <p:graphicFrame>
        <p:nvGraphicFramePr>
          <p:cNvPr id="280354" name="Google Shape;280354;p83"/>
          <p:cNvGraphicFramePr/>
          <p:nvPr/>
        </p:nvGraphicFramePr>
        <p:xfrm>
          <a:off x="2362200" y="2209801"/>
          <a:ext cx="6400800" cy="3883220"/>
        </p:xfrm>
        <a:graphic>
          <a:graphicData uri="http://schemas.openxmlformats.org/drawingml/2006/table">
            <a:tbl>
              <a:tblPr>
                <a:noFill/>
                <a:tableStyleId>{43992EB6-EE72-486B-9924-CDF1E1D7BC4C}</a:tableStyleId>
              </a:tblPr>
              <a:tblGrid>
                <a:gridCol w="2133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336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336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284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folHlink"/>
                        </a:buClr>
                        <a:buSzPts val="1140"/>
                        <a:buFont typeface="Noto Sans Symbols"/>
                        <a:buNone/>
                      </a:pPr>
                      <a:r>
                        <a:rPr lang="en-US" sz="1900" b="1" i="0" u="none" strike="noStrike" cap="non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Number of days read</a:t>
                      </a:r>
                      <a:endParaRPr/>
                    </a:p>
                  </a:txBody>
                  <a:tcPr marL="91450" marR="91450" marT="45725" marB="45725" anchor="ctr">
                    <a:lnL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folHlink"/>
                        </a:buClr>
                        <a:buSzPts val="1140"/>
                        <a:buFont typeface="Noto Sans Symbols"/>
                        <a:buNone/>
                      </a:pPr>
                      <a:r>
                        <a:rPr lang="en-US" sz="1900" b="1" i="0" u="none" strike="noStrike" cap="non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Frequency</a:t>
                      </a:r>
                      <a:endParaRPr/>
                    </a:p>
                  </a:txBody>
                  <a:tcPr marL="91450" marR="91450" marT="45725" marB="45725" anchor="ctr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folHlink"/>
                        </a:buClr>
                        <a:buSzPts val="1140"/>
                        <a:buFont typeface="Noto Sans Symbols"/>
                        <a:buNone/>
                      </a:pPr>
                      <a:r>
                        <a:rPr lang="en-US" sz="1900" b="1" i="0" u="none" strike="noStrike" cap="none">
                          <a:solidFill>
                            <a:schemeClr val="folHlink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Relative</a:t>
                      </a:r>
                      <a:endParaRPr/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380"/>
                        </a:spcBef>
                        <a:spcAft>
                          <a:spcPts val="0"/>
                        </a:spcAft>
                        <a:buClr>
                          <a:schemeClr val="folHlink"/>
                        </a:buClr>
                        <a:buSzPts val="1140"/>
                        <a:buFont typeface="Noto Sans Symbols"/>
                        <a:buNone/>
                      </a:pPr>
                      <a:r>
                        <a:rPr lang="en-US" sz="1900" b="1" i="0" u="none" strike="noStrike" cap="none">
                          <a:solidFill>
                            <a:schemeClr val="folHlink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Frequency</a:t>
                      </a:r>
                      <a:endParaRPr/>
                    </a:p>
                  </a:txBody>
                  <a:tcPr marL="91450" marR="91450" marT="45725" marB="45725" anchor="ctr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C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05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folHlink"/>
                        </a:buClr>
                        <a:buSzPts val="1020"/>
                        <a:buFont typeface="Noto Sans Symbols"/>
                        <a:buNone/>
                      </a:pPr>
                      <a:r>
                        <a:rPr lang="en-US" sz="1700" b="0" i="0" u="none" strike="noStrike" cap="none" dirty="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  <a:endParaRPr dirty="0"/>
                    </a:p>
                  </a:txBody>
                  <a:tcPr marL="91450" marR="91450" marT="45725" marB="45725">
                    <a:lnL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folHlink"/>
                        </a:buClr>
                        <a:buSzPts val="1020"/>
                        <a:buFont typeface="Noto Sans Symbols"/>
                        <a:buNone/>
                      </a:pPr>
                      <a:r>
                        <a:rPr lang="en-US" sz="1700" b="0" i="0" u="none" strike="noStrike" cap="none" dirty="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44</a:t>
                      </a:r>
                      <a:endParaRPr dirty="0"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folHlink"/>
                        </a:buClr>
                        <a:buSzPts val="1020"/>
                        <a:buFont typeface="Noto Sans Symbols"/>
                        <a:buNone/>
                      </a:pPr>
                      <a:r>
                        <a:rPr lang="en-US" sz="1700" b="1" i="0" u="none" strike="noStrike" cap="none" dirty="0">
                          <a:solidFill>
                            <a:schemeClr val="folHlink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.22</a:t>
                      </a:r>
                      <a:endParaRPr dirty="0"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05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folHlink"/>
                        </a:buClr>
                        <a:buSzPts val="1020"/>
                        <a:buFont typeface="Noto Sans Symbols"/>
                        <a:buNone/>
                      </a:pPr>
                      <a:r>
                        <a:rPr lang="en-US" sz="1700" b="0" i="0" u="none" strike="noStrike" cap="none" dirty="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dirty="0"/>
                    </a:p>
                  </a:txBody>
                  <a:tcPr marL="91450" marR="91450" marT="45725" marB="45725">
                    <a:lnL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folHlink"/>
                        </a:buClr>
                        <a:buSzPts val="1020"/>
                        <a:buFont typeface="Noto Sans Symbols"/>
                        <a:buNone/>
                      </a:pPr>
                      <a:r>
                        <a:rPr lang="en-US" sz="1700" b="0" i="0" u="none" strike="noStrike" cap="none" dirty="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24</a:t>
                      </a:r>
                      <a:endParaRPr dirty="0"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folHlink"/>
                        </a:buClr>
                        <a:buSzPts val="1020"/>
                        <a:buFont typeface="Noto Sans Symbols"/>
                        <a:buNone/>
                      </a:pPr>
                      <a:r>
                        <a:rPr lang="en-US" sz="1700" b="1" i="0" u="none" strike="noStrike" cap="none">
                          <a:solidFill>
                            <a:schemeClr val="folHlink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.12</a:t>
                      </a:r>
                      <a:endParaRPr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05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folHlink"/>
                        </a:buClr>
                        <a:buSzPts val="1020"/>
                        <a:buFont typeface="Noto Sans Symbols"/>
                        <a:buNone/>
                      </a:pPr>
                      <a:r>
                        <a:rPr lang="en-US" sz="1700" b="0" i="0" u="none" strike="noStrike" cap="none" dirty="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dirty="0"/>
                    </a:p>
                  </a:txBody>
                  <a:tcPr marL="91450" marR="91450" marT="45725" marB="45725">
                    <a:lnL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folHlink"/>
                        </a:buClr>
                        <a:buSzPts val="1020"/>
                        <a:buFont typeface="Noto Sans Symbols"/>
                        <a:buNone/>
                      </a:pPr>
                      <a:r>
                        <a:rPr lang="en-US" sz="1700" b="0" i="0" u="none" strike="noStrike" cap="none" dirty="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18</a:t>
                      </a:r>
                      <a:endParaRPr dirty="0"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folHlink"/>
                        </a:buClr>
                        <a:buSzPts val="1020"/>
                        <a:buFont typeface="Noto Sans Symbols"/>
                        <a:buNone/>
                      </a:pPr>
                      <a:r>
                        <a:rPr lang="en-US" sz="1700" b="1" i="0" u="none" strike="noStrike" cap="none">
                          <a:solidFill>
                            <a:schemeClr val="folHlink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.09</a:t>
                      </a:r>
                      <a:endParaRPr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05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folHlink"/>
                        </a:buClr>
                        <a:buSzPts val="1020"/>
                        <a:buFont typeface="Noto Sans Symbols"/>
                        <a:buNone/>
                      </a:pPr>
                      <a:r>
                        <a:rPr lang="en-US" sz="1700" b="0" i="0" u="none" strike="noStrike" cap="none" dirty="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dirty="0"/>
                    </a:p>
                  </a:txBody>
                  <a:tcPr marL="91450" marR="91450" marT="45725" marB="45725">
                    <a:lnL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folHlink"/>
                        </a:buClr>
                        <a:buSzPts val="1020"/>
                        <a:buFont typeface="Noto Sans Symbols"/>
                        <a:buNone/>
                      </a:pPr>
                      <a:r>
                        <a:rPr lang="en-US" sz="1700" b="0" i="0" u="none" strike="noStrike" cap="none" dirty="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16</a:t>
                      </a:r>
                      <a:endParaRPr dirty="0"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folHlink"/>
                        </a:buClr>
                        <a:buSzPts val="1020"/>
                        <a:buFont typeface="Noto Sans Symbols"/>
                        <a:buNone/>
                      </a:pPr>
                      <a:r>
                        <a:rPr lang="en-US" sz="1700" b="1" i="0" u="none" strike="noStrike" cap="none">
                          <a:solidFill>
                            <a:schemeClr val="folHlink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.08</a:t>
                      </a:r>
                      <a:endParaRPr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05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folHlink"/>
                        </a:buClr>
                        <a:buSzPts val="1020"/>
                        <a:buFont typeface="Noto Sans Symbols"/>
                        <a:buNone/>
                      </a:pPr>
                      <a:r>
                        <a:rPr lang="en-US" sz="1700" b="0" i="0" u="none" strike="noStrike" cap="non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/>
                    </a:p>
                  </a:txBody>
                  <a:tcPr marL="91450" marR="91450" marT="45725" marB="45725">
                    <a:lnL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folHlink"/>
                        </a:buClr>
                        <a:buSzPts val="1020"/>
                        <a:buFont typeface="Noto Sans Symbols"/>
                        <a:buNone/>
                      </a:pPr>
                      <a:r>
                        <a:rPr lang="en-US" sz="1700" b="0" i="0" u="none" strike="noStrike" cap="non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20</a:t>
                      </a:r>
                      <a:endParaRPr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folHlink"/>
                        </a:buClr>
                        <a:buSzPts val="1020"/>
                        <a:buFont typeface="Noto Sans Symbols"/>
                        <a:buNone/>
                      </a:pPr>
                      <a:r>
                        <a:rPr lang="en-US" sz="1700" b="1" i="0" u="none" strike="noStrike" cap="none">
                          <a:solidFill>
                            <a:schemeClr val="folHlink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.10</a:t>
                      </a:r>
                      <a:endParaRPr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05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folHlink"/>
                        </a:buClr>
                        <a:buSzPts val="1020"/>
                        <a:buFont typeface="Noto Sans Symbols"/>
                        <a:buNone/>
                      </a:pPr>
                      <a:r>
                        <a:rPr lang="en-US" sz="1700" b="0" i="0" u="none" strike="noStrike" cap="non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/>
                    </a:p>
                  </a:txBody>
                  <a:tcPr marL="91450" marR="91450" marT="45725" marB="45725">
                    <a:lnL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folHlink"/>
                        </a:buClr>
                        <a:buSzPts val="1020"/>
                        <a:buFont typeface="Noto Sans Symbols"/>
                        <a:buNone/>
                      </a:pPr>
                      <a:r>
                        <a:rPr lang="en-US" sz="1700" b="0" i="0" u="none" strike="noStrike" cap="non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22</a:t>
                      </a:r>
                      <a:endParaRPr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folHlink"/>
                        </a:buClr>
                        <a:buSzPts val="1020"/>
                        <a:buFont typeface="Noto Sans Symbols"/>
                        <a:buNone/>
                      </a:pPr>
                      <a:r>
                        <a:rPr lang="en-US" sz="1700" b="1" i="0" u="none" strike="noStrike" cap="none">
                          <a:solidFill>
                            <a:schemeClr val="folHlink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.11</a:t>
                      </a:r>
                      <a:endParaRPr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05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folHlink"/>
                        </a:buClr>
                        <a:buSzPts val="1020"/>
                        <a:buFont typeface="Noto Sans Symbols"/>
                        <a:buNone/>
                      </a:pPr>
                      <a:r>
                        <a:rPr lang="en-US" sz="1700" b="0" i="0" u="none" strike="noStrike" cap="non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/>
                    </a:p>
                  </a:txBody>
                  <a:tcPr marL="91450" marR="91450" marT="45725" marB="45725">
                    <a:lnL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folHlink"/>
                        </a:buClr>
                        <a:buSzPts val="1020"/>
                        <a:buFont typeface="Noto Sans Symbols"/>
                        <a:buNone/>
                      </a:pPr>
                      <a:r>
                        <a:rPr lang="en-US" sz="1700" b="0" i="0" u="none" strike="noStrike" cap="none" dirty="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26</a:t>
                      </a:r>
                      <a:endParaRPr dirty="0"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folHlink"/>
                        </a:buClr>
                        <a:buSzPts val="1020"/>
                        <a:buFont typeface="Noto Sans Symbols"/>
                        <a:buNone/>
                      </a:pPr>
                      <a:r>
                        <a:rPr lang="en-US" sz="1700" b="1" i="0" u="none" strike="noStrike" cap="none">
                          <a:solidFill>
                            <a:schemeClr val="folHlink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.13</a:t>
                      </a:r>
                      <a:endParaRPr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05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folHlink"/>
                        </a:buClr>
                        <a:buSzPts val="1020"/>
                        <a:buFont typeface="Noto Sans Symbols"/>
                        <a:buNone/>
                      </a:pPr>
                      <a:r>
                        <a:rPr lang="en-US" sz="1700" b="0" i="0" u="none" strike="noStrike" cap="none" dirty="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dirty="0"/>
                    </a:p>
                  </a:txBody>
                  <a:tcPr marL="91450" marR="91450" marT="45725" marB="45725">
                    <a:lnL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folHlink"/>
                        </a:buClr>
                        <a:buSzPts val="1020"/>
                        <a:buFont typeface="Noto Sans Symbols"/>
                        <a:buNone/>
                      </a:pPr>
                      <a:r>
                        <a:rPr lang="en-US" sz="1700" b="0" i="0" u="none" strike="noStrike" cap="none" dirty="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30</a:t>
                      </a:r>
                      <a:endParaRPr dirty="0"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folHlink"/>
                        </a:buClr>
                        <a:buSzPts val="1020"/>
                        <a:buFont typeface="Noto Sans Symbols"/>
                        <a:buNone/>
                      </a:pPr>
                      <a:r>
                        <a:rPr lang="en-US" sz="1700" b="1" i="0" u="none" strike="noStrike" cap="none" dirty="0">
                          <a:solidFill>
                            <a:schemeClr val="folHlink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.15</a:t>
                      </a:r>
                      <a:endParaRPr dirty="0"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05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folHlink"/>
                        </a:buClr>
                        <a:buSzPts val="1020"/>
                        <a:buFont typeface="Noto Sans Symbols"/>
                        <a:buNone/>
                      </a:pPr>
                      <a:r>
                        <a:rPr lang="en-US" sz="1700" b="1" i="0" u="none" strike="noStrike" cap="non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Total</a:t>
                      </a:r>
                      <a:endParaRPr/>
                    </a:p>
                  </a:txBody>
                  <a:tcPr marL="91450" marR="91450" marT="45725" marB="45725">
                    <a:lnL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DE0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folHlink"/>
                        </a:buClr>
                        <a:buSzPts val="1020"/>
                        <a:buFont typeface="Noto Sans Symbols"/>
                        <a:buNone/>
                      </a:pPr>
                      <a:r>
                        <a:rPr lang="en-US" sz="1700" b="1" i="0" u="none" strike="noStrike" cap="none" dirty="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200</a:t>
                      </a:r>
                      <a:endParaRPr dirty="0"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DE0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folHlink"/>
                        </a:buClr>
                        <a:buSzPts val="1020"/>
                        <a:buFont typeface="Noto Sans Symbols"/>
                        <a:buNone/>
                      </a:pPr>
                      <a:r>
                        <a:rPr lang="en-US" sz="1700" b="1" i="0" u="none" strike="noStrike" cap="none" dirty="0">
                          <a:solidFill>
                            <a:schemeClr val="folHlink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1.00</a:t>
                      </a:r>
                      <a:endParaRPr dirty="0"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DE0B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280355" name="Google Shape;280355;p83"/>
          <p:cNvSpPr/>
          <p:nvPr/>
        </p:nvSpPr>
        <p:spPr>
          <a:xfrm>
            <a:off x="8991600" y="2971800"/>
            <a:ext cx="1371600" cy="106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85325" tIns="42650" rIns="85325" bIns="42650" anchor="t" anchorCtr="0">
            <a:noAutofit/>
          </a:bodyPr>
          <a:lstStyle/>
          <a:p>
            <a:pPr marL="320675" marR="0" lvl="0" indent="-32067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333CC"/>
              </a:buClr>
              <a:buSzPts val="1140"/>
              <a:buFont typeface="Noto Sans Symbols"/>
              <a:buNone/>
            </a:pPr>
            <a:endParaRPr sz="19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80356" name="Google Shape;280356;p8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144000" y="2743200"/>
            <a:ext cx="1316038" cy="755650"/>
          </a:xfrm>
          <a:prstGeom prst="rect">
            <a:avLst/>
          </a:prstGeom>
          <a:noFill/>
          <a:ln>
            <a:noFill/>
          </a:ln>
        </p:spPr>
      </p:pic>
      <p:sp>
        <p:nvSpPr>
          <p:cNvPr id="280357" name="Google Shape;280357;p83"/>
          <p:cNvSpPr/>
          <p:nvPr/>
        </p:nvSpPr>
        <p:spPr>
          <a:xfrm>
            <a:off x="8153400" y="3048000"/>
            <a:ext cx="990600" cy="152400"/>
          </a:xfrm>
          <a:prstGeom prst="leftArrow">
            <a:avLst>
              <a:gd name="adj1" fmla="val 50000"/>
              <a:gd name="adj2" fmla="val 162500"/>
            </a:avLst>
          </a:prstGeom>
          <a:solidFill>
            <a:schemeClr val="folHlink"/>
          </a:solidFill>
          <a:ln w="9525" cap="flat" cmpd="sng">
            <a:solidFill>
              <a:schemeClr val="folHlink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None/>
            </a:pPr>
            <a:endParaRPr sz="2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0358" name="Google Shape;280358;p83"/>
          <p:cNvSpPr txBox="1"/>
          <p:nvPr/>
        </p:nvSpPr>
        <p:spPr>
          <a:xfrm>
            <a:off x="8991600" y="3657601"/>
            <a:ext cx="1676400" cy="155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333CC"/>
              </a:buClr>
              <a:buSzPts val="960"/>
              <a:buFont typeface="Noto Sans Symbols"/>
              <a:buNone/>
            </a:pPr>
            <a:r>
              <a:rPr lang="en-US" sz="16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22% of the people in the sample report that they read the newspaper 0 days per week</a:t>
            </a:r>
            <a:endParaRPr sz="2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80359" name="Google Shape;280359;p8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8915400" y="5511800"/>
            <a:ext cx="1581150" cy="927100"/>
          </a:xfrm>
          <a:prstGeom prst="rect">
            <a:avLst/>
          </a:prstGeom>
          <a:noFill/>
          <a:ln>
            <a:noFill/>
          </a:ln>
        </p:spPr>
      </p:pic>
      <p:sp>
        <p:nvSpPr>
          <p:cNvPr id="280360" name="Google Shape;280360;p83"/>
          <p:cNvSpPr txBox="1"/>
          <p:nvPr/>
        </p:nvSpPr>
        <p:spPr>
          <a:xfrm>
            <a:off x="4282751" y="6346827"/>
            <a:ext cx="3278100" cy="3651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Noto Sans Symbols"/>
              <a:buNone/>
            </a:pPr>
            <a:r>
              <a:rPr lang="en-US" sz="1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Business Statistics: A Decision-Making Approach, 7e © 2008 Prentice-Hall, Inc.</a:t>
            </a:r>
            <a:endParaRPr sz="10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03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365" name="Google Shape;280365;p84"/>
          <p:cNvSpPr/>
          <p:nvPr/>
        </p:nvSpPr>
        <p:spPr>
          <a:xfrm>
            <a:off x="3581400" y="4114800"/>
            <a:ext cx="5257800" cy="914400"/>
          </a:xfrm>
          <a:prstGeom prst="rect">
            <a:avLst/>
          </a:prstGeom>
          <a:solidFill>
            <a:srgbClr val="FFFFCC"/>
          </a:solidFill>
          <a:ln w="95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None/>
            </a:pPr>
            <a:endParaRPr sz="2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0366" name="Google Shape;280366;p84"/>
          <p:cNvSpPr txBox="1">
            <a:spLocks noGrp="1"/>
          </p:cNvSpPr>
          <p:nvPr>
            <p:ph type="title"/>
          </p:nvPr>
        </p:nvSpPr>
        <p:spPr>
          <a:xfrm>
            <a:off x="1417983" y="593725"/>
            <a:ext cx="88101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fontScale="90000"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alibri"/>
              <a:buNone/>
            </a:pPr>
            <a:r>
              <a:rPr lang="en-US"/>
              <a:t>Frequency Distribution:  Continuous Data</a:t>
            </a:r>
            <a:endParaRPr/>
          </a:p>
        </p:txBody>
      </p:sp>
      <p:sp>
        <p:nvSpPr>
          <p:cNvPr id="280367" name="Google Shape;280367;p84"/>
          <p:cNvSpPr txBox="1">
            <a:spLocks noGrp="1"/>
          </p:cNvSpPr>
          <p:nvPr>
            <p:ph type="body" idx="1"/>
          </p:nvPr>
        </p:nvSpPr>
        <p:spPr>
          <a:xfrm>
            <a:off x="2286000" y="1828800"/>
            <a:ext cx="8077200" cy="462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28600" lvl="0" indent="-2286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folHlink"/>
              </a:buClr>
              <a:buSzPts val="2800"/>
              <a:buChar char="•"/>
            </a:pPr>
            <a:r>
              <a:rPr lang="en-US" dirty="0">
                <a:solidFill>
                  <a:schemeClr val="folHlink"/>
                </a:solidFill>
              </a:rPr>
              <a:t>Continuous Data:</a:t>
            </a:r>
            <a:r>
              <a:rPr lang="en-US" dirty="0"/>
              <a:t> may take on any value in some interval</a:t>
            </a:r>
            <a:endParaRPr dirty="0"/>
          </a:p>
          <a:p>
            <a:pPr marL="228600" lvl="0" indent="-152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</a:pPr>
            <a:endParaRPr sz="1200" dirty="0"/>
          </a:p>
          <a:p>
            <a:pPr marL="228600" lvl="0" indent="-22860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folHlink"/>
              </a:buClr>
              <a:buSzPts val="2400"/>
              <a:buFont typeface="Noto Sans Symbols"/>
              <a:buNone/>
            </a:pPr>
            <a:r>
              <a:rPr lang="en-US" sz="2400" dirty="0">
                <a:solidFill>
                  <a:schemeClr val="folHlink"/>
                </a:solidFill>
              </a:rPr>
              <a:t>Example:</a:t>
            </a:r>
            <a:r>
              <a:rPr lang="en-US" sz="2400" dirty="0"/>
              <a:t> A manufacturer of insulation randomly selects 20 winter days and records the </a:t>
            </a:r>
            <a:r>
              <a:rPr lang="en-US" sz="2400" dirty="0">
                <a:solidFill>
                  <a:schemeClr val="folHlink"/>
                </a:solidFill>
              </a:rPr>
              <a:t>daily high temperature</a:t>
            </a:r>
            <a:endParaRPr dirty="0"/>
          </a:p>
          <a:p>
            <a:pPr marL="228600" lvl="0" indent="-228600" algn="l" rtl="0">
              <a:lnSpc>
                <a:spcPct val="90000"/>
              </a:lnSpc>
              <a:spcBef>
                <a:spcPts val="1760"/>
              </a:spcBef>
              <a:spcAft>
                <a:spcPts val="0"/>
              </a:spcAft>
              <a:buClr>
                <a:schemeClr val="hlink"/>
              </a:buClr>
              <a:buSzPts val="3200"/>
              <a:buFont typeface="Noto Sans Symbols"/>
              <a:buNone/>
            </a:pPr>
            <a:r>
              <a:rPr lang="en-US" sz="3200" b="1" dirty="0">
                <a:solidFill>
                  <a:schemeClr val="hlink"/>
                </a:solidFill>
              </a:rPr>
              <a:t>	</a:t>
            </a:r>
            <a:r>
              <a:rPr lang="en-US" sz="2400" b="1" dirty="0">
                <a:solidFill>
                  <a:schemeClr val="hlink"/>
                </a:solidFill>
              </a:rPr>
              <a:t>	      24, 35, 17, 21, 24, 37, 26, 46, 58, 30, </a:t>
            </a:r>
            <a:endParaRPr dirty="0"/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hlink"/>
              </a:buClr>
              <a:buSzPts val="2400"/>
              <a:buFont typeface="Noto Sans Symbols"/>
              <a:buNone/>
            </a:pPr>
            <a:r>
              <a:rPr lang="en-US" sz="2400" b="1" dirty="0">
                <a:solidFill>
                  <a:schemeClr val="hlink"/>
                </a:solidFill>
              </a:rPr>
              <a:t>		      32, 13, 12, 38, 41, 43, 44, 27, 53, 27</a:t>
            </a:r>
            <a:endParaRPr dirty="0"/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None/>
            </a:pPr>
            <a:endParaRPr sz="2400" b="1" dirty="0">
              <a:solidFill>
                <a:schemeClr val="hlink"/>
              </a:solidFill>
            </a:endParaRPr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None/>
            </a:pPr>
            <a:r>
              <a:rPr lang="en-US" sz="2000" b="1" dirty="0"/>
              <a:t>         </a:t>
            </a:r>
            <a:r>
              <a:rPr lang="en-US" sz="2000" dirty="0"/>
              <a:t>(Temperature is a continuous variable because it could </a:t>
            </a:r>
            <a:endParaRPr dirty="0"/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None/>
            </a:pPr>
            <a:r>
              <a:rPr lang="en-US" sz="2000" dirty="0"/>
              <a:t>          be measured to any degree of precision desired)</a:t>
            </a:r>
            <a:endParaRPr dirty="0"/>
          </a:p>
        </p:txBody>
      </p:sp>
      <p:sp>
        <p:nvSpPr>
          <p:cNvPr id="280368" name="Google Shape;280368;p84"/>
          <p:cNvSpPr txBox="1"/>
          <p:nvPr/>
        </p:nvSpPr>
        <p:spPr>
          <a:xfrm>
            <a:off x="4282751" y="6430806"/>
            <a:ext cx="3278100" cy="3651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Noto Sans Symbols"/>
              <a:buNone/>
            </a:pPr>
            <a:r>
              <a:rPr lang="en-US" sz="1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Business Statistics: A Decision-Making Approach, 7e © 2008 Prentice-Hall, Inc.</a:t>
            </a:r>
            <a:endParaRPr sz="10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03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373" name="Google Shape;280373;p85"/>
          <p:cNvSpPr/>
          <p:nvPr/>
        </p:nvSpPr>
        <p:spPr>
          <a:xfrm>
            <a:off x="2133600" y="2209800"/>
            <a:ext cx="8153400" cy="381000"/>
          </a:xfrm>
          <a:prstGeom prst="rect">
            <a:avLst/>
          </a:prstGeom>
          <a:solidFill>
            <a:srgbClr val="FFFFD5"/>
          </a:solidFill>
          <a:ln w="95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None/>
            </a:pPr>
            <a:endParaRPr sz="2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0374" name="Google Shape;280374;p85"/>
          <p:cNvSpPr txBox="1">
            <a:spLocks noGrp="1"/>
          </p:cNvSpPr>
          <p:nvPr>
            <p:ph type="title"/>
          </p:nvPr>
        </p:nvSpPr>
        <p:spPr>
          <a:xfrm>
            <a:off x="2313781" y="762000"/>
            <a:ext cx="7793100" cy="76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/>
              <a:t>Grouping Data by Classes</a:t>
            </a:r>
            <a:endParaRPr sz="7400" b="1"/>
          </a:p>
        </p:txBody>
      </p:sp>
      <p:sp>
        <p:nvSpPr>
          <p:cNvPr id="280375" name="Google Shape;280375;p85"/>
          <p:cNvSpPr txBox="1">
            <a:spLocks noGrp="1"/>
          </p:cNvSpPr>
          <p:nvPr>
            <p:ph type="body" idx="1"/>
          </p:nvPr>
        </p:nvSpPr>
        <p:spPr>
          <a:xfrm>
            <a:off x="2133600" y="1752600"/>
            <a:ext cx="8305800" cy="457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685800" lvl="1" indent="-2286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300"/>
              <a:buFont typeface="Noto Sans Symbols"/>
              <a:buNone/>
            </a:pPr>
            <a:r>
              <a:rPr lang="en-US" sz="2300" dirty="0"/>
              <a:t>Sort raw data from low to high:</a:t>
            </a:r>
            <a:endParaRPr dirty="0"/>
          </a:p>
          <a:p>
            <a:pPr marL="228600" lvl="0" indent="-22860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hlink"/>
              </a:buClr>
              <a:buSzPts val="1900"/>
              <a:buFont typeface="Noto Sans Symbols"/>
              <a:buNone/>
            </a:pPr>
            <a:r>
              <a:rPr lang="en-US" sz="1900" b="1" dirty="0">
                <a:solidFill>
                  <a:schemeClr val="hlink"/>
                </a:solidFill>
              </a:rPr>
              <a:t>12, 13, 17, 21, 24, 24, 26, 27, 27, 30, 32, 35, 37, 38, 41, 43, 44, 46, 53, 58</a:t>
            </a:r>
            <a:endParaRPr dirty="0"/>
          </a:p>
          <a:p>
            <a:pPr marL="228600" lvl="0" indent="-228600" algn="l" rtl="0">
              <a:lnSpc>
                <a:spcPct val="17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 sz="2400" dirty="0"/>
              <a:t>Find range:   </a:t>
            </a:r>
            <a:r>
              <a:rPr lang="en-US" sz="2400" dirty="0">
                <a:solidFill>
                  <a:schemeClr val="folHlink"/>
                </a:solidFill>
              </a:rPr>
              <a:t>58 - 12 = 46</a:t>
            </a:r>
            <a:endParaRPr dirty="0"/>
          </a:p>
          <a:p>
            <a:pPr marL="228600" lvl="0" indent="-228600" algn="l" rtl="0">
              <a:lnSpc>
                <a:spcPct val="90000"/>
              </a:lnSpc>
              <a:spcBef>
                <a:spcPts val="96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 sz="2400" dirty="0"/>
              <a:t>Select number of classes: </a:t>
            </a:r>
            <a:r>
              <a:rPr lang="en-US" sz="2400" dirty="0">
                <a:solidFill>
                  <a:schemeClr val="folHlink"/>
                </a:solidFill>
              </a:rPr>
              <a:t>5</a:t>
            </a:r>
            <a:r>
              <a:rPr lang="en-US" sz="2400" dirty="0"/>
              <a:t> </a:t>
            </a:r>
            <a:r>
              <a:rPr lang="en-US" sz="1900" dirty="0"/>
              <a:t>(usually between 5 and 20)</a:t>
            </a:r>
            <a:endParaRPr dirty="0"/>
          </a:p>
          <a:p>
            <a:pPr marL="228600" lvl="0" indent="-228600" algn="l" rtl="0">
              <a:lnSpc>
                <a:spcPct val="90000"/>
              </a:lnSpc>
              <a:spcBef>
                <a:spcPts val="96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 sz="2400" dirty="0"/>
              <a:t>Compute class width: </a:t>
            </a:r>
            <a:r>
              <a:rPr lang="en-US" sz="2400" dirty="0">
                <a:solidFill>
                  <a:schemeClr val="folHlink"/>
                </a:solidFill>
              </a:rPr>
              <a:t>10</a:t>
            </a:r>
            <a:r>
              <a:rPr lang="en-US" sz="2400" dirty="0"/>
              <a:t> </a:t>
            </a:r>
            <a:r>
              <a:rPr lang="en-US" sz="1900" dirty="0"/>
              <a:t>(46/5 then round off)</a:t>
            </a:r>
            <a:endParaRPr dirty="0"/>
          </a:p>
          <a:p>
            <a:pPr marL="228600" lvl="0" indent="-228600" algn="l" rtl="0">
              <a:lnSpc>
                <a:spcPct val="90000"/>
              </a:lnSpc>
              <a:spcBef>
                <a:spcPts val="96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 sz="2400" dirty="0"/>
              <a:t>Determine class boundaries:</a:t>
            </a:r>
            <a:r>
              <a:rPr lang="en-US" sz="2400" dirty="0">
                <a:solidFill>
                  <a:schemeClr val="folHlink"/>
                </a:solidFill>
              </a:rPr>
              <a:t>10, 20, 30, 40, 50</a:t>
            </a:r>
            <a:endParaRPr dirty="0"/>
          </a:p>
          <a:p>
            <a:pPr marL="228600" lvl="0" indent="-228600" algn="l" rtl="0">
              <a:lnSpc>
                <a:spcPct val="90000"/>
              </a:lnSpc>
              <a:spcBef>
                <a:spcPts val="96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None/>
            </a:pPr>
            <a:r>
              <a:rPr lang="en-US" sz="2400" dirty="0"/>
              <a:t>	</a:t>
            </a:r>
            <a:r>
              <a:rPr lang="en-US" sz="2000" dirty="0"/>
              <a:t>(Sometimes class midpoints are reported: </a:t>
            </a:r>
            <a:r>
              <a:rPr lang="en-US" sz="2000" dirty="0">
                <a:solidFill>
                  <a:schemeClr val="folHlink"/>
                </a:solidFill>
              </a:rPr>
              <a:t>15, 25, 35, 45, 55)</a:t>
            </a:r>
            <a:endParaRPr dirty="0"/>
          </a:p>
          <a:p>
            <a:pPr marL="228600" lvl="0" indent="-228600" algn="l" rtl="0">
              <a:lnSpc>
                <a:spcPct val="90000"/>
              </a:lnSpc>
              <a:spcBef>
                <a:spcPts val="96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 sz="2400" dirty="0"/>
              <a:t>Count the number of values in each class</a:t>
            </a:r>
            <a:endParaRPr dirty="0"/>
          </a:p>
        </p:txBody>
      </p:sp>
      <p:sp>
        <p:nvSpPr>
          <p:cNvPr id="280376" name="Google Shape;280376;p85"/>
          <p:cNvSpPr txBox="1"/>
          <p:nvPr/>
        </p:nvSpPr>
        <p:spPr>
          <a:xfrm>
            <a:off x="4282751" y="6346827"/>
            <a:ext cx="3278100" cy="3651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Noto Sans Symbols"/>
              <a:buNone/>
            </a:pPr>
            <a:r>
              <a:rPr lang="en-US" sz="1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Business Statistics: A Decision-Making Approach, 7e © 2008 Prentice-Hall, Inc.</a:t>
            </a:r>
            <a:endParaRPr sz="10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03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381" name="Google Shape;280381;p86"/>
          <p:cNvSpPr txBox="1">
            <a:spLocks noGrp="1"/>
          </p:cNvSpPr>
          <p:nvPr>
            <p:ph type="title"/>
          </p:nvPr>
        </p:nvSpPr>
        <p:spPr>
          <a:xfrm>
            <a:off x="2438400" y="860425"/>
            <a:ext cx="7848600" cy="76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/>
              <a:t>Frequency Distribution Example</a:t>
            </a:r>
            <a:endParaRPr/>
          </a:p>
        </p:txBody>
      </p:sp>
      <p:sp>
        <p:nvSpPr>
          <p:cNvPr id="280382" name="Google Shape;280382;p86"/>
          <p:cNvSpPr/>
          <p:nvPr/>
        </p:nvSpPr>
        <p:spPr>
          <a:xfrm>
            <a:off x="2971863" y="2514600"/>
            <a:ext cx="6984885" cy="3886200"/>
          </a:xfrm>
          <a:prstGeom prst="rect">
            <a:avLst/>
          </a:prstGeom>
          <a:solidFill>
            <a:srgbClr val="FFFFD5"/>
          </a:solidFill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None/>
            </a:pPr>
            <a:endParaRPr sz="2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0383" name="Google Shape;280383;p86"/>
          <p:cNvSpPr/>
          <p:nvPr/>
        </p:nvSpPr>
        <p:spPr>
          <a:xfrm>
            <a:off x="1547445" y="1600200"/>
            <a:ext cx="8932985" cy="838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None/>
            </a:pPr>
            <a:r>
              <a:rPr lang="en-US" sz="2400" b="1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Data from low to high:</a:t>
            </a:r>
            <a:endParaRPr dirty="0"/>
          </a:p>
          <a:p>
            <a:pPr marL="0" marR="0" lvl="0" indent="0" algn="ctr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FF3300"/>
              </a:buClr>
              <a:buSzPts val="2000"/>
              <a:buFont typeface="Noto Sans Symbols"/>
              <a:buNone/>
            </a:pPr>
            <a:r>
              <a:rPr lang="en-US" sz="2000" b="1" i="0" u="none" strike="noStrike" cap="none" dirty="0">
                <a:solidFill>
                  <a:srgbClr val="FF3300"/>
                </a:solidFill>
                <a:latin typeface="Arial"/>
                <a:ea typeface="Arial"/>
                <a:cs typeface="Arial"/>
                <a:sym typeface="Arial"/>
              </a:rPr>
              <a:t>12, 13, 17, 21, 24, 24, 26, 27, 27, 30, 32, 35, 37, 38, 41, 43, 44, 46, 53, 58</a:t>
            </a:r>
            <a:endParaRPr sz="2000" b="0" i="0" u="none" strike="noStrike" cap="none" dirty="0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280384" name="Google Shape;280384;p86"/>
          <p:cNvCxnSpPr/>
          <p:nvPr/>
        </p:nvCxnSpPr>
        <p:spPr>
          <a:xfrm>
            <a:off x="3335338" y="3733800"/>
            <a:ext cx="5808600" cy="0"/>
          </a:xfrm>
          <a:prstGeom prst="straightConnector1">
            <a:avLst/>
          </a:pr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80385" name="Google Shape;280385;p86"/>
          <p:cNvCxnSpPr/>
          <p:nvPr/>
        </p:nvCxnSpPr>
        <p:spPr>
          <a:xfrm>
            <a:off x="5715000" y="3048001"/>
            <a:ext cx="0" cy="3300300"/>
          </a:xfrm>
          <a:prstGeom prst="straightConnector1">
            <a:avLst/>
          </a:pr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80386" name="Google Shape;280386;p86"/>
          <p:cNvSpPr/>
          <p:nvPr/>
        </p:nvSpPr>
        <p:spPr>
          <a:xfrm>
            <a:off x="3276601" y="3048000"/>
            <a:ext cx="6270600" cy="51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475" tIns="44450" rIns="90475" bIns="4445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333CC"/>
              </a:buClr>
              <a:buSzPts val="2800"/>
              <a:buFont typeface="Noto Sans Symbols"/>
              <a:buNone/>
            </a:pPr>
            <a:r>
              <a:rPr lang="en-US" sz="2800" b="1" i="0" u="none" strike="noStrike" cap="none">
                <a:solidFill>
                  <a:srgbClr val="3333CC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</a:t>
            </a:r>
            <a:r>
              <a:rPr lang="en-US" sz="2400" b="1" i="0" u="none" strike="noStrike" cap="none">
                <a:solidFill>
                  <a:srgbClr val="3333CC"/>
                </a:solidFill>
                <a:latin typeface="Arial"/>
                <a:ea typeface="Arial"/>
                <a:cs typeface="Arial"/>
                <a:sym typeface="Arial"/>
              </a:rPr>
              <a:t>Class</a:t>
            </a:r>
            <a:r>
              <a:rPr lang="en-US" sz="2800" b="1" i="0" u="none" strike="noStrike" cap="none">
                <a:solidFill>
                  <a:srgbClr val="3333CC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           </a:t>
            </a:r>
            <a:r>
              <a:rPr lang="en-US" sz="2000" b="1" i="0" u="none" strike="noStrike" cap="none">
                <a:solidFill>
                  <a:srgbClr val="3333CC"/>
                </a:solidFill>
                <a:latin typeface="Arial"/>
                <a:ea typeface="Arial"/>
                <a:cs typeface="Arial"/>
                <a:sym typeface="Arial"/>
              </a:rPr>
              <a:t>Frequency</a:t>
            </a:r>
            <a:endParaRPr/>
          </a:p>
        </p:txBody>
      </p:sp>
      <p:sp>
        <p:nvSpPr>
          <p:cNvPr id="280387" name="Google Shape;280387;p86"/>
          <p:cNvSpPr/>
          <p:nvPr/>
        </p:nvSpPr>
        <p:spPr>
          <a:xfrm>
            <a:off x="3048001" y="3810000"/>
            <a:ext cx="6423000" cy="256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475" tIns="44450" rIns="90475" bIns="44450" anchor="t" anchorCtr="0">
            <a:noAutofit/>
          </a:bodyPr>
          <a:lstStyle/>
          <a:p>
            <a:pPr marL="0" marR="0" lvl="0" indent="0" algn="l" rtl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2400"/>
              <a:buFont typeface="Noto Sans Symbols"/>
              <a:buNone/>
            </a:pPr>
            <a:r>
              <a:rPr lang="en-US" sz="2400" b="1" i="0" u="none" strike="noStrike" cap="none" dirty="0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10 but under 20             3                  </a:t>
            </a:r>
            <a:r>
              <a:rPr lang="en-US" sz="1000" b="1" i="0" u="none" strike="noStrike" cap="none" dirty="0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  </a:t>
            </a:r>
            <a:r>
              <a:rPr lang="en-US" sz="2400" b="1" i="0" u="none" strike="noStrike" cap="none" dirty="0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.15 </a:t>
            </a:r>
            <a:endParaRPr dirty="0"/>
          </a:p>
          <a:p>
            <a:pPr marL="0" marR="0" lvl="0" indent="0" algn="l" rtl="0">
              <a:lnSpc>
                <a:spcPct val="70000"/>
              </a:lnSpc>
              <a:spcBef>
                <a:spcPts val="1200"/>
              </a:spcBef>
              <a:spcAft>
                <a:spcPts val="0"/>
              </a:spcAft>
              <a:buClr>
                <a:srgbClr val="1C1C1C"/>
              </a:buClr>
              <a:buSzPts val="2400"/>
              <a:buFont typeface="Noto Sans Symbols"/>
              <a:buNone/>
            </a:pPr>
            <a:r>
              <a:rPr lang="en-US" sz="2400" b="1" i="0" u="none" strike="noStrike" cap="none" dirty="0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20 but under 30	       6                   .30  </a:t>
            </a:r>
            <a:endParaRPr dirty="0"/>
          </a:p>
          <a:p>
            <a:pPr marL="0" marR="0" lvl="0" indent="0" algn="l" rtl="0">
              <a:lnSpc>
                <a:spcPct val="70000"/>
              </a:lnSpc>
              <a:spcBef>
                <a:spcPts val="1200"/>
              </a:spcBef>
              <a:spcAft>
                <a:spcPts val="0"/>
              </a:spcAft>
              <a:buClr>
                <a:srgbClr val="1C1C1C"/>
              </a:buClr>
              <a:buSzPts val="2400"/>
              <a:buFont typeface="Noto Sans Symbols"/>
              <a:buNone/>
            </a:pPr>
            <a:r>
              <a:rPr lang="en-US" sz="2400" b="1" i="0" u="none" strike="noStrike" cap="none" dirty="0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30 but under 40	       5                   .25 </a:t>
            </a:r>
            <a:endParaRPr dirty="0"/>
          </a:p>
          <a:p>
            <a:pPr marL="0" marR="0" lvl="0" indent="0" algn="l" rtl="0">
              <a:lnSpc>
                <a:spcPct val="70000"/>
              </a:lnSpc>
              <a:spcBef>
                <a:spcPts val="1200"/>
              </a:spcBef>
              <a:spcAft>
                <a:spcPts val="0"/>
              </a:spcAft>
              <a:buClr>
                <a:srgbClr val="1C1C1C"/>
              </a:buClr>
              <a:buSzPts val="2400"/>
              <a:buFont typeface="Noto Sans Symbols"/>
              <a:buNone/>
            </a:pPr>
            <a:r>
              <a:rPr lang="en-US" sz="2400" b="1" i="0" u="none" strike="noStrike" cap="none" dirty="0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40 but under 50             4                   .20 </a:t>
            </a:r>
            <a:endParaRPr dirty="0"/>
          </a:p>
          <a:p>
            <a:pPr marL="0" marR="0" lvl="0" indent="0" algn="l" rtl="0">
              <a:lnSpc>
                <a:spcPct val="70000"/>
              </a:lnSpc>
              <a:spcBef>
                <a:spcPts val="1200"/>
              </a:spcBef>
              <a:spcAft>
                <a:spcPts val="0"/>
              </a:spcAft>
              <a:buClr>
                <a:srgbClr val="1C1C1C"/>
              </a:buClr>
              <a:buSzPts val="2400"/>
              <a:buFont typeface="Noto Sans Symbols"/>
              <a:buNone/>
            </a:pPr>
            <a:r>
              <a:rPr lang="en-US" sz="2400" b="1" i="0" u="none" strike="noStrike" cap="none" dirty="0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50 but under 60	       2                   .10 </a:t>
            </a:r>
            <a:endParaRPr dirty="0"/>
          </a:p>
          <a:p>
            <a:pPr marL="0" marR="0" lvl="0" indent="0" algn="l" rtl="0">
              <a:lnSpc>
                <a:spcPct val="70000"/>
              </a:lnSpc>
              <a:spcBef>
                <a:spcPts val="1200"/>
              </a:spcBef>
              <a:spcAft>
                <a:spcPts val="0"/>
              </a:spcAft>
              <a:buClr>
                <a:srgbClr val="CC0000"/>
              </a:buClr>
              <a:buSzPts val="2400"/>
              <a:buFont typeface="Noto Sans Symbols"/>
              <a:buNone/>
            </a:pPr>
            <a:r>
              <a:rPr lang="en-US" sz="2400" b="1" i="0" u="none" strike="noStrike" cap="none" dirty="0">
                <a:solidFill>
                  <a:srgbClr val="CC0000"/>
                </a:solidFill>
                <a:latin typeface="Arial"/>
                <a:ea typeface="Arial"/>
                <a:cs typeface="Arial"/>
                <a:sym typeface="Arial"/>
              </a:rPr>
              <a:t>       </a:t>
            </a:r>
            <a:r>
              <a:rPr lang="en-US" sz="2400" b="1" i="0" u="none" strike="noStrike" cap="none" dirty="0">
                <a:solidFill>
                  <a:srgbClr val="3333CC"/>
                </a:solidFill>
                <a:latin typeface="Arial"/>
                <a:ea typeface="Arial"/>
                <a:cs typeface="Arial"/>
                <a:sym typeface="Arial"/>
              </a:rPr>
              <a:t>Total		      20                 1.00</a:t>
            </a:r>
            <a:r>
              <a:rPr lang="en-US" sz="2400" b="1" i="0" u="none" strike="noStrike" cap="none" dirty="0">
                <a:solidFill>
                  <a:srgbClr val="CC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dirty="0"/>
          </a:p>
        </p:txBody>
      </p:sp>
      <p:cxnSp>
        <p:nvCxnSpPr>
          <p:cNvPr id="280388" name="Google Shape;280388;p86"/>
          <p:cNvCxnSpPr/>
          <p:nvPr/>
        </p:nvCxnSpPr>
        <p:spPr>
          <a:xfrm>
            <a:off x="7467600" y="3048001"/>
            <a:ext cx="0" cy="3300300"/>
          </a:xfrm>
          <a:prstGeom prst="straightConnector1">
            <a:avLst/>
          </a:pr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80389" name="Google Shape;280389;p86"/>
          <p:cNvSpPr/>
          <p:nvPr/>
        </p:nvSpPr>
        <p:spPr>
          <a:xfrm>
            <a:off x="7620001" y="3048000"/>
            <a:ext cx="1622400" cy="70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475" tIns="44450" rIns="90475" bIns="4445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333CC"/>
              </a:buClr>
              <a:buSzPts val="2000"/>
              <a:buFont typeface="Noto Sans Symbols"/>
              <a:buNone/>
            </a:pPr>
            <a:r>
              <a:rPr lang="en-US" sz="2000" b="1" i="0" u="none" strike="noStrike" cap="none">
                <a:solidFill>
                  <a:srgbClr val="3333CC"/>
                </a:solidFill>
                <a:latin typeface="Arial"/>
                <a:ea typeface="Arial"/>
                <a:cs typeface="Arial"/>
                <a:sym typeface="Arial"/>
              </a:rPr>
              <a:t> Relative</a:t>
            </a:r>
            <a:endParaRPr/>
          </a:p>
          <a:p>
            <a:pPr marL="0" marR="0" lvl="0" indent="0" algn="l" rtl="0">
              <a:lnSpc>
                <a:spcPct val="40000"/>
              </a:lnSpc>
              <a:spcBef>
                <a:spcPts val="1000"/>
              </a:spcBef>
              <a:spcAft>
                <a:spcPts val="0"/>
              </a:spcAft>
              <a:buClr>
                <a:srgbClr val="3333CC"/>
              </a:buClr>
              <a:buSzPts val="2000"/>
              <a:buFont typeface="Noto Sans Symbols"/>
              <a:buNone/>
            </a:pPr>
            <a:r>
              <a:rPr lang="en-US" sz="2000" b="1" i="0" u="none" strike="noStrike" cap="none">
                <a:solidFill>
                  <a:srgbClr val="3333CC"/>
                </a:solidFill>
                <a:latin typeface="Arial"/>
                <a:ea typeface="Arial"/>
                <a:cs typeface="Arial"/>
                <a:sym typeface="Arial"/>
              </a:rPr>
              <a:t>Frequency</a:t>
            </a:r>
            <a:endParaRPr/>
          </a:p>
        </p:txBody>
      </p:sp>
      <p:cxnSp>
        <p:nvCxnSpPr>
          <p:cNvPr id="280390" name="Google Shape;280390;p86"/>
          <p:cNvCxnSpPr>
            <a:cxnSpLocks/>
          </p:cNvCxnSpPr>
          <p:nvPr/>
        </p:nvCxnSpPr>
        <p:spPr>
          <a:xfrm>
            <a:off x="3276601" y="5781822"/>
            <a:ext cx="5943536" cy="0"/>
          </a:xfrm>
          <a:prstGeom prst="straightConnector1">
            <a:avLst/>
          </a:pr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80391" name="Google Shape;280391;p86"/>
          <p:cNvSpPr/>
          <p:nvPr/>
        </p:nvSpPr>
        <p:spPr>
          <a:xfrm>
            <a:off x="3581401" y="2514600"/>
            <a:ext cx="6270600" cy="51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475" tIns="44450" rIns="90475" bIns="4445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C0000"/>
              </a:buClr>
              <a:buSzPts val="2800"/>
              <a:buFont typeface="Noto Sans Symbols"/>
              <a:buNone/>
            </a:pPr>
            <a:r>
              <a:rPr lang="en-US" sz="2800" b="1" i="0" u="none" strike="noStrike" cap="none">
                <a:solidFill>
                  <a:srgbClr val="CC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         </a:t>
            </a:r>
            <a:r>
              <a:rPr lang="en-US" sz="20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Frequency Distribution</a:t>
            </a:r>
            <a:endParaRPr/>
          </a:p>
        </p:txBody>
      </p:sp>
      <p:cxnSp>
        <p:nvCxnSpPr>
          <p:cNvPr id="280392" name="Google Shape;280392;p86"/>
          <p:cNvCxnSpPr/>
          <p:nvPr/>
        </p:nvCxnSpPr>
        <p:spPr>
          <a:xfrm>
            <a:off x="3276601" y="3048000"/>
            <a:ext cx="5808600" cy="0"/>
          </a:xfrm>
          <a:prstGeom prst="straightConnector1">
            <a:avLst/>
          </a:pr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80393" name="Google Shape;280393;p86"/>
          <p:cNvSpPr txBox="1"/>
          <p:nvPr/>
        </p:nvSpPr>
        <p:spPr>
          <a:xfrm>
            <a:off x="4456922" y="6464299"/>
            <a:ext cx="3278100" cy="3651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Noto Sans Symbols"/>
              <a:buNone/>
            </a:pPr>
            <a:r>
              <a:rPr lang="en-US" sz="1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Business Statistics: A Decision-Making Approach, 7e © 2008 Prentice-Hall, Inc.</a:t>
            </a:r>
            <a:endParaRPr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03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398" name="Google Shape;280398;p87"/>
          <p:cNvSpPr txBox="1">
            <a:spLocks noGrp="1"/>
          </p:cNvSpPr>
          <p:nvPr>
            <p:ph type="title"/>
          </p:nvPr>
        </p:nvSpPr>
        <p:spPr>
          <a:xfrm>
            <a:off x="2809461" y="654050"/>
            <a:ext cx="6096000" cy="838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/>
              <a:t>Frequency Histograms</a:t>
            </a:r>
            <a:endParaRPr/>
          </a:p>
        </p:txBody>
      </p:sp>
      <p:sp>
        <p:nvSpPr>
          <p:cNvPr id="280399" name="Google Shape;280399;p87"/>
          <p:cNvSpPr txBox="1">
            <a:spLocks noGrp="1"/>
          </p:cNvSpPr>
          <p:nvPr>
            <p:ph type="body" idx="1"/>
          </p:nvPr>
        </p:nvSpPr>
        <p:spPr>
          <a:xfrm>
            <a:off x="2514600" y="1905000"/>
            <a:ext cx="7772400" cy="40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342900" lvl="0" indent="-3429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The </a:t>
            </a:r>
            <a:r>
              <a:rPr lang="en-US" b="1">
                <a:solidFill>
                  <a:schemeClr val="folHlink"/>
                </a:solidFill>
              </a:rPr>
              <a:t>classes</a:t>
            </a:r>
            <a:r>
              <a:rPr lang="en-US">
                <a:solidFill>
                  <a:schemeClr val="folHlink"/>
                </a:solidFill>
              </a:rPr>
              <a:t> </a:t>
            </a:r>
            <a:r>
              <a:rPr lang="en-US"/>
              <a:t>or</a:t>
            </a:r>
            <a:r>
              <a:rPr lang="en-US">
                <a:solidFill>
                  <a:schemeClr val="folHlink"/>
                </a:solidFill>
              </a:rPr>
              <a:t> </a:t>
            </a:r>
            <a:r>
              <a:rPr lang="en-US" b="1">
                <a:solidFill>
                  <a:schemeClr val="folHlink"/>
                </a:solidFill>
              </a:rPr>
              <a:t>intervals</a:t>
            </a:r>
            <a:r>
              <a:rPr lang="en-US"/>
              <a:t> are shown on the </a:t>
            </a:r>
            <a:r>
              <a:rPr lang="en-US">
                <a:solidFill>
                  <a:schemeClr val="folHlink"/>
                </a:solidFill>
              </a:rPr>
              <a:t>horizontal axis</a:t>
            </a:r>
            <a:r>
              <a:rPr lang="en-US"/>
              <a:t> </a:t>
            </a:r>
            <a:endParaRPr/>
          </a:p>
          <a:p>
            <a:pPr marL="342900" lvl="0" indent="-34290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folHlink"/>
              </a:buClr>
              <a:buSzPts val="2800"/>
              <a:buChar char="•"/>
            </a:pPr>
            <a:r>
              <a:rPr lang="en-US" b="1">
                <a:solidFill>
                  <a:schemeClr val="folHlink"/>
                </a:solidFill>
              </a:rPr>
              <a:t>frequency</a:t>
            </a:r>
            <a:r>
              <a:rPr lang="en-US"/>
              <a:t> is measured on the </a:t>
            </a:r>
            <a:r>
              <a:rPr lang="en-US">
                <a:solidFill>
                  <a:schemeClr val="folHlink"/>
                </a:solidFill>
              </a:rPr>
              <a:t>vertical axis</a:t>
            </a:r>
            <a:endParaRPr/>
          </a:p>
          <a:p>
            <a:pPr marL="342900" lvl="0" indent="-165100" algn="l" rtl="0">
              <a:lnSpc>
                <a:spcPct val="3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endParaRPr>
              <a:solidFill>
                <a:schemeClr val="folHlink"/>
              </a:solidFill>
            </a:endParaRPr>
          </a:p>
          <a:p>
            <a:pPr marL="34290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Bars of the appropriate heights can be used to represent the number of observations within each class  </a:t>
            </a:r>
            <a:endParaRPr/>
          </a:p>
          <a:p>
            <a:pPr marL="342900" lvl="0" indent="-165100" algn="l" rtl="0">
              <a:lnSpc>
                <a:spcPct val="3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endParaRPr/>
          </a:p>
          <a:p>
            <a:pPr marL="34290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Such a graph is called a </a:t>
            </a:r>
            <a:r>
              <a:rPr lang="en-US" b="1">
                <a:solidFill>
                  <a:schemeClr val="folHlink"/>
                </a:solidFill>
              </a:rPr>
              <a:t>histogram</a:t>
            </a:r>
            <a:endParaRPr>
              <a:solidFill>
                <a:schemeClr val="folHlink"/>
              </a:solidFill>
            </a:endParaRPr>
          </a:p>
        </p:txBody>
      </p:sp>
      <p:sp>
        <p:nvSpPr>
          <p:cNvPr id="280400" name="Google Shape;280400;p87"/>
          <p:cNvSpPr txBox="1"/>
          <p:nvPr/>
        </p:nvSpPr>
        <p:spPr>
          <a:xfrm>
            <a:off x="4282751" y="6346827"/>
            <a:ext cx="3278100" cy="3651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Noto Sans Symbols"/>
              <a:buNone/>
            </a:pPr>
            <a:r>
              <a:rPr lang="en-US" sz="1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Business Statistics: A Decision-Making Approach, 7e © 2008 Prentice-Hall, Inc.</a:t>
            </a:r>
            <a:endParaRPr sz="10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04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405" name="Google Shape;280405;p88"/>
          <p:cNvSpPr txBox="1">
            <a:spLocks noGrp="1"/>
          </p:cNvSpPr>
          <p:nvPr>
            <p:ph type="sldNum" idx="12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Noto Sans Symbols"/>
              <a:buNone/>
            </a:pPr>
            <a:r>
              <a:rPr lang="en-US" sz="1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Chap 2-</a:t>
            </a:r>
            <a:fld id="{00000000-1234-1234-1234-123412341234}" type="slidenum">
              <a:rPr lang="en-US" sz="1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36</a:t>
            </a:fld>
            <a:endParaRPr sz="10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0406" name="Google Shape;280406;p88"/>
          <p:cNvSpPr/>
          <p:nvPr/>
        </p:nvSpPr>
        <p:spPr>
          <a:xfrm>
            <a:off x="1752600" y="2057400"/>
            <a:ext cx="8458200" cy="457200"/>
          </a:xfrm>
          <a:prstGeom prst="rect">
            <a:avLst/>
          </a:prstGeom>
          <a:solidFill>
            <a:srgbClr val="FFFFD5"/>
          </a:solidFill>
          <a:ln w="95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None/>
            </a:pPr>
            <a:endParaRPr sz="2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80407" name="Google Shape;280407;p8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133600" y="2438400"/>
            <a:ext cx="6502400" cy="3873500"/>
          </a:xfrm>
          <a:prstGeom prst="rect">
            <a:avLst/>
          </a:prstGeom>
          <a:noFill/>
          <a:ln>
            <a:noFill/>
          </a:ln>
        </p:spPr>
      </p:pic>
      <p:sp>
        <p:nvSpPr>
          <p:cNvPr id="280408" name="Google Shape;280408;p88"/>
          <p:cNvSpPr/>
          <p:nvPr/>
        </p:nvSpPr>
        <p:spPr>
          <a:xfrm>
            <a:off x="4724401" y="6019800"/>
            <a:ext cx="24351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475" tIns="44450" rIns="90475" bIns="4445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Noto Sans Symbols"/>
              <a:buNone/>
            </a:pPr>
            <a:r>
              <a:rPr lang="en-US" sz="2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Class Midpoints</a:t>
            </a:r>
            <a:endParaRPr/>
          </a:p>
        </p:txBody>
      </p:sp>
      <p:sp>
        <p:nvSpPr>
          <p:cNvPr id="280409" name="Google Shape;280409;p88"/>
          <p:cNvSpPr txBox="1">
            <a:spLocks noGrp="1"/>
          </p:cNvSpPr>
          <p:nvPr>
            <p:ph type="title"/>
          </p:nvPr>
        </p:nvSpPr>
        <p:spPr>
          <a:xfrm>
            <a:off x="2476500" y="561976"/>
            <a:ext cx="7010400" cy="76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/>
              <a:t>Histogram Example</a:t>
            </a:r>
            <a:endParaRPr sz="6800" b="1"/>
          </a:p>
        </p:txBody>
      </p:sp>
      <p:sp>
        <p:nvSpPr>
          <p:cNvPr id="280410" name="Google Shape;280410;p88"/>
          <p:cNvSpPr/>
          <p:nvPr/>
        </p:nvSpPr>
        <p:spPr>
          <a:xfrm>
            <a:off x="1727200" y="1520826"/>
            <a:ext cx="8490000" cy="93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3200"/>
              <a:buFont typeface="Noto Sans Symbols"/>
              <a:buNone/>
            </a:pPr>
            <a:r>
              <a:rPr lang="en-US" sz="3200" b="1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Data in ordered array:</a:t>
            </a:r>
            <a:endParaRPr/>
          </a:p>
          <a:p>
            <a:pPr marL="0" marR="0" lvl="0" indent="0" algn="ctr" rtl="0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rgbClr val="FF3300"/>
              </a:buClr>
              <a:buSzPts val="2000"/>
              <a:buFont typeface="Noto Sans Symbols"/>
              <a:buNone/>
            </a:pPr>
            <a:r>
              <a:rPr lang="en-US" sz="2000" b="1" i="0" u="none" strike="noStrike" cap="none">
                <a:solidFill>
                  <a:srgbClr val="FF3300"/>
                </a:solidFill>
                <a:latin typeface="Arial"/>
                <a:ea typeface="Arial"/>
                <a:cs typeface="Arial"/>
                <a:sym typeface="Arial"/>
              </a:rPr>
              <a:t>12, 13, 17, 21, 24, 24, 26, 27, 27, 30, 32, 35, 37, 38, 41, 43, 44, 46, 53, 58</a:t>
            </a:r>
            <a:endParaRPr/>
          </a:p>
        </p:txBody>
      </p:sp>
      <p:sp>
        <p:nvSpPr>
          <p:cNvPr id="280411" name="Google Shape;280411;p88"/>
          <p:cNvSpPr/>
          <p:nvPr/>
        </p:nvSpPr>
        <p:spPr>
          <a:xfrm>
            <a:off x="8686800" y="3733801"/>
            <a:ext cx="1752600" cy="1927200"/>
          </a:xfrm>
          <a:prstGeom prst="rect">
            <a:avLst/>
          </a:prstGeom>
          <a:solidFill>
            <a:srgbClr val="FFFFD5"/>
          </a:solidFill>
          <a:ln w="12700" cap="flat" cmpd="sng">
            <a:solidFill>
              <a:schemeClr val="lt2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0475" tIns="44450" rIns="90475" bIns="4445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None/>
            </a:pPr>
            <a:r>
              <a:rPr lang="en-US" sz="2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No gaps between bars, since continuous data</a:t>
            </a:r>
            <a:endParaRPr/>
          </a:p>
        </p:txBody>
      </p:sp>
      <p:sp>
        <p:nvSpPr>
          <p:cNvPr id="280412" name="Google Shape;280412;p88"/>
          <p:cNvSpPr txBox="1"/>
          <p:nvPr/>
        </p:nvSpPr>
        <p:spPr>
          <a:xfrm>
            <a:off x="3124200" y="5715000"/>
            <a:ext cx="5638800" cy="793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Noto Sans Symbols"/>
              <a:buNone/>
            </a:pPr>
            <a:r>
              <a:rPr lang="en-US" sz="2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0       10       20       30     40       50       60</a:t>
            </a:r>
            <a:endParaRPr/>
          </a:p>
          <a:p>
            <a:pPr marL="0" marR="0" lvl="0" indent="0" algn="ctr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Noto Sans Symbols"/>
              <a:buNone/>
            </a:pPr>
            <a:r>
              <a:rPr lang="en-US" sz="2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Class Endpoints</a:t>
            </a:r>
            <a:endParaRPr/>
          </a:p>
        </p:txBody>
      </p:sp>
      <p:sp>
        <p:nvSpPr>
          <p:cNvPr id="280413" name="Google Shape;280413;p88"/>
          <p:cNvSpPr/>
          <p:nvPr/>
        </p:nvSpPr>
        <p:spPr>
          <a:xfrm>
            <a:off x="3150823" y="583447"/>
            <a:ext cx="6516900" cy="456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80414" name="Google Shape;280414;p88"/>
          <p:cNvPicPr preferRelativeResize="0"/>
          <p:nvPr/>
        </p:nvPicPr>
        <p:blipFill rotWithShape="1">
          <a:blip r:embed="rId4">
            <a:alphaModFix/>
          </a:blip>
          <a:srcRect t="27876" b="25429"/>
          <a:stretch/>
        </p:blipFill>
        <p:spPr>
          <a:xfrm>
            <a:off x="9782999" y="59789"/>
            <a:ext cx="2305141" cy="1076344"/>
          </a:xfrm>
          <a:prstGeom prst="rect">
            <a:avLst/>
          </a:prstGeom>
          <a:noFill/>
          <a:ln>
            <a:noFill/>
          </a:ln>
        </p:spPr>
      </p:pic>
      <p:sp>
        <p:nvSpPr>
          <p:cNvPr id="280415" name="Google Shape;280415;p88"/>
          <p:cNvSpPr txBox="1"/>
          <p:nvPr/>
        </p:nvSpPr>
        <p:spPr>
          <a:xfrm>
            <a:off x="4302935" y="6498707"/>
            <a:ext cx="3278100" cy="3651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Noto Sans Symbols"/>
              <a:buNone/>
            </a:pPr>
            <a:r>
              <a:rPr lang="en-US" sz="1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Business Statistics: A Decision-Making Approach, 7e © 2008 Prentice-Hall, Inc.</a:t>
            </a:r>
            <a:endParaRPr sz="10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80765"/>
    </mc:Choice>
    <mc:Fallback xmlns="">
      <p:transition spd="slow" advTm="2780765"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2804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420" name="Google Shape;280420;p89"/>
          <p:cNvSpPr/>
          <p:nvPr/>
        </p:nvSpPr>
        <p:spPr>
          <a:xfrm>
            <a:off x="1133854" y="1397680"/>
            <a:ext cx="4955700" cy="44145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80421" name="Google Shape;280421;p89"/>
          <p:cNvPicPr preferRelativeResize="0">
            <a:picLocks noGrp="1"/>
          </p:cNvPicPr>
          <p:nvPr>
            <p:ph type="pic" idx="2"/>
          </p:nvPr>
        </p:nvPicPr>
        <p:blipFill rotWithShape="1">
          <a:blip r:embed="rId3">
            <a:alphaModFix/>
          </a:blip>
          <a:srcRect t="12315" b="12315"/>
          <a:stretch/>
        </p:blipFill>
        <p:spPr>
          <a:xfrm>
            <a:off x="7229475" y="1397000"/>
            <a:ext cx="4962526" cy="2495550"/>
          </a:xfrm>
          <a:prstGeom prst="rect">
            <a:avLst/>
          </a:prstGeom>
          <a:noFill/>
          <a:ln>
            <a:noFill/>
          </a:ln>
        </p:spPr>
      </p:pic>
      <p:sp>
        <p:nvSpPr>
          <p:cNvPr id="280422" name="Google Shape;280422;p89"/>
          <p:cNvSpPr/>
          <p:nvPr/>
        </p:nvSpPr>
        <p:spPr>
          <a:xfrm>
            <a:off x="1444435" y="2916499"/>
            <a:ext cx="4222500" cy="159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Times New Roman"/>
              <a:buNone/>
            </a:pPr>
            <a:r>
              <a:rPr lang="en-US" sz="28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Chapter 3</a:t>
            </a:r>
            <a:br>
              <a:rPr lang="en-US" sz="28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lang="en-US" sz="28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Describing Data Using </a:t>
            </a:r>
            <a:br>
              <a:rPr lang="en-US" sz="28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lang="en-US" sz="28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Numerical Measures</a:t>
            </a:r>
            <a:endParaRPr/>
          </a:p>
        </p:txBody>
      </p:sp>
      <p:sp>
        <p:nvSpPr>
          <p:cNvPr id="280423" name="Google Shape;280423;p89"/>
          <p:cNvSpPr/>
          <p:nvPr/>
        </p:nvSpPr>
        <p:spPr>
          <a:xfrm>
            <a:off x="5641526" y="3505024"/>
            <a:ext cx="1190700" cy="98850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400"/>
              <a:buFont typeface="Calibri"/>
              <a:buNone/>
            </a:pPr>
            <a:r>
              <a:rPr lang="en-US" sz="440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3 </a:t>
            </a:r>
            <a:endParaRPr/>
          </a:p>
        </p:txBody>
      </p:sp>
      <p:pic>
        <p:nvPicPr>
          <p:cNvPr id="280424" name="Google Shape;280424;p89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935344" y="31031"/>
            <a:ext cx="8937509" cy="107298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omb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04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429" name="Google Shape;280429;p90"/>
          <p:cNvSpPr txBox="1">
            <a:spLocks noGrp="1"/>
          </p:cNvSpPr>
          <p:nvPr>
            <p:ph type="body" idx="1"/>
          </p:nvPr>
        </p:nvSpPr>
        <p:spPr>
          <a:xfrm>
            <a:off x="1981200" y="1600200"/>
            <a:ext cx="8534400" cy="4648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28600" lvl="0" indent="-22860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None/>
            </a:pPr>
            <a:r>
              <a:rPr lang="en-US" sz="2400" b="1"/>
              <a:t>After completing this chapter, you should be able to:</a:t>
            </a:r>
            <a:r>
              <a:rPr lang="en-US" sz="2400"/>
              <a:t> </a:t>
            </a:r>
            <a:endParaRPr/>
          </a:p>
          <a:p>
            <a:pPr marL="228600" lvl="0" indent="-228600" algn="l" rtl="0">
              <a:lnSpc>
                <a:spcPct val="90000"/>
              </a:lnSpc>
              <a:spcBef>
                <a:spcPts val="10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 sz="2400"/>
              <a:t>Compute and interpret the </a:t>
            </a:r>
            <a:r>
              <a:rPr lang="en-US" sz="2400">
                <a:solidFill>
                  <a:schemeClr val="folHlink"/>
                </a:solidFill>
              </a:rPr>
              <a:t>mean, median, </a:t>
            </a:r>
            <a:r>
              <a:rPr lang="en-US" sz="2400"/>
              <a:t>and</a:t>
            </a:r>
            <a:r>
              <a:rPr lang="en-US" sz="2400">
                <a:solidFill>
                  <a:schemeClr val="folHlink"/>
                </a:solidFill>
              </a:rPr>
              <a:t> mode</a:t>
            </a:r>
            <a:r>
              <a:rPr lang="en-US" sz="2400"/>
              <a:t> for a set of data</a:t>
            </a:r>
            <a:endParaRPr/>
          </a:p>
          <a:p>
            <a:pPr marL="228600" lvl="0" indent="-228600" algn="l" rtl="0">
              <a:lnSpc>
                <a:spcPct val="90000"/>
              </a:lnSpc>
              <a:spcBef>
                <a:spcPts val="10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 sz="2400"/>
              <a:t>Compute the </a:t>
            </a:r>
            <a:r>
              <a:rPr lang="en-US" sz="2400">
                <a:solidFill>
                  <a:schemeClr val="folHlink"/>
                </a:solidFill>
              </a:rPr>
              <a:t>range, variance, </a:t>
            </a:r>
            <a:r>
              <a:rPr lang="en-US" sz="2400"/>
              <a:t>and</a:t>
            </a:r>
            <a:r>
              <a:rPr lang="en-US" sz="2400">
                <a:solidFill>
                  <a:schemeClr val="folHlink"/>
                </a:solidFill>
              </a:rPr>
              <a:t> standard deviation</a:t>
            </a:r>
            <a:r>
              <a:rPr lang="en-US" sz="2400"/>
              <a:t> and know what these values mean</a:t>
            </a:r>
            <a:endParaRPr/>
          </a:p>
        </p:txBody>
      </p:sp>
      <p:sp>
        <p:nvSpPr>
          <p:cNvPr id="280430" name="Google Shape;280430;p9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/>
              <a:t>Chapter Goals</a:t>
            </a:r>
            <a:endParaRPr/>
          </a:p>
        </p:txBody>
      </p:sp>
      <p:sp>
        <p:nvSpPr>
          <p:cNvPr id="280431" name="Google Shape;280431;p90"/>
          <p:cNvSpPr txBox="1"/>
          <p:nvPr/>
        </p:nvSpPr>
        <p:spPr>
          <a:xfrm>
            <a:off x="4282751" y="6346827"/>
            <a:ext cx="3278100" cy="3651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Noto Sans Symbols"/>
              <a:buNone/>
            </a:pPr>
            <a:r>
              <a:rPr lang="en-US" sz="1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Business Statistics: A Decision-Making Approach, 7e © 2008 Prentice-Hall, Inc.</a:t>
            </a:r>
            <a:endParaRPr sz="10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04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436" name="Google Shape;280436;p9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/>
              <a:t>Chapter Topics</a:t>
            </a:r>
            <a:endParaRPr/>
          </a:p>
        </p:txBody>
      </p:sp>
      <p:sp>
        <p:nvSpPr>
          <p:cNvPr id="280437" name="Google Shape;280437;p91"/>
          <p:cNvSpPr txBox="1">
            <a:spLocks noGrp="1"/>
          </p:cNvSpPr>
          <p:nvPr>
            <p:ph type="body" idx="1"/>
          </p:nvPr>
        </p:nvSpPr>
        <p:spPr>
          <a:xfrm>
            <a:off x="2590800" y="1676400"/>
            <a:ext cx="8001000" cy="472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28600" lvl="0" indent="-22860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 sz="2400"/>
              <a:t>Measures of Center and Location</a:t>
            </a:r>
            <a:endParaRPr/>
          </a:p>
          <a:p>
            <a:pPr marL="685800" lvl="1" indent="-228600" algn="l" rtl="0">
              <a:lnSpc>
                <a:spcPct val="105000"/>
              </a:lnSpc>
              <a:spcBef>
                <a:spcPts val="84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/>
              <a:t>Mean, median, mode</a:t>
            </a:r>
            <a:endParaRPr/>
          </a:p>
          <a:p>
            <a:pPr marL="228600" lvl="0" indent="-228600" algn="l" rtl="0">
              <a:lnSpc>
                <a:spcPct val="105000"/>
              </a:lnSpc>
              <a:spcBef>
                <a:spcPts val="84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 sz="2400"/>
              <a:t>Measures of Variation</a:t>
            </a:r>
            <a:endParaRPr/>
          </a:p>
          <a:p>
            <a:pPr marL="685800" lvl="1" indent="-228600" algn="l" rtl="0">
              <a:lnSpc>
                <a:spcPct val="105000"/>
              </a:lnSpc>
              <a:spcBef>
                <a:spcPts val="84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/>
              <a:t>Range, variance and standard deviation</a:t>
            </a:r>
            <a:endParaRPr/>
          </a:p>
        </p:txBody>
      </p:sp>
      <p:sp>
        <p:nvSpPr>
          <p:cNvPr id="280438" name="Google Shape;280438;p91"/>
          <p:cNvSpPr txBox="1"/>
          <p:nvPr/>
        </p:nvSpPr>
        <p:spPr>
          <a:xfrm>
            <a:off x="4282751" y="6346827"/>
            <a:ext cx="3278100" cy="3651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Noto Sans Symbols"/>
              <a:buNone/>
            </a:pPr>
            <a:r>
              <a:rPr lang="en-US" sz="1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Business Statistics: A Decision-Making Approach, 7e © 2008 Prentice-Hall, Inc.</a:t>
            </a:r>
            <a:endParaRPr sz="10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04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80443" name="Google Shape;280443;p92"/>
          <p:cNvCxnSpPr/>
          <p:nvPr/>
        </p:nvCxnSpPr>
        <p:spPr>
          <a:xfrm>
            <a:off x="2817813" y="2360613"/>
            <a:ext cx="0" cy="533400"/>
          </a:xfrm>
          <a:prstGeom prst="straightConnector1">
            <a:avLst/>
          </a:prstGeom>
          <a:noFill/>
          <a:ln w="28575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80444" name="Google Shape;280444;p9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/>
              <a:t>Summary Measures</a:t>
            </a:r>
            <a:endParaRPr/>
          </a:p>
        </p:txBody>
      </p:sp>
      <p:sp>
        <p:nvSpPr>
          <p:cNvPr id="280445" name="Google Shape;280445;p92"/>
          <p:cNvSpPr/>
          <p:nvPr/>
        </p:nvSpPr>
        <p:spPr>
          <a:xfrm>
            <a:off x="1751013" y="2665413"/>
            <a:ext cx="2665500" cy="406500"/>
          </a:xfrm>
          <a:prstGeom prst="rect">
            <a:avLst/>
          </a:prstGeom>
          <a:solidFill>
            <a:srgbClr val="FFFFCC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0475" tIns="44450" rIns="90475" bIns="4445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Noto Sans Symbols"/>
              <a:buNone/>
            </a:pPr>
            <a:r>
              <a:rPr lang="en-US" sz="20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Center and Location</a:t>
            </a:r>
            <a:endParaRPr/>
          </a:p>
        </p:txBody>
      </p:sp>
      <p:cxnSp>
        <p:nvCxnSpPr>
          <p:cNvPr id="280446" name="Google Shape;280446;p92"/>
          <p:cNvCxnSpPr/>
          <p:nvPr/>
        </p:nvCxnSpPr>
        <p:spPr>
          <a:xfrm>
            <a:off x="2817813" y="2360613"/>
            <a:ext cx="5715000" cy="0"/>
          </a:xfrm>
          <a:prstGeom prst="straightConnector1">
            <a:avLst/>
          </a:prstGeom>
          <a:noFill/>
          <a:ln w="28575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80447" name="Google Shape;280447;p92"/>
          <p:cNvSpPr/>
          <p:nvPr/>
        </p:nvSpPr>
        <p:spPr>
          <a:xfrm>
            <a:off x="2132013" y="3351213"/>
            <a:ext cx="914400" cy="406500"/>
          </a:xfrm>
          <a:prstGeom prst="rect">
            <a:avLst/>
          </a:prstGeom>
          <a:solidFill>
            <a:srgbClr val="FFFFCC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0475" tIns="44450" rIns="90475" bIns="4445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Noto Sans Symbols"/>
              <a:buNone/>
            </a:pPr>
            <a:r>
              <a:rPr lang="en-US" sz="20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Mean</a:t>
            </a:r>
            <a:endParaRPr/>
          </a:p>
        </p:txBody>
      </p:sp>
      <p:sp>
        <p:nvSpPr>
          <p:cNvPr id="280448" name="Google Shape;280448;p92"/>
          <p:cNvSpPr/>
          <p:nvPr/>
        </p:nvSpPr>
        <p:spPr>
          <a:xfrm>
            <a:off x="2133601" y="3886200"/>
            <a:ext cx="1141500" cy="406500"/>
          </a:xfrm>
          <a:prstGeom prst="rect">
            <a:avLst/>
          </a:prstGeom>
          <a:solidFill>
            <a:srgbClr val="FFFFCC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0475" tIns="44450" rIns="90475" bIns="4445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Noto Sans Symbols"/>
              <a:buNone/>
            </a:pPr>
            <a:r>
              <a:rPr lang="en-US" sz="20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Median</a:t>
            </a:r>
            <a:endParaRPr/>
          </a:p>
        </p:txBody>
      </p:sp>
      <p:sp>
        <p:nvSpPr>
          <p:cNvPr id="280449" name="Google Shape;280449;p92"/>
          <p:cNvSpPr/>
          <p:nvPr/>
        </p:nvSpPr>
        <p:spPr>
          <a:xfrm>
            <a:off x="2133601" y="4419600"/>
            <a:ext cx="911100" cy="406500"/>
          </a:xfrm>
          <a:prstGeom prst="rect">
            <a:avLst/>
          </a:prstGeom>
          <a:solidFill>
            <a:srgbClr val="FFFFCC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0475" tIns="44450" rIns="90475" bIns="4445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Noto Sans Symbols"/>
              <a:buNone/>
            </a:pPr>
            <a:r>
              <a:rPr lang="en-US" sz="20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Mode</a:t>
            </a:r>
            <a:endParaRPr/>
          </a:p>
        </p:txBody>
      </p:sp>
      <p:sp>
        <p:nvSpPr>
          <p:cNvPr id="280450" name="Google Shape;280450;p92"/>
          <p:cNvSpPr/>
          <p:nvPr/>
        </p:nvSpPr>
        <p:spPr>
          <a:xfrm>
            <a:off x="4114801" y="1752600"/>
            <a:ext cx="3656100" cy="406500"/>
          </a:xfrm>
          <a:prstGeom prst="rect">
            <a:avLst/>
          </a:prstGeom>
          <a:solidFill>
            <a:srgbClr val="FDE0BD"/>
          </a:solidFill>
          <a:ln w="12700" cap="flat" cmpd="sng">
            <a:solidFill>
              <a:srgbClr val="000066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0475" tIns="44450" rIns="90475" bIns="4445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Noto Sans Symbols"/>
              <a:buNone/>
            </a:pPr>
            <a:r>
              <a:rPr lang="en-US" sz="20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Describing Data Numerically</a:t>
            </a:r>
            <a:endParaRPr/>
          </a:p>
        </p:txBody>
      </p:sp>
      <p:cxnSp>
        <p:nvCxnSpPr>
          <p:cNvPr id="280451" name="Google Shape;280451;p92"/>
          <p:cNvCxnSpPr/>
          <p:nvPr/>
        </p:nvCxnSpPr>
        <p:spPr>
          <a:xfrm>
            <a:off x="8532813" y="2360613"/>
            <a:ext cx="0" cy="469800"/>
          </a:xfrm>
          <a:prstGeom prst="straightConnector1">
            <a:avLst/>
          </a:prstGeom>
          <a:noFill/>
          <a:ln w="28575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80452" name="Google Shape;280452;p92"/>
          <p:cNvSpPr/>
          <p:nvPr/>
        </p:nvSpPr>
        <p:spPr>
          <a:xfrm>
            <a:off x="7620000" y="2667000"/>
            <a:ext cx="1447800" cy="406500"/>
          </a:xfrm>
          <a:prstGeom prst="rect">
            <a:avLst/>
          </a:prstGeom>
          <a:solidFill>
            <a:srgbClr val="E5FFFF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0475" tIns="44450" rIns="90475" bIns="4445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Noto Sans Symbols"/>
              <a:buNone/>
            </a:pPr>
            <a:r>
              <a:rPr lang="en-US" sz="20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Variation</a:t>
            </a:r>
            <a:endParaRPr/>
          </a:p>
        </p:txBody>
      </p:sp>
      <p:sp>
        <p:nvSpPr>
          <p:cNvPr id="280453" name="Google Shape;280453;p92"/>
          <p:cNvSpPr/>
          <p:nvPr/>
        </p:nvSpPr>
        <p:spPr>
          <a:xfrm>
            <a:off x="7750175" y="4075113"/>
            <a:ext cx="1295400" cy="406500"/>
          </a:xfrm>
          <a:prstGeom prst="rect">
            <a:avLst/>
          </a:prstGeom>
          <a:solidFill>
            <a:srgbClr val="E5FFFF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0475" tIns="44450" rIns="90475" bIns="4445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Noto Sans Symbols"/>
              <a:buNone/>
            </a:pPr>
            <a:r>
              <a:rPr lang="en-US" sz="20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Variance</a:t>
            </a:r>
            <a:endParaRPr/>
          </a:p>
        </p:txBody>
      </p:sp>
      <p:sp>
        <p:nvSpPr>
          <p:cNvPr id="280454" name="Google Shape;280454;p92"/>
          <p:cNvSpPr/>
          <p:nvPr/>
        </p:nvSpPr>
        <p:spPr>
          <a:xfrm>
            <a:off x="7643813" y="4845050"/>
            <a:ext cx="2514600" cy="406500"/>
          </a:xfrm>
          <a:prstGeom prst="rect">
            <a:avLst/>
          </a:prstGeom>
          <a:solidFill>
            <a:srgbClr val="E5FFFF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0475" tIns="44450" rIns="90475" bIns="4445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Noto Sans Symbols"/>
              <a:buNone/>
            </a:pPr>
            <a:r>
              <a:rPr lang="en-US" sz="20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Standard Deviation</a:t>
            </a:r>
            <a:endParaRPr/>
          </a:p>
        </p:txBody>
      </p:sp>
      <p:sp>
        <p:nvSpPr>
          <p:cNvPr id="280455" name="Google Shape;280455;p92"/>
          <p:cNvSpPr/>
          <p:nvPr/>
        </p:nvSpPr>
        <p:spPr>
          <a:xfrm>
            <a:off x="7848600" y="3352800"/>
            <a:ext cx="990600" cy="406500"/>
          </a:xfrm>
          <a:prstGeom prst="rect">
            <a:avLst/>
          </a:prstGeom>
          <a:solidFill>
            <a:srgbClr val="E5FFFF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0475" tIns="44450" rIns="90475" bIns="4445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Noto Sans Symbols"/>
              <a:buNone/>
            </a:pPr>
            <a:r>
              <a:rPr lang="en-US" sz="20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Range</a:t>
            </a:r>
            <a:endParaRPr/>
          </a:p>
        </p:txBody>
      </p:sp>
      <p:sp>
        <p:nvSpPr>
          <p:cNvPr id="280456" name="Google Shape;280456;p92"/>
          <p:cNvSpPr txBox="1"/>
          <p:nvPr/>
        </p:nvSpPr>
        <p:spPr>
          <a:xfrm>
            <a:off x="4282751" y="6346827"/>
            <a:ext cx="3278100" cy="3651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Noto Sans Symbols"/>
              <a:buNone/>
            </a:pPr>
            <a:r>
              <a:rPr lang="en-US" sz="1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Business Statistics: A Decision-Making Approach, 7e © 2008 Prentice-Hall, Inc.</a:t>
            </a:r>
            <a:endParaRPr sz="10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04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80461" name="Google Shape;280461;p93"/>
          <p:cNvCxnSpPr/>
          <p:nvPr/>
        </p:nvCxnSpPr>
        <p:spPr>
          <a:xfrm>
            <a:off x="5867400" y="2209800"/>
            <a:ext cx="0" cy="609600"/>
          </a:xfrm>
          <a:prstGeom prst="straightConnector1">
            <a:avLst/>
          </a:prstGeom>
          <a:noFill/>
          <a:ln w="28575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80462" name="Google Shape;280462;p93"/>
          <p:cNvSpPr txBox="1">
            <a:spLocks noGrp="1"/>
          </p:cNvSpPr>
          <p:nvPr>
            <p:ph type="title"/>
          </p:nvPr>
        </p:nvSpPr>
        <p:spPr>
          <a:xfrm>
            <a:off x="2335244" y="380999"/>
            <a:ext cx="7494523" cy="8637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fontScale="90000"/>
          </a:bodyPr>
          <a:lstStyle/>
          <a:p>
            <a:pPr marL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alibri"/>
              <a:buNone/>
            </a:pPr>
            <a:r>
              <a:rPr lang="en-US" dirty="0"/>
              <a:t>Measures of Center and Location</a:t>
            </a:r>
            <a:endParaRPr dirty="0"/>
          </a:p>
        </p:txBody>
      </p:sp>
      <p:sp>
        <p:nvSpPr>
          <p:cNvPr id="280463" name="Google Shape;280463;p93"/>
          <p:cNvSpPr/>
          <p:nvPr/>
        </p:nvSpPr>
        <p:spPr>
          <a:xfrm>
            <a:off x="4343400" y="1828801"/>
            <a:ext cx="3200400" cy="466800"/>
          </a:xfrm>
          <a:prstGeom prst="rect">
            <a:avLst/>
          </a:prstGeom>
          <a:solidFill>
            <a:srgbClr val="FFFFCC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0475" tIns="44450" rIns="90475" bIns="4445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66"/>
              </a:buClr>
              <a:buSzPts val="2400"/>
              <a:buFont typeface="Noto Sans Symbols"/>
              <a:buNone/>
            </a:pPr>
            <a:r>
              <a:rPr lang="en-US" sz="2400" b="1" i="0" u="none" strike="noStrike" cap="none">
                <a:solidFill>
                  <a:srgbClr val="000066"/>
                </a:solidFill>
                <a:latin typeface="Arial"/>
                <a:ea typeface="Arial"/>
                <a:cs typeface="Arial"/>
                <a:sym typeface="Arial"/>
              </a:rPr>
              <a:t>Center and Location</a:t>
            </a:r>
            <a:endParaRPr/>
          </a:p>
        </p:txBody>
      </p:sp>
      <p:cxnSp>
        <p:nvCxnSpPr>
          <p:cNvPr id="280464" name="Google Shape;280464;p93"/>
          <p:cNvCxnSpPr/>
          <p:nvPr/>
        </p:nvCxnSpPr>
        <p:spPr>
          <a:xfrm>
            <a:off x="2743200" y="2819400"/>
            <a:ext cx="4033800" cy="0"/>
          </a:xfrm>
          <a:prstGeom prst="straightConnector1">
            <a:avLst/>
          </a:prstGeom>
          <a:noFill/>
          <a:ln w="28575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80465" name="Google Shape;280465;p93"/>
          <p:cNvSpPr/>
          <p:nvPr/>
        </p:nvSpPr>
        <p:spPr>
          <a:xfrm>
            <a:off x="1900238" y="3278188"/>
            <a:ext cx="1370100" cy="406500"/>
          </a:xfrm>
          <a:prstGeom prst="rect">
            <a:avLst/>
          </a:prstGeom>
          <a:solidFill>
            <a:srgbClr val="FFFFCC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0475" tIns="44450" rIns="90475" bIns="4445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66"/>
              </a:buClr>
              <a:buSzPts val="2000"/>
              <a:buFont typeface="Noto Sans Symbols"/>
              <a:buNone/>
            </a:pPr>
            <a:r>
              <a:rPr lang="en-US" sz="2000" b="1" i="0" u="none" strike="noStrike" cap="none">
                <a:solidFill>
                  <a:srgbClr val="000066"/>
                </a:solidFill>
                <a:latin typeface="Arial"/>
                <a:ea typeface="Arial"/>
                <a:cs typeface="Arial"/>
                <a:sym typeface="Arial"/>
              </a:rPr>
              <a:t>Mean</a:t>
            </a:r>
            <a:endParaRPr/>
          </a:p>
        </p:txBody>
      </p:sp>
      <p:sp>
        <p:nvSpPr>
          <p:cNvPr id="280466" name="Google Shape;280466;p93"/>
          <p:cNvSpPr/>
          <p:nvPr/>
        </p:nvSpPr>
        <p:spPr>
          <a:xfrm>
            <a:off x="4143376" y="3278188"/>
            <a:ext cx="1292100" cy="406500"/>
          </a:xfrm>
          <a:prstGeom prst="rect">
            <a:avLst/>
          </a:prstGeom>
          <a:solidFill>
            <a:srgbClr val="FFFFCC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0475" tIns="44450" rIns="90475" bIns="4445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66"/>
              </a:buClr>
              <a:buSzPts val="2000"/>
              <a:buFont typeface="Noto Sans Symbols"/>
              <a:buNone/>
            </a:pPr>
            <a:r>
              <a:rPr lang="en-US" sz="2000" b="1" i="0" u="none" strike="noStrike" cap="none">
                <a:solidFill>
                  <a:srgbClr val="000066"/>
                </a:solidFill>
                <a:latin typeface="Arial"/>
                <a:ea typeface="Arial"/>
                <a:cs typeface="Arial"/>
                <a:sym typeface="Arial"/>
              </a:rPr>
              <a:t>Median</a:t>
            </a:r>
            <a:endParaRPr/>
          </a:p>
        </p:txBody>
      </p:sp>
      <p:sp>
        <p:nvSpPr>
          <p:cNvPr id="280467" name="Google Shape;280467;p93"/>
          <p:cNvSpPr/>
          <p:nvPr/>
        </p:nvSpPr>
        <p:spPr>
          <a:xfrm>
            <a:off x="6172200" y="3276600"/>
            <a:ext cx="1219200" cy="406500"/>
          </a:xfrm>
          <a:prstGeom prst="rect">
            <a:avLst/>
          </a:prstGeom>
          <a:solidFill>
            <a:srgbClr val="FFFFCC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0475" tIns="44450" rIns="90475" bIns="4445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66"/>
              </a:buClr>
              <a:buSzPts val="2000"/>
              <a:buFont typeface="Noto Sans Symbols"/>
              <a:buNone/>
            </a:pPr>
            <a:r>
              <a:rPr lang="en-US" sz="2000" b="1" i="0" u="none" strike="noStrike" cap="none">
                <a:solidFill>
                  <a:srgbClr val="000066"/>
                </a:solidFill>
                <a:latin typeface="Arial"/>
                <a:ea typeface="Arial"/>
                <a:cs typeface="Arial"/>
                <a:sym typeface="Arial"/>
              </a:rPr>
              <a:t>Mode</a:t>
            </a:r>
            <a:endParaRPr/>
          </a:p>
        </p:txBody>
      </p:sp>
      <p:cxnSp>
        <p:nvCxnSpPr>
          <p:cNvPr id="280468" name="Google Shape;280468;p93"/>
          <p:cNvCxnSpPr/>
          <p:nvPr/>
        </p:nvCxnSpPr>
        <p:spPr>
          <a:xfrm>
            <a:off x="6777038" y="2819400"/>
            <a:ext cx="0" cy="457200"/>
          </a:xfrm>
          <a:prstGeom prst="straightConnector1">
            <a:avLst/>
          </a:prstGeom>
          <a:noFill/>
          <a:ln w="28575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80469" name="Google Shape;280469;p93"/>
          <p:cNvCxnSpPr/>
          <p:nvPr/>
        </p:nvCxnSpPr>
        <p:spPr>
          <a:xfrm>
            <a:off x="2738438" y="2819400"/>
            <a:ext cx="0" cy="457200"/>
          </a:xfrm>
          <a:prstGeom prst="straightConnector1">
            <a:avLst/>
          </a:prstGeom>
          <a:noFill/>
          <a:ln w="28575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80470" name="Google Shape;280470;p93"/>
          <p:cNvCxnSpPr/>
          <p:nvPr/>
        </p:nvCxnSpPr>
        <p:spPr>
          <a:xfrm>
            <a:off x="4751388" y="2819400"/>
            <a:ext cx="0" cy="457200"/>
          </a:xfrm>
          <a:prstGeom prst="straightConnector1">
            <a:avLst/>
          </a:prstGeom>
          <a:noFill/>
          <a:ln w="28575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80471" name="Google Shape;280471;p93"/>
          <p:cNvCxnSpPr/>
          <p:nvPr/>
        </p:nvCxnSpPr>
        <p:spPr>
          <a:xfrm>
            <a:off x="4030664" y="4419600"/>
            <a:ext cx="1711200" cy="0"/>
          </a:xfrm>
          <a:prstGeom prst="straightConnector1">
            <a:avLst/>
          </a:prstGeom>
          <a:noFill/>
          <a:ln w="28575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80472" name="Google Shape;280472;p93"/>
          <p:cNvSpPr/>
          <p:nvPr/>
        </p:nvSpPr>
        <p:spPr>
          <a:xfrm>
            <a:off x="4065588" y="4267200"/>
            <a:ext cx="152400" cy="152400"/>
          </a:xfrm>
          <a:prstGeom prst="ellipse">
            <a:avLst/>
          </a:prstGeom>
          <a:solidFill>
            <a:schemeClr val="accent1"/>
          </a:solidFill>
          <a:ln w="2857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None/>
            </a:pPr>
            <a:endParaRPr sz="2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0473" name="Google Shape;280473;p93"/>
          <p:cNvSpPr/>
          <p:nvPr/>
        </p:nvSpPr>
        <p:spPr>
          <a:xfrm>
            <a:off x="4827588" y="4267200"/>
            <a:ext cx="152400" cy="152400"/>
          </a:xfrm>
          <a:prstGeom prst="ellipse">
            <a:avLst/>
          </a:prstGeom>
          <a:solidFill>
            <a:schemeClr val="accent1"/>
          </a:solidFill>
          <a:ln w="2857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None/>
            </a:pPr>
            <a:endParaRPr sz="2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0474" name="Google Shape;280474;p93"/>
          <p:cNvSpPr/>
          <p:nvPr/>
        </p:nvSpPr>
        <p:spPr>
          <a:xfrm>
            <a:off x="5056188" y="4267200"/>
            <a:ext cx="152400" cy="152400"/>
          </a:xfrm>
          <a:prstGeom prst="ellipse">
            <a:avLst/>
          </a:prstGeom>
          <a:solidFill>
            <a:schemeClr val="accent1"/>
          </a:solidFill>
          <a:ln w="2857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None/>
            </a:pPr>
            <a:endParaRPr sz="2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0475" name="Google Shape;280475;p93"/>
          <p:cNvSpPr/>
          <p:nvPr/>
        </p:nvSpPr>
        <p:spPr>
          <a:xfrm>
            <a:off x="4267200" y="4267200"/>
            <a:ext cx="152400" cy="152400"/>
          </a:xfrm>
          <a:prstGeom prst="ellipse">
            <a:avLst/>
          </a:prstGeom>
          <a:solidFill>
            <a:schemeClr val="accent1"/>
          </a:solidFill>
          <a:ln w="2857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None/>
            </a:pPr>
            <a:endParaRPr sz="2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0476" name="Google Shape;280476;p93"/>
          <p:cNvSpPr/>
          <p:nvPr/>
        </p:nvSpPr>
        <p:spPr>
          <a:xfrm>
            <a:off x="5208588" y="4267200"/>
            <a:ext cx="152400" cy="152400"/>
          </a:xfrm>
          <a:prstGeom prst="ellipse">
            <a:avLst/>
          </a:prstGeom>
          <a:solidFill>
            <a:schemeClr val="accent1"/>
          </a:solidFill>
          <a:ln w="2857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None/>
            </a:pPr>
            <a:endParaRPr sz="2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0477" name="Google Shape;280477;p93"/>
          <p:cNvSpPr/>
          <p:nvPr/>
        </p:nvSpPr>
        <p:spPr>
          <a:xfrm>
            <a:off x="4598988" y="4267200"/>
            <a:ext cx="152400" cy="152400"/>
          </a:xfrm>
          <a:prstGeom prst="ellipse">
            <a:avLst/>
          </a:prstGeom>
          <a:solidFill>
            <a:schemeClr val="accent2"/>
          </a:solidFill>
          <a:ln w="2857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None/>
            </a:pPr>
            <a:endParaRPr sz="2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0478" name="Google Shape;280478;p93"/>
          <p:cNvSpPr/>
          <p:nvPr/>
        </p:nvSpPr>
        <p:spPr>
          <a:xfrm rot="-5400000">
            <a:off x="4560888" y="4533900"/>
            <a:ext cx="228600" cy="152400"/>
          </a:xfrm>
          <a:prstGeom prst="rightArrow">
            <a:avLst>
              <a:gd name="adj1" fmla="val 50000"/>
              <a:gd name="adj2" fmla="val 37778"/>
            </a:avLst>
          </a:prstGeom>
          <a:solidFill>
            <a:srgbClr val="FF0000"/>
          </a:solidFill>
          <a:ln w="2857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None/>
            </a:pPr>
            <a:endParaRPr sz="2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0479" name="Google Shape;280479;p93"/>
          <p:cNvSpPr/>
          <p:nvPr/>
        </p:nvSpPr>
        <p:spPr>
          <a:xfrm>
            <a:off x="5486400" y="4267200"/>
            <a:ext cx="152400" cy="152400"/>
          </a:xfrm>
          <a:prstGeom prst="ellipse">
            <a:avLst/>
          </a:prstGeom>
          <a:solidFill>
            <a:schemeClr val="accent1"/>
          </a:solidFill>
          <a:ln w="2857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None/>
            </a:pPr>
            <a:endParaRPr sz="2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0480" name="Google Shape;280480;p93"/>
          <p:cNvSpPr/>
          <p:nvPr/>
        </p:nvSpPr>
        <p:spPr>
          <a:xfrm>
            <a:off x="4267200" y="3962400"/>
            <a:ext cx="152400" cy="152400"/>
          </a:xfrm>
          <a:prstGeom prst="ellipse">
            <a:avLst/>
          </a:prstGeom>
          <a:solidFill>
            <a:schemeClr val="accent1"/>
          </a:solidFill>
          <a:ln w="2857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None/>
            </a:pPr>
            <a:endParaRPr sz="2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0481" name="Google Shape;280481;p93"/>
          <p:cNvSpPr/>
          <p:nvPr/>
        </p:nvSpPr>
        <p:spPr>
          <a:xfrm>
            <a:off x="4267200" y="4114800"/>
            <a:ext cx="152400" cy="152400"/>
          </a:xfrm>
          <a:prstGeom prst="ellipse">
            <a:avLst/>
          </a:prstGeom>
          <a:solidFill>
            <a:schemeClr val="accent1"/>
          </a:solidFill>
          <a:ln w="2857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None/>
            </a:pPr>
            <a:endParaRPr sz="2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280482" name="Google Shape;280482;p93"/>
          <p:cNvCxnSpPr/>
          <p:nvPr/>
        </p:nvCxnSpPr>
        <p:spPr>
          <a:xfrm>
            <a:off x="6061076" y="4419600"/>
            <a:ext cx="1711200" cy="0"/>
          </a:xfrm>
          <a:prstGeom prst="straightConnector1">
            <a:avLst/>
          </a:prstGeom>
          <a:noFill/>
          <a:ln w="28575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80483" name="Google Shape;280483;p93"/>
          <p:cNvSpPr/>
          <p:nvPr/>
        </p:nvSpPr>
        <p:spPr>
          <a:xfrm>
            <a:off x="6096000" y="4267200"/>
            <a:ext cx="152400" cy="152400"/>
          </a:xfrm>
          <a:prstGeom prst="ellipse">
            <a:avLst/>
          </a:prstGeom>
          <a:solidFill>
            <a:schemeClr val="accent1"/>
          </a:solidFill>
          <a:ln w="2857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None/>
            </a:pPr>
            <a:endParaRPr sz="2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0484" name="Google Shape;280484;p93"/>
          <p:cNvSpPr/>
          <p:nvPr/>
        </p:nvSpPr>
        <p:spPr>
          <a:xfrm>
            <a:off x="6858000" y="4267200"/>
            <a:ext cx="152400" cy="152400"/>
          </a:xfrm>
          <a:prstGeom prst="ellipse">
            <a:avLst/>
          </a:prstGeom>
          <a:solidFill>
            <a:schemeClr val="accent1"/>
          </a:solidFill>
          <a:ln w="2857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None/>
            </a:pPr>
            <a:endParaRPr sz="2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0485" name="Google Shape;280485;p93"/>
          <p:cNvSpPr/>
          <p:nvPr/>
        </p:nvSpPr>
        <p:spPr>
          <a:xfrm>
            <a:off x="7086600" y="4267200"/>
            <a:ext cx="152400" cy="152400"/>
          </a:xfrm>
          <a:prstGeom prst="ellipse">
            <a:avLst/>
          </a:prstGeom>
          <a:solidFill>
            <a:schemeClr val="accent1"/>
          </a:solidFill>
          <a:ln w="2857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None/>
            </a:pPr>
            <a:endParaRPr sz="2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0486" name="Google Shape;280486;p93"/>
          <p:cNvSpPr/>
          <p:nvPr/>
        </p:nvSpPr>
        <p:spPr>
          <a:xfrm>
            <a:off x="6297613" y="4267200"/>
            <a:ext cx="152400" cy="152400"/>
          </a:xfrm>
          <a:prstGeom prst="ellipse">
            <a:avLst/>
          </a:prstGeom>
          <a:solidFill>
            <a:schemeClr val="accent2"/>
          </a:solidFill>
          <a:ln w="2857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None/>
            </a:pPr>
            <a:endParaRPr sz="2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0487" name="Google Shape;280487;p93"/>
          <p:cNvSpPr/>
          <p:nvPr/>
        </p:nvSpPr>
        <p:spPr>
          <a:xfrm>
            <a:off x="7239000" y="4267200"/>
            <a:ext cx="152400" cy="152400"/>
          </a:xfrm>
          <a:prstGeom prst="ellipse">
            <a:avLst/>
          </a:prstGeom>
          <a:solidFill>
            <a:schemeClr val="accent1"/>
          </a:solidFill>
          <a:ln w="2857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None/>
            </a:pPr>
            <a:endParaRPr sz="2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0488" name="Google Shape;280488;p93"/>
          <p:cNvSpPr/>
          <p:nvPr/>
        </p:nvSpPr>
        <p:spPr>
          <a:xfrm>
            <a:off x="6629400" y="4267200"/>
            <a:ext cx="152400" cy="152400"/>
          </a:xfrm>
          <a:prstGeom prst="ellipse">
            <a:avLst/>
          </a:prstGeom>
          <a:solidFill>
            <a:schemeClr val="accent1"/>
          </a:solidFill>
          <a:ln w="2857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None/>
            </a:pPr>
            <a:endParaRPr sz="2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0489" name="Google Shape;280489;p93"/>
          <p:cNvSpPr/>
          <p:nvPr/>
        </p:nvSpPr>
        <p:spPr>
          <a:xfrm rot="-5400000">
            <a:off x="6286500" y="4533900"/>
            <a:ext cx="228600" cy="152400"/>
          </a:xfrm>
          <a:prstGeom prst="rightArrow">
            <a:avLst>
              <a:gd name="adj1" fmla="val 50000"/>
              <a:gd name="adj2" fmla="val 37778"/>
            </a:avLst>
          </a:prstGeom>
          <a:solidFill>
            <a:srgbClr val="FF0000"/>
          </a:solidFill>
          <a:ln w="2857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None/>
            </a:pPr>
            <a:endParaRPr sz="2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0490" name="Google Shape;280490;p93"/>
          <p:cNvSpPr/>
          <p:nvPr/>
        </p:nvSpPr>
        <p:spPr>
          <a:xfrm>
            <a:off x="7516813" y="4267200"/>
            <a:ext cx="152400" cy="152400"/>
          </a:xfrm>
          <a:prstGeom prst="ellipse">
            <a:avLst/>
          </a:prstGeom>
          <a:solidFill>
            <a:schemeClr val="accent1"/>
          </a:solidFill>
          <a:ln w="2857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None/>
            </a:pPr>
            <a:endParaRPr sz="2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0491" name="Google Shape;280491;p93"/>
          <p:cNvSpPr/>
          <p:nvPr/>
        </p:nvSpPr>
        <p:spPr>
          <a:xfrm>
            <a:off x="6297613" y="3962400"/>
            <a:ext cx="152400" cy="152400"/>
          </a:xfrm>
          <a:prstGeom prst="ellipse">
            <a:avLst/>
          </a:prstGeom>
          <a:solidFill>
            <a:schemeClr val="accent2"/>
          </a:solidFill>
          <a:ln w="2857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None/>
            </a:pPr>
            <a:endParaRPr sz="2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0492" name="Google Shape;280492;p93"/>
          <p:cNvSpPr/>
          <p:nvPr/>
        </p:nvSpPr>
        <p:spPr>
          <a:xfrm>
            <a:off x="6297613" y="4114800"/>
            <a:ext cx="152400" cy="152400"/>
          </a:xfrm>
          <a:prstGeom prst="ellipse">
            <a:avLst/>
          </a:prstGeom>
          <a:solidFill>
            <a:schemeClr val="accent2"/>
          </a:solidFill>
          <a:ln w="2857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None/>
            </a:pPr>
            <a:endParaRPr sz="2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80493" name="Google Shape;280493;p9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930400" y="3962400"/>
            <a:ext cx="1284288" cy="2514599"/>
          </a:xfrm>
          <a:prstGeom prst="rect">
            <a:avLst/>
          </a:prstGeom>
          <a:noFill/>
          <a:ln>
            <a:noFill/>
          </a:ln>
        </p:spPr>
      </p:pic>
      <p:sp>
        <p:nvSpPr>
          <p:cNvPr id="280494" name="Google Shape;280494;p93"/>
          <p:cNvSpPr txBox="1"/>
          <p:nvPr/>
        </p:nvSpPr>
        <p:spPr>
          <a:xfrm>
            <a:off x="5105400" y="1371600"/>
            <a:ext cx="16002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333CC"/>
              </a:buClr>
              <a:buSzPts val="2400"/>
              <a:buFont typeface="Noto Sans Symbols"/>
              <a:buNone/>
            </a:pPr>
            <a:r>
              <a:rPr lang="en-US" sz="2400" b="0" i="0" u="none" strike="noStrike" cap="none">
                <a:solidFill>
                  <a:srgbClr val="3333CC"/>
                </a:solidFill>
                <a:latin typeface="Arial"/>
                <a:ea typeface="Arial"/>
                <a:cs typeface="Arial"/>
                <a:sym typeface="Arial"/>
              </a:rPr>
              <a:t>Overview</a:t>
            </a:r>
            <a:endParaRPr/>
          </a:p>
        </p:txBody>
      </p:sp>
      <p:sp>
        <p:nvSpPr>
          <p:cNvPr id="280495" name="Google Shape;280495;p93"/>
          <p:cNvSpPr txBox="1"/>
          <p:nvPr/>
        </p:nvSpPr>
        <p:spPr>
          <a:xfrm>
            <a:off x="4282751" y="6346827"/>
            <a:ext cx="3278100" cy="3651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Noto Sans Symbols"/>
              <a:buNone/>
            </a:pPr>
            <a:r>
              <a:rPr lang="en-US" sz="1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Business Statistics: A Decision-Making Approach, 7e © 2008 Prentice-Hall, Inc.</a:t>
            </a:r>
            <a:endParaRPr sz="10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04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500" name="Google Shape;280500;p94"/>
          <p:cNvSpPr txBox="1">
            <a:spLocks noGrp="1"/>
          </p:cNvSpPr>
          <p:nvPr>
            <p:ph type="title"/>
          </p:nvPr>
        </p:nvSpPr>
        <p:spPr>
          <a:xfrm>
            <a:off x="2819400" y="380999"/>
            <a:ext cx="7239000" cy="9012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alibri"/>
              <a:buNone/>
            </a:pPr>
            <a:r>
              <a:rPr lang="en-US" dirty="0"/>
              <a:t>Mean (Arithmetic Average)</a:t>
            </a:r>
            <a:endParaRPr dirty="0"/>
          </a:p>
        </p:txBody>
      </p:sp>
      <p:sp>
        <p:nvSpPr>
          <p:cNvPr id="280501" name="Google Shape;280501;p94"/>
          <p:cNvSpPr txBox="1">
            <a:spLocks noGrp="1"/>
          </p:cNvSpPr>
          <p:nvPr>
            <p:ph type="body" idx="1"/>
          </p:nvPr>
        </p:nvSpPr>
        <p:spPr>
          <a:xfrm>
            <a:off x="1480930" y="1444625"/>
            <a:ext cx="9534900" cy="5032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28600" lvl="0" indent="-2286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 dirty="0"/>
              <a:t>The</a:t>
            </a:r>
            <a:r>
              <a:rPr lang="en-US" dirty="0">
                <a:solidFill>
                  <a:schemeClr val="folHlink"/>
                </a:solidFill>
              </a:rPr>
              <a:t> Mean</a:t>
            </a:r>
            <a:r>
              <a:rPr lang="en-US" dirty="0"/>
              <a:t> is the arithmetic average of data values</a:t>
            </a:r>
            <a:endParaRPr dirty="0"/>
          </a:p>
          <a:p>
            <a:pPr marL="685800" lvl="1" indent="-228600" algn="l" rtl="0">
              <a:lnSpc>
                <a:spcPct val="130000"/>
              </a:lnSpc>
              <a:spcBef>
                <a:spcPts val="500"/>
              </a:spcBef>
              <a:spcAft>
                <a:spcPts val="0"/>
              </a:spcAft>
              <a:buClr>
                <a:schemeClr val="folHlink"/>
              </a:buClr>
              <a:buSzPts val="2400"/>
              <a:buChar char="•"/>
            </a:pPr>
            <a:r>
              <a:rPr lang="en-US" dirty="0">
                <a:solidFill>
                  <a:schemeClr val="folHlink"/>
                </a:solidFill>
              </a:rPr>
              <a:t>Population mean</a:t>
            </a:r>
            <a:endParaRPr dirty="0"/>
          </a:p>
          <a:p>
            <a:pPr marL="685800" lvl="1" indent="-76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endParaRPr dirty="0"/>
          </a:p>
          <a:p>
            <a:pPr marL="685800" lvl="1" indent="-76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endParaRPr dirty="0"/>
          </a:p>
          <a:p>
            <a:pPr marL="685800" lvl="1" indent="-76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endParaRPr dirty="0"/>
          </a:p>
          <a:p>
            <a:pPr marL="685800" lvl="1" indent="-76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endParaRPr dirty="0"/>
          </a:p>
          <a:p>
            <a:pPr marL="685800" lvl="1" indent="-228600" algn="l" rtl="0">
              <a:lnSpc>
                <a:spcPct val="130000"/>
              </a:lnSpc>
              <a:spcBef>
                <a:spcPts val="500"/>
              </a:spcBef>
              <a:spcAft>
                <a:spcPts val="0"/>
              </a:spcAft>
              <a:buClr>
                <a:schemeClr val="folHlink"/>
              </a:buClr>
              <a:buSzPts val="2400"/>
              <a:buChar char="•"/>
            </a:pPr>
            <a:r>
              <a:rPr lang="en-US" dirty="0">
                <a:solidFill>
                  <a:schemeClr val="folHlink"/>
                </a:solidFill>
              </a:rPr>
              <a:t>Sample mean</a:t>
            </a:r>
            <a:endParaRPr dirty="0"/>
          </a:p>
        </p:txBody>
      </p:sp>
      <p:sp>
        <p:nvSpPr>
          <p:cNvPr id="280502" name="Google Shape;280502;p94"/>
          <p:cNvSpPr txBox="1"/>
          <p:nvPr/>
        </p:nvSpPr>
        <p:spPr>
          <a:xfrm>
            <a:off x="6858000" y="4724400"/>
            <a:ext cx="1905000" cy="376200"/>
          </a:xfrm>
          <a:prstGeom prst="rect">
            <a:avLst/>
          </a:prstGeom>
          <a:solidFill>
            <a:srgbClr val="FFFFCC"/>
          </a:solidFill>
          <a:ln w="95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Noto Sans Symbols"/>
              <a:buNone/>
            </a:pPr>
            <a:r>
              <a:rPr lang="en-US"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n = Sample Size</a:t>
            </a:r>
            <a:endParaRPr/>
          </a:p>
        </p:txBody>
      </p:sp>
      <p:sp>
        <p:nvSpPr>
          <p:cNvPr id="280503" name="Google Shape;280503;p94"/>
          <p:cNvSpPr txBox="1"/>
          <p:nvPr/>
        </p:nvSpPr>
        <p:spPr>
          <a:xfrm>
            <a:off x="6553200" y="2221054"/>
            <a:ext cx="2209800" cy="376200"/>
          </a:xfrm>
          <a:prstGeom prst="rect">
            <a:avLst/>
          </a:prstGeom>
          <a:solidFill>
            <a:srgbClr val="FFFFCC"/>
          </a:solidFill>
          <a:ln w="95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Noto Sans Symbols"/>
              <a:buNone/>
            </a:pPr>
            <a:r>
              <a:rPr lang="en-US"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N = Population Size</a:t>
            </a:r>
            <a:endParaRPr/>
          </a:p>
        </p:txBody>
      </p:sp>
      <p:cxnSp>
        <p:nvCxnSpPr>
          <p:cNvPr id="280504" name="Google Shape;280504;p94"/>
          <p:cNvCxnSpPr/>
          <p:nvPr/>
        </p:nvCxnSpPr>
        <p:spPr>
          <a:xfrm flipH="1">
            <a:off x="5867400" y="4876800"/>
            <a:ext cx="990600" cy="152400"/>
          </a:xfrm>
          <a:prstGeom prst="straightConnector1">
            <a:avLst/>
          </a:prstGeom>
          <a:noFill/>
          <a:ln w="9525" cap="flat" cmpd="sng">
            <a:solidFill>
              <a:schemeClr val="hlink"/>
            </a:solidFill>
            <a:prstDash val="solid"/>
            <a:miter lim="800000"/>
            <a:headEnd type="none" w="med" len="med"/>
            <a:tailEnd type="triangle" w="med" len="med"/>
          </a:ln>
        </p:spPr>
      </p:cxnSp>
      <p:cxnSp>
        <p:nvCxnSpPr>
          <p:cNvPr id="280505" name="Google Shape;280505;p94"/>
          <p:cNvCxnSpPr/>
          <p:nvPr/>
        </p:nvCxnSpPr>
        <p:spPr>
          <a:xfrm flipH="1">
            <a:off x="5638800" y="2449654"/>
            <a:ext cx="914400" cy="152400"/>
          </a:xfrm>
          <a:prstGeom prst="straightConnector1">
            <a:avLst/>
          </a:prstGeom>
          <a:noFill/>
          <a:ln w="12700" cap="flat" cmpd="sng">
            <a:solidFill>
              <a:schemeClr val="hlink"/>
            </a:solidFill>
            <a:prstDash val="solid"/>
            <a:miter lim="800000"/>
            <a:headEnd type="none" w="med" len="med"/>
            <a:tailEnd type="triangle" w="med" len="med"/>
          </a:ln>
        </p:spPr>
      </p:cxnSp>
      <p:pic>
        <p:nvPicPr>
          <p:cNvPr id="280506" name="Google Shape;280506;p9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724400" y="4953000"/>
            <a:ext cx="4648199" cy="1570038"/>
          </a:xfrm>
          <a:prstGeom prst="rect">
            <a:avLst/>
          </a:prstGeom>
          <a:noFill/>
          <a:ln>
            <a:noFill/>
          </a:ln>
        </p:spPr>
      </p:pic>
      <p:pic>
        <p:nvPicPr>
          <p:cNvPr id="280507" name="Google Shape;280507;p9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659520" y="2500004"/>
            <a:ext cx="4679950" cy="1570037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280508" name="Google Shape;280508;p94"/>
          <p:cNvCxnSpPr/>
          <p:nvPr/>
        </p:nvCxnSpPr>
        <p:spPr>
          <a:xfrm>
            <a:off x="1905000" y="4714461"/>
            <a:ext cx="8534400" cy="0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solid"/>
            <a:miter lim="800000"/>
            <a:headEnd type="none" w="med" len="med"/>
            <a:tailEnd type="none" w="med" len="med"/>
          </a:ln>
        </p:spPr>
      </p:cxnSp>
      <p:sp>
        <p:nvSpPr>
          <p:cNvPr id="280509" name="Google Shape;280509;p94"/>
          <p:cNvSpPr txBox="1"/>
          <p:nvPr/>
        </p:nvSpPr>
        <p:spPr>
          <a:xfrm>
            <a:off x="4379945" y="6523038"/>
            <a:ext cx="3278100" cy="319062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Noto Sans Symbols"/>
              <a:buNone/>
            </a:pPr>
            <a:r>
              <a:rPr lang="en-US" sz="10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Business Statistics: A Decision-Making Approach, 7e © 2008 Prentice-Hall, Inc.</a:t>
            </a:r>
            <a:endParaRPr dirty="0"/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05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514" name="Google Shape;280514;p9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/>
              <a:t>Mean (Arithmetic Average)</a:t>
            </a:r>
            <a:endParaRPr/>
          </a:p>
        </p:txBody>
      </p:sp>
      <p:sp>
        <p:nvSpPr>
          <p:cNvPr id="280515" name="Google Shape;280515;p95"/>
          <p:cNvSpPr txBox="1">
            <a:spLocks noGrp="1"/>
          </p:cNvSpPr>
          <p:nvPr>
            <p:ph type="body" idx="1"/>
          </p:nvPr>
        </p:nvSpPr>
        <p:spPr>
          <a:xfrm>
            <a:off x="2286000" y="1828800"/>
            <a:ext cx="80772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28600" lvl="0" indent="-2286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 sz="2400"/>
              <a:t>The most common measure of central tendency</a:t>
            </a:r>
            <a:endParaRPr/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 sz="2400"/>
              <a:t>Mean = sum of values divided by the number of values</a:t>
            </a:r>
            <a:endParaRPr/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 sz="2400"/>
              <a:t>Affected by extreme values (outliers)</a:t>
            </a:r>
            <a:endParaRPr/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None/>
            </a:pPr>
            <a:endParaRPr sz="2400"/>
          </a:p>
        </p:txBody>
      </p:sp>
      <p:sp>
        <p:nvSpPr>
          <p:cNvPr id="280516" name="Google Shape;280516;p95"/>
          <p:cNvSpPr txBox="1"/>
          <p:nvPr/>
        </p:nvSpPr>
        <p:spPr>
          <a:xfrm>
            <a:off x="9067800" y="1203326"/>
            <a:ext cx="1600200" cy="39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99"/>
              </a:buClr>
              <a:buSzPts val="2000"/>
              <a:buFont typeface="Noto Sans Symbols"/>
              <a:buNone/>
            </a:pPr>
            <a:r>
              <a:rPr lang="en-US" sz="2000" b="0" i="1" u="none" strike="noStrike" cap="none">
                <a:solidFill>
                  <a:srgbClr val="000099"/>
                </a:solidFill>
                <a:latin typeface="Arial"/>
                <a:ea typeface="Arial"/>
                <a:cs typeface="Arial"/>
                <a:sym typeface="Arial"/>
              </a:rPr>
              <a:t>(continued)</a:t>
            </a:r>
            <a:endParaRPr/>
          </a:p>
        </p:txBody>
      </p:sp>
      <p:sp>
        <p:nvSpPr>
          <p:cNvPr id="280517" name="Google Shape;280517;p95"/>
          <p:cNvSpPr/>
          <p:nvPr/>
        </p:nvSpPr>
        <p:spPr>
          <a:xfrm rot="-5400000">
            <a:off x="7429500" y="4305300"/>
            <a:ext cx="609600" cy="228600"/>
          </a:xfrm>
          <a:prstGeom prst="rightArrow">
            <a:avLst>
              <a:gd name="adj1" fmla="val 50000"/>
              <a:gd name="adj2" fmla="val 67160"/>
            </a:avLst>
          </a:prstGeom>
          <a:solidFill>
            <a:srgbClr val="FF0000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None/>
            </a:pPr>
            <a:endParaRPr sz="2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280518" name="Google Shape;280518;p95"/>
          <p:cNvCxnSpPr/>
          <p:nvPr/>
        </p:nvCxnSpPr>
        <p:spPr>
          <a:xfrm>
            <a:off x="2227264" y="3886200"/>
            <a:ext cx="3354300" cy="0"/>
          </a:xfrm>
          <a:prstGeom prst="straightConnector1">
            <a:avLst/>
          </a:prstGeom>
          <a:noFill/>
          <a:ln w="12700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80519" name="Google Shape;280519;p95"/>
          <p:cNvSpPr/>
          <p:nvPr/>
        </p:nvSpPr>
        <p:spPr>
          <a:xfrm>
            <a:off x="2046289" y="3798889"/>
            <a:ext cx="3984600" cy="36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475" tIns="44450" rIns="90475" bIns="4445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Noto Sans Symbols"/>
              <a:buNone/>
            </a:pPr>
            <a:r>
              <a:rPr lang="en-US" sz="18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0  1   2   3   4   5   6   7   8   9   10</a:t>
            </a:r>
            <a:endParaRPr/>
          </a:p>
        </p:txBody>
      </p:sp>
      <p:sp>
        <p:nvSpPr>
          <p:cNvPr id="280520" name="Google Shape;280520;p95"/>
          <p:cNvSpPr/>
          <p:nvPr/>
        </p:nvSpPr>
        <p:spPr>
          <a:xfrm>
            <a:off x="2133600" y="3657600"/>
            <a:ext cx="31434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None/>
            </a:pPr>
            <a:endParaRPr sz="2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0521" name="Google Shape;280521;p95"/>
          <p:cNvSpPr/>
          <p:nvPr/>
        </p:nvSpPr>
        <p:spPr>
          <a:xfrm>
            <a:off x="2362200" y="3657600"/>
            <a:ext cx="228600" cy="228600"/>
          </a:xfrm>
          <a:prstGeom prst="ellipse">
            <a:avLst/>
          </a:prstGeom>
          <a:solidFill>
            <a:schemeClr val="dk2"/>
          </a:solidFill>
          <a:ln w="127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None/>
            </a:pPr>
            <a:endParaRPr sz="2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0522" name="Google Shape;280522;p95"/>
          <p:cNvSpPr/>
          <p:nvPr/>
        </p:nvSpPr>
        <p:spPr>
          <a:xfrm>
            <a:off x="2667000" y="3657600"/>
            <a:ext cx="228600" cy="228600"/>
          </a:xfrm>
          <a:prstGeom prst="ellipse">
            <a:avLst/>
          </a:prstGeom>
          <a:solidFill>
            <a:schemeClr val="dk2"/>
          </a:solidFill>
          <a:ln w="127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None/>
            </a:pPr>
            <a:endParaRPr sz="2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0523" name="Google Shape;280523;p95"/>
          <p:cNvSpPr/>
          <p:nvPr/>
        </p:nvSpPr>
        <p:spPr>
          <a:xfrm>
            <a:off x="2971800" y="3657600"/>
            <a:ext cx="228600" cy="228600"/>
          </a:xfrm>
          <a:prstGeom prst="ellipse">
            <a:avLst/>
          </a:prstGeom>
          <a:solidFill>
            <a:schemeClr val="dk2"/>
          </a:solidFill>
          <a:ln w="127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None/>
            </a:pPr>
            <a:endParaRPr sz="2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0524" name="Google Shape;280524;p95"/>
          <p:cNvSpPr/>
          <p:nvPr/>
        </p:nvSpPr>
        <p:spPr>
          <a:xfrm>
            <a:off x="3276600" y="3657600"/>
            <a:ext cx="228600" cy="228600"/>
          </a:xfrm>
          <a:prstGeom prst="ellipse">
            <a:avLst/>
          </a:prstGeom>
          <a:solidFill>
            <a:schemeClr val="dk2"/>
          </a:solidFill>
          <a:ln w="127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None/>
            </a:pPr>
            <a:endParaRPr sz="2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0525" name="Google Shape;280525;p95"/>
          <p:cNvSpPr/>
          <p:nvPr/>
        </p:nvSpPr>
        <p:spPr>
          <a:xfrm>
            <a:off x="3581400" y="3657600"/>
            <a:ext cx="228600" cy="228600"/>
          </a:xfrm>
          <a:prstGeom prst="ellipse">
            <a:avLst/>
          </a:prstGeom>
          <a:solidFill>
            <a:schemeClr val="dk2"/>
          </a:solidFill>
          <a:ln w="127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None/>
            </a:pPr>
            <a:endParaRPr sz="2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0526" name="Google Shape;280526;p95"/>
          <p:cNvSpPr/>
          <p:nvPr/>
        </p:nvSpPr>
        <p:spPr>
          <a:xfrm rot="-5400000">
            <a:off x="2781300" y="4305300"/>
            <a:ext cx="609600" cy="228600"/>
          </a:xfrm>
          <a:prstGeom prst="rightArrow">
            <a:avLst>
              <a:gd name="adj1" fmla="val 50000"/>
              <a:gd name="adj2" fmla="val 67160"/>
            </a:avLst>
          </a:prstGeom>
          <a:solidFill>
            <a:srgbClr val="FF0000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None/>
            </a:pPr>
            <a:endParaRPr sz="2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0527" name="Google Shape;280527;p95"/>
          <p:cNvSpPr/>
          <p:nvPr/>
        </p:nvSpPr>
        <p:spPr>
          <a:xfrm>
            <a:off x="2971800" y="4800601"/>
            <a:ext cx="1524000" cy="466800"/>
          </a:xfrm>
          <a:prstGeom prst="rect">
            <a:avLst/>
          </a:prstGeom>
          <a:solidFill>
            <a:srgbClr val="FFFFCC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0475" tIns="44450" rIns="90475" bIns="4445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None/>
            </a:pPr>
            <a:r>
              <a:rPr lang="en-US" sz="24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Mean = 3</a:t>
            </a:r>
            <a:endParaRPr/>
          </a:p>
        </p:txBody>
      </p:sp>
      <p:cxnSp>
        <p:nvCxnSpPr>
          <p:cNvPr id="280528" name="Google Shape;280528;p95"/>
          <p:cNvCxnSpPr/>
          <p:nvPr/>
        </p:nvCxnSpPr>
        <p:spPr>
          <a:xfrm>
            <a:off x="6570664" y="3886200"/>
            <a:ext cx="3354300" cy="0"/>
          </a:xfrm>
          <a:prstGeom prst="straightConnector1">
            <a:avLst/>
          </a:prstGeom>
          <a:noFill/>
          <a:ln w="12700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80529" name="Google Shape;280529;p95"/>
          <p:cNvSpPr/>
          <p:nvPr/>
        </p:nvSpPr>
        <p:spPr>
          <a:xfrm>
            <a:off x="6248401" y="3810000"/>
            <a:ext cx="3984600" cy="36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475" tIns="44450" rIns="90475" bIns="4445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Noto Sans Symbols"/>
              <a:buNone/>
            </a:pPr>
            <a:r>
              <a:rPr lang="en-US" sz="18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 0  1   2   3   4   5   6   7   8   9   10</a:t>
            </a:r>
            <a:endParaRPr/>
          </a:p>
        </p:txBody>
      </p:sp>
      <p:sp>
        <p:nvSpPr>
          <p:cNvPr id="280530" name="Google Shape;280530;p95"/>
          <p:cNvSpPr/>
          <p:nvPr/>
        </p:nvSpPr>
        <p:spPr>
          <a:xfrm>
            <a:off x="6477000" y="3657600"/>
            <a:ext cx="31434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None/>
            </a:pPr>
            <a:endParaRPr sz="2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0531" name="Google Shape;280531;p95"/>
          <p:cNvSpPr/>
          <p:nvPr/>
        </p:nvSpPr>
        <p:spPr>
          <a:xfrm>
            <a:off x="6705600" y="3657600"/>
            <a:ext cx="228600" cy="228600"/>
          </a:xfrm>
          <a:prstGeom prst="ellipse">
            <a:avLst/>
          </a:prstGeom>
          <a:solidFill>
            <a:schemeClr val="dk2"/>
          </a:solidFill>
          <a:ln w="127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None/>
            </a:pPr>
            <a:endParaRPr sz="2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0532" name="Google Shape;280532;p95"/>
          <p:cNvSpPr/>
          <p:nvPr/>
        </p:nvSpPr>
        <p:spPr>
          <a:xfrm>
            <a:off x="7010400" y="3657600"/>
            <a:ext cx="228600" cy="228600"/>
          </a:xfrm>
          <a:prstGeom prst="ellipse">
            <a:avLst/>
          </a:prstGeom>
          <a:solidFill>
            <a:schemeClr val="dk2"/>
          </a:solidFill>
          <a:ln w="127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None/>
            </a:pPr>
            <a:endParaRPr sz="2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0533" name="Google Shape;280533;p95"/>
          <p:cNvSpPr/>
          <p:nvPr/>
        </p:nvSpPr>
        <p:spPr>
          <a:xfrm>
            <a:off x="7315200" y="3657600"/>
            <a:ext cx="228600" cy="228600"/>
          </a:xfrm>
          <a:prstGeom prst="ellipse">
            <a:avLst/>
          </a:prstGeom>
          <a:solidFill>
            <a:schemeClr val="dk2"/>
          </a:solidFill>
          <a:ln w="127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None/>
            </a:pPr>
            <a:endParaRPr sz="2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0534" name="Google Shape;280534;p95"/>
          <p:cNvSpPr/>
          <p:nvPr/>
        </p:nvSpPr>
        <p:spPr>
          <a:xfrm>
            <a:off x="7620000" y="3657600"/>
            <a:ext cx="228600" cy="228600"/>
          </a:xfrm>
          <a:prstGeom prst="ellipse">
            <a:avLst/>
          </a:prstGeom>
          <a:solidFill>
            <a:schemeClr val="dk2"/>
          </a:solidFill>
          <a:ln w="127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None/>
            </a:pPr>
            <a:endParaRPr sz="2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0535" name="Google Shape;280535;p95"/>
          <p:cNvSpPr/>
          <p:nvPr/>
        </p:nvSpPr>
        <p:spPr>
          <a:xfrm>
            <a:off x="9601200" y="3657600"/>
            <a:ext cx="228600" cy="228600"/>
          </a:xfrm>
          <a:prstGeom prst="ellipse">
            <a:avLst/>
          </a:prstGeom>
          <a:solidFill>
            <a:schemeClr val="dk2"/>
          </a:solidFill>
          <a:ln w="127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None/>
            </a:pPr>
            <a:endParaRPr sz="2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0536" name="Google Shape;280536;p95"/>
          <p:cNvSpPr/>
          <p:nvPr/>
        </p:nvSpPr>
        <p:spPr>
          <a:xfrm>
            <a:off x="7620000" y="4800601"/>
            <a:ext cx="1524000" cy="466800"/>
          </a:xfrm>
          <a:prstGeom prst="rect">
            <a:avLst/>
          </a:prstGeom>
          <a:solidFill>
            <a:srgbClr val="FFFFCC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0475" tIns="44450" rIns="90475" bIns="4445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None/>
            </a:pPr>
            <a:r>
              <a:rPr lang="en-US" sz="24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Mean = 4</a:t>
            </a:r>
            <a:endParaRPr/>
          </a:p>
        </p:txBody>
      </p:sp>
      <p:pic>
        <p:nvPicPr>
          <p:cNvPr id="280537" name="Google Shape;280537;p9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362200" y="5516564"/>
            <a:ext cx="3022600" cy="731837"/>
          </a:xfrm>
          <a:prstGeom prst="rect">
            <a:avLst/>
          </a:prstGeom>
          <a:noFill/>
          <a:ln>
            <a:noFill/>
          </a:ln>
        </p:spPr>
      </p:pic>
      <p:pic>
        <p:nvPicPr>
          <p:cNvPr id="280538" name="Google Shape;280538;p9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800850" y="5516564"/>
            <a:ext cx="3187700" cy="731837"/>
          </a:xfrm>
          <a:prstGeom prst="rect">
            <a:avLst/>
          </a:prstGeom>
          <a:noFill/>
          <a:ln>
            <a:noFill/>
          </a:ln>
        </p:spPr>
      </p:pic>
      <p:sp>
        <p:nvSpPr>
          <p:cNvPr id="280539" name="Google Shape;280539;p95"/>
          <p:cNvSpPr txBox="1"/>
          <p:nvPr/>
        </p:nvSpPr>
        <p:spPr>
          <a:xfrm>
            <a:off x="4282751" y="6346827"/>
            <a:ext cx="3278100" cy="3651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Noto Sans Symbols"/>
              <a:buNone/>
            </a:pPr>
            <a:r>
              <a:rPr lang="en-US" sz="1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Business Statistics: A Decision-Making Approach, 7e © 2008 Prentice-Hall, Inc.</a:t>
            </a:r>
            <a:endParaRPr sz="10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05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544" name="Google Shape;280544;p96"/>
          <p:cNvSpPr txBox="1">
            <a:spLocks noGrp="1"/>
          </p:cNvSpPr>
          <p:nvPr>
            <p:ph type="title"/>
          </p:nvPr>
        </p:nvSpPr>
        <p:spPr>
          <a:xfrm>
            <a:off x="2566781" y="613536"/>
            <a:ext cx="7315200" cy="76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/>
              <a:t>Median</a:t>
            </a:r>
            <a:endParaRPr/>
          </a:p>
        </p:txBody>
      </p:sp>
      <p:sp>
        <p:nvSpPr>
          <p:cNvPr id="280545" name="Google Shape;280545;p96"/>
          <p:cNvSpPr txBox="1">
            <a:spLocks noGrp="1"/>
          </p:cNvSpPr>
          <p:nvPr>
            <p:ph type="body" idx="1"/>
          </p:nvPr>
        </p:nvSpPr>
        <p:spPr>
          <a:xfrm>
            <a:off x="2362200" y="1828800"/>
            <a:ext cx="8077200" cy="48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28600" lvl="0" indent="-2286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 dirty="0"/>
              <a:t>In an ordered array, the median is the “middle” number, i.e., the number that splits the distribution in half</a:t>
            </a:r>
            <a:endParaRPr dirty="0"/>
          </a:p>
          <a:p>
            <a:pPr marL="228600" lvl="0" indent="-152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</a:pPr>
            <a:endParaRPr sz="1200" dirty="0"/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 dirty="0"/>
              <a:t>The median is </a:t>
            </a:r>
            <a:r>
              <a:rPr lang="en-US" u="sng" dirty="0"/>
              <a:t>not</a:t>
            </a:r>
            <a:r>
              <a:rPr lang="en-US" dirty="0"/>
              <a:t> affected by extreme values</a:t>
            </a:r>
            <a:endParaRPr dirty="0"/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None/>
            </a:pPr>
            <a:r>
              <a:rPr lang="en-US" dirty="0"/>
              <a:t> </a:t>
            </a:r>
            <a:endParaRPr dirty="0"/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None/>
            </a:pPr>
            <a:r>
              <a:rPr lang="en-US" dirty="0"/>
              <a:t> </a:t>
            </a:r>
            <a:endParaRPr dirty="0"/>
          </a:p>
          <a:p>
            <a:pPr marL="228600" lvl="0" indent="-508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endParaRPr dirty="0"/>
          </a:p>
        </p:txBody>
      </p:sp>
      <p:sp>
        <p:nvSpPr>
          <p:cNvPr id="280546" name="Google Shape;280546;p96"/>
          <p:cNvSpPr/>
          <p:nvPr/>
        </p:nvSpPr>
        <p:spPr>
          <a:xfrm rot="-5400000">
            <a:off x="7048500" y="4981575"/>
            <a:ext cx="609600" cy="228600"/>
          </a:xfrm>
          <a:prstGeom prst="rightArrow">
            <a:avLst>
              <a:gd name="adj1" fmla="val 50000"/>
              <a:gd name="adj2" fmla="val 67160"/>
            </a:avLst>
          </a:prstGeom>
          <a:solidFill>
            <a:srgbClr val="FF0000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None/>
            </a:pPr>
            <a:endParaRPr sz="2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280547" name="Google Shape;280547;p96"/>
          <p:cNvCxnSpPr/>
          <p:nvPr/>
        </p:nvCxnSpPr>
        <p:spPr>
          <a:xfrm>
            <a:off x="2151064" y="4562475"/>
            <a:ext cx="3354300" cy="0"/>
          </a:xfrm>
          <a:prstGeom prst="straightConnector1">
            <a:avLst/>
          </a:prstGeom>
          <a:noFill/>
          <a:ln w="12700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80548" name="Google Shape;280548;p96"/>
          <p:cNvSpPr/>
          <p:nvPr/>
        </p:nvSpPr>
        <p:spPr>
          <a:xfrm>
            <a:off x="1970089" y="4475164"/>
            <a:ext cx="3984600" cy="36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475" tIns="44450" rIns="90475" bIns="4445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Noto Sans Symbols"/>
              <a:buNone/>
            </a:pPr>
            <a:r>
              <a:rPr lang="en-US" sz="18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0  1   2   3   4   5   6   7   8   9   10</a:t>
            </a:r>
            <a:endParaRPr/>
          </a:p>
        </p:txBody>
      </p:sp>
      <p:sp>
        <p:nvSpPr>
          <p:cNvPr id="280549" name="Google Shape;280549;p96"/>
          <p:cNvSpPr/>
          <p:nvPr/>
        </p:nvSpPr>
        <p:spPr>
          <a:xfrm>
            <a:off x="2057400" y="4333875"/>
            <a:ext cx="31434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None/>
            </a:pPr>
            <a:endParaRPr sz="2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0550" name="Google Shape;280550;p96"/>
          <p:cNvSpPr/>
          <p:nvPr/>
        </p:nvSpPr>
        <p:spPr>
          <a:xfrm>
            <a:off x="2286000" y="4333875"/>
            <a:ext cx="228600" cy="228600"/>
          </a:xfrm>
          <a:prstGeom prst="ellipse">
            <a:avLst/>
          </a:prstGeom>
          <a:solidFill>
            <a:schemeClr val="dk2"/>
          </a:solidFill>
          <a:ln w="127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None/>
            </a:pPr>
            <a:endParaRPr sz="2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0551" name="Google Shape;280551;p96"/>
          <p:cNvSpPr/>
          <p:nvPr/>
        </p:nvSpPr>
        <p:spPr>
          <a:xfrm>
            <a:off x="2590800" y="4333875"/>
            <a:ext cx="228600" cy="228600"/>
          </a:xfrm>
          <a:prstGeom prst="ellipse">
            <a:avLst/>
          </a:prstGeom>
          <a:solidFill>
            <a:schemeClr val="dk2"/>
          </a:solidFill>
          <a:ln w="127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None/>
            </a:pPr>
            <a:endParaRPr sz="2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0552" name="Google Shape;280552;p96"/>
          <p:cNvSpPr/>
          <p:nvPr/>
        </p:nvSpPr>
        <p:spPr>
          <a:xfrm>
            <a:off x="2895600" y="4333875"/>
            <a:ext cx="228600" cy="228600"/>
          </a:xfrm>
          <a:prstGeom prst="ellipse">
            <a:avLst/>
          </a:prstGeom>
          <a:solidFill>
            <a:schemeClr val="dk2"/>
          </a:solidFill>
          <a:ln w="127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None/>
            </a:pPr>
            <a:endParaRPr sz="2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0553" name="Google Shape;280553;p96"/>
          <p:cNvSpPr/>
          <p:nvPr/>
        </p:nvSpPr>
        <p:spPr>
          <a:xfrm>
            <a:off x="3200400" y="4333875"/>
            <a:ext cx="228600" cy="228600"/>
          </a:xfrm>
          <a:prstGeom prst="ellipse">
            <a:avLst/>
          </a:prstGeom>
          <a:solidFill>
            <a:schemeClr val="dk2"/>
          </a:solidFill>
          <a:ln w="127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None/>
            </a:pPr>
            <a:endParaRPr sz="2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0554" name="Google Shape;280554;p96"/>
          <p:cNvSpPr/>
          <p:nvPr/>
        </p:nvSpPr>
        <p:spPr>
          <a:xfrm>
            <a:off x="3505200" y="4333875"/>
            <a:ext cx="228600" cy="228600"/>
          </a:xfrm>
          <a:prstGeom prst="ellipse">
            <a:avLst/>
          </a:prstGeom>
          <a:solidFill>
            <a:schemeClr val="dk2"/>
          </a:solidFill>
          <a:ln w="127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None/>
            </a:pPr>
            <a:endParaRPr sz="2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0555" name="Google Shape;280555;p96"/>
          <p:cNvSpPr/>
          <p:nvPr/>
        </p:nvSpPr>
        <p:spPr>
          <a:xfrm rot="-5400000">
            <a:off x="2705100" y="4981575"/>
            <a:ext cx="609600" cy="228600"/>
          </a:xfrm>
          <a:prstGeom prst="rightArrow">
            <a:avLst>
              <a:gd name="adj1" fmla="val 50000"/>
              <a:gd name="adj2" fmla="val 67160"/>
            </a:avLst>
          </a:prstGeom>
          <a:solidFill>
            <a:srgbClr val="FF0000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None/>
            </a:pPr>
            <a:endParaRPr sz="2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0556" name="Google Shape;280556;p96"/>
          <p:cNvSpPr/>
          <p:nvPr/>
        </p:nvSpPr>
        <p:spPr>
          <a:xfrm>
            <a:off x="2895600" y="5476876"/>
            <a:ext cx="1828800" cy="466800"/>
          </a:xfrm>
          <a:prstGeom prst="rect">
            <a:avLst/>
          </a:prstGeom>
          <a:solidFill>
            <a:srgbClr val="F4C7C6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0475" tIns="44450" rIns="90475" bIns="4445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None/>
            </a:pPr>
            <a:r>
              <a:rPr lang="en-US" sz="24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Median = 3</a:t>
            </a:r>
            <a:endParaRPr/>
          </a:p>
        </p:txBody>
      </p:sp>
      <p:cxnSp>
        <p:nvCxnSpPr>
          <p:cNvPr id="280557" name="Google Shape;280557;p96"/>
          <p:cNvCxnSpPr/>
          <p:nvPr/>
        </p:nvCxnSpPr>
        <p:spPr>
          <a:xfrm>
            <a:off x="6494464" y="4562475"/>
            <a:ext cx="3354300" cy="0"/>
          </a:xfrm>
          <a:prstGeom prst="straightConnector1">
            <a:avLst/>
          </a:prstGeom>
          <a:noFill/>
          <a:ln w="12700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80558" name="Google Shape;280558;p96"/>
          <p:cNvSpPr/>
          <p:nvPr/>
        </p:nvSpPr>
        <p:spPr>
          <a:xfrm>
            <a:off x="6172201" y="4486275"/>
            <a:ext cx="3984600" cy="36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475" tIns="44450" rIns="90475" bIns="4445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Noto Sans Symbols"/>
              <a:buNone/>
            </a:pPr>
            <a:r>
              <a:rPr lang="en-US" sz="18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 0  1   2   3   4   5   6   7   8   9   10</a:t>
            </a:r>
            <a:endParaRPr/>
          </a:p>
        </p:txBody>
      </p:sp>
      <p:sp>
        <p:nvSpPr>
          <p:cNvPr id="280559" name="Google Shape;280559;p96"/>
          <p:cNvSpPr/>
          <p:nvPr/>
        </p:nvSpPr>
        <p:spPr>
          <a:xfrm>
            <a:off x="6400800" y="4333875"/>
            <a:ext cx="31434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None/>
            </a:pPr>
            <a:endParaRPr sz="2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0560" name="Google Shape;280560;p96"/>
          <p:cNvSpPr/>
          <p:nvPr/>
        </p:nvSpPr>
        <p:spPr>
          <a:xfrm>
            <a:off x="6629400" y="4333875"/>
            <a:ext cx="228600" cy="228600"/>
          </a:xfrm>
          <a:prstGeom prst="ellipse">
            <a:avLst/>
          </a:prstGeom>
          <a:solidFill>
            <a:schemeClr val="dk2"/>
          </a:solidFill>
          <a:ln w="127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None/>
            </a:pPr>
            <a:endParaRPr sz="2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0561" name="Google Shape;280561;p96"/>
          <p:cNvSpPr/>
          <p:nvPr/>
        </p:nvSpPr>
        <p:spPr>
          <a:xfrm>
            <a:off x="6934200" y="4333875"/>
            <a:ext cx="228600" cy="228600"/>
          </a:xfrm>
          <a:prstGeom prst="ellipse">
            <a:avLst/>
          </a:prstGeom>
          <a:solidFill>
            <a:schemeClr val="dk2"/>
          </a:solidFill>
          <a:ln w="127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None/>
            </a:pPr>
            <a:endParaRPr sz="2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0562" name="Google Shape;280562;p96"/>
          <p:cNvSpPr/>
          <p:nvPr/>
        </p:nvSpPr>
        <p:spPr>
          <a:xfrm>
            <a:off x="7239000" y="4333875"/>
            <a:ext cx="228600" cy="228600"/>
          </a:xfrm>
          <a:prstGeom prst="ellipse">
            <a:avLst/>
          </a:prstGeom>
          <a:solidFill>
            <a:schemeClr val="dk2"/>
          </a:solidFill>
          <a:ln w="127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None/>
            </a:pPr>
            <a:endParaRPr sz="2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0563" name="Google Shape;280563;p96"/>
          <p:cNvSpPr/>
          <p:nvPr/>
        </p:nvSpPr>
        <p:spPr>
          <a:xfrm>
            <a:off x="7543800" y="4333875"/>
            <a:ext cx="228600" cy="228600"/>
          </a:xfrm>
          <a:prstGeom prst="ellipse">
            <a:avLst/>
          </a:prstGeom>
          <a:solidFill>
            <a:schemeClr val="dk2"/>
          </a:solidFill>
          <a:ln w="127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None/>
            </a:pPr>
            <a:endParaRPr sz="2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0564" name="Google Shape;280564;p96"/>
          <p:cNvSpPr/>
          <p:nvPr/>
        </p:nvSpPr>
        <p:spPr>
          <a:xfrm>
            <a:off x="9525000" y="4333875"/>
            <a:ext cx="228600" cy="228600"/>
          </a:xfrm>
          <a:prstGeom prst="ellipse">
            <a:avLst/>
          </a:prstGeom>
          <a:solidFill>
            <a:schemeClr val="dk2"/>
          </a:solidFill>
          <a:ln w="127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None/>
            </a:pPr>
            <a:endParaRPr sz="2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0565" name="Google Shape;280565;p96"/>
          <p:cNvSpPr/>
          <p:nvPr/>
        </p:nvSpPr>
        <p:spPr>
          <a:xfrm>
            <a:off x="7239000" y="5476876"/>
            <a:ext cx="1828800" cy="466800"/>
          </a:xfrm>
          <a:prstGeom prst="rect">
            <a:avLst/>
          </a:prstGeom>
          <a:solidFill>
            <a:srgbClr val="F4C7C6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0475" tIns="44450" rIns="90475" bIns="4445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None/>
            </a:pPr>
            <a:r>
              <a:rPr lang="en-US" sz="24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Median = 3</a:t>
            </a:r>
            <a:endParaRPr/>
          </a:p>
        </p:txBody>
      </p:sp>
      <p:sp>
        <p:nvSpPr>
          <p:cNvPr id="280566" name="Google Shape;280566;p96"/>
          <p:cNvSpPr txBox="1"/>
          <p:nvPr/>
        </p:nvSpPr>
        <p:spPr>
          <a:xfrm>
            <a:off x="4282751" y="6346827"/>
            <a:ext cx="3278100" cy="3651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Noto Sans Symbols"/>
              <a:buNone/>
            </a:pPr>
            <a:r>
              <a:rPr lang="en-US" sz="1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Business Statistics: A Decision-Making Approach, 7e © 2008 Prentice-Hall, Inc.</a:t>
            </a:r>
            <a:endParaRPr sz="10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05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571" name="Google Shape;280571;p97"/>
          <p:cNvSpPr txBox="1">
            <a:spLocks noGrp="1"/>
          </p:cNvSpPr>
          <p:nvPr>
            <p:ph type="sldNum" idx="12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Noto Sans Symbols"/>
              <a:buNone/>
            </a:pPr>
            <a:r>
              <a:rPr lang="en-US" sz="1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Chap 3-</a:t>
            </a:r>
            <a:fld id="{00000000-1234-1234-1234-123412341234}" type="slidenum">
              <a:rPr lang="en-US" sz="1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45</a:t>
            </a:fld>
            <a:endParaRPr sz="10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0572" name="Google Shape;280572;p97"/>
          <p:cNvSpPr txBox="1">
            <a:spLocks noGrp="1"/>
          </p:cNvSpPr>
          <p:nvPr>
            <p:ph type="title"/>
          </p:nvPr>
        </p:nvSpPr>
        <p:spPr>
          <a:xfrm>
            <a:off x="3314700" y="501650"/>
            <a:ext cx="5562600" cy="838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/>
              <a:t> Median</a:t>
            </a:r>
            <a:endParaRPr/>
          </a:p>
        </p:txBody>
      </p:sp>
      <p:sp>
        <p:nvSpPr>
          <p:cNvPr id="280573" name="Google Shape;280573;p97"/>
          <p:cNvSpPr txBox="1">
            <a:spLocks noGrp="1"/>
          </p:cNvSpPr>
          <p:nvPr>
            <p:ph type="body" idx="4294967295"/>
          </p:nvPr>
        </p:nvSpPr>
        <p:spPr>
          <a:xfrm>
            <a:off x="2590800" y="1676400"/>
            <a:ext cx="7467600" cy="434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342900" lvl="0" indent="-3429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To find the median, sort the n data values from low to high (sorted data is called a </a:t>
            </a:r>
            <a:r>
              <a:rPr lang="en-US">
                <a:solidFill>
                  <a:schemeClr val="dk2"/>
                </a:solidFill>
              </a:rPr>
              <a:t>data array</a:t>
            </a:r>
            <a:r>
              <a:rPr lang="en-US"/>
              <a:t>)</a:t>
            </a:r>
            <a:endParaRPr/>
          </a:p>
          <a:p>
            <a:pPr marL="342900" lvl="0" indent="-342900" algn="l" rtl="0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Find the </a:t>
            </a:r>
            <a:r>
              <a:rPr lang="en-US">
                <a:solidFill>
                  <a:schemeClr val="dk2"/>
                </a:solidFill>
              </a:rPr>
              <a:t>value</a:t>
            </a:r>
            <a:r>
              <a:rPr lang="en-US"/>
              <a:t> in the   </a:t>
            </a:r>
            <a:r>
              <a:rPr lang="en-US" b="1">
                <a:solidFill>
                  <a:schemeClr val="hlink"/>
                </a:solidFill>
              </a:rPr>
              <a:t>i = (1/2)n   position</a:t>
            </a:r>
            <a:endParaRPr/>
          </a:p>
          <a:p>
            <a:pPr marL="342900" lvl="0" indent="-342900" algn="l" rtl="0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The i</a:t>
            </a:r>
            <a:r>
              <a:rPr lang="en-US" baseline="30000"/>
              <a:t>th</a:t>
            </a:r>
            <a:r>
              <a:rPr lang="en-US"/>
              <a:t> position is called the </a:t>
            </a:r>
            <a:r>
              <a:rPr lang="en-US">
                <a:solidFill>
                  <a:schemeClr val="dk2"/>
                </a:solidFill>
              </a:rPr>
              <a:t>Median Index Point</a:t>
            </a:r>
            <a:endParaRPr/>
          </a:p>
          <a:p>
            <a:pPr marL="742950" lvl="1" indent="-28575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/>
              <a:t>If  i  is not an integer, round up to next highest integer</a:t>
            </a:r>
            <a:endParaRPr/>
          </a:p>
        </p:txBody>
      </p:sp>
      <p:sp>
        <p:nvSpPr>
          <p:cNvPr id="280574" name="Google Shape;280574;p97"/>
          <p:cNvSpPr txBox="1"/>
          <p:nvPr/>
        </p:nvSpPr>
        <p:spPr>
          <a:xfrm>
            <a:off x="9067800" y="1203326"/>
            <a:ext cx="1600200" cy="39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99"/>
              </a:buClr>
              <a:buSzPts val="2000"/>
              <a:buFont typeface="Noto Sans Symbols"/>
              <a:buNone/>
            </a:pPr>
            <a:r>
              <a:rPr lang="en-US" sz="2000" b="0" i="1" u="none" strike="noStrike" cap="none">
                <a:solidFill>
                  <a:srgbClr val="000099"/>
                </a:solidFill>
                <a:latin typeface="Arial"/>
                <a:ea typeface="Arial"/>
                <a:cs typeface="Arial"/>
                <a:sym typeface="Arial"/>
              </a:rPr>
              <a:t>(continued)</a:t>
            </a:r>
            <a:endParaRPr/>
          </a:p>
        </p:txBody>
      </p:sp>
      <p:sp>
        <p:nvSpPr>
          <p:cNvPr id="280575" name="Google Shape;280575;p97"/>
          <p:cNvSpPr/>
          <p:nvPr/>
        </p:nvSpPr>
        <p:spPr>
          <a:xfrm>
            <a:off x="3150823" y="583447"/>
            <a:ext cx="6516900" cy="456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80576" name="Google Shape;280576;p97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9782999" y="59789"/>
            <a:ext cx="2305141" cy="1076344"/>
          </a:xfrm>
          <a:prstGeom prst="rect">
            <a:avLst/>
          </a:prstGeom>
          <a:noFill/>
          <a:ln>
            <a:noFill/>
          </a:ln>
        </p:spPr>
      </p:pic>
      <p:sp>
        <p:nvSpPr>
          <p:cNvPr id="280577" name="Google Shape;280577;p97"/>
          <p:cNvSpPr txBox="1"/>
          <p:nvPr/>
        </p:nvSpPr>
        <p:spPr>
          <a:xfrm>
            <a:off x="4282751" y="6346827"/>
            <a:ext cx="3278100" cy="3651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Noto Sans Symbols"/>
              <a:buNone/>
            </a:pPr>
            <a:r>
              <a:rPr lang="en-US" sz="1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Business Statistics: A Decision-Making Approach, 7e © 2008 Prentice-Hall, Inc.</a:t>
            </a:r>
            <a:endParaRPr sz="10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05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582" name="Google Shape;280582;p98"/>
          <p:cNvSpPr txBox="1">
            <a:spLocks noGrp="1"/>
          </p:cNvSpPr>
          <p:nvPr>
            <p:ph type="title"/>
          </p:nvPr>
        </p:nvSpPr>
        <p:spPr>
          <a:xfrm>
            <a:off x="2607365" y="633415"/>
            <a:ext cx="6705600" cy="838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/>
              <a:t> Median Example</a:t>
            </a:r>
            <a:endParaRPr/>
          </a:p>
        </p:txBody>
      </p:sp>
      <p:sp>
        <p:nvSpPr>
          <p:cNvPr id="280583" name="Google Shape;280583;p98"/>
          <p:cNvSpPr txBox="1">
            <a:spLocks noGrp="1"/>
          </p:cNvSpPr>
          <p:nvPr>
            <p:ph type="body" idx="4294967295"/>
          </p:nvPr>
        </p:nvSpPr>
        <p:spPr>
          <a:xfrm>
            <a:off x="2590800" y="2743200"/>
            <a:ext cx="7467600" cy="381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342900" lvl="0" indent="-3429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 dirty="0"/>
              <a:t>Note that n = 13</a:t>
            </a:r>
            <a:endParaRPr dirty="0"/>
          </a:p>
          <a:p>
            <a:pPr marL="342900" lvl="0" indent="-342900" algn="l" rtl="0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 dirty="0"/>
              <a:t>Find the   </a:t>
            </a:r>
            <a:r>
              <a:rPr lang="en-US" b="1" dirty="0" err="1">
                <a:solidFill>
                  <a:schemeClr val="hlink"/>
                </a:solidFill>
              </a:rPr>
              <a:t>i</a:t>
            </a:r>
            <a:r>
              <a:rPr lang="en-US" b="1" dirty="0">
                <a:solidFill>
                  <a:schemeClr val="hlink"/>
                </a:solidFill>
              </a:rPr>
              <a:t> =</a:t>
            </a:r>
            <a:r>
              <a:rPr lang="en-US" dirty="0">
                <a:solidFill>
                  <a:schemeClr val="hlink"/>
                </a:solidFill>
              </a:rPr>
              <a:t> </a:t>
            </a:r>
            <a:r>
              <a:rPr lang="en-US" b="1" dirty="0">
                <a:solidFill>
                  <a:schemeClr val="hlink"/>
                </a:solidFill>
              </a:rPr>
              <a:t>(1/2)n   position:  </a:t>
            </a:r>
            <a:endParaRPr dirty="0"/>
          </a:p>
          <a:p>
            <a:pPr marL="342900" lvl="0" indent="-342900" algn="l" rtl="0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en-US" dirty="0"/>
              <a:t>		</a:t>
            </a:r>
            <a:r>
              <a:rPr lang="en-US" dirty="0" err="1"/>
              <a:t>i</a:t>
            </a:r>
            <a:r>
              <a:rPr lang="en-US" dirty="0"/>
              <a:t> = (1/2)(13) = 6.5</a:t>
            </a:r>
            <a:endParaRPr dirty="0"/>
          </a:p>
          <a:p>
            <a:pPr marL="342900" lvl="0" indent="-342900" algn="l" rtl="0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 dirty="0"/>
              <a:t>Since 6.5 is not an integer, round up to 7</a:t>
            </a:r>
            <a:endParaRPr dirty="0"/>
          </a:p>
          <a:p>
            <a:pPr marL="342900" lvl="0" indent="-342900" algn="l" rtl="0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 dirty="0"/>
              <a:t>The median is the </a:t>
            </a:r>
            <a:r>
              <a:rPr lang="en-US" dirty="0">
                <a:solidFill>
                  <a:srgbClr val="0033CC"/>
                </a:solidFill>
              </a:rPr>
              <a:t>value in the 7th position</a:t>
            </a:r>
            <a:r>
              <a:rPr lang="en-US" dirty="0"/>
              <a:t>:</a:t>
            </a:r>
            <a:endParaRPr dirty="0"/>
          </a:p>
          <a:p>
            <a:pPr marL="342900" lvl="0" indent="-342900" algn="l" rtl="0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en-US" dirty="0"/>
              <a:t>				M</a:t>
            </a:r>
            <a:r>
              <a:rPr lang="en-US" baseline="-25000" dirty="0"/>
              <a:t>d</a:t>
            </a:r>
            <a:r>
              <a:rPr lang="en-US" dirty="0"/>
              <a:t> = 12</a:t>
            </a:r>
            <a:endParaRPr dirty="0"/>
          </a:p>
        </p:txBody>
      </p:sp>
      <p:sp>
        <p:nvSpPr>
          <p:cNvPr id="280584" name="Google Shape;280584;p98"/>
          <p:cNvSpPr txBox="1"/>
          <p:nvPr/>
        </p:nvSpPr>
        <p:spPr>
          <a:xfrm>
            <a:off x="9067800" y="1203326"/>
            <a:ext cx="1600200" cy="39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99"/>
              </a:buClr>
              <a:buSzPts val="2000"/>
              <a:buFont typeface="Noto Sans Symbols"/>
              <a:buNone/>
            </a:pPr>
            <a:r>
              <a:rPr lang="en-US" sz="2000" b="0" i="1" u="none" strike="noStrike" cap="none">
                <a:solidFill>
                  <a:srgbClr val="000099"/>
                </a:solidFill>
                <a:latin typeface="Arial"/>
                <a:ea typeface="Arial"/>
                <a:cs typeface="Arial"/>
                <a:sym typeface="Arial"/>
              </a:rPr>
              <a:t>(continued)</a:t>
            </a:r>
            <a:endParaRPr/>
          </a:p>
        </p:txBody>
      </p:sp>
      <p:sp>
        <p:nvSpPr>
          <p:cNvPr id="280585" name="Google Shape;280585;p98"/>
          <p:cNvSpPr txBox="1"/>
          <p:nvPr/>
        </p:nvSpPr>
        <p:spPr>
          <a:xfrm>
            <a:off x="3276600" y="1600201"/>
            <a:ext cx="5791200" cy="1014300"/>
          </a:xfrm>
          <a:prstGeom prst="rect">
            <a:avLst/>
          </a:prstGeom>
          <a:solidFill>
            <a:srgbClr val="FFFFCC"/>
          </a:solidFill>
          <a:ln w="95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None/>
            </a:pPr>
            <a:r>
              <a:rPr lang="en-US" sz="24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Data array:</a:t>
            </a:r>
            <a:endParaRPr dirty="0"/>
          </a:p>
          <a:p>
            <a:pPr marL="0" marR="0" lvl="0" indent="0" algn="ctr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None/>
            </a:pPr>
            <a:r>
              <a:rPr lang="en-US" sz="24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4, 4, 5, 5, 9, 11, 12, 14, 16, 19, 22, 23, 24</a:t>
            </a:r>
            <a:endParaRPr dirty="0"/>
          </a:p>
        </p:txBody>
      </p:sp>
      <p:sp>
        <p:nvSpPr>
          <p:cNvPr id="280586" name="Google Shape;280586;p98"/>
          <p:cNvSpPr/>
          <p:nvPr/>
        </p:nvSpPr>
        <p:spPr>
          <a:xfrm>
            <a:off x="3150823" y="583447"/>
            <a:ext cx="6516900" cy="456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80587" name="Google Shape;280587;p98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9782999" y="59789"/>
            <a:ext cx="2305141" cy="107634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05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592" name="Google Shape;280592;p99"/>
          <p:cNvSpPr/>
          <p:nvPr/>
        </p:nvSpPr>
        <p:spPr>
          <a:xfrm>
            <a:off x="4635500" y="3346450"/>
            <a:ext cx="2895600" cy="2597100"/>
          </a:xfrm>
          <a:prstGeom prst="rect">
            <a:avLst/>
          </a:prstGeom>
          <a:solidFill>
            <a:srgbClr val="FFFFCC"/>
          </a:solidFill>
          <a:ln w="9525" cap="flat" cmpd="sng">
            <a:solidFill>
              <a:schemeClr val="dk2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None/>
            </a:pPr>
            <a:endParaRPr sz="2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0593" name="Google Shape;280593;p99"/>
          <p:cNvSpPr/>
          <p:nvPr/>
        </p:nvSpPr>
        <p:spPr>
          <a:xfrm>
            <a:off x="7607300" y="3346450"/>
            <a:ext cx="2895600" cy="2597100"/>
          </a:xfrm>
          <a:prstGeom prst="rect">
            <a:avLst/>
          </a:prstGeom>
          <a:solidFill>
            <a:srgbClr val="FFFFCC"/>
          </a:solidFill>
          <a:ln w="95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None/>
            </a:pPr>
            <a:endParaRPr sz="2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0594" name="Google Shape;280594;p99"/>
          <p:cNvSpPr/>
          <p:nvPr/>
        </p:nvSpPr>
        <p:spPr>
          <a:xfrm>
            <a:off x="1676400" y="3340100"/>
            <a:ext cx="2895600" cy="2590800"/>
          </a:xfrm>
          <a:prstGeom prst="rect">
            <a:avLst/>
          </a:prstGeom>
          <a:solidFill>
            <a:srgbClr val="FFFFCC"/>
          </a:solidFill>
          <a:ln w="95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None/>
            </a:pPr>
            <a:endParaRPr sz="2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0595" name="Google Shape;280595;p9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/>
              <a:t>Shape of a Distribution</a:t>
            </a:r>
            <a:endParaRPr/>
          </a:p>
        </p:txBody>
      </p:sp>
      <p:sp>
        <p:nvSpPr>
          <p:cNvPr id="280596" name="Google Shape;280596;p99"/>
          <p:cNvSpPr txBox="1">
            <a:spLocks noGrp="1"/>
          </p:cNvSpPr>
          <p:nvPr>
            <p:ph type="body" idx="1"/>
          </p:nvPr>
        </p:nvSpPr>
        <p:spPr>
          <a:xfrm>
            <a:off x="2743200" y="1600200"/>
            <a:ext cx="7620000" cy="167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28600" lvl="0" indent="-22860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Describes how data is distributed</a:t>
            </a:r>
            <a:endParaRPr/>
          </a:p>
          <a:p>
            <a:pPr marL="228600" lvl="0" indent="-228600" algn="l" rtl="0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folHlink"/>
              </a:buClr>
              <a:buSzPts val="2800"/>
              <a:buChar char="•"/>
            </a:pPr>
            <a:r>
              <a:rPr lang="en-US">
                <a:solidFill>
                  <a:schemeClr val="folHlink"/>
                </a:solidFill>
              </a:rPr>
              <a:t>Symmetric</a:t>
            </a:r>
            <a:r>
              <a:rPr lang="en-US"/>
              <a:t> or </a:t>
            </a:r>
            <a:r>
              <a:rPr lang="en-US">
                <a:solidFill>
                  <a:schemeClr val="folHlink"/>
                </a:solidFill>
              </a:rPr>
              <a:t>skewed</a:t>
            </a:r>
            <a:endParaRPr/>
          </a:p>
        </p:txBody>
      </p:sp>
      <p:sp>
        <p:nvSpPr>
          <p:cNvPr id="280597" name="Google Shape;280597;p99"/>
          <p:cNvSpPr/>
          <p:nvPr/>
        </p:nvSpPr>
        <p:spPr>
          <a:xfrm>
            <a:off x="6069014" y="4111626"/>
            <a:ext cx="904875" cy="1071563"/>
          </a:xfrm>
          <a:custGeom>
            <a:avLst/>
            <a:gdLst/>
            <a:ahLst/>
            <a:cxnLst/>
            <a:rect l="l" t="t" r="r" b="b"/>
            <a:pathLst>
              <a:path w="570" h="675" extrusionOk="0">
                <a:moveTo>
                  <a:pt x="569" y="674"/>
                </a:moveTo>
                <a:lnTo>
                  <a:pt x="508" y="667"/>
                </a:lnTo>
                <a:lnTo>
                  <a:pt x="478" y="659"/>
                </a:lnTo>
                <a:lnTo>
                  <a:pt x="449" y="648"/>
                </a:lnTo>
                <a:lnTo>
                  <a:pt x="419" y="633"/>
                </a:lnTo>
                <a:lnTo>
                  <a:pt x="389" y="612"/>
                </a:lnTo>
                <a:lnTo>
                  <a:pt x="358" y="583"/>
                </a:lnTo>
                <a:lnTo>
                  <a:pt x="300" y="506"/>
                </a:lnTo>
                <a:lnTo>
                  <a:pt x="239" y="396"/>
                </a:lnTo>
                <a:lnTo>
                  <a:pt x="178" y="263"/>
                </a:lnTo>
                <a:lnTo>
                  <a:pt x="150" y="197"/>
                </a:lnTo>
                <a:lnTo>
                  <a:pt x="120" y="133"/>
                </a:lnTo>
                <a:lnTo>
                  <a:pt x="89" y="78"/>
                </a:lnTo>
                <a:lnTo>
                  <a:pt x="59" y="36"/>
                </a:lnTo>
                <a:lnTo>
                  <a:pt x="29" y="10"/>
                </a:lnTo>
                <a:lnTo>
                  <a:pt x="0" y="0"/>
                </a:lnTo>
              </a:path>
            </a:pathLst>
          </a:custGeom>
          <a:noFill/>
          <a:ln w="25400" cap="rnd" cmpd="sng">
            <a:solidFill>
              <a:schemeClr val="lt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0598" name="Google Shape;280598;p99"/>
          <p:cNvSpPr/>
          <p:nvPr/>
        </p:nvSpPr>
        <p:spPr>
          <a:xfrm>
            <a:off x="5167314" y="4111626"/>
            <a:ext cx="903288" cy="1071563"/>
          </a:xfrm>
          <a:custGeom>
            <a:avLst/>
            <a:gdLst/>
            <a:ahLst/>
            <a:cxnLst/>
            <a:rect l="l" t="t" r="r" b="b"/>
            <a:pathLst>
              <a:path w="569" h="675" extrusionOk="0">
                <a:moveTo>
                  <a:pt x="0" y="674"/>
                </a:moveTo>
                <a:lnTo>
                  <a:pt x="59" y="667"/>
                </a:lnTo>
                <a:lnTo>
                  <a:pt x="89" y="659"/>
                </a:lnTo>
                <a:lnTo>
                  <a:pt x="120" y="648"/>
                </a:lnTo>
                <a:lnTo>
                  <a:pt x="150" y="633"/>
                </a:lnTo>
                <a:lnTo>
                  <a:pt x="178" y="612"/>
                </a:lnTo>
                <a:lnTo>
                  <a:pt x="209" y="583"/>
                </a:lnTo>
                <a:lnTo>
                  <a:pt x="269" y="506"/>
                </a:lnTo>
                <a:lnTo>
                  <a:pt x="328" y="396"/>
                </a:lnTo>
                <a:lnTo>
                  <a:pt x="389" y="263"/>
                </a:lnTo>
                <a:lnTo>
                  <a:pt x="419" y="197"/>
                </a:lnTo>
                <a:lnTo>
                  <a:pt x="449" y="133"/>
                </a:lnTo>
                <a:lnTo>
                  <a:pt x="478" y="78"/>
                </a:lnTo>
                <a:lnTo>
                  <a:pt x="508" y="36"/>
                </a:lnTo>
                <a:lnTo>
                  <a:pt x="538" y="10"/>
                </a:lnTo>
                <a:lnTo>
                  <a:pt x="568" y="0"/>
                </a:lnTo>
              </a:path>
            </a:pathLst>
          </a:custGeom>
          <a:noFill/>
          <a:ln w="25400" cap="rnd" cmpd="sng">
            <a:solidFill>
              <a:schemeClr val="lt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0599" name="Google Shape;280599;p99"/>
          <p:cNvSpPr/>
          <p:nvPr/>
        </p:nvSpPr>
        <p:spPr>
          <a:xfrm>
            <a:off x="5105400" y="5562600"/>
            <a:ext cx="21336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475" tIns="44450" rIns="90475" bIns="4445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33399"/>
              </a:buClr>
              <a:buSzPts val="2000"/>
              <a:buFont typeface="Noto Sans Symbols"/>
              <a:buNone/>
            </a:pPr>
            <a:r>
              <a:rPr lang="en-US" sz="2000" b="1" i="0" u="none" strike="noStrike" cap="none">
                <a:solidFill>
                  <a:srgbClr val="333399"/>
                </a:solidFill>
                <a:latin typeface="Arial"/>
                <a:ea typeface="Arial"/>
                <a:cs typeface="Arial"/>
                <a:sym typeface="Arial"/>
              </a:rPr>
              <a:t>Mean </a:t>
            </a:r>
            <a:r>
              <a:rPr lang="en-US" sz="20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=</a:t>
            </a:r>
            <a:r>
              <a:rPr lang="en-US" sz="2000" b="1" i="0" u="none" strike="noStrike" cap="non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 Median</a:t>
            </a:r>
            <a:endParaRPr sz="1800" b="1" i="0" u="none" strike="noStrike" cap="none">
              <a:solidFill>
                <a:srgbClr val="00E4A8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0600" name="Google Shape;280600;p99"/>
          <p:cNvSpPr/>
          <p:nvPr/>
        </p:nvSpPr>
        <p:spPr>
          <a:xfrm>
            <a:off x="6303964" y="4318001"/>
            <a:ext cx="246900" cy="36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475" tIns="44450" rIns="90475" bIns="4445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1800"/>
              <a:buFont typeface="Noto Sans Symbols"/>
              <a:buNone/>
            </a:pPr>
            <a:r>
              <a:rPr lang="en-US" sz="1800" b="1" i="0" u="none" strike="noStrike" cap="non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</p:txBody>
      </p:sp>
      <p:sp>
        <p:nvSpPr>
          <p:cNvPr id="280601" name="Google Shape;280601;p99"/>
          <p:cNvSpPr/>
          <p:nvPr/>
        </p:nvSpPr>
        <p:spPr>
          <a:xfrm>
            <a:off x="7688263" y="4648201"/>
            <a:ext cx="184200" cy="92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None/>
            </a:pPr>
            <a:endParaRPr sz="2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0602" name="Google Shape;280602;p99"/>
          <p:cNvSpPr/>
          <p:nvPr/>
        </p:nvSpPr>
        <p:spPr>
          <a:xfrm>
            <a:off x="2362200" y="5562601"/>
            <a:ext cx="2011800" cy="397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475" tIns="44450" rIns="90475" bIns="4445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33399"/>
              </a:buClr>
              <a:buSzPts val="2000"/>
              <a:buFont typeface="Noto Sans Symbols"/>
              <a:buNone/>
            </a:pPr>
            <a:r>
              <a:rPr lang="en-US" sz="2000" b="1" i="0" u="none" strike="noStrike" cap="none">
                <a:solidFill>
                  <a:srgbClr val="333399"/>
                </a:solidFill>
                <a:latin typeface="Arial"/>
                <a:ea typeface="Arial"/>
                <a:cs typeface="Arial"/>
                <a:sym typeface="Arial"/>
              </a:rPr>
              <a:t>Mean </a:t>
            </a:r>
            <a:r>
              <a:rPr lang="en-US" sz="20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&lt;</a:t>
            </a:r>
            <a:r>
              <a:rPr lang="en-US" sz="2000" b="1" i="0" u="none" strike="noStrike" cap="non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 Median</a:t>
            </a:r>
            <a:endParaRPr sz="2000" b="1" i="0" u="none" strike="noStrike" cap="none">
              <a:solidFill>
                <a:srgbClr val="00E4A8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0603" name="Google Shape;280603;p99"/>
          <p:cNvSpPr/>
          <p:nvPr/>
        </p:nvSpPr>
        <p:spPr>
          <a:xfrm>
            <a:off x="3917950" y="4729164"/>
            <a:ext cx="184200" cy="92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None/>
            </a:pPr>
            <a:endParaRPr sz="2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0604" name="Google Shape;280604;p99"/>
          <p:cNvSpPr/>
          <p:nvPr/>
        </p:nvSpPr>
        <p:spPr>
          <a:xfrm>
            <a:off x="8001000" y="5562601"/>
            <a:ext cx="2076000" cy="397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475" tIns="44450" rIns="90475" bIns="4445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FF"/>
              </a:buClr>
              <a:buSzPts val="1800"/>
              <a:buFont typeface="Noto Sans Symbols"/>
              <a:buNone/>
            </a:pPr>
            <a:r>
              <a:rPr lang="en-US" sz="1800" b="1" i="0" u="none" strike="noStrike" cap="none">
                <a:solidFill>
                  <a:srgbClr val="FF00FF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000" b="1" i="0" u="none" strike="noStrike" cap="non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Median </a:t>
            </a:r>
            <a:r>
              <a:rPr lang="en-US" sz="20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&lt;</a:t>
            </a:r>
            <a:r>
              <a:rPr lang="en-US" sz="2000" b="1" i="0" u="none" strike="noStrike" cap="non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000" b="1" i="0" u="none" strike="noStrike" cap="none">
                <a:solidFill>
                  <a:srgbClr val="333399"/>
                </a:solidFill>
                <a:latin typeface="Arial"/>
                <a:ea typeface="Arial"/>
                <a:cs typeface="Arial"/>
                <a:sym typeface="Arial"/>
              </a:rPr>
              <a:t>Mean</a:t>
            </a:r>
            <a:endParaRPr sz="1800" b="1" i="0" u="none" strike="noStrike" cap="none">
              <a:solidFill>
                <a:srgbClr val="333399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0605" name="Google Shape;280605;p99"/>
          <p:cNvSpPr/>
          <p:nvPr/>
        </p:nvSpPr>
        <p:spPr>
          <a:xfrm>
            <a:off x="10190163" y="4648201"/>
            <a:ext cx="184200" cy="92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None/>
            </a:pPr>
            <a:endParaRPr sz="2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280606" name="Google Shape;280606;p99"/>
          <p:cNvCxnSpPr/>
          <p:nvPr/>
        </p:nvCxnSpPr>
        <p:spPr>
          <a:xfrm>
            <a:off x="8915400" y="4191000"/>
            <a:ext cx="0" cy="990600"/>
          </a:xfrm>
          <a:prstGeom prst="straightConnector1">
            <a:avLst/>
          </a:prstGeom>
          <a:noFill/>
          <a:ln w="254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80607" name="Google Shape;280607;p99"/>
          <p:cNvCxnSpPr/>
          <p:nvPr/>
        </p:nvCxnSpPr>
        <p:spPr>
          <a:xfrm>
            <a:off x="9144000" y="4495800"/>
            <a:ext cx="0" cy="685800"/>
          </a:xfrm>
          <a:prstGeom prst="straightConnector1">
            <a:avLst/>
          </a:prstGeom>
          <a:noFill/>
          <a:ln w="25400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80608" name="Google Shape;280608;p99"/>
          <p:cNvCxnSpPr/>
          <p:nvPr/>
        </p:nvCxnSpPr>
        <p:spPr>
          <a:xfrm>
            <a:off x="3276600" y="4483100"/>
            <a:ext cx="0" cy="762000"/>
          </a:xfrm>
          <a:prstGeom prst="straightConnector1">
            <a:avLst/>
          </a:prstGeom>
          <a:noFill/>
          <a:ln w="254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80609" name="Google Shape;280609;p99"/>
          <p:cNvCxnSpPr/>
          <p:nvPr/>
        </p:nvCxnSpPr>
        <p:spPr>
          <a:xfrm>
            <a:off x="3048000" y="4787900"/>
            <a:ext cx="0" cy="457200"/>
          </a:xfrm>
          <a:prstGeom prst="straightConnector1">
            <a:avLst/>
          </a:prstGeom>
          <a:noFill/>
          <a:ln w="25400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80610" name="Google Shape;280610;p99"/>
          <p:cNvCxnSpPr/>
          <p:nvPr/>
        </p:nvCxnSpPr>
        <p:spPr>
          <a:xfrm>
            <a:off x="6083301" y="4211639"/>
            <a:ext cx="4800" cy="873000"/>
          </a:xfrm>
          <a:prstGeom prst="straightConnector1">
            <a:avLst/>
          </a:prstGeom>
          <a:noFill/>
          <a:ln w="25400" cap="flat" cmpd="sng">
            <a:solidFill>
              <a:schemeClr val="hlink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80611" name="Google Shape;280611;p99"/>
          <p:cNvCxnSpPr/>
          <p:nvPr/>
        </p:nvCxnSpPr>
        <p:spPr>
          <a:xfrm>
            <a:off x="6081713" y="4489451"/>
            <a:ext cx="0" cy="517500"/>
          </a:xfrm>
          <a:prstGeom prst="straightConnector1">
            <a:avLst/>
          </a:prstGeom>
          <a:noFill/>
          <a:ln w="25400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80612" name="Google Shape;280612;p99"/>
          <p:cNvCxnSpPr/>
          <p:nvPr/>
        </p:nvCxnSpPr>
        <p:spPr>
          <a:xfrm>
            <a:off x="5181601" y="5257800"/>
            <a:ext cx="1770000" cy="0"/>
          </a:xfrm>
          <a:prstGeom prst="straightConnector1">
            <a:avLst/>
          </a:prstGeom>
          <a:noFill/>
          <a:ln w="12700" cap="flat" cmpd="sng">
            <a:solidFill>
              <a:schemeClr val="lt2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80613" name="Google Shape;280613;p99"/>
          <p:cNvSpPr/>
          <p:nvPr/>
        </p:nvSpPr>
        <p:spPr>
          <a:xfrm>
            <a:off x="5976938" y="5295901"/>
            <a:ext cx="184200" cy="92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None/>
            </a:pPr>
            <a:endParaRPr sz="2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280614" name="Google Shape;280614;p99"/>
          <p:cNvCxnSpPr/>
          <p:nvPr/>
        </p:nvCxnSpPr>
        <p:spPr>
          <a:xfrm>
            <a:off x="8153400" y="5181600"/>
            <a:ext cx="1981200" cy="0"/>
          </a:xfrm>
          <a:prstGeom prst="straightConnector1">
            <a:avLst/>
          </a:prstGeom>
          <a:noFill/>
          <a:ln w="12700" cap="flat" cmpd="sng">
            <a:solidFill>
              <a:schemeClr val="lt2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80615" name="Google Shape;280615;p99"/>
          <p:cNvSpPr/>
          <p:nvPr/>
        </p:nvSpPr>
        <p:spPr>
          <a:xfrm>
            <a:off x="9063038" y="5272089"/>
            <a:ext cx="184200" cy="92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None/>
            </a:pPr>
            <a:endParaRPr sz="2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280616" name="Google Shape;280616;p99"/>
          <p:cNvCxnSpPr/>
          <p:nvPr/>
        </p:nvCxnSpPr>
        <p:spPr>
          <a:xfrm>
            <a:off x="2286000" y="5245100"/>
            <a:ext cx="1828800" cy="0"/>
          </a:xfrm>
          <a:prstGeom prst="straightConnector1">
            <a:avLst/>
          </a:prstGeom>
          <a:noFill/>
          <a:ln w="12700" cap="flat" cmpd="sng">
            <a:solidFill>
              <a:schemeClr val="lt2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80617" name="Google Shape;280617;p99"/>
          <p:cNvSpPr/>
          <p:nvPr/>
        </p:nvSpPr>
        <p:spPr>
          <a:xfrm>
            <a:off x="3057525" y="5359401"/>
            <a:ext cx="184200" cy="92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None/>
            </a:pPr>
            <a:endParaRPr sz="2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280618" name="Google Shape;280618;p99"/>
          <p:cNvCxnSpPr/>
          <p:nvPr/>
        </p:nvCxnSpPr>
        <p:spPr>
          <a:xfrm rot="10800000">
            <a:off x="3276600" y="5245200"/>
            <a:ext cx="457200" cy="393600"/>
          </a:xfrm>
          <a:prstGeom prst="straightConnector1">
            <a:avLst/>
          </a:prstGeom>
          <a:noFill/>
          <a:ln w="12700" cap="flat" cmpd="sng">
            <a:solidFill>
              <a:srgbClr val="FF0066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280619" name="Google Shape;280619;p99"/>
          <p:cNvCxnSpPr/>
          <p:nvPr/>
        </p:nvCxnSpPr>
        <p:spPr>
          <a:xfrm rot="10800000" flipH="1">
            <a:off x="2895600" y="5257800"/>
            <a:ext cx="152400" cy="381000"/>
          </a:xfrm>
          <a:prstGeom prst="straightConnector1">
            <a:avLst/>
          </a:prstGeom>
          <a:noFill/>
          <a:ln w="12700" cap="flat" cmpd="sng">
            <a:solidFill>
              <a:schemeClr val="dk2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280620" name="Google Shape;280620;p99"/>
          <p:cNvCxnSpPr/>
          <p:nvPr/>
        </p:nvCxnSpPr>
        <p:spPr>
          <a:xfrm rot="10800000" flipH="1">
            <a:off x="8763000" y="5181600"/>
            <a:ext cx="152400" cy="381000"/>
          </a:xfrm>
          <a:prstGeom prst="straightConnector1">
            <a:avLst/>
          </a:prstGeom>
          <a:noFill/>
          <a:ln w="12700" cap="flat" cmpd="sng">
            <a:solidFill>
              <a:srgbClr val="FF0066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280621" name="Google Shape;280621;p99"/>
          <p:cNvCxnSpPr/>
          <p:nvPr/>
        </p:nvCxnSpPr>
        <p:spPr>
          <a:xfrm rot="10800000">
            <a:off x="9144000" y="5181600"/>
            <a:ext cx="304800" cy="381000"/>
          </a:xfrm>
          <a:prstGeom prst="straightConnector1">
            <a:avLst/>
          </a:prstGeom>
          <a:noFill/>
          <a:ln w="12700" cap="flat" cmpd="sng">
            <a:solidFill>
              <a:schemeClr val="dk2"/>
            </a:solidFill>
            <a:prstDash val="solid"/>
            <a:round/>
            <a:headEnd type="none" w="med" len="med"/>
            <a:tailEnd type="triangle" w="med" len="med"/>
          </a:ln>
        </p:spPr>
      </p:cxnSp>
      <p:sp>
        <p:nvSpPr>
          <p:cNvPr id="280622" name="Google Shape;280622;p99"/>
          <p:cNvSpPr/>
          <p:nvPr/>
        </p:nvSpPr>
        <p:spPr>
          <a:xfrm>
            <a:off x="7800976" y="3416301"/>
            <a:ext cx="2559900" cy="52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475" tIns="44450" rIns="90475" bIns="4445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Noto Sans Symbols"/>
              <a:buNone/>
            </a:pPr>
            <a:r>
              <a:rPr lang="en-US" sz="28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Right-Skewed</a:t>
            </a:r>
            <a:endParaRPr/>
          </a:p>
        </p:txBody>
      </p:sp>
      <p:sp>
        <p:nvSpPr>
          <p:cNvPr id="280623" name="Google Shape;280623;p99"/>
          <p:cNvSpPr/>
          <p:nvPr/>
        </p:nvSpPr>
        <p:spPr>
          <a:xfrm>
            <a:off x="2114551" y="3492501"/>
            <a:ext cx="2301900" cy="52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475" tIns="44450" rIns="90475" bIns="4445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Noto Sans Symbols"/>
              <a:buNone/>
            </a:pPr>
            <a:r>
              <a:rPr lang="en-US" sz="28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Left-Skewed</a:t>
            </a:r>
            <a:endParaRPr/>
          </a:p>
        </p:txBody>
      </p:sp>
      <p:sp>
        <p:nvSpPr>
          <p:cNvPr id="280624" name="Google Shape;280624;p99"/>
          <p:cNvSpPr/>
          <p:nvPr/>
        </p:nvSpPr>
        <p:spPr>
          <a:xfrm>
            <a:off x="5181601" y="3429001"/>
            <a:ext cx="2019900" cy="52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475" tIns="44450" rIns="90475" bIns="4445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Noto Sans Symbols"/>
              <a:buNone/>
            </a:pPr>
            <a:r>
              <a:rPr lang="en-US" sz="28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Symmetric</a:t>
            </a:r>
            <a:endParaRPr/>
          </a:p>
        </p:txBody>
      </p:sp>
      <p:sp>
        <p:nvSpPr>
          <p:cNvPr id="280625" name="Google Shape;280625;p99"/>
          <p:cNvSpPr/>
          <p:nvPr/>
        </p:nvSpPr>
        <p:spPr>
          <a:xfrm>
            <a:off x="1828801" y="6019801"/>
            <a:ext cx="2614500" cy="336000"/>
          </a:xfrm>
          <a:prstGeom prst="rect">
            <a:avLst/>
          </a:prstGeom>
          <a:solidFill>
            <a:srgbClr val="CCECFF"/>
          </a:solidFill>
          <a:ln>
            <a:noFill/>
          </a:ln>
        </p:spPr>
        <p:txBody>
          <a:bodyPr spcFirstLastPara="1" wrap="square" lIns="90475" tIns="44450" rIns="90475" bIns="4445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Noto Sans Symbols"/>
              <a:buNone/>
            </a:pPr>
            <a:r>
              <a:rPr lang="en-US" sz="16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(Longer tail extends to left)</a:t>
            </a:r>
            <a:endParaRPr/>
          </a:p>
        </p:txBody>
      </p:sp>
      <p:sp>
        <p:nvSpPr>
          <p:cNvPr id="280626" name="Google Shape;280626;p99"/>
          <p:cNvSpPr/>
          <p:nvPr/>
        </p:nvSpPr>
        <p:spPr>
          <a:xfrm>
            <a:off x="7696200" y="6019801"/>
            <a:ext cx="2739600" cy="336000"/>
          </a:xfrm>
          <a:prstGeom prst="rect">
            <a:avLst/>
          </a:prstGeom>
          <a:solidFill>
            <a:srgbClr val="CCECFF"/>
          </a:solidFill>
          <a:ln>
            <a:noFill/>
          </a:ln>
        </p:spPr>
        <p:txBody>
          <a:bodyPr spcFirstLastPara="1" wrap="square" lIns="90475" tIns="44450" rIns="90475" bIns="4445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Noto Sans Symbols"/>
              <a:buNone/>
            </a:pPr>
            <a:r>
              <a:rPr lang="en-US" sz="16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(Longer tail extends to right)</a:t>
            </a:r>
            <a:endParaRPr/>
          </a:p>
        </p:txBody>
      </p:sp>
      <p:sp>
        <p:nvSpPr>
          <p:cNvPr id="280627" name="Google Shape;280627;p99"/>
          <p:cNvSpPr/>
          <p:nvPr/>
        </p:nvSpPr>
        <p:spPr>
          <a:xfrm>
            <a:off x="2209800" y="4129089"/>
            <a:ext cx="1981200" cy="1089025"/>
          </a:xfrm>
          <a:custGeom>
            <a:avLst/>
            <a:gdLst/>
            <a:ahLst/>
            <a:cxnLst/>
            <a:rect l="l" t="t" r="r" b="b"/>
            <a:pathLst>
              <a:path w="1248" h="686" extrusionOk="0">
                <a:moveTo>
                  <a:pt x="0" y="668"/>
                </a:moveTo>
                <a:cubicBezTo>
                  <a:pt x="21" y="666"/>
                  <a:pt x="73" y="669"/>
                  <a:pt x="126" y="656"/>
                </a:cubicBezTo>
                <a:cubicBezTo>
                  <a:pt x="180" y="643"/>
                  <a:pt x="258" y="628"/>
                  <a:pt x="321" y="590"/>
                </a:cubicBezTo>
                <a:cubicBezTo>
                  <a:pt x="385" y="552"/>
                  <a:pt x="413" y="520"/>
                  <a:pt x="506" y="426"/>
                </a:cubicBezTo>
                <a:cubicBezTo>
                  <a:pt x="599" y="332"/>
                  <a:pt x="782" y="0"/>
                  <a:pt x="878" y="25"/>
                </a:cubicBezTo>
                <a:cubicBezTo>
                  <a:pt x="974" y="50"/>
                  <a:pt x="1022" y="472"/>
                  <a:pt x="1084" y="579"/>
                </a:cubicBezTo>
                <a:cubicBezTo>
                  <a:pt x="1146" y="686"/>
                  <a:pt x="1214" y="649"/>
                  <a:pt x="1248" y="667"/>
                </a:cubicBezTo>
              </a:path>
            </a:pathLst>
          </a:custGeom>
          <a:noFill/>
          <a:ln w="2857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0628" name="Google Shape;280628;p99"/>
          <p:cNvSpPr/>
          <p:nvPr/>
        </p:nvSpPr>
        <p:spPr>
          <a:xfrm>
            <a:off x="8153400" y="4059238"/>
            <a:ext cx="1981200" cy="1096963"/>
          </a:xfrm>
          <a:custGeom>
            <a:avLst/>
            <a:gdLst/>
            <a:ahLst/>
            <a:cxnLst/>
            <a:rect l="l" t="t" r="r" b="b"/>
            <a:pathLst>
              <a:path w="1248" h="691" extrusionOk="0">
                <a:moveTo>
                  <a:pt x="1248" y="672"/>
                </a:moveTo>
                <a:cubicBezTo>
                  <a:pt x="1227" y="670"/>
                  <a:pt x="1175" y="673"/>
                  <a:pt x="1122" y="660"/>
                </a:cubicBezTo>
                <a:cubicBezTo>
                  <a:pt x="1068" y="647"/>
                  <a:pt x="990" y="632"/>
                  <a:pt x="927" y="594"/>
                </a:cubicBezTo>
                <a:cubicBezTo>
                  <a:pt x="863" y="556"/>
                  <a:pt x="833" y="525"/>
                  <a:pt x="742" y="430"/>
                </a:cubicBezTo>
                <a:cubicBezTo>
                  <a:pt x="651" y="335"/>
                  <a:pt x="476" y="0"/>
                  <a:pt x="380" y="25"/>
                </a:cubicBezTo>
                <a:cubicBezTo>
                  <a:pt x="284" y="50"/>
                  <a:pt x="227" y="475"/>
                  <a:pt x="164" y="583"/>
                </a:cubicBezTo>
                <a:cubicBezTo>
                  <a:pt x="101" y="691"/>
                  <a:pt x="34" y="653"/>
                  <a:pt x="0" y="671"/>
                </a:cubicBezTo>
              </a:path>
            </a:pathLst>
          </a:custGeom>
          <a:noFill/>
          <a:ln w="2857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80629" name="Google Shape;280629;p99"/>
          <p:cNvCxnSpPr/>
          <p:nvPr/>
        </p:nvCxnSpPr>
        <p:spPr>
          <a:xfrm>
            <a:off x="6096000" y="5257800"/>
            <a:ext cx="0" cy="304800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solid"/>
            <a:miter lim="800000"/>
            <a:headEnd type="none" w="med" len="med"/>
            <a:tailEnd type="triangle" w="med" len="med"/>
          </a:ln>
        </p:spPr>
      </p:cxnSp>
      <p:sp>
        <p:nvSpPr>
          <p:cNvPr id="280630" name="Google Shape;280630;p99"/>
          <p:cNvSpPr txBox="1"/>
          <p:nvPr/>
        </p:nvSpPr>
        <p:spPr>
          <a:xfrm>
            <a:off x="4282751" y="6346827"/>
            <a:ext cx="3278100" cy="3651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Noto Sans Symbols"/>
              <a:buNone/>
            </a:pPr>
            <a:r>
              <a:rPr lang="en-US" sz="1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Business Statistics: A Decision-Making Approach, 7e © 2008 Prentice-Hall, Inc.</a:t>
            </a:r>
            <a:endParaRPr sz="10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06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635" name="Google Shape;280635;p100"/>
          <p:cNvSpPr txBox="1">
            <a:spLocks noGrp="1"/>
          </p:cNvSpPr>
          <p:nvPr>
            <p:ph type="title"/>
          </p:nvPr>
        </p:nvSpPr>
        <p:spPr>
          <a:xfrm>
            <a:off x="2438400" y="550862"/>
            <a:ext cx="7543800" cy="76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/>
              <a:t>Mode</a:t>
            </a:r>
            <a:endParaRPr/>
          </a:p>
        </p:txBody>
      </p:sp>
      <p:sp>
        <p:nvSpPr>
          <p:cNvPr id="280636" name="Google Shape;280636;p100"/>
          <p:cNvSpPr txBox="1">
            <a:spLocks noGrp="1"/>
          </p:cNvSpPr>
          <p:nvPr>
            <p:ph type="body" idx="1"/>
          </p:nvPr>
        </p:nvSpPr>
        <p:spPr>
          <a:xfrm>
            <a:off x="2286000" y="1524001"/>
            <a:ext cx="8077200" cy="453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28600" lvl="0" indent="-2286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A measure of location</a:t>
            </a:r>
            <a:endParaRPr/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The value that occurs </a:t>
            </a:r>
            <a:r>
              <a:rPr lang="en-US">
                <a:solidFill>
                  <a:schemeClr val="folHlink"/>
                </a:solidFill>
              </a:rPr>
              <a:t>most often</a:t>
            </a:r>
            <a:endParaRPr/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Not affected by extreme values</a:t>
            </a:r>
            <a:endParaRPr/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Used for either numerical or categorical data</a:t>
            </a:r>
            <a:endParaRPr/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There may be no mode</a:t>
            </a:r>
            <a:endParaRPr/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There may be several modes</a:t>
            </a:r>
            <a:endParaRPr/>
          </a:p>
          <a:p>
            <a:pPr marL="228600" lvl="0" indent="-508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endParaRPr/>
          </a:p>
        </p:txBody>
      </p:sp>
      <p:cxnSp>
        <p:nvCxnSpPr>
          <p:cNvPr id="280637" name="Google Shape;280637;p100"/>
          <p:cNvCxnSpPr/>
          <p:nvPr/>
        </p:nvCxnSpPr>
        <p:spPr>
          <a:xfrm>
            <a:off x="2292350" y="5576889"/>
            <a:ext cx="3354300" cy="1500"/>
          </a:xfrm>
          <a:prstGeom prst="straightConnector1">
            <a:avLst/>
          </a:prstGeom>
          <a:noFill/>
          <a:ln w="12700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80638" name="Google Shape;280638;p100"/>
          <p:cNvSpPr/>
          <p:nvPr/>
        </p:nvSpPr>
        <p:spPr>
          <a:xfrm>
            <a:off x="2116139" y="5570539"/>
            <a:ext cx="5508600" cy="36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475" tIns="44450" rIns="90475" bIns="4445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Noto Sans Symbols"/>
              <a:buNone/>
            </a:pPr>
            <a:r>
              <a:rPr lang="en-US" sz="1800" b="1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0   1   2   3   4   5   6   7   8   9   10   11   12   13   14   </a:t>
            </a:r>
            <a:endParaRPr/>
          </a:p>
        </p:txBody>
      </p:sp>
      <p:sp>
        <p:nvSpPr>
          <p:cNvPr id="280639" name="Google Shape;280639;p100"/>
          <p:cNvSpPr/>
          <p:nvPr/>
        </p:nvSpPr>
        <p:spPr>
          <a:xfrm>
            <a:off x="2427288" y="5348288"/>
            <a:ext cx="228600" cy="228600"/>
          </a:xfrm>
          <a:prstGeom prst="ellipse">
            <a:avLst/>
          </a:prstGeom>
          <a:solidFill>
            <a:schemeClr val="folHlink"/>
          </a:solidFill>
          <a:ln w="127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None/>
            </a:pPr>
            <a:endParaRPr sz="2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0640" name="Google Shape;280640;p100"/>
          <p:cNvSpPr/>
          <p:nvPr/>
        </p:nvSpPr>
        <p:spPr>
          <a:xfrm>
            <a:off x="3036888" y="5348288"/>
            <a:ext cx="228600" cy="228600"/>
          </a:xfrm>
          <a:prstGeom prst="ellipse">
            <a:avLst/>
          </a:prstGeom>
          <a:solidFill>
            <a:schemeClr val="folHlink"/>
          </a:solidFill>
          <a:ln w="127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None/>
            </a:pPr>
            <a:endParaRPr sz="2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0641" name="Google Shape;280641;p100"/>
          <p:cNvSpPr/>
          <p:nvPr/>
        </p:nvSpPr>
        <p:spPr>
          <a:xfrm>
            <a:off x="3570288" y="5348288"/>
            <a:ext cx="228600" cy="228600"/>
          </a:xfrm>
          <a:prstGeom prst="ellipse">
            <a:avLst/>
          </a:prstGeom>
          <a:solidFill>
            <a:schemeClr val="folHlink"/>
          </a:solidFill>
          <a:ln w="127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None/>
            </a:pPr>
            <a:endParaRPr sz="2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0642" name="Google Shape;280642;p100"/>
          <p:cNvSpPr/>
          <p:nvPr/>
        </p:nvSpPr>
        <p:spPr>
          <a:xfrm>
            <a:off x="4179888" y="5348288"/>
            <a:ext cx="228600" cy="228600"/>
          </a:xfrm>
          <a:prstGeom prst="ellipse">
            <a:avLst/>
          </a:prstGeom>
          <a:solidFill>
            <a:schemeClr val="folHlink"/>
          </a:solidFill>
          <a:ln w="127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None/>
            </a:pPr>
            <a:endParaRPr sz="2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0643" name="Google Shape;280643;p100"/>
          <p:cNvSpPr/>
          <p:nvPr/>
        </p:nvSpPr>
        <p:spPr>
          <a:xfrm>
            <a:off x="3570288" y="5119688"/>
            <a:ext cx="228600" cy="228600"/>
          </a:xfrm>
          <a:prstGeom prst="ellipse">
            <a:avLst/>
          </a:prstGeom>
          <a:solidFill>
            <a:schemeClr val="folHlink"/>
          </a:solidFill>
          <a:ln w="127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None/>
            </a:pPr>
            <a:endParaRPr sz="2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0644" name="Google Shape;280644;p100"/>
          <p:cNvSpPr/>
          <p:nvPr/>
        </p:nvSpPr>
        <p:spPr>
          <a:xfrm>
            <a:off x="4713288" y="5348288"/>
            <a:ext cx="228600" cy="228600"/>
          </a:xfrm>
          <a:prstGeom prst="ellipse">
            <a:avLst/>
          </a:prstGeom>
          <a:solidFill>
            <a:schemeClr val="folHlink"/>
          </a:solidFill>
          <a:ln w="127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None/>
            </a:pPr>
            <a:endParaRPr sz="2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0645" name="Google Shape;280645;p100"/>
          <p:cNvSpPr/>
          <p:nvPr/>
        </p:nvSpPr>
        <p:spPr>
          <a:xfrm>
            <a:off x="4713288" y="5119688"/>
            <a:ext cx="228600" cy="228600"/>
          </a:xfrm>
          <a:prstGeom prst="ellipse">
            <a:avLst/>
          </a:prstGeom>
          <a:solidFill>
            <a:schemeClr val="folHlink"/>
          </a:solidFill>
          <a:ln w="127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None/>
            </a:pPr>
            <a:endParaRPr sz="2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0646" name="Google Shape;280646;p100"/>
          <p:cNvSpPr/>
          <p:nvPr/>
        </p:nvSpPr>
        <p:spPr>
          <a:xfrm>
            <a:off x="3581400" y="4876800"/>
            <a:ext cx="228600" cy="228600"/>
          </a:xfrm>
          <a:prstGeom prst="ellipse">
            <a:avLst/>
          </a:prstGeom>
          <a:solidFill>
            <a:schemeClr val="folHlink"/>
          </a:solidFill>
          <a:ln w="127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None/>
            </a:pPr>
            <a:endParaRPr sz="2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0647" name="Google Shape;280647;p100"/>
          <p:cNvSpPr/>
          <p:nvPr/>
        </p:nvSpPr>
        <p:spPr>
          <a:xfrm>
            <a:off x="3886200" y="6019800"/>
            <a:ext cx="1447800" cy="406500"/>
          </a:xfrm>
          <a:prstGeom prst="rect">
            <a:avLst/>
          </a:prstGeom>
          <a:solidFill>
            <a:srgbClr val="E5FFFF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0475" tIns="44450" rIns="90475" bIns="4445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Noto Sans Symbols"/>
              <a:buNone/>
            </a:pPr>
            <a:r>
              <a:rPr lang="en-US" sz="20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Mode = 5</a:t>
            </a:r>
            <a:endParaRPr/>
          </a:p>
        </p:txBody>
      </p:sp>
      <p:sp>
        <p:nvSpPr>
          <p:cNvPr id="280648" name="Google Shape;280648;p100"/>
          <p:cNvSpPr/>
          <p:nvPr/>
        </p:nvSpPr>
        <p:spPr>
          <a:xfrm>
            <a:off x="5094288" y="5348288"/>
            <a:ext cx="228600" cy="228600"/>
          </a:xfrm>
          <a:prstGeom prst="ellipse">
            <a:avLst/>
          </a:prstGeom>
          <a:solidFill>
            <a:schemeClr val="folHlink"/>
          </a:solidFill>
          <a:ln w="127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None/>
            </a:pPr>
            <a:endParaRPr sz="2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0649" name="Google Shape;280649;p100"/>
          <p:cNvSpPr/>
          <p:nvPr/>
        </p:nvSpPr>
        <p:spPr>
          <a:xfrm rot="-5400000">
            <a:off x="3437700" y="6011101"/>
            <a:ext cx="533400" cy="246000"/>
          </a:xfrm>
          <a:prstGeom prst="rightArrow">
            <a:avLst>
              <a:gd name="adj1" fmla="val 50000"/>
              <a:gd name="adj2" fmla="val 54595"/>
            </a:avLst>
          </a:prstGeom>
          <a:solidFill>
            <a:schemeClr val="hlink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None/>
            </a:pPr>
            <a:endParaRPr sz="2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280650" name="Google Shape;280650;p100"/>
          <p:cNvCxnSpPr/>
          <p:nvPr/>
        </p:nvCxnSpPr>
        <p:spPr>
          <a:xfrm>
            <a:off x="5492750" y="5576889"/>
            <a:ext cx="1296900" cy="1500"/>
          </a:xfrm>
          <a:prstGeom prst="straightConnector1">
            <a:avLst/>
          </a:prstGeom>
          <a:noFill/>
          <a:ln w="12700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80651" name="Google Shape;280651;p100"/>
          <p:cNvSpPr/>
          <p:nvPr/>
        </p:nvSpPr>
        <p:spPr>
          <a:xfrm>
            <a:off x="5856288" y="5348288"/>
            <a:ext cx="228600" cy="228600"/>
          </a:xfrm>
          <a:prstGeom prst="ellipse">
            <a:avLst/>
          </a:prstGeom>
          <a:solidFill>
            <a:schemeClr val="folHlink"/>
          </a:solidFill>
          <a:ln w="127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None/>
            </a:pPr>
            <a:endParaRPr sz="2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0652" name="Google Shape;280652;p100"/>
          <p:cNvSpPr/>
          <p:nvPr/>
        </p:nvSpPr>
        <p:spPr>
          <a:xfrm>
            <a:off x="5856288" y="5119688"/>
            <a:ext cx="228600" cy="228600"/>
          </a:xfrm>
          <a:prstGeom prst="ellipse">
            <a:avLst/>
          </a:prstGeom>
          <a:solidFill>
            <a:schemeClr val="folHlink"/>
          </a:solidFill>
          <a:ln w="127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None/>
            </a:pPr>
            <a:endParaRPr sz="2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0653" name="Google Shape;280653;p100"/>
          <p:cNvSpPr/>
          <p:nvPr/>
        </p:nvSpPr>
        <p:spPr>
          <a:xfrm>
            <a:off x="6313488" y="5348288"/>
            <a:ext cx="228600" cy="228600"/>
          </a:xfrm>
          <a:prstGeom prst="ellipse">
            <a:avLst/>
          </a:prstGeom>
          <a:solidFill>
            <a:schemeClr val="folHlink"/>
          </a:solidFill>
          <a:ln w="127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None/>
            </a:pPr>
            <a:endParaRPr sz="2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0654" name="Google Shape;280654;p100"/>
          <p:cNvSpPr/>
          <p:nvPr/>
        </p:nvSpPr>
        <p:spPr>
          <a:xfrm>
            <a:off x="6694488" y="5348288"/>
            <a:ext cx="228600" cy="228600"/>
          </a:xfrm>
          <a:prstGeom prst="ellipse">
            <a:avLst/>
          </a:prstGeom>
          <a:solidFill>
            <a:schemeClr val="folHlink"/>
          </a:solidFill>
          <a:ln w="127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None/>
            </a:pPr>
            <a:endParaRPr sz="2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280655" name="Google Shape;280655;p100"/>
          <p:cNvCxnSpPr/>
          <p:nvPr/>
        </p:nvCxnSpPr>
        <p:spPr>
          <a:xfrm>
            <a:off x="8001000" y="5562600"/>
            <a:ext cx="2362200" cy="0"/>
          </a:xfrm>
          <a:prstGeom prst="straightConnector1">
            <a:avLst/>
          </a:prstGeom>
          <a:noFill/>
          <a:ln w="12700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80656" name="Google Shape;280656;p100"/>
          <p:cNvSpPr/>
          <p:nvPr/>
        </p:nvSpPr>
        <p:spPr>
          <a:xfrm>
            <a:off x="8001000" y="5562600"/>
            <a:ext cx="2667000" cy="36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475" tIns="44450" rIns="90475" bIns="4445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Noto Sans Symbols"/>
              <a:buNone/>
            </a:pPr>
            <a:r>
              <a:rPr lang="en-US" sz="1800" b="1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0    1    2    3    4    5    6</a:t>
            </a:r>
            <a:endParaRPr/>
          </a:p>
        </p:txBody>
      </p:sp>
      <p:sp>
        <p:nvSpPr>
          <p:cNvPr id="280657" name="Google Shape;280657;p100"/>
          <p:cNvSpPr/>
          <p:nvPr/>
        </p:nvSpPr>
        <p:spPr>
          <a:xfrm>
            <a:off x="8077200" y="5257800"/>
            <a:ext cx="228600" cy="228600"/>
          </a:xfrm>
          <a:prstGeom prst="ellipse">
            <a:avLst/>
          </a:prstGeom>
          <a:solidFill>
            <a:schemeClr val="folHlink"/>
          </a:solidFill>
          <a:ln w="127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None/>
            </a:pPr>
            <a:endParaRPr sz="2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0658" name="Google Shape;280658;p100"/>
          <p:cNvSpPr/>
          <p:nvPr/>
        </p:nvSpPr>
        <p:spPr>
          <a:xfrm>
            <a:off x="8382000" y="5257800"/>
            <a:ext cx="228600" cy="228600"/>
          </a:xfrm>
          <a:prstGeom prst="ellipse">
            <a:avLst/>
          </a:prstGeom>
          <a:solidFill>
            <a:schemeClr val="folHlink"/>
          </a:solidFill>
          <a:ln w="127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None/>
            </a:pPr>
            <a:endParaRPr sz="2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0659" name="Google Shape;280659;p100"/>
          <p:cNvSpPr/>
          <p:nvPr/>
        </p:nvSpPr>
        <p:spPr>
          <a:xfrm>
            <a:off x="9067800" y="5257800"/>
            <a:ext cx="228600" cy="228600"/>
          </a:xfrm>
          <a:prstGeom prst="ellipse">
            <a:avLst/>
          </a:prstGeom>
          <a:solidFill>
            <a:schemeClr val="folHlink"/>
          </a:solidFill>
          <a:ln w="127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None/>
            </a:pPr>
            <a:endParaRPr sz="2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0660" name="Google Shape;280660;p100"/>
          <p:cNvSpPr/>
          <p:nvPr/>
        </p:nvSpPr>
        <p:spPr>
          <a:xfrm>
            <a:off x="8686800" y="5257800"/>
            <a:ext cx="228600" cy="228600"/>
          </a:xfrm>
          <a:prstGeom prst="ellipse">
            <a:avLst/>
          </a:prstGeom>
          <a:solidFill>
            <a:schemeClr val="folHlink"/>
          </a:solidFill>
          <a:ln w="127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None/>
            </a:pPr>
            <a:endParaRPr sz="2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0661" name="Google Shape;280661;p100"/>
          <p:cNvSpPr/>
          <p:nvPr/>
        </p:nvSpPr>
        <p:spPr>
          <a:xfrm>
            <a:off x="9372600" y="5272088"/>
            <a:ext cx="228600" cy="228600"/>
          </a:xfrm>
          <a:prstGeom prst="ellipse">
            <a:avLst/>
          </a:prstGeom>
          <a:solidFill>
            <a:schemeClr val="folHlink"/>
          </a:solidFill>
          <a:ln w="127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None/>
            </a:pPr>
            <a:endParaRPr sz="2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0662" name="Google Shape;280662;p100"/>
          <p:cNvSpPr/>
          <p:nvPr/>
        </p:nvSpPr>
        <p:spPr>
          <a:xfrm>
            <a:off x="9753600" y="5272088"/>
            <a:ext cx="228600" cy="228600"/>
          </a:xfrm>
          <a:prstGeom prst="ellipse">
            <a:avLst/>
          </a:prstGeom>
          <a:solidFill>
            <a:schemeClr val="folHlink"/>
          </a:solidFill>
          <a:ln w="127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None/>
            </a:pPr>
            <a:endParaRPr sz="2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0663" name="Google Shape;280663;p100"/>
          <p:cNvSpPr/>
          <p:nvPr/>
        </p:nvSpPr>
        <p:spPr>
          <a:xfrm>
            <a:off x="10058400" y="5272088"/>
            <a:ext cx="228600" cy="228600"/>
          </a:xfrm>
          <a:prstGeom prst="ellipse">
            <a:avLst/>
          </a:prstGeom>
          <a:solidFill>
            <a:schemeClr val="folHlink"/>
          </a:solidFill>
          <a:ln w="127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None/>
            </a:pPr>
            <a:endParaRPr sz="2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0664" name="Google Shape;280664;p100"/>
          <p:cNvSpPr/>
          <p:nvPr/>
        </p:nvSpPr>
        <p:spPr>
          <a:xfrm>
            <a:off x="8610601" y="6019800"/>
            <a:ext cx="1470000" cy="406500"/>
          </a:xfrm>
          <a:prstGeom prst="rect">
            <a:avLst/>
          </a:prstGeom>
          <a:solidFill>
            <a:srgbClr val="E5FFFF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0475" tIns="44450" rIns="90475" bIns="4445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Noto Sans Symbols"/>
              <a:buNone/>
            </a:pPr>
            <a:r>
              <a:rPr lang="en-US" sz="20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No Mode</a:t>
            </a:r>
            <a:endParaRPr/>
          </a:p>
        </p:txBody>
      </p:sp>
      <p:sp>
        <p:nvSpPr>
          <p:cNvPr id="280665" name="Google Shape;280665;p100"/>
          <p:cNvSpPr txBox="1"/>
          <p:nvPr/>
        </p:nvSpPr>
        <p:spPr>
          <a:xfrm>
            <a:off x="4294188" y="6445869"/>
            <a:ext cx="3278100" cy="3651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Noto Sans Symbols"/>
              <a:buNone/>
            </a:pPr>
            <a:r>
              <a:rPr lang="en-US" sz="1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Business Statistics: A Decision-Making Approach, 7e © 2008 Prentice-Hall, Inc.</a:t>
            </a:r>
            <a:endParaRPr sz="10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Footer Placeholder 2">
            <a:extLst>
              <a:ext uri="{FF2B5EF4-FFF2-40B4-BE49-F238E27FC236}">
                <a16:creationId xmlns:a16="http://schemas.microsoft.com/office/drawing/2014/main" id="{465D004A-309A-43AB-AEA1-6613AD7CE3E0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Business Statistics: A Decision-Making Approach, 7e © 2008 Prentice-Hall, Inc.</a:t>
            </a:r>
          </a:p>
        </p:txBody>
      </p:sp>
      <p:sp>
        <p:nvSpPr>
          <p:cNvPr id="81924" name="Rectangle 2">
            <a:extLst>
              <a:ext uri="{FF2B5EF4-FFF2-40B4-BE49-F238E27FC236}">
                <a16:creationId xmlns:a16="http://schemas.microsoft.com/office/drawing/2014/main" id="{533E8021-9ED6-4B0E-9672-F7C0A065528B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2362200" y="1676400"/>
            <a:ext cx="7772400" cy="990600"/>
          </a:xfrm>
        </p:spPr>
        <p:txBody>
          <a:bodyPr/>
          <a:lstStyle/>
          <a:p>
            <a:pPr marL="342900" indent="-342900"/>
            <a:r>
              <a:rPr lang="en-US" altLang="en-US" sz="2700" dirty="0"/>
              <a:t>Five houses on a hill by the beach</a:t>
            </a:r>
          </a:p>
        </p:txBody>
      </p:sp>
      <p:sp>
        <p:nvSpPr>
          <p:cNvPr id="81925" name="Rectangle 3">
            <a:extLst>
              <a:ext uri="{FF2B5EF4-FFF2-40B4-BE49-F238E27FC236}">
                <a16:creationId xmlns:a16="http://schemas.microsoft.com/office/drawing/2014/main" id="{F198699A-35B2-41FC-9296-C8C4FF4E67D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200400" y="566640"/>
            <a:ext cx="6096000" cy="685800"/>
          </a:xfrm>
        </p:spPr>
        <p:txBody>
          <a:bodyPr>
            <a:normAutofit fontScale="90000"/>
          </a:bodyPr>
          <a:lstStyle/>
          <a:p>
            <a:r>
              <a:rPr lang="en-US" altLang="en-US" sz="3700" dirty="0"/>
              <a:t> </a:t>
            </a:r>
            <a:r>
              <a:rPr lang="en-US" altLang="en-US" dirty="0"/>
              <a:t>Review Example</a:t>
            </a:r>
          </a:p>
        </p:txBody>
      </p:sp>
      <p:graphicFrame>
        <p:nvGraphicFramePr>
          <p:cNvPr id="81926" name="Object 4">
            <a:extLst>
              <a:ext uri="{FF2B5EF4-FFF2-40B4-BE49-F238E27FC236}">
                <a16:creationId xmlns:a16="http://schemas.microsoft.com/office/drawing/2014/main" id="{75FC6264-AC41-477F-B652-585DACC0339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4567238" y="2286000"/>
          <a:ext cx="6100762" cy="41481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rawing" r:id="rId2" imgW="6038838" imgH="4143269" progId="Presentations.Drawing.10">
                  <p:embed/>
                </p:oleObj>
              </mc:Choice>
              <mc:Fallback>
                <p:oleObj name="Drawing" r:id="rId2" imgW="6038838" imgH="4143269" progId="Presentations.Drawing.10">
                  <p:embed/>
                  <p:pic>
                    <p:nvPicPr>
                      <p:cNvPr id="81926" name="Object 4">
                        <a:extLst>
                          <a:ext uri="{FF2B5EF4-FFF2-40B4-BE49-F238E27FC236}">
                            <a16:creationId xmlns:a16="http://schemas.microsoft.com/office/drawing/2014/main" id="{75FC6264-AC41-477F-B652-585DACC0339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67238" y="2286000"/>
                        <a:ext cx="6100762" cy="41481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00CC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1927" name="Text Box 5">
            <a:extLst>
              <a:ext uri="{FF2B5EF4-FFF2-40B4-BE49-F238E27FC236}">
                <a16:creationId xmlns:a16="http://schemas.microsoft.com/office/drawing/2014/main" id="{B3FB4690-6415-4043-BF98-9FD4BA36DB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57400" y="2743201"/>
            <a:ext cx="2286000" cy="28007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House Prices: </a:t>
            </a:r>
            <a:br>
              <a:rPr kumimoji="0" lang="en-US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</a:br>
            <a:br>
              <a:rPr kumimoji="0" lang="en-US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</a:br>
            <a:r>
              <a:rPr kumimoji="0" lang="en-US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 $2,000,000</a:t>
            </a:r>
            <a:br>
              <a:rPr kumimoji="0" lang="en-US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</a:br>
            <a:r>
              <a:rPr kumimoji="0" lang="en-US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      500,000</a:t>
            </a:r>
            <a:br>
              <a:rPr kumimoji="0" lang="en-US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</a:br>
            <a:r>
              <a:rPr kumimoji="0" lang="en-US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      300,000</a:t>
            </a:r>
            <a:br>
              <a:rPr kumimoji="0" lang="en-US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</a:br>
            <a:r>
              <a:rPr kumimoji="0" lang="en-US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      100,000</a:t>
            </a:r>
            <a:br>
              <a:rPr kumimoji="0" lang="en-US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</a:br>
            <a:r>
              <a:rPr kumimoji="0" lang="en-US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      100,000</a:t>
            </a:r>
            <a:endParaRPr kumimoji="0" lang="en-US" altLang="en-US" sz="1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81928" name="Rectangle 13">
            <a:extLst>
              <a:ext uri="{FF2B5EF4-FFF2-40B4-BE49-F238E27FC236}">
                <a16:creationId xmlns:a16="http://schemas.microsoft.com/office/drawing/2014/main" id="{C56ED5C5-4174-4F10-8F61-3DA63394E1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9220200" y="4876800"/>
            <a:ext cx="1066800" cy="11430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81929" name="Picture 12">
            <a:extLst>
              <a:ext uri="{FF2B5EF4-FFF2-40B4-BE49-F238E27FC236}">
                <a16:creationId xmlns:a16="http://schemas.microsoft.com/office/drawing/2014/main" id="{B88E96C4-42FC-430C-9A2E-012DD64CE5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0" y="4876800"/>
            <a:ext cx="109220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30" name="Freeform 14">
            <a:extLst>
              <a:ext uri="{FF2B5EF4-FFF2-40B4-BE49-F238E27FC236}">
                <a16:creationId xmlns:a16="http://schemas.microsoft.com/office/drawing/2014/main" id="{520EEC3F-C673-4D1F-BE45-CB424E360127}"/>
              </a:ext>
            </a:extLst>
          </p:cNvPr>
          <p:cNvSpPr>
            <a:spLocks/>
          </p:cNvSpPr>
          <p:nvPr/>
        </p:nvSpPr>
        <p:spPr bwMode="auto">
          <a:xfrm>
            <a:off x="8763000" y="5867400"/>
            <a:ext cx="1676400" cy="76200"/>
          </a:xfrm>
          <a:custGeom>
            <a:avLst/>
            <a:gdLst>
              <a:gd name="T0" fmla="*/ 0 w 1536"/>
              <a:gd name="T1" fmla="*/ 2147483646 h 144"/>
              <a:gd name="T2" fmla="*/ 2147483646 w 1536"/>
              <a:gd name="T3" fmla="*/ 0 h 144"/>
              <a:gd name="T4" fmla="*/ 2147483646 w 1536"/>
              <a:gd name="T5" fmla="*/ 2147483646 h 144"/>
              <a:gd name="T6" fmla="*/ 2147483646 w 1536"/>
              <a:gd name="T7" fmla="*/ 0 h 144"/>
              <a:gd name="T8" fmla="*/ 2147483646 w 1536"/>
              <a:gd name="T9" fmla="*/ 2147483646 h 14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536" h="144">
                <a:moveTo>
                  <a:pt x="0" y="144"/>
                </a:moveTo>
                <a:cubicBezTo>
                  <a:pt x="128" y="72"/>
                  <a:pt x="256" y="0"/>
                  <a:pt x="384" y="0"/>
                </a:cubicBezTo>
                <a:cubicBezTo>
                  <a:pt x="512" y="0"/>
                  <a:pt x="640" y="144"/>
                  <a:pt x="768" y="144"/>
                </a:cubicBezTo>
                <a:cubicBezTo>
                  <a:pt x="896" y="144"/>
                  <a:pt x="1024" y="0"/>
                  <a:pt x="1152" y="0"/>
                </a:cubicBezTo>
                <a:cubicBezTo>
                  <a:pt x="1280" y="0"/>
                  <a:pt x="1408" y="72"/>
                  <a:pt x="1536" y="144"/>
                </a:cubicBezTo>
              </a:path>
            </a:pathLst>
          </a:custGeom>
          <a:noFill/>
          <a:ln w="19050" cap="flat" cmpd="sng">
            <a:solidFill>
              <a:schemeClr val="folHlink"/>
            </a:solidFill>
            <a:prstDash val="solid"/>
            <a:miter lim="800000"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1931" name="Freeform 17">
            <a:extLst>
              <a:ext uri="{FF2B5EF4-FFF2-40B4-BE49-F238E27FC236}">
                <a16:creationId xmlns:a16="http://schemas.microsoft.com/office/drawing/2014/main" id="{C839AF85-1A48-4D79-B10E-FAD14C0B887C}"/>
              </a:ext>
            </a:extLst>
          </p:cNvPr>
          <p:cNvSpPr>
            <a:spLocks/>
          </p:cNvSpPr>
          <p:nvPr/>
        </p:nvSpPr>
        <p:spPr bwMode="auto">
          <a:xfrm>
            <a:off x="8686800" y="5943600"/>
            <a:ext cx="1676400" cy="76200"/>
          </a:xfrm>
          <a:custGeom>
            <a:avLst/>
            <a:gdLst>
              <a:gd name="T0" fmla="*/ 0 w 1536"/>
              <a:gd name="T1" fmla="*/ 2147483646 h 144"/>
              <a:gd name="T2" fmla="*/ 2147483646 w 1536"/>
              <a:gd name="T3" fmla="*/ 0 h 144"/>
              <a:gd name="T4" fmla="*/ 2147483646 w 1536"/>
              <a:gd name="T5" fmla="*/ 2147483646 h 144"/>
              <a:gd name="T6" fmla="*/ 2147483646 w 1536"/>
              <a:gd name="T7" fmla="*/ 0 h 144"/>
              <a:gd name="T8" fmla="*/ 2147483646 w 1536"/>
              <a:gd name="T9" fmla="*/ 2147483646 h 14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536" h="144">
                <a:moveTo>
                  <a:pt x="0" y="144"/>
                </a:moveTo>
                <a:cubicBezTo>
                  <a:pt x="128" y="72"/>
                  <a:pt x="256" y="0"/>
                  <a:pt x="384" y="0"/>
                </a:cubicBezTo>
                <a:cubicBezTo>
                  <a:pt x="512" y="0"/>
                  <a:pt x="640" y="144"/>
                  <a:pt x="768" y="144"/>
                </a:cubicBezTo>
                <a:cubicBezTo>
                  <a:pt x="896" y="144"/>
                  <a:pt x="1024" y="0"/>
                  <a:pt x="1152" y="0"/>
                </a:cubicBezTo>
                <a:cubicBezTo>
                  <a:pt x="1280" y="0"/>
                  <a:pt x="1408" y="72"/>
                  <a:pt x="1536" y="144"/>
                </a:cubicBezTo>
              </a:path>
            </a:pathLst>
          </a:custGeom>
          <a:noFill/>
          <a:ln w="19050" cap="flat" cmpd="sng">
            <a:solidFill>
              <a:schemeClr val="folHlink"/>
            </a:solidFill>
            <a:prstDash val="solid"/>
            <a:miter lim="800000"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1932" name="Freeform 20">
            <a:extLst>
              <a:ext uri="{FF2B5EF4-FFF2-40B4-BE49-F238E27FC236}">
                <a16:creationId xmlns:a16="http://schemas.microsoft.com/office/drawing/2014/main" id="{A583A2DE-79CB-4C68-A8CD-0FAB5891233E}"/>
              </a:ext>
            </a:extLst>
          </p:cNvPr>
          <p:cNvSpPr>
            <a:spLocks/>
          </p:cNvSpPr>
          <p:nvPr/>
        </p:nvSpPr>
        <p:spPr bwMode="auto">
          <a:xfrm>
            <a:off x="8610600" y="6019800"/>
            <a:ext cx="1676400" cy="76200"/>
          </a:xfrm>
          <a:custGeom>
            <a:avLst/>
            <a:gdLst>
              <a:gd name="T0" fmla="*/ 0 w 1536"/>
              <a:gd name="T1" fmla="*/ 2147483646 h 144"/>
              <a:gd name="T2" fmla="*/ 2147483646 w 1536"/>
              <a:gd name="T3" fmla="*/ 0 h 144"/>
              <a:gd name="T4" fmla="*/ 2147483646 w 1536"/>
              <a:gd name="T5" fmla="*/ 2147483646 h 144"/>
              <a:gd name="T6" fmla="*/ 2147483646 w 1536"/>
              <a:gd name="T7" fmla="*/ 0 h 144"/>
              <a:gd name="T8" fmla="*/ 2147483646 w 1536"/>
              <a:gd name="T9" fmla="*/ 2147483646 h 14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536" h="144">
                <a:moveTo>
                  <a:pt x="0" y="144"/>
                </a:moveTo>
                <a:cubicBezTo>
                  <a:pt x="128" y="72"/>
                  <a:pt x="256" y="0"/>
                  <a:pt x="384" y="0"/>
                </a:cubicBezTo>
                <a:cubicBezTo>
                  <a:pt x="512" y="0"/>
                  <a:pt x="640" y="144"/>
                  <a:pt x="768" y="144"/>
                </a:cubicBezTo>
                <a:cubicBezTo>
                  <a:pt x="896" y="144"/>
                  <a:pt x="1024" y="0"/>
                  <a:pt x="1152" y="0"/>
                </a:cubicBezTo>
                <a:cubicBezTo>
                  <a:pt x="1280" y="0"/>
                  <a:pt x="1408" y="72"/>
                  <a:pt x="1536" y="144"/>
                </a:cubicBezTo>
              </a:path>
            </a:pathLst>
          </a:custGeom>
          <a:noFill/>
          <a:ln w="19050" cap="flat" cmpd="sng">
            <a:solidFill>
              <a:schemeClr val="folHlink"/>
            </a:solidFill>
            <a:prstDash val="solid"/>
            <a:miter lim="800000"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1933" name="Freeform 21">
            <a:extLst>
              <a:ext uri="{FF2B5EF4-FFF2-40B4-BE49-F238E27FC236}">
                <a16:creationId xmlns:a16="http://schemas.microsoft.com/office/drawing/2014/main" id="{0E18E0AD-0619-4822-B150-0621EDF81D93}"/>
              </a:ext>
            </a:extLst>
          </p:cNvPr>
          <p:cNvSpPr>
            <a:spLocks/>
          </p:cNvSpPr>
          <p:nvPr/>
        </p:nvSpPr>
        <p:spPr bwMode="auto">
          <a:xfrm>
            <a:off x="8382000" y="6172200"/>
            <a:ext cx="1676400" cy="76200"/>
          </a:xfrm>
          <a:custGeom>
            <a:avLst/>
            <a:gdLst>
              <a:gd name="T0" fmla="*/ 0 w 1536"/>
              <a:gd name="T1" fmla="*/ 2147483646 h 144"/>
              <a:gd name="T2" fmla="*/ 2147483646 w 1536"/>
              <a:gd name="T3" fmla="*/ 0 h 144"/>
              <a:gd name="T4" fmla="*/ 2147483646 w 1536"/>
              <a:gd name="T5" fmla="*/ 2147483646 h 144"/>
              <a:gd name="T6" fmla="*/ 2147483646 w 1536"/>
              <a:gd name="T7" fmla="*/ 0 h 144"/>
              <a:gd name="T8" fmla="*/ 2147483646 w 1536"/>
              <a:gd name="T9" fmla="*/ 2147483646 h 14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536" h="144">
                <a:moveTo>
                  <a:pt x="0" y="144"/>
                </a:moveTo>
                <a:cubicBezTo>
                  <a:pt x="128" y="72"/>
                  <a:pt x="256" y="0"/>
                  <a:pt x="384" y="0"/>
                </a:cubicBezTo>
                <a:cubicBezTo>
                  <a:pt x="512" y="0"/>
                  <a:pt x="640" y="144"/>
                  <a:pt x="768" y="144"/>
                </a:cubicBezTo>
                <a:cubicBezTo>
                  <a:pt x="896" y="144"/>
                  <a:pt x="1024" y="0"/>
                  <a:pt x="1152" y="0"/>
                </a:cubicBezTo>
                <a:cubicBezTo>
                  <a:pt x="1280" y="0"/>
                  <a:pt x="1408" y="72"/>
                  <a:pt x="1536" y="144"/>
                </a:cubicBezTo>
              </a:path>
            </a:pathLst>
          </a:custGeom>
          <a:noFill/>
          <a:ln w="19050" cap="flat" cmpd="sng">
            <a:solidFill>
              <a:schemeClr val="folHlink"/>
            </a:solidFill>
            <a:prstDash val="solid"/>
            <a:miter lim="800000"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1934" name="Freeform 22">
            <a:extLst>
              <a:ext uri="{FF2B5EF4-FFF2-40B4-BE49-F238E27FC236}">
                <a16:creationId xmlns:a16="http://schemas.microsoft.com/office/drawing/2014/main" id="{D5387811-A1E9-4EA4-A725-7E649C16E113}"/>
              </a:ext>
            </a:extLst>
          </p:cNvPr>
          <p:cNvSpPr>
            <a:spLocks/>
          </p:cNvSpPr>
          <p:nvPr/>
        </p:nvSpPr>
        <p:spPr bwMode="auto">
          <a:xfrm>
            <a:off x="8305800" y="6248400"/>
            <a:ext cx="1676400" cy="76200"/>
          </a:xfrm>
          <a:custGeom>
            <a:avLst/>
            <a:gdLst>
              <a:gd name="T0" fmla="*/ 0 w 1536"/>
              <a:gd name="T1" fmla="*/ 2147483646 h 144"/>
              <a:gd name="T2" fmla="*/ 2147483646 w 1536"/>
              <a:gd name="T3" fmla="*/ 0 h 144"/>
              <a:gd name="T4" fmla="*/ 2147483646 w 1536"/>
              <a:gd name="T5" fmla="*/ 2147483646 h 144"/>
              <a:gd name="T6" fmla="*/ 2147483646 w 1536"/>
              <a:gd name="T7" fmla="*/ 0 h 144"/>
              <a:gd name="T8" fmla="*/ 2147483646 w 1536"/>
              <a:gd name="T9" fmla="*/ 2147483646 h 14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536" h="144">
                <a:moveTo>
                  <a:pt x="0" y="144"/>
                </a:moveTo>
                <a:cubicBezTo>
                  <a:pt x="128" y="72"/>
                  <a:pt x="256" y="0"/>
                  <a:pt x="384" y="0"/>
                </a:cubicBezTo>
                <a:cubicBezTo>
                  <a:pt x="512" y="0"/>
                  <a:pt x="640" y="144"/>
                  <a:pt x="768" y="144"/>
                </a:cubicBezTo>
                <a:cubicBezTo>
                  <a:pt x="896" y="144"/>
                  <a:pt x="1024" y="0"/>
                  <a:pt x="1152" y="0"/>
                </a:cubicBezTo>
                <a:cubicBezTo>
                  <a:pt x="1280" y="0"/>
                  <a:pt x="1408" y="72"/>
                  <a:pt x="1536" y="144"/>
                </a:cubicBezTo>
              </a:path>
            </a:pathLst>
          </a:custGeom>
          <a:noFill/>
          <a:ln w="19050" cap="flat" cmpd="sng">
            <a:solidFill>
              <a:schemeClr val="folHlink"/>
            </a:solidFill>
            <a:prstDash val="solid"/>
            <a:miter lim="800000"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1935" name="Freeform 23">
            <a:extLst>
              <a:ext uri="{FF2B5EF4-FFF2-40B4-BE49-F238E27FC236}">
                <a16:creationId xmlns:a16="http://schemas.microsoft.com/office/drawing/2014/main" id="{BE619C5F-8A26-4520-9A64-60A1B96C3217}"/>
              </a:ext>
            </a:extLst>
          </p:cNvPr>
          <p:cNvSpPr>
            <a:spLocks/>
          </p:cNvSpPr>
          <p:nvPr/>
        </p:nvSpPr>
        <p:spPr bwMode="auto">
          <a:xfrm>
            <a:off x="8229600" y="6324600"/>
            <a:ext cx="1676400" cy="76200"/>
          </a:xfrm>
          <a:custGeom>
            <a:avLst/>
            <a:gdLst>
              <a:gd name="T0" fmla="*/ 0 w 1536"/>
              <a:gd name="T1" fmla="*/ 2147483646 h 144"/>
              <a:gd name="T2" fmla="*/ 2147483646 w 1536"/>
              <a:gd name="T3" fmla="*/ 0 h 144"/>
              <a:gd name="T4" fmla="*/ 2147483646 w 1536"/>
              <a:gd name="T5" fmla="*/ 2147483646 h 144"/>
              <a:gd name="T6" fmla="*/ 2147483646 w 1536"/>
              <a:gd name="T7" fmla="*/ 0 h 144"/>
              <a:gd name="T8" fmla="*/ 2147483646 w 1536"/>
              <a:gd name="T9" fmla="*/ 2147483646 h 14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536" h="144">
                <a:moveTo>
                  <a:pt x="0" y="144"/>
                </a:moveTo>
                <a:cubicBezTo>
                  <a:pt x="128" y="72"/>
                  <a:pt x="256" y="0"/>
                  <a:pt x="384" y="0"/>
                </a:cubicBezTo>
                <a:cubicBezTo>
                  <a:pt x="512" y="0"/>
                  <a:pt x="640" y="144"/>
                  <a:pt x="768" y="144"/>
                </a:cubicBezTo>
                <a:cubicBezTo>
                  <a:pt x="896" y="144"/>
                  <a:pt x="1024" y="0"/>
                  <a:pt x="1152" y="0"/>
                </a:cubicBezTo>
                <a:cubicBezTo>
                  <a:pt x="1280" y="0"/>
                  <a:pt x="1408" y="72"/>
                  <a:pt x="1536" y="144"/>
                </a:cubicBezTo>
              </a:path>
            </a:pathLst>
          </a:custGeom>
          <a:noFill/>
          <a:ln w="19050" cap="flat" cmpd="sng">
            <a:solidFill>
              <a:schemeClr val="folHlink"/>
            </a:solidFill>
            <a:prstDash val="solid"/>
            <a:miter lim="800000"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181C3241-707A-4E3D-856D-F3C344E79611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8" name="Graphic 21">
            <a:extLst>
              <a:ext uri="{FF2B5EF4-FFF2-40B4-BE49-F238E27FC236}">
                <a16:creationId xmlns:a16="http://schemas.microsoft.com/office/drawing/2014/main" id="{43A55D58-02E1-4082-918F-7ADAE1934DD4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06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688" name="Google Shape;280688;p102"/>
          <p:cNvSpPr txBox="1">
            <a:spLocks noGrp="1"/>
          </p:cNvSpPr>
          <p:nvPr>
            <p:ph type="title"/>
          </p:nvPr>
        </p:nvSpPr>
        <p:spPr>
          <a:xfrm>
            <a:off x="3038223" y="737116"/>
            <a:ext cx="6742200" cy="76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/>
              <a:t>Summary Statistics</a:t>
            </a:r>
            <a:endParaRPr/>
          </a:p>
        </p:txBody>
      </p:sp>
      <p:sp>
        <p:nvSpPr>
          <p:cNvPr id="280689" name="Google Shape;280689;p102"/>
          <p:cNvSpPr txBox="1">
            <a:spLocks noGrp="1"/>
          </p:cNvSpPr>
          <p:nvPr>
            <p:ph type="body" idx="4294967295"/>
          </p:nvPr>
        </p:nvSpPr>
        <p:spPr>
          <a:xfrm>
            <a:off x="3886200" y="2133600"/>
            <a:ext cx="67056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342900" lvl="0" indent="-3429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700"/>
              <a:buChar char="•"/>
            </a:pPr>
            <a:r>
              <a:rPr lang="en-US" sz="2700" b="1" dirty="0"/>
              <a:t>Mean:</a:t>
            </a:r>
            <a:r>
              <a:rPr lang="en-US" sz="2700" dirty="0"/>
              <a:t>    ($3,000,000/5)  </a:t>
            </a:r>
            <a:endParaRPr dirty="0"/>
          </a:p>
          <a:p>
            <a:pPr marL="34290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700"/>
              <a:buNone/>
            </a:pPr>
            <a:r>
              <a:rPr lang="en-US" sz="2700" dirty="0"/>
              <a:t>			 =  </a:t>
            </a:r>
            <a:r>
              <a:rPr lang="en-US" sz="2700" b="1" dirty="0">
                <a:solidFill>
                  <a:schemeClr val="folHlink"/>
                </a:solidFill>
              </a:rPr>
              <a:t>$600,000</a:t>
            </a:r>
            <a:endParaRPr dirty="0"/>
          </a:p>
          <a:p>
            <a:pPr marL="342900" lvl="0" indent="-17145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700"/>
              <a:buNone/>
            </a:pPr>
            <a:endParaRPr sz="2700" dirty="0">
              <a:solidFill>
                <a:schemeClr val="hlink"/>
              </a:solidFill>
            </a:endParaRPr>
          </a:p>
          <a:p>
            <a:pPr marL="34290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700"/>
              <a:buChar char="•"/>
            </a:pPr>
            <a:r>
              <a:rPr lang="en-US" sz="2700" b="1" dirty="0"/>
              <a:t>Median:</a:t>
            </a:r>
            <a:r>
              <a:rPr lang="en-US" sz="2700" dirty="0"/>
              <a:t>  middle value of ranked data </a:t>
            </a:r>
            <a:br>
              <a:rPr lang="en-US" sz="2700" dirty="0"/>
            </a:br>
            <a:r>
              <a:rPr lang="en-US" sz="2700" dirty="0"/>
              <a:t>                 = </a:t>
            </a:r>
            <a:r>
              <a:rPr lang="en-US" sz="2700" b="1" dirty="0">
                <a:solidFill>
                  <a:schemeClr val="folHlink"/>
                </a:solidFill>
              </a:rPr>
              <a:t>$300,000</a:t>
            </a:r>
            <a:endParaRPr dirty="0"/>
          </a:p>
          <a:p>
            <a:pPr marL="342900" lvl="0" indent="-17145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700"/>
              <a:buNone/>
            </a:pPr>
            <a:endParaRPr sz="2700" dirty="0">
              <a:solidFill>
                <a:schemeClr val="folHlink"/>
              </a:solidFill>
            </a:endParaRPr>
          </a:p>
          <a:p>
            <a:pPr marL="34290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700"/>
              <a:buChar char="•"/>
            </a:pPr>
            <a:r>
              <a:rPr lang="en-US" sz="2700" b="1" dirty="0"/>
              <a:t>Mode:</a:t>
            </a:r>
            <a:r>
              <a:rPr lang="en-US" sz="2700" dirty="0"/>
              <a:t>  most frequent value </a:t>
            </a:r>
            <a:br>
              <a:rPr lang="en-US" sz="2700" dirty="0"/>
            </a:br>
            <a:r>
              <a:rPr lang="en-US" sz="2700" dirty="0"/>
              <a:t>                = </a:t>
            </a:r>
            <a:r>
              <a:rPr lang="en-US" sz="2700" b="1" dirty="0">
                <a:solidFill>
                  <a:schemeClr val="folHlink"/>
                </a:solidFill>
              </a:rPr>
              <a:t>$100,000</a:t>
            </a:r>
            <a:endParaRPr dirty="0"/>
          </a:p>
        </p:txBody>
      </p:sp>
      <p:sp>
        <p:nvSpPr>
          <p:cNvPr id="280690" name="Google Shape;280690;p102"/>
          <p:cNvSpPr txBox="1"/>
          <p:nvPr/>
        </p:nvSpPr>
        <p:spPr>
          <a:xfrm>
            <a:off x="1600200" y="1981201"/>
            <a:ext cx="2057400" cy="2708400"/>
          </a:xfrm>
          <a:prstGeom prst="rect">
            <a:avLst/>
          </a:prstGeom>
          <a:solidFill>
            <a:srgbClr val="FFFFCC"/>
          </a:solidFill>
          <a:ln w="254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Noto Sans Symbols"/>
              <a:buNone/>
            </a:pPr>
            <a:r>
              <a:rPr lang="en-US" sz="2000" b="1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House Prices: </a:t>
            </a:r>
            <a:br>
              <a:rPr lang="en-US" sz="2000" b="1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</a:br>
            <a:br>
              <a:rPr lang="en-US" sz="2000" b="1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US" sz="2000" b="1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      $2,000,000</a:t>
            </a:r>
            <a:endParaRPr dirty="0"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Noto Sans Symbols"/>
              <a:buNone/>
            </a:pPr>
            <a:r>
              <a:rPr lang="en-US" sz="2000" b="1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           500,000</a:t>
            </a:r>
            <a:br>
              <a:rPr lang="en-US" sz="2000" b="1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US" sz="2000" b="1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           300,000</a:t>
            </a:r>
            <a:br>
              <a:rPr lang="en-US" sz="2000" b="1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US" sz="2000" b="1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           100,000</a:t>
            </a:r>
            <a:br>
              <a:rPr lang="en-US" sz="2000" b="1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US" sz="2000" b="1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        </a:t>
            </a:r>
            <a:r>
              <a:rPr lang="en-US" sz="2000" b="1" i="0" u="sng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  100,000</a:t>
            </a:r>
            <a:endParaRPr dirty="0"/>
          </a:p>
          <a:p>
            <a:pPr marL="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Noto Sans Symbols"/>
              <a:buNone/>
            </a:pPr>
            <a:r>
              <a:rPr lang="en-US" sz="20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Sum  </a:t>
            </a:r>
            <a:r>
              <a:rPr lang="en-US" sz="2000" b="1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3,000,000</a:t>
            </a:r>
            <a:endParaRPr dirty="0"/>
          </a:p>
        </p:txBody>
      </p:sp>
      <p:sp>
        <p:nvSpPr>
          <p:cNvPr id="280691" name="Google Shape;280691;p102"/>
          <p:cNvSpPr/>
          <p:nvPr/>
        </p:nvSpPr>
        <p:spPr>
          <a:xfrm>
            <a:off x="3150823" y="583447"/>
            <a:ext cx="6516900" cy="456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80692" name="Google Shape;280692;p102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9782999" y="59789"/>
            <a:ext cx="2305141" cy="107634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06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697" name="Google Shape;280697;p103"/>
          <p:cNvSpPr txBox="1">
            <a:spLocks noGrp="1"/>
          </p:cNvSpPr>
          <p:nvPr>
            <p:ph type="body" idx="4294967295"/>
          </p:nvPr>
        </p:nvSpPr>
        <p:spPr>
          <a:xfrm>
            <a:off x="3200400" y="2057400"/>
            <a:ext cx="63246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342900" lvl="0" indent="-3429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folHlink"/>
              </a:buClr>
              <a:buSzPts val="2800"/>
              <a:buChar char="•"/>
            </a:pPr>
            <a:r>
              <a:rPr lang="en-US" b="1">
                <a:solidFill>
                  <a:schemeClr val="folHlink"/>
                </a:solidFill>
              </a:rPr>
              <a:t>Mean</a:t>
            </a:r>
            <a:r>
              <a:rPr lang="en-US">
                <a:solidFill>
                  <a:schemeClr val="folHlink"/>
                </a:solidFill>
              </a:rPr>
              <a:t> </a:t>
            </a:r>
            <a:r>
              <a:rPr lang="en-US"/>
              <a:t>is generally used, unless extreme values (outliers) exist</a:t>
            </a:r>
            <a:endParaRPr/>
          </a:p>
          <a:p>
            <a:pPr marL="342900" lvl="0" indent="-342900" algn="l" rtl="0">
              <a:lnSpc>
                <a:spcPct val="90000"/>
              </a:lnSpc>
              <a:spcBef>
                <a:spcPts val="154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Then </a:t>
            </a:r>
            <a:r>
              <a:rPr lang="en-US" b="1">
                <a:solidFill>
                  <a:schemeClr val="folHlink"/>
                </a:solidFill>
              </a:rPr>
              <a:t>Median</a:t>
            </a:r>
            <a:r>
              <a:rPr lang="en-US">
                <a:solidFill>
                  <a:schemeClr val="folHlink"/>
                </a:solidFill>
              </a:rPr>
              <a:t> </a:t>
            </a:r>
            <a:r>
              <a:rPr lang="en-US"/>
              <a:t>is often used, since the median is not sensitive to extreme values.</a:t>
            </a:r>
            <a:endParaRPr/>
          </a:p>
          <a:p>
            <a:pPr marL="742950" lvl="1" indent="-28575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hlink"/>
              </a:buClr>
              <a:buSzPts val="2400"/>
              <a:buChar char="•"/>
            </a:pPr>
            <a:r>
              <a:rPr lang="en-US">
                <a:solidFill>
                  <a:schemeClr val="hlink"/>
                </a:solidFill>
              </a:rPr>
              <a:t>Example:</a:t>
            </a:r>
            <a:r>
              <a:rPr lang="en-US"/>
              <a:t> Median home prices may be reported for a region – less sensitive to outliers</a:t>
            </a:r>
            <a:endParaRPr/>
          </a:p>
        </p:txBody>
      </p:sp>
      <p:sp>
        <p:nvSpPr>
          <p:cNvPr id="280698" name="Google Shape;280698;p103"/>
          <p:cNvSpPr txBox="1">
            <a:spLocks noGrp="1"/>
          </p:cNvSpPr>
          <p:nvPr>
            <p:ph type="title"/>
          </p:nvPr>
        </p:nvSpPr>
        <p:spPr>
          <a:xfrm>
            <a:off x="838200" y="583447"/>
            <a:ext cx="9469500" cy="106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fontScale="90000"/>
          </a:bodyPr>
          <a:lstStyle/>
          <a:p>
            <a:pPr marL="0" lvl="0" indent="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alibri"/>
              <a:buNone/>
            </a:pPr>
            <a:r>
              <a:rPr lang="en-US"/>
              <a:t> Which measure of location is the “best”?</a:t>
            </a:r>
            <a:endParaRPr/>
          </a:p>
        </p:txBody>
      </p:sp>
      <p:sp>
        <p:nvSpPr>
          <p:cNvPr id="280699" name="Google Shape;280699;p103"/>
          <p:cNvSpPr/>
          <p:nvPr/>
        </p:nvSpPr>
        <p:spPr>
          <a:xfrm>
            <a:off x="3150823" y="583447"/>
            <a:ext cx="6516900" cy="456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80700" name="Google Shape;280700;p103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9782999" y="59789"/>
            <a:ext cx="2305141" cy="107634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07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705" name="Google Shape;280705;p104"/>
          <p:cNvSpPr txBox="1">
            <a:spLocks noGrp="1"/>
          </p:cNvSpPr>
          <p:nvPr>
            <p:ph type="title"/>
          </p:nvPr>
        </p:nvSpPr>
        <p:spPr>
          <a:xfrm>
            <a:off x="838201" y="831850"/>
            <a:ext cx="9469500" cy="74612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fontScale="90000"/>
          </a:bodyPr>
          <a:lstStyle/>
          <a:p>
            <a:pPr marL="0" lvl="0" indent="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alibri"/>
              <a:buNone/>
            </a:pPr>
            <a:r>
              <a:rPr lang="en-US" dirty="0"/>
              <a:t>Distribution Shape and  Box and Whisker Plot</a:t>
            </a:r>
            <a:endParaRPr dirty="0"/>
          </a:p>
        </p:txBody>
      </p:sp>
      <p:sp>
        <p:nvSpPr>
          <p:cNvPr id="280706" name="Google Shape;280706;p104"/>
          <p:cNvSpPr/>
          <p:nvPr/>
        </p:nvSpPr>
        <p:spPr>
          <a:xfrm>
            <a:off x="7712075" y="1981201"/>
            <a:ext cx="2734800" cy="58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475" tIns="44450" rIns="90475" bIns="4445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Noto Sans Symbols"/>
              <a:buNone/>
            </a:pPr>
            <a:r>
              <a:rPr lang="en-US" sz="3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Right-Skewed</a:t>
            </a:r>
            <a:endParaRPr/>
          </a:p>
        </p:txBody>
      </p:sp>
      <p:sp>
        <p:nvSpPr>
          <p:cNvPr id="280707" name="Google Shape;280707;p104"/>
          <p:cNvSpPr/>
          <p:nvPr/>
        </p:nvSpPr>
        <p:spPr>
          <a:xfrm>
            <a:off x="1905001" y="1981201"/>
            <a:ext cx="2460600" cy="58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475" tIns="44450" rIns="90475" bIns="4445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Noto Sans Symbols"/>
              <a:buNone/>
            </a:pPr>
            <a:r>
              <a:rPr lang="en-US" sz="3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Left-Skewed</a:t>
            </a:r>
            <a:endParaRPr/>
          </a:p>
        </p:txBody>
      </p:sp>
      <p:sp>
        <p:nvSpPr>
          <p:cNvPr id="280708" name="Google Shape;280708;p104"/>
          <p:cNvSpPr/>
          <p:nvPr/>
        </p:nvSpPr>
        <p:spPr>
          <a:xfrm>
            <a:off x="5105401" y="1981201"/>
            <a:ext cx="2119200" cy="58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475" tIns="44450" rIns="90475" bIns="4445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Noto Sans Symbols"/>
              <a:buNone/>
            </a:pPr>
            <a:r>
              <a:rPr lang="en-US" sz="3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Symmetric</a:t>
            </a:r>
            <a:endParaRPr/>
          </a:p>
        </p:txBody>
      </p:sp>
      <p:cxnSp>
        <p:nvCxnSpPr>
          <p:cNvPr id="280709" name="Google Shape;280709;p104"/>
          <p:cNvCxnSpPr/>
          <p:nvPr/>
        </p:nvCxnSpPr>
        <p:spPr>
          <a:xfrm>
            <a:off x="8229600" y="3360738"/>
            <a:ext cx="0" cy="609600"/>
          </a:xfrm>
          <a:prstGeom prst="straightConnector1">
            <a:avLst/>
          </a:prstGeom>
          <a:noFill/>
          <a:ln w="25400" cap="flat" cmpd="sng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80710" name="Google Shape;280710;p104"/>
          <p:cNvCxnSpPr/>
          <p:nvPr/>
        </p:nvCxnSpPr>
        <p:spPr>
          <a:xfrm>
            <a:off x="8458200" y="2819400"/>
            <a:ext cx="0" cy="1143000"/>
          </a:xfrm>
          <a:prstGeom prst="straightConnector1">
            <a:avLst/>
          </a:prstGeom>
          <a:noFill/>
          <a:ln w="25400" cap="flat" cmpd="sng">
            <a:solidFill>
              <a:schemeClr val="hlink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80711" name="Google Shape;280711;p104"/>
          <p:cNvCxnSpPr/>
          <p:nvPr/>
        </p:nvCxnSpPr>
        <p:spPr>
          <a:xfrm>
            <a:off x="9172575" y="3808414"/>
            <a:ext cx="0" cy="1500"/>
          </a:xfrm>
          <a:prstGeom prst="straightConnector1">
            <a:avLst/>
          </a:prstGeom>
          <a:noFill/>
          <a:ln w="25400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80712" name="Google Shape;280712;p104"/>
          <p:cNvCxnSpPr/>
          <p:nvPr/>
        </p:nvCxnSpPr>
        <p:spPr>
          <a:xfrm>
            <a:off x="3733800" y="3055938"/>
            <a:ext cx="0" cy="914400"/>
          </a:xfrm>
          <a:prstGeom prst="straightConnector1">
            <a:avLst/>
          </a:prstGeom>
          <a:noFill/>
          <a:ln w="25400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80713" name="Google Shape;280713;p104"/>
          <p:cNvCxnSpPr/>
          <p:nvPr/>
        </p:nvCxnSpPr>
        <p:spPr>
          <a:xfrm>
            <a:off x="3429000" y="2979738"/>
            <a:ext cx="0" cy="990600"/>
          </a:xfrm>
          <a:prstGeom prst="straightConnector1">
            <a:avLst/>
          </a:prstGeom>
          <a:noFill/>
          <a:ln w="25400" cap="flat" cmpd="sng">
            <a:solidFill>
              <a:schemeClr val="hlink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80714" name="Google Shape;280714;p104"/>
          <p:cNvCxnSpPr/>
          <p:nvPr/>
        </p:nvCxnSpPr>
        <p:spPr>
          <a:xfrm>
            <a:off x="2819400" y="3733800"/>
            <a:ext cx="0" cy="228600"/>
          </a:xfrm>
          <a:prstGeom prst="straightConnector1">
            <a:avLst/>
          </a:prstGeom>
          <a:noFill/>
          <a:ln w="25400" cap="flat" cmpd="sng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80715" name="Google Shape;280715;p104"/>
          <p:cNvCxnSpPr/>
          <p:nvPr/>
        </p:nvCxnSpPr>
        <p:spPr>
          <a:xfrm>
            <a:off x="6019800" y="2751138"/>
            <a:ext cx="0" cy="1219200"/>
          </a:xfrm>
          <a:prstGeom prst="straightConnector1">
            <a:avLst/>
          </a:prstGeom>
          <a:noFill/>
          <a:ln w="25400" cap="flat" cmpd="sng">
            <a:solidFill>
              <a:schemeClr val="hlink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80716" name="Google Shape;280716;p104"/>
          <p:cNvCxnSpPr/>
          <p:nvPr/>
        </p:nvCxnSpPr>
        <p:spPr>
          <a:xfrm>
            <a:off x="5715000" y="3208338"/>
            <a:ext cx="0" cy="762000"/>
          </a:xfrm>
          <a:prstGeom prst="straightConnector1">
            <a:avLst/>
          </a:prstGeom>
          <a:noFill/>
          <a:ln w="25400" cap="flat" cmpd="sng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80717" name="Google Shape;280717;p104"/>
          <p:cNvCxnSpPr/>
          <p:nvPr/>
        </p:nvCxnSpPr>
        <p:spPr>
          <a:xfrm>
            <a:off x="6324600" y="3208338"/>
            <a:ext cx="0" cy="762000"/>
          </a:xfrm>
          <a:prstGeom prst="straightConnector1">
            <a:avLst/>
          </a:prstGeom>
          <a:noFill/>
          <a:ln w="25400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80718" name="Google Shape;280718;p104"/>
          <p:cNvSpPr/>
          <p:nvPr/>
        </p:nvSpPr>
        <p:spPr>
          <a:xfrm>
            <a:off x="3657601" y="2827338"/>
            <a:ext cx="461963" cy="1098550"/>
          </a:xfrm>
          <a:custGeom>
            <a:avLst/>
            <a:gdLst/>
            <a:ahLst/>
            <a:cxnLst/>
            <a:rect l="l" t="t" r="r" b="b"/>
            <a:pathLst>
              <a:path w="291" h="692" extrusionOk="0">
                <a:moveTo>
                  <a:pt x="290" y="691"/>
                </a:moveTo>
                <a:lnTo>
                  <a:pt x="259" y="684"/>
                </a:lnTo>
                <a:lnTo>
                  <a:pt x="243" y="676"/>
                </a:lnTo>
                <a:lnTo>
                  <a:pt x="230" y="664"/>
                </a:lnTo>
                <a:lnTo>
                  <a:pt x="214" y="649"/>
                </a:lnTo>
                <a:lnTo>
                  <a:pt x="199" y="627"/>
                </a:lnTo>
                <a:lnTo>
                  <a:pt x="183" y="598"/>
                </a:lnTo>
                <a:lnTo>
                  <a:pt x="153" y="519"/>
                </a:lnTo>
                <a:lnTo>
                  <a:pt x="122" y="406"/>
                </a:lnTo>
                <a:lnTo>
                  <a:pt x="93" y="270"/>
                </a:lnTo>
                <a:lnTo>
                  <a:pt x="77" y="202"/>
                </a:lnTo>
                <a:lnTo>
                  <a:pt x="62" y="136"/>
                </a:lnTo>
                <a:lnTo>
                  <a:pt x="46" y="80"/>
                </a:lnTo>
                <a:lnTo>
                  <a:pt x="31" y="37"/>
                </a:lnTo>
                <a:lnTo>
                  <a:pt x="15" y="10"/>
                </a:lnTo>
                <a:lnTo>
                  <a:pt x="0" y="0"/>
                </a:lnTo>
              </a:path>
            </a:pathLst>
          </a:custGeom>
          <a:noFill/>
          <a:ln w="25400" cap="rnd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0719" name="Google Shape;280719;p104"/>
          <p:cNvSpPr/>
          <p:nvPr/>
        </p:nvSpPr>
        <p:spPr>
          <a:xfrm>
            <a:off x="2209800" y="2827338"/>
            <a:ext cx="1460500" cy="1098550"/>
          </a:xfrm>
          <a:custGeom>
            <a:avLst/>
            <a:gdLst/>
            <a:ahLst/>
            <a:cxnLst/>
            <a:rect l="l" t="t" r="r" b="b"/>
            <a:pathLst>
              <a:path w="872" h="692" extrusionOk="0">
                <a:moveTo>
                  <a:pt x="0" y="691"/>
                </a:moveTo>
                <a:lnTo>
                  <a:pt x="93" y="684"/>
                </a:lnTo>
                <a:lnTo>
                  <a:pt x="138" y="676"/>
                </a:lnTo>
                <a:lnTo>
                  <a:pt x="184" y="664"/>
                </a:lnTo>
                <a:lnTo>
                  <a:pt x="230" y="649"/>
                </a:lnTo>
                <a:lnTo>
                  <a:pt x="275" y="627"/>
                </a:lnTo>
                <a:lnTo>
                  <a:pt x="321" y="598"/>
                </a:lnTo>
                <a:lnTo>
                  <a:pt x="412" y="519"/>
                </a:lnTo>
                <a:lnTo>
                  <a:pt x="505" y="406"/>
                </a:lnTo>
                <a:lnTo>
                  <a:pt x="596" y="270"/>
                </a:lnTo>
                <a:lnTo>
                  <a:pt x="642" y="202"/>
                </a:lnTo>
                <a:lnTo>
                  <a:pt x="689" y="136"/>
                </a:lnTo>
                <a:lnTo>
                  <a:pt x="733" y="80"/>
                </a:lnTo>
                <a:lnTo>
                  <a:pt x="780" y="37"/>
                </a:lnTo>
                <a:lnTo>
                  <a:pt x="826" y="10"/>
                </a:lnTo>
                <a:lnTo>
                  <a:pt x="871" y="0"/>
                </a:lnTo>
              </a:path>
            </a:pathLst>
          </a:custGeom>
          <a:noFill/>
          <a:ln w="25400" cap="rnd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0720" name="Google Shape;280720;p104"/>
          <p:cNvSpPr/>
          <p:nvPr/>
        </p:nvSpPr>
        <p:spPr>
          <a:xfrm>
            <a:off x="6019800" y="2751138"/>
            <a:ext cx="914400" cy="1143001"/>
          </a:xfrm>
          <a:custGeom>
            <a:avLst/>
            <a:gdLst/>
            <a:ahLst/>
            <a:cxnLst/>
            <a:rect l="l" t="t" r="r" b="b"/>
            <a:pathLst>
              <a:path w="399" h="692" extrusionOk="0">
                <a:moveTo>
                  <a:pt x="398" y="691"/>
                </a:moveTo>
                <a:lnTo>
                  <a:pt x="356" y="684"/>
                </a:lnTo>
                <a:lnTo>
                  <a:pt x="335" y="676"/>
                </a:lnTo>
                <a:lnTo>
                  <a:pt x="315" y="664"/>
                </a:lnTo>
                <a:lnTo>
                  <a:pt x="294" y="649"/>
                </a:lnTo>
                <a:lnTo>
                  <a:pt x="273" y="627"/>
                </a:lnTo>
                <a:lnTo>
                  <a:pt x="251" y="598"/>
                </a:lnTo>
                <a:lnTo>
                  <a:pt x="209" y="519"/>
                </a:lnTo>
                <a:lnTo>
                  <a:pt x="168" y="406"/>
                </a:lnTo>
                <a:lnTo>
                  <a:pt x="126" y="270"/>
                </a:lnTo>
                <a:lnTo>
                  <a:pt x="104" y="202"/>
                </a:lnTo>
                <a:lnTo>
                  <a:pt x="83" y="136"/>
                </a:lnTo>
                <a:lnTo>
                  <a:pt x="62" y="80"/>
                </a:lnTo>
                <a:lnTo>
                  <a:pt x="41" y="37"/>
                </a:lnTo>
                <a:lnTo>
                  <a:pt x="21" y="10"/>
                </a:lnTo>
                <a:lnTo>
                  <a:pt x="0" y="0"/>
                </a:lnTo>
              </a:path>
            </a:pathLst>
          </a:custGeom>
          <a:noFill/>
          <a:ln w="25400" cap="rnd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0721" name="Google Shape;280721;p104"/>
          <p:cNvSpPr/>
          <p:nvPr/>
        </p:nvSpPr>
        <p:spPr>
          <a:xfrm>
            <a:off x="5105401" y="2751138"/>
            <a:ext cx="892175" cy="1143001"/>
          </a:xfrm>
          <a:custGeom>
            <a:avLst/>
            <a:gdLst/>
            <a:ahLst/>
            <a:cxnLst/>
            <a:rect l="l" t="t" r="r" b="b"/>
            <a:pathLst>
              <a:path w="401" h="692" extrusionOk="0">
                <a:moveTo>
                  <a:pt x="0" y="691"/>
                </a:moveTo>
                <a:lnTo>
                  <a:pt x="42" y="684"/>
                </a:lnTo>
                <a:lnTo>
                  <a:pt x="63" y="676"/>
                </a:lnTo>
                <a:lnTo>
                  <a:pt x="85" y="664"/>
                </a:lnTo>
                <a:lnTo>
                  <a:pt x="106" y="649"/>
                </a:lnTo>
                <a:lnTo>
                  <a:pt x="127" y="627"/>
                </a:lnTo>
                <a:lnTo>
                  <a:pt x="147" y="598"/>
                </a:lnTo>
                <a:lnTo>
                  <a:pt x="189" y="519"/>
                </a:lnTo>
                <a:lnTo>
                  <a:pt x="232" y="406"/>
                </a:lnTo>
                <a:lnTo>
                  <a:pt x="274" y="270"/>
                </a:lnTo>
                <a:lnTo>
                  <a:pt x="294" y="202"/>
                </a:lnTo>
                <a:lnTo>
                  <a:pt x="315" y="136"/>
                </a:lnTo>
                <a:lnTo>
                  <a:pt x="336" y="80"/>
                </a:lnTo>
                <a:lnTo>
                  <a:pt x="357" y="37"/>
                </a:lnTo>
                <a:lnTo>
                  <a:pt x="379" y="10"/>
                </a:lnTo>
                <a:lnTo>
                  <a:pt x="400" y="0"/>
                </a:lnTo>
              </a:path>
            </a:pathLst>
          </a:custGeom>
          <a:noFill/>
          <a:ln w="25400" cap="rnd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80722" name="Google Shape;280722;p104"/>
          <p:cNvCxnSpPr/>
          <p:nvPr/>
        </p:nvCxnSpPr>
        <p:spPr>
          <a:xfrm>
            <a:off x="2209800" y="3970338"/>
            <a:ext cx="2057400" cy="0"/>
          </a:xfrm>
          <a:prstGeom prst="straightConnector1">
            <a:avLst/>
          </a:prstGeom>
          <a:noFill/>
          <a:ln w="2857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80723" name="Google Shape;280723;p104"/>
          <p:cNvSpPr/>
          <p:nvPr/>
        </p:nvSpPr>
        <p:spPr>
          <a:xfrm>
            <a:off x="8367714" y="2797175"/>
            <a:ext cx="1462087" cy="1098550"/>
          </a:xfrm>
          <a:custGeom>
            <a:avLst/>
            <a:gdLst/>
            <a:ahLst/>
            <a:cxnLst/>
            <a:rect l="l" t="t" r="r" b="b"/>
            <a:pathLst>
              <a:path w="871" h="692" extrusionOk="0">
                <a:moveTo>
                  <a:pt x="870" y="691"/>
                </a:moveTo>
                <a:lnTo>
                  <a:pt x="777" y="684"/>
                </a:lnTo>
                <a:lnTo>
                  <a:pt x="733" y="676"/>
                </a:lnTo>
                <a:lnTo>
                  <a:pt x="686" y="664"/>
                </a:lnTo>
                <a:lnTo>
                  <a:pt x="640" y="649"/>
                </a:lnTo>
                <a:lnTo>
                  <a:pt x="596" y="627"/>
                </a:lnTo>
                <a:lnTo>
                  <a:pt x="549" y="598"/>
                </a:lnTo>
                <a:lnTo>
                  <a:pt x="456" y="519"/>
                </a:lnTo>
                <a:lnTo>
                  <a:pt x="365" y="406"/>
                </a:lnTo>
                <a:lnTo>
                  <a:pt x="274" y="270"/>
                </a:lnTo>
                <a:lnTo>
                  <a:pt x="228" y="202"/>
                </a:lnTo>
                <a:lnTo>
                  <a:pt x="182" y="136"/>
                </a:lnTo>
                <a:lnTo>
                  <a:pt x="137" y="80"/>
                </a:lnTo>
                <a:lnTo>
                  <a:pt x="91" y="37"/>
                </a:lnTo>
                <a:lnTo>
                  <a:pt x="44" y="10"/>
                </a:lnTo>
                <a:lnTo>
                  <a:pt x="0" y="0"/>
                </a:lnTo>
              </a:path>
            </a:pathLst>
          </a:custGeom>
          <a:noFill/>
          <a:ln w="25400" cap="rnd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0724" name="Google Shape;280724;p104"/>
          <p:cNvSpPr/>
          <p:nvPr/>
        </p:nvSpPr>
        <p:spPr>
          <a:xfrm>
            <a:off x="7907338" y="2797175"/>
            <a:ext cx="461962" cy="1098550"/>
          </a:xfrm>
          <a:custGeom>
            <a:avLst/>
            <a:gdLst/>
            <a:ahLst/>
            <a:cxnLst/>
            <a:rect l="l" t="t" r="r" b="b"/>
            <a:pathLst>
              <a:path w="291" h="692" extrusionOk="0">
                <a:moveTo>
                  <a:pt x="0" y="691"/>
                </a:moveTo>
                <a:lnTo>
                  <a:pt x="29" y="684"/>
                </a:lnTo>
                <a:lnTo>
                  <a:pt x="44" y="676"/>
                </a:lnTo>
                <a:lnTo>
                  <a:pt x="60" y="664"/>
                </a:lnTo>
                <a:lnTo>
                  <a:pt x="75" y="649"/>
                </a:lnTo>
                <a:lnTo>
                  <a:pt x="90" y="627"/>
                </a:lnTo>
                <a:lnTo>
                  <a:pt x="106" y="598"/>
                </a:lnTo>
                <a:lnTo>
                  <a:pt x="137" y="519"/>
                </a:lnTo>
                <a:lnTo>
                  <a:pt x="168" y="406"/>
                </a:lnTo>
                <a:lnTo>
                  <a:pt x="197" y="270"/>
                </a:lnTo>
                <a:lnTo>
                  <a:pt x="212" y="202"/>
                </a:lnTo>
                <a:lnTo>
                  <a:pt x="228" y="136"/>
                </a:lnTo>
                <a:lnTo>
                  <a:pt x="243" y="80"/>
                </a:lnTo>
                <a:lnTo>
                  <a:pt x="259" y="37"/>
                </a:lnTo>
                <a:lnTo>
                  <a:pt x="274" y="10"/>
                </a:lnTo>
                <a:lnTo>
                  <a:pt x="290" y="0"/>
                </a:lnTo>
              </a:path>
            </a:pathLst>
          </a:custGeom>
          <a:noFill/>
          <a:ln w="25400" cap="rnd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0725" name="Google Shape;280725;p104"/>
          <p:cNvSpPr/>
          <p:nvPr/>
        </p:nvSpPr>
        <p:spPr>
          <a:xfrm>
            <a:off x="2819400" y="5113338"/>
            <a:ext cx="990601" cy="463550"/>
          </a:xfrm>
          <a:custGeom>
            <a:avLst/>
            <a:gdLst/>
            <a:ahLst/>
            <a:cxnLst/>
            <a:rect l="l" t="t" r="r" b="b"/>
            <a:pathLst>
              <a:path w="655" h="292" extrusionOk="0">
                <a:moveTo>
                  <a:pt x="0" y="291"/>
                </a:moveTo>
                <a:lnTo>
                  <a:pt x="654" y="291"/>
                </a:lnTo>
                <a:lnTo>
                  <a:pt x="654" y="0"/>
                </a:lnTo>
                <a:lnTo>
                  <a:pt x="0" y="0"/>
                </a:lnTo>
                <a:lnTo>
                  <a:pt x="0" y="291"/>
                </a:lnTo>
              </a:path>
            </a:pathLst>
          </a:custGeom>
          <a:noFill/>
          <a:ln w="28575" cap="rnd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80726" name="Google Shape;280726;p104"/>
          <p:cNvCxnSpPr/>
          <p:nvPr/>
        </p:nvCxnSpPr>
        <p:spPr>
          <a:xfrm>
            <a:off x="3505200" y="5122863"/>
            <a:ext cx="0" cy="457200"/>
          </a:xfrm>
          <a:prstGeom prst="straightConnector1">
            <a:avLst/>
          </a:prstGeom>
          <a:noFill/>
          <a:ln w="28575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80727" name="Google Shape;280727;p104"/>
          <p:cNvCxnSpPr/>
          <p:nvPr/>
        </p:nvCxnSpPr>
        <p:spPr>
          <a:xfrm>
            <a:off x="3810000" y="5351463"/>
            <a:ext cx="304800" cy="0"/>
          </a:xfrm>
          <a:prstGeom prst="straightConnector1">
            <a:avLst/>
          </a:prstGeom>
          <a:noFill/>
          <a:ln w="28575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80728" name="Google Shape;280728;p104"/>
          <p:cNvSpPr/>
          <p:nvPr/>
        </p:nvSpPr>
        <p:spPr>
          <a:xfrm>
            <a:off x="5791200" y="5113338"/>
            <a:ext cx="609600" cy="457200"/>
          </a:xfrm>
          <a:custGeom>
            <a:avLst/>
            <a:gdLst/>
            <a:ahLst/>
            <a:cxnLst/>
            <a:rect l="l" t="t" r="r" b="b"/>
            <a:pathLst>
              <a:path w="288" h="292" extrusionOk="0">
                <a:moveTo>
                  <a:pt x="0" y="291"/>
                </a:moveTo>
                <a:lnTo>
                  <a:pt x="287" y="291"/>
                </a:lnTo>
                <a:lnTo>
                  <a:pt x="287" y="0"/>
                </a:lnTo>
                <a:lnTo>
                  <a:pt x="0" y="0"/>
                </a:lnTo>
                <a:lnTo>
                  <a:pt x="0" y="291"/>
                </a:lnTo>
              </a:path>
            </a:pathLst>
          </a:custGeom>
          <a:noFill/>
          <a:ln w="28575" cap="rnd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0729" name="Google Shape;280729;p104"/>
          <p:cNvSpPr/>
          <p:nvPr/>
        </p:nvSpPr>
        <p:spPr>
          <a:xfrm>
            <a:off x="8229600" y="5113338"/>
            <a:ext cx="762000" cy="457200"/>
          </a:xfrm>
          <a:custGeom>
            <a:avLst/>
            <a:gdLst/>
            <a:ahLst/>
            <a:cxnLst/>
            <a:rect l="l" t="t" r="r" b="b"/>
            <a:pathLst>
              <a:path w="653" h="292" extrusionOk="0">
                <a:moveTo>
                  <a:pt x="0" y="291"/>
                </a:moveTo>
                <a:lnTo>
                  <a:pt x="652" y="291"/>
                </a:lnTo>
                <a:lnTo>
                  <a:pt x="652" y="0"/>
                </a:lnTo>
                <a:lnTo>
                  <a:pt x="0" y="0"/>
                </a:lnTo>
                <a:lnTo>
                  <a:pt x="0" y="291"/>
                </a:lnTo>
              </a:path>
            </a:pathLst>
          </a:custGeom>
          <a:noFill/>
          <a:ln w="28575" cap="rnd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80730" name="Google Shape;280730;p104"/>
          <p:cNvCxnSpPr/>
          <p:nvPr/>
        </p:nvCxnSpPr>
        <p:spPr>
          <a:xfrm>
            <a:off x="8458200" y="5105400"/>
            <a:ext cx="0" cy="457200"/>
          </a:xfrm>
          <a:prstGeom prst="straightConnector1">
            <a:avLst/>
          </a:prstGeom>
          <a:noFill/>
          <a:ln w="28575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80731" name="Google Shape;280731;p104"/>
          <p:cNvCxnSpPr/>
          <p:nvPr/>
        </p:nvCxnSpPr>
        <p:spPr>
          <a:xfrm>
            <a:off x="2209800" y="5351463"/>
            <a:ext cx="609600" cy="0"/>
          </a:xfrm>
          <a:prstGeom prst="straightConnector1">
            <a:avLst/>
          </a:prstGeom>
          <a:noFill/>
          <a:ln w="28575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80732" name="Google Shape;280732;p104"/>
          <p:cNvCxnSpPr/>
          <p:nvPr/>
        </p:nvCxnSpPr>
        <p:spPr>
          <a:xfrm>
            <a:off x="7924800" y="5189538"/>
            <a:ext cx="0" cy="304800"/>
          </a:xfrm>
          <a:prstGeom prst="straightConnector1">
            <a:avLst/>
          </a:prstGeom>
          <a:noFill/>
          <a:ln w="28575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80733" name="Google Shape;280733;p104"/>
          <p:cNvCxnSpPr/>
          <p:nvPr/>
        </p:nvCxnSpPr>
        <p:spPr>
          <a:xfrm>
            <a:off x="5181600" y="5334000"/>
            <a:ext cx="609600" cy="0"/>
          </a:xfrm>
          <a:prstGeom prst="straightConnector1">
            <a:avLst/>
          </a:prstGeom>
          <a:noFill/>
          <a:ln w="28575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80734" name="Google Shape;280734;p104"/>
          <p:cNvCxnSpPr/>
          <p:nvPr/>
        </p:nvCxnSpPr>
        <p:spPr>
          <a:xfrm>
            <a:off x="6400800" y="5341938"/>
            <a:ext cx="609600" cy="0"/>
          </a:xfrm>
          <a:prstGeom prst="straightConnector1">
            <a:avLst/>
          </a:prstGeom>
          <a:noFill/>
          <a:ln w="28575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80735" name="Google Shape;280735;p104"/>
          <p:cNvCxnSpPr/>
          <p:nvPr/>
        </p:nvCxnSpPr>
        <p:spPr>
          <a:xfrm>
            <a:off x="8991600" y="5334000"/>
            <a:ext cx="838200" cy="0"/>
          </a:xfrm>
          <a:prstGeom prst="straightConnector1">
            <a:avLst/>
          </a:prstGeom>
          <a:noFill/>
          <a:ln w="28575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80736" name="Google Shape;280736;p104"/>
          <p:cNvCxnSpPr/>
          <p:nvPr/>
        </p:nvCxnSpPr>
        <p:spPr>
          <a:xfrm>
            <a:off x="7924800" y="5341938"/>
            <a:ext cx="304800" cy="0"/>
          </a:xfrm>
          <a:prstGeom prst="straightConnector1">
            <a:avLst/>
          </a:prstGeom>
          <a:noFill/>
          <a:ln w="28575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80737" name="Google Shape;280737;p104"/>
          <p:cNvCxnSpPr/>
          <p:nvPr/>
        </p:nvCxnSpPr>
        <p:spPr>
          <a:xfrm>
            <a:off x="6096000" y="5113338"/>
            <a:ext cx="0" cy="457200"/>
          </a:xfrm>
          <a:prstGeom prst="straightConnector1">
            <a:avLst/>
          </a:prstGeom>
          <a:noFill/>
          <a:ln w="28575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80738" name="Google Shape;280738;p104"/>
          <p:cNvCxnSpPr/>
          <p:nvPr/>
        </p:nvCxnSpPr>
        <p:spPr>
          <a:xfrm>
            <a:off x="8991600" y="3513138"/>
            <a:ext cx="0" cy="457200"/>
          </a:xfrm>
          <a:prstGeom prst="straightConnector1">
            <a:avLst/>
          </a:prstGeom>
          <a:noFill/>
          <a:ln w="25400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80739" name="Google Shape;280739;p104"/>
          <p:cNvCxnSpPr/>
          <p:nvPr/>
        </p:nvCxnSpPr>
        <p:spPr>
          <a:xfrm>
            <a:off x="9829800" y="5189538"/>
            <a:ext cx="0" cy="304800"/>
          </a:xfrm>
          <a:prstGeom prst="straightConnector1">
            <a:avLst/>
          </a:prstGeom>
          <a:noFill/>
          <a:ln w="28575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80740" name="Google Shape;280740;p104"/>
          <p:cNvCxnSpPr/>
          <p:nvPr/>
        </p:nvCxnSpPr>
        <p:spPr>
          <a:xfrm>
            <a:off x="7010400" y="5189538"/>
            <a:ext cx="0" cy="304800"/>
          </a:xfrm>
          <a:prstGeom prst="straightConnector1">
            <a:avLst/>
          </a:prstGeom>
          <a:noFill/>
          <a:ln w="28575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80741" name="Google Shape;280741;p104"/>
          <p:cNvCxnSpPr/>
          <p:nvPr/>
        </p:nvCxnSpPr>
        <p:spPr>
          <a:xfrm>
            <a:off x="5181600" y="5189538"/>
            <a:ext cx="0" cy="304800"/>
          </a:xfrm>
          <a:prstGeom prst="straightConnector1">
            <a:avLst/>
          </a:prstGeom>
          <a:noFill/>
          <a:ln w="28575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80742" name="Google Shape;280742;p104"/>
          <p:cNvCxnSpPr/>
          <p:nvPr/>
        </p:nvCxnSpPr>
        <p:spPr>
          <a:xfrm>
            <a:off x="4114800" y="5199063"/>
            <a:ext cx="0" cy="304800"/>
          </a:xfrm>
          <a:prstGeom prst="straightConnector1">
            <a:avLst/>
          </a:prstGeom>
          <a:noFill/>
          <a:ln w="28575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80743" name="Google Shape;280743;p104"/>
          <p:cNvCxnSpPr/>
          <p:nvPr/>
        </p:nvCxnSpPr>
        <p:spPr>
          <a:xfrm>
            <a:off x="2209800" y="5199063"/>
            <a:ext cx="0" cy="304800"/>
          </a:xfrm>
          <a:prstGeom prst="straightConnector1">
            <a:avLst/>
          </a:prstGeom>
          <a:noFill/>
          <a:ln w="28575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80744" name="Google Shape;280744;p104"/>
          <p:cNvCxnSpPr/>
          <p:nvPr/>
        </p:nvCxnSpPr>
        <p:spPr>
          <a:xfrm>
            <a:off x="5029201" y="3970338"/>
            <a:ext cx="1939800" cy="0"/>
          </a:xfrm>
          <a:prstGeom prst="straightConnector1">
            <a:avLst/>
          </a:prstGeom>
          <a:noFill/>
          <a:ln w="2857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80745" name="Google Shape;280745;p104"/>
          <p:cNvCxnSpPr/>
          <p:nvPr/>
        </p:nvCxnSpPr>
        <p:spPr>
          <a:xfrm>
            <a:off x="7772400" y="3970338"/>
            <a:ext cx="2057400" cy="0"/>
          </a:xfrm>
          <a:prstGeom prst="straightConnector1">
            <a:avLst/>
          </a:prstGeom>
          <a:noFill/>
          <a:ln w="2857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80746" name="Google Shape;280746;p104"/>
          <p:cNvSpPr txBox="1"/>
          <p:nvPr/>
        </p:nvSpPr>
        <p:spPr>
          <a:xfrm>
            <a:off x="2438400" y="4198939"/>
            <a:ext cx="609600" cy="39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F01"/>
              </a:buClr>
              <a:buSzPts val="2000"/>
              <a:buFont typeface="Noto Sans Symbols"/>
              <a:buNone/>
            </a:pPr>
            <a:r>
              <a:rPr lang="en-US" sz="2000" b="1" i="0" u="none" strike="noStrike" cap="none">
                <a:solidFill>
                  <a:srgbClr val="FFCF01"/>
                </a:solidFill>
                <a:latin typeface="Arial"/>
                <a:ea typeface="Arial"/>
                <a:cs typeface="Arial"/>
                <a:sym typeface="Arial"/>
              </a:rPr>
              <a:t>Q1</a:t>
            </a:r>
            <a:endParaRPr/>
          </a:p>
        </p:txBody>
      </p:sp>
      <p:sp>
        <p:nvSpPr>
          <p:cNvPr id="280747" name="Google Shape;280747;p104"/>
          <p:cNvSpPr txBox="1"/>
          <p:nvPr/>
        </p:nvSpPr>
        <p:spPr>
          <a:xfrm>
            <a:off x="3124200" y="4198939"/>
            <a:ext cx="609600" cy="39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000"/>
              <a:buFont typeface="Noto Sans Symbols"/>
              <a:buNone/>
            </a:pPr>
            <a:r>
              <a:rPr lang="en-US" sz="2000" b="1" i="0" u="none" strike="noStrike" cap="non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Q2</a:t>
            </a:r>
            <a:endParaRPr/>
          </a:p>
        </p:txBody>
      </p:sp>
      <p:sp>
        <p:nvSpPr>
          <p:cNvPr id="280748" name="Google Shape;280748;p104"/>
          <p:cNvSpPr txBox="1"/>
          <p:nvPr/>
        </p:nvSpPr>
        <p:spPr>
          <a:xfrm>
            <a:off x="3505200" y="4198939"/>
            <a:ext cx="609600" cy="39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E4A8"/>
              </a:buClr>
              <a:buSzPts val="2000"/>
              <a:buFont typeface="Noto Sans Symbols"/>
              <a:buNone/>
            </a:pPr>
            <a:r>
              <a:rPr lang="en-US" sz="2000" b="1" i="0" u="none" strike="noStrike" cap="none">
                <a:solidFill>
                  <a:srgbClr val="00E4A8"/>
                </a:solidFill>
                <a:latin typeface="Arial"/>
                <a:ea typeface="Arial"/>
                <a:cs typeface="Arial"/>
                <a:sym typeface="Arial"/>
              </a:rPr>
              <a:t>Q3</a:t>
            </a:r>
            <a:endParaRPr/>
          </a:p>
        </p:txBody>
      </p:sp>
      <p:sp>
        <p:nvSpPr>
          <p:cNvPr id="280749" name="Google Shape;280749;p104"/>
          <p:cNvSpPr txBox="1"/>
          <p:nvPr/>
        </p:nvSpPr>
        <p:spPr>
          <a:xfrm>
            <a:off x="5410200" y="4198939"/>
            <a:ext cx="609600" cy="39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F01"/>
              </a:buClr>
              <a:buSzPts val="2000"/>
              <a:buFont typeface="Noto Sans Symbols"/>
              <a:buNone/>
            </a:pPr>
            <a:r>
              <a:rPr lang="en-US" sz="2000" b="1" i="0" u="none" strike="noStrike" cap="none">
                <a:solidFill>
                  <a:srgbClr val="FFCF01"/>
                </a:solidFill>
                <a:latin typeface="Arial"/>
                <a:ea typeface="Arial"/>
                <a:cs typeface="Arial"/>
                <a:sym typeface="Arial"/>
              </a:rPr>
              <a:t>Q1</a:t>
            </a:r>
            <a:endParaRPr/>
          </a:p>
        </p:txBody>
      </p:sp>
      <p:sp>
        <p:nvSpPr>
          <p:cNvPr id="280750" name="Google Shape;280750;p104"/>
          <p:cNvSpPr txBox="1"/>
          <p:nvPr/>
        </p:nvSpPr>
        <p:spPr>
          <a:xfrm>
            <a:off x="5791200" y="4198939"/>
            <a:ext cx="609600" cy="39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000"/>
              <a:buFont typeface="Noto Sans Symbols"/>
              <a:buNone/>
            </a:pPr>
            <a:r>
              <a:rPr lang="en-US" sz="2000" b="1" i="0" u="none" strike="noStrike" cap="non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Q2</a:t>
            </a:r>
            <a:endParaRPr/>
          </a:p>
        </p:txBody>
      </p:sp>
      <p:sp>
        <p:nvSpPr>
          <p:cNvPr id="280751" name="Google Shape;280751;p104"/>
          <p:cNvSpPr txBox="1"/>
          <p:nvPr/>
        </p:nvSpPr>
        <p:spPr>
          <a:xfrm>
            <a:off x="6172200" y="4198939"/>
            <a:ext cx="609600" cy="39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E4A8"/>
              </a:buClr>
              <a:buSzPts val="2000"/>
              <a:buFont typeface="Noto Sans Symbols"/>
              <a:buNone/>
            </a:pPr>
            <a:r>
              <a:rPr lang="en-US" sz="2000" b="1" i="0" u="none" strike="noStrike" cap="none">
                <a:solidFill>
                  <a:srgbClr val="00E4A8"/>
                </a:solidFill>
                <a:latin typeface="Arial"/>
                <a:ea typeface="Arial"/>
                <a:cs typeface="Arial"/>
                <a:sym typeface="Arial"/>
              </a:rPr>
              <a:t>Q3</a:t>
            </a:r>
            <a:endParaRPr/>
          </a:p>
        </p:txBody>
      </p:sp>
      <p:sp>
        <p:nvSpPr>
          <p:cNvPr id="280752" name="Google Shape;280752;p104"/>
          <p:cNvSpPr txBox="1"/>
          <p:nvPr/>
        </p:nvSpPr>
        <p:spPr>
          <a:xfrm>
            <a:off x="7924800" y="4122739"/>
            <a:ext cx="609600" cy="39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F01"/>
              </a:buClr>
              <a:buSzPts val="2000"/>
              <a:buFont typeface="Noto Sans Symbols"/>
              <a:buNone/>
            </a:pPr>
            <a:r>
              <a:rPr lang="en-US" sz="2000" b="1" i="0" u="none" strike="noStrike" cap="none">
                <a:solidFill>
                  <a:srgbClr val="FFCF01"/>
                </a:solidFill>
                <a:latin typeface="Arial"/>
                <a:ea typeface="Arial"/>
                <a:cs typeface="Arial"/>
                <a:sym typeface="Arial"/>
              </a:rPr>
              <a:t>Q1</a:t>
            </a:r>
            <a:endParaRPr/>
          </a:p>
        </p:txBody>
      </p:sp>
      <p:sp>
        <p:nvSpPr>
          <p:cNvPr id="280753" name="Google Shape;280753;p104"/>
          <p:cNvSpPr txBox="1"/>
          <p:nvPr/>
        </p:nvSpPr>
        <p:spPr>
          <a:xfrm>
            <a:off x="8382000" y="4122739"/>
            <a:ext cx="609600" cy="39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000"/>
              <a:buFont typeface="Noto Sans Symbols"/>
              <a:buNone/>
            </a:pPr>
            <a:r>
              <a:rPr lang="en-US" sz="2000" b="1" i="0" u="none" strike="noStrike" cap="non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Q2</a:t>
            </a:r>
            <a:endParaRPr/>
          </a:p>
        </p:txBody>
      </p:sp>
      <p:sp>
        <p:nvSpPr>
          <p:cNvPr id="280754" name="Google Shape;280754;p104"/>
          <p:cNvSpPr txBox="1"/>
          <p:nvPr/>
        </p:nvSpPr>
        <p:spPr>
          <a:xfrm>
            <a:off x="8839200" y="4122739"/>
            <a:ext cx="609600" cy="39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E4A8"/>
              </a:buClr>
              <a:buSzPts val="2000"/>
              <a:buFont typeface="Noto Sans Symbols"/>
              <a:buNone/>
            </a:pPr>
            <a:r>
              <a:rPr lang="en-US" sz="2000" b="1" i="0" u="none" strike="noStrike" cap="none">
                <a:solidFill>
                  <a:srgbClr val="00E4A8"/>
                </a:solidFill>
                <a:latin typeface="Arial"/>
                <a:ea typeface="Arial"/>
                <a:cs typeface="Arial"/>
                <a:sym typeface="Arial"/>
              </a:rPr>
              <a:t>Q3</a:t>
            </a:r>
            <a:endParaRPr/>
          </a:p>
        </p:txBody>
      </p:sp>
      <p:sp>
        <p:nvSpPr>
          <p:cNvPr id="280755" name="Google Shape;280755;p104"/>
          <p:cNvSpPr txBox="1"/>
          <p:nvPr/>
        </p:nvSpPr>
        <p:spPr>
          <a:xfrm>
            <a:off x="4282751" y="6346827"/>
            <a:ext cx="3278100" cy="3651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Noto Sans Symbols"/>
              <a:buNone/>
            </a:pPr>
            <a:r>
              <a:rPr lang="en-US" sz="1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Business Statistics: A Decision-Making Approach, 7e © 2008 Prentice-Hall, Inc.</a:t>
            </a:r>
            <a:endParaRPr sz="10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07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80760" name="Google Shape;280760;p105"/>
          <p:cNvCxnSpPr/>
          <p:nvPr/>
        </p:nvCxnSpPr>
        <p:spPr>
          <a:xfrm>
            <a:off x="3962400" y="3048000"/>
            <a:ext cx="0" cy="1905000"/>
          </a:xfrm>
          <a:prstGeom prst="straightConnector1">
            <a:avLst/>
          </a:prstGeom>
          <a:noFill/>
          <a:ln w="28575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80761" name="Google Shape;280761;p10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/>
              <a:t>Measures of Variation</a:t>
            </a:r>
            <a:endParaRPr/>
          </a:p>
        </p:txBody>
      </p:sp>
      <p:cxnSp>
        <p:nvCxnSpPr>
          <p:cNvPr id="280762" name="Google Shape;280762;p105"/>
          <p:cNvCxnSpPr/>
          <p:nvPr/>
        </p:nvCxnSpPr>
        <p:spPr>
          <a:xfrm>
            <a:off x="3962400" y="3886200"/>
            <a:ext cx="426900" cy="1500"/>
          </a:xfrm>
          <a:prstGeom prst="straightConnector1">
            <a:avLst/>
          </a:prstGeom>
          <a:noFill/>
          <a:ln w="28575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80763" name="Google Shape;280763;p105"/>
          <p:cNvCxnSpPr/>
          <p:nvPr/>
        </p:nvCxnSpPr>
        <p:spPr>
          <a:xfrm>
            <a:off x="2209800" y="2362200"/>
            <a:ext cx="7086600" cy="0"/>
          </a:xfrm>
          <a:prstGeom prst="straightConnector1">
            <a:avLst/>
          </a:prstGeom>
          <a:noFill/>
          <a:ln w="28575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80764" name="Google Shape;280764;p105"/>
          <p:cNvCxnSpPr/>
          <p:nvPr/>
        </p:nvCxnSpPr>
        <p:spPr>
          <a:xfrm>
            <a:off x="4191000" y="2362200"/>
            <a:ext cx="0" cy="400200"/>
          </a:xfrm>
          <a:prstGeom prst="straightConnector1">
            <a:avLst/>
          </a:prstGeom>
          <a:noFill/>
          <a:ln w="28575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80765" name="Google Shape;280765;p105"/>
          <p:cNvCxnSpPr/>
          <p:nvPr/>
        </p:nvCxnSpPr>
        <p:spPr>
          <a:xfrm>
            <a:off x="6248400" y="2057400"/>
            <a:ext cx="0" cy="774600"/>
          </a:xfrm>
          <a:prstGeom prst="straightConnector1">
            <a:avLst/>
          </a:prstGeom>
          <a:noFill/>
          <a:ln w="28575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80766" name="Google Shape;280766;p105"/>
          <p:cNvSpPr/>
          <p:nvPr/>
        </p:nvSpPr>
        <p:spPr>
          <a:xfrm>
            <a:off x="5410200" y="1676401"/>
            <a:ext cx="1752600" cy="466800"/>
          </a:xfrm>
          <a:prstGeom prst="rect">
            <a:avLst/>
          </a:prstGeom>
          <a:solidFill>
            <a:srgbClr val="E5FFFF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0475" tIns="44450" rIns="90475" bIns="4445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66"/>
              </a:buClr>
              <a:buSzPts val="2400"/>
              <a:buFont typeface="Noto Sans Symbols"/>
              <a:buNone/>
            </a:pPr>
            <a:r>
              <a:rPr lang="en-US" sz="2400" b="1" i="0" u="none" strike="noStrike" cap="none">
                <a:solidFill>
                  <a:srgbClr val="000066"/>
                </a:solidFill>
                <a:latin typeface="Arial"/>
                <a:ea typeface="Arial"/>
                <a:cs typeface="Arial"/>
                <a:sym typeface="Arial"/>
              </a:rPr>
              <a:t>Variation</a:t>
            </a:r>
            <a:endParaRPr/>
          </a:p>
        </p:txBody>
      </p:sp>
      <p:sp>
        <p:nvSpPr>
          <p:cNvPr id="280767" name="Google Shape;280767;p105"/>
          <p:cNvSpPr/>
          <p:nvPr/>
        </p:nvSpPr>
        <p:spPr>
          <a:xfrm>
            <a:off x="3505200" y="2667000"/>
            <a:ext cx="1371600" cy="406500"/>
          </a:xfrm>
          <a:prstGeom prst="rect">
            <a:avLst/>
          </a:prstGeom>
          <a:solidFill>
            <a:srgbClr val="E5FFFF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0475" tIns="44450" rIns="90475" bIns="4445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66"/>
              </a:buClr>
              <a:buSzPts val="2000"/>
              <a:buFont typeface="Noto Sans Symbols"/>
              <a:buNone/>
            </a:pPr>
            <a:r>
              <a:rPr lang="en-US" sz="2000" b="1" i="0" u="none" strike="noStrike" cap="none">
                <a:solidFill>
                  <a:srgbClr val="000066"/>
                </a:solidFill>
                <a:latin typeface="Arial"/>
                <a:ea typeface="Arial"/>
                <a:cs typeface="Arial"/>
                <a:sym typeface="Arial"/>
              </a:rPr>
              <a:t>Variance</a:t>
            </a:r>
            <a:endParaRPr/>
          </a:p>
        </p:txBody>
      </p:sp>
      <p:sp>
        <p:nvSpPr>
          <p:cNvPr id="280768" name="Google Shape;280768;p105"/>
          <p:cNvSpPr/>
          <p:nvPr/>
        </p:nvSpPr>
        <p:spPr>
          <a:xfrm>
            <a:off x="5410200" y="2668588"/>
            <a:ext cx="2514600" cy="406500"/>
          </a:xfrm>
          <a:prstGeom prst="rect">
            <a:avLst/>
          </a:prstGeom>
          <a:solidFill>
            <a:srgbClr val="E5FFFF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0475" tIns="44450" rIns="90475" bIns="4445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66"/>
              </a:buClr>
              <a:buSzPts val="2000"/>
              <a:buFont typeface="Noto Sans Symbols"/>
              <a:buNone/>
            </a:pPr>
            <a:r>
              <a:rPr lang="en-US" sz="2000" b="1" i="0" u="none" strike="noStrike" cap="none">
                <a:solidFill>
                  <a:srgbClr val="000066"/>
                </a:solidFill>
                <a:latin typeface="Arial"/>
                <a:ea typeface="Arial"/>
                <a:cs typeface="Arial"/>
                <a:sym typeface="Arial"/>
              </a:rPr>
              <a:t>Standard Deviation</a:t>
            </a:r>
            <a:endParaRPr/>
          </a:p>
        </p:txBody>
      </p:sp>
      <p:cxnSp>
        <p:nvCxnSpPr>
          <p:cNvPr id="280769" name="Google Shape;280769;p105"/>
          <p:cNvCxnSpPr/>
          <p:nvPr/>
        </p:nvCxnSpPr>
        <p:spPr>
          <a:xfrm>
            <a:off x="6096001" y="3886200"/>
            <a:ext cx="322200" cy="0"/>
          </a:xfrm>
          <a:prstGeom prst="straightConnector1">
            <a:avLst/>
          </a:prstGeom>
          <a:noFill/>
          <a:ln w="28575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80770" name="Google Shape;280770;p105"/>
          <p:cNvSpPr/>
          <p:nvPr/>
        </p:nvSpPr>
        <p:spPr>
          <a:xfrm>
            <a:off x="4191000" y="3505201"/>
            <a:ext cx="1524000" cy="640500"/>
          </a:xfrm>
          <a:prstGeom prst="rect">
            <a:avLst/>
          </a:prstGeom>
          <a:solidFill>
            <a:srgbClr val="FFFFCC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0475" tIns="44450" rIns="90475" bIns="44450" anchor="t" anchorCtr="0">
            <a:noAutofit/>
          </a:bodyPr>
          <a:lstStyle/>
          <a:p>
            <a:pPr marL="0" marR="0" lvl="0" indent="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66"/>
              </a:buClr>
              <a:buSzPts val="2000"/>
              <a:buFont typeface="Noto Sans Symbols"/>
              <a:buNone/>
            </a:pPr>
            <a:r>
              <a:rPr lang="en-US" sz="2000" b="1" i="0" u="none" strike="noStrike" cap="none">
                <a:solidFill>
                  <a:srgbClr val="000066"/>
                </a:solidFill>
                <a:latin typeface="Arial"/>
                <a:ea typeface="Arial"/>
                <a:cs typeface="Arial"/>
                <a:sym typeface="Arial"/>
              </a:rPr>
              <a:t>Population</a:t>
            </a:r>
            <a:endParaRPr/>
          </a:p>
          <a:p>
            <a:pPr marL="0" marR="0" lvl="0" indent="0" algn="l" rtl="0">
              <a:lnSpc>
                <a:spcPct val="40000"/>
              </a:lnSpc>
              <a:spcBef>
                <a:spcPts val="1000"/>
              </a:spcBef>
              <a:spcAft>
                <a:spcPts val="0"/>
              </a:spcAft>
              <a:buClr>
                <a:srgbClr val="000066"/>
              </a:buClr>
              <a:buSzPts val="2000"/>
              <a:buFont typeface="Noto Sans Symbols"/>
              <a:buNone/>
            </a:pPr>
            <a:r>
              <a:rPr lang="en-US" sz="2000" b="1" i="0" u="none" strike="noStrike" cap="none">
                <a:solidFill>
                  <a:srgbClr val="000066"/>
                </a:solidFill>
                <a:latin typeface="Arial"/>
                <a:ea typeface="Arial"/>
                <a:cs typeface="Arial"/>
                <a:sym typeface="Arial"/>
              </a:rPr>
              <a:t>Variance</a:t>
            </a:r>
            <a:endParaRPr/>
          </a:p>
        </p:txBody>
      </p:sp>
      <p:cxnSp>
        <p:nvCxnSpPr>
          <p:cNvPr id="280771" name="Google Shape;280771;p105"/>
          <p:cNvCxnSpPr/>
          <p:nvPr/>
        </p:nvCxnSpPr>
        <p:spPr>
          <a:xfrm>
            <a:off x="3962401" y="4953000"/>
            <a:ext cx="238200" cy="1500"/>
          </a:xfrm>
          <a:prstGeom prst="straightConnector1">
            <a:avLst/>
          </a:prstGeom>
          <a:noFill/>
          <a:ln w="28575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80772" name="Google Shape;280772;p105"/>
          <p:cNvSpPr/>
          <p:nvPr/>
        </p:nvSpPr>
        <p:spPr>
          <a:xfrm>
            <a:off x="4191000" y="4572001"/>
            <a:ext cx="1524000" cy="640500"/>
          </a:xfrm>
          <a:prstGeom prst="rect">
            <a:avLst/>
          </a:prstGeom>
          <a:solidFill>
            <a:srgbClr val="FFFFCC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0475" tIns="44450" rIns="90475" bIns="44450" anchor="t" anchorCtr="0">
            <a:noAutofit/>
          </a:bodyPr>
          <a:lstStyle/>
          <a:p>
            <a:pPr marL="0" marR="0" lvl="0" indent="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66"/>
              </a:buClr>
              <a:buSzPts val="2000"/>
              <a:buFont typeface="Noto Sans Symbols"/>
              <a:buNone/>
            </a:pPr>
            <a:r>
              <a:rPr lang="en-US" sz="2000" b="1" i="0" u="none" strike="noStrike" cap="none">
                <a:solidFill>
                  <a:srgbClr val="000066"/>
                </a:solidFill>
                <a:latin typeface="Arial"/>
                <a:ea typeface="Arial"/>
                <a:cs typeface="Arial"/>
                <a:sym typeface="Arial"/>
              </a:rPr>
              <a:t>Sample </a:t>
            </a:r>
            <a:endParaRPr/>
          </a:p>
          <a:p>
            <a:pPr marL="0" marR="0" lvl="0" indent="0" algn="l" rtl="0">
              <a:lnSpc>
                <a:spcPct val="40000"/>
              </a:lnSpc>
              <a:spcBef>
                <a:spcPts val="1000"/>
              </a:spcBef>
              <a:spcAft>
                <a:spcPts val="0"/>
              </a:spcAft>
              <a:buClr>
                <a:srgbClr val="000066"/>
              </a:buClr>
              <a:buSzPts val="2000"/>
              <a:buFont typeface="Noto Sans Symbols"/>
              <a:buNone/>
            </a:pPr>
            <a:r>
              <a:rPr lang="en-US" sz="2000" b="1" i="0" u="none" strike="noStrike" cap="none">
                <a:solidFill>
                  <a:srgbClr val="000066"/>
                </a:solidFill>
                <a:latin typeface="Arial"/>
                <a:ea typeface="Arial"/>
                <a:cs typeface="Arial"/>
                <a:sym typeface="Arial"/>
              </a:rPr>
              <a:t>Variance</a:t>
            </a:r>
            <a:endParaRPr/>
          </a:p>
        </p:txBody>
      </p:sp>
      <p:cxnSp>
        <p:nvCxnSpPr>
          <p:cNvPr id="280773" name="Google Shape;280773;p105"/>
          <p:cNvCxnSpPr/>
          <p:nvPr/>
        </p:nvCxnSpPr>
        <p:spPr>
          <a:xfrm>
            <a:off x="6096000" y="3065464"/>
            <a:ext cx="0" cy="1887600"/>
          </a:xfrm>
          <a:prstGeom prst="straightConnector1">
            <a:avLst/>
          </a:prstGeom>
          <a:noFill/>
          <a:ln w="28575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80774" name="Google Shape;280774;p105"/>
          <p:cNvCxnSpPr/>
          <p:nvPr/>
        </p:nvCxnSpPr>
        <p:spPr>
          <a:xfrm>
            <a:off x="6096000" y="4953000"/>
            <a:ext cx="419100" cy="0"/>
          </a:xfrm>
          <a:prstGeom prst="straightConnector1">
            <a:avLst/>
          </a:prstGeom>
          <a:noFill/>
          <a:ln w="28575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80775" name="Google Shape;280775;p105"/>
          <p:cNvSpPr/>
          <p:nvPr/>
        </p:nvSpPr>
        <p:spPr>
          <a:xfrm>
            <a:off x="6400800" y="3429001"/>
            <a:ext cx="1600200" cy="940800"/>
          </a:xfrm>
          <a:prstGeom prst="rect">
            <a:avLst/>
          </a:prstGeom>
          <a:solidFill>
            <a:srgbClr val="FFFFCC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0475" tIns="44450" rIns="90475" bIns="44450" anchor="t" anchorCtr="0">
            <a:noAutofit/>
          </a:bodyPr>
          <a:lstStyle/>
          <a:p>
            <a:pPr marL="0" marR="0" lvl="0" indent="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66"/>
              </a:buClr>
              <a:buSzPts val="2000"/>
              <a:buFont typeface="Noto Sans Symbols"/>
              <a:buNone/>
            </a:pPr>
            <a:r>
              <a:rPr lang="en-US" sz="2000" b="1" i="0" u="none" strike="noStrike" cap="none">
                <a:solidFill>
                  <a:srgbClr val="000066"/>
                </a:solidFill>
                <a:latin typeface="Arial"/>
                <a:ea typeface="Arial"/>
                <a:cs typeface="Arial"/>
                <a:sym typeface="Arial"/>
              </a:rPr>
              <a:t>Population</a:t>
            </a:r>
            <a:endParaRPr/>
          </a:p>
          <a:p>
            <a:pPr marL="0" marR="0" lvl="0" indent="0" algn="l" rtl="0">
              <a:lnSpc>
                <a:spcPct val="40000"/>
              </a:lnSpc>
              <a:spcBef>
                <a:spcPts val="1000"/>
              </a:spcBef>
              <a:spcAft>
                <a:spcPts val="0"/>
              </a:spcAft>
              <a:buClr>
                <a:srgbClr val="000066"/>
              </a:buClr>
              <a:buSzPts val="2000"/>
              <a:buFont typeface="Noto Sans Symbols"/>
              <a:buNone/>
            </a:pPr>
            <a:r>
              <a:rPr lang="en-US" sz="2000" b="1" i="0" u="none" strike="noStrike" cap="none">
                <a:solidFill>
                  <a:srgbClr val="000066"/>
                </a:solidFill>
                <a:latin typeface="Arial"/>
                <a:ea typeface="Arial"/>
                <a:cs typeface="Arial"/>
                <a:sym typeface="Arial"/>
              </a:rPr>
              <a:t>Standard</a:t>
            </a:r>
            <a:endParaRPr/>
          </a:p>
          <a:p>
            <a:pPr marL="0" marR="0" lvl="0" indent="0" algn="l" rtl="0">
              <a:lnSpc>
                <a:spcPct val="50000"/>
              </a:lnSpc>
              <a:spcBef>
                <a:spcPts val="1000"/>
              </a:spcBef>
              <a:spcAft>
                <a:spcPts val="0"/>
              </a:spcAft>
              <a:buClr>
                <a:srgbClr val="000066"/>
              </a:buClr>
              <a:buSzPts val="2000"/>
              <a:buFont typeface="Noto Sans Symbols"/>
              <a:buNone/>
            </a:pPr>
            <a:r>
              <a:rPr lang="en-US" sz="2000" b="1" i="0" u="none" strike="noStrike" cap="none">
                <a:solidFill>
                  <a:srgbClr val="000066"/>
                </a:solidFill>
                <a:latin typeface="Arial"/>
                <a:ea typeface="Arial"/>
                <a:cs typeface="Arial"/>
                <a:sym typeface="Arial"/>
              </a:rPr>
              <a:t>Deviation</a:t>
            </a:r>
            <a:endParaRPr/>
          </a:p>
        </p:txBody>
      </p:sp>
      <p:sp>
        <p:nvSpPr>
          <p:cNvPr id="280776" name="Google Shape;280776;p105"/>
          <p:cNvSpPr/>
          <p:nvPr/>
        </p:nvSpPr>
        <p:spPr>
          <a:xfrm>
            <a:off x="6477001" y="4648201"/>
            <a:ext cx="1520700" cy="940800"/>
          </a:xfrm>
          <a:prstGeom prst="rect">
            <a:avLst/>
          </a:prstGeom>
          <a:solidFill>
            <a:srgbClr val="FFFFCC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0475" tIns="44450" rIns="90475" bIns="44450" anchor="t" anchorCtr="0">
            <a:noAutofit/>
          </a:bodyPr>
          <a:lstStyle/>
          <a:p>
            <a:pPr marL="0" marR="0" lvl="0" indent="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66"/>
              </a:buClr>
              <a:buSzPts val="2000"/>
              <a:buFont typeface="Noto Sans Symbols"/>
              <a:buNone/>
            </a:pPr>
            <a:r>
              <a:rPr lang="en-US" sz="2000" b="1" i="0" u="none" strike="noStrike" cap="none">
                <a:solidFill>
                  <a:srgbClr val="000066"/>
                </a:solidFill>
                <a:latin typeface="Arial"/>
                <a:ea typeface="Arial"/>
                <a:cs typeface="Arial"/>
                <a:sym typeface="Arial"/>
              </a:rPr>
              <a:t>Sample </a:t>
            </a:r>
            <a:endParaRPr/>
          </a:p>
          <a:p>
            <a:pPr marL="0" marR="0" lvl="0" indent="0" algn="l" rtl="0">
              <a:lnSpc>
                <a:spcPct val="40000"/>
              </a:lnSpc>
              <a:spcBef>
                <a:spcPts val="1000"/>
              </a:spcBef>
              <a:spcAft>
                <a:spcPts val="0"/>
              </a:spcAft>
              <a:buClr>
                <a:srgbClr val="000066"/>
              </a:buClr>
              <a:buSzPts val="2000"/>
              <a:buFont typeface="Noto Sans Symbols"/>
              <a:buNone/>
            </a:pPr>
            <a:r>
              <a:rPr lang="en-US" sz="2000" b="1" i="0" u="none" strike="noStrike" cap="none">
                <a:solidFill>
                  <a:srgbClr val="000066"/>
                </a:solidFill>
                <a:latin typeface="Arial"/>
                <a:ea typeface="Arial"/>
                <a:cs typeface="Arial"/>
                <a:sym typeface="Arial"/>
              </a:rPr>
              <a:t>Standard </a:t>
            </a:r>
            <a:endParaRPr/>
          </a:p>
          <a:p>
            <a:pPr marL="0" marR="0" lvl="0" indent="0" algn="l" rtl="0">
              <a:lnSpc>
                <a:spcPct val="50000"/>
              </a:lnSpc>
              <a:spcBef>
                <a:spcPts val="1000"/>
              </a:spcBef>
              <a:spcAft>
                <a:spcPts val="0"/>
              </a:spcAft>
              <a:buClr>
                <a:srgbClr val="000066"/>
              </a:buClr>
              <a:buSzPts val="2000"/>
              <a:buFont typeface="Noto Sans Symbols"/>
              <a:buNone/>
            </a:pPr>
            <a:r>
              <a:rPr lang="en-US" sz="2000" b="1" i="0" u="none" strike="noStrike" cap="none">
                <a:solidFill>
                  <a:srgbClr val="000066"/>
                </a:solidFill>
                <a:latin typeface="Arial"/>
                <a:ea typeface="Arial"/>
                <a:cs typeface="Arial"/>
                <a:sym typeface="Arial"/>
              </a:rPr>
              <a:t>Deviation</a:t>
            </a:r>
            <a:endParaRPr/>
          </a:p>
        </p:txBody>
      </p:sp>
      <p:cxnSp>
        <p:nvCxnSpPr>
          <p:cNvPr id="280777" name="Google Shape;280777;p105"/>
          <p:cNvCxnSpPr/>
          <p:nvPr/>
        </p:nvCxnSpPr>
        <p:spPr>
          <a:xfrm>
            <a:off x="2209800" y="2362200"/>
            <a:ext cx="0" cy="381000"/>
          </a:xfrm>
          <a:prstGeom prst="straightConnector1">
            <a:avLst/>
          </a:prstGeom>
          <a:noFill/>
          <a:ln w="28575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80778" name="Google Shape;280778;p105"/>
          <p:cNvSpPr/>
          <p:nvPr/>
        </p:nvSpPr>
        <p:spPr>
          <a:xfrm>
            <a:off x="1752601" y="2667000"/>
            <a:ext cx="1215900" cy="406500"/>
          </a:xfrm>
          <a:prstGeom prst="rect">
            <a:avLst/>
          </a:prstGeom>
          <a:solidFill>
            <a:srgbClr val="E5FFFF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0475" tIns="44450" rIns="90475" bIns="4445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66"/>
              </a:buClr>
              <a:buSzPts val="2000"/>
              <a:buFont typeface="Noto Sans Symbols"/>
              <a:buNone/>
            </a:pPr>
            <a:r>
              <a:rPr lang="en-US" sz="2000" b="1" i="0" u="none" strike="noStrike" cap="none">
                <a:solidFill>
                  <a:srgbClr val="000066"/>
                </a:solidFill>
                <a:latin typeface="Arial"/>
                <a:ea typeface="Arial"/>
                <a:cs typeface="Arial"/>
                <a:sym typeface="Arial"/>
              </a:rPr>
              <a:t>Range</a:t>
            </a:r>
            <a:endParaRPr/>
          </a:p>
        </p:txBody>
      </p:sp>
      <p:sp>
        <p:nvSpPr>
          <p:cNvPr id="280779" name="Google Shape;280779;p105"/>
          <p:cNvSpPr txBox="1"/>
          <p:nvPr/>
        </p:nvSpPr>
        <p:spPr>
          <a:xfrm>
            <a:off x="4282751" y="6346827"/>
            <a:ext cx="3278100" cy="3651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Noto Sans Symbols"/>
              <a:buNone/>
            </a:pPr>
            <a:r>
              <a:rPr lang="en-US" sz="1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Business Statistics: A Decision-Making Approach, 7e © 2008 Prentice-Hall, Inc.</a:t>
            </a:r>
            <a:endParaRPr sz="10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07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784" name="Google Shape;280784;p106"/>
          <p:cNvSpPr txBox="1">
            <a:spLocks noGrp="1"/>
          </p:cNvSpPr>
          <p:nvPr>
            <p:ph type="body" idx="4294967295"/>
          </p:nvPr>
        </p:nvSpPr>
        <p:spPr>
          <a:xfrm>
            <a:off x="2514600" y="1752600"/>
            <a:ext cx="7086600" cy="449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342900" lvl="0" indent="-3429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Measures of variation give information on the </a:t>
            </a:r>
            <a:r>
              <a:rPr lang="en-US" b="1">
                <a:solidFill>
                  <a:schemeClr val="folHlink"/>
                </a:solidFill>
              </a:rPr>
              <a:t>spread </a:t>
            </a:r>
            <a:r>
              <a:rPr lang="en-US"/>
              <a:t>or</a:t>
            </a:r>
            <a:r>
              <a:rPr lang="en-US" b="1">
                <a:solidFill>
                  <a:schemeClr val="folHlink"/>
                </a:solidFill>
              </a:rPr>
              <a:t> variability</a:t>
            </a:r>
            <a:r>
              <a:rPr lang="en-US"/>
              <a:t> of the data values.</a:t>
            </a:r>
            <a:br>
              <a:rPr lang="en-US"/>
            </a:br>
            <a:endParaRPr/>
          </a:p>
        </p:txBody>
      </p:sp>
      <p:pic>
        <p:nvPicPr>
          <p:cNvPr id="280785" name="Google Shape;280785;p10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029200" y="2667000"/>
            <a:ext cx="4419600" cy="3314700"/>
          </a:xfrm>
          <a:prstGeom prst="rect">
            <a:avLst/>
          </a:prstGeom>
          <a:noFill/>
          <a:ln>
            <a:noFill/>
          </a:ln>
        </p:spPr>
      </p:pic>
      <p:sp>
        <p:nvSpPr>
          <p:cNvPr id="280786" name="Google Shape;280786;p106"/>
          <p:cNvSpPr txBox="1">
            <a:spLocks noGrp="1"/>
          </p:cNvSpPr>
          <p:nvPr>
            <p:ph type="title"/>
          </p:nvPr>
        </p:nvSpPr>
        <p:spPr>
          <a:xfrm>
            <a:off x="2971800" y="629166"/>
            <a:ext cx="6477000" cy="76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/>
              <a:t> Variation</a:t>
            </a:r>
            <a:endParaRPr/>
          </a:p>
        </p:txBody>
      </p:sp>
      <p:sp>
        <p:nvSpPr>
          <p:cNvPr id="280787" name="Google Shape;280787;p106"/>
          <p:cNvSpPr txBox="1"/>
          <p:nvPr/>
        </p:nvSpPr>
        <p:spPr>
          <a:xfrm>
            <a:off x="6248400" y="5410200"/>
            <a:ext cx="2362200" cy="727800"/>
          </a:xfrm>
          <a:prstGeom prst="rect">
            <a:avLst/>
          </a:prstGeom>
          <a:solidFill>
            <a:srgbClr val="FFFFCC"/>
          </a:solidFill>
          <a:ln w="95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2000"/>
              <a:buFont typeface="Noto Sans Symbols"/>
              <a:buNone/>
            </a:pPr>
            <a:r>
              <a:rPr lang="en-US" sz="2000" b="1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Same center, </a:t>
            </a:r>
            <a:endParaRPr/>
          </a:p>
          <a:p>
            <a:pPr marL="0" marR="0" lvl="0" indent="0" algn="ctr" rtl="0">
              <a:lnSpc>
                <a:spcPct val="5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2000"/>
              <a:buFont typeface="Noto Sans Symbols"/>
              <a:buNone/>
            </a:pPr>
            <a:r>
              <a:rPr lang="en-US" sz="2000" b="1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different variation</a:t>
            </a:r>
            <a:endParaRPr sz="2000" b="0" i="0" u="none" strike="noStrike" cap="none">
              <a:solidFill>
                <a:srgbClr val="1C1C1C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0788" name="Google Shape;280788;p106"/>
          <p:cNvSpPr/>
          <p:nvPr/>
        </p:nvSpPr>
        <p:spPr>
          <a:xfrm>
            <a:off x="3150823" y="583447"/>
            <a:ext cx="6516900" cy="456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80789" name="Google Shape;280789;p106"/>
          <p:cNvPicPr preferRelativeResize="0"/>
          <p:nvPr/>
        </p:nvPicPr>
        <p:blipFill rotWithShape="1">
          <a:blip r:embed="rId4">
            <a:alphaModFix/>
          </a:blip>
          <a:srcRect t="27876" b="25429"/>
          <a:stretch/>
        </p:blipFill>
        <p:spPr>
          <a:xfrm>
            <a:off x="9782999" y="59789"/>
            <a:ext cx="2305141" cy="107634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07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794" name="Google Shape;280794;p107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/>
              <a:t>Range</a:t>
            </a:r>
            <a:endParaRPr/>
          </a:p>
        </p:txBody>
      </p:sp>
      <p:sp>
        <p:nvSpPr>
          <p:cNvPr id="280795" name="Google Shape;280795;p107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28600" lvl="0" indent="-2286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Simplest measure of variation</a:t>
            </a:r>
            <a:endParaRPr/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Difference between the largest and the smallest observations:</a:t>
            </a:r>
            <a:endParaRPr/>
          </a:p>
          <a:p>
            <a:pPr marL="228600" lvl="0" indent="-508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endParaRPr/>
          </a:p>
          <a:p>
            <a:pPr marL="228600" lvl="0" indent="-50800" algn="l" rtl="0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endParaRPr/>
          </a:p>
        </p:txBody>
      </p:sp>
      <p:sp>
        <p:nvSpPr>
          <p:cNvPr id="280796" name="Google Shape;280796;p107"/>
          <p:cNvSpPr/>
          <p:nvPr/>
        </p:nvSpPr>
        <p:spPr>
          <a:xfrm>
            <a:off x="3505200" y="3124201"/>
            <a:ext cx="5105400" cy="904800"/>
          </a:xfrm>
          <a:prstGeom prst="rect">
            <a:avLst/>
          </a:prstGeom>
          <a:solidFill>
            <a:srgbClr val="FFFFCC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0475" tIns="44450" rIns="90475" bIns="44450" anchor="t" anchorCtr="0">
            <a:noAutofit/>
          </a:bodyPr>
          <a:lstStyle/>
          <a:p>
            <a:pPr marL="0" marR="0" lvl="0" indent="0" algn="ctr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Noto Sans Symbols"/>
              <a:buNone/>
            </a:pPr>
            <a:r>
              <a:rPr lang="en-US"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Range = x</a:t>
            </a:r>
            <a:r>
              <a:rPr lang="en-US" sz="2800" b="0" i="0" u="none" strike="noStrike" cap="none" baseline="-25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maximum</a:t>
            </a:r>
            <a:r>
              <a:rPr lang="en-US"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–  x</a:t>
            </a:r>
            <a:r>
              <a:rPr lang="en-US" sz="2800" b="0" i="0" u="none" strike="noStrike" cap="none" baseline="-25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minimum</a:t>
            </a:r>
            <a:endParaRPr/>
          </a:p>
          <a:p>
            <a:pPr marL="0" marR="0" lvl="0" indent="0" algn="ctr" rtl="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oto Sans Symbols"/>
              <a:buNone/>
            </a:pPr>
            <a:endParaRPr sz="1400" b="0" i="0" u="none" strike="noStrike" cap="none" baseline="-250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280797" name="Google Shape;280797;p107"/>
          <p:cNvCxnSpPr/>
          <p:nvPr/>
        </p:nvCxnSpPr>
        <p:spPr>
          <a:xfrm>
            <a:off x="3673476" y="5029200"/>
            <a:ext cx="3356100" cy="1500"/>
          </a:xfrm>
          <a:prstGeom prst="straightConnector1">
            <a:avLst/>
          </a:prstGeom>
          <a:noFill/>
          <a:ln w="12700" cap="flat" cmpd="sng">
            <a:solidFill>
              <a:srgbClr val="FFFFCC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80798" name="Google Shape;280798;p107"/>
          <p:cNvSpPr/>
          <p:nvPr/>
        </p:nvSpPr>
        <p:spPr>
          <a:xfrm>
            <a:off x="3810000" y="4800600"/>
            <a:ext cx="228600" cy="228600"/>
          </a:xfrm>
          <a:prstGeom prst="ellipse">
            <a:avLst/>
          </a:prstGeom>
          <a:solidFill>
            <a:schemeClr val="accent1"/>
          </a:solidFill>
          <a:ln w="127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None/>
            </a:pPr>
            <a:endParaRPr sz="2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0799" name="Google Shape;280799;p107"/>
          <p:cNvSpPr/>
          <p:nvPr/>
        </p:nvSpPr>
        <p:spPr>
          <a:xfrm>
            <a:off x="4419600" y="4800600"/>
            <a:ext cx="228600" cy="228600"/>
          </a:xfrm>
          <a:prstGeom prst="ellipse">
            <a:avLst/>
          </a:prstGeom>
          <a:solidFill>
            <a:schemeClr val="accent1"/>
          </a:solidFill>
          <a:ln w="127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None/>
            </a:pPr>
            <a:endParaRPr sz="2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0800" name="Google Shape;280800;p107"/>
          <p:cNvSpPr/>
          <p:nvPr/>
        </p:nvSpPr>
        <p:spPr>
          <a:xfrm>
            <a:off x="4953000" y="4800600"/>
            <a:ext cx="228600" cy="228600"/>
          </a:xfrm>
          <a:prstGeom prst="ellipse">
            <a:avLst/>
          </a:prstGeom>
          <a:solidFill>
            <a:schemeClr val="accent1"/>
          </a:solidFill>
          <a:ln w="127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None/>
            </a:pPr>
            <a:endParaRPr sz="2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0801" name="Google Shape;280801;p107"/>
          <p:cNvSpPr/>
          <p:nvPr/>
        </p:nvSpPr>
        <p:spPr>
          <a:xfrm>
            <a:off x="5562600" y="4800600"/>
            <a:ext cx="228600" cy="228600"/>
          </a:xfrm>
          <a:prstGeom prst="ellipse">
            <a:avLst/>
          </a:prstGeom>
          <a:solidFill>
            <a:schemeClr val="accent1"/>
          </a:solidFill>
          <a:ln w="127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None/>
            </a:pPr>
            <a:endParaRPr sz="2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0802" name="Google Shape;280802;p107"/>
          <p:cNvSpPr/>
          <p:nvPr/>
        </p:nvSpPr>
        <p:spPr>
          <a:xfrm>
            <a:off x="4953000" y="4572000"/>
            <a:ext cx="228600" cy="228600"/>
          </a:xfrm>
          <a:prstGeom prst="ellipse">
            <a:avLst/>
          </a:prstGeom>
          <a:solidFill>
            <a:schemeClr val="accent1"/>
          </a:solidFill>
          <a:ln w="127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None/>
            </a:pPr>
            <a:endParaRPr sz="2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0803" name="Google Shape;280803;p107"/>
          <p:cNvSpPr/>
          <p:nvPr/>
        </p:nvSpPr>
        <p:spPr>
          <a:xfrm>
            <a:off x="6096000" y="4800600"/>
            <a:ext cx="228600" cy="228600"/>
          </a:xfrm>
          <a:prstGeom prst="ellipse">
            <a:avLst/>
          </a:prstGeom>
          <a:solidFill>
            <a:schemeClr val="accent1"/>
          </a:solidFill>
          <a:ln w="127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None/>
            </a:pPr>
            <a:endParaRPr sz="2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0804" name="Google Shape;280804;p107"/>
          <p:cNvSpPr/>
          <p:nvPr/>
        </p:nvSpPr>
        <p:spPr>
          <a:xfrm>
            <a:off x="6096000" y="4572000"/>
            <a:ext cx="228600" cy="228600"/>
          </a:xfrm>
          <a:prstGeom prst="ellipse">
            <a:avLst/>
          </a:prstGeom>
          <a:solidFill>
            <a:schemeClr val="accent1"/>
          </a:solidFill>
          <a:ln w="127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None/>
            </a:pPr>
            <a:endParaRPr sz="2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0805" name="Google Shape;280805;p107"/>
          <p:cNvSpPr/>
          <p:nvPr/>
        </p:nvSpPr>
        <p:spPr>
          <a:xfrm>
            <a:off x="6096000" y="4343400"/>
            <a:ext cx="228600" cy="228600"/>
          </a:xfrm>
          <a:prstGeom prst="ellipse">
            <a:avLst/>
          </a:prstGeom>
          <a:solidFill>
            <a:schemeClr val="accent1"/>
          </a:solidFill>
          <a:ln w="127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None/>
            </a:pPr>
            <a:endParaRPr sz="2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0806" name="Google Shape;280806;p107"/>
          <p:cNvSpPr/>
          <p:nvPr/>
        </p:nvSpPr>
        <p:spPr>
          <a:xfrm>
            <a:off x="6477000" y="4800600"/>
            <a:ext cx="228600" cy="228600"/>
          </a:xfrm>
          <a:prstGeom prst="ellipse">
            <a:avLst/>
          </a:prstGeom>
          <a:solidFill>
            <a:schemeClr val="accent1"/>
          </a:solidFill>
          <a:ln w="127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None/>
            </a:pPr>
            <a:endParaRPr sz="2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280807" name="Google Shape;280807;p107"/>
          <p:cNvCxnSpPr/>
          <p:nvPr/>
        </p:nvCxnSpPr>
        <p:spPr>
          <a:xfrm>
            <a:off x="6873876" y="5029200"/>
            <a:ext cx="1298700" cy="1500"/>
          </a:xfrm>
          <a:prstGeom prst="straightConnector1">
            <a:avLst/>
          </a:prstGeom>
          <a:noFill/>
          <a:ln w="12700" cap="flat" cmpd="sng">
            <a:solidFill>
              <a:srgbClr val="FFFFCC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80808" name="Google Shape;280808;p107"/>
          <p:cNvSpPr/>
          <p:nvPr/>
        </p:nvSpPr>
        <p:spPr>
          <a:xfrm>
            <a:off x="7239000" y="4800600"/>
            <a:ext cx="228600" cy="228600"/>
          </a:xfrm>
          <a:prstGeom prst="ellipse">
            <a:avLst/>
          </a:prstGeom>
          <a:solidFill>
            <a:schemeClr val="accent1"/>
          </a:solidFill>
          <a:ln w="127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None/>
            </a:pPr>
            <a:endParaRPr sz="2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0809" name="Google Shape;280809;p107"/>
          <p:cNvSpPr/>
          <p:nvPr/>
        </p:nvSpPr>
        <p:spPr>
          <a:xfrm>
            <a:off x="7239000" y="4572000"/>
            <a:ext cx="228600" cy="228600"/>
          </a:xfrm>
          <a:prstGeom prst="ellipse">
            <a:avLst/>
          </a:prstGeom>
          <a:solidFill>
            <a:schemeClr val="accent1"/>
          </a:solidFill>
          <a:ln w="127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None/>
            </a:pPr>
            <a:endParaRPr sz="2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0810" name="Google Shape;280810;p107"/>
          <p:cNvSpPr/>
          <p:nvPr/>
        </p:nvSpPr>
        <p:spPr>
          <a:xfrm>
            <a:off x="7696200" y="4800600"/>
            <a:ext cx="228600" cy="228600"/>
          </a:xfrm>
          <a:prstGeom prst="ellipse">
            <a:avLst/>
          </a:prstGeom>
          <a:solidFill>
            <a:schemeClr val="accent1"/>
          </a:solidFill>
          <a:ln w="127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None/>
            </a:pPr>
            <a:endParaRPr sz="2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0811" name="Google Shape;280811;p107"/>
          <p:cNvSpPr/>
          <p:nvPr/>
        </p:nvSpPr>
        <p:spPr>
          <a:xfrm>
            <a:off x="8077200" y="4800600"/>
            <a:ext cx="228600" cy="228600"/>
          </a:xfrm>
          <a:prstGeom prst="ellipse">
            <a:avLst/>
          </a:prstGeom>
          <a:solidFill>
            <a:schemeClr val="accent1"/>
          </a:solidFill>
          <a:ln w="127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None/>
            </a:pPr>
            <a:endParaRPr sz="2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0812" name="Google Shape;280812;p107"/>
          <p:cNvSpPr/>
          <p:nvPr/>
        </p:nvSpPr>
        <p:spPr>
          <a:xfrm>
            <a:off x="3505201" y="5105400"/>
            <a:ext cx="5648400" cy="36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475" tIns="44450" rIns="90475" bIns="4445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Noto Sans Symbols"/>
              <a:buNone/>
            </a:pPr>
            <a:r>
              <a:rPr lang="en-US" sz="18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0   1   2   3   4   5   6   7   8   9   10   11   12   13   14   </a:t>
            </a:r>
            <a:endParaRPr/>
          </a:p>
        </p:txBody>
      </p:sp>
      <p:cxnSp>
        <p:nvCxnSpPr>
          <p:cNvPr id="280813" name="Google Shape;280813;p107"/>
          <p:cNvCxnSpPr/>
          <p:nvPr/>
        </p:nvCxnSpPr>
        <p:spPr>
          <a:xfrm>
            <a:off x="3886200" y="5791200"/>
            <a:ext cx="4267200" cy="0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80814" name="Google Shape;280814;p107"/>
          <p:cNvCxnSpPr/>
          <p:nvPr/>
        </p:nvCxnSpPr>
        <p:spPr>
          <a:xfrm>
            <a:off x="3886200" y="5638800"/>
            <a:ext cx="0" cy="152400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80815" name="Google Shape;280815;p107"/>
          <p:cNvCxnSpPr/>
          <p:nvPr/>
        </p:nvCxnSpPr>
        <p:spPr>
          <a:xfrm>
            <a:off x="8153400" y="5638800"/>
            <a:ext cx="0" cy="152400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80816" name="Google Shape;280816;p107"/>
          <p:cNvSpPr txBox="1"/>
          <p:nvPr/>
        </p:nvSpPr>
        <p:spPr>
          <a:xfrm>
            <a:off x="4572000" y="5791200"/>
            <a:ext cx="4114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None/>
            </a:pPr>
            <a:r>
              <a:rPr lang="en-US" sz="24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Range = 14 - 1 = 13</a:t>
            </a:r>
            <a:endParaRPr sz="2400" b="0" i="0" u="none" strike="noStrike" cap="none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cxnSp>
        <p:nvCxnSpPr>
          <p:cNvPr id="280817" name="Google Shape;280817;p107"/>
          <p:cNvCxnSpPr/>
          <p:nvPr/>
        </p:nvCxnSpPr>
        <p:spPr>
          <a:xfrm>
            <a:off x="3505200" y="5105400"/>
            <a:ext cx="4953000" cy="0"/>
          </a:xfrm>
          <a:prstGeom prst="straightConnector1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80818" name="Google Shape;280818;p107"/>
          <p:cNvSpPr txBox="1"/>
          <p:nvPr/>
        </p:nvSpPr>
        <p:spPr>
          <a:xfrm>
            <a:off x="2133600" y="4191000"/>
            <a:ext cx="4114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333CC"/>
              </a:buClr>
              <a:buSzPts val="2400"/>
              <a:buFont typeface="Noto Sans Symbols"/>
              <a:buNone/>
            </a:pPr>
            <a:r>
              <a:rPr lang="en-US" sz="2400" b="1" i="0" u="none" strike="noStrike" cap="none">
                <a:solidFill>
                  <a:srgbClr val="3333CC"/>
                </a:solidFill>
                <a:latin typeface="Arial"/>
                <a:ea typeface="Arial"/>
                <a:cs typeface="Arial"/>
                <a:sym typeface="Arial"/>
              </a:rPr>
              <a:t>Example:</a:t>
            </a:r>
            <a:endParaRPr sz="2400" b="0" i="0" u="none" strike="noStrike" cap="none">
              <a:solidFill>
                <a:srgbClr val="3333CC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80819" name="Google Shape;280819;p107"/>
          <p:cNvSpPr txBox="1"/>
          <p:nvPr/>
        </p:nvSpPr>
        <p:spPr>
          <a:xfrm>
            <a:off x="4282751" y="6346827"/>
            <a:ext cx="3278100" cy="3651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Noto Sans Symbols"/>
              <a:buNone/>
            </a:pPr>
            <a:r>
              <a:rPr lang="en-US" sz="1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Business Statistics: A Decision-Making Approach, 7e © 2008 Prentice-Hall, Inc.</a:t>
            </a:r>
            <a:endParaRPr sz="10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08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824" name="Google Shape;280824;p108"/>
          <p:cNvSpPr txBox="1">
            <a:spLocks noGrp="1"/>
          </p:cNvSpPr>
          <p:nvPr>
            <p:ph type="body" idx="1"/>
          </p:nvPr>
        </p:nvSpPr>
        <p:spPr>
          <a:xfrm>
            <a:off x="2286000" y="1524000"/>
            <a:ext cx="80772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28600" lvl="0" indent="-2286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Ignores the way in which data are distributed</a:t>
            </a:r>
            <a:endParaRPr/>
          </a:p>
          <a:p>
            <a:pPr marL="228600" lvl="0" indent="-508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endParaRPr/>
          </a:p>
          <a:p>
            <a:pPr marL="228600" lvl="0" indent="-508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endParaRPr/>
          </a:p>
          <a:p>
            <a:pPr marL="228600" lvl="0" indent="-508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endParaRPr/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Sensitive to outliers</a:t>
            </a:r>
            <a:endParaRPr/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None/>
            </a:pPr>
            <a:endParaRPr/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None/>
            </a:pPr>
            <a:endParaRPr/>
          </a:p>
        </p:txBody>
      </p:sp>
      <p:cxnSp>
        <p:nvCxnSpPr>
          <p:cNvPr id="280825" name="Google Shape;280825;p108"/>
          <p:cNvCxnSpPr/>
          <p:nvPr/>
        </p:nvCxnSpPr>
        <p:spPr>
          <a:xfrm>
            <a:off x="2684464" y="2590800"/>
            <a:ext cx="3049500" cy="0"/>
          </a:xfrm>
          <a:prstGeom prst="straightConnector1">
            <a:avLst/>
          </a:prstGeom>
          <a:noFill/>
          <a:ln w="12700" cap="flat" cmpd="sng">
            <a:solidFill>
              <a:srgbClr val="FFFFCC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80826" name="Google Shape;280826;p108"/>
          <p:cNvSpPr/>
          <p:nvPr/>
        </p:nvSpPr>
        <p:spPr>
          <a:xfrm>
            <a:off x="2743200" y="2438400"/>
            <a:ext cx="152400" cy="152400"/>
          </a:xfrm>
          <a:prstGeom prst="ellipse">
            <a:avLst/>
          </a:prstGeom>
          <a:solidFill>
            <a:schemeClr val="hlink"/>
          </a:solidFill>
          <a:ln w="127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None/>
            </a:pPr>
            <a:endParaRPr sz="2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0827" name="Google Shape;280827;p108"/>
          <p:cNvSpPr/>
          <p:nvPr/>
        </p:nvSpPr>
        <p:spPr>
          <a:xfrm>
            <a:off x="3733800" y="2438400"/>
            <a:ext cx="152400" cy="152400"/>
          </a:xfrm>
          <a:prstGeom prst="ellipse">
            <a:avLst/>
          </a:prstGeom>
          <a:solidFill>
            <a:schemeClr val="hlink"/>
          </a:solidFill>
          <a:ln w="127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None/>
            </a:pPr>
            <a:endParaRPr sz="2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0828" name="Google Shape;280828;p108"/>
          <p:cNvSpPr/>
          <p:nvPr/>
        </p:nvSpPr>
        <p:spPr>
          <a:xfrm>
            <a:off x="5410200" y="2438400"/>
            <a:ext cx="152400" cy="152400"/>
          </a:xfrm>
          <a:prstGeom prst="ellipse">
            <a:avLst/>
          </a:prstGeom>
          <a:solidFill>
            <a:schemeClr val="hlink"/>
          </a:solidFill>
          <a:ln w="127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None/>
            </a:pPr>
            <a:endParaRPr sz="2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0829" name="Google Shape;280829;p108"/>
          <p:cNvSpPr/>
          <p:nvPr/>
        </p:nvSpPr>
        <p:spPr>
          <a:xfrm>
            <a:off x="4267200" y="2438400"/>
            <a:ext cx="152400" cy="152400"/>
          </a:xfrm>
          <a:prstGeom prst="ellipse">
            <a:avLst/>
          </a:prstGeom>
          <a:solidFill>
            <a:schemeClr val="hlink"/>
          </a:solidFill>
          <a:ln w="127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None/>
            </a:pPr>
            <a:endParaRPr sz="2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0830" name="Google Shape;280830;p108"/>
          <p:cNvSpPr/>
          <p:nvPr/>
        </p:nvSpPr>
        <p:spPr>
          <a:xfrm>
            <a:off x="4876800" y="2438400"/>
            <a:ext cx="152400" cy="152400"/>
          </a:xfrm>
          <a:prstGeom prst="ellipse">
            <a:avLst/>
          </a:prstGeom>
          <a:solidFill>
            <a:schemeClr val="hlink"/>
          </a:solidFill>
          <a:ln w="127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None/>
            </a:pPr>
            <a:endParaRPr sz="2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0831" name="Google Shape;280831;p108"/>
          <p:cNvSpPr/>
          <p:nvPr/>
        </p:nvSpPr>
        <p:spPr>
          <a:xfrm>
            <a:off x="3276600" y="2438400"/>
            <a:ext cx="152400" cy="152400"/>
          </a:xfrm>
          <a:prstGeom prst="ellipse">
            <a:avLst/>
          </a:prstGeom>
          <a:solidFill>
            <a:schemeClr val="hlink"/>
          </a:solidFill>
          <a:ln w="127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None/>
            </a:pPr>
            <a:endParaRPr sz="2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0832" name="Google Shape;280832;p108"/>
          <p:cNvSpPr/>
          <p:nvPr/>
        </p:nvSpPr>
        <p:spPr>
          <a:xfrm>
            <a:off x="2667001" y="2590800"/>
            <a:ext cx="30576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475" tIns="44450" rIns="90475" bIns="4445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Noto Sans Symbols"/>
              <a:buNone/>
            </a:pPr>
            <a:r>
              <a:rPr lang="en-US" sz="2000" b="1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7      8      9     10     11     12</a:t>
            </a:r>
            <a:endParaRPr/>
          </a:p>
        </p:txBody>
      </p:sp>
      <p:sp>
        <p:nvSpPr>
          <p:cNvPr id="280833" name="Google Shape;280833;p108"/>
          <p:cNvSpPr/>
          <p:nvPr/>
        </p:nvSpPr>
        <p:spPr>
          <a:xfrm>
            <a:off x="2743201" y="2984500"/>
            <a:ext cx="2752800" cy="406500"/>
          </a:xfrm>
          <a:prstGeom prst="rect">
            <a:avLst/>
          </a:prstGeom>
          <a:solidFill>
            <a:srgbClr val="FFFFCC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0475" tIns="44450" rIns="90475" bIns="4445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Noto Sans Symbols"/>
              <a:buNone/>
            </a:pPr>
            <a:r>
              <a:rPr lang="en-US" sz="20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Range = 12 - 7 = 5</a:t>
            </a:r>
            <a:endParaRPr/>
          </a:p>
        </p:txBody>
      </p:sp>
      <p:cxnSp>
        <p:nvCxnSpPr>
          <p:cNvPr id="280834" name="Google Shape;280834;p108"/>
          <p:cNvCxnSpPr/>
          <p:nvPr/>
        </p:nvCxnSpPr>
        <p:spPr>
          <a:xfrm>
            <a:off x="6575425" y="2595563"/>
            <a:ext cx="3049500" cy="0"/>
          </a:xfrm>
          <a:prstGeom prst="straightConnector1">
            <a:avLst/>
          </a:prstGeom>
          <a:noFill/>
          <a:ln w="12700" cap="flat" cmpd="sng">
            <a:solidFill>
              <a:srgbClr val="FFFFCC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80835" name="Google Shape;280835;p108"/>
          <p:cNvSpPr/>
          <p:nvPr/>
        </p:nvSpPr>
        <p:spPr>
          <a:xfrm>
            <a:off x="6553201" y="2590800"/>
            <a:ext cx="30576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475" tIns="44450" rIns="90475" bIns="4445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Noto Sans Symbols"/>
              <a:buNone/>
            </a:pPr>
            <a:r>
              <a:rPr lang="en-US" sz="2000" b="1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7      8      9     10     11     12</a:t>
            </a:r>
            <a:endParaRPr/>
          </a:p>
        </p:txBody>
      </p:sp>
      <p:sp>
        <p:nvSpPr>
          <p:cNvPr id="280836" name="Google Shape;280836;p108"/>
          <p:cNvSpPr/>
          <p:nvPr/>
        </p:nvSpPr>
        <p:spPr>
          <a:xfrm>
            <a:off x="6634163" y="2443163"/>
            <a:ext cx="152400" cy="152400"/>
          </a:xfrm>
          <a:prstGeom prst="ellipse">
            <a:avLst/>
          </a:prstGeom>
          <a:solidFill>
            <a:schemeClr val="hlink"/>
          </a:solidFill>
          <a:ln w="127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None/>
            </a:pPr>
            <a:endParaRPr sz="2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0837" name="Google Shape;280837;p108"/>
          <p:cNvSpPr/>
          <p:nvPr/>
        </p:nvSpPr>
        <p:spPr>
          <a:xfrm>
            <a:off x="8158163" y="2443163"/>
            <a:ext cx="152400" cy="152400"/>
          </a:xfrm>
          <a:prstGeom prst="ellipse">
            <a:avLst/>
          </a:prstGeom>
          <a:solidFill>
            <a:schemeClr val="hlink"/>
          </a:solidFill>
          <a:ln w="127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None/>
            </a:pPr>
            <a:endParaRPr sz="2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0838" name="Google Shape;280838;p108"/>
          <p:cNvSpPr/>
          <p:nvPr/>
        </p:nvSpPr>
        <p:spPr>
          <a:xfrm>
            <a:off x="9301163" y="2443163"/>
            <a:ext cx="152400" cy="152400"/>
          </a:xfrm>
          <a:prstGeom prst="ellipse">
            <a:avLst/>
          </a:prstGeom>
          <a:solidFill>
            <a:schemeClr val="hlink"/>
          </a:solidFill>
          <a:ln w="127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None/>
            </a:pPr>
            <a:endParaRPr sz="2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0839" name="Google Shape;280839;p108"/>
          <p:cNvSpPr/>
          <p:nvPr/>
        </p:nvSpPr>
        <p:spPr>
          <a:xfrm>
            <a:off x="8767763" y="2443163"/>
            <a:ext cx="152400" cy="152400"/>
          </a:xfrm>
          <a:prstGeom prst="ellipse">
            <a:avLst/>
          </a:prstGeom>
          <a:solidFill>
            <a:schemeClr val="hlink"/>
          </a:solidFill>
          <a:ln w="127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None/>
            </a:pPr>
            <a:endParaRPr sz="2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0840" name="Google Shape;280840;p108"/>
          <p:cNvSpPr/>
          <p:nvPr/>
        </p:nvSpPr>
        <p:spPr>
          <a:xfrm>
            <a:off x="9301163" y="2290763"/>
            <a:ext cx="152400" cy="152400"/>
          </a:xfrm>
          <a:prstGeom prst="ellipse">
            <a:avLst/>
          </a:prstGeom>
          <a:solidFill>
            <a:schemeClr val="hlink"/>
          </a:solidFill>
          <a:ln w="127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None/>
            </a:pPr>
            <a:endParaRPr sz="2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0841" name="Google Shape;280841;p108"/>
          <p:cNvSpPr/>
          <p:nvPr/>
        </p:nvSpPr>
        <p:spPr>
          <a:xfrm>
            <a:off x="9301163" y="2151063"/>
            <a:ext cx="152400" cy="152400"/>
          </a:xfrm>
          <a:prstGeom prst="ellipse">
            <a:avLst/>
          </a:prstGeom>
          <a:solidFill>
            <a:schemeClr val="hlink"/>
          </a:solidFill>
          <a:ln w="127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None/>
            </a:pPr>
            <a:endParaRPr sz="2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0842" name="Google Shape;280842;p108"/>
          <p:cNvSpPr/>
          <p:nvPr/>
        </p:nvSpPr>
        <p:spPr>
          <a:xfrm>
            <a:off x="6710363" y="2836863"/>
            <a:ext cx="23814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None/>
            </a:pPr>
            <a:endParaRPr sz="2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0843" name="Google Shape;280843;p108"/>
          <p:cNvSpPr/>
          <p:nvPr/>
        </p:nvSpPr>
        <p:spPr>
          <a:xfrm>
            <a:off x="6705600" y="2984500"/>
            <a:ext cx="2895600" cy="406500"/>
          </a:xfrm>
          <a:prstGeom prst="rect">
            <a:avLst/>
          </a:prstGeom>
          <a:solidFill>
            <a:srgbClr val="FFFFCC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0475" tIns="44450" rIns="90475" bIns="4445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Noto Sans Symbols"/>
              <a:buNone/>
            </a:pPr>
            <a:r>
              <a:rPr lang="en-US" sz="20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Range = 12 - 7 = 5</a:t>
            </a:r>
            <a:endParaRPr/>
          </a:p>
        </p:txBody>
      </p:sp>
      <p:cxnSp>
        <p:nvCxnSpPr>
          <p:cNvPr id="280844" name="Google Shape;280844;p108"/>
          <p:cNvCxnSpPr/>
          <p:nvPr/>
        </p:nvCxnSpPr>
        <p:spPr>
          <a:xfrm>
            <a:off x="2590800" y="2590800"/>
            <a:ext cx="3124200" cy="0"/>
          </a:xfrm>
          <a:prstGeom prst="straightConnector1">
            <a:avLst/>
          </a:prstGeom>
          <a:noFill/>
          <a:ln w="28575" cap="flat" cmpd="sng">
            <a:solidFill>
              <a:schemeClr val="dk1"/>
            </a:solidFill>
            <a:prstDash val="solid"/>
            <a:miter lim="800000"/>
            <a:headEnd type="none" w="med" len="med"/>
            <a:tailEnd type="none" w="med" len="med"/>
          </a:ln>
        </p:spPr>
      </p:cxnSp>
      <p:cxnSp>
        <p:nvCxnSpPr>
          <p:cNvPr id="280845" name="Google Shape;280845;p108"/>
          <p:cNvCxnSpPr/>
          <p:nvPr/>
        </p:nvCxnSpPr>
        <p:spPr>
          <a:xfrm>
            <a:off x="6557963" y="2595563"/>
            <a:ext cx="3124200" cy="0"/>
          </a:xfrm>
          <a:prstGeom prst="straightConnector1">
            <a:avLst/>
          </a:prstGeom>
          <a:noFill/>
          <a:ln w="28575" cap="flat" cmpd="sng">
            <a:solidFill>
              <a:schemeClr val="dk1"/>
            </a:solidFill>
            <a:prstDash val="solid"/>
            <a:miter lim="800000"/>
            <a:headEnd type="none" w="med" len="med"/>
            <a:tailEnd type="none" w="med" len="med"/>
          </a:ln>
        </p:spPr>
      </p:cxnSp>
      <p:sp>
        <p:nvSpPr>
          <p:cNvPr id="280846" name="Google Shape;280846;p10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/>
              <a:t> Disadvantages of the Range</a:t>
            </a:r>
            <a:endParaRPr/>
          </a:p>
        </p:txBody>
      </p:sp>
      <p:sp>
        <p:nvSpPr>
          <p:cNvPr id="280847" name="Google Shape;280847;p108"/>
          <p:cNvSpPr txBox="1"/>
          <p:nvPr/>
        </p:nvSpPr>
        <p:spPr>
          <a:xfrm>
            <a:off x="2057400" y="4267200"/>
            <a:ext cx="8229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333CC"/>
              </a:buClr>
              <a:buSzPts val="2400"/>
              <a:buFont typeface="Noto Sans Symbols"/>
              <a:buNone/>
            </a:pPr>
            <a:r>
              <a:rPr lang="en-US" sz="2400" b="0" i="0" u="none" strike="noStrike" cap="none">
                <a:solidFill>
                  <a:srgbClr val="3333CC"/>
                </a:solidFill>
                <a:latin typeface="Arial"/>
                <a:ea typeface="Arial"/>
                <a:cs typeface="Arial"/>
                <a:sym typeface="Arial"/>
              </a:rPr>
              <a:t>	</a:t>
            </a:r>
            <a:r>
              <a:rPr lang="en-US" sz="2400" b="0" i="0" u="none" strike="noStrike" cap="non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1</a:t>
            </a:r>
            <a:r>
              <a:rPr lang="en-US" sz="2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,1,1,1,1,1,1,1,1,1,1,2,2,2,2,2,2,2,2,3,3,3,3,4,</a:t>
            </a:r>
            <a:r>
              <a:rPr lang="en-US" sz="2400" b="0" i="0" u="none" strike="noStrike" cap="non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5</a:t>
            </a:r>
            <a:endParaRPr sz="2400" b="0" i="0" u="none" strike="noStrike" cap="none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80848" name="Google Shape;280848;p108"/>
          <p:cNvSpPr txBox="1"/>
          <p:nvPr/>
        </p:nvSpPr>
        <p:spPr>
          <a:xfrm>
            <a:off x="2057400" y="5410200"/>
            <a:ext cx="8229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333CC"/>
              </a:buClr>
              <a:buSzPts val="2400"/>
              <a:buFont typeface="Noto Sans Symbols"/>
              <a:buNone/>
            </a:pPr>
            <a:r>
              <a:rPr lang="en-US" sz="2400" b="0" i="0" u="none" strike="noStrike" cap="none">
                <a:solidFill>
                  <a:srgbClr val="3333CC"/>
                </a:solidFill>
                <a:latin typeface="Arial"/>
                <a:ea typeface="Arial"/>
                <a:cs typeface="Arial"/>
                <a:sym typeface="Arial"/>
              </a:rPr>
              <a:t>	</a:t>
            </a:r>
            <a:r>
              <a:rPr lang="en-US" sz="2400" b="0" i="0" u="none" strike="noStrike" cap="non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1</a:t>
            </a:r>
            <a:r>
              <a:rPr lang="en-US" sz="2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,1,1,1,1,1,1,1,1,1,1,2,2,2,2,2,2,2,2,3,3,3,3,4,</a:t>
            </a:r>
            <a:r>
              <a:rPr lang="en-US" sz="2400" b="0" i="0" u="none" strike="noStrike" cap="non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120</a:t>
            </a:r>
            <a:endParaRPr sz="2400" b="0" i="0" u="none" strike="noStrike" cap="none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80849" name="Google Shape;280849;p108"/>
          <p:cNvSpPr/>
          <p:nvPr/>
        </p:nvSpPr>
        <p:spPr>
          <a:xfrm>
            <a:off x="4800600" y="4724400"/>
            <a:ext cx="2895600" cy="406500"/>
          </a:xfrm>
          <a:prstGeom prst="rect">
            <a:avLst/>
          </a:prstGeom>
          <a:solidFill>
            <a:srgbClr val="E5FFFF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0475" tIns="44450" rIns="90475" bIns="4445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Noto Sans Symbols"/>
              <a:buNone/>
            </a:pPr>
            <a:r>
              <a:rPr lang="en-US" sz="20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Range = 5 - 1 = 4</a:t>
            </a:r>
            <a:endParaRPr/>
          </a:p>
        </p:txBody>
      </p:sp>
      <p:sp>
        <p:nvSpPr>
          <p:cNvPr id="280850" name="Google Shape;280850;p108"/>
          <p:cNvSpPr/>
          <p:nvPr/>
        </p:nvSpPr>
        <p:spPr>
          <a:xfrm>
            <a:off x="4800600" y="5867400"/>
            <a:ext cx="2895600" cy="406500"/>
          </a:xfrm>
          <a:prstGeom prst="rect">
            <a:avLst/>
          </a:prstGeom>
          <a:solidFill>
            <a:srgbClr val="E5FFFF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0475" tIns="44450" rIns="90475" bIns="4445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Noto Sans Symbols"/>
              <a:buNone/>
            </a:pPr>
            <a:r>
              <a:rPr lang="en-US" sz="20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Range = 120 - 1 = 119</a:t>
            </a:r>
            <a:endParaRPr/>
          </a:p>
        </p:txBody>
      </p:sp>
      <p:sp>
        <p:nvSpPr>
          <p:cNvPr id="280851" name="Google Shape;280851;p108"/>
          <p:cNvSpPr/>
          <p:nvPr/>
        </p:nvSpPr>
        <p:spPr>
          <a:xfrm>
            <a:off x="2286000" y="2133600"/>
            <a:ext cx="7772400" cy="1447800"/>
          </a:xfrm>
          <a:prstGeom prst="rect">
            <a:avLst/>
          </a:prstGeom>
          <a:noFill/>
          <a:ln w="19050" cap="flat" cmpd="sng">
            <a:solidFill>
              <a:schemeClr val="folHlink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None/>
            </a:pPr>
            <a:endParaRPr sz="2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0852" name="Google Shape;280852;p108"/>
          <p:cNvSpPr/>
          <p:nvPr/>
        </p:nvSpPr>
        <p:spPr>
          <a:xfrm>
            <a:off x="2286000" y="4267200"/>
            <a:ext cx="7772400" cy="2133600"/>
          </a:xfrm>
          <a:prstGeom prst="rect">
            <a:avLst/>
          </a:prstGeom>
          <a:noFill/>
          <a:ln w="19050" cap="flat" cmpd="sng">
            <a:solidFill>
              <a:schemeClr val="folHlink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None/>
            </a:pPr>
            <a:endParaRPr sz="2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0853" name="Google Shape;280853;p108"/>
          <p:cNvSpPr txBox="1"/>
          <p:nvPr/>
        </p:nvSpPr>
        <p:spPr>
          <a:xfrm>
            <a:off x="4343400" y="6446837"/>
            <a:ext cx="3278100" cy="3651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Noto Sans Symbols"/>
              <a:buNone/>
            </a:pPr>
            <a:r>
              <a:rPr lang="en-US" sz="1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Business Statistics: A Decision-Making Approach, 7e © 2008 Prentice-Hall, Inc.</a:t>
            </a:r>
            <a:endParaRPr sz="10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08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858" name="Google Shape;280858;p109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28600" lvl="0" indent="-2286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Average of squared deviations of values from the mean</a:t>
            </a:r>
            <a:endParaRPr/>
          </a:p>
          <a:p>
            <a:pPr marL="685800" lvl="1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folHlink"/>
              </a:buClr>
              <a:buSzPts val="2400"/>
              <a:buChar char="•"/>
            </a:pPr>
            <a:r>
              <a:rPr lang="en-US" b="1">
                <a:solidFill>
                  <a:schemeClr val="folHlink"/>
                </a:solidFill>
              </a:rPr>
              <a:t>Population</a:t>
            </a:r>
            <a:r>
              <a:rPr lang="en-US"/>
              <a:t> </a:t>
            </a:r>
            <a:r>
              <a:rPr lang="en-US">
                <a:solidFill>
                  <a:schemeClr val="folHlink"/>
                </a:solidFill>
              </a:rPr>
              <a:t>variance:</a:t>
            </a:r>
            <a:r>
              <a:rPr lang="en-US"/>
              <a:t> </a:t>
            </a:r>
            <a:endParaRPr/>
          </a:p>
          <a:p>
            <a:pPr marL="685800" lvl="1" indent="-76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endParaRPr/>
          </a:p>
          <a:p>
            <a:pPr marL="685800" lvl="1" indent="-76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endParaRPr/>
          </a:p>
          <a:p>
            <a:pPr marL="685800" lvl="1" indent="-76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endParaRPr/>
          </a:p>
          <a:p>
            <a:pPr marL="685800" lvl="1" indent="-76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endParaRPr/>
          </a:p>
          <a:p>
            <a:pPr marL="68580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folHlink"/>
              </a:buClr>
              <a:buSzPts val="2400"/>
              <a:buChar char="•"/>
            </a:pPr>
            <a:r>
              <a:rPr lang="en-US" b="1">
                <a:solidFill>
                  <a:schemeClr val="folHlink"/>
                </a:solidFill>
              </a:rPr>
              <a:t>Sample</a:t>
            </a:r>
            <a:r>
              <a:rPr lang="en-US"/>
              <a:t> </a:t>
            </a:r>
            <a:r>
              <a:rPr lang="en-US">
                <a:solidFill>
                  <a:schemeClr val="folHlink"/>
                </a:solidFill>
              </a:rPr>
              <a:t>variance:</a:t>
            </a:r>
            <a:endParaRPr/>
          </a:p>
        </p:txBody>
      </p:sp>
      <p:sp>
        <p:nvSpPr>
          <p:cNvPr id="280859" name="Google Shape;280859;p10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/>
              <a:t>Variance</a:t>
            </a:r>
            <a:endParaRPr/>
          </a:p>
        </p:txBody>
      </p:sp>
      <p:pic>
        <p:nvPicPr>
          <p:cNvPr id="280860" name="Google Shape;280860;p10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248400" y="2590800"/>
            <a:ext cx="2781299" cy="1570038"/>
          </a:xfrm>
          <a:prstGeom prst="rect">
            <a:avLst/>
          </a:prstGeom>
          <a:solidFill>
            <a:srgbClr val="FFFFCC"/>
          </a:solidFill>
          <a:ln w="95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</p:pic>
      <p:pic>
        <p:nvPicPr>
          <p:cNvPr id="280861" name="Google Shape;280861;p109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248401" y="4724400"/>
            <a:ext cx="2747964" cy="1570038"/>
          </a:xfrm>
          <a:prstGeom prst="rect">
            <a:avLst/>
          </a:prstGeom>
          <a:solidFill>
            <a:srgbClr val="FFFFCC"/>
          </a:solidFill>
          <a:ln w="95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</p:pic>
      <p:sp>
        <p:nvSpPr>
          <p:cNvPr id="280862" name="Google Shape;280862;p109"/>
          <p:cNvSpPr txBox="1"/>
          <p:nvPr/>
        </p:nvSpPr>
        <p:spPr>
          <a:xfrm>
            <a:off x="4282751" y="6346827"/>
            <a:ext cx="3278100" cy="3651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Noto Sans Symbols"/>
              <a:buNone/>
            </a:pPr>
            <a:r>
              <a:rPr lang="en-US" sz="1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Business Statistics: A Decision-Making Approach, 7e © 2008 Prentice-Hall, Inc.</a:t>
            </a:r>
            <a:endParaRPr sz="10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08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867" name="Google Shape;280867;p11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/>
              <a:t>Standard Deviation</a:t>
            </a:r>
            <a:endParaRPr/>
          </a:p>
        </p:txBody>
      </p:sp>
      <p:sp>
        <p:nvSpPr>
          <p:cNvPr id="280868" name="Google Shape;280868;p110"/>
          <p:cNvSpPr txBox="1">
            <a:spLocks noGrp="1"/>
          </p:cNvSpPr>
          <p:nvPr>
            <p:ph type="body" idx="1"/>
          </p:nvPr>
        </p:nvSpPr>
        <p:spPr>
          <a:xfrm>
            <a:off x="2057400" y="1676401"/>
            <a:ext cx="8382000" cy="453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28600" lvl="0" indent="-2286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Most commonly used measure of variation</a:t>
            </a:r>
            <a:endParaRPr/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Shows variation about the mean</a:t>
            </a:r>
            <a:endParaRPr/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Has the same units as the original data</a:t>
            </a:r>
            <a:endParaRPr/>
          </a:p>
          <a:p>
            <a:pPr marL="228600" lvl="0" indent="-1397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</a:pPr>
            <a:endParaRPr sz="1400"/>
          </a:p>
          <a:p>
            <a:pPr marL="68580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folHlink"/>
              </a:buClr>
              <a:buSzPts val="2400"/>
              <a:buChar char="•"/>
            </a:pPr>
            <a:r>
              <a:rPr lang="en-US" b="1">
                <a:solidFill>
                  <a:schemeClr val="folHlink"/>
                </a:solidFill>
              </a:rPr>
              <a:t>Population</a:t>
            </a:r>
            <a:r>
              <a:rPr lang="en-US"/>
              <a:t> </a:t>
            </a:r>
            <a:r>
              <a:rPr lang="en-US">
                <a:solidFill>
                  <a:schemeClr val="folHlink"/>
                </a:solidFill>
              </a:rPr>
              <a:t>standard deviation:</a:t>
            </a:r>
            <a:endParaRPr/>
          </a:p>
          <a:p>
            <a:pPr marL="685800" lvl="1" indent="-76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endParaRPr/>
          </a:p>
          <a:p>
            <a:pPr marL="685800" lvl="1" indent="-76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endParaRPr/>
          </a:p>
          <a:p>
            <a:pPr marL="685800" lvl="1" indent="-76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endParaRPr/>
          </a:p>
          <a:p>
            <a:pPr marL="685800" lvl="1" indent="-228600" algn="l" rtl="0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>
                <a:schemeClr val="folHlink"/>
              </a:buClr>
              <a:buSzPts val="2400"/>
              <a:buChar char="•"/>
            </a:pPr>
            <a:r>
              <a:rPr lang="en-US" b="1">
                <a:solidFill>
                  <a:schemeClr val="folHlink"/>
                </a:solidFill>
              </a:rPr>
              <a:t>Sample</a:t>
            </a:r>
            <a:r>
              <a:rPr lang="en-US"/>
              <a:t> </a:t>
            </a:r>
            <a:r>
              <a:rPr lang="en-US">
                <a:solidFill>
                  <a:schemeClr val="folHlink"/>
                </a:solidFill>
              </a:rPr>
              <a:t>standard deviation:</a:t>
            </a:r>
            <a:endParaRPr/>
          </a:p>
        </p:txBody>
      </p:sp>
      <p:pic>
        <p:nvPicPr>
          <p:cNvPr id="280869" name="Google Shape;280869;p11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315200" y="3352800"/>
            <a:ext cx="2427288" cy="1417638"/>
          </a:xfrm>
          <a:prstGeom prst="rect">
            <a:avLst/>
          </a:prstGeom>
          <a:solidFill>
            <a:srgbClr val="FFFFCC"/>
          </a:solidFill>
          <a:ln w="95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</p:pic>
      <p:pic>
        <p:nvPicPr>
          <p:cNvPr id="280870" name="Google Shape;280870;p110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315201" y="5105400"/>
            <a:ext cx="2398713" cy="1417638"/>
          </a:xfrm>
          <a:prstGeom prst="rect">
            <a:avLst/>
          </a:prstGeom>
          <a:solidFill>
            <a:srgbClr val="FFFFCC"/>
          </a:solidFill>
          <a:ln w="95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</p:pic>
      <p:sp>
        <p:nvSpPr>
          <p:cNvPr id="280871" name="Google Shape;280871;p110"/>
          <p:cNvSpPr txBox="1"/>
          <p:nvPr/>
        </p:nvSpPr>
        <p:spPr>
          <a:xfrm>
            <a:off x="4057668" y="6340488"/>
            <a:ext cx="3032449" cy="3651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Noto Sans Symbols"/>
              <a:buNone/>
            </a:pPr>
            <a:r>
              <a:rPr lang="en-US" sz="10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Business Statistics: A Decision-Making Approach, 7e © 2008 Prentice-Hall, Inc.</a:t>
            </a:r>
            <a:endParaRPr sz="10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Footer Placeholder 3">
            <a:extLst>
              <a:ext uri="{FF2B5EF4-FFF2-40B4-BE49-F238E27FC236}">
                <a16:creationId xmlns:a16="http://schemas.microsoft.com/office/drawing/2014/main" id="{6A3F7CF2-289D-40F0-BB65-78A17E222CF3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533400" y="6443663"/>
            <a:ext cx="27432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Business Statistics: A Decision-Making Approach, 7e © 2008 Prentice-Hall, Inc.</a:t>
            </a:r>
          </a:p>
        </p:txBody>
      </p:sp>
      <p:sp>
        <p:nvSpPr>
          <p:cNvPr id="92164" name="Rectangle 10">
            <a:extLst>
              <a:ext uri="{FF2B5EF4-FFF2-40B4-BE49-F238E27FC236}">
                <a16:creationId xmlns:a16="http://schemas.microsoft.com/office/drawing/2014/main" id="{77A42C80-E81F-46AA-9875-D735259A497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67200" y="5791200"/>
            <a:ext cx="1143000" cy="457200"/>
          </a:xfrm>
          <a:prstGeom prst="rect">
            <a:avLst/>
          </a:prstGeom>
          <a:solidFill>
            <a:srgbClr val="E5FFFF"/>
          </a:solidFill>
          <a:ln w="1587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92165" name="Rectangle 8">
            <a:extLst>
              <a:ext uri="{FF2B5EF4-FFF2-40B4-BE49-F238E27FC236}">
                <a16:creationId xmlns:a16="http://schemas.microsoft.com/office/drawing/2014/main" id="{9B21F415-FDA4-42BA-9D4D-D09896C42BA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33800" y="1981200"/>
            <a:ext cx="5715000" cy="533400"/>
          </a:xfrm>
          <a:prstGeom prst="rect">
            <a:avLst/>
          </a:prstGeom>
          <a:solidFill>
            <a:srgbClr val="FFFF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92166" name="Rectangle 2">
            <a:extLst>
              <a:ext uri="{FF2B5EF4-FFF2-40B4-BE49-F238E27FC236}">
                <a16:creationId xmlns:a16="http://schemas.microsoft.com/office/drawing/2014/main" id="{8D662584-1BF4-49A9-A18B-6540DA2BFA0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01756" y="609600"/>
            <a:ext cx="9216887" cy="1066800"/>
          </a:xfrm>
        </p:spPr>
        <p:txBody>
          <a:bodyPr>
            <a:normAutofit fontScale="90000"/>
          </a:bodyPr>
          <a:lstStyle/>
          <a:p>
            <a:pPr>
              <a:lnSpc>
                <a:spcPct val="80000"/>
              </a:lnSpc>
            </a:pPr>
            <a:r>
              <a:rPr lang="en-US" altLang="en-US" dirty="0"/>
              <a:t>Calculation Example: Sample Standard Deviation</a:t>
            </a:r>
          </a:p>
        </p:txBody>
      </p:sp>
      <p:sp>
        <p:nvSpPr>
          <p:cNvPr id="92167" name="Rectangle 3">
            <a:extLst>
              <a:ext uri="{FF2B5EF4-FFF2-40B4-BE49-F238E27FC236}">
                <a16:creationId xmlns:a16="http://schemas.microsoft.com/office/drawing/2014/main" id="{174396AB-62C1-4532-BB22-03E31EAC611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05000" y="1676400"/>
            <a:ext cx="8305800" cy="8284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Sample </a:t>
            </a:r>
            <a:b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</a:b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Data  (X</a:t>
            </a:r>
            <a:r>
              <a:rPr kumimoji="0" lang="en-US" altLang="en-US" sz="2400" b="1" i="0" u="none" strike="noStrike" kern="1200" cap="none" spc="0" normalizeH="0" baseline="-2500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i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) :     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10     12     14     15    17    18    18    24</a:t>
            </a:r>
          </a:p>
        </p:txBody>
      </p:sp>
      <p:sp>
        <p:nvSpPr>
          <p:cNvPr id="92168" name="Rectangle 5">
            <a:extLst>
              <a:ext uri="{FF2B5EF4-FFF2-40B4-BE49-F238E27FC236}">
                <a16:creationId xmlns:a16="http://schemas.microsoft.com/office/drawing/2014/main" id="{20B75330-1140-46B5-869B-D78C5116A29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2667001"/>
            <a:ext cx="4724400" cy="422167"/>
          </a:xfrm>
          <a:prstGeom prst="rect">
            <a:avLst/>
          </a:prstGeom>
          <a:solidFill>
            <a:srgbClr val="FDE0B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 </a:t>
            </a: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n = 8            Mean = x = 16</a:t>
            </a:r>
          </a:p>
        </p:txBody>
      </p:sp>
      <p:graphicFrame>
        <p:nvGraphicFramePr>
          <p:cNvPr id="92169" name="Object 6">
            <a:hlinkClick r:id="" action="ppaction://ole?verb=0"/>
            <a:extLst>
              <a:ext uri="{FF2B5EF4-FFF2-40B4-BE49-F238E27FC236}">
                <a16:creationId xmlns:a16="http://schemas.microsoft.com/office/drawing/2014/main" id="{64CEBE8B-3EA5-4019-B64B-9B83352A84C6}"/>
              </a:ext>
            </a:extLst>
          </p:cNvPr>
          <p:cNvGraphicFramePr>
            <a:graphicFrameLocks/>
          </p:cNvGraphicFramePr>
          <p:nvPr/>
        </p:nvGraphicFramePr>
        <p:xfrm>
          <a:off x="2347914" y="3192463"/>
          <a:ext cx="7572375" cy="33385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3362475" imgH="1828800" progId="Equation.3">
                  <p:embed/>
                </p:oleObj>
              </mc:Choice>
              <mc:Fallback>
                <p:oleObj name="Equation" r:id="rId2" imgW="3362475" imgH="1828800" progId="Equation.3">
                  <p:embed/>
                  <p:pic>
                    <p:nvPicPr>
                      <p:cNvPr id="92169" name="Object 6">
                        <a:hlinkClick r:id="" action="ppaction://ole?verb=0"/>
                        <a:extLst>
                          <a:ext uri="{FF2B5EF4-FFF2-40B4-BE49-F238E27FC236}">
                            <a16:creationId xmlns:a16="http://schemas.microsoft.com/office/drawing/2014/main" id="{64CEBE8B-3EA5-4019-B64B-9B83352A84C6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47914" y="3192463"/>
                        <a:ext cx="7572375" cy="33385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E5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2170" name="Line 9">
            <a:extLst>
              <a:ext uri="{FF2B5EF4-FFF2-40B4-BE49-F238E27FC236}">
                <a16:creationId xmlns:a16="http://schemas.microsoft.com/office/drawing/2014/main" id="{F183413E-9007-4844-98FF-5A72063C0683}"/>
              </a:ext>
            </a:extLst>
          </p:cNvPr>
          <p:cNvSpPr>
            <a:spLocks noChangeShapeType="1"/>
          </p:cNvSpPr>
          <p:nvPr/>
        </p:nvSpPr>
        <p:spPr bwMode="auto">
          <a:xfrm>
            <a:off x="7086600" y="2743200"/>
            <a:ext cx="152400" cy="0"/>
          </a:xfrm>
          <a:prstGeom prst="line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</p:cSld>
  <p:clrMapOvr>
    <a:masterClrMapping/>
  </p:clrMapOvr>
  <p:transition/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2808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889" name="Google Shape;280889;p112"/>
          <p:cNvSpPr/>
          <p:nvPr/>
        </p:nvSpPr>
        <p:spPr>
          <a:xfrm>
            <a:off x="1133854" y="1397680"/>
            <a:ext cx="4955700" cy="44145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80890" name="Google Shape;280890;p112"/>
          <p:cNvPicPr preferRelativeResize="0">
            <a:picLocks noGrp="1"/>
          </p:cNvPicPr>
          <p:nvPr>
            <p:ph type="pic" idx="2"/>
          </p:nvPr>
        </p:nvPicPr>
        <p:blipFill rotWithShape="1">
          <a:blip r:embed="rId3">
            <a:alphaModFix/>
          </a:blip>
          <a:srcRect t="12315" b="12315"/>
          <a:stretch/>
        </p:blipFill>
        <p:spPr>
          <a:xfrm>
            <a:off x="7229475" y="1397000"/>
            <a:ext cx="4962526" cy="2495550"/>
          </a:xfrm>
          <a:prstGeom prst="rect">
            <a:avLst/>
          </a:prstGeom>
          <a:noFill/>
          <a:ln>
            <a:noFill/>
          </a:ln>
        </p:spPr>
      </p:pic>
      <p:sp>
        <p:nvSpPr>
          <p:cNvPr id="280891" name="Google Shape;280891;p112"/>
          <p:cNvSpPr/>
          <p:nvPr/>
        </p:nvSpPr>
        <p:spPr>
          <a:xfrm>
            <a:off x="1444435" y="2916499"/>
            <a:ext cx="4222500" cy="159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Times New Roman"/>
              <a:buNone/>
            </a:pPr>
            <a:r>
              <a:rPr lang="en-US" sz="28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Chapter 9</a:t>
            </a:r>
            <a:br>
              <a:rPr lang="en-US" sz="28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lang="en-US" sz="28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Introduction to </a:t>
            </a:r>
            <a:br>
              <a:rPr lang="en-US" sz="28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lang="en-US" sz="28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Hypothesis Testing</a:t>
            </a:r>
            <a:endParaRPr/>
          </a:p>
        </p:txBody>
      </p:sp>
      <p:sp>
        <p:nvSpPr>
          <p:cNvPr id="280892" name="Google Shape;280892;p112"/>
          <p:cNvSpPr/>
          <p:nvPr/>
        </p:nvSpPr>
        <p:spPr>
          <a:xfrm>
            <a:off x="5641526" y="3505024"/>
            <a:ext cx="1190700" cy="98850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400"/>
              <a:buFont typeface="Calibri"/>
              <a:buNone/>
            </a:pPr>
            <a:r>
              <a:rPr lang="en-US" sz="440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4 </a:t>
            </a:r>
            <a:endParaRPr/>
          </a:p>
        </p:txBody>
      </p:sp>
      <p:pic>
        <p:nvPicPr>
          <p:cNvPr id="280893" name="Google Shape;280893;p11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935344" y="31031"/>
            <a:ext cx="8937509" cy="107298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omb/>
  </p:transition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08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898" name="Google Shape;280898;p11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/>
              <a:t>Chapter Goals</a:t>
            </a:r>
            <a:endParaRPr/>
          </a:p>
        </p:txBody>
      </p:sp>
      <p:sp>
        <p:nvSpPr>
          <p:cNvPr id="280899" name="Google Shape;280899;p113"/>
          <p:cNvSpPr txBox="1">
            <a:spLocks noGrp="1"/>
          </p:cNvSpPr>
          <p:nvPr>
            <p:ph type="body" idx="1"/>
          </p:nvPr>
        </p:nvSpPr>
        <p:spPr>
          <a:xfrm>
            <a:off x="2438400" y="1752601"/>
            <a:ext cx="7848600" cy="453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28600" lvl="0" indent="-22860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None/>
            </a:pPr>
            <a:r>
              <a:rPr lang="en-US" b="1"/>
              <a:t>After completing this chapter, you should be able to:</a:t>
            </a:r>
            <a:r>
              <a:rPr lang="en-US" sz="2400"/>
              <a:t> </a:t>
            </a:r>
            <a:endParaRPr/>
          </a:p>
          <a:p>
            <a:pPr marL="228600" lvl="0" indent="-228600" algn="l" rtl="0">
              <a:lnSpc>
                <a:spcPct val="90000"/>
              </a:lnSpc>
              <a:spcBef>
                <a:spcPts val="960"/>
              </a:spcBef>
              <a:spcAft>
                <a:spcPts val="0"/>
              </a:spcAft>
              <a:buClr>
                <a:schemeClr val="dk1"/>
              </a:buClr>
              <a:buSzPts val="1920"/>
              <a:buChar char="•"/>
            </a:pPr>
            <a:r>
              <a:rPr lang="en-US" sz="2400"/>
              <a:t>Formulate null and alternative hypotheses for applications involving a single population mean or proportion</a:t>
            </a:r>
            <a:endParaRPr/>
          </a:p>
          <a:p>
            <a:pPr marL="228600" lvl="0" indent="-228600" algn="l" rtl="0">
              <a:lnSpc>
                <a:spcPct val="90000"/>
              </a:lnSpc>
              <a:spcBef>
                <a:spcPts val="960"/>
              </a:spcBef>
              <a:spcAft>
                <a:spcPts val="0"/>
              </a:spcAft>
              <a:buClr>
                <a:schemeClr val="dk1"/>
              </a:buClr>
              <a:buSzPts val="1920"/>
              <a:buChar char="•"/>
            </a:pPr>
            <a:r>
              <a:rPr lang="en-US" sz="2400"/>
              <a:t>Formulate a decision rule for testing a hypothesis</a:t>
            </a:r>
            <a:endParaRPr/>
          </a:p>
          <a:p>
            <a:pPr marL="228600" lvl="0" indent="-228600" algn="l" rtl="0">
              <a:lnSpc>
                <a:spcPct val="90000"/>
              </a:lnSpc>
              <a:spcBef>
                <a:spcPts val="960"/>
              </a:spcBef>
              <a:spcAft>
                <a:spcPts val="0"/>
              </a:spcAft>
              <a:buClr>
                <a:schemeClr val="dk1"/>
              </a:buClr>
              <a:buSzPts val="1920"/>
              <a:buChar char="•"/>
            </a:pPr>
            <a:r>
              <a:rPr lang="en-US" sz="2400"/>
              <a:t>Know how to use the test statistic, critical value, and p-value approaches to test the null hypothesis</a:t>
            </a:r>
            <a:endParaRPr/>
          </a:p>
          <a:p>
            <a:pPr marL="228600" lvl="0" indent="-228600" algn="l" rtl="0">
              <a:lnSpc>
                <a:spcPct val="90000"/>
              </a:lnSpc>
              <a:spcBef>
                <a:spcPts val="960"/>
              </a:spcBef>
              <a:spcAft>
                <a:spcPts val="0"/>
              </a:spcAft>
              <a:buClr>
                <a:schemeClr val="dk1"/>
              </a:buClr>
              <a:buSzPts val="1920"/>
              <a:buChar char="•"/>
            </a:pPr>
            <a:r>
              <a:rPr lang="en-US" sz="2400"/>
              <a:t>Know what Type I and Type II errors are</a:t>
            </a:r>
            <a:endParaRPr/>
          </a:p>
          <a:p>
            <a:pPr marL="228600" lvl="0" indent="-228600" algn="l" rtl="0">
              <a:lnSpc>
                <a:spcPct val="90000"/>
              </a:lnSpc>
              <a:spcBef>
                <a:spcPts val="960"/>
              </a:spcBef>
              <a:spcAft>
                <a:spcPts val="0"/>
              </a:spcAft>
              <a:buClr>
                <a:schemeClr val="dk1"/>
              </a:buClr>
              <a:buSzPts val="1920"/>
              <a:buChar char="•"/>
            </a:pPr>
            <a:r>
              <a:rPr lang="en-US" sz="2400"/>
              <a:t>Compute the probability of a Type II error</a:t>
            </a:r>
            <a:endParaRPr/>
          </a:p>
        </p:txBody>
      </p:sp>
      <p:sp>
        <p:nvSpPr>
          <p:cNvPr id="280900" name="Google Shape;280900;p113"/>
          <p:cNvSpPr txBox="1"/>
          <p:nvPr/>
        </p:nvSpPr>
        <p:spPr>
          <a:xfrm>
            <a:off x="4282751" y="6346827"/>
            <a:ext cx="3278100" cy="3651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Noto Sans Symbols"/>
              <a:buNone/>
            </a:pPr>
            <a:r>
              <a:rPr lang="en-US" sz="1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Business Statistics: A Decision-Making Approach, 7e © 2008 Prentice-Hall, Inc.</a:t>
            </a:r>
            <a:endParaRPr sz="10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09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905" name="Google Shape;280905;p11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/>
              <a:t>What is a Hypothesis?</a:t>
            </a:r>
            <a:endParaRPr/>
          </a:p>
        </p:txBody>
      </p:sp>
      <p:sp>
        <p:nvSpPr>
          <p:cNvPr id="280906" name="Google Shape;280906;p114"/>
          <p:cNvSpPr txBox="1">
            <a:spLocks noGrp="1"/>
          </p:cNvSpPr>
          <p:nvPr>
            <p:ph type="body" idx="1"/>
          </p:nvPr>
        </p:nvSpPr>
        <p:spPr>
          <a:xfrm>
            <a:off x="2286000" y="1752600"/>
            <a:ext cx="8077200" cy="441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28600" lvl="0" indent="-228600" algn="l" rtl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100"/>
              <a:buChar char="•"/>
            </a:pPr>
            <a:r>
              <a:rPr lang="en-US" sz="3100"/>
              <a:t>A hypothesis is a claim </a:t>
            </a:r>
            <a:endParaRPr/>
          </a:p>
          <a:p>
            <a:pPr marL="228600" lvl="0" indent="-228600" algn="l" rtl="0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100"/>
              <a:buFont typeface="Noto Sans Symbols"/>
              <a:buNone/>
            </a:pPr>
            <a:r>
              <a:rPr lang="en-US" sz="3100"/>
              <a:t>	(assumption) about a </a:t>
            </a:r>
            <a:endParaRPr/>
          </a:p>
          <a:p>
            <a:pPr marL="228600" lvl="0" indent="-228600" algn="l" rtl="0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100"/>
              <a:buFont typeface="Noto Sans Symbols"/>
              <a:buNone/>
            </a:pPr>
            <a:r>
              <a:rPr lang="en-US" sz="3100"/>
              <a:t>	population parameter:</a:t>
            </a:r>
            <a:endParaRPr/>
          </a:p>
          <a:p>
            <a:pPr marL="228600" lvl="0" indent="-228600" algn="l" rtl="0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300"/>
              <a:buFont typeface="Noto Sans Symbols"/>
              <a:buNone/>
            </a:pPr>
            <a:endParaRPr sz="2300"/>
          </a:p>
          <a:p>
            <a:pPr marL="685800" lvl="1" indent="-5715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700"/>
              <a:buNone/>
            </a:pPr>
            <a:endParaRPr sz="2700"/>
          </a:p>
        </p:txBody>
      </p:sp>
      <p:pic>
        <p:nvPicPr>
          <p:cNvPr id="280907" name="Google Shape;280907;p11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696200" y="1524001"/>
            <a:ext cx="2260600" cy="2244725"/>
          </a:xfrm>
          <a:prstGeom prst="rect">
            <a:avLst/>
          </a:prstGeom>
          <a:noFill/>
          <a:ln>
            <a:noFill/>
          </a:ln>
        </p:spPr>
      </p:pic>
      <p:sp>
        <p:nvSpPr>
          <p:cNvPr id="280908" name="Google Shape;280908;p114"/>
          <p:cNvSpPr txBox="1"/>
          <p:nvPr/>
        </p:nvSpPr>
        <p:spPr>
          <a:xfrm>
            <a:off x="4282751" y="6346827"/>
            <a:ext cx="3278100" cy="3651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Noto Sans Symbols"/>
              <a:buNone/>
            </a:pPr>
            <a:r>
              <a:rPr lang="en-US" sz="1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Business Statistics: A Decision-Making Approach, 7e © 2008 Prentice-Hall, Inc.</a:t>
            </a:r>
            <a:endParaRPr sz="10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09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913" name="Google Shape;280913;p115"/>
          <p:cNvSpPr txBox="1">
            <a:spLocks noGrp="1"/>
          </p:cNvSpPr>
          <p:nvPr>
            <p:ph type="title"/>
          </p:nvPr>
        </p:nvSpPr>
        <p:spPr>
          <a:xfrm>
            <a:off x="2428081" y="669925"/>
            <a:ext cx="7793100" cy="838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/>
              <a:t>The Null Hypothesis, H</a:t>
            </a:r>
            <a:r>
              <a:rPr lang="en-US" baseline="-25000"/>
              <a:t>0</a:t>
            </a:r>
            <a:endParaRPr/>
          </a:p>
        </p:txBody>
      </p:sp>
      <p:sp>
        <p:nvSpPr>
          <p:cNvPr id="280914" name="Google Shape;280914;p115"/>
          <p:cNvSpPr txBox="1">
            <a:spLocks noGrp="1"/>
          </p:cNvSpPr>
          <p:nvPr>
            <p:ph type="body" idx="1"/>
          </p:nvPr>
        </p:nvSpPr>
        <p:spPr>
          <a:xfrm>
            <a:off x="2286000" y="1752600"/>
            <a:ext cx="80772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28600" lvl="0" indent="-2286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100"/>
              <a:buChar char="•"/>
            </a:pPr>
            <a:r>
              <a:rPr lang="en-US" sz="3100"/>
              <a:t>Begin with the assumption that the null hypothesis is true</a:t>
            </a:r>
            <a:endParaRPr/>
          </a:p>
          <a:p>
            <a:pPr marL="68580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3100"/>
              <a:buChar char="•"/>
            </a:pPr>
            <a:r>
              <a:rPr lang="en-US" sz="3100"/>
              <a:t>Similar to the notion of innocent until</a:t>
            </a:r>
            <a:br>
              <a:rPr lang="en-US" sz="3100"/>
            </a:br>
            <a:r>
              <a:rPr lang="en-US" sz="3100"/>
              <a:t> proven guilty</a:t>
            </a:r>
            <a:endParaRPr/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100"/>
              <a:buChar char="•"/>
            </a:pPr>
            <a:r>
              <a:rPr lang="en-US" sz="3100"/>
              <a:t>Refers to the </a:t>
            </a:r>
            <a:r>
              <a:rPr lang="en-US" sz="3100">
                <a:solidFill>
                  <a:schemeClr val="folHlink"/>
                </a:solidFill>
              </a:rPr>
              <a:t>status quo</a:t>
            </a:r>
            <a:endParaRPr/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100"/>
              <a:buChar char="•"/>
            </a:pPr>
            <a:r>
              <a:rPr lang="en-US" sz="3100"/>
              <a:t>May or may not be rejected</a:t>
            </a:r>
            <a:endParaRPr/>
          </a:p>
        </p:txBody>
      </p:sp>
      <p:pic>
        <p:nvPicPr>
          <p:cNvPr id="280915" name="Google Shape;280915;p11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220200" y="3200400"/>
            <a:ext cx="1295400" cy="1143000"/>
          </a:xfrm>
          <a:prstGeom prst="rect">
            <a:avLst/>
          </a:prstGeom>
          <a:noFill/>
          <a:ln>
            <a:noFill/>
          </a:ln>
        </p:spPr>
      </p:pic>
      <p:sp>
        <p:nvSpPr>
          <p:cNvPr id="280916" name="Google Shape;280916;p115"/>
          <p:cNvSpPr txBox="1"/>
          <p:nvPr/>
        </p:nvSpPr>
        <p:spPr>
          <a:xfrm>
            <a:off x="9117013" y="1223964"/>
            <a:ext cx="1454100" cy="39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33399"/>
              </a:buClr>
              <a:buSzPts val="2000"/>
              <a:buFont typeface="Noto Sans Symbols"/>
              <a:buNone/>
            </a:pPr>
            <a:r>
              <a:rPr lang="en-US" sz="2000" b="0" i="1" u="none" strike="noStrike" cap="none">
                <a:solidFill>
                  <a:srgbClr val="333399"/>
                </a:solidFill>
                <a:latin typeface="Arial"/>
                <a:ea typeface="Arial"/>
                <a:cs typeface="Arial"/>
                <a:sym typeface="Arial"/>
              </a:rPr>
              <a:t>(continued)</a:t>
            </a:r>
            <a:endParaRPr/>
          </a:p>
        </p:txBody>
      </p:sp>
      <p:sp>
        <p:nvSpPr>
          <p:cNvPr id="280917" name="Google Shape;280917;p115"/>
          <p:cNvSpPr txBox="1"/>
          <p:nvPr/>
        </p:nvSpPr>
        <p:spPr>
          <a:xfrm>
            <a:off x="4282751" y="6346827"/>
            <a:ext cx="3278100" cy="3651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Noto Sans Symbols"/>
              <a:buNone/>
            </a:pPr>
            <a:r>
              <a:rPr lang="en-US" sz="1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Business Statistics: A Decision-Making Approach, 7e © 2008 Prentice-Hall, Inc.</a:t>
            </a:r>
            <a:endParaRPr sz="10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09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922" name="Google Shape;280922;p116"/>
          <p:cNvSpPr txBox="1">
            <a:spLocks noGrp="1"/>
          </p:cNvSpPr>
          <p:nvPr>
            <p:ph type="title"/>
          </p:nvPr>
        </p:nvSpPr>
        <p:spPr>
          <a:xfrm>
            <a:off x="2389981" y="840583"/>
            <a:ext cx="7793100" cy="76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/>
              <a:t>The Alternative Hypothesis, H</a:t>
            </a:r>
            <a:r>
              <a:rPr lang="en-US" baseline="-25000"/>
              <a:t>A</a:t>
            </a:r>
            <a:endParaRPr/>
          </a:p>
        </p:txBody>
      </p:sp>
      <p:sp>
        <p:nvSpPr>
          <p:cNvPr id="280923" name="Google Shape;280923;p116"/>
          <p:cNvSpPr txBox="1">
            <a:spLocks noGrp="1"/>
          </p:cNvSpPr>
          <p:nvPr>
            <p:ph type="body" idx="1"/>
          </p:nvPr>
        </p:nvSpPr>
        <p:spPr>
          <a:xfrm>
            <a:off x="2590800" y="1676401"/>
            <a:ext cx="7391400" cy="453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28600" lvl="0" indent="-2286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Is the opposite of the null hypothesis</a:t>
            </a:r>
            <a:endParaRPr/>
          </a:p>
          <a:p>
            <a:pPr marL="68580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/>
              <a:t>e.g.: Challenges the status quo</a:t>
            </a:r>
            <a:endParaRPr/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May or may not be accepted</a:t>
            </a:r>
            <a:endParaRPr/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Is generally the hypothesis that is believed (or needs to be supported) by the researcher – a </a:t>
            </a:r>
            <a:r>
              <a:rPr lang="en-US">
                <a:solidFill>
                  <a:schemeClr val="folHlink"/>
                </a:solidFill>
              </a:rPr>
              <a:t>research hypothesis</a:t>
            </a:r>
            <a:endParaRPr/>
          </a:p>
        </p:txBody>
      </p:sp>
      <p:sp>
        <p:nvSpPr>
          <p:cNvPr id="280924" name="Google Shape;280924;p116"/>
          <p:cNvSpPr txBox="1"/>
          <p:nvPr/>
        </p:nvSpPr>
        <p:spPr>
          <a:xfrm>
            <a:off x="4282751" y="6346827"/>
            <a:ext cx="3278100" cy="3651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Noto Sans Symbols"/>
              <a:buNone/>
            </a:pPr>
            <a:r>
              <a:rPr lang="en-US" sz="1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Business Statistics: A Decision-Making Approach, 7e © 2008 Prentice-Hall, Inc.</a:t>
            </a:r>
            <a:endParaRPr sz="10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09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929" name="Google Shape;280929;p117"/>
          <p:cNvSpPr/>
          <p:nvPr/>
        </p:nvSpPr>
        <p:spPr>
          <a:xfrm>
            <a:off x="2971800" y="3810000"/>
            <a:ext cx="5715000" cy="609600"/>
          </a:xfrm>
          <a:prstGeom prst="rect">
            <a:avLst/>
          </a:prstGeom>
          <a:solidFill>
            <a:srgbClr val="FFFFCC"/>
          </a:solidFill>
          <a:ln w="95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None/>
            </a:pPr>
            <a:endParaRPr sz="2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0930" name="Google Shape;280930;p117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/>
              <a:t>Errors in Making Decisions</a:t>
            </a:r>
            <a:endParaRPr/>
          </a:p>
        </p:txBody>
      </p:sp>
      <p:sp>
        <p:nvSpPr>
          <p:cNvPr id="280931" name="Google Shape;280931;p117"/>
          <p:cNvSpPr txBox="1">
            <a:spLocks noGrp="1"/>
          </p:cNvSpPr>
          <p:nvPr>
            <p:ph type="body" idx="1"/>
          </p:nvPr>
        </p:nvSpPr>
        <p:spPr>
          <a:xfrm>
            <a:off x="2590800" y="2006600"/>
            <a:ext cx="7848600" cy="453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28600" lvl="0" indent="-2286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 b="1"/>
              <a:t>Type I Error</a:t>
            </a:r>
            <a:r>
              <a:rPr lang="en-US"/>
              <a:t> </a:t>
            </a:r>
            <a:endParaRPr/>
          </a:p>
          <a:p>
            <a:pPr marL="68580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 sz="2800"/>
              <a:t>Reject a true null hypothesis</a:t>
            </a:r>
            <a:endParaRPr/>
          </a:p>
          <a:p>
            <a:pPr marL="68580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 sz="2800"/>
              <a:t>Considered a serious type of error</a:t>
            </a:r>
            <a:endParaRPr/>
          </a:p>
          <a:p>
            <a:pPr marL="68580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None/>
            </a:pPr>
            <a:endParaRPr sz="2800"/>
          </a:p>
          <a:p>
            <a:pPr marL="68580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None/>
            </a:pPr>
            <a:r>
              <a:rPr lang="en-US" sz="2800"/>
              <a:t>The probability of Type I Error is </a:t>
            </a:r>
            <a:r>
              <a:rPr lang="en-US" sz="3200" b="1"/>
              <a:t>α</a:t>
            </a:r>
            <a:endParaRPr/>
          </a:p>
          <a:p>
            <a:pPr marL="1143000" lvl="2" indent="-228600" algn="l" rtl="0">
              <a:lnSpc>
                <a:spcPct val="14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 sz="2800"/>
              <a:t>Called </a:t>
            </a:r>
            <a:r>
              <a:rPr lang="en-US" sz="2800">
                <a:solidFill>
                  <a:schemeClr val="folHlink"/>
                </a:solidFill>
              </a:rPr>
              <a:t>level of significance</a:t>
            </a:r>
            <a:r>
              <a:rPr lang="en-US" sz="2800"/>
              <a:t> of the test</a:t>
            </a:r>
            <a:endParaRPr/>
          </a:p>
          <a:p>
            <a:pPr marL="114300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 sz="2800"/>
              <a:t>Set by researcher in advance</a:t>
            </a:r>
            <a:endParaRPr/>
          </a:p>
        </p:txBody>
      </p:sp>
      <p:sp>
        <p:nvSpPr>
          <p:cNvPr id="280932" name="Google Shape;280932;p117"/>
          <p:cNvSpPr txBox="1"/>
          <p:nvPr/>
        </p:nvSpPr>
        <p:spPr>
          <a:xfrm>
            <a:off x="4282751" y="6346827"/>
            <a:ext cx="3278100" cy="3651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Noto Sans Symbols"/>
              <a:buNone/>
            </a:pPr>
            <a:r>
              <a:rPr lang="en-US" sz="1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Business Statistics: A Decision-Making Approach, 7e © 2008 Prentice-Hall, Inc.</a:t>
            </a:r>
            <a:endParaRPr sz="10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09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937" name="Google Shape;280937;p118"/>
          <p:cNvSpPr/>
          <p:nvPr/>
        </p:nvSpPr>
        <p:spPr>
          <a:xfrm>
            <a:off x="3048000" y="3429000"/>
            <a:ext cx="5791200" cy="685800"/>
          </a:xfrm>
          <a:prstGeom prst="rect">
            <a:avLst/>
          </a:prstGeom>
          <a:solidFill>
            <a:srgbClr val="FFFFCC"/>
          </a:solidFill>
          <a:ln w="95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None/>
            </a:pPr>
            <a:endParaRPr sz="2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0938" name="Google Shape;280938;p11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/>
              <a:t>Errors in Making Decisions</a:t>
            </a:r>
            <a:endParaRPr/>
          </a:p>
        </p:txBody>
      </p:sp>
      <p:sp>
        <p:nvSpPr>
          <p:cNvPr id="280939" name="Google Shape;280939;p118"/>
          <p:cNvSpPr txBox="1">
            <a:spLocks noGrp="1"/>
          </p:cNvSpPr>
          <p:nvPr>
            <p:ph type="body" idx="1"/>
          </p:nvPr>
        </p:nvSpPr>
        <p:spPr>
          <a:xfrm>
            <a:off x="2604053" y="2090738"/>
            <a:ext cx="7467600" cy="419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28600" lvl="0" indent="-2286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 b="1"/>
              <a:t>Type II Error</a:t>
            </a:r>
            <a:endParaRPr/>
          </a:p>
          <a:p>
            <a:pPr marL="68580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 sz="2800"/>
              <a:t>Fail to reject a false null hypothesis</a:t>
            </a:r>
            <a:endParaRPr/>
          </a:p>
          <a:p>
            <a:pPr marL="68580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None/>
            </a:pPr>
            <a:endParaRPr sz="2800"/>
          </a:p>
          <a:p>
            <a:pPr marL="68580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None/>
            </a:pPr>
            <a:r>
              <a:rPr lang="en-US" sz="2800"/>
              <a:t>The probability of Type II Error is  β</a:t>
            </a:r>
            <a:endParaRPr sz="2800"/>
          </a:p>
          <a:p>
            <a:pPr marL="68580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None/>
            </a:pPr>
            <a:endParaRPr sz="2800"/>
          </a:p>
          <a:p>
            <a:pPr marL="68580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 sz="2800"/>
              <a:t>β is a calculated value, the formula is discussed later in the chapter</a:t>
            </a:r>
            <a:endParaRPr sz="2800"/>
          </a:p>
        </p:txBody>
      </p:sp>
      <p:sp>
        <p:nvSpPr>
          <p:cNvPr id="280940" name="Google Shape;280940;p118"/>
          <p:cNvSpPr txBox="1"/>
          <p:nvPr/>
        </p:nvSpPr>
        <p:spPr>
          <a:xfrm>
            <a:off x="9067800" y="1219201"/>
            <a:ext cx="1474800" cy="39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33399"/>
              </a:buClr>
              <a:buSzPts val="2000"/>
              <a:buFont typeface="Noto Sans Symbols"/>
              <a:buNone/>
            </a:pPr>
            <a:r>
              <a:rPr lang="en-US" sz="2000" b="0" i="1" u="none" strike="noStrike" cap="none">
                <a:solidFill>
                  <a:srgbClr val="333399"/>
                </a:solidFill>
                <a:latin typeface="Arial"/>
                <a:ea typeface="Arial"/>
                <a:cs typeface="Arial"/>
                <a:sym typeface="Arial"/>
              </a:rPr>
              <a:t>(continued)</a:t>
            </a:r>
            <a:endParaRPr/>
          </a:p>
        </p:txBody>
      </p:sp>
      <p:sp>
        <p:nvSpPr>
          <p:cNvPr id="280941" name="Google Shape;280941;p118"/>
          <p:cNvSpPr txBox="1"/>
          <p:nvPr/>
        </p:nvSpPr>
        <p:spPr>
          <a:xfrm>
            <a:off x="4282751" y="6346827"/>
            <a:ext cx="3278100" cy="3651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Noto Sans Symbols"/>
              <a:buNone/>
            </a:pPr>
            <a:r>
              <a:rPr lang="en-US" sz="1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Business Statistics: A Decision-Making Approach, 7e © 2008 Prentice-Hall, Inc.</a:t>
            </a:r>
            <a:endParaRPr sz="10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Footer Placeholder 3">
            <a:extLst>
              <a:ext uri="{FF2B5EF4-FFF2-40B4-BE49-F238E27FC236}">
                <a16:creationId xmlns:a16="http://schemas.microsoft.com/office/drawing/2014/main" id="{6DB652FA-EE6D-4FCD-9C39-F16BE2A36F81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Business Statistics: A Decision-Making Approach, 7e © 2008 Prentice-Hall, Inc.</a:t>
            </a:r>
          </a:p>
        </p:txBody>
      </p:sp>
      <p:sp>
        <p:nvSpPr>
          <p:cNvPr id="100356" name="Rectangle 4">
            <a:extLst>
              <a:ext uri="{FF2B5EF4-FFF2-40B4-BE49-F238E27FC236}">
                <a16:creationId xmlns:a16="http://schemas.microsoft.com/office/drawing/2014/main" id="{C975B644-9B80-4F9B-A7C9-2317245FF45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38800" y="2438400"/>
            <a:ext cx="4572000" cy="1066800"/>
          </a:xfrm>
          <a:prstGeom prst="rect">
            <a:avLst/>
          </a:prstGeom>
          <a:solidFill>
            <a:srgbClr val="FDE0B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00357" name="Rectangle 5">
            <a:extLst>
              <a:ext uri="{FF2B5EF4-FFF2-40B4-BE49-F238E27FC236}">
                <a16:creationId xmlns:a16="http://schemas.microsoft.com/office/drawing/2014/main" id="{8EED72AD-10D6-4330-A208-3B4532145F5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1" y="2971800"/>
            <a:ext cx="1539875" cy="2743200"/>
          </a:xfrm>
          <a:prstGeom prst="rect">
            <a:avLst/>
          </a:prstGeom>
          <a:solidFill>
            <a:srgbClr val="CC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00358" name="Rectangle 6">
            <a:extLst>
              <a:ext uri="{FF2B5EF4-FFF2-40B4-BE49-F238E27FC236}">
                <a16:creationId xmlns:a16="http://schemas.microsoft.com/office/drawing/2014/main" id="{D2788630-2512-4E5F-BE64-410E5DE1ECF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Outcomes and Probabilities</a:t>
            </a:r>
          </a:p>
        </p:txBody>
      </p:sp>
      <p:sp>
        <p:nvSpPr>
          <p:cNvPr id="100359" name="Rectangle 13">
            <a:extLst>
              <a:ext uri="{FF2B5EF4-FFF2-40B4-BE49-F238E27FC236}">
                <a16:creationId xmlns:a16="http://schemas.microsoft.com/office/drawing/2014/main" id="{EC0BCB64-06EF-4CBB-B78F-AB11D94B8CB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53201" y="2514600"/>
            <a:ext cx="2498725" cy="459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9C9F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8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State of Nature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8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00360" name="Rectangle 22">
            <a:extLst>
              <a:ext uri="{FF2B5EF4-FFF2-40B4-BE49-F238E27FC236}">
                <a16:creationId xmlns:a16="http://schemas.microsoft.com/office/drawing/2014/main" id="{6CC0CC27-FC44-4E58-909B-E4B240439CD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91000" y="3048000"/>
            <a:ext cx="1465146" cy="459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8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Decision</a:t>
            </a:r>
          </a:p>
        </p:txBody>
      </p:sp>
      <p:sp>
        <p:nvSpPr>
          <p:cNvPr id="100361" name="Rectangle 37">
            <a:extLst>
              <a:ext uri="{FF2B5EF4-FFF2-40B4-BE49-F238E27FC236}">
                <a16:creationId xmlns:a16="http://schemas.microsoft.com/office/drawing/2014/main" id="{A42E1A66-2BCC-4CFE-8418-94598DB25C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30701" y="3538538"/>
            <a:ext cx="1141339" cy="459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9C9F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Do Not</a:t>
            </a:r>
          </a:p>
        </p:txBody>
      </p:sp>
      <p:sp>
        <p:nvSpPr>
          <p:cNvPr id="100362" name="Rectangle 39">
            <a:extLst>
              <a:ext uri="{FF2B5EF4-FFF2-40B4-BE49-F238E27FC236}">
                <a16:creationId xmlns:a16="http://schemas.microsoft.com/office/drawing/2014/main" id="{C72F95F8-90BC-4DA0-8173-9937EEC055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70388" y="3898900"/>
            <a:ext cx="1056380" cy="459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9C9F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Reject</a:t>
            </a:r>
          </a:p>
        </p:txBody>
      </p:sp>
      <p:sp>
        <p:nvSpPr>
          <p:cNvPr id="100363" name="Rectangle 41">
            <a:extLst>
              <a:ext uri="{FF2B5EF4-FFF2-40B4-BE49-F238E27FC236}">
                <a16:creationId xmlns:a16="http://schemas.microsoft.com/office/drawing/2014/main" id="{2AEEDE76-1F60-415F-A696-05426809D1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62489" y="4259263"/>
            <a:ext cx="405561" cy="459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9C9F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H</a:t>
            </a:r>
          </a:p>
        </p:txBody>
      </p:sp>
      <p:sp>
        <p:nvSpPr>
          <p:cNvPr id="100364" name="Rectangle 42">
            <a:extLst>
              <a:ext uri="{FF2B5EF4-FFF2-40B4-BE49-F238E27FC236}">
                <a16:creationId xmlns:a16="http://schemas.microsoft.com/office/drawing/2014/main" id="{69FB637A-49C3-4FDC-A54F-2CFC408FA87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83151" y="4395789"/>
            <a:ext cx="296557" cy="3359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9C9F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6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</a:t>
            </a:r>
          </a:p>
        </p:txBody>
      </p:sp>
      <p:sp>
        <p:nvSpPr>
          <p:cNvPr id="100365" name="Rectangle 43">
            <a:extLst>
              <a:ext uri="{FF2B5EF4-FFF2-40B4-BE49-F238E27FC236}">
                <a16:creationId xmlns:a16="http://schemas.microsoft.com/office/drawing/2014/main" id="{49E73AD0-B592-45F3-A6C0-10A34D364E3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19800" y="3733800"/>
            <a:ext cx="1397820" cy="8284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9C9F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No error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(1 -    )</a:t>
            </a:r>
          </a:p>
        </p:txBody>
      </p:sp>
      <p:sp>
        <p:nvSpPr>
          <p:cNvPr id="100366" name="Rectangle 44">
            <a:extLst>
              <a:ext uri="{FF2B5EF4-FFF2-40B4-BE49-F238E27FC236}">
                <a16:creationId xmlns:a16="http://schemas.microsoft.com/office/drawing/2014/main" id="{58D5F0CF-7085-4CF1-9E15-F912F838560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29401" y="4114800"/>
            <a:ext cx="376707" cy="459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9C9F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1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Symbol" panose="05050102010706020507" pitchFamily="18" charset="2"/>
                <a:ea typeface="+mn-ea"/>
                <a:cs typeface="+mn-cs"/>
              </a:rPr>
              <a:t>a</a:t>
            </a:r>
            <a:endParaRPr kumimoji="0" lang="en-US" altLang="en-US" sz="2400" b="1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Symbol" panose="05050102010706020507" pitchFamily="18" charset="2"/>
              <a:ea typeface="+mn-ea"/>
              <a:cs typeface="+mn-cs"/>
            </a:endParaRPr>
          </a:p>
        </p:txBody>
      </p:sp>
      <p:sp>
        <p:nvSpPr>
          <p:cNvPr id="100367" name="Rectangle 46">
            <a:extLst>
              <a:ext uri="{FF2B5EF4-FFF2-40B4-BE49-F238E27FC236}">
                <a16:creationId xmlns:a16="http://schemas.microsoft.com/office/drawing/2014/main" id="{5D89F254-82DF-4DA0-A17E-B3661A61D3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49960" y="3733800"/>
            <a:ext cx="2056269" cy="8284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9C9F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Type II Error</a:t>
            </a: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( </a:t>
            </a:r>
            <a:r>
              <a:rPr kumimoji="0" lang="el-GR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Symbol" panose="05050102010706020507" pitchFamily="18" charset="2"/>
              </a:rPr>
              <a:t>β</a:t>
            </a: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Symbol" panose="05050102010706020507" pitchFamily="18" charset="2"/>
              </a:rPr>
              <a:t> )</a:t>
            </a:r>
            <a:endParaRPr kumimoji="0" lang="en-US" altLang="en-US" sz="2400" b="1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00368" name="Rectangle 55">
            <a:extLst>
              <a:ext uri="{FF2B5EF4-FFF2-40B4-BE49-F238E27FC236}">
                <a16:creationId xmlns:a16="http://schemas.microsoft.com/office/drawing/2014/main" id="{2DAF2506-1AF1-4774-A902-A078AD21D5B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70388" y="4800600"/>
            <a:ext cx="1056380" cy="459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9C9F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Reject</a:t>
            </a:r>
          </a:p>
        </p:txBody>
      </p:sp>
      <p:sp>
        <p:nvSpPr>
          <p:cNvPr id="100369" name="Rectangle 57">
            <a:extLst>
              <a:ext uri="{FF2B5EF4-FFF2-40B4-BE49-F238E27FC236}">
                <a16:creationId xmlns:a16="http://schemas.microsoft.com/office/drawing/2014/main" id="{DC15ABB2-6F38-4CD9-9DD2-F8FC3F2C16D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62489" y="5160963"/>
            <a:ext cx="405561" cy="459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9C9F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H</a:t>
            </a:r>
          </a:p>
        </p:txBody>
      </p:sp>
      <p:sp>
        <p:nvSpPr>
          <p:cNvPr id="100370" name="Rectangle 58">
            <a:extLst>
              <a:ext uri="{FF2B5EF4-FFF2-40B4-BE49-F238E27FC236}">
                <a16:creationId xmlns:a16="http://schemas.microsoft.com/office/drawing/2014/main" id="{BDBD96DF-AD42-483D-8439-4F45030F8C2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83151" y="5295901"/>
            <a:ext cx="296557" cy="3359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9C9F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6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</a:t>
            </a:r>
          </a:p>
        </p:txBody>
      </p:sp>
      <p:sp>
        <p:nvSpPr>
          <p:cNvPr id="100371" name="Rectangle 60">
            <a:extLst>
              <a:ext uri="{FF2B5EF4-FFF2-40B4-BE49-F238E27FC236}">
                <a16:creationId xmlns:a16="http://schemas.microsoft.com/office/drawing/2014/main" id="{7B24FC9A-8128-41DC-93B8-F2276E8B52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93381" y="4800600"/>
            <a:ext cx="1886350" cy="8284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9C9F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Type I Error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(    )</a:t>
            </a:r>
          </a:p>
        </p:txBody>
      </p:sp>
      <p:sp>
        <p:nvSpPr>
          <p:cNvPr id="100372" name="Rectangle 63">
            <a:extLst>
              <a:ext uri="{FF2B5EF4-FFF2-40B4-BE49-F238E27FC236}">
                <a16:creationId xmlns:a16="http://schemas.microsoft.com/office/drawing/2014/main" id="{BBEAA954-5946-4BD0-A9DC-C443C0E6D0D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53201" y="5181600"/>
            <a:ext cx="376707" cy="459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9C9F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1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Symbol" panose="05050102010706020507" pitchFamily="18" charset="2"/>
                <a:ea typeface="+mn-ea"/>
                <a:cs typeface="+mn-cs"/>
              </a:rPr>
              <a:t>a</a:t>
            </a:r>
            <a:endParaRPr kumimoji="0" lang="en-US" altLang="en-US" sz="2400" b="1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Symbol" panose="05050102010706020507" pitchFamily="18" charset="2"/>
              <a:ea typeface="+mn-ea"/>
              <a:cs typeface="+mn-cs"/>
            </a:endParaRPr>
          </a:p>
        </p:txBody>
      </p:sp>
      <p:sp>
        <p:nvSpPr>
          <p:cNvPr id="100373" name="Rectangle 70">
            <a:extLst>
              <a:ext uri="{FF2B5EF4-FFF2-40B4-BE49-F238E27FC236}">
                <a16:creationId xmlns:a16="http://schemas.microsoft.com/office/drawing/2014/main" id="{E6E23095-1395-420D-A492-2910015EE3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1752601"/>
            <a:ext cx="6096000" cy="473075"/>
          </a:xfrm>
          <a:prstGeom prst="rect">
            <a:avLst/>
          </a:prstGeom>
          <a:solidFill>
            <a:srgbClr val="FFFFCC"/>
          </a:solidFill>
          <a:ln w="1905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Possible Hypothesis Test Outcomes</a:t>
            </a:r>
          </a:p>
        </p:txBody>
      </p:sp>
      <p:sp>
        <p:nvSpPr>
          <p:cNvPr id="100374" name="Line 77">
            <a:extLst>
              <a:ext uri="{FF2B5EF4-FFF2-40B4-BE49-F238E27FC236}">
                <a16:creationId xmlns:a16="http://schemas.microsoft.com/office/drawing/2014/main" id="{CAFD1AB6-82D3-48A2-A37A-5BFBA445F023}"/>
              </a:ext>
            </a:extLst>
          </p:cNvPr>
          <p:cNvSpPr>
            <a:spLocks noChangeShapeType="1"/>
          </p:cNvSpPr>
          <p:nvPr/>
        </p:nvSpPr>
        <p:spPr bwMode="auto">
          <a:xfrm>
            <a:off x="4953000" y="5721350"/>
            <a:ext cx="4191000" cy="0"/>
          </a:xfrm>
          <a:prstGeom prst="line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0375" name="Line 82">
            <a:extLst>
              <a:ext uri="{FF2B5EF4-FFF2-40B4-BE49-F238E27FC236}">
                <a16:creationId xmlns:a16="http://schemas.microsoft.com/office/drawing/2014/main" id="{E56E0BF3-157E-48B2-ADD8-ACAE3DB3FBB9}"/>
              </a:ext>
            </a:extLst>
          </p:cNvPr>
          <p:cNvSpPr>
            <a:spLocks noChangeShapeType="1"/>
          </p:cNvSpPr>
          <p:nvPr/>
        </p:nvSpPr>
        <p:spPr bwMode="auto">
          <a:xfrm>
            <a:off x="7743825" y="2978150"/>
            <a:ext cx="0" cy="2743200"/>
          </a:xfrm>
          <a:prstGeom prst="line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0376" name="Rectangle 89">
            <a:extLst>
              <a:ext uri="{FF2B5EF4-FFF2-40B4-BE49-F238E27FC236}">
                <a16:creationId xmlns:a16="http://schemas.microsoft.com/office/drawing/2014/main" id="{9351EF19-A596-472D-ADAA-E3D96D6F83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2438400"/>
            <a:ext cx="6096000" cy="327660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00377" name="Rectangle 92">
            <a:extLst>
              <a:ext uri="{FF2B5EF4-FFF2-40B4-BE49-F238E27FC236}">
                <a16:creationId xmlns:a16="http://schemas.microsoft.com/office/drawing/2014/main" id="{10E669AD-6514-4EDD-8C9F-D59B2D6EBC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29600" y="3048000"/>
            <a:ext cx="1442704" cy="459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9C9F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H</a:t>
            </a:r>
            <a:r>
              <a:rPr kumimoji="0" lang="en-US" altLang="en-US" sz="2400" b="0" i="0" u="none" strike="noStrike" kern="1200" cap="none" spc="0" normalizeH="0" baseline="-2500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</a:t>
            </a:r>
            <a:r>
              <a:rPr kumimoji="0" lang="en-US" altLang="en-US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False</a:t>
            </a:r>
          </a:p>
        </p:txBody>
      </p:sp>
      <p:sp>
        <p:nvSpPr>
          <p:cNvPr id="100378" name="Rectangle 93">
            <a:extLst>
              <a:ext uri="{FF2B5EF4-FFF2-40B4-BE49-F238E27FC236}">
                <a16:creationId xmlns:a16="http://schemas.microsoft.com/office/drawing/2014/main" id="{5A1C6F4E-B339-4BF7-8E2C-FC43C9A11E9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19801" y="3048000"/>
            <a:ext cx="1305487" cy="459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9C9F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H</a:t>
            </a:r>
            <a:r>
              <a:rPr kumimoji="0" lang="en-US" altLang="en-US" sz="2400" b="0" i="0" u="none" strike="noStrike" kern="1200" cap="none" spc="0" normalizeH="0" baseline="-2500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</a:t>
            </a:r>
            <a:r>
              <a:rPr kumimoji="0" lang="en-US" altLang="en-US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True</a:t>
            </a:r>
          </a:p>
        </p:txBody>
      </p:sp>
      <p:sp>
        <p:nvSpPr>
          <p:cNvPr id="100379" name="Line 94">
            <a:extLst>
              <a:ext uri="{FF2B5EF4-FFF2-40B4-BE49-F238E27FC236}">
                <a16:creationId xmlns:a16="http://schemas.microsoft.com/office/drawing/2014/main" id="{E3E34E7C-CACA-40BD-8088-103EE1BC48D5}"/>
              </a:ext>
            </a:extLst>
          </p:cNvPr>
          <p:cNvSpPr>
            <a:spLocks noChangeShapeType="1"/>
          </p:cNvSpPr>
          <p:nvPr/>
        </p:nvSpPr>
        <p:spPr bwMode="auto">
          <a:xfrm>
            <a:off x="4114800" y="2971800"/>
            <a:ext cx="60960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0380" name="Line 95">
            <a:extLst>
              <a:ext uri="{FF2B5EF4-FFF2-40B4-BE49-F238E27FC236}">
                <a16:creationId xmlns:a16="http://schemas.microsoft.com/office/drawing/2014/main" id="{39289005-BC6A-4194-8910-2DE0D9737D98}"/>
              </a:ext>
            </a:extLst>
          </p:cNvPr>
          <p:cNvSpPr>
            <a:spLocks noChangeShapeType="1"/>
          </p:cNvSpPr>
          <p:nvPr/>
        </p:nvSpPr>
        <p:spPr bwMode="auto">
          <a:xfrm>
            <a:off x="5638800" y="2438400"/>
            <a:ext cx="0" cy="32766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0381" name="Line 96">
            <a:extLst>
              <a:ext uri="{FF2B5EF4-FFF2-40B4-BE49-F238E27FC236}">
                <a16:creationId xmlns:a16="http://schemas.microsoft.com/office/drawing/2014/main" id="{0E973467-809D-4E8B-975C-755E2462B262}"/>
              </a:ext>
            </a:extLst>
          </p:cNvPr>
          <p:cNvSpPr>
            <a:spLocks noChangeShapeType="1"/>
          </p:cNvSpPr>
          <p:nvPr/>
        </p:nvSpPr>
        <p:spPr bwMode="auto">
          <a:xfrm>
            <a:off x="4114800" y="4724400"/>
            <a:ext cx="60960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0382" name="Rectangle 97">
            <a:extLst>
              <a:ext uri="{FF2B5EF4-FFF2-40B4-BE49-F238E27FC236}">
                <a16:creationId xmlns:a16="http://schemas.microsoft.com/office/drawing/2014/main" id="{13C855F6-A221-4167-84EE-258628CA272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28801" y="4038600"/>
            <a:ext cx="1966913" cy="1193800"/>
          </a:xfrm>
          <a:prstGeom prst="rect">
            <a:avLst/>
          </a:prstGeom>
          <a:solidFill>
            <a:srgbClr val="D4E8F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Key: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Outcome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(Probability)</a:t>
            </a:r>
          </a:p>
        </p:txBody>
      </p:sp>
      <p:sp>
        <p:nvSpPr>
          <p:cNvPr id="100383" name="Line 98">
            <a:extLst>
              <a:ext uri="{FF2B5EF4-FFF2-40B4-BE49-F238E27FC236}">
                <a16:creationId xmlns:a16="http://schemas.microsoft.com/office/drawing/2014/main" id="{80FC74D5-E558-4136-A567-971E624DA0E7}"/>
              </a:ext>
            </a:extLst>
          </p:cNvPr>
          <p:cNvSpPr>
            <a:spLocks noChangeShapeType="1"/>
          </p:cNvSpPr>
          <p:nvPr/>
        </p:nvSpPr>
        <p:spPr bwMode="auto">
          <a:xfrm>
            <a:off x="4114800" y="3505200"/>
            <a:ext cx="60960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0384" name="Rectangle 99">
            <a:extLst>
              <a:ext uri="{FF2B5EF4-FFF2-40B4-BE49-F238E27FC236}">
                <a16:creationId xmlns:a16="http://schemas.microsoft.com/office/drawing/2014/main" id="{A013FF73-1D42-43C0-B93D-E4FB1AC981A6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92105" y="4800600"/>
            <a:ext cx="1516442" cy="8284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9C9F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No Error</a:t>
            </a: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( 1 - </a:t>
            </a:r>
            <a:r>
              <a:rPr kumimoji="0" lang="el-GR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Symbol" panose="05050102010706020507" pitchFamily="18" charset="2"/>
              </a:rPr>
              <a:t>β</a:t>
            </a: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Symbol" panose="05050102010706020507" pitchFamily="18" charset="2"/>
              </a:rPr>
              <a:t> )</a:t>
            </a:r>
            <a:endParaRPr kumimoji="0" lang="en-US" altLang="en-US" sz="2400" b="1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09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980" name="Google Shape;280980;p12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/>
              <a:t>Type I &amp; II Error Relationship</a:t>
            </a:r>
            <a:endParaRPr/>
          </a:p>
        </p:txBody>
      </p:sp>
      <p:sp>
        <p:nvSpPr>
          <p:cNvPr id="280981" name="Google Shape;280981;p120"/>
          <p:cNvSpPr txBox="1"/>
          <p:nvPr/>
        </p:nvSpPr>
        <p:spPr>
          <a:xfrm>
            <a:off x="2171700" y="2044701"/>
            <a:ext cx="7848600" cy="271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-18288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333CC"/>
              </a:buClr>
              <a:buSzPts val="2880"/>
              <a:buFont typeface="Noto Sans Symbols"/>
              <a:buChar char="▪"/>
            </a:pPr>
            <a:r>
              <a:rPr lang="en-US" sz="2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Type I and Type II errors cannot happen at</a:t>
            </a:r>
            <a:endParaRPr/>
          </a:p>
          <a:p>
            <a:pPr marL="0" marR="0" lvl="0" indent="0" algn="l" rtl="0">
              <a:lnSpc>
                <a:spcPct val="30000"/>
              </a:lnSpc>
              <a:spcBef>
                <a:spcPts val="1400"/>
              </a:spcBef>
              <a:spcAft>
                <a:spcPts val="0"/>
              </a:spcAft>
              <a:buClr>
                <a:srgbClr val="3333CC"/>
              </a:buClr>
              <a:buSzPts val="3360"/>
              <a:buFont typeface="Noto Sans Symbols"/>
              <a:buNone/>
            </a:pPr>
            <a:r>
              <a:rPr lang="en-US"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  the same time</a:t>
            </a:r>
            <a:endParaRPr/>
          </a:p>
          <a:p>
            <a:pPr marL="457200" marR="0" lvl="1" indent="-124459" algn="l" rtl="0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>
                <a:srgbClr val="FF0000"/>
              </a:buClr>
              <a:buSzPts val="1960"/>
              <a:buFont typeface="Noto Sans Symbols"/>
              <a:buChar char="▪"/>
            </a:pPr>
            <a:r>
              <a:rPr lang="en-US"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Type I error can only occur if H</a:t>
            </a:r>
            <a:r>
              <a:rPr lang="en-US" sz="2800" b="0" i="0" u="none" strike="noStrike" cap="none" baseline="-25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0</a:t>
            </a:r>
            <a:r>
              <a:rPr lang="en-US"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is </a:t>
            </a:r>
            <a:r>
              <a:rPr lang="en-US" sz="2800" b="0" i="0" u="none" strike="noStrike" cap="none">
                <a:solidFill>
                  <a:srgbClr val="3333CC"/>
                </a:solidFill>
                <a:latin typeface="Arial"/>
                <a:ea typeface="Arial"/>
                <a:cs typeface="Arial"/>
                <a:sym typeface="Arial"/>
              </a:rPr>
              <a:t>true</a:t>
            </a:r>
            <a:endParaRPr/>
          </a:p>
          <a:p>
            <a:pPr marL="457200" marR="0" lvl="1" indent="-124459" algn="l" rtl="0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>
                <a:srgbClr val="FF0000"/>
              </a:buClr>
              <a:buSzPts val="1960"/>
              <a:buFont typeface="Noto Sans Symbols"/>
              <a:buChar char="▪"/>
            </a:pPr>
            <a:r>
              <a:rPr lang="en-US"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Type II error can only occur if H</a:t>
            </a:r>
            <a:r>
              <a:rPr lang="en-US" sz="2800" b="0" i="0" u="none" strike="noStrike" cap="none" baseline="-25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0</a:t>
            </a:r>
            <a:r>
              <a:rPr lang="en-US"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is </a:t>
            </a:r>
            <a:r>
              <a:rPr lang="en-US" sz="2800" b="0" i="0" u="none" strike="noStrike" cap="none">
                <a:solidFill>
                  <a:srgbClr val="3333CC"/>
                </a:solidFill>
                <a:latin typeface="Arial"/>
                <a:ea typeface="Arial"/>
                <a:cs typeface="Arial"/>
                <a:sym typeface="Arial"/>
              </a:rPr>
              <a:t>false</a:t>
            </a:r>
            <a:endParaRPr/>
          </a:p>
          <a:p>
            <a:pPr marL="457200" marR="0" lvl="1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FF0000"/>
              </a:buClr>
              <a:buSzPts val="1680"/>
              <a:buFont typeface="Noto Sans Symbols"/>
              <a:buNone/>
            </a:pPr>
            <a:endParaRPr sz="2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0982" name="Google Shape;280982;p120"/>
          <p:cNvSpPr txBox="1"/>
          <p:nvPr/>
        </p:nvSpPr>
        <p:spPr>
          <a:xfrm>
            <a:off x="4282751" y="6346827"/>
            <a:ext cx="3278100" cy="3651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Noto Sans Symbols"/>
              <a:buNone/>
            </a:pPr>
            <a:r>
              <a:rPr lang="en-US" sz="1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Business Statistics: A Decision-Making Approach, 7e © 2008 Prentice-Hall, Inc.</a:t>
            </a:r>
            <a:endParaRPr sz="10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09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987" name="Google Shape;280987;p12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/>
              <a:t>Level of Significance, </a:t>
            </a:r>
            <a:r>
              <a:rPr lang="en-US" b="1"/>
              <a:t>α</a:t>
            </a:r>
            <a:r>
              <a:rPr lang="en-US"/>
              <a:t>  </a:t>
            </a:r>
            <a:endParaRPr/>
          </a:p>
        </p:txBody>
      </p:sp>
      <p:sp>
        <p:nvSpPr>
          <p:cNvPr id="280988" name="Google Shape;280988;p121"/>
          <p:cNvSpPr txBox="1">
            <a:spLocks noGrp="1"/>
          </p:cNvSpPr>
          <p:nvPr>
            <p:ph type="body" idx="1"/>
          </p:nvPr>
        </p:nvSpPr>
        <p:spPr>
          <a:xfrm>
            <a:off x="2286000" y="1752600"/>
            <a:ext cx="8077200" cy="457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28600" lvl="0" indent="-22860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 b="1"/>
              <a:t>Defines unlikely values of sample statistic if null hypothesis is true</a:t>
            </a:r>
            <a:endParaRPr/>
          </a:p>
          <a:p>
            <a:pPr marL="685800" lvl="1" indent="-228600" algn="l" rtl="0">
              <a:lnSpc>
                <a:spcPct val="105000"/>
              </a:lnSpc>
              <a:spcBef>
                <a:spcPts val="84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 sz="2800"/>
              <a:t>Defines </a:t>
            </a:r>
            <a:r>
              <a:rPr lang="en-US" sz="2800">
                <a:solidFill>
                  <a:schemeClr val="folHlink"/>
                </a:solidFill>
              </a:rPr>
              <a:t>rejection region</a:t>
            </a:r>
            <a:r>
              <a:rPr lang="en-US" sz="2800"/>
              <a:t> of the sampling distribution</a:t>
            </a:r>
            <a:endParaRPr/>
          </a:p>
          <a:p>
            <a:pPr marL="228600" lvl="0" indent="-228600" algn="l" rtl="0">
              <a:lnSpc>
                <a:spcPct val="105000"/>
              </a:lnSpc>
              <a:spcBef>
                <a:spcPts val="9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Is designated by  </a:t>
            </a:r>
            <a:r>
              <a:rPr lang="en-US" sz="3200" b="1">
                <a:solidFill>
                  <a:schemeClr val="folHlink"/>
                </a:solidFill>
              </a:rPr>
              <a:t>α</a:t>
            </a:r>
            <a:r>
              <a:rPr lang="en-US"/>
              <a:t> , (level of significance)</a:t>
            </a:r>
            <a:endParaRPr/>
          </a:p>
          <a:p>
            <a:pPr marL="685800" lvl="1" indent="-228600" algn="l" rtl="0">
              <a:lnSpc>
                <a:spcPct val="105000"/>
              </a:lnSpc>
              <a:spcBef>
                <a:spcPts val="84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 sz="2800"/>
              <a:t>Typical values are .01, .05, or .10</a:t>
            </a:r>
            <a:endParaRPr/>
          </a:p>
          <a:p>
            <a:pPr marL="228600" lvl="0" indent="-228600" algn="l" rtl="0">
              <a:lnSpc>
                <a:spcPct val="105000"/>
              </a:lnSpc>
              <a:spcBef>
                <a:spcPts val="84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Is selected by the researcher at the beginning</a:t>
            </a:r>
            <a:endParaRPr/>
          </a:p>
          <a:p>
            <a:pPr marL="228600" lvl="0" indent="-228600" algn="l" rtl="0">
              <a:lnSpc>
                <a:spcPct val="105000"/>
              </a:lnSpc>
              <a:spcBef>
                <a:spcPts val="9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Provides the critical value(s) of the test</a:t>
            </a:r>
            <a:r>
              <a:rPr lang="en-US" sz="3200"/>
              <a:t> </a:t>
            </a:r>
            <a:endParaRPr/>
          </a:p>
        </p:txBody>
      </p:sp>
      <p:sp>
        <p:nvSpPr>
          <p:cNvPr id="280989" name="Google Shape;280989;p121"/>
          <p:cNvSpPr txBox="1"/>
          <p:nvPr/>
        </p:nvSpPr>
        <p:spPr>
          <a:xfrm>
            <a:off x="4282751" y="6346827"/>
            <a:ext cx="3278100" cy="3651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Noto Sans Symbols"/>
              <a:buNone/>
            </a:pPr>
            <a:r>
              <a:rPr lang="en-US" sz="1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Business Statistics: A Decision-Making Approach, 7e © 2008 Prentice-Hall, Inc.</a:t>
            </a:r>
            <a:endParaRPr sz="10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09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994" name="Google Shape;280994;p122"/>
          <p:cNvSpPr txBox="1">
            <a:spLocks noGrp="1"/>
          </p:cNvSpPr>
          <p:nvPr>
            <p:ph type="body" idx="1"/>
          </p:nvPr>
        </p:nvSpPr>
        <p:spPr>
          <a:xfrm>
            <a:off x="2209800" y="1828800"/>
            <a:ext cx="8229600" cy="457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28600" lvl="0" indent="-2286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1. Specify population parameter of interest</a:t>
            </a:r>
            <a:endParaRPr/>
          </a:p>
          <a:p>
            <a:pPr marL="228600" lvl="0" indent="-228600" algn="l" rtl="0">
              <a:lnSpc>
                <a:spcPct val="90000"/>
              </a:lnSpc>
              <a:spcBef>
                <a:spcPts val="112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2. Formulate the null and alternative hypotheses</a:t>
            </a:r>
            <a:endParaRPr/>
          </a:p>
          <a:p>
            <a:pPr marL="228600" lvl="0" indent="-228600" algn="l" rtl="0">
              <a:lnSpc>
                <a:spcPct val="90000"/>
              </a:lnSpc>
              <a:spcBef>
                <a:spcPts val="112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3. Specify the desired significance level, α</a:t>
            </a:r>
            <a:endParaRPr/>
          </a:p>
          <a:p>
            <a:pPr marL="228600" lvl="0" indent="-228600" algn="l" rtl="0">
              <a:lnSpc>
                <a:spcPct val="90000"/>
              </a:lnSpc>
              <a:spcBef>
                <a:spcPts val="112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4. Define the rejection region</a:t>
            </a:r>
            <a:endParaRPr/>
          </a:p>
          <a:p>
            <a:pPr marL="228600" lvl="0" indent="-228600" algn="l" rtl="0">
              <a:lnSpc>
                <a:spcPct val="90000"/>
              </a:lnSpc>
              <a:spcBef>
                <a:spcPts val="112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5. Take a random sample and determine 	whether or not the sample result is in the 	rejection region</a:t>
            </a:r>
            <a:endParaRPr/>
          </a:p>
          <a:p>
            <a:pPr marL="228600" lvl="0" indent="-228600" algn="l" rtl="0">
              <a:lnSpc>
                <a:spcPct val="90000"/>
              </a:lnSpc>
              <a:spcBef>
                <a:spcPts val="112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6. Reach a decision and draw a conclusion</a:t>
            </a:r>
            <a:endParaRPr/>
          </a:p>
        </p:txBody>
      </p:sp>
      <p:sp>
        <p:nvSpPr>
          <p:cNvPr id="280995" name="Google Shape;280995;p122"/>
          <p:cNvSpPr/>
          <p:nvPr/>
        </p:nvSpPr>
        <p:spPr>
          <a:xfrm>
            <a:off x="2199481" y="746125"/>
            <a:ext cx="7793100" cy="76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85325" tIns="42650" rIns="85325" bIns="42650" anchor="b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33399"/>
              </a:buClr>
              <a:buSzPts val="4100"/>
              <a:buFont typeface="Noto Sans Symbols"/>
              <a:buNone/>
            </a:pPr>
            <a:r>
              <a:rPr lang="en-US" sz="4100" b="0" i="0" u="none" strike="noStrike" cap="none">
                <a:solidFill>
                  <a:srgbClr val="333399"/>
                </a:solidFill>
                <a:latin typeface="Arial"/>
                <a:ea typeface="Arial"/>
                <a:cs typeface="Arial"/>
                <a:sym typeface="Arial"/>
              </a:rPr>
              <a:t>Process of Hypothesis Testing</a:t>
            </a:r>
            <a:endParaRPr/>
          </a:p>
        </p:txBody>
      </p:sp>
      <p:sp>
        <p:nvSpPr>
          <p:cNvPr id="280996" name="Google Shape;280996;p122"/>
          <p:cNvSpPr txBox="1"/>
          <p:nvPr/>
        </p:nvSpPr>
        <p:spPr>
          <a:xfrm>
            <a:off x="4282751" y="6346827"/>
            <a:ext cx="3278100" cy="3651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Noto Sans Symbols"/>
              <a:buNone/>
            </a:pPr>
            <a:r>
              <a:rPr lang="en-US" sz="1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Business Statistics: A Decision-Making Approach, 7e © 2008 Prentice-Hall, Inc.</a:t>
            </a:r>
            <a:endParaRPr sz="10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10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001" name="Google Shape;281001;p123"/>
          <p:cNvSpPr/>
          <p:nvPr/>
        </p:nvSpPr>
        <p:spPr>
          <a:xfrm>
            <a:off x="2819400" y="4473526"/>
            <a:ext cx="6172200" cy="1303386"/>
          </a:xfrm>
          <a:prstGeom prst="rect">
            <a:avLst/>
          </a:prstGeom>
          <a:solidFill>
            <a:srgbClr val="FFFFCC"/>
          </a:solidFill>
          <a:ln w="190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None/>
            </a:pPr>
            <a:endParaRPr sz="2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1002" name="Google Shape;281002;p123"/>
          <p:cNvSpPr txBox="1">
            <a:spLocks noGrp="1"/>
          </p:cNvSpPr>
          <p:nvPr>
            <p:ph type="title"/>
          </p:nvPr>
        </p:nvSpPr>
        <p:spPr>
          <a:xfrm>
            <a:off x="2464904" y="1081088"/>
            <a:ext cx="7793100" cy="76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/>
              <a:t>P-Value Approach to Testing</a:t>
            </a:r>
            <a:endParaRPr/>
          </a:p>
        </p:txBody>
      </p:sp>
      <p:sp>
        <p:nvSpPr>
          <p:cNvPr id="281003" name="Google Shape;281003;p123"/>
          <p:cNvSpPr txBox="1">
            <a:spLocks noGrp="1"/>
          </p:cNvSpPr>
          <p:nvPr>
            <p:ph type="body" idx="1"/>
          </p:nvPr>
        </p:nvSpPr>
        <p:spPr>
          <a:xfrm>
            <a:off x="2362200" y="2667001"/>
            <a:ext cx="7772400" cy="430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28600" lvl="0" indent="-2286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Determine the </a:t>
            </a:r>
            <a:r>
              <a:rPr lang="en-US">
                <a:solidFill>
                  <a:schemeClr val="folHlink"/>
                </a:solidFill>
              </a:rPr>
              <a:t>p-value</a:t>
            </a:r>
            <a:r>
              <a:rPr lang="en-US"/>
              <a:t> from a table or computer</a:t>
            </a:r>
            <a:endParaRPr/>
          </a:p>
          <a:p>
            <a:pPr marL="228600" lvl="0" indent="-228600" algn="l" rtl="0">
              <a:lnSpc>
                <a:spcPct val="110000"/>
              </a:lnSpc>
              <a:spcBef>
                <a:spcPts val="168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Compare the </a:t>
            </a:r>
            <a:r>
              <a:rPr lang="en-US">
                <a:solidFill>
                  <a:schemeClr val="folHlink"/>
                </a:solidFill>
              </a:rPr>
              <a:t>p-value</a:t>
            </a:r>
            <a:r>
              <a:rPr lang="en-US"/>
              <a:t> with  </a:t>
            </a:r>
            <a:r>
              <a:rPr lang="en-US" b="1">
                <a:solidFill>
                  <a:schemeClr val="folHlink"/>
                </a:solidFill>
              </a:rPr>
              <a:t>α</a:t>
            </a:r>
            <a:endParaRPr/>
          </a:p>
          <a:p>
            <a:pPr marL="685800" lvl="1" indent="-228600" algn="l" rtl="0">
              <a:lnSpc>
                <a:spcPct val="90000"/>
              </a:lnSpc>
              <a:spcBef>
                <a:spcPts val="1620"/>
              </a:spcBef>
              <a:spcAft>
                <a:spcPts val="0"/>
              </a:spcAft>
              <a:buClr>
                <a:schemeClr val="dk1"/>
              </a:buClr>
              <a:buSzPts val="2700"/>
              <a:buChar char="•"/>
            </a:pPr>
            <a:r>
              <a:rPr lang="en-US" sz="2700"/>
              <a:t>If   p-value  &lt;  </a:t>
            </a:r>
            <a:r>
              <a:rPr lang="en-US" sz="2700" b="1"/>
              <a:t>α</a:t>
            </a:r>
            <a:r>
              <a:rPr lang="en-US" sz="2700"/>
              <a:t> ,  reject H</a:t>
            </a:r>
            <a:r>
              <a:rPr lang="en-US" sz="2700" baseline="-25000"/>
              <a:t>0</a:t>
            </a:r>
            <a:endParaRPr sz="2700"/>
          </a:p>
          <a:p>
            <a:pPr marL="685800" lvl="1" indent="-228600" algn="l" rtl="0">
              <a:lnSpc>
                <a:spcPct val="90000"/>
              </a:lnSpc>
              <a:spcBef>
                <a:spcPts val="1620"/>
              </a:spcBef>
              <a:spcAft>
                <a:spcPts val="0"/>
              </a:spcAft>
              <a:buClr>
                <a:schemeClr val="dk1"/>
              </a:buClr>
              <a:buSzPts val="2700"/>
              <a:buChar char="•"/>
            </a:pPr>
            <a:r>
              <a:rPr lang="en-US" sz="2700"/>
              <a:t>If   p-value  </a:t>
            </a:r>
            <a:r>
              <a:rPr lang="en-US" sz="2700" b="1"/>
              <a:t>≥</a:t>
            </a:r>
            <a:r>
              <a:rPr lang="en-US" sz="2700"/>
              <a:t>  </a:t>
            </a:r>
            <a:r>
              <a:rPr lang="en-US" sz="2700" b="1"/>
              <a:t>α</a:t>
            </a:r>
            <a:r>
              <a:rPr lang="en-US" sz="2700"/>
              <a:t> ,  do not reject H</a:t>
            </a:r>
            <a:r>
              <a:rPr lang="en-US" sz="2700" baseline="-25000"/>
              <a:t>0</a:t>
            </a:r>
            <a:r>
              <a:rPr lang="en-US" sz="2700"/>
              <a:t> </a:t>
            </a:r>
            <a:endParaRPr/>
          </a:p>
        </p:txBody>
      </p:sp>
      <p:cxnSp>
        <p:nvCxnSpPr>
          <p:cNvPr id="281004" name="Google Shape;281004;p123"/>
          <p:cNvCxnSpPr/>
          <p:nvPr/>
        </p:nvCxnSpPr>
        <p:spPr>
          <a:xfrm>
            <a:off x="7239000" y="1843088"/>
            <a:ext cx="152400" cy="0"/>
          </a:xfrm>
          <a:prstGeom prst="straightConnector1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81005" name="Google Shape;281005;p123"/>
          <p:cNvSpPr txBox="1"/>
          <p:nvPr/>
        </p:nvSpPr>
        <p:spPr>
          <a:xfrm>
            <a:off x="4282751" y="6346827"/>
            <a:ext cx="3278100" cy="3651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Noto Sans Symbols"/>
              <a:buNone/>
            </a:pPr>
            <a:r>
              <a:rPr lang="en-US" sz="1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Business Statistics: A Decision-Making Approach, 7e © 2008 Prentice-Hall, Inc.</a:t>
            </a:r>
            <a:endParaRPr sz="10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  <a:sym typeface="Arial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  <a:sym typeface="Arial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/>
              <a:ea typeface="+mn-ea"/>
              <a:cs typeface="+mn-cs"/>
              <a:sym typeface="Arial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3_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5221ee99d17410c2e92f9bbd0e0b6659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78f112be96feb5cfdf5b4bd30a2b8b67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FC33AA29-E562-4DCD-A3F8-B8EE73074A0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60E7C6C8-426F-4381-964F-343D78EA42D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476C562-472B-45D5-870A-7788E22C7515}">
  <ds:schemaRefs>
    <ds:schemaRef ds:uri="http://schemas.microsoft.com/office/2006/metadata/properties"/>
    <ds:schemaRef ds:uri="http://schemas.microsoft.com/office/infopath/2007/PartnerControls"/>
    <ds:schemaRef ds:uri="49100919-8a76-4266-be0c-7dc583902cb4"/>
    <ds:schemaRef ds:uri="d13aca44-ef33-4cf4-9980-7f0b00e6eeb9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65</TotalTime>
  <Words>3946</Words>
  <Application>Microsoft Office PowerPoint</Application>
  <PresentationFormat>Widescreen</PresentationFormat>
  <Paragraphs>682</Paragraphs>
  <Slides>72</Slides>
  <Notes>66</Notes>
  <HiddenSlides>0</HiddenSlides>
  <MMClips>0</MMClips>
  <ScaleCrop>false</ScaleCrop>
  <HeadingPairs>
    <vt:vector size="8" baseType="variant">
      <vt:variant>
        <vt:lpstr>Fonts Used</vt:lpstr>
      </vt:variant>
      <vt:variant>
        <vt:i4>8</vt:i4>
      </vt:variant>
      <vt:variant>
        <vt:lpstr>Theme</vt:lpstr>
      </vt:variant>
      <vt:variant>
        <vt:i4>4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72</vt:i4>
      </vt:variant>
    </vt:vector>
  </HeadingPairs>
  <TitlesOfParts>
    <vt:vector size="86" baseType="lpstr">
      <vt:lpstr>Alexandria</vt:lpstr>
      <vt:lpstr>Arial</vt:lpstr>
      <vt:lpstr>Calibri</vt:lpstr>
      <vt:lpstr>Calibri Light</vt:lpstr>
      <vt:lpstr>Noto Sans Symbols</vt:lpstr>
      <vt:lpstr>Symbol</vt:lpstr>
      <vt:lpstr>Times New Roman</vt:lpstr>
      <vt:lpstr>Wingdings</vt:lpstr>
      <vt:lpstr>3_Office Theme</vt:lpstr>
      <vt:lpstr>1_Office Theme</vt:lpstr>
      <vt:lpstr>2_Office Theme</vt:lpstr>
      <vt:lpstr>Office Theme</vt:lpstr>
      <vt:lpstr>Drawing</vt:lpstr>
      <vt:lpstr>Equation</vt:lpstr>
      <vt:lpstr>PowerPoint Presentation</vt:lpstr>
      <vt:lpstr>PowerPoint Presentation</vt:lpstr>
      <vt:lpstr>PowerPoint Presentation</vt:lpstr>
      <vt:lpstr>Chapter Goals</vt:lpstr>
      <vt:lpstr>Tools of Business Statistics</vt:lpstr>
      <vt:lpstr>Descriptive Statistics</vt:lpstr>
      <vt:lpstr>Inferential Statistics</vt:lpstr>
      <vt:lpstr>Inferential Statistics</vt:lpstr>
      <vt:lpstr>Tools for Collecting Data</vt:lpstr>
      <vt:lpstr>Survey Design Steps</vt:lpstr>
      <vt:lpstr>Survey Design Steps</vt:lpstr>
      <vt:lpstr>Types of Questions</vt:lpstr>
      <vt:lpstr>Populations and Samples</vt:lpstr>
      <vt:lpstr>Key Definitions</vt:lpstr>
      <vt:lpstr>Population vs. Sample</vt:lpstr>
      <vt:lpstr>Why Sample?</vt:lpstr>
      <vt:lpstr>Sampling Techniques</vt:lpstr>
      <vt:lpstr>Statistical Sampling</vt:lpstr>
      <vt:lpstr>Simple Random Sampling</vt:lpstr>
      <vt:lpstr>Systematic Random Sampling</vt:lpstr>
      <vt:lpstr>Stratified Random Sampling</vt:lpstr>
      <vt:lpstr>Data Types</vt:lpstr>
      <vt:lpstr>Data Types</vt:lpstr>
      <vt:lpstr>Data Types</vt:lpstr>
      <vt:lpstr>Data Measurement Levels</vt:lpstr>
      <vt:lpstr>PowerPoint Presentation</vt:lpstr>
      <vt:lpstr>Chapter Goals</vt:lpstr>
      <vt:lpstr>Frequency Distributions</vt:lpstr>
      <vt:lpstr>Why Use Frequency Distributions?</vt:lpstr>
      <vt:lpstr>Frequency Distribution: Discrete Data</vt:lpstr>
      <vt:lpstr>Relative Frequency</vt:lpstr>
      <vt:lpstr>Frequency Distribution:  Continuous Data</vt:lpstr>
      <vt:lpstr>Grouping Data by Classes</vt:lpstr>
      <vt:lpstr>Frequency Distribution Example</vt:lpstr>
      <vt:lpstr>Frequency Histograms</vt:lpstr>
      <vt:lpstr>Histogram Example</vt:lpstr>
      <vt:lpstr>PowerPoint Presentation</vt:lpstr>
      <vt:lpstr>Chapter Goals</vt:lpstr>
      <vt:lpstr>Chapter Topics</vt:lpstr>
      <vt:lpstr>Summary Measures</vt:lpstr>
      <vt:lpstr>Measures of Center and Location</vt:lpstr>
      <vt:lpstr>Mean (Arithmetic Average)</vt:lpstr>
      <vt:lpstr>Mean (Arithmetic Average)</vt:lpstr>
      <vt:lpstr>Median</vt:lpstr>
      <vt:lpstr> Median</vt:lpstr>
      <vt:lpstr> Median Example</vt:lpstr>
      <vt:lpstr>Shape of a Distribution</vt:lpstr>
      <vt:lpstr>Mode</vt:lpstr>
      <vt:lpstr> Review Example</vt:lpstr>
      <vt:lpstr>Summary Statistics</vt:lpstr>
      <vt:lpstr> Which measure of location is the “best”?</vt:lpstr>
      <vt:lpstr>Distribution Shape and  Box and Whisker Plot</vt:lpstr>
      <vt:lpstr>Measures of Variation</vt:lpstr>
      <vt:lpstr> Variation</vt:lpstr>
      <vt:lpstr>Range</vt:lpstr>
      <vt:lpstr> Disadvantages of the Range</vt:lpstr>
      <vt:lpstr>Variance</vt:lpstr>
      <vt:lpstr>Standard Deviation</vt:lpstr>
      <vt:lpstr>Calculation Example: Sample Standard Deviation</vt:lpstr>
      <vt:lpstr>PowerPoint Presentation</vt:lpstr>
      <vt:lpstr>Chapter Goals</vt:lpstr>
      <vt:lpstr>What is a Hypothesis?</vt:lpstr>
      <vt:lpstr>The Null Hypothesis, H0</vt:lpstr>
      <vt:lpstr>The Alternative Hypothesis, HA</vt:lpstr>
      <vt:lpstr>Errors in Making Decisions</vt:lpstr>
      <vt:lpstr>Errors in Making Decisions</vt:lpstr>
      <vt:lpstr>Outcomes and Probabilities</vt:lpstr>
      <vt:lpstr>Type I &amp; II Error Relationship</vt:lpstr>
      <vt:lpstr>Level of Significance, α  </vt:lpstr>
      <vt:lpstr>PowerPoint Presentation</vt:lpstr>
      <vt:lpstr>P-Value Approach to Testing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acer</dc:creator>
  <cp:lastModifiedBy>Dr</cp:lastModifiedBy>
  <cp:revision>3</cp:revision>
  <dcterms:modified xsi:type="dcterms:W3CDTF">2026-08-30T14:15:07Z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