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256" r:id="rId2"/>
    <p:sldId id="259" r:id="rId3"/>
    <p:sldId id="260" r:id="rId4"/>
    <p:sldId id="405" r:id="rId5"/>
    <p:sldId id="406" r:id="rId6"/>
    <p:sldId id="404" r:id="rId7"/>
    <p:sldId id="428" r:id="rId8"/>
    <p:sldId id="407" r:id="rId9"/>
    <p:sldId id="408" r:id="rId10"/>
    <p:sldId id="426" r:id="rId11"/>
    <p:sldId id="409" r:id="rId12"/>
    <p:sldId id="410" r:id="rId13"/>
    <p:sldId id="411" r:id="rId14"/>
    <p:sldId id="413" r:id="rId15"/>
    <p:sldId id="415" r:id="rId16"/>
    <p:sldId id="429" r:id="rId17"/>
    <p:sldId id="416" r:id="rId18"/>
    <p:sldId id="417" r:id="rId19"/>
    <p:sldId id="424" r:id="rId20"/>
    <p:sldId id="418" r:id="rId21"/>
    <p:sldId id="419" r:id="rId22"/>
    <p:sldId id="425" r:id="rId23"/>
    <p:sldId id="421" r:id="rId24"/>
    <p:sldId id="422" r:id="rId25"/>
    <p:sldId id="420" r:id="rId26"/>
    <p:sldId id="430" r:id="rId27"/>
    <p:sldId id="423" r:id="rId28"/>
    <p:sldId id="427" r:id="rId29"/>
    <p:sldId id="431" r:id="rId30"/>
    <p:sldId id="432" r:id="rId31"/>
    <p:sldId id="433" r:id="rId32"/>
    <p:sldId id="455" r:id="rId33"/>
    <p:sldId id="456" r:id="rId34"/>
    <p:sldId id="434" r:id="rId35"/>
    <p:sldId id="435" r:id="rId36"/>
    <p:sldId id="436" r:id="rId37"/>
    <p:sldId id="437" r:id="rId38"/>
    <p:sldId id="457" r:id="rId39"/>
    <p:sldId id="438" r:id="rId40"/>
    <p:sldId id="439" r:id="rId41"/>
    <p:sldId id="458" r:id="rId42"/>
    <p:sldId id="440" r:id="rId43"/>
    <p:sldId id="459" r:id="rId44"/>
    <p:sldId id="441" r:id="rId45"/>
    <p:sldId id="460" r:id="rId46"/>
    <p:sldId id="442" r:id="rId47"/>
    <p:sldId id="461" r:id="rId48"/>
    <p:sldId id="464" r:id="rId49"/>
    <p:sldId id="444" r:id="rId50"/>
    <p:sldId id="445" r:id="rId51"/>
    <p:sldId id="446" r:id="rId52"/>
    <p:sldId id="447" r:id="rId53"/>
    <p:sldId id="462" r:id="rId54"/>
    <p:sldId id="448" r:id="rId55"/>
    <p:sldId id="449" r:id="rId56"/>
    <p:sldId id="463" r:id="rId57"/>
    <p:sldId id="450" r:id="rId58"/>
    <p:sldId id="451" r:id="rId59"/>
    <p:sldId id="452" r:id="rId60"/>
    <p:sldId id="453" r:id="rId61"/>
    <p:sldId id="454" r:id="rId62"/>
    <p:sldId id="377"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89464" autoAdjust="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7ABD59-DCD0-4E8A-A633-3A240283B39A}" type="datetimeFigureOut">
              <a:rPr lang="en-US" smtClean="0"/>
              <a:t>8/4/2022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1F2B11-F018-4743-BECD-7872EB8D0CC6}" type="slidenum">
              <a:rPr lang="en-US" smtClean="0"/>
              <a:t>‹#›</a:t>
            </a:fld>
            <a:endParaRPr lang="en-US"/>
          </a:p>
        </p:txBody>
      </p:sp>
    </p:spTree>
    <p:extLst>
      <p:ext uri="{BB962C8B-B14F-4D97-AF65-F5344CB8AC3E}">
        <p14:creationId xmlns:p14="http://schemas.microsoft.com/office/powerpoint/2010/main" val="3395051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5.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6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2.xml.rels><?xml version="1.0" encoding="UTF-8" standalone="yes"?>
<Relationships xmlns="http://schemas.openxmlformats.org/package/2006/relationships"><Relationship Id="rId8" Type="http://schemas.openxmlformats.org/officeDocument/2006/relationships/image" Target="../media/image34.emf"/><Relationship Id="rId3" Type="http://schemas.openxmlformats.org/officeDocument/2006/relationships/image" Target="../media/image6.png"/><Relationship Id="rId7" Type="http://schemas.openxmlformats.org/officeDocument/2006/relationships/image" Target="../media/image33.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281375" y="3125529"/>
            <a:ext cx="5882401" cy="1034667"/>
          </a:xfrm>
          <a:prstGeom prst="rect">
            <a:avLst/>
          </a:prstGeom>
        </p:spPr>
      </p:pic>
      <p:sp>
        <p:nvSpPr>
          <p:cNvPr id="14" name="TextBox 13"/>
          <p:cNvSpPr txBox="1"/>
          <p:nvPr/>
        </p:nvSpPr>
        <p:spPr>
          <a:xfrm>
            <a:off x="474133" y="715791"/>
            <a:ext cx="6158481" cy="1600438"/>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Cybersecurity Law, Policy and Ethics </a:t>
            </a:r>
          </a:p>
          <a:p>
            <a:endParaRPr lang="en-US" sz="11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rgbClr val="24A9E1"/>
                </a:solidFill>
                <a:latin typeface="Tajawal Medium" panose="00000600000000000000" pitchFamily="2" charset="-78"/>
                <a:cs typeface="Tajawal Medium" panose="00000600000000000000" pitchFamily="2" charset="-78"/>
              </a:rPr>
              <a:t>Prepared by </a:t>
            </a:r>
            <a:r>
              <a:rPr lang="en-US" sz="2800" b="1" dirty="0">
                <a:solidFill>
                  <a:schemeClr val="bg1"/>
                </a:solidFill>
                <a:latin typeface="Tajawal Medium" panose="00000600000000000000" pitchFamily="2" charset="-78"/>
                <a:cs typeface="Tajawal Medium" panose="00000600000000000000" pitchFamily="2" charset="-78"/>
              </a:rPr>
              <a:t>Dr. Kamal Alieyan</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322939" y="3316645"/>
            <a:ext cx="5837246"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Introduction to Cybersecurity Policies-Part 02</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288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Objectives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0438" y="1880058"/>
            <a:ext cx="10433073" cy="2805063"/>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the overall idea of policies in cyberspace.</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know the role of people who are associated with cybersecurity policies like policymakers and policy audiences.</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Different types of policies.</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Some very famous cybersecurity policy frameworks.</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5888181"/>
            <a:ext cx="980396" cy="87916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88559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1487964" y="1242797"/>
            <a:ext cx="8099384" cy="5584606"/>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8.1 CYBERSECURITY POLICIES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8.2 CYBERSECURITY POLICY MAKERS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8.3 UPDATING AND AUDITING CYBERSECURITY PROCEDURES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8.4 CYBERSECURITY POLICY AUDIENCE</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8.5 CYBERSECURITY POLICY CLASSIFICATION</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8.6 CYBERSECURITY POLICY AUDIT</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8.7 CYBERSECURITY POLICY ENFORCEMENT</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8.8 CYBERSECURITY POLICY AWARENESS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8.9 WRITING AND DEVELOPING EFFECTIVE CYBERSECURITY POLICIES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8.10 TYPES OF CYBERSECURITY POLICIES </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8.11 CYBERSECURITY FRAMEWORKS (CSFS)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8.12 SOME CYBERSECURITY FRAMEWORKS (CSFS)</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621884" y="1687800"/>
            <a:ext cx="11119058" cy="4770537"/>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Cybersecurity is a global issue.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Risk management at the enterprise level is a big concern, hence every employee in an organization including IT professionals and managers must be concerned about security.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One of the effective ways of educating employees on the significance of security is a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cybersecurity strategy </a:t>
            </a:r>
            <a:r>
              <a:rPr lang="en-US" sz="2200" dirty="0">
                <a:solidFill>
                  <a:srgbClr val="0A1F61"/>
                </a:solidFill>
                <a:cs typeface="Tajawal ExtraBold" panose="00000800000000000000" pitchFamily="2" charset="-78"/>
              </a:rPr>
              <a:t>that clarifies an individual’s responsibilities for protecting IT systems and data.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Cybersecurity policies </a:t>
            </a:r>
            <a:r>
              <a:rPr lang="en-US" sz="2200" dirty="0">
                <a:solidFill>
                  <a:srgbClr val="0A1F61"/>
                </a:solidFill>
                <a:cs typeface="Tajawal ExtraBold" panose="00000800000000000000" pitchFamily="2" charset="-78"/>
              </a:rPr>
              <a:t>are responsible for setting the standards of behavior for activities like </a:t>
            </a:r>
            <a:r>
              <a:rPr lang="en-US" sz="2200" u="sng" dirty="0">
                <a:solidFill>
                  <a:srgbClr val="0A1F61"/>
                </a:solidFill>
                <a:cs typeface="Tajawal ExtraBold" panose="00000800000000000000" pitchFamily="2" charset="-78"/>
              </a:rPr>
              <a:t>encrypting email attachments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restricting the use of social media</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policies are significant as cyberattacks and data breaches are potentially costly.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Many times, </a:t>
            </a:r>
            <a:r>
              <a:rPr lang="en-US" sz="2200" u="sng" dirty="0">
                <a:solidFill>
                  <a:srgbClr val="0A1F61"/>
                </a:solidFill>
                <a:cs typeface="Tajawal ExtraBold" panose="00000800000000000000" pitchFamily="2" charset="-78"/>
              </a:rPr>
              <a:t>employees are the weak links in an organization’s security</a:t>
            </a:r>
            <a:r>
              <a:rPr lang="en-US" sz="2200" dirty="0">
                <a:solidFill>
                  <a:srgbClr val="0A1F61"/>
                </a:solidFill>
                <a:cs typeface="Tajawal ExtraBold" panose="00000800000000000000" pitchFamily="2" charset="-78"/>
              </a:rPr>
              <a:t>. This is because employees may share passwords, click on malignant URLs and links, use unapproved cloud applications, and disregard to encode confidential records. </a:t>
            </a:r>
          </a:p>
        </p:txBody>
      </p:sp>
    </p:spTree>
    <p:extLst>
      <p:ext uri="{BB962C8B-B14F-4D97-AF65-F5344CB8AC3E}">
        <p14:creationId xmlns:p14="http://schemas.microsoft.com/office/powerpoint/2010/main" val="426818583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591779" y="1728267"/>
            <a:ext cx="11222182" cy="4785926"/>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All this may lead to catastrophic effects in cyberspace.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However,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improved cybersecurity policies </a:t>
            </a:r>
            <a:r>
              <a:rPr lang="en-US" sz="2200" dirty="0">
                <a:solidFill>
                  <a:srgbClr val="0A1F61"/>
                </a:solidFill>
                <a:cs typeface="Tajawal ExtraBold" panose="00000800000000000000" pitchFamily="2" charset="-78"/>
              </a:rPr>
              <a:t>may be useful for a better understanding of </a:t>
            </a:r>
            <a:r>
              <a:rPr lang="en-US" sz="2200" u="sng" dirty="0">
                <a:solidFill>
                  <a:srgbClr val="0A1F61"/>
                </a:solidFill>
                <a:cs typeface="Tajawal ExtraBold" panose="00000800000000000000" pitchFamily="2" charset="-78"/>
              </a:rPr>
              <a:t>how to maintain the security of data and applications </a:t>
            </a:r>
            <a:r>
              <a:rPr lang="en-US" sz="2200" dirty="0">
                <a:solidFill>
                  <a:srgbClr val="0A1F61"/>
                </a:solidFill>
                <a:cs typeface="Tajawal ExtraBold" panose="00000800000000000000" pitchFamily="2" charset="-78"/>
              </a:rPr>
              <a:t>by the employees and consultants.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Cybersecurity policies are a must in organizations </a:t>
            </a:r>
            <a:r>
              <a:rPr lang="en-US" sz="2200" dirty="0">
                <a:solidFill>
                  <a:srgbClr val="0A1F61"/>
                </a:solidFill>
                <a:cs typeface="Tajawal ExtraBold" panose="00000800000000000000" pitchFamily="2" charset="-78"/>
              </a:rPr>
              <a:t>and </a:t>
            </a:r>
            <a:r>
              <a:rPr lang="en-US" sz="2200" b="1" dirty="0">
                <a:solidFill>
                  <a:srgbClr val="0A1F61"/>
                </a:solidFill>
                <a:cs typeface="Tajawal ExtraBold" panose="00000800000000000000" pitchFamily="2" charset="-78"/>
              </a:rPr>
              <a:t>public companies </a:t>
            </a:r>
            <a:r>
              <a:rPr lang="en-US" sz="2200" u="sng" dirty="0">
                <a:solidFill>
                  <a:srgbClr val="0A1F61"/>
                </a:solidFill>
                <a:cs typeface="Tajawal ExtraBold" panose="00000800000000000000" pitchFamily="2" charset="-78"/>
              </a:rPr>
              <a:t>that are associated with industries like healthcare, finance, or insurance.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these organizations, cost as well as </a:t>
            </a:r>
            <a:r>
              <a:rPr lang="en-US" sz="2200" u="sng" dirty="0">
                <a:solidFill>
                  <a:srgbClr val="0A1F61"/>
                </a:solidFill>
                <a:cs typeface="Tajawal ExtraBold" panose="00000800000000000000" pitchFamily="2" charset="-78"/>
              </a:rPr>
              <a:t>reputation</a:t>
            </a:r>
            <a:r>
              <a:rPr lang="en-US" sz="2200" dirty="0">
                <a:solidFill>
                  <a:srgbClr val="0A1F61"/>
                </a:solidFill>
                <a:cs typeface="Tajawal ExtraBold" panose="00000800000000000000" pitchFamily="2" charset="-78"/>
              </a:rPr>
              <a:t> are at stake, and there are heavy penalties paid if their security infrastructure and procedures are found to be inadequate.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policies promote </a:t>
            </a:r>
            <a:r>
              <a:rPr lang="en-US" sz="2200" u="sng" dirty="0">
                <a:solidFill>
                  <a:srgbClr val="0A1F61"/>
                </a:solidFill>
                <a:cs typeface="Tajawal ExtraBold" panose="00000800000000000000" pitchFamily="2" charset="-78"/>
              </a:rPr>
              <a:t>the public image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credibility of an organization</a:t>
            </a:r>
            <a:r>
              <a:rPr lang="en-US" sz="2200" dirty="0">
                <a:solidFill>
                  <a:srgbClr val="0A1F61"/>
                </a:solidFill>
                <a:cs typeface="Tajawal ExtraBold" panose="00000800000000000000" pitchFamily="2" charset="-78"/>
              </a:rPr>
              <a:t>. Often customers, partners, shareholders, and prospective employees demand evidence that the organization is capable of protecting its sensitive data.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might be hard for an association to demonstrate its capacity if it does not have a cybersecurity policy.</a:t>
            </a:r>
          </a:p>
        </p:txBody>
      </p:sp>
    </p:spTree>
    <p:extLst>
      <p:ext uri="{BB962C8B-B14F-4D97-AF65-F5344CB8AC3E}">
        <p14:creationId xmlns:p14="http://schemas.microsoft.com/office/powerpoint/2010/main" val="64216047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555721" y="1836590"/>
            <a:ext cx="11091847" cy="3200876"/>
          </a:xfrm>
          <a:prstGeom prst="rect">
            <a:avLst/>
          </a:prstGeom>
          <a:noFill/>
        </p:spPr>
        <p:txBody>
          <a:bodyPr wrap="square" rtlCol="0">
            <a:spAutoFit/>
          </a:bodyPr>
          <a:lstStyle/>
          <a:p>
            <a:pPr algn="just"/>
            <a:r>
              <a:rPr lang="en-US" sz="2400" b="1" u="sng" dirty="0">
                <a:solidFill>
                  <a:srgbClr val="0A1F61"/>
                </a:solidFill>
                <a:cs typeface="Tajawal ExtraBold" panose="00000800000000000000" pitchFamily="2" charset="-78"/>
              </a:rPr>
              <a:t>Definition of Cybersecurity Policy:</a:t>
            </a:r>
          </a:p>
          <a:p>
            <a:pPr algn="just"/>
            <a:endParaRPr lang="en-US" sz="800" b="1"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cybersecurity policy is the statement of responsible decision-makers about the protection methodology of an organization’s vital physical and data resources.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may be thought of as a document that describes a company’s security controls and activities.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Although security policies do not determine technological solutions, they characterize sets of expectations and conditions that may assist in protecting assets along with its proficiency to organize business. </a:t>
            </a:r>
          </a:p>
        </p:txBody>
      </p:sp>
    </p:spTree>
    <p:extLst>
      <p:ext uri="{BB962C8B-B14F-4D97-AF65-F5344CB8AC3E}">
        <p14:creationId xmlns:p14="http://schemas.microsoft.com/office/powerpoint/2010/main" val="195708588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705299" y="1828562"/>
            <a:ext cx="10792691" cy="3200876"/>
          </a:xfrm>
          <a:prstGeom prst="rect">
            <a:avLst/>
          </a:prstGeom>
          <a:noFill/>
        </p:spPr>
        <p:txBody>
          <a:bodyPr wrap="square" rtlCol="0">
            <a:spAutoFit/>
          </a:bodyPr>
          <a:lstStyle/>
          <a:p>
            <a:pPr algn="just"/>
            <a:r>
              <a:rPr lang="en-US" sz="2400" b="1" u="sng" dirty="0">
                <a:solidFill>
                  <a:srgbClr val="0A1F61"/>
                </a:solidFill>
                <a:cs typeface="Tajawal ExtraBold" panose="00000800000000000000" pitchFamily="2" charset="-78"/>
              </a:rPr>
              <a:t>Definition of Cybersecurity Policy(2):</a:t>
            </a:r>
          </a:p>
          <a:p>
            <a:pPr algn="just"/>
            <a:endParaRPr lang="en-US" sz="800" b="1"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Ideally, a </a:t>
            </a:r>
            <a:r>
              <a:rPr lang="en-US" sz="2200" b="1" dirty="0">
                <a:solidFill>
                  <a:srgbClr val="0A1F61"/>
                </a:solidFill>
                <a:cs typeface="Tajawal ExtraBold" panose="00000800000000000000" pitchFamily="2" charset="-78"/>
              </a:rPr>
              <a:t>security policy </a:t>
            </a:r>
            <a:r>
              <a:rPr lang="en-US" sz="2200" dirty="0">
                <a:solidFill>
                  <a:srgbClr val="0A1F61"/>
                </a:solidFill>
                <a:cs typeface="Tajawal ExtraBold" panose="00000800000000000000" pitchFamily="2" charset="-78"/>
              </a:rPr>
              <a:t>defined as </a:t>
            </a:r>
            <a:r>
              <a:rPr lang="en-US" sz="2200" u="sng" dirty="0">
                <a:solidFill>
                  <a:srgbClr val="0A1F61"/>
                </a:solidFill>
                <a:cs typeface="Tajawal ExtraBold" panose="00000800000000000000" pitchFamily="2" charset="-78"/>
              </a:rPr>
              <a:t>the essential manner by which organization prospects for security are converted into explicit, quantifiable objectives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These policies are used to assist users in building, installing, and maintaining systems, so that they do not have to make those decisions by themselves.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Policies are written to offer guidance about the kind of behavior and resource uses may be required in acceptable from the employees of an organization. It also states what is forbidden to wield. </a:t>
            </a:r>
          </a:p>
        </p:txBody>
      </p:sp>
    </p:spTree>
    <p:extLst>
      <p:ext uri="{BB962C8B-B14F-4D97-AF65-F5344CB8AC3E}">
        <p14:creationId xmlns:p14="http://schemas.microsoft.com/office/powerpoint/2010/main" val="215033858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720436" y="1508617"/>
            <a:ext cx="11020506" cy="4308872"/>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Cybersecurity procedures </a:t>
            </a:r>
            <a:r>
              <a:rPr lang="en-US" sz="2200" dirty="0">
                <a:solidFill>
                  <a:srgbClr val="0A1F61"/>
                </a:solidFill>
                <a:cs typeface="Tajawal ExtraBold" panose="00000800000000000000" pitchFamily="2" charset="-78"/>
              </a:rPr>
              <a:t>define the rules for the number of employees, consultants, partners, board members, and other end-users who access online applications and web assets, send information over communication networks, and in any case practice dependable security.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Usually, the first part of a cybersecurity policy defines the overall security expectations, jobs, and duties in the association. Stakeholders incorporate outside consultants, IT staff, financial staff, etc.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section characterizes the jobs and obligations or information responsibility along with accountability of the policy.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policy may also include sections with respect to other areas of cybersecurity. These sections may highlight requirements for </a:t>
            </a:r>
            <a:r>
              <a:rPr lang="en-US" sz="2200" u="sng" dirty="0">
                <a:solidFill>
                  <a:srgbClr val="0A1F61"/>
                </a:solidFill>
                <a:cs typeface="Tajawal ExtraBold" panose="00000800000000000000" pitchFamily="2" charset="-78"/>
              </a:rPr>
              <a:t>antivirus software </a:t>
            </a:r>
            <a:r>
              <a:rPr lang="en-US" sz="2200" dirty="0">
                <a:solidFill>
                  <a:srgbClr val="0A1F61"/>
                </a:solidFill>
                <a:cs typeface="Tajawal ExtraBold" panose="00000800000000000000" pitchFamily="2" charset="-78"/>
              </a:rPr>
              <a:t>or the use of </a:t>
            </a:r>
            <a:r>
              <a:rPr lang="en-US" sz="2200" u="sng" dirty="0">
                <a:solidFill>
                  <a:srgbClr val="0A1F61"/>
                </a:solidFill>
                <a:cs typeface="Tajawal ExtraBold" panose="00000800000000000000" pitchFamily="2" charset="-78"/>
              </a:rPr>
              <a:t>cloud applications</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05807057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518760" y="1891629"/>
            <a:ext cx="11222182" cy="4447371"/>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order to incorporate guidelines and procedures for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large organizations </a:t>
            </a:r>
            <a:r>
              <a:rPr lang="en-US" sz="2200" dirty="0">
                <a:solidFill>
                  <a:srgbClr val="0A1F61"/>
                </a:solidFill>
                <a:cs typeface="Tajawal ExtraBold" panose="00000800000000000000" pitchFamily="2" charset="-78"/>
              </a:rPr>
              <a:t>or those in regulated industries, a </a:t>
            </a:r>
            <a:r>
              <a:rPr lang="en-US" sz="2200" u="sng" dirty="0">
                <a:solidFill>
                  <a:srgbClr val="0A1F61"/>
                </a:solidFill>
                <a:cs typeface="Tajawal ExtraBold" panose="00000800000000000000" pitchFamily="2" charset="-78"/>
              </a:rPr>
              <a:t>cybersecurity policy may be several pages long</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the case of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small organizations</a:t>
            </a:r>
            <a:r>
              <a:rPr lang="en-US" sz="2200" dirty="0">
                <a:solidFill>
                  <a:srgbClr val="0A1F61"/>
                </a:solidFill>
                <a:cs typeface="Tajawal ExtraBold" panose="00000800000000000000" pitchFamily="2" charset="-78"/>
              </a:rPr>
              <a:t>, it may be only a </a:t>
            </a:r>
            <a:r>
              <a:rPr lang="en-US" sz="2200" u="sng" dirty="0">
                <a:solidFill>
                  <a:srgbClr val="0A1F61"/>
                </a:solidFill>
                <a:cs typeface="Tajawal ExtraBold" panose="00000800000000000000" pitchFamily="2" charset="-78"/>
              </a:rPr>
              <a:t>few pages long and must cover fundamental security best practices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u="sng" dirty="0">
                <a:solidFill>
                  <a:srgbClr val="0A1F61"/>
                </a:solidFill>
                <a:cs typeface="Tajawal ExtraBold" panose="00000800000000000000" pitchFamily="2" charset="-78"/>
              </a:rPr>
              <a:t>Such </a:t>
            </a:r>
            <a:r>
              <a:rPr lang="en-US" sz="2400" b="1" u="sng" dirty="0">
                <a:solidFill>
                  <a:srgbClr val="0A1F61"/>
                </a:solidFill>
                <a:cs typeface="Tajawal ExtraBold" panose="00000800000000000000" pitchFamily="2" charset="-78"/>
              </a:rPr>
              <a:t>practices</a:t>
            </a:r>
            <a:r>
              <a:rPr lang="en-US" sz="2400" u="sng" dirty="0">
                <a:solidFill>
                  <a:srgbClr val="0A1F61"/>
                </a:solidFill>
                <a:cs typeface="Tajawal ExtraBold" panose="00000800000000000000" pitchFamily="2" charset="-78"/>
              </a:rPr>
              <a:t> may incorporate: </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for utilizing email encryption.</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Steps for accessing work applications remotely.</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for making and securing passwords.</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Rules on the use of social media.</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89238396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 CYBERSECURITY POLICIES</a:t>
            </a:r>
          </a:p>
        </p:txBody>
      </p:sp>
      <p:sp>
        <p:nvSpPr>
          <p:cNvPr id="9" name="TextBox 8"/>
          <p:cNvSpPr txBox="1"/>
          <p:nvPr/>
        </p:nvSpPr>
        <p:spPr>
          <a:xfrm>
            <a:off x="720436" y="1610200"/>
            <a:ext cx="11020506" cy="446276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 Cybersecurity policies must be irrespective of their length and </a:t>
            </a:r>
            <a:r>
              <a:rPr lang="en-US" sz="2200" u="sng" dirty="0">
                <a:solidFill>
                  <a:srgbClr val="0A1F61"/>
                </a:solidFill>
                <a:cs typeface="Tajawal ExtraBold" panose="00000800000000000000" pitchFamily="2" charset="-78"/>
              </a:rPr>
              <a:t>must highlight the areas of primary importance in the organization</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might incorporate security for the </a:t>
            </a:r>
            <a:r>
              <a:rPr lang="en-US" sz="2200" u="sng" dirty="0">
                <a:solidFill>
                  <a:srgbClr val="0A1F61"/>
                </a:solidFill>
                <a:cs typeface="Tajawal ExtraBold" panose="00000800000000000000" pitchFamily="2" charset="-78"/>
              </a:rPr>
              <a:t>most delicate or managed information</a:t>
            </a:r>
            <a:r>
              <a:rPr lang="en-US" sz="2200" dirty="0">
                <a:solidFill>
                  <a:srgbClr val="0A1F61"/>
                </a:solidFill>
                <a:cs typeface="Tajawal ExtraBold" panose="00000800000000000000" pitchFamily="2" charset="-78"/>
              </a:rPr>
              <a:t>, or security to address the reasons for earlier information breaches.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Risk analysis </a:t>
            </a:r>
            <a:r>
              <a:rPr lang="en-US" sz="2200" dirty="0">
                <a:solidFill>
                  <a:srgbClr val="0A1F61"/>
                </a:solidFill>
                <a:cs typeface="Tajawal ExtraBold" panose="00000800000000000000" pitchFamily="2" charset="-78"/>
              </a:rPr>
              <a:t>may be used to </a:t>
            </a:r>
            <a:r>
              <a:rPr lang="en-US" sz="2200" u="sng" dirty="0">
                <a:solidFill>
                  <a:srgbClr val="0A1F61"/>
                </a:solidFill>
                <a:cs typeface="Tajawal ExtraBold" panose="00000800000000000000" pitchFamily="2" charset="-78"/>
              </a:rPr>
              <a:t>highlight areas to prioritize in the policy</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policy must be simple and easy to read.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policy encompass technical information for referred to reports, particularly if that information requires periodic updating.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a situation where policy must specify employees encrypting all personally identifiable information (PII), it does not have to highlight the particular encryption programming to utilize or the means for encoding the information.</a:t>
            </a:r>
          </a:p>
        </p:txBody>
      </p:sp>
    </p:spTree>
    <p:extLst>
      <p:ext uri="{BB962C8B-B14F-4D97-AF65-F5344CB8AC3E}">
        <p14:creationId xmlns:p14="http://schemas.microsoft.com/office/powerpoint/2010/main" val="328832117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8.2 CYBERSECURITY POLICY MAKERS </a:t>
            </a:r>
          </a:p>
        </p:txBody>
      </p:sp>
      <p:sp>
        <p:nvSpPr>
          <p:cNvPr id="9" name="TextBox 8"/>
          <p:cNvSpPr txBox="1"/>
          <p:nvPr/>
        </p:nvSpPr>
        <p:spPr>
          <a:xfrm>
            <a:off x="720436" y="1508617"/>
            <a:ext cx="11222182" cy="466281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policy development is undertaken by different entities in an organization who collectively provide inputs for the policymaking process.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Anyone who has a stake in the security policy must be involved in the process of policymaking. This is because policies must be developed according to the requirements of various people in an association.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Creation of policy is witnessed by the following entities: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Board:</a:t>
            </a:r>
            <a:r>
              <a:rPr lang="en-US" sz="2200" dirty="0">
                <a:solidFill>
                  <a:srgbClr val="0A1F61"/>
                </a:solidFill>
                <a:cs typeface="Tajawal ExtraBold" panose="00000800000000000000" pitchFamily="2" charset="-78"/>
              </a:rPr>
              <a:t> Company board members need to present their expertise for reviewing existing policies and suggesting new ones. Keeping in mind the running conditions of business of the organization, policies can be drafted. </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IT Team:</a:t>
            </a:r>
            <a:r>
              <a:rPr lang="en-US" sz="2200" dirty="0">
                <a:solidFill>
                  <a:srgbClr val="0A1F61"/>
                </a:solidFill>
                <a:cs typeface="Tajawal ExtraBold" panose="00000800000000000000" pitchFamily="2" charset="-78"/>
              </a:rPr>
              <a:t> Since policy involves developing standards around the usage of computer systems, especially security controls, IT team members happen to be the biggest consumers of the policy information in an organization.</a:t>
            </a:r>
          </a:p>
        </p:txBody>
      </p:sp>
    </p:spTree>
    <p:extLst>
      <p:ext uri="{BB962C8B-B14F-4D97-AF65-F5344CB8AC3E}">
        <p14:creationId xmlns:p14="http://schemas.microsoft.com/office/powerpoint/2010/main" val="189479158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8.2 CYBERSECURITY POLICY MAKERS </a:t>
            </a:r>
          </a:p>
        </p:txBody>
      </p:sp>
      <p:sp>
        <p:nvSpPr>
          <p:cNvPr id="9" name="TextBox 8"/>
          <p:cNvSpPr txBox="1"/>
          <p:nvPr/>
        </p:nvSpPr>
        <p:spPr>
          <a:xfrm>
            <a:off x="720436" y="1508617"/>
            <a:ext cx="10903528" cy="3385542"/>
          </a:xfrm>
          <a:prstGeom prst="rect">
            <a:avLst/>
          </a:prstGeom>
          <a:noFill/>
        </p:spPr>
        <p:txBody>
          <a:bodyPr wrap="square" rtlCol="0">
            <a:spAutoFit/>
          </a:bodyPr>
          <a:lstStyle/>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Legal Team: </a:t>
            </a:r>
            <a:r>
              <a:rPr lang="en-US" sz="2200" dirty="0">
                <a:solidFill>
                  <a:srgbClr val="0A1F61"/>
                </a:solidFill>
                <a:cs typeface="Tajawal ExtraBold" panose="00000800000000000000" pitchFamily="2" charset="-78"/>
              </a:rPr>
              <a:t>This team ensures the legal points in the document and also guides a specific purpose of appropriateness in the organization.</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Human Resources (HR) Team:</a:t>
            </a:r>
            <a:r>
              <a:rPr lang="en-US" sz="2200" dirty="0">
                <a:solidFill>
                  <a:srgbClr val="0A1F61"/>
                </a:solidFill>
                <a:cs typeface="Tajawal ExtraBold" panose="00000800000000000000" pitchFamily="2" charset="-78"/>
              </a:rPr>
              <a:t> This team is responsible for obtaining a certified Terms and Conditions certificate from every representative that they have perused and perceived the specified policy. This is on the grounds that the HR group manages prize and discipline-related issues of workers to execute discipline.</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policymakers must know that </a:t>
            </a:r>
            <a:r>
              <a:rPr lang="en-US" sz="2200" u="sng" dirty="0">
                <a:solidFill>
                  <a:srgbClr val="0A1F61"/>
                </a:solidFill>
                <a:cs typeface="Tajawal ExtraBold" panose="00000800000000000000" pitchFamily="2" charset="-78"/>
              </a:rPr>
              <a:t>picking a policy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validating</a:t>
            </a:r>
            <a:r>
              <a:rPr lang="en-US" sz="2200" dirty="0">
                <a:solidFill>
                  <a:srgbClr val="0A1F61"/>
                </a:solidFill>
                <a:cs typeface="Tajawal ExtraBold" panose="00000800000000000000" pitchFamily="2" charset="-78"/>
              </a:rPr>
              <a:t> it are two different things. Choosing a policy is a simple task with respect to analyzing the effectiveness of it.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77780456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8.2 CYBERSECURITY POLICY MAKERS </a:t>
            </a:r>
          </a:p>
        </p:txBody>
      </p:sp>
      <p:pic>
        <p:nvPicPr>
          <p:cNvPr id="10" name="Picture 9">
            <a:extLst>
              <a:ext uri="{FF2B5EF4-FFF2-40B4-BE49-F238E27FC236}">
                <a16:creationId xmlns:a16="http://schemas.microsoft.com/office/drawing/2014/main" id="{EE3A2B97-BB71-4B87-A377-9974D4047647}"/>
              </a:ext>
            </a:extLst>
          </p:cNvPr>
          <p:cNvPicPr>
            <a:picLocks noChangeAspect="1"/>
          </p:cNvPicPr>
          <p:nvPr/>
        </p:nvPicPr>
        <p:blipFill>
          <a:blip r:embed="rId6"/>
          <a:stretch>
            <a:fillRect/>
          </a:stretch>
        </p:blipFill>
        <p:spPr>
          <a:xfrm>
            <a:off x="2534702" y="1319841"/>
            <a:ext cx="7133885" cy="5050942"/>
          </a:xfrm>
          <a:prstGeom prst="rect">
            <a:avLst/>
          </a:prstGeom>
        </p:spPr>
      </p:pic>
    </p:spTree>
    <p:extLst>
      <p:ext uri="{BB962C8B-B14F-4D97-AF65-F5344CB8AC3E}">
        <p14:creationId xmlns:p14="http://schemas.microsoft.com/office/powerpoint/2010/main" val="213462334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8.2 CYBERSECURITY POLICY MAKERS </a:t>
            </a:r>
          </a:p>
        </p:txBody>
      </p:sp>
      <p:sp>
        <p:nvSpPr>
          <p:cNvPr id="9" name="TextBox 8"/>
          <p:cNvSpPr txBox="1"/>
          <p:nvPr/>
        </p:nvSpPr>
        <p:spPr>
          <a:xfrm>
            <a:off x="608317" y="1644709"/>
            <a:ext cx="10986655"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IT department, often the </a:t>
            </a:r>
            <a:r>
              <a:rPr lang="en-US" sz="2200" b="1" dirty="0">
                <a:solidFill>
                  <a:srgbClr val="0A1F61"/>
                </a:solidFill>
                <a:cs typeface="Tajawal ExtraBold" panose="00000800000000000000" pitchFamily="2" charset="-78"/>
              </a:rPr>
              <a:t>Chief Information Officer (CIO) </a:t>
            </a:r>
            <a:r>
              <a:rPr lang="en-US" sz="2200" dirty="0">
                <a:solidFill>
                  <a:srgbClr val="0A1F61"/>
                </a:solidFill>
                <a:cs typeface="Tajawal ExtraBold" panose="00000800000000000000" pitchFamily="2" charset="-78"/>
              </a:rPr>
              <a:t>or </a:t>
            </a:r>
            <a:r>
              <a:rPr lang="en-US" sz="2200" b="1" dirty="0">
                <a:solidFill>
                  <a:srgbClr val="0A1F61"/>
                </a:solidFill>
                <a:cs typeface="Tajawal ExtraBold" panose="00000800000000000000" pitchFamily="2" charset="-78"/>
              </a:rPr>
              <a:t>Chief Information Security Office</a:t>
            </a:r>
            <a:r>
              <a:rPr lang="en-US" sz="2200" dirty="0">
                <a:solidFill>
                  <a:srgbClr val="0A1F61"/>
                </a:solidFill>
                <a:cs typeface="Tajawal ExtraBold" panose="00000800000000000000" pitchFamily="2" charset="-78"/>
              </a:rPr>
              <a:t>, is fundamentally liable for all information security policies.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 the other hand, stakeholders add to the policy, contingent upon their aptitude and jobs inside the association. </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situations where personnel are invited to participate in policy development, it is important to consider who is the most critical to the success of the policy.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department manager or business executive who enforces policy or provides resources for implementing it may be an ideal participant.</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85433328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369332"/>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8.3 UPDATING AND AUDITING CYBERSECURITY PROCEDURES</a:t>
            </a:r>
          </a:p>
        </p:txBody>
      </p:sp>
      <p:sp>
        <p:nvSpPr>
          <p:cNvPr id="9" name="TextBox 8"/>
          <p:cNvSpPr txBox="1"/>
          <p:nvPr/>
        </p:nvSpPr>
        <p:spPr>
          <a:xfrm>
            <a:off x="601390" y="1691354"/>
            <a:ext cx="11000509" cy="3970318"/>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policy</a:t>
            </a:r>
            <a:r>
              <a:rPr lang="en-US" sz="2200" dirty="0">
                <a:solidFill>
                  <a:srgbClr val="0A1F61"/>
                </a:solidFill>
                <a:cs typeface="Tajawal ExtraBold" panose="00000800000000000000" pitchFamily="2" charset="-78"/>
              </a:rPr>
              <a:t> may be defined as a </a:t>
            </a:r>
            <a:r>
              <a:rPr lang="en-US" sz="2200" u="sng" dirty="0">
                <a:solidFill>
                  <a:srgbClr val="0A1F61"/>
                </a:solidFill>
                <a:cs typeface="Tajawal ExtraBold" panose="00000800000000000000" pitchFamily="2" charset="-78"/>
              </a:rPr>
              <a:t>guiding principle that may be used to set direction in an organization.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policy is a course of action for guiding and influencing decisions.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Policies are used for making decisions with respect to specific circumstances.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Policymaking must take into account the overall framework of </a:t>
            </a:r>
            <a:r>
              <a:rPr lang="en-US" sz="2200" u="sng" dirty="0">
                <a:solidFill>
                  <a:srgbClr val="0A1F61"/>
                </a:solidFill>
                <a:cs typeface="Tajawal ExtraBold" panose="00000800000000000000" pitchFamily="2" charset="-78"/>
              </a:rPr>
              <a:t>objectives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goals</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management philosophies </a:t>
            </a:r>
            <a:r>
              <a:rPr lang="en-US" sz="2200" dirty="0">
                <a:solidFill>
                  <a:srgbClr val="0A1F61"/>
                </a:solidFill>
                <a:cs typeface="Tajawal ExtraBold" panose="00000800000000000000" pitchFamily="2" charset="-78"/>
              </a:rPr>
              <a:t>as stated by the senior management.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procedure</a:t>
            </a:r>
            <a:r>
              <a:rPr lang="en-US" sz="2200" dirty="0">
                <a:solidFill>
                  <a:srgbClr val="0A1F61"/>
                </a:solidFill>
                <a:cs typeface="Tajawal ExtraBold" panose="00000800000000000000" pitchFamily="2" charset="-78"/>
              </a:rPr>
              <a:t> is a </a:t>
            </a:r>
            <a:r>
              <a:rPr lang="en-US" sz="2200" u="sng" dirty="0">
                <a:solidFill>
                  <a:srgbClr val="0A1F61"/>
                </a:solidFill>
                <a:cs typeface="Tajawal ExtraBold" panose="00000800000000000000" pitchFamily="2" charset="-78"/>
              </a:rPr>
              <a:t>specific method of achieving something</a:t>
            </a:r>
            <a:r>
              <a:rPr lang="en-US" sz="2200" dirty="0">
                <a:solidFill>
                  <a:srgbClr val="0A1F61"/>
                </a:solidFill>
                <a:cs typeface="Tajawal ExtraBold" panose="00000800000000000000" pitchFamily="2" charset="-78"/>
              </a:rPr>
              <a:t>. It ought to be planned as a progression of steps to be followed as a steady and monotonous methodology or cycle to achieve a final product.</a:t>
            </a:r>
          </a:p>
          <a:p>
            <a:pPr marL="342900" indent="-342900" algn="just">
              <a:buFont typeface="Arial" panose="020B0604020202020204" pitchFamily="34" charset="0"/>
              <a:buChar char="•"/>
            </a:pPr>
            <a:endParaRPr lang="ar-JO"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8426755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369332"/>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8.3 UPDATING AND AUDITING CYBERSECURITY PROCEDURES</a:t>
            </a:r>
          </a:p>
        </p:txBody>
      </p:sp>
      <p:sp>
        <p:nvSpPr>
          <p:cNvPr id="9" name="TextBox 8"/>
          <p:cNvSpPr txBox="1"/>
          <p:nvPr/>
        </p:nvSpPr>
        <p:spPr>
          <a:xfrm>
            <a:off x="591779" y="1643896"/>
            <a:ext cx="10865930" cy="2708434"/>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Since technology is consistently changing, there is a need to update cybersecurity procedures regularly, ideally once a year.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Also, establishing an annual review and update process and involving key stakeholders is a must. When reviewing an information security policy, an organization must contrast the policy’s rules and the real acts of the association.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policy audit or survey can be helpful in pinpointing rules that no longer address current work processes.</a:t>
            </a:r>
          </a:p>
        </p:txBody>
      </p:sp>
    </p:spTree>
    <p:extLst>
      <p:ext uri="{BB962C8B-B14F-4D97-AF65-F5344CB8AC3E}">
        <p14:creationId xmlns:p14="http://schemas.microsoft.com/office/powerpoint/2010/main" val="321784599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369332"/>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8.3 UPDATING AND AUDITING CYBERSECURITY PROCEDURES</a:t>
            </a:r>
          </a:p>
        </p:txBody>
      </p:sp>
      <p:sp>
        <p:nvSpPr>
          <p:cNvPr id="9" name="TextBox 8"/>
          <p:cNvSpPr txBox="1"/>
          <p:nvPr/>
        </p:nvSpPr>
        <p:spPr>
          <a:xfrm>
            <a:off x="678873" y="1610200"/>
            <a:ext cx="10958945" cy="4770537"/>
          </a:xfrm>
          <a:prstGeom prst="rect">
            <a:avLst/>
          </a:prstGeom>
          <a:noFill/>
        </p:spPr>
        <p:txBody>
          <a:bodyPr wrap="square" rtlCol="0">
            <a:spAutoFit/>
          </a:bodyPr>
          <a:lstStyle/>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Audit</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assist in identifying where better enforcement of the cybersecurity policy is needed.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Three important </a:t>
            </a:r>
            <a:r>
              <a:rPr lang="en-US" sz="2200" b="1" u="sng" dirty="0">
                <a:solidFill>
                  <a:srgbClr val="0A1F61"/>
                </a:solidFill>
                <a:cs typeface="Tajawal ExtraBold" panose="00000800000000000000" pitchFamily="2" charset="-78"/>
              </a:rPr>
              <a:t>policy audit goals </a:t>
            </a:r>
            <a:r>
              <a:rPr lang="en-US" sz="2200" u="sng" dirty="0">
                <a:solidFill>
                  <a:srgbClr val="0A1F61"/>
                </a:solidFill>
                <a:cs typeface="Tajawal ExtraBold" panose="00000800000000000000" pitchFamily="2" charset="-78"/>
              </a:rPr>
              <a:t>are as follows: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Comparing the organization’s cybersecurity policy to actual practices.</a:t>
            </a: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Determining the organization’s exposure to internal threats.</a:t>
            </a: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Evaluating the risk of external security threats.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An updated cybersecurity policy may be an essential security resource for all organizations without which it is possible for end-users to make mistakes that may result in data breaches.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An irresponsible attitude may cost an organization significantly in terms of fees, fines, loss of public trust, settlements, and brand degradation.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Hence it is mandatory to create and maintain policies that can help prevent such adverse outcomes.</a:t>
            </a:r>
          </a:p>
        </p:txBody>
      </p:sp>
    </p:spTree>
    <p:extLst>
      <p:ext uri="{BB962C8B-B14F-4D97-AF65-F5344CB8AC3E}">
        <p14:creationId xmlns:p14="http://schemas.microsoft.com/office/powerpoint/2010/main" val="202296783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8.4 CYBERSECURITY POLICY AUDIENCE</a:t>
            </a:r>
          </a:p>
        </p:txBody>
      </p:sp>
      <p:sp>
        <p:nvSpPr>
          <p:cNvPr id="9" name="TextBox 8"/>
          <p:cNvSpPr txBox="1"/>
          <p:nvPr/>
        </p:nvSpPr>
        <p:spPr>
          <a:xfrm>
            <a:off x="591779" y="1610200"/>
            <a:ext cx="11149163" cy="363176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Cybersecurity policy holds true </a:t>
            </a:r>
            <a:r>
              <a:rPr lang="en-US" sz="2200" dirty="0">
                <a:solidFill>
                  <a:srgbClr val="0A1F61"/>
                </a:solidFill>
                <a:cs typeface="Tajawal ExtraBold" panose="00000800000000000000" pitchFamily="2" charset="-78"/>
              </a:rPr>
              <a:t>for all </a:t>
            </a:r>
            <a:r>
              <a:rPr lang="en-US" sz="2200" u="sng" dirty="0">
                <a:solidFill>
                  <a:srgbClr val="0A1F61"/>
                </a:solidFill>
                <a:cs typeface="Tajawal ExtraBold" panose="00000800000000000000" pitchFamily="2" charset="-78"/>
              </a:rPr>
              <a:t>senior administration</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workers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investors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experts</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service providers </a:t>
            </a:r>
            <a:r>
              <a:rPr lang="en-US" sz="2200" dirty="0">
                <a:solidFill>
                  <a:srgbClr val="0A1F61"/>
                </a:solidFill>
                <a:cs typeface="Tajawal ExtraBold" panose="00000800000000000000" pitchFamily="2" charset="-78"/>
              </a:rPr>
              <a:t>who use organization resources.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security policy must be understandable to its audience. This may be achieved by ensuring that the policies are concise and readable.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will make it easier for employees to adhere to the policies and fulfill their defined roles.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other words, the security policy incorporates all employees, hardware, software, consultants, service providers who use company assets.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These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assets</a:t>
            </a:r>
            <a:r>
              <a:rPr lang="en-US" sz="2200" dirty="0">
                <a:solidFill>
                  <a:srgbClr val="0A1F61"/>
                </a:solidFill>
                <a:cs typeface="Tajawal ExtraBold" panose="00000800000000000000" pitchFamily="2" charset="-78"/>
              </a:rPr>
              <a:t> may be in the form of </a:t>
            </a:r>
            <a:r>
              <a:rPr lang="en-US" sz="2200" u="sng" dirty="0">
                <a:solidFill>
                  <a:srgbClr val="0A1F61"/>
                </a:solidFill>
                <a:cs typeface="Tajawal ExtraBold" panose="00000800000000000000" pitchFamily="2" charset="-78"/>
              </a:rPr>
              <a:t>computer networks,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data information </a:t>
            </a:r>
            <a:r>
              <a:rPr lang="en-US" sz="2200" dirty="0">
                <a:solidFill>
                  <a:srgbClr val="0A1F61"/>
                </a:solidFill>
                <a:cs typeface="Tajawal ExtraBold" panose="00000800000000000000" pitchFamily="2" charset="-78"/>
              </a:rPr>
              <a:t>or </a:t>
            </a:r>
            <a:r>
              <a:rPr lang="en-US" sz="2200" u="sng" dirty="0">
                <a:solidFill>
                  <a:srgbClr val="0A1F61"/>
                </a:solidFill>
                <a:cs typeface="Tajawal ExtraBold" panose="00000800000000000000" pitchFamily="2" charset="-78"/>
              </a:rPr>
              <a:t>any information that may prove to be valuable to the business</a:t>
            </a:r>
            <a:r>
              <a:rPr lang="en-US" sz="2200"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17771598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8.4 CYBERSECURITY POLICY AUDIENCE</a:t>
            </a:r>
          </a:p>
        </p:txBody>
      </p:sp>
      <p:pic>
        <p:nvPicPr>
          <p:cNvPr id="10" name="Picture 9">
            <a:extLst>
              <a:ext uri="{FF2B5EF4-FFF2-40B4-BE49-F238E27FC236}">
                <a16:creationId xmlns:a16="http://schemas.microsoft.com/office/drawing/2014/main" id="{3D430190-C192-498B-5B52-CE7EDA400CB4}"/>
              </a:ext>
            </a:extLst>
          </p:cNvPr>
          <p:cNvPicPr>
            <a:picLocks noChangeAspect="1"/>
          </p:cNvPicPr>
          <p:nvPr/>
        </p:nvPicPr>
        <p:blipFill>
          <a:blip r:embed="rId6"/>
          <a:stretch>
            <a:fillRect/>
          </a:stretch>
        </p:blipFill>
        <p:spPr>
          <a:xfrm>
            <a:off x="1233054" y="1610200"/>
            <a:ext cx="9725891" cy="4196787"/>
          </a:xfrm>
          <a:prstGeom prst="rect">
            <a:avLst/>
          </a:prstGeom>
        </p:spPr>
      </p:pic>
    </p:spTree>
    <p:extLst>
      <p:ext uri="{BB962C8B-B14F-4D97-AF65-F5344CB8AC3E}">
        <p14:creationId xmlns:p14="http://schemas.microsoft.com/office/powerpoint/2010/main" val="88137572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8.5 CYBERSECURITY POLICY CLASSIFICATION</a:t>
            </a:r>
          </a:p>
        </p:txBody>
      </p:sp>
      <p:sp>
        <p:nvSpPr>
          <p:cNvPr id="9" name="TextBox 8"/>
          <p:cNvSpPr txBox="1"/>
          <p:nvPr/>
        </p:nvSpPr>
        <p:spPr>
          <a:xfrm>
            <a:off x="518760" y="1610200"/>
            <a:ext cx="11222182" cy="3631763"/>
          </a:xfrm>
          <a:prstGeom prst="rect">
            <a:avLst/>
          </a:prstGeom>
          <a:noFill/>
        </p:spPr>
        <p:txBody>
          <a:bodyPr wrap="square" rtlCol="0">
            <a:spAutoFit/>
          </a:bodyPr>
          <a:lstStyle/>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Each association commonly has </a:t>
            </a:r>
            <a:r>
              <a:rPr lang="en-US" sz="2200" b="1" u="sng" dirty="0">
                <a:solidFill>
                  <a:srgbClr val="0A1F61"/>
                </a:solidFill>
                <a:cs typeface="Tajawal ExtraBold" panose="00000800000000000000" pitchFamily="2" charset="-78"/>
              </a:rPr>
              <a:t>three policies</a:t>
            </a:r>
            <a:r>
              <a:rPr lang="en-US" sz="2200" u="sng"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t>
            </a:r>
            <a:r>
              <a:rPr lang="en-US" sz="2200" b="1" dirty="0">
                <a:solidFill>
                  <a:srgbClr val="0A1F61"/>
                </a:solidFill>
                <a:cs typeface="Tajawal ExtraBold" panose="00000800000000000000" pitchFamily="2" charset="-78"/>
              </a:rPr>
              <a:t>first</a:t>
            </a:r>
            <a:r>
              <a:rPr lang="en-US" sz="2200" dirty="0">
                <a:solidFill>
                  <a:srgbClr val="0A1F61"/>
                </a:solidFill>
                <a:cs typeface="Tajawal ExtraBold" panose="00000800000000000000" pitchFamily="2" charset="-78"/>
              </a:rPr>
              <a:t> one is </a:t>
            </a:r>
            <a:r>
              <a:rPr lang="en-US" sz="2200" u="sng" dirty="0">
                <a:solidFill>
                  <a:srgbClr val="0A1F61"/>
                </a:solidFill>
                <a:cs typeface="Tajawal ExtraBold" panose="00000800000000000000" pitchFamily="2" charset="-78"/>
              </a:rPr>
              <a:t>drafted on paper</a:t>
            </a:r>
            <a:r>
              <a:rPr lang="en-US" sz="2200" dirty="0">
                <a:solidFill>
                  <a:srgbClr val="0A1F61"/>
                </a:solidFill>
                <a:cs typeface="Tajawal ExtraBold" panose="00000800000000000000" pitchFamily="2" charset="-78"/>
              </a:rPr>
              <a:t>, </a:t>
            </a:r>
            <a:r>
              <a:rPr lang="en-US" sz="2200" b="1" dirty="0">
                <a:solidFill>
                  <a:srgbClr val="0A1F61"/>
                </a:solidFill>
                <a:cs typeface="Tajawal ExtraBold" panose="00000800000000000000" pitchFamily="2" charset="-78"/>
              </a:rPr>
              <a:t>second</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one is in employees minds</a:t>
            </a:r>
            <a:r>
              <a:rPr lang="en-US" sz="2200" dirty="0">
                <a:solidFill>
                  <a:srgbClr val="0A1F61"/>
                </a:solidFill>
                <a:cs typeface="Tajawal ExtraBold" panose="00000800000000000000" pitchFamily="2" charset="-78"/>
              </a:rPr>
              <a:t>, and the </a:t>
            </a:r>
            <a:r>
              <a:rPr lang="en-US" sz="2200" b="1" dirty="0">
                <a:solidFill>
                  <a:srgbClr val="0A1F61"/>
                </a:solidFill>
                <a:cs typeface="Tajawal ExtraBold" panose="00000800000000000000" pitchFamily="2" charset="-78"/>
              </a:rPr>
              <a:t>last</a:t>
            </a:r>
            <a:r>
              <a:rPr lang="en-US" sz="2200" dirty="0">
                <a:solidFill>
                  <a:srgbClr val="0A1F61"/>
                </a:solidFill>
                <a:cs typeface="Tajawal ExtraBold" panose="00000800000000000000" pitchFamily="2" charset="-78"/>
              </a:rPr>
              <a:t> one is executed.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security policies are essential to the hierarchy of management control that addresses its audience regarding what must be conducted by the specified terms and requirements of an organization.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policy generally requires what must be done. However, it does not address how it should be done.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policies may be informative, regulative, and advisory. </a:t>
            </a:r>
          </a:p>
        </p:txBody>
      </p:sp>
    </p:spTree>
    <p:extLst>
      <p:ext uri="{BB962C8B-B14F-4D97-AF65-F5344CB8AC3E}">
        <p14:creationId xmlns:p14="http://schemas.microsoft.com/office/powerpoint/2010/main" val="361798589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8.5 CYBERSECURITY POLICY CLASSIFICATION</a:t>
            </a:r>
          </a:p>
        </p:txBody>
      </p:sp>
      <p:sp>
        <p:nvSpPr>
          <p:cNvPr id="9" name="TextBox 8"/>
          <p:cNvSpPr txBox="1"/>
          <p:nvPr/>
        </p:nvSpPr>
        <p:spPr>
          <a:xfrm>
            <a:off x="591779" y="1752431"/>
            <a:ext cx="11149163" cy="4278094"/>
          </a:xfrm>
          <a:prstGeom prst="rect">
            <a:avLst/>
          </a:prstGeom>
          <a:noFill/>
        </p:spPr>
        <p:txBody>
          <a:bodyPr wrap="square" rtlCol="0">
            <a:spAutoFit/>
          </a:bodyPr>
          <a:lstStyle/>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The </a:t>
            </a:r>
            <a:r>
              <a:rPr lang="en-US" sz="2200" b="1" u="sng" dirty="0">
                <a:solidFill>
                  <a:srgbClr val="0A1F61"/>
                </a:solidFill>
                <a:cs typeface="Tajawal ExtraBold" panose="00000800000000000000" pitchFamily="2" charset="-78"/>
              </a:rPr>
              <a:t>policy subdivided </a:t>
            </a:r>
            <a:r>
              <a:rPr lang="en-US" sz="2200" u="sng" dirty="0">
                <a:solidFill>
                  <a:srgbClr val="0A1F61"/>
                </a:solidFill>
                <a:cs typeface="Tajawal ExtraBold" panose="00000800000000000000" pitchFamily="2" charset="-78"/>
              </a:rPr>
              <a:t>into the following categories as:</a:t>
            </a:r>
          </a:p>
          <a:p>
            <a:pPr marL="342900" indent="-342900" algn="just">
              <a:buFont typeface="Arial" panose="020B0604020202020204" pitchFamily="34" charset="0"/>
              <a:buChar char="•"/>
            </a:pPr>
            <a:endParaRPr lang="en-US" sz="12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Physical Security:</a:t>
            </a:r>
            <a:r>
              <a:rPr lang="en-US" sz="2200" dirty="0">
                <a:solidFill>
                  <a:srgbClr val="0A1F61"/>
                </a:solidFill>
                <a:cs typeface="Tajawal ExtraBold" panose="00000800000000000000" pitchFamily="2" charset="-78"/>
              </a:rPr>
              <a:t> It mandates what protection mechanisms must be enforced to safeguard the physical asset of both employees and management. </a:t>
            </a:r>
            <a:r>
              <a:rPr lang="en-US" sz="2200" u="sng" dirty="0">
                <a:solidFill>
                  <a:srgbClr val="0A1F61"/>
                </a:solidFill>
                <a:cs typeface="Tajawal ExtraBold" panose="00000800000000000000" pitchFamily="2" charset="-78"/>
              </a:rPr>
              <a:t>It applies to the prevailing facilities that include doors, entry points, surveillance, alarm</a:t>
            </a:r>
            <a:r>
              <a:rPr lang="en-US" sz="2200" dirty="0">
                <a:solidFill>
                  <a:srgbClr val="0A1F61"/>
                </a:solidFill>
                <a:cs typeface="Tajawal ExtraBold" panose="00000800000000000000" pitchFamily="2" charset="-78"/>
              </a:rPr>
              <a:t>, etc.</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Personnel Management: </a:t>
            </a:r>
            <a:r>
              <a:rPr lang="en-US" sz="2200" dirty="0">
                <a:solidFill>
                  <a:srgbClr val="0A1F61"/>
                </a:solidFill>
                <a:cs typeface="Tajawal ExtraBold" panose="00000800000000000000" pitchFamily="2" charset="-78"/>
              </a:rPr>
              <a:t>These are responsible for telling their workers how to lead or work every day and conduct business exercises in a safe way. It may take into account </a:t>
            </a:r>
            <a:r>
              <a:rPr lang="en-US" sz="2200" u="sng" dirty="0">
                <a:solidFill>
                  <a:srgbClr val="0A1F61"/>
                </a:solidFill>
                <a:cs typeface="Tajawal ExtraBold" panose="00000800000000000000" pitchFamily="2" charset="-78"/>
              </a:rPr>
              <a:t>password management</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confidential information security</a:t>
            </a:r>
            <a:r>
              <a:rPr lang="en-US" sz="2200" dirty="0">
                <a:solidFill>
                  <a:srgbClr val="0A1F61"/>
                </a:solidFill>
                <a:cs typeface="Tajawal ExtraBold" panose="00000800000000000000" pitchFamily="2" charset="-78"/>
              </a:rPr>
              <a:t>, etc., and it may apply to individual employees. </a:t>
            </a:r>
          </a:p>
          <a:p>
            <a:pPr marL="800100" lvl="1" indent="-342900" algn="just">
              <a:buFont typeface="Wingdings" panose="05000000000000000000" pitchFamily="2" charset="2"/>
              <a:buChar char="q"/>
            </a:pPr>
            <a:endParaRPr lang="en-US" sz="800" b="1"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b="1" dirty="0">
                <a:solidFill>
                  <a:srgbClr val="0A1F61"/>
                </a:solidFill>
                <a:cs typeface="Tajawal ExtraBold" panose="00000800000000000000" pitchFamily="2" charset="-78"/>
              </a:rPr>
              <a:t>Hardware and Software: </a:t>
            </a:r>
            <a:r>
              <a:rPr lang="en-US" sz="2200" dirty="0">
                <a:solidFill>
                  <a:srgbClr val="0A1F61"/>
                </a:solidFill>
                <a:cs typeface="Tajawal ExtraBold" panose="00000800000000000000" pitchFamily="2" charset="-78"/>
              </a:rPr>
              <a:t>It specifies the administrator about the type of technology that may be used. It also defines how network control ought to be arranged and applies to framework and system managers.</a:t>
            </a:r>
          </a:p>
        </p:txBody>
      </p:sp>
    </p:spTree>
    <p:extLst>
      <p:ext uri="{BB962C8B-B14F-4D97-AF65-F5344CB8AC3E}">
        <p14:creationId xmlns:p14="http://schemas.microsoft.com/office/powerpoint/2010/main" val="349292413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8.5 CYBERSECURITY POLICY CLASSIFICATION</a:t>
            </a:r>
          </a:p>
        </p:txBody>
      </p:sp>
      <p:pic>
        <p:nvPicPr>
          <p:cNvPr id="10" name="Picture 9">
            <a:extLst>
              <a:ext uri="{FF2B5EF4-FFF2-40B4-BE49-F238E27FC236}">
                <a16:creationId xmlns:a16="http://schemas.microsoft.com/office/drawing/2014/main" id="{9105710E-5D03-CFAC-2FF8-A2309EA930F9}"/>
              </a:ext>
            </a:extLst>
          </p:cNvPr>
          <p:cNvPicPr>
            <a:picLocks noChangeAspect="1"/>
          </p:cNvPicPr>
          <p:nvPr/>
        </p:nvPicPr>
        <p:blipFill>
          <a:blip r:embed="rId6"/>
          <a:stretch>
            <a:fillRect/>
          </a:stretch>
        </p:blipFill>
        <p:spPr>
          <a:xfrm>
            <a:off x="1052945" y="1724060"/>
            <a:ext cx="9282546" cy="3868839"/>
          </a:xfrm>
          <a:prstGeom prst="rect">
            <a:avLst/>
          </a:prstGeom>
        </p:spPr>
      </p:pic>
    </p:spTree>
    <p:extLst>
      <p:ext uri="{BB962C8B-B14F-4D97-AF65-F5344CB8AC3E}">
        <p14:creationId xmlns:p14="http://schemas.microsoft.com/office/powerpoint/2010/main" val="153233315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51418"/>
            <a:ext cx="787939" cy="706582"/>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8.6 CYBERSECURITY POLICY AUDIT</a:t>
            </a:r>
          </a:p>
        </p:txBody>
      </p:sp>
      <p:sp>
        <p:nvSpPr>
          <p:cNvPr id="9" name="TextBox 8"/>
          <p:cNvSpPr txBox="1"/>
          <p:nvPr/>
        </p:nvSpPr>
        <p:spPr>
          <a:xfrm>
            <a:off x="591779" y="1477814"/>
            <a:ext cx="11249891" cy="5232202"/>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documents may be thought of as living documents. Hence, it is mandatory to update them at specific intervals with respect to altering business and customer specifications.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After the establishment of policies, they become operational, following which an audit may be performed.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Audits</a:t>
            </a:r>
            <a:r>
              <a:rPr lang="en-US" sz="2200" dirty="0">
                <a:solidFill>
                  <a:srgbClr val="0A1F61"/>
                </a:solidFill>
                <a:cs typeface="Tajawal ExtraBold" panose="00000800000000000000" pitchFamily="2" charset="-78"/>
              </a:rPr>
              <a:t> are </a:t>
            </a:r>
            <a:r>
              <a:rPr lang="en-US" sz="2200" u="sng" dirty="0">
                <a:solidFill>
                  <a:srgbClr val="0A1F61"/>
                </a:solidFill>
                <a:cs typeface="Tajawal ExtraBold" panose="00000800000000000000" pitchFamily="2" charset="-78"/>
              </a:rPr>
              <a:t>usually performed by outsiders or insider agencies </a:t>
            </a:r>
            <a:r>
              <a:rPr lang="en-US" sz="2200" dirty="0">
                <a:solidFill>
                  <a:srgbClr val="0A1F61"/>
                </a:solidFill>
                <a:cs typeface="Tajawal ExtraBold" panose="00000800000000000000" pitchFamily="2" charset="-78"/>
              </a:rPr>
              <a:t>for </a:t>
            </a:r>
            <a:r>
              <a:rPr lang="en-US" sz="2200" u="sng" dirty="0">
                <a:solidFill>
                  <a:srgbClr val="0A1F61"/>
                </a:solidFill>
                <a:cs typeface="Tajawal ExtraBold" panose="00000800000000000000" pitchFamily="2" charset="-78"/>
              </a:rPr>
              <a:t>comparing existing practices to the intentions of the policy.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policy audits to help the organization to see better the threat the organization is prone to and the adequacy of the current protection.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primary goal of the security audit is to bring all the security policies as closely as possible.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Security auditing </a:t>
            </a:r>
            <a:r>
              <a:rPr lang="en-US" sz="2200" dirty="0">
                <a:solidFill>
                  <a:srgbClr val="0A1F61"/>
                </a:solidFill>
                <a:cs typeface="Tajawal ExtraBold" panose="00000800000000000000" pitchFamily="2" charset="-78"/>
              </a:rPr>
              <a:t>may be thought of as </a:t>
            </a:r>
            <a:r>
              <a:rPr lang="en-US" sz="2200" u="sng" dirty="0">
                <a:solidFill>
                  <a:srgbClr val="0A1F61"/>
                </a:solidFill>
                <a:cs typeface="Tajawal ExtraBold" panose="00000800000000000000" pitchFamily="2" charset="-78"/>
              </a:rPr>
              <a:t>a high-level investigation of the current project progress.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also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analyzes the company posture </a:t>
            </a:r>
            <a:r>
              <a:rPr lang="en-US" sz="2200" dirty="0">
                <a:solidFill>
                  <a:srgbClr val="0A1F61"/>
                </a:solidFill>
                <a:cs typeface="Tajawal ExtraBold" panose="00000800000000000000" pitchFamily="2" charset="-78"/>
              </a:rPr>
              <a:t>by </a:t>
            </a:r>
            <a:r>
              <a:rPr lang="en-US" sz="2200" u="sng" dirty="0">
                <a:solidFill>
                  <a:srgbClr val="0A1F61"/>
                </a:solidFill>
                <a:cs typeface="Tajawal ExtraBold" panose="00000800000000000000" pitchFamily="2" charset="-78"/>
              </a:rPr>
              <a:t>testing information security related to existing policy compliance. </a:t>
            </a:r>
          </a:p>
        </p:txBody>
      </p:sp>
    </p:spTree>
    <p:extLst>
      <p:ext uri="{BB962C8B-B14F-4D97-AF65-F5344CB8AC3E}">
        <p14:creationId xmlns:p14="http://schemas.microsoft.com/office/powerpoint/2010/main" val="229842095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8.6 CYBERSECURITY POLICY AUDIT</a:t>
            </a:r>
          </a:p>
        </p:txBody>
      </p:sp>
      <p:sp>
        <p:nvSpPr>
          <p:cNvPr id="9" name="TextBox 8"/>
          <p:cNvSpPr txBox="1"/>
          <p:nvPr/>
        </p:nvSpPr>
        <p:spPr>
          <a:xfrm>
            <a:off x="720436" y="1650182"/>
            <a:ext cx="11020506" cy="4447371"/>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Auditing is performed from time to time because it is necessary to contrast existing practices against a security strategy. This may be useful for substantiating and verifying the effectiveness of security measures.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Security reviews </a:t>
            </a:r>
            <a:r>
              <a:rPr lang="en-US" sz="2200" dirty="0">
                <a:solidFill>
                  <a:srgbClr val="0A1F61"/>
                </a:solidFill>
                <a:cs typeface="Tajawal ExtraBold" panose="00000800000000000000" pitchFamily="2" charset="-78"/>
              </a:rPr>
              <a:t>are </a:t>
            </a:r>
            <a:r>
              <a:rPr lang="en-US" sz="2200" u="sng" dirty="0">
                <a:solidFill>
                  <a:srgbClr val="0A1F61"/>
                </a:solidFill>
                <a:cs typeface="Tajawal ExtraBold" panose="00000800000000000000" pitchFamily="2" charset="-78"/>
              </a:rPr>
              <a:t>helpful for giving the organization confirmation of best practices that already exist.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u="sng" dirty="0">
                <a:solidFill>
                  <a:srgbClr val="0A1F61"/>
                </a:solidFill>
                <a:cs typeface="Tajawal ExtraBold" panose="00000800000000000000" pitchFamily="2" charset="-78"/>
              </a:rPr>
              <a:t>A </a:t>
            </a:r>
            <a:r>
              <a:rPr lang="en-US" sz="2400" b="1" u="sng" dirty="0">
                <a:solidFill>
                  <a:srgbClr val="0A1F61"/>
                </a:solidFill>
                <a:cs typeface="Tajawal ExtraBold" panose="00000800000000000000" pitchFamily="2" charset="-78"/>
              </a:rPr>
              <a:t>successful security audit focuses </a:t>
            </a:r>
            <a:r>
              <a:rPr lang="en-US" sz="2400" u="sng" dirty="0">
                <a:solidFill>
                  <a:srgbClr val="0A1F61"/>
                </a:solidFill>
                <a:cs typeface="Tajawal ExtraBold" panose="00000800000000000000" pitchFamily="2" charset="-78"/>
              </a:rPr>
              <a:t>on:</a:t>
            </a:r>
          </a:p>
          <a:p>
            <a:pPr marL="342900" indent="-342900" algn="just">
              <a:buFont typeface="Arial" panose="020B0604020202020204" pitchFamily="34" charset="0"/>
              <a:buChar char="•"/>
            </a:pPr>
            <a:endParaRPr lang="en-US" sz="100" u="sng" dirty="0">
              <a:solidFill>
                <a:srgbClr val="0A1F61"/>
              </a:solidFill>
              <a:cs typeface="Tajawal ExtraBold" panose="00000800000000000000" pitchFamily="2" charset="-78"/>
            </a:endParaRP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Comparing security policy with the actual practice in place.</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Determining an organization’s exposure to threats internally.</a:t>
            </a:r>
          </a:p>
          <a:p>
            <a:pPr marL="800100" lvl="1" indent="-342900" algn="just">
              <a:lnSpc>
                <a:spcPct val="150000"/>
              </a:lnSpc>
              <a:buFont typeface="Wingdings" panose="05000000000000000000" pitchFamily="2" charset="2"/>
              <a:buChar char="q"/>
            </a:pPr>
            <a:r>
              <a:rPr lang="en-US" sz="2200" dirty="0">
                <a:solidFill>
                  <a:srgbClr val="0A1F61"/>
                </a:solidFill>
                <a:cs typeface="Tajawal ExtraBold" panose="00000800000000000000" pitchFamily="2" charset="-78"/>
              </a:rPr>
              <a:t>Determining the exposure of an organization externally.</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5533305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8.7 CYBERSECURITY POLICY ENFORCEMENT</a:t>
            </a:r>
          </a:p>
        </p:txBody>
      </p:sp>
      <p:sp>
        <p:nvSpPr>
          <p:cNvPr id="9" name="TextBox 8"/>
          <p:cNvSpPr txBox="1"/>
          <p:nvPr/>
        </p:nvSpPr>
        <p:spPr>
          <a:xfrm>
            <a:off x="591391" y="1974539"/>
            <a:ext cx="11020506"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Upholding security policies may ensure consistency with the standards and practices directed by the organization. This is because policy, procedures do not work if they are violated.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Enforcement</a:t>
            </a:r>
            <a:r>
              <a:rPr lang="en-US" sz="2200" dirty="0">
                <a:solidFill>
                  <a:srgbClr val="0A1F61"/>
                </a:solidFill>
                <a:cs typeface="Tajawal ExtraBold" panose="00000800000000000000" pitchFamily="2" charset="-78"/>
              </a:rPr>
              <a:t> consider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the most significant aspect of a company since </a:t>
            </a:r>
            <a:r>
              <a:rPr lang="en-US" sz="2200" dirty="0">
                <a:solidFill>
                  <a:srgbClr val="0A1F61"/>
                </a:solidFill>
                <a:cs typeface="Tajawal ExtraBold" panose="00000800000000000000" pitchFamily="2" charset="-78"/>
              </a:rPr>
              <a:t>it is </a:t>
            </a:r>
            <a:r>
              <a:rPr lang="en-US" sz="2200" u="sng" dirty="0">
                <a:solidFill>
                  <a:srgbClr val="0A1F61"/>
                </a:solidFill>
                <a:cs typeface="Tajawal ExtraBold" panose="00000800000000000000" pitchFamily="2" charset="-78"/>
              </a:rPr>
              <a:t>responsible for dissuading anyone from deliberately, accidentally violating policy rules.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System administrator-level enforcement guarantees appropriate support and forestalls privilege escalation, and employees level enforcement monitors whether assurance of daily working activities actually comply with the policies.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74853660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8.7 CYBERSECURITY POLICY ENFORCEMENT</a:t>
            </a:r>
          </a:p>
        </p:txBody>
      </p:sp>
      <p:sp>
        <p:nvSpPr>
          <p:cNvPr id="9" name="TextBox 8"/>
          <p:cNvSpPr txBox="1"/>
          <p:nvPr/>
        </p:nvSpPr>
        <p:spPr>
          <a:xfrm>
            <a:off x="733008" y="2374649"/>
            <a:ext cx="10737273" cy="236988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Nonetheless, there is a need to keep up an appropriate balance between positive and negative reinforcement.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best employees that abide by rules are rewarded from time to time for increasing their motivation and boosting up their morale high in positive enforcement.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 the other hand, in negative enforcement, strict compliance of policies takes the form of threat to the employees.</a:t>
            </a:r>
          </a:p>
        </p:txBody>
      </p:sp>
    </p:spTree>
    <p:extLst>
      <p:ext uri="{BB962C8B-B14F-4D97-AF65-F5344CB8AC3E}">
        <p14:creationId xmlns:p14="http://schemas.microsoft.com/office/powerpoint/2010/main" val="113189223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8.8 CYBERSECURITY POLICY AWARENESS</a:t>
            </a:r>
          </a:p>
        </p:txBody>
      </p:sp>
      <p:sp>
        <p:nvSpPr>
          <p:cNvPr id="9" name="TextBox 8"/>
          <p:cNvSpPr txBox="1"/>
          <p:nvPr/>
        </p:nvSpPr>
        <p:spPr>
          <a:xfrm>
            <a:off x="470805" y="2036095"/>
            <a:ext cx="11250389" cy="3046988"/>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Company employees are often thought of as soft targets to be compromised. This is because the human elements are the least predictable and easiest to exploit.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Trusted employees may be framed to provide valuable information about a company. Therefore, one of the best methods to combat this exposure of information by employees is cybersecurity training and education.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necessary to make sure that the employees can understand what kind of information they should share and what they must not. This will make the company less vulnerable to risks and cyber-attacks. </a:t>
            </a:r>
          </a:p>
        </p:txBody>
      </p:sp>
    </p:spTree>
    <p:extLst>
      <p:ext uri="{BB962C8B-B14F-4D97-AF65-F5344CB8AC3E}">
        <p14:creationId xmlns:p14="http://schemas.microsoft.com/office/powerpoint/2010/main" val="381173466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48652" y="661011"/>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8.8 CYBERSECURITY POLICY AWARENESS</a:t>
            </a:r>
          </a:p>
        </p:txBody>
      </p:sp>
      <p:sp>
        <p:nvSpPr>
          <p:cNvPr id="9" name="TextBox 8"/>
          <p:cNvSpPr txBox="1"/>
          <p:nvPr/>
        </p:nvSpPr>
        <p:spPr>
          <a:xfrm>
            <a:off x="484909" y="2074783"/>
            <a:ext cx="11222182" cy="2708434"/>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good security awareness program </a:t>
            </a:r>
            <a:r>
              <a:rPr lang="en-US" sz="2200" u="sng" dirty="0">
                <a:solidFill>
                  <a:srgbClr val="0A1F61"/>
                </a:solidFill>
                <a:cs typeface="Tajawal ExtraBold" panose="00000800000000000000" pitchFamily="2" charset="-78"/>
              </a:rPr>
              <a:t>must be conducted periodically</a:t>
            </a:r>
            <a:r>
              <a:rPr lang="en-US" sz="2200" dirty="0">
                <a:solidFill>
                  <a:srgbClr val="0A1F61"/>
                </a:solidFill>
                <a:cs typeface="Tajawal ExtraBold" panose="00000800000000000000" pitchFamily="2" charset="-78"/>
              </a:rPr>
              <a:t>. This program must highlight all the current security policies that are commanded to be compliant from employees end.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Moreover, awareness programs must coordinate correspondence and suggestions to workers about what they ought to and not ought to share with outsiders.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Hence </a:t>
            </a:r>
            <a:r>
              <a:rPr lang="en-US" sz="2200" u="sng" dirty="0">
                <a:solidFill>
                  <a:srgbClr val="0A1F61"/>
                </a:solidFill>
                <a:cs typeface="Tajawal ExtraBold" panose="00000800000000000000" pitchFamily="2" charset="-78"/>
              </a:rPr>
              <a:t>security policy awareness training and education </a:t>
            </a:r>
            <a:r>
              <a:rPr lang="en-US" sz="2200" dirty="0">
                <a:solidFill>
                  <a:srgbClr val="0A1F61"/>
                </a:solidFill>
                <a:cs typeface="Tajawal ExtraBold" panose="00000800000000000000" pitchFamily="2" charset="-78"/>
              </a:rPr>
              <a:t>is necessary for mitigating the threat of information leakage.</a:t>
            </a:r>
          </a:p>
        </p:txBody>
      </p:sp>
    </p:spTree>
    <p:extLst>
      <p:ext uri="{BB962C8B-B14F-4D97-AF65-F5344CB8AC3E}">
        <p14:creationId xmlns:p14="http://schemas.microsoft.com/office/powerpoint/2010/main" val="298179928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466587"/>
            <a:ext cx="6676695" cy="830997"/>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8.9 WRITING AND DEVELOPING EFFECTIVE CYBERSECURITY POLICIES</a:t>
            </a:r>
          </a:p>
        </p:txBody>
      </p:sp>
      <p:sp>
        <p:nvSpPr>
          <p:cNvPr id="9" name="TextBox 8"/>
          <p:cNvSpPr txBox="1"/>
          <p:nvPr/>
        </p:nvSpPr>
        <p:spPr>
          <a:xfrm>
            <a:off x="484909" y="1687711"/>
            <a:ext cx="11222182" cy="443198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Businesses these days run their primary operational processes using cyberinfrastructure.</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As we know, cyber threats and attacks are rising, therefore companies are also investing in better security systems.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No matter how strong the current cybersecurity plan seems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the reality is that all organizations can possibly be attacked</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Nowadays, breaches and cyber-attacks are very common. Therefore, there is a need to prepare cybersecurity policies.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One approach to ensure cybersecurity is to implement the most effective technologies. However, technologies are only effective to a particular extent.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Technologies are limited to companies and people who are associated with them. Therefore, policy setting and enforcement is a paramount objective for CIOs and Chief Security Officers.</a:t>
            </a:r>
            <a:r>
              <a:rPr lang="ar-JO" sz="2200" dirty="0">
                <a:solidFill>
                  <a:srgbClr val="0A1F61"/>
                </a:solidFill>
                <a:cs typeface="Tajawal ExtraBold" panose="00000800000000000000" pitchFamily="2" charset="-78"/>
              </a:rPr>
              <a:t> </a:t>
            </a: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59325860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65273"/>
            <a:ext cx="796481" cy="714242"/>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508152"/>
            <a:ext cx="7992875" cy="646331"/>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8.9 WRITING AND DEVELOPING EFFECTIVE CYBERSECURITY POLICIES</a:t>
            </a:r>
          </a:p>
        </p:txBody>
      </p:sp>
      <p:sp>
        <p:nvSpPr>
          <p:cNvPr id="9" name="TextBox 8"/>
          <p:cNvSpPr txBox="1"/>
          <p:nvPr/>
        </p:nvSpPr>
        <p:spPr>
          <a:xfrm>
            <a:off x="467983" y="1585564"/>
            <a:ext cx="11256033" cy="4370427"/>
          </a:xfrm>
          <a:prstGeom prst="rect">
            <a:avLst/>
          </a:prstGeom>
          <a:noFill/>
        </p:spPr>
        <p:txBody>
          <a:bodyPr wrap="square" rtlCol="0">
            <a:spAutoFit/>
          </a:bodyPr>
          <a:lstStyle/>
          <a:p>
            <a:pPr algn="just"/>
            <a:r>
              <a:rPr lang="en-US" sz="2400" u="sng" dirty="0">
                <a:solidFill>
                  <a:srgbClr val="0A1F61"/>
                </a:solidFill>
                <a:cs typeface="Tajawal ExtraBold" panose="00000800000000000000" pitchFamily="2" charset="-78"/>
              </a:rPr>
              <a:t>To write and develop effective cybersecurity policies, the following must be considered :</a:t>
            </a:r>
          </a:p>
          <a:p>
            <a:pPr algn="just"/>
            <a:endParaRPr lang="en-US" sz="1000" u="sng"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1. Understanding Own Security</a:t>
            </a:r>
            <a:r>
              <a:rPr lang="en-US" sz="2200" dirty="0">
                <a:solidFill>
                  <a:srgbClr val="0A1F61"/>
                </a:solidFill>
                <a:cs typeface="Tajawal ExtraBold" panose="00000800000000000000" pitchFamily="2" charset="-78"/>
              </a:rPr>
              <a:t>: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Organizations utilize diverse third-party items in various parts of their operations. </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Using an off-the-shelf policy for such products is very common, in spite of the fact that it is not the ideal route for the board to comprehend network security. Instead, organizations must find out what their internal team thinks about their security. </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Essentially, the policy usually comprises mandates made by IT professionals and management. These two parties must analyze the details and need to arrive at a typical decision about the content of the policy. </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Making time as a group to examine policies may assist organizations in understanding the types of information to work with information can be collected and stored. </a:t>
            </a:r>
          </a:p>
        </p:txBody>
      </p:sp>
    </p:spTree>
    <p:extLst>
      <p:ext uri="{BB962C8B-B14F-4D97-AF65-F5344CB8AC3E}">
        <p14:creationId xmlns:p14="http://schemas.microsoft.com/office/powerpoint/2010/main" val="380475164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080423"/>
            <a:ext cx="589822"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508152"/>
            <a:ext cx="7992875" cy="646331"/>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8.9 WRITING AND DEVELOPING EFFECTIVE CYBERSECURITY POLICIES</a:t>
            </a:r>
          </a:p>
        </p:txBody>
      </p:sp>
      <p:sp>
        <p:nvSpPr>
          <p:cNvPr id="9" name="TextBox 8"/>
          <p:cNvSpPr txBox="1"/>
          <p:nvPr/>
        </p:nvSpPr>
        <p:spPr>
          <a:xfrm>
            <a:off x="484908" y="1543727"/>
            <a:ext cx="11256033" cy="5139869"/>
          </a:xfrm>
          <a:prstGeom prst="rect">
            <a:avLst/>
          </a:prstGeom>
          <a:noFill/>
        </p:spPr>
        <p:txBody>
          <a:bodyPr wrap="square" rtlCol="0">
            <a:spAutoFit/>
          </a:bodyPr>
          <a:lstStyle/>
          <a:p>
            <a:pPr algn="just"/>
            <a:r>
              <a:rPr lang="en-US" sz="2400" u="sng" dirty="0">
                <a:solidFill>
                  <a:srgbClr val="0A1F61"/>
                </a:solidFill>
                <a:cs typeface="Tajawal ExtraBold" panose="00000800000000000000" pitchFamily="2" charset="-78"/>
              </a:rPr>
              <a:t>To write and develop effective cybersecurity policies, the following must be considered :</a:t>
            </a:r>
          </a:p>
          <a:p>
            <a:pPr algn="just"/>
            <a:endParaRPr lang="en-US" sz="800" u="sng"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2. Checking the Compliance: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Using a security industry standards document is extremely effective in aligning an organization’s policy to the recognized standards. </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Additionally, it helps understand all the security compliance requirements in the industry.</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3. Considering the Infrastructure: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A well-planned cybersecurity policy must highlight the systems a business uses to protect its basic and client information. </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An organization needs to work with its IT team to understand the company’s capability. This will help evade potential cyber-attacks. </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The policy may explain which programs will be used for security and identify how updates will be made to seal all potential vulnerabilities. It will also help users understand how data may be backed up.</a:t>
            </a:r>
          </a:p>
        </p:txBody>
      </p:sp>
    </p:spTree>
    <p:extLst>
      <p:ext uri="{BB962C8B-B14F-4D97-AF65-F5344CB8AC3E}">
        <p14:creationId xmlns:p14="http://schemas.microsoft.com/office/powerpoint/2010/main" val="50124001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07" y="6289964"/>
            <a:ext cx="691590" cy="620182"/>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328760" y="508152"/>
            <a:ext cx="7992875" cy="646331"/>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8.9 WRITING AND DEVELOPING EFFECTIVE CYBERSECURITY POLICIES</a:t>
            </a:r>
          </a:p>
        </p:txBody>
      </p:sp>
      <p:sp>
        <p:nvSpPr>
          <p:cNvPr id="9" name="TextBox 8"/>
          <p:cNvSpPr txBox="1"/>
          <p:nvPr/>
        </p:nvSpPr>
        <p:spPr>
          <a:xfrm>
            <a:off x="387924" y="1494446"/>
            <a:ext cx="11457712" cy="5355312"/>
          </a:xfrm>
          <a:prstGeom prst="rect">
            <a:avLst/>
          </a:prstGeom>
          <a:noFill/>
        </p:spPr>
        <p:txBody>
          <a:bodyPr wrap="square" rtlCol="0">
            <a:spAutoFit/>
          </a:bodyPr>
          <a:lstStyle/>
          <a:p>
            <a:pPr algn="just"/>
            <a:r>
              <a:rPr lang="en-US" sz="2400" u="sng" dirty="0">
                <a:solidFill>
                  <a:srgbClr val="0A1F61"/>
                </a:solidFill>
                <a:cs typeface="Tajawal ExtraBold" panose="00000800000000000000" pitchFamily="2" charset="-78"/>
              </a:rPr>
              <a:t>To write and develop effective cybersecurity policies, the following must be considered :</a:t>
            </a:r>
          </a:p>
          <a:p>
            <a:pPr algn="just"/>
            <a:endParaRPr lang="en-US" sz="800" u="sng"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4. Accountability and its Significance</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Accountability is one of the most important aspects of ensuring policy. An attack is demanding as it takes time and team effort to manage it.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Accountability ensures that people become responsible for contacting customers and fixing the problem.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Accountability measures of an association may likewise incorporate an alternate course of action for cyber-attacks. For example, in a situation where an attack happens and the chief security technician is away, there must be another person to handle the attack.</a:t>
            </a:r>
          </a:p>
          <a:p>
            <a:pPr algn="just"/>
            <a:endParaRPr lang="en-US" sz="800"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5. Considering the Employees: </a:t>
            </a: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It is necessary to consider the acceptable use conditions for employees while drafting cybersecurity policies. The </a:t>
            </a:r>
            <a:r>
              <a:rPr lang="en-US" sz="2000" u="sng" dirty="0">
                <a:solidFill>
                  <a:srgbClr val="0A1F61"/>
                </a:solidFill>
                <a:cs typeface="Tajawal ExtraBold" panose="00000800000000000000" pitchFamily="2" charset="-78"/>
              </a:rPr>
              <a:t>smallest of cyber-attacks </a:t>
            </a:r>
            <a:r>
              <a:rPr lang="en-US" sz="2000" dirty="0">
                <a:solidFill>
                  <a:srgbClr val="0A1F61"/>
                </a:solidFill>
                <a:cs typeface="Tajawal ExtraBold" panose="00000800000000000000" pitchFamily="2" charset="-78"/>
              </a:rPr>
              <a:t>may be the </a:t>
            </a:r>
            <a:r>
              <a:rPr lang="en-US" sz="2000" u="sng" dirty="0">
                <a:solidFill>
                  <a:srgbClr val="0A1F61"/>
                </a:solidFill>
                <a:cs typeface="Tajawal ExtraBold" panose="00000800000000000000" pitchFamily="2" charset="-78"/>
              </a:rPr>
              <a:t>result of a simple mistake</a:t>
            </a:r>
            <a:r>
              <a:rPr lang="en-US" sz="2000" dirty="0">
                <a:solidFill>
                  <a:srgbClr val="0A1F61"/>
                </a:solidFill>
                <a:cs typeface="Tajawal ExtraBold" panose="00000800000000000000" pitchFamily="2" charset="-78"/>
              </a:rPr>
              <a:t> or </a:t>
            </a:r>
            <a:r>
              <a:rPr lang="en-US" sz="2000" u="sng" dirty="0">
                <a:solidFill>
                  <a:srgbClr val="0A1F61"/>
                </a:solidFill>
                <a:cs typeface="Tajawal ExtraBold" panose="00000800000000000000" pitchFamily="2" charset="-78"/>
              </a:rPr>
              <a:t>error made by an employee knowingly or unknowingly</a:t>
            </a:r>
            <a:r>
              <a:rPr lang="en-US" sz="2000" dirty="0">
                <a:solidFill>
                  <a:srgbClr val="0A1F61"/>
                </a:solidFill>
                <a:cs typeface="Tajawal ExtraBold" panose="00000800000000000000" pitchFamily="2" charset="-78"/>
              </a:rPr>
              <a:t>. Therefore, an organization must clearly state the best practices for using the company’s resources and tools.</a:t>
            </a:r>
          </a:p>
          <a:p>
            <a:pPr algn="just"/>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8776859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339" y="6080423"/>
            <a:ext cx="575967"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508152"/>
            <a:ext cx="7992875" cy="646331"/>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8.9 WRITING AND DEVELOPING EFFECTIVE CYBERSECURITY POLICIES</a:t>
            </a:r>
          </a:p>
        </p:txBody>
      </p:sp>
      <p:sp>
        <p:nvSpPr>
          <p:cNvPr id="9" name="TextBox 8"/>
          <p:cNvSpPr txBox="1"/>
          <p:nvPr/>
        </p:nvSpPr>
        <p:spPr>
          <a:xfrm>
            <a:off x="601890" y="1659252"/>
            <a:ext cx="11222182" cy="4801314"/>
          </a:xfrm>
          <a:prstGeom prst="rect">
            <a:avLst/>
          </a:prstGeom>
          <a:noFill/>
        </p:spPr>
        <p:txBody>
          <a:bodyPr wrap="square" rtlCol="0">
            <a:spAutoFit/>
          </a:bodyPr>
          <a:lstStyle/>
          <a:p>
            <a:pPr algn="just"/>
            <a:r>
              <a:rPr lang="en-US" sz="2400" u="sng" dirty="0">
                <a:solidFill>
                  <a:srgbClr val="0A1F61"/>
                </a:solidFill>
                <a:cs typeface="Tajawal ExtraBold" panose="00000800000000000000" pitchFamily="2" charset="-78"/>
              </a:rPr>
              <a:t>To write and develop effective cybersecurity policies, the following must be considered :</a:t>
            </a:r>
          </a:p>
          <a:p>
            <a:pPr algn="just"/>
            <a:endParaRPr lang="en-US" sz="800" u="sng"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6. Updating Software and Systems</a:t>
            </a:r>
          </a:p>
          <a:p>
            <a:pPr algn="just"/>
            <a:endParaRPr lang="en-US" sz="800" b="1"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7. Conducting Top‑to‑Bottom Security Audits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necessary for organizations to direct a careful security review of its IT resources and practices.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audit will be responsible for reviewing the security practices and policies of the central IT systems, as well as the end-user departments and at the edges of your enterprise, which incorporate automated machines and the internet of things (IoT) that an organization could be employing at remote manufacturing plants.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audit must take into account the software and hardware techniques the organization needs to ensure better security.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should also consider remote site personnel habits and compliance with security policies.</a:t>
            </a:r>
          </a:p>
        </p:txBody>
      </p:sp>
    </p:spTree>
    <p:extLst>
      <p:ext uri="{BB962C8B-B14F-4D97-AF65-F5344CB8AC3E}">
        <p14:creationId xmlns:p14="http://schemas.microsoft.com/office/powerpoint/2010/main" val="277341691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08" y="6122592"/>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508152"/>
            <a:ext cx="7992875" cy="646331"/>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8.9 WRITING AND DEVELOPING EFFECTIVE CYBERSECURITY POLICIES</a:t>
            </a:r>
          </a:p>
        </p:txBody>
      </p:sp>
      <p:sp>
        <p:nvSpPr>
          <p:cNvPr id="9" name="TextBox 8"/>
          <p:cNvSpPr txBox="1"/>
          <p:nvPr/>
        </p:nvSpPr>
        <p:spPr>
          <a:xfrm>
            <a:off x="484908" y="1506210"/>
            <a:ext cx="11256033" cy="4247317"/>
          </a:xfrm>
          <a:prstGeom prst="rect">
            <a:avLst/>
          </a:prstGeom>
          <a:noFill/>
        </p:spPr>
        <p:txBody>
          <a:bodyPr wrap="square" rtlCol="0">
            <a:spAutoFit/>
          </a:bodyPr>
          <a:lstStyle/>
          <a:p>
            <a:pPr algn="just"/>
            <a:r>
              <a:rPr lang="en-US" sz="2400" u="sng" dirty="0">
                <a:solidFill>
                  <a:srgbClr val="0A1F61"/>
                </a:solidFill>
                <a:cs typeface="Tajawal ExtraBold" panose="00000800000000000000" pitchFamily="2" charset="-78"/>
              </a:rPr>
              <a:t>To write and develop effective cybersecurity policies, the following must be considered :</a:t>
            </a:r>
          </a:p>
          <a:p>
            <a:pPr algn="just"/>
            <a:endParaRPr lang="en-US" sz="800" u="sng"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8. Social Engineering: </a:t>
            </a:r>
          </a:p>
          <a:p>
            <a:pPr algn="just"/>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As part of the end-to-end IT audit, the organization must include social engineering, which reviews whether the employees are exposing loopholes in an organization by exhibiting vulnerability when requested classified data.</a:t>
            </a:r>
          </a:p>
          <a:p>
            <a:pPr algn="just"/>
            <a:endParaRPr lang="en-US" sz="800"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9. Demanding Audits from Vendors and Business Partners</a:t>
            </a:r>
          </a:p>
          <a:p>
            <a:pPr algn="just"/>
            <a:endParaRPr lang="en-US" sz="800" b="1"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10. Providing New and Continuing Security Education</a:t>
            </a:r>
            <a:r>
              <a:rPr lang="en-US" sz="2200" dirty="0">
                <a:solidFill>
                  <a:srgbClr val="0A1F61"/>
                </a:solidFill>
                <a:cs typeface="Tajawal ExtraBold" panose="00000800000000000000" pitchFamily="2" charset="-78"/>
              </a:rPr>
              <a:t>: </a:t>
            </a:r>
          </a:p>
          <a:p>
            <a:pPr algn="just"/>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education must be made mandatory for every new employee.</a:t>
            </a:r>
          </a:p>
          <a:p>
            <a:pPr algn="just"/>
            <a:endParaRPr lang="en-US" sz="800"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11. Watching the Edge</a:t>
            </a: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4303110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07" y="6152639"/>
            <a:ext cx="716690" cy="705361"/>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508152"/>
            <a:ext cx="7992875" cy="646331"/>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8.9 WRITING AND DEVELOPING EFFECTIVE CYBERSECURITY POLICIES</a:t>
            </a:r>
          </a:p>
        </p:txBody>
      </p:sp>
      <p:sp>
        <p:nvSpPr>
          <p:cNvPr id="9" name="TextBox 8"/>
          <p:cNvSpPr txBox="1"/>
          <p:nvPr/>
        </p:nvSpPr>
        <p:spPr>
          <a:xfrm>
            <a:off x="473628" y="1620787"/>
            <a:ext cx="11256033" cy="4555093"/>
          </a:xfrm>
          <a:prstGeom prst="rect">
            <a:avLst/>
          </a:prstGeom>
          <a:noFill/>
        </p:spPr>
        <p:txBody>
          <a:bodyPr wrap="square" rtlCol="0">
            <a:spAutoFit/>
          </a:bodyPr>
          <a:lstStyle/>
          <a:p>
            <a:pPr algn="just"/>
            <a:r>
              <a:rPr lang="en-US" sz="2400" u="sng" dirty="0">
                <a:solidFill>
                  <a:srgbClr val="0A1F61"/>
                </a:solidFill>
                <a:cs typeface="Tajawal ExtraBold" panose="00000800000000000000" pitchFamily="2" charset="-78"/>
              </a:rPr>
              <a:t>To write and develop effective cybersecurity policies, the following must be considered :</a:t>
            </a:r>
          </a:p>
          <a:p>
            <a:pPr algn="just"/>
            <a:endParaRPr lang="en-US" sz="800" u="sng"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12. Performing Regular Data Backups: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a situation where an organization’s data is held hostage or is somehow compromised due to a ransomware attack, a data backup may assist the organization in rolling back to the previous day’s data with little loss.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13. Physically Securing the Information Assets: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Regardless of whether programming, equipment, and system security are set up, it may not support a lot of servers are left unsecured on manufacturing floors and in business units.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Physical security, which is accessible just to the workforce with trusted status or security clearance, is crucial.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policies and practices must address the physical just as the visual aspects of data.</a:t>
            </a:r>
          </a:p>
          <a:p>
            <a:pPr marL="342900" indent="-342900" algn="just">
              <a:buFont typeface="Arial" panose="020B0604020202020204" pitchFamily="34" charset="0"/>
              <a:buChar char="•"/>
            </a:pPr>
            <a:endParaRPr lang="en-US" sz="800" b="1" dirty="0">
              <a:solidFill>
                <a:srgbClr val="0A1F61"/>
              </a:solidFill>
              <a:cs typeface="Tajawal ExtraBold" panose="00000800000000000000" pitchFamily="2" charset="-78"/>
            </a:endParaRPr>
          </a:p>
          <a:p>
            <a:pPr algn="just"/>
            <a:r>
              <a:rPr lang="en-US" sz="2200" b="1" dirty="0">
                <a:solidFill>
                  <a:srgbClr val="0A1F61"/>
                </a:solidFill>
                <a:cs typeface="Tajawal ExtraBold" panose="00000800000000000000" pitchFamily="2" charset="-78"/>
              </a:rPr>
              <a:t>14. Informing the Board and Chief Executive Officer (CEO)</a:t>
            </a: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14934666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340C7C2-F2E4-369A-EEBD-136B3366031D}"/>
              </a:ext>
            </a:extLst>
          </p:cNvPr>
          <p:cNvPicPr>
            <a:picLocks noChangeAspect="1"/>
          </p:cNvPicPr>
          <p:nvPr/>
        </p:nvPicPr>
        <p:blipFill>
          <a:blip r:embed="rId2"/>
          <a:stretch>
            <a:fillRect/>
          </a:stretch>
        </p:blipFill>
        <p:spPr>
          <a:xfrm>
            <a:off x="1496292" y="1154483"/>
            <a:ext cx="9902276" cy="546933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28760" y="508152"/>
            <a:ext cx="7992875" cy="646331"/>
          </a:xfrm>
          <a:prstGeom prst="rect">
            <a:avLst/>
          </a:prstGeom>
          <a:noFill/>
        </p:spPr>
        <p:txBody>
          <a:bodyPr wrap="square" rtlCol="0">
            <a:spAutoFit/>
          </a:bodyPr>
          <a:lstStyle/>
          <a:p>
            <a:r>
              <a:rPr lang="en-US" b="1" dirty="0">
                <a:solidFill>
                  <a:schemeClr val="bg1"/>
                </a:solidFill>
                <a:latin typeface="Tajawal Medium" panose="00000600000000000000" pitchFamily="2" charset="-78"/>
                <a:cs typeface="Tajawal Medium" panose="00000600000000000000" pitchFamily="2" charset="-78"/>
              </a:rPr>
              <a:t>8.9 WRITING AND DEVELOPING EFFECTIVE CYBERSECURITY POLICIES</a:t>
            </a:r>
          </a:p>
        </p:txBody>
      </p:sp>
    </p:spTree>
    <p:extLst>
      <p:ext uri="{BB962C8B-B14F-4D97-AF65-F5344CB8AC3E}">
        <p14:creationId xmlns:p14="http://schemas.microsoft.com/office/powerpoint/2010/main" val="121096308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84909" y="1744688"/>
            <a:ext cx="11222182" cy="4216539"/>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Over time most organizations build and manage security programs.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To establish the foundation for a security program, companies may first designate an employee to be responsible for cybersecurity.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employee will be responsible for drafting a security program which starts with the process of creating a plan.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objective of this plan is to manage the company’s risk using security technologies and auditable work processes.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plan also incorporates documented policies and procedures.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Security programs are incomplete without policies and procedures.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policies can be of many types.</a:t>
            </a:r>
          </a:p>
        </p:txBody>
      </p:sp>
    </p:spTree>
    <p:extLst>
      <p:ext uri="{BB962C8B-B14F-4D97-AF65-F5344CB8AC3E}">
        <p14:creationId xmlns:p14="http://schemas.microsoft.com/office/powerpoint/2010/main" val="248678370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624" y="6226848"/>
            <a:ext cx="703824" cy="631152"/>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7" y="1513215"/>
            <a:ext cx="11463851" cy="4555093"/>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8.10.1 ACCEPTABLE USE POLICY (AUP)</a:t>
            </a:r>
          </a:p>
          <a:p>
            <a:pPr algn="just"/>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An acceptable use policy (AUP) or fair use policy, a collection of rules applied by a designer, creator, proprietor, or administrator of a network or website.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AUP restricts the manners by which the system, site or framework might be utilized and may have guidelines on how to use these.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Acceptable use policies are important to the foundation of information security policies.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New members of an organization are usually asked to sign an AUP before they are given access to its information systems.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Therefore, an AUP must be concise and clear, yet at the same time, it should cover important </a:t>
            </a:r>
            <a:r>
              <a:rPr lang="en-US" sz="2200" b="1" dirty="0">
                <a:solidFill>
                  <a:srgbClr val="0A1F61"/>
                </a:solidFill>
                <a:cs typeface="Tajawal ExtraBold" panose="00000800000000000000" pitchFamily="2" charset="-78"/>
              </a:rPr>
              <a:t>questions on users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what they are allowed to do with the IT systems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what they are not allowed to do with IT systems.</a:t>
            </a:r>
            <a:r>
              <a:rPr lang="en-US" sz="22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403338653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37563"/>
            <a:ext cx="858611" cy="769957"/>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591779" y="1610200"/>
            <a:ext cx="11222182" cy="4893647"/>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8.10.1 ACCEPTABLE USE POLICY (AUP)</a:t>
            </a:r>
          </a:p>
          <a:p>
            <a:pPr algn="just"/>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AUP must clearly define the kind of sanctions that will be applied in case a user breaks the AUP.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best way to measure and evaluate this policy is by conducting regular audits.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AUPs must specify imperatives and practices that a worker utilizing organizational IT resources must consent to for accessing the corporate network.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AUP is basically a standard onboarding policy for new employees who must read and sign the agreement before being provided a network identification.</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recommended that organizations IT, security, legal, and HR departments examine what is encompassed in this policy.</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07575300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610200"/>
            <a:ext cx="11222182" cy="4555093"/>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8.10.2 ACCESS CONTROL POLICY (ACP)</a:t>
            </a:r>
          </a:p>
          <a:p>
            <a:pPr algn="just"/>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Access control pertains to deducing the activities permitted to legitimate users, considering each endeavor by a client to get to an asset in the framework.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Usually, complete access is granted only after successful authentication of the user.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Nonetheless, numerous frameworks require more modern and complex control.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Along with the authentication mechanism, access control deals with how authorizations are organized. In some cases, an authorization may mimic the structure of the organization.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other cases, it may be reflective of the sensitivity level of various documents along with the clearance level of the user acquiring those documents.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order </a:t>
            </a:r>
            <a:r>
              <a:rPr lang="en-US" sz="2200" b="1" dirty="0">
                <a:solidFill>
                  <a:srgbClr val="0A1F61"/>
                </a:solidFill>
                <a:cs typeface="Tajawal ExtraBold" panose="00000800000000000000" pitchFamily="2" charset="-78"/>
              </a:rPr>
              <a:t>to implement an access control system</a:t>
            </a:r>
            <a:r>
              <a:rPr lang="en-US" sz="2200" dirty="0">
                <a:solidFill>
                  <a:srgbClr val="0A1F61"/>
                </a:solidFill>
                <a:cs typeface="Tajawal ExtraBold" panose="00000800000000000000" pitchFamily="2" charset="-78"/>
              </a:rPr>
              <a:t>, organizations need to consider three abstractions: </a:t>
            </a:r>
            <a:r>
              <a:rPr lang="en-US" sz="2200" u="sng" dirty="0">
                <a:solidFill>
                  <a:srgbClr val="0A1F61"/>
                </a:solidFill>
                <a:cs typeface="Tajawal ExtraBold" panose="00000800000000000000" pitchFamily="2" charset="-78"/>
              </a:rPr>
              <a:t>access control approaches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models</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methodologies</a:t>
            </a:r>
            <a:r>
              <a:rPr lang="en-US" sz="22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349464782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610200"/>
            <a:ext cx="11222182" cy="3631763"/>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8.10.2 ACCESS CONTROL POLICY (ACP)</a:t>
            </a:r>
          </a:p>
          <a:p>
            <a:pPr algn="just"/>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Access control policies (ACP): is a high-level necessities that determine </a:t>
            </a:r>
            <a:r>
              <a:rPr lang="en-US" sz="2200" u="sng" dirty="0">
                <a:solidFill>
                  <a:srgbClr val="0A1F61"/>
                </a:solidFill>
                <a:cs typeface="Tajawal ExtraBold" panose="00000800000000000000" pitchFamily="2" charset="-78"/>
              </a:rPr>
              <a:t>how access is overseen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who may access data under what conditions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ACP features the access available to workers regarding an organization’s data.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ACP incorporates access control standards such as the National Institute of Standards and Technology (NIST’s) Access Control and Implementation Guides.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policy also mentions </a:t>
            </a:r>
            <a:r>
              <a:rPr lang="en-US" sz="2200" u="sng" dirty="0">
                <a:solidFill>
                  <a:srgbClr val="0A1F61"/>
                </a:solidFill>
                <a:cs typeface="Tajawal ExtraBold" panose="00000800000000000000" pitchFamily="2" charset="-78"/>
              </a:rPr>
              <a:t>network access controls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complexity of corporate passwords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standards for user access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operating system software controls</a:t>
            </a:r>
            <a:r>
              <a:rPr lang="en-US" sz="2200" dirty="0">
                <a:solidFill>
                  <a:srgbClr val="0A1F61"/>
                </a:solidFill>
                <a:cs typeface="Tajawal ExtraBold" panose="00000800000000000000" pitchFamily="2" charset="-78"/>
              </a:rPr>
              <a:t>, etc. </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55272713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540925"/>
            <a:ext cx="11222182" cy="4893647"/>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8.10.3 CHANGE MANAGEMENT POLICY</a:t>
            </a:r>
          </a:p>
          <a:p>
            <a:pPr algn="just"/>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Change management a formal process used for making changes to IT systems.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Change management is responsible for increasing awareness and understanding of suggested changes across an organization.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also ensures that all the modifications made have been thought through and that the change minimizes negative impact on customers and services.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Change management takes into account the following steps:</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914400" lvl="1" indent="-457200" algn="just">
              <a:buAutoNum type="arabicPeriod"/>
            </a:pPr>
            <a:r>
              <a:rPr lang="en-US" sz="2200" b="1" dirty="0">
                <a:solidFill>
                  <a:srgbClr val="0A1F61"/>
                </a:solidFill>
                <a:cs typeface="Tajawal ExtraBold" panose="00000800000000000000" pitchFamily="2" charset="-78"/>
              </a:rPr>
              <a:t>Planning: </a:t>
            </a:r>
            <a:r>
              <a:rPr lang="en-US" sz="2200" dirty="0">
                <a:solidFill>
                  <a:srgbClr val="0A1F61"/>
                </a:solidFill>
                <a:cs typeface="Tajawal ExtraBold" panose="00000800000000000000" pitchFamily="2" charset="-78"/>
              </a:rPr>
              <a:t>Planning the change, which typically includes the execution design, agenda, correspondence plan, test plan, and roll back arrangement. </a:t>
            </a:r>
          </a:p>
          <a:p>
            <a:pPr marL="914400" lvl="1" indent="-457200" algn="just">
              <a:buAutoNum type="arabicPeriod"/>
            </a:pPr>
            <a:endParaRPr lang="en-US" sz="800" dirty="0">
              <a:solidFill>
                <a:srgbClr val="0A1F61"/>
              </a:solidFill>
              <a:cs typeface="Tajawal ExtraBold" panose="00000800000000000000" pitchFamily="2" charset="-78"/>
            </a:endParaRPr>
          </a:p>
          <a:p>
            <a:pPr marL="914400" lvl="1" indent="-457200" algn="just">
              <a:buAutoNum type="arabicPeriod"/>
            </a:pPr>
            <a:r>
              <a:rPr lang="en-US" sz="2200" b="1" dirty="0">
                <a:solidFill>
                  <a:srgbClr val="0A1F61"/>
                </a:solidFill>
                <a:cs typeface="Tajawal ExtraBold" panose="00000800000000000000" pitchFamily="2" charset="-78"/>
              </a:rPr>
              <a:t>Evaluating: </a:t>
            </a:r>
            <a:r>
              <a:rPr lang="en-US" sz="2200" dirty="0">
                <a:solidFill>
                  <a:srgbClr val="0A1F61"/>
                </a:solidFill>
                <a:cs typeface="Tajawal ExtraBold" panose="00000800000000000000" pitchFamily="2" charset="-78"/>
              </a:rPr>
              <a:t>Evaluate the change, which is concerned with determining the risk based on the priority level of service and the nature of the proposed change. It is likewise used to decide the change type, and the change process to utilize. </a:t>
            </a:r>
          </a:p>
        </p:txBody>
      </p:sp>
    </p:spTree>
    <p:extLst>
      <p:ext uri="{BB962C8B-B14F-4D97-AF65-F5344CB8AC3E}">
        <p14:creationId xmlns:p14="http://schemas.microsoft.com/office/powerpoint/2010/main" val="342699576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610200"/>
            <a:ext cx="11222182" cy="4585871"/>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8.10.3 CHANGE MANAGEMENT POLICY</a:t>
            </a:r>
          </a:p>
          <a:p>
            <a:pPr marL="342900" indent="-342900" algn="just">
              <a:buFont typeface="Arial" panose="020B0604020202020204" pitchFamily="34" charset="0"/>
              <a:buChar char="•"/>
            </a:pPr>
            <a:endParaRPr lang="en-US" sz="1000" b="1" dirty="0">
              <a:solidFill>
                <a:srgbClr val="0A1F61"/>
              </a:solidFill>
              <a:cs typeface="Tajawal ExtraBold" panose="00000800000000000000" pitchFamily="2" charset="-78"/>
            </a:endParaRPr>
          </a:p>
          <a:p>
            <a:pPr marL="914400" lvl="1" indent="-457200" algn="just">
              <a:buFont typeface="+mj-lt"/>
              <a:buAutoNum type="arabicPeriod" startAt="3"/>
            </a:pPr>
            <a:r>
              <a:rPr lang="en-US" sz="2200" b="1" dirty="0">
                <a:solidFill>
                  <a:srgbClr val="0A1F61"/>
                </a:solidFill>
                <a:cs typeface="Tajawal ExtraBold" panose="00000800000000000000" pitchFamily="2" charset="-78"/>
              </a:rPr>
              <a:t>Reviewing: </a:t>
            </a:r>
            <a:r>
              <a:rPr lang="en-US" sz="2200" dirty="0">
                <a:solidFill>
                  <a:srgbClr val="0A1F61"/>
                </a:solidFill>
                <a:cs typeface="Tajawal ExtraBold" panose="00000800000000000000" pitchFamily="2" charset="-78"/>
              </a:rPr>
              <a:t>Survey change plan with peers and additionally Change Advisory Board as suitable to the change type. </a:t>
            </a:r>
          </a:p>
          <a:p>
            <a:pPr marL="914400" lvl="1" indent="-457200" algn="just">
              <a:buFont typeface="+mj-lt"/>
              <a:buAutoNum type="arabicPeriod" startAt="3"/>
            </a:pPr>
            <a:endParaRPr lang="en-US" sz="800" dirty="0">
              <a:solidFill>
                <a:srgbClr val="0A1F61"/>
              </a:solidFill>
              <a:cs typeface="Tajawal ExtraBold" panose="00000800000000000000" pitchFamily="2" charset="-78"/>
            </a:endParaRPr>
          </a:p>
          <a:p>
            <a:pPr marL="914400" lvl="1" indent="-457200" algn="just">
              <a:buFont typeface="+mj-lt"/>
              <a:buAutoNum type="arabicPeriod" startAt="3"/>
            </a:pPr>
            <a:r>
              <a:rPr lang="en-US" sz="2200" b="1" dirty="0">
                <a:solidFill>
                  <a:srgbClr val="0A1F61"/>
                </a:solidFill>
                <a:cs typeface="Tajawal ExtraBold" panose="00000800000000000000" pitchFamily="2" charset="-78"/>
              </a:rPr>
              <a:t>Approving: </a:t>
            </a:r>
            <a:r>
              <a:rPr lang="en-US" sz="2200" dirty="0">
                <a:solidFill>
                  <a:srgbClr val="0A1F61"/>
                </a:solidFill>
                <a:cs typeface="Tajawal ExtraBold" panose="00000800000000000000" pitchFamily="2" charset="-78"/>
              </a:rPr>
              <a:t>Obtain approval of the change by the </a:t>
            </a:r>
            <a:r>
              <a:rPr lang="en-US" sz="2200" u="sng" dirty="0">
                <a:solidFill>
                  <a:srgbClr val="0A1F61"/>
                </a:solidFill>
                <a:cs typeface="Tajawal ExtraBold" panose="00000800000000000000" pitchFamily="2" charset="-78"/>
              </a:rPr>
              <a:t>executives</a:t>
            </a:r>
            <a:r>
              <a:rPr lang="en-US" sz="2200" dirty="0">
                <a:solidFill>
                  <a:srgbClr val="0A1F61"/>
                </a:solidFill>
                <a:cs typeface="Tajawal ExtraBold" panose="00000800000000000000" pitchFamily="2" charset="-78"/>
              </a:rPr>
              <a:t> or other appropriate change </a:t>
            </a:r>
            <a:r>
              <a:rPr lang="en-US" sz="2200" u="sng" dirty="0">
                <a:solidFill>
                  <a:srgbClr val="0A1F61"/>
                </a:solidFill>
                <a:cs typeface="Tajawal ExtraBold" panose="00000800000000000000" pitchFamily="2" charset="-78"/>
              </a:rPr>
              <a:t>authority</a:t>
            </a:r>
            <a:r>
              <a:rPr lang="en-US" sz="2200" dirty="0">
                <a:solidFill>
                  <a:srgbClr val="0A1F61"/>
                </a:solidFill>
                <a:cs typeface="Tajawal ExtraBold" panose="00000800000000000000" pitchFamily="2" charset="-78"/>
              </a:rPr>
              <a:t> as dictated by change type. </a:t>
            </a:r>
          </a:p>
          <a:p>
            <a:pPr marL="914400" lvl="1" indent="-457200" algn="just">
              <a:buFont typeface="+mj-lt"/>
              <a:buAutoNum type="arabicPeriod" startAt="3"/>
            </a:pPr>
            <a:endParaRPr lang="en-US" sz="800" dirty="0">
              <a:solidFill>
                <a:srgbClr val="0A1F61"/>
              </a:solidFill>
              <a:cs typeface="Tajawal ExtraBold" panose="00000800000000000000" pitchFamily="2" charset="-78"/>
            </a:endParaRPr>
          </a:p>
          <a:p>
            <a:pPr marL="914400" lvl="1" indent="-457200" algn="just">
              <a:buFont typeface="+mj-lt"/>
              <a:buAutoNum type="arabicPeriod" startAt="3"/>
            </a:pPr>
            <a:r>
              <a:rPr lang="en-US" sz="2200" b="1" dirty="0">
                <a:solidFill>
                  <a:srgbClr val="0A1F61"/>
                </a:solidFill>
                <a:cs typeface="Tajawal ExtraBold" panose="00000800000000000000" pitchFamily="2" charset="-78"/>
              </a:rPr>
              <a:t>Communicating: </a:t>
            </a:r>
            <a:r>
              <a:rPr lang="en-US" sz="2200" dirty="0">
                <a:solidFill>
                  <a:srgbClr val="0A1F61"/>
                </a:solidFill>
                <a:cs typeface="Tajawal ExtraBold" panose="00000800000000000000" pitchFamily="2" charset="-78"/>
              </a:rPr>
              <a:t>Convey about changes with the suitable gatherings (targeted or campus-wide). </a:t>
            </a:r>
          </a:p>
          <a:p>
            <a:pPr marL="914400" lvl="1" indent="-457200" algn="just">
              <a:buFont typeface="+mj-lt"/>
              <a:buAutoNum type="arabicPeriod" startAt="3"/>
            </a:pPr>
            <a:endParaRPr lang="en-US" sz="800" dirty="0">
              <a:solidFill>
                <a:srgbClr val="0A1F61"/>
              </a:solidFill>
              <a:cs typeface="Tajawal ExtraBold" panose="00000800000000000000" pitchFamily="2" charset="-78"/>
            </a:endParaRPr>
          </a:p>
          <a:p>
            <a:pPr marL="914400" lvl="1" indent="-457200" algn="just">
              <a:buFont typeface="+mj-lt"/>
              <a:buAutoNum type="arabicPeriod" startAt="3"/>
            </a:pPr>
            <a:r>
              <a:rPr lang="en-US" sz="2200" b="1" dirty="0">
                <a:solidFill>
                  <a:srgbClr val="0A1F61"/>
                </a:solidFill>
                <a:cs typeface="Tajawal ExtraBold" panose="00000800000000000000" pitchFamily="2" charset="-78"/>
              </a:rPr>
              <a:t>Implementing: </a:t>
            </a:r>
            <a:r>
              <a:rPr lang="en-US" sz="2200" dirty="0">
                <a:solidFill>
                  <a:srgbClr val="0A1F61"/>
                </a:solidFill>
                <a:cs typeface="Tajawal ExtraBold" panose="00000800000000000000" pitchFamily="2" charset="-78"/>
              </a:rPr>
              <a:t>Implement the change. </a:t>
            </a:r>
          </a:p>
          <a:p>
            <a:pPr marL="914400" lvl="1" indent="-457200" algn="just">
              <a:buFont typeface="+mj-lt"/>
              <a:buAutoNum type="arabicPeriod" startAt="3"/>
            </a:pPr>
            <a:endParaRPr lang="en-US" sz="800" dirty="0">
              <a:solidFill>
                <a:srgbClr val="0A1F61"/>
              </a:solidFill>
              <a:cs typeface="Tajawal ExtraBold" panose="00000800000000000000" pitchFamily="2" charset="-78"/>
            </a:endParaRPr>
          </a:p>
          <a:p>
            <a:pPr marL="914400" lvl="1" indent="-457200" algn="just">
              <a:buFont typeface="+mj-lt"/>
              <a:buAutoNum type="arabicPeriod" startAt="3"/>
            </a:pPr>
            <a:r>
              <a:rPr lang="en-US" sz="2200" b="1" dirty="0">
                <a:solidFill>
                  <a:srgbClr val="0A1F61"/>
                </a:solidFill>
                <a:cs typeface="Tajawal ExtraBold" panose="00000800000000000000" pitchFamily="2" charset="-78"/>
              </a:rPr>
              <a:t>Documenting: </a:t>
            </a:r>
            <a:r>
              <a:rPr lang="en-US" sz="2200" dirty="0">
                <a:solidFill>
                  <a:srgbClr val="0A1F61"/>
                </a:solidFill>
                <a:cs typeface="Tajawal ExtraBold" panose="00000800000000000000" pitchFamily="2" charset="-78"/>
              </a:rPr>
              <a:t>Document the change and any audit, endorsement data and information related to approval. </a:t>
            </a:r>
          </a:p>
          <a:p>
            <a:pPr marL="914400" lvl="1" indent="-457200" algn="just">
              <a:buFont typeface="+mj-lt"/>
              <a:buAutoNum type="arabicPeriod" startAt="3"/>
            </a:pPr>
            <a:endParaRPr lang="en-US" sz="800" dirty="0">
              <a:solidFill>
                <a:srgbClr val="0A1F61"/>
              </a:solidFill>
              <a:cs typeface="Tajawal ExtraBold" panose="00000800000000000000" pitchFamily="2" charset="-78"/>
            </a:endParaRPr>
          </a:p>
          <a:p>
            <a:pPr marL="914400" lvl="1" indent="-457200" algn="just">
              <a:buFont typeface="+mj-lt"/>
              <a:buAutoNum type="arabicPeriod" startAt="3"/>
            </a:pPr>
            <a:r>
              <a:rPr lang="en-US" sz="2200" b="1" dirty="0">
                <a:solidFill>
                  <a:srgbClr val="0A1F61"/>
                </a:solidFill>
                <a:cs typeface="Tajawal ExtraBold" panose="00000800000000000000" pitchFamily="2" charset="-78"/>
              </a:rPr>
              <a:t>Post‑Change Reviewing: </a:t>
            </a:r>
            <a:r>
              <a:rPr lang="en-US" sz="2200" dirty="0">
                <a:solidFill>
                  <a:srgbClr val="0A1F61"/>
                </a:solidFill>
                <a:cs typeface="Tajawal ExtraBold" panose="00000800000000000000" pitchFamily="2" charset="-78"/>
              </a:rPr>
              <a:t>Survey the change with an eye to future enhancements.</a:t>
            </a:r>
          </a:p>
        </p:txBody>
      </p:sp>
    </p:spTree>
    <p:extLst>
      <p:ext uri="{BB962C8B-B14F-4D97-AF65-F5344CB8AC3E}">
        <p14:creationId xmlns:p14="http://schemas.microsoft.com/office/powerpoint/2010/main" val="28474845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610200"/>
            <a:ext cx="11222182" cy="3785652"/>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8.10.4 INFORMATION SECURITY POLICY </a:t>
            </a:r>
          </a:p>
          <a:p>
            <a:pPr marL="342900" indent="-342900" algn="just">
              <a:buFont typeface="Arial" panose="020B0604020202020204" pitchFamily="34" charset="0"/>
              <a:buChar char="•"/>
            </a:pPr>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primary objective of Information security policies is to e</a:t>
            </a:r>
            <a:r>
              <a:rPr lang="en-US" sz="2200" u="sng" dirty="0">
                <a:solidFill>
                  <a:srgbClr val="0A1F61"/>
                </a:solidFill>
                <a:cs typeface="Tajawal ExtraBold" panose="00000800000000000000" pitchFamily="2" charset="-78"/>
              </a:rPr>
              <a:t>nsure that all information technology (IT) users that are part of the organization comply with the rules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guidelines with respect to security of information</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information is stored digitally in the network.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issued by the company for ensuring that all employees who rely on IT assets within the organization, or its networks, observe the stated rules and guidelines.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Often employees are asked by the organization to sign a document acknowledging that they will be reading it. </a:t>
            </a:r>
          </a:p>
        </p:txBody>
      </p:sp>
    </p:spTree>
    <p:extLst>
      <p:ext uri="{BB962C8B-B14F-4D97-AF65-F5344CB8AC3E}">
        <p14:creationId xmlns:p14="http://schemas.microsoft.com/office/powerpoint/2010/main" val="97115942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610200"/>
            <a:ext cx="11222182" cy="3293209"/>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8.10.4 INFORMATION SECURITY POLICY </a:t>
            </a:r>
          </a:p>
          <a:p>
            <a:pPr marL="342900" indent="-342900" algn="just">
              <a:buFont typeface="Arial" panose="020B0604020202020204" pitchFamily="34" charset="0"/>
              <a:buChar char="•"/>
            </a:pPr>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policy is intended for </a:t>
            </a:r>
            <a:r>
              <a:rPr lang="en-US" sz="2200" b="1" dirty="0">
                <a:solidFill>
                  <a:srgbClr val="0A1F61"/>
                </a:solidFill>
                <a:cs typeface="Tajawal ExtraBold" panose="00000800000000000000" pitchFamily="2" charset="-78"/>
              </a:rPr>
              <a:t>workers</a:t>
            </a:r>
            <a:r>
              <a:rPr lang="en-US" sz="2200" dirty="0">
                <a:solidFill>
                  <a:srgbClr val="0A1F61"/>
                </a:solidFill>
                <a:cs typeface="Tajawal ExtraBold" panose="00000800000000000000" pitchFamily="2" charset="-78"/>
              </a:rPr>
              <a:t> to understand that they might be considered responsible with respect to sensitivity of the corporate information and IT assets, considering some specific rules.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Every organization is responsible for protecting its data and controlling its distribution both within and outside the organization.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For data protection, several techniques may be adopted ranging from encryption of information to authorization by a third party or institution.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82221502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610200"/>
            <a:ext cx="11222182" cy="3416320"/>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8.10.5 INCIDENT RESPONSE (IR) POLICY</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Incident response (IR) policies are responsible for providing an understanding about dealing with certain incidents.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required that the policy identifies an IR team, who must be notified of issues.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IR team must also have the </a:t>
            </a:r>
            <a:r>
              <a:rPr lang="en-US" sz="2200" u="sng" dirty="0">
                <a:solidFill>
                  <a:srgbClr val="0A1F61"/>
                </a:solidFill>
                <a:cs typeface="Tajawal ExtraBold" panose="00000800000000000000" pitchFamily="2" charset="-78"/>
              </a:rPr>
              <a:t>knowledge</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skills</a:t>
            </a:r>
            <a:r>
              <a:rPr lang="en-US" sz="2200" dirty="0">
                <a:solidFill>
                  <a:srgbClr val="0A1F61"/>
                </a:solidFill>
                <a:cs typeface="Tajawal ExtraBold" panose="00000800000000000000" pitchFamily="2" charset="-78"/>
              </a:rPr>
              <a:t> to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deal with the issues effectively</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Some of these issues are viruses, critical system failures, issues relating to unauthorized access, unauthorized changes to systems or data, denial or disruptions of service, or attempts to breach the policies, etc.</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5725945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610200"/>
            <a:ext cx="11222182" cy="3877985"/>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8.10.5 INCIDENT RESPONSE (IR) POLICY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An IR policy must also </a:t>
            </a:r>
            <a:r>
              <a:rPr lang="en-US" sz="2200" u="sng" dirty="0">
                <a:solidFill>
                  <a:srgbClr val="0A1F61"/>
                </a:solidFill>
                <a:cs typeface="Tajawal ExtraBold" panose="00000800000000000000" pitchFamily="2" charset="-78"/>
              </a:rPr>
              <a:t>outline who is responsible for specific tasks in situations of a crisis.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may also include related information like: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Who will be responsible for the investigation or analysis of incidents to determine the occurrence of the incident as well as the resulting consequences?</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Which individuals or departments will be responsible for fixing specific issues and restoring the system? </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Handling of certain incidents.</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References to other documentation.</a:t>
            </a:r>
          </a:p>
        </p:txBody>
      </p:sp>
    </p:spTree>
    <p:extLst>
      <p:ext uri="{BB962C8B-B14F-4D97-AF65-F5344CB8AC3E}">
        <p14:creationId xmlns:p14="http://schemas.microsoft.com/office/powerpoint/2010/main" val="141955303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610200"/>
            <a:ext cx="11222182" cy="4801314"/>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8.10.6 REMOTE ACCESS POLICY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Remote access policy is a document that highlights and mentions </a:t>
            </a:r>
            <a:r>
              <a:rPr lang="en-US" sz="2200" u="sng" dirty="0">
                <a:solidFill>
                  <a:srgbClr val="0A1F61"/>
                </a:solidFill>
                <a:cs typeface="Tajawal ExtraBold" panose="00000800000000000000" pitchFamily="2" charset="-78"/>
              </a:rPr>
              <a:t>acceptable methods of remotely associating with the internal network of an organization</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useful in large organizations since the networks are dispersed geographically.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Sometimes these networks extend into insecure network locations like public networks and unmanaged home networks.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The policy considers every single accessible strategy for remotely accessing internal assets: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Dial-in (serial line internet protocol (IP), point-to-point protocol).</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Integrated service digital network/frame relay.</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 Telnet access from the internet.</a:t>
            </a:r>
          </a:p>
          <a:p>
            <a:pPr marL="800100" lvl="1"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Cable modem.</a:t>
            </a:r>
          </a:p>
        </p:txBody>
      </p:sp>
    </p:spTree>
    <p:extLst>
      <p:ext uri="{BB962C8B-B14F-4D97-AF65-F5344CB8AC3E}">
        <p14:creationId xmlns:p14="http://schemas.microsoft.com/office/powerpoint/2010/main" val="1435316574"/>
      </p:ext>
    </p:extLst>
  </p:cSld>
  <p:clrMapOvr>
    <a:masterClrMapping/>
  </p:clrMapOvr>
  <mc:AlternateContent xmlns:mc="http://schemas.openxmlformats.org/markup-compatibility/2006">
    <mc:Choice xmlns:p14="http://schemas.microsoft.com/office/powerpoint/2010/main" Requires="p14">
      <p:transition spd="slow" p14:dur="2000" advTm="13466"/>
    </mc:Choice>
    <mc:Fallback>
      <p:transition spd="slow" advTm="1346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610200"/>
            <a:ext cx="11222182" cy="4770537"/>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8.10.7 EMAIL/COMMUNICATION POLICY </a:t>
            </a:r>
          </a:p>
          <a:p>
            <a:pPr algn="just"/>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company’s email policy may be defined as a document that specifies how representatives can utilize the business’ selected electronic correspondence medium.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policy incorporates emails, blogs, social media, and chat technologies.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policy is responsible for providing rules to representatives on what is viewed as the acceptable and unacceptable utilization of any corporate correspondence technology.</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viable email strategy will support positive, gainful correspondences while shielding an organization from lawful obligation, reputation damage, and security breaches.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The following are some guidelines for email policy. </a:t>
            </a: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Emails are for business use.</a:t>
            </a: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Emails are company property.</a:t>
            </a:r>
          </a:p>
          <a:p>
            <a:pPr marL="800100" lvl="1" indent="-342900" algn="just">
              <a:buFont typeface="Wingdings" panose="05000000000000000000" pitchFamily="2" charset="2"/>
              <a:buChar char="q"/>
            </a:pPr>
            <a:r>
              <a:rPr lang="en-US" sz="2200" dirty="0">
                <a:solidFill>
                  <a:srgbClr val="0A1F61"/>
                </a:solidFill>
                <a:cs typeface="Tajawal ExtraBold" panose="00000800000000000000" pitchFamily="2" charset="-78"/>
              </a:rPr>
              <a:t>Email policy should address company network and security.</a:t>
            </a:r>
          </a:p>
        </p:txBody>
      </p:sp>
    </p:spTree>
    <p:extLst>
      <p:ext uri="{BB962C8B-B14F-4D97-AF65-F5344CB8AC3E}">
        <p14:creationId xmlns:p14="http://schemas.microsoft.com/office/powerpoint/2010/main" val="131099994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494772"/>
            <a:ext cx="11283742" cy="4632037"/>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8.10.8 DISASTER RECOVERY POLICY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CISO and teams manage an incident through the IR policy. The business continuity plan (BCP) gets activated in a situation where an event has a significant business impact.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essential goal of this policy is to decide </a:t>
            </a:r>
            <a:r>
              <a:rPr lang="en-US" sz="2200" u="sng" dirty="0">
                <a:solidFill>
                  <a:srgbClr val="0A1F61"/>
                </a:solidFill>
                <a:cs typeface="Tajawal ExtraBold" panose="00000800000000000000" pitchFamily="2" charset="-78"/>
              </a:rPr>
              <a:t>the key methods and resources basic for maintaining minimum business capacities after a catastrophe</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Some of the best practices to consider for this policy are: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914400" lvl="1" indent="-457200" algn="just">
              <a:buFont typeface="+mj-lt"/>
              <a:buAutoNum type="arabicPeriod"/>
            </a:pPr>
            <a:r>
              <a:rPr lang="en-US" sz="2100" b="1" dirty="0">
                <a:solidFill>
                  <a:srgbClr val="0A1F61"/>
                </a:solidFill>
                <a:cs typeface="Tajawal ExtraBold" panose="00000800000000000000" pitchFamily="2" charset="-78"/>
              </a:rPr>
              <a:t>Preparing for Physical Disasters: </a:t>
            </a:r>
            <a:r>
              <a:rPr lang="en-US" sz="2100" dirty="0">
                <a:solidFill>
                  <a:srgbClr val="0A1F61"/>
                </a:solidFill>
                <a:cs typeface="Tajawal ExtraBold" panose="00000800000000000000" pitchFamily="2" charset="-78"/>
              </a:rPr>
              <a:t>Many companies offer alternative workspaces like desks, computer hardware, and phone/ Internet access so that business can continue running.</a:t>
            </a:r>
          </a:p>
          <a:p>
            <a:pPr marL="914400" lvl="1" indent="-457200" algn="just">
              <a:buFont typeface="+mj-lt"/>
              <a:buAutoNum type="arabicPeriod"/>
            </a:pPr>
            <a:endParaRPr lang="en-US" sz="800" dirty="0">
              <a:solidFill>
                <a:srgbClr val="0A1F61"/>
              </a:solidFill>
              <a:cs typeface="Tajawal ExtraBold" panose="00000800000000000000" pitchFamily="2" charset="-78"/>
            </a:endParaRPr>
          </a:p>
          <a:p>
            <a:pPr marL="914400" lvl="1" indent="-457200" algn="just">
              <a:buFont typeface="+mj-lt"/>
              <a:buAutoNum type="arabicPeriod"/>
            </a:pPr>
            <a:r>
              <a:rPr lang="en-US" sz="2100" b="1" dirty="0">
                <a:solidFill>
                  <a:srgbClr val="0A1F61"/>
                </a:solidFill>
                <a:cs typeface="Tajawal ExtraBold" panose="00000800000000000000" pitchFamily="2" charset="-78"/>
              </a:rPr>
              <a:t>Protecting Against Cyber Disasters: </a:t>
            </a:r>
            <a:r>
              <a:rPr lang="en-US" sz="2000" dirty="0">
                <a:solidFill>
                  <a:srgbClr val="0A1F61"/>
                </a:solidFill>
                <a:cs typeface="Tajawal ExtraBold" panose="00000800000000000000" pitchFamily="2" charset="-78"/>
              </a:rPr>
              <a:t>Cyber disasters typically include major incidents like ransomware attacks and data loss from breaches. For protection against these, the layers of security must include a firewall with Intrusion Detection System/Intrusion Prevention System and solid host-based endpoint protection. </a:t>
            </a:r>
          </a:p>
        </p:txBody>
      </p:sp>
    </p:spTree>
    <p:extLst>
      <p:ext uri="{BB962C8B-B14F-4D97-AF65-F5344CB8AC3E}">
        <p14:creationId xmlns:p14="http://schemas.microsoft.com/office/powerpoint/2010/main" val="309741512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610200"/>
            <a:ext cx="11222182" cy="2708434"/>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8.10.8 DISASTER RECOVERY POLICY </a:t>
            </a:r>
          </a:p>
          <a:p>
            <a:pPr algn="just"/>
            <a:endParaRPr lang="en-US" sz="2200" b="1" dirty="0">
              <a:solidFill>
                <a:srgbClr val="0A1F61"/>
              </a:solidFill>
              <a:cs typeface="Tajawal ExtraBold" panose="00000800000000000000" pitchFamily="2" charset="-78"/>
            </a:endParaRPr>
          </a:p>
          <a:p>
            <a:pPr marL="914400" lvl="1" indent="-457200" algn="just">
              <a:buFont typeface="+mj-lt"/>
              <a:buAutoNum type="arabicPeriod" startAt="3"/>
            </a:pPr>
            <a:r>
              <a:rPr lang="en-US" sz="2200" b="1" dirty="0">
                <a:solidFill>
                  <a:srgbClr val="0A1F61"/>
                </a:solidFill>
                <a:cs typeface="Tajawal ExtraBold" panose="00000800000000000000" pitchFamily="2" charset="-78"/>
              </a:rPr>
              <a:t>Ensuring redundancy to eliminate single point of failure</a:t>
            </a:r>
            <a:r>
              <a:rPr lang="en-US" sz="2200" dirty="0">
                <a:solidFill>
                  <a:srgbClr val="0A1F61"/>
                </a:solidFill>
                <a:cs typeface="Tajawal ExtraBold" panose="00000800000000000000" pitchFamily="2" charset="-78"/>
              </a:rPr>
              <a:t>. </a:t>
            </a:r>
          </a:p>
          <a:p>
            <a:pPr marL="914400" lvl="1" indent="-457200" algn="just">
              <a:buFont typeface="+mj-lt"/>
              <a:buAutoNum type="arabicPeriod" startAt="3"/>
            </a:pPr>
            <a:endParaRPr lang="en-US" sz="800" dirty="0">
              <a:solidFill>
                <a:srgbClr val="0A1F61"/>
              </a:solidFill>
              <a:cs typeface="Tajawal ExtraBold" panose="00000800000000000000" pitchFamily="2" charset="-78"/>
            </a:endParaRPr>
          </a:p>
          <a:p>
            <a:pPr marL="914400" lvl="1" indent="-457200" algn="just">
              <a:buFont typeface="+mj-lt"/>
              <a:buAutoNum type="arabicPeriod" startAt="3"/>
            </a:pPr>
            <a:r>
              <a:rPr lang="en-US" sz="2200" b="1" dirty="0">
                <a:solidFill>
                  <a:srgbClr val="0A1F61"/>
                </a:solidFill>
                <a:cs typeface="Tajawal ExtraBold" panose="00000800000000000000" pitchFamily="2" charset="-78"/>
              </a:rPr>
              <a:t>Assigning Responsibilities: </a:t>
            </a:r>
            <a:r>
              <a:rPr lang="en-US" sz="2200" dirty="0">
                <a:solidFill>
                  <a:srgbClr val="0A1F61"/>
                </a:solidFill>
                <a:cs typeface="Tajawal ExtraBold" panose="00000800000000000000" pitchFamily="2" charset="-78"/>
              </a:rPr>
              <a:t>Assigning responsibilities to people who will lead initiatives like purchasing new equipment, coordinating alternative office space, and communicating with senior management, clients, and the press is a must. </a:t>
            </a:r>
          </a:p>
          <a:p>
            <a:pPr marL="914400" lvl="1" indent="-457200" algn="just">
              <a:buFont typeface="+mj-lt"/>
              <a:buAutoNum type="arabicPeriod" startAt="3"/>
            </a:pPr>
            <a:endParaRPr lang="en-US" sz="800" dirty="0">
              <a:solidFill>
                <a:srgbClr val="0A1F61"/>
              </a:solidFill>
              <a:cs typeface="Tajawal ExtraBold" panose="00000800000000000000" pitchFamily="2" charset="-78"/>
            </a:endParaRPr>
          </a:p>
          <a:p>
            <a:pPr marL="914400" lvl="1" indent="-457200" algn="just">
              <a:buFont typeface="+mj-lt"/>
              <a:buAutoNum type="arabicPeriod" startAt="3"/>
            </a:pPr>
            <a:r>
              <a:rPr lang="en-US" sz="2200" b="1" dirty="0">
                <a:solidFill>
                  <a:srgbClr val="0A1F61"/>
                </a:solidFill>
                <a:cs typeface="Tajawal ExtraBold" panose="00000800000000000000" pitchFamily="2" charset="-78"/>
              </a:rPr>
              <a:t>Testing and reviewing </a:t>
            </a:r>
            <a:r>
              <a:rPr lang="en-US" sz="2200" dirty="0">
                <a:solidFill>
                  <a:srgbClr val="0A1F61"/>
                </a:solidFill>
                <a:cs typeface="Tajawal ExtraBold" panose="00000800000000000000" pitchFamily="2" charset="-78"/>
              </a:rPr>
              <a:t>the disaster recovery plan periodically.</a:t>
            </a:r>
          </a:p>
        </p:txBody>
      </p:sp>
    </p:spTree>
    <p:extLst>
      <p:ext uri="{BB962C8B-B14F-4D97-AF65-F5344CB8AC3E}">
        <p14:creationId xmlns:p14="http://schemas.microsoft.com/office/powerpoint/2010/main" val="212434720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51058" y="1610200"/>
            <a:ext cx="11222182" cy="4647426"/>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8.10.9 BUSINESS CONTINUITY PLAN (BCP) </a:t>
            </a:r>
          </a:p>
          <a:p>
            <a:pPr algn="just"/>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policy is responsible for the protection of personnel and assets so that they can function efficiently in the event of a disaster.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Risk may incorporate catastrophic events or natural disasters like fire, flood, or weather-related events, and cyber-attacks.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After identification of the risks, the plan must:</a:t>
            </a:r>
          </a:p>
          <a:p>
            <a:pPr marL="1257300" lvl="2" indent="-342900" algn="just">
              <a:buFont typeface="Wingdings" panose="05000000000000000000" pitchFamily="2" charset="2"/>
              <a:buChar char="q"/>
            </a:pPr>
            <a:r>
              <a:rPr lang="en-US" sz="2200" dirty="0">
                <a:solidFill>
                  <a:srgbClr val="0A1F61"/>
                </a:solidFill>
                <a:cs typeface="Tajawal ExtraBold" panose="00000800000000000000" pitchFamily="2" charset="-78"/>
              </a:rPr>
              <a:t>Determine how the risks can affect operations.</a:t>
            </a:r>
          </a:p>
          <a:p>
            <a:pPr marL="1257300" lvl="2" indent="-342900" algn="just">
              <a:buFont typeface="Wingdings" panose="05000000000000000000" pitchFamily="2" charset="2"/>
              <a:buChar char="q"/>
            </a:pPr>
            <a:r>
              <a:rPr lang="en-US" sz="2200" dirty="0">
                <a:solidFill>
                  <a:srgbClr val="0A1F61"/>
                </a:solidFill>
                <a:cs typeface="Tajawal ExtraBold" panose="00000800000000000000" pitchFamily="2" charset="-78"/>
              </a:rPr>
              <a:t>Implement safeguards and procedures for mitigate the risks. </a:t>
            </a:r>
          </a:p>
          <a:p>
            <a:pPr marL="1257300" lvl="2" indent="-342900" algn="just">
              <a:buFont typeface="Wingdings" panose="05000000000000000000" pitchFamily="2" charset="2"/>
              <a:buChar char="q"/>
            </a:pPr>
            <a:r>
              <a:rPr lang="en-US" sz="2200" dirty="0">
                <a:solidFill>
                  <a:srgbClr val="0A1F61"/>
                </a:solidFill>
                <a:cs typeface="Tajawal ExtraBold" panose="00000800000000000000" pitchFamily="2" charset="-78"/>
              </a:rPr>
              <a:t>Test procedures to ensure they function.</a:t>
            </a:r>
          </a:p>
          <a:p>
            <a:pPr marL="1257300" lvl="2" indent="-342900" algn="just">
              <a:buFont typeface="Wingdings" panose="05000000000000000000" pitchFamily="2" charset="2"/>
              <a:buChar char="q"/>
            </a:pPr>
            <a:r>
              <a:rPr lang="en-US" sz="2200" dirty="0">
                <a:solidFill>
                  <a:srgbClr val="0A1F61"/>
                </a:solidFill>
                <a:cs typeface="Tajawal ExtraBold" panose="00000800000000000000" pitchFamily="2" charset="-78"/>
              </a:rPr>
              <a:t>Review the process to ensure that it is up to date.</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59296362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55457"/>
            <a:ext cx="750711" cy="6731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
        <p:nvSpPr>
          <p:cNvPr id="9" name="TextBox 8"/>
          <p:cNvSpPr txBox="1"/>
          <p:nvPr/>
        </p:nvSpPr>
        <p:spPr>
          <a:xfrm>
            <a:off x="401781" y="1509256"/>
            <a:ext cx="11430000" cy="4093428"/>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8.10.9 BUSINESS CONTINUITY PLAN (BCP) </a:t>
            </a:r>
          </a:p>
          <a:p>
            <a:pPr algn="just"/>
            <a:endParaRPr lang="en-US" sz="800" b="1" dirty="0">
              <a:solidFill>
                <a:srgbClr val="0A1F61"/>
              </a:solidFill>
              <a:cs typeface="Tajawal ExtraBold" panose="00000800000000000000" pitchFamily="2" charset="-78"/>
            </a:endParaRPr>
          </a:p>
          <a:p>
            <a:pPr marL="1257300" lvl="2" indent="-342900" algn="just">
              <a:buFont typeface="Wingdings" panose="05000000000000000000" pitchFamily="2" charset="2"/>
              <a:buChar char="q"/>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BCPs are an indispensable part of any business. Threats and disruptions may lead to loss of revenue and higher costs, the consequence of which is a drop in profitability.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Businesses cannot rely on insurance alone since it cannot cover all the costs and the customers who move to the competition.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BCP is responsible for coordinating efforts across the organization. It uses the disaster recovery plan for restoring equipment, applications, and information regarded necessary for business coherence</a:t>
            </a:r>
            <a:r>
              <a:rPr lang="en-US" sz="21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BCP’s are exceptional to every business. This is because they describe how the organization will operate in the situation of an emergency. </a:t>
            </a:r>
          </a:p>
        </p:txBody>
      </p:sp>
    </p:spTree>
    <p:extLst>
      <p:ext uri="{BB962C8B-B14F-4D97-AF65-F5344CB8AC3E}">
        <p14:creationId xmlns:p14="http://schemas.microsoft.com/office/powerpoint/2010/main" val="46229906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7C5F54-91FF-F733-B15D-7124C634D471}"/>
              </a:ext>
            </a:extLst>
          </p:cNvPr>
          <p:cNvPicPr>
            <a:picLocks noChangeAspect="1"/>
          </p:cNvPicPr>
          <p:nvPr/>
        </p:nvPicPr>
        <p:blipFill>
          <a:blip r:embed="rId2"/>
          <a:stretch>
            <a:fillRect/>
          </a:stretch>
        </p:blipFill>
        <p:spPr>
          <a:xfrm>
            <a:off x="1593274" y="1474297"/>
            <a:ext cx="8132618" cy="5019675"/>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8.10 TYPES OF CYBERSECURITY POLICIES</a:t>
            </a:r>
          </a:p>
        </p:txBody>
      </p:sp>
    </p:spTree>
    <p:extLst>
      <p:ext uri="{BB962C8B-B14F-4D97-AF65-F5344CB8AC3E}">
        <p14:creationId xmlns:p14="http://schemas.microsoft.com/office/powerpoint/2010/main" val="5652327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229511"/>
            <a:ext cx="756077" cy="678010"/>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8.11 CYBERSECURITY FRAMEWORKS (CSFS)</a:t>
            </a:r>
          </a:p>
        </p:txBody>
      </p:sp>
      <p:sp>
        <p:nvSpPr>
          <p:cNvPr id="9" name="TextBox 8">
            <a:extLst>
              <a:ext uri="{FF2B5EF4-FFF2-40B4-BE49-F238E27FC236}">
                <a16:creationId xmlns:a16="http://schemas.microsoft.com/office/drawing/2014/main" id="{253BDBBA-CF1B-C5CE-73F1-052F9C070A0D}"/>
              </a:ext>
            </a:extLst>
          </p:cNvPr>
          <p:cNvSpPr txBox="1"/>
          <p:nvPr/>
        </p:nvSpPr>
        <p:spPr>
          <a:xfrm>
            <a:off x="340218" y="1638719"/>
            <a:ext cx="11436142" cy="4647426"/>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CyberSecurity Framework (CSF) </a:t>
            </a:r>
            <a:r>
              <a:rPr lang="en-US" sz="2200" dirty="0">
                <a:solidFill>
                  <a:srgbClr val="0A1F61"/>
                </a:solidFill>
                <a:cs typeface="Tajawal ExtraBold" panose="00000800000000000000" pitchFamily="2" charset="-78"/>
              </a:rPr>
              <a:t>defined as a collection of reported methodologies used to characterize policies and procedures with respect to the usage and continuous management of data security controls in an enterprise environment.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Since CSFs are prioritized, flexible, and cost-effective, they help in promoting the security and flexibility of critical infrastructure (CI) and different sectors critical to the economy and national security.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Frameworks have been around for quite a while. In financial accounting, frameworks have been used for assisting accountants to monitor monetary exchanges. An accounting framework is worked around ideas like resources, liabilities, expenses, and controls.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structures adopt the framework strategy to the work of securing resources.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system is created for </a:t>
            </a:r>
            <a:r>
              <a:rPr lang="en-US" sz="2200" u="sng" dirty="0">
                <a:solidFill>
                  <a:srgbClr val="0A1F61"/>
                </a:solidFill>
                <a:cs typeface="Tajawal ExtraBold" panose="00000800000000000000" pitchFamily="2" charset="-78"/>
              </a:rPr>
              <a:t>giving security managers a reliable and systematic way </a:t>
            </a:r>
            <a:r>
              <a:rPr lang="en-US" sz="2200" dirty="0">
                <a:solidFill>
                  <a:srgbClr val="0A1F61"/>
                </a:solidFill>
                <a:cs typeface="Tajawal ExtraBold" panose="00000800000000000000" pitchFamily="2" charset="-78"/>
              </a:rPr>
              <a:t>to mitigate cyber risk despite the complex environment. </a:t>
            </a:r>
          </a:p>
        </p:txBody>
      </p:sp>
    </p:spTree>
    <p:extLst>
      <p:ext uri="{BB962C8B-B14F-4D97-AF65-F5344CB8AC3E}">
        <p14:creationId xmlns:p14="http://schemas.microsoft.com/office/powerpoint/2010/main" val="76280327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8.11 CYBERSECURITY FRAMEWORKS (CSFS)</a:t>
            </a:r>
          </a:p>
        </p:txBody>
      </p:sp>
      <p:sp>
        <p:nvSpPr>
          <p:cNvPr id="9" name="TextBox 8">
            <a:extLst>
              <a:ext uri="{FF2B5EF4-FFF2-40B4-BE49-F238E27FC236}">
                <a16:creationId xmlns:a16="http://schemas.microsoft.com/office/drawing/2014/main" id="{253BDBBA-CF1B-C5CE-73F1-052F9C070A0D}"/>
              </a:ext>
            </a:extLst>
          </p:cNvPr>
          <p:cNvSpPr txBox="1"/>
          <p:nvPr/>
        </p:nvSpPr>
        <p:spPr>
          <a:xfrm>
            <a:off x="451058" y="1513215"/>
            <a:ext cx="11222182" cy="498598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CSFs are usually compulsory, or if nothing else firmly encouraged, for organizations that need to conform to state, industry, and worldwide cybersecurity guidelines.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Frameworks can be of a few sorts like: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914400" lvl="1" indent="-457200" algn="just">
              <a:buFont typeface="+mj-lt"/>
              <a:buAutoNum type="arabicPeriod"/>
            </a:pPr>
            <a:r>
              <a:rPr lang="en-US" sz="2200" b="1" dirty="0">
                <a:solidFill>
                  <a:srgbClr val="0A1F61"/>
                </a:solidFill>
                <a:cs typeface="Tajawal ExtraBold" panose="00000800000000000000" pitchFamily="2" charset="-78"/>
              </a:rPr>
              <a:t>Control Frameworks: </a:t>
            </a:r>
            <a:r>
              <a:rPr lang="en-US" sz="2200" dirty="0">
                <a:solidFill>
                  <a:srgbClr val="0A1F61"/>
                </a:solidFill>
                <a:cs typeface="Tajawal ExtraBold" panose="00000800000000000000" pitchFamily="2" charset="-78"/>
              </a:rPr>
              <a:t>These are responsible for developing a basic strategy for the security team. They provide a baseline set of controls and assess the current technical state. These frameworks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prioritize</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control implementation</a:t>
            </a:r>
            <a:r>
              <a:rPr lang="en-US" sz="2200" dirty="0">
                <a:solidFill>
                  <a:srgbClr val="0A1F61"/>
                </a:solidFill>
                <a:cs typeface="Tajawal ExtraBold" panose="00000800000000000000" pitchFamily="2" charset="-78"/>
              </a:rPr>
              <a:t>. </a:t>
            </a:r>
          </a:p>
          <a:p>
            <a:pPr marL="914400" lvl="1" indent="-457200" algn="just">
              <a:buFont typeface="+mj-lt"/>
              <a:buAutoNum type="arabicPeriod"/>
            </a:pPr>
            <a:endParaRPr lang="en-US" sz="800" dirty="0">
              <a:solidFill>
                <a:srgbClr val="0A1F61"/>
              </a:solidFill>
              <a:cs typeface="Tajawal ExtraBold" panose="00000800000000000000" pitchFamily="2" charset="-78"/>
            </a:endParaRPr>
          </a:p>
          <a:p>
            <a:pPr marL="914400" lvl="1" indent="-457200" algn="just">
              <a:buFont typeface="+mj-lt"/>
              <a:buAutoNum type="arabicPeriod"/>
            </a:pPr>
            <a:r>
              <a:rPr lang="en-US" sz="2200" b="1" dirty="0">
                <a:solidFill>
                  <a:srgbClr val="0A1F61"/>
                </a:solidFill>
                <a:cs typeface="Tajawal ExtraBold" panose="00000800000000000000" pitchFamily="2" charset="-78"/>
              </a:rPr>
              <a:t>Program Frameworks: </a:t>
            </a:r>
            <a:r>
              <a:rPr lang="en-US" sz="2200" dirty="0">
                <a:solidFill>
                  <a:srgbClr val="0A1F61"/>
                </a:solidFill>
                <a:cs typeface="Tajawal ExtraBold" panose="00000800000000000000" pitchFamily="2" charset="-78"/>
              </a:rPr>
              <a:t>These assess the state of the security program. They are responsible for building a comprehensive security program. They also measure program security/competitive analysis. These frameworks also assure simplified communication between the security team and business leaders. </a:t>
            </a:r>
          </a:p>
          <a:p>
            <a:pPr marL="914400" lvl="1" indent="-457200" algn="just">
              <a:buFont typeface="+mj-lt"/>
              <a:buAutoNum type="arabicPeriod"/>
            </a:pPr>
            <a:endParaRPr lang="en-US" sz="800" dirty="0">
              <a:solidFill>
                <a:srgbClr val="0A1F61"/>
              </a:solidFill>
              <a:cs typeface="Tajawal ExtraBold" panose="00000800000000000000" pitchFamily="2" charset="-78"/>
            </a:endParaRPr>
          </a:p>
          <a:p>
            <a:pPr marL="914400" lvl="1" indent="-457200" algn="just">
              <a:buFont typeface="+mj-lt"/>
              <a:buAutoNum type="arabicPeriod"/>
            </a:pPr>
            <a:r>
              <a:rPr lang="en-US" sz="2200" b="1" dirty="0">
                <a:solidFill>
                  <a:srgbClr val="0A1F61"/>
                </a:solidFill>
                <a:cs typeface="Tajawal ExtraBold" panose="00000800000000000000" pitchFamily="2" charset="-78"/>
              </a:rPr>
              <a:t>Risk Frameworks: </a:t>
            </a:r>
            <a:r>
              <a:rPr lang="en-US" sz="2200" dirty="0">
                <a:solidFill>
                  <a:srgbClr val="0A1F61"/>
                </a:solidFill>
                <a:cs typeface="Tajawal ExtraBold" panose="00000800000000000000" pitchFamily="2" charset="-78"/>
              </a:rPr>
              <a:t>These characterize key process steps to survey/ oversee risk. They structure programs for risk management. Additionally, they can identify, measure, and quantify risk. They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prioritize</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security activities</a:t>
            </a:r>
            <a:r>
              <a:rPr lang="en-US" sz="2200"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500411555"/>
      </p:ext>
    </p:extLst>
  </p:cSld>
  <p:clrMapOvr>
    <a:masterClrMapping/>
  </p:clrMapOvr>
  <mc:AlternateContent xmlns:mc="http://schemas.openxmlformats.org/markup-compatibility/2006">
    <mc:Choice xmlns:p14="http://schemas.microsoft.com/office/powerpoint/2010/main" Requires="p14">
      <p:transition spd="slow" p14:dur="2000" advTm="13466"/>
    </mc:Choice>
    <mc:Fallback>
      <p:transition spd="slow" advTm="13466"/>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30887"/>
          </a:xfrm>
          <a:prstGeom prst="rect">
            <a:avLst/>
          </a:prstGeom>
          <a:noFill/>
        </p:spPr>
        <p:txBody>
          <a:bodyPr wrap="square" rtlCol="0">
            <a:spAutoFit/>
          </a:bodyPr>
          <a:lstStyle/>
          <a:p>
            <a:r>
              <a:rPr lang="en-US" sz="2100" b="1" dirty="0">
                <a:solidFill>
                  <a:schemeClr val="bg1"/>
                </a:solidFill>
                <a:latin typeface="Tajawal Medium" panose="00000600000000000000" pitchFamily="2" charset="-78"/>
                <a:cs typeface="Tajawal Medium" panose="00000600000000000000" pitchFamily="2" charset="-78"/>
              </a:rPr>
              <a:t>8.12 SOME CYBERSECURITY FRAMEWORKS (CSFS)</a:t>
            </a:r>
          </a:p>
        </p:txBody>
      </p:sp>
      <p:sp>
        <p:nvSpPr>
          <p:cNvPr id="9" name="TextBox 8">
            <a:extLst>
              <a:ext uri="{FF2B5EF4-FFF2-40B4-BE49-F238E27FC236}">
                <a16:creationId xmlns:a16="http://schemas.microsoft.com/office/drawing/2014/main" id="{253BDBBA-CF1B-C5CE-73F1-052F9C070A0D}"/>
              </a:ext>
            </a:extLst>
          </p:cNvPr>
          <p:cNvSpPr txBox="1"/>
          <p:nvPr/>
        </p:nvSpPr>
        <p:spPr>
          <a:xfrm>
            <a:off x="591779" y="2536448"/>
            <a:ext cx="11004476" cy="203132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We have familiarized ourselves with the concept of CSFs and their requirements in the Cyberspace.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While these frameworks vary according to the organizations they are deployed in, there are some frameworks that have been considered very effective over the last few decades.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this section, we will be present some of cybersecurity frameworks. </a:t>
            </a:r>
          </a:p>
        </p:txBody>
      </p:sp>
    </p:spTree>
    <p:extLst>
      <p:ext uri="{BB962C8B-B14F-4D97-AF65-F5344CB8AC3E}">
        <p14:creationId xmlns:p14="http://schemas.microsoft.com/office/powerpoint/2010/main" val="416267516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B2C44AE-2DB4-D5BB-7DBB-9A8A88D8FDA3}"/>
              </a:ext>
            </a:extLst>
          </p:cNvPr>
          <p:cNvPicPr>
            <a:picLocks noChangeAspect="1"/>
          </p:cNvPicPr>
          <p:nvPr/>
        </p:nvPicPr>
        <p:blipFill>
          <a:blip r:embed="rId2"/>
          <a:stretch>
            <a:fillRect/>
          </a:stretch>
        </p:blipFill>
        <p:spPr>
          <a:xfrm>
            <a:off x="1052945" y="1438170"/>
            <a:ext cx="9434945" cy="479879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28760" y="620434"/>
            <a:ext cx="7992875" cy="430887"/>
          </a:xfrm>
          <a:prstGeom prst="rect">
            <a:avLst/>
          </a:prstGeom>
          <a:noFill/>
        </p:spPr>
        <p:txBody>
          <a:bodyPr wrap="square" rtlCol="0">
            <a:spAutoFit/>
          </a:bodyPr>
          <a:lstStyle/>
          <a:p>
            <a:r>
              <a:rPr lang="en-US" sz="2100" b="1" dirty="0">
                <a:solidFill>
                  <a:schemeClr val="bg1"/>
                </a:solidFill>
                <a:latin typeface="Tajawal Medium" panose="00000600000000000000" pitchFamily="2" charset="-78"/>
                <a:cs typeface="Tajawal Medium" panose="00000600000000000000" pitchFamily="2" charset="-78"/>
              </a:rPr>
              <a:t>8.12 SOME CYBERSECURITY FRAMEWORKS (CSFS)</a:t>
            </a:r>
          </a:p>
        </p:txBody>
      </p:sp>
    </p:spTree>
    <p:extLst>
      <p:ext uri="{BB962C8B-B14F-4D97-AF65-F5344CB8AC3E}">
        <p14:creationId xmlns:p14="http://schemas.microsoft.com/office/powerpoint/2010/main" val="392549015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8760" y="620434"/>
            <a:ext cx="7992875" cy="430887"/>
          </a:xfrm>
          <a:prstGeom prst="rect">
            <a:avLst/>
          </a:prstGeom>
          <a:noFill/>
        </p:spPr>
        <p:txBody>
          <a:bodyPr wrap="square" rtlCol="0">
            <a:spAutoFit/>
          </a:bodyPr>
          <a:lstStyle/>
          <a:p>
            <a:r>
              <a:rPr lang="en-US" sz="2100" b="1" dirty="0">
                <a:solidFill>
                  <a:schemeClr val="bg1"/>
                </a:solidFill>
                <a:latin typeface="Tajawal Medium" panose="00000600000000000000" pitchFamily="2" charset="-78"/>
                <a:cs typeface="Tajawal Medium" panose="00000600000000000000" pitchFamily="2" charset="-78"/>
              </a:rPr>
              <a:t>8.12 SOME CYBERSECURITY FRAMEWORKS (CSFS)</a:t>
            </a:r>
          </a:p>
        </p:txBody>
      </p:sp>
      <p:pic>
        <p:nvPicPr>
          <p:cNvPr id="9" name="Picture 8">
            <a:extLst>
              <a:ext uri="{FF2B5EF4-FFF2-40B4-BE49-F238E27FC236}">
                <a16:creationId xmlns:a16="http://schemas.microsoft.com/office/drawing/2014/main" id="{19821812-78CC-1A48-7341-302C293486B2}"/>
              </a:ext>
            </a:extLst>
          </p:cNvPr>
          <p:cNvPicPr>
            <a:picLocks noChangeAspect="1"/>
          </p:cNvPicPr>
          <p:nvPr/>
        </p:nvPicPr>
        <p:blipFill>
          <a:blip r:embed="rId6"/>
          <a:stretch>
            <a:fillRect/>
          </a:stretch>
        </p:blipFill>
        <p:spPr>
          <a:xfrm>
            <a:off x="1838665" y="1371600"/>
            <a:ext cx="7586400" cy="5122372"/>
          </a:xfrm>
          <a:prstGeom prst="rect">
            <a:avLst/>
          </a:prstGeom>
        </p:spPr>
      </p:pic>
    </p:spTree>
    <p:extLst>
      <p:ext uri="{BB962C8B-B14F-4D97-AF65-F5344CB8AC3E}">
        <p14:creationId xmlns:p14="http://schemas.microsoft.com/office/powerpoint/2010/main" val="108986328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95979F8-BEF7-2F75-9F82-90FE7DBE03AF}"/>
              </a:ext>
            </a:extLst>
          </p:cNvPr>
          <p:cNvPicPr>
            <a:picLocks noChangeAspect="1"/>
          </p:cNvPicPr>
          <p:nvPr/>
        </p:nvPicPr>
        <p:blipFill>
          <a:blip r:embed="rId2"/>
          <a:stretch>
            <a:fillRect/>
          </a:stretch>
        </p:blipFill>
        <p:spPr>
          <a:xfrm>
            <a:off x="1838665" y="1205345"/>
            <a:ext cx="8884753" cy="541847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28760" y="620434"/>
            <a:ext cx="7992875" cy="430887"/>
          </a:xfrm>
          <a:prstGeom prst="rect">
            <a:avLst/>
          </a:prstGeom>
          <a:noFill/>
        </p:spPr>
        <p:txBody>
          <a:bodyPr wrap="square" rtlCol="0">
            <a:spAutoFit/>
          </a:bodyPr>
          <a:lstStyle/>
          <a:p>
            <a:r>
              <a:rPr lang="en-US" sz="2100" b="1" dirty="0">
                <a:solidFill>
                  <a:schemeClr val="bg1"/>
                </a:solidFill>
                <a:latin typeface="Tajawal Medium" panose="00000600000000000000" pitchFamily="2" charset="-78"/>
                <a:cs typeface="Tajawal Medium" panose="00000600000000000000" pitchFamily="2" charset="-78"/>
              </a:rPr>
              <a:t>8.12 SOME CYBERSECURITY FRAMEWORKS (CSFS)</a:t>
            </a:r>
          </a:p>
        </p:txBody>
      </p:sp>
    </p:spTree>
    <p:extLst>
      <p:ext uri="{BB962C8B-B14F-4D97-AF65-F5344CB8AC3E}">
        <p14:creationId xmlns:p14="http://schemas.microsoft.com/office/powerpoint/2010/main" val="258183133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7C44EAF8-5357-1B8D-0AB9-3DEFBC0CF7C1}"/>
              </a:ext>
            </a:extLst>
          </p:cNvPr>
          <p:cNvPicPr>
            <a:picLocks noChangeAspect="1"/>
          </p:cNvPicPr>
          <p:nvPr/>
        </p:nvPicPr>
        <p:blipFill>
          <a:blip r:embed="rId2"/>
          <a:stretch>
            <a:fillRect/>
          </a:stretch>
        </p:blipFill>
        <p:spPr>
          <a:xfrm>
            <a:off x="1692067" y="1188191"/>
            <a:ext cx="10048875" cy="5171045"/>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28760" y="620434"/>
            <a:ext cx="7992875" cy="430887"/>
          </a:xfrm>
          <a:prstGeom prst="rect">
            <a:avLst/>
          </a:prstGeom>
          <a:noFill/>
        </p:spPr>
        <p:txBody>
          <a:bodyPr wrap="square" rtlCol="0">
            <a:spAutoFit/>
          </a:bodyPr>
          <a:lstStyle/>
          <a:p>
            <a:r>
              <a:rPr lang="en-US" sz="2100" b="1" dirty="0">
                <a:solidFill>
                  <a:schemeClr val="bg1"/>
                </a:solidFill>
                <a:latin typeface="Tajawal Medium" panose="00000600000000000000" pitchFamily="2" charset="-78"/>
                <a:cs typeface="Tajawal Medium" panose="00000600000000000000" pitchFamily="2" charset="-78"/>
              </a:rPr>
              <a:t>8.12 SOME CYBERSECURITY FRAMEWORKS (CSFS)</a:t>
            </a:r>
          </a:p>
        </p:txBody>
      </p:sp>
    </p:spTree>
    <p:extLst>
      <p:ext uri="{BB962C8B-B14F-4D97-AF65-F5344CB8AC3E}">
        <p14:creationId xmlns:p14="http://schemas.microsoft.com/office/powerpoint/2010/main" val="166366805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14" descr="nutrition_team_thank_you_feedback_postcard-rd16bd61872244c5fbce4e4734e33b809_vgbaq_8byvr_540.jpg">
            <a:extLst>
              <a:ext uri="{FF2B5EF4-FFF2-40B4-BE49-F238E27FC236}">
                <a16:creationId xmlns:a16="http://schemas.microsoft.com/office/drawing/2014/main" id="{86653C65-FB28-4F46-8311-B5B8ED047236}"/>
              </a:ext>
            </a:extLst>
          </p:cNvPr>
          <p:cNvPicPr>
            <a:picLocks noChangeAspect="1"/>
          </p:cNvPicPr>
          <p:nvPr/>
        </p:nvPicPr>
        <p:blipFill rotWithShape="1">
          <a:blip r:embed="rId9" cstate="print"/>
          <a:srcRect l="45016" t="56720" r="5479" b="29392"/>
          <a:stretch/>
        </p:blipFill>
        <p:spPr>
          <a:xfrm>
            <a:off x="2316295" y="2985106"/>
            <a:ext cx="4618774" cy="1612570"/>
          </a:xfrm>
          <a:prstGeom prst="rect">
            <a:avLst/>
          </a:prstGeom>
        </p:spPr>
      </p:pic>
    </p:spTree>
    <p:extLst>
      <p:ext uri="{BB962C8B-B14F-4D97-AF65-F5344CB8AC3E}">
        <p14:creationId xmlns:p14="http://schemas.microsoft.com/office/powerpoint/2010/main" val="2103604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6031</TotalTime>
  <Words>5865</Words>
  <Application>Microsoft Office PowerPoint</Application>
  <PresentationFormat>Widescreen</PresentationFormat>
  <Paragraphs>555</Paragraphs>
  <Slides>62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62</vt:i4>
      </vt:variant>
    </vt:vector>
  </HeadingPairs>
  <TitlesOfParts>
    <vt:vector size="68"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Kamal Ibrahim Alieyan</cp:lastModifiedBy>
  <cp:revision>289</cp:revision>
  <dcterms:created xsi:type="dcterms:W3CDTF">2021-08-03T13:03:26Z</dcterms:created>
  <dcterms:modified xsi:type="dcterms:W3CDTF">2022-08-04T16:46:19Z</dcterms:modified>
</cp:coreProperties>
</file>