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480" r:id="rId2"/>
    <p:sldId id="303" r:id="rId3"/>
    <p:sldId id="256" r:id="rId4"/>
    <p:sldId id="482" r:id="rId5"/>
    <p:sldId id="483" r:id="rId6"/>
    <p:sldId id="313" r:id="rId7"/>
    <p:sldId id="488" r:id="rId8"/>
    <p:sldId id="306" r:id="rId9"/>
    <p:sldId id="489" r:id="rId10"/>
    <p:sldId id="490" r:id="rId11"/>
    <p:sldId id="491" r:id="rId12"/>
    <p:sldId id="492" r:id="rId13"/>
    <p:sldId id="493" r:id="rId14"/>
    <p:sldId id="485" r:id="rId15"/>
    <p:sldId id="486" r:id="rId16"/>
    <p:sldId id="487"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2"/>
            <p14:sldId id="483"/>
            <p14:sldId id="313"/>
            <p14:sldId id="488"/>
            <p14:sldId id="306"/>
            <p14:sldId id="489"/>
            <p14:sldId id="490"/>
            <p14:sldId id="491"/>
            <p14:sldId id="492"/>
            <p14:sldId id="493"/>
            <p14:sldId id="485"/>
            <p14:sldId id="486"/>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png"/><Relationship Id="rId1" Type="http://schemas.openxmlformats.org/officeDocument/2006/relationships/slideLayout" Target="../slideLayouts/slideLayout1.xml"/><Relationship Id="rId5" Type="http://schemas.openxmlformats.org/officeDocument/2006/relationships/image" Target="../media/image19.emf"/><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4.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36949" y="4292548"/>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Heba Ziad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40069" y="1675089"/>
            <a:ext cx="6216716" cy="2123658"/>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DIGITAL MARKETING STRATEGY</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9756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Introduction lecture</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166380"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Digital Marketing Strategy</a:t>
            </a:r>
          </a:p>
          <a:p>
            <a:r>
              <a:rPr lang="en-US" sz="2000" dirty="0">
                <a:solidFill>
                  <a:schemeClr val="bg1"/>
                </a:solidFill>
                <a:latin typeface="Times New Roman" panose="02020603050405020304" pitchFamily="18" charset="0"/>
                <a:cs typeface="Times New Roman" panose="02020603050405020304" pitchFamily="18" charset="0"/>
              </a:rPr>
              <a:t>COURSE CODE –MKT711 </a:t>
            </a:r>
          </a:p>
        </p:txBody>
      </p:sp>
      <p:sp>
        <p:nvSpPr>
          <p:cNvPr id="14" name="Oval 13">
            <a:extLst>
              <a:ext uri="{FF2B5EF4-FFF2-40B4-BE49-F238E27FC236}">
                <a16:creationId xmlns:a16="http://schemas.microsoft.com/office/drawing/2014/main" id="{46F3C90B-EB3F-EA91-08C5-03400C278827}"/>
              </a:ext>
            </a:extLst>
          </p:cNvPr>
          <p:cNvSpPr/>
          <p:nvPr/>
        </p:nvSpPr>
        <p:spPr>
          <a:xfrm>
            <a:off x="6240382" y="-636588"/>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695216" y="2804684"/>
            <a:ext cx="4226784" cy="954107"/>
          </a:xfrm>
          <a:prstGeom prst="rect">
            <a:avLst/>
          </a:prstGeom>
          <a:noFill/>
        </p:spPr>
        <p:txBody>
          <a:bodyPr wrap="square" rtlCol="0">
            <a:spAutoFit/>
          </a:bodyPr>
          <a:lstStyle/>
          <a:p>
            <a:pPr algn="ctr"/>
            <a:r>
              <a:rPr lang="en-US" sz="2800" b="1" dirty="0" smtClean="0">
                <a:solidFill>
                  <a:srgbClr val="00B0F0"/>
                </a:solidFill>
                <a:latin typeface="Times New Roman" panose="02020603050405020304" pitchFamily="18" charset="0"/>
                <a:cs typeface="Times New Roman" panose="02020603050405020304" pitchFamily="18" charset="0"/>
              </a:rPr>
              <a:t>DIGITAL MARKETING STRATEGY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Introduction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16638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COURSE CODE –MKT711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Heba Ziad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6144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526165" y="1164477"/>
            <a:ext cx="879055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575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901693"/>
            <a:ext cx="8417320" cy="3477875"/>
          </a:xfrm>
          <a:prstGeom prst="rect">
            <a:avLst/>
          </a:prstGeom>
          <a:noFill/>
        </p:spPr>
        <p:txBody>
          <a:bodyPr wrap="square" rtlCol="0">
            <a:spAutoFit/>
          </a:bodyPr>
          <a:lstStyle/>
          <a:p>
            <a:r>
              <a:rPr lang="en-US" sz="2000" b="1" dirty="0">
                <a:solidFill>
                  <a:srgbClr val="2D3956"/>
                </a:solidFill>
                <a:latin typeface="Times New Roman" panose="02020603050405020304" pitchFamily="18" charset="0"/>
                <a:cs typeface="Times New Roman" panose="02020603050405020304" pitchFamily="18" charset="0"/>
              </a:rPr>
              <a:t>Course outline </a:t>
            </a:r>
            <a:endParaRPr lang="en-US" sz="2000" b="1" dirty="0" smtClean="0">
              <a:solidFill>
                <a:srgbClr val="2D3956"/>
              </a:solidFill>
              <a:latin typeface="Times New Roman" panose="02020603050405020304" pitchFamily="18" charset="0"/>
              <a:cs typeface="Times New Roman" panose="02020603050405020304" pitchFamily="18" charset="0"/>
            </a:endParaRPr>
          </a:p>
          <a:p>
            <a:endParaRPr lang="en-US" sz="2000" b="1" dirty="0">
              <a:solidFill>
                <a:srgbClr val="2D3956"/>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Course description</a:t>
            </a: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Learning outcomes</a:t>
            </a: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Chapters</a:t>
            </a: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Parts of course </a:t>
            </a: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References</a:t>
            </a:r>
          </a:p>
          <a:p>
            <a:pPr marL="342900" indent="-342900">
              <a:buFont typeface="Wingdings" panose="05000000000000000000" pitchFamily="2" charset="2"/>
              <a:buChar char="Ø"/>
            </a:pPr>
            <a:r>
              <a:rPr lang="en-US" sz="2000" dirty="0">
                <a:solidFill>
                  <a:srgbClr val="2D3956"/>
                </a:solidFill>
                <a:latin typeface="Times New Roman" panose="02020603050405020304" pitchFamily="18" charset="0"/>
                <a:cs typeface="Times New Roman" panose="02020603050405020304" pitchFamily="18" charset="0"/>
              </a:rPr>
              <a:t>Assessment </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86170" y="1101083"/>
            <a:ext cx="9406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8013" y="143343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48640" marR="548640" algn="just">
              <a:lnSpc>
                <a:spcPct val="107000"/>
              </a:lnSpc>
              <a:spcBef>
                <a:spcPts val="1000"/>
              </a:spcBef>
              <a:spcAft>
                <a:spcPts val="800"/>
              </a:spcAft>
            </a:pPr>
            <a:r>
              <a:rPr lang="en-US" sz="20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This course aims to introduce students to the basic concepts, role and importance OF digital marketing strategy that support digital marketing Implementation, this course also aims to understand the Marketing Strategy in the Digital Age and R</a:t>
            </a:r>
            <a:r>
              <a:rPr lang="en-US" sz="16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ecognize</a:t>
            </a:r>
            <a:r>
              <a:rPr lang="en-US" sz="20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Current and emerging technologies that support Digital Marketing Strategy: An Integrated Approach to Online Marketing.</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504382" y="1718375"/>
            <a:ext cx="8417320" cy="1015663"/>
          </a:xfrm>
          <a:prstGeom prst="rect">
            <a:avLst/>
          </a:prstGeom>
          <a:noFill/>
        </p:spPr>
        <p:txBody>
          <a:bodyPr wrap="square" rtlCol="0">
            <a:spAutoFit/>
          </a:bodyPr>
          <a:lstStyle/>
          <a:p>
            <a:r>
              <a:rPr lang="en-US" sz="2000" b="1" dirty="0">
                <a:solidFill>
                  <a:srgbClr val="2D3956"/>
                </a:solidFill>
                <a:latin typeface="Times New Roman" panose="02020603050405020304" pitchFamily="18" charset="0"/>
                <a:cs typeface="Times New Roman" panose="02020603050405020304" pitchFamily="18" charset="0"/>
              </a:rPr>
              <a:t>Course Description</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9034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0" y="1545190"/>
            <a:ext cx="10861040" cy="4337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27760" y="1566535"/>
            <a:ext cx="10231120" cy="4506618"/>
          </a:xfrm>
          <a:prstGeom prst="rect">
            <a:avLst/>
          </a:prstGeom>
          <a:noFill/>
        </p:spPr>
        <p:txBody>
          <a:bodyPr wrap="square" rtlCol="0">
            <a:spAutoFit/>
          </a:bodyPr>
          <a:lstStyle/>
          <a:p>
            <a:pPr>
              <a:lnSpc>
                <a:spcPct val="107000"/>
              </a:lnSpc>
              <a:spcAft>
                <a:spcPts val="800"/>
              </a:spcAft>
            </a:pPr>
            <a:r>
              <a:rPr lang="en-US" sz="2000" b="1" i="1" dirty="0" smtClean="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t>
            </a:r>
            <a:r>
              <a:rPr lang="en-US" sz="2000" b="1" i="1"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the end of this course, the student will be able to</a:t>
            </a:r>
            <a:r>
              <a:rPr lang="en-US" sz="2000" b="1" i="1" dirty="0" smtClean="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a:t>
            </a:r>
            <a:endParaRPr lang="ar-JO" sz="2000" b="1" i="1" dirty="0" smtClean="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endParaRPr>
          </a:p>
          <a:p>
            <a:pPr>
              <a:lnSpc>
                <a:spcPct val="107000"/>
              </a:lnSpc>
              <a:spcAft>
                <a:spcPts val="800"/>
              </a:spcAft>
            </a:pPr>
            <a:endParaRPr lang="en-US" sz="16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DEVELOPING DIGITAL MARKETING STRATEGIES</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INTEGRATING DIGITAL INTO WIDER ORGANIZATION STRATEGY</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BARRIERS, CONSIDERATIONS AND DATA PROTECTION IN DIGITAL MARKETING STRATEGY</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FIND THE TECHNOLOGY THAT WILL BEST SUPPORT DIGITAL MARKETING STRATEGY IN DIFFERENT ECOSYSTEM</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LEARN ABOUT THE INTEGRATING DIGITAL CHANGE INTO YOUR WIDER ORGANIZATION</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RECOGNIZE USING CHANNEL STRATEGY TO REACH YOUR CUSTOMERS</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EXAMINE CRTICAL STRATEGIC ISSUES BY COLLECTING COMPLEX STRATEGIC INFORMATION</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REALISE MARKETING AUTOMATION, MESSAGING AND EMAIL MARKETING - </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UNDERSTAND CONVERSION, RETENTION AND MEASUREMENT </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800"/>
              </a:spcAft>
              <a:buFont typeface="Wingdings" panose="05000000000000000000" pitchFamily="2" charset="2"/>
              <a:buChar char=""/>
            </a:pPr>
            <a:r>
              <a:rPr lang="en-US" sz="1600" cap="small"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DELIVERING AND PUTTING TOGETHER YOUR DIGITAL MARKETING STRATEGY</a:t>
            </a:r>
            <a:r>
              <a:rPr lang="en-US" sz="160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a:t>
            </a: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32758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CHAPTERS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4647298"/>
          </a:xfrm>
          <a:prstGeom prst="rect">
            <a:avLst/>
          </a:prstGeom>
          <a:noFill/>
        </p:spPr>
        <p:txBody>
          <a:bodyPr wrap="square" rtlCol="0">
            <a:spAutoFit/>
          </a:bodyPr>
          <a:lstStyle/>
          <a:p>
            <a:pPr lvl="0"/>
            <a:r>
              <a:rPr lang="en-US" sz="2000" b="1" dirty="0">
                <a:solidFill>
                  <a:schemeClr val="bg1"/>
                </a:solidFill>
                <a:latin typeface="Times New Roman" panose="02020603050405020304" pitchFamily="18" charset="0"/>
                <a:cs typeface="Times New Roman" panose="02020603050405020304" pitchFamily="18" charset="0"/>
              </a:rPr>
              <a:t>The main innovations included in the chapters are as follow</a:t>
            </a:r>
            <a:endParaRPr lang="ar-JO" sz="2000" b="1" dirty="0">
              <a:solidFill>
                <a:schemeClr val="bg1"/>
              </a:solidFill>
              <a:latin typeface="Times New Roman" panose="02020603050405020304" pitchFamily="18" charset="0"/>
              <a:cs typeface="Times New Roman" panose="02020603050405020304" pitchFamily="18" charset="0"/>
            </a:endParaRPr>
          </a:p>
          <a:p>
            <a:pPr lvl="0"/>
            <a:endParaRPr lang="en-US" sz="2000" b="1" dirty="0">
              <a:solidFill>
                <a:schemeClr val="bg1"/>
              </a:solidFill>
              <a:latin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solidFill>
                  <a:schemeClr val="bg1"/>
                </a:solidFill>
                <a:latin typeface="Times New Roman" panose="02020603050405020304" pitchFamily="18" charset="0"/>
              </a:rPr>
              <a:t>CHAPTER 1 - </a:t>
            </a:r>
            <a:r>
              <a:rPr lang="en-US" dirty="0">
                <a:solidFill>
                  <a:schemeClr val="bg1"/>
                </a:solidFill>
                <a:latin typeface="Times New Roman" panose="02020603050405020304" pitchFamily="18" charset="0"/>
                <a:ea typeface="Calibri" panose="020F0502020204030204" pitchFamily="34" charset="0"/>
              </a:rPr>
              <a:t>The foundations of digital marketing</a:t>
            </a:r>
            <a:endParaRPr lang="en-US" dirty="0">
              <a:solidFill>
                <a:schemeClr val="bg1"/>
              </a:solidFill>
              <a:latin typeface="Calibri" panose="020F0502020204030204" pitchFamily="34" charset="0"/>
              <a:ea typeface="Calibri" panose="020F0502020204030204" pitchFamily="34" charset="0"/>
            </a:endParaRPr>
          </a:p>
          <a:p>
            <a:pPr marL="342900" lvl="0" indent="-342900">
              <a:lnSpc>
                <a:spcPct val="107000"/>
              </a:lnSpc>
              <a:spcAft>
                <a:spcPts val="800"/>
              </a:spcAft>
              <a:buFont typeface="Wingdings" panose="05000000000000000000" pitchFamily="2" charset="2"/>
              <a:buChar char=""/>
            </a:pPr>
            <a:r>
              <a:rPr lang="en-US" dirty="0">
                <a:solidFill>
                  <a:schemeClr val="bg1"/>
                </a:solidFill>
                <a:latin typeface="Times New Roman" panose="02020603050405020304" pitchFamily="18" charset="0"/>
              </a:rPr>
              <a:t>CHAPTER 2 - </a:t>
            </a:r>
            <a:r>
              <a:rPr lang="en-US" dirty="0">
                <a:solidFill>
                  <a:schemeClr val="bg1"/>
                </a:solidFill>
                <a:latin typeface="Times New Roman" panose="02020603050405020304" pitchFamily="18" charset="0"/>
                <a:ea typeface="Calibri" panose="020F0502020204030204" pitchFamily="34" charset="0"/>
              </a:rPr>
              <a:t>Upgrading Digital Marketing Strategy: Strategic Platform for Digital Marketing</a:t>
            </a:r>
            <a:endParaRPr lang="en-US" dirty="0">
              <a:solidFill>
                <a:schemeClr val="bg1"/>
              </a:solidFill>
              <a:latin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solidFill>
                  <a:schemeClr val="bg1"/>
                </a:solidFill>
                <a:latin typeface="Times New Roman" panose="02020603050405020304" pitchFamily="18" charset="0"/>
              </a:rPr>
              <a:t>CHAPTER 3 – </a:t>
            </a:r>
            <a:r>
              <a:rPr lang="en-US" dirty="0">
                <a:solidFill>
                  <a:schemeClr val="bg1"/>
                </a:solidFill>
                <a:latin typeface="Times New Roman" panose="02020603050405020304" pitchFamily="18" charset="0"/>
                <a:ea typeface="Calibri" panose="020F0502020204030204" pitchFamily="34" charset="0"/>
              </a:rPr>
              <a:t>Integrating digital change into your wider organization</a:t>
            </a:r>
            <a:endParaRPr lang="ar-JO" dirty="0">
              <a:solidFill>
                <a:schemeClr val="bg1"/>
              </a:solidFill>
              <a:latin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solidFill>
                  <a:schemeClr val="bg1"/>
                </a:solidFill>
                <a:latin typeface="Times New Roman" panose="02020603050405020304" pitchFamily="18" charset="0"/>
              </a:rPr>
              <a:t>CHAPTER 4 - </a:t>
            </a:r>
            <a:r>
              <a:rPr lang="en-US" dirty="0">
                <a:solidFill>
                  <a:schemeClr val="bg1"/>
                </a:solidFill>
                <a:latin typeface="Times New Roman" panose="02020603050405020304" pitchFamily="18" charset="0"/>
                <a:ea typeface="Calibri" panose="020F0502020204030204" pitchFamily="34" charset="0"/>
              </a:rPr>
              <a:t>Using channel strategy to reach your customers</a:t>
            </a:r>
            <a:endParaRPr lang="en-US" dirty="0">
              <a:solidFill>
                <a:schemeClr val="bg1"/>
              </a:solidFill>
              <a:latin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solidFill>
                  <a:schemeClr val="bg1"/>
                </a:solidFill>
                <a:latin typeface="Times New Roman" panose="02020603050405020304" pitchFamily="18" charset="0"/>
              </a:rPr>
              <a:t>CHAPTER 5 – </a:t>
            </a:r>
            <a:r>
              <a:rPr lang="en-US" dirty="0">
                <a:solidFill>
                  <a:schemeClr val="bg1"/>
                </a:solidFill>
                <a:latin typeface="Times New Roman" panose="02020603050405020304" pitchFamily="18" charset="0"/>
                <a:ea typeface="Calibri" panose="020F0502020204030204" pitchFamily="34" charset="0"/>
              </a:rPr>
              <a:t>Marketing automation, messaging and email marketing - The unsung heroes</a:t>
            </a:r>
            <a:endParaRPr lang="ar-JO" dirty="0">
              <a:solidFill>
                <a:schemeClr val="bg1"/>
              </a:solidFill>
              <a:latin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solidFill>
                  <a:schemeClr val="bg1"/>
                </a:solidFill>
                <a:latin typeface="Times New Roman" panose="02020603050405020304" pitchFamily="18" charset="0"/>
              </a:rPr>
              <a:t>CHAPTER 6 -</a:t>
            </a:r>
            <a:r>
              <a:rPr lang="en-US" dirty="0">
                <a:solidFill>
                  <a:schemeClr val="bg1"/>
                </a:solidFill>
                <a:latin typeface="Times New Roman" panose="02020603050405020304" pitchFamily="18" charset="0"/>
                <a:ea typeface="Calibri" panose="020F0502020204030204" pitchFamily="34" charset="0"/>
              </a:rPr>
              <a:t>Conversion, retention and measurement</a:t>
            </a:r>
            <a:endParaRPr lang="en-US" dirty="0">
              <a:solidFill>
                <a:schemeClr val="bg1"/>
              </a:solidFill>
              <a:latin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dirty="0">
                <a:solidFill>
                  <a:schemeClr val="bg1"/>
                </a:solidFill>
                <a:latin typeface="Times New Roman" panose="02020603050405020304" pitchFamily="18" charset="0"/>
              </a:rPr>
              <a:t>CHAPTER 7 -</a:t>
            </a:r>
            <a:r>
              <a:rPr lang="en-US" dirty="0">
                <a:solidFill>
                  <a:schemeClr val="bg1"/>
                </a:solidFill>
                <a:latin typeface="Times New Roman" panose="02020603050405020304" pitchFamily="18" charset="0"/>
                <a:ea typeface="Calibri" panose="020F0502020204030204" pitchFamily="34" charset="0"/>
              </a:rPr>
              <a:t>Tailoring your final digital marketing strategy</a:t>
            </a:r>
            <a:endParaRPr lang="en-US" sz="16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142240" y="1146192"/>
            <a:ext cx="11938000" cy="5588032"/>
          </a:xfrm>
          <a:prstGeom prst="rect">
            <a:avLst/>
          </a:prstGeom>
        </p:spPr>
      </p:pic>
      <p:sp>
        <p:nvSpPr>
          <p:cNvPr id="18" name="Rectangle 17">
            <a:extLst>
              <a:ext uri="{FF2B5EF4-FFF2-40B4-BE49-F238E27FC236}">
                <a16:creationId xmlns:a16="http://schemas.microsoft.com/office/drawing/2014/main" id="{9BFC32B8-BDEE-2CBC-DFF5-CD482608568C}"/>
              </a:ext>
            </a:extLst>
          </p:cNvPr>
          <p:cNvSpPr/>
          <p:nvPr/>
        </p:nvSpPr>
        <p:spPr>
          <a:xfrm>
            <a:off x="10093654" y="6267463"/>
            <a:ext cx="1986586" cy="5334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206911" y="633411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1232019" y="6211003"/>
            <a:ext cx="819100"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01</a:t>
            </a:r>
            <a:endParaRPr lang="en-US" sz="105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340860" y="6252915"/>
            <a:ext cx="2616200" cy="400110"/>
          </a:xfrm>
          <a:prstGeom prst="rect">
            <a:avLst/>
          </a:prstGeom>
          <a:noFill/>
        </p:spPr>
        <p:txBody>
          <a:bodyPr wrap="square" rtlCol="0">
            <a:spAutoFit/>
          </a:bodyPr>
          <a:lstStyle/>
          <a:p>
            <a:pPr algn="ctr"/>
            <a:r>
              <a:rPr lang="en-US" sz="2000" dirty="0">
                <a:solidFill>
                  <a:schemeClr val="accent1">
                    <a:lumMod val="50000"/>
                  </a:schemeClr>
                </a:solidFill>
              </a:rPr>
              <a:t>www.midocean.ae</a:t>
            </a:r>
          </a:p>
        </p:txBody>
      </p:sp>
    </p:spTree>
    <p:extLst>
      <p:ext uri="{BB962C8B-B14F-4D97-AF65-F5344CB8AC3E}">
        <p14:creationId xmlns:p14="http://schemas.microsoft.com/office/powerpoint/2010/main" val="250237850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stretch>
            <a:fillRect/>
          </a:stretch>
        </p:blipFill>
        <p:spPr>
          <a:xfrm>
            <a:off x="6090683" y="1395719"/>
            <a:ext cx="5557520" cy="2585317"/>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62145" cy="4414561"/>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333333"/>
                </a:solidFill>
                <a:latin typeface="book antiqua" panose="02040602050305030304" pitchFamily="18" charset="0"/>
              </a:rPr>
              <a:t>Because a strategy helps you in </a:t>
            </a:r>
            <a:r>
              <a:rPr lang="en-US" b="1" dirty="0">
                <a:solidFill>
                  <a:srgbClr val="333333"/>
                </a:solidFill>
                <a:latin typeface="book antiqua" panose="02040602050305030304" pitchFamily="18" charset="0"/>
              </a:rPr>
              <a:t>“setting the direction to the destination you want to reach</a:t>
            </a:r>
            <a:r>
              <a:rPr lang="en-US" b="1" dirty="0" smtClean="0">
                <a:solidFill>
                  <a:srgbClr val="333333"/>
                </a:solidFill>
                <a:latin typeface="book antiqua" panose="02040602050305030304" pitchFamily="18" charset="0"/>
              </a:rPr>
              <a:t>.”</a:t>
            </a:r>
          </a:p>
          <a:p>
            <a:pPr algn="ctr"/>
            <a:r>
              <a:rPr lang="en-US" dirty="0" smtClean="0">
                <a:solidFill>
                  <a:srgbClr val="333333"/>
                </a:solidFill>
                <a:latin typeface="book antiqua" panose="02040602050305030304" pitchFamily="18" charset="0"/>
              </a:rPr>
              <a:t>Digital </a:t>
            </a:r>
            <a:r>
              <a:rPr lang="en-US" dirty="0">
                <a:solidFill>
                  <a:srgbClr val="333333"/>
                </a:solidFill>
                <a:latin typeface="book antiqua" panose="02040602050305030304" pitchFamily="18" charset="0"/>
              </a:rPr>
              <a:t>marketing strategies are the tools companies use to advertise themselves in the digital world and draw in customers through websites, search engines, social media, email, and online ads.</a:t>
            </a: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973645"/>
            <a:ext cx="5342697" cy="845424"/>
          </a:xfrm>
          <a:prstGeom prst="rect">
            <a:avLst/>
          </a:prstGeom>
        </p:spPr>
        <p:txBody>
          <a:bodyPr wrap="square">
            <a:spAutoFit/>
          </a:bodyPr>
          <a:lstStyle/>
          <a:p>
            <a:pPr algn="just">
              <a:lnSpc>
                <a:spcPct val="120000"/>
              </a:lnSpc>
            </a:pPr>
            <a:r>
              <a:rPr lang="en-US" sz="1400" dirty="0">
                <a:solidFill>
                  <a:schemeClr val="bg1"/>
                </a:solidFill>
                <a:latin typeface="Times New Roman" panose="02020603050405020304" pitchFamily="18" charset="0"/>
                <a:cs typeface="Times New Roman" panose="02020603050405020304" pitchFamily="18" charset="0"/>
              </a:rPr>
              <a:t>Digital marketing strategies are the techniques and approaches businesses use to promote their products, services, or brands through online platforms.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7255197" y="3991025"/>
            <a:ext cx="4113898" cy="954107"/>
          </a:xfrm>
          <a:prstGeom prst="rect">
            <a:avLst/>
          </a:prstGeom>
          <a:noFill/>
        </p:spPr>
        <p:txBody>
          <a:bodyPr wrap="square" rtlCol="0">
            <a:spAutoFit/>
          </a:bodyPr>
          <a:lstStyle/>
          <a:p>
            <a:pPr algn="ctr"/>
            <a:r>
              <a:rPr lang="en-US" sz="2800" b="1" dirty="0" smtClean="0">
                <a:solidFill>
                  <a:srgbClr val="00B0F0"/>
                </a:solidFill>
                <a:latin typeface="Times New Roman" panose="02020603050405020304" pitchFamily="18" charset="0"/>
                <a:cs typeface="Times New Roman" panose="02020603050405020304" pitchFamily="18" charset="0"/>
              </a:rPr>
              <a:t>What is digital marketing strategy?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968336" y="389089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872075" y="395594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119991" y="415600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96000" y="1307401"/>
            <a:ext cx="5017211" cy="2817559"/>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133855" y="1397680"/>
            <a:ext cx="49621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333333"/>
                </a:solidFill>
                <a:latin typeface="Times New Roman" panose="02020603050405020304" pitchFamily="18" charset="0"/>
                <a:cs typeface="Times New Roman" panose="02020603050405020304" pitchFamily="18" charset="0"/>
              </a:rPr>
              <a:t>T</a:t>
            </a:r>
            <a:r>
              <a:rPr lang="en-US" dirty="0" smtClean="0">
                <a:solidFill>
                  <a:srgbClr val="333333"/>
                </a:solidFill>
                <a:latin typeface="Times New Roman" panose="02020603050405020304" pitchFamily="18" charset="0"/>
                <a:cs typeface="Times New Roman" panose="02020603050405020304" pitchFamily="18" charset="0"/>
              </a:rPr>
              <a:t>ypes </a:t>
            </a:r>
            <a:r>
              <a:rPr lang="en-US" dirty="0">
                <a:solidFill>
                  <a:srgbClr val="333333"/>
                </a:solidFill>
                <a:latin typeface="Times New Roman" panose="02020603050405020304" pitchFamily="18" charset="0"/>
                <a:cs typeface="Times New Roman" panose="02020603050405020304" pitchFamily="18" charset="0"/>
              </a:rPr>
              <a:t>of digital marketing strategy.</a:t>
            </a:r>
          </a:p>
          <a:p>
            <a:pPr algn="ctr"/>
            <a:r>
              <a:rPr lang="en-US" dirty="0">
                <a:solidFill>
                  <a:srgbClr val="333333"/>
                </a:solidFill>
                <a:latin typeface="Times New Roman" panose="02020603050405020304" pitchFamily="18" charset="0"/>
                <a:cs typeface="Times New Roman" panose="02020603050405020304" pitchFamily="18" charset="0"/>
              </a:rPr>
              <a:t>There are many digital marketing strategies out there. Some deliver better results than others, so we’ll examine the 11 most effective digital marketing strategies used in </a:t>
            </a:r>
            <a:r>
              <a:rPr lang="en-US" dirty="0" smtClean="0">
                <a:solidFill>
                  <a:srgbClr val="333333"/>
                </a:solidFill>
                <a:latin typeface="Times New Roman" panose="02020603050405020304" pitchFamily="18" charset="0"/>
                <a:cs typeface="Times New Roman" panose="02020603050405020304" pitchFamily="18" charset="0"/>
              </a:rPr>
              <a:t>current </a:t>
            </a:r>
            <a:r>
              <a:rPr lang="en-US" dirty="0">
                <a:solidFill>
                  <a:srgbClr val="333333"/>
                </a:solidFill>
                <a:latin typeface="Times New Roman" panose="02020603050405020304" pitchFamily="18" charset="0"/>
                <a:cs typeface="Times New Roman" panose="02020603050405020304" pitchFamily="18" charset="0"/>
              </a:rPr>
              <a:t>industry.</a:t>
            </a:r>
            <a:endParaRPr lang="id-ID"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99313" y="3988278"/>
            <a:ext cx="4113898" cy="954107"/>
          </a:xfrm>
          <a:prstGeom prst="rect">
            <a:avLst/>
          </a:prstGeom>
          <a:noFill/>
        </p:spPr>
        <p:txBody>
          <a:bodyPr wrap="square" rtlCol="0">
            <a:spAutoFit/>
          </a:bodyPr>
          <a:lstStyle/>
          <a:p>
            <a:pPr algn="ctr"/>
            <a:r>
              <a:rPr lang="en-US" sz="2800" b="1" dirty="0" smtClean="0">
                <a:solidFill>
                  <a:srgbClr val="00B0F0"/>
                </a:solidFill>
                <a:latin typeface="Times New Roman" panose="02020603050405020304" pitchFamily="18" charset="0"/>
                <a:cs typeface="Times New Roman" panose="02020603050405020304" pitchFamily="18" charset="0"/>
              </a:rPr>
              <a:t>Types of digital marketing strategy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881607" y="340401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891966" y="345920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067357" y="369589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0313480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8078102" y="4602420"/>
            <a:ext cx="4113898" cy="830997"/>
          </a:xfrm>
          <a:prstGeom prst="rect">
            <a:avLst/>
          </a:prstGeom>
          <a:noFill/>
        </p:spPr>
        <p:txBody>
          <a:bodyPr wrap="square" rtlCol="0">
            <a:spAutoFit/>
          </a:bodyPr>
          <a:lstStyle/>
          <a:p>
            <a:pPr algn="ctr"/>
            <a:r>
              <a:rPr lang="en-US" sz="2400" b="1" dirty="0" smtClean="0">
                <a:solidFill>
                  <a:srgbClr val="00B0F0"/>
                </a:solidFill>
                <a:latin typeface="Times New Roman" panose="02020603050405020304" pitchFamily="18" charset="0"/>
                <a:cs typeface="Times New Roman" panose="02020603050405020304" pitchFamily="18" charset="0"/>
              </a:rPr>
              <a:t>Type Of Digital Marketing strategy</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0043860" y="5642873"/>
            <a:ext cx="1355660" cy="5922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027220" y="5730240"/>
            <a:ext cx="1372300"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Chapter 01</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264625" y="633980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340561" y="358191"/>
            <a:ext cx="7320079" cy="7109639"/>
          </a:xfrm>
          <a:prstGeom prst="rect">
            <a:avLst/>
          </a:prstGeom>
        </p:spPr>
        <p:txBody>
          <a:bodyPr wrap="square">
            <a:spAutoFit/>
          </a:bodyPr>
          <a:lstStyle/>
          <a:p>
            <a:endParaRPr lang="en-US" b="1" dirty="0" smtClean="0">
              <a:solidFill>
                <a:srgbClr val="1375B0"/>
              </a:solidFill>
              <a:latin typeface="Nunito Sans"/>
            </a:endParaRPr>
          </a:p>
          <a:p>
            <a:pPr algn="just"/>
            <a:r>
              <a:rPr lang="en-US" sz="2000" b="1" dirty="0">
                <a:solidFill>
                  <a:schemeClr val="bg1"/>
                </a:solidFill>
                <a:latin typeface="Times New Roman" panose="02020603050405020304" pitchFamily="18" charset="0"/>
                <a:cs typeface="Times New Roman" panose="02020603050405020304" pitchFamily="18" charset="0"/>
              </a:rPr>
              <a:t>1. Search Engine Optimization (SEO)</a:t>
            </a:r>
          </a:p>
          <a:p>
            <a:pPr algn="just"/>
            <a:r>
              <a:rPr lang="en-US" dirty="0">
                <a:solidFill>
                  <a:schemeClr val="bg1"/>
                </a:solidFill>
                <a:latin typeface="Times New Roman" panose="02020603050405020304" pitchFamily="18" charset="0"/>
                <a:cs typeface="Times New Roman" panose="02020603050405020304" pitchFamily="18" charset="0"/>
              </a:rPr>
              <a:t>Search Engine Optimization involves implementing techniques and strategies to enhance website ranking, visibility, and traffic in search engines</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b="1" dirty="0">
                <a:solidFill>
                  <a:schemeClr val="bg1"/>
                </a:solidFill>
                <a:latin typeface="Times New Roman" panose="02020603050405020304" pitchFamily="18" charset="0"/>
                <a:cs typeface="Times New Roman" panose="02020603050405020304" pitchFamily="18" charset="0"/>
              </a:rPr>
              <a:t>Example:</a:t>
            </a:r>
            <a:r>
              <a:rPr lang="en-US" dirty="0">
                <a:solidFill>
                  <a:schemeClr val="bg1"/>
                </a:solidFill>
                <a:latin typeface="Times New Roman" panose="02020603050405020304" pitchFamily="18" charset="0"/>
                <a:cs typeface="Times New Roman" panose="02020603050405020304" pitchFamily="18" charset="0"/>
              </a:rPr>
              <a:t> A finance company may improve its website content using relevant keywords like loans, investment to appear on the first page of a search engine.</a:t>
            </a:r>
          </a:p>
          <a:p>
            <a:pPr algn="just"/>
            <a:endParaRPr lang="en-US" b="1" dirty="0">
              <a:solidFill>
                <a:schemeClr val="bg1"/>
              </a:solidFill>
              <a:latin typeface="Times New Roman" panose="02020603050405020304" pitchFamily="18" charset="0"/>
              <a:cs typeface="Times New Roman" panose="02020603050405020304" pitchFamily="18" charset="0"/>
            </a:endParaRPr>
          </a:p>
          <a:p>
            <a:pPr algn="just"/>
            <a:r>
              <a:rPr lang="en-US" sz="2000" b="1" dirty="0" smtClean="0">
                <a:solidFill>
                  <a:schemeClr val="bg1"/>
                </a:solidFill>
                <a:latin typeface="Times New Roman" panose="02020603050405020304" pitchFamily="18" charset="0"/>
                <a:cs typeface="Times New Roman" panose="02020603050405020304" pitchFamily="18" charset="0"/>
              </a:rPr>
              <a:t>2</a:t>
            </a:r>
            <a:r>
              <a:rPr lang="en-US" sz="2000" b="1" dirty="0">
                <a:solidFill>
                  <a:schemeClr val="bg1"/>
                </a:solidFill>
                <a:latin typeface="Times New Roman" panose="02020603050405020304" pitchFamily="18" charset="0"/>
                <a:cs typeface="Times New Roman" panose="02020603050405020304" pitchFamily="18" charset="0"/>
              </a:rPr>
              <a:t>. Pay-Per-Click Advertising (PPC)</a:t>
            </a:r>
          </a:p>
          <a:p>
            <a:pPr algn="just"/>
            <a:r>
              <a:rPr lang="en-US" dirty="0">
                <a:solidFill>
                  <a:schemeClr val="bg1"/>
                </a:solidFill>
                <a:latin typeface="Times New Roman" panose="02020603050405020304" pitchFamily="18" charset="0"/>
                <a:cs typeface="Times New Roman" panose="02020603050405020304" pitchFamily="18" charset="0"/>
              </a:rPr>
              <a:t>Pay-Per-Click, also known as Cost-Per-Click (CPC), is an online advertising model where advertisers pay publishers only when any users click on their ad</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b="1" dirty="0">
                <a:solidFill>
                  <a:schemeClr val="bg1"/>
                </a:solidFill>
                <a:latin typeface="Times New Roman" panose="02020603050405020304" pitchFamily="18" charset="0"/>
                <a:cs typeface="Times New Roman" panose="02020603050405020304" pitchFamily="18" charset="0"/>
              </a:rPr>
              <a:t>Example:</a:t>
            </a:r>
            <a:r>
              <a:rPr lang="en-US" dirty="0">
                <a:solidFill>
                  <a:schemeClr val="bg1"/>
                </a:solidFill>
                <a:latin typeface="Times New Roman" panose="02020603050405020304" pitchFamily="18" charset="0"/>
                <a:cs typeface="Times New Roman" panose="02020603050405020304" pitchFamily="18" charset="0"/>
              </a:rPr>
              <a:t> Advertisers may use specific keywords related to their products to target audiences on popular platforms like Google Ads, Facebook Ads, etc</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sz="2000" b="1" dirty="0">
                <a:solidFill>
                  <a:schemeClr val="bg1"/>
                </a:solidFill>
                <a:latin typeface="Times New Roman" panose="02020603050405020304" pitchFamily="18" charset="0"/>
                <a:cs typeface="Times New Roman" panose="02020603050405020304" pitchFamily="18" charset="0"/>
              </a:rPr>
              <a:t>3. Content Marketing</a:t>
            </a:r>
          </a:p>
          <a:p>
            <a:pPr algn="just"/>
            <a:r>
              <a:rPr lang="en-US" dirty="0">
                <a:solidFill>
                  <a:schemeClr val="bg1"/>
                </a:solidFill>
                <a:latin typeface="Times New Roman" panose="02020603050405020304" pitchFamily="18" charset="0"/>
                <a:cs typeface="Times New Roman" panose="02020603050405020304" pitchFamily="18" charset="0"/>
              </a:rPr>
              <a:t>Content marketing is creating, delivering, and sharing valuable and useful content to attract target audiences to increase brand awareness</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b="1" dirty="0">
                <a:solidFill>
                  <a:schemeClr val="bg1"/>
                </a:solidFill>
                <a:latin typeface="Times New Roman" panose="02020603050405020304" pitchFamily="18" charset="0"/>
                <a:cs typeface="Times New Roman" panose="02020603050405020304" pitchFamily="18" charset="0"/>
              </a:rPr>
              <a:t>Example:</a:t>
            </a:r>
            <a:r>
              <a:rPr lang="en-US" dirty="0">
                <a:solidFill>
                  <a:schemeClr val="bg1"/>
                </a:solidFill>
                <a:latin typeface="Times New Roman" panose="02020603050405020304" pitchFamily="18" charset="0"/>
                <a:cs typeface="Times New Roman" panose="02020603050405020304" pitchFamily="18" charset="0"/>
              </a:rPr>
              <a:t> An IT-based company can publish blogs, articles, videos, podcasts, and infographics to provide useful product information.</a:t>
            </a:r>
          </a:p>
          <a:p>
            <a:pPr algn="just"/>
            <a:endParaRPr lang="en-US" dirty="0" smtClean="0">
              <a:solidFill>
                <a:schemeClr val="bg1"/>
              </a:solidFill>
              <a:latin typeface="-apple-system"/>
            </a:endParaRPr>
          </a:p>
          <a:p>
            <a:pPr algn="just"/>
            <a:endParaRPr lang="en-US" b="0" i="0" dirty="0">
              <a:solidFill>
                <a:schemeClr val="bg1"/>
              </a:solidFill>
              <a:effectLst/>
              <a:latin typeface="-apple-system"/>
            </a:endParaRPr>
          </a:p>
        </p:txBody>
      </p:sp>
      <p:pic>
        <p:nvPicPr>
          <p:cNvPr id="5" name="Picture 4"/>
          <p:cNvPicPr>
            <a:picLocks noChangeAspect="1"/>
          </p:cNvPicPr>
          <p:nvPr/>
        </p:nvPicPr>
        <p:blipFill>
          <a:blip r:embed="rId3"/>
          <a:stretch>
            <a:fillRect/>
          </a:stretch>
        </p:blipFill>
        <p:spPr>
          <a:xfrm>
            <a:off x="7914641" y="1353128"/>
            <a:ext cx="4277360" cy="3144564"/>
          </a:xfrm>
          <a:prstGeom prst="rect">
            <a:avLst/>
          </a:prstGeom>
        </p:spPr>
      </p:pic>
    </p:spTree>
    <p:extLst>
      <p:ext uri="{BB962C8B-B14F-4D97-AF65-F5344CB8AC3E}">
        <p14:creationId xmlns:p14="http://schemas.microsoft.com/office/powerpoint/2010/main" val="41059483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8807566" y="4384971"/>
            <a:ext cx="2787562" cy="830997"/>
          </a:xfrm>
          <a:prstGeom prst="rect">
            <a:avLst/>
          </a:prstGeom>
          <a:noFill/>
        </p:spPr>
        <p:txBody>
          <a:bodyPr wrap="square" rtlCol="0">
            <a:spAutoFit/>
          </a:bodyPr>
          <a:lstStyle/>
          <a:p>
            <a:pPr algn="ctr"/>
            <a:r>
              <a:rPr lang="en-US" sz="2400" b="1" dirty="0" smtClean="0">
                <a:solidFill>
                  <a:srgbClr val="00B0F0"/>
                </a:solidFill>
                <a:latin typeface="Times New Roman" panose="02020603050405020304" pitchFamily="18" charset="0"/>
                <a:cs typeface="Times New Roman" panose="02020603050405020304" pitchFamily="18" charset="0"/>
              </a:rPr>
              <a:t>Type Of Digital Marketing strategy</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1041121" y="5338220"/>
            <a:ext cx="100485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1023601" y="5476240"/>
            <a:ext cx="103989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1108437" y="5719693"/>
            <a:ext cx="819100" cy="52322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01</a:t>
            </a:r>
            <a:endParaRPr lang="en-US" sz="9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447292" y="63266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344104" y="650282"/>
            <a:ext cx="7885495" cy="6555641"/>
          </a:xfrm>
          <a:prstGeom prst="rect">
            <a:avLst/>
          </a:prstGeom>
        </p:spPr>
        <p:txBody>
          <a:bodyPr wrap="square">
            <a:spAutoFit/>
          </a:bodyPr>
          <a:lstStyle/>
          <a:p>
            <a:pPr algn="just"/>
            <a:r>
              <a:rPr lang="en-US" sz="2000" b="1" dirty="0">
                <a:solidFill>
                  <a:schemeClr val="bg1"/>
                </a:solidFill>
                <a:latin typeface="Times New Roman" panose="02020603050405020304" pitchFamily="18" charset="0"/>
                <a:cs typeface="Times New Roman" panose="02020603050405020304" pitchFamily="18" charset="0"/>
              </a:rPr>
              <a:t>4. Social Media Marketing</a:t>
            </a:r>
          </a:p>
          <a:p>
            <a:pPr algn="just"/>
            <a:r>
              <a:rPr lang="en-US" dirty="0">
                <a:solidFill>
                  <a:schemeClr val="bg1"/>
                </a:solidFill>
                <a:latin typeface="Times New Roman" panose="02020603050405020304" pitchFamily="18" charset="0"/>
                <a:cs typeface="Times New Roman" panose="02020603050405020304" pitchFamily="18" charset="0"/>
              </a:rPr>
              <a:t>Social Media Marketing refers to using social media platforms to promote business products, increase brand awareness and build relationships with potential audiences</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b="1" dirty="0">
                <a:solidFill>
                  <a:schemeClr val="bg1"/>
                </a:solidFill>
                <a:latin typeface="Times New Roman" panose="02020603050405020304" pitchFamily="18" charset="0"/>
                <a:cs typeface="Times New Roman" panose="02020603050405020304" pitchFamily="18" charset="0"/>
              </a:rPr>
              <a:t>Example:</a:t>
            </a:r>
            <a:r>
              <a:rPr lang="en-US" dirty="0">
                <a:solidFill>
                  <a:schemeClr val="bg1"/>
                </a:solidFill>
                <a:latin typeface="Times New Roman" panose="02020603050405020304" pitchFamily="18" charset="0"/>
                <a:cs typeface="Times New Roman" panose="02020603050405020304" pitchFamily="18" charset="0"/>
              </a:rPr>
              <a:t> An </a:t>
            </a:r>
            <a:r>
              <a:rPr lang="en-US" b="1" dirty="0">
                <a:solidFill>
                  <a:schemeClr val="bg1"/>
                </a:solidFill>
                <a:latin typeface="Times New Roman" panose="02020603050405020304" pitchFamily="18" charset="0"/>
                <a:cs typeface="Times New Roman" panose="02020603050405020304" pitchFamily="18" charset="0"/>
              </a:rPr>
              <a:t>e-commerce</a:t>
            </a:r>
            <a:r>
              <a:rPr lang="en-US" dirty="0">
                <a:solidFill>
                  <a:schemeClr val="bg1"/>
                </a:solidFill>
                <a:latin typeface="Times New Roman" panose="02020603050405020304" pitchFamily="18" charset="0"/>
                <a:cs typeface="Times New Roman" panose="02020603050405020304" pitchFamily="18" charset="0"/>
              </a:rPr>
              <a:t> company may use Facebook, Instagram, or Twitter to reach a wide range of customers, increasing their sales and website traffic</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sz="2000" b="1" dirty="0">
                <a:solidFill>
                  <a:schemeClr val="bg1"/>
                </a:solidFill>
                <a:latin typeface="Times New Roman" panose="02020603050405020304" pitchFamily="18" charset="0"/>
                <a:cs typeface="Times New Roman" panose="02020603050405020304" pitchFamily="18" charset="0"/>
              </a:rPr>
              <a:t>5. Email Marketing</a:t>
            </a:r>
          </a:p>
          <a:p>
            <a:pPr algn="just"/>
            <a:r>
              <a:rPr lang="en-US" dirty="0">
                <a:solidFill>
                  <a:schemeClr val="bg1"/>
                </a:solidFill>
                <a:latin typeface="Times New Roman" panose="02020603050405020304" pitchFamily="18" charset="0"/>
                <a:cs typeface="Times New Roman" panose="02020603050405020304" pitchFamily="18" charset="0"/>
              </a:rPr>
              <a:t>Email marketing is a digital strategy for building customer loyalty, promoting products, and increasing sales. It involves sending emails and newsletters to target subscribers</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b="1" dirty="0">
                <a:solidFill>
                  <a:schemeClr val="bg1"/>
                </a:solidFill>
                <a:latin typeface="Times New Roman" panose="02020603050405020304" pitchFamily="18" charset="0"/>
                <a:cs typeface="Times New Roman" panose="02020603050405020304" pitchFamily="18" charset="0"/>
              </a:rPr>
              <a:t>Example:</a:t>
            </a:r>
            <a:r>
              <a:rPr lang="en-US" dirty="0">
                <a:solidFill>
                  <a:schemeClr val="bg1"/>
                </a:solidFill>
                <a:latin typeface="Times New Roman" panose="02020603050405020304" pitchFamily="18" charset="0"/>
                <a:cs typeface="Times New Roman" panose="02020603050405020304" pitchFamily="18" charset="0"/>
              </a:rPr>
              <a:t> A fashion brand company can send promotional and exclusive discount emails to their subscribers to promote the latest arrivals of their products</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sz="2000" b="1" dirty="0">
                <a:solidFill>
                  <a:schemeClr val="bg1"/>
                </a:solidFill>
                <a:latin typeface="Times New Roman" panose="02020603050405020304" pitchFamily="18" charset="0"/>
                <a:cs typeface="Times New Roman" panose="02020603050405020304" pitchFamily="18" charset="0"/>
              </a:rPr>
              <a:t>6. Influencer Marketing</a:t>
            </a:r>
          </a:p>
          <a:p>
            <a:pPr algn="just"/>
            <a:r>
              <a:rPr lang="en-US" dirty="0">
                <a:solidFill>
                  <a:schemeClr val="bg1"/>
                </a:solidFill>
                <a:latin typeface="Times New Roman" panose="02020603050405020304" pitchFamily="18" charset="0"/>
                <a:cs typeface="Times New Roman" panose="02020603050405020304" pitchFamily="18" charset="0"/>
              </a:rPr>
              <a:t>Influencer marketing is a collaboration between influencers, like famous social media personalities and brands, to promote brands’ products</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b="1" dirty="0">
                <a:solidFill>
                  <a:schemeClr val="bg1"/>
                </a:solidFill>
                <a:latin typeface="Times New Roman" panose="02020603050405020304" pitchFamily="18" charset="0"/>
                <a:cs typeface="Times New Roman" panose="02020603050405020304" pitchFamily="18" charset="0"/>
              </a:rPr>
              <a:t>Example:</a:t>
            </a:r>
            <a:r>
              <a:rPr lang="en-US" dirty="0">
                <a:solidFill>
                  <a:schemeClr val="bg1"/>
                </a:solidFill>
                <a:latin typeface="Times New Roman" panose="02020603050405020304" pitchFamily="18" charset="0"/>
                <a:cs typeface="Times New Roman" panose="02020603050405020304" pitchFamily="18" charset="0"/>
              </a:rPr>
              <a:t> Beauty companies can partner with popular Instagram influencers to endorse their beauty products through sponsored posts or product reviews.</a:t>
            </a:r>
          </a:p>
          <a:p>
            <a:pPr lvl="0" algn="just"/>
            <a:endParaRPr lang="en-US" dirty="0">
              <a:solidFill>
                <a:prstClr val="white"/>
              </a:solidFill>
              <a:latin typeface="-apple-system"/>
            </a:endParaRPr>
          </a:p>
          <a:p>
            <a:pPr lvl="0" algn="just"/>
            <a:endParaRPr lang="en-US" dirty="0">
              <a:solidFill>
                <a:prstClr val="white"/>
              </a:solidFill>
              <a:latin typeface="-apple-system"/>
            </a:endParaRPr>
          </a:p>
        </p:txBody>
      </p:sp>
      <p:pic>
        <p:nvPicPr>
          <p:cNvPr id="3" name="Picture 2"/>
          <p:cNvPicPr>
            <a:picLocks noChangeAspect="1"/>
          </p:cNvPicPr>
          <p:nvPr/>
        </p:nvPicPr>
        <p:blipFill>
          <a:blip r:embed="rId3"/>
          <a:stretch>
            <a:fillRect/>
          </a:stretch>
        </p:blipFill>
        <p:spPr>
          <a:xfrm>
            <a:off x="8321041" y="1528039"/>
            <a:ext cx="3742452" cy="2734680"/>
          </a:xfrm>
          <a:prstGeom prst="rect">
            <a:avLst/>
          </a:prstGeom>
        </p:spPr>
      </p:pic>
    </p:spTree>
    <p:extLst>
      <p:ext uri="{BB962C8B-B14F-4D97-AF65-F5344CB8AC3E}">
        <p14:creationId xmlns:p14="http://schemas.microsoft.com/office/powerpoint/2010/main" val="254061074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4289057"/>
            <a:ext cx="4113898" cy="954107"/>
          </a:xfrm>
          <a:prstGeom prst="rect">
            <a:avLst/>
          </a:prstGeom>
          <a:noFill/>
        </p:spPr>
        <p:txBody>
          <a:bodyPr wrap="square" rtlCol="0">
            <a:spAutoFit/>
          </a:bodyPr>
          <a:lstStyle/>
          <a:p>
            <a:pPr algn="ctr"/>
            <a:r>
              <a:rPr lang="en-US" sz="2800" b="1" dirty="0" smtClean="0">
                <a:solidFill>
                  <a:srgbClr val="00B0F0"/>
                </a:solidFill>
                <a:latin typeface="Times New Roman" panose="02020603050405020304" pitchFamily="18" charset="0"/>
                <a:cs typeface="Times New Roman" panose="02020603050405020304" pitchFamily="18" charset="0"/>
              </a:rPr>
              <a:t>Type Of Digital Marketing strategy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0215576" y="561236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285111" y="1049837"/>
            <a:ext cx="6096000" cy="5139869"/>
          </a:xfrm>
          <a:prstGeom prst="rect">
            <a:avLst/>
          </a:prstGeom>
        </p:spPr>
        <p:txBody>
          <a:bodyPr>
            <a:spAutoFit/>
          </a:bodyPr>
          <a:lstStyle/>
          <a:p>
            <a:pPr algn="just"/>
            <a:r>
              <a:rPr lang="en-US" sz="2000" b="1" dirty="0">
                <a:solidFill>
                  <a:schemeClr val="bg1"/>
                </a:solidFill>
                <a:latin typeface="Times New Roman" panose="02020603050405020304" pitchFamily="18" charset="0"/>
                <a:cs typeface="Times New Roman" panose="02020603050405020304" pitchFamily="18" charset="0"/>
              </a:rPr>
              <a:t>7. Affiliate Marketing</a:t>
            </a:r>
          </a:p>
          <a:p>
            <a:pPr algn="just"/>
            <a:r>
              <a:rPr lang="en-US" dirty="0">
                <a:solidFill>
                  <a:schemeClr val="bg1"/>
                </a:solidFill>
                <a:latin typeface="Times New Roman" panose="02020603050405020304" pitchFamily="18" charset="0"/>
                <a:cs typeface="Times New Roman" panose="02020603050405020304" pitchFamily="18" charset="0"/>
              </a:rPr>
              <a:t>Affiliate marketing is a cost-effective online strategy where companies compensate affiliates for promoting their brand, sales and driving website traffic</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b="1" dirty="0">
                <a:solidFill>
                  <a:schemeClr val="bg1"/>
                </a:solidFill>
                <a:latin typeface="Times New Roman" panose="02020603050405020304" pitchFamily="18" charset="0"/>
                <a:cs typeface="Times New Roman" panose="02020603050405020304" pitchFamily="18" charset="0"/>
              </a:rPr>
              <a:t>Example:</a:t>
            </a:r>
            <a:r>
              <a:rPr lang="en-US" dirty="0">
                <a:solidFill>
                  <a:schemeClr val="bg1"/>
                </a:solidFill>
                <a:latin typeface="Times New Roman" panose="02020603050405020304" pitchFamily="18" charset="0"/>
                <a:cs typeface="Times New Roman" panose="02020603050405020304" pitchFamily="18" charset="0"/>
              </a:rPr>
              <a:t>  Affiliates can use their blogs, websites, and social media profile to promote the company’s products and earn commissions for every sale made through their unique affiliate links</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sz="2000" b="1" dirty="0">
                <a:solidFill>
                  <a:schemeClr val="bg1"/>
                </a:solidFill>
                <a:latin typeface="Times New Roman" panose="02020603050405020304" pitchFamily="18" charset="0"/>
                <a:cs typeface="Times New Roman" panose="02020603050405020304" pitchFamily="18" charset="0"/>
              </a:rPr>
              <a:t>8. Video Marketing</a:t>
            </a:r>
          </a:p>
          <a:p>
            <a:pPr algn="just"/>
            <a:r>
              <a:rPr lang="en-US" dirty="0">
                <a:solidFill>
                  <a:schemeClr val="bg1"/>
                </a:solidFill>
                <a:latin typeface="Times New Roman" panose="02020603050405020304" pitchFamily="18" charset="0"/>
                <a:cs typeface="Times New Roman" panose="02020603050405020304" pitchFamily="18" charset="0"/>
              </a:rPr>
              <a:t>Video marketing is creating and sharing content to educate, entertain, promote products, and increase brand visibility</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b="1" dirty="0">
                <a:solidFill>
                  <a:schemeClr val="bg1"/>
                </a:solidFill>
                <a:latin typeface="Times New Roman" panose="02020603050405020304" pitchFamily="18" charset="0"/>
                <a:cs typeface="Times New Roman" panose="02020603050405020304" pitchFamily="18" charset="0"/>
              </a:rPr>
              <a:t>Example:</a:t>
            </a:r>
            <a:r>
              <a:rPr lang="en-US" dirty="0">
                <a:solidFill>
                  <a:schemeClr val="bg1"/>
                </a:solidFill>
                <a:latin typeface="Times New Roman" panose="02020603050405020304" pitchFamily="18" charset="0"/>
                <a:cs typeface="Times New Roman" panose="02020603050405020304" pitchFamily="18" charset="0"/>
              </a:rPr>
              <a:t> A training company can upload product videos, sponsored videos, tutorials, or customer testimonials on platforms like YouTube</a:t>
            </a:r>
            <a:r>
              <a:rPr lang="en-US" dirty="0" smtClean="0">
                <a:solidFill>
                  <a:schemeClr val="bg1"/>
                </a:solidFill>
                <a:latin typeface="Times New Roman" panose="02020603050405020304" pitchFamily="18" charset="0"/>
                <a:cs typeface="Times New Roman" panose="02020603050405020304" pitchFamily="18" charset="0"/>
              </a:rPr>
              <a:t>.</a:t>
            </a:r>
          </a:p>
          <a:p>
            <a:endParaRPr lang="en-US" b="0" i="0" dirty="0">
              <a:solidFill>
                <a:srgbClr val="4D5968"/>
              </a:solidFill>
              <a:effectLst/>
              <a:latin typeface="-apple-system"/>
            </a:endParaRPr>
          </a:p>
        </p:txBody>
      </p:sp>
      <p:pic>
        <p:nvPicPr>
          <p:cNvPr id="3" name="Picture 2"/>
          <p:cNvPicPr>
            <a:picLocks noChangeAspect="1"/>
          </p:cNvPicPr>
          <p:nvPr/>
        </p:nvPicPr>
        <p:blipFill>
          <a:blip r:embed="rId3"/>
          <a:stretch>
            <a:fillRect/>
          </a:stretch>
        </p:blipFill>
        <p:spPr>
          <a:xfrm>
            <a:off x="7404100" y="1423904"/>
            <a:ext cx="3834105" cy="2740176"/>
          </a:xfrm>
          <a:prstGeom prst="rect">
            <a:avLst/>
          </a:prstGeom>
        </p:spPr>
      </p:pic>
      <p:pic>
        <p:nvPicPr>
          <p:cNvPr id="5" name="Picture 4"/>
          <p:cNvPicPr>
            <a:picLocks noChangeAspect="1"/>
          </p:cNvPicPr>
          <p:nvPr/>
        </p:nvPicPr>
        <p:blipFill>
          <a:blip r:embed="rId4"/>
          <a:stretch>
            <a:fillRect/>
          </a:stretch>
        </p:blipFill>
        <p:spPr>
          <a:xfrm>
            <a:off x="10229546" y="5737345"/>
            <a:ext cx="1176630" cy="841321"/>
          </a:xfrm>
          <a:prstGeom prst="rect">
            <a:avLst/>
          </a:prstGeom>
        </p:spPr>
      </p:pic>
    </p:spTree>
    <p:extLst>
      <p:ext uri="{BB962C8B-B14F-4D97-AF65-F5344CB8AC3E}">
        <p14:creationId xmlns:p14="http://schemas.microsoft.com/office/powerpoint/2010/main" val="370271650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170357" y="4214663"/>
            <a:ext cx="4113898" cy="954107"/>
          </a:xfrm>
          <a:prstGeom prst="rect">
            <a:avLst/>
          </a:prstGeom>
          <a:noFill/>
        </p:spPr>
        <p:txBody>
          <a:bodyPr wrap="square" rtlCol="0">
            <a:spAutoFit/>
          </a:bodyPr>
          <a:lstStyle/>
          <a:p>
            <a:pPr algn="ctr"/>
            <a:r>
              <a:rPr lang="en-US" sz="2800" b="1" dirty="0" smtClean="0">
                <a:solidFill>
                  <a:srgbClr val="00B0F0"/>
                </a:solidFill>
                <a:latin typeface="Times New Roman" panose="02020603050405020304" pitchFamily="18" charset="0"/>
                <a:cs typeface="Times New Roman" panose="02020603050405020304" pitchFamily="18" charset="0"/>
              </a:rPr>
              <a:t>Type Of Digital Marketing strategy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0093655" y="5599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193246" y="5798715"/>
            <a:ext cx="1091009" cy="707886"/>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Chapter 01</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260214" y="1212844"/>
            <a:ext cx="6384426" cy="4585871"/>
          </a:xfrm>
          <a:prstGeom prst="rect">
            <a:avLst/>
          </a:prstGeom>
        </p:spPr>
        <p:txBody>
          <a:bodyPr wrap="square">
            <a:spAutoFit/>
          </a:bodyPr>
          <a:lstStyle/>
          <a:p>
            <a:pPr algn="just"/>
            <a:r>
              <a:rPr lang="en-US" sz="2000" b="1" dirty="0">
                <a:solidFill>
                  <a:schemeClr val="bg1"/>
                </a:solidFill>
                <a:latin typeface="Times New Roman" panose="02020603050405020304" pitchFamily="18" charset="0"/>
                <a:cs typeface="Times New Roman" panose="02020603050405020304" pitchFamily="18" charset="0"/>
              </a:rPr>
              <a:t>9. Mobile </a:t>
            </a:r>
            <a:r>
              <a:rPr lang="en-US" sz="2000" b="1" dirty="0" smtClean="0">
                <a:solidFill>
                  <a:schemeClr val="bg1"/>
                </a:solidFill>
                <a:latin typeface="Times New Roman" panose="02020603050405020304" pitchFamily="18" charset="0"/>
                <a:cs typeface="Times New Roman" panose="02020603050405020304" pitchFamily="18" charset="0"/>
              </a:rPr>
              <a:t>Marketing</a:t>
            </a:r>
            <a:endParaRPr lang="en-US" sz="2000" b="1" dirty="0">
              <a:solidFill>
                <a:schemeClr val="bg1"/>
              </a:solidFill>
              <a:latin typeface="Times New Roman" panose="02020603050405020304" pitchFamily="18" charset="0"/>
              <a:cs typeface="Times New Roman" panose="02020603050405020304" pitchFamily="18" charset="0"/>
            </a:endParaRPr>
          </a:p>
          <a:p>
            <a:pPr algn="just"/>
            <a:r>
              <a:rPr lang="en-US" dirty="0">
                <a:solidFill>
                  <a:schemeClr val="bg1"/>
                </a:solidFill>
                <a:latin typeface="Times New Roman" panose="02020603050405020304" pitchFamily="18" charset="0"/>
                <a:cs typeface="Times New Roman" panose="02020603050405020304" pitchFamily="18" charset="0"/>
              </a:rPr>
              <a:t>Mobile marketing involves advertising brands using SMS, MMS, mobile applications, mobile websites, in-game advertising, etc</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b="1" dirty="0">
                <a:solidFill>
                  <a:schemeClr val="bg1"/>
                </a:solidFill>
                <a:latin typeface="Times New Roman" panose="02020603050405020304" pitchFamily="18" charset="0"/>
                <a:cs typeface="Times New Roman" panose="02020603050405020304" pitchFamily="18" charset="0"/>
              </a:rPr>
              <a:t>Example:</a:t>
            </a:r>
            <a:r>
              <a:rPr lang="en-US" dirty="0">
                <a:solidFill>
                  <a:schemeClr val="bg1"/>
                </a:solidFill>
                <a:latin typeface="Times New Roman" panose="02020603050405020304" pitchFamily="18" charset="0"/>
                <a:cs typeface="Times New Roman" panose="02020603050405020304" pitchFamily="18" charset="0"/>
              </a:rPr>
              <a:t> A jewelry company can send new branch launches or sales discount information via SMS to customers or display ads within popular mobile apps</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sz="2000" b="1" dirty="0">
                <a:solidFill>
                  <a:schemeClr val="bg1"/>
                </a:solidFill>
                <a:latin typeface="Times New Roman" panose="02020603050405020304" pitchFamily="18" charset="0"/>
                <a:cs typeface="Times New Roman" panose="02020603050405020304" pitchFamily="18" charset="0"/>
              </a:rPr>
              <a:t>10. Remarketing</a:t>
            </a:r>
          </a:p>
          <a:p>
            <a:pPr algn="just"/>
            <a:r>
              <a:rPr lang="en-US" dirty="0">
                <a:solidFill>
                  <a:schemeClr val="bg1"/>
                </a:solidFill>
                <a:latin typeface="Times New Roman" panose="02020603050405020304" pitchFamily="18" charset="0"/>
                <a:cs typeface="Times New Roman" panose="02020603050405020304" pitchFamily="18" charset="0"/>
              </a:rPr>
              <a:t>Remarketing or retargeting is reaching out to previously engaged customers for a brand’s product or services</a:t>
            </a:r>
            <a:r>
              <a:rPr lang="en-US" dirty="0" smtClean="0">
                <a:solidFill>
                  <a:schemeClr val="bg1"/>
                </a:solidFill>
                <a:latin typeface="Times New Roman" panose="02020603050405020304" pitchFamily="18" charset="0"/>
                <a:cs typeface="Times New Roman" panose="02020603050405020304" pitchFamily="18" charset="0"/>
              </a:rPr>
              <a:t>.</a:t>
            </a:r>
          </a:p>
          <a:p>
            <a:pPr algn="just"/>
            <a:endParaRPr lang="en-US" dirty="0">
              <a:solidFill>
                <a:schemeClr val="bg1"/>
              </a:solidFill>
              <a:latin typeface="Times New Roman" panose="02020603050405020304" pitchFamily="18" charset="0"/>
              <a:cs typeface="Times New Roman" panose="02020603050405020304" pitchFamily="18" charset="0"/>
            </a:endParaRPr>
          </a:p>
          <a:p>
            <a:pPr algn="just"/>
            <a:r>
              <a:rPr lang="en-US" b="1" dirty="0">
                <a:solidFill>
                  <a:schemeClr val="bg1"/>
                </a:solidFill>
                <a:latin typeface="Times New Roman" panose="02020603050405020304" pitchFamily="18" charset="0"/>
                <a:cs typeface="Times New Roman" panose="02020603050405020304" pitchFamily="18" charset="0"/>
              </a:rPr>
              <a:t>Example:</a:t>
            </a:r>
            <a:r>
              <a:rPr lang="en-US" dirty="0">
                <a:solidFill>
                  <a:schemeClr val="bg1"/>
                </a:solidFill>
                <a:latin typeface="Times New Roman" panose="02020603050405020304" pitchFamily="18" charset="0"/>
                <a:cs typeface="Times New Roman" panose="02020603050405020304" pitchFamily="18" charset="0"/>
              </a:rPr>
              <a:t> A sportswear company can send new arrival ads to customers to remind them of the brand so they can purchase their products or can ask for feedback.</a:t>
            </a:r>
          </a:p>
          <a:p>
            <a:endParaRPr lang="en-US" b="0" i="0" dirty="0">
              <a:solidFill>
                <a:srgbClr val="4D5968"/>
              </a:solidFill>
              <a:effectLst/>
              <a:latin typeface="-apple-system"/>
            </a:endParaRPr>
          </a:p>
        </p:txBody>
      </p:sp>
      <p:pic>
        <p:nvPicPr>
          <p:cNvPr id="3" name="Picture 2"/>
          <p:cNvPicPr>
            <a:picLocks noChangeAspect="1"/>
          </p:cNvPicPr>
          <p:nvPr/>
        </p:nvPicPr>
        <p:blipFill>
          <a:blip r:embed="rId3"/>
          <a:stretch>
            <a:fillRect/>
          </a:stretch>
        </p:blipFill>
        <p:spPr>
          <a:xfrm>
            <a:off x="6979920" y="1412437"/>
            <a:ext cx="4460240" cy="2637258"/>
          </a:xfrm>
          <a:prstGeom prst="rect">
            <a:avLst/>
          </a:prstGeom>
        </p:spPr>
      </p:pic>
    </p:spTree>
    <p:extLst>
      <p:ext uri="{BB962C8B-B14F-4D97-AF65-F5344CB8AC3E}">
        <p14:creationId xmlns:p14="http://schemas.microsoft.com/office/powerpoint/2010/main" val="178491187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212844"/>
            <a:ext cx="102153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4959" y="1545189"/>
            <a:ext cx="1021185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US" dirty="0" smtClean="0">
                <a:latin typeface="Times New Roman" panose="02020603050405020304" pitchFamily="18" charset="0"/>
                <a:ea typeface="Calibri" panose="020F0502020204030204" pitchFamily="34" charset="0"/>
                <a:cs typeface="Arial" panose="020B0604020202020204" pitchFamily="34" charset="0"/>
              </a:rPr>
              <a:t>/11737 </a:t>
            </a:r>
            <a:r>
              <a:rPr lang="en-US" dirty="0">
                <a:latin typeface="Times New Roman" panose="02020603050405020304" pitchFamily="18" charset="0"/>
                <a:ea typeface="Calibri" panose="020F0502020204030204" pitchFamily="34" charset="0"/>
                <a:cs typeface="Arial" panose="020B0604020202020204" pitchFamily="34" charset="0"/>
              </a:rPr>
              <a:t>| September 2020 By (author): Milton Kotler </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7062546" y="1579816"/>
            <a:ext cx="3152775" cy="3530665"/>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395816" y="3458165"/>
            <a:ext cx="2560320" cy="461665"/>
          </a:xfrm>
          <a:prstGeom prst="rect">
            <a:avLst/>
          </a:prstGeom>
          <a:noFill/>
        </p:spPr>
        <p:txBody>
          <a:bodyPr wrap="square" rtlCol="0">
            <a:spAutoFit/>
          </a:bodyPr>
          <a:lstStyle/>
          <a:p>
            <a:r>
              <a:rPr lang="en-US" sz="2400" b="1" dirty="0">
                <a:solidFill>
                  <a:srgbClr val="2D3956"/>
                </a:solidFill>
                <a:latin typeface="Times New Roman" panose="02020603050405020304" pitchFamily="18" charset="0"/>
                <a:cs typeface="Times New Roman" panose="02020603050405020304" pitchFamily="18" charset="0"/>
              </a:rPr>
              <a:t>REFERENCES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531889"/>
            <a:ext cx="932436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4"/>
          <a:stretch>
            <a:fillRect/>
          </a:stretch>
        </p:blipFill>
        <p:spPr>
          <a:xfrm>
            <a:off x="3371373" y="1545189"/>
            <a:ext cx="3080114" cy="3542206"/>
          </a:xfrm>
          <a:prstGeom prst="rect">
            <a:avLst/>
          </a:prstGeom>
        </p:spPr>
      </p:pic>
      <p:sp>
        <p:nvSpPr>
          <p:cNvPr id="7" name="Right Arrow 6"/>
          <p:cNvSpPr/>
          <p:nvPr/>
        </p:nvSpPr>
        <p:spPr>
          <a:xfrm>
            <a:off x="2632649" y="3458165"/>
            <a:ext cx="434037" cy="487680"/>
          </a:xfrm>
          <a:prstGeom prst="rightArrow">
            <a:avLst>
              <a:gd name="adj1" fmla="val 50000"/>
              <a:gd name="adj2" fmla="val 6170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8" name="Picture 7"/>
          <p:cNvPicPr>
            <a:picLocks noChangeAspect="1"/>
          </p:cNvPicPr>
          <p:nvPr/>
        </p:nvPicPr>
        <p:blipFill>
          <a:blip r:embed="rId5"/>
          <a:stretch>
            <a:fillRect/>
          </a:stretch>
        </p:blipFill>
        <p:spPr>
          <a:xfrm>
            <a:off x="617047" y="4990663"/>
            <a:ext cx="8526046" cy="842142"/>
          </a:xfrm>
          <a:prstGeom prst="rect">
            <a:avLst/>
          </a:prstGeom>
        </p:spPr>
      </p:pic>
    </p:spTree>
    <p:extLst>
      <p:ext uri="{BB962C8B-B14F-4D97-AF65-F5344CB8AC3E}">
        <p14:creationId xmlns:p14="http://schemas.microsoft.com/office/powerpoint/2010/main" val="1582342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212844"/>
            <a:ext cx="9387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2678896" y="1584800"/>
            <a:ext cx="6834208" cy="3688400"/>
          </a:xfrm>
          <a:prstGeom prst="rect">
            <a:avLst/>
          </a:prstGeom>
        </p:spPr>
      </p:pic>
      <p:pic>
        <p:nvPicPr>
          <p:cNvPr id="6" name="Picture 5"/>
          <p:cNvPicPr>
            <a:picLocks noChangeAspect="1"/>
          </p:cNvPicPr>
          <p:nvPr/>
        </p:nvPicPr>
        <p:blipFill>
          <a:blip r:embed="rId4"/>
          <a:stretch>
            <a:fillRect/>
          </a:stretch>
        </p:blipFill>
        <p:spPr>
          <a:xfrm>
            <a:off x="1267796" y="4016199"/>
            <a:ext cx="3572566" cy="1121761"/>
          </a:xfrm>
          <a:prstGeom prst="rect">
            <a:avLst/>
          </a:prstGeom>
        </p:spPr>
      </p:pic>
    </p:spTree>
    <p:extLst>
      <p:ext uri="{BB962C8B-B14F-4D97-AF65-F5344CB8AC3E}">
        <p14:creationId xmlns:p14="http://schemas.microsoft.com/office/powerpoint/2010/main" val="197875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74319" y="1164477"/>
            <a:ext cx="914309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 y="641591"/>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3"/>
          <a:stretch>
            <a:fillRect/>
          </a:stretch>
        </p:blipFill>
        <p:spPr>
          <a:xfrm>
            <a:off x="2930731" y="1704578"/>
            <a:ext cx="6212362" cy="3968840"/>
          </a:xfrm>
          <a:prstGeom prst="rect">
            <a:avLst/>
          </a:prstGeom>
        </p:spPr>
      </p:pic>
      <p:pic>
        <p:nvPicPr>
          <p:cNvPr id="8" name="Picture 7"/>
          <p:cNvPicPr>
            <a:picLocks noChangeAspect="1"/>
          </p:cNvPicPr>
          <p:nvPr/>
        </p:nvPicPr>
        <p:blipFill>
          <a:blip r:embed="rId4"/>
          <a:stretch>
            <a:fillRect/>
          </a:stretch>
        </p:blipFill>
        <p:spPr>
          <a:xfrm>
            <a:off x="1181062" y="3932257"/>
            <a:ext cx="3792041" cy="2066723"/>
          </a:xfrm>
          <a:prstGeom prst="rect">
            <a:avLst/>
          </a:prstGeom>
        </p:spPr>
      </p:pic>
    </p:spTree>
    <p:extLst>
      <p:ext uri="{BB962C8B-B14F-4D97-AF65-F5344CB8AC3E}">
        <p14:creationId xmlns:p14="http://schemas.microsoft.com/office/powerpoint/2010/main" val="3793468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p:cNvPicPr>
            <a:picLocks noChangeAspect="1"/>
          </p:cNvPicPr>
          <p:nvPr/>
        </p:nvPicPr>
        <p:blipFill>
          <a:blip r:embed="rId8"/>
          <a:stretch>
            <a:fillRect/>
          </a:stretch>
        </p:blipFill>
        <p:spPr>
          <a:xfrm>
            <a:off x="0" y="1410088"/>
            <a:ext cx="12192000" cy="44837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758</TotalTime>
  <Words>544</Words>
  <Application>Microsoft Office PowerPoint</Application>
  <PresentationFormat>Widescreen</PresentationFormat>
  <Paragraphs>135</Paragraphs>
  <Slides>17</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vt:i4>
      </vt:variant>
    </vt:vector>
  </HeadingPairs>
  <TitlesOfParts>
    <vt:vector size="27" baseType="lpstr">
      <vt:lpstr>-apple-system</vt:lpstr>
      <vt:lpstr>Arial</vt:lpstr>
      <vt:lpstr>book antiqua</vt:lpstr>
      <vt:lpstr>Calibri</vt:lpstr>
      <vt:lpstr>Calibri Light</vt:lpstr>
      <vt:lpstr>Nunito Sans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73</cp:revision>
  <dcterms:created xsi:type="dcterms:W3CDTF">2023-04-29T09:08:23Z</dcterms:created>
  <dcterms:modified xsi:type="dcterms:W3CDTF">2023-09-20T17:51:17Z</dcterms:modified>
</cp:coreProperties>
</file>