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331" r:id="rId7"/>
    <p:sldId id="263" r:id="rId8"/>
    <p:sldId id="332" r:id="rId9"/>
    <p:sldId id="264" r:id="rId10"/>
    <p:sldId id="265" r:id="rId11"/>
    <p:sldId id="266" r:id="rId12"/>
    <p:sldId id="267" r:id="rId13"/>
    <p:sldId id="269" r:id="rId14"/>
    <p:sldId id="328" r:id="rId15"/>
    <p:sldId id="268" r:id="rId16"/>
    <p:sldId id="31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9" d="100"/>
          <a:sy n="89" d="100"/>
        </p:scale>
        <p:origin x="46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8/14/2022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0.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wmf"/><Relationship Id="rId7" Type="http://schemas.openxmlformats.org/officeDocument/2006/relationships/image" Target="../media/image10.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10.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5.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6.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5.bin"/><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10.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10.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9.wmf"/><Relationship Id="rId7" Type="http://schemas.openxmlformats.org/officeDocument/2006/relationships/image" Target="../media/image10.emf"/><Relationship Id="rId2" Type="http://schemas.openxmlformats.org/officeDocument/2006/relationships/oleObject" Target="../embeddings/oleObject8.bin"/><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21.wmf"/><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oleObject" Target="../embeddings/oleObject9.bin"/><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22.gi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HCIA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9</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596817" y="5570689"/>
            <a:ext cx="6331345"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Introduction to Security Operations</a:t>
            </a:r>
            <a:endParaRPr lang="en-US" sz="24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4" y="236724"/>
            <a:ext cx="38504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55ACBC4A-8644-072A-EDD5-2A935821CA02}"/>
              </a:ext>
            </a:extLst>
          </p:cNvPr>
          <p:cNvSpPr txBox="1"/>
          <p:nvPr/>
        </p:nvSpPr>
        <p:spPr>
          <a:xfrm>
            <a:off x="250164" y="2272270"/>
            <a:ext cx="11757805" cy="1015663"/>
          </a:xfrm>
          <a:prstGeom prst="rect">
            <a:avLst/>
          </a:prstGeom>
          <a:noFill/>
        </p:spPr>
        <p:txBody>
          <a:bodyPr wrap="square">
            <a:spAutoFit/>
          </a:bodyPr>
          <a:lstStyle/>
          <a:p>
            <a:r>
              <a:rPr lang="en-US" sz="2000" b="1" dirty="0"/>
              <a:t>• In the current information age, security is the foremost concern of global enterprises. The threat of cyber attacks and data breach means security operations are a necessity to ensure the safe and continuous use of </a:t>
            </a:r>
          </a:p>
          <a:p>
            <a:r>
              <a:rPr lang="en-US" sz="2000" b="1" dirty="0"/>
              <a:t>enterprise services. These slides describe the basic concepts and prerequisites of security operations.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09096" y="59888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7" name="TextBox 16">
            <a:extLst>
              <a:ext uri="{FF2B5EF4-FFF2-40B4-BE49-F238E27FC236}">
                <a16:creationId xmlns:a16="http://schemas.microsoft.com/office/drawing/2014/main" id="{B622DA58-D24A-D679-0639-2B31A3D74143}"/>
              </a:ext>
            </a:extLst>
          </p:cNvPr>
          <p:cNvSpPr txBox="1"/>
          <p:nvPr/>
        </p:nvSpPr>
        <p:spPr>
          <a:xfrm>
            <a:off x="1014364" y="2229872"/>
            <a:ext cx="11177636" cy="1569660"/>
          </a:xfrm>
          <a:prstGeom prst="rect">
            <a:avLst/>
          </a:prstGeom>
          <a:noFill/>
        </p:spPr>
        <p:txBody>
          <a:bodyPr wrap="square">
            <a:spAutoFit/>
          </a:bodyPr>
          <a:lstStyle/>
          <a:p>
            <a:r>
              <a:rPr lang="en-US" sz="2400" b="1" dirty="0"/>
              <a:t>• Upon completion of this course, you will be able to: </a:t>
            </a:r>
          </a:p>
          <a:p>
            <a:endParaRPr lang="en-US" sz="2400" b="1" dirty="0"/>
          </a:p>
          <a:p>
            <a:r>
              <a:rPr lang="en-US" sz="2400" b="1" dirty="0"/>
              <a:t>□ Learn the concepts related to security operations </a:t>
            </a:r>
          </a:p>
          <a:p>
            <a:r>
              <a:rPr lang="en-US" sz="2400" b="1" dirty="0"/>
              <a:t>□ Learn the content of security operations</a:t>
            </a:r>
          </a:p>
        </p:txBody>
      </p:sp>
    </p:spTree>
    <p:extLst>
      <p:ext uri="{BB962C8B-B14F-4D97-AF65-F5344CB8AC3E}">
        <p14:creationId xmlns:p14="http://schemas.microsoft.com/office/powerpoint/2010/main" val="24169215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18122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Concept of Security Operations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C1AC51A6-8B29-8499-9E27-14C892D4DEDE}"/>
              </a:ext>
            </a:extLst>
          </p:cNvPr>
          <p:cNvSpPr txBox="1"/>
          <p:nvPr/>
        </p:nvSpPr>
        <p:spPr>
          <a:xfrm>
            <a:off x="459159" y="1846924"/>
            <a:ext cx="11153955" cy="3046988"/>
          </a:xfrm>
          <a:prstGeom prst="rect">
            <a:avLst/>
          </a:prstGeom>
          <a:noFill/>
        </p:spPr>
        <p:txBody>
          <a:bodyPr wrap="square">
            <a:spAutoFit/>
          </a:bodyPr>
          <a:lstStyle/>
          <a:p>
            <a:r>
              <a:rPr lang="en-US" sz="2400" b="1" dirty="0"/>
              <a:t>• In the initial stage of enterprise information security construction, the enterprise's priority is to purchase a series of security devices and deploy them at each protocol layer to ensure the stable running of services.</a:t>
            </a:r>
          </a:p>
          <a:p>
            <a:endParaRPr lang="en-US" sz="2400" b="1" dirty="0"/>
          </a:p>
          <a:p>
            <a:r>
              <a:rPr lang="en-US" sz="2400" b="1" dirty="0"/>
              <a:t>• As security issues frequently occur, effective security operations cannot be achieved solely through security devices. Successful security operations are the combination of resources, processes, and management, to ensure the secure and stable running of enterprise services.</a:t>
            </a:r>
          </a:p>
        </p:txBody>
      </p:sp>
    </p:spTree>
    <p:extLst>
      <p:ext uri="{BB962C8B-B14F-4D97-AF65-F5344CB8AC3E}">
        <p14:creationId xmlns:p14="http://schemas.microsoft.com/office/powerpoint/2010/main" val="3581738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Object 15">
            <a:extLst>
              <a:ext uri="{FF2B5EF4-FFF2-40B4-BE49-F238E27FC236}">
                <a16:creationId xmlns:a16="http://schemas.microsoft.com/office/drawing/2014/main" id="{A8E64FCF-09EE-3F93-6826-C8A8020659F8}"/>
              </a:ext>
            </a:extLst>
          </p:cNvPr>
          <p:cNvGraphicFramePr>
            <a:graphicFrameLocks noChangeAspect="1"/>
          </p:cNvGraphicFramePr>
          <p:nvPr>
            <p:extLst>
              <p:ext uri="{D42A27DB-BD31-4B8C-83A1-F6EECF244321}">
                <p14:modId xmlns:p14="http://schemas.microsoft.com/office/powerpoint/2010/main" val="2246224571"/>
              </p:ext>
            </p:extLst>
          </p:nvPr>
        </p:nvGraphicFramePr>
        <p:xfrm>
          <a:off x="1511758" y="1561381"/>
          <a:ext cx="9575562" cy="5132089"/>
        </p:xfrm>
        <a:graphic>
          <a:graphicData uri="http://schemas.openxmlformats.org/presentationml/2006/ole">
            <mc:AlternateContent xmlns:mc="http://schemas.openxmlformats.org/markup-compatibility/2006">
              <mc:Choice xmlns:v="urn:schemas-microsoft-com:vml" Requires="v">
                <p:oleObj name="Bitmap Image" r:id="rId2" imgW="7947720" imgH="4259520" progId="PBrush">
                  <p:embed/>
                </p:oleObj>
              </mc:Choice>
              <mc:Fallback>
                <p:oleObj name="Bitmap Image" r:id="rId2" imgW="7947720" imgH="4259520" progId="PBrush">
                  <p:embed/>
                  <p:pic>
                    <p:nvPicPr>
                      <p:cNvPr id="0" name=""/>
                      <p:cNvPicPr/>
                      <p:nvPr/>
                    </p:nvPicPr>
                    <p:blipFill>
                      <a:blip r:embed="rId3"/>
                      <a:stretch>
                        <a:fillRect/>
                      </a:stretch>
                    </p:blipFill>
                    <p:spPr>
                      <a:xfrm>
                        <a:off x="1511758" y="1561381"/>
                        <a:ext cx="9575562" cy="5132089"/>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693470"/>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77848" y="298279"/>
            <a:ext cx="5713424"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Basic Conditions for Security Operations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0C4429E-A72A-BB1A-F558-5CF913C29FC6}"/>
              </a:ext>
            </a:extLst>
          </p:cNvPr>
          <p:cNvSpPr txBox="1"/>
          <p:nvPr/>
        </p:nvSpPr>
        <p:spPr>
          <a:xfrm>
            <a:off x="518406" y="1338897"/>
            <a:ext cx="10860656" cy="646331"/>
          </a:xfrm>
          <a:prstGeom prst="rect">
            <a:avLst/>
          </a:prstGeom>
          <a:noFill/>
        </p:spPr>
        <p:txBody>
          <a:bodyPr wrap="square">
            <a:spAutoFit/>
          </a:bodyPr>
          <a:lstStyle/>
          <a:p>
            <a:r>
              <a:rPr lang="en-US" b="1" dirty="0"/>
              <a:t>• Security operations involve various requirements. The following lists the basic operations conditions for </a:t>
            </a:r>
          </a:p>
          <a:p>
            <a:r>
              <a:rPr lang="en-US" b="1" dirty="0"/>
              <a:t>security operations.</a:t>
            </a:r>
          </a:p>
        </p:txBody>
      </p:sp>
    </p:spTree>
    <p:extLst>
      <p:ext uri="{BB962C8B-B14F-4D97-AF65-F5344CB8AC3E}">
        <p14:creationId xmlns:p14="http://schemas.microsoft.com/office/powerpoint/2010/main" val="1165559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061038E-BE9F-5BF6-E421-E4948381BA6F}"/>
              </a:ext>
            </a:extLst>
          </p:cNvPr>
          <p:cNvGraphicFramePr>
            <a:graphicFrameLocks noChangeAspect="1"/>
          </p:cNvGraphicFramePr>
          <p:nvPr>
            <p:extLst>
              <p:ext uri="{D42A27DB-BD31-4B8C-83A1-F6EECF244321}">
                <p14:modId xmlns:p14="http://schemas.microsoft.com/office/powerpoint/2010/main" val="4176444193"/>
              </p:ext>
            </p:extLst>
          </p:nvPr>
        </p:nvGraphicFramePr>
        <p:xfrm>
          <a:off x="1096097" y="1026543"/>
          <a:ext cx="11095903" cy="5170045"/>
        </p:xfrm>
        <a:graphic>
          <a:graphicData uri="http://schemas.openxmlformats.org/presentationml/2006/ole">
            <mc:AlternateContent xmlns:mc="http://schemas.openxmlformats.org/markup-compatibility/2006">
              <mc:Choice xmlns:v="urn:schemas-microsoft-com:vml" Requires="v">
                <p:oleObj name="Bitmap Image" r:id="rId2" imgW="9928800" imgH="4625280" progId="PBrush">
                  <p:embed/>
                </p:oleObj>
              </mc:Choice>
              <mc:Fallback>
                <p:oleObj name="Bitmap Image" r:id="rId2" imgW="9928800" imgH="4625280" progId="PBrush">
                  <p:embed/>
                  <p:pic>
                    <p:nvPicPr>
                      <p:cNvPr id="0" name=""/>
                      <p:cNvPicPr/>
                      <p:nvPr/>
                    </p:nvPicPr>
                    <p:blipFill>
                      <a:blip r:embed="rId3"/>
                      <a:stretch>
                        <a:fillRect/>
                      </a:stretch>
                    </p:blipFill>
                    <p:spPr>
                      <a:xfrm>
                        <a:off x="1096097" y="1026543"/>
                        <a:ext cx="11095903" cy="517004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614" y="5893566"/>
            <a:ext cx="895740" cy="803252"/>
          </a:xfrm>
          <a:prstGeom prst="rect">
            <a:avLst/>
          </a:prstGeom>
        </p:spPr>
      </p:pic>
      <p:pic>
        <p:nvPicPr>
          <p:cNvPr id="3" name="Picture 2"/>
          <p:cNvPicPr>
            <a:picLocks noChangeAspect="1"/>
          </p:cNvPicPr>
          <p:nvPr/>
        </p:nvPicPr>
        <p:blipFill>
          <a:blip r:embed="rId5"/>
          <a:stretch>
            <a:fillRect/>
          </a:stretch>
        </p:blipFill>
        <p:spPr>
          <a:xfrm>
            <a:off x="2289771" y="6289181"/>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477848" y="298279"/>
            <a:ext cx="4073551"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Business continuity planning</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28093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A33BD33F-8AE0-4ED6-6990-45170100C518}"/>
              </a:ext>
            </a:extLst>
          </p:cNvPr>
          <p:cNvGraphicFramePr>
            <a:graphicFrameLocks noChangeAspect="1"/>
          </p:cNvGraphicFramePr>
          <p:nvPr>
            <p:extLst>
              <p:ext uri="{D42A27DB-BD31-4B8C-83A1-F6EECF244321}">
                <p14:modId xmlns:p14="http://schemas.microsoft.com/office/powerpoint/2010/main" val="3958965538"/>
              </p:ext>
            </p:extLst>
          </p:nvPr>
        </p:nvGraphicFramePr>
        <p:xfrm>
          <a:off x="1102386" y="1989551"/>
          <a:ext cx="10161852" cy="4631725"/>
        </p:xfrm>
        <a:graphic>
          <a:graphicData uri="http://schemas.openxmlformats.org/presentationml/2006/ole">
            <mc:AlternateContent xmlns:mc="http://schemas.openxmlformats.org/markup-compatibility/2006">
              <mc:Choice xmlns:v="urn:schemas-microsoft-com:vml" Requires="v">
                <p:oleObj name="Bitmap Image" r:id="rId2" imgW="7505640" imgH="3421440" progId="PBrush">
                  <p:embed/>
                </p:oleObj>
              </mc:Choice>
              <mc:Fallback>
                <p:oleObj name="Bitmap Image" r:id="rId2" imgW="7505640" imgH="3421440" progId="PBrush">
                  <p:embed/>
                  <p:pic>
                    <p:nvPicPr>
                      <p:cNvPr id="0" name=""/>
                      <p:cNvPicPr/>
                      <p:nvPr/>
                    </p:nvPicPr>
                    <p:blipFill>
                      <a:blip r:embed="rId3"/>
                      <a:stretch>
                        <a:fillRect/>
                      </a:stretch>
                    </p:blipFill>
                    <p:spPr>
                      <a:xfrm>
                        <a:off x="1102386" y="1989551"/>
                        <a:ext cx="10161852" cy="463172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6646" y="6005591"/>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74477" y="-306766"/>
            <a:ext cx="9533101" cy="1610200"/>
          </a:xfrm>
          <a:prstGeom prst="rect">
            <a:avLst/>
          </a:prstGeom>
        </p:spPr>
      </p:pic>
      <p:sp>
        <p:nvSpPr>
          <p:cNvPr id="7" name="TextBox 6"/>
          <p:cNvSpPr txBox="1"/>
          <p:nvPr/>
        </p:nvSpPr>
        <p:spPr>
          <a:xfrm>
            <a:off x="2543595" y="298279"/>
            <a:ext cx="340349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Project Scope and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263621D2-8990-FC1D-37AC-0059734BC6A0}"/>
              </a:ext>
            </a:extLst>
          </p:cNvPr>
          <p:cNvSpPr txBox="1"/>
          <p:nvPr/>
        </p:nvSpPr>
        <p:spPr>
          <a:xfrm>
            <a:off x="327804" y="1372758"/>
            <a:ext cx="11185612" cy="923330"/>
          </a:xfrm>
          <a:prstGeom prst="rect">
            <a:avLst/>
          </a:prstGeom>
          <a:noFill/>
        </p:spPr>
        <p:txBody>
          <a:bodyPr wrap="square">
            <a:spAutoFit/>
          </a:bodyPr>
          <a:lstStyle/>
          <a:p>
            <a:r>
              <a:rPr lang="en-US" b="1" dirty="0"/>
              <a:t>• Any process or plan must be formulated based on the actual business scale and nature of the organization, complying with the corporate culture and relevant laws. The following lists the specific requirements for the non-rated project scope at the initial stage of the plan.</a:t>
            </a:r>
          </a:p>
        </p:txBody>
      </p:sp>
    </p:spTree>
    <p:extLst>
      <p:ext uri="{BB962C8B-B14F-4D97-AF65-F5344CB8AC3E}">
        <p14:creationId xmlns:p14="http://schemas.microsoft.com/office/powerpoint/2010/main" val="578428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74477" y="-306766"/>
            <a:ext cx="9533101" cy="1610200"/>
          </a:xfrm>
          <a:prstGeom prst="rect">
            <a:avLst/>
          </a:prstGeom>
        </p:spPr>
      </p:pic>
      <p:sp>
        <p:nvSpPr>
          <p:cNvPr id="7" name="TextBox 6"/>
          <p:cNvSpPr txBox="1"/>
          <p:nvPr/>
        </p:nvSpPr>
        <p:spPr>
          <a:xfrm>
            <a:off x="2543595" y="298279"/>
            <a:ext cx="418800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Business Impact Assessment</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B07280BD-7396-72A7-60EA-547F302EB367}"/>
              </a:ext>
            </a:extLst>
          </p:cNvPr>
          <p:cNvSpPr txBox="1"/>
          <p:nvPr/>
        </p:nvSpPr>
        <p:spPr>
          <a:xfrm>
            <a:off x="215660" y="1364989"/>
            <a:ext cx="11557243" cy="1015663"/>
          </a:xfrm>
          <a:prstGeom prst="rect">
            <a:avLst/>
          </a:prstGeom>
          <a:noFill/>
        </p:spPr>
        <p:txBody>
          <a:bodyPr wrap="square">
            <a:spAutoFit/>
          </a:bodyPr>
          <a:lstStyle/>
          <a:p>
            <a:r>
              <a:rPr lang="en-US" sz="2000" b="1" dirty="0"/>
              <a:t>• Business Impact Assessment identifies which resources can sustain the development of the organization. It also evaluates threats to resources, the likelihood of each threat, and their potential impact on businesses. Business Impact Assessment consists of:</a:t>
            </a:r>
          </a:p>
        </p:txBody>
      </p:sp>
      <p:graphicFrame>
        <p:nvGraphicFramePr>
          <p:cNvPr id="9" name="Object 8">
            <a:extLst>
              <a:ext uri="{FF2B5EF4-FFF2-40B4-BE49-F238E27FC236}">
                <a16:creationId xmlns:a16="http://schemas.microsoft.com/office/drawing/2014/main" id="{7F61912D-2BC8-0077-8BAD-46219642D3F0}"/>
              </a:ext>
            </a:extLst>
          </p:cNvPr>
          <p:cNvGraphicFramePr>
            <a:graphicFrameLocks noChangeAspect="1"/>
          </p:cNvGraphicFramePr>
          <p:nvPr>
            <p:extLst>
              <p:ext uri="{D42A27DB-BD31-4B8C-83A1-F6EECF244321}">
                <p14:modId xmlns:p14="http://schemas.microsoft.com/office/powerpoint/2010/main" val="34516273"/>
              </p:ext>
            </p:extLst>
          </p:nvPr>
        </p:nvGraphicFramePr>
        <p:xfrm>
          <a:off x="459009" y="2656937"/>
          <a:ext cx="11515965" cy="3148640"/>
        </p:xfrm>
        <a:graphic>
          <a:graphicData uri="http://schemas.openxmlformats.org/presentationml/2006/ole">
            <mc:AlternateContent xmlns:mc="http://schemas.openxmlformats.org/markup-compatibility/2006">
              <mc:Choice xmlns:v="urn:schemas-microsoft-com:vml" Requires="v">
                <p:oleObj name="Bitmap Image" r:id="rId6" imgW="8389800" imgH="2293560" progId="PBrush">
                  <p:embed/>
                </p:oleObj>
              </mc:Choice>
              <mc:Fallback>
                <p:oleObj name="Bitmap Image" r:id="rId6" imgW="8389800" imgH="2293560" progId="PBrush">
                  <p:embed/>
                  <p:pic>
                    <p:nvPicPr>
                      <p:cNvPr id="0" name=""/>
                      <p:cNvPicPr/>
                      <p:nvPr/>
                    </p:nvPicPr>
                    <p:blipFill>
                      <a:blip r:embed="rId7"/>
                      <a:stretch>
                        <a:fillRect/>
                      </a:stretch>
                    </p:blipFill>
                    <p:spPr>
                      <a:xfrm>
                        <a:off x="459009" y="2656937"/>
                        <a:ext cx="11515965" cy="3148640"/>
                      </a:xfrm>
                      <a:prstGeom prst="rect">
                        <a:avLst/>
                      </a:prstGeom>
                    </p:spPr>
                  </p:pic>
                </p:oleObj>
              </mc:Fallback>
            </mc:AlternateContent>
          </a:graphicData>
        </a:graphic>
      </p:graphicFrame>
    </p:spTree>
    <p:extLst>
      <p:ext uri="{BB962C8B-B14F-4D97-AF65-F5344CB8AC3E}">
        <p14:creationId xmlns:p14="http://schemas.microsoft.com/office/powerpoint/2010/main" val="2867526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4706" y="-306766"/>
            <a:ext cx="9533101" cy="1610200"/>
          </a:xfrm>
          <a:prstGeom prst="rect">
            <a:avLst/>
          </a:prstGeom>
        </p:spPr>
      </p:pic>
      <p:sp>
        <p:nvSpPr>
          <p:cNvPr id="7" name="TextBox 6"/>
          <p:cNvSpPr txBox="1"/>
          <p:nvPr/>
        </p:nvSpPr>
        <p:spPr>
          <a:xfrm>
            <a:off x="2650377" y="236724"/>
            <a:ext cx="525618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Continuity Planning Preparation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CAEC48D-79E3-B763-6799-069AEB4AB901}"/>
              </a:ext>
            </a:extLst>
          </p:cNvPr>
          <p:cNvSpPr txBox="1"/>
          <p:nvPr/>
        </p:nvSpPr>
        <p:spPr>
          <a:xfrm>
            <a:off x="459159" y="1303434"/>
            <a:ext cx="11455879" cy="1569660"/>
          </a:xfrm>
          <a:prstGeom prst="rect">
            <a:avLst/>
          </a:prstGeom>
          <a:noFill/>
        </p:spPr>
        <p:txBody>
          <a:bodyPr wrap="square">
            <a:spAutoFit/>
          </a:bodyPr>
          <a:lstStyle/>
          <a:p>
            <a:r>
              <a:rPr lang="en-US" sz="2400" b="1" dirty="0"/>
              <a:t>• Two phases are mainly used to determine the BCP working process and protect the </a:t>
            </a:r>
          </a:p>
          <a:p>
            <a:r>
              <a:rPr lang="en-US" sz="2400" b="1" dirty="0"/>
              <a:t>limited sequence of business assets. In the continuity planning preparation phase, </a:t>
            </a:r>
          </a:p>
          <a:p>
            <a:r>
              <a:rPr lang="en-US" sz="2400" b="1" dirty="0"/>
              <a:t>focus is on the development and implementation of the continuity policy, and the </a:t>
            </a:r>
          </a:p>
          <a:p>
            <a:r>
              <a:rPr lang="en-US" sz="2400" b="1" dirty="0"/>
              <a:t>following tasks are involved:</a:t>
            </a:r>
          </a:p>
        </p:txBody>
      </p:sp>
      <p:graphicFrame>
        <p:nvGraphicFramePr>
          <p:cNvPr id="9" name="Object 8">
            <a:extLst>
              <a:ext uri="{FF2B5EF4-FFF2-40B4-BE49-F238E27FC236}">
                <a16:creationId xmlns:a16="http://schemas.microsoft.com/office/drawing/2014/main" id="{7D35C820-480B-8796-EB88-FB015BB02E0B}"/>
              </a:ext>
            </a:extLst>
          </p:cNvPr>
          <p:cNvGraphicFramePr>
            <a:graphicFrameLocks noChangeAspect="1"/>
          </p:cNvGraphicFramePr>
          <p:nvPr>
            <p:extLst>
              <p:ext uri="{D42A27DB-BD31-4B8C-83A1-F6EECF244321}">
                <p14:modId xmlns:p14="http://schemas.microsoft.com/office/powerpoint/2010/main" val="2300843098"/>
              </p:ext>
            </p:extLst>
          </p:nvPr>
        </p:nvGraphicFramePr>
        <p:xfrm>
          <a:off x="1341226" y="2913634"/>
          <a:ext cx="9520837" cy="3418155"/>
        </p:xfrm>
        <a:graphic>
          <a:graphicData uri="http://schemas.openxmlformats.org/presentationml/2006/ole">
            <mc:AlternateContent xmlns:mc="http://schemas.openxmlformats.org/markup-compatibility/2006">
              <mc:Choice xmlns:v="urn:schemas-microsoft-com:vml" Requires="v">
                <p:oleObj name="Bitmap Image" r:id="rId6" imgW="8344080" imgH="2994840" progId="PBrush">
                  <p:embed/>
                </p:oleObj>
              </mc:Choice>
              <mc:Fallback>
                <p:oleObj name="Bitmap Image" r:id="rId6" imgW="8344080" imgH="2994840" progId="PBrush">
                  <p:embed/>
                  <p:pic>
                    <p:nvPicPr>
                      <p:cNvPr id="0" name=""/>
                      <p:cNvPicPr/>
                      <p:nvPr/>
                    </p:nvPicPr>
                    <p:blipFill>
                      <a:blip r:embed="rId7"/>
                      <a:stretch>
                        <a:fillRect/>
                      </a:stretch>
                    </p:blipFill>
                    <p:spPr>
                      <a:xfrm>
                        <a:off x="1341226" y="2913634"/>
                        <a:ext cx="9520837" cy="3418155"/>
                      </a:xfrm>
                      <a:prstGeom prst="rect">
                        <a:avLst/>
                      </a:prstGeom>
                    </p:spPr>
                  </p:pic>
                </p:oleObj>
              </mc:Fallback>
            </mc:AlternateContent>
          </a:graphicData>
        </a:graphic>
      </p:graphicFrame>
    </p:spTree>
    <p:extLst>
      <p:ext uri="{BB962C8B-B14F-4D97-AF65-F5344CB8AC3E}">
        <p14:creationId xmlns:p14="http://schemas.microsoft.com/office/powerpoint/2010/main" val="620939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38649"/>
            <a:ext cx="9533101" cy="1610200"/>
          </a:xfrm>
          <a:prstGeom prst="rect">
            <a:avLst/>
          </a:prstGeom>
        </p:spPr>
      </p:pic>
      <p:sp>
        <p:nvSpPr>
          <p:cNvPr id="7" name="TextBox 6"/>
          <p:cNvSpPr txBox="1"/>
          <p:nvPr/>
        </p:nvSpPr>
        <p:spPr>
          <a:xfrm>
            <a:off x="2538676" y="498334"/>
            <a:ext cx="296991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BCP Documentation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968A78FE-3DCE-750A-F865-3FFC23555C78}"/>
              </a:ext>
            </a:extLst>
          </p:cNvPr>
          <p:cNvSpPr txBox="1"/>
          <p:nvPr/>
        </p:nvSpPr>
        <p:spPr>
          <a:xfrm>
            <a:off x="130614" y="1487698"/>
            <a:ext cx="12061386" cy="923330"/>
          </a:xfrm>
          <a:prstGeom prst="rect">
            <a:avLst/>
          </a:prstGeom>
          <a:noFill/>
        </p:spPr>
        <p:txBody>
          <a:bodyPr wrap="square">
            <a:spAutoFit/>
          </a:bodyPr>
          <a:lstStyle/>
          <a:p>
            <a:r>
              <a:rPr lang="en-US" b="1" dirty="0"/>
              <a:t>• BCP documentation provides BCP personnel with guidance in the event of an emergency. In addition, the document records the modification history and provides reference for subsequent handling of similar incidents or document modification. The document must contain the following information:</a:t>
            </a:r>
          </a:p>
        </p:txBody>
      </p:sp>
      <p:sp>
        <p:nvSpPr>
          <p:cNvPr id="12" name="TextBox 11">
            <a:extLst>
              <a:ext uri="{FF2B5EF4-FFF2-40B4-BE49-F238E27FC236}">
                <a16:creationId xmlns:a16="http://schemas.microsoft.com/office/drawing/2014/main" id="{75985484-1862-AF32-592D-2908BCB1AFBC}"/>
              </a:ext>
            </a:extLst>
          </p:cNvPr>
          <p:cNvSpPr txBox="1"/>
          <p:nvPr/>
        </p:nvSpPr>
        <p:spPr>
          <a:xfrm>
            <a:off x="130614" y="2540303"/>
            <a:ext cx="6211018" cy="3170099"/>
          </a:xfrm>
          <a:prstGeom prst="rect">
            <a:avLst/>
          </a:prstGeom>
          <a:noFill/>
        </p:spPr>
        <p:txBody>
          <a:bodyPr wrap="square">
            <a:spAutoFit/>
          </a:bodyPr>
          <a:lstStyle/>
          <a:p>
            <a:r>
              <a:rPr lang="en-US" sz="2000" b="1" dirty="0"/>
              <a:t>□    Objectives of the continuity planning</a:t>
            </a:r>
          </a:p>
          <a:p>
            <a:r>
              <a:rPr lang="en-US" sz="2000" b="1" dirty="0"/>
              <a:t>□    Importance statement</a:t>
            </a:r>
          </a:p>
          <a:p>
            <a:r>
              <a:rPr lang="en-US" sz="2000" b="1" dirty="0"/>
              <a:t>□    Statement of organization responsibilities</a:t>
            </a:r>
          </a:p>
          <a:p>
            <a:r>
              <a:rPr lang="en-US" sz="2000" b="1" dirty="0"/>
              <a:t>□    Declaration of urgency and time limit</a:t>
            </a:r>
          </a:p>
          <a:p>
            <a:r>
              <a:rPr lang="en-US" sz="2000" b="1" dirty="0"/>
              <a:t>□    Risk assessment</a:t>
            </a:r>
          </a:p>
          <a:p>
            <a:r>
              <a:rPr lang="en-US" sz="2000" b="1" dirty="0"/>
              <a:t>□    Acceptable risk/Risk mediation</a:t>
            </a:r>
          </a:p>
          <a:p>
            <a:r>
              <a:rPr lang="en-US" sz="2000" b="1" dirty="0"/>
              <a:t>□    Major record plan</a:t>
            </a:r>
          </a:p>
          <a:p>
            <a:r>
              <a:rPr lang="en-US" sz="2000" b="1" dirty="0"/>
              <a:t>□    Guidelines for responding to emergencies</a:t>
            </a:r>
          </a:p>
          <a:p>
            <a:r>
              <a:rPr lang="en-US" sz="2000" b="1" dirty="0"/>
              <a:t>□    Maintenance</a:t>
            </a:r>
          </a:p>
          <a:p>
            <a:r>
              <a:rPr lang="en-US" sz="2000" b="1" dirty="0"/>
              <a:t>□    Tests and exercises</a:t>
            </a:r>
          </a:p>
        </p:txBody>
      </p:sp>
    </p:spTree>
    <p:extLst>
      <p:ext uri="{BB962C8B-B14F-4D97-AF65-F5344CB8AC3E}">
        <p14:creationId xmlns:p14="http://schemas.microsoft.com/office/powerpoint/2010/main" val="1974670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3AF14E75-070C-C176-C489-73C7BD36290D}"/>
              </a:ext>
            </a:extLst>
          </p:cNvPr>
          <p:cNvGraphicFramePr>
            <a:graphicFrameLocks noChangeAspect="1"/>
          </p:cNvGraphicFramePr>
          <p:nvPr>
            <p:extLst>
              <p:ext uri="{D42A27DB-BD31-4B8C-83A1-F6EECF244321}">
                <p14:modId xmlns:p14="http://schemas.microsoft.com/office/powerpoint/2010/main" val="699134547"/>
              </p:ext>
            </p:extLst>
          </p:nvPr>
        </p:nvGraphicFramePr>
        <p:xfrm>
          <a:off x="359751" y="1992873"/>
          <a:ext cx="11712924" cy="4199883"/>
        </p:xfrm>
        <a:graphic>
          <a:graphicData uri="http://schemas.openxmlformats.org/presentationml/2006/ole">
            <mc:AlternateContent xmlns:mc="http://schemas.openxmlformats.org/markup-compatibility/2006">
              <mc:Choice xmlns:v="urn:schemas-microsoft-com:vml" Requires="v">
                <p:oleObj name="Bitmap Image" r:id="rId2" imgW="8465760" imgH="2811960" progId="PBrush">
                  <p:embed/>
                </p:oleObj>
              </mc:Choice>
              <mc:Fallback>
                <p:oleObj name="Bitmap Image" r:id="rId2" imgW="8465760" imgH="2811960" progId="PBrush">
                  <p:embed/>
                  <p:pic>
                    <p:nvPicPr>
                      <p:cNvPr id="0" name=""/>
                      <p:cNvPicPr/>
                      <p:nvPr/>
                    </p:nvPicPr>
                    <p:blipFill>
                      <a:blip r:embed="rId3"/>
                      <a:stretch>
                        <a:fillRect/>
                      </a:stretch>
                    </p:blipFill>
                    <p:spPr>
                      <a:xfrm>
                        <a:off x="359751" y="1992873"/>
                        <a:ext cx="11712924" cy="419988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104823"/>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306766"/>
            <a:ext cx="9533101" cy="1610200"/>
          </a:xfrm>
          <a:prstGeom prst="rect">
            <a:avLst/>
          </a:prstGeom>
        </p:spPr>
      </p:pic>
      <p:sp>
        <p:nvSpPr>
          <p:cNvPr id="7" name="TextBox 6"/>
          <p:cNvSpPr txBox="1"/>
          <p:nvPr/>
        </p:nvSpPr>
        <p:spPr>
          <a:xfrm>
            <a:off x="2564113" y="298279"/>
            <a:ext cx="462017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Incident Response Management</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A4AC085D-3C0D-BD6E-EBA9-107B364A4C91}"/>
              </a:ext>
            </a:extLst>
          </p:cNvPr>
          <p:cNvSpPr txBox="1"/>
          <p:nvPr/>
        </p:nvSpPr>
        <p:spPr>
          <a:xfrm>
            <a:off x="239538" y="1418199"/>
            <a:ext cx="11724212" cy="707886"/>
          </a:xfrm>
          <a:prstGeom prst="rect">
            <a:avLst/>
          </a:prstGeom>
          <a:noFill/>
        </p:spPr>
        <p:txBody>
          <a:bodyPr wrap="square">
            <a:spAutoFit/>
          </a:bodyPr>
          <a:lstStyle/>
          <a:p>
            <a:r>
              <a:rPr lang="en-US" sz="2000" b="1" dirty="0"/>
              <a:t>• Not all threats can be prevented, but BCP provides process guidance for handling emergencies and responding to threat incidents as soon as possible to minimize the impacts on organizations.</a:t>
            </a:r>
          </a:p>
        </p:txBody>
      </p:sp>
    </p:spTree>
    <p:extLst>
      <p:ext uri="{BB962C8B-B14F-4D97-AF65-F5344CB8AC3E}">
        <p14:creationId xmlns:p14="http://schemas.microsoft.com/office/powerpoint/2010/main" val="2584615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9F716D1C-BD1E-D160-05C8-EFCF01B9D1A6}"/>
              </a:ext>
            </a:extLst>
          </p:cNvPr>
          <p:cNvGraphicFramePr>
            <a:graphicFrameLocks noChangeAspect="1"/>
          </p:cNvGraphicFramePr>
          <p:nvPr>
            <p:extLst>
              <p:ext uri="{D42A27DB-BD31-4B8C-83A1-F6EECF244321}">
                <p14:modId xmlns:p14="http://schemas.microsoft.com/office/powerpoint/2010/main" val="1189600661"/>
              </p:ext>
            </p:extLst>
          </p:nvPr>
        </p:nvGraphicFramePr>
        <p:xfrm>
          <a:off x="2289771" y="1959124"/>
          <a:ext cx="8313738" cy="4640263"/>
        </p:xfrm>
        <a:graphic>
          <a:graphicData uri="http://schemas.openxmlformats.org/presentationml/2006/ole">
            <mc:AlternateContent xmlns:mc="http://schemas.openxmlformats.org/markup-compatibility/2006">
              <mc:Choice xmlns:v="urn:schemas-microsoft-com:vml" Requires="v">
                <p:oleObj name="Bitmap Image" r:id="rId2" imgW="8313480" imgH="4640760" progId="PBrush">
                  <p:embed/>
                </p:oleObj>
              </mc:Choice>
              <mc:Fallback>
                <p:oleObj name="Bitmap Image" r:id="rId2" imgW="8313480" imgH="4640760" progId="PBrush">
                  <p:embed/>
                  <p:pic>
                    <p:nvPicPr>
                      <p:cNvPr id="0" name=""/>
                      <p:cNvPicPr/>
                      <p:nvPr/>
                    </p:nvPicPr>
                    <p:blipFill>
                      <a:blip r:embed="rId3"/>
                      <a:stretch>
                        <a:fillRect/>
                      </a:stretch>
                    </p:blipFill>
                    <p:spPr>
                      <a:xfrm>
                        <a:off x="2289771" y="1959124"/>
                        <a:ext cx="8313738" cy="464026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9490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382958" y="254796"/>
            <a:ext cx="3403496"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Disaster Recovery Plan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9A2D126-28F2-117E-28CB-1460838C8A92}"/>
              </a:ext>
            </a:extLst>
          </p:cNvPr>
          <p:cNvSpPr txBox="1"/>
          <p:nvPr/>
        </p:nvSpPr>
        <p:spPr>
          <a:xfrm>
            <a:off x="278814" y="1303434"/>
            <a:ext cx="11645660" cy="1200329"/>
          </a:xfrm>
          <a:prstGeom prst="rect">
            <a:avLst/>
          </a:prstGeom>
          <a:noFill/>
        </p:spPr>
        <p:txBody>
          <a:bodyPr wrap="square">
            <a:spAutoFit/>
          </a:bodyPr>
          <a:lstStyle/>
          <a:p>
            <a:r>
              <a:rPr lang="en-US" b="1" dirty="0"/>
              <a:t>•    When a service is interrupted due to a disaster, the disaster recovery plan takes effect, instructing the emergency response personnel to restore services to the normal state.</a:t>
            </a:r>
          </a:p>
          <a:p>
            <a:endParaRPr lang="en-US" b="1" dirty="0"/>
          </a:p>
          <a:p>
            <a:r>
              <a:rPr lang="en-US" b="1" dirty="0"/>
              <a:t>•    The disaster recovery plan includes the following steps:</a:t>
            </a:r>
          </a:p>
        </p:txBody>
      </p:sp>
    </p:spTree>
    <p:extLst>
      <p:ext uri="{BB962C8B-B14F-4D97-AF65-F5344CB8AC3E}">
        <p14:creationId xmlns:p14="http://schemas.microsoft.com/office/powerpoint/2010/main" val="2750901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11">
            <a:extLst>
              <a:ext uri="{FF2B5EF4-FFF2-40B4-BE49-F238E27FC236}">
                <a16:creationId xmlns:a16="http://schemas.microsoft.com/office/drawing/2014/main" id="{03FED291-6B90-E00C-C967-D891079DDCD9}"/>
              </a:ext>
            </a:extLst>
          </p:cNvPr>
          <p:cNvGraphicFramePr>
            <a:graphicFrameLocks noChangeAspect="1"/>
          </p:cNvGraphicFramePr>
          <p:nvPr>
            <p:extLst>
              <p:ext uri="{D42A27DB-BD31-4B8C-83A1-F6EECF244321}">
                <p14:modId xmlns:p14="http://schemas.microsoft.com/office/powerpoint/2010/main" val="3180048414"/>
              </p:ext>
            </p:extLst>
          </p:nvPr>
        </p:nvGraphicFramePr>
        <p:xfrm>
          <a:off x="3623094" y="2282605"/>
          <a:ext cx="5396142" cy="4223843"/>
        </p:xfrm>
        <a:graphic>
          <a:graphicData uri="http://schemas.openxmlformats.org/presentationml/2006/ole">
            <mc:AlternateContent xmlns:mc="http://schemas.openxmlformats.org/markup-compatibility/2006">
              <mc:Choice xmlns:v="urn:schemas-microsoft-com:vml" Requires="v">
                <p:oleObj name="Bitmap Image" r:id="rId2" imgW="6240960" imgH="4884480" progId="PBrush">
                  <p:embed/>
                </p:oleObj>
              </mc:Choice>
              <mc:Fallback>
                <p:oleObj name="Bitmap Image" r:id="rId2" imgW="6240960" imgH="4884480" progId="PBrush">
                  <p:embed/>
                  <p:pic>
                    <p:nvPicPr>
                      <p:cNvPr id="0" name=""/>
                      <p:cNvPicPr/>
                      <p:nvPr/>
                    </p:nvPicPr>
                    <p:blipFill>
                      <a:blip r:embed="rId3"/>
                      <a:stretch>
                        <a:fillRect/>
                      </a:stretch>
                    </p:blipFill>
                    <p:spPr>
                      <a:xfrm>
                        <a:off x="3623094" y="2282605"/>
                        <a:ext cx="5396142" cy="4223843"/>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5"/>
          <a:stretch>
            <a:fillRect/>
          </a:stretch>
        </p:blipFill>
        <p:spPr>
          <a:xfrm>
            <a:off x="2289771" y="65064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306766"/>
            <a:ext cx="9533101" cy="1610200"/>
          </a:xfrm>
          <a:prstGeom prst="rect">
            <a:avLst/>
          </a:prstGeom>
        </p:spPr>
      </p:pic>
      <p:sp>
        <p:nvSpPr>
          <p:cNvPr id="7" name="TextBox 6"/>
          <p:cNvSpPr txBox="1"/>
          <p:nvPr/>
        </p:nvSpPr>
        <p:spPr>
          <a:xfrm>
            <a:off x="2650377" y="236724"/>
            <a:ext cx="220445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Investigation</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C94A75CE-9FF0-2643-6BE0-1928841C2388}"/>
              </a:ext>
            </a:extLst>
          </p:cNvPr>
          <p:cNvSpPr txBox="1"/>
          <p:nvPr/>
        </p:nvSpPr>
        <p:spPr>
          <a:xfrm>
            <a:off x="130614" y="1303434"/>
            <a:ext cx="11704828" cy="1015663"/>
          </a:xfrm>
          <a:prstGeom prst="rect">
            <a:avLst/>
          </a:prstGeom>
          <a:noFill/>
        </p:spPr>
        <p:txBody>
          <a:bodyPr wrap="square">
            <a:spAutoFit/>
          </a:bodyPr>
          <a:lstStyle/>
          <a:p>
            <a:r>
              <a:rPr lang="en-US" sz="2000" b="1" dirty="0"/>
              <a:t>• Before taking measures, it needs to be determined whether an attack has occurred. After an attack occurs, enterprises must investigate the incident and collect evidence. The investigation aims to find out what happened and the extent of the damage.</a:t>
            </a:r>
          </a:p>
        </p:txBody>
      </p:sp>
    </p:spTree>
    <p:extLst>
      <p:ext uri="{BB962C8B-B14F-4D97-AF65-F5344CB8AC3E}">
        <p14:creationId xmlns:p14="http://schemas.microsoft.com/office/powerpoint/2010/main" val="2747507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623" y="6183305"/>
            <a:ext cx="808220" cy="724769"/>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16642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Evidence</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65CDFC6A-1342-FCB3-8AE4-6F6A050902FF}"/>
              </a:ext>
            </a:extLst>
          </p:cNvPr>
          <p:cNvSpPr txBox="1"/>
          <p:nvPr/>
        </p:nvSpPr>
        <p:spPr>
          <a:xfrm>
            <a:off x="193689" y="1303434"/>
            <a:ext cx="11804622" cy="4855432"/>
          </a:xfrm>
          <a:prstGeom prst="rect">
            <a:avLst/>
          </a:prstGeom>
          <a:noFill/>
        </p:spPr>
        <p:txBody>
          <a:bodyPr wrap="square">
            <a:spAutoFit/>
          </a:bodyPr>
          <a:lstStyle/>
          <a:p>
            <a:r>
              <a:rPr lang="en-US" sz="1600" b="1" dirty="0"/>
              <a:t>• In order to successfully prosecute a crime, sufficient evidence must be provided to prove the crime. Evidence types include:</a:t>
            </a:r>
          </a:p>
          <a:p>
            <a:endParaRPr lang="en-US" sz="1600" b="1" dirty="0"/>
          </a:p>
          <a:p>
            <a:r>
              <a:rPr lang="en-US" sz="1600" b="1" dirty="0"/>
              <a:t>□ Physical evidence </a:t>
            </a:r>
          </a:p>
          <a:p>
            <a:r>
              <a:rPr lang="en-US" sz="1600" b="1" dirty="0"/>
              <a:t>□ Documentary evidence </a:t>
            </a:r>
          </a:p>
          <a:p>
            <a:r>
              <a:rPr lang="en-US" sz="1600" b="1" dirty="0"/>
              <a:t>□ Verbal evidence</a:t>
            </a:r>
          </a:p>
          <a:p>
            <a:endParaRPr lang="en-US" sz="1600" b="1" dirty="0"/>
          </a:p>
          <a:p>
            <a:pPr>
              <a:lnSpc>
                <a:spcPct val="150000"/>
              </a:lnSpc>
            </a:pPr>
            <a:r>
              <a:rPr lang="en-US" sz="1600" b="1" dirty="0"/>
              <a:t>•   Evidence must be acceptable:</a:t>
            </a:r>
          </a:p>
          <a:p>
            <a:pPr>
              <a:lnSpc>
                <a:spcPct val="150000"/>
              </a:lnSpc>
            </a:pPr>
            <a:r>
              <a:rPr lang="en-US" sz="1600" b="1" dirty="0"/>
              <a:t>□  Evidence must be related to the determination of facts. </a:t>
            </a:r>
          </a:p>
          <a:p>
            <a:pPr>
              <a:lnSpc>
                <a:spcPct val="150000"/>
              </a:lnSpc>
            </a:pPr>
            <a:r>
              <a:rPr lang="en-US" sz="1600" b="1" dirty="0"/>
              <a:t>□  Evidence must be related to the event</a:t>
            </a:r>
          </a:p>
          <a:p>
            <a:pPr>
              <a:lnSpc>
                <a:spcPct val="150000"/>
              </a:lnSpc>
            </a:pPr>
            <a:r>
              <a:rPr lang="en-US" sz="1600" b="1" dirty="0"/>
              <a:t>□  Evidence must be legally obtained.</a:t>
            </a:r>
          </a:p>
          <a:p>
            <a:pPr>
              <a:lnSpc>
                <a:spcPct val="150000"/>
              </a:lnSpc>
            </a:pPr>
            <a:endParaRPr lang="en-US" sz="1600" b="1" dirty="0"/>
          </a:p>
          <a:p>
            <a:pPr>
              <a:lnSpc>
                <a:spcPct val="150000"/>
              </a:lnSpc>
            </a:pPr>
            <a:r>
              <a:rPr lang="en-US" sz="1600" b="1" dirty="0"/>
              <a:t>•   Evidence type:</a:t>
            </a:r>
          </a:p>
          <a:p>
            <a:pPr>
              <a:lnSpc>
                <a:spcPct val="150000"/>
              </a:lnSpc>
            </a:pPr>
            <a:r>
              <a:rPr lang="en-US" sz="1600" b="1" dirty="0"/>
              <a:t>□  Physical evidence: objective evidence, such as objects</a:t>
            </a:r>
          </a:p>
          <a:p>
            <a:pPr>
              <a:lnSpc>
                <a:spcPct val="150000"/>
              </a:lnSpc>
            </a:pPr>
            <a:r>
              <a:rPr lang="en-US" sz="1600" b="1" dirty="0"/>
              <a:t>□  Documentary evidence: written content, such as computer logs </a:t>
            </a:r>
          </a:p>
          <a:p>
            <a:pPr>
              <a:lnSpc>
                <a:spcPct val="150000"/>
              </a:lnSpc>
            </a:pPr>
            <a:r>
              <a:rPr lang="en-US" sz="1600" b="1" dirty="0"/>
              <a:t>□  Verbal evidence: witnesses' testimony</a:t>
            </a:r>
          </a:p>
        </p:txBody>
      </p:sp>
    </p:spTree>
    <p:extLst>
      <p:ext uri="{BB962C8B-B14F-4D97-AF65-F5344CB8AC3E}">
        <p14:creationId xmlns:p14="http://schemas.microsoft.com/office/powerpoint/2010/main" val="2893832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54748"/>
            <a:ext cx="895740" cy="803252"/>
          </a:xfrm>
          <a:prstGeom prst="rect">
            <a:avLst/>
          </a:prstGeom>
        </p:spPr>
      </p:pic>
      <p:pic>
        <p:nvPicPr>
          <p:cNvPr id="3" name="Picture 2"/>
          <p:cNvPicPr>
            <a:picLocks noChangeAspect="1"/>
          </p:cNvPicPr>
          <p:nvPr/>
        </p:nvPicPr>
        <p:blipFill>
          <a:blip r:embed="rId3"/>
          <a:stretch>
            <a:fillRect/>
          </a:stretch>
        </p:blipFill>
        <p:spPr>
          <a:xfrm>
            <a:off x="2289771" y="650644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306766"/>
            <a:ext cx="9533101" cy="1610200"/>
          </a:xfrm>
          <a:prstGeom prst="rect">
            <a:avLst/>
          </a:prstGeom>
        </p:spPr>
      </p:pic>
      <p:sp>
        <p:nvSpPr>
          <p:cNvPr id="7" name="TextBox 6"/>
          <p:cNvSpPr txBox="1"/>
          <p:nvPr/>
        </p:nvSpPr>
        <p:spPr>
          <a:xfrm>
            <a:off x="2650377" y="236724"/>
            <a:ext cx="596188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Investigation and Forensics Process</a:t>
            </a:r>
          </a:p>
        </p:txBody>
      </p:sp>
      <p:sp>
        <p:nvSpPr>
          <p:cNvPr id="8" name="TextBox 7"/>
          <p:cNvSpPr txBox="1"/>
          <p:nvPr/>
        </p:nvSpPr>
        <p:spPr>
          <a:xfrm>
            <a:off x="821843" y="236724"/>
            <a:ext cx="385042"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Object 9">
            <a:extLst>
              <a:ext uri="{FF2B5EF4-FFF2-40B4-BE49-F238E27FC236}">
                <a16:creationId xmlns:a16="http://schemas.microsoft.com/office/drawing/2014/main" id="{926ED735-559A-A3B6-5B06-40E034B52887}"/>
              </a:ext>
            </a:extLst>
          </p:cNvPr>
          <p:cNvGraphicFramePr>
            <a:graphicFrameLocks noChangeAspect="1"/>
          </p:cNvGraphicFramePr>
          <p:nvPr>
            <p:extLst>
              <p:ext uri="{D42A27DB-BD31-4B8C-83A1-F6EECF244321}">
                <p14:modId xmlns:p14="http://schemas.microsoft.com/office/powerpoint/2010/main" val="826483747"/>
              </p:ext>
            </p:extLst>
          </p:nvPr>
        </p:nvGraphicFramePr>
        <p:xfrm>
          <a:off x="99468" y="1463822"/>
          <a:ext cx="11973207" cy="3930356"/>
        </p:xfrm>
        <a:graphic>
          <a:graphicData uri="http://schemas.openxmlformats.org/presentationml/2006/ole">
            <mc:AlternateContent xmlns:mc="http://schemas.openxmlformats.org/markup-compatibility/2006">
              <mc:Choice xmlns:v="urn:schemas-microsoft-com:vml" Requires="v">
                <p:oleObj name="Bitmap Image" r:id="rId6" imgW="9913680" imgH="3253680" progId="PBrush">
                  <p:embed/>
                </p:oleObj>
              </mc:Choice>
              <mc:Fallback>
                <p:oleObj name="Bitmap Image" r:id="rId6" imgW="9913680" imgH="3253680" progId="PBrush">
                  <p:embed/>
                  <p:pic>
                    <p:nvPicPr>
                      <p:cNvPr id="0" name=""/>
                      <p:cNvPicPr/>
                      <p:nvPr/>
                    </p:nvPicPr>
                    <p:blipFill>
                      <a:blip r:embed="rId7"/>
                      <a:stretch>
                        <a:fillRect/>
                      </a:stretch>
                    </p:blipFill>
                    <p:spPr>
                      <a:xfrm>
                        <a:off x="99468" y="1463822"/>
                        <a:ext cx="11973207" cy="3930356"/>
                      </a:xfrm>
                      <a:prstGeom prst="rect">
                        <a:avLst/>
                      </a:prstGeom>
                    </p:spPr>
                  </p:pic>
                </p:oleObj>
              </mc:Fallback>
            </mc:AlternateContent>
          </a:graphicData>
        </a:graphic>
      </p:graphicFrame>
    </p:spTree>
    <p:extLst>
      <p:ext uri="{BB962C8B-B14F-4D97-AF65-F5344CB8AC3E}">
        <p14:creationId xmlns:p14="http://schemas.microsoft.com/office/powerpoint/2010/main" val="3445185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2464" y="5605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1443024" cy="523220"/>
          </a:xfrm>
          <a:prstGeom prst="rect">
            <a:avLst/>
          </a:prstGeom>
          <a:noFill/>
        </p:spPr>
        <p:txBody>
          <a:bodyPr wrap="none" rtlCol="0">
            <a:spAutoFit/>
          </a:bodyPr>
          <a:lstStyle/>
          <a:p>
            <a:r>
              <a:rPr lang="en-US" sz="2800" dirty="0">
                <a:solidFill>
                  <a:schemeClr val="bg1"/>
                </a:solidFill>
              </a:rPr>
              <a:t>The End </a:t>
            </a:r>
          </a:p>
        </p:txBody>
      </p:sp>
      <p:pic>
        <p:nvPicPr>
          <p:cNvPr id="12" name="Picture 11" descr="Text, letter&#10;&#10;Description automatically generated">
            <a:extLst>
              <a:ext uri="{FF2B5EF4-FFF2-40B4-BE49-F238E27FC236}">
                <a16:creationId xmlns:a16="http://schemas.microsoft.com/office/drawing/2014/main" id="{6ED87671-1887-94AE-A677-762C930B048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506" y="1825697"/>
            <a:ext cx="6717030" cy="3780282"/>
          </a:xfrm>
          <a:prstGeom prst="rect">
            <a:avLst/>
          </a:prstGeom>
        </p:spPr>
      </p:pic>
      <p:sp>
        <p:nvSpPr>
          <p:cNvPr id="8" name="TextBox 7">
            <a:extLst>
              <a:ext uri="{FF2B5EF4-FFF2-40B4-BE49-F238E27FC236}">
                <a16:creationId xmlns:a16="http://schemas.microsoft.com/office/drawing/2014/main" id="{713A5277-444B-2989-3D80-849F67C93864}"/>
              </a:ext>
            </a:extLst>
          </p:cNvPr>
          <p:cNvSpPr txBox="1"/>
          <p:nvPr/>
        </p:nvSpPr>
        <p:spPr>
          <a:xfrm>
            <a:off x="217418" y="1825697"/>
            <a:ext cx="4446739" cy="1384995"/>
          </a:xfrm>
          <a:prstGeom prst="rect">
            <a:avLst/>
          </a:prstGeom>
          <a:noFill/>
        </p:spPr>
        <p:txBody>
          <a:bodyPr wrap="square" rtlCol="0">
            <a:spAutoFit/>
          </a:bodyPr>
          <a:lstStyle/>
          <a:p>
            <a:r>
              <a:rPr lang="en-US" sz="2800" b="1" dirty="0">
                <a:solidFill>
                  <a:srgbClr val="FF9518"/>
                </a:solidFill>
              </a:rPr>
              <a:t>Please feel free to contact me anytime if you have any questions …….</a:t>
            </a:r>
          </a:p>
        </p:txBody>
      </p:sp>
      <p:sp>
        <p:nvSpPr>
          <p:cNvPr id="9" name="TextBox 8">
            <a:extLst>
              <a:ext uri="{FF2B5EF4-FFF2-40B4-BE49-F238E27FC236}">
                <a16:creationId xmlns:a16="http://schemas.microsoft.com/office/drawing/2014/main" id="{8C496BC7-2A46-B0B7-C41C-80E24E98A799}"/>
              </a:ext>
            </a:extLst>
          </p:cNvPr>
          <p:cNvSpPr txBox="1"/>
          <p:nvPr/>
        </p:nvSpPr>
        <p:spPr>
          <a:xfrm>
            <a:off x="193017" y="3757393"/>
            <a:ext cx="4569367" cy="707886"/>
          </a:xfrm>
          <a:prstGeom prst="rect">
            <a:avLst/>
          </a:prstGeom>
          <a:noFill/>
        </p:spPr>
        <p:txBody>
          <a:bodyPr wrap="square" rtlCol="0">
            <a:spAutoFit/>
          </a:bodyPr>
          <a:lstStyle/>
          <a:p>
            <a:r>
              <a:rPr lang="en-US" sz="2000" b="1" dirty="0">
                <a:solidFill>
                  <a:srgbClr val="0A1F61"/>
                </a:solidFill>
              </a:rPr>
              <a:t>Abdelrhman Ahmed </a:t>
            </a:r>
            <a:r>
              <a:rPr lang="en-US" sz="2000" b="1" dirty="0" err="1">
                <a:solidFill>
                  <a:srgbClr val="0A1F61"/>
                </a:solidFill>
              </a:rPr>
              <a:t>Refaat</a:t>
            </a:r>
            <a:r>
              <a:rPr lang="en-US" sz="2000" b="1" dirty="0">
                <a:solidFill>
                  <a:srgbClr val="0A1F61"/>
                </a:solidFill>
              </a:rPr>
              <a:t>:</a:t>
            </a:r>
          </a:p>
          <a:p>
            <a:r>
              <a:rPr lang="en-US" sz="2000" b="1" dirty="0">
                <a:solidFill>
                  <a:srgbClr val="0A1F61"/>
                </a:solidFill>
              </a:rPr>
              <a:t>abdelrhmanahmedrefaat@gmail.com</a:t>
            </a:r>
          </a:p>
        </p:txBody>
      </p:sp>
    </p:spTree>
    <p:extLst>
      <p:ext uri="{BB962C8B-B14F-4D97-AF65-F5344CB8AC3E}">
        <p14:creationId xmlns:p14="http://schemas.microsoft.com/office/powerpoint/2010/main" val="14543760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675</TotalTime>
  <Words>710</Words>
  <Application>Microsoft Office PowerPoint</Application>
  <PresentationFormat>Widescreen</PresentationFormat>
  <Paragraphs>84</Paragraphs>
  <Slides>16</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2" baseType="lpstr">
      <vt:lpstr>Arial</vt:lpstr>
      <vt:lpstr>Calibri</vt:lpstr>
      <vt:lpstr>Calibri Light</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160</cp:revision>
  <dcterms:created xsi:type="dcterms:W3CDTF">2021-08-03T13:03:26Z</dcterms:created>
  <dcterms:modified xsi:type="dcterms:W3CDTF">2022-08-14T00:45:31Z</dcterms:modified>
</cp:coreProperties>
</file>