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sldIdLst>
    <p:sldId id="480" r:id="rId5"/>
    <p:sldId id="303" r:id="rId6"/>
    <p:sldId id="508" r:id="rId7"/>
    <p:sldId id="276" r:id="rId8"/>
    <p:sldId id="516" r:id="rId9"/>
    <p:sldId id="313" r:id="rId10"/>
    <p:sldId id="256" r:id="rId11"/>
    <p:sldId id="306" r:id="rId12"/>
    <p:sldId id="494" r:id="rId13"/>
    <p:sldId id="518" r:id="rId14"/>
    <p:sldId id="517" r:id="rId15"/>
    <p:sldId id="496" r:id="rId16"/>
    <p:sldId id="497" r:id="rId17"/>
    <p:sldId id="519" r:id="rId18"/>
    <p:sldId id="507" r:id="rId19"/>
    <p:sldId id="499" r:id="rId20"/>
    <p:sldId id="520" r:id="rId21"/>
    <p:sldId id="500" r:id="rId22"/>
    <p:sldId id="501" r:id="rId23"/>
    <p:sldId id="502" r:id="rId24"/>
    <p:sldId id="521" r:id="rId25"/>
    <p:sldId id="503" r:id="rId26"/>
    <p:sldId id="504" r:id="rId27"/>
    <p:sldId id="505" r:id="rId28"/>
    <p:sldId id="506" r:id="rId29"/>
    <p:sldId id="510" r:id="rId30"/>
    <p:sldId id="522"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276"/>
            <p14:sldId id="516"/>
            <p14:sldId id="313"/>
            <p14:sldId id="256"/>
            <p14:sldId id="306"/>
            <p14:sldId id="494"/>
            <p14:sldId id="518"/>
            <p14:sldId id="517"/>
            <p14:sldId id="496"/>
            <p14:sldId id="497"/>
            <p14:sldId id="519"/>
            <p14:sldId id="507"/>
            <p14:sldId id="499"/>
            <p14:sldId id="520"/>
            <p14:sldId id="500"/>
            <p14:sldId id="501"/>
            <p14:sldId id="502"/>
            <p14:sldId id="521"/>
            <p14:sldId id="503"/>
            <p14:sldId id="504"/>
            <p14:sldId id="505"/>
            <p14:sldId id="506"/>
            <p14:sldId id="510"/>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35697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1643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0192046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5374181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9.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6.xml"/><Relationship Id="rId5" Type="http://schemas.openxmlformats.org/officeDocument/2006/relationships/image" Target="../media/image25.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3364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062103"/>
          </a:xfrm>
          <a:prstGeom prst="rect">
            <a:avLst/>
          </a:prstGeom>
          <a:noFill/>
        </p:spPr>
        <p:txBody>
          <a:bodyPr wrap="square">
            <a:spAutoFit/>
          </a:bodyPr>
          <a:lstStyle/>
          <a:p>
            <a:pPr algn="ctr"/>
            <a:r>
              <a:rPr lang="en-US" altLang="en-US" sz="3200" b="1" dirty="0">
                <a:solidFill>
                  <a:schemeClr val="tx1"/>
                </a:solidFill>
                <a:latin typeface="Times New Roman" panose="02020603050405020304" pitchFamily="18" charset="0"/>
                <a:cs typeface="Times New Roman" panose="02020603050405020304" pitchFamily="18" charset="0"/>
              </a:rPr>
              <a:t>Education policy</a:t>
            </a:r>
            <a:endParaRPr lang="ar-JO" altLang="en-US" sz="3200" b="1" dirty="0">
              <a:solidFill>
                <a:schemeClr val="tx1"/>
              </a:solidFill>
              <a:latin typeface="Times New Roman" panose="02020603050405020304" pitchFamily="18" charset="0"/>
              <a:cs typeface="Times New Roman" panose="02020603050405020304" pitchFamily="18" charset="0"/>
            </a:endParaRPr>
          </a:p>
          <a:p>
            <a:pPr algn="ctr"/>
            <a:endParaRPr lang="en-US" sz="3200" dirty="0">
              <a:solidFill>
                <a:srgbClr val="00B0F0"/>
              </a:solidFill>
              <a:latin typeface="Times New Roman" panose="02020603050405020304" pitchFamily="18" charset="0"/>
              <a:cs typeface="Times New Roman" panose="02020603050405020304" pitchFamily="18" charset="0"/>
            </a:endParaRPr>
          </a:p>
          <a:p>
            <a:pPr algn="ctr"/>
            <a:r>
              <a:rPr lang="en-US" sz="3200" dirty="0">
                <a:solidFill>
                  <a:srgbClr val="00B0F0"/>
                </a:solidFill>
                <a:latin typeface="Times New Roman" panose="02020603050405020304" pitchFamily="18" charset="0"/>
                <a:cs typeface="Times New Roman" panose="02020603050405020304" pitchFamily="18" charset="0"/>
              </a:rPr>
              <a:t>Prepared by</a:t>
            </a:r>
            <a:r>
              <a:rPr lang="en-US" sz="3200" b="1" dirty="0">
                <a:latin typeface="Times New Roman" panose="02020603050405020304" pitchFamily="18" charset="0"/>
                <a:cs typeface="Times New Roman" panose="02020603050405020304" pitchFamily="18" charset="0"/>
              </a:rPr>
              <a:t>.</a:t>
            </a:r>
            <a:r>
              <a:rPr lang="en-US" sz="3200" b="1" dirty="0">
                <a:solidFill>
                  <a:schemeClr val="tx1"/>
                </a:solidFill>
                <a:latin typeface="Times New Roman" panose="02020603050405020304" pitchFamily="18" charset="0"/>
                <a:cs typeface="Times New Roman" panose="02020603050405020304" pitchFamily="18" charset="0"/>
              </a:rPr>
              <a:t> </a:t>
            </a:r>
            <a:endParaRPr lang="ar-JO" sz="3200" b="1" dirty="0">
              <a:solidFill>
                <a:schemeClr val="tx1"/>
              </a:solidFill>
              <a:latin typeface="Times New Roman" panose="02020603050405020304" pitchFamily="18" charset="0"/>
              <a:cs typeface="Times New Roman" panose="02020603050405020304" pitchFamily="18" charset="0"/>
            </a:endParaRPr>
          </a:p>
          <a:p>
            <a:pPr algn="ctr"/>
            <a:r>
              <a:rPr lang="ar-JO" sz="3200" b="1" dirty="0">
                <a:solidFill>
                  <a:schemeClr val="tx1"/>
                </a:solidFill>
                <a:latin typeface="Times New Roman" panose="02020603050405020304" pitchFamily="18" charset="0"/>
                <a:cs typeface="Times New Roman" panose="02020603050405020304" pitchFamily="18" charset="0"/>
              </a:rPr>
              <a:t> </a:t>
            </a:r>
            <a:r>
              <a:rPr lang="en-US" sz="3200" b="1" dirty="0">
                <a:solidFill>
                  <a:schemeClr val="tx1"/>
                </a:solidFill>
                <a:latin typeface="Times New Roman" panose="02020603050405020304" pitchFamily="18" charset="0"/>
                <a:cs typeface="Times New Roman" panose="02020603050405020304" pitchFamily="18" charset="0"/>
              </a:rPr>
              <a:t>Dr. Eman </a:t>
            </a:r>
            <a:r>
              <a:rPr lang="en-US" sz="3200" b="1" dirty="0" err="1">
                <a:solidFill>
                  <a:schemeClr val="tx1"/>
                </a:solidFill>
                <a:latin typeface="Times New Roman" panose="02020603050405020304" pitchFamily="18" charset="0"/>
                <a:cs typeface="Times New Roman" panose="02020603050405020304" pitchFamily="18" charset="0"/>
              </a:rPr>
              <a:t>almasri</a:t>
            </a:r>
            <a:endParaRPr lang="ar-JO" sz="3200" b="1" dirty="0">
              <a:solidFill>
                <a:schemeClr val="tx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اللقاء التعريفي</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1053"/>
    </mc:Choice>
    <mc:Fallback xmlns="">
      <p:transition spd="slow" advTm="11053"/>
    </mc:Fallback>
  </mc:AlternateContent>
  <p:extLst>
    <p:ext uri="{E180D4A7-C9FB-4DFB-919C-405C955672EB}">
      <p14:showEvtLst xmlns:p14="http://schemas.microsoft.com/office/powerpoint/2010/main">
        <p14:playEvt time="271" objId="2"/>
        <p14:stopEvt time="11053"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Light"/>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3363976" y="5007186"/>
            <a:ext cx="432259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chemeClr val="tx1"/>
                </a:solidFill>
                <a:latin typeface="Segoe UI" panose="020B0502040204020203" pitchFamily="34" charset="0"/>
                <a:cs typeface="Segoe UI" panose="020B0502040204020203" pitchFamily="34" charset="0"/>
              </a:rPr>
              <a:t>المحاضرة التعريفية</a:t>
            </a:r>
            <a:endParaRPr lang="en-US" sz="2400" b="1" dirty="0">
              <a:solidFill>
                <a:schemeClr val="tx1"/>
              </a:solidFill>
              <a:latin typeface="Segoe UI" panose="020B0502040204020203" pitchFamily="34" charset="0"/>
              <a:cs typeface="Segoe UI" panose="020B0502040204020203" pitchFamily="34"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7764163" y="2868664"/>
            <a:ext cx="4144297" cy="1569660"/>
          </a:xfrm>
          <a:prstGeom prst="rect">
            <a:avLst/>
          </a:prstGeom>
          <a:noFill/>
        </p:spPr>
        <p:txBody>
          <a:bodyPr wrap="square" rtlCol="0">
            <a:spAutoFit/>
          </a:bodyPr>
          <a:lstStyle/>
          <a:p>
            <a:pPr algn="ctr"/>
            <a:r>
              <a:rPr lang="en-US" altLang="en-US" sz="3200" b="1" dirty="0">
                <a:solidFill>
                  <a:schemeClr val="tx1"/>
                </a:solidFill>
                <a:latin typeface="Times New Roman" panose="02020603050405020304" pitchFamily="18" charset="0"/>
                <a:cs typeface="Times New Roman" panose="02020603050405020304" pitchFamily="18" charset="0"/>
              </a:rPr>
              <a:t>Education policy</a:t>
            </a:r>
            <a:endParaRPr lang="ar-JO" altLang="en-US" sz="3200" b="1" dirty="0">
              <a:solidFill>
                <a:schemeClr val="tx1"/>
              </a:solidFill>
              <a:latin typeface="Times New Roman" panose="02020603050405020304" pitchFamily="18" charset="0"/>
              <a:cs typeface="Times New Roman" panose="02020603050405020304" pitchFamily="18" charset="0"/>
            </a:endParaRPr>
          </a:p>
          <a:p>
            <a:pPr algn="ctr"/>
            <a:r>
              <a:rPr lang="en-US" sz="3200" dirty="0">
                <a:solidFill>
                  <a:srgbClr val="00B0F0"/>
                </a:solidFill>
                <a:latin typeface="Times New Roman" panose="02020603050405020304" pitchFamily="18" charset="0"/>
                <a:cs typeface="Times New Roman" panose="02020603050405020304" pitchFamily="18" charset="0"/>
              </a:rPr>
              <a:t>Prepared by</a:t>
            </a:r>
            <a:r>
              <a:rPr lang="en-US" sz="3200" b="1" dirty="0">
                <a:latin typeface="Times New Roman" panose="02020603050405020304" pitchFamily="18" charset="0"/>
                <a:cs typeface="Times New Roman" panose="02020603050405020304" pitchFamily="18" charset="0"/>
              </a:rPr>
              <a:t>.</a:t>
            </a:r>
            <a:r>
              <a:rPr lang="en-US" sz="3200" b="1" dirty="0">
                <a:solidFill>
                  <a:schemeClr val="tx1"/>
                </a:solidFill>
                <a:latin typeface="Times New Roman" panose="02020603050405020304" pitchFamily="18" charset="0"/>
                <a:cs typeface="Times New Roman" panose="02020603050405020304" pitchFamily="18" charset="0"/>
              </a:rPr>
              <a:t> </a:t>
            </a:r>
            <a:endParaRPr lang="ar-JO" sz="3200" b="1" dirty="0">
              <a:solidFill>
                <a:schemeClr val="tx1"/>
              </a:solidFill>
              <a:latin typeface="Times New Roman" panose="02020603050405020304" pitchFamily="18" charset="0"/>
              <a:cs typeface="Times New Roman" panose="02020603050405020304" pitchFamily="18" charset="0"/>
            </a:endParaRPr>
          </a:p>
          <a:p>
            <a:pPr algn="ctr"/>
            <a:r>
              <a:rPr lang="ar-JO" sz="3200" b="1" dirty="0">
                <a:solidFill>
                  <a:schemeClr val="tx1"/>
                </a:solidFill>
                <a:latin typeface="Times New Roman" panose="02020603050405020304" pitchFamily="18" charset="0"/>
                <a:cs typeface="Times New Roman" panose="02020603050405020304" pitchFamily="18" charset="0"/>
              </a:rPr>
              <a:t> </a:t>
            </a:r>
            <a:r>
              <a:rPr lang="en-US" sz="3200" b="1" dirty="0">
                <a:solidFill>
                  <a:schemeClr val="tx1"/>
                </a:solidFill>
                <a:latin typeface="Times New Roman" panose="02020603050405020304" pitchFamily="18" charset="0"/>
                <a:cs typeface="Times New Roman" panose="02020603050405020304" pitchFamily="18" charset="0"/>
              </a:rPr>
              <a:t>Dr. Eman </a:t>
            </a:r>
            <a:r>
              <a:rPr lang="en-US" sz="3200" b="1" dirty="0" err="1">
                <a:solidFill>
                  <a:schemeClr val="tx1"/>
                </a:solidFill>
                <a:latin typeface="Times New Roman" panose="02020603050405020304" pitchFamily="18" charset="0"/>
                <a:cs typeface="Times New Roman" panose="02020603050405020304" pitchFamily="18" charset="0"/>
              </a:rPr>
              <a:t>almasri</a:t>
            </a:r>
            <a:endParaRPr lang="ar-JO" sz="3200" b="1" dirty="0">
              <a:solidFill>
                <a:schemeClr val="tx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7EC08C9-3499-B9E4-EAAE-C6C4D6CCE6D9}"/>
              </a:ext>
            </a:extLst>
          </p:cNvPr>
          <p:cNvSpPr txBox="1"/>
          <p:nvPr/>
        </p:nvSpPr>
        <p:spPr>
          <a:xfrm>
            <a:off x="9378167" y="4730213"/>
            <a:ext cx="1194558" cy="400110"/>
          </a:xfrm>
          <a:prstGeom prst="rect">
            <a:avLst/>
          </a:prstGeom>
          <a:noFill/>
        </p:spPr>
        <p:txBody>
          <a:bodyPr wrap="none" rtlCol="0">
            <a:spAutoFit/>
          </a:bodyPr>
          <a:lstStyle/>
          <a:p>
            <a:r>
              <a:rPr lang="en-US" sz="2000" dirty="0">
                <a:latin typeface="Alexandria Black" pitchFamily="2" charset="-78"/>
                <a:cs typeface="Alexandria Black" pitchFamily="2" charset="-78"/>
              </a:rPr>
              <a:t>ELD 721</a:t>
            </a:r>
          </a:p>
        </p:txBody>
      </p:sp>
    </p:spTree>
  </p:cSld>
  <p:clrMapOvr>
    <a:masterClrMapping/>
  </p:clrMapOvr>
  <mc:AlternateContent xmlns:mc="http://schemas.openxmlformats.org/markup-compatibility/2006" xmlns:p14="http://schemas.microsoft.com/office/powerpoint/2010/main">
    <mc:Choice Requires="p14">
      <p:transition spd="slow" p14:dur="2000" advTm="38883"/>
    </mc:Choice>
    <mc:Fallback xmlns="">
      <p:transition spd="slow" advTm="388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283405"/>
            <a:ext cx="9084194"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950C7FF0-9F1A-6DCA-6CE0-4D3DF9939F85}"/>
              </a:ext>
            </a:extLst>
          </p:cNvPr>
          <p:cNvPicPr>
            <a:picLocks noChangeAspect="1"/>
          </p:cNvPicPr>
          <p:nvPr/>
        </p:nvPicPr>
        <p:blipFill>
          <a:blip r:embed="rId3"/>
          <a:stretch>
            <a:fillRect/>
          </a:stretch>
        </p:blipFill>
        <p:spPr>
          <a:xfrm>
            <a:off x="2276335" y="1590512"/>
            <a:ext cx="5719736" cy="4766588"/>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130945"/>
    </mc:Choice>
    <mc:Fallback xmlns="">
      <p:transition spd="slow" advTm="1309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18719"/>
            <a:ext cx="11084440" cy="5117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016499" y="60707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p:cNvSpPr txBox="1"/>
          <p:nvPr/>
        </p:nvSpPr>
        <p:spPr>
          <a:xfrm>
            <a:off x="889000" y="1298751"/>
            <a:ext cx="10812720" cy="4964308"/>
          </a:xfrm>
          <a:prstGeom prst="rect">
            <a:avLst/>
          </a:prstGeom>
          <a:noFill/>
        </p:spPr>
        <p:txBody>
          <a:bodyPr wrap="square" rtlCol="0">
            <a:spAutoFit/>
          </a:bodyPr>
          <a:lstStyle/>
          <a:p>
            <a:pPr marL="0" marR="0" algn="just" rtl="1">
              <a:lnSpc>
                <a:spcPct val="200000"/>
              </a:lnSpc>
              <a:spcBef>
                <a:spcPts val="0"/>
              </a:spcBef>
              <a:spcAft>
                <a:spcPts val="800"/>
              </a:spcAft>
            </a:pPr>
            <a:r>
              <a:rPr lang="ar-JO" sz="1800" kern="100" dirty="0">
                <a:effectLst/>
                <a:latin typeface="Segoe UI" panose="020B0502040204020203" pitchFamily="34" charset="0"/>
                <a:ea typeface="Calibri" panose="020F0502020204030204" pitchFamily="34" charset="0"/>
                <a:cs typeface="Segoe UI" panose="020B0502040204020203" pitchFamily="34" charset="0"/>
              </a:rPr>
              <a:t>     </a:t>
            </a:r>
            <a:r>
              <a:rPr lang="ar-JO" sz="1500" kern="100" dirty="0">
                <a:effectLst/>
                <a:latin typeface="Segoe UI" panose="020B0502040204020203" pitchFamily="34" charset="0"/>
                <a:ea typeface="Calibri" panose="020F0502020204030204" pitchFamily="34" charset="0"/>
                <a:cs typeface="Segoe UI" panose="020B0502040204020203" pitchFamily="34" charset="0"/>
              </a:rPr>
              <a:t>تُعد مؤسسات التعليم من أهم المؤسسات التي تواجه متغيرات القرن الحالي والمتمثلة في الانفتاح الاقتصادي، والسياسي، والاجتماعي، والعلمي، والإعلامي. لذلك توجب على جميع الدول دون استثناء أن تواجه هذه المتغيرات بكل عقلانية وبإدارة رشيدة، أضف إلى ذلك أننا نعيش في عصر يقاس فيه تقدم الشعوب بما تمتلكه من رأسمال فكري قادر على الإبداع والتطوير وصناعة التغيير، ويقع الدور الكلي على مؤسسات التعليم لإعداد رأس المال البشري. </a:t>
            </a:r>
          </a:p>
          <a:p>
            <a:pPr marL="0" marR="0" algn="just" rtl="1">
              <a:lnSpc>
                <a:spcPct val="200000"/>
              </a:lnSpc>
              <a:spcBef>
                <a:spcPts val="0"/>
              </a:spcBef>
              <a:spcAft>
                <a:spcPts val="800"/>
              </a:spcAft>
            </a:pPr>
            <a:r>
              <a:rPr lang="ar-JO" sz="1500" kern="100" dirty="0">
                <a:effectLst/>
                <a:latin typeface="Segoe UI" panose="020B0502040204020203" pitchFamily="34" charset="0"/>
                <a:ea typeface="Calibri" panose="020F0502020204030204" pitchFamily="34" charset="0"/>
                <a:cs typeface="Segoe UI" panose="020B0502040204020203" pitchFamily="34" charset="0"/>
              </a:rPr>
              <a:t>   لذلك تسعى معظم الدول إلى تطوير نظمها التعليمية والتربوية  وتجويد مخرجاتها بما يحقق لها التعليم المتميز الذي يصنع نهضة الشعوب وتنميتها. ولا يتم ذلك إلا إذا أولت مؤسسات التعليم اهتمامًا خاصًا بسياساتها التعليمية والعمل على تطويرها؛ لأن هذه السياسات تشكل أساسًا لفلسفتها التربوية المستمدة من فلسفة المجتمع وثقافته وهويته، ومنها تنبثق الأهداف التربوية التي ستبني الإنسان الذي سيواجه متغيرات هذا القرن بكل كفاءة وفاعلية. </a:t>
            </a:r>
          </a:p>
          <a:p>
            <a:pPr marL="0" marR="0" algn="just" rtl="1">
              <a:lnSpc>
                <a:spcPct val="200000"/>
              </a:lnSpc>
              <a:spcBef>
                <a:spcPts val="0"/>
              </a:spcBef>
              <a:spcAft>
                <a:spcPts val="800"/>
              </a:spcAft>
            </a:pPr>
            <a:r>
              <a:rPr lang="ar-JO" sz="1500" kern="100" dirty="0">
                <a:effectLst/>
                <a:latin typeface="Segoe UI" panose="020B0502040204020203" pitchFamily="34" charset="0"/>
                <a:ea typeface="Calibri" panose="020F0502020204030204" pitchFamily="34" charset="0"/>
                <a:cs typeface="Segoe UI" panose="020B0502040204020203" pitchFamily="34" charset="0"/>
              </a:rPr>
              <a:t>      لذلك جاء هذا المساق ليلقي الضوء على موضوع سياسات التعليم، وبيان مدى تطور هذه السياسات، وكذلك سيتم تناول كيفية صنع السياسات التعليمية وتحليلها</a:t>
            </a:r>
            <a:r>
              <a:rPr lang="ar-JO" sz="1600" kern="100" dirty="0">
                <a:effectLst/>
                <a:latin typeface="Segoe UI" panose="020B0502040204020203" pitchFamily="34" charset="0"/>
                <a:ea typeface="Calibri" panose="020F0502020204030204" pitchFamily="34" charset="0"/>
                <a:cs typeface="Segoe UI" panose="020B0502040204020203" pitchFamily="34" charset="0"/>
              </a:rPr>
              <a:t>.</a:t>
            </a:r>
            <a:endParaRPr lang="en-US" sz="1600"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9318"/>
    </mc:Choice>
    <mc:Fallback xmlns="">
      <p:transition advTm="1493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18719"/>
            <a:ext cx="11084440" cy="5117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YE"/>
              <a:t>يتوقع من الطالب بعد الانتهاء من دراسة هذا المساق أن يكون قادراً على تحقيق الأهداف الآتية: </a:t>
            </a:r>
          </a:p>
          <a:p>
            <a:pPr algn="ctr"/>
            <a:endParaRPr lang="ar-YE"/>
          </a:p>
          <a:p>
            <a:pPr algn="ctr"/>
            <a:r>
              <a:rPr lang="ar-YE"/>
              <a:t>التعرف إلى مفهوم السياسات التعليمية.</a:t>
            </a:r>
          </a:p>
          <a:p>
            <a:pPr algn="ctr"/>
            <a:r>
              <a:rPr lang="ar-YE"/>
              <a:t>التمييز بين أنواع السياسات التعليمية. </a:t>
            </a:r>
          </a:p>
          <a:p>
            <a:pPr algn="ctr"/>
            <a:r>
              <a:rPr lang="ar-YE"/>
              <a:t>التعرف إلى أسس التخطيط للسياسات التعليمية.</a:t>
            </a:r>
          </a:p>
          <a:p>
            <a:pPr algn="ctr"/>
            <a:r>
              <a:rPr lang="ar-YE"/>
              <a:t>التعرف إلى معالم السياسات التربوية في الوطن العربي</a:t>
            </a:r>
            <a:endParaRPr lang="ar-YE" dirty="0"/>
          </a:p>
        </p:txBody>
      </p:sp>
      <p:sp>
        <p:nvSpPr>
          <p:cNvPr id="3" name="TextBox 2"/>
          <p:cNvSpPr txBox="1"/>
          <p:nvPr/>
        </p:nvSpPr>
        <p:spPr>
          <a:xfrm>
            <a:off x="5016499" y="607079"/>
            <a:ext cx="2286001" cy="461665"/>
          </a:xfrm>
          <a:prstGeom prst="rect">
            <a:avLst/>
          </a:prstGeom>
          <a:noFill/>
        </p:spPr>
        <p:txBody>
          <a:bodyPr wrap="square" rtlCol="0">
            <a:spAutoFit/>
          </a:bodyPr>
          <a:lstStyle/>
          <a:p>
            <a:pPr algn="ctr"/>
            <a:r>
              <a:rPr lang="ar-JO" sz="2400" b="1" dirty="0">
                <a:solidFill>
                  <a:srgbClr val="00B0F0"/>
                </a:solidFill>
                <a:latin typeface="Segoe UI" panose="020B0502040204020203" pitchFamily="34" charset="0"/>
                <a:cs typeface="Segoe UI" panose="020B0502040204020203" pitchFamily="34" charset="0"/>
              </a:rPr>
              <a:t>الأهداف</a:t>
            </a:r>
            <a:endParaRPr lang="ar-JO" altLang="en-US" sz="2400" b="1" dirty="0">
              <a:solidFill>
                <a:srgbClr val="00B0F0"/>
              </a:solidFill>
              <a:latin typeface="Segoe UI" panose="020B0502040204020203" pitchFamily="34" charset="0"/>
              <a:cs typeface="Segoe UI" panose="020B0502040204020203" pitchFamily="34" charset="0"/>
            </a:endParaRPr>
          </a:p>
        </p:txBody>
      </p:sp>
      <p:sp>
        <p:nvSpPr>
          <p:cNvPr id="48" name="TextBox 47"/>
          <p:cNvSpPr txBox="1"/>
          <p:nvPr/>
        </p:nvSpPr>
        <p:spPr>
          <a:xfrm>
            <a:off x="490280" y="2011272"/>
            <a:ext cx="10812720" cy="3375924"/>
          </a:xfrm>
          <a:prstGeom prst="rect">
            <a:avLst/>
          </a:prstGeom>
          <a:noFill/>
        </p:spPr>
        <p:txBody>
          <a:bodyPr wrap="square" rtlCol="0">
            <a:spAutoFit/>
          </a:bodyPr>
          <a:lstStyle/>
          <a:p>
            <a:pPr marL="0" marR="0" algn="just" rtl="1">
              <a:lnSpc>
                <a:spcPct val="200000"/>
              </a:lnSpc>
              <a:spcBef>
                <a:spcPts val="0"/>
              </a:spcBef>
              <a:spcAft>
                <a:spcPts val="800"/>
              </a:spcAft>
            </a:pPr>
            <a:r>
              <a:rPr lang="ar-JO" sz="2400" kern="100" dirty="0">
                <a:effectLst/>
                <a:latin typeface="Segoe UI" panose="020B0502040204020203" pitchFamily="34" charset="0"/>
                <a:ea typeface="Calibri" panose="020F0502020204030204" pitchFamily="34" charset="0"/>
                <a:cs typeface="Segoe UI" panose="020B0502040204020203" pitchFamily="34" charset="0"/>
              </a:rPr>
              <a:t>     </a:t>
            </a:r>
            <a:r>
              <a:rPr lang="ar-JO" kern="100" dirty="0">
                <a:effectLst/>
                <a:latin typeface="Segoe UI" panose="020B0502040204020203" pitchFamily="34" charset="0"/>
                <a:ea typeface="Calibri" panose="020F0502020204030204" pitchFamily="34" charset="0"/>
                <a:cs typeface="Segoe UI" panose="020B0502040204020203" pitchFamily="34" charset="0"/>
              </a:rPr>
              <a:t>يتوقع من الطالب بعد الانتهاء من دراسة هذا المساق أن يكون قادراً على تحقيق الأهداف الآتية: </a:t>
            </a:r>
          </a:p>
          <a:p>
            <a:pPr marL="0" marR="0" algn="just" rtl="1">
              <a:lnSpc>
                <a:spcPct val="200000"/>
              </a:lnSpc>
              <a:spcBef>
                <a:spcPts val="0"/>
              </a:spcBef>
              <a:spcAft>
                <a:spcPts val="800"/>
              </a:spcAft>
            </a:pPr>
            <a:r>
              <a:rPr lang="ar-JO" kern="100" dirty="0">
                <a:effectLst/>
                <a:latin typeface="Segoe UI" panose="020B0502040204020203" pitchFamily="34" charset="0"/>
                <a:ea typeface="Calibri" panose="020F0502020204030204" pitchFamily="34" charset="0"/>
                <a:cs typeface="Segoe UI" panose="020B0502040204020203" pitchFamily="34" charset="0"/>
              </a:rPr>
              <a:t>التعرف إلى مفهوم السياسات التعليمية.</a:t>
            </a:r>
          </a:p>
          <a:p>
            <a:pPr marL="0" marR="0" algn="just" rtl="1">
              <a:lnSpc>
                <a:spcPct val="200000"/>
              </a:lnSpc>
              <a:spcBef>
                <a:spcPts val="0"/>
              </a:spcBef>
              <a:spcAft>
                <a:spcPts val="800"/>
              </a:spcAft>
            </a:pPr>
            <a:r>
              <a:rPr lang="ar-JO" kern="100" dirty="0">
                <a:effectLst/>
                <a:latin typeface="Segoe UI" panose="020B0502040204020203" pitchFamily="34" charset="0"/>
                <a:ea typeface="Calibri" panose="020F0502020204030204" pitchFamily="34" charset="0"/>
                <a:cs typeface="Segoe UI" panose="020B0502040204020203" pitchFamily="34" charset="0"/>
              </a:rPr>
              <a:t>التمييز بين أنواع السياسات التعليمية. </a:t>
            </a:r>
          </a:p>
          <a:p>
            <a:pPr marL="0" marR="0" algn="just" rtl="1">
              <a:lnSpc>
                <a:spcPct val="200000"/>
              </a:lnSpc>
              <a:spcBef>
                <a:spcPts val="0"/>
              </a:spcBef>
              <a:spcAft>
                <a:spcPts val="800"/>
              </a:spcAft>
            </a:pPr>
            <a:r>
              <a:rPr lang="ar-JO" kern="100" dirty="0">
                <a:effectLst/>
                <a:latin typeface="Segoe UI" panose="020B0502040204020203" pitchFamily="34" charset="0"/>
                <a:ea typeface="Calibri" panose="020F0502020204030204" pitchFamily="34" charset="0"/>
                <a:cs typeface="Segoe UI" panose="020B0502040204020203" pitchFamily="34" charset="0"/>
              </a:rPr>
              <a:t>التعرف إلى أسس التخطيط للسياسات التعليمية.</a:t>
            </a:r>
          </a:p>
          <a:p>
            <a:pPr marL="0" marR="0" algn="just" rtl="1">
              <a:lnSpc>
                <a:spcPct val="200000"/>
              </a:lnSpc>
              <a:spcBef>
                <a:spcPts val="0"/>
              </a:spcBef>
              <a:spcAft>
                <a:spcPts val="800"/>
              </a:spcAft>
            </a:pPr>
            <a:r>
              <a:rPr lang="ar-JO" kern="100" dirty="0">
                <a:effectLst/>
                <a:latin typeface="Segoe UI" panose="020B0502040204020203" pitchFamily="34" charset="0"/>
                <a:ea typeface="Calibri" panose="020F0502020204030204" pitchFamily="34" charset="0"/>
                <a:cs typeface="Segoe UI" panose="020B0502040204020203" pitchFamily="34" charset="0"/>
              </a:rPr>
              <a:t>التعرف إلى معالم السياسات التربوية في الوطن العربي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259409"/>
      </p:ext>
    </p:extLst>
  </p:cSld>
  <p:clrMapOvr>
    <a:masterClrMapping/>
  </p:clrMapOvr>
  <mc:AlternateContent xmlns:mc="http://schemas.openxmlformats.org/markup-compatibility/2006" xmlns:p14="http://schemas.microsoft.com/office/powerpoint/2010/main">
    <mc:Choice Requires="p14">
      <p:transition p14:dur="10" advTm="149318"/>
    </mc:Choice>
    <mc:Fallback xmlns="">
      <p:transition advTm="14931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xmlns="" id="{9E56D623-00E5-A3B3-DEB1-2D3A47632002}"/>
              </a:ext>
            </a:extLst>
          </p:cNvPr>
          <p:cNvPicPr>
            <a:picLocks noChangeAspect="1"/>
          </p:cNvPicPr>
          <p:nvPr/>
        </p:nvPicPr>
        <p:blipFill>
          <a:blip r:embed="rId4"/>
          <a:stretch>
            <a:fillRect/>
          </a:stretch>
        </p:blipFill>
        <p:spPr>
          <a:xfrm>
            <a:off x="4218329" y="899652"/>
            <a:ext cx="4365114" cy="542591"/>
          </a:xfrm>
          <a:prstGeom prst="rect">
            <a:avLst/>
          </a:prstGeom>
        </p:spPr>
      </p:pic>
      <p:sp>
        <p:nvSpPr>
          <p:cNvPr id="9" name="TextBox 8">
            <a:extLst>
              <a:ext uri="{FF2B5EF4-FFF2-40B4-BE49-F238E27FC236}">
                <a16:creationId xmlns:a16="http://schemas.microsoft.com/office/drawing/2014/main" xmlns="" id="{997BA95A-08A5-11BF-D42D-66E7DA428D02}"/>
              </a:ext>
            </a:extLst>
          </p:cNvPr>
          <p:cNvSpPr txBox="1"/>
          <p:nvPr/>
        </p:nvSpPr>
        <p:spPr>
          <a:xfrm>
            <a:off x="523579" y="1799303"/>
            <a:ext cx="8920649" cy="3467296"/>
          </a:xfrm>
          <a:prstGeom prst="rect">
            <a:avLst/>
          </a:prstGeom>
          <a:solidFill>
            <a:schemeClr val="bg1"/>
          </a:solidFill>
        </p:spPr>
        <p:txBody>
          <a:bodyPr wrap="square" rtlCol="0">
            <a:spAutoFit/>
          </a:bodyPr>
          <a:lstStyle/>
          <a:p>
            <a:pPr marL="342900" marR="0" lvl="0" indent="-342900" algn="r" rtl="1">
              <a:lnSpc>
                <a:spcPct val="150000"/>
              </a:lnSpc>
              <a:spcBef>
                <a:spcPts val="0"/>
              </a:spcBef>
              <a:spcAft>
                <a:spcPts val="0"/>
              </a:spcAft>
              <a:buFont typeface="Simplified Arabic" panose="02020603050405020304" pitchFamily="18" charset="-78"/>
              <a:buChar char="-"/>
            </a:pPr>
            <a:r>
              <a:rPr lang="ar-JO" dirty="0">
                <a:effectLst/>
                <a:latin typeface="Segoe UI" panose="020B0502040204020203" pitchFamily="34" charset="0"/>
                <a:ea typeface="Calibri" panose="020F0502020204030204" pitchFamily="34" charset="0"/>
                <a:cs typeface="Segoe UI" panose="020B0502040204020203" pitchFamily="34" charset="0"/>
              </a:rPr>
              <a:t>تمثل </a:t>
            </a:r>
            <a:r>
              <a:rPr lang="ar-SA" dirty="0">
                <a:effectLst/>
                <a:latin typeface="Segoe UI" panose="020B0502040204020203" pitchFamily="34" charset="0"/>
                <a:ea typeface="Calibri" panose="020F0502020204030204" pitchFamily="34" charset="0"/>
                <a:cs typeface="Segoe UI" panose="020B0502040204020203" pitchFamily="34" charset="0"/>
              </a:rPr>
              <a:t>السياسات التربوية </a:t>
            </a:r>
            <a:r>
              <a:rPr lang="ar-JO" dirty="0">
                <a:effectLst/>
                <a:latin typeface="Segoe UI" panose="020B0502040204020203" pitchFamily="34" charset="0"/>
                <a:ea typeface="Calibri" panose="020F0502020204030204" pitchFamily="34" charset="0"/>
                <a:cs typeface="Segoe UI" panose="020B0502040204020203" pitchFamily="34" charset="0"/>
              </a:rPr>
              <a:t>رؤية المجتمع فهي تعد </a:t>
            </a:r>
            <a:r>
              <a:rPr lang="ar-SA" dirty="0">
                <a:effectLst/>
                <a:latin typeface="Segoe UI" panose="020B0502040204020203" pitchFamily="34" charset="0"/>
                <a:ea typeface="Calibri" panose="020F0502020204030204" pitchFamily="34" charset="0"/>
                <a:cs typeface="Segoe UI" panose="020B0502040204020203" pitchFamily="34" charset="0"/>
              </a:rPr>
              <a:t>إطاراً مرجعياً </a:t>
            </a:r>
            <a:r>
              <a:rPr lang="ar-JO" dirty="0">
                <a:effectLst/>
                <a:latin typeface="Segoe UI" panose="020B0502040204020203" pitchFamily="34" charset="0"/>
                <a:ea typeface="Calibri" panose="020F0502020204030204" pitchFamily="34" charset="0"/>
                <a:cs typeface="Segoe UI" panose="020B0502040204020203" pitchFamily="34" charset="0"/>
              </a:rPr>
              <a:t>وفكريًا </a:t>
            </a:r>
            <a:r>
              <a:rPr lang="ar-SA" dirty="0">
                <a:effectLst/>
                <a:latin typeface="Segoe UI" panose="020B0502040204020203" pitchFamily="34" charset="0"/>
                <a:ea typeface="Calibri" panose="020F0502020204030204" pitchFamily="34" charset="0"/>
                <a:cs typeface="Segoe UI" panose="020B0502040204020203" pitchFamily="34" charset="0"/>
              </a:rPr>
              <a:t>يسعى النظام التعليمي لتحقيق أهداف ومطالب التنمية العامة</a:t>
            </a:r>
            <a:r>
              <a:rPr lang="en-US" dirty="0">
                <a:effectLst/>
                <a:latin typeface="Segoe UI" panose="020B0502040204020203" pitchFamily="34" charset="0"/>
                <a:ea typeface="Calibri" panose="020F0502020204030204" pitchFamily="34" charset="0"/>
                <a:cs typeface="Segoe UI" panose="020B0502040204020203" pitchFamily="34" charset="0"/>
              </a:rPr>
              <a:t>.</a:t>
            </a:r>
          </a:p>
          <a:p>
            <a:pPr marL="342900" marR="0" lvl="0" indent="-342900" algn="r" rtl="1">
              <a:lnSpc>
                <a:spcPct val="150000"/>
              </a:lnSpc>
              <a:spcBef>
                <a:spcPts val="0"/>
              </a:spcBef>
              <a:spcAft>
                <a:spcPts val="0"/>
              </a:spcAft>
              <a:buFont typeface="Simplified Arabic" panose="02020603050405020304" pitchFamily="18" charset="-78"/>
              <a:buChar char="-"/>
            </a:pPr>
            <a:r>
              <a:rPr lang="ar-JO" dirty="0">
                <a:effectLst/>
                <a:latin typeface="Segoe UI" panose="020B0502040204020203" pitchFamily="34" charset="0"/>
                <a:ea typeface="Calibri" panose="020F0502020204030204" pitchFamily="34" charset="0"/>
                <a:cs typeface="Segoe UI" panose="020B0502040204020203" pitchFamily="34" charset="0"/>
              </a:rPr>
              <a:t>تحدد </a:t>
            </a:r>
            <a:r>
              <a:rPr lang="ar-SA" dirty="0">
                <a:effectLst/>
                <a:latin typeface="Segoe UI" panose="020B0502040204020203" pitchFamily="34" charset="0"/>
                <a:ea typeface="Calibri" panose="020F0502020204030204" pitchFamily="34" charset="0"/>
                <a:cs typeface="Segoe UI" panose="020B0502040204020203" pitchFamily="34" charset="0"/>
              </a:rPr>
              <a:t>السياسات التربوية العلاقة بين التنمية الشاملة للدولة وبين التربية والتعليم، فالتخطيط للتنمية الاقتصادية والاجتماعية أمران مترابطان يؤثر كل منهما في الآخر ويتأثر به</a:t>
            </a:r>
            <a:r>
              <a:rPr lang="en-US" dirty="0">
                <a:effectLst/>
                <a:latin typeface="Segoe UI" panose="020B0502040204020203" pitchFamily="34" charset="0"/>
                <a:ea typeface="Calibri" panose="020F0502020204030204" pitchFamily="34" charset="0"/>
                <a:cs typeface="Segoe UI" panose="020B0502040204020203" pitchFamily="34" charset="0"/>
              </a:rPr>
              <a:t>.</a:t>
            </a:r>
          </a:p>
          <a:p>
            <a:pPr marL="342900" marR="0" lvl="0" indent="-342900" algn="r" rtl="1">
              <a:lnSpc>
                <a:spcPct val="150000"/>
              </a:lnSpc>
              <a:spcBef>
                <a:spcPts val="0"/>
              </a:spcBef>
              <a:spcAft>
                <a:spcPts val="800"/>
              </a:spcAft>
              <a:buFont typeface="Simplified Arabic" panose="02020603050405020304" pitchFamily="18" charset="-78"/>
              <a:buChar char="-"/>
            </a:pPr>
            <a:r>
              <a:rPr lang="ar-JO" dirty="0">
                <a:effectLst/>
                <a:latin typeface="Segoe UI" panose="020B0502040204020203" pitchFamily="34" charset="0"/>
                <a:ea typeface="Calibri" panose="020F0502020204030204" pitchFamily="34" charset="0"/>
                <a:cs typeface="Segoe UI" panose="020B0502040204020203" pitchFamily="34" charset="0"/>
              </a:rPr>
              <a:t>توفر </a:t>
            </a:r>
            <a:r>
              <a:rPr lang="ar-SA" dirty="0">
                <a:effectLst/>
                <a:latin typeface="Segoe UI" panose="020B0502040204020203" pitchFamily="34" charset="0"/>
                <a:ea typeface="Calibri" panose="020F0502020204030204" pitchFamily="34" charset="0"/>
                <a:cs typeface="Segoe UI" panose="020B0502040204020203" pitchFamily="34" charset="0"/>
              </a:rPr>
              <a:t>السياسات التربوية الكفايات النوعية لكل فئات المجتمع بمختلف الأبعاد والأعماق، فهي أساس الإعداد المتكامل لأجيال المجتمع وفق المثل العليا التي تتبناها المجتمعات</a:t>
            </a:r>
            <a:r>
              <a:rPr lang="en-US" dirty="0">
                <a:effectLst/>
                <a:latin typeface="Segoe UI" panose="020B0502040204020203" pitchFamily="34" charset="0"/>
                <a:ea typeface="Calibri" panose="020F0502020204030204" pitchFamily="34" charset="0"/>
                <a:cs typeface="Segoe UI" panose="020B0502040204020203" pitchFamily="34" charset="0"/>
              </a:rPr>
              <a:t>.</a:t>
            </a:r>
          </a:p>
          <a:p>
            <a:pPr marL="403225" indent="-403225" algn="r" rtl="1">
              <a:lnSpc>
                <a:spcPct val="150000"/>
              </a:lnSpc>
            </a:pPr>
            <a:r>
              <a:rPr lang="ar-JO" dirty="0">
                <a:effectLst/>
                <a:latin typeface="Segoe UI" panose="020B0502040204020203" pitchFamily="34" charset="0"/>
                <a:ea typeface="Calibri" panose="020F0502020204030204" pitchFamily="34" charset="0"/>
                <a:cs typeface="Segoe UI" panose="020B0502040204020203" pitchFamily="34" charset="0"/>
              </a:rPr>
              <a:t>- </a:t>
            </a:r>
            <a:r>
              <a:rPr lang="en-US" dirty="0">
                <a:effectLst/>
                <a:latin typeface="Segoe UI" panose="020B0502040204020203" pitchFamily="34" charset="0"/>
                <a:ea typeface="Calibri" panose="020F0502020204030204" pitchFamily="34" charset="0"/>
                <a:cs typeface="Segoe UI" panose="020B0502040204020203" pitchFamily="34" charset="0"/>
              </a:rPr>
              <a:t>  </a:t>
            </a:r>
            <a:r>
              <a:rPr lang="ar-JO"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السياسات التربوية </a:t>
            </a:r>
            <a:r>
              <a:rPr lang="ar-JO" dirty="0">
                <a:effectLst/>
                <a:latin typeface="Segoe UI" panose="020B0502040204020203" pitchFamily="34" charset="0"/>
                <a:ea typeface="Calibri" panose="020F0502020204030204" pitchFamily="34" charset="0"/>
                <a:cs typeface="Segoe UI" panose="020B0502040204020203" pitchFamily="34" charset="0"/>
              </a:rPr>
              <a:t>توازن</a:t>
            </a:r>
            <a:r>
              <a:rPr lang="ar-SA" dirty="0">
                <a:effectLst/>
                <a:latin typeface="Segoe UI" panose="020B0502040204020203" pitchFamily="34" charset="0"/>
                <a:ea typeface="Calibri" panose="020F0502020204030204" pitchFamily="34" charset="0"/>
                <a:cs typeface="Segoe UI" panose="020B0502040204020203" pitchFamily="34" charset="0"/>
              </a:rPr>
              <a:t> بين إمكانات المجتمع وبين </a:t>
            </a:r>
            <a:r>
              <a:rPr lang="ar-JO" dirty="0">
                <a:effectLst/>
                <a:latin typeface="Segoe UI" panose="020B0502040204020203" pitchFamily="34" charset="0"/>
                <a:ea typeface="Calibri" panose="020F0502020204030204" pitchFamily="34" charset="0"/>
                <a:cs typeface="Segoe UI" panose="020B0502040204020203" pitchFamily="34" charset="0"/>
              </a:rPr>
              <a:t>ورؤيته </a:t>
            </a:r>
            <a:r>
              <a:rPr lang="ar-SA" dirty="0">
                <a:effectLst/>
                <a:latin typeface="Segoe UI" panose="020B0502040204020203" pitchFamily="34" charset="0"/>
                <a:ea typeface="Calibri" panose="020F0502020204030204" pitchFamily="34" charset="0"/>
                <a:cs typeface="Segoe UI" panose="020B0502040204020203" pitchFamily="34" charset="0"/>
              </a:rPr>
              <a:t>التي </a:t>
            </a:r>
            <a:r>
              <a:rPr lang="ar-JO"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يسعى </a:t>
            </a:r>
            <a:r>
              <a:rPr lang="ar-JO" dirty="0">
                <a:effectLst/>
                <a:latin typeface="Segoe UI" panose="020B0502040204020203" pitchFamily="34" charset="0"/>
                <a:ea typeface="Calibri" panose="020F0502020204030204" pitchFamily="34" charset="0"/>
                <a:cs typeface="Segoe UI" panose="020B0502040204020203" pitchFamily="34" charset="0"/>
              </a:rPr>
              <a:t>للوصول إليها</a:t>
            </a:r>
            <a:r>
              <a:rPr lang="ar-SA" dirty="0">
                <a:effectLst/>
                <a:latin typeface="Segoe UI" panose="020B0502040204020203" pitchFamily="34" charset="0"/>
                <a:ea typeface="Calibri" panose="020F0502020204030204" pitchFamily="34" charset="0"/>
                <a:cs typeface="Segoe UI" panose="020B0502040204020203" pitchFamily="34" charset="0"/>
              </a:rPr>
              <a:t>، إذا لا جدوى من رسم سياسات تعليمية مثالية لا يمكن أن ينهض بها الواقع التربوي</a:t>
            </a:r>
            <a:endParaRPr lang="en-US" sz="4000" dirty="0">
              <a:latin typeface="Segoe UI" panose="020B0502040204020203" pitchFamily="34" charset="0"/>
              <a:cs typeface="Segoe UI" panose="020B0502040204020203" pitchFamily="34" charset="0"/>
            </a:endParaRPr>
          </a:p>
        </p:txBody>
      </p:sp>
      <p:pic>
        <p:nvPicPr>
          <p:cNvPr id="1028" name="Picture 4" descr="الأهمية التاريخية لكتابات الرحالة الغربيين – أفكار الكتب من أخضر">
            <a:extLst>
              <a:ext uri="{FF2B5EF4-FFF2-40B4-BE49-F238E27FC236}">
                <a16:creationId xmlns:a16="http://schemas.microsoft.com/office/drawing/2014/main" xmlns="" id="{824A1B7D-8062-6654-A10E-C0077818CF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5296" y="1801702"/>
            <a:ext cx="2143125" cy="388520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xmlns="" id="{98FBFFA4-6871-F148-099C-0A96DB1B16FD}"/>
              </a:ext>
            </a:extLst>
          </p:cNvPr>
          <p:cNvSpPr txBox="1"/>
          <p:nvPr/>
        </p:nvSpPr>
        <p:spPr>
          <a:xfrm>
            <a:off x="9782999" y="1799303"/>
            <a:ext cx="445882" cy="369332"/>
          </a:xfrm>
          <a:prstGeom prst="rect">
            <a:avLst/>
          </a:prstGeom>
          <a:solidFill>
            <a:schemeClr val="tx1"/>
          </a:solidFill>
        </p:spPr>
        <p:txBody>
          <a:bodyPr wrap="square" rtlCol="0">
            <a:spAutoFit/>
          </a:bodyPr>
          <a:lstStyle/>
          <a:p>
            <a:endParaRPr lang="en-US" dirty="0">
              <a:solidFill>
                <a:schemeClr val="tx1">
                  <a:lumMod val="50000"/>
                  <a:lumOff val="50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sz="1600" dirty="0">
                <a:solidFill>
                  <a:srgbClr val="000000"/>
                </a:solidFill>
                <a:latin typeface="Segoe UI" panose="020B0502040204020203" pitchFamily="34" charset="0"/>
                <a:cs typeface="Segoe UI" panose="020B0502040204020203" pitchFamily="34" charset="0"/>
              </a:rPr>
              <a:t>     </a:t>
            </a:r>
            <a:r>
              <a:rPr lang="ar-YE" dirty="0">
                <a:solidFill>
                  <a:srgbClr val="000000"/>
                </a:solidFill>
                <a:latin typeface="Segoe UI" panose="020B0502040204020203" pitchFamily="34" charset="0"/>
                <a:cs typeface="Segoe UI" panose="020B0502040204020203" pitchFamily="34" charset="0"/>
              </a:rPr>
              <a:t>ومن هنا نلاحظ أهمية السياسات التربوية في توجيه وتنظيم العملية التعليمية التعلمية، والتأكد من انضباطها وانبثاقها من فلسفة الدولة التي تشتق من فلسفة المجتمع وقيمه ثقافته، فهي التي ستحقق الأهداف المرجوة التي ستقود تنمية المجتمع وتحقيق رفاهه من خلال تجويد خريجي التعليم وتنمية مهاراتهم وربطها بتلبية حاجات سوق العمل رأس المال البشري القائم على الاقتصاد المعرفي والتنافسية</a:t>
            </a:r>
            <a:r>
              <a:rPr lang="ar-YE" sz="1600" dirty="0">
                <a:solidFill>
                  <a:srgbClr val="000000"/>
                </a:solidFill>
                <a:latin typeface="Segoe UI" panose="020B0502040204020203" pitchFamily="34" charset="0"/>
                <a:cs typeface="Segoe UI" panose="020B0502040204020203" pitchFamily="34" charset="0"/>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85F1C843-E948-606D-9A84-DE3CA03740D2}"/>
              </a:ext>
            </a:extLst>
          </p:cNvPr>
          <p:cNvPicPr>
            <a:picLocks noChangeAspect="1"/>
          </p:cNvPicPr>
          <p:nvPr/>
        </p:nvPicPr>
        <p:blipFill>
          <a:blip r:embed="rId3"/>
          <a:stretch>
            <a:fillRect/>
          </a:stretch>
        </p:blipFill>
        <p:spPr>
          <a:xfrm>
            <a:off x="3584087" y="742601"/>
            <a:ext cx="4365114" cy="54259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667"/>
    </mc:Choice>
    <mc:Fallback xmlns="">
      <p:transition spd="slow" advTm="11366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6199EBCB-7B72-8BD8-C40E-AFF383964031}"/>
              </a:ext>
            </a:extLst>
          </p:cNvPr>
          <p:cNvSpPr txBox="1"/>
          <p:nvPr/>
        </p:nvSpPr>
        <p:spPr>
          <a:xfrm>
            <a:off x="5408971" y="737745"/>
            <a:ext cx="1906229" cy="523220"/>
          </a:xfrm>
          <a:prstGeom prst="rect">
            <a:avLst/>
          </a:prstGeom>
          <a:noFill/>
        </p:spPr>
        <p:txBody>
          <a:bodyPr wrap="square">
            <a:spAutoFit/>
          </a:bodyPr>
          <a:lstStyle/>
          <a:p>
            <a:r>
              <a:rPr lang="ar-JO" sz="2000" dirty="0">
                <a:solidFill>
                  <a:srgbClr val="00B0F0"/>
                </a:solidFill>
                <a:latin typeface="Segoe UI" panose="020B0502040204020203" pitchFamily="34" charset="0"/>
                <a:cs typeface="Segoe UI" panose="020B0502040204020203" pitchFamily="34" charset="0"/>
              </a:rPr>
              <a:t>وصف</a:t>
            </a:r>
            <a:r>
              <a:rPr lang="ar-JO" sz="2800" dirty="0">
                <a:solidFill>
                  <a:srgbClr val="00B0F0"/>
                </a:solidFill>
                <a:latin typeface="Segoe UI" panose="020B0502040204020203" pitchFamily="34" charset="0"/>
                <a:cs typeface="Segoe UI" panose="020B0502040204020203" pitchFamily="34" charset="0"/>
              </a:rPr>
              <a:t> </a:t>
            </a:r>
            <a:r>
              <a:rPr lang="ar-JO" sz="2000" dirty="0">
                <a:solidFill>
                  <a:srgbClr val="00B0F0"/>
                </a:solidFill>
                <a:latin typeface="Segoe UI" panose="020B0502040204020203" pitchFamily="34" charset="0"/>
                <a:cs typeface="Segoe UI" panose="020B0502040204020203" pitchFamily="34" charset="0"/>
              </a:rPr>
              <a:t>المادة</a:t>
            </a:r>
            <a:endParaRPr lang="en-US" sz="2000" dirty="0">
              <a:solidFill>
                <a:srgbClr val="00B0F0"/>
              </a:solidFill>
              <a:latin typeface="Segoe UI" panose="020B0502040204020203" pitchFamily="34" charset="0"/>
              <a:cs typeface="Segoe UI" panose="020B0502040204020203" pitchFamily="34" charset="0"/>
            </a:endParaRPr>
          </a:p>
        </p:txBody>
      </p:sp>
      <p:pic>
        <p:nvPicPr>
          <p:cNvPr id="13" name="Picture 12">
            <a:extLst>
              <a:ext uri="{FF2B5EF4-FFF2-40B4-BE49-F238E27FC236}">
                <a16:creationId xmlns:a16="http://schemas.microsoft.com/office/drawing/2014/main" xmlns="" id="{B31A8744-7947-AAFA-3CC8-3DFC14D046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634" y="2288514"/>
            <a:ext cx="4535546" cy="3537097"/>
          </a:xfrm>
          <a:prstGeom prst="rect">
            <a:avLst/>
          </a:prstGeom>
        </p:spPr>
      </p:pic>
      <p:sp>
        <p:nvSpPr>
          <p:cNvPr id="15" name="TextBox 14">
            <a:extLst>
              <a:ext uri="{FF2B5EF4-FFF2-40B4-BE49-F238E27FC236}">
                <a16:creationId xmlns:a16="http://schemas.microsoft.com/office/drawing/2014/main" xmlns="" id="{65037DF1-D33B-3621-58C9-E2C15FCC5169}"/>
              </a:ext>
            </a:extLst>
          </p:cNvPr>
          <p:cNvSpPr txBox="1"/>
          <p:nvPr/>
        </p:nvSpPr>
        <p:spPr>
          <a:xfrm>
            <a:off x="6096000" y="2197076"/>
            <a:ext cx="5679680" cy="3079561"/>
          </a:xfrm>
          <a:prstGeom prst="rect">
            <a:avLst/>
          </a:prstGeom>
          <a:noFill/>
        </p:spPr>
        <p:txBody>
          <a:bodyPr wrap="square" rtlCol="0">
            <a:spAutoFit/>
          </a:bodyPr>
          <a:lstStyle/>
          <a:p>
            <a:pPr algn="just" rtl="1">
              <a:lnSpc>
                <a:spcPct val="200000"/>
              </a:lnSpc>
            </a:pPr>
            <a:r>
              <a:rPr lang="ar-JO" sz="1600" dirty="0">
                <a:effectLst/>
                <a:latin typeface="Segoe UI" panose="020B0502040204020203" pitchFamily="34" charset="0"/>
                <a:ea typeface="Simplified Arabic" panose="02020603050405020304" pitchFamily="18" charset="-78"/>
                <a:cs typeface="Segoe UI" panose="020B0502040204020203" pitchFamily="34" charset="0"/>
              </a:rPr>
              <a:t>     </a:t>
            </a:r>
            <a:r>
              <a:rPr lang="ar-SA" sz="1600" dirty="0">
                <a:effectLst/>
                <a:latin typeface="Segoe UI" panose="020B0502040204020203" pitchFamily="34" charset="0"/>
                <a:ea typeface="Simplified Arabic" panose="02020603050405020304" pitchFamily="18" charset="-78"/>
                <a:cs typeface="Segoe UI" panose="020B0502040204020203" pitchFamily="34" charset="0"/>
              </a:rPr>
              <a:t> </a:t>
            </a:r>
            <a:r>
              <a:rPr lang="ar-SA" sz="2000" dirty="0">
                <a:effectLst/>
                <a:latin typeface="Segoe UI" panose="020B0502040204020203" pitchFamily="34" charset="0"/>
                <a:ea typeface="Simplified Arabic" panose="02020603050405020304" pitchFamily="18" charset="-78"/>
                <a:cs typeface="Segoe UI" panose="020B0502040204020203" pitchFamily="34" charset="0"/>
              </a:rPr>
              <a:t>تهدف هذه المادة إلى تعريف الدارسين بمفهوم السياسات التربوية، والأهداف والاستراتيجيات، وعملية صنع السياسات، والتربية والسياسة، والسياسة التربوية والتخطيط التربوي، والسياسات التربوية بشكل عام وفي بعض البلدان العربية بشكل خاص</a:t>
            </a:r>
            <a:endParaRPr lang="en-US" sz="1600" dirty="0">
              <a:latin typeface="Segoe UI" panose="020B0502040204020203" pitchFamily="34" charset="0"/>
              <a:cs typeface="Segoe UI" panose="020B0502040204020203" pitchFamily="34" charset="0"/>
            </a:endParaRPr>
          </a:p>
        </p:txBody>
      </p:sp>
    </p:spTree>
  </p:cSld>
  <p:clrMapOvr>
    <a:masterClrMapping/>
  </p:clrMapOvr>
  <p:transition spd="slow" advTm="71323">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effectLst/>
                <a:latin typeface="Segoe UI" panose="020B0502040204020203" pitchFamily="34" charset="0"/>
                <a:ea typeface="Times New Roman" panose="02020603050405020304" pitchFamily="18" charset="0"/>
                <a:cs typeface="Segoe UI" panose="020B0502040204020203" pitchFamily="34" charset="0"/>
              </a:rPr>
              <a:t>يتم </a:t>
            </a:r>
            <a:r>
              <a:rPr lang="ar-JO" sz="16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تحقيق نتاجات التعلم المستهدفة من خلال النشاطات والاستراتيجيات التدريسية الآتية:</a:t>
            </a:r>
            <a:endParaRPr lang="en-US" sz="16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1- المحاضرات. </a:t>
            </a:r>
            <a:endParaRPr lang="en-US" sz="16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chemeClr val="tx1"/>
                </a:solidFill>
                <a:latin typeface="Segoe UI" panose="020B0502040204020203" pitchFamily="34" charset="0"/>
                <a:cs typeface="Segoe UI" panose="020B0502040204020203" pitchFamily="34" charset="0"/>
              </a:rPr>
              <a:t>2- اختبارات قصيرة. </a:t>
            </a:r>
            <a:endParaRPr lang="en-US" sz="1600" dirty="0">
              <a:solidFill>
                <a:schemeClr val="tx1"/>
              </a:solidFill>
              <a:latin typeface="Segoe UI" panose="020B0502040204020203" pitchFamily="34" charset="0"/>
              <a:cs typeface="Segoe UI" panose="020B0502040204020203" pitchFamily="34" charset="0"/>
            </a:endParaRPr>
          </a:p>
          <a:p>
            <a:pPr algn="r">
              <a:lnSpc>
                <a:spcPct val="200000"/>
              </a:lnSpc>
            </a:pPr>
            <a:r>
              <a:rPr lang="ar-JO" sz="1600" dirty="0">
                <a:solidFill>
                  <a:schemeClr val="tx1"/>
                </a:solidFill>
                <a:latin typeface="Segoe UI" panose="020B0502040204020203" pitchFamily="34" charset="0"/>
                <a:cs typeface="Segoe UI" panose="020B0502040204020203" pitchFamily="34" charset="0"/>
              </a:rPr>
              <a:t>3- </a:t>
            </a:r>
            <a:r>
              <a:rPr lang="ar-SA" sz="1600" dirty="0">
                <a:solidFill>
                  <a:schemeClr val="tx1"/>
                </a:solidFill>
                <a:latin typeface="Segoe UI" panose="020B0502040204020203" pitchFamily="34" charset="0"/>
                <a:cs typeface="Segoe UI" panose="020B0502040204020203" pitchFamily="34" charset="0"/>
              </a:rPr>
              <a:t>الامتحان النهائي.</a:t>
            </a:r>
            <a:endParaRPr lang="ar-JO" sz="1600" dirty="0">
              <a:solidFill>
                <a:schemeClr val="tx1"/>
              </a:solidFill>
              <a:latin typeface="Segoe UI" panose="020B0502040204020203" pitchFamily="34" charset="0"/>
              <a:cs typeface="Segoe UI" panose="020B0502040204020203" pitchFamily="34" charset="0"/>
            </a:endParaRPr>
          </a:p>
          <a:p>
            <a:pPr algn="r">
              <a:lnSpc>
                <a:spcPct val="200000"/>
              </a:lnSpc>
            </a:pPr>
            <a:r>
              <a:rPr lang="ar-JO" sz="1600" dirty="0">
                <a:solidFill>
                  <a:schemeClr val="tx1"/>
                </a:solidFill>
                <a:latin typeface="Segoe UI" panose="020B0502040204020203" pitchFamily="34" charset="0"/>
                <a:cs typeface="Segoe UI" panose="020B0502040204020203" pitchFamily="34" charset="0"/>
              </a:rPr>
              <a:t>4-الحلقات النقاشية</a:t>
            </a:r>
            <a:r>
              <a:rPr lang="ar-SA" sz="1600" dirty="0">
                <a:solidFill>
                  <a:schemeClr val="tx1"/>
                </a:solidFill>
                <a:latin typeface="Segoe UI" panose="020B0502040204020203" pitchFamily="34" charset="0"/>
                <a:cs typeface="Segoe UI" panose="020B0502040204020203" pitchFamily="34" charset="0"/>
              </a:rPr>
              <a:t> </a:t>
            </a:r>
            <a:endParaRPr lang="en-US" sz="1600" dirty="0">
              <a:solidFill>
                <a:schemeClr val="tx1"/>
              </a:solidFill>
              <a:latin typeface="Segoe UI" panose="020B0502040204020203" pitchFamily="34" charset="0"/>
              <a:cs typeface="Segoe UI" panose="020B0502040204020203" pitchFamily="34" charset="0"/>
            </a:endParaRPr>
          </a:p>
        </p:txBody>
      </p:sp>
      <p:sp>
        <p:nvSpPr>
          <p:cNvPr id="24" name="TextBox 23"/>
          <p:cNvSpPr txBox="1"/>
          <p:nvPr/>
        </p:nvSpPr>
        <p:spPr>
          <a:xfrm>
            <a:off x="1675976" y="1468531"/>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النشاطات</a:t>
            </a:r>
            <a:r>
              <a:rPr lang="ar-SA"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 والاستراتيجيات التدريسية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0612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79033" y="1119018"/>
            <a:ext cx="10148199"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15000"/>
              </a:lnSpc>
              <a:spcBef>
                <a:spcPts val="0"/>
              </a:spcBef>
              <a:spcAft>
                <a:spcPts val="800"/>
              </a:spcAft>
            </a:pPr>
            <a:r>
              <a:rPr lang="ar-JO"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rPr>
              <a:t>1. </a:t>
            </a:r>
            <a:r>
              <a:rPr lang="ar-SA"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التعرف على السياسة التربوية والمفاهيم المتعلقة </a:t>
            </a:r>
            <a:r>
              <a:rPr lang="ar-SA" sz="20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بها </a:t>
            </a:r>
            <a:r>
              <a:rPr lang="ar-SA"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وأهميتها في العملية التربوية.</a:t>
            </a:r>
            <a:endPar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15000"/>
              </a:lnSpc>
              <a:spcBef>
                <a:spcPts val="0"/>
              </a:spcBef>
              <a:spcAft>
                <a:spcPts val="800"/>
              </a:spcAft>
              <a:buFont typeface="+mj-lt"/>
              <a:buAutoNum type="arabicPeriod" startAt="2"/>
            </a:pPr>
            <a:r>
              <a:rPr lang="ar-SA"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فهم الأنظمة المحيطة التي تؤثر على تقدم النظم التعليمية.</a:t>
            </a:r>
            <a:endPar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15000"/>
              </a:lnSpc>
              <a:spcBef>
                <a:spcPts val="0"/>
              </a:spcBef>
              <a:spcAft>
                <a:spcPts val="800"/>
              </a:spcAft>
              <a:buFont typeface="+mj-lt"/>
              <a:buAutoNum type="arabicPeriod" startAt="2"/>
            </a:pPr>
            <a:r>
              <a:rPr lang="ar-SA"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التمكن من استخدام أسس التخطيط للسياسة التربوية ومتطلبات تنفيذها</a:t>
            </a:r>
            <a:endPar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15000"/>
              </a:lnSpc>
              <a:spcBef>
                <a:spcPts val="0"/>
              </a:spcBef>
              <a:spcAft>
                <a:spcPts val="800"/>
              </a:spcAft>
              <a:buFont typeface="+mj-lt"/>
              <a:buAutoNum type="arabicPeriod" startAt="2"/>
            </a:pPr>
            <a:r>
              <a:rPr lang="ar-SA"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التحليل والقدرة على تقييم السياسة التربوية المطبقة في مختلف الدول. </a:t>
            </a:r>
            <a:endPar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15000"/>
              </a:lnSpc>
              <a:spcBef>
                <a:spcPts val="0"/>
              </a:spcBef>
              <a:spcAft>
                <a:spcPts val="800"/>
              </a:spcAft>
              <a:buFont typeface="+mj-lt"/>
              <a:buAutoNum type="arabicPeriod" startAt="2"/>
            </a:pPr>
            <a:r>
              <a:rPr lang="ar-SA"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الاطلاع على الاتجاهات الحديثة في تقويم السياسة التربوية.</a:t>
            </a:r>
            <a:endPar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r>
              <a:rPr lang="ar-JO"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6. </a:t>
            </a:r>
            <a:r>
              <a:rPr lang="ar-SA"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استشراف السياسة التربوية في القرن الحادي والعشرين.</a:t>
            </a:r>
            <a:r>
              <a:rPr lang="ar-SA" sz="32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sz="280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066F5E9D-2254-6207-65E1-14817A649DFC}"/>
              </a:ext>
            </a:extLst>
          </p:cNvPr>
          <p:cNvSpPr txBox="1"/>
          <p:nvPr/>
        </p:nvSpPr>
        <p:spPr>
          <a:xfrm>
            <a:off x="3909576" y="601986"/>
            <a:ext cx="4372847" cy="461665"/>
          </a:xfrm>
          <a:prstGeom prst="rect">
            <a:avLst/>
          </a:prstGeom>
          <a:noFill/>
        </p:spPr>
        <p:txBody>
          <a:bodyPr wrap="square" rtlCol="0">
            <a:spAutoFit/>
          </a:bodyPr>
          <a:lstStyle/>
          <a:p>
            <a:r>
              <a:rPr lang="ar-JO" sz="2400" dirty="0">
                <a:solidFill>
                  <a:srgbClr val="00B0F0"/>
                </a:solidFill>
                <a:latin typeface="Segoe UI" panose="020B0502040204020203" pitchFamily="34" charset="0"/>
                <a:cs typeface="Segoe UI" panose="020B0502040204020203" pitchFamily="34" charset="0"/>
              </a:rPr>
              <a:t>النتاجات ومخرجات التعلم</a:t>
            </a:r>
            <a:endParaRPr lang="en-US" sz="24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781874196"/>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0612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79033" y="1119018"/>
            <a:ext cx="10148199"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effectLst/>
                <a:latin typeface="Simplified Arabic" panose="02020603050405020304" pitchFamily="18" charset="-78"/>
                <a:ea typeface="Times New Roman" panose="02020603050405020304" pitchFamily="18" charset="0"/>
                <a:cs typeface="Simplified Arabic" panose="02020603050405020304" pitchFamily="18" charset="-78"/>
              </a:rPr>
              <a:t>يتم</a:t>
            </a:r>
            <a:endParaRPr lang="en-US" sz="1600" dirty="0">
              <a:solidFill>
                <a:schemeClr val="tx1"/>
              </a:solidFill>
              <a:latin typeface="Alexandria Light" pitchFamily="2" charset="-78"/>
              <a:cs typeface="Alexandria Light"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0359D2F8-814D-63DD-24DC-32177345ADA9}"/>
              </a:ext>
            </a:extLst>
          </p:cNvPr>
          <p:cNvPicPr>
            <a:picLocks noChangeAspect="1"/>
          </p:cNvPicPr>
          <p:nvPr/>
        </p:nvPicPr>
        <p:blipFill>
          <a:blip r:embed="rId3"/>
          <a:stretch>
            <a:fillRect/>
          </a:stretch>
        </p:blipFill>
        <p:spPr>
          <a:xfrm>
            <a:off x="2626178" y="626419"/>
            <a:ext cx="6437934" cy="542591"/>
          </a:xfrm>
          <a:prstGeom prst="rect">
            <a:avLst/>
          </a:prstGeom>
        </p:spPr>
      </p:pic>
      <p:pic>
        <p:nvPicPr>
          <p:cNvPr id="4" name="Picture 3">
            <a:extLst>
              <a:ext uri="{FF2B5EF4-FFF2-40B4-BE49-F238E27FC236}">
                <a16:creationId xmlns:a16="http://schemas.microsoft.com/office/drawing/2014/main" xmlns="" id="{619D701B-0191-1081-1CAD-E7D85E37180A}"/>
              </a:ext>
            </a:extLst>
          </p:cNvPr>
          <p:cNvPicPr>
            <a:picLocks noChangeAspect="1"/>
          </p:cNvPicPr>
          <p:nvPr/>
        </p:nvPicPr>
        <p:blipFill>
          <a:blip r:embed="rId4"/>
          <a:stretch>
            <a:fillRect/>
          </a:stretch>
        </p:blipFill>
        <p:spPr>
          <a:xfrm>
            <a:off x="2185077" y="1447628"/>
            <a:ext cx="7821846" cy="4457526"/>
          </a:xfrm>
          <a:prstGeom prst="rect">
            <a:avLst/>
          </a:prstGeom>
        </p:spPr>
      </p:pic>
    </p:spTree>
    <p:extLst>
      <p:ext uri="{BB962C8B-B14F-4D97-AF65-F5344CB8AC3E}">
        <p14:creationId xmlns:p14="http://schemas.microsoft.com/office/powerpoint/2010/main" val="3625052846"/>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مفهوم السياسات التعليمية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01</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46428"/>
    </mc:Choice>
    <mc:Fallback xmlns="">
      <p:transition spd="slow" advTm="4642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81978" y="1378424"/>
            <a:ext cx="7944256" cy="4588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مفهوم السياسات </a:t>
            </a:r>
            <a:r>
              <a:rPr lang="ar-JO" sz="2000" b="1" dirty="0" smtClean="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التعليمية</a:t>
            </a:r>
            <a:endParaRPr lang="ar-SA" sz="1600" b="1" dirty="0" smtClean="0">
              <a:solidFill>
                <a:schemeClr val="tx1"/>
              </a:solidFill>
              <a:latin typeface="Segoe UI" panose="020B0502040204020203" pitchFamily="34" charset="0"/>
              <a:cs typeface="Segoe UI" panose="020B0502040204020203" pitchFamily="34" charset="0"/>
            </a:endParaRPr>
          </a:p>
          <a:p>
            <a:pPr algn="just" rtl="1">
              <a:lnSpc>
                <a:spcPct val="250000"/>
              </a:lnSpc>
            </a:pPr>
            <a:r>
              <a:rPr lang="ar-JO" sz="1600" b="0" i="0" dirty="0" smtClean="0">
                <a:solidFill>
                  <a:schemeClr val="tx1"/>
                </a:solidFill>
                <a:effectLst/>
                <a:latin typeface="Segoe UI" panose="020B0502040204020203" pitchFamily="34" charset="0"/>
                <a:cs typeface="Segoe UI" panose="020B0502040204020203" pitchFamily="34" charset="0"/>
              </a:rPr>
              <a:t>وتُعرف </a:t>
            </a:r>
            <a:r>
              <a:rPr lang="ar-JO" sz="1600" b="0" i="0" dirty="0">
                <a:solidFill>
                  <a:schemeClr val="tx1"/>
                </a:solidFill>
                <a:effectLst/>
                <a:latin typeface="Segoe UI" panose="020B0502040204020203" pitchFamily="34" charset="0"/>
                <a:cs typeface="Segoe UI" panose="020B0502040204020203" pitchFamily="34" charset="0"/>
              </a:rPr>
              <a:t>السياسات التعليمية أو التربوية بأنها عملية منظمة، موجهة للأنشطة والمشروعات في ميدان التربية والتعليم، التي يراها واضعوا السياسة التربوية بأنها كفيلة بتحقيق الطموحات التي يتطلع المجتمع والأفراد إلى تحقيقها في ضوء الظروف والإمكانيات المتاحة، ويمكن تعريفها  بالأهداف والقواعد والمبادئ التي يقوم عليها التعليم في أي دولة، وتحديد إطاره العام، ونظمه المختلفة، أي أنها التنظيم العام الذي تضعه الدولة لمتابعة التعليم فيها بأجهزته الفنية والإدارية وفق ما تراه من أسس وقواعد تضمن تحسين جودة العمل وتحقيق أهدافه.</a:t>
            </a:r>
          </a:p>
          <a:p>
            <a:pPr algn="ctr"/>
            <a:endParaRPr lang="en-US" sz="36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7CB5ECB9-0A2D-E08A-8FDD-1674EF4500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076" y="1628572"/>
            <a:ext cx="3067050" cy="4338273"/>
          </a:xfrm>
          <a:prstGeom prst="rect">
            <a:avLst/>
          </a:prstGeom>
        </p:spPr>
      </p:pic>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54410"/>
    </mc:Choice>
    <mc:Fallback xmlns="">
      <p:transition spd="slow" advTm="5441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خصائص  السياسات التعليمية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6152773"/>
      </p:ext>
    </p:extLst>
  </p:cSld>
  <p:clrMapOvr>
    <a:masterClrMapping/>
  </p:clrMapOvr>
  <mc:AlternateContent xmlns:mc="http://schemas.openxmlformats.org/markup-compatibility/2006" xmlns:p14="http://schemas.microsoft.com/office/powerpoint/2010/main">
    <mc:Choice Requires="p14">
      <p:transition spd="slow" p14:dur="2000" advTm="46428"/>
    </mc:Choice>
    <mc:Fallback xmlns="">
      <p:transition spd="slow" advTm="4642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67566" y="1695751"/>
            <a:ext cx="7913259" cy="4333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ea typeface="Times New Roman" panose="02020603050405020304" pitchFamily="18" charset="0"/>
              <a:cs typeface="Alexandria Black" pitchFamily="2" charset="-78"/>
            </a:endParaRPr>
          </a:p>
          <a:p>
            <a:pPr algn="ctr"/>
            <a:endParaRPr lang="ar-JO"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378713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041354" y="94442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A8856C4B-9091-B36C-6BEC-D3963A296862}"/>
              </a:ext>
            </a:extLst>
          </p:cNvPr>
          <p:cNvSpPr txBox="1"/>
          <p:nvPr/>
        </p:nvSpPr>
        <p:spPr>
          <a:xfrm>
            <a:off x="5447367" y="1102628"/>
            <a:ext cx="4953656" cy="369332"/>
          </a:xfrm>
          <a:prstGeom prst="rect">
            <a:avLst/>
          </a:prstGeom>
          <a:noFill/>
        </p:spPr>
        <p:txBody>
          <a:bodyPr wrap="square" rtlCol="0">
            <a:spAutoFit/>
          </a:bodyPr>
          <a:lstStyle/>
          <a:p>
            <a:pPr algn="ctr"/>
            <a:r>
              <a:rPr lang="ar-JO" sz="18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خصائص السياسات التعليمية وأنواعها</a:t>
            </a:r>
          </a:p>
        </p:txBody>
      </p:sp>
      <p:sp>
        <p:nvSpPr>
          <p:cNvPr id="8" name="TextBox 7">
            <a:extLst>
              <a:ext uri="{FF2B5EF4-FFF2-40B4-BE49-F238E27FC236}">
                <a16:creationId xmlns:a16="http://schemas.microsoft.com/office/drawing/2014/main" xmlns="" id="{AA050C1E-0EC4-4BF4-637E-0E73212579FE}"/>
              </a:ext>
            </a:extLst>
          </p:cNvPr>
          <p:cNvSpPr txBox="1"/>
          <p:nvPr/>
        </p:nvSpPr>
        <p:spPr>
          <a:xfrm>
            <a:off x="4231954" y="2011131"/>
            <a:ext cx="7417571" cy="3330527"/>
          </a:xfrm>
          <a:prstGeom prst="rect">
            <a:avLst/>
          </a:prstGeom>
          <a:noFill/>
        </p:spPr>
        <p:txBody>
          <a:bodyPr wrap="square" rtlCol="0">
            <a:spAutoFit/>
          </a:bodyPr>
          <a:lstStyle/>
          <a:p>
            <a:pPr marL="342900" marR="0" lvl="0" indent="-342900" algn="just" rtl="1">
              <a:lnSpc>
                <a:spcPct val="107000"/>
              </a:lnSpc>
              <a:spcBef>
                <a:spcPts val="0"/>
              </a:spcBef>
              <a:spcAft>
                <a:spcPts val="0"/>
              </a:spcAft>
              <a:buFont typeface="Simplified Arabic" panose="02020603050405020304" pitchFamily="18" charset="-78"/>
              <a:buChar char="-"/>
            </a:pPr>
            <a:r>
              <a:rPr lang="ar-SA" dirty="0">
                <a:effectLst/>
                <a:latin typeface="Segoe UI" panose="020B0502040204020203" pitchFamily="34" charset="0"/>
                <a:ea typeface="Calibri" panose="020F0502020204030204" pitchFamily="34" charset="0"/>
                <a:cs typeface="Segoe UI" panose="020B0502040204020203" pitchFamily="34" charset="0"/>
              </a:rPr>
              <a:t>أنها ذات طبيعة توجيهية، وليست تفصيلية، فالسياسات التربوية في حد ذاتها لا تشتمل على تفصيلات لحل كل المشكلات الموجودة في الواقع،</a:t>
            </a:r>
            <a:r>
              <a:rPr lang="en-US" dirty="0">
                <a:effectLst/>
                <a:latin typeface="Segoe UI" panose="020B0502040204020203" pitchFamily="34" charset="0"/>
                <a:ea typeface="Calibri" panose="020F0502020204030204" pitchFamily="34" charset="0"/>
                <a:cs typeface="Segoe UI" panose="020B0502040204020203" pitchFamily="34" charset="0"/>
              </a:rPr>
              <a:t>.</a:t>
            </a:r>
          </a:p>
          <a:p>
            <a:pPr marL="342900" marR="0" lvl="0" indent="-342900" algn="just" rtl="1">
              <a:lnSpc>
                <a:spcPct val="107000"/>
              </a:lnSpc>
              <a:spcBef>
                <a:spcPts val="0"/>
              </a:spcBef>
              <a:spcAft>
                <a:spcPts val="0"/>
              </a:spcAft>
              <a:buFont typeface="Simplified Arabic" panose="02020603050405020304" pitchFamily="18" charset="-78"/>
              <a:buChar char="-"/>
            </a:pPr>
            <a:r>
              <a:rPr lang="ar-SA" dirty="0">
                <a:effectLst/>
                <a:latin typeface="Segoe UI" panose="020B0502040204020203" pitchFamily="34" charset="0"/>
                <a:ea typeface="Calibri" panose="020F0502020204030204" pitchFamily="34" charset="0"/>
                <a:cs typeface="Segoe UI" panose="020B0502040204020203" pitchFamily="34" charset="0"/>
              </a:rPr>
              <a:t> ذات طبيعة مستمرة ومتطورة، أي أنها ذات صفة مؤسسة لا تتأثر ولا تتغير بتغير القائمين عليها أو المسؤولين التربويين</a:t>
            </a:r>
            <a:r>
              <a:rPr lang="en-US" dirty="0">
                <a:effectLst/>
                <a:latin typeface="Segoe UI" panose="020B0502040204020203" pitchFamily="34" charset="0"/>
                <a:ea typeface="Calibri" panose="020F0502020204030204" pitchFamily="34" charset="0"/>
                <a:cs typeface="Segoe UI" panose="020B0502040204020203" pitchFamily="34" charset="0"/>
              </a:rPr>
              <a:t>.</a:t>
            </a:r>
          </a:p>
          <a:p>
            <a:pPr marL="342900" marR="0" lvl="0" indent="-342900" algn="just" rtl="1">
              <a:lnSpc>
                <a:spcPct val="107000"/>
              </a:lnSpc>
              <a:spcBef>
                <a:spcPts val="0"/>
              </a:spcBef>
              <a:spcAft>
                <a:spcPts val="0"/>
              </a:spcAft>
              <a:buFont typeface="Simplified Arabic" panose="02020603050405020304" pitchFamily="18" charset="-78"/>
              <a:buChar char="-"/>
            </a:pPr>
            <a:r>
              <a:rPr lang="ar-SA" dirty="0">
                <a:effectLst/>
                <a:latin typeface="Segoe UI" panose="020B0502040204020203" pitchFamily="34" charset="0"/>
                <a:ea typeface="Calibri" panose="020F0502020204030204" pitchFamily="34" charset="0"/>
                <a:cs typeface="Segoe UI" panose="020B0502040204020203" pitchFamily="34" charset="0"/>
              </a:rPr>
              <a:t>أنها موضوعية، أي لا تتأثر بالرغبات الشخصية للعاملين أو المسؤولين التربويين</a:t>
            </a:r>
            <a:r>
              <a:rPr lang="ar-JO" dirty="0">
                <a:effectLst/>
                <a:latin typeface="Segoe UI" panose="020B0502040204020203" pitchFamily="34" charset="0"/>
                <a:ea typeface="Calibri" panose="020F0502020204030204" pitchFamily="34" charset="0"/>
                <a:cs typeface="Segoe UI" panose="020B0502040204020203" pitchFamily="34" charset="0"/>
              </a:rPr>
              <a:t>.</a:t>
            </a:r>
            <a:r>
              <a:rPr lang="en-US" dirty="0">
                <a:effectLst/>
                <a:latin typeface="Segoe UI" panose="020B0502040204020203" pitchFamily="34" charset="0"/>
                <a:ea typeface="Calibri" panose="020F0502020204030204" pitchFamily="34" charset="0"/>
                <a:cs typeface="Segoe UI" panose="020B0502040204020203" pitchFamily="34" charset="0"/>
              </a:rPr>
              <a:t>.</a:t>
            </a:r>
          </a:p>
          <a:p>
            <a:pPr marL="342900" marR="0" lvl="0" indent="-342900" algn="just" rtl="1">
              <a:lnSpc>
                <a:spcPct val="107000"/>
              </a:lnSpc>
              <a:spcBef>
                <a:spcPts val="0"/>
              </a:spcBef>
              <a:spcAft>
                <a:spcPts val="0"/>
              </a:spcAft>
              <a:buFont typeface="Simplified Arabic" panose="02020603050405020304" pitchFamily="18" charset="-78"/>
              <a:buChar char="-"/>
            </a:pPr>
            <a:r>
              <a:rPr lang="ar-SA" dirty="0">
                <a:effectLst/>
                <a:latin typeface="Segoe UI" panose="020B0502040204020203" pitchFamily="34" charset="0"/>
                <a:ea typeface="Calibri" panose="020F0502020204030204" pitchFamily="34" charset="0"/>
                <a:cs typeface="Segoe UI" panose="020B0502040204020203" pitchFamily="34" charset="0"/>
              </a:rPr>
              <a:t> ذات طبيعة قابلة للتغير والمرونة، فهي ليست قوالب فكرية جامدة وإنما قابلة للتعديل والتغيير لتواكب التطور والتغيرات التي تطرأ وتواجه المجتمع</a:t>
            </a:r>
            <a:r>
              <a:rPr lang="en-US" dirty="0">
                <a:effectLst/>
                <a:latin typeface="Segoe UI" panose="020B0502040204020203" pitchFamily="34" charset="0"/>
                <a:ea typeface="Calibri" panose="020F0502020204030204" pitchFamily="34" charset="0"/>
                <a:cs typeface="Segoe UI" panose="020B0502040204020203" pitchFamily="34" charset="0"/>
              </a:rPr>
              <a:t>.</a:t>
            </a:r>
          </a:p>
          <a:p>
            <a:pPr marL="342900" marR="0" lvl="0" indent="-342900" algn="just" rtl="1">
              <a:lnSpc>
                <a:spcPct val="107000"/>
              </a:lnSpc>
              <a:spcBef>
                <a:spcPts val="0"/>
              </a:spcBef>
              <a:spcAft>
                <a:spcPts val="800"/>
              </a:spcAft>
              <a:buFont typeface="Simplified Arabic" panose="02020603050405020304" pitchFamily="18" charset="-78"/>
              <a:buChar char="-"/>
            </a:pPr>
            <a:r>
              <a:rPr lang="ar-SA" dirty="0">
                <a:effectLst/>
                <a:latin typeface="Segoe UI" panose="020B0502040204020203" pitchFamily="34" charset="0"/>
                <a:ea typeface="Calibri" panose="020F0502020204030204" pitchFamily="34" charset="0"/>
                <a:cs typeface="Segoe UI" panose="020B0502040204020203" pitchFamily="34" charset="0"/>
              </a:rPr>
              <a:t>هي انعكاس للواقع الاجتماعي الذي توجد فيه، إذ تستمد من معطيات المجتمع الذي وجدت من أجله، وتترجم أهدافه إلى واقع، وتتقيد بالمعايير الاجتماعية التي يفرضها، وتحقق أهداف ذلك المجتمع</a:t>
            </a:r>
            <a:r>
              <a:rPr lang="en-US" sz="1800" dirty="0">
                <a:effectLst/>
                <a:latin typeface="Segoe UI" panose="020B0502040204020203" pitchFamily="34" charset="0"/>
                <a:ea typeface="Calibri" panose="020F0502020204030204" pitchFamily="34" charset="0"/>
                <a:cs typeface="Segoe UI" panose="020B0502040204020203" pitchFamily="34" charset="0"/>
              </a:rPr>
              <a:t>.</a:t>
            </a: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86064"/>
    </mc:Choice>
    <mc:Fallback xmlns="">
      <p:transition spd="slow" advTm="860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just" rtl="1" fontAlgn="base">
              <a:lnSpc>
                <a:spcPct val="200000"/>
              </a:lnSpc>
            </a:pPr>
            <a:endParaRPr lang="ar-JO" sz="1600" dirty="0">
              <a:solidFill>
                <a:srgbClr val="000000"/>
              </a:solidFill>
              <a:latin typeface="Segoe UI" panose="020B0502040204020203" pitchFamily="34" charset="0"/>
              <a:cs typeface="Segoe UI" panose="020B0502040204020203" pitchFamily="34" charset="0"/>
            </a:endParaRPr>
          </a:p>
          <a:p>
            <a:pPr algn="just" rtl="1" fontAlgn="base">
              <a:lnSpc>
                <a:spcPct val="200000"/>
              </a:lnSpc>
            </a:pPr>
            <a:endParaRPr lang="ar-JO" dirty="0">
              <a:solidFill>
                <a:srgbClr val="00B0F0"/>
              </a:solidFill>
              <a:latin typeface="Segoe UI" panose="020B0502040204020203" pitchFamily="34" charset="0"/>
              <a:cs typeface="Segoe UI" panose="020B0502040204020203" pitchFamily="34" charset="0"/>
            </a:endParaRPr>
          </a:p>
          <a:p>
            <a:pPr algn="just" rtl="1" fontAlgn="base">
              <a:lnSpc>
                <a:spcPct val="200000"/>
              </a:lnSpc>
            </a:pPr>
            <a:endParaRPr lang="ar-JO" dirty="0">
              <a:solidFill>
                <a:srgbClr val="00B0F0"/>
              </a:solidFill>
              <a:latin typeface="Segoe UI" panose="020B0502040204020203" pitchFamily="34" charset="0"/>
              <a:cs typeface="Segoe UI" panose="020B0502040204020203" pitchFamily="34" charset="0"/>
            </a:endParaRPr>
          </a:p>
          <a:p>
            <a:pPr algn="just" rtl="1" fontAlgn="base">
              <a:lnSpc>
                <a:spcPct val="200000"/>
              </a:lnSpc>
            </a:pPr>
            <a:endParaRPr lang="ar-JO" dirty="0">
              <a:solidFill>
                <a:srgbClr val="00B0F0"/>
              </a:solidFill>
              <a:latin typeface="Segoe UI" panose="020B0502040204020203" pitchFamily="34" charset="0"/>
              <a:cs typeface="Segoe UI" panose="020B0502040204020203" pitchFamily="34" charset="0"/>
            </a:endParaRPr>
          </a:p>
          <a:p>
            <a:pPr algn="just" rtl="1" fontAlgn="base">
              <a:lnSpc>
                <a:spcPct val="200000"/>
              </a:lnSpc>
            </a:pPr>
            <a:endParaRPr lang="ar-JO" dirty="0">
              <a:solidFill>
                <a:srgbClr val="00B0F0"/>
              </a:solidFill>
              <a:latin typeface="Segoe UI" panose="020B0502040204020203" pitchFamily="34" charset="0"/>
              <a:cs typeface="Segoe UI" panose="020B0502040204020203" pitchFamily="34" charset="0"/>
            </a:endParaRPr>
          </a:p>
          <a:p>
            <a:pPr algn="ctr">
              <a:lnSpc>
                <a:spcPct val="200000"/>
              </a:lnSpc>
            </a:pPr>
            <a:r>
              <a:rPr lang="ar-JO" dirty="0">
                <a:solidFill>
                  <a:srgbClr val="00B0F0"/>
                </a:solidFill>
                <a:latin typeface="Segoe UI" panose="020B0502040204020203" pitchFamily="34" charset="0"/>
                <a:cs typeface="Segoe UI" panose="020B0502040204020203" pitchFamily="34" charset="0"/>
              </a:rPr>
              <a:t>    </a:t>
            </a:r>
            <a:r>
              <a:rPr lang="ar-JO"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التطورات التاريخية والحديثة والمنهجية للسياسات التعليمية</a:t>
            </a:r>
            <a:endParaRPr lang="en-US" sz="14400" dirty="0">
              <a:solidFill>
                <a:srgbClr val="00B0F0"/>
              </a:solidFill>
              <a:latin typeface="Segoe UI" panose="020B0502040204020203" pitchFamily="34" charset="0"/>
              <a:cs typeface="Segoe UI" panose="020B0502040204020203" pitchFamily="34" charset="0"/>
            </a:endParaRPr>
          </a:p>
          <a:p>
            <a:pPr algn="r">
              <a:lnSpc>
                <a:spcPct val="200000"/>
              </a:lnSpc>
            </a:pPr>
            <a:endParaRPr lang="ar-JO"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lnSpc>
                <a:spcPct val="200000"/>
              </a:lnSpc>
            </a:pPr>
            <a:endParaRPr lang="ar-JO" sz="24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lnSpc>
                <a:spcPct val="200000"/>
              </a:lnSpc>
            </a:pPr>
            <a:endParaRPr lang="ar-JO" sz="24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lnSpc>
                <a:spcPct val="200000"/>
              </a:lnSpc>
            </a:pPr>
            <a:endParaRPr lang="ar-JO" sz="24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lnSpc>
                <a:spcPct val="200000"/>
              </a:lnSpc>
            </a:pPr>
            <a:r>
              <a:rPr lang="ar-SA" sz="24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4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03</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71996"/>
    </mc:Choice>
    <mc:Fallback xmlns="">
      <p:transition spd="slow" advTm="7199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76172" y="1465657"/>
            <a:ext cx="8204653" cy="4826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just" rtl="1" fontAlgn="base">
              <a:lnSpc>
                <a:spcPct val="200000"/>
              </a:lnSpc>
            </a:pPr>
            <a:endParaRPr lang="ar-JO" sz="1600" dirty="0">
              <a:solidFill>
                <a:srgbClr val="000000"/>
              </a:solidFill>
              <a:latin typeface="Segoe UI" panose="020B0502040204020203" pitchFamily="34" charset="0"/>
              <a:cs typeface="Segoe UI" panose="020B0502040204020203" pitchFamily="34" charset="0"/>
            </a:endParaRPr>
          </a:p>
          <a:p>
            <a:pPr algn="just" rtl="1" fontAlgn="base">
              <a:lnSpc>
                <a:spcPct val="200000"/>
              </a:lnSpc>
            </a:pPr>
            <a:endParaRPr lang="ar-JO" dirty="0">
              <a:solidFill>
                <a:srgbClr val="00B0F0"/>
              </a:solidFill>
              <a:latin typeface="Segoe UI" panose="020B0502040204020203" pitchFamily="34" charset="0"/>
              <a:cs typeface="Segoe UI" panose="020B0502040204020203" pitchFamily="34" charset="0"/>
            </a:endParaRPr>
          </a:p>
          <a:p>
            <a:pPr algn="just" rtl="1" fontAlgn="base">
              <a:lnSpc>
                <a:spcPct val="200000"/>
              </a:lnSpc>
            </a:pPr>
            <a:endParaRPr lang="ar-JO" dirty="0">
              <a:solidFill>
                <a:srgbClr val="00B0F0"/>
              </a:solidFill>
              <a:latin typeface="Segoe UI" panose="020B0502040204020203" pitchFamily="34" charset="0"/>
              <a:cs typeface="Segoe UI" panose="020B0502040204020203" pitchFamily="34" charset="0"/>
            </a:endParaRPr>
          </a:p>
          <a:p>
            <a:pPr algn="just" rtl="1" fontAlgn="base">
              <a:lnSpc>
                <a:spcPct val="200000"/>
              </a:lnSpc>
            </a:pPr>
            <a:endParaRPr lang="ar-JO" sz="1600" dirty="0">
              <a:solidFill>
                <a:srgbClr val="00B0F0"/>
              </a:solidFill>
              <a:latin typeface="Segoe UI" panose="020B0502040204020203" pitchFamily="34" charset="0"/>
              <a:cs typeface="Segoe UI" panose="020B0502040204020203" pitchFamily="34" charset="0"/>
            </a:endParaRPr>
          </a:p>
          <a:p>
            <a:pPr algn="just" rtl="1" fontAlgn="base">
              <a:lnSpc>
                <a:spcPct val="200000"/>
              </a:lnSpc>
            </a:pPr>
            <a:r>
              <a:rPr lang="ar-JO" sz="1600" dirty="0">
                <a:solidFill>
                  <a:srgbClr val="00B0F0"/>
                </a:solidFill>
                <a:latin typeface="Segoe UI" panose="020B0502040204020203" pitchFamily="34" charset="0"/>
                <a:cs typeface="Segoe UI" panose="020B0502040204020203" pitchFamily="34" charset="0"/>
              </a:rPr>
              <a:t>              دواعي تطوير سياسات التعليم العالي والعام في العالم العربي</a:t>
            </a:r>
          </a:p>
          <a:p>
            <a:pPr algn="just" rtl="1" fontAlgn="base">
              <a:lnSpc>
                <a:spcPct val="200000"/>
              </a:lnSpc>
            </a:pPr>
            <a:r>
              <a:rPr lang="ar-JO" sz="1600" dirty="0">
                <a:solidFill>
                  <a:schemeClr val="tx1"/>
                </a:solidFill>
                <a:latin typeface="Segoe UI" panose="020B0502040204020203" pitchFamily="34" charset="0"/>
                <a:cs typeface="Segoe UI" panose="020B0502040204020203" pitchFamily="34" charset="0"/>
              </a:rPr>
              <a:t>      تتنوع الأسباب التي تدعو معظم دول الوطن العربي إلى ضرورة تطوير سياساتها التعليمية ومن هذه الأسباب:</a:t>
            </a:r>
          </a:p>
          <a:p>
            <a:pPr algn="just" rtl="1" fontAlgn="base">
              <a:lnSpc>
                <a:spcPct val="200000"/>
              </a:lnSpc>
            </a:pPr>
            <a:r>
              <a:rPr lang="ar-JO" sz="1600" dirty="0">
                <a:solidFill>
                  <a:schemeClr val="tx1"/>
                </a:solidFill>
                <a:latin typeface="Segoe UI" panose="020B0502040204020203" pitchFamily="34" charset="0"/>
                <a:cs typeface="Segoe UI" panose="020B0502040204020203" pitchFamily="34" charset="0"/>
              </a:rPr>
              <a:t>غياب البحث العلمي الهادف التطبيقي في الجامعات العربية. </a:t>
            </a:r>
          </a:p>
          <a:p>
            <a:pPr algn="just" rtl="1" fontAlgn="base">
              <a:lnSpc>
                <a:spcPct val="200000"/>
              </a:lnSpc>
            </a:pPr>
            <a:r>
              <a:rPr lang="ar-JO" sz="1600" dirty="0">
                <a:solidFill>
                  <a:schemeClr val="tx1"/>
                </a:solidFill>
                <a:latin typeface="Segoe UI" panose="020B0502040204020203" pitchFamily="34" charset="0"/>
                <a:cs typeface="Segoe UI" panose="020B0502040204020203" pitchFamily="34" charset="0"/>
              </a:rPr>
              <a:t>قلة براءات الاختراع في الوطن العربي مقابل العالمي.</a:t>
            </a:r>
          </a:p>
          <a:p>
            <a:pPr algn="just" rtl="1" fontAlgn="base">
              <a:lnSpc>
                <a:spcPct val="200000"/>
              </a:lnSpc>
            </a:pPr>
            <a:r>
              <a:rPr lang="ar-JO" sz="1600" dirty="0">
                <a:solidFill>
                  <a:schemeClr val="tx1"/>
                </a:solidFill>
                <a:latin typeface="Segoe UI" panose="020B0502040204020203" pitchFamily="34" charset="0"/>
                <a:cs typeface="Segoe UI" panose="020B0502040204020203" pitchFamily="34" charset="0"/>
              </a:rPr>
              <a:t>ضعف تطبيق مبدأ تكافؤ الفرص التعليمية في التعليم </a:t>
            </a:r>
          </a:p>
          <a:p>
            <a:pPr algn="just" rtl="1" fontAlgn="base">
              <a:lnSpc>
                <a:spcPct val="200000"/>
              </a:lnSpc>
            </a:pPr>
            <a:r>
              <a:rPr lang="ar-JO" sz="1600" dirty="0">
                <a:solidFill>
                  <a:schemeClr val="tx1"/>
                </a:solidFill>
                <a:latin typeface="Segoe UI" panose="020B0502040204020203" pitchFamily="34" charset="0"/>
                <a:cs typeface="Segoe UI" panose="020B0502040204020203" pitchFamily="34" charset="0"/>
              </a:rPr>
              <a:t>ضعف أعداد ونسب الطلاب الملتحقين بالأقسام العلمية بالجامعات.</a:t>
            </a:r>
          </a:p>
          <a:p>
            <a:pPr algn="just" rtl="1" fontAlgn="base">
              <a:lnSpc>
                <a:spcPct val="200000"/>
              </a:lnSpc>
            </a:pPr>
            <a:r>
              <a:rPr lang="ar-JO" sz="1600" dirty="0">
                <a:solidFill>
                  <a:schemeClr val="tx1"/>
                </a:solidFill>
                <a:latin typeface="Segoe UI" panose="020B0502040204020203" pitchFamily="34" charset="0"/>
                <a:cs typeface="Segoe UI" panose="020B0502040204020203" pitchFamily="34" charset="0"/>
              </a:rPr>
              <a:t>هجرة الأدمغة من الأكاديميين والمعلمين للخارج.</a:t>
            </a:r>
          </a:p>
          <a:p>
            <a:pPr algn="just" rtl="1" fontAlgn="base">
              <a:lnSpc>
                <a:spcPct val="200000"/>
              </a:lnSpc>
            </a:pPr>
            <a:r>
              <a:rPr lang="ar-JO" sz="1600" dirty="0">
                <a:solidFill>
                  <a:schemeClr val="tx1"/>
                </a:solidFill>
                <a:latin typeface="Segoe UI" panose="020B0502040204020203" pitchFamily="34" charset="0"/>
                <a:cs typeface="Segoe UI" panose="020B0502040204020203" pitchFamily="34" charset="0"/>
              </a:rPr>
              <a:t>غياب الجامعات العربية عن التصنيفات العالمية </a:t>
            </a:r>
          </a:p>
          <a:p>
            <a:pPr algn="just" rtl="1" fontAlgn="base">
              <a:lnSpc>
                <a:spcPct val="200000"/>
              </a:lnSpc>
            </a:pPr>
            <a:r>
              <a:rPr lang="ar-JO" sz="1600" dirty="0">
                <a:solidFill>
                  <a:schemeClr val="tx1"/>
                </a:solidFill>
                <a:latin typeface="Segoe UI" panose="020B0502040204020203" pitchFamily="34" charset="0"/>
                <a:cs typeface="Segoe UI" panose="020B0502040204020203" pitchFamily="34" charset="0"/>
              </a:rPr>
              <a:t>استيعاب الانفجار المعرفي، والتطورات العلمية والتكنولوجية العالمية المتلاحقة، والمتمثلة في ثورة المعلومات والاتصال</a:t>
            </a:r>
            <a:endParaRPr lang="ar-JO" sz="16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a:lnSpc>
                <a:spcPct val="200000"/>
              </a:lnSpc>
            </a:pPr>
            <a:endParaRPr lang="ar-JO" sz="24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lnSpc>
                <a:spcPct val="200000"/>
              </a:lnSpc>
            </a:pPr>
            <a:endParaRPr lang="ar-JO" sz="24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lnSpc>
                <a:spcPct val="200000"/>
              </a:lnSpc>
            </a:pPr>
            <a:endParaRPr lang="ar-JO" sz="24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lnSpc>
                <a:spcPct val="200000"/>
              </a:lnSpc>
            </a:pPr>
            <a:r>
              <a:rPr lang="ar-SA" sz="24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4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p:blipFill>
        <p:spPr>
          <a:xfrm>
            <a:off x="180432" y="952845"/>
            <a:ext cx="3472854"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2485572" y="95284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03</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6" name="Audio 11">
            <a:hlinkClick r:id="" action="ppaction://media"/>
            <a:extLst>
              <a:ext uri="{FF2B5EF4-FFF2-40B4-BE49-F238E27FC236}">
                <a16:creationId xmlns:a16="http://schemas.microsoft.com/office/drawing/2014/main" xmlns="" id="{358A4255-1F54-036C-BBB9-4CF057A60F5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1102178" y="5102395"/>
            <a:ext cx="3048000" cy="1714500"/>
          </a:xfrm>
          <a:prstGeom prst="rect">
            <a:avLst/>
          </a:prstGeom>
        </p:spPr>
      </p:pic>
    </p:spTree>
    <p:extLst>
      <p:ext uri="{BB962C8B-B14F-4D97-AF65-F5344CB8AC3E}">
        <p14:creationId xmlns:p14="http://schemas.microsoft.com/office/powerpoint/2010/main" val="1634841909"/>
      </p:ext>
    </p:extLst>
  </p:cSld>
  <p:clrMapOvr>
    <a:masterClrMapping/>
  </p:clrMapOvr>
  <mc:AlternateContent xmlns:mc="http://schemas.openxmlformats.org/markup-compatibility/2006" xmlns:p14="http://schemas.microsoft.com/office/powerpoint/2010/main">
    <mc:Choice Requires="p14">
      <p:transition spd="slow" p14:dur="2000" advTm="71996"/>
    </mc:Choice>
    <mc:Fallback xmlns="">
      <p:transition spd="slow" advTm="719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671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400" dirty="0">
              <a:solidFill>
                <a:srgbClr val="00B0F0"/>
              </a:solidFill>
              <a:latin typeface="Segoe UI" panose="020B0502040204020203" pitchFamily="34" charset="0"/>
              <a:cs typeface="Segoe UI" panose="020B0502040204020203" pitchFamily="34" charset="0"/>
            </a:endParaRPr>
          </a:p>
          <a:p>
            <a:pPr algn="ctr"/>
            <a:r>
              <a:rPr lang="ar-JO" sz="240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نظريات السياسات التعليمية</a:t>
            </a:r>
            <a:endParaRPr lang="en-US" sz="49400" dirty="0">
              <a:solidFill>
                <a:srgbClr val="00B0F0"/>
              </a:solidFill>
              <a:latin typeface="Segoe UI" panose="020B0502040204020203" pitchFamily="34" charset="0"/>
              <a:cs typeface="Segoe UI" panose="020B0502040204020203" pitchFamily="34" charset="0"/>
            </a:endParaRPr>
          </a:p>
          <a:p>
            <a:pPr algn="r"/>
            <a:endParaRPr lang="ar-JO" sz="32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32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32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04</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r"/>
            <a:endParaRPr lang="ar-JO" sz="1600" dirty="0">
              <a:solidFill>
                <a:srgbClr val="000000"/>
              </a:solidFill>
              <a:latin typeface="Segoe UI" panose="020B0502040204020203" pitchFamily="34" charset="0"/>
              <a:cs typeface="Segoe UI" panose="020B0502040204020203" pitchFamily="34" charset="0"/>
            </a:endParaRPr>
          </a:p>
          <a:p>
            <a:pPr algn="ctr" rtl="1" fontAlgn="base">
              <a:lnSpc>
                <a:spcPct val="200000"/>
              </a:lnSpc>
            </a:pPr>
            <a:r>
              <a:rPr lang="ar-JO" sz="1600" dirty="0">
                <a:solidFill>
                  <a:srgbClr val="000000"/>
                </a:solidFill>
                <a:latin typeface="Segoe UI" panose="020B0502040204020203" pitchFamily="34" charset="0"/>
                <a:cs typeface="Segoe UI" panose="020B0502040204020203" pitchFamily="34" charset="0"/>
              </a:rPr>
              <a:t>    </a:t>
            </a:r>
            <a:r>
              <a:rPr lang="ar-SA"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المداخل الاقتصادية لصنع السياسات التعليمية</a:t>
            </a:r>
          </a:p>
          <a:p>
            <a:pPr algn="just" rtl="1" fontAlgn="base">
              <a:lnSpc>
                <a:spcPct val="200000"/>
              </a:lnSpc>
            </a:pP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05</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48934"/>
    </mc:Choice>
    <mc:Fallback xmlns="">
      <p:transition spd="slow" advTm="4893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r"/>
            <a:endParaRPr lang="ar-JO" sz="1600" dirty="0">
              <a:solidFill>
                <a:srgbClr val="000000"/>
              </a:solidFill>
              <a:latin typeface="Segoe UI" panose="020B0502040204020203" pitchFamily="34" charset="0"/>
              <a:cs typeface="Segoe UI" panose="020B0502040204020203" pitchFamily="34" charset="0"/>
            </a:endParaRPr>
          </a:p>
          <a:p>
            <a:pPr algn="ctr" rtl="1" fontAlgn="base">
              <a:lnSpc>
                <a:spcPct val="200000"/>
              </a:lnSpc>
            </a:pPr>
            <a:r>
              <a:rPr lang="ar-JO" sz="1600" dirty="0">
                <a:solidFill>
                  <a:srgbClr val="000000"/>
                </a:solidFill>
                <a:latin typeface="Segoe UI" panose="020B0502040204020203" pitchFamily="34" charset="0"/>
                <a:cs typeface="Segoe UI" panose="020B0502040204020203" pitchFamily="34" charset="0"/>
              </a:rPr>
              <a:t>    </a:t>
            </a:r>
            <a:r>
              <a:rPr lang="ar-JO"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مؤسسات صنع السياسات التعليمية</a:t>
            </a:r>
          </a:p>
          <a:p>
            <a:pPr algn="just" rtl="1" fontAlgn="base">
              <a:lnSpc>
                <a:spcPct val="200000"/>
              </a:lnSpc>
            </a:pP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06</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329426"/>
      </p:ext>
    </p:extLst>
  </p:cSld>
  <p:clrMapOvr>
    <a:masterClrMapping/>
  </p:clrMapOvr>
  <mc:AlternateContent xmlns:mc="http://schemas.openxmlformats.org/markup-compatibility/2006" xmlns:p14="http://schemas.microsoft.com/office/powerpoint/2010/main">
    <mc:Choice Requires="p14">
      <p:transition spd="slow" p14:dur="2000" advTm="96620"/>
    </mc:Choice>
    <mc:Fallback xmlns="">
      <p:transition spd="slow" advTm="9662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4019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r"/>
            <a:endParaRPr lang="ar-JO" sz="1600" dirty="0">
              <a:solidFill>
                <a:srgbClr val="000000"/>
              </a:solidFill>
              <a:latin typeface="Segoe UI" panose="020B0502040204020203" pitchFamily="34" charset="0"/>
              <a:cs typeface="Segoe UI" panose="020B0502040204020203" pitchFamily="34" charset="0"/>
            </a:endParaRPr>
          </a:p>
          <a:p>
            <a:pPr algn="ctr" rtl="1" fontAlgn="base">
              <a:lnSpc>
                <a:spcPct val="200000"/>
              </a:lnSpc>
            </a:pPr>
            <a:r>
              <a:rPr lang="ar-JO" sz="1600" dirty="0">
                <a:solidFill>
                  <a:srgbClr val="000000"/>
                </a:solidFill>
                <a:latin typeface="Segoe UI" panose="020B0502040204020203" pitchFamily="34" charset="0"/>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4587499"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06</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7ADED960-295B-2AE3-D581-48B6F51363BF}"/>
              </a:ext>
            </a:extLst>
          </p:cNvPr>
          <p:cNvSpPr txBox="1"/>
          <p:nvPr/>
        </p:nvSpPr>
        <p:spPr>
          <a:xfrm>
            <a:off x="6754088" y="1105632"/>
            <a:ext cx="4587498" cy="646331"/>
          </a:xfrm>
          <a:prstGeom prst="rect">
            <a:avLst/>
          </a:prstGeom>
          <a:noFill/>
        </p:spPr>
        <p:txBody>
          <a:bodyPr wrap="square" rtlCol="0">
            <a:spAutoFit/>
          </a:bodyPr>
          <a:lstStyle/>
          <a:p>
            <a:pPr algn="ctr" rtl="1" fontAlgn="base">
              <a:lnSpc>
                <a:spcPct val="200000"/>
              </a:lnSpc>
            </a:pPr>
            <a:r>
              <a:rPr lang="ar-JO"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مؤسسات صنع السياسات التعليمية</a:t>
            </a:r>
          </a:p>
        </p:txBody>
      </p:sp>
      <p:sp>
        <p:nvSpPr>
          <p:cNvPr id="10" name="TextBox 9">
            <a:extLst>
              <a:ext uri="{FF2B5EF4-FFF2-40B4-BE49-F238E27FC236}">
                <a16:creationId xmlns:a16="http://schemas.microsoft.com/office/drawing/2014/main" xmlns="" id="{A6990DAF-AE7A-DCD4-8B99-A8F490470853}"/>
              </a:ext>
            </a:extLst>
          </p:cNvPr>
          <p:cNvSpPr txBox="1"/>
          <p:nvPr/>
        </p:nvSpPr>
        <p:spPr>
          <a:xfrm>
            <a:off x="5869857" y="2201375"/>
            <a:ext cx="5860138" cy="3000821"/>
          </a:xfrm>
          <a:prstGeom prst="rect">
            <a:avLst/>
          </a:prstGeom>
          <a:noFill/>
        </p:spPr>
        <p:txBody>
          <a:bodyPr wrap="square" rtlCol="0">
            <a:spAutoFit/>
          </a:bodyPr>
          <a:lstStyle/>
          <a:p>
            <a:pPr algn="r">
              <a:lnSpc>
                <a:spcPct val="150000"/>
              </a:lnSpc>
            </a:pPr>
            <a:r>
              <a:rPr lang="ar-JO" dirty="0">
                <a:latin typeface="Segoe UI" panose="020B0502040204020203" pitchFamily="34" charset="0"/>
                <a:cs typeface="Segoe UI" panose="020B0502040204020203" pitchFamily="34" charset="0"/>
              </a:rPr>
              <a:t>هناك العديد من المؤسسات التي تشترك في صنع السياسات التعليمية ومنها:</a:t>
            </a:r>
          </a:p>
          <a:p>
            <a:pPr algn="r">
              <a:lnSpc>
                <a:spcPct val="150000"/>
              </a:lnSpc>
            </a:pPr>
            <a:endParaRPr lang="ar-JO" dirty="0">
              <a:latin typeface="Segoe UI" panose="020B0502040204020203" pitchFamily="34" charset="0"/>
              <a:cs typeface="Segoe UI" panose="020B0502040204020203" pitchFamily="34" charset="0"/>
            </a:endParaRPr>
          </a:p>
          <a:p>
            <a:pPr algn="r" rtl="1">
              <a:lnSpc>
                <a:spcPct val="150000"/>
              </a:lnSpc>
            </a:pPr>
            <a:r>
              <a:rPr lang="ar-JO" dirty="0">
                <a:latin typeface="Segoe UI" panose="020B0502040204020203" pitchFamily="34" charset="0"/>
                <a:cs typeface="Segoe UI" panose="020B0502040204020203" pitchFamily="34" charset="0"/>
              </a:rPr>
              <a:t>1- القوى الرسمية (رئيس الدولة ، رئيس الوزراء، رئاسة الوزراء، المشرعون، مجلس الأمة....................)</a:t>
            </a:r>
          </a:p>
          <a:p>
            <a:pPr algn="r" rtl="1">
              <a:lnSpc>
                <a:spcPct val="150000"/>
              </a:lnSpc>
            </a:pPr>
            <a:endParaRPr lang="ar-JO" dirty="0">
              <a:latin typeface="Segoe UI" panose="020B0502040204020203" pitchFamily="34" charset="0"/>
              <a:cs typeface="Segoe UI" panose="020B0502040204020203" pitchFamily="34" charset="0"/>
            </a:endParaRPr>
          </a:p>
          <a:p>
            <a:pPr algn="r" rtl="1">
              <a:lnSpc>
                <a:spcPct val="150000"/>
              </a:lnSpc>
            </a:pPr>
            <a:r>
              <a:rPr lang="ar-JO" dirty="0">
                <a:latin typeface="Segoe UI" panose="020B0502040204020203" pitchFamily="34" charset="0"/>
                <a:cs typeface="Segoe UI" panose="020B0502040204020203" pitchFamily="34" charset="0"/>
              </a:rPr>
              <a:t>2-القوى غير الرسمية ( الأحزاب، جماعات المصالح............)</a:t>
            </a:r>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123978012"/>
      </p:ext>
    </p:extLst>
  </p:cSld>
  <p:clrMapOvr>
    <a:masterClrMapping/>
  </p:clrMapOvr>
  <mc:AlternateContent xmlns:mc="http://schemas.openxmlformats.org/markup-compatibility/2006" xmlns:p14="http://schemas.microsoft.com/office/powerpoint/2010/main">
    <mc:Choice Requires="p14">
      <p:transition spd="slow" p14:dur="2000" advTm="96620"/>
    </mc:Choice>
    <mc:Fallback xmlns="">
      <p:transition spd="slow" advTm="9662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r"/>
            <a:endParaRPr lang="ar-JO" sz="1600" dirty="0">
              <a:solidFill>
                <a:srgbClr val="000000"/>
              </a:solidFill>
              <a:latin typeface="Segoe UI" panose="020B0502040204020203" pitchFamily="34" charset="0"/>
              <a:cs typeface="Segoe UI" panose="020B0502040204020203" pitchFamily="34" charset="0"/>
            </a:endParaRPr>
          </a:p>
          <a:p>
            <a:pPr algn="ctr" rtl="1" fontAlgn="base">
              <a:lnSpc>
                <a:spcPct val="200000"/>
              </a:lnSpc>
            </a:pPr>
            <a:r>
              <a:rPr lang="ar-JO" sz="1600" dirty="0">
                <a:solidFill>
                  <a:srgbClr val="000000"/>
                </a:solidFill>
                <a:latin typeface="Segoe UI" panose="020B0502040204020203" pitchFamily="34" charset="0"/>
                <a:cs typeface="Segoe UI" panose="020B0502040204020203" pitchFamily="34" charset="0"/>
              </a:rPr>
              <a:t>    </a:t>
            </a:r>
            <a:r>
              <a:rPr lang="ar-JO"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صنع السياسات التعليمية والتخطيط التربوي</a:t>
            </a:r>
          </a:p>
          <a:p>
            <a:pPr algn="just" rtl="1" fontAlgn="base">
              <a:lnSpc>
                <a:spcPct val="200000"/>
              </a:lnSpc>
            </a:pP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07</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5088350"/>
      </p:ext>
    </p:extLst>
  </p:cSld>
  <p:clrMapOvr>
    <a:masterClrMapping/>
  </p:clrMapOvr>
  <mc:AlternateContent xmlns:mc="http://schemas.openxmlformats.org/markup-compatibility/2006" xmlns:p14="http://schemas.microsoft.com/office/powerpoint/2010/main">
    <mc:Choice Requires="p14">
      <p:transition spd="slow" p14:dur="2000" advTm="68922"/>
    </mc:Choice>
    <mc:Fallback xmlns="">
      <p:transition spd="slow" advTm="6892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r"/>
            <a:endParaRPr lang="ar-JO" sz="1600" dirty="0">
              <a:solidFill>
                <a:srgbClr val="000000"/>
              </a:solidFill>
              <a:latin typeface="Segoe UI" panose="020B0502040204020203" pitchFamily="34" charset="0"/>
              <a:cs typeface="Segoe UI" panose="020B0502040204020203" pitchFamily="34" charset="0"/>
            </a:endParaRPr>
          </a:p>
          <a:p>
            <a:pPr algn="ctr" rtl="1" fontAlgn="base">
              <a:lnSpc>
                <a:spcPct val="200000"/>
              </a:lnSpc>
            </a:pPr>
            <a:r>
              <a:rPr lang="ar-JO" sz="1600" dirty="0">
                <a:solidFill>
                  <a:srgbClr val="000000"/>
                </a:solidFill>
                <a:latin typeface="Segoe UI" panose="020B0502040204020203" pitchFamily="34" charset="0"/>
                <a:cs typeface="Segoe UI" panose="020B0502040204020203" pitchFamily="34" charset="0"/>
              </a:rPr>
              <a:t>    </a:t>
            </a:r>
            <a:r>
              <a:rPr lang="ar-JO"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تحليل السياسات التعليمية ودور البحث التربوي</a:t>
            </a:r>
          </a:p>
          <a:p>
            <a:pPr algn="just" rtl="1" fontAlgn="base">
              <a:lnSpc>
                <a:spcPct val="200000"/>
              </a:lnSpc>
            </a:pP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1410345"/>
            <a:ext cx="4521713" cy="4993573"/>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00101" y="13623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08</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4381353"/>
      </p:ext>
    </p:extLst>
  </p:cSld>
  <p:clrMapOvr>
    <a:masterClrMapping/>
  </p:clrMapOvr>
  <mc:AlternateContent xmlns:mc="http://schemas.openxmlformats.org/markup-compatibility/2006" xmlns:p14="http://schemas.microsoft.com/office/powerpoint/2010/main">
    <mc:Choice Requires="p14">
      <p:transition spd="slow" p14:dur="2000" advTm="78116"/>
    </mc:Choice>
    <mc:Fallback xmlns="">
      <p:transition spd="slow" advTm="7811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r"/>
            <a:endParaRPr lang="ar-JO" sz="1600" dirty="0">
              <a:solidFill>
                <a:srgbClr val="000000"/>
              </a:solidFill>
              <a:latin typeface="Segoe UI" panose="020B0502040204020203" pitchFamily="34" charset="0"/>
              <a:cs typeface="Segoe UI" panose="020B0502040204020203" pitchFamily="34" charset="0"/>
            </a:endParaRPr>
          </a:p>
          <a:p>
            <a:pPr algn="ctr" rtl="1" fontAlgn="base">
              <a:lnSpc>
                <a:spcPct val="200000"/>
              </a:lnSpc>
            </a:pPr>
            <a:r>
              <a:rPr lang="ar-JO" sz="2000" dirty="0">
                <a:solidFill>
                  <a:srgbClr val="00B0F0"/>
                </a:solidFill>
                <a:latin typeface="Segoe UI" panose="020B0502040204020203" pitchFamily="34" charset="0"/>
                <a:cs typeface="Segoe UI" panose="020B0502040204020203" pitchFamily="34" charset="0"/>
              </a:rPr>
              <a:t>خصخصة التعليم</a:t>
            </a:r>
          </a:p>
          <a:p>
            <a:pPr algn="just" rtl="1" fontAlgn="base">
              <a:lnSpc>
                <a:spcPct val="200000"/>
              </a:lnSpc>
            </a:pP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311175" y="1394241"/>
            <a:ext cx="4521713" cy="505096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649444" y="139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09</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8193947"/>
      </p:ext>
    </p:extLst>
  </p:cSld>
  <p:clrMapOvr>
    <a:masterClrMapping/>
  </p:clrMapOvr>
  <mc:AlternateContent xmlns:mc="http://schemas.openxmlformats.org/markup-compatibility/2006" xmlns:p14="http://schemas.microsoft.com/office/powerpoint/2010/main">
    <mc:Choice Requires="p14">
      <p:transition spd="slow" p14:dur="2000" advTm="79596"/>
    </mc:Choice>
    <mc:Fallback xmlns="">
      <p:transition spd="slow" advTm="7959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r"/>
            <a:endParaRPr lang="ar-JO" sz="1600" dirty="0">
              <a:solidFill>
                <a:srgbClr val="000000"/>
              </a:solidFill>
              <a:latin typeface="Segoe UI" panose="020B0502040204020203" pitchFamily="34" charset="0"/>
              <a:cs typeface="Segoe UI" panose="020B0502040204020203" pitchFamily="34" charset="0"/>
            </a:endParaRPr>
          </a:p>
          <a:p>
            <a:pPr algn="ctr" rtl="1" fontAlgn="base">
              <a:lnSpc>
                <a:spcPct val="200000"/>
              </a:lnSpc>
            </a:pPr>
            <a:r>
              <a:rPr lang="ar-JO" sz="2000" dirty="0">
                <a:solidFill>
                  <a:srgbClr val="00B0F0"/>
                </a:solidFill>
                <a:latin typeface="Segoe UI" panose="020B0502040204020203" pitchFamily="34" charset="0"/>
                <a:cs typeface="Segoe UI" panose="020B0502040204020203" pitchFamily="34" charset="0"/>
              </a:rPr>
              <a:t>نماذج من السياسات التعليمية في الوطن العربي والعالم</a:t>
            </a:r>
          </a:p>
          <a:p>
            <a:pPr algn="just" rtl="1" fontAlgn="base">
              <a:lnSpc>
                <a:spcPct val="200000"/>
              </a:lnSpc>
            </a:pP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xmlns=""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xmlns=""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10</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3822450"/>
      </p:ext>
    </p:extLst>
  </p:cSld>
  <p:clrMapOvr>
    <a:masterClrMapping/>
  </p:clrMapOvr>
  <mc:AlternateContent xmlns:mc="http://schemas.openxmlformats.org/markup-compatibility/2006" xmlns:p14="http://schemas.microsoft.com/office/powerpoint/2010/main">
    <mc:Choice Requires="p14">
      <p:transition spd="slow" p14:dur="2000" advTm="61252"/>
    </mc:Choice>
    <mc:Fallback xmlns="">
      <p:transition spd="slow" advTm="6125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8942" y="2009240"/>
            <a:ext cx="6781883"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2000" b="1" dirty="0">
                <a:solidFill>
                  <a:srgbClr val="00B0F0"/>
                </a:solidFill>
                <a:latin typeface="Segoe UI" panose="020B0502040204020203" pitchFamily="34" charset="0"/>
                <a:cs typeface="Segoe UI" panose="020B0502040204020203" pitchFamily="34" charset="0"/>
              </a:rPr>
              <a:t>مراجع المادة</a:t>
            </a:r>
          </a:p>
          <a:p>
            <a:pPr algn="just" rtl="1" fontAlgn="base">
              <a:lnSpc>
                <a:spcPct val="200000"/>
              </a:lnSpc>
            </a:pPr>
            <a:r>
              <a:rPr lang="ar-JO"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المصري، إيمان، الضمرات، آلاء، ومخلص، محمد (2024). سياسات التعليم، مكتبة الرشد: الرياض.</a:t>
            </a:r>
          </a:p>
          <a:p>
            <a:pPr algn="r"/>
            <a:r>
              <a:rPr lang="ar-JO" b="1"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الحسين, أحمد (2002). مدخل إلى تحليل السياسات العامة، المركز العلمي للدراسات السياسية.</a:t>
            </a:r>
          </a:p>
          <a:p>
            <a:pPr algn="r"/>
            <a:endParaRPr lang="ar-JO"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a:r>
              <a:rPr lang="en-US" b="1" dirty="0" err="1">
                <a:solidFill>
                  <a:schemeClr val="tx1"/>
                </a:solidFill>
                <a:latin typeface="Segoe UI" panose="020B0502040204020203" pitchFamily="34" charset="0"/>
                <a:ea typeface="Simplified Arabic" panose="02020603050405020304" pitchFamily="18" charset="-78"/>
                <a:cs typeface="Segoe UI" panose="020B0502040204020203" pitchFamily="34" charset="0"/>
              </a:rPr>
              <a:t>Tagler</a:t>
            </a:r>
            <a:r>
              <a:rPr lang="en-US" b="1"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 Sandra (1997) Educational Policy and Politics of Change, New fetter lane, England</a:t>
            </a:r>
            <a:r>
              <a:rPr lang="ar-SA"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xmlns="" id="{6B7452F7-4FF6-308E-6866-490DEE6DA5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933" y="2034425"/>
            <a:ext cx="3549160" cy="4037308"/>
          </a:xfrm>
          <a:prstGeom prst="rect">
            <a:avLst/>
          </a:prstGeom>
        </p:spPr>
      </p:pic>
    </p:spTree>
    <p:extLst>
      <p:ext uri="{BB962C8B-B14F-4D97-AF65-F5344CB8AC3E}">
        <p14:creationId xmlns:p14="http://schemas.microsoft.com/office/powerpoint/2010/main" val="2789502226"/>
      </p:ext>
    </p:extLst>
  </p:cSld>
  <p:clrMapOvr>
    <a:masterClrMapping/>
  </p:clrMapOvr>
  <mc:AlternateContent xmlns:mc="http://schemas.openxmlformats.org/markup-compatibility/2006" xmlns:p14="http://schemas.microsoft.com/office/powerpoint/2010/main">
    <mc:Choice Requires="p14">
      <p:transition spd="slow" p14:dur="2000" advTm="58918"/>
    </mc:Choice>
    <mc:Fallback xmlns="">
      <p:transition spd="slow" advTm="5891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8942" y="1708035"/>
            <a:ext cx="6781883"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2000" b="1" dirty="0">
                <a:solidFill>
                  <a:srgbClr val="00B0F0"/>
                </a:solidFill>
                <a:latin typeface="Segoe UI" panose="020B0502040204020203" pitchFamily="34" charset="0"/>
                <a:cs typeface="Segoe UI" panose="020B0502040204020203" pitchFamily="34" charset="0"/>
              </a:rPr>
              <a:t>مراجع المادة</a:t>
            </a:r>
          </a:p>
          <a:p>
            <a:pPr algn="just" rtl="1" fontAlgn="base">
              <a:lnSpc>
                <a:spcPct val="200000"/>
              </a:lnSpc>
            </a:pPr>
            <a:endParaRPr lang="ar-JO"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r">
              <a:lnSpc>
                <a:spcPct val="115000"/>
              </a:lnSpc>
            </a:pPr>
            <a:r>
              <a:rPr lang="ar-JO" sz="18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السعود، راتب (2024). </a:t>
            </a:r>
            <a:r>
              <a:rPr lang="ar-JO" sz="1800" b="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السياسات التربوية في الدول العربية</a:t>
            </a:r>
            <a:r>
              <a:rPr lang="ar-JO" sz="18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دار وائل للنشر: عمان، الأردن</a:t>
            </a:r>
            <a:r>
              <a:rPr lang="ar-JO"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2768917"/>
      </p:ext>
    </p:extLst>
  </p:cSld>
  <p:clrMapOvr>
    <a:masterClrMapping/>
  </p:clrMapOvr>
  <mc:AlternateContent xmlns:mc="http://schemas.openxmlformats.org/markup-compatibility/2006" xmlns:p14="http://schemas.microsoft.com/office/powerpoint/2010/main">
    <mc:Choice Requires="p14">
      <p:transition spd="slow" p14:dur="2000" advTm="75866"/>
    </mc:Choice>
    <mc:Fallback xmlns="">
      <p:transition spd="slow" advTm="758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21777" y="333896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669BBC"/>
                </a:solidFill>
              </a:rPr>
              <a:t>س</a:t>
            </a:r>
            <a:r>
              <a:rPr lang="ar-JO" sz="2400" b="1" dirty="0">
                <a:solidFill>
                  <a:schemeClr val="bg1"/>
                </a:solidFill>
              </a:rPr>
              <a:t>سياسات  التعليم</a:t>
            </a:r>
            <a:endParaRPr lang="id-ID" sz="2400" b="1" dirty="0">
              <a:solidFill>
                <a:schemeClr val="bg1"/>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999"/>
    </mc:Choice>
    <mc:Fallback xmlns="">
      <p:transition spd="slow" advTm="5999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52E52B-384F-456C-ACC2-BCE2751136A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7EB1BE99-1863-464C-BD95-CD239D4F5330}">
  <ds:schemaRefs>
    <ds:schemaRef ds:uri="http://schemas.microsoft.com/sharepoint/v3/contenttype/forms"/>
  </ds:schemaRefs>
</ds:datastoreItem>
</file>

<file path=customXml/itemProps3.xml><?xml version="1.0" encoding="utf-8"?>
<ds:datastoreItem xmlns:ds="http://schemas.openxmlformats.org/officeDocument/2006/customXml" ds:itemID="{66EF3266-B721-4905-81FE-CAEEF51ACB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415</TotalTime>
  <Words>1108</Words>
  <Application>Microsoft Office PowerPoint</Application>
  <PresentationFormat>Widescreen</PresentationFormat>
  <Paragraphs>218</Paragraphs>
  <Slides>28</Slides>
  <Notes>3</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28</vt:i4>
      </vt:variant>
    </vt:vector>
  </HeadingPairs>
  <TitlesOfParts>
    <vt:vector size="38" baseType="lpstr">
      <vt:lpstr>Alexandria Black</vt:lpstr>
      <vt:lpstr>Alexandria Light</vt:lpstr>
      <vt:lpstr>Arial</vt:lpstr>
      <vt:lpstr>Calibri</vt:lpstr>
      <vt:lpstr>Calibri Light</vt:lpstr>
      <vt:lpstr>Segoe UI</vt:lpstr>
      <vt:lpstr>Simplified Arabic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127</cp:revision>
  <dcterms:created xsi:type="dcterms:W3CDTF">2023-04-29T09:08:00Z</dcterms:created>
  <dcterms:modified xsi:type="dcterms:W3CDTF">2026-01-26T10:46:29Z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