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85" r:id="rId5"/>
    <p:sldMasterId id="2147483703" r:id="rId6"/>
  </p:sldMasterIdLst>
  <p:notesMasterIdLst>
    <p:notesMasterId r:id="rId56"/>
  </p:notesMasterIdLst>
  <p:sldIdLst>
    <p:sldId id="494" r:id="rId7"/>
    <p:sldId id="495" r:id="rId8"/>
    <p:sldId id="1018" r:id="rId9"/>
    <p:sldId id="309" r:id="rId10"/>
    <p:sldId id="1024" r:id="rId11"/>
    <p:sldId id="1020" r:id="rId12"/>
    <p:sldId id="311" r:id="rId13"/>
    <p:sldId id="1025" r:id="rId14"/>
    <p:sldId id="326" r:id="rId15"/>
    <p:sldId id="1026" r:id="rId16"/>
    <p:sldId id="328" r:id="rId17"/>
    <p:sldId id="1027" r:id="rId18"/>
    <p:sldId id="327" r:id="rId19"/>
    <p:sldId id="1028" r:id="rId20"/>
    <p:sldId id="312" r:id="rId21"/>
    <p:sldId id="329" r:id="rId22"/>
    <p:sldId id="1029" r:id="rId23"/>
    <p:sldId id="330" r:id="rId24"/>
    <p:sldId id="331" r:id="rId25"/>
    <p:sldId id="1019" r:id="rId26"/>
    <p:sldId id="313" r:id="rId27"/>
    <p:sldId id="316" r:id="rId28"/>
    <p:sldId id="317" r:id="rId29"/>
    <p:sldId id="318" r:id="rId30"/>
    <p:sldId id="319" r:id="rId31"/>
    <p:sldId id="320" r:id="rId32"/>
    <p:sldId id="1021" r:id="rId33"/>
    <p:sldId id="322" r:id="rId34"/>
    <p:sldId id="1022" r:id="rId35"/>
    <p:sldId id="323" r:id="rId36"/>
    <p:sldId id="324" r:id="rId37"/>
    <p:sldId id="1023" r:id="rId38"/>
    <p:sldId id="325" r:id="rId39"/>
    <p:sldId id="541" r:id="rId40"/>
    <p:sldId id="286" r:id="rId41"/>
    <p:sldId id="288" r:id="rId42"/>
    <p:sldId id="418" r:id="rId43"/>
    <p:sldId id="419" r:id="rId44"/>
    <p:sldId id="413" r:id="rId45"/>
    <p:sldId id="414" r:id="rId46"/>
    <p:sldId id="415" r:id="rId47"/>
    <p:sldId id="416" r:id="rId48"/>
    <p:sldId id="417" r:id="rId49"/>
    <p:sldId id="289" r:id="rId50"/>
    <p:sldId id="290" r:id="rId51"/>
    <p:sldId id="291" r:id="rId52"/>
    <p:sldId id="292" r:id="rId53"/>
    <p:sldId id="293"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1018"/>
            <p14:sldId id="309"/>
            <p14:sldId id="1024"/>
            <p14:sldId id="1020"/>
            <p14:sldId id="311"/>
            <p14:sldId id="1025"/>
            <p14:sldId id="326"/>
            <p14:sldId id="1026"/>
            <p14:sldId id="328"/>
            <p14:sldId id="1027"/>
            <p14:sldId id="327"/>
            <p14:sldId id="1028"/>
            <p14:sldId id="312"/>
            <p14:sldId id="329"/>
            <p14:sldId id="1029"/>
            <p14:sldId id="330"/>
            <p14:sldId id="331"/>
            <p14:sldId id="1019"/>
            <p14:sldId id="313"/>
            <p14:sldId id="316"/>
            <p14:sldId id="317"/>
            <p14:sldId id="318"/>
            <p14:sldId id="319"/>
            <p14:sldId id="320"/>
            <p14:sldId id="1021"/>
            <p14:sldId id="322"/>
            <p14:sldId id="1022"/>
            <p14:sldId id="323"/>
            <p14:sldId id="324"/>
            <p14:sldId id="1023"/>
            <p14:sldId id="325"/>
            <p14:sldId id="541"/>
            <p14:sldId id="286"/>
            <p14:sldId id="288"/>
            <p14:sldId id="418"/>
            <p14:sldId id="419"/>
            <p14:sldId id="413"/>
            <p14:sldId id="414"/>
            <p14:sldId id="415"/>
            <p14:sldId id="416"/>
            <p14:sldId id="417"/>
            <p14:sldId id="289"/>
            <p14:sldId id="290"/>
            <p14:sldId id="291"/>
            <p14:sldId id="292"/>
            <p14:sldId id="2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738" autoAdjust="0"/>
  </p:normalViewPr>
  <p:slideViewPr>
    <p:cSldViewPr snapToGrid="0">
      <p:cViewPr varScale="1">
        <p:scale>
          <a:sx n="62" d="100"/>
          <a:sy n="62" d="100"/>
        </p:scale>
        <p:origin x="82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theme" Target="theme/theme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presProps" Target="pres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8832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6841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171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227464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89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71422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77863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15664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7728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70699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81280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758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86060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82761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8973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77010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2917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76355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963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8975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86449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751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28572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55142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12426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14589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3562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10162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3888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81099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017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81180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7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2690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1430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6169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0132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902895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72860482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449760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21" Type="http://schemas.openxmlformats.org/officeDocument/2006/relationships/image" Target="../media/image1.png"/><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theme" Target="../theme/theme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72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6639068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8499554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722"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libraryguides.vu.edu.au/apa-referencing/getting-started-in-apa-referencing#s-lg-box-wrapper-9022097" TargetMode="External"/><Relationship Id="rId1" Type="http://schemas.openxmlformats.org/officeDocument/2006/relationships/slideLayout" Target="../slideLayouts/slideLayout50.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0.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50.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emf"/><Relationship Id="rId1" Type="http://schemas.openxmlformats.org/officeDocument/2006/relationships/slideLayout" Target="../slideLayouts/slideLayout39.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emf"/><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5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emf"/><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emf"/><Relationship Id="rId1" Type="http://schemas.openxmlformats.org/officeDocument/2006/relationships/slideLayout" Target="../slideLayouts/slideLayout39.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emf"/><Relationship Id="rId1" Type="http://schemas.openxmlformats.org/officeDocument/2006/relationships/slideLayout" Target="../slideLayouts/slideLayout39.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emf"/><Relationship Id="rId1" Type="http://schemas.openxmlformats.org/officeDocument/2006/relationships/slideLayout" Target="../slideLayouts/slideLayout39.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emf"/><Relationship Id="rId1" Type="http://schemas.openxmlformats.org/officeDocument/2006/relationships/slideLayout" Target="../slideLayouts/slideLayout39.xml"/></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2D3956"/>
                </a:solidFill>
                <a:latin typeface="Times New Roman" panose="02020603050405020304" pitchFamily="18" charset="0"/>
                <a:cs typeface="Times New Roman" panose="02020603050405020304" pitchFamily="18" charset="0"/>
              </a:rPr>
              <a:t>APA Referencing style &amp; Avoiding Plagiarism</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5471"/>
    </mc:Choice>
    <mc:Fallback xmlns="">
      <p:transition spd="slow" advTm="2547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670820" y="2503935"/>
            <a:ext cx="8417320" cy="830997"/>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Referencing styles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Avoiding Plagiarism</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Referencing styles</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68242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3" name="Text Placeholder 2">
            <a:extLst>
              <a:ext uri="{FF2B5EF4-FFF2-40B4-BE49-F238E27FC236}">
                <a16:creationId xmlns:a16="http://schemas.microsoft.com/office/drawing/2014/main" id="{5E34DB65-5C4F-4C53-B1B8-5EA0C53459AE}"/>
              </a:ext>
            </a:extLst>
          </p:cNvPr>
          <p:cNvSpPr>
            <a:spLocks noGrp="1"/>
          </p:cNvSpPr>
          <p:nvPr>
            <p:ph type="body" idx="1"/>
          </p:nvPr>
        </p:nvSpPr>
        <p:spPr>
          <a:xfrm>
            <a:off x="25733" y="1988000"/>
            <a:ext cx="12140533" cy="4194000"/>
          </a:xfrm>
        </p:spPr>
        <p:txBody>
          <a:bodyPr/>
          <a:lstStyle/>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A </a:t>
            </a:r>
            <a:r>
              <a:rPr lang="en-GB" sz="3600" b="1" kern="1200" dirty="0">
                <a:solidFill>
                  <a:prstClr val="black"/>
                </a:solidFill>
                <a:latin typeface="+mn-lt"/>
                <a:ea typeface="+mn-ea"/>
                <a:cs typeface="+mn-cs"/>
              </a:rPr>
              <a:t>citation</a:t>
            </a:r>
            <a:r>
              <a:rPr lang="en-GB" sz="3600" kern="1200" dirty="0">
                <a:solidFill>
                  <a:prstClr val="black"/>
                </a:solidFill>
                <a:latin typeface="+mn-lt"/>
                <a:ea typeface="+mn-ea"/>
                <a:cs typeface="+mn-cs"/>
              </a:rPr>
              <a:t> is an acknowledgment of the original source of information or ideas whether reproduced “</a:t>
            </a:r>
            <a:r>
              <a:rPr lang="en-GB" sz="3600" i="1" kern="1200" dirty="0">
                <a:solidFill>
                  <a:prstClr val="black"/>
                </a:solidFill>
                <a:latin typeface="+mn-lt"/>
                <a:ea typeface="+mn-ea"/>
                <a:cs typeface="+mn-cs"/>
              </a:rPr>
              <a:t>exactly”</a:t>
            </a:r>
            <a:r>
              <a:rPr lang="en-GB" sz="3600" kern="1200" dirty="0">
                <a:solidFill>
                  <a:prstClr val="black"/>
                </a:solidFill>
                <a:latin typeface="+mn-lt"/>
                <a:ea typeface="+mn-ea"/>
                <a:cs typeface="+mn-cs"/>
              </a:rPr>
              <a:t>, </a:t>
            </a:r>
            <a:r>
              <a:rPr lang="en-GB" sz="3600" i="1" kern="1200" dirty="0">
                <a:solidFill>
                  <a:prstClr val="black"/>
                </a:solidFill>
                <a:latin typeface="+mn-lt"/>
                <a:ea typeface="+mn-ea"/>
                <a:cs typeface="+mn-cs"/>
              </a:rPr>
              <a:t>paraphrased</a:t>
            </a:r>
            <a:r>
              <a:rPr lang="en-GB" sz="3600" kern="1200" dirty="0">
                <a:solidFill>
                  <a:prstClr val="black"/>
                </a:solidFill>
                <a:latin typeface="+mn-lt"/>
                <a:ea typeface="+mn-ea"/>
                <a:cs typeface="+mn-cs"/>
              </a:rPr>
              <a:t> or </a:t>
            </a:r>
            <a:r>
              <a:rPr lang="en-GB" sz="3600" i="1" kern="1200" dirty="0">
                <a:solidFill>
                  <a:prstClr val="black"/>
                </a:solidFill>
                <a:latin typeface="+mn-lt"/>
                <a:ea typeface="+mn-ea"/>
                <a:cs typeface="+mn-cs"/>
              </a:rPr>
              <a:t>summarized</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b="1" kern="1200" dirty="0">
                <a:solidFill>
                  <a:prstClr val="black"/>
                </a:solidFill>
                <a:latin typeface="+mn-lt"/>
                <a:ea typeface="+mn-ea"/>
                <a:cs typeface="+mn-cs"/>
              </a:rPr>
              <a:t>References</a:t>
            </a:r>
            <a:r>
              <a:rPr lang="en-GB" sz="3600" kern="1200" dirty="0">
                <a:solidFill>
                  <a:prstClr val="black"/>
                </a:solidFill>
                <a:latin typeface="+mn-lt"/>
                <a:ea typeface="+mn-ea"/>
                <a:cs typeface="+mn-cs"/>
              </a:rPr>
              <a:t>: a list containing the bibliographic details of the sources cited in the text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You </a:t>
            </a:r>
            <a:r>
              <a:rPr lang="en-GB" sz="3600" b="1" kern="1200" dirty="0">
                <a:solidFill>
                  <a:prstClr val="black"/>
                </a:solidFill>
                <a:latin typeface="+mn-lt"/>
                <a:ea typeface="+mn-ea"/>
                <a:cs typeface="+mn-cs"/>
              </a:rPr>
              <a:t>must</a:t>
            </a:r>
            <a:r>
              <a:rPr lang="en-GB" sz="3600" kern="1200" dirty="0">
                <a:solidFill>
                  <a:prstClr val="black"/>
                </a:solidFill>
                <a:latin typeface="+mn-lt"/>
                <a:ea typeface="+mn-ea"/>
                <a:cs typeface="+mn-cs"/>
              </a:rPr>
              <a:t> follow </a:t>
            </a:r>
            <a:r>
              <a:rPr lang="en-GB" sz="3600" b="1" kern="1200" dirty="0">
                <a:solidFill>
                  <a:prstClr val="black"/>
                </a:solidFill>
                <a:latin typeface="+mn-lt"/>
                <a:ea typeface="+mn-ea"/>
                <a:cs typeface="+mn-cs"/>
              </a:rPr>
              <a:t>one </a:t>
            </a:r>
            <a:r>
              <a:rPr lang="en-GB" sz="3600" kern="1200" dirty="0">
                <a:solidFill>
                  <a:prstClr val="black"/>
                </a:solidFill>
                <a:latin typeface="+mn-lt"/>
                <a:ea typeface="+mn-ea"/>
                <a:cs typeface="+mn-cs"/>
              </a:rPr>
              <a:t>of the standard systems of </a:t>
            </a:r>
            <a:r>
              <a:rPr lang="en-GB" sz="3600" i="1" kern="1200" dirty="0">
                <a:solidFill>
                  <a:prstClr val="black"/>
                </a:solidFill>
                <a:latin typeface="+mn-lt"/>
                <a:ea typeface="+mn-ea"/>
                <a:cs typeface="+mn-cs"/>
              </a:rPr>
              <a:t>referencing</a:t>
            </a:r>
            <a:r>
              <a:rPr lang="en-GB" sz="3600"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 consistent </a:t>
            </a:r>
            <a:r>
              <a:rPr lang="en-GB" sz="3600" b="1" kern="1200" dirty="0">
                <a:solidFill>
                  <a:prstClr val="black"/>
                </a:solidFill>
                <a:latin typeface="+mn-lt"/>
                <a:ea typeface="+mn-ea"/>
                <a:cs typeface="+mn-cs"/>
              </a:rPr>
              <a:t>referencing style </a:t>
            </a:r>
            <a:r>
              <a:rPr lang="en-GB" sz="3600" kern="1200" dirty="0">
                <a:solidFill>
                  <a:prstClr val="black"/>
                </a:solidFill>
                <a:latin typeface="+mn-lt"/>
                <a:ea typeface="+mn-ea"/>
                <a:cs typeface="+mn-cs"/>
              </a:rPr>
              <a:t>and </a:t>
            </a:r>
            <a:r>
              <a:rPr lang="en-GB" sz="3600" b="1" kern="1200" dirty="0">
                <a:solidFill>
                  <a:prstClr val="black"/>
                </a:solidFill>
                <a:latin typeface="+mn-lt"/>
                <a:ea typeface="+mn-ea"/>
                <a:cs typeface="+mn-cs"/>
              </a:rPr>
              <a:t>in-text citation</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t>
            </a:r>
            <a:r>
              <a:rPr lang="en-GB" sz="3600" b="1" kern="1200" dirty="0">
                <a:solidFill>
                  <a:prstClr val="black"/>
                </a:solidFill>
                <a:latin typeface="+mn-lt"/>
                <a:ea typeface="+mn-ea"/>
                <a:cs typeface="+mn-cs"/>
              </a:rPr>
              <a:t>Google scholar </a:t>
            </a:r>
            <a:r>
              <a:rPr lang="en-GB" sz="3600" kern="1200" dirty="0">
                <a:solidFill>
                  <a:prstClr val="black"/>
                </a:solidFill>
                <a:latin typeface="+mn-lt"/>
                <a:ea typeface="+mn-ea"/>
                <a:cs typeface="+mn-cs"/>
              </a:rPr>
              <a:t>referencing tool but modify in it any missing parts after reviewing it.</a:t>
            </a:r>
            <a:endParaRPr lang="en-GB" sz="3600" b="1" kern="1200" dirty="0">
              <a:solidFill>
                <a:prstClr val="black"/>
              </a:solidFill>
              <a:latin typeface="+mn-lt"/>
              <a:ea typeface="+mn-ea"/>
              <a:cs typeface="+mn-cs"/>
            </a:endParaRPr>
          </a:p>
          <a:p>
            <a:endParaRPr lang="en-US" sz="3600"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4</a:t>
            </a:fld>
            <a:endParaRPr lang="en"/>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Tree>
    <p:extLst>
      <p:ext uri="{BB962C8B-B14F-4D97-AF65-F5344CB8AC3E}">
        <p14:creationId xmlns:p14="http://schemas.microsoft.com/office/powerpoint/2010/main" val="2057490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5</a:t>
            </a:fld>
            <a:endParaRPr lang="en"/>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
        <p:nvSpPr>
          <p:cNvPr id="9" name="Rectangle 8">
            <a:extLst>
              <a:ext uri="{FF2B5EF4-FFF2-40B4-BE49-F238E27FC236}">
                <a16:creationId xmlns:a16="http://schemas.microsoft.com/office/drawing/2014/main" id="{FD18139F-2B81-45A1-B0E8-18751BC95491}"/>
              </a:ext>
            </a:extLst>
          </p:cNvPr>
          <p:cNvSpPr/>
          <p:nvPr/>
        </p:nvSpPr>
        <p:spPr>
          <a:xfrm>
            <a:off x="688135" y="1659285"/>
            <a:ext cx="11072455" cy="3108543"/>
          </a:xfrm>
          <a:prstGeom prst="rect">
            <a:avLst/>
          </a:prstGeom>
        </p:spPr>
        <p:txBody>
          <a:bodyPr wrap="square">
            <a:spAutoFit/>
          </a:bodyPr>
          <a:lstStyle/>
          <a:p>
            <a:pPr marL="457200" indent="-457200" algn="just" rtl="1">
              <a:buFont typeface="Arial" panose="020B0604020202020204" pitchFamily="34" charset="0"/>
              <a:buChar char="•"/>
            </a:pPr>
            <a:r>
              <a:rPr lang="ar-EG" sz="2800" b="1" dirty="0"/>
              <a:t>الاقتباس</a:t>
            </a:r>
            <a:r>
              <a:rPr lang="ar-EG" sz="2800" dirty="0"/>
              <a:t> هو اعتراف بالمصدر الأصلي للمعلومات أو الأفكار سواء تم كتابتها نصا "بالضبط" أو إعادة صياغتها أو تلخيصها.</a:t>
            </a:r>
            <a:endParaRPr lang="en-US" sz="2800" dirty="0"/>
          </a:p>
          <a:p>
            <a:pPr marL="457200" indent="-457200" algn="just" rtl="1">
              <a:buFont typeface="Arial" panose="020B0604020202020204" pitchFamily="34" charset="0"/>
              <a:buChar char="•"/>
            </a:pPr>
            <a:endParaRPr lang="ar-EG" sz="2800" dirty="0"/>
          </a:p>
          <a:p>
            <a:pPr marL="457200" indent="-457200" algn="just" rtl="1">
              <a:buFont typeface="Arial" panose="020B0604020202020204" pitchFamily="34" charset="0"/>
              <a:buChar char="•"/>
            </a:pPr>
            <a:r>
              <a:rPr lang="ar-EG" sz="2800" b="1" dirty="0"/>
              <a:t>المراجع</a:t>
            </a:r>
            <a:r>
              <a:rPr lang="ar-EG" sz="2800" dirty="0"/>
              <a:t>: قائمة تحتوي على التفاصيل الببليوغرافية للمصادر المذكورة في النص</a:t>
            </a:r>
          </a:p>
          <a:p>
            <a:pPr marL="457200" indent="-457200" algn="just" rtl="1">
              <a:buFont typeface="Arial" panose="020B0604020202020204" pitchFamily="34" charset="0"/>
              <a:buChar char="•"/>
            </a:pPr>
            <a:r>
              <a:rPr lang="ar-EG" sz="2800" dirty="0"/>
              <a:t>يجب عليك اتباع أحد الأنظمة المرجعية القياسية.</a:t>
            </a:r>
          </a:p>
          <a:p>
            <a:pPr marL="457200" indent="-457200" algn="just" rtl="1">
              <a:buFont typeface="Arial" panose="020B0604020202020204" pitchFamily="34" charset="0"/>
              <a:buChar char="•"/>
            </a:pPr>
            <a:r>
              <a:rPr lang="ar-EG" sz="2800" dirty="0"/>
              <a:t>استخدم أسلوبًا مرجعيًا ثابتًا واستشهادًا في النص.</a:t>
            </a:r>
          </a:p>
          <a:p>
            <a:pPr marL="457200" indent="-457200" algn="just" rtl="1">
              <a:buFont typeface="Arial" panose="020B0604020202020204" pitchFamily="34" charset="0"/>
              <a:buChar char="•"/>
            </a:pPr>
            <a:r>
              <a:rPr lang="ar-EG" sz="2800" dirty="0"/>
              <a:t>استخدم أداة </a:t>
            </a:r>
            <a:r>
              <a:rPr lang="en-US" sz="2800" dirty="0"/>
              <a:t>Google Scholar </a:t>
            </a:r>
            <a:r>
              <a:rPr lang="ar-EG" sz="2800" dirty="0"/>
              <a:t>للمراجع ولكن قم بتعديل أي أجزاء مفقودة فيها بعد مراجعتها.</a:t>
            </a:r>
            <a:endParaRPr lang="en-US" sz="2800" dirty="0"/>
          </a:p>
        </p:txBody>
      </p:sp>
    </p:spTree>
    <p:extLst>
      <p:ext uri="{BB962C8B-B14F-4D97-AF65-F5344CB8AC3E}">
        <p14:creationId xmlns:p14="http://schemas.microsoft.com/office/powerpoint/2010/main" val="895145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Harvard Reference Style</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186419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3" name="Text Placeholder 2">
            <a:extLst>
              <a:ext uri="{FF2B5EF4-FFF2-40B4-BE49-F238E27FC236}">
                <a16:creationId xmlns:a16="http://schemas.microsoft.com/office/drawing/2014/main" id="{93F8D399-F7D4-4BFC-A698-A682A65FE990}"/>
              </a:ext>
            </a:extLst>
          </p:cNvPr>
          <p:cNvSpPr>
            <a:spLocks noGrp="1"/>
          </p:cNvSpPr>
          <p:nvPr>
            <p:ph type="body" idx="1"/>
          </p:nvPr>
        </p:nvSpPr>
        <p:spPr>
          <a:xfrm>
            <a:off x="51467" y="1506040"/>
            <a:ext cx="12192000" cy="4933720"/>
          </a:xfrm>
        </p:spPr>
        <p:txBody>
          <a:bodyPr/>
          <a:lstStyle/>
          <a:p>
            <a:pPr marL="426709" indent="-426709" algn="just">
              <a:spcBef>
                <a:spcPts val="933"/>
              </a:spcBef>
              <a:buClr>
                <a:srgbClr val="DA1F28"/>
              </a:buClr>
              <a:buSzPct val="60000"/>
              <a:buFont typeface="Wingdings"/>
              <a:buChar char=""/>
            </a:pPr>
            <a:r>
              <a:rPr lang="en-GB" b="1" kern="1200" dirty="0">
                <a:solidFill>
                  <a:prstClr val="black"/>
                </a:solidFill>
                <a:latin typeface="+mn-lt"/>
                <a:ea typeface="+mn-ea"/>
                <a:cs typeface="+mn-cs"/>
              </a:rPr>
              <a:t>In the text</a:t>
            </a:r>
            <a:r>
              <a:rPr lang="en-GB" kern="1200" dirty="0">
                <a:solidFill>
                  <a:prstClr val="black"/>
                </a:solidFill>
                <a:latin typeface="+mn-lt"/>
                <a:ea typeface="+mn-ea"/>
                <a:cs typeface="+mn-cs"/>
              </a:rPr>
              <a:t>: the surname of the author(s) and the date of publication, plus the page number if a quotation is used.</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Citing more than one source...write the oldest first.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two authors, both should be named in all citations.</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three or more authors, all their names should appear first time and then use the name of the first author followed by </a:t>
            </a:r>
            <a:r>
              <a:rPr lang="en-GB" i="1" kern="1200" dirty="0">
                <a:solidFill>
                  <a:srgbClr val="FF0000"/>
                </a:solidFill>
                <a:latin typeface="+mn-lt"/>
                <a:ea typeface="+mn-ea"/>
                <a:cs typeface="+mn-cs"/>
              </a:rPr>
              <a:t>et al</a:t>
            </a:r>
            <a:r>
              <a:rPr lang="en-GB" kern="1200" dirty="0">
                <a:solidFill>
                  <a:srgbClr val="FF0000"/>
                </a:solidFill>
                <a:latin typeface="+mn-lt"/>
                <a:ea typeface="+mn-ea"/>
                <a:cs typeface="+mn-cs"/>
              </a:rPr>
              <a:t>.</a:t>
            </a:r>
            <a:r>
              <a:rPr lang="en-GB"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All sources cited in the text should be presented in the </a:t>
            </a:r>
            <a:r>
              <a:rPr lang="en-GB" b="1" kern="1200" dirty="0">
                <a:solidFill>
                  <a:prstClr val="black"/>
                </a:solidFill>
                <a:latin typeface="+mn-lt"/>
                <a:ea typeface="+mn-ea"/>
                <a:cs typeface="+mn-cs"/>
              </a:rPr>
              <a:t>list of references </a:t>
            </a:r>
            <a:r>
              <a:rPr lang="en-GB" kern="1200" dirty="0">
                <a:solidFill>
                  <a:prstClr val="black"/>
                </a:solidFill>
                <a:latin typeface="+mn-lt"/>
                <a:ea typeface="+mn-ea"/>
                <a:cs typeface="+mn-cs"/>
              </a:rPr>
              <a:t>at the end of the document.</a:t>
            </a:r>
            <a:endParaRPr lang="en-GB" b="1" kern="1200" dirty="0">
              <a:solidFill>
                <a:prstClr val="black"/>
              </a:solidFill>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7</a:t>
            </a:fld>
            <a:endParaRPr lang="en"/>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018597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8</a:t>
            </a:fld>
            <a:endParaRPr lang="en"/>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E7C81AEE-7F36-49D3-9A9B-7F5488877AD8}"/>
              </a:ext>
            </a:extLst>
          </p:cNvPr>
          <p:cNvSpPr/>
          <p:nvPr/>
        </p:nvSpPr>
        <p:spPr>
          <a:xfrm>
            <a:off x="970671" y="1874728"/>
            <a:ext cx="10783173" cy="3108543"/>
          </a:xfrm>
          <a:prstGeom prst="rect">
            <a:avLst/>
          </a:prstGeom>
        </p:spPr>
        <p:txBody>
          <a:bodyPr wrap="square">
            <a:spAutoFit/>
          </a:bodyPr>
          <a:lstStyle/>
          <a:p>
            <a:pPr marL="457200" indent="-457200" algn="just" rtl="1">
              <a:buFont typeface="Arial" panose="020B0604020202020204" pitchFamily="34" charset="0"/>
              <a:buChar char="•"/>
            </a:pPr>
            <a:r>
              <a:rPr lang="ar-EG" sz="2800" dirty="0"/>
              <a:t>في النص: لقب المؤلف (المؤلفين)، وتاريخ النشر، بالإضافة إلى رقم الصفحة في حالة استخدام الاقتباس المباشر.</a:t>
            </a:r>
          </a:p>
          <a:p>
            <a:pPr marL="457200" indent="-457200" algn="just" rtl="1">
              <a:buFont typeface="Arial" panose="020B0604020202020204" pitchFamily="34" charset="0"/>
              <a:buChar char="•"/>
            </a:pPr>
            <a:r>
              <a:rPr lang="ar-EG" sz="2800" dirty="0"/>
              <a:t>مع ذكر أكثر من مصدر...اكتب الأقدم أولاً.</a:t>
            </a:r>
          </a:p>
          <a:p>
            <a:pPr marL="457200" indent="-457200" algn="just" rtl="1">
              <a:buFont typeface="Arial" panose="020B0604020202020204" pitchFamily="34" charset="0"/>
              <a:buChar char="•"/>
            </a:pPr>
            <a:r>
              <a:rPr lang="ar-EG" sz="2800" dirty="0"/>
              <a:t>إذا كان هناك مؤلفان، فيجب ذكرهما في جميع الاستشهادات.</a:t>
            </a:r>
          </a:p>
          <a:p>
            <a:pPr marL="457200" indent="-457200" algn="just" rtl="1">
              <a:buFont typeface="Arial" panose="020B0604020202020204" pitchFamily="34" charset="0"/>
              <a:buChar char="•"/>
            </a:pPr>
            <a:r>
              <a:rPr lang="ar-EG" sz="2800" dirty="0"/>
              <a:t>إذا كان هناك ثلاثة مؤلفين أو أكثر، فيجب أن تظهر أسمائهم جميعاً للمرة الأولى ثم يستخدم اسم المؤلف الأول متبوعاً وآخرون.</a:t>
            </a:r>
          </a:p>
          <a:p>
            <a:pPr marL="457200" indent="-457200" algn="just" rtl="1">
              <a:buFont typeface="Arial" panose="020B0604020202020204" pitchFamily="34" charset="0"/>
              <a:buChar char="•"/>
            </a:pPr>
            <a:r>
              <a:rPr lang="ar-EG" sz="2800" dirty="0"/>
              <a:t>ويجب إدراج جميع المصادر المذكورة في النص في قائمة المراجع في نهاية الوثيقة.</a:t>
            </a:r>
            <a:endParaRPr lang="en-US" sz="2800" dirty="0"/>
          </a:p>
        </p:txBody>
      </p:sp>
    </p:spTree>
    <p:extLst>
      <p:ext uri="{BB962C8B-B14F-4D97-AF65-F5344CB8AC3E}">
        <p14:creationId xmlns:p14="http://schemas.microsoft.com/office/powerpoint/2010/main" val="793603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3" name="Text Placeholder 2">
            <a:extLst>
              <a:ext uri="{FF2B5EF4-FFF2-40B4-BE49-F238E27FC236}">
                <a16:creationId xmlns:a16="http://schemas.microsoft.com/office/drawing/2014/main" id="{264D1565-E455-4BC6-AEBD-760B48EFFE87}"/>
              </a:ext>
            </a:extLst>
          </p:cNvPr>
          <p:cNvSpPr>
            <a:spLocks noGrp="1"/>
          </p:cNvSpPr>
          <p:nvPr>
            <p:ph type="body" idx="1"/>
          </p:nvPr>
        </p:nvSpPr>
        <p:spPr>
          <a:xfrm>
            <a:off x="0" y="1834149"/>
            <a:ext cx="12284765" cy="3836487"/>
          </a:xfrm>
        </p:spPr>
        <p:txBody>
          <a:bodyPr/>
          <a:lstStyle/>
          <a:p>
            <a:pPr algn="just"/>
            <a:r>
              <a:rPr lang="en-US" dirty="0">
                <a:solidFill>
                  <a:schemeClr val="tx1"/>
                </a:solidFill>
                <a:latin typeface="+mn-lt"/>
              </a:rPr>
              <a:t>In-text references are references written within the main body of text and refer to a quote or paraphrase. They are much shorter than full references. The full reference of in-text citations appears in the reference list. </a:t>
            </a:r>
          </a:p>
          <a:p>
            <a:pPr algn="just"/>
            <a:r>
              <a:rPr lang="en-US" dirty="0">
                <a:solidFill>
                  <a:schemeClr val="tx1"/>
                </a:solidFill>
                <a:latin typeface="+mn-lt"/>
              </a:rPr>
              <a:t>In Harvard referencing, in-text citations contain the author(s)’s or editor(s)’s surname, year of publication and page number(s). Using an example author James Mitchell, this takes the form:</a:t>
            </a:r>
          </a:p>
          <a:p>
            <a:pPr algn="just"/>
            <a:r>
              <a:rPr lang="en-US" dirty="0">
                <a:solidFill>
                  <a:schemeClr val="tx1"/>
                </a:solidFill>
                <a:latin typeface="+mn-lt"/>
              </a:rPr>
              <a:t>Mitchell (2017, p. 189) states.. Or (Mitchell, 2017, p. 189)</a:t>
            </a:r>
          </a:p>
          <a:p>
            <a:pPr algn="just"/>
            <a:r>
              <a:rPr lang="en-US" dirty="0">
                <a:solidFill>
                  <a:schemeClr val="tx1"/>
                </a:solidFill>
                <a:latin typeface="+mn-lt"/>
              </a:rPr>
              <a:t>(Note: p. refers to a single page, pp. refers to a range of pages)</a:t>
            </a:r>
          </a:p>
          <a:p>
            <a:endParaRPr lang="en-US" dirty="0"/>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857799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28DE97B6-4F21-455C-80D5-DAE4D42CAB4E}"/>
              </a:ext>
            </a:extLst>
          </p:cNvPr>
          <p:cNvSpPr/>
          <p:nvPr/>
        </p:nvSpPr>
        <p:spPr>
          <a:xfrm>
            <a:off x="1308295" y="2037435"/>
            <a:ext cx="10410092" cy="3046988"/>
          </a:xfrm>
          <a:prstGeom prst="rect">
            <a:avLst/>
          </a:prstGeom>
        </p:spPr>
        <p:txBody>
          <a:bodyPr wrap="square">
            <a:spAutoFit/>
          </a:bodyPr>
          <a:lstStyle/>
          <a:p>
            <a:pPr marL="342900" indent="-342900" algn="just" rtl="1">
              <a:buFont typeface="Arial" panose="020B0604020202020204" pitchFamily="34" charset="0"/>
              <a:buChar char="•"/>
            </a:pPr>
            <a:r>
              <a:rPr lang="ar-EG" sz="2400" dirty="0"/>
              <a:t>المراجع داخل النص هي مراجع مكتوبة داخل النص الرئيسي وتشير إلى اقتباس أو إعادة صياغة. فهي أقصر بكثير من المراجع الكاملة. يظهر المرجع الكامل للاستشهادات الموجودة في النص في قائمة المراجع.</a:t>
            </a:r>
          </a:p>
          <a:p>
            <a:pPr marL="342900" indent="-342900" algn="just" rtl="1">
              <a:buFont typeface="Arial" panose="020B0604020202020204" pitchFamily="34" charset="0"/>
              <a:buChar char="•"/>
            </a:pPr>
            <a:r>
              <a:rPr lang="ar-EG" sz="2400" dirty="0"/>
              <a:t>في مراجع جامعة هارفارد، تحتوي الاستشهادات النصية على لقب المؤلف (المؤلفين) أو المحرر (المحررين)، وسنة النشر ورقم (أرقام) الصفحات. باستخدام مثال المؤلف جيمس ميتشل، يأخذ هذا النموذج:</a:t>
            </a:r>
          </a:p>
          <a:p>
            <a:pPr marL="342900" indent="-342900" algn="just" rtl="1">
              <a:buFont typeface="Arial" panose="020B0604020202020204" pitchFamily="34" charset="0"/>
              <a:buChar char="•"/>
            </a:pPr>
            <a:r>
              <a:rPr lang="ar-EG" sz="2400" dirty="0"/>
              <a:t>يذكر ميتشل (2017، ص 189).. أو (ميتشل، 2017، ص 189)</a:t>
            </a:r>
          </a:p>
          <a:p>
            <a:pPr marL="342900" indent="-342900" algn="just" rtl="1">
              <a:buFont typeface="Arial" panose="020B0604020202020204" pitchFamily="34" charset="0"/>
              <a:buChar char="•"/>
            </a:pPr>
            <a:r>
              <a:rPr lang="ar-EG" sz="2400" dirty="0"/>
              <a:t>(ملاحظة: تشير الصفحة إلى صفحة واحدة، وتشير الصفحة إلى مجموعة من الصفحات)</a:t>
            </a:r>
            <a:endParaRPr lang="en-US" sz="2400" dirty="0"/>
          </a:p>
        </p:txBody>
      </p:sp>
    </p:spTree>
    <p:extLst>
      <p:ext uri="{BB962C8B-B14F-4D97-AF65-F5344CB8AC3E}">
        <p14:creationId xmlns:p14="http://schemas.microsoft.com/office/powerpoint/2010/main" val="2842996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3" name="Text Placeholder 2">
            <a:extLst>
              <a:ext uri="{FF2B5EF4-FFF2-40B4-BE49-F238E27FC236}">
                <a16:creationId xmlns:a16="http://schemas.microsoft.com/office/drawing/2014/main" id="{177453CB-67BC-43BC-8ADB-7F7CB75C1C7B}"/>
              </a:ext>
            </a:extLst>
          </p:cNvPr>
          <p:cNvSpPr>
            <a:spLocks noGrp="1"/>
          </p:cNvSpPr>
          <p:nvPr>
            <p:ph type="body" idx="1"/>
          </p:nvPr>
        </p:nvSpPr>
        <p:spPr>
          <a:xfrm>
            <a:off x="51467" y="1768090"/>
            <a:ext cx="12346180" cy="4832731"/>
          </a:xfrm>
        </p:spPr>
        <p:txBody>
          <a:bodyPr/>
          <a:lstStyle/>
          <a:p>
            <a:pPr algn="just"/>
            <a:r>
              <a:rPr lang="en-US" b="1" dirty="0">
                <a:solidFill>
                  <a:srgbClr val="000000"/>
                </a:solidFill>
                <a:latin typeface="+mn-lt"/>
              </a:rPr>
              <a:t>Two or Three Authors:</a:t>
            </a:r>
          </a:p>
          <a:p>
            <a:pPr algn="just"/>
            <a:r>
              <a:rPr lang="en-US" dirty="0">
                <a:solidFill>
                  <a:schemeClr val="tx1"/>
                </a:solidFill>
                <a:latin typeface="+mn-lt"/>
              </a:rPr>
              <a:t>When citing a source with two or three authors, state all surnames like so:</a:t>
            </a:r>
          </a:p>
          <a:p>
            <a:pPr algn="just"/>
            <a:r>
              <a:rPr lang="en-US" dirty="0">
                <a:solidFill>
                  <a:schemeClr val="tx1"/>
                </a:solidFill>
                <a:latin typeface="+mn-lt"/>
              </a:rPr>
              <a:t>Mitchell, Smith and Thomson (2017, p. 189) states… Or</a:t>
            </a:r>
          </a:p>
          <a:p>
            <a:pPr algn="just"/>
            <a:r>
              <a:rPr lang="en-US" dirty="0">
                <a:solidFill>
                  <a:schemeClr val="tx1"/>
                </a:solidFill>
                <a:latin typeface="+mn-lt"/>
              </a:rPr>
              <a:t>(Mitchell, Coyne and Thomson, 2017, p. 189)</a:t>
            </a:r>
          </a:p>
          <a:p>
            <a:pPr algn="just"/>
            <a:r>
              <a:rPr lang="en-US" b="1" dirty="0">
                <a:solidFill>
                  <a:schemeClr val="tx1"/>
                </a:solidFill>
                <a:latin typeface="+mn-lt"/>
              </a:rPr>
              <a:t>Four or More Authors:</a:t>
            </a:r>
          </a:p>
          <a:p>
            <a:pPr algn="just"/>
            <a:r>
              <a:rPr lang="en-US" dirty="0">
                <a:solidFill>
                  <a:schemeClr val="tx1"/>
                </a:solidFill>
                <a:latin typeface="+mn-lt"/>
              </a:rPr>
              <a:t>In this case, the first author’s surname should be stated followed by ‘et al’:</a:t>
            </a:r>
          </a:p>
          <a:p>
            <a:pPr algn="just"/>
            <a:r>
              <a:rPr lang="en-US" dirty="0">
                <a:solidFill>
                  <a:schemeClr val="tx1"/>
                </a:solidFill>
                <a:latin typeface="+mn-lt"/>
              </a:rPr>
              <a:t>Mitchell et al (2017, p. 189) states… Or (Mitchell et al, 2017, p, 189)</a:t>
            </a:r>
          </a:p>
          <a:p>
            <a:endParaRPr lang="en-US"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239668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D6FF623A-0759-4A7A-BB20-CDBD35D4DF86}"/>
              </a:ext>
            </a:extLst>
          </p:cNvPr>
          <p:cNvSpPr/>
          <p:nvPr/>
        </p:nvSpPr>
        <p:spPr>
          <a:xfrm>
            <a:off x="1470361" y="2193058"/>
            <a:ext cx="9678572" cy="2677656"/>
          </a:xfrm>
          <a:prstGeom prst="rect">
            <a:avLst/>
          </a:prstGeom>
        </p:spPr>
        <p:txBody>
          <a:bodyPr wrap="square">
            <a:spAutoFit/>
          </a:bodyPr>
          <a:lstStyle/>
          <a:p>
            <a:pPr marL="285750" indent="-285750" algn="just" rtl="1">
              <a:buFont typeface="Arial" panose="020B0604020202020204" pitchFamily="34" charset="0"/>
              <a:buChar char="•"/>
            </a:pPr>
            <a:r>
              <a:rPr lang="ar-EG" sz="2400" dirty="0"/>
              <a:t>مؤلفان أو ثلاثة:</a:t>
            </a:r>
          </a:p>
          <a:p>
            <a:pPr marL="285750" indent="-285750" algn="just" rtl="1">
              <a:buFont typeface="Arial" panose="020B0604020202020204" pitchFamily="34" charset="0"/>
              <a:buChar char="•"/>
            </a:pPr>
            <a:r>
              <a:rPr lang="ar-EG" sz="2400" dirty="0"/>
              <a:t>عند الاستشهاد بمصدر له مؤلفان أو ثلاثة مؤلفين، تذكر جميع الألقاب هكذا:</a:t>
            </a:r>
          </a:p>
          <a:p>
            <a:pPr marL="285750" indent="-285750" algn="just" rtl="1">
              <a:buFont typeface="Arial" panose="020B0604020202020204" pitchFamily="34" charset="0"/>
              <a:buChar char="•"/>
            </a:pPr>
            <a:r>
              <a:rPr lang="ar-EG" sz="2400" dirty="0"/>
              <a:t>يذكر ميتشل وسميث وطومسون (2017، ص 189)… أو</a:t>
            </a:r>
          </a:p>
          <a:p>
            <a:pPr marL="285750" indent="-285750" algn="just" rtl="1">
              <a:buFont typeface="Arial" panose="020B0604020202020204" pitchFamily="34" charset="0"/>
              <a:buChar char="•"/>
            </a:pPr>
            <a:r>
              <a:rPr lang="ar-EG" sz="2400" dirty="0"/>
              <a:t>(ميتشل، كوين وطومسون، 2017، ص 189)</a:t>
            </a:r>
          </a:p>
          <a:p>
            <a:pPr marL="285750" indent="-285750" algn="just" rtl="1">
              <a:buFont typeface="Arial" panose="020B0604020202020204" pitchFamily="34" charset="0"/>
              <a:buChar char="•"/>
            </a:pPr>
            <a:r>
              <a:rPr lang="ar-EG" sz="2400" dirty="0"/>
              <a:t>أربعة مؤلفين أو أكثر:</a:t>
            </a:r>
          </a:p>
          <a:p>
            <a:pPr marL="285750" indent="-285750" algn="just" rtl="1">
              <a:buFont typeface="Arial" panose="020B0604020202020204" pitchFamily="34" charset="0"/>
              <a:buChar char="•"/>
            </a:pPr>
            <a:r>
              <a:rPr lang="ar-EG" sz="2400" dirty="0"/>
              <a:t>في هذه الحالة، يجب ذكر لقب المؤلف الأول متبوعًا بـ "وآخرون":</a:t>
            </a:r>
          </a:p>
          <a:p>
            <a:pPr marL="285750" indent="-285750" algn="just" rtl="1">
              <a:buFont typeface="Arial" panose="020B0604020202020204" pitchFamily="34" charset="0"/>
              <a:buChar char="•"/>
            </a:pPr>
            <a:r>
              <a:rPr lang="ar-EG" sz="2400" dirty="0"/>
              <a:t>يذكر ميتشل وآخرون (2017، ص 189)… أو (ميتشل وآخرون، 2017، ص، 189)</a:t>
            </a:r>
            <a:endParaRPr lang="en-US" sz="2400" dirty="0"/>
          </a:p>
        </p:txBody>
      </p:sp>
    </p:spTree>
    <p:extLst>
      <p:ext uri="{BB962C8B-B14F-4D97-AF65-F5344CB8AC3E}">
        <p14:creationId xmlns:p14="http://schemas.microsoft.com/office/powerpoint/2010/main" val="1949208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13</a:t>
            </a:fld>
            <a:endParaRPr lang="en"/>
          </a:p>
        </p:txBody>
      </p:sp>
      <p:sp>
        <p:nvSpPr>
          <p:cNvPr id="4" name="Rectangle 3">
            <a:extLst>
              <a:ext uri="{FF2B5EF4-FFF2-40B4-BE49-F238E27FC236}">
                <a16:creationId xmlns:a16="http://schemas.microsoft.com/office/drawing/2014/main" id="{FE06F06D-751E-46A6-A41B-46416E926A51}"/>
              </a:ext>
            </a:extLst>
          </p:cNvPr>
          <p:cNvSpPr/>
          <p:nvPr/>
        </p:nvSpPr>
        <p:spPr>
          <a:xfrm>
            <a:off x="87999" y="908418"/>
            <a:ext cx="11060935" cy="1734064"/>
          </a:xfrm>
          <a:prstGeom prst="rect">
            <a:avLst/>
          </a:prstGeom>
        </p:spPr>
        <p:txBody>
          <a:bodyPr wrap="square">
            <a:spAutoFit/>
          </a:bodyPr>
          <a:lstStyle/>
          <a:p>
            <a:pPr algn="just"/>
            <a:r>
              <a:rPr lang="en-US" sz="2667" b="1" dirty="0"/>
              <a:t>No Author:</a:t>
            </a:r>
          </a:p>
          <a:p>
            <a:pPr algn="just"/>
            <a:r>
              <a:rPr lang="en-US" sz="2667" dirty="0"/>
              <a:t>If possible, use the organization responsible for the post in place of the author. If not, use the title in italics:</a:t>
            </a:r>
          </a:p>
          <a:p>
            <a:pPr algn="just"/>
            <a:r>
              <a:rPr lang="en-US" sz="2667" dirty="0"/>
              <a:t>(</a:t>
            </a:r>
            <a:r>
              <a:rPr lang="en-US" sz="2667" i="1" dirty="0"/>
              <a:t>A guide to citation</a:t>
            </a:r>
            <a:r>
              <a:rPr lang="en-US" sz="2667" dirty="0"/>
              <a:t>, 2017, pp. 189-201)</a:t>
            </a:r>
          </a:p>
        </p:txBody>
      </p:sp>
      <p:sp>
        <p:nvSpPr>
          <p:cNvPr id="5" name="Rectangle 4">
            <a:extLst>
              <a:ext uri="{FF2B5EF4-FFF2-40B4-BE49-F238E27FC236}">
                <a16:creationId xmlns:a16="http://schemas.microsoft.com/office/drawing/2014/main" id="{B0855E94-EBED-4AC9-A575-786FC6970C00}"/>
              </a:ext>
            </a:extLst>
          </p:cNvPr>
          <p:cNvSpPr/>
          <p:nvPr/>
        </p:nvSpPr>
        <p:spPr>
          <a:xfrm>
            <a:off x="1" y="2863230"/>
            <a:ext cx="12052535" cy="1734064"/>
          </a:xfrm>
          <a:prstGeom prst="rect">
            <a:avLst/>
          </a:prstGeom>
        </p:spPr>
        <p:txBody>
          <a:bodyPr wrap="square">
            <a:spAutoFit/>
          </a:bodyPr>
          <a:lstStyle/>
          <a:p>
            <a:pPr algn="just"/>
            <a:r>
              <a:rPr lang="en-US" sz="2667" b="1" dirty="0"/>
              <a:t>Citing Multiple Works in One Parentheses:</a:t>
            </a:r>
          </a:p>
          <a:p>
            <a:pPr algn="just"/>
            <a:r>
              <a:rPr lang="en-US" sz="2667" dirty="0"/>
              <a:t>List the in-text citations in the normal way but with semicolons between different references:</a:t>
            </a:r>
          </a:p>
          <a:p>
            <a:pPr algn="just"/>
            <a:r>
              <a:rPr lang="en-US" sz="2667" dirty="0"/>
              <a:t>(Mitchell, 2017, p. 189; Smith, 2001; Andrews, 1989, pp. 165-176)</a:t>
            </a:r>
          </a:p>
        </p:txBody>
      </p:sp>
      <p:sp>
        <p:nvSpPr>
          <p:cNvPr id="6" name="Rectangle 5">
            <a:extLst>
              <a:ext uri="{FF2B5EF4-FFF2-40B4-BE49-F238E27FC236}">
                <a16:creationId xmlns:a16="http://schemas.microsoft.com/office/drawing/2014/main" id="{54AD176E-07AF-48B5-B591-808C6A7659F0}"/>
              </a:ext>
            </a:extLst>
          </p:cNvPr>
          <p:cNvSpPr/>
          <p:nvPr/>
        </p:nvSpPr>
        <p:spPr>
          <a:xfrm>
            <a:off x="113732" y="4838215"/>
            <a:ext cx="11964536" cy="1734064"/>
          </a:xfrm>
          <a:prstGeom prst="rect">
            <a:avLst/>
          </a:prstGeom>
        </p:spPr>
        <p:txBody>
          <a:bodyPr wrap="square">
            <a:spAutoFit/>
          </a:bodyPr>
          <a:lstStyle/>
          <a:p>
            <a:pPr algn="just"/>
            <a:r>
              <a:rPr lang="en-US" sz="2667" b="1" dirty="0"/>
              <a:t>Citing Different Editions of the Same Work in One Parentheses:</a:t>
            </a:r>
          </a:p>
          <a:p>
            <a:pPr algn="just"/>
            <a:r>
              <a:rPr lang="en-US" sz="2667" dirty="0"/>
              <a:t>Include the author(s)’s name only once followed by all the appropriate dates separated by semicolons:</a:t>
            </a:r>
          </a:p>
          <a:p>
            <a:pPr algn="just"/>
            <a:r>
              <a:rPr lang="en-US" sz="2667" dirty="0"/>
              <a:t>Mitchell (2010; 2017) states… Or (Mitchell, 2010; 2017)</a:t>
            </a:r>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56677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3" name="Rectangle 2">
            <a:extLst>
              <a:ext uri="{FF2B5EF4-FFF2-40B4-BE49-F238E27FC236}">
                <a16:creationId xmlns:a16="http://schemas.microsoft.com/office/drawing/2014/main" id="{44D88499-2C12-4E6D-A110-6D57D27F5F82}"/>
              </a:ext>
            </a:extLst>
          </p:cNvPr>
          <p:cNvSpPr/>
          <p:nvPr/>
        </p:nvSpPr>
        <p:spPr>
          <a:xfrm>
            <a:off x="0" y="1093371"/>
            <a:ext cx="11872855" cy="4154984"/>
          </a:xfrm>
          <a:prstGeom prst="rect">
            <a:avLst/>
          </a:prstGeom>
        </p:spPr>
        <p:txBody>
          <a:bodyPr wrap="square">
            <a:spAutoFit/>
          </a:bodyPr>
          <a:lstStyle/>
          <a:p>
            <a:pPr algn="just" rtl="1"/>
            <a:r>
              <a:rPr lang="ar-EG" sz="2400" b="1" dirty="0"/>
              <a:t>المؤلف:</a:t>
            </a:r>
          </a:p>
          <a:p>
            <a:pPr algn="just" rtl="1"/>
            <a:r>
              <a:rPr lang="ar-EG" sz="2400" dirty="0"/>
              <a:t>إذا أمكن، استخدم المنظمة المسؤولة عن المنشور بدلاً من المؤلف. إذا لم يكن الأمر كذلك، فاستخدم العنوان بخط مائل:</a:t>
            </a:r>
          </a:p>
          <a:p>
            <a:pPr algn="just" rtl="1"/>
            <a:r>
              <a:rPr lang="ar-EG" sz="2400" dirty="0"/>
              <a:t>(دليل الاستشهاد، 2017، ص 189-201)</a:t>
            </a:r>
          </a:p>
          <a:p>
            <a:pPr algn="just" rtl="1"/>
            <a:endParaRPr lang="ar-EG" sz="2400" dirty="0"/>
          </a:p>
          <a:p>
            <a:pPr algn="just" rtl="1"/>
            <a:r>
              <a:rPr lang="ar-EG" sz="2400" b="1" dirty="0"/>
              <a:t>الاستشهاد بأعمال متعددة في قوس واحد:</a:t>
            </a:r>
          </a:p>
          <a:p>
            <a:pPr algn="just" rtl="1"/>
            <a:r>
              <a:rPr lang="ar-EG" sz="2400" dirty="0"/>
              <a:t>قم بإدراج الاستشهادات الموجودة في النص بالطريقة العادية ولكن باستخدام الفواصل المنقوطة بين المراجع المختلفة:</a:t>
            </a:r>
          </a:p>
          <a:p>
            <a:pPr algn="just" rtl="1"/>
            <a:r>
              <a:rPr lang="ar-EG" sz="2400" dirty="0"/>
              <a:t>(ميتشل، 2017، ص 189؛ سميث، </a:t>
            </a:r>
            <a:r>
              <a:rPr lang="en-US" sz="2400" dirty="0"/>
              <a:t>1</a:t>
            </a:r>
            <a:r>
              <a:rPr lang="ar-EG" sz="2400" dirty="0"/>
              <a:t>200؛ أندروز، 1989، ص 165-176)</a:t>
            </a:r>
          </a:p>
          <a:p>
            <a:pPr algn="just" rtl="1"/>
            <a:endParaRPr lang="ar-EG" sz="2400" dirty="0"/>
          </a:p>
          <a:p>
            <a:pPr algn="just" rtl="1"/>
            <a:r>
              <a:rPr lang="ar-EG" sz="2400" b="1" dirty="0"/>
              <a:t>الاستشهاد بطبعات مختلفة لنفس العمل بين قوسين:</a:t>
            </a:r>
          </a:p>
          <a:p>
            <a:pPr algn="just" rtl="1"/>
            <a:r>
              <a:rPr lang="ar-EG" sz="2400" dirty="0"/>
              <a:t>قم بتضمين اسم المؤلف (المؤلفين) مرة واحدة فقط متبوعًا بجميع التواريخ المناسبة مفصولة بفواصل منقوطة:</a:t>
            </a:r>
          </a:p>
          <a:p>
            <a:pPr algn="just" rtl="1"/>
            <a:r>
              <a:rPr lang="ar-EG" sz="2400" dirty="0"/>
              <a:t>يقول ميتشل (2010؛ 2017)… أو (ميتشل، 2010؛ 2017)</a:t>
            </a:r>
            <a:endParaRPr lang="en-US" sz="2400" dirty="0"/>
          </a:p>
        </p:txBody>
      </p:sp>
    </p:spTree>
    <p:extLst>
      <p:ext uri="{BB962C8B-B14F-4D97-AF65-F5344CB8AC3E}">
        <p14:creationId xmlns:p14="http://schemas.microsoft.com/office/powerpoint/2010/main" val="3498821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6188F-A1EE-40C7-8165-E2C3C7768C1C}"/>
              </a:ext>
            </a:extLst>
          </p:cNvPr>
          <p:cNvSpPr>
            <a:spLocks noGrp="1"/>
          </p:cNvSpPr>
          <p:nvPr>
            <p:ph type="title"/>
          </p:nvPr>
        </p:nvSpPr>
        <p:spPr/>
        <p:txBody>
          <a:bodyPr/>
          <a:lstStyle/>
          <a:p>
            <a:r>
              <a:rPr lang="en-GB" sz="4267" b="1" dirty="0">
                <a:latin typeface="Tw Cen MT"/>
              </a:rPr>
              <a:t>The Harvard Referencing Style </a:t>
            </a:r>
            <a:endParaRPr lang="en-US" sz="4267" b="1" dirty="0"/>
          </a:p>
        </p:txBody>
      </p:sp>
      <p:sp>
        <p:nvSpPr>
          <p:cNvPr id="4" name="Slide Number Placeholder 3">
            <a:extLst>
              <a:ext uri="{FF2B5EF4-FFF2-40B4-BE49-F238E27FC236}">
                <a16:creationId xmlns:a16="http://schemas.microsoft.com/office/drawing/2014/main" id="{5F3F7E5B-08D3-41EF-87A4-36D536FA0541}"/>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5" name="Picture 2">
            <a:extLst>
              <a:ext uri="{FF2B5EF4-FFF2-40B4-BE49-F238E27FC236}">
                <a16:creationId xmlns:a16="http://schemas.microsoft.com/office/drawing/2014/main" id="{3831AEDD-5102-4C2F-A5F3-8A0279ADAE35}"/>
              </a:ext>
            </a:extLst>
          </p:cNvPr>
          <p:cNvPicPr>
            <a:picLocks noChangeAspect="1" noChangeArrowheads="1"/>
          </p:cNvPicPr>
          <p:nvPr/>
        </p:nvPicPr>
        <p:blipFill>
          <a:blip r:embed="rId2" cstate="print"/>
          <a:srcRect/>
          <a:stretch>
            <a:fillRect/>
          </a:stretch>
        </p:blipFill>
        <p:spPr bwMode="auto">
          <a:xfrm>
            <a:off x="51467" y="1545034"/>
            <a:ext cx="12089067" cy="5312967"/>
          </a:xfrm>
          <a:prstGeom prst="rect">
            <a:avLst/>
          </a:prstGeom>
          <a:noFill/>
          <a:ln w="9525">
            <a:noFill/>
            <a:miter lim="800000"/>
            <a:headEnd/>
            <a:tailEnd/>
          </a:ln>
        </p:spPr>
      </p:pic>
      <p:pic>
        <p:nvPicPr>
          <p:cNvPr id="7" name="Picture 6">
            <a:extLst>
              <a:ext uri="{FF2B5EF4-FFF2-40B4-BE49-F238E27FC236}">
                <a16:creationId xmlns:a16="http://schemas.microsoft.com/office/drawing/2014/main" id="{27213761-11EC-4775-9EB9-3F70C85D7365}"/>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78663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16</a:t>
            </a:fld>
            <a:endParaRPr lang="en"/>
          </a:p>
        </p:txBody>
      </p:sp>
      <p:sp>
        <p:nvSpPr>
          <p:cNvPr id="3" name="Rectangle 2">
            <a:extLst>
              <a:ext uri="{FF2B5EF4-FFF2-40B4-BE49-F238E27FC236}">
                <a16:creationId xmlns:a16="http://schemas.microsoft.com/office/drawing/2014/main" id="{E854BA51-289D-42D8-9F8A-9BF1A2BDBFF3}"/>
              </a:ext>
            </a:extLst>
          </p:cNvPr>
          <p:cNvSpPr/>
          <p:nvPr/>
        </p:nvSpPr>
        <p:spPr>
          <a:xfrm>
            <a:off x="1" y="867010"/>
            <a:ext cx="11604433" cy="5262403"/>
          </a:xfrm>
          <a:prstGeom prst="rect">
            <a:avLst/>
          </a:prstGeom>
        </p:spPr>
        <p:txBody>
          <a:bodyPr wrap="square">
            <a:spAutoFit/>
          </a:bodyPr>
          <a:lstStyle/>
          <a:p>
            <a:pPr algn="just"/>
            <a:r>
              <a:rPr lang="en-US" sz="3733" b="1" dirty="0"/>
              <a:t>Citing a Reference With No Date:</a:t>
            </a:r>
          </a:p>
          <a:p>
            <a:pPr algn="just"/>
            <a:r>
              <a:rPr lang="en-US" sz="3733" dirty="0"/>
              <a:t>In this case simply state ‘no date’ in place of the year: (Mitchell, no date, p. 189).</a:t>
            </a:r>
          </a:p>
          <a:p>
            <a:pPr algn="just"/>
            <a:endParaRPr lang="en-US" sz="3733" dirty="0">
              <a:solidFill>
                <a:srgbClr val="505050"/>
              </a:solidFill>
            </a:endParaRPr>
          </a:p>
          <a:p>
            <a:pPr algn="just"/>
            <a:r>
              <a:rPr lang="en-US" sz="3733" b="1" dirty="0"/>
              <a:t>Citing a Secondary Source:</a:t>
            </a:r>
          </a:p>
          <a:p>
            <a:pPr algn="just"/>
            <a:r>
              <a:rPr lang="en-US" sz="3733" dirty="0"/>
              <a:t>In this case, state the reference you used first followed by ‘cited in’ and the original author:</a:t>
            </a:r>
          </a:p>
          <a:p>
            <a:pPr algn="just"/>
            <a:r>
              <a:rPr lang="en-US" sz="3733" dirty="0"/>
              <a:t>Smith 2000 (cited in Mitchell, 2017, p. 189) or (Smith, 2000, cited in Mitchell, 2017, p. 189</a:t>
            </a:r>
            <a:r>
              <a:rPr lang="en-US" sz="3733" dirty="0">
                <a:latin typeface="NexusSans"/>
              </a:rPr>
              <a:t>)</a:t>
            </a:r>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910945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6" name="Rectangle 5">
            <a:extLst>
              <a:ext uri="{FF2B5EF4-FFF2-40B4-BE49-F238E27FC236}">
                <a16:creationId xmlns:a16="http://schemas.microsoft.com/office/drawing/2014/main" id="{0DE7A96E-AA5B-4956-AB11-6DA8D3391BD9}"/>
              </a:ext>
            </a:extLst>
          </p:cNvPr>
          <p:cNvSpPr/>
          <p:nvPr/>
        </p:nvSpPr>
        <p:spPr>
          <a:xfrm>
            <a:off x="411480" y="1545496"/>
            <a:ext cx="10942320" cy="3539430"/>
          </a:xfrm>
          <a:prstGeom prst="rect">
            <a:avLst/>
          </a:prstGeom>
        </p:spPr>
        <p:txBody>
          <a:bodyPr wrap="square">
            <a:spAutoFit/>
          </a:bodyPr>
          <a:lstStyle/>
          <a:p>
            <a:pPr algn="just" rtl="1"/>
            <a:r>
              <a:rPr lang="ar-EG" sz="2800" b="1" dirty="0"/>
              <a:t>الاستشهاد بمرجع بدون تاريخ:</a:t>
            </a:r>
          </a:p>
          <a:p>
            <a:pPr algn="just" rtl="1"/>
            <a:r>
              <a:rPr lang="ar-EG" sz="2800" dirty="0"/>
              <a:t>في هذه الحالة، اذكر ببساطة "لا يوجد تاريخ" بدلاً من السنة: (ميتشل، لا يوجد تاريخ، ص 189).</a:t>
            </a:r>
          </a:p>
          <a:p>
            <a:pPr algn="just" rtl="1"/>
            <a:endParaRPr lang="ar-EG" sz="2800" dirty="0"/>
          </a:p>
          <a:p>
            <a:pPr algn="just" rtl="1"/>
            <a:r>
              <a:rPr lang="ar-EG" sz="2800" b="1" dirty="0"/>
              <a:t>نقلا عن مصدر ثانوي:</a:t>
            </a:r>
          </a:p>
          <a:p>
            <a:pPr algn="just" rtl="1"/>
            <a:r>
              <a:rPr lang="ar-EG" sz="2800" dirty="0"/>
              <a:t>في هذه الحالة، اذكر المرجع الذي استخدمته أولاً متبوعًا بـ "مقتبس في" والمؤلف الأصلي:</a:t>
            </a:r>
          </a:p>
          <a:p>
            <a:pPr algn="just" rtl="1"/>
            <a:r>
              <a:rPr lang="ar-EG" sz="2800" dirty="0"/>
              <a:t>سميث 2000 (مستشهد به في ميتشل، 2017، ص. 189) أو (سميث، 2000، مستشهد به في ميتشل، 2017، ص. 189)</a:t>
            </a:r>
            <a:endParaRPr lang="en-US" sz="2800" dirty="0"/>
          </a:p>
        </p:txBody>
      </p:sp>
    </p:spTree>
    <p:extLst>
      <p:ext uri="{BB962C8B-B14F-4D97-AF65-F5344CB8AC3E}">
        <p14:creationId xmlns:p14="http://schemas.microsoft.com/office/powerpoint/2010/main" val="150508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F45C61-6BF9-4479-99CD-37A10FE99D3E}"/>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3" name="Picture 2">
            <a:extLst>
              <a:ext uri="{FF2B5EF4-FFF2-40B4-BE49-F238E27FC236}">
                <a16:creationId xmlns:a16="http://schemas.microsoft.com/office/drawing/2014/main" id="{EA152F31-53CC-4319-9332-F37F976C30E4}"/>
              </a:ext>
            </a:extLst>
          </p:cNvPr>
          <p:cNvPicPr>
            <a:picLocks noChangeAspect="1"/>
          </p:cNvPicPr>
          <p:nvPr/>
        </p:nvPicPr>
        <p:blipFill>
          <a:blip r:embed="rId2"/>
          <a:stretch>
            <a:fillRect/>
          </a:stretch>
        </p:blipFill>
        <p:spPr>
          <a:xfrm>
            <a:off x="139547" y="3628223"/>
            <a:ext cx="11912907" cy="3229779"/>
          </a:xfrm>
          <a:prstGeom prst="rect">
            <a:avLst/>
          </a:prstGeom>
        </p:spPr>
      </p:pic>
      <p:sp>
        <p:nvSpPr>
          <p:cNvPr id="4" name="Rectangle 3">
            <a:extLst>
              <a:ext uri="{FF2B5EF4-FFF2-40B4-BE49-F238E27FC236}">
                <a16:creationId xmlns:a16="http://schemas.microsoft.com/office/drawing/2014/main" id="{B7F1EAC7-1C3A-44A5-B45C-105CA85EB968}"/>
              </a:ext>
            </a:extLst>
          </p:cNvPr>
          <p:cNvSpPr/>
          <p:nvPr/>
        </p:nvSpPr>
        <p:spPr>
          <a:xfrm>
            <a:off x="0" y="1012278"/>
            <a:ext cx="10649637" cy="1569660"/>
          </a:xfrm>
          <a:prstGeom prst="rect">
            <a:avLst/>
          </a:prstGeom>
        </p:spPr>
        <p:txBody>
          <a:bodyPr wrap="square">
            <a:spAutoFit/>
          </a:bodyPr>
          <a:lstStyle/>
          <a:p>
            <a:pPr algn="just"/>
            <a:r>
              <a:rPr lang="en-US" sz="3200" b="1" dirty="0"/>
              <a:t>How to Cite a Book in Harvard Format</a:t>
            </a:r>
          </a:p>
          <a:p>
            <a:pPr algn="just"/>
            <a:r>
              <a:rPr lang="en-US" sz="3200" dirty="0"/>
              <a:t>Book referencing is the simplest format in Harvard referencing style. The basic format is as follows</a:t>
            </a:r>
            <a:r>
              <a:rPr lang="en-US" sz="2400" dirty="0">
                <a:latin typeface="NexusSans"/>
              </a:rPr>
              <a:t>:</a:t>
            </a:r>
          </a:p>
        </p:txBody>
      </p:sp>
      <p:sp>
        <p:nvSpPr>
          <p:cNvPr id="5" name="Rectangle 4">
            <a:extLst>
              <a:ext uri="{FF2B5EF4-FFF2-40B4-BE49-F238E27FC236}">
                <a16:creationId xmlns:a16="http://schemas.microsoft.com/office/drawing/2014/main" id="{DBFEB442-B45D-4891-B13D-6A5A160AF0D6}"/>
              </a:ext>
            </a:extLst>
          </p:cNvPr>
          <p:cNvSpPr/>
          <p:nvPr/>
        </p:nvSpPr>
        <p:spPr>
          <a:xfrm>
            <a:off x="293783" y="2792929"/>
            <a:ext cx="11222515" cy="1651862"/>
          </a:xfrm>
          <a:prstGeom prst="rect">
            <a:avLst/>
          </a:prstGeom>
        </p:spPr>
        <p:txBody>
          <a:bodyPr wrap="square">
            <a:spAutoFit/>
          </a:bodyPr>
          <a:lstStyle/>
          <a:p>
            <a:pPr algn="just"/>
            <a:r>
              <a:rPr lang="en-US" sz="2667" dirty="0">
                <a:solidFill>
                  <a:srgbClr val="FF0000"/>
                </a:solidFill>
                <a:latin typeface="+mj-lt"/>
              </a:rPr>
              <a:t>Mitchell, J.A. and Thomson, M. (2017) </a:t>
            </a:r>
            <a:r>
              <a:rPr lang="en-US" sz="2667" i="1" dirty="0">
                <a:solidFill>
                  <a:srgbClr val="FF0000"/>
                </a:solidFill>
                <a:latin typeface="+mj-lt"/>
              </a:rPr>
              <a:t>A guide to citation</a:t>
            </a:r>
            <a:r>
              <a:rPr lang="en-US" sz="2667" dirty="0">
                <a:solidFill>
                  <a:srgbClr val="FF0000"/>
                </a:solidFill>
                <a:latin typeface="+mj-lt"/>
              </a:rPr>
              <a:t>.3rd </a:t>
            </a:r>
            <a:r>
              <a:rPr lang="en-US" sz="2667" dirty="0" err="1">
                <a:solidFill>
                  <a:srgbClr val="FF0000"/>
                </a:solidFill>
                <a:latin typeface="+mj-lt"/>
              </a:rPr>
              <a:t>edn</a:t>
            </a:r>
            <a:r>
              <a:rPr lang="en-US" sz="2667" dirty="0">
                <a:solidFill>
                  <a:srgbClr val="FF0000"/>
                </a:solidFill>
                <a:latin typeface="+mj-lt"/>
              </a:rPr>
              <a:t>. London: London </a:t>
            </a:r>
            <a:r>
              <a:rPr lang="en-US" sz="2667" dirty="0" err="1">
                <a:solidFill>
                  <a:srgbClr val="FF0000"/>
                </a:solidFill>
                <a:latin typeface="+mj-lt"/>
              </a:rPr>
              <a:t>Publishings</a:t>
            </a:r>
            <a:r>
              <a:rPr lang="en-US" sz="2667" dirty="0">
                <a:solidFill>
                  <a:srgbClr val="FF0000"/>
                </a:solidFill>
                <a:latin typeface="+mj-lt"/>
              </a:rPr>
              <a:t>.</a:t>
            </a:r>
          </a:p>
          <a:p>
            <a:br>
              <a:rPr lang="en-US" sz="2400" dirty="0"/>
            </a:br>
            <a:endParaRPr lang="en-US" sz="2400" dirty="0"/>
          </a:p>
        </p:txBody>
      </p:sp>
      <p:pic>
        <p:nvPicPr>
          <p:cNvPr id="7" name="Picture 6">
            <a:extLst>
              <a:ext uri="{FF2B5EF4-FFF2-40B4-BE49-F238E27FC236}">
                <a16:creationId xmlns:a16="http://schemas.microsoft.com/office/drawing/2014/main" id="{D65A6A4F-3009-48AF-8FDA-68EE43A7D711}"/>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752517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D21578A-D602-4DDE-8617-00617181D78E}"/>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3" name="Picture 2">
            <a:extLst>
              <a:ext uri="{FF2B5EF4-FFF2-40B4-BE49-F238E27FC236}">
                <a16:creationId xmlns:a16="http://schemas.microsoft.com/office/drawing/2014/main" id="{1D34FFFB-8F6D-4F26-B8E3-9B64B5B3D2F1}"/>
              </a:ext>
            </a:extLst>
          </p:cNvPr>
          <p:cNvPicPr>
            <a:picLocks noChangeAspect="1" noChangeArrowheads="1"/>
          </p:cNvPicPr>
          <p:nvPr/>
        </p:nvPicPr>
        <p:blipFill>
          <a:blip r:embed="rId2" cstate="print"/>
          <a:srcRect/>
          <a:stretch>
            <a:fillRect/>
          </a:stretch>
        </p:blipFill>
        <p:spPr bwMode="auto">
          <a:xfrm>
            <a:off x="51467" y="0"/>
            <a:ext cx="12089067" cy="6858000"/>
          </a:xfrm>
          <a:prstGeom prst="rect">
            <a:avLst/>
          </a:prstGeom>
          <a:noFill/>
          <a:ln w="9525">
            <a:noFill/>
            <a:miter lim="800000"/>
            <a:headEnd/>
            <a:tailEnd/>
          </a:ln>
        </p:spPr>
      </p:pic>
    </p:spTree>
    <p:extLst>
      <p:ext uri="{BB962C8B-B14F-4D97-AF65-F5344CB8AC3E}">
        <p14:creationId xmlns:p14="http://schemas.microsoft.com/office/powerpoint/2010/main" val="3712758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APA Referencing Style</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752805390"/>
      </p:ext>
    </p:extLst>
  </p:cSld>
  <p:clrMapOvr>
    <a:masterClrMapping/>
  </p:clrMapOvr>
  <mc:AlternateContent xmlns:mc="http://schemas.openxmlformats.org/markup-compatibility/2006" xmlns:p14="http://schemas.microsoft.com/office/powerpoint/2010/main">
    <mc:Choice Requires="p14">
      <p:transition spd="slow" p14:dur="2000" advTm="2015879"/>
    </mc:Choice>
    <mc:Fallback xmlns="">
      <p:transition spd="slow" advTm="2015879"/>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F112-57FB-44FE-821B-2B5E1A50E761}"/>
              </a:ext>
            </a:extLst>
          </p:cNvPr>
          <p:cNvSpPr>
            <a:spLocks noGrp="1"/>
          </p:cNvSpPr>
          <p:nvPr>
            <p:ph type="title"/>
          </p:nvPr>
        </p:nvSpPr>
        <p:spPr/>
        <p:txBody>
          <a:bodyPr/>
          <a:lstStyle/>
          <a:p>
            <a:pPr algn="ctr"/>
            <a:r>
              <a:rPr lang="en-GB" sz="4800" b="1" dirty="0">
                <a:latin typeface="Tw Cen MT"/>
              </a:rPr>
              <a:t>APA Referencing Style </a:t>
            </a:r>
            <a:endParaRPr lang="en-US" sz="3200" b="1" dirty="0"/>
          </a:p>
        </p:txBody>
      </p:sp>
      <p:sp>
        <p:nvSpPr>
          <p:cNvPr id="3" name="Text Placeholder 2">
            <a:extLst>
              <a:ext uri="{FF2B5EF4-FFF2-40B4-BE49-F238E27FC236}">
                <a16:creationId xmlns:a16="http://schemas.microsoft.com/office/drawing/2014/main" id="{CFE05FC3-9195-441A-ADAE-59C497BF9901}"/>
              </a:ext>
            </a:extLst>
          </p:cNvPr>
          <p:cNvSpPr>
            <a:spLocks noGrp="1"/>
          </p:cNvSpPr>
          <p:nvPr>
            <p:ph type="body" idx="1"/>
          </p:nvPr>
        </p:nvSpPr>
        <p:spPr>
          <a:xfrm>
            <a:off x="146893" y="1280160"/>
            <a:ext cx="11993641" cy="5322640"/>
          </a:xfrm>
        </p:spPr>
        <p:txBody>
          <a:bodyPr/>
          <a:lstStyle/>
          <a:p>
            <a:pPr algn="just"/>
            <a:r>
              <a:rPr lang="en-US" dirty="0">
                <a:solidFill>
                  <a:srgbClr val="333333"/>
                </a:solidFill>
                <a:latin typeface="+mn-lt"/>
              </a:rPr>
              <a:t>APA is an 'author/date' system, so your </a:t>
            </a:r>
            <a:r>
              <a:rPr lang="en-US" dirty="0">
                <a:solidFill>
                  <a:srgbClr val="FF0000"/>
                </a:solidFill>
                <a:latin typeface="+mn-lt"/>
              </a:rPr>
              <a:t>in-text reference </a:t>
            </a:r>
            <a:r>
              <a:rPr lang="en-US" dirty="0">
                <a:solidFill>
                  <a:srgbClr val="333333"/>
                </a:solidFill>
                <a:latin typeface="+mn-lt"/>
              </a:rPr>
              <a:t>for all formats (book, journal article, web document) consists of the author(s) surname and year of publication</a:t>
            </a:r>
            <a:r>
              <a:rPr lang="en-US" dirty="0">
                <a:solidFill>
                  <a:srgbClr val="333333"/>
                </a:solidFill>
              </a:rPr>
              <a:t>.</a:t>
            </a:r>
          </a:p>
          <a:p>
            <a:pPr algn="just" rtl="1"/>
            <a:r>
              <a:rPr lang="en-US" sz="2000" dirty="0">
                <a:solidFill>
                  <a:srgbClr val="333333"/>
                </a:solidFill>
              </a:rPr>
              <a:t> APA </a:t>
            </a:r>
            <a:r>
              <a:rPr lang="ar-EG" sz="2000" dirty="0">
                <a:solidFill>
                  <a:srgbClr val="333333"/>
                </a:solidFill>
              </a:rPr>
              <a:t>هو نظام "المؤلف/التاريخ"، لذا فإن مرجعك النصي لجميع التنسيقات (كتاب، مقالة في مجلة، وثيقة ويب) يتكون من لقب المؤلف (المؤلفين) وسنة النشر.</a:t>
            </a:r>
            <a:endParaRPr lang="en-US" sz="2000" dirty="0">
              <a:solidFill>
                <a:srgbClr val="333333"/>
              </a:solidFill>
              <a:latin typeface="+mn-lt"/>
            </a:endParaRPr>
          </a:p>
          <a:p>
            <a:pPr algn="just"/>
            <a:r>
              <a:rPr lang="en-US" u="sng" dirty="0">
                <a:solidFill>
                  <a:srgbClr val="333333"/>
                </a:solidFill>
                <a:latin typeface="+mn-lt"/>
              </a:rPr>
              <a:t>The basics of an in-text reference in APA:</a:t>
            </a:r>
          </a:p>
          <a:p>
            <a:pPr algn="just">
              <a:buFont typeface="Arial" panose="020B0604020202020204" pitchFamily="34" charset="0"/>
              <a:buChar char="•"/>
            </a:pPr>
            <a:r>
              <a:rPr lang="en-US" dirty="0">
                <a:solidFill>
                  <a:srgbClr val="333333"/>
                </a:solidFill>
                <a:latin typeface="+mn-lt"/>
              </a:rPr>
              <a:t>Include author or authors and year of publication.</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a:t>
            </a:r>
          </a:p>
          <a:p>
            <a:pPr algn="r" rtl="1"/>
            <a:r>
              <a:rPr lang="ar-EG" sz="2000" u="sng" dirty="0"/>
              <a:t>أساسيات المرجع داخل النص في </a:t>
            </a:r>
            <a:r>
              <a:rPr lang="en-US" sz="2000" u="sng" dirty="0"/>
              <a:t>APA:</a:t>
            </a:r>
          </a:p>
          <a:p>
            <a:pPr algn="r" rtl="1">
              <a:buFont typeface="Arial" panose="020B0604020202020204" pitchFamily="34" charset="0"/>
              <a:buChar char="•"/>
            </a:pPr>
            <a:r>
              <a:rPr lang="ar-EG" sz="2000" dirty="0"/>
              <a:t>تشمل المؤلف أو المؤلفين وسنة النشر.</a:t>
            </a:r>
            <a:endParaRPr lang="en-US" sz="2000" dirty="0"/>
          </a:p>
          <a:p>
            <a:pPr algn="r" rtl="1">
              <a:buFont typeface="Arial" panose="020B0604020202020204" pitchFamily="34" charset="0"/>
              <a:buChar char="•"/>
            </a:pPr>
            <a:r>
              <a:rPr lang="ar-EG" sz="2000" dirty="0"/>
              <a:t>استخدم الأقواس المستديرة.</a:t>
            </a:r>
          </a:p>
          <a:p>
            <a:pPr algn="r" rtl="1"/>
            <a:r>
              <a:rPr lang="ar-EG" sz="2000" dirty="0"/>
              <a:t>مثال: (سميث وبروس، 2018)</a:t>
            </a:r>
            <a:endParaRPr lang="en-US" sz="2000" dirty="0"/>
          </a:p>
        </p:txBody>
      </p:sp>
      <p:sp>
        <p:nvSpPr>
          <p:cNvPr id="4" name="Slide Number Placeholder 3">
            <a:extLst>
              <a:ext uri="{FF2B5EF4-FFF2-40B4-BE49-F238E27FC236}">
                <a16:creationId xmlns:a16="http://schemas.microsoft.com/office/drawing/2014/main" id="{551E111A-FAA1-4356-8313-B0716A16E39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C5ECA4B-97CE-4806-8B62-C69643536FA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42390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3F47D-D5F8-47BE-9EA6-3AFDAA662B4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5713868C-44CB-4735-933D-A5DE2907F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62" y="958773"/>
            <a:ext cx="11193137" cy="5223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0C4FF61-C17A-4294-8D4D-44DC31836025}"/>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67751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52DD-717A-4056-88FE-8D144B977484}"/>
              </a:ext>
            </a:extLst>
          </p:cNvPr>
          <p:cNvSpPr>
            <a:spLocks noGrp="1"/>
          </p:cNvSpPr>
          <p:nvPr>
            <p:ph type="title"/>
          </p:nvPr>
        </p:nvSpPr>
        <p:spPr>
          <a:xfrm>
            <a:off x="821295" y="582191"/>
            <a:ext cx="7323200" cy="1021600"/>
          </a:xfrm>
        </p:spPr>
        <p:txBody>
          <a:bodyPr/>
          <a:lstStyle/>
          <a:p>
            <a:pPr algn="ctr"/>
            <a:r>
              <a:rPr lang="en-GB" sz="4800" b="1" dirty="0">
                <a:latin typeface="Tw Cen MT"/>
              </a:rPr>
              <a:t>APA Referencing Style </a:t>
            </a:r>
            <a:endParaRPr lang="en-US" sz="4800" b="1" dirty="0">
              <a:latin typeface="Tw Cen MT"/>
            </a:endParaRPr>
          </a:p>
        </p:txBody>
      </p:sp>
      <p:sp>
        <p:nvSpPr>
          <p:cNvPr id="3" name="Text Placeholder 2">
            <a:extLst>
              <a:ext uri="{FF2B5EF4-FFF2-40B4-BE49-F238E27FC236}">
                <a16:creationId xmlns:a16="http://schemas.microsoft.com/office/drawing/2014/main" id="{05A60ABF-8C78-409B-BEFF-E3B22F980709}"/>
              </a:ext>
            </a:extLst>
          </p:cNvPr>
          <p:cNvSpPr>
            <a:spLocks noGrp="1"/>
          </p:cNvSpPr>
          <p:nvPr>
            <p:ph type="body" idx="1"/>
          </p:nvPr>
        </p:nvSpPr>
        <p:spPr>
          <a:xfrm>
            <a:off x="0" y="1603791"/>
            <a:ext cx="11832061" cy="3151089"/>
          </a:xfrm>
        </p:spPr>
        <p:txBody>
          <a:bodyPr/>
          <a:lstStyle/>
          <a:p>
            <a:pPr algn="just"/>
            <a:r>
              <a:rPr lang="en-US" dirty="0">
                <a:solidFill>
                  <a:srgbClr val="333333"/>
                </a:solidFill>
                <a:latin typeface="+mn-lt"/>
              </a:rPr>
              <a:t>If you quote directly from an author you need to include the page or paragraph number of the quote in your in-text reference. See the 'Quotes' section below for more advice on adding quotes into your work.</a:t>
            </a:r>
          </a:p>
          <a:p>
            <a:pPr algn="just">
              <a:buFont typeface="Arial" panose="020B0604020202020204" pitchFamily="34" charset="0"/>
              <a:buChar char="•"/>
            </a:pPr>
            <a:r>
              <a:rPr lang="en-US" dirty="0">
                <a:solidFill>
                  <a:srgbClr val="333333"/>
                </a:solidFill>
                <a:latin typeface="+mn-lt"/>
              </a:rPr>
              <a:t>Include author or authors, year of publication and page or paragraph number of your quote.</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 pp. 25-26)</a:t>
            </a:r>
          </a:p>
          <a:p>
            <a:endParaRPr lang="en-US" dirty="0"/>
          </a:p>
        </p:txBody>
      </p:sp>
      <p:sp>
        <p:nvSpPr>
          <p:cNvPr id="4" name="Slide Number Placeholder 3">
            <a:extLst>
              <a:ext uri="{FF2B5EF4-FFF2-40B4-BE49-F238E27FC236}">
                <a16:creationId xmlns:a16="http://schemas.microsoft.com/office/drawing/2014/main" id="{6CA8EFF1-42FF-41E5-900B-C8ABD9837DD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0C00B45-7615-47A0-84E1-FE4A39A140CF}"/>
              </a:ext>
            </a:extLst>
          </p:cNvPr>
          <p:cNvPicPr>
            <a:picLocks noChangeAspect="1"/>
          </p:cNvPicPr>
          <p:nvPr/>
        </p:nvPicPr>
        <p:blipFill>
          <a:blip r:embed="rId2"/>
          <a:stretch>
            <a:fillRect/>
          </a:stretch>
        </p:blipFill>
        <p:spPr>
          <a:xfrm>
            <a:off x="2935344" y="44283"/>
            <a:ext cx="8937511" cy="1072989"/>
          </a:xfrm>
          <a:prstGeom prst="rect">
            <a:avLst/>
          </a:prstGeom>
        </p:spPr>
      </p:pic>
      <p:sp>
        <p:nvSpPr>
          <p:cNvPr id="7" name="Rectangle 6">
            <a:extLst>
              <a:ext uri="{FF2B5EF4-FFF2-40B4-BE49-F238E27FC236}">
                <a16:creationId xmlns:a16="http://schemas.microsoft.com/office/drawing/2014/main" id="{F9098667-DF5A-4FEC-9BE0-C4EAB470653F}"/>
              </a:ext>
            </a:extLst>
          </p:cNvPr>
          <p:cNvSpPr/>
          <p:nvPr/>
        </p:nvSpPr>
        <p:spPr>
          <a:xfrm>
            <a:off x="2935344" y="4498944"/>
            <a:ext cx="9205075" cy="1938992"/>
          </a:xfrm>
          <a:prstGeom prst="rect">
            <a:avLst/>
          </a:prstGeom>
        </p:spPr>
        <p:txBody>
          <a:bodyPr wrap="square">
            <a:spAutoFit/>
          </a:bodyPr>
          <a:lstStyle/>
          <a:p>
            <a:pPr marL="342900" indent="-342900" algn="r" rtl="1">
              <a:buFont typeface="Arial" panose="020B0604020202020204" pitchFamily="34" charset="0"/>
              <a:buChar char="•"/>
            </a:pPr>
            <a:r>
              <a:rPr lang="ar-EG" sz="2000" dirty="0"/>
              <a:t>إذا كنت تقتبس مباشرة من المؤلف، فأنت بحاجة إلى تضمين رقم الصفحة أو الفقرة من الاقتباس في المرجع النصي الخاص بك. راجع قسم "الاقتباسات" أدناه للحصول على مزيد من النصائح حول إضافة علامات الاقتباس إلى عملك.</a:t>
            </a:r>
          </a:p>
          <a:p>
            <a:pPr marL="342900" indent="-342900" algn="r" rtl="1">
              <a:buFont typeface="Arial" panose="020B0604020202020204" pitchFamily="34" charset="0"/>
              <a:buChar char="•"/>
            </a:pPr>
            <a:r>
              <a:rPr lang="ar-EG" sz="2000" dirty="0"/>
              <a:t>قم بتضمين المؤلف أو المؤلفين، وسنة النشر ورقم الصفحة أو الفقرة من الاقتباس.</a:t>
            </a:r>
          </a:p>
          <a:p>
            <a:pPr marL="342900" indent="-342900" algn="r" rtl="1">
              <a:buFont typeface="Arial" panose="020B0604020202020204" pitchFamily="34" charset="0"/>
              <a:buChar char="•"/>
            </a:pPr>
            <a:r>
              <a:rPr lang="ar-EG" sz="2000" dirty="0"/>
              <a:t>استخدم الأقواس المستديرة.</a:t>
            </a:r>
          </a:p>
          <a:p>
            <a:pPr marL="342900" indent="-342900" algn="r" rtl="1">
              <a:buFont typeface="Arial" panose="020B0604020202020204" pitchFamily="34" charset="0"/>
              <a:buChar char="•"/>
            </a:pPr>
            <a:r>
              <a:rPr lang="ar-EG" sz="2000" dirty="0"/>
              <a:t>مثال: (سميث وبروس، 2018، ص 25-26)</a:t>
            </a:r>
            <a:endParaRPr lang="en-US" sz="2000" dirty="0"/>
          </a:p>
        </p:txBody>
      </p:sp>
    </p:spTree>
    <p:extLst>
      <p:ext uri="{BB962C8B-B14F-4D97-AF65-F5344CB8AC3E}">
        <p14:creationId xmlns:p14="http://schemas.microsoft.com/office/powerpoint/2010/main" val="669151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E2DD18-FF9D-4D30-9B2A-C85D53C97B0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2050" name="Picture 2">
            <a:extLst>
              <a:ext uri="{FF2B5EF4-FFF2-40B4-BE49-F238E27FC236}">
                <a16:creationId xmlns:a16="http://schemas.microsoft.com/office/drawing/2014/main" id="{8B2DA01B-C213-4F9D-9E7D-C07928B80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20" y="910728"/>
            <a:ext cx="11626413" cy="55231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6331293-42E6-401E-8C4A-DD25959AD49B}"/>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012555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50A3-8296-4BEB-8BC1-85DAA74F55CB}"/>
              </a:ext>
            </a:extLst>
          </p:cNvPr>
          <p:cNvSpPr>
            <a:spLocks noGrp="1"/>
          </p:cNvSpPr>
          <p:nvPr>
            <p:ph type="title"/>
          </p:nvPr>
        </p:nvSpPr>
        <p:spPr>
          <a:xfrm>
            <a:off x="499432" y="1217361"/>
            <a:ext cx="7880091" cy="736296"/>
          </a:xfrm>
        </p:spPr>
        <p:txBody>
          <a:bodyPr/>
          <a:lstStyle/>
          <a:p>
            <a:pPr algn="ctr"/>
            <a:r>
              <a:rPr lang="en-US" sz="3733" b="1" dirty="0"/>
              <a:t>APA style in The Reference List</a:t>
            </a:r>
            <a:br>
              <a:rPr lang="en-US" sz="3733" b="1" dirty="0"/>
            </a:br>
            <a:br>
              <a:rPr lang="en-US" sz="3733" b="1" dirty="0"/>
            </a:br>
            <a:endParaRPr lang="en-US" sz="3733" b="1" dirty="0"/>
          </a:p>
        </p:txBody>
      </p:sp>
      <p:sp>
        <p:nvSpPr>
          <p:cNvPr id="3" name="Text Placeholder 2">
            <a:extLst>
              <a:ext uri="{FF2B5EF4-FFF2-40B4-BE49-F238E27FC236}">
                <a16:creationId xmlns:a16="http://schemas.microsoft.com/office/drawing/2014/main" id="{2E6DEC3A-345E-47CA-92F5-AA966A2123D1}"/>
              </a:ext>
            </a:extLst>
          </p:cNvPr>
          <p:cNvSpPr>
            <a:spLocks noGrp="1"/>
          </p:cNvSpPr>
          <p:nvPr>
            <p:ph type="body" idx="1"/>
          </p:nvPr>
        </p:nvSpPr>
        <p:spPr>
          <a:xfrm>
            <a:off x="146891" y="1769800"/>
            <a:ext cx="12045108" cy="4194000"/>
          </a:xfrm>
        </p:spPr>
        <p:txBody>
          <a:bodyPr/>
          <a:lstStyle/>
          <a:p>
            <a:pPr algn="just"/>
            <a:r>
              <a:rPr lang="en-US" dirty="0">
                <a:solidFill>
                  <a:srgbClr val="333333"/>
                </a:solidFill>
                <a:latin typeface="Helvetica Neue"/>
              </a:rPr>
              <a:t>All in-text references should be listed in the reference list at the end of your document. </a:t>
            </a:r>
          </a:p>
          <a:p>
            <a:pPr algn="just"/>
            <a:r>
              <a:rPr lang="en-US" dirty="0">
                <a:solidFill>
                  <a:srgbClr val="333333"/>
                </a:solidFill>
                <a:latin typeface="Helvetica Neue"/>
              </a:rPr>
              <a:t>The purpose of the reference list entry is to contain all the information that a reader of your work needs to follow-up on your sources. </a:t>
            </a:r>
          </a:p>
          <a:p>
            <a:pPr algn="just"/>
            <a:r>
              <a:rPr lang="en-US" dirty="0">
                <a:solidFill>
                  <a:srgbClr val="333333"/>
                </a:solidFill>
                <a:latin typeface="Helvetica Neue"/>
              </a:rPr>
              <a:t>An important principle in referencing is to be </a:t>
            </a:r>
            <a:r>
              <a:rPr lang="en-US" b="1" dirty="0">
                <a:solidFill>
                  <a:srgbClr val="C00000"/>
                </a:solidFill>
                <a:latin typeface="Helvetica Neue"/>
              </a:rPr>
              <a:t>consistent</a:t>
            </a:r>
            <a:r>
              <a:rPr lang="en-US" dirty="0">
                <a:solidFill>
                  <a:srgbClr val="333333"/>
                </a:solidFill>
                <a:latin typeface="Helvetica Neue"/>
              </a:rPr>
              <a:t>.</a:t>
            </a:r>
          </a:p>
          <a:p>
            <a:pPr marL="101598" indent="0" algn="r" rtl="1">
              <a:buNone/>
            </a:pPr>
            <a:r>
              <a:rPr lang="ar-EG" sz="1800" dirty="0"/>
              <a:t>يجب إدراج جميع المراجع النصية في قائمة المراجع في نهاية المستند.</a:t>
            </a:r>
          </a:p>
          <a:p>
            <a:pPr marL="101598" indent="0" algn="r" rtl="1">
              <a:buNone/>
            </a:pPr>
            <a:r>
              <a:rPr lang="ar-EG" sz="1800" dirty="0"/>
              <a:t>الغرض من إدخال قائمة المراجع هو احتواء جميع المعلومات التي يحتاجها قارئ عملك لمتابعة مصادرك.</a:t>
            </a:r>
          </a:p>
          <a:p>
            <a:pPr marL="101598" indent="0" algn="r" rtl="1">
              <a:buNone/>
            </a:pPr>
            <a:r>
              <a:rPr lang="ar-EG" sz="1800" dirty="0"/>
              <a:t>أحد المبادئ المهمة في الإشارة هو أن تكون متسقًا.</a:t>
            </a:r>
            <a:endParaRPr lang="en-US" sz="1800" dirty="0"/>
          </a:p>
        </p:txBody>
      </p:sp>
      <p:sp>
        <p:nvSpPr>
          <p:cNvPr id="4" name="Slide Number Placeholder 3">
            <a:extLst>
              <a:ext uri="{FF2B5EF4-FFF2-40B4-BE49-F238E27FC236}">
                <a16:creationId xmlns:a16="http://schemas.microsoft.com/office/drawing/2014/main" id="{E2F821B4-7DFB-4329-A1D1-CA8E3CE9A05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471B8C3-CAC9-4FBB-BF72-270AD71B5A1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20976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80149" y="2548325"/>
            <a:ext cx="11993641" cy="4194000"/>
          </a:xfrm>
        </p:spPr>
        <p:txBody>
          <a:bodyPr/>
          <a:lstStyle/>
          <a:p>
            <a:pPr lvl="0">
              <a:buClr>
                <a:srgbClr val="C7D3E6"/>
              </a:buClr>
            </a:pPr>
            <a:r>
              <a:rPr lang="en-US" sz="2667" b="1" dirty="0">
                <a:solidFill>
                  <a:srgbClr val="333333"/>
                </a:solidFill>
              </a:rPr>
              <a:t>When compiling your APA Reference List, you should:</a:t>
            </a:r>
          </a:p>
          <a:p>
            <a:pPr>
              <a:buClr>
                <a:srgbClr val="C7D3E6"/>
              </a:buClr>
            </a:pPr>
            <a:r>
              <a:rPr lang="en-US" sz="2667" dirty="0">
                <a:solidFill>
                  <a:srgbClr val="333333"/>
                </a:solidFill>
              </a:rPr>
              <a:t>List references on a new page with a centered heading titled: References.</a:t>
            </a:r>
          </a:p>
          <a:p>
            <a:pPr>
              <a:buClr>
                <a:srgbClr val="C7D3E6"/>
              </a:buClr>
            </a:pPr>
            <a:r>
              <a:rPr lang="en-US" sz="2667" dirty="0">
                <a:solidFill>
                  <a:srgbClr val="333333"/>
                </a:solidFill>
              </a:rPr>
              <a:t>Include all your references, regardless of format, e.g. books, journal articles, online sources, in one alphabetical listing from A - Z.</a:t>
            </a:r>
          </a:p>
          <a:p>
            <a:pPr>
              <a:buClr>
                <a:srgbClr val="C7D3E6"/>
              </a:buClr>
            </a:pPr>
            <a:r>
              <a:rPr lang="en-US" sz="2667" dirty="0">
                <a:solidFill>
                  <a:srgbClr val="333333"/>
                </a:solidFill>
              </a:rPr>
              <a:t>Order entries alphabetically by surname of author(s).</a:t>
            </a:r>
          </a:p>
          <a:p>
            <a:pPr>
              <a:buClr>
                <a:srgbClr val="C7D3E6"/>
              </a:buClr>
            </a:pPr>
            <a:r>
              <a:rPr lang="en-US" sz="2667" dirty="0">
                <a:solidFill>
                  <a:srgbClr val="333333"/>
                </a:solidFill>
              </a:rPr>
              <a:t>List works with no author under the first significant word of the title.</a:t>
            </a:r>
          </a:p>
          <a:p>
            <a:pPr>
              <a:buClr>
                <a:srgbClr val="C7D3E6"/>
              </a:buClr>
            </a:pPr>
            <a:r>
              <a:rPr lang="en-US" sz="2667" dirty="0">
                <a:solidFill>
                  <a:srgbClr val="333333"/>
                </a:solidFill>
              </a:rPr>
              <a:t>Indent second and subsequent lines of each entry (5-7 spaces).</a:t>
            </a:r>
          </a:p>
          <a:p>
            <a:pPr>
              <a:buClr>
                <a:srgbClr val="C7D3E6"/>
              </a:buClr>
            </a:pPr>
            <a:r>
              <a:rPr lang="en-US" sz="2667" dirty="0">
                <a:solidFill>
                  <a:srgbClr val="333333"/>
                </a:solidFill>
              </a:rPr>
              <a:t>Use double spacing.</a:t>
            </a:r>
          </a:p>
          <a:p>
            <a:pPr>
              <a:buClr>
                <a:srgbClr val="C7D3E6"/>
              </a:buClr>
            </a:pPr>
            <a:r>
              <a:rPr lang="en-US" sz="2667" dirty="0">
                <a:solidFill>
                  <a:srgbClr val="333333"/>
                </a:solidFill>
              </a:rPr>
              <a:t>Note that all references in APA end with a full stop </a:t>
            </a:r>
            <a:r>
              <a:rPr lang="en-US" sz="2667" b="1" dirty="0">
                <a:solidFill>
                  <a:srgbClr val="333333"/>
                </a:solidFill>
              </a:rPr>
              <a:t>except</a:t>
            </a:r>
            <a:r>
              <a:rPr lang="en-US" sz="2667" dirty="0">
                <a:solidFill>
                  <a:srgbClr val="333333"/>
                </a:solidFill>
              </a:rPr>
              <a:t> when the reference ends with a URL or a </a:t>
            </a:r>
            <a:r>
              <a:rPr lang="en-US" sz="2667" dirty="0" err="1">
                <a:solidFill>
                  <a:srgbClr val="333333"/>
                </a:solidFill>
              </a:rPr>
              <a:t>doi</a:t>
            </a:r>
            <a:endParaRPr lang="en-US" sz="2667" dirty="0">
              <a:solidFill>
                <a:srgbClr val="333333"/>
              </a:solidFill>
            </a:endParaRPr>
          </a:p>
          <a:p>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7803087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6125459"/>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 basic reference list entry for a journal article in APA must include:</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Author or authors. The surname is followed by first initials.</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Year of publication of the article (in round brackets).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Article title.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title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Volume of journal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Issue of journal (no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Page range of article.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7AB7"/>
                </a:solidFill>
                <a:effectLst/>
                <a:uLnTx/>
                <a:uFillTx/>
                <a:latin typeface="Calibri" panose="020F0502020204030204"/>
                <a:ea typeface="Roboto Condensed Light"/>
                <a:cs typeface="+mn-cs"/>
                <a:sym typeface="Roboto Condensed Light"/>
                <a:hlinkClick r:id="rId2">
                  <a:extLst>
                    <a:ext uri="{A12FA001-AC4F-418D-AE19-62706E023703}">
                      <ahyp:hlinkClr xmlns:ahyp="http://schemas.microsoft.com/office/drawing/2018/hyperlinkcolor" val="tx"/>
                    </a:ext>
                  </a:extLst>
                </a:hlinkClick>
              </a:rPr>
              <a:t>DOI</a:t>
            </a: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The first line of each citation is left adjusted. Every subsequent line is indented 5-7 spaces.</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501783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584775"/>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2" name="Rectangle 1">
            <a:extLst>
              <a:ext uri="{FF2B5EF4-FFF2-40B4-BE49-F238E27FC236}">
                <a16:creationId xmlns:a16="http://schemas.microsoft.com/office/drawing/2014/main" id="{381B8F6C-02AC-43CC-A7AD-5A43FF575DFD}"/>
              </a:ext>
            </a:extLst>
          </p:cNvPr>
          <p:cNvSpPr/>
          <p:nvPr/>
        </p:nvSpPr>
        <p:spPr>
          <a:xfrm>
            <a:off x="576717" y="1490571"/>
            <a:ext cx="11394945" cy="4154984"/>
          </a:xfrm>
          <a:prstGeom prst="rect">
            <a:avLst/>
          </a:prstGeom>
        </p:spPr>
        <p:txBody>
          <a:bodyPr wrap="square">
            <a:spAutoFit/>
          </a:bodyPr>
          <a:lstStyle/>
          <a:p>
            <a:pPr marL="342900" indent="-342900" algn="just" rtl="1">
              <a:buFont typeface="Wingdings" panose="05000000000000000000" pitchFamily="2" charset="2"/>
              <a:buChar char="q"/>
            </a:pPr>
            <a:r>
              <a:rPr lang="ar-EG" sz="2400" dirty="0"/>
              <a:t>مقال</a:t>
            </a:r>
          </a:p>
          <a:p>
            <a:pPr marL="342900" indent="-342900" algn="just" rtl="1">
              <a:buFont typeface="Arial" panose="020B0604020202020204" pitchFamily="34" charset="0"/>
              <a:buChar char="•"/>
            </a:pPr>
            <a:r>
              <a:rPr lang="ar-EG" sz="2400" b="1" u="sng" dirty="0"/>
              <a:t>يجب أن يتضمن إدخال قائمة المراجع الأساسية لمقالة مجلة في </a:t>
            </a:r>
            <a:r>
              <a:rPr lang="en-US" sz="2400" b="1" u="sng" dirty="0"/>
              <a:t>APA </a:t>
            </a:r>
            <a:r>
              <a:rPr lang="ar-EG" sz="2400" b="1" u="sng" dirty="0"/>
              <a:t>ما يلي:</a:t>
            </a:r>
          </a:p>
          <a:p>
            <a:pPr marL="342900" indent="-342900" algn="just" rtl="1">
              <a:buFont typeface="Arial" panose="020B0604020202020204" pitchFamily="34" charset="0"/>
              <a:buChar char="•"/>
            </a:pPr>
            <a:r>
              <a:rPr lang="ar-EG" sz="2400" dirty="0"/>
              <a:t>المؤلف أو المؤلفين. اللقب متبوعًا بالأحرف الأولى من اسمه.</a:t>
            </a:r>
          </a:p>
          <a:p>
            <a:pPr marL="342900" indent="-342900" algn="just" rtl="1">
              <a:buFont typeface="Arial" panose="020B0604020202020204" pitchFamily="34" charset="0"/>
              <a:buChar char="•"/>
            </a:pPr>
            <a:r>
              <a:rPr lang="ar-EG" sz="2400" dirty="0"/>
              <a:t>سنة نشر المقالة (بين قوسين دائريين).</a:t>
            </a:r>
          </a:p>
          <a:p>
            <a:pPr marL="342900" indent="-342900" algn="just" rtl="1">
              <a:buFont typeface="Arial" panose="020B0604020202020204" pitchFamily="34" charset="0"/>
              <a:buChar char="•"/>
            </a:pPr>
            <a:r>
              <a:rPr lang="ar-EG" sz="2400" dirty="0"/>
              <a:t>عنوان المقال.</a:t>
            </a:r>
          </a:p>
          <a:p>
            <a:pPr marL="342900" indent="-342900" algn="just" rtl="1">
              <a:buFont typeface="Arial" panose="020B0604020202020204" pitchFamily="34" charset="0"/>
              <a:buChar char="•"/>
            </a:pPr>
            <a:r>
              <a:rPr lang="ar-EG" sz="2400" dirty="0"/>
              <a:t>عنوان المجلة (بالخط المائل).</a:t>
            </a:r>
          </a:p>
          <a:p>
            <a:pPr marL="342900" indent="-342900" algn="just" rtl="1">
              <a:buFont typeface="Arial" panose="020B0604020202020204" pitchFamily="34" charset="0"/>
              <a:buChar char="•"/>
            </a:pPr>
            <a:r>
              <a:rPr lang="ar-EG" sz="2400" dirty="0"/>
              <a:t>حجم المجلة (بالخط المائل).</a:t>
            </a:r>
          </a:p>
          <a:p>
            <a:pPr marL="342900" indent="-342900" algn="just" rtl="1">
              <a:buFont typeface="Arial" panose="020B0604020202020204" pitchFamily="34" charset="0"/>
              <a:buChar char="•"/>
            </a:pPr>
            <a:r>
              <a:rPr lang="ar-EG" sz="2400" dirty="0"/>
              <a:t>إصدار المجلة (بدون مائل).</a:t>
            </a:r>
          </a:p>
          <a:p>
            <a:pPr marL="342900" indent="-342900" algn="just" rtl="1">
              <a:buFont typeface="Arial" panose="020B0604020202020204" pitchFamily="34" charset="0"/>
              <a:buChar char="•"/>
            </a:pPr>
            <a:r>
              <a:rPr lang="ar-EG" sz="2400" dirty="0"/>
              <a:t>نطاق صفحات المقالة.</a:t>
            </a:r>
          </a:p>
          <a:p>
            <a:pPr marL="342900" indent="-342900" algn="just" rtl="1">
              <a:buFont typeface="Arial" panose="020B0604020202020204" pitchFamily="34" charset="0"/>
              <a:buChar char="•"/>
            </a:pPr>
            <a:r>
              <a:rPr lang="en-US" sz="2400" dirty="0"/>
              <a:t>DOI.</a:t>
            </a:r>
          </a:p>
          <a:p>
            <a:pPr marL="342900" indent="-342900" algn="just" rtl="1">
              <a:buFont typeface="Arial" panose="020B0604020202020204" pitchFamily="34" charset="0"/>
              <a:buChar char="•"/>
            </a:pPr>
            <a:r>
              <a:rPr lang="ar-EG" sz="2400" dirty="0"/>
              <a:t>يتم ترك السطر الأول من كل اقتباس مضبوطًا. يتم وضع مسافة بادئة لكل سطر لاحق من 5 إلى 7 مسافات.</a:t>
            </a:r>
            <a:endParaRPr lang="en-US" sz="2400" dirty="0"/>
          </a:p>
        </p:txBody>
      </p:sp>
    </p:spTree>
    <p:extLst>
      <p:ext uri="{BB962C8B-B14F-4D97-AF65-F5344CB8AC3E}">
        <p14:creationId xmlns:p14="http://schemas.microsoft.com/office/powerpoint/2010/main" val="752978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D158063-3EEB-4853-AAD0-7F9960583DB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1441416-9048-4237-9EB4-49C947D9C48A}"/>
              </a:ext>
            </a:extLst>
          </p:cNvPr>
          <p:cNvPicPr>
            <a:picLocks noChangeAspect="1"/>
          </p:cNvPicPr>
          <p:nvPr/>
        </p:nvPicPr>
        <p:blipFill>
          <a:blip r:embed="rId2"/>
          <a:stretch>
            <a:fillRect/>
          </a:stretch>
        </p:blipFill>
        <p:spPr>
          <a:xfrm>
            <a:off x="499431" y="763838"/>
            <a:ext cx="11428164" cy="5038381"/>
          </a:xfrm>
          <a:prstGeom prst="rect">
            <a:avLst/>
          </a:prstGeom>
        </p:spPr>
      </p:pic>
      <p:pic>
        <p:nvPicPr>
          <p:cNvPr id="6" name="Picture 5">
            <a:extLst>
              <a:ext uri="{FF2B5EF4-FFF2-40B4-BE49-F238E27FC236}">
                <a16:creationId xmlns:a16="http://schemas.microsoft.com/office/drawing/2014/main" id="{9E9A3321-2F33-43E3-91B5-547111FD0AE6}"/>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08100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7EC58C1A-E368-4F24-A6FD-0CAD9CB4A8F4}"/>
              </a:ext>
            </a:extLst>
          </p:cNvPr>
          <p:cNvSpPr/>
          <p:nvPr/>
        </p:nvSpPr>
        <p:spPr>
          <a:xfrm>
            <a:off x="190959" y="925751"/>
            <a:ext cx="11949575" cy="57561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Book</a:t>
            </a:r>
            <a:endPar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 basic reference list entry for a book (print version) in APA must include: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Author or authors. The surname is followed by first initials.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Year of publication of the book (in round brackets).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Book title (in italics).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Edition (in round brackets), if other than first edition.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Place of publication.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Publisher.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The first line of each citation is left adjusted. Every subsequent line is indented 5-7 spaces.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Example:</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Arnott, G. D. (2017). </a:t>
            </a:r>
            <a:r>
              <a:rPr kumimoji="0" lang="en-US" sz="2667" b="0" i="1" u="none" strike="noStrike" kern="1200" cap="none" spc="0" normalizeH="0" baseline="0" noProof="0" dirty="0">
                <a:ln>
                  <a:noFill/>
                </a:ln>
                <a:solidFill>
                  <a:srgbClr val="333333"/>
                </a:solidFill>
                <a:effectLst/>
                <a:uLnTx/>
                <a:uFillTx/>
                <a:latin typeface="Calibri" panose="020F0502020204030204"/>
                <a:ea typeface="+mn-ea"/>
                <a:cs typeface="+mn-cs"/>
              </a:rPr>
              <a:t>The disability support worker</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(2nd ed.). South Melbourne, VIC: Cengage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40151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
        <p:nvSpPr>
          <p:cNvPr id="6" name="Rectangle 5">
            <a:extLst>
              <a:ext uri="{FF2B5EF4-FFF2-40B4-BE49-F238E27FC236}">
                <a16:creationId xmlns:a16="http://schemas.microsoft.com/office/drawing/2014/main" id="{5BFF0C94-CD87-4E08-B289-F523FE34DDF5}"/>
              </a:ext>
            </a:extLst>
          </p:cNvPr>
          <p:cNvSpPr/>
          <p:nvPr/>
        </p:nvSpPr>
        <p:spPr>
          <a:xfrm>
            <a:off x="126609" y="1318821"/>
            <a:ext cx="11605846" cy="4154984"/>
          </a:xfrm>
          <a:prstGeom prst="rect">
            <a:avLst/>
          </a:prstGeom>
        </p:spPr>
        <p:txBody>
          <a:bodyPr wrap="square">
            <a:spAutoFit/>
          </a:bodyPr>
          <a:lstStyle/>
          <a:p>
            <a:pPr marL="342900" indent="-342900" algn="just" rtl="1">
              <a:buFont typeface="Wingdings" panose="05000000000000000000" pitchFamily="2" charset="2"/>
              <a:buChar char="q"/>
            </a:pPr>
            <a:r>
              <a:rPr lang="ar-EG" sz="2400" b="1" dirty="0"/>
              <a:t>كتاب</a:t>
            </a:r>
          </a:p>
          <a:p>
            <a:pPr marL="342900" indent="-342900" algn="just" rtl="1">
              <a:buFont typeface="Arial" panose="020B0604020202020204" pitchFamily="34" charset="0"/>
              <a:buChar char="•"/>
            </a:pPr>
            <a:r>
              <a:rPr lang="ar-EG" sz="2400" dirty="0"/>
              <a:t>يجب أن يتضمن إدخال قائمة المراجع الأساسية للكتاب (النسخة المطبوعة) في </a:t>
            </a:r>
            <a:r>
              <a:rPr lang="en-US" sz="2400" dirty="0"/>
              <a:t>APA </a:t>
            </a:r>
            <a:r>
              <a:rPr lang="ar-EG" sz="2400" dirty="0"/>
              <a:t>ما يلي:</a:t>
            </a:r>
          </a:p>
          <a:p>
            <a:pPr marL="342900" indent="-342900" algn="just" rtl="1">
              <a:buFont typeface="Arial" panose="020B0604020202020204" pitchFamily="34" charset="0"/>
              <a:buChar char="•"/>
            </a:pPr>
            <a:r>
              <a:rPr lang="ar-EG" sz="2400" dirty="0"/>
              <a:t>المؤلف أو المؤلفين. اللقب متبوعًا بالأحرف الأولى من اسمه.</a:t>
            </a:r>
          </a:p>
          <a:p>
            <a:pPr marL="342900" indent="-342900" algn="just" rtl="1">
              <a:buFont typeface="Arial" panose="020B0604020202020204" pitchFamily="34" charset="0"/>
              <a:buChar char="•"/>
            </a:pPr>
            <a:r>
              <a:rPr lang="ar-EG" sz="2400" dirty="0"/>
              <a:t>سنة نشر الكتاب (بين قوسين دائريين).</a:t>
            </a:r>
          </a:p>
          <a:p>
            <a:pPr marL="342900" indent="-342900" algn="just" rtl="1">
              <a:buFont typeface="Arial" panose="020B0604020202020204" pitchFamily="34" charset="0"/>
              <a:buChar char="•"/>
            </a:pPr>
            <a:r>
              <a:rPr lang="ar-EG" sz="2400" dirty="0"/>
              <a:t>عنوان الكتاب (بالخط المائل).</a:t>
            </a:r>
          </a:p>
          <a:p>
            <a:pPr marL="342900" indent="-342900" algn="just" rtl="1">
              <a:buFont typeface="Arial" panose="020B0604020202020204" pitchFamily="34" charset="0"/>
              <a:buChar char="•"/>
            </a:pPr>
            <a:r>
              <a:rPr lang="ar-EG" sz="2400" dirty="0"/>
              <a:t>الطبعة (بين قوسين دائريين)، إذا كانت غير الطبعة الأولى.</a:t>
            </a:r>
          </a:p>
          <a:p>
            <a:pPr marL="342900" indent="-342900" algn="just" rtl="1">
              <a:buFont typeface="Arial" panose="020B0604020202020204" pitchFamily="34" charset="0"/>
              <a:buChar char="•"/>
            </a:pPr>
            <a:r>
              <a:rPr lang="ar-EG" sz="2400" dirty="0"/>
              <a:t>مكان النشر.</a:t>
            </a:r>
          </a:p>
          <a:p>
            <a:pPr marL="342900" indent="-342900" algn="just" rtl="1">
              <a:buFont typeface="Arial" panose="020B0604020202020204" pitchFamily="34" charset="0"/>
              <a:buChar char="•"/>
            </a:pPr>
            <a:r>
              <a:rPr lang="ar-EG" sz="2400" dirty="0"/>
              <a:t>الناشر.</a:t>
            </a:r>
          </a:p>
          <a:p>
            <a:pPr marL="342900" indent="-342900" algn="just" rtl="1">
              <a:buFont typeface="Arial" panose="020B0604020202020204" pitchFamily="34" charset="0"/>
              <a:buChar char="•"/>
            </a:pPr>
            <a:r>
              <a:rPr lang="ar-EG" sz="2400" dirty="0"/>
              <a:t>يتم ترك السطر الأول من كل اقتباس مضبوطًا. يتم وضع مسافة بادئة لكل سطر لاحق من 5 إلى 7 مسافات.</a:t>
            </a:r>
          </a:p>
          <a:p>
            <a:pPr marL="342900" indent="-342900" algn="just" rtl="1">
              <a:buFont typeface="Arial" panose="020B0604020202020204" pitchFamily="34" charset="0"/>
              <a:buChar char="•"/>
            </a:pPr>
            <a:r>
              <a:rPr lang="ar-EG" sz="2400" dirty="0"/>
              <a:t>مثال: </a:t>
            </a:r>
            <a:r>
              <a:rPr lang="en-US" sz="2400" dirty="0"/>
              <a:t>Arnott, G. D. (2017). </a:t>
            </a:r>
            <a:r>
              <a:rPr lang="ar-EG" sz="2400" dirty="0"/>
              <a:t>عامل دعم الإعاقة (الطبعة الثانية). جنوب ملبورن، مركز فيينا الدولي: </a:t>
            </a:r>
            <a:r>
              <a:rPr lang="en-US" sz="2400" dirty="0"/>
              <a:t>Cengage Learning.</a:t>
            </a:r>
          </a:p>
        </p:txBody>
      </p:sp>
    </p:spTree>
    <p:extLst>
      <p:ext uri="{BB962C8B-B14F-4D97-AF65-F5344CB8AC3E}">
        <p14:creationId xmlns:p14="http://schemas.microsoft.com/office/powerpoint/2010/main" val="39280752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7E4B0E-91BC-4AFF-834B-F34D273A4D5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4105376-2501-4526-B1C2-76BF561CA0A6}"/>
              </a:ext>
            </a:extLst>
          </p:cNvPr>
          <p:cNvPicPr>
            <a:picLocks noChangeAspect="1"/>
          </p:cNvPicPr>
          <p:nvPr/>
        </p:nvPicPr>
        <p:blipFill>
          <a:blip r:embed="rId2"/>
          <a:stretch>
            <a:fillRect/>
          </a:stretch>
        </p:blipFill>
        <p:spPr>
          <a:xfrm>
            <a:off x="793215" y="793216"/>
            <a:ext cx="10914043" cy="5388785"/>
          </a:xfrm>
          <a:prstGeom prst="rect">
            <a:avLst/>
          </a:prstGeom>
        </p:spPr>
      </p:pic>
      <p:pic>
        <p:nvPicPr>
          <p:cNvPr id="5" name="Picture 4">
            <a:extLst>
              <a:ext uri="{FF2B5EF4-FFF2-40B4-BE49-F238E27FC236}">
                <a16:creationId xmlns:a16="http://schemas.microsoft.com/office/drawing/2014/main" id="{F313D5B5-304A-41B9-B271-9CC29335A8E2}"/>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817184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Avoiding Plagiarism</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Calibri" panose="020F0502020204030204"/>
                <a:ea typeface="Roboto Light" panose="02000000000000000000" pitchFamily="2" charset="0"/>
              </a:rPr>
              <a:t>2</a:t>
            </a: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69B8F9F-C2AB-4EC9-B95B-FD159943DC5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FFBC6AC-C57A-44AE-A426-F7E58FFBFAF1}"/>
              </a:ext>
            </a:extLst>
          </p:cNvPr>
          <p:cNvPicPr>
            <a:picLocks noChangeAspect="1"/>
          </p:cNvPicPr>
          <p:nvPr/>
        </p:nvPicPr>
        <p:blipFill>
          <a:blip r:embed="rId2"/>
          <a:stretch>
            <a:fillRect/>
          </a:stretch>
        </p:blipFill>
        <p:spPr>
          <a:xfrm>
            <a:off x="542778" y="522492"/>
            <a:ext cx="11353800" cy="6198983"/>
          </a:xfrm>
          <a:prstGeom prst="rect">
            <a:avLst/>
          </a:prstGeom>
        </p:spPr>
      </p:pic>
      <p:pic>
        <p:nvPicPr>
          <p:cNvPr id="5" name="Picture 4">
            <a:extLst>
              <a:ext uri="{FF2B5EF4-FFF2-40B4-BE49-F238E27FC236}">
                <a16:creationId xmlns:a16="http://schemas.microsoft.com/office/drawing/2014/main" id="{FC95C2CE-1B89-49A5-8B7F-0AB737DC75AB}"/>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42480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71C249-45A2-45A5-A258-A0A5F02C4806}"/>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36</a:t>
            </a:fld>
            <a:endPar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endParaRPr>
          </a:p>
        </p:txBody>
      </p:sp>
      <p:pic>
        <p:nvPicPr>
          <p:cNvPr id="3" name="Picture 2">
            <a:extLst>
              <a:ext uri="{FF2B5EF4-FFF2-40B4-BE49-F238E27FC236}">
                <a16:creationId xmlns:a16="http://schemas.microsoft.com/office/drawing/2014/main" id="{67DA579B-7ABA-452E-AF82-A469A31D481D}"/>
              </a:ext>
            </a:extLst>
          </p:cNvPr>
          <p:cNvPicPr>
            <a:picLocks noChangeAspect="1"/>
          </p:cNvPicPr>
          <p:nvPr/>
        </p:nvPicPr>
        <p:blipFill>
          <a:blip r:embed="rId2"/>
          <a:stretch>
            <a:fillRect/>
          </a:stretch>
        </p:blipFill>
        <p:spPr>
          <a:xfrm>
            <a:off x="51467" y="161312"/>
            <a:ext cx="12089067" cy="6696688"/>
          </a:xfrm>
          <a:prstGeom prst="rect">
            <a:avLst/>
          </a:prstGeom>
        </p:spPr>
      </p:pic>
      <p:pic>
        <p:nvPicPr>
          <p:cNvPr id="5" name="Picture 4">
            <a:extLst>
              <a:ext uri="{FF2B5EF4-FFF2-40B4-BE49-F238E27FC236}">
                <a16:creationId xmlns:a16="http://schemas.microsoft.com/office/drawing/2014/main" id="{DF9A18CC-EC6E-4426-9152-95C27639C004}"/>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6019264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5AE4-D66F-47D6-BF77-AFF5D619F21B}"/>
              </a:ext>
            </a:extLst>
          </p:cNvPr>
          <p:cNvSpPr>
            <a:spLocks noGrp="1"/>
          </p:cNvSpPr>
          <p:nvPr>
            <p:ph type="title"/>
          </p:nvPr>
        </p:nvSpPr>
        <p:spPr>
          <a:xfrm>
            <a:off x="838200" y="1"/>
            <a:ext cx="10515600" cy="1325563"/>
          </a:xfrm>
        </p:spPr>
        <p:txBody>
          <a:bodyPr>
            <a:normAutofit/>
          </a:bodyPr>
          <a:lstStyle/>
          <a:p>
            <a:pPr algn="ctr"/>
            <a:r>
              <a:rPr lang="en-US" sz="6600" b="1" dirty="0">
                <a:solidFill>
                  <a:srgbClr val="FF0000"/>
                </a:solidFill>
                <a:effectLst>
                  <a:outerShdw blurRad="38100" dist="38100" dir="2700000" algn="tl">
                    <a:srgbClr val="000000">
                      <a:alpha val="43137"/>
                    </a:srgbClr>
                  </a:outerShdw>
                </a:effectLst>
              </a:rPr>
              <a:t>Plagiarism Activity</a:t>
            </a:r>
          </a:p>
        </p:txBody>
      </p:sp>
      <p:sp>
        <p:nvSpPr>
          <p:cNvPr id="3" name="Content Placeholder 2">
            <a:extLst>
              <a:ext uri="{FF2B5EF4-FFF2-40B4-BE49-F238E27FC236}">
                <a16:creationId xmlns:a16="http://schemas.microsoft.com/office/drawing/2014/main" id="{C95B3991-CA7D-45EC-8E92-5E9737DE09BB}"/>
              </a:ext>
            </a:extLst>
          </p:cNvPr>
          <p:cNvSpPr>
            <a:spLocks noGrp="1"/>
          </p:cNvSpPr>
          <p:nvPr>
            <p:ph idx="1"/>
          </p:nvPr>
        </p:nvSpPr>
        <p:spPr>
          <a:xfrm>
            <a:off x="1" y="4411180"/>
            <a:ext cx="12006471" cy="2122489"/>
          </a:xfrm>
        </p:spPr>
        <p:txBody>
          <a:bodyPr>
            <a:normAutofit/>
          </a:bodyPr>
          <a:lstStyle/>
          <a:p>
            <a:pPr algn="just"/>
            <a:r>
              <a:rPr lang="en-US" sz="3600" dirty="0"/>
              <a:t>Please, summarize the following paragraph with your own style </a:t>
            </a:r>
          </a:p>
          <a:p>
            <a:pPr algn="just"/>
            <a:r>
              <a:rPr lang="en-US" sz="3600" b="1" dirty="0">
                <a:solidFill>
                  <a:srgbClr val="FF0000"/>
                </a:solidFill>
              </a:rPr>
              <a:t>Note</a:t>
            </a:r>
            <a:r>
              <a:rPr lang="en-US" sz="3600" dirty="0"/>
              <a:t>: avoiding plagiarism</a:t>
            </a:r>
          </a:p>
        </p:txBody>
      </p:sp>
      <p:pic>
        <p:nvPicPr>
          <p:cNvPr id="5" name="Picture 4">
            <a:extLst>
              <a:ext uri="{FF2B5EF4-FFF2-40B4-BE49-F238E27FC236}">
                <a16:creationId xmlns:a16="http://schemas.microsoft.com/office/drawing/2014/main" id="{DFFF63F0-7B15-4299-A8D3-39E14122ADE8}"/>
              </a:ext>
            </a:extLst>
          </p:cNvPr>
          <p:cNvPicPr>
            <a:picLocks noChangeAspect="1"/>
          </p:cNvPicPr>
          <p:nvPr/>
        </p:nvPicPr>
        <p:blipFill>
          <a:blip r:embed="rId2"/>
          <a:stretch>
            <a:fillRect/>
          </a:stretch>
        </p:blipFill>
        <p:spPr>
          <a:xfrm>
            <a:off x="1152940" y="1550504"/>
            <a:ext cx="10515600" cy="2635733"/>
          </a:xfrm>
          <a:prstGeom prst="rect">
            <a:avLst/>
          </a:prstGeom>
        </p:spPr>
      </p:pic>
      <p:pic>
        <p:nvPicPr>
          <p:cNvPr id="7" name="Picture 6">
            <a:extLst>
              <a:ext uri="{FF2B5EF4-FFF2-40B4-BE49-F238E27FC236}">
                <a16:creationId xmlns:a16="http://schemas.microsoft.com/office/drawing/2014/main" id="{D91B9D33-BD57-401B-A297-427D47CAEEDF}"/>
              </a:ext>
            </a:extLst>
          </p:cNvPr>
          <p:cNvPicPr>
            <a:picLocks noChangeAspect="1"/>
          </p:cNvPicPr>
          <p:nvPr/>
        </p:nvPicPr>
        <p:blipFill>
          <a:blip r:embed="rId3"/>
          <a:stretch>
            <a:fillRect/>
          </a:stretch>
        </p:blipFill>
        <p:spPr>
          <a:xfrm>
            <a:off x="3068961" y="477515"/>
            <a:ext cx="8937511" cy="1072989"/>
          </a:xfrm>
          <a:prstGeom prst="rect">
            <a:avLst/>
          </a:prstGeom>
        </p:spPr>
      </p:pic>
    </p:spTree>
    <p:extLst>
      <p:ext uri="{BB962C8B-B14F-4D97-AF65-F5344CB8AC3E}">
        <p14:creationId xmlns:p14="http://schemas.microsoft.com/office/powerpoint/2010/main" val="4744928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8C2122-5492-4986-87F3-AB5B87CE875F}"/>
              </a:ext>
            </a:extLst>
          </p:cNvPr>
          <p:cNvSpPr/>
          <p:nvPr/>
        </p:nvSpPr>
        <p:spPr>
          <a:xfrm>
            <a:off x="159025" y="68676"/>
            <a:ext cx="11767931" cy="1077218"/>
          </a:xfrm>
          <a:prstGeom prst="rect">
            <a:avLst/>
          </a:prstGeom>
        </p:spPr>
        <p:txBody>
          <a:bodyPr wrap="square">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Light" panose="020F0302020204030204"/>
                <a:ea typeface="+mn-ea"/>
                <a:cs typeface="+mn-cs"/>
              </a:rPr>
              <a:t>How can you write information in your own words (paraphrase or summarize), use direct quotes, and cite sources?</a:t>
            </a:r>
          </a:p>
        </p:txBody>
      </p:sp>
      <p:sp>
        <p:nvSpPr>
          <p:cNvPr id="10" name="Rectangle 9">
            <a:extLst>
              <a:ext uri="{FF2B5EF4-FFF2-40B4-BE49-F238E27FC236}">
                <a16:creationId xmlns:a16="http://schemas.microsoft.com/office/drawing/2014/main" id="{491B24CE-66B8-4E76-AACE-607DF88A1079}"/>
              </a:ext>
            </a:extLst>
          </p:cNvPr>
          <p:cNvSpPr/>
          <p:nvPr/>
        </p:nvSpPr>
        <p:spPr>
          <a:xfrm>
            <a:off x="-53010" y="917628"/>
            <a:ext cx="6096000" cy="2308324"/>
          </a:xfrm>
          <a:prstGeom prst="rect">
            <a:avLst/>
          </a:prstGeom>
        </p:spPr>
        <p:txBody>
          <a:bodyPr>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Original Source Material: </a:t>
            </a: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Technology has significantly transformed education at several major turning points in our history</a:t>
            </a:r>
          </a:p>
          <a:p>
            <a:pPr marL="0" marR="0" lvl="0" indent="0" algn="just"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أحدثت التكنولوجيا تحولًا كبيرًا في التعليم في العديد من نقاط التحول الرئيسية في تاريخنا</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67933C56-9EFE-49F2-99AC-FE6B49D223FE}"/>
              </a:ext>
            </a:extLst>
          </p:cNvPr>
          <p:cNvSpPr/>
          <p:nvPr/>
        </p:nvSpPr>
        <p:spPr>
          <a:xfrm>
            <a:off x="6520071" y="1334881"/>
            <a:ext cx="5724940" cy="1015663"/>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Source: </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Frick, T. (1991). </a:t>
            </a:r>
            <a:r>
              <a:rPr kumimoji="0" lang="en-US" sz="20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Restructuring education through technology</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Bloomington, IN: Phi Delta Kappa Educational Foundation</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43ADAEC-CE3F-44A3-AF99-DA7A53C07BB9}"/>
              </a:ext>
            </a:extLst>
          </p:cNvPr>
          <p:cNvSpPr/>
          <p:nvPr/>
        </p:nvSpPr>
        <p:spPr>
          <a:xfrm>
            <a:off x="0" y="3225952"/>
            <a:ext cx="5433391" cy="2308324"/>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Plagiarized Version</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History has demonstrated that technology affects education profoundly. (Frick, 1991).</a:t>
            </a:r>
          </a:p>
          <a:p>
            <a:pPr marL="0" marR="0" lvl="0" indent="0" algn="r"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أثبت التاريخ أن التكنولوجيا تؤثر على التعليم بشكل عميق. (فريك، 1991).</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24799E5-A3F5-4789-BA66-1EC412877942}"/>
              </a:ext>
            </a:extLst>
          </p:cNvPr>
          <p:cNvSpPr/>
          <p:nvPr/>
        </p:nvSpPr>
        <p:spPr>
          <a:xfrm>
            <a:off x="5565912" y="2922407"/>
            <a:ext cx="6626088" cy="3170099"/>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Correct Version</a:t>
            </a: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History has demonstrated that technology affects education profoundly. (Frick, 1991).</a:t>
            </a:r>
          </a:p>
          <a:p>
            <a:pPr marL="0" marR="0" lvl="0" indent="0" algn="just"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أثبت التاريخ أن التكنولوجيا تؤثر على التعليم بشكل عميق. (فريك، 1991).</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377"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References: Frick, T. (1991). Restructuring education through technology. Bloomington, IN: Phi Delta Kappa Educational Foundation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14" name="Rectangle 13">
            <a:extLst>
              <a:ext uri="{FF2B5EF4-FFF2-40B4-BE49-F238E27FC236}">
                <a16:creationId xmlns:a16="http://schemas.microsoft.com/office/drawing/2014/main" id="{EF67525D-D81B-4B66-891A-3DD2ED1CB5CE}"/>
              </a:ext>
            </a:extLst>
          </p:cNvPr>
          <p:cNvSpPr/>
          <p:nvPr/>
        </p:nvSpPr>
        <p:spPr>
          <a:xfrm>
            <a:off x="26504" y="5714842"/>
            <a:ext cx="5539408" cy="1200329"/>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Explanation: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This example has been plagiarized. Although the student has paraphrased the original material and included a citation for the original author, no reference is provided in the reference list</a:t>
            </a:r>
          </a:p>
        </p:txBody>
      </p:sp>
      <p:sp>
        <p:nvSpPr>
          <p:cNvPr id="16" name="Rectangle 15">
            <a:extLst>
              <a:ext uri="{FF2B5EF4-FFF2-40B4-BE49-F238E27FC236}">
                <a16:creationId xmlns:a16="http://schemas.microsoft.com/office/drawing/2014/main" id="{69A8FC85-FBFA-4561-8FA2-A63253D372CA}"/>
              </a:ext>
            </a:extLst>
          </p:cNvPr>
          <p:cNvSpPr/>
          <p:nvPr/>
        </p:nvSpPr>
        <p:spPr>
          <a:xfrm>
            <a:off x="5530637" y="5940372"/>
            <a:ext cx="6819832" cy="923330"/>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Explanation: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This example has been paraphrased and is not considered plagiarized. The student has cited the original author and included an appropriate entry in the reference list.</a:t>
            </a:r>
          </a:p>
        </p:txBody>
      </p:sp>
      <p:pic>
        <p:nvPicPr>
          <p:cNvPr id="15" name="Picture 14">
            <a:extLst>
              <a:ext uri="{FF2B5EF4-FFF2-40B4-BE49-F238E27FC236}">
                <a16:creationId xmlns:a16="http://schemas.microsoft.com/office/drawing/2014/main" id="{26ADC98E-A76A-4CFA-A72C-0B06CD7DD0BB}"/>
              </a:ext>
            </a:extLst>
          </p:cNvPr>
          <p:cNvPicPr>
            <a:picLocks noChangeAspect="1"/>
          </p:cNvPicPr>
          <p:nvPr/>
        </p:nvPicPr>
        <p:blipFill>
          <a:blip r:embed="rId2"/>
          <a:stretch>
            <a:fillRect/>
          </a:stretch>
        </p:blipFill>
        <p:spPr>
          <a:xfrm>
            <a:off x="3254489" y="171609"/>
            <a:ext cx="8937511" cy="1072989"/>
          </a:xfrm>
          <a:prstGeom prst="rect">
            <a:avLst/>
          </a:prstGeom>
        </p:spPr>
      </p:pic>
    </p:spTree>
    <p:extLst>
      <p:ext uri="{BB962C8B-B14F-4D97-AF65-F5344CB8AC3E}">
        <p14:creationId xmlns:p14="http://schemas.microsoft.com/office/powerpoint/2010/main" val="716858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ppt_x"/>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2" grpId="0"/>
      <p:bldP spid="13" grpId="0"/>
      <p:bldP spid="14" grpId="0"/>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F3727-F1B3-4D43-AFB2-D92679E5903C}"/>
              </a:ext>
            </a:extLst>
          </p:cNvPr>
          <p:cNvSpPr>
            <a:spLocks noGrp="1"/>
          </p:cNvSpPr>
          <p:nvPr>
            <p:ph type="ctrTitle"/>
          </p:nvPr>
        </p:nvSpPr>
        <p:spPr>
          <a:xfrm>
            <a:off x="1094509" y="1454400"/>
            <a:ext cx="10557164" cy="3949200"/>
          </a:xfrm>
        </p:spPr>
        <p:txBody>
          <a:bodyPr/>
          <a:lstStyle/>
          <a:p>
            <a:pPr algn="ctr"/>
            <a:r>
              <a:rPr lang="ar-EG" dirty="0"/>
              <a:t>أنواع الاقتباس في الاطار النظري</a:t>
            </a:r>
            <a:endParaRPr lang="en-US" dirty="0"/>
          </a:p>
        </p:txBody>
      </p:sp>
      <p:sp>
        <p:nvSpPr>
          <p:cNvPr id="3" name="Rectangle 1">
            <a:extLst>
              <a:ext uri="{FF2B5EF4-FFF2-40B4-BE49-F238E27FC236}">
                <a16:creationId xmlns:a16="http://schemas.microsoft.com/office/drawing/2014/main" id="{12FB3682-D2C2-417A-BC65-971A83B5C551}"/>
              </a:ext>
            </a:extLst>
          </p:cNvPr>
          <p:cNvSpPr>
            <a:spLocks noChangeArrowheads="1"/>
          </p:cNvSpPr>
          <p:nvPr/>
        </p:nvSpPr>
        <p:spPr bwMode="auto">
          <a:xfrm>
            <a:off x="0" y="-153888"/>
            <a:ext cx="250324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Helvetica" panose="020B0604020202020204" pitchFamily="34" charset="0"/>
                <a:ea typeface="+mn-ea"/>
                <a:cs typeface="+mn-cs"/>
              </a:rPr>
              <a:t>       </a:t>
            </a:r>
            <a:r>
              <a:rPr kumimoji="0" lang="ar-SA" altLang="en-US" sz="1200" b="0" i="0" u="none" strike="noStrike" kern="1200" cap="none" spc="0" normalizeH="0" baseline="0" noProof="0">
                <a:ln>
                  <a:noFill/>
                </a:ln>
                <a:solidFill>
                  <a:srgbClr val="FFFFFF"/>
                </a:solidFill>
                <a:effectLst/>
                <a:uLnTx/>
                <a:uFillTx/>
                <a:latin typeface="Helvetica" panose="020B0604020202020204" pitchFamily="34" charset="0"/>
                <a:ea typeface="+mn-ea"/>
                <a:cs typeface="Arial" panose="020B0604020202020204" pitchFamily="34" charset="0"/>
              </a:rPr>
              <a:t>رابعا: أنواع الاقتباس في الاطار النظري</a:t>
            </a:r>
            <a:endParaRPr kumimoji="0" lang="en-US"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1026" name="Picture 2" descr="👈">
            <a:extLst>
              <a:ext uri="{FF2B5EF4-FFF2-40B4-BE49-F238E27FC236}">
                <a16:creationId xmlns:a16="http://schemas.microsoft.com/office/drawing/2014/main" id="{AD213995-C31E-4803-98A5-96F4D66498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67" y="-91017"/>
            <a:ext cx="203200" cy="2032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30F2BB9-679B-4BE7-BCDD-B9A82DFAC683}"/>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5180892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3E86753-28C2-4361-84CE-BBF0B3C3C08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4650A707-C53B-4D13-A9B6-8EC4F210CF00}"/>
              </a:ext>
            </a:extLst>
          </p:cNvPr>
          <p:cNvSpPr/>
          <p:nvPr/>
        </p:nvSpPr>
        <p:spPr>
          <a:xfrm>
            <a:off x="224208" y="1485137"/>
            <a:ext cx="11743584" cy="3868238"/>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المباشر: </a:t>
            </a:r>
            <a:endPar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وهو الاقتباس الحرفي بحيث يستعين الباحث بفكرة لباحث آخر يكتبها في الاطار النظري حرفيا كما وردت في المصدر الأصلي دون أن يغير في كلماتها. ويلجأ الباحث في الغالب إلى الاقتباس الحرفي إذا شعر بأهمية الفكرة المقتبسة للاطار النظري ومدى إثراءها لفكرة أو رأي يقدمه أو لمحاولة التعليق ونقد الفكرة المقتبسة. وفي حالة الاقتباس الحرفي يتم حصر المادة المقتبسة بين "......" ويتوجب أن يتم وضع رقم الصفحة الموجود فيها النص الأصلي، إما إذا أخذ الاقتباس من صفحتين متتاليتين فإن الباحث يكتب ص ص ثم يضع أرقام الصفحات. ويقوم الباحث بدمج المادة المقتبسة في الاطار النظري إذا لم تتجاوز الفكرة أربعة أسطر مع إظهار المادة المقتبسة بين شولتين "..." .</a:t>
            </a:r>
          </a:p>
        </p:txBody>
      </p:sp>
      <p:pic>
        <p:nvPicPr>
          <p:cNvPr id="5" name="Picture 4">
            <a:extLst>
              <a:ext uri="{FF2B5EF4-FFF2-40B4-BE49-F238E27FC236}">
                <a16:creationId xmlns:a16="http://schemas.microsoft.com/office/drawing/2014/main" id="{3331BE18-4485-4FC5-B163-52F007B37C9C}"/>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9986531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2FCE0D-C7B7-4813-B4B7-3B070E5E4E3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DAB50544-26CC-4EF6-8389-25C6D333D4AA}"/>
              </a:ext>
            </a:extLst>
          </p:cNvPr>
          <p:cNvSpPr/>
          <p:nvPr/>
        </p:nvSpPr>
        <p:spPr>
          <a:xfrm>
            <a:off x="836428" y="1254046"/>
            <a:ext cx="11157097"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المتقطع: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إذا كانت الفكرة المقتبسة طويلة لا يحتاج الباحث إلى إظهارها كاملة في الاطار النظري فإنه يقوم بحذف البعض من أجزاءها، ويشار في هذه الحالة إلى الجزء المحذوف، إذا كان لا يتجاوز سطرين في كل مرة بنقاط ...</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6AC2886-5B94-4C63-9A29-22411C5DA66B}"/>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842188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942AB0-D9BE-4996-8366-F3E292EB2FE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59EF9916-DF7C-491C-8F44-13B54EE0ED52}"/>
              </a:ext>
            </a:extLst>
          </p:cNvPr>
          <p:cNvSpPr/>
          <p:nvPr/>
        </p:nvSpPr>
        <p:spPr>
          <a:xfrm>
            <a:off x="561829" y="1602083"/>
            <a:ext cx="11630171"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التغيير في جزء من الفكرة المقتبسة: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عندما يصحح الباحث بعض الكلمات الخاطئة أو يحاول ازالة الغموض في المعنى يجب عليه أن يضع إشارة للدلالة أن الفكرة الواردة بين القوسين ليست جزءاً من الفكرة المقتبسة إنما هي إضافة من الباحث، كما يمكن توضيح الأخطاء في الهامش في الاطار النظري.</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1312B1C-8AA3-4B16-876D-4234C7601DBE}"/>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5058142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F07C66-54A6-4EDF-9475-F00AF38819A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F463021A-6E3D-4AC8-9F16-ABF07488FA31}"/>
              </a:ext>
            </a:extLst>
          </p:cNvPr>
          <p:cNvSpPr/>
          <p:nvPr/>
        </p:nvSpPr>
        <p:spPr>
          <a:xfrm>
            <a:off x="503275" y="1871441"/>
            <a:ext cx="11185451"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غير المباشر: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وذلك باستعانة الباحث بفكرة معينة أو ببعض الفقرات لباحث معين في الإطار النظري حيث يعيد صياغتها بأسلوب مختلف. وذلك يسمى الإستيعاب. أما في الاقتباس غير المباشر فإن الباحث يتبنى الفكرة دون أن يأخذ نفس الكلمات الواردة في النص الأصلي</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030048F-B4B5-4D89-9F93-D13DB913E113}"/>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5858825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33378C8-DB8A-4756-9B32-68FCBEFE1A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01EB248-F87B-4C20-8226-2DF3716999C4}"/>
              </a:ext>
            </a:extLst>
          </p:cNvPr>
          <p:cNvPicPr>
            <a:picLocks noChangeAspect="1"/>
          </p:cNvPicPr>
          <p:nvPr/>
        </p:nvPicPr>
        <p:blipFill>
          <a:blip r:embed="rId2"/>
          <a:stretch>
            <a:fillRect/>
          </a:stretch>
        </p:blipFill>
        <p:spPr>
          <a:xfrm>
            <a:off x="102933" y="962484"/>
            <a:ext cx="12089067" cy="5490987"/>
          </a:xfrm>
          <a:prstGeom prst="rect">
            <a:avLst/>
          </a:prstGeom>
        </p:spPr>
      </p:pic>
      <p:pic>
        <p:nvPicPr>
          <p:cNvPr id="5" name="Picture 4">
            <a:extLst>
              <a:ext uri="{FF2B5EF4-FFF2-40B4-BE49-F238E27FC236}">
                <a16:creationId xmlns:a16="http://schemas.microsoft.com/office/drawing/2014/main" id="{532179C2-E96F-48BC-8DFC-F02A013D9B9A}"/>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0121220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68D463-BA7C-4A58-9649-E710A9BDA1B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55AC6519-1E87-48AB-B7F9-8EE746274713}"/>
              </a:ext>
            </a:extLst>
          </p:cNvPr>
          <p:cNvPicPr>
            <a:picLocks noChangeAspect="1"/>
          </p:cNvPicPr>
          <p:nvPr/>
        </p:nvPicPr>
        <p:blipFill>
          <a:blip r:embed="rId2"/>
          <a:stretch>
            <a:fillRect/>
          </a:stretch>
        </p:blipFill>
        <p:spPr>
          <a:xfrm>
            <a:off x="546237" y="1096673"/>
            <a:ext cx="11099525" cy="5022138"/>
          </a:xfrm>
          <a:prstGeom prst="rect">
            <a:avLst/>
          </a:prstGeom>
        </p:spPr>
      </p:pic>
      <p:pic>
        <p:nvPicPr>
          <p:cNvPr id="5" name="Picture 4">
            <a:extLst>
              <a:ext uri="{FF2B5EF4-FFF2-40B4-BE49-F238E27FC236}">
                <a16:creationId xmlns:a16="http://schemas.microsoft.com/office/drawing/2014/main" id="{6B15DCE5-8775-4F4D-B54E-A1876DFE235D}"/>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722534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ABFA80-71BB-4E74-8D5B-4A9F5F066D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E9459EE-EFAF-4096-85FF-C4EF6C7E3B06}"/>
              </a:ext>
            </a:extLst>
          </p:cNvPr>
          <p:cNvPicPr>
            <a:picLocks noChangeAspect="1"/>
          </p:cNvPicPr>
          <p:nvPr/>
        </p:nvPicPr>
        <p:blipFill>
          <a:blip r:embed="rId2"/>
          <a:stretch>
            <a:fillRect/>
          </a:stretch>
        </p:blipFill>
        <p:spPr>
          <a:xfrm>
            <a:off x="51466" y="1323535"/>
            <a:ext cx="12089067" cy="5032815"/>
          </a:xfrm>
          <a:prstGeom prst="rect">
            <a:avLst/>
          </a:prstGeom>
        </p:spPr>
      </p:pic>
      <p:pic>
        <p:nvPicPr>
          <p:cNvPr id="5" name="Picture 4">
            <a:extLst>
              <a:ext uri="{FF2B5EF4-FFF2-40B4-BE49-F238E27FC236}">
                <a16:creationId xmlns:a16="http://schemas.microsoft.com/office/drawing/2014/main" id="{B8DF5F67-B910-4F2F-8B5D-7FDCFFB9EFC5}"/>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1957838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088217-03E9-4755-8C29-F94FE8D8A2C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4C595DE-EE46-4D17-AAAB-AEFFA077038C}"/>
              </a:ext>
            </a:extLst>
          </p:cNvPr>
          <p:cNvPicPr>
            <a:picLocks noChangeAspect="1"/>
          </p:cNvPicPr>
          <p:nvPr/>
        </p:nvPicPr>
        <p:blipFill>
          <a:blip r:embed="rId2"/>
          <a:stretch>
            <a:fillRect/>
          </a:stretch>
        </p:blipFill>
        <p:spPr>
          <a:xfrm>
            <a:off x="102933" y="1477108"/>
            <a:ext cx="12089067" cy="4705643"/>
          </a:xfrm>
          <a:prstGeom prst="rect">
            <a:avLst/>
          </a:prstGeom>
        </p:spPr>
      </p:pic>
      <p:pic>
        <p:nvPicPr>
          <p:cNvPr id="5" name="Picture 4">
            <a:extLst>
              <a:ext uri="{FF2B5EF4-FFF2-40B4-BE49-F238E27FC236}">
                <a16:creationId xmlns:a16="http://schemas.microsoft.com/office/drawing/2014/main" id="{EE2B3307-1E1A-4C4E-A075-D017511ADDF2}"/>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3779785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B91D47-30BD-4608-8E4A-B5C287C8042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89404D3-BA62-4954-96C2-2F0DA7E84A2A}"/>
              </a:ext>
            </a:extLst>
          </p:cNvPr>
          <p:cNvPicPr>
            <a:picLocks noChangeAspect="1"/>
          </p:cNvPicPr>
          <p:nvPr/>
        </p:nvPicPr>
        <p:blipFill>
          <a:blip r:embed="rId2"/>
          <a:stretch>
            <a:fillRect/>
          </a:stretch>
        </p:blipFill>
        <p:spPr>
          <a:xfrm>
            <a:off x="132058" y="1209822"/>
            <a:ext cx="11927883" cy="4811382"/>
          </a:xfrm>
          <a:prstGeom prst="rect">
            <a:avLst/>
          </a:prstGeom>
        </p:spPr>
      </p:pic>
      <p:pic>
        <p:nvPicPr>
          <p:cNvPr id="5" name="Picture 4">
            <a:extLst>
              <a:ext uri="{FF2B5EF4-FFF2-40B4-BE49-F238E27FC236}">
                <a16:creationId xmlns:a16="http://schemas.microsoft.com/office/drawing/2014/main" id="{EFAA16E7-9A43-4E01-8C8E-2E2AD5A5DF94}"/>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662743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4BB1A1-2591-4767-AE3B-78515FAB55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4D32A6-125F-42EF-AA60-222B44F1E2EC}">
  <ds:schemaRefs>
    <ds:schemaRef ds:uri="http://schemas.microsoft.com/sharepoint/v3/contenttype/forms"/>
  </ds:schemaRefs>
</ds:datastoreItem>
</file>

<file path=customXml/itemProps3.xml><?xml version="1.0" encoding="utf-8"?>
<ds:datastoreItem xmlns:ds="http://schemas.openxmlformats.org/officeDocument/2006/customXml" ds:itemID="{B1F85C8B-8D42-4BA9-BDBB-BFEED0A1EB5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754</TotalTime>
  <Words>2813</Words>
  <Application>Microsoft Office PowerPoint</Application>
  <PresentationFormat>Widescreen</PresentationFormat>
  <Paragraphs>265</Paragraphs>
  <Slides>49</Slides>
  <Notes>5</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49</vt:i4>
      </vt:variant>
    </vt:vector>
  </HeadingPairs>
  <TitlesOfParts>
    <vt:vector size="65" baseType="lpstr">
      <vt:lpstr>Arial</vt:lpstr>
      <vt:lpstr>Arvo</vt:lpstr>
      <vt:lpstr>Calibri</vt:lpstr>
      <vt:lpstr>Calibri Light</vt:lpstr>
      <vt:lpstr>Helvetica</vt:lpstr>
      <vt:lpstr>Helvetica Neue</vt:lpstr>
      <vt:lpstr>NexusSans</vt:lpstr>
      <vt:lpstr>Roboto Condensed</vt:lpstr>
      <vt:lpstr>Roboto Condensed Light</vt:lpstr>
      <vt:lpstr>Tajawal Medium</vt:lpstr>
      <vt:lpstr>Times New Roman</vt:lpstr>
      <vt:lpstr>Tw Cen MT</vt:lpstr>
      <vt:lpstr>Wingdings</vt:lpstr>
      <vt:lpstr>Office Theme</vt:lpstr>
      <vt:lpstr>2_Office Theme</vt:lpstr>
      <vt:lpstr>3_Office Theme</vt:lpstr>
      <vt:lpstr>PowerPoint Presentation</vt:lpstr>
      <vt:lpstr>PowerPoint Presentation</vt:lpstr>
      <vt:lpstr>PowerPoint Presentation</vt:lpstr>
      <vt:lpstr>Referencing </vt:lpstr>
      <vt:lpstr>Referencing </vt:lpstr>
      <vt:lpstr>PowerPoint Presentation</vt:lpstr>
      <vt:lpstr>In-text Citation: The Harvard system </vt:lpstr>
      <vt:lpstr>In-text Citation: The Harvard system </vt:lpstr>
      <vt:lpstr>Harvard Style in Text</vt:lpstr>
      <vt:lpstr>Harvard Style in Text</vt:lpstr>
      <vt:lpstr>Harvard Style in Text</vt:lpstr>
      <vt:lpstr>Harvard Style in Text</vt:lpstr>
      <vt:lpstr>PowerPoint Presentation</vt:lpstr>
      <vt:lpstr>PowerPoint Presentation</vt:lpstr>
      <vt:lpstr>The Harvard Referencing Style </vt:lpstr>
      <vt:lpstr>PowerPoint Presentation</vt:lpstr>
      <vt:lpstr>PowerPoint Presentation</vt:lpstr>
      <vt:lpstr>PowerPoint Presentation</vt:lpstr>
      <vt:lpstr>PowerPoint Presentation</vt:lpstr>
      <vt:lpstr>PowerPoint Presentation</vt:lpstr>
      <vt:lpstr>APA Referencing Style </vt:lpstr>
      <vt:lpstr>PowerPoint Presentation</vt:lpstr>
      <vt:lpstr>APA Referencing Style </vt:lpstr>
      <vt:lpstr>PowerPoint Presentation</vt:lpstr>
      <vt:lpstr>APA style in The Reference List  </vt:lpstr>
      <vt:lpstr>APA style in The Reference List  </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Plagiarism Activity</vt:lpstr>
      <vt:lpstr>PowerPoint Presentation</vt:lpstr>
      <vt:lpstr>أنواع الاقتباس في الاطار النظري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85</cp:revision>
  <dcterms:created xsi:type="dcterms:W3CDTF">2023-04-29T09:08:00Z</dcterms:created>
  <dcterms:modified xsi:type="dcterms:W3CDTF">2026-08-27T14:42:23Z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