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6"/>
  </p:notesMasterIdLst>
  <p:sldIdLst>
    <p:sldId id="334" r:id="rId2"/>
    <p:sldId id="376" r:id="rId3"/>
    <p:sldId id="434" r:id="rId4"/>
    <p:sldId id="438" r:id="rId5"/>
    <p:sldId id="439" r:id="rId6"/>
    <p:sldId id="520" r:id="rId7"/>
    <p:sldId id="516" r:id="rId8"/>
    <p:sldId id="441" r:id="rId9"/>
    <p:sldId id="336" r:id="rId10"/>
    <p:sldId id="406" r:id="rId11"/>
    <p:sldId id="383" r:id="rId12"/>
    <p:sldId id="387" r:id="rId13"/>
    <p:sldId id="388" r:id="rId14"/>
    <p:sldId id="391" r:id="rId15"/>
    <p:sldId id="384" r:id="rId16"/>
    <p:sldId id="475" r:id="rId17"/>
    <p:sldId id="476" r:id="rId18"/>
    <p:sldId id="409" r:id="rId19"/>
    <p:sldId id="477" r:id="rId20"/>
    <p:sldId id="411" r:id="rId21"/>
    <p:sldId id="478" r:id="rId22"/>
    <p:sldId id="410" r:id="rId23"/>
    <p:sldId id="417" r:id="rId24"/>
    <p:sldId id="518" r:id="rId25"/>
    <p:sldId id="519" r:id="rId26"/>
    <p:sldId id="421" r:id="rId27"/>
    <p:sldId id="479" r:id="rId28"/>
    <p:sldId id="498" r:id="rId29"/>
    <p:sldId id="454" r:id="rId30"/>
    <p:sldId id="522" r:id="rId31"/>
    <p:sldId id="524" r:id="rId32"/>
    <p:sldId id="508" r:id="rId33"/>
    <p:sldId id="511" r:id="rId34"/>
    <p:sldId id="509" r:id="rId35"/>
    <p:sldId id="510" r:id="rId36"/>
    <p:sldId id="517" r:id="rId37"/>
    <p:sldId id="513" r:id="rId38"/>
    <p:sldId id="275" r:id="rId39"/>
    <p:sldId id="276" r:id="rId40"/>
    <p:sldId id="281" r:id="rId41"/>
    <p:sldId id="258" r:id="rId42"/>
    <p:sldId id="259" r:id="rId43"/>
    <p:sldId id="283" r:id="rId44"/>
    <p:sldId id="466" r:id="rId45"/>
    <p:sldId id="280" r:id="rId46"/>
    <p:sldId id="265" r:id="rId47"/>
    <p:sldId id="525" r:id="rId48"/>
    <p:sldId id="526" r:id="rId49"/>
    <p:sldId id="527" r:id="rId50"/>
    <p:sldId id="468" r:id="rId51"/>
    <p:sldId id="528" r:id="rId52"/>
    <p:sldId id="493" r:id="rId53"/>
    <p:sldId id="496" r:id="rId54"/>
    <p:sldId id="482" r:id="rId55"/>
    <p:sldId id="492" r:id="rId56"/>
    <p:sldId id="484" r:id="rId57"/>
    <p:sldId id="481" r:id="rId58"/>
    <p:sldId id="485" r:id="rId59"/>
    <p:sldId id="418" r:id="rId60"/>
    <p:sldId id="503" r:id="rId61"/>
    <p:sldId id="512" r:id="rId62"/>
    <p:sldId id="504" r:id="rId63"/>
    <p:sldId id="505" r:id="rId64"/>
    <p:sldId id="507" r:id="rId65"/>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66"/>
    <a:srgbClr val="66FF33"/>
    <a:srgbClr val="FF3300"/>
    <a:srgbClr val="00FFFF"/>
    <a:srgbClr val="FF33CC"/>
    <a:srgbClr val="FF99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41646F-D791-4CA2-A717-C4D765645C71}" type="doc">
      <dgm:prSet loTypeId="urn:microsoft.com/office/officeart/2009/3/layout/IncreasingArrowsProcess" loCatId="process" qsTypeId="urn:microsoft.com/office/officeart/2005/8/quickstyle/simple1" qsCatId="simple" csTypeId="urn:microsoft.com/office/officeart/2005/8/colors/colorful4" csCatId="colorful" phldr="1"/>
      <dgm:spPr/>
      <dgm:t>
        <a:bodyPr/>
        <a:lstStyle/>
        <a:p>
          <a:endParaRPr lang="en-US"/>
        </a:p>
      </dgm:t>
    </dgm:pt>
    <dgm:pt modelId="{0CB3D2F5-CB3E-4731-B8D7-B2D102F14CDC}">
      <dgm:prSet custT="1"/>
      <dgm:spPr>
        <a:solidFill>
          <a:srgbClr val="FFFF00"/>
        </a:solidFill>
      </dgm:spPr>
      <dgm:t>
        <a:bodyPr/>
        <a:lstStyle/>
        <a:p>
          <a:pPr>
            <a:buNone/>
          </a:pPr>
          <a:r>
            <a:rPr lang="fr-FR" sz="3200" b="1" i="0" dirty="0">
              <a:solidFill>
                <a:schemeClr val="tx1"/>
              </a:solidFill>
              <a:effectLst/>
              <a:latin typeface="+mn-lt"/>
            </a:rPr>
            <a:t>III- High-</a:t>
          </a:r>
          <a:r>
            <a:rPr lang="fr-FR" sz="3200" b="1" i="0" dirty="0" err="1">
              <a:solidFill>
                <a:schemeClr val="tx1"/>
              </a:solidFill>
              <a:effectLst/>
              <a:latin typeface="+mn-lt"/>
            </a:rPr>
            <a:t>level</a:t>
          </a:r>
          <a:r>
            <a:rPr lang="fr-FR" sz="3200" b="1" i="0" dirty="0">
              <a:solidFill>
                <a:schemeClr val="tx1"/>
              </a:solidFill>
              <a:effectLst/>
              <a:latin typeface="+mn-lt"/>
            </a:rPr>
            <a:t> Milestones</a:t>
          </a:r>
          <a:endParaRPr lang="en-US" sz="3200" b="1" dirty="0">
            <a:solidFill>
              <a:schemeClr val="tx1"/>
            </a:solidFill>
          </a:endParaRPr>
        </a:p>
      </dgm:t>
    </dgm:pt>
    <dgm:pt modelId="{DDE38F03-0CF4-498E-9636-0699E11E7903}" type="parTrans" cxnId="{5896B283-3339-46E1-B3FC-C09378934C1A}">
      <dgm:prSet/>
      <dgm:spPr/>
      <dgm:t>
        <a:bodyPr/>
        <a:lstStyle/>
        <a:p>
          <a:endParaRPr lang="fr-FR"/>
        </a:p>
      </dgm:t>
    </dgm:pt>
    <dgm:pt modelId="{BAA9D0DC-480C-49F7-A10A-965FE3D63D03}" type="sibTrans" cxnId="{5896B283-3339-46E1-B3FC-C09378934C1A}">
      <dgm:prSet/>
      <dgm:spPr/>
      <dgm:t>
        <a:bodyPr/>
        <a:lstStyle/>
        <a:p>
          <a:endParaRPr lang="fr-FR"/>
        </a:p>
      </dgm:t>
    </dgm:pt>
    <dgm:pt modelId="{07F34548-1890-422B-BDEB-4B233323A7CB}">
      <dgm:prSet/>
      <dgm:spPr>
        <a:solidFill>
          <a:srgbClr val="29EF29"/>
        </a:solidFill>
      </dgm:spPr>
      <dgm:t>
        <a:bodyPr/>
        <a:lstStyle/>
        <a:p>
          <a:r>
            <a:rPr lang="fr-FR" b="1" dirty="0">
              <a:solidFill>
                <a:schemeClr val="tx1"/>
              </a:solidFill>
            </a:rPr>
            <a:t>II- Project Scope</a:t>
          </a:r>
          <a:endParaRPr lang="fr-FR" dirty="0"/>
        </a:p>
      </dgm:t>
    </dgm:pt>
    <dgm:pt modelId="{901E9DFA-4D9E-446B-B668-6895E592B61D}" type="parTrans" cxnId="{380CF9B3-E123-4FD9-8856-253E5CC3E527}">
      <dgm:prSet/>
      <dgm:spPr/>
      <dgm:t>
        <a:bodyPr/>
        <a:lstStyle/>
        <a:p>
          <a:endParaRPr lang="fr-FR"/>
        </a:p>
      </dgm:t>
    </dgm:pt>
    <dgm:pt modelId="{A828B06E-4853-4FAA-A187-373A03056D83}" type="sibTrans" cxnId="{380CF9B3-E123-4FD9-8856-253E5CC3E527}">
      <dgm:prSet/>
      <dgm:spPr/>
      <dgm:t>
        <a:bodyPr/>
        <a:lstStyle/>
        <a:p>
          <a:endParaRPr lang="fr-FR"/>
        </a:p>
      </dgm:t>
    </dgm:pt>
    <dgm:pt modelId="{B42E19ED-313E-4B9D-96B1-B477820E80B3}">
      <dgm:prSet/>
      <dgm:spPr>
        <a:solidFill>
          <a:srgbClr val="F50B6F"/>
        </a:solidFill>
      </dgm:spPr>
      <dgm:t>
        <a:bodyPr/>
        <a:lstStyle/>
        <a:p>
          <a:r>
            <a:rPr lang="fr-FR" b="1" dirty="0">
              <a:solidFill>
                <a:schemeClr val="tx1"/>
              </a:solidFill>
              <a:latin typeface="+mn-lt"/>
            </a:rPr>
            <a:t>I- </a:t>
          </a:r>
          <a:r>
            <a:rPr lang="fr-FR" b="1" dirty="0">
              <a:solidFill>
                <a:schemeClr val="tx1"/>
              </a:solidFill>
            </a:rPr>
            <a:t>Project Stakeholders</a:t>
          </a:r>
          <a:endParaRPr lang="en-US" dirty="0">
            <a:solidFill>
              <a:schemeClr val="tx1"/>
            </a:solidFill>
          </a:endParaRPr>
        </a:p>
      </dgm:t>
    </dgm:pt>
    <dgm:pt modelId="{C76E46D3-EDF4-4437-B696-7D21BD463E66}" type="parTrans" cxnId="{A0D6CB78-4E27-493F-A62B-C5B86F1B5734}">
      <dgm:prSet/>
      <dgm:spPr/>
      <dgm:t>
        <a:bodyPr/>
        <a:lstStyle/>
        <a:p>
          <a:endParaRPr lang="fr-FR"/>
        </a:p>
      </dgm:t>
    </dgm:pt>
    <dgm:pt modelId="{03821F8E-2370-4E09-8C37-7866C54CE543}" type="sibTrans" cxnId="{A0D6CB78-4E27-493F-A62B-C5B86F1B5734}">
      <dgm:prSet/>
      <dgm:spPr/>
      <dgm:t>
        <a:bodyPr/>
        <a:lstStyle/>
        <a:p>
          <a:endParaRPr lang="fr-FR"/>
        </a:p>
      </dgm:t>
    </dgm:pt>
    <dgm:pt modelId="{83240874-F30D-414D-833E-7524754D9CB0}">
      <dgm:prSet/>
      <dgm:spPr/>
      <dgm:t>
        <a:bodyPr/>
        <a:lstStyle/>
        <a:p>
          <a:r>
            <a:rPr lang="fr-FR" b="1" i="0" dirty="0">
              <a:solidFill>
                <a:schemeClr val="tx1"/>
              </a:solidFill>
              <a:effectLst/>
              <a:latin typeface="+mn-lt"/>
            </a:rPr>
            <a:t>IV- Project Requirements</a:t>
          </a:r>
          <a:endParaRPr lang="fr-FR" dirty="0">
            <a:solidFill>
              <a:schemeClr val="tx1"/>
            </a:solidFill>
          </a:endParaRPr>
        </a:p>
      </dgm:t>
    </dgm:pt>
    <dgm:pt modelId="{0120E6D9-1865-4CA2-AB2E-63D4203F1A4A}" type="parTrans" cxnId="{C06C651F-C143-4347-825A-29869EF31E83}">
      <dgm:prSet/>
      <dgm:spPr/>
      <dgm:t>
        <a:bodyPr/>
        <a:lstStyle/>
        <a:p>
          <a:endParaRPr lang="fr-FR"/>
        </a:p>
      </dgm:t>
    </dgm:pt>
    <dgm:pt modelId="{AFB5E336-56ED-400A-BC45-384DBCBA6289}" type="sibTrans" cxnId="{C06C651F-C143-4347-825A-29869EF31E83}">
      <dgm:prSet/>
      <dgm:spPr/>
      <dgm:t>
        <a:bodyPr/>
        <a:lstStyle/>
        <a:p>
          <a:endParaRPr lang="fr-FR"/>
        </a:p>
      </dgm:t>
    </dgm:pt>
    <dgm:pt modelId="{85B43819-2CBA-4A54-BCCB-CBABC70212E0}">
      <dgm:prSet/>
      <dgm:spPr/>
      <dgm:t>
        <a:bodyPr/>
        <a:lstStyle/>
        <a:p>
          <a:r>
            <a:rPr lang="fr-FR" b="1" i="0" dirty="0">
              <a:solidFill>
                <a:schemeClr val="tx1"/>
              </a:solidFill>
              <a:effectLst/>
              <a:latin typeface="+mn-lt"/>
            </a:rPr>
            <a:t>V- Project Resouces</a:t>
          </a:r>
          <a:endParaRPr lang="fr-FR" dirty="0">
            <a:solidFill>
              <a:schemeClr val="tx1"/>
            </a:solidFill>
          </a:endParaRPr>
        </a:p>
      </dgm:t>
    </dgm:pt>
    <dgm:pt modelId="{06B53000-5F6D-445E-9F0A-997AE2D3A1BC}" type="parTrans" cxnId="{1B30DD7E-64EE-45A8-BE4E-830F14DA2363}">
      <dgm:prSet/>
      <dgm:spPr/>
      <dgm:t>
        <a:bodyPr/>
        <a:lstStyle/>
        <a:p>
          <a:endParaRPr lang="fr-FR"/>
        </a:p>
      </dgm:t>
    </dgm:pt>
    <dgm:pt modelId="{920369BC-0ABA-43E9-AA9D-3EA70EDF3621}" type="sibTrans" cxnId="{1B30DD7E-64EE-45A8-BE4E-830F14DA2363}">
      <dgm:prSet/>
      <dgm:spPr/>
      <dgm:t>
        <a:bodyPr/>
        <a:lstStyle/>
        <a:p>
          <a:endParaRPr lang="fr-FR"/>
        </a:p>
      </dgm:t>
    </dgm:pt>
    <dgm:pt modelId="{60F79489-D152-44F6-8459-445B4DDC4CAB}" type="pres">
      <dgm:prSet presAssocID="{6141646F-D791-4CA2-A717-C4D765645C71}" presName="Name0" presStyleCnt="0">
        <dgm:presLayoutVars>
          <dgm:chMax val="5"/>
          <dgm:chPref val="5"/>
          <dgm:dir/>
          <dgm:animLvl val="lvl"/>
        </dgm:presLayoutVars>
      </dgm:prSet>
      <dgm:spPr/>
    </dgm:pt>
    <dgm:pt modelId="{774228F5-2AE2-4694-8910-C6390BCA237C}" type="pres">
      <dgm:prSet presAssocID="{B42E19ED-313E-4B9D-96B1-B477820E80B3}" presName="parentText1" presStyleLbl="node1" presStyleIdx="0" presStyleCnt="5" custScaleX="56473" custLinFactNeighborX="6198" custLinFactNeighborY="-39263">
        <dgm:presLayoutVars>
          <dgm:chMax/>
          <dgm:chPref val="3"/>
          <dgm:bulletEnabled val="1"/>
        </dgm:presLayoutVars>
      </dgm:prSet>
      <dgm:spPr/>
    </dgm:pt>
    <dgm:pt modelId="{4A204052-9386-4869-8FC4-AF225CDE6203}" type="pres">
      <dgm:prSet presAssocID="{07F34548-1890-422B-BDEB-4B233323A7CB}" presName="parentText2" presStyleLbl="node1" presStyleIdx="1" presStyleCnt="5" custScaleX="98828" custLinFactNeighborX="11045" custLinFactNeighborY="-24575">
        <dgm:presLayoutVars>
          <dgm:chMax/>
          <dgm:chPref val="3"/>
          <dgm:bulletEnabled val="1"/>
        </dgm:presLayoutVars>
      </dgm:prSet>
      <dgm:spPr/>
    </dgm:pt>
    <dgm:pt modelId="{58B34557-31BD-4870-80AF-40D2015E9E6B}" type="pres">
      <dgm:prSet presAssocID="{0CB3D2F5-CB3E-4731-B8D7-B2D102F14CDC}" presName="parentText3" presStyleLbl="node1" presStyleIdx="2" presStyleCnt="5" custScaleX="125955" custLinFactNeighborX="-4203" custLinFactNeighborY="-7433">
        <dgm:presLayoutVars>
          <dgm:chMax/>
          <dgm:chPref val="3"/>
          <dgm:bulletEnabled val="1"/>
        </dgm:presLayoutVars>
      </dgm:prSet>
      <dgm:spPr/>
    </dgm:pt>
    <dgm:pt modelId="{B75CEB36-2A22-46B1-9B18-029BEDD37EAA}" type="pres">
      <dgm:prSet presAssocID="{83240874-F30D-414D-833E-7524754D9CB0}" presName="parentText4" presStyleLbl="node1" presStyleIdx="3" presStyleCnt="5" custScaleX="193171" custLinFactNeighborX="-16256" custLinFactNeighborY="5480">
        <dgm:presLayoutVars>
          <dgm:chMax/>
          <dgm:chPref val="3"/>
          <dgm:bulletEnabled val="1"/>
        </dgm:presLayoutVars>
      </dgm:prSet>
      <dgm:spPr/>
    </dgm:pt>
    <dgm:pt modelId="{AF09C4AC-03D2-4554-8068-D831913F9F39}" type="pres">
      <dgm:prSet presAssocID="{85B43819-2CBA-4A54-BCCB-CBABC70212E0}" presName="parentText5" presStyleLbl="node1" presStyleIdx="4" presStyleCnt="5" custScaleX="383583" custLinFactNeighborX="-34536" custLinFactNeighborY="20880">
        <dgm:presLayoutVars>
          <dgm:chMax/>
          <dgm:chPref val="3"/>
          <dgm:bulletEnabled val="1"/>
        </dgm:presLayoutVars>
      </dgm:prSet>
      <dgm:spPr/>
    </dgm:pt>
  </dgm:ptLst>
  <dgm:cxnLst>
    <dgm:cxn modelId="{C06C651F-C143-4347-825A-29869EF31E83}" srcId="{6141646F-D791-4CA2-A717-C4D765645C71}" destId="{83240874-F30D-414D-833E-7524754D9CB0}" srcOrd="3" destOrd="0" parTransId="{0120E6D9-1865-4CA2-AB2E-63D4203F1A4A}" sibTransId="{AFB5E336-56ED-400A-BC45-384DBCBA6289}"/>
    <dgm:cxn modelId="{8E8DE01F-A675-4E44-8217-82CDC2DF07AD}" type="presOf" srcId="{83240874-F30D-414D-833E-7524754D9CB0}" destId="{B75CEB36-2A22-46B1-9B18-029BEDD37EAA}" srcOrd="0" destOrd="0" presId="urn:microsoft.com/office/officeart/2009/3/layout/IncreasingArrowsProcess"/>
    <dgm:cxn modelId="{5DDA4933-3FF6-433B-927D-1FCB42A77F79}" type="presOf" srcId="{0CB3D2F5-CB3E-4731-B8D7-B2D102F14CDC}" destId="{58B34557-31BD-4870-80AF-40D2015E9E6B}" srcOrd="0" destOrd="0" presId="urn:microsoft.com/office/officeart/2009/3/layout/IncreasingArrowsProcess"/>
    <dgm:cxn modelId="{B2DDF06B-0839-4B02-A65B-54DA3FB6E076}" type="presOf" srcId="{6141646F-D791-4CA2-A717-C4D765645C71}" destId="{60F79489-D152-44F6-8459-445B4DDC4CAB}" srcOrd="0" destOrd="0" presId="urn:microsoft.com/office/officeart/2009/3/layout/IncreasingArrowsProcess"/>
    <dgm:cxn modelId="{A0D6CB78-4E27-493F-A62B-C5B86F1B5734}" srcId="{6141646F-D791-4CA2-A717-C4D765645C71}" destId="{B42E19ED-313E-4B9D-96B1-B477820E80B3}" srcOrd="0" destOrd="0" parTransId="{C76E46D3-EDF4-4437-B696-7D21BD463E66}" sibTransId="{03821F8E-2370-4E09-8C37-7866C54CE543}"/>
    <dgm:cxn modelId="{1B30DD7E-64EE-45A8-BE4E-830F14DA2363}" srcId="{6141646F-D791-4CA2-A717-C4D765645C71}" destId="{85B43819-2CBA-4A54-BCCB-CBABC70212E0}" srcOrd="4" destOrd="0" parTransId="{06B53000-5F6D-445E-9F0A-997AE2D3A1BC}" sibTransId="{920369BC-0ABA-43E9-AA9D-3EA70EDF3621}"/>
    <dgm:cxn modelId="{5896B283-3339-46E1-B3FC-C09378934C1A}" srcId="{6141646F-D791-4CA2-A717-C4D765645C71}" destId="{0CB3D2F5-CB3E-4731-B8D7-B2D102F14CDC}" srcOrd="2" destOrd="0" parTransId="{DDE38F03-0CF4-498E-9636-0699E11E7903}" sibTransId="{BAA9D0DC-480C-49F7-A10A-965FE3D63D03}"/>
    <dgm:cxn modelId="{B8012DA9-CEC6-4CF0-877B-502E44E63714}" type="presOf" srcId="{B42E19ED-313E-4B9D-96B1-B477820E80B3}" destId="{774228F5-2AE2-4694-8910-C6390BCA237C}" srcOrd="0" destOrd="0" presId="urn:microsoft.com/office/officeart/2009/3/layout/IncreasingArrowsProcess"/>
    <dgm:cxn modelId="{380CF9B3-E123-4FD9-8856-253E5CC3E527}" srcId="{6141646F-D791-4CA2-A717-C4D765645C71}" destId="{07F34548-1890-422B-BDEB-4B233323A7CB}" srcOrd="1" destOrd="0" parTransId="{901E9DFA-4D9E-446B-B668-6895E592B61D}" sibTransId="{A828B06E-4853-4FAA-A187-373A03056D83}"/>
    <dgm:cxn modelId="{9F08A8B5-56ED-4E21-8A32-32AB898D3724}" type="presOf" srcId="{85B43819-2CBA-4A54-BCCB-CBABC70212E0}" destId="{AF09C4AC-03D2-4554-8068-D831913F9F39}" srcOrd="0" destOrd="0" presId="urn:microsoft.com/office/officeart/2009/3/layout/IncreasingArrowsProcess"/>
    <dgm:cxn modelId="{250576D5-7D85-4A16-9801-E6C77DC10D97}" type="presOf" srcId="{07F34548-1890-422B-BDEB-4B233323A7CB}" destId="{4A204052-9386-4869-8FC4-AF225CDE6203}" srcOrd="0" destOrd="0" presId="urn:microsoft.com/office/officeart/2009/3/layout/IncreasingArrowsProcess"/>
    <dgm:cxn modelId="{204CDA4B-7161-4801-B493-00C5ABD3DCA8}" type="presParOf" srcId="{60F79489-D152-44F6-8459-445B4DDC4CAB}" destId="{774228F5-2AE2-4694-8910-C6390BCA237C}" srcOrd="0" destOrd="0" presId="urn:microsoft.com/office/officeart/2009/3/layout/IncreasingArrowsProcess"/>
    <dgm:cxn modelId="{EECBFE3B-DA86-4893-86FF-19F0A9D39834}" type="presParOf" srcId="{60F79489-D152-44F6-8459-445B4DDC4CAB}" destId="{4A204052-9386-4869-8FC4-AF225CDE6203}" srcOrd="1" destOrd="0" presId="urn:microsoft.com/office/officeart/2009/3/layout/IncreasingArrowsProcess"/>
    <dgm:cxn modelId="{E25ACB8B-9BD2-4278-B371-B7F4405A8DFE}" type="presParOf" srcId="{60F79489-D152-44F6-8459-445B4DDC4CAB}" destId="{58B34557-31BD-4870-80AF-40D2015E9E6B}" srcOrd="2" destOrd="0" presId="urn:microsoft.com/office/officeart/2009/3/layout/IncreasingArrowsProcess"/>
    <dgm:cxn modelId="{91A4D34F-AF41-4F5D-B2DD-9E14E7FD24FA}" type="presParOf" srcId="{60F79489-D152-44F6-8459-445B4DDC4CAB}" destId="{B75CEB36-2A22-46B1-9B18-029BEDD37EAA}" srcOrd="3" destOrd="0" presId="urn:microsoft.com/office/officeart/2009/3/layout/IncreasingArrowsProcess"/>
    <dgm:cxn modelId="{58919A89-BDA4-44C4-A5FC-83F639BE0903}" type="presParOf" srcId="{60F79489-D152-44F6-8459-445B4DDC4CAB}" destId="{AF09C4AC-03D2-4554-8068-D831913F9F39}" srcOrd="4" destOrd="0" presId="urn:microsoft.com/office/officeart/2009/3/layout/IncreasingArrowsProcess"/>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74228F5-2AE2-4694-8910-C6390BCA237C}">
      <dsp:nvSpPr>
        <dsp:cNvPr id="0" name=""/>
        <dsp:cNvSpPr/>
      </dsp:nvSpPr>
      <dsp:spPr>
        <a:xfrm>
          <a:off x="13" y="0"/>
          <a:ext cx="5906199" cy="1521041"/>
        </a:xfrm>
        <a:prstGeom prst="rightArrow">
          <a:avLst>
            <a:gd name="adj1" fmla="val 50000"/>
            <a:gd name="adj2" fmla="val 50000"/>
          </a:avLst>
        </a:prstGeom>
        <a:solidFill>
          <a:srgbClr val="F50B6F"/>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latin typeface="+mn-lt"/>
            </a:rPr>
            <a:t>I- </a:t>
          </a:r>
          <a:r>
            <a:rPr lang="fr-FR" sz="2800" b="1" kern="1200" dirty="0">
              <a:solidFill>
                <a:schemeClr val="tx1"/>
              </a:solidFill>
            </a:rPr>
            <a:t>Project Stakeholders</a:t>
          </a:r>
          <a:endParaRPr lang="en-US" sz="2800" kern="1200" dirty="0">
            <a:solidFill>
              <a:schemeClr val="tx1"/>
            </a:solidFill>
          </a:endParaRPr>
        </a:p>
      </dsp:txBody>
      <dsp:txXfrm>
        <a:off x="13" y="380260"/>
        <a:ext cx="5525939" cy="760521"/>
      </dsp:txXfrm>
    </dsp:sp>
    <dsp:sp modelId="{4A204052-9386-4869-8FC4-AF225CDE6203}">
      <dsp:nvSpPr>
        <dsp:cNvPr id="0" name=""/>
        <dsp:cNvSpPr/>
      </dsp:nvSpPr>
      <dsp:spPr>
        <a:xfrm>
          <a:off x="22" y="666008"/>
          <a:ext cx="8425806" cy="1521041"/>
        </a:xfrm>
        <a:prstGeom prst="rightArrow">
          <a:avLst>
            <a:gd name="adj1" fmla="val 50000"/>
            <a:gd name="adj2" fmla="val 50000"/>
          </a:avLst>
        </a:prstGeom>
        <a:solidFill>
          <a:srgbClr val="29EF29"/>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kern="1200" dirty="0">
              <a:solidFill>
                <a:schemeClr val="tx1"/>
              </a:solidFill>
            </a:rPr>
            <a:t>II- Project Scope</a:t>
          </a:r>
          <a:endParaRPr lang="fr-FR" sz="2800" kern="1200" dirty="0"/>
        </a:p>
      </dsp:txBody>
      <dsp:txXfrm>
        <a:off x="22" y="1046268"/>
        <a:ext cx="8045546" cy="760521"/>
      </dsp:txXfrm>
    </dsp:sp>
    <dsp:sp modelId="{58B34557-31BD-4870-80AF-40D2015E9E6B}">
      <dsp:nvSpPr>
        <dsp:cNvPr id="0" name=""/>
        <dsp:cNvSpPr/>
      </dsp:nvSpPr>
      <dsp:spPr>
        <a:xfrm>
          <a:off x="0" y="1433995"/>
          <a:ext cx="8304221" cy="1521041"/>
        </a:xfrm>
        <a:prstGeom prst="rightArrow">
          <a:avLst>
            <a:gd name="adj1" fmla="val 50000"/>
            <a:gd name="adj2" fmla="val 50000"/>
          </a:avLst>
        </a:prstGeom>
        <a:solidFill>
          <a:srgbClr val="FFFF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254000" bIns="241465" numCol="1" spcCol="1270" anchor="ctr" anchorCtr="0">
          <a:noAutofit/>
        </a:bodyPr>
        <a:lstStyle/>
        <a:p>
          <a:pPr marL="0" lvl="0" indent="0" algn="l" defTabSz="1422400">
            <a:lnSpc>
              <a:spcPct val="90000"/>
            </a:lnSpc>
            <a:spcBef>
              <a:spcPct val="0"/>
            </a:spcBef>
            <a:spcAft>
              <a:spcPct val="35000"/>
            </a:spcAft>
            <a:buNone/>
          </a:pPr>
          <a:r>
            <a:rPr lang="fr-FR" sz="3200" b="1" i="0" kern="1200" dirty="0">
              <a:solidFill>
                <a:schemeClr val="tx1"/>
              </a:solidFill>
              <a:effectLst/>
              <a:latin typeface="+mn-lt"/>
            </a:rPr>
            <a:t>III- High-</a:t>
          </a:r>
          <a:r>
            <a:rPr lang="fr-FR" sz="3200" b="1" i="0" kern="1200" dirty="0" err="1">
              <a:solidFill>
                <a:schemeClr val="tx1"/>
              </a:solidFill>
              <a:effectLst/>
              <a:latin typeface="+mn-lt"/>
            </a:rPr>
            <a:t>level</a:t>
          </a:r>
          <a:r>
            <a:rPr lang="fr-FR" sz="3200" b="1" i="0" kern="1200" dirty="0">
              <a:solidFill>
                <a:schemeClr val="tx1"/>
              </a:solidFill>
              <a:effectLst/>
              <a:latin typeface="+mn-lt"/>
            </a:rPr>
            <a:t> Milestones</a:t>
          </a:r>
          <a:endParaRPr lang="en-US" sz="3200" b="1" kern="1200" dirty="0">
            <a:solidFill>
              <a:schemeClr val="tx1"/>
            </a:solidFill>
          </a:endParaRPr>
        </a:p>
      </dsp:txBody>
      <dsp:txXfrm>
        <a:off x="0" y="1814255"/>
        <a:ext cx="7923961" cy="760521"/>
      </dsp:txXfrm>
    </dsp:sp>
    <dsp:sp modelId="{B75CEB36-2A22-46B1-9B18-029BEDD37EAA}">
      <dsp:nvSpPr>
        <dsp:cNvPr id="0" name=""/>
        <dsp:cNvSpPr/>
      </dsp:nvSpPr>
      <dsp:spPr>
        <a:xfrm>
          <a:off x="0" y="2137303"/>
          <a:ext cx="9000298" cy="1521041"/>
        </a:xfrm>
        <a:prstGeom prst="rightArrow">
          <a:avLst>
            <a:gd name="adj1" fmla="val 50000"/>
            <a:gd name="adj2" fmla="val 50000"/>
          </a:avLst>
        </a:prstGeom>
        <a:solidFill>
          <a:schemeClr val="accent4">
            <a:hueOff val="7350668"/>
            <a:satOff val="-30583"/>
            <a:lumOff val="720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IV- Project Requirements</a:t>
          </a:r>
          <a:endParaRPr lang="fr-FR" sz="2800" kern="1200" dirty="0">
            <a:solidFill>
              <a:schemeClr val="tx1"/>
            </a:solidFill>
          </a:endParaRPr>
        </a:p>
      </dsp:txBody>
      <dsp:txXfrm>
        <a:off x="0" y="2517563"/>
        <a:ext cx="8620038" cy="760521"/>
      </dsp:txXfrm>
    </dsp:sp>
    <dsp:sp modelId="{AF09C4AC-03D2-4554-8068-D831913F9F39}">
      <dsp:nvSpPr>
        <dsp:cNvPr id="0" name=""/>
        <dsp:cNvSpPr/>
      </dsp:nvSpPr>
      <dsp:spPr>
        <a:xfrm>
          <a:off x="4" y="2878794"/>
          <a:ext cx="10458458" cy="1521041"/>
        </a:xfrm>
        <a:prstGeom prst="rightArrow">
          <a:avLst>
            <a:gd name="adj1" fmla="val 50000"/>
            <a:gd name="adj2" fmla="val 50000"/>
          </a:avLst>
        </a:prstGeom>
        <a:solidFill>
          <a:schemeClr val="accent4">
            <a:hueOff val="9800891"/>
            <a:satOff val="-40777"/>
            <a:lumOff val="96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254000" bIns="241465" numCol="1" spcCol="1270" anchor="ctr" anchorCtr="0">
          <a:noAutofit/>
        </a:bodyPr>
        <a:lstStyle/>
        <a:p>
          <a:pPr marL="0" lvl="0" indent="0" algn="l" defTabSz="1244600">
            <a:lnSpc>
              <a:spcPct val="90000"/>
            </a:lnSpc>
            <a:spcBef>
              <a:spcPct val="0"/>
            </a:spcBef>
            <a:spcAft>
              <a:spcPct val="35000"/>
            </a:spcAft>
            <a:buNone/>
          </a:pPr>
          <a:r>
            <a:rPr lang="fr-FR" sz="2800" b="1" i="0" kern="1200" dirty="0">
              <a:solidFill>
                <a:schemeClr val="tx1"/>
              </a:solidFill>
              <a:effectLst/>
              <a:latin typeface="+mn-lt"/>
            </a:rPr>
            <a:t>V- Project Resouces</a:t>
          </a:r>
          <a:endParaRPr lang="fr-FR" sz="2800" kern="1200" dirty="0">
            <a:solidFill>
              <a:schemeClr val="tx1"/>
            </a:solidFill>
          </a:endParaRPr>
        </a:p>
      </dsp:txBody>
      <dsp:txXfrm>
        <a:off x="4" y="3259054"/>
        <a:ext cx="10078198" cy="760521"/>
      </dsp:txXfrm>
    </dsp:sp>
  </dsp:spTree>
</dsp:drawing>
</file>

<file path=ppt/diagrams/layout1.xml><?xml version="1.0" encoding="utf-8"?>
<dgm:layoutDef xmlns:dgm="http://schemas.openxmlformats.org/drawingml/2006/diagram" xmlns:a="http://schemas.openxmlformats.org/drawingml/2006/main" uniqueId="urn:microsoft.com/office/officeart/2009/3/layout/IncreasingArrowsProcess">
  <dgm:title val=""/>
  <dgm:desc val=""/>
  <dgm:catLst>
    <dgm:cat type="process" pri="55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sampData>
  <dgm:styleData>
    <dgm:dataModel>
      <dgm:ptLst>
        <dgm:pt modelId="0" type="doc"/>
        <dgm:pt modelId="10">
          <dgm:prSet phldr="1"/>
        </dgm:pt>
        <dgm:pt modelId="11">
          <dgm:prSet phldr="1"/>
        </dgm:pt>
        <dgm:pt modelId="20">
          <dgm:prSet phldr="1"/>
        </dgm:pt>
        <dgm:pt modelId="21">
          <dgm:prSet phldr="1"/>
        </dgm:pt>
      </dgm:ptLst>
      <dgm:cxnLst>
        <dgm:cxn modelId="40" srcId="0" destId="10" srcOrd="0" destOrd="0"/>
        <dgm:cxn modelId="12" srcId="10" destId="11" srcOrd="0" destOrd="0"/>
        <dgm:cxn modelId="50" srcId="0" destId="20" srcOrd="1" destOrd="0"/>
        <dgm:cxn modelId="22" srcId="20" destId="21" srcOrd="0" destOrd="0"/>
      </dgm:cxnLst>
      <dgm:bg/>
      <dgm:whole/>
    </dgm:dataModel>
  </dgm:styleData>
  <dgm:clr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40" srcId="0" destId="10" srcOrd="0" destOrd="0"/>
        <dgm:cxn modelId="12" srcId="10" destId="11" srcOrd="0" destOrd="0"/>
        <dgm:cxn modelId="50" srcId="0" destId="20" srcOrd="1" destOrd="0"/>
        <dgm:cxn modelId="22" srcId="20" destId="21" srcOrd="0" destOrd="0"/>
        <dgm:cxn modelId="60" srcId="0" destId="30" srcOrd="2" destOrd="0"/>
        <dgm:cxn modelId="32" srcId="30" destId="31" srcOrd="0" destOrd="0"/>
      </dgm:cxnLst>
      <dgm:bg/>
      <dgm:whole/>
    </dgm:dataModel>
  </dgm:clrData>
  <dgm:layoutNode name="Name0">
    <dgm:varLst>
      <dgm:chMax val="5"/>
      <dgm:chPref val="5"/>
      <dgm:dir/>
      <dgm:animLvl val="lvl"/>
    </dgm:varLst>
    <dgm:shape xmlns:r="http://schemas.openxmlformats.org/officeDocument/2006/relationships" r:blip="">
      <dgm:adjLst/>
    </dgm:shape>
    <dgm:choose name="Name1">
      <dgm:if name="Name2" axis="ch" ptType="node" func="cnt" op="equ" val="1">
        <dgm:choose name="Name3">
          <dgm:if name="Name4" axis="ch ch" ptType="node node" func="cnt" op="equ" val="0">
            <dgm:alg type="composite">
              <dgm:param type="ar" val="6.8662"/>
            </dgm:alg>
            <dgm:choose name="Name5">
              <dgm:if name="Name6" func="var" arg="dir" op="equ" val="norm">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if>
              <dgm:else name="Name7">
                <dgm:constrLst>
                  <dgm:constr type="primFontSz" for="des" forName="parentText1" val="65"/>
                  <dgm:constr type="l" for="ch" forName="parentText1" refType="w" fact="0"/>
                  <dgm:constr type="t" for="ch" forName="parentText1" refType="h" fact="0"/>
                  <dgm:constr type="w" for="ch" forName="parentText1" refType="w"/>
                  <dgm:constr type="h" for="ch" forName="parentText1" refType="h"/>
                </dgm:constrLst>
              </dgm:else>
            </dgm:choose>
          </dgm:if>
          <dgm:else name="Name8">
            <dgm:alg type="composite">
              <dgm:param type="ar" val="1.9864"/>
            </dgm:alg>
            <dgm:choose name="Name9">
              <dgm:if name="Name10" func="var" arg="dir" op="equ" val="norm">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
                  <dgm:constr type="t" for="ch" forName="childText1" refType="h" fact="0.224"/>
                  <dgm:constr type="w" for="ch" forName="childText1" refType="w" fact="0.9241"/>
                  <dgm:constr type="h" for="ch" forName="childText1" refType="h" fact="0.776"/>
                </dgm:constrLst>
              </dgm:if>
              <dgm:else name="Name11">
                <dgm:constrLst>
                  <dgm:constr type="primFontSz" for="des" forName="childText1" val="65"/>
                  <dgm:constr type="primFontSz" for="des" forName="parentText1" val="65"/>
                  <dgm:constr type="primFontSz" for="des" forName="childText1" refType="primFontSz" refFor="des" refForName="parentText1" op="lte"/>
                  <dgm:constr type="l" for="ch" forName="parentText1" refType="w" fact="0"/>
                  <dgm:constr type="t" for="ch" forName="parentText1" refType="h" fact="0"/>
                  <dgm:constr type="w" for="ch" forName="parentText1" refType="w"/>
                  <dgm:constr type="h" for="ch" forName="parentText1" refType="h" fact="0.2893"/>
                  <dgm:constr type="l" for="ch" forName="childText1" refType="w" fact="0.076"/>
                  <dgm:constr type="t" for="ch" forName="childText1" refType="h" fact="0.224"/>
                  <dgm:constr type="w" for="ch" forName="childText1" refType="w" fact="0.9241"/>
                  <dgm:constr type="h" for="ch" forName="childText1" refType="h" fact="0.776"/>
                </dgm:constrLst>
              </dgm:else>
            </dgm:choose>
          </dgm:else>
        </dgm:choose>
      </dgm:if>
      <dgm:if name="Name12" axis="ch" ptType="node" func="cnt" op="equ" val="2">
        <dgm:choose name="Name13">
          <dgm:if name="Name14" axis="ch ch" ptType="node node" func="cnt" op="equ" val="0">
            <dgm:alg type="composite">
              <dgm:param type="ar" val="5.1498"/>
            </dgm:alg>
            <dgm:choose name="Name15">
              <dgm:if name="Name16" func="var" arg="dir" op="equ" val="norm">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462"/>
                  <dgm:constr type="t" for="ch" forName="parentText2" refType="h" fact="0.2499"/>
                  <dgm:constr type="w" for="ch" forName="parentText2" refType="w" fact="0.538"/>
                  <dgm:constr type="h" for="ch" forName="parentText2" refType="h" fact="0.7501"/>
                </dgm:constrLst>
              </dgm:if>
              <dgm:else name="Name17">
                <dgm:constrLst>
                  <dgm:constr type="primFontSz" for="des" forName="parentText1" val="65"/>
                  <dgm:constr type="primFontSz" for="des" forName="parentText2" refType="primFontSz" refFor="des" refForName="parentText1" op="equ"/>
                  <dgm:constr type="l" for="ch" forName="parentText1" refType="w" fact="0"/>
                  <dgm:constr type="t" for="ch" forName="parentText1" refType="h" fact="0"/>
                  <dgm:constr type="w" for="ch" forName="parentText1" refType="w"/>
                  <dgm:constr type="h" for="ch" forName="parentText1" refType="h" fact="0.7501"/>
                  <dgm:constr type="l" for="ch" forName="parentText2" refType="w" fact="0"/>
                  <dgm:constr type="t" for="ch" forName="parentText2" refType="h" fact="0.2499"/>
                  <dgm:constr type="w" for="ch" forName="parentText2" refType="w" fact="0.538"/>
                  <dgm:constr type="h" for="ch" forName="parentText2" refType="h" fact="0.7501"/>
                </dgm:constrLst>
              </dgm:else>
            </dgm:choose>
          </dgm:if>
          <dgm:else name="Name18">
            <dgm:alg type="composite">
              <dgm:param type="ar" val="2.0563"/>
            </dgm:alg>
            <dgm:choose name="Name19">
              <dgm:if name="Name2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462"/>
                  <dgm:constr type="t" for="ch" forName="parentText2" refType="h" fact="0.0998"/>
                  <dgm:constr type="w" for="ch" forName="parentText2" refType="w" fact="0.538"/>
                  <dgm:constr type="h" for="ch" forName="parentText2" refType="h" fact="0.2995"/>
                  <dgm:constr type="l" for="ch" forName="childText1" refType="w" fact="0"/>
                  <dgm:constr type="t" for="ch" forName="childText1" refType="h" fact="0.2317"/>
                  <dgm:constr type="w" for="ch" forName="childText1" refType="w" fact="0.462"/>
                  <dgm:constr type="h" for="ch" forName="childText1" refType="h" fact="0.6685"/>
                  <dgm:constr type="l" for="ch" forName="childText2" refType="w" fact="0.462"/>
                  <dgm:constr type="t" for="ch" forName="childText2" refType="h" fact="0.3315"/>
                  <dgm:constr type="w" for="ch" forName="childText2" refType="w" fact="0.462"/>
                  <dgm:constr type="h" for="ch" forName="childText2" refType="h" fact="0.6685"/>
                </dgm:constrLst>
              </dgm:if>
              <dgm:else name="Name2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parentText2" refType="primFontSz" refFor="des" refForName="parentText1" op="equ"/>
                  <dgm:constr type="primFontSz" for="des" forName="childText2" refType="primFontSz" refFor="des" refForName="childText1" op="equ"/>
                  <dgm:constr type="l" for="ch" forName="parentText1" refType="w" fact="0"/>
                  <dgm:constr type="t" for="ch" forName="parentText1" refType="h" fact="0"/>
                  <dgm:constr type="w" for="ch" forName="parentText1" refType="w"/>
                  <dgm:constr type="h" for="ch" forName="parentText1" refType="h" fact="0.2995"/>
                  <dgm:constr type="l" for="ch" forName="parentText2" refType="w" fact="0"/>
                  <dgm:constr type="t" for="ch" forName="parentText2" refType="h" fact="0.0998"/>
                  <dgm:constr type="w" for="ch" forName="parentText2" refType="w" fact="0.538"/>
                  <dgm:constr type="h" for="ch" forName="parentText2" refType="h" fact="0.2995"/>
                  <dgm:constr type="l" for="ch" forName="childText1" refType="w" fact="0.538"/>
                  <dgm:constr type="t" for="ch" forName="childText1" refType="h" fact="0.2317"/>
                  <dgm:constr type="w" for="ch" forName="childText1" refType="w" fact="0.462"/>
                  <dgm:constr type="h" for="ch" forName="childText1" refType="h" fact="0.6685"/>
                  <dgm:constr type="l" for="ch" forName="childText2" refType="w" fact="0.076"/>
                  <dgm:constr type="t" for="ch" forName="childText2" refType="h" fact="0.3315"/>
                  <dgm:constr type="w" for="ch" forName="childText2" refType="w" fact="0.462"/>
                  <dgm:constr type="h" for="ch" forName="childText2" refType="h" fact="0.6685"/>
                </dgm:constrLst>
              </dgm:else>
            </dgm:choose>
          </dgm:else>
        </dgm:choose>
      </dgm:if>
      <dgm:if name="Name22" axis="ch" ptType="node" func="cnt" op="equ" val="3">
        <dgm:choose name="Name23">
          <dgm:if name="Name24" axis="ch ch" ptType="node node" func="cnt" op="equ" val="0">
            <dgm:alg type="composite">
              <dgm:param type="ar" val="4.1198"/>
            </dgm:alg>
            <dgm:choose name="Name25">
              <dgm:if name="Name2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308"/>
                  <dgm:constr type="t" for="ch" forName="parentText2" refType="h" fact="0.2"/>
                  <dgm:constr type="w" for="ch" forName="parentText2" refType="w" fact="0.692"/>
                  <dgm:constr type="h" for="ch" forName="parentText2" refType="h" fact="0.6"/>
                  <dgm:constr type="l" for="ch" forName="parentText3" refType="w" fact="0.616"/>
                  <dgm:constr type="t" for="ch" forName="parentText3" refType="h" fact="0.4"/>
                  <dgm:constr type="w" for="ch" forName="parentText3" refType="w" fact="0.384"/>
                  <dgm:constr type="h" for="ch" forName="parentText3" refType="h" fact="0.6"/>
                </dgm:constrLst>
              </dgm:if>
              <dgm:else name="Name2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l" for="ch" forName="parentText1" refType="w" fact="0"/>
                  <dgm:constr type="t" for="ch" forName="parentText1" refType="h" fact="0"/>
                  <dgm:constr type="w" for="ch" forName="parentText1" refType="w"/>
                  <dgm:constr type="h" for="ch" forName="parentText1" refType="h" fact="0.6"/>
                  <dgm:constr type="l" for="ch" forName="parentText2" refType="w" fact="0"/>
                  <dgm:constr type="t" for="ch" forName="parentText2" refType="h" fact="0.2"/>
                  <dgm:constr type="w" for="ch" forName="parentText2" refType="w" fact="0.692"/>
                  <dgm:constr type="h" for="ch" forName="parentText2" refType="h" fact="0.6"/>
                  <dgm:constr type="l" for="ch" forName="parentText3" refType="w" fact="0"/>
                  <dgm:constr type="t" for="ch" forName="parentText3" refType="h" fact="0.4"/>
                  <dgm:constr type="w" for="ch" forName="parentText3" refType="w" fact="0.384"/>
                  <dgm:constr type="h" for="ch" forName="parentText3" refType="h" fact="0.6"/>
                </dgm:constrLst>
              </dgm:else>
            </dgm:choose>
          </dgm:if>
          <dgm:else name="Name28">
            <dgm:alg type="composite">
              <dgm:param type="ar" val="2.0702"/>
            </dgm:alg>
            <dgm:choose name="Name29">
              <dgm:if name="Name3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
                  <dgm:constr type="t" for="ch" forName="childText1" refType="h" fact="0.2325"/>
                  <dgm:constr type="w" for="ch" forName="childText1" refType="w" fact="0.308"/>
                  <dgm:constr type="h" for="ch" forName="childText1" refType="h" fact="0.5808"/>
                  <dgm:constr type="l" for="ch" forName="childText2" refType="w" fact="0.308"/>
                  <dgm:constr type="t" for="ch" forName="childText2" refType="h" fact="0.333"/>
                  <dgm:constr type="w" for="ch" forName="childText2" refType="w" fact="0.308"/>
                  <dgm:constr type="h" for="ch" forName="childText2" refType="h" fact="0.5808"/>
                  <dgm:constr type="l" for="ch" forName="childText3" refType="w" fact="0.61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308"/>
                  <dgm:constr type="t" for="ch" forName="parentText2" refType="h" fact="0.1005"/>
                  <dgm:constr type="w" for="ch" forName="parentText2" refType="w" fact="0.692"/>
                  <dgm:constr type="h" for="ch" forName="parentText2" refType="h" fact="0.3015"/>
                  <dgm:constr type="l" for="ch" forName="parentText3" refType="w" fact="0.616"/>
                  <dgm:constr type="t" for="ch" forName="parentText3" refType="h" fact="0.201"/>
                  <dgm:constr type="w" for="ch" forName="parentText3" refType="w" fact="0.384"/>
                  <dgm:constr type="h" for="ch" forName="parentText3" refType="h" fact="0.3015"/>
                </dgm:constrLst>
              </dgm:if>
              <dgm:else name="Name3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parentText2" refType="primFontSz" refFor="des" refForName="parentText1" op="equ"/>
                  <dgm:constr type="primFontSz" for="des" forName="parentText3"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l" for="ch" forName="childText1" refType="w" fact="0.692"/>
                  <dgm:constr type="t" for="ch" forName="childText1" refType="h" fact="0.2325"/>
                  <dgm:constr type="w" for="ch" forName="childText1" refType="w" fact="0.308"/>
                  <dgm:constr type="h" for="ch" forName="childText1" refType="h" fact="0.5808"/>
                  <dgm:constr type="l" for="ch" forName="childText2" refType="w" fact="0.384"/>
                  <dgm:constr type="t" for="ch" forName="childText2" refType="h" fact="0.333"/>
                  <dgm:constr type="w" for="ch" forName="childText2" refType="w" fact="0.308"/>
                  <dgm:constr type="h" for="ch" forName="childText2" refType="h" fact="0.5808"/>
                  <dgm:constr type="l" for="ch" forName="childText3" refType="w" fact="0.076"/>
                  <dgm:constr type="t" for="ch" forName="childText3" refType="h" fact="0.4335"/>
                  <dgm:constr type="w" for="ch" forName="childText3" refType="w" fact="0.308"/>
                  <dgm:constr type="h" for="ch" forName="childText3" refType="h" fact="0.5723"/>
                  <dgm:constr type="l" for="ch" forName="parentText1" refType="w" fact="0"/>
                  <dgm:constr type="t" for="ch" forName="parentText1" refType="h" fact="0"/>
                  <dgm:constr type="w" for="ch" forName="parentText1" refType="w"/>
                  <dgm:constr type="h" for="ch" forName="parentText1" refType="h" fact="0.3015"/>
                  <dgm:constr type="l" for="ch" forName="parentText2" refType="w" fact="0"/>
                  <dgm:constr type="t" for="ch" forName="parentText2" refType="h" fact="0.1005"/>
                  <dgm:constr type="w" for="ch" forName="parentText2" refType="w" fact="0.692"/>
                  <dgm:constr type="h" for="ch" forName="parentText2" refType="h" fact="0.3015"/>
                  <dgm:constr type="l" for="ch" forName="parentText3" refType="w" fact="0"/>
                  <dgm:constr type="t" for="ch" forName="parentText3" refType="h" fact="0.201"/>
                  <dgm:constr type="w" for="ch" forName="parentText3" refType="w" fact="0.384"/>
                  <dgm:constr type="h" for="ch" forName="parentText3" refType="h" fact="0.3015"/>
                </dgm:constrLst>
              </dgm:else>
            </dgm:choose>
          </dgm:else>
        </dgm:choose>
      </dgm:if>
      <dgm:if name="Name32" axis="ch" ptType="node" func="cnt" op="equ" val="4">
        <dgm:choose name="Name33">
          <dgm:if name="Name34" axis="ch ch" ptType="node node" func="cnt" op="equ" val="0">
            <dgm:alg type="composite">
              <dgm:param type="ar" val="3.435"/>
            </dgm:alg>
            <dgm:choose name="Name35">
              <dgm:if name="Name3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2305"/>
                  <dgm:constr type="t" for="ch" forName="parentText2" refType="h" fact="0.1666"/>
                  <dgm:constr type="w" for="ch" forName="parentText2" refType="w" fact="0.7695"/>
                  <dgm:constr type="h" for="ch" forName="parentText2" refType="h" fact="0.5001"/>
                  <dgm:constr type="l" for="ch" forName="parentText3" refType="w" fact="0.461"/>
                  <dgm:constr type="t" for="ch" forName="parentText3" refType="h" fact="0.3333"/>
                  <dgm:constr type="w" for="ch" forName="parentText3" refType="w" fact="0.539"/>
                  <dgm:constr type="h" for="ch" forName="parentText3" refType="h" fact="0.5001"/>
                  <dgm:constr type="l" for="ch" forName="parentText4" refType="w" fact="0.6915"/>
                  <dgm:constr type="t" for="ch" forName="parentText4" refType="h" fact="0.4999"/>
                  <dgm:constr type="w" for="ch" forName="parentText4" refType="w" fact="0.3085"/>
                  <dgm:constr type="h" for="ch" forName="parentText4" refType="h" fact="0.5001"/>
                </dgm:constrLst>
              </dgm:if>
              <dgm:else name="Name3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l" for="ch" forName="parentText1" refType="w" fact="0"/>
                  <dgm:constr type="t" for="ch" forName="parentText1" refType="h" fact="0"/>
                  <dgm:constr type="w" for="ch" forName="parentText1" refType="w"/>
                  <dgm:constr type="h" for="ch" forName="parentText1" refType="h" fact="0.5001"/>
                  <dgm:constr type="l" for="ch" forName="parentText2" refType="w" fact="0"/>
                  <dgm:constr type="t" for="ch" forName="parentText2" refType="h" fact="0.1666"/>
                  <dgm:constr type="w" for="ch" forName="parentText2" refType="w" fact="0.7695"/>
                  <dgm:constr type="h" for="ch" forName="parentText2" refType="h" fact="0.5001"/>
                  <dgm:constr type="l" for="ch" forName="parentText3" refType="w" fact="0"/>
                  <dgm:constr type="t" for="ch" forName="parentText3" refType="h" fact="0.3333"/>
                  <dgm:constr type="w" for="ch" forName="parentText3" refType="w" fact="0.539"/>
                  <dgm:constr type="h" for="ch" forName="parentText3" refType="h" fact="0.5001"/>
                  <dgm:constr type="l" for="ch" forName="parentText4" refType="w" fact="0"/>
                  <dgm:constr type="t" for="ch" forName="parentText4" refType="h" fact="0.4999"/>
                  <dgm:constr type="w" for="ch" forName="parentText4" refType="w" fact="0.3085"/>
                  <dgm:constr type="h" for="ch" forName="parentText4" refType="h" fact="0.5001"/>
                </dgm:constrLst>
              </dgm:else>
            </dgm:choose>
          </dgm:if>
          <dgm:else name="Name38">
            <dgm:alg type="composite">
              <dgm:param type="ar" val="1.9377"/>
            </dgm:alg>
            <dgm:choose name="Name39">
              <dgm:if name="Name4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
                  <dgm:constr type="t" for="ch" forName="childText1" refType="h" fact="0.218"/>
                  <dgm:constr type="w" for="ch" forName="childText1" refType="w" fact="0.2305"/>
                  <dgm:constr type="h" for="ch" forName="childText1" refType="h" fact="0.5218"/>
                  <dgm:constr type="l" for="ch" forName="childText2" refType="w" fact="0.2305"/>
                  <dgm:constr type="t" for="ch" forName="childText2" refType="h" fact="0.312"/>
                  <dgm:constr type="w" for="ch" forName="childText2" refType="w" fact="0.2305"/>
                  <dgm:constr type="h" for="ch" forName="childText2" refType="h" fact="0.5085"/>
                  <dgm:constr type="l" for="ch" forName="childText3" refType="w" fact="0.461"/>
                  <dgm:constr type="t" for="ch" forName="childText3" refType="h" fact="0.406"/>
                  <dgm:constr type="w" for="ch" forName="childText3" refType="w" fact="0.2305"/>
                  <dgm:constr type="h" for="ch" forName="childText3" refType="h" fact="0.5119"/>
                  <dgm:constr type="l" for="ch" forName="childText4" refType="w" fact="0.6915"/>
                  <dgm:constr type="t" for="ch" forName="childText4" refType="h" fact="0.5"/>
                  <dgm:constr type="w" for="ch" forName="childText4" refType="w" fact="0.232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2305"/>
                  <dgm:constr type="t" for="ch" forName="parentText2" refType="h" fact="0.094"/>
                  <dgm:constr type="w" for="ch" forName="parentText2" refType="w" fact="0.7695"/>
                  <dgm:constr type="h" for="ch" forName="parentText2" refType="h" fact="0.2821"/>
                  <dgm:constr type="l" for="ch" forName="parentText3" refType="w" fact="0.461"/>
                  <dgm:constr type="t" for="ch" forName="parentText3" refType="h" fact="0.188"/>
                  <dgm:constr type="w" for="ch" forName="parentText3" refType="w" fact="0.539"/>
                  <dgm:constr type="h" for="ch" forName="parentText3" refType="h" fact="0.2821"/>
                  <dgm:constr type="l" for="ch" forName="parentText4" refType="w" fact="0.6915"/>
                  <dgm:constr type="t" for="ch" forName="parentText4" refType="h" fact="0.282"/>
                  <dgm:constr type="w" for="ch" forName="parentText4" refType="w" fact="0.3085"/>
                  <dgm:constr type="h" for="ch" forName="parentText4" refType="h" fact="0.2821"/>
                </dgm:constrLst>
              </dgm:if>
              <dgm:else name="Name4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l" for="ch" forName="childText1" refType="w" fact="0.7695"/>
                  <dgm:constr type="t" for="ch" forName="childText1" refType="h" fact="0.218"/>
                  <dgm:constr type="w" for="ch" forName="childText1" refType="w" fact="0.2305"/>
                  <dgm:constr type="h" for="ch" forName="childText1" refType="h" fact="0.5218"/>
                  <dgm:constr type="l" for="ch" forName="childText2" refType="w" fact="0.539"/>
                  <dgm:constr type="t" for="ch" forName="childText2" refType="h" fact="0.312"/>
                  <dgm:constr type="w" for="ch" forName="childText2" refType="w" fact="0.2305"/>
                  <dgm:constr type="h" for="ch" forName="childText2" refType="h" fact="0.5085"/>
                  <dgm:constr type="l" for="ch" forName="childText3" refType="w" fact="0.3085"/>
                  <dgm:constr type="t" for="ch" forName="childText3" refType="h" fact="0.406"/>
                  <dgm:constr type="w" for="ch" forName="childText3" refType="w" fact="0.2305"/>
                  <dgm:constr type="h" for="ch" forName="childText3" refType="h" fact="0.5119"/>
                  <dgm:constr type="l" for="ch" forName="childText4" refType="w" fact="0.076"/>
                  <dgm:constr type="t" for="ch" forName="childText4" refType="h" fact="0.5"/>
                  <dgm:constr type="w" for="ch" forName="childText4" refType="w" fact="0.2346"/>
                  <dgm:constr type="h" for="ch" forName="childText4" refType="h" fact="0.5179"/>
                  <dgm:constr type="l" for="ch" forName="parentText1" refType="w" fact="0"/>
                  <dgm:constr type="t" for="ch" forName="parentText1" refType="h" fact="0"/>
                  <dgm:constr type="w" for="ch" forName="parentText1" refType="w"/>
                  <dgm:constr type="h" for="ch" forName="parentText1" refType="h" fact="0.2821"/>
                  <dgm:constr type="l" for="ch" forName="parentText2" refType="w" fact="0"/>
                  <dgm:constr type="t" for="ch" forName="parentText2" refType="h" fact="0.094"/>
                  <dgm:constr type="w" for="ch" forName="parentText2" refType="w" fact="0.7695"/>
                  <dgm:constr type="h" for="ch" forName="parentText2" refType="h" fact="0.2821"/>
                  <dgm:constr type="l" for="ch" forName="parentText3" refType="w" fact="0"/>
                  <dgm:constr type="t" for="ch" forName="parentText3" refType="h" fact="0.188"/>
                  <dgm:constr type="w" for="ch" forName="parentText3" refType="w" fact="0.539"/>
                  <dgm:constr type="h" for="ch" forName="parentText3" refType="h" fact="0.2821"/>
                  <dgm:constr type="l" for="ch" forName="parentText4" refType="w" fact="0"/>
                  <dgm:constr type="t" for="ch" forName="parentText4" refType="h" fact="0.282"/>
                  <dgm:constr type="w" for="ch" forName="parentText4" refType="w" fact="0.3085"/>
                  <dgm:constr type="h" for="ch" forName="parentText4" refType="h" fact="0.2821"/>
                </dgm:constrLst>
              </dgm:else>
            </dgm:choose>
          </dgm:else>
        </dgm:choose>
      </dgm:if>
      <dgm:else name="Name42">
        <dgm:choose name="Name43">
          <dgm:if name="Name44" axis="ch ch" ptType="node node" func="cnt" op="equ" val="0">
            <dgm:alg type="composite">
              <dgm:param type="ar" val="2.9463"/>
            </dgm:alg>
            <dgm:choose name="Name45">
              <dgm:if name="Name46" func="var" arg="dir" op="equ" val="norm">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1848"/>
                  <dgm:constr type="t" for="ch" forName="parentText2" refType="h" fact="0.1429"/>
                  <dgm:constr type="w" for="ch" forName="parentText2" refType="w" fact="0.8152"/>
                  <dgm:constr type="h" for="ch" forName="parentText2" refType="h" fact="0.4285"/>
                  <dgm:constr type="l" for="ch" forName="parentText3" refType="w" fact="0.3696"/>
                  <dgm:constr type="t" for="ch" forName="parentText3" refType="h" fact="0.2858"/>
                  <dgm:constr type="w" for="ch" forName="parentText3" refType="w" fact="0.6304"/>
                  <dgm:constr type="h" for="ch" forName="parentText3" refType="h" fact="0.4285"/>
                  <dgm:constr type="l" for="ch" forName="parentText4" refType="w" fact="0.5545"/>
                  <dgm:constr type="t" for="ch" forName="parentText4" refType="h" fact="0.4286"/>
                  <dgm:constr type="w" for="ch" forName="parentText4" refType="w" fact="0.4455"/>
                  <dgm:constr type="h" for="ch" forName="parentText4" refType="h" fact="0.4285"/>
                  <dgm:constr type="l" for="ch" forName="parentText5" refType="w" fact="0.7393"/>
                  <dgm:constr type="t" for="ch" forName="parentText5" refType="h" fact="0.5715"/>
                  <dgm:constr type="w" for="ch" forName="parentText5" refType="w" fact="0.2607"/>
                  <dgm:constr type="h" for="ch" forName="parentText5" refType="h" fact="0.4285"/>
                </dgm:constrLst>
              </dgm:if>
              <dgm:else name="Name47">
                <dgm:constrLst>
                  <dgm:constr type="primFontSz" for="des" forName="parentText1" val="65"/>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l" for="ch" forName="parentText1" refType="w" fact="0"/>
                  <dgm:constr type="t" for="ch" forName="parentText1" refType="h" fact="0"/>
                  <dgm:constr type="w" for="ch" forName="parentText1" refType="w"/>
                  <dgm:constr type="h" for="ch" forName="parentText1" refType="h" fact="0.4285"/>
                  <dgm:constr type="l" for="ch" forName="parentText2" refType="w" fact="0"/>
                  <dgm:constr type="t" for="ch" forName="parentText2" refType="h" fact="0.1429"/>
                  <dgm:constr type="w" for="ch" forName="parentText2" refType="w" fact="0.8152"/>
                  <dgm:constr type="h" for="ch" forName="parentText2" refType="h" fact="0.4285"/>
                  <dgm:constr type="l" for="ch" forName="parentText3" refType="w" fact="0"/>
                  <dgm:constr type="t" for="ch" forName="parentText3" refType="h" fact="0.2858"/>
                  <dgm:constr type="w" for="ch" forName="parentText3" refType="w" fact="0.6304"/>
                  <dgm:constr type="h" for="ch" forName="parentText3" refType="h" fact="0.4285"/>
                  <dgm:constr type="l" for="ch" forName="parentText4" refType="w" fact="0"/>
                  <dgm:constr type="t" for="ch" forName="parentText4" refType="h" fact="0.4286"/>
                  <dgm:constr type="w" for="ch" forName="parentText4" refType="w" fact="0.4455"/>
                  <dgm:constr type="h" for="ch" forName="parentText4" refType="h" fact="0.4285"/>
                  <dgm:constr type="l" for="ch" forName="parentText5" refType="w" fact="0"/>
                  <dgm:constr type="t" for="ch" forName="parentText5" refType="h" fact="0.5715"/>
                  <dgm:constr type="w" for="ch" forName="parentText5" refType="w" fact="0.2607"/>
                  <dgm:constr type="h" for="ch" forName="parentText5" refType="h" fact="0.4285"/>
                </dgm:constrLst>
              </dgm:else>
            </dgm:choose>
          </dgm:if>
          <dgm:else name="Name48">
            <dgm:alg type="composite">
              <dgm:param type="ar" val="1.7837"/>
            </dgm:alg>
            <dgm:choose name="Name49">
              <dgm:if name="Name50" func="var" arg="dir" op="equ" val="norm">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
                  <dgm:constr type="t" for="ch" forName="childText1" refType="h" fact="0.1997"/>
                  <dgm:constr type="w" for="ch" forName="childText1" refType="w" fact="0.18482"/>
                  <dgm:constr type="h" for="ch" forName="childText1" refType="h" fact="0.4763"/>
                  <dgm:constr type="l" for="ch" forName="childText2" refType="w" fact="0.1848"/>
                  <dgm:constr type="t" for="ch" forName="childText2" refType="h" fact="0.2862"/>
                  <dgm:constr type="w" for="ch" forName="childText2" refType="w" fact="0.18482"/>
                  <dgm:constr type="h" for="ch" forName="childText2" refType="h" fact="0.4763"/>
                  <dgm:constr type="l" for="ch" forName="childText3" refType="w" fact="0.3696"/>
                  <dgm:constr type="t" for="ch" forName="childText3" refType="h" fact="0.3727"/>
                  <dgm:constr type="w" for="ch" forName="childText3" refType="w" fact="0.18482"/>
                  <dgm:constr type="h" for="ch" forName="childText3" refType="h" fact="0.4763"/>
                  <dgm:constr type="l" for="ch" forName="childText4" refType="w" fact="0.5545"/>
                  <dgm:constr type="t" for="ch" forName="childText4" refType="h" fact="0.4592"/>
                  <dgm:constr type="w" for="ch" forName="childText4" refType="w" fact="0.18482"/>
                  <dgm:constr type="h" for="ch" forName="childText4" refType="h" fact="0.4763"/>
                  <dgm:constr type="l" for="ch" forName="childText5" refType="w" fact="0.7393"/>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1848"/>
                  <dgm:constr type="t" for="ch" forName="parentText2" refType="h" fact="0.0865"/>
                  <dgm:constr type="w" for="ch" forName="parentText2" refType="w" fact="0.8152"/>
                  <dgm:constr type="h" for="ch" forName="parentText2" refType="h" fact="0.2594"/>
                  <dgm:constr type="l" for="ch" forName="parentText3" refType="w" fact="0.3696"/>
                  <dgm:constr type="t" for="ch" forName="parentText3" refType="h" fact="0.173"/>
                  <dgm:constr type="w" for="ch" forName="parentText3" refType="w" fact="0.6304"/>
                  <dgm:constr type="h" for="ch" forName="parentText3" refType="h" fact="0.2594"/>
                  <dgm:constr type="l" for="ch" forName="parentText4" refType="w" fact="0.5545"/>
                  <dgm:constr type="t" for="ch" forName="parentText4" refType="h" fact="0.2595"/>
                  <dgm:constr type="w" for="ch" forName="parentText4" refType="w" fact="0.4455"/>
                  <dgm:constr type="h" for="ch" forName="parentText4" refType="h" fact="0.2594"/>
                  <dgm:constr type="l" for="ch" forName="parentText5" refType="w" fact="0.7393"/>
                  <dgm:constr type="t" for="ch" forName="parentText5" refType="h" fact="0.346"/>
                  <dgm:constr type="w" for="ch" forName="parentText5" refType="w" fact="0.2607"/>
                  <dgm:constr type="h" for="ch" forName="parentText5" refType="h" fact="0.2594"/>
                </dgm:constrLst>
              </dgm:if>
              <dgm:else name="Name51">
                <dgm:constrLst>
                  <dgm:constr type="primFontSz" for="des" forName="childText1" val="65"/>
                  <dgm:constr type="primFontSz" for="des" forName="parentText1" val="65"/>
                  <dgm:constr type="primFontSz" for="des" forName="childText1" refType="primFontSz" refFor="des" refForName="parentText1" op="lte"/>
                  <dgm:constr type="primFontSz" for="des" forName="childText2" refType="primFontSz" refFor="des" refForName="parentText1" op="lte"/>
                  <dgm:constr type="primFontSz" for="des" forName="childText3" refType="primFontSz" refFor="des" refForName="parentText1" op="lte"/>
                  <dgm:constr type="primFontSz" for="des" forName="childText4" refType="primFontSz" refFor="des" refForName="parentText1" op="lte"/>
                  <dgm:constr type="primFontSz" for="des" forName="childText5" refType="primFontSz" refFor="des" refForName="parentText1" op="lte"/>
                  <dgm:constr type="primFontSz" for="des" forName="childText1" refType="primFontSz" refFor="des" refForName="parentText2" op="lte"/>
                  <dgm:constr type="primFontSz" for="des" forName="childText2" refType="primFontSz" refFor="des" refForName="parentText2" op="lte"/>
                  <dgm:constr type="primFontSz" for="des" forName="childText3" refType="primFontSz" refFor="des" refForName="parentText2" op="lte"/>
                  <dgm:constr type="primFontSz" for="des" forName="childText4" refType="primFontSz" refFor="des" refForName="parentText2" op="lte"/>
                  <dgm:constr type="primFontSz" for="des" forName="childText5" refType="primFontSz" refFor="des" refForName="parentText2" op="lte"/>
                  <dgm:constr type="primFontSz" for="des" forName="childText1" refType="primFontSz" refFor="des" refForName="parentText3" op="lte"/>
                  <dgm:constr type="primFontSz" for="des" forName="childText2" refType="primFontSz" refFor="des" refForName="parentText3" op="lte"/>
                  <dgm:constr type="primFontSz" for="des" forName="childText3" refType="primFontSz" refFor="des" refForName="parentText3" op="lte"/>
                  <dgm:constr type="primFontSz" for="des" forName="childText4" refType="primFontSz" refFor="des" refForName="parentText3" op="lte"/>
                  <dgm:constr type="primFontSz" for="des" forName="childText5" refType="primFontSz" refFor="des" refForName="parentText3" op="lte"/>
                  <dgm:constr type="primFontSz" for="des" forName="childText1" refType="primFontSz" refFor="des" refForName="parentText4" op="lte"/>
                  <dgm:constr type="primFontSz" for="des" forName="childText2" refType="primFontSz" refFor="des" refForName="parentText4" op="lte"/>
                  <dgm:constr type="primFontSz" for="des" forName="childText3" refType="primFontSz" refFor="des" refForName="parentText4" op="lte"/>
                  <dgm:constr type="primFontSz" for="des" forName="childText4" refType="primFontSz" refFor="des" refForName="parentText4" op="lte"/>
                  <dgm:constr type="primFontSz" for="des" forName="childText5" refType="primFontSz" refFor="des" refForName="parentText4" op="lte"/>
                  <dgm:constr type="primFontSz" for="des" forName="childText1" refType="primFontSz" refFor="des" refForName="parentText5" op="lte"/>
                  <dgm:constr type="primFontSz" for="des" forName="childText2" refType="primFontSz" refFor="des" refForName="parentText5" op="lte"/>
                  <dgm:constr type="primFontSz" for="des" forName="childText3" refType="primFontSz" refFor="des" refForName="parentText5" op="lte"/>
                  <dgm:constr type="primFontSz" for="des" forName="childText4" refType="primFontSz" refFor="des" refForName="parentText5" op="lte"/>
                  <dgm:constr type="primFontSz" for="des" forName="childText5" refType="primFontSz" refFor="des" refForName="parentText5" op="lte"/>
                  <dgm:constr type="primFontSz" for="des" forName="parentText2" refType="primFontSz" refFor="des" refForName="parentText1" op="equ"/>
                  <dgm:constr type="primFontSz" for="des" forName="parentText3" refType="primFontSz" refFor="des" refForName="parentText1" op="equ"/>
                  <dgm:constr type="primFontSz" for="des" forName="parentText4" refType="primFontSz" refFor="des" refForName="parentText1" op="equ"/>
                  <dgm:constr type="primFontSz" for="des" forName="parentText5" refType="primFontSz" refFor="des" refForName="parentText1" op="equ"/>
                  <dgm:constr type="primFontSz" for="des" forName="childText2" refType="primFontSz" refFor="des" refForName="childText1" op="equ"/>
                  <dgm:constr type="primFontSz" for="des" forName="childText3" refType="primFontSz" refFor="des" refForName="childText1" op="equ"/>
                  <dgm:constr type="primFontSz" for="des" forName="childText4" refType="primFontSz" refFor="des" refForName="childText1" op="equ"/>
                  <dgm:constr type="primFontSz" for="des" forName="childText5" refType="primFontSz" refFor="des" refForName="childText1" op="equ"/>
                  <dgm:constr type="l" for="ch" forName="childText1" refType="w" fact="0.81518"/>
                  <dgm:constr type="t" for="ch" forName="childText1" refType="h" fact="0.1997"/>
                  <dgm:constr type="w" for="ch" forName="childText1" refType="w" fact="0.18482"/>
                  <dgm:constr type="h" for="ch" forName="childText1" refType="h" fact="0.4763"/>
                  <dgm:constr type="l" for="ch" forName="childText2" refType="w" fact="0.63036"/>
                  <dgm:constr type="t" for="ch" forName="childText2" refType="h" fact="0.2862"/>
                  <dgm:constr type="w" for="ch" forName="childText2" refType="w" fact="0.18482"/>
                  <dgm:constr type="h" for="ch" forName="childText2" refType="h" fact="0.4763"/>
                  <dgm:constr type="l" for="ch" forName="childText3" refType="w" fact="0.44554"/>
                  <dgm:constr type="t" for="ch" forName="childText3" refType="h" fact="0.3727"/>
                  <dgm:constr type="w" for="ch" forName="childText3" refType="w" fact="0.18482"/>
                  <dgm:constr type="h" for="ch" forName="childText3" refType="h" fact="0.4763"/>
                  <dgm:constr type="l" for="ch" forName="childText4" refType="w" fact="0.26072"/>
                  <dgm:constr type="t" for="ch" forName="childText4" refType="h" fact="0.4592"/>
                  <dgm:constr type="w" for="ch" forName="childText4" refType="w" fact="0.18482"/>
                  <dgm:constr type="h" for="ch" forName="childText4" refType="h" fact="0.4763"/>
                  <dgm:constr type="l" for="ch" forName="childText5" refType="w" fact="0.0759"/>
                  <dgm:constr type="t" for="ch" forName="childText5" refType="h" fact="0.5457"/>
                  <dgm:constr type="w" for="ch" forName="childText5" refType="w" fact="0.18482"/>
                  <dgm:constr type="h" for="ch" forName="childText5" refType="h" fact="0.4763"/>
                  <dgm:constr type="l" for="ch" forName="parentText1" refType="w" fact="0"/>
                  <dgm:constr type="t" for="ch" forName="parentText1" refType="h" fact="0"/>
                  <dgm:constr type="w" for="ch" forName="parentText1" refType="w"/>
                  <dgm:constr type="h" for="ch" forName="parentText1" refType="h" fact="0.2594"/>
                  <dgm:constr type="l" for="ch" forName="parentText2" refType="w" fact="0"/>
                  <dgm:constr type="t" for="ch" forName="parentText2" refType="h" fact="0.0865"/>
                  <dgm:constr type="w" for="ch" forName="parentText2" refType="w" fact="0.8152"/>
                  <dgm:constr type="h" for="ch" forName="parentText2" refType="h" fact="0.2594"/>
                  <dgm:constr type="l" for="ch" forName="parentText3" refType="w" fact="0"/>
                  <dgm:constr type="t" for="ch" forName="parentText3" refType="h" fact="0.173"/>
                  <dgm:constr type="w" for="ch" forName="parentText3" refType="w" fact="0.6304"/>
                  <dgm:constr type="h" for="ch" forName="parentText3" refType="h" fact="0.2594"/>
                  <dgm:constr type="l" for="ch" forName="parentText4" refType="w" fact="0"/>
                  <dgm:constr type="t" for="ch" forName="parentText4" refType="h" fact="0.2595"/>
                  <dgm:constr type="w" for="ch" forName="parentText4" refType="w" fact="0.4455"/>
                  <dgm:constr type="h" for="ch" forName="parentText4" refType="h" fact="0.2594"/>
                  <dgm:constr type="l" for="ch" forName="parentText5" refType="w" fact="0"/>
                  <dgm:constr type="t" for="ch" forName="parentText5" refType="h" fact="0.346"/>
                  <dgm:constr type="w" for="ch" forName="parentText5" refType="w" fact="0.2607"/>
                  <dgm:constr type="h" for="ch" forName="parentText5" refType="h" fact="0.2594"/>
                </dgm:constrLst>
              </dgm:else>
            </dgm:choose>
          </dgm:else>
        </dgm:choose>
      </dgm:else>
    </dgm:choose>
    <dgm:forEach name="Name52" axis="ch" ptType="node" cnt="1">
      <dgm:layoutNode name="parentText1" styleLbl="node1">
        <dgm:varLst>
          <dgm:chMax/>
          <dgm:chPref val="3"/>
          <dgm:bulletEnabled val="1"/>
        </dgm:varLst>
        <dgm:choose name="Name53">
          <dgm:if name="Name54"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55">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56">
        <dgm:if name="Name57" axis="ch" ptType="node" func="cnt" op="gte" val="1">
          <dgm:layoutNode name="childText1"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8"/>
      </dgm:choose>
    </dgm:forEach>
    <dgm:forEach name="Name59" axis="ch" ptType="node" st="2" cnt="1">
      <dgm:layoutNode name="parentText2" styleLbl="node1">
        <dgm:varLst>
          <dgm:chMax/>
          <dgm:chPref val="3"/>
          <dgm:bulletEnabled val="1"/>
        </dgm:varLst>
        <dgm:choose name="Name60">
          <dgm:if name="Name61"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2">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63">
        <dgm:if name="Name64" axis="ch" ptType="node" func="cnt" op="gte" val="1">
          <dgm:layoutNode name="childText2"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65"/>
      </dgm:choose>
    </dgm:forEach>
    <dgm:forEach name="Name66" axis="ch" ptType="node" st="3" cnt="1">
      <dgm:layoutNode name="parentText3" styleLbl="node1">
        <dgm:varLst>
          <dgm:chMax/>
          <dgm:chPref val="3"/>
          <dgm:bulletEnabled val="1"/>
        </dgm:varLst>
        <dgm:choose name="Name67">
          <dgm:if name="Name68"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69">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0">
        <dgm:if name="Name71" axis="ch" ptType="node" func="cnt" op="gte" val="1">
          <dgm:layoutNode name="childText3"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2"/>
      </dgm:choose>
    </dgm:forEach>
    <dgm:forEach name="Name73" axis="ch" ptType="node" st="4" cnt="1">
      <dgm:layoutNode name="parentText4" styleLbl="node1">
        <dgm:varLst>
          <dgm:chMax/>
          <dgm:chPref val="3"/>
          <dgm:bulletEnabled val="1"/>
        </dgm:varLst>
        <dgm:choose name="Name74">
          <dgm:if name="Name75"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76">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77">
        <dgm:if name="Name78" axis="ch" ptType="node" func="cnt" op="gte" val="1">
          <dgm:layoutNode name="childText4"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79"/>
      </dgm:choose>
    </dgm:forEach>
    <dgm:forEach name="Name80" axis="ch" ptType="node" st="5" cnt="1">
      <dgm:layoutNode name="parentText5" styleLbl="node1">
        <dgm:varLst>
          <dgm:chMax/>
          <dgm:chPref val="3"/>
          <dgm:bulletEnabled val="1"/>
        </dgm:varLst>
        <dgm:choose name="Name81">
          <dgm:if name="Name82" func="var" arg="dir" op="equ" val="norm">
            <dgm:alg type="tx">
              <dgm:param type="parTxLTRAlign" val="l"/>
            </dgm:alg>
            <dgm:shape xmlns:r="http://schemas.openxmlformats.org/officeDocument/2006/relationships" type="rightArrow" r:blip="">
              <dgm:adjLst>
                <dgm:adj idx="1" val="0.5"/>
                <dgm:adj idx="2" val="0.5"/>
              </dgm:adjLst>
            </dgm:shape>
            <dgm:constrLst>
              <dgm:constr type="lMarg" refType="primFontSz" fact="0.3"/>
              <dgm:constr type="rMarg" val="20"/>
              <dgm:constr type="tMarg" refType="primFontSz" fact="0.3"/>
              <dgm:constr type="bMarg" refType="h" fact="0.45"/>
            </dgm:constrLst>
          </dgm:if>
          <dgm:else name="Name83">
            <dgm:alg type="tx">
              <dgm:param type="parTxLTRAlign" val="r"/>
            </dgm:alg>
            <dgm:shape xmlns:r="http://schemas.openxmlformats.org/officeDocument/2006/relationships" type="leftArrow" r:blip="">
              <dgm:adjLst>
                <dgm:adj idx="1" val="0.5"/>
                <dgm:adj idx="2" val="0.5"/>
              </dgm:adjLst>
            </dgm:shape>
            <dgm:constrLst>
              <dgm:constr type="lMarg" val="20"/>
              <dgm:constr type="rMarg" refType="primFontSz" fact="0.3"/>
              <dgm:constr type="tMarg" refType="primFontSz" fact="0.3"/>
              <dgm:constr type="bMarg" refType="h" fact="0.45"/>
            </dgm:constrLst>
          </dgm:else>
        </dgm:choose>
        <dgm:presOf axis="self" ptType="node"/>
        <dgm:ruleLst>
          <dgm:rule type="primFontSz" val="5" fact="NaN" max="NaN"/>
        </dgm:ruleLst>
      </dgm:layoutNode>
      <dgm:choose name="Name84">
        <dgm:if name="Name85" axis="ch" ptType="node" func="cnt" op="gte" val="1">
          <dgm:layoutNode name="childText5" styleLbl="solidAlignAcc1">
            <dgm:varLst>
              <dgm:chMax val="0"/>
              <dgm:chPref val="0"/>
              <dgm:bulletEnabled val="1"/>
            </dgm:varLst>
            <dgm:alg type="tx">
              <dgm:param type="txAnchorVert" val="t"/>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6"/>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8693104-2326-4D3A-A77D-CED6CB9446BE}" type="datetimeFigureOut">
              <a:rPr lang="fr-FR" smtClean="0"/>
              <a:t>24/06/2022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B051449-32B4-4B47-822D-1566D724CE40}" type="slidenum">
              <a:rPr lang="fr-FR" smtClean="0"/>
              <a:t>‹N°›</a:t>
            </a:fld>
            <a:endParaRPr lang="fr-FR"/>
          </a:p>
        </p:txBody>
      </p:sp>
    </p:spTree>
    <p:extLst>
      <p:ext uri="{BB962C8B-B14F-4D97-AF65-F5344CB8AC3E}">
        <p14:creationId xmlns:p14="http://schemas.microsoft.com/office/powerpoint/2010/main" val="196832766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reqtest.com/requirements-blog/project-scope-statement/" TargetMode="External"/><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fr-FR" dirty="0">
                <a:hlinkClick r:id="rId3"/>
              </a:rPr>
              <a:t>https://reqtest.com/requirements-blog/project-scope-statement/</a:t>
            </a:r>
            <a:endParaRPr lang="fr-FR" dirty="0"/>
          </a:p>
          <a:p>
            <a:endParaRPr lang="fr-FR" dirty="0"/>
          </a:p>
        </p:txBody>
      </p:sp>
      <p:sp>
        <p:nvSpPr>
          <p:cNvPr id="4" name="Espace réservé du numéro de diapositive 3"/>
          <p:cNvSpPr>
            <a:spLocks noGrp="1"/>
          </p:cNvSpPr>
          <p:nvPr>
            <p:ph type="sldNum" sz="quarter" idx="5"/>
          </p:nvPr>
        </p:nvSpPr>
        <p:spPr/>
        <p:txBody>
          <a:bodyPr/>
          <a:lstStyle/>
          <a:p>
            <a:fld id="{B6A39225-F9A7-4FE6-9A3D-202FC148A21F}" type="slidenum">
              <a:rPr lang="fr-FR" smtClean="0"/>
              <a:t>42</a:t>
            </a:fld>
            <a:endParaRPr lang="fr-FR"/>
          </a:p>
        </p:txBody>
      </p:sp>
    </p:spTree>
    <p:extLst>
      <p:ext uri="{BB962C8B-B14F-4D97-AF65-F5344CB8AC3E}">
        <p14:creationId xmlns:p14="http://schemas.microsoft.com/office/powerpoint/2010/main" val="81579865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B6A39225-F9A7-4FE6-9A3D-202FC148A21F}" type="slidenum">
              <a:rPr lang="fr-FR" smtClean="0"/>
              <a:t>45</a:t>
            </a:fld>
            <a:endParaRPr lang="fr-FR"/>
          </a:p>
        </p:txBody>
      </p:sp>
    </p:spTree>
    <p:extLst>
      <p:ext uri="{BB962C8B-B14F-4D97-AF65-F5344CB8AC3E}">
        <p14:creationId xmlns:p14="http://schemas.microsoft.com/office/powerpoint/2010/main" val="41707560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1427CB0-96C4-2F22-BEF3-C1F58A475663}"/>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C2AA39FB-6412-D457-F622-E48BB54E2BE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4DD6E75-FD66-B052-5BD7-D595F31DBC3A}"/>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5" name="Espace réservé du pied de page 4">
            <a:extLst>
              <a:ext uri="{FF2B5EF4-FFF2-40B4-BE49-F238E27FC236}">
                <a16:creationId xmlns:a16="http://schemas.microsoft.com/office/drawing/2014/main" id="{7FF6AD48-FC17-88BB-B762-B0A6FE1FF52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E76758E-82D1-AD50-4CB2-5BF2FA1FFB4C}"/>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32750888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E4BD74C-7D61-9E5B-180C-F70A5A1D9436}"/>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2FD6ECA-EEA9-B0E7-74D8-B0B6E27697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A5F51B8-7A86-EE0A-7C58-24CEF328AA84}"/>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5" name="Espace réservé du pied de page 4">
            <a:extLst>
              <a:ext uri="{FF2B5EF4-FFF2-40B4-BE49-F238E27FC236}">
                <a16:creationId xmlns:a16="http://schemas.microsoft.com/office/drawing/2014/main" id="{7D927AC3-FDC3-C2DC-12DA-63E371A7B51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19FE9D8-9A22-DE4A-7BCF-91CC5647ACBD}"/>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14047831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9487F38-21F2-9D3A-6CA3-976D77CE2C4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42577F5-0720-287A-1AA1-74715DF5E21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04FB006C-847B-1078-5B61-6E8370157474}"/>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5" name="Espace réservé du pied de page 4">
            <a:extLst>
              <a:ext uri="{FF2B5EF4-FFF2-40B4-BE49-F238E27FC236}">
                <a16:creationId xmlns:a16="http://schemas.microsoft.com/office/drawing/2014/main" id="{5FC4098F-E572-070E-BF86-786794A567E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2296392-80AC-F662-8C85-271D6FC828D9}"/>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1650829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C50E980-278B-D542-25BB-45599F08B4E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E999452-1C05-5A92-6AB2-904AAC8AF36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6DBEC2A1-4CFB-EF7B-241A-B4DC77E4D5CB}"/>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5E73A8D-4B8D-C02C-43E0-1B9A70C82A47}"/>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6" name="Espace réservé du pied de page 5">
            <a:extLst>
              <a:ext uri="{FF2B5EF4-FFF2-40B4-BE49-F238E27FC236}">
                <a16:creationId xmlns:a16="http://schemas.microsoft.com/office/drawing/2014/main" id="{39C84AA5-A60E-CC9F-20A7-3E988C595B3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DB8A2BA-60FB-DD8B-D97C-9CE47ADD8223}"/>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30645948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2A3B9AF-9098-C010-D5B7-251D9E2C22F7}"/>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09932C19-7417-E5CD-74CC-3496CA0369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178CE564-328F-746E-56BD-18356D175E78}"/>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0CBDC2D9-EFB7-1512-F587-643AD8546DC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0D000C36-1FA4-0447-B54C-AB495AC5E5F1}"/>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5F1DB1AC-8CC6-0532-4A4C-BF5E594092B3}"/>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8" name="Espace réservé du pied de page 7">
            <a:extLst>
              <a:ext uri="{FF2B5EF4-FFF2-40B4-BE49-F238E27FC236}">
                <a16:creationId xmlns:a16="http://schemas.microsoft.com/office/drawing/2014/main" id="{082DB95F-9AF2-F17B-EB0E-068F5F4227FA}"/>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237E8645-4507-58A3-29E2-C73075B4AF4E}"/>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2458093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6E95DA-C2B5-353D-9DF6-AC7F98D754D3}"/>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4AB4158F-F15C-8BD8-9A9D-09D734F5CF2A}"/>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4" name="Espace réservé du pied de page 3">
            <a:extLst>
              <a:ext uri="{FF2B5EF4-FFF2-40B4-BE49-F238E27FC236}">
                <a16:creationId xmlns:a16="http://schemas.microsoft.com/office/drawing/2014/main" id="{173EE13A-5FF4-57C9-B478-C0A3F8697EE4}"/>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A63D114-8CED-2B16-BB8D-5ADB4D245E2F}"/>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2291703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1ED7AFDD-A4C4-2B7E-B831-F7C7EC128FC3}"/>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3" name="Espace réservé du pied de page 2">
            <a:extLst>
              <a:ext uri="{FF2B5EF4-FFF2-40B4-BE49-F238E27FC236}">
                <a16:creationId xmlns:a16="http://schemas.microsoft.com/office/drawing/2014/main" id="{1FD2BFF5-E193-DAB9-F4C4-5DAB8D39862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E4CA71FA-541A-6596-E1AC-1027D48E5EEB}"/>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2848347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C31496-C04F-0D2A-3F57-7362799CC73D}"/>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67591A8-4331-93CC-50A5-BDF66ED036F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1FEF48D8-F210-4E66-67F3-39E496A70C0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B3A84CD-D2B9-044B-50E8-55876FF09AE4}"/>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6" name="Espace réservé du pied de page 5">
            <a:extLst>
              <a:ext uri="{FF2B5EF4-FFF2-40B4-BE49-F238E27FC236}">
                <a16:creationId xmlns:a16="http://schemas.microsoft.com/office/drawing/2014/main" id="{FC7EB704-5B54-0720-956E-9FF8EB9A84F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8E71756-BC1E-0BF5-0755-19EEBC3F9F88}"/>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23497599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E36DCC2-1278-FC59-DC50-F0DD4300DE66}"/>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0BEAD56-A176-4B82-DA98-5AD0FA3B1F3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632D5CA5-C896-6A41-F0E2-4AF9C0221F8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29577CA6-A7B1-5185-C9EA-52FB8426302E}"/>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6" name="Espace réservé du pied de page 5">
            <a:extLst>
              <a:ext uri="{FF2B5EF4-FFF2-40B4-BE49-F238E27FC236}">
                <a16:creationId xmlns:a16="http://schemas.microsoft.com/office/drawing/2014/main" id="{D3D03999-AD6E-184D-3DF9-2D01261E741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9242EE6-CD83-9E84-4426-8EFC5013CFA5}"/>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24153541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C937C79-7B5C-C704-1463-FDE73F1E5CF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9A002FE6-B2A1-FC42-6574-D48E14F3A781}"/>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2DF773F-AC4A-33A5-FE08-72A82CFBE88D}"/>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5" name="Espace réservé du pied de page 4">
            <a:extLst>
              <a:ext uri="{FF2B5EF4-FFF2-40B4-BE49-F238E27FC236}">
                <a16:creationId xmlns:a16="http://schemas.microsoft.com/office/drawing/2014/main" id="{98160570-84DC-2126-3755-171EB665EB10}"/>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8770D18-B595-92DC-DF8A-8B9E3A9018DA}"/>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32586862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6D893821-B30A-9936-6014-D5B9BE04811D}"/>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0E0D894F-A3DB-25FD-5643-404CD61F4948}"/>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75ED104-2513-0683-6956-489A1EF29655}"/>
              </a:ext>
            </a:extLst>
          </p:cNvPr>
          <p:cNvSpPr>
            <a:spLocks noGrp="1"/>
          </p:cNvSpPr>
          <p:nvPr>
            <p:ph type="dt" sz="half" idx="10"/>
          </p:nvPr>
        </p:nvSpPr>
        <p:spPr/>
        <p:txBody>
          <a:bodyPr/>
          <a:lstStyle/>
          <a:p>
            <a:fld id="{D1A6AF7B-B697-4309-9D8A-F9B3F5C8EBCC}" type="datetimeFigureOut">
              <a:rPr lang="fr-FR" smtClean="0"/>
              <a:t>24/06/2022</a:t>
            </a:fld>
            <a:endParaRPr lang="fr-FR"/>
          </a:p>
        </p:txBody>
      </p:sp>
      <p:sp>
        <p:nvSpPr>
          <p:cNvPr id="5" name="Espace réservé du pied de page 4">
            <a:extLst>
              <a:ext uri="{FF2B5EF4-FFF2-40B4-BE49-F238E27FC236}">
                <a16:creationId xmlns:a16="http://schemas.microsoft.com/office/drawing/2014/main" id="{68CF5318-56F0-FEAF-40ED-AFB5A881831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1EF430F-10D0-4791-5B25-73221320EF41}"/>
              </a:ext>
            </a:extLst>
          </p:cNvPr>
          <p:cNvSpPr>
            <a:spLocks noGrp="1"/>
          </p:cNvSpPr>
          <p:nvPr>
            <p:ph type="sldNum" sz="quarter" idx="12"/>
          </p:nvPr>
        </p:nvSpPr>
        <p:spPr/>
        <p:txBody>
          <a:bodyPr/>
          <a:lstStyle/>
          <a:p>
            <a:fld id="{E7C6D69E-9C90-44CA-BA8C-32017DEBEDD5}" type="slidenum">
              <a:rPr lang="fr-FR" smtClean="0"/>
              <a:t>‹N°›</a:t>
            </a:fld>
            <a:endParaRPr lang="fr-FR"/>
          </a:p>
        </p:txBody>
      </p:sp>
    </p:spTree>
    <p:extLst>
      <p:ext uri="{BB962C8B-B14F-4D97-AF65-F5344CB8AC3E}">
        <p14:creationId xmlns:p14="http://schemas.microsoft.com/office/powerpoint/2010/main" val="24022253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C91F2525-418D-83A7-6D12-BA8E209F83B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5F05299-8DC4-4863-8032-582E7D6D0B9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483F3F2-E019-81C0-B807-13DC0DFCB24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1A6AF7B-B697-4309-9D8A-F9B3F5C8EBCC}" type="datetimeFigureOut">
              <a:rPr lang="fr-FR" smtClean="0"/>
              <a:t>24/06/2022</a:t>
            </a:fld>
            <a:endParaRPr lang="fr-FR"/>
          </a:p>
        </p:txBody>
      </p:sp>
      <p:sp>
        <p:nvSpPr>
          <p:cNvPr id="5" name="Espace réservé du pied de page 4">
            <a:extLst>
              <a:ext uri="{FF2B5EF4-FFF2-40B4-BE49-F238E27FC236}">
                <a16:creationId xmlns:a16="http://schemas.microsoft.com/office/drawing/2014/main" id="{1FFE6CB4-53F8-CBAD-420F-80D5BEC363B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8B771CFF-EDE4-7308-BE16-192A0FD25A1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C6D69E-9C90-44CA-BA8C-32017DEBEDD5}" type="slidenum">
              <a:rPr lang="fr-FR" smtClean="0"/>
              <a:t>‹N°›</a:t>
            </a:fld>
            <a:endParaRPr lang="fr-FR"/>
          </a:p>
        </p:txBody>
      </p:sp>
    </p:spTree>
    <p:extLst>
      <p:ext uri="{BB962C8B-B14F-4D97-AF65-F5344CB8AC3E}">
        <p14:creationId xmlns:p14="http://schemas.microsoft.com/office/powerpoint/2010/main" val="10947209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9.png"/></Relationships>
</file>

<file path=ppt/slides/_rels/slide4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072073" y="496388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5</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219071" y="2670722"/>
            <a:ext cx="4411801" cy="1034667"/>
          </a:xfrm>
          <a:prstGeom prst="rect">
            <a:avLst/>
          </a:prstGeom>
        </p:spPr>
      </p:pic>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1384995"/>
          </a:xfrm>
          <a:prstGeom prst="rect">
            <a:avLst/>
          </a:prstGeom>
          <a:noFill/>
        </p:spPr>
        <p:txBody>
          <a:bodyPr wrap="square">
            <a:spAutoFit/>
          </a:bodyPr>
          <a:lstStyle/>
          <a:p>
            <a:pPr algn="ctr"/>
            <a:r>
              <a:rPr lang="fr-FR" sz="2800" b="1" dirty="0"/>
              <a:t>Project Stakeholders, Scope</a:t>
            </a:r>
          </a:p>
          <a:p>
            <a:pPr algn="ctr"/>
            <a:r>
              <a:rPr lang="fr-FR" sz="2800" b="1" i="0" dirty="0">
                <a:effectLst/>
              </a:rPr>
              <a:t>Milestones, Requirements</a:t>
            </a:r>
            <a:r>
              <a:rPr lang="fr-FR" sz="2800" b="1" dirty="0"/>
              <a:t> </a:t>
            </a:r>
          </a:p>
          <a:p>
            <a:pPr algn="ctr"/>
            <a:r>
              <a:rPr lang="fr-FR" sz="2800" b="1" dirty="0"/>
              <a:t>&amp;</a:t>
            </a:r>
            <a:r>
              <a:rPr lang="fr-FR" sz="2800" b="1" i="0" dirty="0">
                <a:effectLst/>
              </a:rPr>
              <a:t> Resources</a:t>
            </a:r>
          </a:p>
        </p:txBody>
      </p:sp>
      <p:sp>
        <p:nvSpPr>
          <p:cNvPr id="18" name="ZoneTexte 17">
            <a:extLst>
              <a:ext uri="{FF2B5EF4-FFF2-40B4-BE49-F238E27FC236}">
                <a16:creationId xmlns:a16="http://schemas.microsoft.com/office/drawing/2014/main" id="{BBA1D96C-3DDA-90FA-0E12-C8BD72AAC304}"/>
              </a:ext>
            </a:extLst>
          </p:cNvPr>
          <p:cNvSpPr txBox="1"/>
          <p:nvPr/>
        </p:nvSpPr>
        <p:spPr>
          <a:xfrm>
            <a:off x="500516" y="2505238"/>
            <a:ext cx="4060019" cy="1138773"/>
          </a:xfrm>
          <a:prstGeom prst="rect">
            <a:avLst/>
          </a:prstGeom>
          <a:noFill/>
        </p:spPr>
        <p:txBody>
          <a:bodyPr wrap="square">
            <a:spAutoFit/>
          </a:bodyPr>
          <a:lstStyle/>
          <a:p>
            <a:pPr algn="ctr"/>
            <a:endParaRPr lang="fr-FR" sz="2000" b="1" i="0" dirty="0">
              <a:effectLst/>
              <a:latin typeface="Montserrat" panose="00000500000000000000" pitchFamily="2" charset="0"/>
            </a:endParaRPr>
          </a:p>
          <a:p>
            <a:pPr algn="ctr"/>
            <a:r>
              <a:rPr lang="fr-FR" sz="2400" b="1" i="0" dirty="0">
                <a:effectLst/>
                <a:latin typeface="Montserrat" panose="00000500000000000000" pitchFamily="2" charset="0"/>
              </a:rPr>
              <a:t>Pre-Initiating &amp; Initiating Phase</a:t>
            </a:r>
            <a:endParaRPr lang="fr-FR" sz="24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98AF0B0-8275-482D-A5F2-72BC1AC6E683}"/>
              </a:ext>
            </a:extLst>
          </p:cNvPr>
          <p:cNvSpPr>
            <a:spLocks noGrp="1"/>
          </p:cNvSpPr>
          <p:nvPr>
            <p:ph type="title"/>
          </p:nvPr>
        </p:nvSpPr>
        <p:spPr/>
        <p:txBody>
          <a:bodyPr/>
          <a:lstStyle/>
          <a:p>
            <a:endParaRPr lang="fr-FR"/>
          </a:p>
        </p:txBody>
      </p:sp>
      <p:pic>
        <p:nvPicPr>
          <p:cNvPr id="1026" name="Picture 2" descr="Project planning background concept glowing stock illustration">
            <a:extLst>
              <a:ext uri="{FF2B5EF4-FFF2-40B4-BE49-F238E27FC236}">
                <a16:creationId xmlns:a16="http://schemas.microsoft.com/office/drawing/2014/main" id="{CF29F58C-A5FB-4773-A39F-21FC5AEBBCD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01446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A9F420F-48C2-4090-82AC-B18F5AB4B780}"/>
              </a:ext>
            </a:extLst>
          </p:cNvPr>
          <p:cNvSpPr>
            <a:spLocks noGrp="1"/>
          </p:cNvSpPr>
          <p:nvPr>
            <p:ph type="title"/>
          </p:nvPr>
        </p:nvSpPr>
        <p:spPr>
          <a:xfrm>
            <a:off x="2278116" y="365125"/>
            <a:ext cx="9075683"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sp>
        <p:nvSpPr>
          <p:cNvPr id="3" name="Espace réservé du contenu 2">
            <a:extLst>
              <a:ext uri="{FF2B5EF4-FFF2-40B4-BE49-F238E27FC236}">
                <a16:creationId xmlns:a16="http://schemas.microsoft.com/office/drawing/2014/main" id="{29D07159-555C-4235-B276-A09CD36F056F}"/>
              </a:ext>
            </a:extLst>
          </p:cNvPr>
          <p:cNvSpPr>
            <a:spLocks noGrp="1"/>
          </p:cNvSpPr>
          <p:nvPr>
            <p:ph idx="1"/>
          </p:nvPr>
        </p:nvSpPr>
        <p:spPr>
          <a:xfrm>
            <a:off x="99847" y="1579683"/>
            <a:ext cx="10223938" cy="5168572"/>
          </a:xfrm>
        </p:spPr>
        <p:txBody>
          <a:bodyPr>
            <a:normAutofit/>
          </a:bodyPr>
          <a:lstStyle/>
          <a:p>
            <a:pPr algn="just"/>
            <a:r>
              <a:rPr lang="en-US" sz="2400" b="1" i="0" dirty="0">
                <a:solidFill>
                  <a:srgbClr val="FF0000"/>
                </a:solidFill>
                <a:effectLst/>
              </a:rPr>
              <a:t>A Project </a:t>
            </a:r>
            <a:r>
              <a:rPr lang="en-US" sz="2600" b="0" i="0" dirty="0">
                <a:solidFill>
                  <a:srgbClr val="202124"/>
                </a:solidFill>
                <a:effectLst/>
              </a:rPr>
              <a:t>is </a:t>
            </a:r>
            <a:r>
              <a:rPr lang="en-US" sz="2600" b="1" i="0" dirty="0">
                <a:solidFill>
                  <a:srgbClr val="202124"/>
                </a:solidFill>
                <a:effectLst/>
              </a:rPr>
              <a:t>a series of tasks that need to be completed</a:t>
            </a:r>
          </a:p>
          <a:p>
            <a:pPr marL="0" indent="0" algn="just">
              <a:buNone/>
            </a:pPr>
            <a:r>
              <a:rPr lang="en-US" sz="2600" b="1" i="0" dirty="0">
                <a:solidFill>
                  <a:srgbClr val="202124"/>
                </a:solidFill>
                <a:effectLst/>
              </a:rPr>
              <a:t> to reach a specific outcome</a:t>
            </a:r>
            <a:r>
              <a:rPr lang="en-US" sz="2600" b="0" i="0" dirty="0">
                <a:solidFill>
                  <a:srgbClr val="202124"/>
                </a:solidFill>
                <a:effectLst/>
              </a:rPr>
              <a:t>. </a:t>
            </a:r>
          </a:p>
          <a:p>
            <a:pPr algn="just"/>
            <a:r>
              <a:rPr lang="en-US" sz="2600" dirty="0">
                <a:solidFill>
                  <a:srgbClr val="1D2B36"/>
                </a:solidFill>
              </a:rPr>
              <a:t>T</a:t>
            </a:r>
            <a:r>
              <a:rPr lang="en-US" sz="2600" b="0" i="0" dirty="0">
                <a:solidFill>
                  <a:srgbClr val="1D2B36"/>
                </a:solidFill>
                <a:effectLst/>
              </a:rPr>
              <a:t>he 7 main areas (PMBOK) where </a:t>
            </a:r>
            <a:r>
              <a:rPr lang="en-US" sz="2600" b="1" i="0" dirty="0">
                <a:solidFill>
                  <a:srgbClr val="1D2B36"/>
                </a:solidFill>
                <a:effectLst/>
              </a:rPr>
              <a:t>Project </a:t>
            </a:r>
            <a:r>
              <a:rPr lang="en-US" sz="2600" b="1" dirty="0">
                <a:solidFill>
                  <a:srgbClr val="1D2B36"/>
                </a:solidFill>
              </a:rPr>
              <a:t>Planning </a:t>
            </a:r>
            <a:r>
              <a:rPr lang="en-US" sz="2600" dirty="0">
                <a:solidFill>
                  <a:srgbClr val="1D2B36"/>
                </a:solidFill>
              </a:rPr>
              <a:t>is important</a:t>
            </a:r>
            <a:r>
              <a:rPr lang="en-US" sz="2600" b="0" i="0" dirty="0">
                <a:solidFill>
                  <a:srgbClr val="1D2B36"/>
                </a:solidFill>
                <a:effectLst/>
              </a:rPr>
              <a:t> </a:t>
            </a:r>
          </a:p>
          <a:p>
            <a:pPr marL="0" indent="0" algn="just">
              <a:buNone/>
            </a:pPr>
            <a:r>
              <a:rPr lang="en-US" sz="2600" b="0" i="0" dirty="0">
                <a:solidFill>
                  <a:srgbClr val="1D2B36"/>
                </a:solidFill>
                <a:effectLst/>
              </a:rPr>
              <a:t>for successful Projects:</a:t>
            </a:r>
            <a:endParaRPr lang="fr-FR" sz="2600" dirty="0"/>
          </a:p>
          <a:p>
            <a:pPr marL="0" indent="0" algn="just">
              <a:buNone/>
            </a:pPr>
            <a:endParaRPr lang="en-US" sz="2600" b="0" i="0" dirty="0">
              <a:solidFill>
                <a:srgbClr val="202124"/>
              </a:solidFill>
              <a:effectLst/>
            </a:endParaRPr>
          </a:p>
          <a:p>
            <a:pPr marL="0" indent="0">
              <a:buNone/>
            </a:pPr>
            <a:endParaRPr lang="fr-FR" dirty="0"/>
          </a:p>
        </p:txBody>
      </p:sp>
      <p:pic>
        <p:nvPicPr>
          <p:cNvPr id="10" name="Picture 6" descr="Project plan templates - Templates and samples for your project plan">
            <a:extLst>
              <a:ext uri="{FF2B5EF4-FFF2-40B4-BE49-F238E27FC236}">
                <a16:creationId xmlns:a16="http://schemas.microsoft.com/office/drawing/2014/main" id="{86567B55-B8B9-4896-AE4A-D0B22EC31B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3416" y="0"/>
            <a:ext cx="3148584" cy="685926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Planning the Project-Managing the Information Systems Project | PadaKuu.com">
            <a:extLst>
              <a:ext uri="{FF2B5EF4-FFF2-40B4-BE49-F238E27FC236}">
                <a16:creationId xmlns:a16="http://schemas.microsoft.com/office/drawing/2014/main" id="{794AFE8F-35EB-B998-0D8B-DC2C39B2714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3429001"/>
            <a:ext cx="9043416"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7528140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769F12B-9F05-483D-9906-52FBD9CD5811}"/>
              </a:ext>
            </a:extLst>
          </p:cNvPr>
          <p:cNvSpPr>
            <a:spLocks noGrp="1"/>
          </p:cNvSpPr>
          <p:nvPr>
            <p:ph type="title"/>
          </p:nvPr>
        </p:nvSpPr>
        <p:spPr>
          <a:xfrm>
            <a:off x="2380592" y="365125"/>
            <a:ext cx="8973207" cy="1325563"/>
          </a:xfrm>
        </p:spPr>
        <p:txBody>
          <a:bodyPr/>
          <a:lstStyle/>
          <a:p>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endParaRPr lang="fr-FR" dirty="0"/>
          </a:p>
        </p:txBody>
      </p:sp>
      <p:pic>
        <p:nvPicPr>
          <p:cNvPr id="2050" name="Picture 2" descr="Editable Project Life Cycle 5 Phases Presentation Slide">
            <a:extLst>
              <a:ext uri="{FF2B5EF4-FFF2-40B4-BE49-F238E27FC236}">
                <a16:creationId xmlns:a16="http://schemas.microsoft.com/office/drawing/2014/main" id="{46A447CF-B81D-4498-C1D7-97B337D645B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690688"/>
            <a:ext cx="10378440" cy="5167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09646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6379F35-F542-49F8-BAC9-13DE43A00067}"/>
              </a:ext>
            </a:extLst>
          </p:cNvPr>
          <p:cNvSpPr>
            <a:spLocks noGrp="1"/>
          </p:cNvSpPr>
          <p:nvPr>
            <p:ph idx="1"/>
          </p:nvPr>
        </p:nvSpPr>
        <p:spPr>
          <a:xfrm>
            <a:off x="120133" y="1615313"/>
            <a:ext cx="10221730" cy="4776344"/>
          </a:xfrm>
        </p:spPr>
        <p:txBody>
          <a:bodyPr>
            <a:normAutofit/>
          </a:bodyPr>
          <a:lstStyle/>
          <a:p>
            <a:pPr algn="just"/>
            <a:r>
              <a:rPr lang="en-US" sz="2800" b="1" i="0" dirty="0">
                <a:solidFill>
                  <a:srgbClr val="FF0000"/>
                </a:solidFill>
                <a:effectLst/>
              </a:rPr>
              <a:t>Project Documentation</a:t>
            </a:r>
            <a:r>
              <a:rPr lang="en-US" sz="2800" b="0" i="0" dirty="0">
                <a:solidFill>
                  <a:srgbClr val="FF0000"/>
                </a:solidFill>
                <a:effectLst/>
              </a:rPr>
              <a:t> </a:t>
            </a:r>
            <a:r>
              <a:rPr lang="en-US" sz="2600" b="0" i="0" dirty="0">
                <a:solidFill>
                  <a:srgbClr val="202124"/>
                </a:solidFill>
                <a:effectLst/>
              </a:rPr>
              <a:t>is </a:t>
            </a:r>
            <a:r>
              <a:rPr lang="en-US" sz="2600" b="1" i="0" dirty="0">
                <a:solidFill>
                  <a:srgbClr val="202124"/>
                </a:solidFill>
                <a:effectLst/>
              </a:rPr>
              <a:t>the process of recording the key project details and producing the documents that are required to implement it successfully</a:t>
            </a:r>
            <a:r>
              <a:rPr lang="en-US" sz="2600" b="0" i="0" dirty="0">
                <a:solidFill>
                  <a:srgbClr val="202124"/>
                </a:solidFill>
                <a:effectLst/>
              </a:rPr>
              <a:t>.</a:t>
            </a:r>
          </a:p>
          <a:p>
            <a:pPr marL="0" indent="0" algn="just">
              <a:buNone/>
            </a:pPr>
            <a:r>
              <a:rPr lang="en-US" sz="2600" b="0" i="0" dirty="0">
                <a:solidFill>
                  <a:srgbClr val="202124"/>
                </a:solidFill>
                <a:effectLst/>
              </a:rPr>
              <a:t> </a:t>
            </a:r>
          </a:p>
          <a:p>
            <a:pPr marL="0" indent="0" algn="just">
              <a:buNone/>
            </a:pPr>
            <a:r>
              <a:rPr lang="en-US" sz="2600" b="0" i="0" dirty="0">
                <a:solidFill>
                  <a:srgbClr val="202124"/>
                </a:solidFill>
                <a:effectLst/>
              </a:rPr>
              <a:t>.</a:t>
            </a:r>
            <a:endParaRPr lang="en-US" sz="2600" b="0" i="0" dirty="0">
              <a:effectLst/>
            </a:endParaRPr>
          </a:p>
        </p:txBody>
      </p:sp>
      <p:sp>
        <p:nvSpPr>
          <p:cNvPr id="7" name="Titre 1">
            <a:extLst>
              <a:ext uri="{FF2B5EF4-FFF2-40B4-BE49-F238E27FC236}">
                <a16:creationId xmlns:a16="http://schemas.microsoft.com/office/drawing/2014/main" id="{FE50278E-3E8E-C842-22D1-631D0015B8FA}"/>
              </a:ext>
            </a:extLst>
          </p:cNvPr>
          <p:cNvSpPr>
            <a:spLocks noGrp="1"/>
          </p:cNvSpPr>
          <p:nvPr>
            <p:ph type="title"/>
          </p:nvPr>
        </p:nvSpPr>
        <p:spPr>
          <a:xfrm>
            <a:off x="2423160" y="365125"/>
            <a:ext cx="7287768" cy="869315"/>
          </a:xfrm>
        </p:spPr>
        <p:txBody>
          <a:bodyPr/>
          <a:lstStyle/>
          <a:p>
            <a:pPr algn="ctr"/>
            <a:r>
              <a:rPr lang="fr-FR" b="1" dirty="0">
                <a:solidFill>
                  <a:schemeClr val="bg1"/>
                </a:solidFill>
                <a:latin typeface="+mn-lt"/>
              </a:rPr>
              <a:t>In the </a:t>
            </a:r>
            <a:r>
              <a:rPr lang="fr-FR" b="1" dirty="0" err="1">
                <a:solidFill>
                  <a:schemeClr val="bg1"/>
                </a:solidFill>
                <a:latin typeface="+mn-lt"/>
              </a:rPr>
              <a:t>previous</a:t>
            </a:r>
            <a:r>
              <a:rPr lang="fr-FR" b="1" dirty="0">
                <a:solidFill>
                  <a:schemeClr val="bg1"/>
                </a:solidFill>
                <a:latin typeface="+mn-lt"/>
              </a:rPr>
              <a:t> </a:t>
            </a:r>
            <a:r>
              <a:rPr lang="fr-FR" b="1" dirty="0" err="1">
                <a:solidFill>
                  <a:schemeClr val="bg1"/>
                </a:solidFill>
                <a:latin typeface="+mn-lt"/>
              </a:rPr>
              <a:t>lessons</a:t>
            </a:r>
            <a:r>
              <a:rPr lang="fr-FR" b="1" dirty="0">
                <a:solidFill>
                  <a:schemeClr val="bg1"/>
                </a:solidFill>
                <a:latin typeface="+mn-lt"/>
              </a:rPr>
              <a:t>…</a:t>
            </a:r>
          </a:p>
        </p:txBody>
      </p:sp>
      <p:pic>
        <p:nvPicPr>
          <p:cNvPr id="3076" name="Picture 4" descr="A Quick Guide to 9 Essential Project Documents | by Grace Windsor |  BrightWork Project Management Blog | Medium">
            <a:extLst>
              <a:ext uri="{FF2B5EF4-FFF2-40B4-BE49-F238E27FC236}">
                <a16:creationId xmlns:a16="http://schemas.microsoft.com/office/drawing/2014/main" id="{9599FC52-7839-836E-F0D5-3E41028D34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26664"/>
            <a:ext cx="10433304" cy="38313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13131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1">
            <a:extLst>
              <a:ext uri="{FF2B5EF4-FFF2-40B4-BE49-F238E27FC236}">
                <a16:creationId xmlns:a16="http://schemas.microsoft.com/office/drawing/2014/main" id="{621F50B5-DE16-6B1E-F945-DAD740BCC32B}"/>
              </a:ext>
            </a:extLst>
          </p:cNvPr>
          <p:cNvSpPr>
            <a:spLocks noGrp="1"/>
          </p:cNvSpPr>
          <p:nvPr>
            <p:ph type="title"/>
          </p:nvPr>
        </p:nvSpPr>
        <p:spPr>
          <a:xfrm>
            <a:off x="2432304" y="365125"/>
            <a:ext cx="7059168" cy="979043"/>
          </a:xfrm>
        </p:spPr>
        <p:txBody>
          <a:bodyPr>
            <a:normAutofit/>
          </a:bodyPr>
          <a:lstStyle/>
          <a:p>
            <a:pPr algn="ctr"/>
            <a:r>
              <a:rPr lang="fr-FR" sz="4000" b="1" dirty="0">
                <a:solidFill>
                  <a:schemeClr val="bg1"/>
                </a:solidFill>
                <a:latin typeface="+mn-lt"/>
              </a:rPr>
              <a:t>In the </a:t>
            </a:r>
            <a:r>
              <a:rPr lang="fr-FR" sz="4000" b="1" dirty="0" err="1">
                <a:solidFill>
                  <a:schemeClr val="bg1"/>
                </a:solidFill>
                <a:latin typeface="+mn-lt"/>
              </a:rPr>
              <a:t>previous</a:t>
            </a:r>
            <a:r>
              <a:rPr lang="fr-FR" sz="4000" b="1" dirty="0">
                <a:solidFill>
                  <a:schemeClr val="bg1"/>
                </a:solidFill>
                <a:latin typeface="+mn-lt"/>
              </a:rPr>
              <a:t> </a:t>
            </a:r>
            <a:r>
              <a:rPr lang="fr-FR" sz="4000" b="1" dirty="0" err="1">
                <a:solidFill>
                  <a:schemeClr val="bg1"/>
                </a:solidFill>
                <a:latin typeface="+mn-lt"/>
              </a:rPr>
              <a:t>lessons</a:t>
            </a:r>
            <a:r>
              <a:rPr lang="fr-FR" sz="4000" b="1" dirty="0">
                <a:solidFill>
                  <a:schemeClr val="bg1"/>
                </a:solidFill>
                <a:latin typeface="+mn-lt"/>
              </a:rPr>
              <a:t>…</a:t>
            </a:r>
            <a:endParaRPr lang="fr-FR" sz="4000" dirty="0">
              <a:latin typeface="+mn-lt"/>
            </a:endParaRPr>
          </a:p>
        </p:txBody>
      </p:sp>
      <p:sp>
        <p:nvSpPr>
          <p:cNvPr id="7" name="ZoneTexte 6">
            <a:extLst>
              <a:ext uri="{FF2B5EF4-FFF2-40B4-BE49-F238E27FC236}">
                <a16:creationId xmlns:a16="http://schemas.microsoft.com/office/drawing/2014/main" id="{165C4415-D0D1-AE8D-3725-56558981987F}"/>
              </a:ext>
            </a:extLst>
          </p:cNvPr>
          <p:cNvSpPr txBox="1"/>
          <p:nvPr/>
        </p:nvSpPr>
        <p:spPr>
          <a:xfrm>
            <a:off x="148589" y="1604709"/>
            <a:ext cx="6572251" cy="3703514"/>
          </a:xfrm>
          <a:prstGeom prst="rect">
            <a:avLst/>
          </a:prstGeom>
          <a:noFill/>
        </p:spPr>
        <p:txBody>
          <a:bodyPr wrap="square">
            <a:spAutoFit/>
          </a:bodyPr>
          <a:lstStyle/>
          <a:p>
            <a:pPr algn="just" fontAlgn="base">
              <a:lnSpc>
                <a:spcPct val="107000"/>
              </a:lnSpc>
              <a:spcAft>
                <a:spcPts val="800"/>
              </a:spcAft>
            </a:pPr>
            <a:r>
              <a:rPr lang="en-US" sz="2600" b="1" dirty="0">
                <a:effectLst/>
                <a:ea typeface="Times New Roman" panose="02020603050405020304" pitchFamily="18" charset="0"/>
                <a:cs typeface="Arial" panose="020B0604020202020204" pitchFamily="34" charset="0"/>
              </a:rPr>
              <a:t>A Feasibility Study Report </a:t>
            </a:r>
            <a:r>
              <a:rPr lang="en-US" sz="2600" dirty="0">
                <a:effectLst/>
                <a:ea typeface="Times New Roman" panose="02020603050405020304" pitchFamily="18" charset="0"/>
                <a:cs typeface="Arial" panose="020B0604020202020204" pitchFamily="34" charset="0"/>
              </a:rPr>
              <a:t>is a formal document that helps us to identify and explore the proposed Project. </a:t>
            </a:r>
          </a:p>
          <a:p>
            <a:pPr algn="just" fontAlgn="base">
              <a:lnSpc>
                <a:spcPct val="107000"/>
              </a:lnSpc>
              <a:spcAft>
                <a:spcPts val="800"/>
              </a:spcAft>
            </a:pPr>
            <a:r>
              <a:rPr lang="en-US" sz="2600" dirty="0">
                <a:effectLst/>
                <a:ea typeface="Times New Roman" panose="02020603050405020304" pitchFamily="18" charset="0"/>
                <a:cs typeface="Arial" panose="020B0604020202020204" pitchFamily="34" charset="0"/>
              </a:rPr>
              <a:t>With the help of a </a:t>
            </a:r>
            <a:r>
              <a:rPr lang="en-US" sz="2600" b="1" dirty="0">
                <a:effectLst/>
                <a:ea typeface="Times New Roman" panose="02020603050405020304" pitchFamily="18" charset="0"/>
                <a:cs typeface="Arial" panose="020B0604020202020204" pitchFamily="34" charset="0"/>
              </a:rPr>
              <a:t>Feasibility Study Report </a:t>
            </a:r>
            <a:r>
              <a:rPr lang="en-US" sz="2600" dirty="0">
                <a:effectLst/>
                <a:ea typeface="Times New Roman" panose="02020603050405020304" pitchFamily="18" charset="0"/>
                <a:cs typeface="Arial" panose="020B0604020202020204" pitchFamily="34" charset="0"/>
              </a:rPr>
              <a:t>, we can identify the weakness and strengths of the Project helping us save our time and energy. </a:t>
            </a:r>
          </a:p>
          <a:p>
            <a:pPr algn="just" fontAlgn="base">
              <a:lnSpc>
                <a:spcPct val="107000"/>
              </a:lnSpc>
              <a:spcAft>
                <a:spcPts val="800"/>
              </a:spcAft>
            </a:pPr>
            <a:r>
              <a:rPr lang="en-US" sz="2600" dirty="0">
                <a:effectLst/>
                <a:ea typeface="Times New Roman" panose="02020603050405020304" pitchFamily="18" charset="0"/>
                <a:cs typeface="Arial" panose="020B0604020202020204" pitchFamily="34" charset="0"/>
              </a:rPr>
              <a:t>We can evaluate if the proposed Project will be profitable and feasible to us in future or not</a:t>
            </a:r>
            <a:r>
              <a:rPr lang="en-US" sz="2600" dirty="0">
                <a:solidFill>
                  <a:srgbClr val="666666"/>
                </a:solidFill>
                <a:effectLst/>
                <a:ea typeface="Times New Roman" panose="02020603050405020304" pitchFamily="18" charset="0"/>
                <a:cs typeface="Arial" panose="020B0604020202020204" pitchFamily="34" charset="0"/>
              </a:rPr>
              <a:t>.</a:t>
            </a:r>
            <a:endParaRPr lang="fr-FR" sz="2600" dirty="0">
              <a:effectLst/>
              <a:ea typeface="Calibri" panose="020F0502020204030204" pitchFamily="34" charset="0"/>
              <a:cs typeface="Arial" panose="020B0604020202020204" pitchFamily="34" charset="0"/>
            </a:endParaRPr>
          </a:p>
        </p:txBody>
      </p:sp>
      <p:pic>
        <p:nvPicPr>
          <p:cNvPr id="10" name="Picture 2" descr="Types of Feasibility study ">
            <a:extLst>
              <a:ext uri="{FF2B5EF4-FFF2-40B4-BE49-F238E27FC236}">
                <a16:creationId xmlns:a16="http://schemas.microsoft.com/office/drawing/2014/main" id="{D9408D8D-6435-6D59-927E-E7DBB9CA038E}"/>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720841" y="1344168"/>
            <a:ext cx="5471160" cy="55138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714517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B03DB9B-BE4B-FE08-1CEA-EB6F4F6A9CF1}"/>
              </a:ext>
            </a:extLst>
          </p:cNvPr>
          <p:cNvSpPr>
            <a:spLocks noGrp="1"/>
          </p:cNvSpPr>
          <p:nvPr>
            <p:ph idx="1"/>
          </p:nvPr>
        </p:nvSpPr>
        <p:spPr>
          <a:xfrm>
            <a:off x="189271" y="1697805"/>
            <a:ext cx="10223090" cy="4351338"/>
          </a:xfrm>
        </p:spPr>
        <p:txBody>
          <a:bodyPr>
            <a:normAutofit/>
          </a:bodyPr>
          <a:lstStyle/>
          <a:p>
            <a:pPr algn="just"/>
            <a:r>
              <a:rPr lang="en-US" sz="2600" b="0" i="0" dirty="0">
                <a:effectLst/>
              </a:rPr>
              <a:t>Identify, organize and categorize a wide variety of Project Stakeholders explain the relationship between the Project Manager and other Stakeholders.</a:t>
            </a:r>
          </a:p>
          <a:p>
            <a:pPr marL="0" indent="0" algn="just">
              <a:buNone/>
            </a:pPr>
            <a:endParaRPr lang="en-US" sz="2600" b="0" i="0" dirty="0">
              <a:effectLst/>
            </a:endParaRPr>
          </a:p>
          <a:p>
            <a:r>
              <a:rPr lang="en-US" sz="2600" b="0" i="0" dirty="0">
                <a:effectLst/>
              </a:rPr>
              <a:t> Understand the Scope and its components.</a:t>
            </a:r>
          </a:p>
          <a:p>
            <a:endParaRPr lang="en-US" sz="2600" b="0" i="0" dirty="0">
              <a:effectLst/>
            </a:endParaRPr>
          </a:p>
          <a:p>
            <a:r>
              <a:rPr lang="en-US" sz="2600" dirty="0"/>
              <a:t>Recognize the Project Milestones.</a:t>
            </a:r>
          </a:p>
          <a:p>
            <a:pPr marL="0" indent="0">
              <a:buNone/>
            </a:pPr>
            <a:endParaRPr lang="en-US" sz="2600" dirty="0"/>
          </a:p>
          <a:p>
            <a:r>
              <a:rPr lang="en-US" sz="2600" dirty="0"/>
              <a:t>Determine the Project Resources and Requirements.</a:t>
            </a:r>
          </a:p>
          <a:p>
            <a:endParaRPr lang="en-US" sz="2600" dirty="0"/>
          </a:p>
          <a:p>
            <a:endParaRPr lang="fr-FR" sz="2600" dirty="0"/>
          </a:p>
        </p:txBody>
      </p:sp>
      <p:sp>
        <p:nvSpPr>
          <p:cNvPr id="4" name="Title 1">
            <a:extLst>
              <a:ext uri="{FF2B5EF4-FFF2-40B4-BE49-F238E27FC236}">
                <a16:creationId xmlns:a16="http://schemas.microsoft.com/office/drawing/2014/main" id="{5672BEFF-C3E6-361A-BA64-CFA9B28CAE95}"/>
              </a:ext>
            </a:extLst>
          </p:cNvPr>
          <p:cNvSpPr>
            <a:spLocks noGrp="1"/>
          </p:cNvSpPr>
          <p:nvPr>
            <p:ph type="title"/>
          </p:nvPr>
        </p:nvSpPr>
        <p:spPr>
          <a:xfrm>
            <a:off x="2389238" y="365126"/>
            <a:ext cx="7098891" cy="972062"/>
          </a:xfrm>
        </p:spPr>
        <p:txBody>
          <a:bodyPr>
            <a:normAutofit/>
          </a:bodyPr>
          <a:lstStyle/>
          <a:p>
            <a:pPr algn="ctr"/>
            <a:r>
              <a:rPr lang="en-US" b="1" dirty="0">
                <a:solidFill>
                  <a:schemeClr val="bg1"/>
                </a:solidFill>
                <a:latin typeface="+mn-lt"/>
              </a:rPr>
              <a:t>Chapter Objectives</a:t>
            </a:r>
          </a:p>
        </p:txBody>
      </p:sp>
      <p:pic>
        <p:nvPicPr>
          <p:cNvPr id="4098" name="Picture 2" descr="separating and retaining employees by shlomielandesman">
            <a:extLst>
              <a:ext uri="{FF2B5EF4-FFF2-40B4-BE49-F238E27FC236}">
                <a16:creationId xmlns:a16="http://schemas.microsoft.com/office/drawing/2014/main" id="{F7AC2421-E371-08E2-2A1B-A0864391C6F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3181" y="2539185"/>
            <a:ext cx="6857999" cy="17796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880507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32D7205-268A-4550-9940-439B1C2DD096}"/>
              </a:ext>
            </a:extLst>
          </p:cNvPr>
          <p:cNvSpPr>
            <a:spLocks noGrp="1"/>
          </p:cNvSpPr>
          <p:nvPr>
            <p:ph type="title"/>
          </p:nvPr>
        </p:nvSpPr>
        <p:spPr>
          <a:xfrm>
            <a:off x="2347415" y="409576"/>
            <a:ext cx="7234736" cy="895350"/>
          </a:xfrm>
        </p:spPr>
        <p:txBody>
          <a:bodyPr>
            <a:normAutofit fontScale="90000"/>
          </a:bodyPr>
          <a:lstStyle/>
          <a:p>
            <a:pPr algn="ctr"/>
            <a:r>
              <a:rPr lang="fr-FR" sz="4000" b="1" i="0" dirty="0">
                <a:solidFill>
                  <a:schemeClr val="bg1"/>
                </a:solidFill>
                <a:effectLst/>
                <a:latin typeface="Calibri" panose="020F0502020204030204" pitchFamily="34" charset="0"/>
                <a:cs typeface="Calibri" panose="020F0502020204030204" pitchFamily="34" charset="0"/>
              </a:rPr>
              <a:t>  </a:t>
            </a: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br>
              <a:rPr lang="fr-FR" sz="4000" b="1" i="0" dirty="0">
                <a:solidFill>
                  <a:schemeClr val="bg1"/>
                </a:solidFill>
                <a:effectLst/>
                <a:latin typeface="Calibri" panose="020F0502020204030204" pitchFamily="34" charset="0"/>
                <a:cs typeface="Calibri" panose="020F0502020204030204" pitchFamily="34" charset="0"/>
              </a:rPr>
            </a:br>
            <a:r>
              <a:rPr lang="fr-FR" sz="4900" b="1" i="0" dirty="0">
                <a:solidFill>
                  <a:schemeClr val="bg1"/>
                </a:solidFill>
                <a:effectLst/>
                <a:latin typeface="Calibri" panose="020F0502020204030204" pitchFamily="34" charset="0"/>
                <a:cs typeface="Calibri" panose="020F0502020204030204" pitchFamily="34" charset="0"/>
              </a:rPr>
              <a:t>Syllabus</a:t>
            </a:r>
            <a:br>
              <a:rPr lang="fr-FR" sz="4000" b="1" i="0" dirty="0">
                <a:solidFill>
                  <a:schemeClr val="bg1"/>
                </a:solidFill>
                <a:effectLst/>
                <a:latin typeface="Calibri" panose="020F0502020204030204" pitchFamily="34" charset="0"/>
                <a:cs typeface="Calibri" panose="020F0502020204030204" pitchFamily="34" charset="0"/>
              </a:rPr>
            </a:br>
            <a:r>
              <a:rPr lang="en-US" sz="4000" b="1" dirty="0">
                <a:solidFill>
                  <a:schemeClr val="bg1">
                    <a:lumMod val="95000"/>
                  </a:schemeClr>
                </a:solidFill>
                <a:latin typeface="+mn-lt"/>
              </a:rPr>
              <a:t>.</a:t>
            </a:r>
            <a:br>
              <a:rPr lang="en-US" sz="4000" b="1" dirty="0">
                <a:solidFill>
                  <a:schemeClr val="bg1">
                    <a:lumMod val="95000"/>
                  </a:schemeClr>
                </a:solidFill>
                <a:latin typeface="+mn-lt"/>
              </a:rPr>
            </a:br>
            <a:br>
              <a:rPr lang="fr-FR" sz="4000" b="1" dirty="0">
                <a:latin typeface="+mn-lt"/>
              </a:rPr>
            </a:br>
            <a:endParaRPr lang="fr-FR" sz="4000" b="1" dirty="0">
              <a:solidFill>
                <a:schemeClr val="bg1"/>
              </a:solidFill>
              <a:latin typeface="+mn-lt"/>
              <a:cs typeface="Calibri" panose="020F0502020204030204" pitchFamily="34" charset="0"/>
            </a:endParaRPr>
          </a:p>
        </p:txBody>
      </p:sp>
      <p:graphicFrame>
        <p:nvGraphicFramePr>
          <p:cNvPr id="4" name="Content Placeholder 1">
            <a:extLst>
              <a:ext uri="{FF2B5EF4-FFF2-40B4-BE49-F238E27FC236}">
                <a16:creationId xmlns:a16="http://schemas.microsoft.com/office/drawing/2014/main" id="{34967589-3156-4D84-8F35-66296953814F}"/>
              </a:ext>
            </a:extLst>
          </p:cNvPr>
          <p:cNvGraphicFramePr>
            <a:graphicFrameLocks noGrp="1"/>
          </p:cNvGraphicFramePr>
          <p:nvPr>
            <p:ph idx="1"/>
          </p:nvPr>
        </p:nvGraphicFramePr>
        <p:xfrm>
          <a:off x="0" y="1724890"/>
          <a:ext cx="10458449" cy="461479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Box 15">
            <a:extLst>
              <a:ext uri="{FF2B5EF4-FFF2-40B4-BE49-F238E27FC236}">
                <a16:creationId xmlns:a16="http://schemas.microsoft.com/office/drawing/2014/main" id="{D47FC269-547E-484E-9C62-478A40619AEF}"/>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5</a:t>
            </a:r>
          </a:p>
        </p:txBody>
      </p:sp>
    </p:spTree>
    <p:extLst>
      <p:ext uri="{BB962C8B-B14F-4D97-AF65-F5344CB8AC3E}">
        <p14:creationId xmlns:p14="http://schemas.microsoft.com/office/powerpoint/2010/main" val="2969336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5B4D1D-CA26-411A-B930-C5692628624D}"/>
              </a:ext>
            </a:extLst>
          </p:cNvPr>
          <p:cNvSpPr>
            <a:spLocks noGrp="1"/>
          </p:cNvSpPr>
          <p:nvPr>
            <p:ph type="title"/>
          </p:nvPr>
        </p:nvSpPr>
        <p:spPr>
          <a:xfrm>
            <a:off x="2189285" y="365125"/>
            <a:ext cx="7499838" cy="107681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
        <p:nvSpPr>
          <p:cNvPr id="3" name="Espace réservé du contenu 2">
            <a:extLst>
              <a:ext uri="{FF2B5EF4-FFF2-40B4-BE49-F238E27FC236}">
                <a16:creationId xmlns:a16="http://schemas.microsoft.com/office/drawing/2014/main" id="{F2204279-2592-4167-ACD9-125221A76D13}"/>
              </a:ext>
            </a:extLst>
          </p:cNvPr>
          <p:cNvSpPr>
            <a:spLocks noGrp="1"/>
          </p:cNvSpPr>
          <p:nvPr>
            <p:ph idx="1"/>
          </p:nvPr>
        </p:nvSpPr>
        <p:spPr>
          <a:xfrm>
            <a:off x="140678" y="1825625"/>
            <a:ext cx="10243038" cy="4667250"/>
          </a:xfrm>
        </p:spPr>
        <p:txBody>
          <a:bodyPr>
            <a:normAutofit/>
          </a:bodyPr>
          <a:lstStyle/>
          <a:p>
            <a:pPr algn="just"/>
            <a:r>
              <a:rPr lang="en-US" sz="2600" b="0" i="0" dirty="0">
                <a:effectLst/>
              </a:rPr>
              <a:t>A </a:t>
            </a:r>
            <a:r>
              <a:rPr lang="en-US" sz="2600" b="1" i="0" dirty="0">
                <a:solidFill>
                  <a:srgbClr val="FF0000"/>
                </a:solidFill>
                <a:effectLst/>
              </a:rPr>
              <a:t>Project</a:t>
            </a:r>
            <a:r>
              <a:rPr lang="en-US" sz="2600" b="0" i="0" dirty="0">
                <a:solidFill>
                  <a:srgbClr val="FF0000"/>
                </a:solidFill>
                <a:effectLst/>
              </a:rPr>
              <a:t> </a:t>
            </a:r>
            <a:r>
              <a:rPr lang="en-US" sz="2600" b="0" i="0" dirty="0">
                <a:effectLst/>
              </a:rPr>
              <a:t>is a collaborative effort. </a:t>
            </a:r>
          </a:p>
          <a:p>
            <a:pPr marL="0" indent="0" algn="just">
              <a:buNone/>
            </a:pPr>
            <a:r>
              <a:rPr lang="en-US" sz="2600" b="0" i="0" dirty="0">
                <a:effectLst/>
              </a:rPr>
              <a:t>Even though you’re in charge of managing it, in order for the Project to be successful you still need to rely on, work with, and report back to other people.</a:t>
            </a:r>
          </a:p>
          <a:p>
            <a:pPr marL="0" indent="0" algn="just">
              <a:buNone/>
            </a:pPr>
            <a:endParaRPr lang="en-US" sz="2600" b="0" i="0" dirty="0">
              <a:effectLst/>
            </a:endParaRPr>
          </a:p>
          <a:p>
            <a:pPr algn="just"/>
            <a:r>
              <a:rPr lang="en-US" sz="2600" b="0" i="0" dirty="0">
                <a:effectLst/>
              </a:rPr>
              <a:t>Throughout this course, we’ve been talking a lot about the various people involved in taking a project from idea to execution: your </a:t>
            </a:r>
            <a:r>
              <a:rPr lang="en-US" sz="2600" b="1" i="0" dirty="0">
                <a:effectLst/>
              </a:rPr>
              <a:t>team</a:t>
            </a:r>
            <a:r>
              <a:rPr lang="en-US" sz="2600" i="0" dirty="0">
                <a:effectLst/>
              </a:rPr>
              <a:t>,</a:t>
            </a:r>
            <a:r>
              <a:rPr lang="en-US" sz="2600" b="0" i="0" dirty="0">
                <a:effectLst/>
              </a:rPr>
              <a:t> </a:t>
            </a:r>
            <a:r>
              <a:rPr lang="en-US" sz="2600" b="1" i="0" dirty="0">
                <a:effectLst/>
              </a:rPr>
              <a:t>other departments within the organization</a:t>
            </a:r>
            <a:r>
              <a:rPr lang="en-US" sz="2600" b="0" i="0" dirty="0">
                <a:effectLst/>
              </a:rPr>
              <a:t>, </a:t>
            </a:r>
            <a:r>
              <a:rPr lang="en-US" sz="2600" b="1" i="0" dirty="0">
                <a:effectLst/>
              </a:rPr>
              <a:t>leadership</a:t>
            </a:r>
            <a:r>
              <a:rPr lang="en-US" sz="2600" b="0" i="0" dirty="0">
                <a:effectLst/>
              </a:rPr>
              <a:t>, </a:t>
            </a:r>
            <a:r>
              <a:rPr lang="en-US" sz="2600" b="1" i="0" dirty="0">
                <a:effectLst/>
              </a:rPr>
              <a:t>clients</a:t>
            </a:r>
            <a:r>
              <a:rPr lang="en-US" sz="2600" b="0" i="0" dirty="0">
                <a:effectLst/>
              </a:rPr>
              <a:t>, and more.</a:t>
            </a:r>
          </a:p>
          <a:p>
            <a:pPr marL="0" indent="0">
              <a:buNone/>
            </a:pPr>
            <a:r>
              <a:rPr lang="en-US" sz="2800" b="0" i="0" dirty="0">
                <a:effectLst/>
              </a:rPr>
              <a:t>		These people are your </a:t>
            </a:r>
            <a:r>
              <a:rPr lang="en-US" sz="2800" b="1" i="0" dirty="0">
                <a:solidFill>
                  <a:srgbClr val="F50B6F"/>
                </a:solidFill>
                <a:effectLst/>
              </a:rPr>
              <a:t>Project’s Stakeholders.</a:t>
            </a:r>
            <a:endParaRPr lang="fr-FR" dirty="0">
              <a:solidFill>
                <a:srgbClr val="F50B6F"/>
              </a:solidFill>
            </a:endParaRPr>
          </a:p>
        </p:txBody>
      </p:sp>
      <p:sp>
        <p:nvSpPr>
          <p:cNvPr id="4" name="Flèche : droite 3">
            <a:extLst>
              <a:ext uri="{FF2B5EF4-FFF2-40B4-BE49-F238E27FC236}">
                <a16:creationId xmlns:a16="http://schemas.microsoft.com/office/drawing/2014/main" id="{90730750-2149-4464-A25B-70CD15DAD5FF}"/>
              </a:ext>
            </a:extLst>
          </p:cNvPr>
          <p:cNvSpPr/>
          <p:nvPr/>
        </p:nvSpPr>
        <p:spPr>
          <a:xfrm>
            <a:off x="211015" y="5692331"/>
            <a:ext cx="1468316" cy="484632"/>
          </a:xfrm>
          <a:prstGeom prst="rightArrow">
            <a:avLst/>
          </a:prstGeom>
          <a:solidFill>
            <a:srgbClr val="F50B6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6" name="Picture 2" descr="Golden rules of project management - stakeholder management - YouTube">
            <a:extLst>
              <a:ext uri="{FF2B5EF4-FFF2-40B4-BE49-F238E27FC236}">
                <a16:creationId xmlns:a16="http://schemas.microsoft.com/office/drawing/2014/main" id="{AE86803F-D47D-4195-92BE-8D4F7A71CFA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398" y="2565401"/>
            <a:ext cx="6858000" cy="1727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91688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3612E8C-9ED3-44C6-ABD5-79E4AFDC2E14}"/>
              </a:ext>
            </a:extLst>
          </p:cNvPr>
          <p:cNvSpPr>
            <a:spLocks noGrp="1"/>
          </p:cNvSpPr>
          <p:nvPr>
            <p:ph idx="1"/>
          </p:nvPr>
        </p:nvSpPr>
        <p:spPr>
          <a:xfrm>
            <a:off x="254977" y="1825625"/>
            <a:ext cx="10190285" cy="4351338"/>
          </a:xfrm>
        </p:spPr>
        <p:txBody>
          <a:bodyPr>
            <a:normAutofit lnSpcReduction="10000"/>
          </a:bodyPr>
          <a:lstStyle/>
          <a:p>
            <a:pPr marL="0" indent="0" algn="just">
              <a:buNone/>
            </a:pPr>
            <a:r>
              <a:rPr lang="en-US" sz="2600" b="1" i="0" dirty="0">
                <a:effectLst/>
              </a:rPr>
              <a:t>1- Definition</a:t>
            </a:r>
          </a:p>
          <a:p>
            <a:pPr algn="just"/>
            <a:r>
              <a:rPr lang="en-US" sz="2600" b="0" i="0" dirty="0">
                <a:effectLst/>
              </a:rPr>
              <a:t>According to the </a:t>
            </a:r>
            <a:r>
              <a:rPr lang="en-US" sz="2600" b="1" i="0" dirty="0">
                <a:solidFill>
                  <a:srgbClr val="0070C0"/>
                </a:solidFill>
                <a:effectLst/>
              </a:rPr>
              <a:t>Project Management Institute</a:t>
            </a:r>
            <a:r>
              <a:rPr lang="en-US" sz="2600" b="0" i="0" dirty="0">
                <a:effectLst/>
              </a:rPr>
              <a:t> (</a:t>
            </a:r>
            <a:r>
              <a:rPr lang="en-US" sz="2600" b="1" i="0" dirty="0">
                <a:solidFill>
                  <a:srgbClr val="0070C0"/>
                </a:solidFill>
                <a:effectLst/>
              </a:rPr>
              <a:t>PMI</a:t>
            </a:r>
            <a:r>
              <a:rPr lang="en-US" sz="2600" b="0" i="0" dirty="0">
                <a:effectLst/>
              </a:rPr>
              <a:t>), </a:t>
            </a:r>
            <a:r>
              <a:rPr lang="en-US" sz="2600" b="1" i="0" dirty="0">
                <a:solidFill>
                  <a:srgbClr val="F50B6F"/>
                </a:solidFill>
                <a:effectLst/>
              </a:rPr>
              <a:t>Project Stakeholders</a:t>
            </a:r>
            <a:r>
              <a:rPr lang="en-US" sz="2600" b="1" i="0" dirty="0">
                <a:solidFill>
                  <a:srgbClr val="FF0000"/>
                </a:solidFill>
                <a:effectLst/>
              </a:rPr>
              <a:t> </a:t>
            </a:r>
            <a:r>
              <a:rPr lang="en-US" sz="2600" b="0" i="0" dirty="0">
                <a:effectLst/>
              </a:rPr>
              <a:t>are defined as:</a:t>
            </a:r>
          </a:p>
          <a:p>
            <a:pPr marL="0" indent="0" algn="just">
              <a:buNone/>
            </a:pPr>
            <a:endParaRPr lang="en-US" sz="2600" b="0" i="0" dirty="0">
              <a:effectLst/>
            </a:endParaRPr>
          </a:p>
          <a:p>
            <a:pPr marL="0" indent="0" algn="just">
              <a:buNone/>
            </a:pPr>
            <a:r>
              <a:rPr lang="en-US" sz="2600" b="0" i="0" dirty="0">
                <a:effectLst/>
              </a:rPr>
              <a:t>“</a:t>
            </a:r>
            <a:r>
              <a:rPr lang="en-US" sz="2600" b="1" i="1" dirty="0">
                <a:effectLst/>
              </a:rPr>
              <a:t>Individuals and organizations who are actively involved in the project, or whose interests may be positively or negatively affected as a result of project execution or successful project completion</a:t>
            </a:r>
            <a:r>
              <a:rPr lang="en-US" sz="2600" b="0" i="0" dirty="0">
                <a:effectLst/>
              </a:rPr>
              <a:t>.”</a:t>
            </a:r>
          </a:p>
          <a:p>
            <a:pPr marL="0" indent="0" algn="just">
              <a:buNone/>
            </a:pPr>
            <a:endParaRPr lang="en-US" sz="2600" b="0" i="0" dirty="0">
              <a:effectLst/>
            </a:endParaRPr>
          </a:p>
          <a:p>
            <a:pPr marL="0" indent="0" algn="just">
              <a:buNone/>
            </a:pPr>
            <a:r>
              <a:rPr lang="en-US" sz="2600" b="0" i="0" dirty="0">
                <a:effectLst/>
              </a:rPr>
              <a:t>	  In other words, your </a:t>
            </a:r>
            <a:r>
              <a:rPr lang="en-US" sz="2600" b="1" dirty="0">
                <a:solidFill>
                  <a:srgbClr val="F50B6F"/>
                </a:solidFill>
              </a:rPr>
              <a:t>P</a:t>
            </a:r>
            <a:r>
              <a:rPr lang="en-US" sz="2600" b="1" i="0" dirty="0">
                <a:solidFill>
                  <a:srgbClr val="F50B6F"/>
                </a:solidFill>
                <a:effectLst/>
              </a:rPr>
              <a:t>roject’s Stakeholders </a:t>
            </a:r>
            <a:r>
              <a:rPr lang="en-US" sz="2600" b="0" i="0" dirty="0">
                <a:effectLst/>
              </a:rPr>
              <a:t>are the people or groups who have something </a:t>
            </a:r>
            <a:r>
              <a:rPr lang="en-US" sz="2600" b="1" i="0" dirty="0">
                <a:effectLst/>
              </a:rPr>
              <a:t>to gain </a:t>
            </a:r>
            <a:r>
              <a:rPr lang="en-US" sz="2600" b="0" i="0" dirty="0">
                <a:effectLst/>
              </a:rPr>
              <a:t>(or </a:t>
            </a:r>
            <a:r>
              <a:rPr lang="en-US" sz="2600" b="1" i="0" dirty="0">
                <a:effectLst/>
              </a:rPr>
              <a:t>lose</a:t>
            </a:r>
            <a:r>
              <a:rPr lang="en-US" sz="2600" b="0" i="0" dirty="0">
                <a:effectLst/>
              </a:rPr>
              <a:t>) from your </a:t>
            </a:r>
            <a:r>
              <a:rPr lang="en-US" sz="2600" b="1" i="0" dirty="0">
                <a:effectLst/>
              </a:rPr>
              <a:t>Project’s outcome</a:t>
            </a:r>
            <a:r>
              <a:rPr lang="en-US" b="0" i="0" dirty="0">
                <a:solidFill>
                  <a:srgbClr val="494E6A"/>
                </a:solidFill>
                <a:effectLst/>
                <a:latin typeface="FaktSoft"/>
              </a:rPr>
              <a:t>.</a:t>
            </a:r>
            <a:endParaRPr lang="fr-FR" dirty="0"/>
          </a:p>
        </p:txBody>
      </p:sp>
      <p:sp>
        <p:nvSpPr>
          <p:cNvPr id="4" name="Flèche : droite 3">
            <a:extLst>
              <a:ext uri="{FF2B5EF4-FFF2-40B4-BE49-F238E27FC236}">
                <a16:creationId xmlns:a16="http://schemas.microsoft.com/office/drawing/2014/main" id="{30963BE9-A9E7-4C88-B97A-45A78165040A}"/>
              </a:ext>
            </a:extLst>
          </p:cNvPr>
          <p:cNvSpPr/>
          <p:nvPr/>
        </p:nvSpPr>
        <p:spPr>
          <a:xfrm>
            <a:off x="254977" y="4928557"/>
            <a:ext cx="978408" cy="351692"/>
          </a:xfrm>
          <a:prstGeom prst="rightArrow">
            <a:avLst/>
          </a:prstGeom>
          <a:solidFill>
            <a:srgbClr val="F50B6F"/>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
        <p:nvSpPr>
          <p:cNvPr id="5" name="Titre 1">
            <a:extLst>
              <a:ext uri="{FF2B5EF4-FFF2-40B4-BE49-F238E27FC236}">
                <a16:creationId xmlns:a16="http://schemas.microsoft.com/office/drawing/2014/main" id="{86F51E9E-881D-4DBB-B64C-02738C7AAD5C}"/>
              </a:ext>
            </a:extLst>
          </p:cNvPr>
          <p:cNvSpPr>
            <a:spLocks noGrp="1"/>
          </p:cNvSpPr>
          <p:nvPr>
            <p:ph type="title"/>
          </p:nvPr>
        </p:nvSpPr>
        <p:spPr>
          <a:xfrm>
            <a:off x="2276475" y="365125"/>
            <a:ext cx="7280275" cy="936625"/>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096E81C2-9C84-48F2-A299-AA246980B795}"/>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6531321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ACC0601-8264-4919-AEEA-F42043D6168D}"/>
              </a:ext>
            </a:extLst>
          </p:cNvPr>
          <p:cNvSpPr>
            <a:spLocks noGrp="1"/>
          </p:cNvSpPr>
          <p:nvPr>
            <p:ph idx="1"/>
          </p:nvPr>
        </p:nvSpPr>
        <p:spPr>
          <a:xfrm>
            <a:off x="79131" y="1652954"/>
            <a:ext cx="10392509" cy="4870938"/>
          </a:xfrm>
        </p:spPr>
        <p:txBody>
          <a:bodyPr>
            <a:normAutofit/>
          </a:bodyPr>
          <a:lstStyle/>
          <a:p>
            <a:pPr algn="just"/>
            <a:r>
              <a:rPr lang="en-US" sz="2600" b="1" i="0" dirty="0">
                <a:solidFill>
                  <a:srgbClr val="F50B6F"/>
                </a:solidFill>
                <a:effectLst/>
                <a:latin typeface="Calibri" panose="020F0502020204030204" pitchFamily="34" charset="0"/>
                <a:cs typeface="Calibri" panose="020F0502020204030204" pitchFamily="34" charset="0"/>
              </a:rPr>
              <a:t>Project Stakeholders </a:t>
            </a:r>
            <a:r>
              <a:rPr lang="en-US" sz="2600" b="0" i="0" dirty="0">
                <a:effectLst/>
                <a:cs typeface="Calibri" panose="020F0502020204030204" pitchFamily="34" charset="0"/>
              </a:rPr>
              <a:t>are any group of people that can have an influence or can be influenced by the project. </a:t>
            </a:r>
          </a:p>
          <a:p>
            <a:pPr marL="0" indent="0" algn="just">
              <a:buNone/>
            </a:pPr>
            <a:r>
              <a:rPr lang="en-US" sz="2600" b="0" i="0" dirty="0">
                <a:effectLst/>
                <a:cs typeface="Calibri" panose="020F0502020204030204" pitchFamily="34" charset="0"/>
              </a:rPr>
              <a:t>In other words, they have a stake in the Project. </a:t>
            </a:r>
          </a:p>
          <a:p>
            <a:pPr algn="just"/>
            <a:r>
              <a:rPr lang="en-US" sz="2600" b="0" i="0" dirty="0">
                <a:effectLst/>
                <a:cs typeface="Calibri" panose="020F0502020204030204" pitchFamily="34" charset="0"/>
              </a:rPr>
              <a:t>After completion, whether the project failed or succeeded depends on how much the stakeholders are satisfied.</a:t>
            </a:r>
          </a:p>
          <a:p>
            <a:pPr algn="l"/>
            <a:r>
              <a:rPr lang="en-US" sz="2600" b="0" i="0" dirty="0">
                <a:effectLst/>
              </a:rPr>
              <a:t>Now that you know the answer to the question “</a:t>
            </a:r>
            <a:r>
              <a:rPr lang="en-US" sz="2600" b="1" i="1" dirty="0">
                <a:effectLst/>
              </a:rPr>
              <a:t>what are project stakeholders? </a:t>
            </a:r>
            <a:r>
              <a:rPr lang="en-US" sz="2600" b="0" i="0" dirty="0">
                <a:effectLst/>
              </a:rPr>
              <a:t>”, the natural next question is “</a:t>
            </a:r>
            <a:r>
              <a:rPr lang="en-US" sz="2600" b="1" i="1" dirty="0">
                <a:effectLst/>
              </a:rPr>
              <a:t>who are the stakeholders in a project? </a:t>
            </a:r>
            <a:r>
              <a:rPr lang="en-US" sz="2600" b="0" i="0" dirty="0">
                <a:effectLst/>
              </a:rPr>
              <a:t>”.</a:t>
            </a:r>
          </a:p>
          <a:p>
            <a:pPr marL="0" indent="0" algn="l">
              <a:buNone/>
            </a:pPr>
            <a:endParaRPr lang="en-US" sz="2600" b="0" i="0" dirty="0">
              <a:effectLst/>
            </a:endParaRPr>
          </a:p>
          <a:p>
            <a:pPr algn="l"/>
            <a:r>
              <a:rPr lang="en-US" sz="2600" b="0" i="0" dirty="0">
                <a:effectLst/>
              </a:rPr>
              <a:t>As we’ve already seen in the </a:t>
            </a:r>
            <a:r>
              <a:rPr lang="en-US" sz="2600" b="1" i="0" dirty="0">
                <a:solidFill>
                  <a:srgbClr val="F50B6F"/>
                </a:solidFill>
                <a:effectLst/>
              </a:rPr>
              <a:t>Project Stakeholder </a:t>
            </a:r>
            <a:r>
              <a:rPr lang="en-US" sz="2600" b="0" i="0" dirty="0">
                <a:effectLst/>
              </a:rPr>
              <a:t>definition above, a stakeholder is anyone with an interest or investment in your project</a:t>
            </a:r>
            <a:endParaRPr lang="en-US" sz="2600" b="0" i="0" dirty="0">
              <a:effectLst/>
              <a:cs typeface="Calibri" panose="020F0502020204030204" pitchFamily="34" charset="0"/>
            </a:endParaRPr>
          </a:p>
          <a:p>
            <a:pPr marL="0" indent="0">
              <a:buNone/>
            </a:pPr>
            <a:endParaRPr lang="fr-FR" dirty="0"/>
          </a:p>
        </p:txBody>
      </p:sp>
      <p:sp>
        <p:nvSpPr>
          <p:cNvPr id="4" name="Titre 1">
            <a:extLst>
              <a:ext uri="{FF2B5EF4-FFF2-40B4-BE49-F238E27FC236}">
                <a16:creationId xmlns:a16="http://schemas.microsoft.com/office/drawing/2014/main" id="{6D670EDB-893A-49B2-9CEB-9F0753A4ED2C}"/>
              </a:ext>
            </a:extLst>
          </p:cNvPr>
          <p:cNvSpPr>
            <a:spLocks noGrp="1"/>
          </p:cNvSpPr>
          <p:nvPr>
            <p:ph type="title"/>
          </p:nvPr>
        </p:nvSpPr>
        <p:spPr>
          <a:xfrm>
            <a:off x="2290763" y="509588"/>
            <a:ext cx="7380287" cy="853220"/>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E2510F2A-6119-48E1-883B-FF67279A17F2}"/>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57294491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03479F8-0C11-40E5-A093-EEF01CDB75A1}"/>
              </a:ext>
            </a:extLst>
          </p:cNvPr>
          <p:cNvSpPr>
            <a:spLocks noGrp="1"/>
          </p:cNvSpPr>
          <p:nvPr>
            <p:ph idx="1"/>
          </p:nvPr>
        </p:nvSpPr>
        <p:spPr>
          <a:xfrm>
            <a:off x="237392" y="1690688"/>
            <a:ext cx="10278208" cy="4351338"/>
          </a:xfrm>
        </p:spPr>
        <p:txBody>
          <a:bodyPr>
            <a:normAutofit/>
          </a:bodyPr>
          <a:lstStyle/>
          <a:p>
            <a:pPr marL="0" indent="0">
              <a:lnSpc>
                <a:spcPct val="107000"/>
              </a:lnSpc>
              <a:spcAft>
                <a:spcPts val="800"/>
              </a:spcAft>
              <a:buNone/>
            </a:pPr>
            <a:r>
              <a:rPr lang="en-US" b="1" spc="-150" dirty="0">
                <a:ea typeface="Times New Roman" panose="02020603050405020304" pitchFamily="18" charset="0"/>
                <a:cs typeface="Arial" panose="020B0604020202020204" pitchFamily="34" charset="0"/>
              </a:rPr>
              <a:t>	I-2- </a:t>
            </a:r>
            <a:r>
              <a:rPr lang="en-US" sz="2800" b="1" spc="-150" dirty="0">
                <a:effectLst/>
                <a:latin typeface="+mn-lt"/>
                <a:ea typeface="Times New Roman" panose="02020603050405020304" pitchFamily="18" charset="0"/>
                <a:cs typeface="Arial" panose="020B0604020202020204" pitchFamily="34" charset="0"/>
              </a:rPr>
              <a:t>Why Project Stakeholders are important?</a:t>
            </a:r>
            <a:br>
              <a:rPr lang="fr-FR" sz="2800" b="1" dirty="0">
                <a:effectLst/>
                <a:latin typeface="+mn-lt"/>
                <a:ea typeface="Calibri" panose="020F0502020204030204" pitchFamily="34" charset="0"/>
                <a:cs typeface="Arial" panose="020B0604020202020204" pitchFamily="34" charset="0"/>
              </a:rPr>
            </a:br>
            <a:endParaRPr lang="en-US" sz="2600" spc="-15" dirty="0">
              <a:effectLst/>
              <a:ea typeface="Times New Roman" panose="02020603050405020304" pitchFamily="18" charset="0"/>
              <a:cs typeface="Arial" panose="020B0604020202020204" pitchFamily="34" charset="0"/>
            </a:endParaRPr>
          </a:p>
          <a:p>
            <a:pPr>
              <a:lnSpc>
                <a:spcPct val="107000"/>
              </a:lnSpc>
              <a:spcAft>
                <a:spcPts val="800"/>
              </a:spcAft>
            </a:pPr>
            <a:r>
              <a:rPr lang="en-US" sz="2600" spc="-15" dirty="0">
                <a:effectLst/>
                <a:ea typeface="Times New Roman" panose="02020603050405020304" pitchFamily="18" charset="0"/>
                <a:cs typeface="Arial" panose="020B0604020202020204" pitchFamily="34" charset="0"/>
              </a:rPr>
              <a:t>As mentioned earlier, any Project’s success depends on the satisfaction of the Stakeholders.</a:t>
            </a:r>
          </a:p>
          <a:p>
            <a:pPr>
              <a:lnSpc>
                <a:spcPct val="107000"/>
              </a:lnSpc>
              <a:spcAft>
                <a:spcPts val="800"/>
              </a:spcAft>
            </a:pPr>
            <a:r>
              <a:rPr lang="en-US" sz="2600" spc="-15" dirty="0">
                <a:effectLst/>
                <a:ea typeface="Times New Roman" panose="02020603050405020304" pitchFamily="18" charset="0"/>
                <a:cs typeface="Arial" panose="020B0604020202020204" pitchFamily="34" charset="0"/>
              </a:rPr>
              <a:t> Understanding the needs and expectations of Stakeholders is very important for successful Project execution. </a:t>
            </a:r>
          </a:p>
          <a:p>
            <a:pPr>
              <a:lnSpc>
                <a:spcPct val="107000"/>
              </a:lnSpc>
              <a:spcAft>
                <a:spcPts val="800"/>
              </a:spcAft>
            </a:pPr>
            <a:r>
              <a:rPr lang="en-US" sz="2600" spc="-15" dirty="0">
                <a:effectLst/>
                <a:ea typeface="Times New Roman" panose="02020603050405020304" pitchFamily="18" charset="0"/>
                <a:cs typeface="Arial" panose="020B0604020202020204" pitchFamily="34" charset="0"/>
              </a:rPr>
              <a:t>The role of Stakeholders in </a:t>
            </a:r>
            <a:r>
              <a:rPr lang="en-US" sz="2600" b="1" spc="-15" dirty="0">
                <a:solidFill>
                  <a:srgbClr val="002060"/>
                </a:solidFill>
                <a:effectLst/>
                <a:ea typeface="Times New Roman" panose="02020603050405020304" pitchFamily="18" charset="0"/>
                <a:cs typeface="Arial" panose="020B0604020202020204" pitchFamily="34" charset="0"/>
              </a:rPr>
              <a:t>Project Management </a:t>
            </a:r>
            <a:r>
              <a:rPr lang="en-US" sz="2600" spc="-15" dirty="0">
                <a:effectLst/>
                <a:ea typeface="Times New Roman" panose="02020603050405020304" pitchFamily="18" charset="0"/>
                <a:cs typeface="Arial" panose="020B0604020202020204" pitchFamily="34" charset="0"/>
              </a:rPr>
              <a:t>is important because of the following reasons:</a:t>
            </a:r>
          </a:p>
          <a:p>
            <a:pPr>
              <a:lnSpc>
                <a:spcPct val="107000"/>
              </a:lnSpc>
              <a:spcAft>
                <a:spcPts val="800"/>
              </a:spcAft>
            </a:pPr>
            <a:endParaRPr lang="en-US" sz="1800" i="1" spc="-15" dirty="0">
              <a:solidFill>
                <a:srgbClr val="1D2B36"/>
              </a:solidFill>
              <a:effectLst/>
              <a:latin typeface="Helvetica" panose="020B0604020202020204" pitchFamily="34" charset="0"/>
              <a:ea typeface="Times New Roman" panose="02020603050405020304" pitchFamily="18" charset="0"/>
              <a:cs typeface="Arial" panose="020B0604020202020204" pitchFamily="34" charset="0"/>
            </a:endParaRPr>
          </a:p>
          <a:p>
            <a:pPr>
              <a:lnSpc>
                <a:spcPct val="107000"/>
              </a:lnSpc>
              <a:spcAft>
                <a:spcPts val="800"/>
              </a:spcAft>
            </a:pPr>
            <a:endParaRPr lang="fr-FR" sz="1800" dirty="0">
              <a:effectLst/>
              <a:latin typeface="Calibri" panose="020F0502020204030204" pitchFamily="34" charset="0"/>
              <a:ea typeface="Calibri" panose="020F0502020204030204" pitchFamily="34" charset="0"/>
              <a:cs typeface="Arial" panose="020B0604020202020204" pitchFamily="34" charset="0"/>
            </a:endParaRPr>
          </a:p>
          <a:p>
            <a:pPr marL="0" indent="0">
              <a:buNone/>
            </a:pPr>
            <a:endParaRPr lang="fr-FR" dirty="0"/>
          </a:p>
        </p:txBody>
      </p:sp>
      <p:sp>
        <p:nvSpPr>
          <p:cNvPr id="4" name="Titre 1">
            <a:extLst>
              <a:ext uri="{FF2B5EF4-FFF2-40B4-BE49-F238E27FC236}">
                <a16:creationId xmlns:a16="http://schemas.microsoft.com/office/drawing/2014/main" id="{947C3EC9-0436-4569-B57E-B24641EB44F2}"/>
              </a:ext>
            </a:extLst>
          </p:cNvPr>
          <p:cNvSpPr>
            <a:spLocks noGrp="1"/>
          </p:cNvSpPr>
          <p:nvPr>
            <p:ph type="title"/>
          </p:nvPr>
        </p:nvSpPr>
        <p:spPr>
          <a:xfrm>
            <a:off x="2417763" y="457200"/>
            <a:ext cx="7350125" cy="88741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2088A937-4521-435A-8E0D-313E479D8D1E}"/>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5918388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75F5A6D-5C5C-4E33-AFA4-02D8421E6673}"/>
              </a:ext>
            </a:extLst>
          </p:cNvPr>
          <p:cNvSpPr>
            <a:spLocks noGrp="1"/>
          </p:cNvSpPr>
          <p:nvPr>
            <p:ph idx="1"/>
          </p:nvPr>
        </p:nvSpPr>
        <p:spPr>
          <a:xfrm>
            <a:off x="193432" y="1825624"/>
            <a:ext cx="10295792" cy="4504837"/>
          </a:xfrm>
        </p:spPr>
        <p:txBody>
          <a:bodyPr>
            <a:normAutofit fontScale="92500" lnSpcReduction="10000"/>
          </a:bodyPr>
          <a:lstStyle/>
          <a:p>
            <a:pPr algn="l"/>
            <a:r>
              <a:rPr lang="en-US" b="1" i="0" dirty="0">
                <a:effectLst/>
              </a:rPr>
              <a:t>They bring </a:t>
            </a:r>
            <a:r>
              <a:rPr lang="en-US" b="1" i="0" dirty="0">
                <a:solidFill>
                  <a:srgbClr val="0070C0"/>
                </a:solidFill>
                <a:effectLst/>
              </a:rPr>
              <a:t>experience</a:t>
            </a:r>
            <a:r>
              <a:rPr lang="en-US" b="1" i="0" dirty="0">
                <a:effectLst/>
              </a:rPr>
              <a:t> to the table</a:t>
            </a:r>
          </a:p>
          <a:p>
            <a:pPr marL="0" indent="0" algn="l">
              <a:buNone/>
            </a:pPr>
            <a:r>
              <a:rPr lang="en-US" b="0" i="0" dirty="0">
                <a:effectLst/>
              </a:rPr>
              <a:t>Stakeholders often provide invaluable expertise about the project. They have a sound understanding of the relevant process and how things work in the industry. Based on their experience, they can provide clear deliverables and identify </a:t>
            </a:r>
            <a:r>
              <a:rPr lang="en-US" b="1" i="0" dirty="0">
                <a:solidFill>
                  <a:srgbClr val="0070C0"/>
                </a:solidFill>
                <a:effectLst/>
              </a:rPr>
              <a:t>Project Constraints </a:t>
            </a:r>
            <a:r>
              <a:rPr lang="en-US" b="0" i="0" dirty="0">
                <a:effectLst/>
              </a:rPr>
              <a:t>that the project managers might not be aware of.</a:t>
            </a:r>
          </a:p>
          <a:p>
            <a:pPr algn="just"/>
            <a:r>
              <a:rPr lang="en-US" b="1" i="0" dirty="0">
                <a:effectLst/>
              </a:rPr>
              <a:t>They help identify </a:t>
            </a:r>
            <a:r>
              <a:rPr lang="en-US" b="1" dirty="0">
                <a:solidFill>
                  <a:srgbClr val="0070C0"/>
                </a:solidFill>
              </a:rPr>
              <a:t>R</a:t>
            </a:r>
            <a:r>
              <a:rPr lang="en-US" b="1" i="0" dirty="0">
                <a:solidFill>
                  <a:srgbClr val="0070C0"/>
                </a:solidFill>
                <a:effectLst/>
              </a:rPr>
              <a:t>isks</a:t>
            </a:r>
          </a:p>
          <a:p>
            <a:pPr marL="0" indent="0" algn="just">
              <a:buNone/>
            </a:pPr>
            <a:r>
              <a:rPr lang="en-US" b="0" i="0" dirty="0">
                <a:effectLst/>
              </a:rPr>
              <a:t>The only way to mitigate risks is to first identify them. This is where Stakeholders can offer valuable insights. They might raise concerns at the beginning of the project and might want to discuss potential risks. Identifying</a:t>
            </a:r>
            <a:r>
              <a:rPr lang="en-US" b="0" i="0" dirty="0">
                <a:solidFill>
                  <a:srgbClr val="1D2B36"/>
                </a:solidFill>
                <a:effectLst/>
              </a:rPr>
              <a:t> </a:t>
            </a:r>
            <a:r>
              <a:rPr lang="en-US" b="1" i="0" dirty="0">
                <a:solidFill>
                  <a:srgbClr val="0070C0"/>
                </a:solidFill>
                <a:effectLst/>
              </a:rPr>
              <a:t>Project Risks </a:t>
            </a:r>
            <a:r>
              <a:rPr lang="en-US" b="0" i="0" dirty="0">
                <a:effectLst/>
              </a:rPr>
              <a:t>at the beginning can allow you to prepare accordingly and prepare contingency plans.</a:t>
            </a:r>
          </a:p>
          <a:p>
            <a:pPr marL="0" indent="0" algn="l">
              <a:buNone/>
            </a:pPr>
            <a:endParaRPr lang="en-US" b="0" i="0" dirty="0">
              <a:solidFill>
                <a:srgbClr val="1D2B36"/>
              </a:solidFill>
              <a:effectLst/>
            </a:endParaRPr>
          </a:p>
          <a:p>
            <a:pPr marL="0" indent="0">
              <a:buNone/>
            </a:pPr>
            <a:endParaRPr lang="fr-FR" dirty="0"/>
          </a:p>
        </p:txBody>
      </p:sp>
      <p:sp>
        <p:nvSpPr>
          <p:cNvPr id="4" name="Titre 1">
            <a:extLst>
              <a:ext uri="{FF2B5EF4-FFF2-40B4-BE49-F238E27FC236}">
                <a16:creationId xmlns:a16="http://schemas.microsoft.com/office/drawing/2014/main" id="{AACF38EE-993A-4AB3-BE39-F159BD00366C}"/>
              </a:ext>
            </a:extLst>
          </p:cNvPr>
          <p:cNvSpPr>
            <a:spLocks noGrp="1"/>
          </p:cNvSpPr>
          <p:nvPr>
            <p:ph type="title"/>
          </p:nvPr>
        </p:nvSpPr>
        <p:spPr>
          <a:xfrm>
            <a:off x="2446338" y="527051"/>
            <a:ext cx="7251700" cy="839932"/>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65DEA633-E20B-44AB-8E7D-FD2F6B745E05}"/>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75482611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CFBDAA8-B9BD-46BD-8F36-91BEC01C3F11}"/>
              </a:ext>
            </a:extLst>
          </p:cNvPr>
          <p:cNvSpPr>
            <a:spLocks noGrp="1"/>
          </p:cNvSpPr>
          <p:nvPr>
            <p:ph idx="1"/>
          </p:nvPr>
        </p:nvSpPr>
        <p:spPr>
          <a:xfrm>
            <a:off x="105508" y="1825625"/>
            <a:ext cx="10269415" cy="4351338"/>
          </a:xfrm>
        </p:spPr>
        <p:txBody>
          <a:bodyPr/>
          <a:lstStyle/>
          <a:p>
            <a:pPr algn="just"/>
            <a:r>
              <a:rPr lang="en-US" sz="2800" b="1" i="0" dirty="0">
                <a:effectLst/>
              </a:rPr>
              <a:t>They help increase the </a:t>
            </a:r>
            <a:r>
              <a:rPr lang="en-US" sz="2800" b="1" i="0" dirty="0">
                <a:solidFill>
                  <a:srgbClr val="0070C0"/>
                </a:solidFill>
                <a:effectLst/>
              </a:rPr>
              <a:t>chances of success</a:t>
            </a:r>
            <a:r>
              <a:rPr lang="en-US" sz="2800" b="0" i="0" dirty="0">
                <a:effectLst/>
              </a:rPr>
              <a:t>:</a:t>
            </a:r>
          </a:p>
          <a:p>
            <a:pPr algn="just"/>
            <a:r>
              <a:rPr lang="en-US" sz="2800" b="0" i="0" dirty="0">
                <a:effectLst/>
              </a:rPr>
              <a:t>Engaging with Stakeholders helps to have a clear view of the Project expectations right from the start.</a:t>
            </a:r>
          </a:p>
          <a:p>
            <a:pPr algn="just"/>
            <a:r>
              <a:rPr lang="en-US" sz="2800" b="0" i="0" dirty="0">
                <a:effectLst/>
              </a:rPr>
              <a:t>It also helps keep them on the same page regarding their expectations of the project, especially as the </a:t>
            </a:r>
            <a:r>
              <a:rPr lang="en-US" sz="2800" i="0" dirty="0">
                <a:effectLst/>
              </a:rPr>
              <a:t>Project </a:t>
            </a:r>
            <a:r>
              <a:rPr lang="en-US" dirty="0"/>
              <a:t>p</a:t>
            </a:r>
            <a:r>
              <a:rPr lang="en-US" sz="2800" i="0" dirty="0">
                <a:effectLst/>
              </a:rPr>
              <a:t>rogresses</a:t>
            </a:r>
            <a:r>
              <a:rPr lang="en-US" sz="2800" b="0" i="0" dirty="0">
                <a:solidFill>
                  <a:srgbClr val="1D2B36"/>
                </a:solidFill>
                <a:effectLst/>
              </a:rPr>
              <a:t>. </a:t>
            </a:r>
          </a:p>
          <a:p>
            <a:pPr algn="just"/>
            <a:r>
              <a:rPr lang="en-US" sz="2800" b="0" i="0" dirty="0">
                <a:effectLst/>
              </a:rPr>
              <a:t>Taking continuous input from stakeholders might increase their interests and stakes in the project. </a:t>
            </a:r>
          </a:p>
          <a:p>
            <a:pPr marL="0" indent="0" algn="just">
              <a:buNone/>
            </a:pPr>
            <a:r>
              <a:rPr lang="en-US" sz="2800" b="0" i="0" dirty="0">
                <a:effectLst/>
              </a:rPr>
              <a:t>	This can increase the chances of the Project’s success dramatically.</a:t>
            </a:r>
          </a:p>
          <a:p>
            <a:endParaRPr lang="fr-FR" dirty="0"/>
          </a:p>
        </p:txBody>
      </p:sp>
      <p:sp>
        <p:nvSpPr>
          <p:cNvPr id="4" name="Titre 1">
            <a:extLst>
              <a:ext uri="{FF2B5EF4-FFF2-40B4-BE49-F238E27FC236}">
                <a16:creationId xmlns:a16="http://schemas.microsoft.com/office/drawing/2014/main" id="{25B2B7B9-8A2D-45A9-84F2-B11516FDAADD}"/>
              </a:ext>
            </a:extLst>
          </p:cNvPr>
          <p:cNvSpPr>
            <a:spLocks noGrp="1"/>
          </p:cNvSpPr>
          <p:nvPr>
            <p:ph type="title"/>
          </p:nvPr>
        </p:nvSpPr>
        <p:spPr>
          <a:xfrm>
            <a:off x="2462213" y="555625"/>
            <a:ext cx="7208837" cy="82059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126EE0CA-B58F-47D6-826B-17036A944A53}"/>
              </a:ext>
            </a:extLst>
          </p:cNvPr>
          <p:cNvPicPr>
            <a:picLocks noChangeAspect="1"/>
          </p:cNvPicPr>
          <p:nvPr/>
        </p:nvPicPr>
        <p:blipFill>
          <a:blip r:embed="rId2"/>
          <a:stretch>
            <a:fillRect/>
          </a:stretch>
        </p:blipFill>
        <p:spPr>
          <a:xfrm rot="5400000">
            <a:off x="7899400" y="2565403"/>
            <a:ext cx="6857999" cy="1727200"/>
          </a:xfrm>
          <a:prstGeom prst="rect">
            <a:avLst/>
          </a:prstGeom>
        </p:spPr>
      </p:pic>
      <p:sp>
        <p:nvSpPr>
          <p:cNvPr id="6" name="Flèche : droite 5">
            <a:extLst>
              <a:ext uri="{FF2B5EF4-FFF2-40B4-BE49-F238E27FC236}">
                <a16:creationId xmlns:a16="http://schemas.microsoft.com/office/drawing/2014/main" id="{6394C6DC-81BF-C240-26A0-405C7E955B9A}"/>
              </a:ext>
            </a:extLst>
          </p:cNvPr>
          <p:cNvSpPr/>
          <p:nvPr/>
        </p:nvSpPr>
        <p:spPr>
          <a:xfrm>
            <a:off x="105508" y="5084200"/>
            <a:ext cx="978408" cy="351692"/>
          </a:xfrm>
          <a:prstGeom prst="rightArrow">
            <a:avLst/>
          </a:prstGeom>
          <a:solidFill>
            <a:srgbClr val="F50B6F"/>
          </a:solidFill>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endParaRPr lang="fr-FR" b="1">
              <a:ln w="22225">
                <a:solidFill>
                  <a:schemeClr val="accent2"/>
                </a:solidFill>
                <a:prstDash val="solid"/>
              </a:ln>
              <a:solidFill>
                <a:schemeClr val="accent2">
                  <a:lumMod val="40000"/>
                  <a:lumOff val="60000"/>
                </a:schemeClr>
              </a:solidFill>
            </a:endParaRPr>
          </a:p>
        </p:txBody>
      </p:sp>
    </p:spTree>
    <p:extLst>
      <p:ext uri="{BB962C8B-B14F-4D97-AF65-F5344CB8AC3E}">
        <p14:creationId xmlns:p14="http://schemas.microsoft.com/office/powerpoint/2010/main" val="169646694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BBEC21E-D3DD-403C-88D6-E49C3435E007}"/>
              </a:ext>
            </a:extLst>
          </p:cNvPr>
          <p:cNvSpPr>
            <a:spLocks noGrp="1"/>
          </p:cNvSpPr>
          <p:nvPr>
            <p:ph idx="1"/>
          </p:nvPr>
        </p:nvSpPr>
        <p:spPr>
          <a:xfrm>
            <a:off x="150104" y="1731356"/>
            <a:ext cx="2659084" cy="5126643"/>
          </a:xfrm>
        </p:spPr>
        <p:txBody>
          <a:bodyPr/>
          <a:lstStyle/>
          <a:p>
            <a:pPr marL="457200" lvl="1" indent="0">
              <a:buNone/>
            </a:pPr>
            <a:r>
              <a:rPr lang="fr-FR" sz="2600" b="1" dirty="0"/>
              <a:t>I-3-</a:t>
            </a:r>
            <a:r>
              <a:rPr lang="fr-FR" sz="2600" dirty="0"/>
              <a:t> </a:t>
            </a:r>
            <a:r>
              <a:rPr lang="fr-FR" sz="2600" b="1" dirty="0"/>
              <a:t>The two </a:t>
            </a:r>
            <a:r>
              <a:rPr lang="fr-FR" sz="2600" b="1" i="0" dirty="0">
                <a:solidFill>
                  <a:srgbClr val="1D2B36"/>
                </a:solidFill>
                <a:effectLst/>
              </a:rPr>
              <a:t>types of Project Stakeholders</a:t>
            </a:r>
          </a:p>
          <a:p>
            <a:pPr marL="0" indent="0">
              <a:buNone/>
            </a:pPr>
            <a:r>
              <a:rPr lang="en-US" sz="2600" b="0" i="1" dirty="0">
                <a:effectLst/>
              </a:rPr>
              <a:t>Project stakeholders can be broadly categorized into two ways:</a:t>
            </a:r>
          </a:p>
          <a:p>
            <a:pPr marL="0" indent="0">
              <a:buNone/>
            </a:pPr>
            <a:endParaRPr lang="fr-FR" dirty="0"/>
          </a:p>
        </p:txBody>
      </p:sp>
      <p:sp>
        <p:nvSpPr>
          <p:cNvPr id="5" name="Titre 1">
            <a:extLst>
              <a:ext uri="{FF2B5EF4-FFF2-40B4-BE49-F238E27FC236}">
                <a16:creationId xmlns:a16="http://schemas.microsoft.com/office/drawing/2014/main" id="{A0864F3B-6787-4D35-ABAE-494C76C7EA38}"/>
              </a:ext>
            </a:extLst>
          </p:cNvPr>
          <p:cNvSpPr>
            <a:spLocks noGrp="1"/>
          </p:cNvSpPr>
          <p:nvPr>
            <p:ph type="title"/>
          </p:nvPr>
        </p:nvSpPr>
        <p:spPr>
          <a:xfrm>
            <a:off x="2382838" y="378692"/>
            <a:ext cx="7138987" cy="95798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4" name="Image 3">
            <a:extLst>
              <a:ext uri="{FF2B5EF4-FFF2-40B4-BE49-F238E27FC236}">
                <a16:creationId xmlns:a16="http://schemas.microsoft.com/office/drawing/2014/main" id="{50AA1F5A-6D81-4F8A-A5BD-CC71A6EDBC0B}"/>
              </a:ext>
            </a:extLst>
          </p:cNvPr>
          <p:cNvPicPr>
            <a:picLocks noChangeAspect="1"/>
          </p:cNvPicPr>
          <p:nvPr/>
        </p:nvPicPr>
        <p:blipFill>
          <a:blip r:embed="rId2"/>
          <a:stretch>
            <a:fillRect/>
          </a:stretch>
        </p:blipFill>
        <p:spPr>
          <a:xfrm>
            <a:off x="2670175" y="1336676"/>
            <a:ext cx="7753213" cy="5557752"/>
          </a:xfrm>
          <a:prstGeom prst="rect">
            <a:avLst/>
          </a:prstGeom>
        </p:spPr>
      </p:pic>
      <p:pic>
        <p:nvPicPr>
          <p:cNvPr id="6" name="Espace réservé du contenu 5">
            <a:extLst>
              <a:ext uri="{FF2B5EF4-FFF2-40B4-BE49-F238E27FC236}">
                <a16:creationId xmlns:a16="http://schemas.microsoft.com/office/drawing/2014/main" id="{2C5A3B02-5517-44A9-91AC-05A35E9344CC}"/>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95127813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3562DC16-EB34-4069-AFF7-2E09B4877689}"/>
              </a:ext>
            </a:extLst>
          </p:cNvPr>
          <p:cNvPicPr>
            <a:picLocks noGrp="1" noChangeAspect="1"/>
          </p:cNvPicPr>
          <p:nvPr>
            <p:ph idx="1"/>
          </p:nvPr>
        </p:nvPicPr>
        <p:blipFill>
          <a:blip r:embed="rId2"/>
          <a:stretch>
            <a:fillRect/>
          </a:stretch>
        </p:blipFill>
        <p:spPr>
          <a:xfrm>
            <a:off x="116175" y="2198255"/>
            <a:ext cx="4926879" cy="4165600"/>
          </a:xfrm>
        </p:spPr>
      </p:pic>
      <p:pic>
        <p:nvPicPr>
          <p:cNvPr id="7" name="Image 6">
            <a:extLst>
              <a:ext uri="{FF2B5EF4-FFF2-40B4-BE49-F238E27FC236}">
                <a16:creationId xmlns:a16="http://schemas.microsoft.com/office/drawing/2014/main" id="{77B0CD0C-FE57-44AC-ACA0-2B8F0B53AAD9}"/>
              </a:ext>
            </a:extLst>
          </p:cNvPr>
          <p:cNvPicPr>
            <a:picLocks noChangeAspect="1"/>
          </p:cNvPicPr>
          <p:nvPr/>
        </p:nvPicPr>
        <p:blipFill>
          <a:blip r:embed="rId3"/>
          <a:stretch>
            <a:fillRect/>
          </a:stretch>
        </p:blipFill>
        <p:spPr>
          <a:xfrm>
            <a:off x="5495636" y="2087418"/>
            <a:ext cx="6696364" cy="4174836"/>
          </a:xfrm>
          <a:prstGeom prst="rect">
            <a:avLst/>
          </a:prstGeom>
        </p:spPr>
      </p:pic>
      <p:sp>
        <p:nvSpPr>
          <p:cNvPr id="10" name="Titre 1">
            <a:extLst>
              <a:ext uri="{FF2B5EF4-FFF2-40B4-BE49-F238E27FC236}">
                <a16:creationId xmlns:a16="http://schemas.microsoft.com/office/drawing/2014/main" id="{023278ED-399D-4FD7-A1AE-BD1D42A39732}"/>
              </a:ext>
            </a:extLst>
          </p:cNvPr>
          <p:cNvSpPr>
            <a:spLocks noGrp="1"/>
          </p:cNvSpPr>
          <p:nvPr>
            <p:ph type="title"/>
          </p:nvPr>
        </p:nvSpPr>
        <p:spPr>
          <a:xfrm>
            <a:off x="2318326" y="365125"/>
            <a:ext cx="7352147" cy="88178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graphicFrame>
        <p:nvGraphicFramePr>
          <p:cNvPr id="12" name="Tableau 11">
            <a:extLst>
              <a:ext uri="{FF2B5EF4-FFF2-40B4-BE49-F238E27FC236}">
                <a16:creationId xmlns:a16="http://schemas.microsoft.com/office/drawing/2014/main" id="{11ADABEC-2714-48DD-BB54-4F69D548DD97}"/>
              </a:ext>
            </a:extLst>
          </p:cNvPr>
          <p:cNvGraphicFramePr>
            <a:graphicFrameLocks noGrp="1"/>
          </p:cNvGraphicFramePr>
          <p:nvPr/>
        </p:nvGraphicFramePr>
        <p:xfrm>
          <a:off x="5043055" y="2087417"/>
          <a:ext cx="360218" cy="4276437"/>
        </p:xfrm>
        <a:graphic>
          <a:graphicData uri="http://schemas.openxmlformats.org/drawingml/2006/table">
            <a:tbl>
              <a:tblPr/>
              <a:tblGrid>
                <a:gridCol w="360218">
                  <a:extLst>
                    <a:ext uri="{9D8B030D-6E8A-4147-A177-3AD203B41FA5}">
                      <a16:colId xmlns:a16="http://schemas.microsoft.com/office/drawing/2014/main" val="2858659626"/>
                    </a:ext>
                  </a:extLst>
                </a:gridCol>
              </a:tblGrid>
              <a:tr h="4276437">
                <a:tc>
                  <a:txBody>
                    <a:bodyPr/>
                    <a:lstStyle/>
                    <a:p>
                      <a:endParaRPr lang="fr-FR" dirty="0"/>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FF00"/>
                    </a:solidFill>
                  </a:tcPr>
                </a:tc>
                <a:extLst>
                  <a:ext uri="{0D108BD9-81ED-4DB2-BD59-A6C34878D82A}">
                    <a16:rowId xmlns:a16="http://schemas.microsoft.com/office/drawing/2014/main" val="196569233"/>
                  </a:ext>
                </a:extLst>
              </a:tr>
            </a:tbl>
          </a:graphicData>
        </a:graphic>
      </p:graphicFrame>
      <p:sp>
        <p:nvSpPr>
          <p:cNvPr id="14" name="ZoneTexte 13">
            <a:extLst>
              <a:ext uri="{FF2B5EF4-FFF2-40B4-BE49-F238E27FC236}">
                <a16:creationId xmlns:a16="http://schemas.microsoft.com/office/drawing/2014/main" id="{F88EB3A0-799E-40D5-B5E7-77C9B3A40C4E}"/>
              </a:ext>
            </a:extLst>
          </p:cNvPr>
          <p:cNvSpPr txBox="1"/>
          <p:nvPr/>
        </p:nvSpPr>
        <p:spPr>
          <a:xfrm>
            <a:off x="1403927" y="1551924"/>
            <a:ext cx="8885381" cy="892552"/>
          </a:xfrm>
          <a:prstGeom prst="rect">
            <a:avLst/>
          </a:prstGeom>
          <a:noFill/>
        </p:spPr>
        <p:txBody>
          <a:bodyPr wrap="square">
            <a:spAutoFit/>
          </a:bodyPr>
          <a:lstStyle/>
          <a:p>
            <a:r>
              <a:rPr lang="en-US" sz="2600" b="1" i="0" dirty="0">
                <a:effectLst/>
                <a:latin typeface="+mn-lt"/>
              </a:rPr>
              <a:t>I-4-How to identify Stakeholders in a Project?</a:t>
            </a:r>
            <a:br>
              <a:rPr lang="en-US" sz="2600" b="1" i="0" dirty="0">
                <a:effectLst/>
                <a:latin typeface="+mn-lt"/>
              </a:rPr>
            </a:br>
            <a:endParaRPr lang="fr-FR" sz="2600" dirty="0"/>
          </a:p>
        </p:txBody>
      </p:sp>
    </p:spTree>
    <p:extLst>
      <p:ext uri="{BB962C8B-B14F-4D97-AF65-F5344CB8AC3E}">
        <p14:creationId xmlns:p14="http://schemas.microsoft.com/office/powerpoint/2010/main" val="249999396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78AF6312-B698-43FA-B764-AF0AC8D570F0}"/>
              </a:ext>
            </a:extLst>
          </p:cNvPr>
          <p:cNvPicPr>
            <a:picLocks noGrp="1" noChangeAspect="1"/>
          </p:cNvPicPr>
          <p:nvPr>
            <p:ph idx="1"/>
          </p:nvPr>
        </p:nvPicPr>
        <p:blipFill>
          <a:blip r:embed="rId2"/>
          <a:stretch>
            <a:fillRect/>
          </a:stretch>
        </p:blipFill>
        <p:spPr>
          <a:xfrm>
            <a:off x="5273963" y="1690687"/>
            <a:ext cx="6918037" cy="4661695"/>
          </a:xfrm>
        </p:spPr>
      </p:pic>
      <p:pic>
        <p:nvPicPr>
          <p:cNvPr id="6" name="Image 5">
            <a:extLst>
              <a:ext uri="{FF2B5EF4-FFF2-40B4-BE49-F238E27FC236}">
                <a16:creationId xmlns:a16="http://schemas.microsoft.com/office/drawing/2014/main" id="{DF53B55C-22F3-4F88-B370-957DCEBBC258}"/>
              </a:ext>
            </a:extLst>
          </p:cNvPr>
          <p:cNvPicPr>
            <a:picLocks noChangeAspect="1"/>
          </p:cNvPicPr>
          <p:nvPr/>
        </p:nvPicPr>
        <p:blipFill>
          <a:blip r:embed="rId3"/>
          <a:stretch>
            <a:fillRect/>
          </a:stretch>
        </p:blipFill>
        <p:spPr>
          <a:xfrm>
            <a:off x="258617" y="1690687"/>
            <a:ext cx="4544292" cy="4590039"/>
          </a:xfrm>
          <a:prstGeom prst="rect">
            <a:avLst/>
          </a:prstGeom>
        </p:spPr>
      </p:pic>
      <p:graphicFrame>
        <p:nvGraphicFramePr>
          <p:cNvPr id="7" name="Tableau 6">
            <a:extLst>
              <a:ext uri="{FF2B5EF4-FFF2-40B4-BE49-F238E27FC236}">
                <a16:creationId xmlns:a16="http://schemas.microsoft.com/office/drawing/2014/main" id="{0B4818F2-003D-4EFB-BBF9-1C6305EBCD2C}"/>
              </a:ext>
            </a:extLst>
          </p:cNvPr>
          <p:cNvGraphicFramePr>
            <a:graphicFrameLocks noGrp="1"/>
          </p:cNvGraphicFramePr>
          <p:nvPr/>
        </p:nvGraphicFramePr>
        <p:xfrm>
          <a:off x="4886036" y="1762342"/>
          <a:ext cx="304800" cy="4590039"/>
        </p:xfrm>
        <a:graphic>
          <a:graphicData uri="http://schemas.openxmlformats.org/drawingml/2006/table">
            <a:tbl>
              <a:tblPr/>
              <a:tblGrid>
                <a:gridCol w="304800">
                  <a:extLst>
                    <a:ext uri="{9D8B030D-6E8A-4147-A177-3AD203B41FA5}">
                      <a16:colId xmlns:a16="http://schemas.microsoft.com/office/drawing/2014/main" val="3750209297"/>
                    </a:ext>
                  </a:extLst>
                </a:gridCol>
              </a:tblGrid>
              <a:tr h="4590039">
                <a:tc>
                  <a:txBody>
                    <a:bodyPr/>
                    <a:lstStyle/>
                    <a:p>
                      <a:endParaRPr lang="fr-FR" dirty="0">
                        <a:solidFill>
                          <a:srgbClr val="FFC000"/>
                        </a:solidFill>
                      </a:endParaRPr>
                    </a:p>
                  </a:txBody>
                  <a:tcPr>
                    <a:lnL w="12700" cmpd="sng">
                      <a:solidFill>
                        <a:schemeClr val="tx1"/>
                      </a:solidFill>
                      <a:prstDash val="solid"/>
                    </a:lnL>
                    <a:lnR w="12700" cmpd="sng">
                      <a:solidFill>
                        <a:schemeClr val="tx1"/>
                      </a:solidFill>
                      <a:prstDash val="solid"/>
                    </a:lnR>
                    <a:lnT w="12700" cmpd="sng">
                      <a:solidFill>
                        <a:schemeClr val="tx1"/>
                      </a:solidFill>
                      <a:prstDash val="solid"/>
                    </a:lnT>
                    <a:lnB w="12700" cmpd="sng">
                      <a:solidFill>
                        <a:schemeClr val="tx1"/>
                      </a:solidFill>
                      <a:prstDash val="solid"/>
                    </a:lnB>
                    <a:solidFill>
                      <a:srgbClr val="FF7C19"/>
                    </a:solidFill>
                  </a:tcPr>
                </a:tc>
                <a:extLst>
                  <a:ext uri="{0D108BD9-81ED-4DB2-BD59-A6C34878D82A}">
                    <a16:rowId xmlns:a16="http://schemas.microsoft.com/office/drawing/2014/main" val="2218274845"/>
                  </a:ext>
                </a:extLst>
              </a:tr>
            </a:tbl>
          </a:graphicData>
        </a:graphic>
      </p:graphicFrame>
      <p:sp>
        <p:nvSpPr>
          <p:cNvPr id="8" name="Titre 1">
            <a:extLst>
              <a:ext uri="{FF2B5EF4-FFF2-40B4-BE49-F238E27FC236}">
                <a16:creationId xmlns:a16="http://schemas.microsoft.com/office/drawing/2014/main" id="{D93B84A5-1D85-4249-9BC6-94130A1CC27D}"/>
              </a:ext>
            </a:extLst>
          </p:cNvPr>
          <p:cNvSpPr>
            <a:spLocks noGrp="1"/>
          </p:cNvSpPr>
          <p:nvPr>
            <p:ph type="title"/>
          </p:nvPr>
        </p:nvSpPr>
        <p:spPr>
          <a:xfrm>
            <a:off x="2475344" y="365126"/>
            <a:ext cx="7204365" cy="937202"/>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343073815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AC2F928-0537-4285-BF4D-400F89FFC424}"/>
              </a:ext>
            </a:extLst>
          </p:cNvPr>
          <p:cNvSpPr>
            <a:spLocks noGrp="1"/>
          </p:cNvSpPr>
          <p:nvPr>
            <p:ph idx="1"/>
          </p:nvPr>
        </p:nvSpPr>
        <p:spPr>
          <a:xfrm>
            <a:off x="137160" y="1852002"/>
            <a:ext cx="10327639" cy="4932846"/>
          </a:xfrm>
        </p:spPr>
        <p:txBody>
          <a:bodyPr>
            <a:normAutofit/>
          </a:bodyPr>
          <a:lstStyle/>
          <a:p>
            <a:pPr marL="0" indent="0" algn="just">
              <a:buNone/>
            </a:pPr>
            <a:r>
              <a:rPr lang="en-US" sz="2800" b="1" i="0" dirty="0">
                <a:effectLst/>
                <a:latin typeface="+mn-lt"/>
              </a:rPr>
              <a:t>	I-5-How to do a Stakeholder Analysis?</a:t>
            </a:r>
            <a:br>
              <a:rPr lang="en-US" sz="2800" b="0" i="0" dirty="0">
                <a:effectLst/>
                <a:latin typeface="+mn-lt"/>
              </a:rPr>
            </a:br>
            <a:endParaRPr lang="en-US" b="0" i="0" dirty="0">
              <a:effectLst/>
              <a:latin typeface="FaktSoft"/>
            </a:endParaRPr>
          </a:p>
          <a:p>
            <a:pPr algn="just"/>
            <a:r>
              <a:rPr lang="en-US" b="0" i="0" dirty="0">
                <a:effectLst/>
              </a:rPr>
              <a:t>As soon as your </a:t>
            </a:r>
            <a:r>
              <a:rPr lang="en-US" b="1" i="0" dirty="0">
                <a:effectLst/>
              </a:rPr>
              <a:t>Project Charter </a:t>
            </a:r>
            <a:r>
              <a:rPr lang="en-US" b="0" i="0" dirty="0">
                <a:effectLst/>
              </a:rPr>
              <a:t>is complete and </a:t>
            </a:r>
            <a:r>
              <a:rPr lang="en-US" b="1" i="0" dirty="0">
                <a:effectLst/>
              </a:rPr>
              <a:t>the Scope </a:t>
            </a:r>
            <a:r>
              <a:rPr lang="en-US" b="0" i="0" dirty="0">
                <a:effectLst/>
              </a:rPr>
              <a:t>of your Project is defined, you can use it to start mapping out your Stakeholders. </a:t>
            </a:r>
          </a:p>
          <a:p>
            <a:pPr algn="just"/>
            <a:r>
              <a:rPr lang="en-US" b="0" i="0" dirty="0">
                <a:effectLst/>
              </a:rPr>
              <a:t>Here’s how to get the ball rolling with a basic stakeholder analysis process.</a:t>
            </a:r>
          </a:p>
          <a:p>
            <a:pPr marL="0" indent="0">
              <a:buNone/>
            </a:pPr>
            <a:endParaRPr lang="fr-FR" dirty="0"/>
          </a:p>
        </p:txBody>
      </p:sp>
      <p:sp>
        <p:nvSpPr>
          <p:cNvPr id="4" name="Titre 1">
            <a:extLst>
              <a:ext uri="{FF2B5EF4-FFF2-40B4-BE49-F238E27FC236}">
                <a16:creationId xmlns:a16="http://schemas.microsoft.com/office/drawing/2014/main" id="{ABB41308-CAAF-4C60-8E9E-437CCD4E6907}"/>
              </a:ext>
            </a:extLst>
          </p:cNvPr>
          <p:cNvSpPr>
            <a:spLocks noGrp="1"/>
          </p:cNvSpPr>
          <p:nvPr>
            <p:ph type="title"/>
          </p:nvPr>
        </p:nvSpPr>
        <p:spPr>
          <a:xfrm>
            <a:off x="2259013" y="585788"/>
            <a:ext cx="7359650" cy="624176"/>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9031717F-CBAD-4669-9952-F2CE81932B7D}"/>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5124679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CF108867-28D1-4610-8457-B82183C1883C}"/>
              </a:ext>
            </a:extLst>
          </p:cNvPr>
          <p:cNvPicPr>
            <a:picLocks noChangeAspect="1"/>
          </p:cNvPicPr>
          <p:nvPr/>
        </p:nvPicPr>
        <p:blipFill>
          <a:blip r:embed="rId2"/>
          <a:stretch>
            <a:fillRect/>
          </a:stretch>
        </p:blipFill>
        <p:spPr>
          <a:xfrm>
            <a:off x="122670" y="1690688"/>
            <a:ext cx="6102638" cy="4823111"/>
          </a:xfrm>
          <a:prstGeom prst="rect">
            <a:avLst/>
          </a:prstGeom>
        </p:spPr>
      </p:pic>
      <p:sp>
        <p:nvSpPr>
          <p:cNvPr id="13" name="ZoneTexte 12">
            <a:extLst>
              <a:ext uri="{FF2B5EF4-FFF2-40B4-BE49-F238E27FC236}">
                <a16:creationId xmlns:a16="http://schemas.microsoft.com/office/drawing/2014/main" id="{AE425D6A-CEC2-4041-9104-92F08365063D}"/>
              </a:ext>
            </a:extLst>
          </p:cNvPr>
          <p:cNvSpPr txBox="1"/>
          <p:nvPr/>
        </p:nvSpPr>
        <p:spPr>
          <a:xfrm>
            <a:off x="6225308" y="1778145"/>
            <a:ext cx="4211781" cy="4093428"/>
          </a:xfrm>
          <a:prstGeom prst="rect">
            <a:avLst/>
          </a:prstGeom>
          <a:noFill/>
        </p:spPr>
        <p:txBody>
          <a:bodyPr wrap="square">
            <a:spAutoFit/>
          </a:bodyPr>
          <a:lstStyle/>
          <a:p>
            <a:r>
              <a:rPr lang="en-US" sz="2600" b="0" i="0" dirty="0">
                <a:effectLst/>
              </a:rPr>
              <a:t>Bear in mind that some Stakeholders won’t come into play until later in the project lifecycle — but if you can anticipate who they’ll be in advance, you can start to get their buy-in, build the relationship from the outset, and help them to feel involved from the beginning</a:t>
            </a:r>
            <a:endParaRPr lang="fr-FR" sz="2600" dirty="0"/>
          </a:p>
        </p:txBody>
      </p:sp>
      <p:sp>
        <p:nvSpPr>
          <p:cNvPr id="14" name="Titre 1">
            <a:extLst>
              <a:ext uri="{FF2B5EF4-FFF2-40B4-BE49-F238E27FC236}">
                <a16:creationId xmlns:a16="http://schemas.microsoft.com/office/drawing/2014/main" id="{4AA70216-A2E2-4AC2-9EE5-EE695B62609D}"/>
              </a:ext>
            </a:extLst>
          </p:cNvPr>
          <p:cNvSpPr>
            <a:spLocks noGrp="1"/>
          </p:cNvSpPr>
          <p:nvPr>
            <p:ph type="title"/>
          </p:nvPr>
        </p:nvSpPr>
        <p:spPr>
          <a:xfrm>
            <a:off x="2438400" y="365126"/>
            <a:ext cx="7010400" cy="88178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A9F21066-E4BC-4F7F-AA99-9380CE5617EF}"/>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20475594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3A83B54-CE3D-4549-BE2A-9D44A4FB8D67}"/>
              </a:ext>
            </a:extLst>
          </p:cNvPr>
          <p:cNvSpPr>
            <a:spLocks noGrp="1"/>
          </p:cNvSpPr>
          <p:nvPr>
            <p:ph type="title"/>
          </p:nvPr>
        </p:nvSpPr>
        <p:spPr>
          <a:xfrm>
            <a:off x="2409091" y="365125"/>
            <a:ext cx="7403123" cy="1325563"/>
          </a:xfrm>
        </p:spPr>
        <p:txBody>
          <a:bodyPr/>
          <a:lstStyle/>
          <a:p>
            <a:r>
              <a:rPr lang="en-US" sz="4400" b="1" i="0" dirty="0">
                <a:solidFill>
                  <a:schemeClr val="bg1"/>
                </a:solidFill>
                <a:effectLst/>
                <a:latin typeface="+mn-lt"/>
              </a:rPr>
              <a:t> </a:t>
            </a:r>
            <a:endParaRPr lang="fr-FR" sz="3400" dirty="0"/>
          </a:p>
        </p:txBody>
      </p:sp>
      <p:pic>
        <p:nvPicPr>
          <p:cNvPr id="6" name="Espace réservé du contenu 8">
            <a:extLst>
              <a:ext uri="{FF2B5EF4-FFF2-40B4-BE49-F238E27FC236}">
                <a16:creationId xmlns:a16="http://schemas.microsoft.com/office/drawing/2014/main" id="{ABB39E0F-350A-4909-9320-AA9DFF539CCB}"/>
              </a:ext>
            </a:extLst>
          </p:cNvPr>
          <p:cNvPicPr>
            <a:picLocks noGrp="1" noChangeAspect="1"/>
          </p:cNvPicPr>
          <p:nvPr>
            <p:ph idx="1"/>
          </p:nvPr>
        </p:nvPicPr>
        <p:blipFill>
          <a:blip r:embed="rId2"/>
          <a:stretch>
            <a:fillRect/>
          </a:stretch>
        </p:blipFill>
        <p:spPr>
          <a:xfrm>
            <a:off x="166473" y="1690688"/>
            <a:ext cx="5319927" cy="4663930"/>
          </a:xfrm>
        </p:spPr>
      </p:pic>
      <p:sp>
        <p:nvSpPr>
          <p:cNvPr id="8" name="ZoneTexte 7">
            <a:extLst>
              <a:ext uri="{FF2B5EF4-FFF2-40B4-BE49-F238E27FC236}">
                <a16:creationId xmlns:a16="http://schemas.microsoft.com/office/drawing/2014/main" id="{82EE15B5-1F51-42C6-BBE2-5A5F2A3BB755}"/>
              </a:ext>
            </a:extLst>
          </p:cNvPr>
          <p:cNvSpPr txBox="1"/>
          <p:nvPr/>
        </p:nvSpPr>
        <p:spPr>
          <a:xfrm>
            <a:off x="5486400" y="1690688"/>
            <a:ext cx="4978400" cy="4493538"/>
          </a:xfrm>
          <a:prstGeom prst="rect">
            <a:avLst/>
          </a:prstGeom>
          <a:noFill/>
        </p:spPr>
        <p:txBody>
          <a:bodyPr wrap="square">
            <a:spAutoFit/>
          </a:bodyPr>
          <a:lstStyle/>
          <a:p>
            <a:pPr algn="l"/>
            <a:r>
              <a:rPr lang="en-US" sz="2600" b="0" i="0" dirty="0">
                <a:effectLst/>
              </a:rPr>
              <a:t>There are a few methods of doing this </a:t>
            </a:r>
            <a:r>
              <a:rPr lang="en-US" sz="2600" b="1" i="0" dirty="0">
                <a:effectLst/>
              </a:rPr>
              <a:t>Stakeholder Prioritization</a:t>
            </a:r>
            <a:r>
              <a:rPr lang="en-US" sz="2600" b="0" i="0" dirty="0">
                <a:effectLst/>
              </a:rPr>
              <a:t>, but one simple way is to plot them out using a </a:t>
            </a:r>
            <a:r>
              <a:rPr lang="en-US" sz="2600" b="1" i="0" dirty="0">
                <a:solidFill>
                  <a:srgbClr val="00B050"/>
                </a:solidFill>
                <a:effectLst/>
              </a:rPr>
              <a:t>Power/Interest Grid </a:t>
            </a:r>
            <a:r>
              <a:rPr lang="en-US" sz="2600" b="0" i="0" dirty="0">
                <a:effectLst/>
              </a:rPr>
              <a:t>or </a:t>
            </a:r>
            <a:r>
              <a:rPr lang="en-US" sz="2600" b="1" i="0" dirty="0">
                <a:solidFill>
                  <a:srgbClr val="00B050"/>
                </a:solidFill>
                <a:effectLst/>
              </a:rPr>
              <a:t>Power/Influence Grid </a:t>
            </a:r>
            <a:r>
              <a:rPr lang="en-US" sz="2600" b="0" i="0" dirty="0">
                <a:effectLst/>
              </a:rPr>
              <a:t>or </a:t>
            </a:r>
            <a:r>
              <a:rPr lang="en-US" sz="2600" b="1" i="0" dirty="0">
                <a:solidFill>
                  <a:srgbClr val="00B050"/>
                </a:solidFill>
                <a:effectLst/>
              </a:rPr>
              <a:t>Impact/Influence Grid</a:t>
            </a:r>
            <a:r>
              <a:rPr lang="en-US" sz="2600" b="0" i="0" dirty="0">
                <a:effectLst/>
              </a:rPr>
              <a:t>.</a:t>
            </a:r>
          </a:p>
          <a:p>
            <a:pPr algn="l"/>
            <a:r>
              <a:rPr lang="en-US" sz="2600" b="1" i="0" dirty="0">
                <a:effectLst/>
              </a:rPr>
              <a:t>The Power/Interest Grid </a:t>
            </a:r>
            <a:r>
              <a:rPr lang="en-US" sz="2600" b="0" i="0" dirty="0">
                <a:effectLst/>
              </a:rPr>
              <a:t>helps you to identify your key Stakeholders by answering two key questions that help you to group them into one of four categories:</a:t>
            </a:r>
          </a:p>
        </p:txBody>
      </p:sp>
      <p:sp>
        <p:nvSpPr>
          <p:cNvPr id="9" name="Titre 1">
            <a:extLst>
              <a:ext uri="{FF2B5EF4-FFF2-40B4-BE49-F238E27FC236}">
                <a16:creationId xmlns:a16="http://schemas.microsoft.com/office/drawing/2014/main" id="{16E8C708-1666-4262-81B9-839281C56C60}"/>
              </a:ext>
            </a:extLst>
          </p:cNvPr>
          <p:cNvSpPr txBox="1">
            <a:spLocks/>
          </p:cNvSpPr>
          <p:nvPr/>
        </p:nvSpPr>
        <p:spPr>
          <a:xfrm>
            <a:off x="2290763" y="509588"/>
            <a:ext cx="7380287" cy="8532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pic>
        <p:nvPicPr>
          <p:cNvPr id="7" name="Espace réservé du contenu 5">
            <a:extLst>
              <a:ext uri="{FF2B5EF4-FFF2-40B4-BE49-F238E27FC236}">
                <a16:creationId xmlns:a16="http://schemas.microsoft.com/office/drawing/2014/main" id="{AFA31E8C-2EDF-47A4-962C-8A99CE6A39C4}"/>
              </a:ext>
            </a:extLst>
          </p:cNvPr>
          <p:cNvPicPr>
            <a:picLocks noChangeAspect="1"/>
          </p:cNvPicPr>
          <p:nvPr/>
        </p:nvPicPr>
        <p:blipFill>
          <a:blip r:embed="rId3"/>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6196077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61BE6A3D-CB43-47C7-AAC8-B1324F7F0C6A}"/>
              </a:ext>
            </a:extLst>
          </p:cNvPr>
          <p:cNvPicPr>
            <a:picLocks noGrp="1" noChangeAspect="1"/>
          </p:cNvPicPr>
          <p:nvPr>
            <p:ph idx="1"/>
          </p:nvPr>
        </p:nvPicPr>
        <p:blipFill>
          <a:blip r:embed="rId2"/>
          <a:stretch>
            <a:fillRect/>
          </a:stretch>
        </p:blipFill>
        <p:spPr>
          <a:xfrm>
            <a:off x="0" y="1616434"/>
            <a:ext cx="6266054" cy="5241565"/>
          </a:xfrm>
        </p:spPr>
      </p:pic>
      <p:pic>
        <p:nvPicPr>
          <p:cNvPr id="9" name="Image 8">
            <a:extLst>
              <a:ext uri="{FF2B5EF4-FFF2-40B4-BE49-F238E27FC236}">
                <a16:creationId xmlns:a16="http://schemas.microsoft.com/office/drawing/2014/main" id="{CF6EFCDC-4E45-4FDD-9874-18F43D12CEC9}"/>
              </a:ext>
            </a:extLst>
          </p:cNvPr>
          <p:cNvPicPr>
            <a:picLocks noChangeAspect="1"/>
          </p:cNvPicPr>
          <p:nvPr/>
        </p:nvPicPr>
        <p:blipFill>
          <a:blip r:embed="rId3"/>
          <a:stretch>
            <a:fillRect/>
          </a:stretch>
        </p:blipFill>
        <p:spPr>
          <a:xfrm>
            <a:off x="6266054" y="1616435"/>
            <a:ext cx="5925946" cy="5241564"/>
          </a:xfrm>
          <a:prstGeom prst="rect">
            <a:avLst/>
          </a:prstGeom>
        </p:spPr>
      </p:pic>
      <p:sp>
        <p:nvSpPr>
          <p:cNvPr id="10" name="Titre 1">
            <a:extLst>
              <a:ext uri="{FF2B5EF4-FFF2-40B4-BE49-F238E27FC236}">
                <a16:creationId xmlns:a16="http://schemas.microsoft.com/office/drawing/2014/main" id="{7F3AFB3B-D476-44D9-9677-96DCC76DFE79}"/>
              </a:ext>
            </a:extLst>
          </p:cNvPr>
          <p:cNvSpPr>
            <a:spLocks noGrp="1"/>
          </p:cNvSpPr>
          <p:nvPr>
            <p:ph type="title"/>
          </p:nvPr>
        </p:nvSpPr>
        <p:spPr>
          <a:xfrm>
            <a:off x="2419926" y="295565"/>
            <a:ext cx="7250547" cy="979054"/>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42581619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8893F17-037B-47BD-8D7A-A95FAFF53267}"/>
              </a:ext>
            </a:extLst>
          </p:cNvPr>
          <p:cNvSpPr>
            <a:spLocks noGrp="1"/>
          </p:cNvSpPr>
          <p:nvPr>
            <p:ph type="title"/>
          </p:nvPr>
        </p:nvSpPr>
        <p:spPr>
          <a:xfrm>
            <a:off x="2444262" y="365126"/>
            <a:ext cx="7174401" cy="909760"/>
          </a:xfrm>
        </p:spPr>
        <p:txBody>
          <a:bodyPr>
            <a:normAutofit/>
          </a:bodyPr>
          <a:lstStyle/>
          <a:p>
            <a:r>
              <a:rPr lang="en-US" sz="3400" b="1" i="0" dirty="0">
                <a:solidFill>
                  <a:schemeClr val="bg1"/>
                </a:solidFill>
                <a:effectLst/>
                <a:latin typeface="+mn-lt"/>
              </a:rPr>
              <a:t> </a:t>
            </a:r>
            <a:endParaRPr lang="fr-FR" sz="3400" dirty="0"/>
          </a:p>
        </p:txBody>
      </p:sp>
      <p:sp>
        <p:nvSpPr>
          <p:cNvPr id="6" name="ZoneTexte 5">
            <a:extLst>
              <a:ext uri="{FF2B5EF4-FFF2-40B4-BE49-F238E27FC236}">
                <a16:creationId xmlns:a16="http://schemas.microsoft.com/office/drawing/2014/main" id="{BDBEC216-887D-4EDB-AC0B-609B361152A0}"/>
              </a:ext>
            </a:extLst>
          </p:cNvPr>
          <p:cNvSpPr txBox="1"/>
          <p:nvPr/>
        </p:nvSpPr>
        <p:spPr>
          <a:xfrm>
            <a:off x="211014" y="1799248"/>
            <a:ext cx="5627078" cy="3293209"/>
          </a:xfrm>
          <a:prstGeom prst="rect">
            <a:avLst/>
          </a:prstGeom>
          <a:noFill/>
        </p:spPr>
        <p:txBody>
          <a:bodyPr wrap="square">
            <a:spAutoFit/>
          </a:bodyPr>
          <a:lstStyle/>
          <a:p>
            <a:pPr algn="just"/>
            <a:r>
              <a:rPr lang="en-US" sz="2600" b="0" i="0" dirty="0">
                <a:effectLst/>
              </a:rPr>
              <a:t>As we can see from the (highly technologically-advanced) matrix above, </a:t>
            </a:r>
            <a:r>
              <a:rPr lang="en-US" sz="2600" dirty="0"/>
              <a:t>S</a:t>
            </a:r>
            <a:r>
              <a:rPr lang="en-US" sz="2600" b="0" i="0" dirty="0">
                <a:effectLst/>
              </a:rPr>
              <a:t>takeholders who fall into the top-right quadrant (</a:t>
            </a:r>
            <a:r>
              <a:rPr lang="en-US" sz="2600" b="1" i="0" dirty="0">
                <a:effectLst/>
              </a:rPr>
              <a:t>powerful + interested</a:t>
            </a:r>
            <a:r>
              <a:rPr lang="en-US" sz="2600" b="0" i="0" dirty="0">
                <a:effectLst/>
              </a:rPr>
              <a:t>) are the ones you should be giving extra attention to, because they’re the ones who can have the most impact on your project — for better or for worse.</a:t>
            </a:r>
            <a:endParaRPr lang="fr-FR" sz="2600" dirty="0"/>
          </a:p>
        </p:txBody>
      </p:sp>
      <p:pic>
        <p:nvPicPr>
          <p:cNvPr id="5132" name="Picture 12" descr="Analyzing and Classifying Project Stakeholders — The Project Management  Blueprint.com">
            <a:extLst>
              <a:ext uri="{FF2B5EF4-FFF2-40B4-BE49-F238E27FC236}">
                <a16:creationId xmlns:a16="http://schemas.microsoft.com/office/drawing/2014/main" id="{87546FE6-B6D3-476A-80EA-1F0F4555068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838092" y="1690688"/>
            <a:ext cx="6353908" cy="4701320"/>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2A4F85B1-1532-418D-A465-280E36667D04}"/>
              </a:ext>
            </a:extLst>
          </p:cNvPr>
          <p:cNvSpPr txBox="1">
            <a:spLocks/>
          </p:cNvSpPr>
          <p:nvPr/>
        </p:nvSpPr>
        <p:spPr>
          <a:xfrm>
            <a:off x="2259013" y="585788"/>
            <a:ext cx="7359650" cy="624176"/>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sp>
        <p:nvSpPr>
          <p:cNvPr id="3" name="Flèche : droite 2">
            <a:extLst>
              <a:ext uri="{FF2B5EF4-FFF2-40B4-BE49-F238E27FC236}">
                <a16:creationId xmlns:a16="http://schemas.microsoft.com/office/drawing/2014/main" id="{142B01F8-8C04-4D40-AE08-A97CAC44E17A}"/>
              </a:ext>
            </a:extLst>
          </p:cNvPr>
          <p:cNvSpPr/>
          <p:nvPr/>
        </p:nvSpPr>
        <p:spPr>
          <a:xfrm rot="7225627">
            <a:off x="9618663" y="1117600"/>
            <a:ext cx="1658937" cy="57308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030834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Power/Interest Grid | PMC Lounge">
            <a:extLst>
              <a:ext uri="{FF2B5EF4-FFF2-40B4-BE49-F238E27FC236}">
                <a16:creationId xmlns:a16="http://schemas.microsoft.com/office/drawing/2014/main" id="{3EB303DC-9C1E-4136-9F0D-97701E3F3D3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787097"/>
            <a:ext cx="7403123" cy="4578533"/>
          </a:xfrm>
          <a:prstGeom prst="rect">
            <a:avLst/>
          </a:prstGeom>
          <a:noFill/>
          <a:extLst>
            <a:ext uri="{909E8E84-426E-40DD-AFC4-6F175D3DCCD1}">
              <a14:hiddenFill xmlns:a14="http://schemas.microsoft.com/office/drawing/2010/main">
                <a:solidFill>
                  <a:srgbClr val="FFFFFF"/>
                </a:solidFill>
              </a14:hiddenFill>
            </a:ext>
          </a:extLst>
        </p:spPr>
      </p:pic>
      <p:pic>
        <p:nvPicPr>
          <p:cNvPr id="6148" name="Picture 4" descr="Stakeholder Maps | Wiki | BAwiki">
            <a:extLst>
              <a:ext uri="{FF2B5EF4-FFF2-40B4-BE49-F238E27FC236}">
                <a16:creationId xmlns:a16="http://schemas.microsoft.com/office/drawing/2014/main" id="{31579719-D57B-440D-85DF-2156E25CD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92292" y="1690688"/>
            <a:ext cx="4599708" cy="4674942"/>
          </a:xfrm>
          <a:prstGeom prst="rect">
            <a:avLst/>
          </a:prstGeom>
          <a:noFill/>
          <a:extLst>
            <a:ext uri="{909E8E84-426E-40DD-AFC4-6F175D3DCCD1}">
              <a14:hiddenFill xmlns:a14="http://schemas.microsoft.com/office/drawing/2010/main">
                <a:solidFill>
                  <a:srgbClr val="FFFFFF"/>
                </a:solidFill>
              </a14:hiddenFill>
            </a:ext>
          </a:extLst>
        </p:spPr>
      </p:pic>
      <p:sp>
        <p:nvSpPr>
          <p:cNvPr id="5" name="Titre 1">
            <a:extLst>
              <a:ext uri="{FF2B5EF4-FFF2-40B4-BE49-F238E27FC236}">
                <a16:creationId xmlns:a16="http://schemas.microsoft.com/office/drawing/2014/main" id="{38E3320B-FB6C-4D42-8709-7E3765A6E1B7}"/>
              </a:ext>
            </a:extLst>
          </p:cNvPr>
          <p:cNvSpPr>
            <a:spLocks noGrp="1"/>
          </p:cNvSpPr>
          <p:nvPr>
            <p:ph type="title"/>
          </p:nvPr>
        </p:nvSpPr>
        <p:spPr>
          <a:xfrm>
            <a:off x="2417764" y="365126"/>
            <a:ext cx="7252710" cy="992620"/>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223328381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1">
            <a:extLst>
              <a:ext uri="{FF2B5EF4-FFF2-40B4-BE49-F238E27FC236}">
                <a16:creationId xmlns:a16="http://schemas.microsoft.com/office/drawing/2014/main" id="{32CEF507-C7E0-6880-C86B-86D04954D6A6}"/>
              </a:ext>
            </a:extLst>
          </p:cNvPr>
          <p:cNvSpPr>
            <a:spLocks noGrp="1" noChangeArrowheads="1"/>
          </p:cNvSpPr>
          <p:nvPr>
            <p:ph idx="1"/>
          </p:nvPr>
        </p:nvSpPr>
        <p:spPr bwMode="auto">
          <a:xfrm>
            <a:off x="185943" y="1639651"/>
            <a:ext cx="10174209" cy="4401205"/>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2600" b="0" i="0" u="none" strike="noStrike" cap="none" normalizeH="0" baseline="0" dirty="0">
              <a:ln>
                <a:noFill/>
              </a:ln>
              <a:solidFill>
                <a:srgbClr val="414141"/>
              </a:solidFill>
              <a:effectLst/>
              <a:latin typeface="+mn-lt"/>
            </a:endParaRPr>
          </a:p>
          <a:p>
            <a:pPr algn="just">
              <a:lnSpc>
                <a:spcPct val="150000"/>
              </a:lnSpc>
            </a:pPr>
            <a:r>
              <a:rPr kumimoji="0" lang="fr-FR" altLang="fr-FR" sz="2600" b="0" i="0" u="none" strike="noStrike" cap="none" normalizeH="0" baseline="0" dirty="0">
                <a:ln>
                  <a:noFill/>
                </a:ln>
                <a:effectLst/>
                <a:latin typeface="+mn-lt"/>
              </a:rPr>
              <a:t>We can also identifies the key roles and responsibilities against major</a:t>
            </a:r>
          </a:p>
          <a:p>
            <a:pPr marL="0" marR="0" lvl="0" indent="0" algn="just" defTabSz="914400" rtl="0" eaLnBrk="0" fontAlgn="base" latinLnBrk="0" hangingPunct="0">
              <a:lnSpc>
                <a:spcPct val="150000"/>
              </a:lnSpc>
              <a:spcBef>
                <a:spcPct val="0"/>
              </a:spcBef>
              <a:spcAft>
                <a:spcPct val="0"/>
              </a:spcAft>
              <a:buClrTx/>
              <a:buSzTx/>
              <a:buFontTx/>
              <a:buNone/>
              <a:tabLst/>
            </a:pPr>
            <a:r>
              <a:rPr kumimoji="0" lang="fr-FR" altLang="fr-FR" sz="2600" b="0" i="0" u="none" strike="noStrike" cap="none" normalizeH="0" baseline="0" dirty="0">
                <a:ln>
                  <a:noFill/>
                </a:ln>
                <a:effectLst/>
                <a:latin typeface="+mn-lt"/>
              </a:rPr>
              <a:t> tasks within a Project</a:t>
            </a:r>
            <a:r>
              <a:rPr lang="fr-FR" altLang="fr-FR" sz="2600" dirty="0">
                <a:latin typeface="+mn-lt"/>
              </a:rPr>
              <a:t>, </a:t>
            </a:r>
            <a:r>
              <a:rPr kumimoji="0" lang="fr-FR" altLang="fr-FR" sz="2600" b="0" i="0" u="none" strike="noStrike" cap="none" normalizeH="0" baseline="0" dirty="0">
                <a:ln>
                  <a:noFill/>
                </a:ln>
                <a:effectLst/>
                <a:latin typeface="+mn-lt"/>
              </a:rPr>
              <a:t> by the </a:t>
            </a:r>
            <a:r>
              <a:rPr kumimoji="0" lang="fr-FR" altLang="fr-FR" sz="2600" b="1" i="0" u="none" strike="noStrike" cap="none" normalizeH="0" baseline="0" dirty="0">
                <a:ln>
                  <a:noFill/>
                </a:ln>
                <a:effectLst/>
                <a:latin typeface="+mn-lt"/>
              </a:rPr>
              <a:t>RACI Chart</a:t>
            </a:r>
            <a:r>
              <a:rPr kumimoji="0" lang="fr-FR" altLang="fr-FR" sz="2600" b="0" i="0" u="none" strike="noStrike" cap="none" normalizeH="0" baseline="0" dirty="0">
                <a:ln>
                  <a:noFill/>
                </a:ln>
                <a:effectLst/>
                <a:latin typeface="+mn-lt"/>
              </a:rPr>
              <a:t> or </a:t>
            </a:r>
            <a:r>
              <a:rPr kumimoji="0" lang="fr-FR" altLang="fr-FR" sz="2600" b="1" i="0" u="none" strike="noStrike" cap="none" normalizeH="0" baseline="0" dirty="0">
                <a:ln>
                  <a:noFill/>
                </a:ln>
                <a:effectLst/>
                <a:latin typeface="+mn-lt"/>
              </a:rPr>
              <a:t>Matrix, </a:t>
            </a:r>
            <a:r>
              <a:rPr kumimoji="0" lang="fr-FR" altLang="fr-FR" sz="2600" i="0" u="none" strike="noStrike" cap="none" normalizeH="0" baseline="0" dirty="0">
                <a:ln>
                  <a:noFill/>
                </a:ln>
                <a:effectLst/>
                <a:latin typeface="+mn-lt"/>
              </a:rPr>
              <a:t>which</a:t>
            </a:r>
            <a:r>
              <a:rPr kumimoji="0" lang="fr-FR" altLang="fr-FR" sz="2600" b="0" i="0" u="none" strike="noStrike" cap="none" normalizeH="0" baseline="0" dirty="0">
                <a:ln>
                  <a:noFill/>
                </a:ln>
                <a:effectLst/>
                <a:latin typeface="+mn-lt"/>
              </a:rPr>
              <a:t> serves as a visual  of the role each person on a team is playing. </a:t>
            </a:r>
          </a:p>
          <a:p>
            <a:pPr algn="just">
              <a:lnSpc>
                <a:spcPct val="150000"/>
              </a:lnSpc>
            </a:pPr>
            <a:r>
              <a:rPr kumimoji="0" lang="fr-FR" altLang="fr-FR" sz="2600" b="0" i="0" u="none" strike="noStrike" cap="none" normalizeH="0" baseline="0" dirty="0">
                <a:ln>
                  <a:noFill/>
                </a:ln>
                <a:effectLst/>
                <a:latin typeface="+mn-lt"/>
              </a:rPr>
              <a:t>Creating the </a:t>
            </a:r>
            <a:r>
              <a:rPr kumimoji="0" lang="fr-FR" altLang="fr-FR" sz="2600" b="1" i="0" u="none" strike="noStrike" cap="none" normalizeH="0" baseline="0" dirty="0">
                <a:ln>
                  <a:noFill/>
                </a:ln>
                <a:effectLst/>
                <a:latin typeface="+mn-lt"/>
              </a:rPr>
              <a:t>RACI Chart</a:t>
            </a:r>
            <a:r>
              <a:rPr kumimoji="0" lang="fr-FR" altLang="fr-FR" sz="2600" b="0" i="0" u="none" strike="noStrike" cap="none" normalizeH="0" baseline="0" dirty="0">
                <a:ln>
                  <a:noFill/>
                </a:ln>
                <a:effectLst/>
                <a:latin typeface="+mn-lt"/>
              </a:rPr>
              <a:t> is also an excellent exercise in balancing workload and establishing the decision-maker.</a:t>
            </a:r>
          </a:p>
          <a:p>
            <a:pPr algn="just">
              <a:lnSpc>
                <a:spcPct val="150000"/>
              </a:lnSpc>
            </a:pPr>
            <a:r>
              <a:rPr kumimoji="0" lang="fr-FR" altLang="fr-FR" sz="2600" b="1" i="0" u="none" strike="noStrike" cap="none" normalizeH="0" baseline="0" dirty="0">
                <a:ln>
                  <a:noFill/>
                </a:ln>
                <a:solidFill>
                  <a:srgbClr val="FF0000"/>
                </a:solidFill>
                <a:effectLst/>
                <a:latin typeface="+mn-lt"/>
              </a:rPr>
              <a:t>RACI</a:t>
            </a:r>
            <a:r>
              <a:rPr kumimoji="0" lang="fr-FR" altLang="fr-FR" sz="2600" b="0" i="0" u="none" strike="noStrike" cap="none" normalizeH="0" baseline="0" dirty="0">
                <a:ln>
                  <a:noFill/>
                </a:ln>
                <a:effectLst/>
                <a:latin typeface="+mn-lt"/>
              </a:rPr>
              <a:t> is a type of Stakeholders analysis  just like a </a:t>
            </a:r>
            <a:r>
              <a:rPr kumimoji="0" lang="fr-FR" altLang="fr-FR" sz="2600" b="1" i="0" u="none" strike="noStrike" cap="none" normalizeH="0" baseline="0" dirty="0">
                <a:ln>
                  <a:noFill/>
                </a:ln>
                <a:solidFill>
                  <a:srgbClr val="0070C0"/>
                </a:solidFill>
                <a:effectLst/>
                <a:latin typeface="+mn-lt"/>
              </a:rPr>
              <a:t>Power Interest Grid</a:t>
            </a:r>
            <a:r>
              <a:rPr kumimoji="0" lang="fr-FR" altLang="fr-FR" sz="2600" b="0" i="0" u="none" strike="noStrike" cap="none" normalizeH="0" baseline="0" dirty="0">
                <a:ln>
                  <a:noFill/>
                </a:ln>
                <a:effectLst/>
                <a:latin typeface="+mn-lt"/>
              </a:rPr>
              <a:t>. .</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fr-FR" altLang="fr-FR" sz="2600" b="0" i="0" u="none" strike="noStrike" cap="none" normalizeH="0" baseline="0" dirty="0">
              <a:ln>
                <a:noFill/>
              </a:ln>
              <a:solidFill>
                <a:schemeClr val="tx1"/>
              </a:solidFill>
              <a:effectLst/>
              <a:latin typeface="+mn-lt"/>
            </a:endParaRPr>
          </a:p>
        </p:txBody>
      </p:sp>
      <p:sp>
        <p:nvSpPr>
          <p:cNvPr id="5" name="Titre 1">
            <a:extLst>
              <a:ext uri="{FF2B5EF4-FFF2-40B4-BE49-F238E27FC236}">
                <a16:creationId xmlns:a16="http://schemas.microsoft.com/office/drawing/2014/main" id="{D0F938EF-387E-CC30-5730-3D6DDFF987FD}"/>
              </a:ext>
            </a:extLst>
          </p:cNvPr>
          <p:cNvSpPr txBox="1">
            <a:spLocks noGrp="1"/>
          </p:cNvSpPr>
          <p:nvPr>
            <p:ph type="title"/>
          </p:nvPr>
        </p:nvSpPr>
        <p:spPr>
          <a:xfrm>
            <a:off x="2276856" y="365760"/>
            <a:ext cx="7223760" cy="9598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9E1CAF0D-2756-4C46-D9DE-13E679AF3C48}"/>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94133880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3CD5692-E8F8-BDC9-895A-340E2211A2C1}"/>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693A164D-64DF-DB7A-77E2-51E03AB0F107}"/>
              </a:ext>
            </a:extLst>
          </p:cNvPr>
          <p:cNvPicPr>
            <a:picLocks noGrp="1" noChangeAspect="1"/>
          </p:cNvPicPr>
          <p:nvPr>
            <p:ph idx="1"/>
          </p:nvPr>
        </p:nvPicPr>
        <p:blipFill>
          <a:blip r:embed="rId2"/>
          <a:stretch>
            <a:fillRect/>
          </a:stretch>
        </p:blipFill>
        <p:spPr>
          <a:xfrm>
            <a:off x="-27432" y="1690688"/>
            <a:ext cx="10515600" cy="5085016"/>
          </a:xfrm>
        </p:spPr>
      </p:pic>
    </p:spTree>
    <p:extLst>
      <p:ext uri="{BB962C8B-B14F-4D97-AF65-F5344CB8AC3E}">
        <p14:creationId xmlns:p14="http://schemas.microsoft.com/office/powerpoint/2010/main" val="420264159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240998-8ACE-4A06-A1ED-671008ADB388}"/>
              </a:ext>
            </a:extLst>
          </p:cNvPr>
          <p:cNvSpPr>
            <a:spLocks noGrp="1"/>
          </p:cNvSpPr>
          <p:nvPr>
            <p:ph type="title"/>
          </p:nvPr>
        </p:nvSpPr>
        <p:spPr>
          <a:xfrm>
            <a:off x="2391508" y="365125"/>
            <a:ext cx="8962292" cy="1325563"/>
          </a:xfrm>
        </p:spPr>
        <p:txBody>
          <a:bodyPr/>
          <a:lstStyle/>
          <a:p>
            <a:r>
              <a:rPr lang="en-US" sz="4400" b="1" i="0" dirty="0">
                <a:solidFill>
                  <a:schemeClr val="bg1"/>
                </a:solidFill>
                <a:effectLst/>
                <a:latin typeface="+mn-lt"/>
              </a:rPr>
              <a:t> </a:t>
            </a:r>
            <a:endParaRPr lang="fr-FR" sz="3400" dirty="0"/>
          </a:p>
        </p:txBody>
      </p:sp>
      <p:pic>
        <p:nvPicPr>
          <p:cNvPr id="5" name="Image 4">
            <a:extLst>
              <a:ext uri="{FF2B5EF4-FFF2-40B4-BE49-F238E27FC236}">
                <a16:creationId xmlns:a16="http://schemas.microsoft.com/office/drawing/2014/main" id="{DD86B886-5C48-4AEE-B077-3C3C96654881}"/>
              </a:ext>
            </a:extLst>
          </p:cNvPr>
          <p:cNvPicPr>
            <a:picLocks noChangeAspect="1"/>
          </p:cNvPicPr>
          <p:nvPr/>
        </p:nvPicPr>
        <p:blipFill>
          <a:blip r:embed="rId2"/>
          <a:stretch>
            <a:fillRect/>
          </a:stretch>
        </p:blipFill>
        <p:spPr>
          <a:xfrm>
            <a:off x="0" y="1674524"/>
            <a:ext cx="5409623" cy="4717040"/>
          </a:xfrm>
          <a:prstGeom prst="rect">
            <a:avLst/>
          </a:prstGeom>
        </p:spPr>
      </p:pic>
      <p:sp>
        <p:nvSpPr>
          <p:cNvPr id="9" name="ZoneTexte 8">
            <a:extLst>
              <a:ext uri="{FF2B5EF4-FFF2-40B4-BE49-F238E27FC236}">
                <a16:creationId xmlns:a16="http://schemas.microsoft.com/office/drawing/2014/main" id="{A906A1BA-6B3A-4F36-A768-B586C8800193}"/>
              </a:ext>
            </a:extLst>
          </p:cNvPr>
          <p:cNvSpPr txBox="1"/>
          <p:nvPr/>
        </p:nvSpPr>
        <p:spPr>
          <a:xfrm>
            <a:off x="5409624" y="1690688"/>
            <a:ext cx="4990522" cy="3293209"/>
          </a:xfrm>
          <a:prstGeom prst="rect">
            <a:avLst/>
          </a:prstGeom>
          <a:noFill/>
        </p:spPr>
        <p:txBody>
          <a:bodyPr wrap="square">
            <a:spAutoFit/>
          </a:bodyPr>
          <a:lstStyle/>
          <a:p>
            <a:pPr algn="just"/>
            <a:r>
              <a:rPr lang="en-US" sz="2600" b="0" i="0" dirty="0">
                <a:solidFill>
                  <a:srgbClr val="000000"/>
                </a:solidFill>
                <a:effectLst/>
              </a:rPr>
              <a:t>Where possible, try to develop a full understanding of what matters most to your Stakeholders, as this has important implications for the mission your social Project  pursues, the people you serve, and the impact that you will need to achieve and measure.</a:t>
            </a:r>
            <a:endParaRPr lang="fr-FR" sz="2600" dirty="0"/>
          </a:p>
        </p:txBody>
      </p:sp>
      <p:pic>
        <p:nvPicPr>
          <p:cNvPr id="6" name="Espace réservé du contenu 5">
            <a:extLst>
              <a:ext uri="{FF2B5EF4-FFF2-40B4-BE49-F238E27FC236}">
                <a16:creationId xmlns:a16="http://schemas.microsoft.com/office/drawing/2014/main" id="{B4CC96E1-F506-44F1-B857-34B231F9CF07}"/>
              </a:ext>
            </a:extLst>
          </p:cNvPr>
          <p:cNvPicPr>
            <a:picLocks noChangeAspect="1"/>
          </p:cNvPicPr>
          <p:nvPr/>
        </p:nvPicPr>
        <p:blipFill>
          <a:blip r:embed="rId3"/>
          <a:stretch>
            <a:fillRect/>
          </a:stretch>
        </p:blipFill>
        <p:spPr>
          <a:xfrm rot="5400000">
            <a:off x="7899400" y="2565403"/>
            <a:ext cx="6857999" cy="1727200"/>
          </a:xfrm>
          <a:prstGeom prst="rect">
            <a:avLst/>
          </a:prstGeom>
        </p:spPr>
      </p:pic>
      <p:sp>
        <p:nvSpPr>
          <p:cNvPr id="7" name="Titre 1">
            <a:extLst>
              <a:ext uri="{FF2B5EF4-FFF2-40B4-BE49-F238E27FC236}">
                <a16:creationId xmlns:a16="http://schemas.microsoft.com/office/drawing/2014/main" id="{91F5FCE7-A99A-4213-896D-334B8C7A9DA2}"/>
              </a:ext>
            </a:extLst>
          </p:cNvPr>
          <p:cNvSpPr txBox="1">
            <a:spLocks/>
          </p:cNvSpPr>
          <p:nvPr/>
        </p:nvSpPr>
        <p:spPr>
          <a:xfrm>
            <a:off x="2417764" y="365126"/>
            <a:ext cx="7252710" cy="99262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spTree>
    <p:extLst>
      <p:ext uri="{BB962C8B-B14F-4D97-AF65-F5344CB8AC3E}">
        <p14:creationId xmlns:p14="http://schemas.microsoft.com/office/powerpoint/2010/main" val="412347511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980F477-BCCB-486E-800F-3D2F491B5DE5}"/>
              </a:ext>
            </a:extLst>
          </p:cNvPr>
          <p:cNvSpPr>
            <a:spLocks noGrp="1"/>
          </p:cNvSpPr>
          <p:nvPr>
            <p:ph idx="1"/>
          </p:nvPr>
        </p:nvSpPr>
        <p:spPr>
          <a:xfrm>
            <a:off x="157019" y="1745673"/>
            <a:ext cx="10252364" cy="4581236"/>
          </a:xfrm>
        </p:spPr>
        <p:txBody>
          <a:bodyPr>
            <a:normAutofit fontScale="92500" lnSpcReduction="10000"/>
          </a:bodyPr>
          <a:lstStyle/>
          <a:p>
            <a:pPr marL="0" indent="0" algn="just">
              <a:buNone/>
            </a:pPr>
            <a:r>
              <a:rPr lang="en-US" sz="2800" b="1" i="0" dirty="0">
                <a:solidFill>
                  <a:srgbClr val="FF66CC"/>
                </a:solidFill>
                <a:effectLst/>
                <a:latin typeface="+mn-lt"/>
              </a:rPr>
              <a:t>	</a:t>
            </a:r>
            <a:r>
              <a:rPr lang="en-US" sz="2600" b="1" i="0" dirty="0">
                <a:effectLst/>
              </a:rPr>
              <a:t>I-6- How to manage your Project Stakeholders?</a:t>
            </a:r>
          </a:p>
          <a:p>
            <a:pPr algn="just"/>
            <a:r>
              <a:rPr lang="en-US" b="0" i="0" dirty="0">
                <a:effectLst/>
              </a:rPr>
              <a:t>For a successful Project, your </a:t>
            </a:r>
            <a:r>
              <a:rPr lang="en-US" b="1" i="0" dirty="0">
                <a:effectLst/>
              </a:rPr>
              <a:t>key Stakeholders’ Requirements</a:t>
            </a:r>
            <a:r>
              <a:rPr lang="en-US" b="0" i="0" dirty="0">
                <a:effectLst/>
              </a:rPr>
              <a:t>, </a:t>
            </a:r>
            <a:r>
              <a:rPr lang="en-US" b="1" i="0" dirty="0">
                <a:effectLst/>
              </a:rPr>
              <a:t>Project objectives</a:t>
            </a:r>
            <a:r>
              <a:rPr lang="en-US" dirty="0"/>
              <a:t> </a:t>
            </a:r>
            <a:r>
              <a:rPr lang="en-US" b="0" i="0" dirty="0">
                <a:effectLst/>
              </a:rPr>
              <a:t>and </a:t>
            </a:r>
            <a:r>
              <a:rPr lang="en-US" b="1" i="0" dirty="0">
                <a:effectLst/>
              </a:rPr>
              <a:t>happiness</a:t>
            </a:r>
            <a:r>
              <a:rPr lang="en-US" b="0" i="0" dirty="0">
                <a:effectLst/>
              </a:rPr>
              <a:t> should be an ongoing concern throughout your Project.</a:t>
            </a:r>
          </a:p>
          <a:p>
            <a:pPr marL="0" indent="0" algn="just">
              <a:buNone/>
            </a:pPr>
            <a:endParaRPr lang="en-US" b="0" i="0" dirty="0">
              <a:effectLst/>
            </a:endParaRPr>
          </a:p>
          <a:p>
            <a:pPr algn="just"/>
            <a:r>
              <a:rPr lang="en-US" b="0" i="0" dirty="0">
                <a:effectLst/>
              </a:rPr>
              <a:t>Your job as a Project Manager will sometimes involve pushing back on your Stakeholders and re-balancing their expectations with the </a:t>
            </a:r>
            <a:r>
              <a:rPr lang="en-US" b="1" i="0" dirty="0">
                <a:effectLst/>
              </a:rPr>
              <a:t>Project Charter </a:t>
            </a:r>
            <a:r>
              <a:rPr lang="en-US" b="0" i="0" dirty="0">
                <a:effectLst/>
              </a:rPr>
              <a:t>and </a:t>
            </a:r>
            <a:r>
              <a:rPr lang="en-US" b="1" i="0" dirty="0">
                <a:effectLst/>
              </a:rPr>
              <a:t>Project Plan </a:t>
            </a:r>
            <a:r>
              <a:rPr lang="en-US" b="0" i="0" dirty="0">
                <a:effectLst/>
              </a:rPr>
              <a:t>you all agreed on at the start.</a:t>
            </a:r>
          </a:p>
          <a:p>
            <a:pPr marL="0" indent="0" algn="just">
              <a:buNone/>
            </a:pPr>
            <a:endParaRPr lang="en-US" b="0" i="0" dirty="0">
              <a:effectLst/>
            </a:endParaRPr>
          </a:p>
          <a:p>
            <a:pPr algn="just"/>
            <a:r>
              <a:rPr lang="en-US" b="0" i="0" dirty="0">
                <a:effectLst/>
              </a:rPr>
              <a:t>The tricky part is in </a:t>
            </a:r>
            <a:r>
              <a:rPr lang="en-US" b="1" i="0" dirty="0">
                <a:effectLst/>
              </a:rPr>
              <a:t>balancing everyone’s needs</a:t>
            </a:r>
            <a:r>
              <a:rPr lang="en-US" b="0" i="0" dirty="0">
                <a:effectLst/>
              </a:rPr>
              <a:t>, </a:t>
            </a:r>
            <a:r>
              <a:rPr lang="en-US" b="1" i="0" dirty="0">
                <a:effectLst/>
              </a:rPr>
              <a:t>requirements</a:t>
            </a:r>
            <a:r>
              <a:rPr lang="en-US" b="0" i="0" dirty="0">
                <a:effectLst/>
              </a:rPr>
              <a:t> and </a:t>
            </a:r>
            <a:r>
              <a:rPr lang="en-US" b="1" i="0" dirty="0">
                <a:effectLst/>
              </a:rPr>
              <a:t>objectives </a:t>
            </a:r>
            <a:r>
              <a:rPr lang="en-US" b="0" i="0" dirty="0">
                <a:effectLst/>
              </a:rPr>
              <a:t>so you can keep your stakeholders happy — while also delivering the Project you set out to deliver.</a:t>
            </a:r>
            <a:endParaRPr lang="fr-FR" dirty="0"/>
          </a:p>
          <a:p>
            <a:pPr marL="0" indent="0">
              <a:buNone/>
            </a:pPr>
            <a:endParaRPr lang="fr-FR" sz="2600" dirty="0"/>
          </a:p>
        </p:txBody>
      </p:sp>
      <p:sp>
        <p:nvSpPr>
          <p:cNvPr id="4" name="Titre 1">
            <a:extLst>
              <a:ext uri="{FF2B5EF4-FFF2-40B4-BE49-F238E27FC236}">
                <a16:creationId xmlns:a16="http://schemas.microsoft.com/office/drawing/2014/main" id="{B8721F8D-0EDE-4065-9E18-F89CF29C5F0B}"/>
              </a:ext>
            </a:extLst>
          </p:cNvPr>
          <p:cNvSpPr txBox="1">
            <a:spLocks noGrp="1"/>
          </p:cNvSpPr>
          <p:nvPr>
            <p:ph type="title"/>
          </p:nvPr>
        </p:nvSpPr>
        <p:spPr>
          <a:xfrm>
            <a:off x="2401455" y="461818"/>
            <a:ext cx="7250546" cy="794328"/>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US" sz="3600" b="1" dirty="0">
                <a:solidFill>
                  <a:srgbClr val="FF0066"/>
                </a:solidFill>
                <a:latin typeface="+mn-lt"/>
              </a:rPr>
              <a:t>I- The </a:t>
            </a:r>
            <a:r>
              <a:rPr lang="fr-FR" sz="3600" b="1" dirty="0">
                <a:solidFill>
                  <a:srgbClr val="F50B6F"/>
                </a:solidFill>
                <a:latin typeface="Arial" panose="020B0604020202020204" pitchFamily="34" charset="0"/>
              </a:rPr>
              <a:t>Project Stakeholders</a:t>
            </a:r>
            <a:endParaRPr lang="fr-FR" sz="3600" dirty="0">
              <a:solidFill>
                <a:srgbClr val="F50B6F"/>
              </a:solidFill>
              <a:latin typeface="+mn-lt"/>
            </a:endParaRPr>
          </a:p>
        </p:txBody>
      </p:sp>
      <p:pic>
        <p:nvPicPr>
          <p:cNvPr id="6" name="Espace réservé du contenu 5">
            <a:extLst>
              <a:ext uri="{FF2B5EF4-FFF2-40B4-BE49-F238E27FC236}">
                <a16:creationId xmlns:a16="http://schemas.microsoft.com/office/drawing/2014/main" id="{CC038222-541A-4F4E-9AF5-0B3E45368CF2}"/>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35780209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takeholder Map for Stakeholder Identification | Mind map template, Map,  Mind map">
            <a:extLst>
              <a:ext uri="{FF2B5EF4-FFF2-40B4-BE49-F238E27FC236}">
                <a16:creationId xmlns:a16="http://schemas.microsoft.com/office/drawing/2014/main" id="{7A921EFF-FDE8-495A-A9B3-AF57E71438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5610" y="0"/>
            <a:ext cx="601639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7" name="Espace réservé du contenu 4">
            <a:extLst>
              <a:ext uri="{FF2B5EF4-FFF2-40B4-BE49-F238E27FC236}">
                <a16:creationId xmlns:a16="http://schemas.microsoft.com/office/drawing/2014/main" id="{18B84074-9137-4C92-9786-F5654415E9B4}"/>
              </a:ext>
            </a:extLst>
          </p:cNvPr>
          <p:cNvPicPr>
            <a:picLocks noChangeAspect="1"/>
          </p:cNvPicPr>
          <p:nvPr/>
        </p:nvPicPr>
        <p:blipFill>
          <a:blip r:embed="rId3"/>
          <a:stretch>
            <a:fillRect/>
          </a:stretch>
        </p:blipFill>
        <p:spPr>
          <a:xfrm>
            <a:off x="0" y="0"/>
            <a:ext cx="6175610" cy="6858000"/>
          </a:xfrm>
          <a:prstGeom prst="rect">
            <a:avLst/>
          </a:prstGeom>
        </p:spPr>
      </p:pic>
    </p:spTree>
    <p:extLst>
      <p:ext uri="{BB962C8B-B14F-4D97-AF65-F5344CB8AC3E}">
        <p14:creationId xmlns:p14="http://schemas.microsoft.com/office/powerpoint/2010/main" val="241660958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00DCB72-6A92-40E5-A626-97CBD5535FCD}"/>
              </a:ext>
            </a:extLst>
          </p:cNvPr>
          <p:cNvSpPr>
            <a:spLocks noGrp="1"/>
          </p:cNvSpPr>
          <p:nvPr>
            <p:ph idx="1"/>
          </p:nvPr>
        </p:nvSpPr>
        <p:spPr>
          <a:xfrm>
            <a:off x="131885" y="1825625"/>
            <a:ext cx="10260623" cy="4351338"/>
          </a:xfrm>
        </p:spPr>
        <p:txBody>
          <a:bodyPr>
            <a:normAutofit/>
          </a:bodyPr>
          <a:lstStyle/>
          <a:p>
            <a:r>
              <a:rPr lang="en-US" sz="2600" b="0" i="0" dirty="0">
                <a:solidFill>
                  <a:srgbClr val="090911"/>
                </a:solidFill>
                <a:effectLst/>
              </a:rPr>
              <a:t>Part of being a successful Project Manager means understanding exactly what is needed to achieve the Objectives in a Project and mapping out how to get there. </a:t>
            </a:r>
          </a:p>
          <a:p>
            <a:endParaRPr lang="en-US" sz="2600" b="0" i="0" dirty="0">
              <a:solidFill>
                <a:srgbClr val="090911"/>
              </a:solidFill>
              <a:effectLst/>
            </a:endParaRPr>
          </a:p>
          <a:p>
            <a:r>
              <a:rPr lang="en-US" sz="2600" b="0" i="0" dirty="0">
                <a:solidFill>
                  <a:srgbClr val="090911"/>
                </a:solidFill>
                <a:effectLst/>
              </a:rPr>
              <a:t>For every Project, no matter the size or complexity, it is the responsibility of the Project Manager to ensure it stays on track the entire time. </a:t>
            </a:r>
          </a:p>
          <a:p>
            <a:pPr marL="0" indent="0">
              <a:buNone/>
            </a:pPr>
            <a:endParaRPr lang="en-US" sz="2600" b="0" i="0" dirty="0">
              <a:solidFill>
                <a:srgbClr val="090911"/>
              </a:solidFill>
              <a:effectLst/>
            </a:endParaRPr>
          </a:p>
          <a:p>
            <a:r>
              <a:rPr lang="en-US" sz="2600" b="0" i="0" dirty="0">
                <a:solidFill>
                  <a:srgbClr val="090911"/>
                </a:solidFill>
                <a:effectLst/>
              </a:rPr>
              <a:t>The simplest way to do so is to define the Scope of the Project.</a:t>
            </a:r>
            <a:endParaRPr lang="fr-FR" sz="2600" dirty="0"/>
          </a:p>
        </p:txBody>
      </p:sp>
      <p:sp>
        <p:nvSpPr>
          <p:cNvPr id="4" name="Titre 1">
            <a:extLst>
              <a:ext uri="{FF2B5EF4-FFF2-40B4-BE49-F238E27FC236}">
                <a16:creationId xmlns:a16="http://schemas.microsoft.com/office/drawing/2014/main" id="{12A0E43C-3202-4B93-BEFB-5E61FAD94975}"/>
              </a:ext>
            </a:extLst>
          </p:cNvPr>
          <p:cNvSpPr>
            <a:spLocks noGrp="1"/>
          </p:cNvSpPr>
          <p:nvPr>
            <p:ph type="title"/>
          </p:nvPr>
        </p:nvSpPr>
        <p:spPr>
          <a:xfrm>
            <a:off x="2389909" y="180398"/>
            <a:ext cx="7206673" cy="132556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16EA3E88-20A9-43FA-BAC5-68F43E5A8032}"/>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208012081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D035667-F7E9-80FD-C550-7F61BA231977}"/>
              </a:ext>
            </a:extLst>
          </p:cNvPr>
          <p:cNvSpPr>
            <a:spLocks noGrp="1"/>
          </p:cNvSpPr>
          <p:nvPr>
            <p:ph idx="1"/>
          </p:nvPr>
        </p:nvSpPr>
        <p:spPr>
          <a:xfrm>
            <a:off x="143256" y="1690687"/>
            <a:ext cx="10198608" cy="5079763"/>
          </a:xfrm>
        </p:spPr>
        <p:txBody>
          <a:bodyPr/>
          <a:lstStyle/>
          <a:p>
            <a:pPr marL="0" indent="0">
              <a:buNone/>
            </a:pPr>
            <a:r>
              <a:rPr lang="en-US" b="1" i="0" dirty="0">
                <a:solidFill>
                  <a:srgbClr val="151B26"/>
                </a:solidFill>
                <a:effectLst/>
              </a:rPr>
              <a:t>	</a:t>
            </a:r>
            <a:r>
              <a:rPr lang="fr-FR" sz="2800" b="1" dirty="0"/>
              <a:t> I-7- </a:t>
            </a:r>
            <a:r>
              <a:rPr lang="en-US" sz="2800" b="1" i="0" dirty="0">
                <a:effectLst/>
              </a:rPr>
              <a:t>The Project Team and the Stakeholders</a:t>
            </a:r>
            <a:endParaRPr lang="en-US" b="1" i="0" dirty="0">
              <a:solidFill>
                <a:srgbClr val="333532"/>
              </a:solidFill>
              <a:effectLst/>
            </a:endParaRPr>
          </a:p>
          <a:p>
            <a:pPr algn="just"/>
            <a:r>
              <a:rPr lang="en-US" sz="2600" b="0" i="0" dirty="0">
                <a:solidFill>
                  <a:srgbClr val="222222"/>
                </a:solidFill>
                <a:effectLst/>
              </a:rPr>
              <a:t>The </a:t>
            </a:r>
            <a:r>
              <a:rPr lang="en-US" sz="2600" b="1" i="0" dirty="0">
                <a:solidFill>
                  <a:srgbClr val="FF0000"/>
                </a:solidFill>
                <a:effectLst/>
              </a:rPr>
              <a:t>Project Team </a:t>
            </a:r>
            <a:r>
              <a:rPr lang="en-US" sz="2600" b="0" i="0" dirty="0">
                <a:solidFill>
                  <a:srgbClr val="222222"/>
                </a:solidFill>
                <a:effectLst/>
              </a:rPr>
              <a:t>includes the </a:t>
            </a:r>
            <a:r>
              <a:rPr lang="en-US" sz="2600" b="1" i="0" dirty="0">
                <a:solidFill>
                  <a:srgbClr val="222222"/>
                </a:solidFill>
                <a:effectLst/>
              </a:rPr>
              <a:t>Project Manager </a:t>
            </a:r>
            <a:r>
              <a:rPr lang="en-US" sz="2600" b="0" i="0" dirty="0">
                <a:solidFill>
                  <a:srgbClr val="222222"/>
                </a:solidFill>
                <a:effectLst/>
              </a:rPr>
              <a:t>and </a:t>
            </a:r>
            <a:r>
              <a:rPr lang="en-US" sz="2600" b="1" i="0" dirty="0">
                <a:solidFill>
                  <a:srgbClr val="222222"/>
                </a:solidFill>
                <a:effectLst/>
              </a:rPr>
              <a:t>the group of individuals who work together on a Project to achieve its objectives</a:t>
            </a:r>
            <a:r>
              <a:rPr lang="en-US" sz="2600" b="0" i="0" dirty="0">
                <a:solidFill>
                  <a:srgbClr val="222222"/>
                </a:solidFill>
                <a:effectLst/>
              </a:rPr>
              <a:t>.</a:t>
            </a:r>
          </a:p>
          <a:p>
            <a:pPr algn="just"/>
            <a:r>
              <a:rPr lang="en-US" sz="2600" b="0" i="0" dirty="0">
                <a:solidFill>
                  <a:srgbClr val="222222"/>
                </a:solidFill>
                <a:effectLst/>
              </a:rPr>
              <a:t> It consists of the </a:t>
            </a:r>
            <a:r>
              <a:rPr lang="en-US" sz="2600" b="1" i="0" dirty="0">
                <a:solidFill>
                  <a:srgbClr val="222222"/>
                </a:solidFill>
                <a:effectLst/>
              </a:rPr>
              <a:t>Project Manager</a:t>
            </a:r>
            <a:r>
              <a:rPr lang="en-US" sz="2600" b="0" i="0" dirty="0">
                <a:solidFill>
                  <a:srgbClr val="222222"/>
                </a:solidFill>
                <a:effectLst/>
              </a:rPr>
              <a:t>, </a:t>
            </a:r>
            <a:r>
              <a:rPr lang="en-US" sz="2600" b="1" i="0" dirty="0">
                <a:solidFill>
                  <a:srgbClr val="222222"/>
                </a:solidFill>
                <a:effectLst/>
              </a:rPr>
              <a:t>Project Management Staff</a:t>
            </a:r>
            <a:r>
              <a:rPr lang="en-US" sz="2600" b="0" i="0" dirty="0">
                <a:solidFill>
                  <a:srgbClr val="222222"/>
                </a:solidFill>
                <a:effectLst/>
              </a:rPr>
              <a:t>, and </a:t>
            </a:r>
            <a:r>
              <a:rPr lang="en-US" sz="2600" b="1" i="0" dirty="0">
                <a:solidFill>
                  <a:srgbClr val="222222"/>
                </a:solidFill>
                <a:effectLst/>
              </a:rPr>
              <a:t>other members who are maybe not directly involved </a:t>
            </a:r>
            <a:r>
              <a:rPr lang="en-US" sz="2600" b="0" i="0" dirty="0">
                <a:solidFill>
                  <a:srgbClr val="222222"/>
                </a:solidFill>
                <a:effectLst/>
              </a:rPr>
              <a:t>with management but carry out the work related to the Project.</a:t>
            </a:r>
          </a:p>
          <a:p>
            <a:pPr algn="just"/>
            <a:r>
              <a:rPr lang="en-US" sz="2600" b="0" i="0" dirty="0">
                <a:effectLst/>
              </a:rPr>
              <a:t>The structure and characteristics of a </a:t>
            </a:r>
            <a:r>
              <a:rPr lang="en-US" sz="2600" b="1" i="0" dirty="0">
                <a:solidFill>
                  <a:srgbClr val="FF0000"/>
                </a:solidFill>
                <a:effectLst/>
              </a:rPr>
              <a:t>Project Team </a:t>
            </a:r>
            <a:r>
              <a:rPr lang="en-US" sz="2600" b="0" i="0" dirty="0">
                <a:effectLst/>
              </a:rPr>
              <a:t>usually vary, but the Project Manager’s role as the Leader of the Team remains constant. </a:t>
            </a:r>
            <a:endParaRPr lang="fr-FR" sz="2600" dirty="0"/>
          </a:p>
        </p:txBody>
      </p:sp>
      <p:sp>
        <p:nvSpPr>
          <p:cNvPr id="4" name="Titre 1">
            <a:extLst>
              <a:ext uri="{FF2B5EF4-FFF2-40B4-BE49-F238E27FC236}">
                <a16:creationId xmlns:a16="http://schemas.microsoft.com/office/drawing/2014/main" id="{B43185F7-2DB1-BBF4-B3CE-CE2F1C455B2B}"/>
              </a:ext>
            </a:extLst>
          </p:cNvPr>
          <p:cNvSpPr>
            <a:spLocks noGrp="1"/>
          </p:cNvSpPr>
          <p:nvPr>
            <p:ph type="title"/>
          </p:nvPr>
        </p:nvSpPr>
        <p:spPr>
          <a:xfrm>
            <a:off x="2377440" y="365125"/>
            <a:ext cx="7196328" cy="1043051"/>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EE6D9554-95CD-A421-6E3B-6355305C3334}"/>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2034301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73BD4E6B-7ADF-0ED4-8B61-541902F8FB57}"/>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26868187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BB36D3-1D09-EF1F-6566-D25771B1DA91}"/>
              </a:ext>
            </a:extLst>
          </p:cNvPr>
          <p:cNvSpPr>
            <a:spLocks noGrp="1"/>
          </p:cNvSpPr>
          <p:nvPr>
            <p:ph idx="1"/>
          </p:nvPr>
        </p:nvSpPr>
        <p:spPr>
          <a:xfrm>
            <a:off x="178210" y="1696232"/>
            <a:ext cx="10213258" cy="4558263"/>
          </a:xfrm>
        </p:spPr>
        <p:txBody>
          <a:bodyPr>
            <a:normAutofit/>
          </a:bodyPr>
          <a:lstStyle/>
          <a:p>
            <a:pPr marL="0" indent="0">
              <a:buNone/>
            </a:pPr>
            <a:r>
              <a:rPr lang="fr-FR" sz="2600" b="1" dirty="0"/>
              <a:t>	I-8- </a:t>
            </a:r>
            <a:r>
              <a:rPr lang="en-US" sz="2600" b="1" i="0" dirty="0">
                <a:effectLst/>
              </a:rPr>
              <a:t>The Project Manager, Sponsor and other Stakeholders</a:t>
            </a:r>
          </a:p>
          <a:p>
            <a:pPr marL="0" indent="0">
              <a:buNone/>
            </a:pPr>
            <a:r>
              <a:rPr lang="en-US" sz="2600" b="1" i="0" dirty="0">
                <a:solidFill>
                  <a:srgbClr val="151B26"/>
                </a:solidFill>
                <a:effectLst/>
              </a:rPr>
              <a:t>		I-8-1- </a:t>
            </a:r>
            <a:r>
              <a:rPr lang="en-US" sz="2600" b="1" i="0" dirty="0">
                <a:effectLst/>
              </a:rPr>
              <a:t>Project Manager vs Project Sponsor </a:t>
            </a:r>
            <a:endParaRPr lang="en-US" sz="2600" b="1" i="0" dirty="0">
              <a:solidFill>
                <a:srgbClr val="151B26"/>
              </a:solidFill>
              <a:effectLst/>
            </a:endParaRPr>
          </a:p>
          <a:p>
            <a:pPr algn="just"/>
            <a:r>
              <a:rPr lang="en-US" sz="2600" b="0" i="0" dirty="0">
                <a:effectLst/>
              </a:rPr>
              <a:t>While the two terms sound very similar, </a:t>
            </a:r>
            <a:r>
              <a:rPr lang="en-US" sz="2600" b="1" i="0" dirty="0">
                <a:solidFill>
                  <a:srgbClr val="00B0F0"/>
                </a:solidFill>
                <a:effectLst/>
              </a:rPr>
              <a:t>Project Sponsors</a:t>
            </a:r>
            <a:r>
              <a:rPr lang="en-US" sz="2600" b="0" i="0" dirty="0">
                <a:solidFill>
                  <a:srgbClr val="2A2B2C"/>
                </a:solidFill>
                <a:effectLst/>
              </a:rPr>
              <a:t> </a:t>
            </a:r>
            <a:r>
              <a:rPr lang="en-US" sz="2600" b="0" i="0" dirty="0">
                <a:effectLst/>
              </a:rPr>
              <a:t>a</a:t>
            </a:r>
            <a:r>
              <a:rPr lang="en-US" sz="2600" b="0" i="0" dirty="0">
                <a:solidFill>
                  <a:srgbClr val="2A2B2C"/>
                </a:solidFill>
                <a:effectLst/>
              </a:rPr>
              <a:t>nd </a:t>
            </a:r>
            <a:r>
              <a:rPr lang="en-US" sz="2600" b="1" i="0" dirty="0">
                <a:solidFill>
                  <a:srgbClr val="FF0066"/>
                </a:solidFill>
                <a:effectLst/>
              </a:rPr>
              <a:t>Stakeholders</a:t>
            </a:r>
            <a:r>
              <a:rPr lang="en-US" sz="2600" b="0" i="0" dirty="0">
                <a:solidFill>
                  <a:srgbClr val="2A2B2C"/>
                </a:solidFill>
                <a:effectLst/>
              </a:rPr>
              <a:t> hold two very different roles.</a:t>
            </a:r>
          </a:p>
          <a:p>
            <a:pPr marL="0" indent="0">
              <a:buNone/>
            </a:pPr>
            <a:endParaRPr lang="fr-FR" dirty="0"/>
          </a:p>
        </p:txBody>
      </p:sp>
      <p:sp>
        <p:nvSpPr>
          <p:cNvPr id="9" name="ZoneTexte 8">
            <a:extLst>
              <a:ext uri="{FF2B5EF4-FFF2-40B4-BE49-F238E27FC236}">
                <a16:creationId xmlns:a16="http://schemas.microsoft.com/office/drawing/2014/main" id="{293ED2BB-D6FC-A2A6-8019-6BA423FCA7DF}"/>
              </a:ext>
            </a:extLst>
          </p:cNvPr>
          <p:cNvSpPr txBox="1"/>
          <p:nvPr/>
        </p:nvSpPr>
        <p:spPr>
          <a:xfrm>
            <a:off x="137652" y="3635843"/>
            <a:ext cx="10294374" cy="2492990"/>
          </a:xfrm>
          <a:prstGeom prst="rect">
            <a:avLst/>
          </a:prstGeom>
          <a:noFill/>
        </p:spPr>
        <p:txBody>
          <a:bodyPr wrap="square">
            <a:spAutoFit/>
          </a:bodyPr>
          <a:lstStyle/>
          <a:p>
            <a:pPr marL="457200" indent="-457200" algn="just">
              <a:buFont typeface="Arial" panose="020B0604020202020204" pitchFamily="34" charset="0"/>
              <a:buChar char="•"/>
            </a:pPr>
            <a:r>
              <a:rPr lang="en-US" sz="2600" b="0" i="0" dirty="0">
                <a:solidFill>
                  <a:srgbClr val="2A2B2C"/>
                </a:solidFill>
                <a:effectLst/>
              </a:rPr>
              <a:t>Both </a:t>
            </a:r>
            <a:r>
              <a:rPr lang="en-US" sz="2600" b="1" i="0" dirty="0">
                <a:solidFill>
                  <a:srgbClr val="00B0F0"/>
                </a:solidFill>
                <a:effectLst/>
              </a:rPr>
              <a:t>the</a:t>
            </a:r>
            <a:r>
              <a:rPr lang="en-US" sz="2600" b="0" i="0" dirty="0">
                <a:solidFill>
                  <a:srgbClr val="2A2B2C"/>
                </a:solidFill>
                <a:effectLst/>
              </a:rPr>
              <a:t> </a:t>
            </a:r>
            <a:r>
              <a:rPr lang="en-US" sz="2600" b="1" i="0" dirty="0">
                <a:solidFill>
                  <a:srgbClr val="00B0F0"/>
                </a:solidFill>
                <a:effectLst/>
              </a:rPr>
              <a:t>Project Sponsor </a:t>
            </a:r>
            <a:r>
              <a:rPr lang="en-US" sz="2600" b="0" i="0" dirty="0">
                <a:solidFill>
                  <a:srgbClr val="2A2B2C"/>
                </a:solidFill>
                <a:effectLst/>
              </a:rPr>
              <a:t>and </a:t>
            </a:r>
            <a:r>
              <a:rPr lang="en-US" sz="2600" b="1" i="0" dirty="0">
                <a:solidFill>
                  <a:srgbClr val="00B050"/>
                </a:solidFill>
                <a:effectLst/>
              </a:rPr>
              <a:t>Project Manager </a:t>
            </a:r>
            <a:r>
              <a:rPr lang="en-US" sz="2600" b="0" i="0" dirty="0">
                <a:solidFill>
                  <a:srgbClr val="2A2B2C"/>
                </a:solidFill>
                <a:effectLst/>
              </a:rPr>
              <a:t>are highly involved in the Project and responsible for the outcome and success. </a:t>
            </a:r>
          </a:p>
          <a:p>
            <a:pPr marL="457200" indent="-457200" algn="just">
              <a:buFont typeface="Arial" panose="020B0604020202020204" pitchFamily="34" charset="0"/>
              <a:buChar char="•"/>
            </a:pPr>
            <a:r>
              <a:rPr lang="en-US" sz="2600" b="1" i="0" dirty="0">
                <a:solidFill>
                  <a:srgbClr val="00B0F0"/>
                </a:solidFill>
                <a:effectLst/>
              </a:rPr>
              <a:t>The</a:t>
            </a:r>
            <a:r>
              <a:rPr lang="en-US" sz="2600" b="0" i="0" dirty="0">
                <a:solidFill>
                  <a:srgbClr val="2A2B2C"/>
                </a:solidFill>
                <a:effectLst/>
              </a:rPr>
              <a:t> </a:t>
            </a:r>
            <a:r>
              <a:rPr lang="en-US" sz="2600" b="1" i="0" dirty="0">
                <a:solidFill>
                  <a:srgbClr val="00B0F0"/>
                </a:solidFill>
                <a:effectLst/>
              </a:rPr>
              <a:t>Project Sponsor </a:t>
            </a:r>
            <a:r>
              <a:rPr lang="en-US" sz="2600" b="0" i="0" dirty="0">
                <a:solidFill>
                  <a:srgbClr val="2A2B2C"/>
                </a:solidFill>
                <a:effectLst/>
              </a:rPr>
              <a:t>is the </a:t>
            </a:r>
            <a:r>
              <a:rPr lang="en-US" sz="2600" b="1" i="0" dirty="0">
                <a:solidFill>
                  <a:srgbClr val="2A2B2C"/>
                </a:solidFill>
                <a:effectLst/>
              </a:rPr>
              <a:t>point of connection </a:t>
            </a:r>
            <a:r>
              <a:rPr lang="en-US" sz="2600" b="0" i="0" dirty="0">
                <a:solidFill>
                  <a:srgbClr val="2A2B2C"/>
                </a:solidFill>
                <a:effectLst/>
              </a:rPr>
              <a:t>between the </a:t>
            </a:r>
            <a:r>
              <a:rPr lang="en-US" sz="2600" b="1" i="0" dirty="0">
                <a:solidFill>
                  <a:srgbClr val="2A2B2C"/>
                </a:solidFill>
                <a:effectLst/>
              </a:rPr>
              <a:t>Organization’s Executive Team </a:t>
            </a:r>
            <a:r>
              <a:rPr lang="en-US" sz="2600" b="0" i="0" dirty="0">
                <a:solidFill>
                  <a:srgbClr val="2A2B2C"/>
                </a:solidFill>
                <a:effectLst/>
              </a:rPr>
              <a:t>and the </a:t>
            </a:r>
            <a:r>
              <a:rPr lang="en-US" sz="2600" b="1" i="0" dirty="0">
                <a:solidFill>
                  <a:srgbClr val="2A2B2C"/>
                </a:solidFill>
                <a:effectLst/>
              </a:rPr>
              <a:t>Project Manager</a:t>
            </a:r>
            <a:r>
              <a:rPr lang="en-US" sz="2600" b="0" i="0" dirty="0">
                <a:solidFill>
                  <a:srgbClr val="2A2B2C"/>
                </a:solidFill>
                <a:effectLst/>
              </a:rPr>
              <a:t>.</a:t>
            </a:r>
          </a:p>
          <a:p>
            <a:pPr marL="457200" indent="-457200" algn="just">
              <a:buFont typeface="Arial" panose="020B0604020202020204" pitchFamily="34" charset="0"/>
              <a:buChar char="•"/>
            </a:pPr>
            <a:r>
              <a:rPr lang="en-US" sz="2600" b="1" dirty="0">
                <a:solidFill>
                  <a:srgbClr val="00B050"/>
                </a:solidFill>
              </a:rPr>
              <a:t>T</a:t>
            </a:r>
            <a:r>
              <a:rPr lang="en-US" sz="2600" b="1" i="0" dirty="0">
                <a:solidFill>
                  <a:srgbClr val="00B050"/>
                </a:solidFill>
                <a:effectLst/>
              </a:rPr>
              <a:t>he Project Manager </a:t>
            </a:r>
            <a:r>
              <a:rPr lang="en-US" sz="2600" b="0" i="0" dirty="0">
                <a:solidFill>
                  <a:srgbClr val="2A2B2C"/>
                </a:solidFill>
                <a:effectLst/>
              </a:rPr>
              <a:t>is the point of </a:t>
            </a:r>
            <a:r>
              <a:rPr lang="en-US" sz="2600" b="1" i="0" dirty="0">
                <a:solidFill>
                  <a:srgbClr val="2A2B2C"/>
                </a:solidFill>
                <a:effectLst/>
              </a:rPr>
              <a:t>connection between </a:t>
            </a:r>
            <a:r>
              <a:rPr lang="en-US" sz="2600" b="1" i="0" dirty="0">
                <a:solidFill>
                  <a:srgbClr val="00B0F0"/>
                </a:solidFill>
                <a:effectLst/>
              </a:rPr>
              <a:t>the Project Sponsor</a:t>
            </a:r>
            <a:r>
              <a:rPr lang="en-US" sz="2600" b="0" i="0" dirty="0">
                <a:solidFill>
                  <a:srgbClr val="2A2B2C"/>
                </a:solidFill>
                <a:effectLst/>
              </a:rPr>
              <a:t> and </a:t>
            </a:r>
            <a:r>
              <a:rPr lang="en-US" sz="2600" b="1" i="0" dirty="0">
                <a:solidFill>
                  <a:srgbClr val="FF3300"/>
                </a:solidFill>
                <a:effectLst/>
              </a:rPr>
              <a:t>the Project Team</a:t>
            </a:r>
            <a:r>
              <a:rPr lang="en-US" sz="2600" b="0" i="0" dirty="0">
                <a:solidFill>
                  <a:srgbClr val="2A2B2C"/>
                </a:solidFill>
                <a:effectLst/>
              </a:rPr>
              <a:t>.</a:t>
            </a:r>
            <a:endParaRPr lang="fr-FR" sz="2600" dirty="0"/>
          </a:p>
        </p:txBody>
      </p:sp>
      <p:sp>
        <p:nvSpPr>
          <p:cNvPr id="10" name="Titre 1">
            <a:extLst>
              <a:ext uri="{FF2B5EF4-FFF2-40B4-BE49-F238E27FC236}">
                <a16:creationId xmlns:a16="http://schemas.microsoft.com/office/drawing/2014/main" id="{A6414565-B7C6-B086-C8FA-98FA5A23784C}"/>
              </a:ext>
            </a:extLst>
          </p:cNvPr>
          <p:cNvSpPr>
            <a:spLocks noGrp="1"/>
          </p:cNvSpPr>
          <p:nvPr>
            <p:ph type="title"/>
          </p:nvPr>
        </p:nvSpPr>
        <p:spPr>
          <a:xfrm>
            <a:off x="2389909" y="180398"/>
            <a:ext cx="7206673" cy="132556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11" name="Espace réservé du contenu 5">
            <a:extLst>
              <a:ext uri="{FF2B5EF4-FFF2-40B4-BE49-F238E27FC236}">
                <a16:creationId xmlns:a16="http://schemas.microsoft.com/office/drawing/2014/main" id="{42159E2F-6DD4-71BC-9A69-9B06E78D8C66}"/>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29315225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62B542E-B598-D211-F558-CCC6ED4F92E4}"/>
              </a:ext>
            </a:extLst>
          </p:cNvPr>
          <p:cNvSpPr>
            <a:spLocks noGrp="1"/>
          </p:cNvSpPr>
          <p:nvPr>
            <p:ph idx="1"/>
          </p:nvPr>
        </p:nvSpPr>
        <p:spPr>
          <a:xfrm>
            <a:off x="140110" y="1530657"/>
            <a:ext cx="10320625" cy="4820981"/>
          </a:xfrm>
        </p:spPr>
        <p:txBody>
          <a:bodyPr>
            <a:normAutofit/>
          </a:bodyPr>
          <a:lstStyle/>
          <a:p>
            <a:pPr algn="just"/>
            <a:endParaRPr lang="en-US" sz="2600" b="0" i="0" dirty="0">
              <a:effectLst/>
            </a:endParaRPr>
          </a:p>
          <a:p>
            <a:pPr algn="just"/>
            <a:r>
              <a:rPr lang="en-US" sz="2600" b="0" i="0" dirty="0">
                <a:effectLst/>
              </a:rPr>
              <a:t>The traditional </a:t>
            </a:r>
            <a:r>
              <a:rPr lang="en-US" sz="2600" b="1" i="0" dirty="0">
                <a:solidFill>
                  <a:srgbClr val="92D050"/>
                </a:solidFill>
                <a:effectLst/>
              </a:rPr>
              <a:t>Project Manager </a:t>
            </a:r>
            <a:r>
              <a:rPr lang="en-US" sz="2600" b="0" i="0" dirty="0">
                <a:effectLst/>
              </a:rPr>
              <a:t>is </a:t>
            </a:r>
            <a:r>
              <a:rPr lang="en-US" sz="2600" b="1" i="0" dirty="0">
                <a:effectLst/>
              </a:rPr>
              <a:t>a</a:t>
            </a:r>
            <a:r>
              <a:rPr lang="en-US" sz="2600" b="0" i="0" dirty="0">
                <a:effectLst/>
              </a:rPr>
              <a:t> </a:t>
            </a:r>
            <a:r>
              <a:rPr lang="en-US" sz="2600" b="1" i="0" dirty="0">
                <a:effectLst/>
              </a:rPr>
              <a:t>leader</a:t>
            </a:r>
            <a:r>
              <a:rPr lang="en-US" sz="2600" b="0" i="0" dirty="0">
                <a:effectLst/>
              </a:rPr>
              <a:t>, </a:t>
            </a:r>
            <a:r>
              <a:rPr lang="en-US" sz="2600" b="1" i="0" dirty="0">
                <a:effectLst/>
              </a:rPr>
              <a:t>a</a:t>
            </a:r>
            <a:r>
              <a:rPr lang="en-US" sz="2600" b="0" i="0" dirty="0">
                <a:effectLst/>
              </a:rPr>
              <a:t> </a:t>
            </a:r>
            <a:r>
              <a:rPr lang="en-US" sz="2600" b="1" i="0" dirty="0">
                <a:effectLst/>
              </a:rPr>
              <a:t>decision maker</a:t>
            </a:r>
            <a:r>
              <a:rPr lang="en-US" sz="2600" b="0" i="0" dirty="0">
                <a:effectLst/>
              </a:rPr>
              <a:t>, </a:t>
            </a:r>
            <a:r>
              <a:rPr lang="en-US" sz="2600" b="1" i="0" dirty="0">
                <a:effectLst/>
              </a:rPr>
              <a:t>a planner</a:t>
            </a:r>
            <a:r>
              <a:rPr lang="en-US" sz="2600" b="0" i="0" dirty="0">
                <a:effectLst/>
              </a:rPr>
              <a:t> who manages the Project and his Team and is the person accountable to the Business for accomplishing the Project Objectives. </a:t>
            </a:r>
          </a:p>
          <a:p>
            <a:pPr marL="0" indent="0" algn="just">
              <a:buNone/>
            </a:pPr>
            <a:endParaRPr lang="en-US" sz="2600" b="0" i="0" dirty="0">
              <a:effectLst/>
            </a:endParaRPr>
          </a:p>
          <a:p>
            <a:pPr algn="just"/>
            <a:r>
              <a:rPr lang="en-US" sz="2600" b="0" i="0" dirty="0">
                <a:effectLst/>
              </a:rPr>
              <a:t>Project Manager’s role is to manage the Projects and ensure that the Project meets the Requirements.</a:t>
            </a:r>
          </a:p>
          <a:p>
            <a:pPr marL="0" indent="0" algn="just">
              <a:buNone/>
            </a:pPr>
            <a:r>
              <a:rPr lang="en-US" sz="2600" b="1" i="0" dirty="0">
                <a:solidFill>
                  <a:srgbClr val="151B26"/>
                </a:solidFill>
                <a:effectLst/>
              </a:rPr>
              <a:t>	</a:t>
            </a:r>
            <a:r>
              <a:rPr lang="en-US" sz="2600" b="0" i="0" dirty="0">
                <a:solidFill>
                  <a:srgbClr val="212529"/>
                </a:solidFill>
                <a:effectLst/>
              </a:rPr>
              <a:t>.</a:t>
            </a:r>
          </a:p>
          <a:p>
            <a:pPr algn="just"/>
            <a:endParaRPr lang="fr-FR" sz="2600" dirty="0"/>
          </a:p>
        </p:txBody>
      </p:sp>
      <p:sp>
        <p:nvSpPr>
          <p:cNvPr id="4" name="Titre 1">
            <a:extLst>
              <a:ext uri="{FF2B5EF4-FFF2-40B4-BE49-F238E27FC236}">
                <a16:creationId xmlns:a16="http://schemas.microsoft.com/office/drawing/2014/main" id="{D62CDDCC-7D49-AFCF-ED6F-2AD57E91EACD}"/>
              </a:ext>
            </a:extLst>
          </p:cNvPr>
          <p:cNvSpPr>
            <a:spLocks noGrp="1"/>
          </p:cNvSpPr>
          <p:nvPr>
            <p:ph type="title"/>
          </p:nvPr>
        </p:nvSpPr>
        <p:spPr>
          <a:xfrm>
            <a:off x="2492663" y="205094"/>
            <a:ext cx="7206673" cy="132556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8" name="Espace réservé du contenu 5">
            <a:extLst>
              <a:ext uri="{FF2B5EF4-FFF2-40B4-BE49-F238E27FC236}">
                <a16:creationId xmlns:a16="http://schemas.microsoft.com/office/drawing/2014/main" id="{8087E7BC-8908-01FF-F657-196FB42EF208}"/>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115465169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7B3397E-6011-55F3-E131-54918921858D}"/>
              </a:ext>
            </a:extLst>
          </p:cNvPr>
          <p:cNvSpPr>
            <a:spLocks noGrp="1"/>
          </p:cNvSpPr>
          <p:nvPr>
            <p:ph type="title"/>
          </p:nvPr>
        </p:nvSpPr>
        <p:spPr/>
        <p:txBody>
          <a:bodyPr/>
          <a:lstStyle/>
          <a:p>
            <a:endParaRPr lang="fr-FR"/>
          </a:p>
        </p:txBody>
      </p:sp>
      <p:pic>
        <p:nvPicPr>
          <p:cNvPr id="5" name="Image 4">
            <a:extLst>
              <a:ext uri="{FF2B5EF4-FFF2-40B4-BE49-F238E27FC236}">
                <a16:creationId xmlns:a16="http://schemas.microsoft.com/office/drawing/2014/main" id="{D4101191-48E0-7DD8-DC28-70625627E6B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1906737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mage 10">
            <a:extLst>
              <a:ext uri="{FF2B5EF4-FFF2-40B4-BE49-F238E27FC236}">
                <a16:creationId xmlns:a16="http://schemas.microsoft.com/office/drawing/2014/main" id="{F25C0C47-7F92-750E-E0BD-7BBDF5D2D347}"/>
              </a:ext>
            </a:extLst>
          </p:cNvPr>
          <p:cNvPicPr>
            <a:picLocks noChangeAspect="1"/>
          </p:cNvPicPr>
          <p:nvPr/>
        </p:nvPicPr>
        <p:blipFill>
          <a:blip r:embed="rId2"/>
          <a:stretch>
            <a:fillRect/>
          </a:stretch>
        </p:blipFill>
        <p:spPr>
          <a:xfrm>
            <a:off x="0" y="0"/>
            <a:ext cx="5958348" cy="6931742"/>
          </a:xfrm>
          <a:prstGeom prst="rect">
            <a:avLst/>
          </a:prstGeom>
        </p:spPr>
      </p:pic>
      <p:pic>
        <p:nvPicPr>
          <p:cNvPr id="15" name="Image 14">
            <a:extLst>
              <a:ext uri="{FF2B5EF4-FFF2-40B4-BE49-F238E27FC236}">
                <a16:creationId xmlns:a16="http://schemas.microsoft.com/office/drawing/2014/main" id="{9891C70F-DC8C-3C79-8EDB-0F5EB38AF976}"/>
              </a:ext>
            </a:extLst>
          </p:cNvPr>
          <p:cNvPicPr>
            <a:picLocks noChangeAspect="1"/>
          </p:cNvPicPr>
          <p:nvPr/>
        </p:nvPicPr>
        <p:blipFill>
          <a:blip r:embed="rId3"/>
          <a:stretch>
            <a:fillRect/>
          </a:stretch>
        </p:blipFill>
        <p:spPr>
          <a:xfrm>
            <a:off x="5958348" y="0"/>
            <a:ext cx="6406944" cy="6857999"/>
          </a:xfrm>
          <a:prstGeom prst="rect">
            <a:avLst/>
          </a:prstGeom>
        </p:spPr>
      </p:pic>
    </p:spTree>
    <p:extLst>
      <p:ext uri="{BB962C8B-B14F-4D97-AF65-F5344CB8AC3E}">
        <p14:creationId xmlns:p14="http://schemas.microsoft.com/office/powerpoint/2010/main" val="363698153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165F804-40FA-022B-110E-F8A794B40CFE}"/>
              </a:ext>
            </a:extLst>
          </p:cNvPr>
          <p:cNvSpPr>
            <a:spLocks noGrp="1"/>
          </p:cNvSpPr>
          <p:nvPr>
            <p:ph idx="1"/>
          </p:nvPr>
        </p:nvSpPr>
        <p:spPr>
          <a:xfrm>
            <a:off x="0" y="1590103"/>
            <a:ext cx="10442448" cy="4802187"/>
          </a:xfrm>
        </p:spPr>
        <p:txBody>
          <a:bodyPr>
            <a:normAutofit fontScale="92500" lnSpcReduction="10000"/>
          </a:bodyPr>
          <a:lstStyle/>
          <a:p>
            <a:pPr marL="0" indent="0" algn="just">
              <a:buNone/>
            </a:pPr>
            <a:r>
              <a:rPr lang="en-US" sz="2800" b="1" i="0" dirty="0">
                <a:solidFill>
                  <a:srgbClr val="151B26"/>
                </a:solidFill>
                <a:effectLst/>
              </a:rPr>
              <a:t>	 I-8-2- The </a:t>
            </a:r>
            <a:r>
              <a:rPr lang="en-US" sz="2800" b="1" i="0" dirty="0">
                <a:effectLst/>
              </a:rPr>
              <a:t>Project Analysts </a:t>
            </a:r>
            <a:endParaRPr lang="en-US" sz="2800" b="0" i="0" dirty="0">
              <a:effectLst/>
            </a:endParaRPr>
          </a:p>
          <a:p>
            <a:pPr algn="just"/>
            <a:r>
              <a:rPr lang="en-US" sz="2800" b="0" i="0" dirty="0">
                <a:solidFill>
                  <a:srgbClr val="212529"/>
                </a:solidFill>
                <a:effectLst/>
              </a:rPr>
              <a:t>But most </a:t>
            </a:r>
            <a:r>
              <a:rPr lang="en-US" sz="2800" b="1" i="0" dirty="0">
                <a:solidFill>
                  <a:srgbClr val="92D050"/>
                </a:solidFill>
                <a:effectLst/>
              </a:rPr>
              <a:t>Project Managers </a:t>
            </a:r>
            <a:r>
              <a:rPr lang="en-US" sz="2800" b="0" i="0" dirty="0">
                <a:solidFill>
                  <a:srgbClr val="212529"/>
                </a:solidFill>
                <a:effectLst/>
              </a:rPr>
              <a:t>don’t have time for “on-the-ground” stuff like gathering data and doing paperwork.</a:t>
            </a:r>
          </a:p>
          <a:p>
            <a:pPr algn="just"/>
            <a:r>
              <a:rPr lang="en-US" sz="2800" b="0" i="0" dirty="0">
                <a:solidFill>
                  <a:srgbClr val="212529"/>
                </a:solidFill>
                <a:effectLst/>
              </a:rPr>
              <a:t>That’s why organizations hire </a:t>
            </a:r>
            <a:r>
              <a:rPr lang="en-US" sz="2800" b="1" i="0" dirty="0">
                <a:solidFill>
                  <a:srgbClr val="FFC000"/>
                </a:solidFill>
                <a:effectLst/>
              </a:rPr>
              <a:t>Project Analysts </a:t>
            </a:r>
            <a:r>
              <a:rPr lang="en-US" sz="2800" b="0" i="0" dirty="0">
                <a:solidFill>
                  <a:srgbClr val="212529"/>
                </a:solidFill>
                <a:effectLst/>
              </a:rPr>
              <a:t>who help the </a:t>
            </a:r>
            <a:r>
              <a:rPr lang="en-US" sz="2800" b="1" i="0" dirty="0">
                <a:solidFill>
                  <a:srgbClr val="92D050"/>
                </a:solidFill>
                <a:effectLst/>
              </a:rPr>
              <a:t>Project Manager </a:t>
            </a:r>
            <a:r>
              <a:rPr lang="en-US" sz="2800" b="0" i="0" dirty="0">
                <a:solidFill>
                  <a:srgbClr val="212529"/>
                </a:solidFill>
                <a:effectLst/>
              </a:rPr>
              <a:t>to plan and manage Projects. </a:t>
            </a:r>
          </a:p>
          <a:p>
            <a:pPr algn="just"/>
            <a:r>
              <a:rPr lang="en-US" sz="2800" b="0" i="0" dirty="0">
                <a:solidFill>
                  <a:srgbClr val="212529"/>
                </a:solidFill>
                <a:effectLst/>
              </a:rPr>
              <a:t>They provide the </a:t>
            </a:r>
            <a:r>
              <a:rPr lang="en-US" sz="2800" b="1" i="0" dirty="0">
                <a:solidFill>
                  <a:srgbClr val="92D050"/>
                </a:solidFill>
                <a:effectLst/>
              </a:rPr>
              <a:t>Project Manager </a:t>
            </a:r>
            <a:r>
              <a:rPr lang="en-US" sz="2800" b="0" i="0" dirty="0">
                <a:solidFill>
                  <a:srgbClr val="212529"/>
                </a:solidFill>
                <a:effectLst/>
              </a:rPr>
              <a:t>with much of the data they need to make the big-picture decisions</a:t>
            </a:r>
            <a:endParaRPr lang="en-US" sz="2800" b="1" i="0" dirty="0">
              <a:solidFill>
                <a:srgbClr val="151B26"/>
              </a:solidFill>
              <a:effectLst/>
            </a:endParaRPr>
          </a:p>
          <a:p>
            <a:pPr marL="0" indent="0" algn="just">
              <a:buNone/>
            </a:pPr>
            <a:r>
              <a:rPr lang="en-US" b="1" dirty="0">
                <a:solidFill>
                  <a:srgbClr val="151B26"/>
                </a:solidFill>
              </a:rPr>
              <a:t>	</a:t>
            </a:r>
            <a:r>
              <a:rPr lang="en-US" b="1" i="0" dirty="0">
                <a:solidFill>
                  <a:srgbClr val="151B26"/>
                </a:solidFill>
                <a:effectLst/>
              </a:rPr>
              <a:t>I-8-3- The </a:t>
            </a:r>
            <a:r>
              <a:rPr lang="en-US" b="1" i="0" dirty="0">
                <a:solidFill>
                  <a:srgbClr val="333532"/>
                </a:solidFill>
                <a:effectLst/>
              </a:rPr>
              <a:t>Steering Committee </a:t>
            </a:r>
          </a:p>
          <a:p>
            <a:pPr algn="just"/>
            <a:r>
              <a:rPr lang="en-US" b="0" i="0" dirty="0">
                <a:effectLst/>
              </a:rPr>
              <a:t>A </a:t>
            </a:r>
            <a:r>
              <a:rPr lang="en-US" b="1" i="0" dirty="0">
                <a:solidFill>
                  <a:srgbClr val="7030A0"/>
                </a:solidFill>
                <a:effectLst/>
              </a:rPr>
              <a:t>Steering Committee </a:t>
            </a:r>
            <a:r>
              <a:rPr lang="en-US" b="0" i="0" dirty="0">
                <a:effectLst/>
              </a:rPr>
              <a:t>is a form of corporate governance made up of high-level executives, authorities, or Stakeholders who provide strategic oversight and guidance to one or more projects within an Organization.</a:t>
            </a:r>
          </a:p>
          <a:p>
            <a:pPr algn="just"/>
            <a:r>
              <a:rPr lang="en-US" b="0" i="0" dirty="0">
                <a:effectLst/>
              </a:rPr>
              <a:t> When these people meet, it’s called a </a:t>
            </a:r>
            <a:r>
              <a:rPr lang="en-US" b="1" i="0" dirty="0">
                <a:solidFill>
                  <a:srgbClr val="7030A0"/>
                </a:solidFill>
                <a:effectLst/>
              </a:rPr>
              <a:t>Steering Committee </a:t>
            </a:r>
            <a:r>
              <a:rPr lang="en-US" b="0" i="0" dirty="0">
                <a:effectLst/>
              </a:rPr>
              <a:t>meeting</a:t>
            </a:r>
            <a:r>
              <a:rPr lang="en-US" sz="2600" b="0" i="0" dirty="0">
                <a:effectLst/>
              </a:rPr>
              <a:t>.</a:t>
            </a:r>
          </a:p>
          <a:p>
            <a:endParaRPr lang="fr-FR" dirty="0"/>
          </a:p>
        </p:txBody>
      </p:sp>
      <p:sp>
        <p:nvSpPr>
          <p:cNvPr id="4" name="Titre 1">
            <a:extLst>
              <a:ext uri="{FF2B5EF4-FFF2-40B4-BE49-F238E27FC236}">
                <a16:creationId xmlns:a16="http://schemas.microsoft.com/office/drawing/2014/main" id="{7E1175EF-9024-8C7B-AD97-3FCB6027B5AD}"/>
              </a:ext>
            </a:extLst>
          </p:cNvPr>
          <p:cNvSpPr>
            <a:spLocks noGrp="1"/>
          </p:cNvSpPr>
          <p:nvPr>
            <p:ph type="title"/>
          </p:nvPr>
        </p:nvSpPr>
        <p:spPr>
          <a:xfrm>
            <a:off x="2492663" y="205094"/>
            <a:ext cx="7206673" cy="1325563"/>
          </a:xfrm>
        </p:spPr>
        <p:txBody>
          <a:bodyPr>
            <a:normAutofit/>
          </a:bodyPr>
          <a:lstStyle/>
          <a:p>
            <a:pPr algn="ctr"/>
            <a:r>
              <a:rPr lang="en-US" sz="3600" b="1" i="0" dirty="0">
                <a:solidFill>
                  <a:srgbClr val="FF0066"/>
                </a:solidFill>
                <a:effectLst/>
                <a:latin typeface="+mn-lt"/>
              </a:rPr>
              <a:t>I- The </a:t>
            </a:r>
            <a:r>
              <a:rPr lang="fr-FR" sz="3600" b="1" i="0" dirty="0">
                <a:solidFill>
                  <a:srgbClr val="F50B6F"/>
                </a:solidFill>
                <a:effectLst/>
                <a:latin typeface="Arial" panose="020B0604020202020204" pitchFamily="34" charset="0"/>
              </a:rPr>
              <a:t>Project Stakeholders</a:t>
            </a:r>
            <a:endParaRPr lang="fr-FR" sz="3600" dirty="0">
              <a:solidFill>
                <a:srgbClr val="F50B6F"/>
              </a:solidFill>
              <a:latin typeface="+mn-lt"/>
            </a:endParaRPr>
          </a:p>
        </p:txBody>
      </p:sp>
      <p:pic>
        <p:nvPicPr>
          <p:cNvPr id="5" name="Espace réservé du contenu 5">
            <a:extLst>
              <a:ext uri="{FF2B5EF4-FFF2-40B4-BE49-F238E27FC236}">
                <a16:creationId xmlns:a16="http://schemas.microsoft.com/office/drawing/2014/main" id="{71AA966B-0CB9-556F-CDD4-1CC0B5822777}"/>
              </a:ext>
            </a:extLst>
          </p:cNvPr>
          <p:cNvPicPr>
            <a:picLocks noChangeAspect="1"/>
          </p:cNvPicPr>
          <p:nvPr/>
        </p:nvPicPr>
        <p:blipFill>
          <a:blip r:embed="rId2"/>
          <a:stretch>
            <a:fillRect/>
          </a:stretch>
        </p:blipFill>
        <p:spPr>
          <a:xfrm rot="5400000">
            <a:off x="7899400" y="2565403"/>
            <a:ext cx="6857999" cy="1727200"/>
          </a:xfrm>
          <a:prstGeom prst="rect">
            <a:avLst/>
          </a:prstGeom>
        </p:spPr>
      </p:pic>
    </p:spTree>
    <p:extLst>
      <p:ext uri="{BB962C8B-B14F-4D97-AF65-F5344CB8AC3E}">
        <p14:creationId xmlns:p14="http://schemas.microsoft.com/office/powerpoint/2010/main" val="21071990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AD7EEA4-E58D-A5B8-5799-D00819280091}"/>
              </a:ext>
            </a:extLst>
          </p:cNvPr>
          <p:cNvSpPr>
            <a:spLocks noGrp="1"/>
          </p:cNvSpPr>
          <p:nvPr>
            <p:ph type="title"/>
          </p:nvPr>
        </p:nvSpPr>
        <p:spPr/>
        <p:txBody>
          <a:bodyPr/>
          <a:lstStyle/>
          <a:p>
            <a:endParaRPr lang="fr-FR"/>
          </a:p>
        </p:txBody>
      </p:sp>
      <p:pic>
        <p:nvPicPr>
          <p:cNvPr id="7" name="Image 6">
            <a:extLst>
              <a:ext uri="{FF2B5EF4-FFF2-40B4-BE49-F238E27FC236}">
                <a16:creationId xmlns:a16="http://schemas.microsoft.com/office/drawing/2014/main" id="{22D23990-3DAB-54FA-2958-AF58F1DF0B2B}"/>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247984766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2BD38B9-7259-44A3-B226-33BF69A13FF3}"/>
              </a:ext>
            </a:extLst>
          </p:cNvPr>
          <p:cNvSpPr>
            <a:spLocks noGrp="1"/>
          </p:cNvSpPr>
          <p:nvPr>
            <p:ph idx="1"/>
          </p:nvPr>
        </p:nvSpPr>
        <p:spPr>
          <a:xfrm>
            <a:off x="114300" y="1825625"/>
            <a:ext cx="10234246" cy="4351338"/>
          </a:xfrm>
        </p:spPr>
        <p:txBody>
          <a:bodyPr/>
          <a:lstStyle/>
          <a:p>
            <a:pPr marL="0" indent="0" algn="l">
              <a:buNone/>
            </a:pPr>
            <a:r>
              <a:rPr lang="en-US" b="1" i="0" dirty="0">
                <a:solidFill>
                  <a:srgbClr val="323232"/>
                </a:solidFill>
                <a:effectLst/>
                <a:latin typeface="Arial" panose="020B0604020202020204" pitchFamily="34" charset="0"/>
              </a:rPr>
              <a:t>	</a:t>
            </a:r>
            <a:r>
              <a:rPr lang="en-US" sz="2600" b="1" i="0" dirty="0">
                <a:effectLst/>
              </a:rPr>
              <a:t>II-1-What is Project Scope?</a:t>
            </a:r>
          </a:p>
          <a:p>
            <a:pPr algn="just"/>
            <a:r>
              <a:rPr lang="en-US" sz="2600" b="1" i="0" dirty="0">
                <a:solidFill>
                  <a:srgbClr val="29EF29"/>
                </a:solidFill>
                <a:effectLst/>
              </a:rPr>
              <a:t>Project Scope </a:t>
            </a:r>
            <a:r>
              <a:rPr lang="en-US" sz="2600" b="0" i="0" dirty="0">
                <a:effectLst/>
              </a:rPr>
              <a:t>is the part of  </a:t>
            </a:r>
            <a:r>
              <a:rPr lang="en-US" sz="2600" dirty="0"/>
              <a:t>Project Planning </a:t>
            </a:r>
            <a:r>
              <a:rPr lang="en-US" sz="2600" b="0" i="0" dirty="0">
                <a:effectLst/>
              </a:rPr>
              <a:t>that involves determining and documenting a list of specific </a:t>
            </a:r>
            <a:r>
              <a:rPr lang="en-US" sz="2600" b="1" i="0" dirty="0">
                <a:effectLst/>
              </a:rPr>
              <a:t>project goals</a:t>
            </a:r>
            <a:r>
              <a:rPr lang="en-US" sz="2600" b="0" i="0" dirty="0">
                <a:effectLst/>
              </a:rPr>
              <a:t>, </a:t>
            </a:r>
            <a:r>
              <a:rPr lang="en-US" sz="2600" b="1" i="0" dirty="0">
                <a:effectLst/>
              </a:rPr>
              <a:t>deliverables</a:t>
            </a:r>
            <a:r>
              <a:rPr lang="en-US" sz="2600" b="0" i="0" dirty="0">
                <a:effectLst/>
              </a:rPr>
              <a:t>, </a:t>
            </a:r>
            <a:r>
              <a:rPr lang="en-US" sz="2600" b="1" i="0" dirty="0">
                <a:effectLst/>
              </a:rPr>
              <a:t>tasks</a:t>
            </a:r>
            <a:r>
              <a:rPr lang="en-US" sz="2600" b="0" i="0" dirty="0">
                <a:effectLst/>
              </a:rPr>
              <a:t>, </a:t>
            </a:r>
            <a:r>
              <a:rPr lang="en-US" sz="2600" b="1" i="0" dirty="0">
                <a:effectLst/>
              </a:rPr>
              <a:t>costs </a:t>
            </a:r>
            <a:r>
              <a:rPr lang="en-US" sz="2600" b="0" i="0" dirty="0">
                <a:effectLst/>
              </a:rPr>
              <a:t>and </a:t>
            </a:r>
            <a:r>
              <a:rPr lang="en-US" sz="2600" b="1" i="0" dirty="0">
                <a:effectLst/>
              </a:rPr>
              <a:t>deadlines</a:t>
            </a:r>
            <a:r>
              <a:rPr lang="en-US" sz="2600" b="0" i="0" dirty="0">
                <a:effectLst/>
              </a:rPr>
              <a:t>. </a:t>
            </a:r>
            <a:endParaRPr lang="en-US" sz="2600" dirty="0"/>
          </a:p>
          <a:p>
            <a:pPr algn="just"/>
            <a:r>
              <a:rPr lang="en-US" sz="2600" b="0" i="0" dirty="0">
                <a:effectLst/>
              </a:rPr>
              <a:t> The documentation of a project's scope is called a </a:t>
            </a:r>
            <a:r>
              <a:rPr lang="en-US" sz="2600" b="1" i="1" dirty="0">
                <a:solidFill>
                  <a:srgbClr val="29EF29"/>
                </a:solidFill>
                <a:effectLst/>
              </a:rPr>
              <a:t>Scope Statement</a:t>
            </a:r>
            <a:r>
              <a:rPr lang="en-US" sz="2600" b="1" i="0" dirty="0">
                <a:solidFill>
                  <a:srgbClr val="29EF29"/>
                </a:solidFill>
                <a:effectLst/>
              </a:rPr>
              <a:t> </a:t>
            </a:r>
            <a:r>
              <a:rPr lang="en-US" sz="2600" b="0" i="0" dirty="0">
                <a:effectLst/>
              </a:rPr>
              <a:t>or </a:t>
            </a:r>
            <a:r>
              <a:rPr lang="en-US" sz="2600" b="1" i="1" dirty="0">
                <a:solidFill>
                  <a:srgbClr val="29EF29"/>
                </a:solidFill>
                <a:effectLst/>
              </a:rPr>
              <a:t>Terms of Reference</a:t>
            </a:r>
            <a:r>
              <a:rPr lang="en-US" sz="2600" b="0" i="0" dirty="0">
                <a:effectLst/>
              </a:rPr>
              <a:t>. </a:t>
            </a:r>
          </a:p>
          <a:p>
            <a:pPr marL="0" indent="0" algn="just">
              <a:buNone/>
            </a:pPr>
            <a:r>
              <a:rPr lang="en-US" sz="2600" b="0" i="0" dirty="0">
                <a:effectLst/>
              </a:rPr>
              <a:t>It explains the </a:t>
            </a:r>
            <a:r>
              <a:rPr lang="en-US" sz="2600" b="1" i="0" dirty="0">
                <a:effectLst/>
              </a:rPr>
              <a:t>boundaries of the Project</a:t>
            </a:r>
            <a:r>
              <a:rPr lang="en-US" sz="2600" b="0" i="0" dirty="0">
                <a:effectLst/>
              </a:rPr>
              <a:t>, establishes </a:t>
            </a:r>
            <a:r>
              <a:rPr lang="en-US" sz="2600" b="1" i="0" dirty="0">
                <a:effectLst/>
              </a:rPr>
              <a:t>responsibilities for each team member </a:t>
            </a:r>
            <a:r>
              <a:rPr lang="en-US" sz="2600" b="0" i="0" dirty="0">
                <a:effectLst/>
              </a:rPr>
              <a:t>and sets up </a:t>
            </a:r>
            <a:r>
              <a:rPr lang="en-US" sz="2600" b="1" i="0" dirty="0">
                <a:effectLst/>
              </a:rPr>
              <a:t>procedures for how completed work will be verified and approved</a:t>
            </a:r>
            <a:r>
              <a:rPr lang="en-US" sz="2600" b="0" i="0" dirty="0">
                <a:effectLst/>
              </a:rPr>
              <a:t>.</a:t>
            </a:r>
          </a:p>
          <a:p>
            <a:endParaRPr lang="fr-FR" dirty="0"/>
          </a:p>
        </p:txBody>
      </p:sp>
      <p:sp>
        <p:nvSpPr>
          <p:cNvPr id="4" name="Titre 1">
            <a:extLst>
              <a:ext uri="{FF2B5EF4-FFF2-40B4-BE49-F238E27FC236}">
                <a16:creationId xmlns:a16="http://schemas.microsoft.com/office/drawing/2014/main" id="{9D976856-BF8F-4EB2-A52B-A6CD1E6AF148}"/>
              </a:ext>
            </a:extLst>
          </p:cNvPr>
          <p:cNvSpPr>
            <a:spLocks noGrp="1"/>
          </p:cNvSpPr>
          <p:nvPr>
            <p:ph type="title"/>
          </p:nvPr>
        </p:nvSpPr>
        <p:spPr>
          <a:xfrm>
            <a:off x="2382714" y="465992"/>
            <a:ext cx="7139355" cy="923194"/>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7675C6CF-7E62-4E2C-A938-748C387A4B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9887937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CB5A297-09B0-4513-B9ED-E0321CE6FB47}"/>
              </a:ext>
            </a:extLst>
          </p:cNvPr>
          <p:cNvSpPr>
            <a:spLocks noGrp="1"/>
          </p:cNvSpPr>
          <p:nvPr>
            <p:ph idx="1"/>
          </p:nvPr>
        </p:nvSpPr>
        <p:spPr>
          <a:xfrm>
            <a:off x="158262" y="1705708"/>
            <a:ext cx="10313376" cy="4743205"/>
          </a:xfrm>
        </p:spPr>
        <p:txBody>
          <a:bodyPr>
            <a:normAutofit lnSpcReduction="10000"/>
          </a:bodyPr>
          <a:lstStyle/>
          <a:p>
            <a:r>
              <a:rPr lang="en-US" sz="2600" b="0" i="0" dirty="0">
                <a:effectLst/>
              </a:rPr>
              <a:t>During </a:t>
            </a:r>
            <a:r>
              <a:rPr lang="en-US" sz="2600" b="1" i="0" dirty="0">
                <a:effectLst/>
              </a:rPr>
              <a:t>the Project</a:t>
            </a:r>
            <a:r>
              <a:rPr lang="en-US" sz="2600" b="0" i="0" dirty="0">
                <a:effectLst/>
              </a:rPr>
              <a:t>, this documentation helps the Project team remain focused and on task. </a:t>
            </a:r>
          </a:p>
          <a:p>
            <a:endParaRPr lang="en-US" sz="2600" b="0" i="0" dirty="0">
              <a:effectLst/>
            </a:endParaRPr>
          </a:p>
          <a:p>
            <a:r>
              <a:rPr lang="en-US" sz="2600" b="0" i="0" dirty="0">
                <a:effectLst/>
              </a:rPr>
              <a:t>Note that a </a:t>
            </a:r>
            <a:r>
              <a:rPr lang="en-US" sz="2600" b="1" i="0" dirty="0">
                <a:effectLst/>
              </a:rPr>
              <a:t>Project’s Scope Statement </a:t>
            </a:r>
            <a:r>
              <a:rPr lang="en-US" sz="2600" b="0" i="0" dirty="0">
                <a:effectLst/>
              </a:rPr>
              <a:t>should not be confused with its Charter; a </a:t>
            </a:r>
            <a:r>
              <a:rPr lang="en-US" sz="2600" b="1" i="0" dirty="0">
                <a:effectLst/>
              </a:rPr>
              <a:t>Project Charter </a:t>
            </a:r>
            <a:r>
              <a:rPr lang="en-US" sz="2600" b="0" i="0" dirty="0">
                <a:effectLst/>
              </a:rPr>
              <a:t>simply documents that the Project exists.</a:t>
            </a:r>
            <a:endParaRPr lang="fr-FR" sz="2600" dirty="0"/>
          </a:p>
          <a:p>
            <a:pPr marL="0" indent="0">
              <a:buNone/>
            </a:pPr>
            <a:endParaRPr lang="en-US" sz="2600" dirty="0"/>
          </a:p>
          <a:p>
            <a:r>
              <a:rPr lang="en-US" sz="2600" b="0" i="0" dirty="0">
                <a:effectLst/>
              </a:rPr>
              <a:t>The </a:t>
            </a:r>
            <a:r>
              <a:rPr lang="en-US" sz="2600" b="1" i="0" dirty="0">
                <a:solidFill>
                  <a:srgbClr val="29EF29"/>
                </a:solidFill>
                <a:effectLst/>
              </a:rPr>
              <a:t>Scope Statement </a:t>
            </a:r>
            <a:r>
              <a:rPr lang="en-US" sz="2600" b="0" i="0" dirty="0">
                <a:effectLst/>
              </a:rPr>
              <a:t>also provides the team with </a:t>
            </a:r>
            <a:r>
              <a:rPr lang="en-US" sz="2600" b="1" i="0" dirty="0">
                <a:effectLst/>
              </a:rPr>
              <a:t>guidelines for making decisions about change requests during the Project</a:t>
            </a:r>
            <a:r>
              <a:rPr lang="en-US" sz="2600" b="0" i="0" dirty="0">
                <a:effectLst/>
              </a:rPr>
              <a:t>. </a:t>
            </a:r>
          </a:p>
          <a:p>
            <a:endParaRPr lang="en-US" sz="2600" b="0" i="0" dirty="0">
              <a:effectLst/>
            </a:endParaRPr>
          </a:p>
          <a:p>
            <a:r>
              <a:rPr lang="en-US" sz="2600" b="0" i="0" dirty="0">
                <a:effectLst/>
              </a:rPr>
              <a:t>That ensures everyone on the Team understands the extent of the Project and agrees upon exactly how the Project’s Goals will be met. </a:t>
            </a:r>
          </a:p>
          <a:p>
            <a:endParaRPr lang="en-US" sz="2600" b="0" i="0" dirty="0">
              <a:effectLst/>
            </a:endParaRPr>
          </a:p>
        </p:txBody>
      </p:sp>
      <p:sp>
        <p:nvSpPr>
          <p:cNvPr id="4" name="Titre 1">
            <a:extLst>
              <a:ext uri="{FF2B5EF4-FFF2-40B4-BE49-F238E27FC236}">
                <a16:creationId xmlns:a16="http://schemas.microsoft.com/office/drawing/2014/main" id="{D00A6921-4332-4658-B1E6-6293F7462E2C}"/>
              </a:ext>
            </a:extLst>
          </p:cNvPr>
          <p:cNvSpPr>
            <a:spLocks noGrp="1"/>
          </p:cNvSpPr>
          <p:nvPr>
            <p:ph type="title"/>
          </p:nvPr>
        </p:nvSpPr>
        <p:spPr>
          <a:xfrm>
            <a:off x="2409092" y="409087"/>
            <a:ext cx="7244862" cy="900967"/>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F69AFF2B-C185-4017-B104-EDA4CD1EFB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206168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19CC855-BCC4-4EBA-ABCE-39010C86294C}"/>
              </a:ext>
            </a:extLst>
          </p:cNvPr>
          <p:cNvSpPr>
            <a:spLocks noGrp="1"/>
          </p:cNvSpPr>
          <p:nvPr>
            <p:ph idx="1"/>
          </p:nvPr>
        </p:nvSpPr>
        <p:spPr>
          <a:xfrm>
            <a:off x="167054" y="1825625"/>
            <a:ext cx="10251831" cy="4667250"/>
          </a:xfrm>
        </p:spPr>
        <p:txBody>
          <a:bodyPr>
            <a:normAutofit fontScale="92500" lnSpcReduction="10000"/>
          </a:bodyPr>
          <a:lstStyle/>
          <a:p>
            <a:pPr marL="0" indent="0" algn="l">
              <a:buNone/>
            </a:pPr>
            <a:r>
              <a:rPr lang="en-US" b="1" i="0" dirty="0">
                <a:solidFill>
                  <a:srgbClr val="323232"/>
                </a:solidFill>
                <a:effectLst/>
                <a:latin typeface="Arial" panose="020B0604020202020204" pitchFamily="34" charset="0"/>
              </a:rPr>
              <a:t>	</a:t>
            </a:r>
            <a:r>
              <a:rPr lang="en-US" b="1" i="0" dirty="0">
                <a:effectLst/>
              </a:rPr>
              <a:t>II-2- How to define the Scope of a Project</a:t>
            </a:r>
          </a:p>
          <a:p>
            <a:pPr algn="just"/>
            <a:r>
              <a:rPr lang="en-US" b="0" i="0" dirty="0">
                <a:effectLst/>
              </a:rPr>
              <a:t>Defining Project Scope requires input from the Project Stakeholders. They work with Project Managers to establish the key elements of </a:t>
            </a:r>
            <a:r>
              <a:rPr lang="en-US" b="1" i="0" dirty="0">
                <a:effectLst/>
              </a:rPr>
              <a:t>budget</a:t>
            </a:r>
            <a:r>
              <a:rPr lang="en-US" b="0" i="0" dirty="0">
                <a:effectLst/>
              </a:rPr>
              <a:t>, </a:t>
            </a:r>
            <a:r>
              <a:rPr lang="en-US" b="1" i="0" dirty="0">
                <a:effectLst/>
              </a:rPr>
              <a:t>objectives</a:t>
            </a:r>
            <a:r>
              <a:rPr lang="en-US" b="0" i="0" dirty="0">
                <a:effectLst/>
              </a:rPr>
              <a:t>, </a:t>
            </a:r>
            <a:r>
              <a:rPr lang="en-US" b="1" i="0" dirty="0">
                <a:effectLst/>
              </a:rPr>
              <a:t>quality</a:t>
            </a:r>
            <a:r>
              <a:rPr lang="en-US" b="0" i="0" dirty="0">
                <a:effectLst/>
              </a:rPr>
              <a:t> and </a:t>
            </a:r>
            <a:r>
              <a:rPr lang="en-US" b="1" i="0" dirty="0">
                <a:effectLst/>
              </a:rPr>
              <a:t>timeline</a:t>
            </a:r>
            <a:r>
              <a:rPr lang="en-US" b="0" i="0" dirty="0">
                <a:effectLst/>
              </a:rPr>
              <a:t>.</a:t>
            </a:r>
          </a:p>
          <a:p>
            <a:pPr algn="just"/>
            <a:endParaRPr lang="en-US" b="0" i="0" dirty="0">
              <a:effectLst/>
            </a:endParaRPr>
          </a:p>
          <a:p>
            <a:pPr algn="just"/>
            <a:r>
              <a:rPr lang="en-US" b="1" i="0" dirty="0">
                <a:effectLst/>
              </a:rPr>
              <a:t>To determine Scope</a:t>
            </a:r>
            <a:r>
              <a:rPr lang="en-US" b="0" i="0" dirty="0">
                <a:effectLst/>
              </a:rPr>
              <a:t>, Project Managers must collect </a:t>
            </a:r>
            <a:r>
              <a:rPr lang="en-US" b="1" i="0" dirty="0">
                <a:effectLst/>
              </a:rPr>
              <a:t>Requirements</a:t>
            </a:r>
            <a:r>
              <a:rPr lang="en-US" b="0" i="0" dirty="0">
                <a:effectLst/>
              </a:rPr>
              <a:t> for what the Stakeholders need from the Project. This includes the following elements:</a:t>
            </a:r>
          </a:p>
          <a:p>
            <a:pPr marL="0" indent="0" algn="just">
              <a:buNone/>
            </a:pPr>
            <a:r>
              <a:rPr lang="en-US" b="0" i="0" dirty="0">
                <a:effectLst/>
              </a:rPr>
              <a:t>	* the </a:t>
            </a:r>
            <a:r>
              <a:rPr lang="en-US" b="1" i="0" dirty="0">
                <a:effectLst/>
              </a:rPr>
              <a:t>Project’s Objectives and Deliverables</a:t>
            </a:r>
            <a:r>
              <a:rPr lang="en-US" b="0" i="0" dirty="0">
                <a:effectLst/>
              </a:rPr>
              <a:t>;</a:t>
            </a:r>
          </a:p>
          <a:p>
            <a:pPr marL="0" indent="0" algn="just">
              <a:buNone/>
            </a:pPr>
            <a:r>
              <a:rPr lang="en-US" b="0" i="0" dirty="0">
                <a:effectLst/>
              </a:rPr>
              <a:t>	* </a:t>
            </a:r>
            <a:r>
              <a:rPr lang="en-US" b="1" i="0" dirty="0">
                <a:effectLst/>
              </a:rPr>
              <a:t>when the Project must be completed</a:t>
            </a:r>
            <a:r>
              <a:rPr lang="en-US" b="0" i="0" dirty="0">
                <a:effectLst/>
              </a:rPr>
              <a:t>; and</a:t>
            </a:r>
          </a:p>
          <a:p>
            <a:pPr marL="0" indent="0" algn="just">
              <a:buNone/>
            </a:pPr>
            <a:r>
              <a:rPr lang="en-US" b="0" i="0" dirty="0">
                <a:effectLst/>
              </a:rPr>
              <a:t>	* </a:t>
            </a:r>
            <a:r>
              <a:rPr lang="en-US" b="1" i="0" dirty="0">
                <a:effectLst/>
              </a:rPr>
              <a:t>how much the Stakeholders can pay for it</a:t>
            </a:r>
            <a:r>
              <a:rPr lang="en-US" b="0" i="0" dirty="0">
                <a:effectLst/>
              </a:rPr>
              <a:t>.</a:t>
            </a:r>
            <a:endParaRPr lang="fr-FR" dirty="0"/>
          </a:p>
        </p:txBody>
      </p:sp>
      <p:sp>
        <p:nvSpPr>
          <p:cNvPr id="4" name="Titre 1">
            <a:extLst>
              <a:ext uri="{FF2B5EF4-FFF2-40B4-BE49-F238E27FC236}">
                <a16:creationId xmlns:a16="http://schemas.microsoft.com/office/drawing/2014/main" id="{BDB6D5DC-7C03-4E5E-A6D7-1288E4A40E54}"/>
              </a:ext>
            </a:extLst>
          </p:cNvPr>
          <p:cNvSpPr>
            <a:spLocks noGrp="1"/>
          </p:cNvSpPr>
          <p:nvPr>
            <p:ph type="title"/>
          </p:nvPr>
        </p:nvSpPr>
        <p:spPr>
          <a:xfrm>
            <a:off x="2426677" y="365125"/>
            <a:ext cx="7112978" cy="953721"/>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9B407827-4AA6-4857-8FD3-BB508AD4BA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105029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re 1">
            <a:extLst>
              <a:ext uri="{FF2B5EF4-FFF2-40B4-BE49-F238E27FC236}">
                <a16:creationId xmlns:a16="http://schemas.microsoft.com/office/drawing/2014/main" id="{3236DF5C-3FD1-48FF-B307-31DFFC47A8A6}"/>
              </a:ext>
            </a:extLst>
          </p:cNvPr>
          <p:cNvSpPr>
            <a:spLocks noGrp="1"/>
          </p:cNvSpPr>
          <p:nvPr>
            <p:ph type="title"/>
          </p:nvPr>
        </p:nvSpPr>
        <p:spPr>
          <a:xfrm>
            <a:off x="2444262" y="365125"/>
            <a:ext cx="7165730" cy="900967"/>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sp>
        <p:nvSpPr>
          <p:cNvPr id="2" name="Espace réservé du contenu 1">
            <a:extLst>
              <a:ext uri="{FF2B5EF4-FFF2-40B4-BE49-F238E27FC236}">
                <a16:creationId xmlns:a16="http://schemas.microsoft.com/office/drawing/2014/main" id="{2050B9B0-0E1E-4670-BEBE-616B7445E482}"/>
              </a:ext>
            </a:extLst>
          </p:cNvPr>
          <p:cNvSpPr>
            <a:spLocks noGrp="1"/>
          </p:cNvSpPr>
          <p:nvPr>
            <p:ph idx="1"/>
          </p:nvPr>
        </p:nvSpPr>
        <p:spPr>
          <a:xfrm>
            <a:off x="203200" y="1807153"/>
            <a:ext cx="10169236" cy="4351338"/>
          </a:xfrm>
        </p:spPr>
        <p:txBody>
          <a:bodyPr>
            <a:normAutofit/>
          </a:bodyPr>
          <a:lstStyle/>
          <a:p>
            <a:pPr marL="0" indent="0" algn="l">
              <a:buNone/>
            </a:pPr>
            <a:r>
              <a:rPr lang="en-US" b="0" i="0" dirty="0">
                <a:solidFill>
                  <a:srgbClr val="090911"/>
                </a:solidFill>
                <a:effectLst/>
                <a:latin typeface="Avenir LT W01_85 Heavy1475544"/>
              </a:rPr>
              <a:t>	</a:t>
            </a:r>
            <a:r>
              <a:rPr lang="en-US" b="1" i="0" dirty="0">
                <a:solidFill>
                  <a:srgbClr val="090911"/>
                </a:solidFill>
                <a:effectLst/>
                <a:latin typeface="Avenir LT W01_85 Heavy1475544"/>
              </a:rPr>
              <a:t>II-3-Scope Statement</a:t>
            </a:r>
            <a:endParaRPr lang="en-US" b="1" i="0" dirty="0">
              <a:solidFill>
                <a:srgbClr val="090911"/>
              </a:solidFill>
              <a:effectLst/>
              <a:latin typeface="Avenir LT W01_65 Medium1475532"/>
            </a:endParaRPr>
          </a:p>
          <a:p>
            <a:pPr algn="just"/>
            <a:r>
              <a:rPr lang="en-US" sz="2600" b="0" i="0" dirty="0">
                <a:solidFill>
                  <a:srgbClr val="090911"/>
                </a:solidFill>
                <a:effectLst/>
              </a:rPr>
              <a:t>Creating an </a:t>
            </a:r>
            <a:r>
              <a:rPr lang="en-US" sz="2600" b="1" i="0" dirty="0">
                <a:solidFill>
                  <a:srgbClr val="090911"/>
                </a:solidFill>
                <a:effectLst/>
              </a:rPr>
              <a:t>accurate document </a:t>
            </a:r>
            <a:r>
              <a:rPr lang="en-US" sz="2600" b="0" i="0" dirty="0">
                <a:solidFill>
                  <a:srgbClr val="090911"/>
                </a:solidFill>
                <a:effectLst/>
              </a:rPr>
              <a:t>that </a:t>
            </a:r>
            <a:r>
              <a:rPr lang="en-US" sz="2600" b="1" i="0" dirty="0">
                <a:solidFill>
                  <a:srgbClr val="090911"/>
                </a:solidFill>
                <a:effectLst/>
              </a:rPr>
              <a:t>outlines the goals, deadlines and relationships that shape the Project </a:t>
            </a:r>
            <a:r>
              <a:rPr lang="en-US" sz="2600" b="0" i="0" dirty="0">
                <a:solidFill>
                  <a:srgbClr val="090911"/>
                </a:solidFill>
                <a:effectLst/>
              </a:rPr>
              <a:t>is called </a:t>
            </a:r>
            <a:r>
              <a:rPr lang="en-US" sz="2600" b="1" i="0" dirty="0">
                <a:solidFill>
                  <a:srgbClr val="66FF33"/>
                </a:solidFill>
                <a:effectLst/>
              </a:rPr>
              <a:t>the Scope Statement</a:t>
            </a:r>
            <a:r>
              <a:rPr lang="en-US" sz="2600" b="0" i="0" dirty="0">
                <a:solidFill>
                  <a:srgbClr val="090911"/>
                </a:solidFill>
                <a:effectLst/>
              </a:rPr>
              <a:t>. </a:t>
            </a:r>
          </a:p>
          <a:p>
            <a:pPr marL="0" indent="0" algn="just">
              <a:buNone/>
            </a:pPr>
            <a:endParaRPr lang="en-US" sz="2600" b="0" i="0" dirty="0">
              <a:solidFill>
                <a:srgbClr val="090911"/>
              </a:solidFill>
              <a:effectLst/>
            </a:endParaRPr>
          </a:p>
          <a:p>
            <a:pPr algn="just"/>
            <a:r>
              <a:rPr lang="en-US" sz="2600" b="0" i="0" dirty="0">
                <a:solidFill>
                  <a:srgbClr val="090911"/>
                </a:solidFill>
                <a:effectLst/>
              </a:rPr>
              <a:t>Including specific elements within this document will help build an effective </a:t>
            </a:r>
            <a:r>
              <a:rPr lang="en-US" sz="2600" b="1" i="0" dirty="0">
                <a:solidFill>
                  <a:srgbClr val="66FF33"/>
                </a:solidFill>
                <a:effectLst/>
              </a:rPr>
              <a:t>Scope Statement </a:t>
            </a:r>
            <a:r>
              <a:rPr lang="en-US" sz="2600" b="0" i="0" dirty="0">
                <a:solidFill>
                  <a:srgbClr val="090911"/>
                </a:solidFill>
                <a:effectLst/>
              </a:rPr>
              <a:t>that will </a:t>
            </a:r>
            <a:r>
              <a:rPr lang="en-US" sz="2600" b="1" i="0" dirty="0">
                <a:solidFill>
                  <a:srgbClr val="090911"/>
                </a:solidFill>
                <a:effectLst/>
              </a:rPr>
              <a:t>minimize the risk of change orders and disruptions</a:t>
            </a:r>
            <a:r>
              <a:rPr lang="en-US" sz="2600" b="0" i="0" dirty="0">
                <a:solidFill>
                  <a:srgbClr val="090911"/>
                </a:solidFill>
                <a:effectLst/>
              </a:rPr>
              <a:t>, while </a:t>
            </a:r>
            <a:r>
              <a:rPr lang="en-US" sz="2600" b="1" i="0" dirty="0">
                <a:solidFill>
                  <a:srgbClr val="090911"/>
                </a:solidFill>
                <a:effectLst/>
              </a:rPr>
              <a:t>staying on Budget</a:t>
            </a:r>
            <a:r>
              <a:rPr lang="en-US" sz="2600" b="0" i="0" dirty="0">
                <a:solidFill>
                  <a:srgbClr val="090911"/>
                </a:solidFill>
                <a:effectLst/>
              </a:rPr>
              <a:t>. </a:t>
            </a:r>
            <a:endParaRPr lang="fr-FR" sz="2600" dirty="0"/>
          </a:p>
        </p:txBody>
      </p:sp>
      <p:pic>
        <p:nvPicPr>
          <p:cNvPr id="5" name="Picture 2" descr="Project Management: Defining Project Scope">
            <a:extLst>
              <a:ext uri="{FF2B5EF4-FFF2-40B4-BE49-F238E27FC236}">
                <a16:creationId xmlns:a16="http://schemas.microsoft.com/office/drawing/2014/main" id="{7C443918-BBC9-4276-B098-A8845B90BE4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918242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68CBED4-F5AD-49EB-81E6-F4846064B1FF}"/>
              </a:ext>
            </a:extLst>
          </p:cNvPr>
          <p:cNvSpPr>
            <a:spLocks noGrp="1"/>
          </p:cNvSpPr>
          <p:nvPr>
            <p:ph idx="1"/>
          </p:nvPr>
        </p:nvSpPr>
        <p:spPr>
          <a:xfrm>
            <a:off x="96715" y="1825624"/>
            <a:ext cx="10357339" cy="4584411"/>
          </a:xfrm>
        </p:spPr>
        <p:txBody>
          <a:bodyPr>
            <a:normAutofit lnSpcReduction="10000"/>
          </a:bodyPr>
          <a:lstStyle/>
          <a:p>
            <a:pPr marL="0" indent="0">
              <a:buNone/>
            </a:pPr>
            <a:r>
              <a:rPr lang="en-US" b="1" i="0" dirty="0">
                <a:solidFill>
                  <a:srgbClr val="454545"/>
                </a:solidFill>
                <a:effectLst/>
                <a:latin typeface="Roboto" panose="02000000000000000000" pitchFamily="2" charset="0"/>
              </a:rPr>
              <a:t>	</a:t>
            </a:r>
            <a:r>
              <a:rPr lang="en-US" b="1" i="0" dirty="0">
                <a:effectLst/>
              </a:rPr>
              <a:t> </a:t>
            </a:r>
            <a:r>
              <a:rPr lang="en-US" sz="2600" b="1" i="0" dirty="0">
                <a:solidFill>
                  <a:srgbClr val="29EF29"/>
                </a:solidFill>
                <a:effectLst/>
              </a:rPr>
              <a:t>A Project Scope Statement </a:t>
            </a:r>
            <a:r>
              <a:rPr lang="en-US" sz="2600" b="0" i="0" dirty="0">
                <a:effectLst/>
              </a:rPr>
              <a:t>includes </a:t>
            </a:r>
            <a:r>
              <a:rPr lang="en-US" sz="2600" b="1" i="0" dirty="0">
                <a:effectLst/>
              </a:rPr>
              <a:t>the final deliverables</a:t>
            </a:r>
            <a:r>
              <a:rPr lang="en-US" sz="2600" b="0" i="0" dirty="0">
                <a:effectLst/>
              </a:rPr>
              <a:t>, as well as any </a:t>
            </a:r>
            <a:r>
              <a:rPr lang="en-US" sz="2600" b="1" i="0" dirty="0">
                <a:effectLst/>
              </a:rPr>
              <a:t>constraints</a:t>
            </a:r>
            <a:r>
              <a:rPr lang="en-US" sz="2600" b="0" i="0" dirty="0">
                <a:effectLst/>
              </a:rPr>
              <a:t>, </a:t>
            </a:r>
            <a:r>
              <a:rPr lang="en-US" sz="2600" b="1" i="0" dirty="0">
                <a:effectLst/>
              </a:rPr>
              <a:t>resources</a:t>
            </a:r>
            <a:r>
              <a:rPr lang="en-US" sz="2600" b="0" i="0" dirty="0">
                <a:effectLst/>
              </a:rPr>
              <a:t> and </a:t>
            </a:r>
            <a:r>
              <a:rPr lang="en-US" sz="2600" b="1" i="0" dirty="0">
                <a:effectLst/>
              </a:rPr>
              <a:t>key features </a:t>
            </a:r>
            <a:r>
              <a:rPr lang="en-US" sz="2600" b="0" i="0" dirty="0">
                <a:effectLst/>
              </a:rPr>
              <a:t>identified within the project. </a:t>
            </a:r>
          </a:p>
          <a:p>
            <a:pPr marL="0" indent="0">
              <a:buNone/>
            </a:pPr>
            <a:r>
              <a:rPr lang="en-US" sz="2600" b="0" i="0" dirty="0">
                <a:effectLst/>
              </a:rPr>
              <a:t>In short, it lays out </a:t>
            </a:r>
            <a:r>
              <a:rPr lang="en-US" sz="2600" b="1" i="0" dirty="0">
                <a:solidFill>
                  <a:srgbClr val="0070C0"/>
                </a:solidFill>
                <a:effectLst/>
              </a:rPr>
              <a:t>the boundaries of the entire Project</a:t>
            </a:r>
            <a:r>
              <a:rPr lang="en-US" sz="2600" b="0" i="0" dirty="0">
                <a:effectLst/>
              </a:rPr>
              <a:t>.</a:t>
            </a:r>
          </a:p>
          <a:p>
            <a:pPr marL="0" indent="0">
              <a:buNone/>
            </a:pPr>
            <a:endParaRPr lang="en-US" sz="2600" b="0" i="0" dirty="0">
              <a:effectLst/>
            </a:endParaRPr>
          </a:p>
          <a:p>
            <a:pPr algn="just" fontAlgn="base"/>
            <a:r>
              <a:rPr lang="en-US" sz="2600" b="0" i="0" dirty="0">
                <a:effectLst/>
              </a:rPr>
              <a:t>A good </a:t>
            </a:r>
            <a:r>
              <a:rPr lang="en-US" sz="2600" b="1" i="0" dirty="0">
                <a:solidFill>
                  <a:srgbClr val="29EF29"/>
                </a:solidFill>
                <a:effectLst/>
              </a:rPr>
              <a:t>Scope Statement</a:t>
            </a:r>
            <a:r>
              <a:rPr lang="en-US" sz="2600" b="0" i="0" dirty="0">
                <a:effectLst/>
              </a:rPr>
              <a:t> is essential to </a:t>
            </a:r>
            <a:r>
              <a:rPr lang="en-US" sz="2600" b="1" i="0" dirty="0">
                <a:effectLst/>
              </a:rPr>
              <a:t>reinforce the Project Scope for all involved parties</a:t>
            </a:r>
            <a:r>
              <a:rPr lang="en-US" sz="2600" b="0" i="0" dirty="0">
                <a:effectLst/>
              </a:rPr>
              <a:t>. It will encourage </a:t>
            </a:r>
            <a:r>
              <a:rPr lang="en-US" sz="2600" b="1" i="0" dirty="0">
                <a:effectLst/>
              </a:rPr>
              <a:t>successful buy-in from potential Stakeholders</a:t>
            </a:r>
            <a:r>
              <a:rPr lang="en-US" sz="2600" b="0" i="0" dirty="0">
                <a:effectLst/>
              </a:rPr>
              <a:t>, as well as ensure that </a:t>
            </a:r>
            <a:r>
              <a:rPr lang="en-US" sz="2600" b="1" i="0" dirty="0">
                <a:effectLst/>
              </a:rPr>
              <a:t>all Project participants are on the same page.</a:t>
            </a:r>
          </a:p>
          <a:p>
            <a:pPr marL="0" indent="0" algn="just" fontAlgn="base">
              <a:buNone/>
            </a:pPr>
            <a:endParaRPr lang="en-US" sz="2600" b="0" i="0" dirty="0">
              <a:effectLst/>
            </a:endParaRPr>
          </a:p>
          <a:p>
            <a:pPr algn="just" fontAlgn="base"/>
            <a:r>
              <a:rPr lang="en-US" sz="2600" b="0" i="0" dirty="0">
                <a:effectLst/>
              </a:rPr>
              <a:t>It also helps to </a:t>
            </a:r>
            <a:r>
              <a:rPr lang="en-US" sz="2600" b="1" i="0" dirty="0">
                <a:effectLst/>
              </a:rPr>
              <a:t>filter irrelevant tasks</a:t>
            </a:r>
            <a:r>
              <a:rPr lang="en-US" sz="2600" b="0" i="0" dirty="0">
                <a:effectLst/>
              </a:rPr>
              <a:t>, which </a:t>
            </a:r>
            <a:r>
              <a:rPr lang="en-US" sz="2600" b="1" i="0" dirty="0">
                <a:effectLst/>
              </a:rPr>
              <a:t>prevents wastage of time and Resources.</a:t>
            </a:r>
          </a:p>
          <a:p>
            <a:pPr marL="0" indent="0">
              <a:buNone/>
            </a:pPr>
            <a:endParaRPr lang="fr-FR" dirty="0"/>
          </a:p>
        </p:txBody>
      </p:sp>
      <p:sp>
        <p:nvSpPr>
          <p:cNvPr id="4" name="Titre 1">
            <a:extLst>
              <a:ext uri="{FF2B5EF4-FFF2-40B4-BE49-F238E27FC236}">
                <a16:creationId xmlns:a16="http://schemas.microsoft.com/office/drawing/2014/main" id="{7C88288C-3EA9-4838-AE6C-2E99C5F4F761}"/>
              </a:ext>
            </a:extLst>
          </p:cNvPr>
          <p:cNvSpPr>
            <a:spLocks noGrp="1"/>
          </p:cNvSpPr>
          <p:nvPr>
            <p:ph type="title"/>
          </p:nvPr>
        </p:nvSpPr>
        <p:spPr>
          <a:xfrm>
            <a:off x="2409091" y="373919"/>
            <a:ext cx="7183317" cy="874590"/>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6FF3ABD7-A093-4A68-9F0A-9054221F9E2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5122103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1B22ECF-2227-46F8-8455-4F22F043768D}"/>
              </a:ext>
            </a:extLst>
          </p:cNvPr>
          <p:cNvSpPr>
            <a:spLocks noGrp="1"/>
          </p:cNvSpPr>
          <p:nvPr>
            <p:ph idx="1"/>
          </p:nvPr>
        </p:nvSpPr>
        <p:spPr>
          <a:xfrm>
            <a:off x="193964" y="1662546"/>
            <a:ext cx="10243127" cy="5133908"/>
          </a:xfrm>
        </p:spPr>
        <p:txBody>
          <a:bodyPr>
            <a:normAutofit/>
          </a:bodyPr>
          <a:lstStyle/>
          <a:p>
            <a:pPr algn="just" fontAlgn="base"/>
            <a:r>
              <a:rPr lang="en-US" sz="2600" b="0" i="0" dirty="0">
                <a:solidFill>
                  <a:srgbClr val="66FF33"/>
                </a:solidFill>
                <a:effectLst/>
              </a:rPr>
              <a:t>Project</a:t>
            </a:r>
            <a:r>
              <a:rPr lang="en-US" sz="2600" b="0" i="0" dirty="0">
                <a:effectLst/>
              </a:rPr>
              <a:t> </a:t>
            </a:r>
            <a:r>
              <a:rPr lang="en-US" sz="2600" b="1" i="0" dirty="0">
                <a:solidFill>
                  <a:srgbClr val="29EF29"/>
                </a:solidFill>
                <a:effectLst/>
              </a:rPr>
              <a:t>Scope Statement</a:t>
            </a:r>
            <a:r>
              <a:rPr lang="en-US" sz="2600" b="0" i="0" dirty="0">
                <a:effectLst/>
              </a:rPr>
              <a:t> can often </a:t>
            </a:r>
            <a:r>
              <a:rPr lang="en-US" sz="2600" b="1" i="0" dirty="0">
                <a:effectLst/>
              </a:rPr>
              <a:t>determine the difference between a successful and unsuccessful Project</a:t>
            </a:r>
            <a:r>
              <a:rPr lang="en-US" sz="2600" b="0" i="0" dirty="0">
                <a:effectLst/>
              </a:rPr>
              <a:t>.</a:t>
            </a:r>
          </a:p>
          <a:p>
            <a:pPr marL="0" indent="0" algn="just" fontAlgn="base">
              <a:buNone/>
            </a:pPr>
            <a:endParaRPr lang="en-US" sz="2600" b="0" i="0" dirty="0">
              <a:solidFill>
                <a:srgbClr val="454545"/>
              </a:solidFill>
              <a:effectLst/>
            </a:endParaRPr>
          </a:p>
          <a:p>
            <a:pPr algn="just" fontAlgn="base"/>
            <a:r>
              <a:rPr lang="en-US" sz="2600" b="0" i="0" dirty="0">
                <a:effectLst/>
              </a:rPr>
              <a:t>To ensure that you meet all the main aspects of the statement, the following points are important to include in your </a:t>
            </a:r>
            <a:r>
              <a:rPr lang="en-US" sz="2600" b="1" i="0" dirty="0">
                <a:solidFill>
                  <a:srgbClr val="66FF33"/>
                </a:solidFill>
                <a:effectLst/>
              </a:rPr>
              <a:t>Project</a:t>
            </a:r>
            <a:r>
              <a:rPr lang="en-US" sz="2600" b="1" i="0" dirty="0">
                <a:solidFill>
                  <a:srgbClr val="FF0000"/>
                </a:solidFill>
                <a:effectLst/>
              </a:rPr>
              <a:t> </a:t>
            </a:r>
            <a:r>
              <a:rPr lang="en-US" sz="2600" b="1" i="0" dirty="0">
                <a:solidFill>
                  <a:srgbClr val="66FF33"/>
                </a:solidFill>
                <a:effectLst/>
              </a:rPr>
              <a:t>Scope Statement</a:t>
            </a:r>
            <a:r>
              <a:rPr lang="en-US" sz="2600" b="0" i="0" dirty="0">
                <a:solidFill>
                  <a:srgbClr val="66FF33"/>
                </a:solidFill>
                <a:effectLst/>
              </a:rPr>
              <a:t>:</a:t>
            </a:r>
          </a:p>
          <a:p>
            <a:pPr marL="0" indent="0" algn="just" fontAlgn="base">
              <a:buNone/>
            </a:pPr>
            <a:endParaRPr lang="en-US" sz="2600" b="0" i="0" dirty="0">
              <a:effectLst/>
            </a:endParaRPr>
          </a:p>
          <a:p>
            <a:pPr marL="0" indent="0" algn="just" fontAlgn="base">
              <a:buNone/>
            </a:pPr>
            <a:r>
              <a:rPr lang="en-US" sz="2600" b="1" i="0" dirty="0">
                <a:effectLst/>
              </a:rPr>
              <a:t>	* </a:t>
            </a:r>
            <a:r>
              <a:rPr lang="en-US" sz="2600" b="1" i="0" dirty="0">
                <a:solidFill>
                  <a:srgbClr val="00B050"/>
                </a:solidFill>
                <a:effectLst/>
              </a:rPr>
              <a:t>Justification    </a:t>
            </a:r>
            <a:r>
              <a:rPr lang="en-US" sz="2600" b="1" i="0" dirty="0">
                <a:effectLst/>
              </a:rPr>
              <a:t>                              </a:t>
            </a:r>
            <a:r>
              <a:rPr lang="fr-FR" sz="2600" b="1" i="0" dirty="0">
                <a:effectLst/>
              </a:rPr>
              <a:t>* </a:t>
            </a:r>
            <a:r>
              <a:rPr lang="fr-FR" sz="2600" b="1" i="0" dirty="0">
                <a:solidFill>
                  <a:srgbClr val="00B0F0"/>
                </a:solidFill>
                <a:effectLst/>
              </a:rPr>
              <a:t>Deliverables </a:t>
            </a:r>
          </a:p>
          <a:p>
            <a:pPr marL="0" indent="0" algn="just" fontAlgn="base">
              <a:buNone/>
            </a:pPr>
            <a:r>
              <a:rPr lang="fr-FR" sz="2600" b="1" i="0" dirty="0">
                <a:effectLst/>
              </a:rPr>
              <a:t>	* </a:t>
            </a:r>
            <a:r>
              <a:rPr lang="fr-FR" sz="2600" b="1" i="0" dirty="0">
                <a:solidFill>
                  <a:srgbClr val="FFC000"/>
                </a:solidFill>
                <a:effectLst/>
              </a:rPr>
              <a:t>Exclusions</a:t>
            </a:r>
            <a:r>
              <a:rPr lang="fr-FR" sz="2600" b="1" i="0" dirty="0">
                <a:effectLst/>
              </a:rPr>
              <a:t>                                     * </a:t>
            </a:r>
            <a:r>
              <a:rPr lang="fr-FR" sz="2600" b="1" i="0" dirty="0">
                <a:solidFill>
                  <a:srgbClr val="7030A0"/>
                </a:solidFill>
                <a:effectLst/>
              </a:rPr>
              <a:t>Assumptions </a:t>
            </a:r>
          </a:p>
          <a:p>
            <a:pPr marL="0" indent="0" algn="just" fontAlgn="base">
              <a:buNone/>
            </a:pPr>
            <a:r>
              <a:rPr lang="fr-FR" sz="2600" b="1" i="0" dirty="0">
                <a:effectLst/>
              </a:rPr>
              <a:t>	* </a:t>
            </a:r>
            <a:r>
              <a:rPr lang="fr-FR" sz="2600" b="1" i="0" dirty="0">
                <a:solidFill>
                  <a:schemeClr val="accent2">
                    <a:lumMod val="75000"/>
                  </a:schemeClr>
                </a:solidFill>
                <a:effectLst/>
              </a:rPr>
              <a:t>Description of the Scope           </a:t>
            </a:r>
            <a:r>
              <a:rPr lang="fr-FR" sz="2600" b="1" i="0" dirty="0">
                <a:effectLst/>
              </a:rPr>
              <a:t>* </a:t>
            </a:r>
            <a:r>
              <a:rPr lang="fr-FR" sz="2600" b="1" i="0" dirty="0">
                <a:solidFill>
                  <a:srgbClr val="FF33CC"/>
                </a:solidFill>
                <a:effectLst/>
              </a:rPr>
              <a:t>Main Objectives </a:t>
            </a:r>
          </a:p>
          <a:p>
            <a:pPr marL="0" indent="0" algn="just" fontAlgn="base">
              <a:buNone/>
            </a:pPr>
            <a:r>
              <a:rPr lang="fr-FR" sz="2600" b="1" i="0" dirty="0">
                <a:effectLst/>
              </a:rPr>
              <a:t>	</a:t>
            </a:r>
            <a:endParaRPr lang="fr-FR" dirty="0"/>
          </a:p>
        </p:txBody>
      </p:sp>
      <p:sp>
        <p:nvSpPr>
          <p:cNvPr id="4" name="Titre 1">
            <a:extLst>
              <a:ext uri="{FF2B5EF4-FFF2-40B4-BE49-F238E27FC236}">
                <a16:creationId xmlns:a16="http://schemas.microsoft.com/office/drawing/2014/main" id="{A0D6A3E2-40E5-452A-98BC-4CAE13171DA3}"/>
              </a:ext>
            </a:extLst>
          </p:cNvPr>
          <p:cNvSpPr>
            <a:spLocks noGrp="1"/>
          </p:cNvSpPr>
          <p:nvPr>
            <p:ph type="title"/>
          </p:nvPr>
        </p:nvSpPr>
        <p:spPr>
          <a:xfrm>
            <a:off x="2453054" y="365126"/>
            <a:ext cx="7112977" cy="971306"/>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5" name="Picture 2" descr="Project Management: Defining Project Scope">
            <a:extLst>
              <a:ext uri="{FF2B5EF4-FFF2-40B4-BE49-F238E27FC236}">
                <a16:creationId xmlns:a16="http://schemas.microsoft.com/office/drawing/2014/main" id="{1141B8D6-A0B8-4E5C-A783-527ABA1C5EB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48407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539643F-4F9D-4160-A80E-6A9352294BE2}"/>
              </a:ext>
            </a:extLst>
          </p:cNvPr>
          <p:cNvSpPr>
            <a:spLocks noGrp="1"/>
          </p:cNvSpPr>
          <p:nvPr>
            <p:ph idx="1"/>
          </p:nvPr>
        </p:nvSpPr>
        <p:spPr>
          <a:xfrm>
            <a:off x="-3242" y="1621343"/>
            <a:ext cx="10215418" cy="4575175"/>
          </a:xfrm>
        </p:spPr>
        <p:txBody>
          <a:bodyPr>
            <a:normAutofit/>
          </a:bodyPr>
          <a:lstStyle/>
          <a:p>
            <a:pPr marL="0" indent="0" algn="l">
              <a:buNone/>
            </a:pPr>
            <a:r>
              <a:rPr lang="en-US" b="0" i="0" dirty="0">
                <a:solidFill>
                  <a:srgbClr val="090911"/>
                </a:solidFill>
                <a:effectLst/>
                <a:latin typeface="Avenir LT W01_45 Book1475508"/>
              </a:rPr>
              <a:t>	</a:t>
            </a:r>
            <a:r>
              <a:rPr lang="en-US" sz="2600" b="0" i="0" dirty="0">
                <a:solidFill>
                  <a:srgbClr val="090911"/>
                </a:solidFill>
                <a:effectLst/>
              </a:rPr>
              <a:t>The following are some must-haves in the Scope Statement:</a:t>
            </a:r>
          </a:p>
          <a:p>
            <a:pPr marL="0" indent="0" algn="l">
              <a:buNone/>
            </a:pPr>
            <a:endParaRPr lang="en-US" sz="3100" b="0" i="1" dirty="0">
              <a:solidFill>
                <a:srgbClr val="090911"/>
              </a:solidFill>
              <a:effectLst/>
            </a:endParaRPr>
          </a:p>
          <a:p>
            <a:pPr algn="l"/>
            <a:endParaRPr lang="en-US" sz="3100" b="0" i="1" dirty="0">
              <a:solidFill>
                <a:srgbClr val="090911"/>
              </a:solidFill>
              <a:effectLst/>
            </a:endParaRPr>
          </a:p>
          <a:p>
            <a:pPr marL="0" indent="0">
              <a:buNone/>
            </a:pPr>
            <a:endParaRPr lang="fr-FR" dirty="0"/>
          </a:p>
        </p:txBody>
      </p:sp>
      <p:sp>
        <p:nvSpPr>
          <p:cNvPr id="5" name="Titre 1">
            <a:extLst>
              <a:ext uri="{FF2B5EF4-FFF2-40B4-BE49-F238E27FC236}">
                <a16:creationId xmlns:a16="http://schemas.microsoft.com/office/drawing/2014/main" id="{1B8267A8-A911-4232-BF8E-D8327CE3C980}"/>
              </a:ext>
            </a:extLst>
          </p:cNvPr>
          <p:cNvSpPr>
            <a:spLocks noGrp="1"/>
          </p:cNvSpPr>
          <p:nvPr>
            <p:ph type="title"/>
          </p:nvPr>
        </p:nvSpPr>
        <p:spPr>
          <a:xfrm>
            <a:off x="2419927" y="365125"/>
            <a:ext cx="7232074" cy="909493"/>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6" name="Picture 2" descr="Project Management: Defining Project Scope">
            <a:extLst>
              <a:ext uri="{FF2B5EF4-FFF2-40B4-BE49-F238E27FC236}">
                <a16:creationId xmlns:a16="http://schemas.microsoft.com/office/drawing/2014/main" id="{66A21D81-5966-4515-975A-633675A23A2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sp>
        <p:nvSpPr>
          <p:cNvPr id="7" name="ZoneTexte 6">
            <a:extLst>
              <a:ext uri="{FF2B5EF4-FFF2-40B4-BE49-F238E27FC236}">
                <a16:creationId xmlns:a16="http://schemas.microsoft.com/office/drawing/2014/main" id="{CBF41989-76AC-AD08-A7A8-693A8EBF9569}"/>
              </a:ext>
            </a:extLst>
          </p:cNvPr>
          <p:cNvSpPr txBox="1"/>
          <p:nvPr/>
        </p:nvSpPr>
        <p:spPr>
          <a:xfrm>
            <a:off x="16213" y="4819117"/>
            <a:ext cx="10448504" cy="1692771"/>
          </a:xfrm>
          <a:prstGeom prst="rect">
            <a:avLst/>
          </a:prstGeom>
          <a:noFill/>
        </p:spPr>
        <p:txBody>
          <a:bodyPr wrap="square">
            <a:spAutoFit/>
          </a:bodyPr>
          <a:lstStyle/>
          <a:p>
            <a:pPr algn="just"/>
            <a:r>
              <a:rPr lang="en-US" sz="2600" b="0" i="0" dirty="0">
                <a:solidFill>
                  <a:srgbClr val="090911"/>
                </a:solidFill>
                <a:effectLst/>
              </a:rPr>
              <a:t>Once a </a:t>
            </a:r>
            <a:r>
              <a:rPr lang="en-US" sz="2600" b="1" i="0" dirty="0">
                <a:solidFill>
                  <a:srgbClr val="FF0066"/>
                </a:solidFill>
                <a:effectLst/>
              </a:rPr>
              <a:t>Project Manager </a:t>
            </a:r>
            <a:r>
              <a:rPr lang="en-US" sz="2600" b="0" i="0" dirty="0">
                <a:solidFill>
                  <a:srgbClr val="090911"/>
                </a:solidFill>
                <a:effectLst/>
              </a:rPr>
              <a:t>has defined these factors within the framework of a Project, the Scope will be much easier to manage. </a:t>
            </a:r>
            <a:r>
              <a:rPr lang="en-US" sz="2600" b="1" i="0" dirty="0">
                <a:solidFill>
                  <a:srgbClr val="090911"/>
                </a:solidFill>
                <a:effectLst/>
              </a:rPr>
              <a:t>Staying on top of Project Scope is critical to success </a:t>
            </a:r>
            <a:r>
              <a:rPr lang="en-US" sz="2600" b="0" i="0" dirty="0">
                <a:solidFill>
                  <a:srgbClr val="090911"/>
                </a:solidFill>
                <a:effectLst/>
              </a:rPr>
              <a:t>and losing track is one of the biggest mistakes a Project Manager can make on a job.</a:t>
            </a:r>
          </a:p>
        </p:txBody>
      </p:sp>
      <p:pic>
        <p:nvPicPr>
          <p:cNvPr id="9" name="Image 8">
            <a:extLst>
              <a:ext uri="{FF2B5EF4-FFF2-40B4-BE49-F238E27FC236}">
                <a16:creationId xmlns:a16="http://schemas.microsoft.com/office/drawing/2014/main" id="{63826942-780A-D27F-0CAC-BC510863B5AC}"/>
              </a:ext>
            </a:extLst>
          </p:cNvPr>
          <p:cNvPicPr>
            <a:picLocks noChangeAspect="1"/>
          </p:cNvPicPr>
          <p:nvPr/>
        </p:nvPicPr>
        <p:blipFill>
          <a:blip r:embed="rId3"/>
          <a:stretch>
            <a:fillRect/>
          </a:stretch>
        </p:blipFill>
        <p:spPr>
          <a:xfrm>
            <a:off x="0" y="2037817"/>
            <a:ext cx="10445262" cy="2781300"/>
          </a:xfrm>
          <a:prstGeom prst="rect">
            <a:avLst/>
          </a:prstGeom>
        </p:spPr>
      </p:pic>
    </p:spTree>
    <p:extLst>
      <p:ext uri="{BB962C8B-B14F-4D97-AF65-F5344CB8AC3E}">
        <p14:creationId xmlns:p14="http://schemas.microsoft.com/office/powerpoint/2010/main" val="206881121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8213337-E690-4013-840D-6E5C5C4CFAF9}"/>
              </a:ext>
            </a:extLst>
          </p:cNvPr>
          <p:cNvSpPr>
            <a:spLocks noGrp="1"/>
          </p:cNvSpPr>
          <p:nvPr>
            <p:ph idx="1"/>
          </p:nvPr>
        </p:nvSpPr>
        <p:spPr>
          <a:xfrm>
            <a:off x="96716" y="1600200"/>
            <a:ext cx="10278208" cy="4576763"/>
          </a:xfrm>
        </p:spPr>
        <p:txBody>
          <a:bodyPr>
            <a:normAutofit/>
          </a:bodyPr>
          <a:lstStyle/>
          <a:p>
            <a:pPr marL="0" indent="0" algn="l">
              <a:buNone/>
            </a:pPr>
            <a:r>
              <a:rPr lang="en-US" sz="4700" b="1" i="0" dirty="0">
                <a:effectLst/>
              </a:rPr>
              <a:t>	</a:t>
            </a:r>
            <a:r>
              <a:rPr lang="en-US" sz="2600" b="1" i="0" dirty="0">
                <a:effectLst/>
              </a:rPr>
              <a:t>II-4- The importance of defining a Project’s Scope</a:t>
            </a:r>
          </a:p>
          <a:p>
            <a:pPr algn="just"/>
            <a:r>
              <a:rPr lang="en-US" sz="2500" b="0" i="0" dirty="0">
                <a:effectLst/>
              </a:rPr>
              <a:t>Writing a </a:t>
            </a:r>
            <a:r>
              <a:rPr lang="en-US" sz="2500" b="1" i="0" dirty="0">
                <a:solidFill>
                  <a:srgbClr val="FF0000"/>
                </a:solidFill>
                <a:effectLst/>
              </a:rPr>
              <a:t>Project Scope Statement </a:t>
            </a:r>
            <a:r>
              <a:rPr lang="en-US" sz="2500" b="0" i="0" dirty="0">
                <a:effectLst/>
              </a:rPr>
              <a:t>that includes information on the Project Deliverables is a first step in Project Planning. </a:t>
            </a:r>
          </a:p>
          <a:p>
            <a:pPr algn="just"/>
            <a:r>
              <a:rPr lang="en-US" sz="2500" b="0" i="0" dirty="0">
                <a:effectLst/>
              </a:rPr>
              <a:t>The benefits a Project Scope statement provides to any organization undertaking a new initiative include the following:</a:t>
            </a:r>
          </a:p>
          <a:p>
            <a:pPr algn="just"/>
            <a:endParaRPr lang="en-US" sz="2600" b="0" i="0" dirty="0">
              <a:effectLst/>
            </a:endParaRPr>
          </a:p>
          <a:p>
            <a:pPr marL="0" indent="0" algn="just">
              <a:buNone/>
            </a:pPr>
            <a:r>
              <a:rPr lang="en-US" sz="2600" b="0" i="0" dirty="0">
                <a:effectLst/>
              </a:rPr>
              <a:t>	</a:t>
            </a:r>
            <a:endParaRPr lang="fr-FR" sz="2600" dirty="0"/>
          </a:p>
        </p:txBody>
      </p:sp>
      <p:sp>
        <p:nvSpPr>
          <p:cNvPr id="4" name="Titre 1">
            <a:extLst>
              <a:ext uri="{FF2B5EF4-FFF2-40B4-BE49-F238E27FC236}">
                <a16:creationId xmlns:a16="http://schemas.microsoft.com/office/drawing/2014/main" id="{D3FA3068-8A8D-4314-A23C-9705541F08DA}"/>
              </a:ext>
            </a:extLst>
          </p:cNvPr>
          <p:cNvSpPr>
            <a:spLocks noGrp="1"/>
          </p:cNvSpPr>
          <p:nvPr>
            <p:ph type="title"/>
          </p:nvPr>
        </p:nvSpPr>
        <p:spPr>
          <a:xfrm>
            <a:off x="2435468" y="365125"/>
            <a:ext cx="7148147" cy="936137"/>
          </a:xfrm>
        </p:spPr>
        <p:txBody>
          <a:bodyPr>
            <a:normAutofit fontScale="90000"/>
          </a:bodyPr>
          <a:lstStyle/>
          <a:p>
            <a:pPr algn="ctr"/>
            <a:br>
              <a:rPr lang="fr-FR" sz="4400" b="1" i="0" dirty="0">
                <a:solidFill>
                  <a:srgbClr val="FF0000"/>
                </a:solidFill>
                <a:effectLst/>
                <a:latin typeface="Arial" panose="020B0604020202020204" pitchFamily="34" charset="0"/>
              </a:rPr>
            </a:br>
            <a:r>
              <a:rPr lang="fr-FR" sz="4400" b="1" i="0" dirty="0">
                <a:solidFill>
                  <a:srgbClr val="29EF29"/>
                </a:solidFill>
                <a:effectLst/>
                <a:latin typeface="Arial" panose="020B0604020202020204" pitchFamily="34" charset="0"/>
              </a:rPr>
              <a:t>II- Project Scope</a:t>
            </a:r>
            <a:br>
              <a:rPr lang="fr-FR" sz="4400" b="1" i="0" dirty="0">
                <a:solidFill>
                  <a:srgbClr val="FF0000"/>
                </a:solidFill>
                <a:effectLst/>
                <a:latin typeface="Arial" panose="020B0604020202020204" pitchFamily="34" charset="0"/>
              </a:rPr>
            </a:br>
            <a:endParaRPr lang="fr-FR" dirty="0"/>
          </a:p>
        </p:txBody>
      </p:sp>
      <p:pic>
        <p:nvPicPr>
          <p:cNvPr id="8194" name="Picture 2" descr="Project Management: Defining Project Scope">
            <a:extLst>
              <a:ext uri="{FF2B5EF4-FFF2-40B4-BE49-F238E27FC236}">
                <a16:creationId xmlns:a16="http://schemas.microsoft.com/office/drawing/2014/main" id="{3543AE22-4A18-4A0A-B9F4-80D944FF1B6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0164" y="2555098"/>
            <a:ext cx="6856934" cy="1746738"/>
          </a:xfrm>
          <a:prstGeom prst="rect">
            <a:avLst/>
          </a:prstGeom>
          <a:noFill/>
          <a:extLst>
            <a:ext uri="{909E8E84-426E-40DD-AFC4-6F175D3DCCD1}">
              <a14:hiddenFill xmlns:a14="http://schemas.microsoft.com/office/drawing/2010/main">
                <a:solidFill>
                  <a:srgbClr val="FFFFFF"/>
                </a:solidFill>
              </a14:hiddenFill>
            </a:ext>
          </a:extLst>
        </p:spPr>
      </p:pic>
      <p:pic>
        <p:nvPicPr>
          <p:cNvPr id="6" name="Image 5">
            <a:extLst>
              <a:ext uri="{FF2B5EF4-FFF2-40B4-BE49-F238E27FC236}">
                <a16:creationId xmlns:a16="http://schemas.microsoft.com/office/drawing/2014/main" id="{7674281C-2805-9821-7A4A-AA8B0C9FB0DA}"/>
              </a:ext>
            </a:extLst>
          </p:cNvPr>
          <p:cNvPicPr>
            <a:picLocks noChangeAspect="1"/>
          </p:cNvPicPr>
          <p:nvPr/>
        </p:nvPicPr>
        <p:blipFill>
          <a:blip r:embed="rId4"/>
          <a:stretch>
            <a:fillRect/>
          </a:stretch>
        </p:blipFill>
        <p:spPr>
          <a:xfrm>
            <a:off x="0" y="3954192"/>
            <a:ext cx="10445262" cy="2857500"/>
          </a:xfrm>
          <a:prstGeom prst="rect">
            <a:avLst/>
          </a:prstGeom>
        </p:spPr>
      </p:pic>
    </p:spTree>
    <p:extLst>
      <p:ext uri="{BB962C8B-B14F-4D97-AF65-F5344CB8AC3E}">
        <p14:creationId xmlns:p14="http://schemas.microsoft.com/office/powerpoint/2010/main" val="34405380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7EA5A4-2BEF-4D20-8FAB-01F83AD4F2BA}"/>
              </a:ext>
            </a:extLst>
          </p:cNvPr>
          <p:cNvSpPr>
            <a:spLocks noGrp="1"/>
          </p:cNvSpPr>
          <p:nvPr>
            <p:ph type="title"/>
          </p:nvPr>
        </p:nvSpPr>
        <p:spPr>
          <a:xfrm>
            <a:off x="2401455" y="365125"/>
            <a:ext cx="7384383" cy="1325563"/>
          </a:xfrm>
        </p:spPr>
        <p:txBody>
          <a:bodyPr>
            <a:normAutofit/>
          </a:bodyPr>
          <a:lstStyle/>
          <a:p>
            <a:pPr algn="ct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sp>
        <p:nvSpPr>
          <p:cNvPr id="3" name="Espace réservé du contenu 2">
            <a:extLst>
              <a:ext uri="{FF2B5EF4-FFF2-40B4-BE49-F238E27FC236}">
                <a16:creationId xmlns:a16="http://schemas.microsoft.com/office/drawing/2014/main" id="{1F7F46F7-A6BA-47B6-8F0E-BAF58D1ECD65}"/>
              </a:ext>
            </a:extLst>
          </p:cNvPr>
          <p:cNvSpPr>
            <a:spLocks noGrp="1"/>
          </p:cNvSpPr>
          <p:nvPr>
            <p:ph idx="1"/>
          </p:nvPr>
        </p:nvSpPr>
        <p:spPr>
          <a:xfrm>
            <a:off x="107397" y="1621345"/>
            <a:ext cx="10320457" cy="4351338"/>
          </a:xfrm>
        </p:spPr>
        <p:txBody>
          <a:bodyPr>
            <a:normAutofit/>
          </a:bodyPr>
          <a:lstStyle/>
          <a:p>
            <a:pPr marL="0" indent="0">
              <a:lnSpc>
                <a:spcPts val="3300"/>
              </a:lnSpc>
              <a:spcBef>
                <a:spcPts val="6000"/>
              </a:spcBef>
              <a:spcAft>
                <a:spcPts val="1200"/>
              </a:spcAft>
              <a:buNone/>
            </a:pPr>
            <a:r>
              <a:rPr lang="en-US" sz="1800" spc="-25" dirty="0">
                <a:solidFill>
                  <a:srgbClr val="151B26"/>
                </a:solidFill>
                <a:effectLst/>
                <a:latin typeface="helvetica neue"/>
                <a:ea typeface="Times New Roman" panose="02020603050405020304" pitchFamily="18" charset="0"/>
                <a:cs typeface="Times New Roman" panose="02020603050405020304" pitchFamily="18" charset="0"/>
              </a:rPr>
              <a:t>	</a:t>
            </a:r>
            <a:r>
              <a:rPr lang="en-US" sz="2600" b="1" spc="-25" dirty="0">
                <a:solidFill>
                  <a:srgbClr val="151B26"/>
                </a:solidFill>
                <a:effectLst/>
                <a:ea typeface="Times New Roman" panose="02020603050405020304" pitchFamily="18" charset="0"/>
                <a:cs typeface="Times New Roman" panose="02020603050405020304" pitchFamily="18" charset="0"/>
              </a:rPr>
              <a:t>III-1- What is a Project Milestone?</a:t>
            </a:r>
            <a:endParaRPr lang="fr-FR" sz="2600" b="1" dirty="0">
              <a:effectLst/>
              <a:ea typeface="Calibri" panose="020F0502020204030204" pitchFamily="34" charset="0"/>
              <a:cs typeface="Arial" panose="020B0604020202020204" pitchFamily="34" charset="0"/>
            </a:endParaRPr>
          </a:p>
          <a:p>
            <a:pPr algn="just">
              <a:lnSpc>
                <a:spcPts val="2100"/>
              </a:lnSpc>
              <a:spcAft>
                <a:spcPts val="1200"/>
              </a:spcAft>
            </a:pPr>
            <a:r>
              <a:rPr lang="en-US" sz="2600" b="0" i="0" dirty="0">
                <a:solidFill>
                  <a:srgbClr val="0C1014"/>
                </a:solidFill>
                <a:effectLst/>
              </a:rPr>
              <a:t>A </a:t>
            </a:r>
            <a:r>
              <a:rPr lang="en-US" sz="2600" b="1" dirty="0">
                <a:solidFill>
                  <a:srgbClr val="FF9900"/>
                </a:solidFill>
                <a:effectLst/>
                <a:ea typeface="Times New Roman" panose="02020603050405020304" pitchFamily="18" charset="0"/>
                <a:cs typeface="Times New Roman" panose="02020603050405020304" pitchFamily="18" charset="0"/>
              </a:rPr>
              <a:t>Milestone</a:t>
            </a:r>
            <a:r>
              <a:rPr lang="en-US" sz="2600" b="0" i="0" dirty="0">
                <a:solidFill>
                  <a:srgbClr val="0C1014"/>
                </a:solidFill>
                <a:effectLst/>
              </a:rPr>
              <a:t> is a marker in a Project that signifies a change or stage in development.</a:t>
            </a:r>
          </a:p>
          <a:p>
            <a:pPr algn="just">
              <a:lnSpc>
                <a:spcPts val="2100"/>
              </a:lnSpc>
              <a:spcAft>
                <a:spcPts val="1200"/>
              </a:spcAft>
            </a:pPr>
            <a:endParaRPr lang="en-US" sz="2600" b="0" i="0" dirty="0">
              <a:solidFill>
                <a:srgbClr val="0C1014"/>
              </a:solidFill>
              <a:effectLst/>
            </a:endParaRPr>
          </a:p>
          <a:p>
            <a:pPr algn="just">
              <a:lnSpc>
                <a:spcPts val="2100"/>
              </a:lnSpc>
              <a:spcAft>
                <a:spcPts val="1200"/>
              </a:spcAft>
            </a:pPr>
            <a:r>
              <a:rPr lang="en-US" sz="2600" b="1" dirty="0">
                <a:solidFill>
                  <a:srgbClr val="FF9900"/>
                </a:solidFill>
                <a:effectLst/>
                <a:ea typeface="Times New Roman" panose="02020603050405020304" pitchFamily="18" charset="0"/>
                <a:cs typeface="Times New Roman" panose="02020603050405020304" pitchFamily="18" charset="0"/>
              </a:rPr>
              <a:t>Project</a:t>
            </a:r>
            <a:r>
              <a:rPr lang="en-US" sz="2600" b="0" i="0" dirty="0">
                <a:solidFill>
                  <a:srgbClr val="0C1014"/>
                </a:solidFill>
                <a:effectLst/>
              </a:rPr>
              <a:t> </a:t>
            </a:r>
            <a:r>
              <a:rPr lang="en-US" sz="2600" b="1" dirty="0">
                <a:solidFill>
                  <a:srgbClr val="FF9900"/>
                </a:solidFill>
                <a:effectLst/>
                <a:ea typeface="Times New Roman" panose="02020603050405020304" pitchFamily="18" charset="0"/>
                <a:cs typeface="Times New Roman" panose="02020603050405020304" pitchFamily="18" charset="0"/>
              </a:rPr>
              <a:t>Milestones </a:t>
            </a:r>
            <a:r>
              <a:rPr lang="en-US" sz="2600" dirty="0">
                <a:effectLst/>
                <a:ea typeface="Times New Roman" panose="02020603050405020304" pitchFamily="18" charset="0"/>
                <a:cs typeface="Times New Roman" panose="02020603050405020304" pitchFamily="18" charset="0"/>
              </a:rPr>
              <a:t>mark </a:t>
            </a:r>
            <a:r>
              <a:rPr lang="en-US" sz="2600" b="1" dirty="0">
                <a:effectLst/>
                <a:ea typeface="Times New Roman" panose="02020603050405020304" pitchFamily="18" charset="0"/>
                <a:cs typeface="Times New Roman" panose="02020603050405020304" pitchFamily="18" charset="0"/>
              </a:rPr>
              <a:t>specific points along a Project’s Timeline</a:t>
            </a:r>
            <a:r>
              <a:rPr lang="en-US" sz="2600" dirty="0">
                <a:effectLst/>
                <a:ea typeface="Times New Roman" panose="02020603050405020304" pitchFamily="18" charset="0"/>
                <a:cs typeface="Times New Roman" panose="02020603050405020304" pitchFamily="18" charset="0"/>
              </a:rPr>
              <a:t>.</a:t>
            </a:r>
          </a:p>
          <a:p>
            <a:pPr algn="just">
              <a:lnSpc>
                <a:spcPts val="2100"/>
              </a:lnSpc>
              <a:spcAft>
                <a:spcPts val="1200"/>
              </a:spcAft>
            </a:pPr>
            <a:endParaRPr lang="en-US" sz="2600" dirty="0">
              <a:effectLst/>
              <a:ea typeface="Times New Roman" panose="02020603050405020304" pitchFamily="18" charset="0"/>
              <a:cs typeface="Times New Roman" panose="02020603050405020304" pitchFamily="18" charset="0"/>
            </a:endParaRPr>
          </a:p>
          <a:p>
            <a:pPr algn="just">
              <a:lnSpc>
                <a:spcPts val="2100"/>
              </a:lnSpc>
              <a:spcAft>
                <a:spcPts val="1200"/>
              </a:spcAft>
            </a:pPr>
            <a:r>
              <a:rPr lang="en-US" sz="2600" dirty="0">
                <a:effectLst/>
                <a:ea typeface="Times New Roman" panose="02020603050405020304" pitchFamily="18" charset="0"/>
                <a:cs typeface="Times New Roman" panose="02020603050405020304" pitchFamily="18" charset="0"/>
              </a:rPr>
              <a:t> They are checkpoints that identify </a:t>
            </a:r>
            <a:r>
              <a:rPr lang="en-US" sz="2600" b="1" dirty="0">
                <a:effectLst/>
                <a:ea typeface="Times New Roman" panose="02020603050405020304" pitchFamily="18" charset="0"/>
                <a:cs typeface="Times New Roman" panose="02020603050405020304" pitchFamily="18" charset="0"/>
              </a:rPr>
              <a:t>when activities or groups of activities have been completed </a:t>
            </a:r>
            <a:r>
              <a:rPr lang="en-US" sz="2600" dirty="0">
                <a:effectLst/>
                <a:ea typeface="Times New Roman" panose="02020603050405020304" pitchFamily="18" charset="0"/>
                <a:cs typeface="Times New Roman" panose="02020603050405020304" pitchFamily="18" charset="0"/>
              </a:rPr>
              <a:t>or when a </a:t>
            </a:r>
            <a:r>
              <a:rPr lang="en-US" sz="2600" b="1" dirty="0">
                <a:effectLst/>
                <a:ea typeface="Times New Roman" panose="02020603050405020304" pitchFamily="18" charset="0"/>
                <a:cs typeface="Times New Roman" panose="02020603050405020304" pitchFamily="18" charset="0"/>
              </a:rPr>
              <a:t>new phase or activity is launched.</a:t>
            </a:r>
          </a:p>
          <a:p>
            <a:pPr marL="0" indent="0" algn="just">
              <a:lnSpc>
                <a:spcPts val="2100"/>
              </a:lnSpc>
              <a:spcAft>
                <a:spcPts val="1200"/>
              </a:spcAft>
              <a:buNone/>
            </a:pPr>
            <a:endParaRPr lang="fr-FR" sz="2600" b="1" dirty="0">
              <a:effectLst/>
              <a:ea typeface="Calibri" panose="020F0502020204030204" pitchFamily="34" charset="0"/>
              <a:cs typeface="Arial" panose="020B0604020202020204" pitchFamily="34" charset="0"/>
            </a:endParaRPr>
          </a:p>
        </p:txBody>
      </p:sp>
      <p:pic>
        <p:nvPicPr>
          <p:cNvPr id="3074" name="Picture 2" descr="Project Planning: What Are Typical Project Milestones? – Clarizen">
            <a:extLst>
              <a:ext uri="{FF2B5EF4-FFF2-40B4-BE49-F238E27FC236}">
                <a16:creationId xmlns:a16="http://schemas.microsoft.com/office/drawing/2014/main" id="{7CADF977-4E13-4B2A-AB57-317616E0115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51316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FCB2B51-A1BA-52A8-951F-813CB48378F5}"/>
              </a:ext>
            </a:extLst>
          </p:cNvPr>
          <p:cNvSpPr>
            <a:spLocks noGrp="1"/>
          </p:cNvSpPr>
          <p:nvPr>
            <p:ph idx="1"/>
          </p:nvPr>
        </p:nvSpPr>
        <p:spPr>
          <a:xfrm>
            <a:off x="166991" y="1825625"/>
            <a:ext cx="10261060" cy="4351338"/>
          </a:xfrm>
        </p:spPr>
        <p:txBody>
          <a:bodyPr/>
          <a:lstStyle/>
          <a:p>
            <a:pPr algn="l"/>
            <a:r>
              <a:rPr lang="en-US" sz="2600" b="1" dirty="0">
                <a:solidFill>
                  <a:srgbClr val="FF9900"/>
                </a:solidFill>
                <a:effectLst/>
                <a:ea typeface="Times New Roman" panose="02020603050405020304" pitchFamily="18" charset="0"/>
                <a:cs typeface="Times New Roman" panose="02020603050405020304" pitchFamily="18" charset="0"/>
              </a:rPr>
              <a:t>Milestones</a:t>
            </a:r>
            <a:r>
              <a:rPr lang="en-US" sz="2600" b="0" i="0" dirty="0">
                <a:solidFill>
                  <a:srgbClr val="0C1014"/>
                </a:solidFill>
                <a:effectLst/>
              </a:rPr>
              <a:t> are powerful components in Project Management because they show key events and map forward movement in your Project Plan.</a:t>
            </a:r>
          </a:p>
          <a:p>
            <a:pPr algn="l"/>
            <a:r>
              <a:rPr lang="en-US" sz="2600" b="1" dirty="0">
                <a:solidFill>
                  <a:srgbClr val="FF9900"/>
                </a:solidFill>
                <a:effectLst/>
                <a:ea typeface="Times New Roman" panose="02020603050405020304" pitchFamily="18" charset="0"/>
                <a:cs typeface="Times New Roman" panose="02020603050405020304" pitchFamily="18" charset="0"/>
              </a:rPr>
              <a:t>Milestones</a:t>
            </a:r>
            <a:r>
              <a:rPr lang="en-US" sz="2600" b="0" i="0" dirty="0">
                <a:solidFill>
                  <a:srgbClr val="0C1014"/>
                </a:solidFill>
                <a:effectLst/>
              </a:rPr>
              <a:t> act as signposts through the course of your Project, helping ensure you stay on track. </a:t>
            </a:r>
          </a:p>
          <a:p>
            <a:pPr algn="l"/>
            <a:r>
              <a:rPr lang="en-US" sz="2600" b="0" i="0" dirty="0">
                <a:solidFill>
                  <a:srgbClr val="0C1014"/>
                </a:solidFill>
                <a:effectLst/>
              </a:rPr>
              <a:t>Without </a:t>
            </a:r>
            <a:r>
              <a:rPr lang="en-US" sz="2600" b="1" dirty="0">
                <a:solidFill>
                  <a:srgbClr val="FF9900"/>
                </a:solidFill>
                <a:effectLst/>
                <a:ea typeface="Times New Roman" panose="02020603050405020304" pitchFamily="18" charset="0"/>
                <a:cs typeface="Times New Roman" panose="02020603050405020304" pitchFamily="18" charset="0"/>
              </a:rPr>
              <a:t>Project</a:t>
            </a:r>
            <a:r>
              <a:rPr lang="en-US" sz="2600" b="0" i="0" dirty="0">
                <a:solidFill>
                  <a:srgbClr val="0C1014"/>
                </a:solidFill>
                <a:effectLst/>
              </a:rPr>
              <a:t> </a:t>
            </a:r>
            <a:r>
              <a:rPr lang="en-US" sz="2600" b="1" dirty="0">
                <a:solidFill>
                  <a:srgbClr val="FF9900"/>
                </a:solidFill>
                <a:effectLst/>
                <a:ea typeface="Times New Roman" panose="02020603050405020304" pitchFamily="18" charset="0"/>
                <a:cs typeface="Times New Roman" panose="02020603050405020304" pitchFamily="18" charset="0"/>
              </a:rPr>
              <a:t>Milestones </a:t>
            </a:r>
            <a:r>
              <a:rPr lang="en-US" sz="2600" b="0" i="0" dirty="0">
                <a:solidFill>
                  <a:srgbClr val="0C1014"/>
                </a:solidFill>
                <a:effectLst/>
              </a:rPr>
              <a:t>tracking, you’re just monitoring tasks and not necessarily following the right path in your Project.</a:t>
            </a:r>
          </a:p>
          <a:p>
            <a:r>
              <a:rPr lang="en-US" sz="2600" dirty="0">
                <a:effectLst/>
                <a:ea typeface="Times New Roman" panose="02020603050405020304" pitchFamily="18" charset="0"/>
                <a:cs typeface="Times New Roman" panose="02020603050405020304" pitchFamily="18" charset="0"/>
              </a:rPr>
              <a:t>You can differentiate </a:t>
            </a:r>
            <a:r>
              <a:rPr lang="en-US" sz="2600" b="1" dirty="0">
                <a:solidFill>
                  <a:srgbClr val="FF9900"/>
                </a:solidFill>
                <a:effectLst/>
                <a:ea typeface="Times New Roman" panose="02020603050405020304" pitchFamily="18" charset="0"/>
                <a:cs typeface="Times New Roman" panose="02020603050405020304" pitchFamily="18" charset="0"/>
              </a:rPr>
              <a:t>Milestones</a:t>
            </a:r>
            <a:r>
              <a:rPr lang="en-US" sz="2600" dirty="0">
                <a:effectLst/>
                <a:ea typeface="Times New Roman" panose="02020603050405020304" pitchFamily="18" charset="0"/>
                <a:cs typeface="Times New Roman" panose="02020603050405020304" pitchFamily="18" charset="0"/>
              </a:rPr>
              <a:t> from other elements of a Timeline because they </a:t>
            </a:r>
            <a:r>
              <a:rPr lang="en-US" sz="2600" b="1" dirty="0">
                <a:effectLst/>
                <a:ea typeface="Times New Roman" panose="02020603050405020304" pitchFamily="18" charset="0"/>
                <a:cs typeface="Times New Roman" panose="02020603050405020304" pitchFamily="18" charset="0"/>
              </a:rPr>
              <a:t>take no time to complete</a:t>
            </a:r>
            <a:r>
              <a:rPr lang="en-US" sz="2600" dirty="0">
                <a:effectLst/>
                <a:ea typeface="Times New Roman" panose="02020603050405020304" pitchFamily="18" charset="0"/>
                <a:cs typeface="Times New Roman" panose="02020603050405020304" pitchFamily="18" charset="0"/>
              </a:rPr>
              <a:t>; think of them as </a:t>
            </a:r>
            <a:r>
              <a:rPr lang="en-US" sz="2600" b="1" dirty="0">
                <a:effectLst/>
                <a:ea typeface="Times New Roman" panose="02020603050405020304" pitchFamily="18" charset="0"/>
                <a:cs typeface="Times New Roman" panose="02020603050405020304" pitchFamily="18" charset="0"/>
              </a:rPr>
              <a:t>signposts that keep things on track.</a:t>
            </a:r>
            <a:endParaRPr lang="fr-FR" sz="2600" dirty="0"/>
          </a:p>
          <a:p>
            <a:pPr marL="0" indent="0">
              <a:buNone/>
            </a:pPr>
            <a:endParaRPr lang="fr-FR" dirty="0"/>
          </a:p>
        </p:txBody>
      </p:sp>
      <p:sp>
        <p:nvSpPr>
          <p:cNvPr id="4" name="Titre 1">
            <a:extLst>
              <a:ext uri="{FF2B5EF4-FFF2-40B4-BE49-F238E27FC236}">
                <a16:creationId xmlns:a16="http://schemas.microsoft.com/office/drawing/2014/main" id="{2BB76F36-C32B-D2D3-43AF-CEAF89F170E1}"/>
              </a:ext>
            </a:extLst>
          </p:cNvPr>
          <p:cNvSpPr>
            <a:spLocks noGrp="1"/>
          </p:cNvSpPr>
          <p:nvPr>
            <p:ph type="title"/>
          </p:nvPr>
        </p:nvSpPr>
        <p:spPr>
          <a:xfrm>
            <a:off x="838200" y="365125"/>
            <a:ext cx="10515600" cy="1325563"/>
          </a:xfrm>
        </p:spPr>
        <p:txBody>
          <a:bodyPr>
            <a:normAutofit/>
          </a:bodyPr>
          <a:lstStyle/>
          <a:p>
            <a:pPr algn="ct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Planning: What Are Typical Project Milestones? – Clarizen">
            <a:extLst>
              <a:ext uri="{FF2B5EF4-FFF2-40B4-BE49-F238E27FC236}">
                <a16:creationId xmlns:a16="http://schemas.microsoft.com/office/drawing/2014/main" id="{54A22992-12D9-1940-7E34-7C770FA29CC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876409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E5006A4-FA0F-8D72-8839-CED33A3DAC07}"/>
              </a:ext>
            </a:extLst>
          </p:cNvPr>
          <p:cNvSpPr>
            <a:spLocks noGrp="1"/>
          </p:cNvSpPr>
          <p:nvPr>
            <p:ph idx="1"/>
          </p:nvPr>
        </p:nvSpPr>
        <p:spPr>
          <a:xfrm>
            <a:off x="225357" y="1690688"/>
            <a:ext cx="10515600" cy="4351338"/>
          </a:xfrm>
        </p:spPr>
        <p:txBody>
          <a:bodyPr>
            <a:normAutofit/>
          </a:bodyPr>
          <a:lstStyle/>
          <a:p>
            <a:r>
              <a:rPr lang="en-US" sz="2600" b="1" i="0" dirty="0">
                <a:solidFill>
                  <a:srgbClr val="202124"/>
                </a:solidFill>
                <a:effectLst/>
              </a:rPr>
              <a:t>A milestone schedule, or milestone chart, is simply a timeline that uses milestones to divide a project schedule into major phases</a:t>
            </a:r>
            <a:r>
              <a:rPr lang="en-US" sz="2600" b="0" i="0" dirty="0">
                <a:solidFill>
                  <a:srgbClr val="202124"/>
                </a:solidFill>
                <a:effectLst/>
              </a:rPr>
              <a:t>. Due to its simplicity, it's used when project managers or sponsors need to share an overview of the project schedule with stakeholders or team members without going over every detail.</a:t>
            </a:r>
          </a:p>
          <a:p>
            <a:pPr algn="l"/>
            <a:r>
              <a:rPr lang="en-US" sz="2600" b="0" i="0" dirty="0">
                <a:solidFill>
                  <a:srgbClr val="292929"/>
                </a:solidFill>
                <a:effectLst/>
              </a:rPr>
              <a:t>When you plan a project, you consider all possible details, from main goals to schedules. These details can have regular adjustments, so it’s critical to visualize them to let your team understand how to achieve their final objectives.</a:t>
            </a:r>
          </a:p>
          <a:p>
            <a:pPr algn="l"/>
            <a:r>
              <a:rPr lang="en-US" sz="2600" b="0" i="0" dirty="0">
                <a:solidFill>
                  <a:srgbClr val="292929"/>
                </a:solidFill>
                <a:effectLst/>
              </a:rPr>
              <a:t>Here’s how a project planning milestone example can be visualized in </a:t>
            </a:r>
            <a:r>
              <a:rPr lang="en-US" sz="2600" b="1" i="0" dirty="0" err="1">
                <a:solidFill>
                  <a:srgbClr val="0070C0"/>
                </a:solidFill>
                <a:effectLst/>
              </a:rPr>
              <a:t>GanttPRO</a:t>
            </a:r>
            <a:r>
              <a:rPr lang="en-US" sz="2600" b="0" i="0" dirty="0">
                <a:solidFill>
                  <a:srgbClr val="292929"/>
                </a:solidFill>
                <a:effectLst/>
              </a:rPr>
              <a:t> </a:t>
            </a:r>
            <a:r>
              <a:rPr lang="en-US" sz="2600" b="1" i="0" dirty="0">
                <a:solidFill>
                  <a:srgbClr val="292929"/>
                </a:solidFill>
                <a:effectLst/>
              </a:rPr>
              <a:t>Gantt Chart maker</a:t>
            </a:r>
            <a:r>
              <a:rPr lang="en-US" sz="2600" b="0" i="0" dirty="0">
                <a:solidFill>
                  <a:srgbClr val="292929"/>
                </a:solidFill>
                <a:effectLst/>
              </a:rPr>
              <a:t>:</a:t>
            </a:r>
          </a:p>
          <a:p>
            <a:endParaRPr lang="fr-FR" sz="2600" dirty="0"/>
          </a:p>
        </p:txBody>
      </p:sp>
      <p:sp>
        <p:nvSpPr>
          <p:cNvPr id="4" name="Titre 1">
            <a:extLst>
              <a:ext uri="{FF2B5EF4-FFF2-40B4-BE49-F238E27FC236}">
                <a16:creationId xmlns:a16="http://schemas.microsoft.com/office/drawing/2014/main" id="{5925A42F-DBD9-4885-C58B-AE9D4A629325}"/>
              </a:ext>
            </a:extLst>
          </p:cNvPr>
          <p:cNvSpPr>
            <a:spLocks noGrp="1"/>
          </p:cNvSpPr>
          <p:nvPr>
            <p:ph type="title"/>
          </p:nvPr>
        </p:nvSpPr>
        <p:spPr>
          <a:xfrm>
            <a:off x="838200" y="365125"/>
            <a:ext cx="10515600" cy="1325563"/>
          </a:xfrm>
        </p:spPr>
        <p:txBody>
          <a:bodyPr>
            <a:normAutofit/>
          </a:bodyPr>
          <a:lstStyle/>
          <a:p>
            <a:pPr algn="ct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Planning: What Are Typical Project Milestones? – Clarizen">
            <a:extLst>
              <a:ext uri="{FF2B5EF4-FFF2-40B4-BE49-F238E27FC236}">
                <a16:creationId xmlns:a16="http://schemas.microsoft.com/office/drawing/2014/main" id="{7A2F8ABE-E4DC-ABF4-593E-6C4CB98261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1083133"/>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15706F93-2D0C-4445-79B4-F733833AB92D}"/>
              </a:ext>
            </a:extLst>
          </p:cNvPr>
          <p:cNvPicPr>
            <a:picLocks noGrp="1" noChangeAspect="1"/>
          </p:cNvPicPr>
          <p:nvPr>
            <p:ph idx="1"/>
          </p:nvPr>
        </p:nvPicPr>
        <p:blipFill>
          <a:blip r:embed="rId2"/>
          <a:stretch>
            <a:fillRect/>
          </a:stretch>
        </p:blipFill>
        <p:spPr>
          <a:xfrm>
            <a:off x="0" y="1634636"/>
            <a:ext cx="10427854" cy="5223364"/>
          </a:xfrm>
        </p:spPr>
      </p:pic>
      <p:sp>
        <p:nvSpPr>
          <p:cNvPr id="6" name="Titre 1">
            <a:extLst>
              <a:ext uri="{FF2B5EF4-FFF2-40B4-BE49-F238E27FC236}">
                <a16:creationId xmlns:a16="http://schemas.microsoft.com/office/drawing/2014/main" id="{756D1C7D-A800-F76A-EDED-AFFE9F645420}"/>
              </a:ext>
            </a:extLst>
          </p:cNvPr>
          <p:cNvSpPr>
            <a:spLocks noGrp="1"/>
          </p:cNvSpPr>
          <p:nvPr>
            <p:ph type="title"/>
          </p:nvPr>
        </p:nvSpPr>
        <p:spPr>
          <a:xfrm>
            <a:off x="2422187" y="365126"/>
            <a:ext cx="7227651" cy="928654"/>
          </a:xfrm>
        </p:spPr>
        <p:txBody>
          <a:bodyPr>
            <a:normAutofit fontScale="90000"/>
          </a:bodyPr>
          <a:lstStyle/>
          <a:p>
            <a:pPr algn="ctr"/>
            <a:br>
              <a:rPr lang="fr-FR" sz="4000" b="1" i="0" dirty="0">
                <a:solidFill>
                  <a:schemeClr val="bg1"/>
                </a:solidFill>
                <a:effectLst/>
                <a:latin typeface="+mn-lt"/>
              </a:rPr>
            </a:b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pic>
        <p:nvPicPr>
          <p:cNvPr id="7" name="Picture 2" descr="Project Planning: What Are Typical Project Milestones? – Clarizen">
            <a:extLst>
              <a:ext uri="{FF2B5EF4-FFF2-40B4-BE49-F238E27FC236}">
                <a16:creationId xmlns:a16="http://schemas.microsoft.com/office/drawing/2014/main" id="{66FC169D-42B3-E3D2-03D7-BC4DBFDF162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6443058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7CE1AE0-953A-4632-9E7B-4BA7CCA478A8}"/>
              </a:ext>
            </a:extLst>
          </p:cNvPr>
          <p:cNvSpPr>
            <a:spLocks noGrp="1"/>
          </p:cNvSpPr>
          <p:nvPr>
            <p:ph idx="1"/>
          </p:nvPr>
        </p:nvSpPr>
        <p:spPr>
          <a:xfrm>
            <a:off x="138545" y="1825624"/>
            <a:ext cx="10270837" cy="4519757"/>
          </a:xfrm>
        </p:spPr>
        <p:txBody>
          <a:bodyPr/>
          <a:lstStyle/>
          <a:p>
            <a:pPr marL="0" indent="0" algn="l" fontAlgn="auto">
              <a:buNone/>
            </a:pPr>
            <a:r>
              <a:rPr lang="en-US" b="0" i="0" dirty="0">
                <a:solidFill>
                  <a:srgbClr val="151B26"/>
                </a:solidFill>
                <a:effectLst/>
                <a:latin typeface="gordita"/>
              </a:rPr>
              <a:t>	</a:t>
            </a:r>
            <a:r>
              <a:rPr lang="en-US" sz="2600" b="1" i="0" dirty="0">
                <a:solidFill>
                  <a:srgbClr val="151B26"/>
                </a:solidFill>
                <a:effectLst/>
              </a:rPr>
              <a:t>III-2- Why are Project Milestones important?</a:t>
            </a:r>
          </a:p>
          <a:p>
            <a:pPr algn="just" fontAlgn="auto"/>
            <a:r>
              <a:rPr lang="en-US" sz="2600" b="1" i="0" dirty="0">
                <a:solidFill>
                  <a:srgbClr val="FF0000"/>
                </a:solidFill>
                <a:effectLst/>
              </a:rPr>
              <a:t>Milestones</a:t>
            </a:r>
            <a:r>
              <a:rPr lang="en-US" sz="2600" b="0" i="0" dirty="0">
                <a:effectLst/>
              </a:rPr>
              <a:t> are powerful because they demonstrate forward progress in your Project Plan.</a:t>
            </a:r>
          </a:p>
          <a:p>
            <a:pPr algn="just" fontAlgn="auto"/>
            <a:r>
              <a:rPr lang="en-US" sz="2600" b="0" i="0" dirty="0">
                <a:effectLst/>
              </a:rPr>
              <a:t> They help </a:t>
            </a:r>
            <a:r>
              <a:rPr lang="en-US" sz="2600" b="1" i="0" dirty="0">
                <a:effectLst/>
              </a:rPr>
              <a:t>motivate</a:t>
            </a:r>
            <a:r>
              <a:rPr lang="en-US" sz="2600" b="0" i="0" dirty="0">
                <a:effectLst/>
              </a:rPr>
              <a:t> and </a:t>
            </a:r>
            <a:r>
              <a:rPr lang="en-US" sz="2600" b="1" i="0" dirty="0">
                <a:effectLst/>
              </a:rPr>
              <a:t>align the Project Team </a:t>
            </a:r>
            <a:r>
              <a:rPr lang="en-US" sz="2600" b="0" i="0" dirty="0">
                <a:effectLst/>
              </a:rPr>
              <a:t>by enabling everyone to view progress and judge priorities. </a:t>
            </a:r>
          </a:p>
          <a:p>
            <a:pPr algn="just" fontAlgn="auto"/>
            <a:r>
              <a:rPr lang="en-US" sz="2600" b="0" i="0" dirty="0">
                <a:effectLst/>
              </a:rPr>
              <a:t>And they help you </a:t>
            </a:r>
            <a:r>
              <a:rPr lang="en-US" sz="2600" b="1" i="0" dirty="0">
                <a:effectLst/>
              </a:rPr>
              <a:t>monitor deadlines</a:t>
            </a:r>
            <a:r>
              <a:rPr lang="en-US" sz="2600" b="0" i="0" dirty="0">
                <a:effectLst/>
              </a:rPr>
              <a:t>, </a:t>
            </a:r>
            <a:r>
              <a:rPr lang="en-US" sz="2600" b="1" i="0" dirty="0">
                <a:effectLst/>
              </a:rPr>
              <a:t>identify important dates</a:t>
            </a:r>
            <a:r>
              <a:rPr lang="en-US" sz="2600" b="0" i="0" dirty="0">
                <a:effectLst/>
              </a:rPr>
              <a:t>, and </a:t>
            </a:r>
            <a:r>
              <a:rPr lang="en-US" sz="2600" b="1" i="0" dirty="0">
                <a:effectLst/>
              </a:rPr>
              <a:t>recognize potential bottlenecks within the Project</a:t>
            </a:r>
            <a:r>
              <a:rPr lang="en-US" sz="2600" b="0" i="0" dirty="0">
                <a:effectLst/>
              </a:rPr>
              <a:t>. </a:t>
            </a:r>
          </a:p>
          <a:p>
            <a:pPr algn="just" fontAlgn="auto"/>
            <a:r>
              <a:rPr lang="en-US" sz="2600" b="0" i="0" dirty="0">
                <a:effectLst/>
              </a:rPr>
              <a:t>If you, as a Project Manager,  were to strip the tasks from your </a:t>
            </a:r>
            <a:r>
              <a:rPr lang="en-US" sz="2600" b="1" i="0" dirty="0">
                <a:effectLst/>
              </a:rPr>
              <a:t>Project Timeline </a:t>
            </a:r>
            <a:r>
              <a:rPr lang="en-US" sz="2600" b="0" i="0" dirty="0">
                <a:effectLst/>
              </a:rPr>
              <a:t>, the </a:t>
            </a:r>
            <a:r>
              <a:rPr lang="en-US" sz="2600" b="1" i="0" dirty="0">
                <a:solidFill>
                  <a:srgbClr val="FF0000"/>
                </a:solidFill>
                <a:effectLst/>
              </a:rPr>
              <a:t>Milestones </a:t>
            </a:r>
            <a:r>
              <a:rPr lang="en-US" sz="2600" b="0" i="0" dirty="0">
                <a:effectLst/>
              </a:rPr>
              <a:t>would still </a:t>
            </a:r>
            <a:r>
              <a:rPr lang="en-US" sz="2600" b="1" i="0" dirty="0">
                <a:effectLst/>
              </a:rPr>
              <a:t>give an outline of the key steps or phases of the Project.</a:t>
            </a:r>
          </a:p>
          <a:p>
            <a:pPr marL="0" indent="0">
              <a:buNone/>
            </a:pPr>
            <a:endParaRPr lang="fr-FR" dirty="0"/>
          </a:p>
        </p:txBody>
      </p:sp>
      <p:sp>
        <p:nvSpPr>
          <p:cNvPr id="4" name="Titre 1">
            <a:extLst>
              <a:ext uri="{FF2B5EF4-FFF2-40B4-BE49-F238E27FC236}">
                <a16:creationId xmlns:a16="http://schemas.microsoft.com/office/drawing/2014/main" id="{6FDF84AB-5599-4FDA-8373-60224708845A}"/>
              </a:ext>
            </a:extLst>
          </p:cNvPr>
          <p:cNvSpPr>
            <a:spLocks noGrp="1"/>
          </p:cNvSpPr>
          <p:nvPr>
            <p:ph type="title"/>
          </p:nvPr>
        </p:nvSpPr>
        <p:spPr>
          <a:xfrm>
            <a:off x="2318327" y="365125"/>
            <a:ext cx="7287492" cy="909493"/>
          </a:xfrm>
        </p:spPr>
        <p:txBody>
          <a:bodyPr>
            <a:normAutofit fontScale="90000"/>
          </a:bodyPr>
          <a:lstStyle/>
          <a:p>
            <a:pPr algn="ctr"/>
            <a:br>
              <a:rPr lang="fr-FR" sz="4000" b="1" i="0" dirty="0">
                <a:solidFill>
                  <a:schemeClr val="bg1"/>
                </a:solidFill>
                <a:effectLst/>
                <a:latin typeface="+mn-lt"/>
              </a:rPr>
            </a:br>
            <a:r>
              <a:rPr lang="fr-FR" sz="4000" b="1" i="0" dirty="0">
                <a:solidFill>
                  <a:srgbClr val="FFC000"/>
                </a:solidFill>
                <a:effectLst/>
                <a:latin typeface="+mn-lt"/>
              </a:rPr>
              <a:t>III-High-</a:t>
            </a:r>
            <a:r>
              <a:rPr lang="fr-FR" sz="4000" b="1" i="0" dirty="0" err="1">
                <a:solidFill>
                  <a:srgbClr val="FFC000"/>
                </a:solidFill>
                <a:effectLst/>
                <a:latin typeface="+mn-lt"/>
              </a:rPr>
              <a:t>level</a:t>
            </a:r>
            <a:r>
              <a:rPr lang="fr-FR" sz="4000" b="1" i="0" dirty="0">
                <a:solidFill>
                  <a:srgbClr val="FFC000"/>
                </a:solidFill>
                <a:effectLst/>
                <a:latin typeface="+mn-lt"/>
              </a:rPr>
              <a:t> Milestones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Planning: What Are Typical Project Milestones? – Clarizen">
            <a:extLst>
              <a:ext uri="{FF2B5EF4-FFF2-40B4-BE49-F238E27FC236}">
                <a16:creationId xmlns:a16="http://schemas.microsoft.com/office/drawing/2014/main" id="{A52974EF-A0A3-4347-9B1C-0EA8BF1F6E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0926" y="2546928"/>
            <a:ext cx="6858002" cy="17641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582966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CB269FC1-15F3-610E-CD3E-3F98C49AE3D1}"/>
              </a:ext>
            </a:extLst>
          </p:cNvPr>
          <p:cNvPicPr>
            <a:picLocks noGrp="1" noChangeAspect="1"/>
          </p:cNvPicPr>
          <p:nvPr>
            <p:ph idx="1"/>
          </p:nvPr>
        </p:nvPicPr>
        <p:blipFill>
          <a:blip r:embed="rId2"/>
          <a:stretch>
            <a:fillRect/>
          </a:stretch>
        </p:blipFill>
        <p:spPr>
          <a:xfrm>
            <a:off x="1" y="0"/>
            <a:ext cx="12192000" cy="6858000"/>
          </a:xfrm>
        </p:spPr>
      </p:pic>
    </p:spTree>
    <p:extLst>
      <p:ext uri="{BB962C8B-B14F-4D97-AF65-F5344CB8AC3E}">
        <p14:creationId xmlns:p14="http://schemas.microsoft.com/office/powerpoint/2010/main" val="1510094952"/>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0EF69AB3-AB37-4EF6-91A0-FAF1C64555E8}"/>
              </a:ext>
            </a:extLst>
          </p:cNvPr>
          <p:cNvSpPr>
            <a:spLocks noGrp="1"/>
          </p:cNvSpPr>
          <p:nvPr>
            <p:ph idx="1"/>
          </p:nvPr>
        </p:nvSpPr>
        <p:spPr>
          <a:xfrm>
            <a:off x="120072" y="1571942"/>
            <a:ext cx="10261601" cy="5286058"/>
          </a:xfrm>
        </p:spPr>
        <p:txBody>
          <a:bodyPr/>
          <a:lstStyle/>
          <a:p>
            <a:pPr marL="0" indent="0">
              <a:buNone/>
            </a:pPr>
            <a:r>
              <a:rPr lang="fr-FR" sz="2600" b="1" dirty="0"/>
              <a:t>	IV-1- </a:t>
            </a:r>
            <a:r>
              <a:rPr lang="fr-FR" sz="2600" b="1" i="0" dirty="0">
                <a:effectLst/>
              </a:rPr>
              <a:t>What Are Project Requirements?</a:t>
            </a:r>
          </a:p>
          <a:p>
            <a:pPr marL="0" indent="0">
              <a:buNone/>
            </a:pPr>
            <a:endParaRPr lang="fr-FR" dirty="0"/>
          </a:p>
          <a:p>
            <a:pPr algn="just"/>
            <a:r>
              <a:rPr lang="en-US" sz="2600" b="1" i="0" dirty="0">
                <a:solidFill>
                  <a:srgbClr val="FF33CC"/>
                </a:solidFill>
                <a:effectLst/>
              </a:rPr>
              <a:t>Project Requirements</a:t>
            </a:r>
            <a:r>
              <a:rPr lang="en-US" sz="2600" b="0" i="0" dirty="0">
                <a:solidFill>
                  <a:srgbClr val="FF33CC"/>
                </a:solidFill>
                <a:effectLst/>
              </a:rPr>
              <a:t> </a:t>
            </a:r>
            <a:r>
              <a:rPr lang="en-US" sz="2600" b="0" i="0" dirty="0">
                <a:effectLst/>
              </a:rPr>
              <a:t>are </a:t>
            </a:r>
            <a:r>
              <a:rPr lang="en-US" sz="2600" b="1" i="0" dirty="0">
                <a:effectLst/>
              </a:rPr>
              <a:t>conditions or tasks </a:t>
            </a:r>
            <a:r>
              <a:rPr lang="en-US" sz="2600" b="0" i="0" dirty="0">
                <a:effectLst/>
              </a:rPr>
              <a:t>that must be completed to ensure the success or completion of the Project. </a:t>
            </a:r>
          </a:p>
          <a:p>
            <a:pPr algn="just"/>
            <a:r>
              <a:rPr lang="en-US" sz="2600" b="0" i="0" dirty="0">
                <a:effectLst/>
              </a:rPr>
              <a:t>They provide a </a:t>
            </a:r>
            <a:r>
              <a:rPr lang="en-US" sz="2600" b="1" i="0" dirty="0">
                <a:effectLst/>
              </a:rPr>
              <a:t>clear picture of the work that needs to be done</a:t>
            </a:r>
            <a:r>
              <a:rPr lang="en-US" sz="2600" b="0" i="0" dirty="0">
                <a:effectLst/>
              </a:rPr>
              <a:t>.</a:t>
            </a:r>
          </a:p>
          <a:p>
            <a:pPr algn="just"/>
            <a:r>
              <a:rPr lang="en-US" sz="2600" b="0" i="0" dirty="0">
                <a:effectLst/>
              </a:rPr>
              <a:t> They're meant to align the project's resources with the objectives of the organization. </a:t>
            </a:r>
          </a:p>
          <a:p>
            <a:pPr algn="just"/>
            <a:r>
              <a:rPr lang="en-US" sz="2600" b="0" i="0" dirty="0">
                <a:effectLst/>
              </a:rPr>
              <a:t>The benefits of effectively gathering Project Requirements include cost reduction, higher Project success rates, more effective change.</a:t>
            </a:r>
            <a:endParaRPr lang="fr-FR" sz="2600" dirty="0"/>
          </a:p>
        </p:txBody>
      </p:sp>
      <p:sp>
        <p:nvSpPr>
          <p:cNvPr id="4" name="Titre 1">
            <a:extLst>
              <a:ext uri="{FF2B5EF4-FFF2-40B4-BE49-F238E27FC236}">
                <a16:creationId xmlns:a16="http://schemas.microsoft.com/office/drawing/2014/main" id="{2812D6F1-6DF9-4646-B74B-5AA79B1E84BC}"/>
              </a:ext>
            </a:extLst>
          </p:cNvPr>
          <p:cNvSpPr>
            <a:spLocks noGrp="1"/>
          </p:cNvSpPr>
          <p:nvPr>
            <p:ph type="title"/>
          </p:nvPr>
        </p:nvSpPr>
        <p:spPr>
          <a:xfrm>
            <a:off x="2373745" y="258619"/>
            <a:ext cx="7222838" cy="1006764"/>
          </a:xfrm>
        </p:spPr>
        <p:txBody>
          <a:bodyPr>
            <a:normAutofit fontScale="90000"/>
          </a:bodyPr>
          <a:lstStyle/>
          <a:p>
            <a:pPr algn="ctr"/>
            <a:br>
              <a:rPr lang="fr-FR" sz="4000" b="1" i="0" dirty="0">
                <a:solidFill>
                  <a:schemeClr val="bg1"/>
                </a:solidFill>
                <a:effectLst/>
                <a:latin typeface="+mn-lt"/>
              </a:rPr>
            </a:br>
            <a:r>
              <a:rPr lang="fr-FR" sz="4000" b="1" i="0" dirty="0">
                <a:solidFill>
                  <a:srgbClr val="FF33CC"/>
                </a:solidFill>
                <a:effectLst/>
                <a:latin typeface="+mn-lt"/>
              </a:rPr>
              <a:t>IV- Project Requirements</a:t>
            </a:r>
            <a:endParaRPr lang="fr-FR" sz="4000" dirty="0">
              <a:solidFill>
                <a:srgbClr val="FF33CC"/>
              </a:solidFill>
              <a:latin typeface="+mn-lt"/>
            </a:endParaRPr>
          </a:p>
        </p:txBody>
      </p:sp>
      <p:pic>
        <p:nvPicPr>
          <p:cNvPr id="5" name="Picture 2" descr="3 Types of Software Project Requirements | Level 12">
            <a:extLst>
              <a:ext uri="{FF2B5EF4-FFF2-40B4-BE49-F238E27FC236}">
                <a16:creationId xmlns:a16="http://schemas.microsoft.com/office/drawing/2014/main" id="{86580283-C733-4A46-B1E2-79A9067A6D2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81722" y="2527660"/>
            <a:ext cx="6837938"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225963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9522441-3DAC-4E53-9535-335274B2BE22}"/>
              </a:ext>
            </a:extLst>
          </p:cNvPr>
          <p:cNvSpPr>
            <a:spLocks noGrp="1"/>
          </p:cNvSpPr>
          <p:nvPr>
            <p:ph idx="1"/>
          </p:nvPr>
        </p:nvSpPr>
        <p:spPr>
          <a:xfrm>
            <a:off x="129309" y="1551710"/>
            <a:ext cx="10160000" cy="4682836"/>
          </a:xfrm>
        </p:spPr>
        <p:txBody>
          <a:bodyPr/>
          <a:lstStyle/>
          <a:p>
            <a:pPr marL="0" indent="0">
              <a:buNone/>
            </a:pPr>
            <a:r>
              <a:rPr lang="fr-FR" sz="2800" b="1" i="0" dirty="0">
                <a:effectLst/>
                <a:latin typeface="+mn-lt"/>
              </a:rPr>
              <a:t>	</a:t>
            </a:r>
            <a:r>
              <a:rPr lang="fr-FR" sz="2600" b="1" i="0" dirty="0">
                <a:solidFill>
                  <a:srgbClr val="9966FF"/>
                </a:solidFill>
                <a:effectLst/>
              </a:rPr>
              <a:t>V-2- Project Requirements Categories</a:t>
            </a:r>
          </a:p>
          <a:p>
            <a:pPr marL="0" indent="0">
              <a:buNone/>
            </a:pPr>
            <a:endParaRPr lang="fr-FR" dirty="0"/>
          </a:p>
        </p:txBody>
      </p:sp>
      <p:sp>
        <p:nvSpPr>
          <p:cNvPr id="4" name="Titre 1">
            <a:extLst>
              <a:ext uri="{FF2B5EF4-FFF2-40B4-BE49-F238E27FC236}">
                <a16:creationId xmlns:a16="http://schemas.microsoft.com/office/drawing/2014/main" id="{4A11EF5C-80C9-4718-87B2-36C044F957DD}"/>
              </a:ext>
            </a:extLst>
          </p:cNvPr>
          <p:cNvSpPr>
            <a:spLocks noGrp="1"/>
          </p:cNvSpPr>
          <p:nvPr>
            <p:ph type="title"/>
          </p:nvPr>
        </p:nvSpPr>
        <p:spPr>
          <a:xfrm>
            <a:off x="2401454" y="203201"/>
            <a:ext cx="7176655" cy="1099126"/>
          </a:xfrm>
        </p:spPr>
        <p:txBody>
          <a:bodyPr>
            <a:normAutofit fontScale="90000"/>
          </a:bodyPr>
          <a:lstStyle/>
          <a:p>
            <a:pPr algn="ctr"/>
            <a:br>
              <a:rPr lang="fr-FR" sz="4000" b="1" i="0" dirty="0">
                <a:solidFill>
                  <a:schemeClr val="bg1"/>
                </a:solidFill>
                <a:effectLst/>
                <a:latin typeface="+mn-lt"/>
              </a:rPr>
            </a:br>
            <a:r>
              <a:rPr lang="fr-FR" sz="4000" b="1" i="0" dirty="0">
                <a:solidFill>
                  <a:srgbClr val="FF33CC"/>
                </a:solidFill>
                <a:effectLst/>
                <a:latin typeface="+mn-lt"/>
              </a:rPr>
              <a:t>IV- Project Requirements</a:t>
            </a:r>
            <a:endParaRPr lang="fr-FR" sz="4000" dirty="0">
              <a:solidFill>
                <a:srgbClr val="FF33CC"/>
              </a:solidFill>
              <a:latin typeface="+mn-lt"/>
            </a:endParaRPr>
          </a:p>
        </p:txBody>
      </p:sp>
      <p:pic>
        <p:nvPicPr>
          <p:cNvPr id="5" name="Image 4">
            <a:extLst>
              <a:ext uri="{FF2B5EF4-FFF2-40B4-BE49-F238E27FC236}">
                <a16:creationId xmlns:a16="http://schemas.microsoft.com/office/drawing/2014/main" id="{94A9DE1C-2385-401D-90EA-3B7B5D4B692A}"/>
              </a:ext>
            </a:extLst>
          </p:cNvPr>
          <p:cNvPicPr>
            <a:picLocks noChangeAspect="1"/>
          </p:cNvPicPr>
          <p:nvPr/>
        </p:nvPicPr>
        <p:blipFill>
          <a:blip r:embed="rId2"/>
          <a:stretch>
            <a:fillRect/>
          </a:stretch>
        </p:blipFill>
        <p:spPr>
          <a:xfrm>
            <a:off x="0" y="2243314"/>
            <a:ext cx="12192000" cy="4614686"/>
          </a:xfrm>
          <a:prstGeom prst="rect">
            <a:avLst/>
          </a:prstGeom>
        </p:spPr>
      </p:pic>
    </p:spTree>
    <p:extLst>
      <p:ext uri="{BB962C8B-B14F-4D97-AF65-F5344CB8AC3E}">
        <p14:creationId xmlns:p14="http://schemas.microsoft.com/office/powerpoint/2010/main" val="250236042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2510493-D3CB-4CCF-94A9-84261068418E}"/>
              </a:ext>
            </a:extLst>
          </p:cNvPr>
          <p:cNvSpPr>
            <a:spLocks noGrp="1"/>
          </p:cNvSpPr>
          <p:nvPr>
            <p:ph idx="1"/>
          </p:nvPr>
        </p:nvSpPr>
        <p:spPr>
          <a:xfrm>
            <a:off x="0" y="1651280"/>
            <a:ext cx="10464799" cy="5206716"/>
          </a:xfrm>
        </p:spPr>
        <p:txBody>
          <a:bodyPr/>
          <a:lstStyle/>
          <a:p>
            <a:pPr marL="0" indent="0">
              <a:buNone/>
            </a:pPr>
            <a:r>
              <a:rPr lang="en-US" sz="2600" b="1" i="0" dirty="0">
                <a:solidFill>
                  <a:srgbClr val="333333"/>
                </a:solidFill>
                <a:effectLst/>
              </a:rPr>
              <a:t>	</a:t>
            </a:r>
            <a:r>
              <a:rPr lang="en-US" sz="2600" b="1" i="0" dirty="0">
                <a:solidFill>
                  <a:srgbClr val="9966FF"/>
                </a:solidFill>
                <a:effectLst/>
              </a:rPr>
              <a:t>V-1-What are the types of Resources used in Projects?</a:t>
            </a:r>
          </a:p>
          <a:p>
            <a:pPr marL="0" indent="0">
              <a:buNone/>
            </a:pPr>
            <a:endParaRPr lang="fr-FR" dirty="0">
              <a:solidFill>
                <a:srgbClr val="9966FF"/>
              </a:solidFill>
            </a:endParaRPr>
          </a:p>
          <a:p>
            <a:pPr algn="just"/>
            <a:r>
              <a:rPr lang="en-US" sz="2600" b="1" i="0" dirty="0">
                <a:effectLst/>
              </a:rPr>
              <a:t>People, Processes, and Technology</a:t>
            </a:r>
            <a:r>
              <a:rPr lang="en-US" sz="2600" b="0" i="0" dirty="0">
                <a:effectLst/>
              </a:rPr>
              <a:t>, also referred to as the </a:t>
            </a:r>
            <a:r>
              <a:rPr lang="en-US" sz="2600" b="1" i="0" dirty="0">
                <a:solidFill>
                  <a:srgbClr val="66FF33"/>
                </a:solidFill>
                <a:effectLst/>
              </a:rPr>
              <a:t>Golden Triangle</a:t>
            </a:r>
            <a:r>
              <a:rPr lang="en-US" sz="2600" b="0" i="0" dirty="0">
                <a:effectLst/>
              </a:rPr>
              <a:t>, are essential for successful </a:t>
            </a:r>
            <a:r>
              <a:rPr lang="en-US" sz="2600" b="1" i="0" dirty="0">
                <a:effectLst/>
              </a:rPr>
              <a:t>Project Implementation</a:t>
            </a:r>
            <a:r>
              <a:rPr lang="en-US" sz="2600" b="0" i="0" dirty="0">
                <a:effectLst/>
              </a:rPr>
              <a:t>.</a:t>
            </a:r>
          </a:p>
          <a:p>
            <a:pPr marL="0" indent="0" algn="just">
              <a:buNone/>
            </a:pPr>
            <a:endParaRPr lang="en-US" sz="2600" b="0" i="0" dirty="0">
              <a:effectLst/>
            </a:endParaRPr>
          </a:p>
          <a:p>
            <a:pPr algn="just"/>
            <a:r>
              <a:rPr lang="en-US" sz="2600" b="0" i="0" dirty="0">
                <a:effectLst/>
              </a:rPr>
              <a:t> So, to get the work done, you need </a:t>
            </a:r>
            <a:r>
              <a:rPr lang="en-US" sz="2600" b="1" i="0" dirty="0">
                <a:effectLst/>
              </a:rPr>
              <a:t>labor</a:t>
            </a:r>
            <a:r>
              <a:rPr lang="en-US" sz="2600" b="0" i="0" dirty="0">
                <a:effectLst/>
              </a:rPr>
              <a:t>, and they, in turn, need </a:t>
            </a:r>
            <a:r>
              <a:rPr lang="en-US" sz="2600" b="1" i="0" dirty="0">
                <a:effectLst/>
              </a:rPr>
              <a:t>materials</a:t>
            </a:r>
            <a:r>
              <a:rPr lang="en-US" sz="2600" b="0" i="0" dirty="0">
                <a:effectLst/>
              </a:rPr>
              <a:t>, </a:t>
            </a:r>
            <a:r>
              <a:rPr lang="en-US" sz="2600" b="1" i="0" dirty="0">
                <a:effectLst/>
              </a:rPr>
              <a:t>equipment</a:t>
            </a:r>
            <a:r>
              <a:rPr lang="en-US" sz="2600" b="0" i="0" dirty="0">
                <a:effectLst/>
              </a:rPr>
              <a:t>, and a </a:t>
            </a:r>
            <a:r>
              <a:rPr lang="en-US" sz="2600" b="1" i="0" dirty="0">
                <a:effectLst/>
              </a:rPr>
              <a:t>place to carry out the Project activities</a:t>
            </a:r>
            <a:r>
              <a:rPr lang="en-US" sz="2600" b="0" i="0" dirty="0">
                <a:effectLst/>
              </a:rPr>
              <a:t>.</a:t>
            </a:r>
          </a:p>
          <a:p>
            <a:pPr marL="0" indent="0" algn="just">
              <a:buNone/>
            </a:pPr>
            <a:endParaRPr lang="en-US" sz="2600" b="0" i="0" dirty="0">
              <a:effectLst/>
            </a:endParaRPr>
          </a:p>
          <a:p>
            <a:pPr algn="just"/>
            <a:r>
              <a:rPr lang="en-US" sz="2600" b="0" i="0" dirty="0">
                <a:effectLst/>
              </a:rPr>
              <a:t>On an Enterprise level, </a:t>
            </a:r>
            <a:r>
              <a:rPr lang="en-US" sz="2600" b="1" i="0" dirty="0">
                <a:solidFill>
                  <a:srgbClr val="00FFFF"/>
                </a:solidFill>
                <a:effectLst/>
              </a:rPr>
              <a:t>Project </a:t>
            </a:r>
            <a:r>
              <a:rPr lang="en-US" sz="2600" b="1" dirty="0">
                <a:solidFill>
                  <a:srgbClr val="00FFFF"/>
                </a:solidFill>
              </a:rPr>
              <a:t>R</a:t>
            </a:r>
            <a:r>
              <a:rPr lang="en-US" sz="2600" b="1" i="0" dirty="0">
                <a:solidFill>
                  <a:srgbClr val="00FFFF"/>
                </a:solidFill>
                <a:effectLst/>
              </a:rPr>
              <a:t>esources </a:t>
            </a:r>
            <a:r>
              <a:rPr lang="en-US" sz="2600" b="0" i="0" dirty="0">
                <a:effectLst/>
              </a:rPr>
              <a:t>can be </a:t>
            </a:r>
            <a:r>
              <a:rPr lang="en-US" sz="2600" b="1" i="0" dirty="0">
                <a:effectLst/>
              </a:rPr>
              <a:t>human</a:t>
            </a:r>
            <a:r>
              <a:rPr lang="en-US" sz="2600" b="0" i="0" dirty="0">
                <a:effectLst/>
              </a:rPr>
              <a:t> and </a:t>
            </a:r>
            <a:r>
              <a:rPr lang="en-US" sz="2600" b="1" i="0" dirty="0">
                <a:effectLst/>
              </a:rPr>
              <a:t>non-human</a:t>
            </a:r>
            <a:r>
              <a:rPr lang="en-US" sz="2600" b="0" i="0" dirty="0">
                <a:effectLst/>
              </a:rPr>
              <a:t>, which includes but not limited to:</a:t>
            </a:r>
          </a:p>
          <a:p>
            <a:pPr marL="0" indent="0">
              <a:buNone/>
            </a:pPr>
            <a:endParaRPr lang="fr-FR" dirty="0"/>
          </a:p>
        </p:txBody>
      </p:sp>
      <p:sp>
        <p:nvSpPr>
          <p:cNvPr id="4" name="Titre 1">
            <a:extLst>
              <a:ext uri="{FF2B5EF4-FFF2-40B4-BE49-F238E27FC236}">
                <a16:creationId xmlns:a16="http://schemas.microsoft.com/office/drawing/2014/main" id="{3E47B375-45C8-4889-9A76-FA151A679A9A}"/>
              </a:ext>
            </a:extLst>
          </p:cNvPr>
          <p:cNvSpPr>
            <a:spLocks noGrp="1"/>
          </p:cNvSpPr>
          <p:nvPr>
            <p:ph type="title"/>
          </p:nvPr>
        </p:nvSpPr>
        <p:spPr>
          <a:xfrm>
            <a:off x="2419926" y="365125"/>
            <a:ext cx="7204365" cy="863311"/>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7170" name="Picture 2" descr="Project Resource Management – World of Project Management – Marc Arnecke,  PMP">
            <a:extLst>
              <a:ext uri="{FF2B5EF4-FFF2-40B4-BE49-F238E27FC236}">
                <a16:creationId xmlns:a16="http://schemas.microsoft.com/office/drawing/2014/main" id="{BF9C8F19-40F4-4E18-A5B9-E086BB28107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529158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0E1E1594-A30C-445A-A1B9-65802BA76E97}"/>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408399238"/>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7A86271-FF0A-4804-ACED-B02D6E03A5E3}"/>
              </a:ext>
            </a:extLst>
          </p:cNvPr>
          <p:cNvSpPr>
            <a:spLocks noGrp="1"/>
          </p:cNvSpPr>
          <p:nvPr>
            <p:ph idx="1"/>
          </p:nvPr>
        </p:nvSpPr>
        <p:spPr>
          <a:xfrm>
            <a:off x="138545" y="1825624"/>
            <a:ext cx="10326254" cy="4575175"/>
          </a:xfrm>
        </p:spPr>
        <p:txBody>
          <a:bodyPr>
            <a:normAutofit/>
          </a:bodyPr>
          <a:lstStyle/>
          <a:p>
            <a:pPr marL="0" indent="0">
              <a:buNone/>
            </a:pPr>
            <a:r>
              <a:rPr lang="en-US" sz="2600" b="1" i="0" dirty="0">
                <a:solidFill>
                  <a:srgbClr val="333333"/>
                </a:solidFill>
                <a:effectLst/>
              </a:rPr>
              <a:t>	</a:t>
            </a:r>
            <a:r>
              <a:rPr lang="en-US" sz="2600" b="1" i="0" dirty="0">
                <a:effectLst/>
              </a:rPr>
              <a:t>V- 2- Why is Project Resource Planning important?</a:t>
            </a:r>
          </a:p>
          <a:p>
            <a:pPr algn="just"/>
            <a:r>
              <a:rPr lang="en-US" sz="2600" b="0" i="0" dirty="0">
                <a:effectLst/>
              </a:rPr>
              <a:t>As a Project Manager, your primary concern is: </a:t>
            </a:r>
            <a:r>
              <a:rPr lang="en-US" sz="2600" b="1" i="1" dirty="0">
                <a:effectLst/>
              </a:rPr>
              <a:t>How do I deliver a Project on time and within the stipulated budget?</a:t>
            </a:r>
            <a:endParaRPr lang="en-US" sz="2600" b="0" i="1" dirty="0">
              <a:effectLst/>
            </a:endParaRPr>
          </a:p>
          <a:p>
            <a:pPr algn="just"/>
            <a:r>
              <a:rPr lang="en-US" sz="2600" b="0" i="0" dirty="0">
                <a:effectLst/>
              </a:rPr>
              <a:t>Effective </a:t>
            </a:r>
            <a:r>
              <a:rPr lang="en-US" sz="2600" b="1" i="0" dirty="0">
                <a:solidFill>
                  <a:srgbClr val="FF0000"/>
                </a:solidFill>
                <a:effectLst/>
              </a:rPr>
              <a:t>Project Resource Planning Strategy </a:t>
            </a:r>
            <a:r>
              <a:rPr lang="en-US" sz="2600" b="0" i="0" dirty="0">
                <a:effectLst/>
              </a:rPr>
              <a:t>aims to </a:t>
            </a:r>
            <a:r>
              <a:rPr lang="en-US" sz="2600" b="1" i="0" dirty="0">
                <a:effectLst/>
              </a:rPr>
              <a:t>meet the delivery commitments</a:t>
            </a:r>
            <a:r>
              <a:rPr lang="en-US" sz="2600" b="0" i="0" dirty="0">
                <a:effectLst/>
              </a:rPr>
              <a:t> and </a:t>
            </a:r>
            <a:r>
              <a:rPr lang="en-US" sz="2600" b="1" i="0" dirty="0">
                <a:effectLst/>
              </a:rPr>
              <a:t>enhance client satisfaction</a:t>
            </a:r>
            <a:r>
              <a:rPr lang="en-US" sz="2600" b="0" i="0" dirty="0">
                <a:effectLst/>
              </a:rPr>
              <a:t>. It also improves the </a:t>
            </a:r>
            <a:r>
              <a:rPr lang="en-US" sz="2600" b="1" i="0" dirty="0">
                <a:effectLst/>
              </a:rPr>
              <a:t>Team’s performance</a:t>
            </a:r>
            <a:r>
              <a:rPr lang="en-US" sz="2600" b="0" i="0" dirty="0">
                <a:effectLst/>
              </a:rPr>
              <a:t>, </a:t>
            </a:r>
            <a:r>
              <a:rPr lang="en-US" sz="2600" b="1" i="0" dirty="0">
                <a:effectLst/>
              </a:rPr>
              <a:t>engagement</a:t>
            </a:r>
            <a:r>
              <a:rPr lang="en-US" sz="2600" b="0" i="0" dirty="0">
                <a:effectLst/>
              </a:rPr>
              <a:t>, and </a:t>
            </a:r>
            <a:r>
              <a:rPr lang="en-US" sz="2600" b="1" i="0" dirty="0">
                <a:solidFill>
                  <a:schemeClr val="accent1"/>
                </a:solidFill>
                <a:effectLst/>
              </a:rPr>
              <a:t>productivity</a:t>
            </a:r>
            <a:r>
              <a:rPr lang="en-US" sz="2600" b="0" i="0" dirty="0">
                <a:effectLst/>
              </a:rPr>
              <a:t>.</a:t>
            </a:r>
          </a:p>
          <a:p>
            <a:pPr algn="just"/>
            <a:r>
              <a:rPr lang="en-US" sz="2600" b="0" i="0" dirty="0">
                <a:effectLst/>
              </a:rPr>
              <a:t>Once the Resources and the Skills in place, we need to master the art of </a:t>
            </a:r>
            <a:r>
              <a:rPr lang="en-US" sz="2600" b="1" i="0" dirty="0">
                <a:effectLst/>
              </a:rPr>
              <a:t>scheduling</a:t>
            </a:r>
            <a:r>
              <a:rPr lang="en-US" sz="2600" b="0" i="0" dirty="0">
                <a:effectLst/>
              </a:rPr>
              <a:t>,</a:t>
            </a:r>
            <a:r>
              <a:rPr lang="en-US" sz="2600" b="1" i="0" dirty="0">
                <a:effectLst/>
              </a:rPr>
              <a:t> forecasting</a:t>
            </a:r>
            <a:r>
              <a:rPr lang="en-US" sz="2600" b="0" i="0" dirty="0">
                <a:effectLst/>
              </a:rPr>
              <a:t>, and </a:t>
            </a:r>
            <a:r>
              <a:rPr lang="en-US" sz="2600" b="1" i="0" dirty="0">
                <a:effectLst/>
              </a:rPr>
              <a:t>planning</a:t>
            </a:r>
            <a:r>
              <a:rPr lang="en-US" sz="2600" b="0" i="0" dirty="0">
                <a:effectLst/>
              </a:rPr>
              <a:t> </a:t>
            </a:r>
            <a:r>
              <a:rPr lang="en-US" sz="2600" b="1" i="0" dirty="0">
                <a:effectLst/>
              </a:rPr>
              <a:t>efficiently</a:t>
            </a:r>
            <a:r>
              <a:rPr lang="en-US" sz="2600" b="0" i="0" dirty="0">
                <a:effectLst/>
              </a:rPr>
              <a:t> for the </a:t>
            </a:r>
            <a:r>
              <a:rPr lang="en-US" sz="2600" b="1" i="0" dirty="0">
                <a:effectLst/>
              </a:rPr>
              <a:t>Project’s success</a:t>
            </a:r>
            <a:r>
              <a:rPr lang="en-US" sz="2600" b="0" i="0" dirty="0">
                <a:effectLst/>
              </a:rPr>
              <a:t>. </a:t>
            </a:r>
          </a:p>
          <a:p>
            <a:pPr algn="just"/>
            <a:r>
              <a:rPr lang="en-US" sz="2600" b="1" i="0" dirty="0">
                <a:solidFill>
                  <a:srgbClr val="0070C0"/>
                </a:solidFill>
                <a:effectLst/>
              </a:rPr>
              <a:t>Efficient</a:t>
            </a:r>
            <a:r>
              <a:rPr lang="en-US" sz="2600" b="0" i="0" dirty="0">
                <a:effectLst/>
              </a:rPr>
              <a:t> </a:t>
            </a:r>
            <a:r>
              <a:rPr lang="en-US" sz="2600" b="1" i="0" dirty="0">
                <a:solidFill>
                  <a:srgbClr val="FF0000"/>
                </a:solidFill>
                <a:effectLst/>
              </a:rPr>
              <a:t>Project Resource Planning </a:t>
            </a:r>
            <a:r>
              <a:rPr lang="en-US" sz="2600" b="0" i="0" dirty="0">
                <a:effectLst/>
              </a:rPr>
              <a:t>also ensures </a:t>
            </a:r>
            <a:r>
              <a:rPr lang="en-US" sz="2600" b="1" i="0" dirty="0">
                <a:effectLst/>
              </a:rPr>
              <a:t>maximum resource utilization </a:t>
            </a:r>
            <a:r>
              <a:rPr lang="en-US" sz="2600" b="1" i="0" dirty="0">
                <a:solidFill>
                  <a:srgbClr val="0070C0"/>
                </a:solidFill>
                <a:effectLst/>
              </a:rPr>
              <a:t>profitability</a:t>
            </a:r>
            <a:r>
              <a:rPr lang="en-US" sz="2600" b="1" i="0" dirty="0">
                <a:effectLst/>
              </a:rPr>
              <a:t>.</a:t>
            </a:r>
          </a:p>
          <a:p>
            <a:pPr marL="0" indent="0">
              <a:buNone/>
            </a:pPr>
            <a:endParaRPr lang="fr-FR" dirty="0"/>
          </a:p>
        </p:txBody>
      </p:sp>
      <p:sp>
        <p:nvSpPr>
          <p:cNvPr id="4" name="Titre 1">
            <a:extLst>
              <a:ext uri="{FF2B5EF4-FFF2-40B4-BE49-F238E27FC236}">
                <a16:creationId xmlns:a16="http://schemas.microsoft.com/office/drawing/2014/main" id="{E603D0DF-F47E-43CE-86E0-DE4A1C95D90B}"/>
              </a:ext>
            </a:extLst>
          </p:cNvPr>
          <p:cNvSpPr>
            <a:spLocks noGrp="1"/>
          </p:cNvSpPr>
          <p:nvPr>
            <p:ph type="title"/>
          </p:nvPr>
        </p:nvSpPr>
        <p:spPr>
          <a:xfrm>
            <a:off x="2419926" y="378690"/>
            <a:ext cx="7204365" cy="858983"/>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Resource Management – World of Project Management – Marc Arnecke,  PMP">
            <a:extLst>
              <a:ext uri="{FF2B5EF4-FFF2-40B4-BE49-F238E27FC236}">
                <a16:creationId xmlns:a16="http://schemas.microsoft.com/office/drawing/2014/main" id="{2C2F0E2D-0D19-4FB0-990A-5FC0410185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68049189"/>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042FE7B-BF42-457A-98F7-E0E5BD266DE4}"/>
              </a:ext>
            </a:extLst>
          </p:cNvPr>
          <p:cNvSpPr>
            <a:spLocks noGrp="1"/>
          </p:cNvSpPr>
          <p:nvPr>
            <p:ph idx="1"/>
          </p:nvPr>
        </p:nvSpPr>
        <p:spPr>
          <a:xfrm>
            <a:off x="129309" y="1825625"/>
            <a:ext cx="10233891" cy="4351338"/>
          </a:xfrm>
        </p:spPr>
        <p:txBody>
          <a:bodyPr/>
          <a:lstStyle/>
          <a:p>
            <a:pPr algn="just"/>
            <a:r>
              <a:rPr lang="en-US" sz="2600" b="0" i="0" dirty="0">
                <a:effectLst/>
              </a:rPr>
              <a:t>Effective </a:t>
            </a:r>
            <a:r>
              <a:rPr lang="en-US" sz="2600" b="1" i="0" dirty="0">
                <a:solidFill>
                  <a:srgbClr val="FF0000"/>
                </a:solidFill>
                <a:effectLst/>
              </a:rPr>
              <a:t>Project Resource Planning </a:t>
            </a:r>
            <a:r>
              <a:rPr lang="en-US" sz="2600" b="0" i="0" dirty="0">
                <a:effectLst/>
              </a:rPr>
              <a:t>provides a </a:t>
            </a:r>
            <a:r>
              <a:rPr lang="en-US" sz="2600" b="1" i="0" dirty="0">
                <a:effectLst/>
              </a:rPr>
              <a:t>clear picture of who is doing what and how long they need to accomplish the same</a:t>
            </a:r>
            <a:r>
              <a:rPr lang="en-US" sz="2600" b="0" i="0" dirty="0">
                <a:effectLst/>
              </a:rPr>
              <a:t>. </a:t>
            </a:r>
          </a:p>
          <a:p>
            <a:pPr algn="just"/>
            <a:endParaRPr lang="en-US" sz="2600" dirty="0"/>
          </a:p>
          <a:p>
            <a:pPr algn="just"/>
            <a:r>
              <a:rPr lang="en-US" sz="2600" b="0" i="0" dirty="0">
                <a:effectLst/>
              </a:rPr>
              <a:t>It helps you visualize underutilized Resources or those getting rolled off from tasks and re-allocate them to suitable project vacancies</a:t>
            </a:r>
            <a:r>
              <a:rPr lang="en-US" b="0" i="0" dirty="0">
                <a:effectLst/>
              </a:rPr>
              <a:t>.</a:t>
            </a:r>
          </a:p>
          <a:p>
            <a:pPr algn="just"/>
            <a:endParaRPr lang="en-US" dirty="0"/>
          </a:p>
          <a:p>
            <a:pPr algn="just"/>
            <a:r>
              <a:rPr lang="en-US" sz="2600" b="0" i="0" dirty="0">
                <a:effectLst/>
              </a:rPr>
              <a:t>Therefore, </a:t>
            </a:r>
            <a:r>
              <a:rPr lang="en-US" sz="2600" b="1" i="0" dirty="0">
                <a:solidFill>
                  <a:srgbClr val="FF3300"/>
                </a:solidFill>
                <a:effectLst/>
              </a:rPr>
              <a:t>Project Resource Management </a:t>
            </a:r>
            <a:r>
              <a:rPr lang="en-US" sz="2600" b="0" i="0" dirty="0">
                <a:effectLst/>
              </a:rPr>
              <a:t>is a </a:t>
            </a:r>
            <a:r>
              <a:rPr lang="en-US" sz="2600" b="1" i="0" dirty="0">
                <a:effectLst/>
              </a:rPr>
              <a:t>continuous process</a:t>
            </a:r>
            <a:r>
              <a:rPr lang="en-US" sz="2600" b="0" i="0" dirty="0">
                <a:effectLst/>
              </a:rPr>
              <a:t>, and by implementing the right solution, one can take preventive measures to meet the overall Objectives.</a:t>
            </a:r>
            <a:endParaRPr lang="fr-FR" sz="2600" dirty="0"/>
          </a:p>
        </p:txBody>
      </p:sp>
      <p:sp>
        <p:nvSpPr>
          <p:cNvPr id="4" name="Titre 1">
            <a:extLst>
              <a:ext uri="{FF2B5EF4-FFF2-40B4-BE49-F238E27FC236}">
                <a16:creationId xmlns:a16="http://schemas.microsoft.com/office/drawing/2014/main" id="{E53FB2BC-CFC1-4CB8-88B7-F99FA033086B}"/>
              </a:ext>
            </a:extLst>
          </p:cNvPr>
          <p:cNvSpPr>
            <a:spLocks noGrp="1"/>
          </p:cNvSpPr>
          <p:nvPr>
            <p:ph type="title"/>
          </p:nvPr>
        </p:nvSpPr>
        <p:spPr>
          <a:xfrm>
            <a:off x="2382982" y="365126"/>
            <a:ext cx="7241309" cy="937202"/>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Resource Management – World of Project Management – Marc Arnecke,  PMP">
            <a:extLst>
              <a:ext uri="{FF2B5EF4-FFF2-40B4-BE49-F238E27FC236}">
                <a16:creationId xmlns:a16="http://schemas.microsoft.com/office/drawing/2014/main" id="{6084700A-D5C5-47B3-89DD-96549DC5A30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8915678"/>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404CB6D-2946-41B4-A225-1231276FD46D}"/>
              </a:ext>
            </a:extLst>
          </p:cNvPr>
          <p:cNvSpPr>
            <a:spLocks noGrp="1"/>
          </p:cNvSpPr>
          <p:nvPr>
            <p:ph idx="1"/>
          </p:nvPr>
        </p:nvSpPr>
        <p:spPr>
          <a:xfrm>
            <a:off x="286327" y="1825625"/>
            <a:ext cx="10030691" cy="4944826"/>
          </a:xfrm>
        </p:spPr>
        <p:txBody>
          <a:bodyPr/>
          <a:lstStyle/>
          <a:p>
            <a:pPr marL="0" indent="0" algn="just">
              <a:buNone/>
            </a:pPr>
            <a:r>
              <a:rPr lang="en-US" b="1" i="0" dirty="0">
                <a:solidFill>
                  <a:srgbClr val="333333"/>
                </a:solidFill>
                <a:effectLst/>
                <a:latin typeface="Open Sans" panose="020B0606030504020204" pitchFamily="34" charset="0"/>
              </a:rPr>
              <a:t>	</a:t>
            </a:r>
            <a:r>
              <a:rPr lang="en-US" sz="2600" b="1" i="0" dirty="0">
                <a:effectLst/>
              </a:rPr>
              <a:t>IV-3-How to create a Project Resource Plan?</a:t>
            </a:r>
          </a:p>
          <a:p>
            <a:pPr marL="0" indent="0" algn="just">
              <a:buNone/>
            </a:pPr>
            <a:endParaRPr lang="en-US" sz="2600" b="1" i="0" dirty="0">
              <a:effectLst/>
            </a:endParaRPr>
          </a:p>
          <a:p>
            <a:pPr algn="just"/>
            <a:r>
              <a:rPr lang="en-US" sz="2600" b="0" i="0" dirty="0">
                <a:effectLst/>
              </a:rPr>
              <a:t>For every successful Project, the journey starts with creating an </a:t>
            </a:r>
            <a:r>
              <a:rPr lang="en-US" sz="2600" b="1" i="0" dirty="0">
                <a:effectLst/>
              </a:rPr>
              <a:t>efficient Project Resource Plan</a:t>
            </a:r>
            <a:r>
              <a:rPr lang="en-US" sz="2600" b="0" i="0" dirty="0">
                <a:effectLst/>
              </a:rPr>
              <a:t>. </a:t>
            </a:r>
          </a:p>
          <a:p>
            <a:pPr marL="0" indent="0" algn="just">
              <a:buNone/>
            </a:pPr>
            <a:endParaRPr lang="en-US" sz="2600" b="0" i="0" dirty="0">
              <a:effectLst/>
            </a:endParaRPr>
          </a:p>
          <a:p>
            <a:pPr algn="just"/>
            <a:r>
              <a:rPr lang="en-US" sz="2600" b="0" i="0" dirty="0">
                <a:effectLst/>
              </a:rPr>
              <a:t>Using </a:t>
            </a:r>
            <a:r>
              <a:rPr lang="en-US" sz="2600" b="1" i="0" dirty="0">
                <a:effectLst/>
              </a:rPr>
              <a:t>Resource Management Solutions</a:t>
            </a:r>
            <a:r>
              <a:rPr lang="en-US" sz="2600" b="0" i="0" dirty="0">
                <a:effectLst/>
              </a:rPr>
              <a:t>, Project Managers can plan, organize, and manage the Project Resources effectively.</a:t>
            </a:r>
          </a:p>
          <a:p>
            <a:pPr marL="0" indent="0">
              <a:buNone/>
            </a:pPr>
            <a:endParaRPr lang="fr-FR" dirty="0"/>
          </a:p>
        </p:txBody>
      </p:sp>
      <p:sp>
        <p:nvSpPr>
          <p:cNvPr id="4" name="Titre 1">
            <a:extLst>
              <a:ext uri="{FF2B5EF4-FFF2-40B4-BE49-F238E27FC236}">
                <a16:creationId xmlns:a16="http://schemas.microsoft.com/office/drawing/2014/main" id="{14BFF264-EA23-4229-8C6B-26A31EB4380B}"/>
              </a:ext>
            </a:extLst>
          </p:cNvPr>
          <p:cNvSpPr>
            <a:spLocks noGrp="1"/>
          </p:cNvSpPr>
          <p:nvPr>
            <p:ph type="title"/>
          </p:nvPr>
        </p:nvSpPr>
        <p:spPr>
          <a:xfrm>
            <a:off x="2503054" y="378690"/>
            <a:ext cx="7167419" cy="858983"/>
          </a:xfrm>
        </p:spPr>
        <p:txBody>
          <a:bodyPr>
            <a:normAutofit fontScale="90000"/>
          </a:bodyPr>
          <a:lstStyle/>
          <a:p>
            <a:pPr algn="ctr"/>
            <a:br>
              <a:rPr lang="fr-FR" sz="4000" b="1" i="0" dirty="0">
                <a:solidFill>
                  <a:schemeClr val="bg1"/>
                </a:solidFill>
                <a:effectLst/>
                <a:latin typeface="+mn-lt"/>
              </a:rPr>
            </a:br>
            <a:r>
              <a:rPr lang="fr-FR" sz="4000" b="1" i="0" dirty="0">
                <a:solidFill>
                  <a:srgbClr val="66FFFF"/>
                </a:solidFill>
                <a:effectLst/>
                <a:latin typeface="+mn-lt"/>
              </a:rPr>
              <a:t>V- Project Resouces</a:t>
            </a:r>
            <a:br>
              <a:rPr lang="fr-FR" sz="4000" b="1" i="0" dirty="0">
                <a:solidFill>
                  <a:schemeClr val="bg1"/>
                </a:solidFill>
                <a:effectLst/>
                <a:latin typeface="+mn-lt"/>
              </a:rPr>
            </a:br>
            <a:endParaRPr lang="fr-FR" sz="4000" dirty="0">
              <a:solidFill>
                <a:schemeClr val="bg1"/>
              </a:solidFill>
              <a:latin typeface="+mn-lt"/>
            </a:endParaRPr>
          </a:p>
        </p:txBody>
      </p:sp>
      <p:pic>
        <p:nvPicPr>
          <p:cNvPr id="5" name="Picture 2" descr="Project Resource Management – World of Project Management – Marc Arnecke,  PMP">
            <a:extLst>
              <a:ext uri="{FF2B5EF4-FFF2-40B4-BE49-F238E27FC236}">
                <a16:creationId xmlns:a16="http://schemas.microsoft.com/office/drawing/2014/main" id="{BF88CBD6-9DDF-4A0A-9686-58A62795E2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99401" y="2565403"/>
            <a:ext cx="6857997" cy="1727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439631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AA5C5D0-E0F3-480F-A46A-3DA556706A30}"/>
              </a:ext>
            </a:extLst>
          </p:cNvPr>
          <p:cNvSpPr>
            <a:spLocks noGrp="1"/>
          </p:cNvSpPr>
          <p:nvPr>
            <p:ph type="title"/>
          </p:nvPr>
        </p:nvSpPr>
        <p:spPr/>
        <p:txBody>
          <a:bodyPr/>
          <a:lstStyle/>
          <a:p>
            <a:endParaRPr lang="fr-FR"/>
          </a:p>
        </p:txBody>
      </p:sp>
      <p:pic>
        <p:nvPicPr>
          <p:cNvPr id="1028" name="Picture 4" descr="Word Writing Text Summary. Business Photo Showcasing Brief Statement Or  Account Of Main Points Of Something Subject Colored Clothespin Papers Empty  Reminder Wooden Floor Background Office Stock Photo, Picture And Royalty  Free">
            <a:extLst>
              <a:ext uri="{FF2B5EF4-FFF2-40B4-BE49-F238E27FC236}">
                <a16:creationId xmlns:a16="http://schemas.microsoft.com/office/drawing/2014/main" id="{008D3810-F72A-421F-A83D-A1A71BA81E73}"/>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283672"/>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609E8FF-1E19-402A-A164-B076428C55DD}"/>
              </a:ext>
            </a:extLst>
          </p:cNvPr>
          <p:cNvSpPr>
            <a:spLocks noGrp="1"/>
          </p:cNvSpPr>
          <p:nvPr>
            <p:ph type="title"/>
          </p:nvPr>
        </p:nvSpPr>
        <p:spPr/>
        <p:txBody>
          <a:bodyPr/>
          <a:lstStyle/>
          <a:p>
            <a:endParaRPr lang="fr-FR"/>
          </a:p>
        </p:txBody>
      </p:sp>
      <p:pic>
        <p:nvPicPr>
          <p:cNvPr id="9" name="Picture 4" descr="Project Stakeholders [37] | Download Scientific Diagram">
            <a:extLst>
              <a:ext uri="{FF2B5EF4-FFF2-40B4-BE49-F238E27FC236}">
                <a16:creationId xmlns:a16="http://schemas.microsoft.com/office/drawing/2014/main" id="{3BA8867C-5BE0-456A-B04A-98EF11E73FA4}"/>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1999" cy="67610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87535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 6">
            <a:extLst>
              <a:ext uri="{FF2B5EF4-FFF2-40B4-BE49-F238E27FC236}">
                <a16:creationId xmlns:a16="http://schemas.microsoft.com/office/drawing/2014/main" id="{44A3C661-AD92-76D7-376A-C304310F4FA6}"/>
              </a:ext>
            </a:extLst>
          </p:cNvPr>
          <p:cNvPicPr>
            <a:picLocks noChangeAspect="1"/>
          </p:cNvPicPr>
          <p:nvPr/>
        </p:nvPicPr>
        <p:blipFill>
          <a:blip r:embed="rId2"/>
          <a:stretch>
            <a:fillRect/>
          </a:stretch>
        </p:blipFill>
        <p:spPr>
          <a:xfrm>
            <a:off x="6312313" y="0"/>
            <a:ext cx="5879688" cy="6858000"/>
          </a:xfrm>
          <a:prstGeom prst="rect">
            <a:avLst/>
          </a:prstGeom>
        </p:spPr>
      </p:pic>
      <p:pic>
        <p:nvPicPr>
          <p:cNvPr id="9" name="Image 8">
            <a:extLst>
              <a:ext uri="{FF2B5EF4-FFF2-40B4-BE49-F238E27FC236}">
                <a16:creationId xmlns:a16="http://schemas.microsoft.com/office/drawing/2014/main" id="{4B11A5B4-032C-F74C-A36A-6F1359DBC530}"/>
              </a:ext>
            </a:extLst>
          </p:cNvPr>
          <p:cNvPicPr>
            <a:picLocks noChangeAspect="1"/>
          </p:cNvPicPr>
          <p:nvPr/>
        </p:nvPicPr>
        <p:blipFill>
          <a:blip r:embed="rId3"/>
          <a:stretch>
            <a:fillRect/>
          </a:stretch>
        </p:blipFill>
        <p:spPr>
          <a:xfrm>
            <a:off x="0" y="0"/>
            <a:ext cx="6312313" cy="6857999"/>
          </a:xfrm>
          <a:prstGeom prst="rect">
            <a:avLst/>
          </a:prstGeom>
        </p:spPr>
      </p:pic>
    </p:spTree>
    <p:extLst>
      <p:ext uri="{BB962C8B-B14F-4D97-AF65-F5344CB8AC3E}">
        <p14:creationId xmlns:p14="http://schemas.microsoft.com/office/powerpoint/2010/main" val="2531292515"/>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2022580-330C-43D1-A905-F37815696A66}"/>
              </a:ext>
            </a:extLst>
          </p:cNvPr>
          <p:cNvSpPr>
            <a:spLocks noGrp="1"/>
          </p:cNvSpPr>
          <p:nvPr>
            <p:ph type="title"/>
          </p:nvPr>
        </p:nvSpPr>
        <p:spPr/>
        <p:txBody>
          <a:bodyPr/>
          <a:lstStyle/>
          <a:p>
            <a:endParaRPr lang="fr-FR"/>
          </a:p>
        </p:txBody>
      </p:sp>
      <p:pic>
        <p:nvPicPr>
          <p:cNvPr id="10" name="Espace réservé du contenu 9">
            <a:extLst>
              <a:ext uri="{FF2B5EF4-FFF2-40B4-BE49-F238E27FC236}">
                <a16:creationId xmlns:a16="http://schemas.microsoft.com/office/drawing/2014/main" id="{D67D5141-3C28-4CBC-864F-D8746AE90A31}"/>
              </a:ext>
            </a:extLst>
          </p:cNvPr>
          <p:cNvPicPr>
            <a:picLocks noGrp="1" noChangeAspect="1"/>
          </p:cNvPicPr>
          <p:nvPr>
            <p:ph idx="1"/>
          </p:nvPr>
        </p:nvPicPr>
        <p:blipFill>
          <a:blip r:embed="rId2"/>
          <a:stretch>
            <a:fillRect/>
          </a:stretch>
        </p:blipFill>
        <p:spPr>
          <a:xfrm>
            <a:off x="0" y="-1"/>
            <a:ext cx="5809673" cy="6742545"/>
          </a:xfrm>
        </p:spPr>
      </p:pic>
      <p:pic>
        <p:nvPicPr>
          <p:cNvPr id="6" name="Image 5">
            <a:extLst>
              <a:ext uri="{FF2B5EF4-FFF2-40B4-BE49-F238E27FC236}">
                <a16:creationId xmlns:a16="http://schemas.microsoft.com/office/drawing/2014/main" id="{E004AF6F-E745-4D00-9C36-711EA03A78F5}"/>
              </a:ext>
            </a:extLst>
          </p:cNvPr>
          <p:cNvPicPr>
            <a:picLocks noChangeAspect="1"/>
          </p:cNvPicPr>
          <p:nvPr/>
        </p:nvPicPr>
        <p:blipFill>
          <a:blip r:embed="rId3"/>
          <a:stretch>
            <a:fillRect/>
          </a:stretch>
        </p:blipFill>
        <p:spPr>
          <a:xfrm>
            <a:off x="5809673" y="0"/>
            <a:ext cx="6448425" cy="6961332"/>
          </a:xfrm>
          <a:prstGeom prst="rect">
            <a:avLst/>
          </a:prstGeom>
        </p:spPr>
      </p:pic>
    </p:spTree>
    <p:extLst>
      <p:ext uri="{BB962C8B-B14F-4D97-AF65-F5344CB8AC3E}">
        <p14:creationId xmlns:p14="http://schemas.microsoft.com/office/powerpoint/2010/main" val="376577163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Components of Resource Management">
            <a:extLst>
              <a:ext uri="{FF2B5EF4-FFF2-40B4-BE49-F238E27FC236}">
                <a16:creationId xmlns:a16="http://schemas.microsoft.com/office/drawing/2014/main" id="{13F40C0E-46EE-4899-8703-58C09133F54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197477" y="1"/>
            <a:ext cx="5994522" cy="68580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Generating Value by Using a Project Requirements Plan – Value Generation  Partners Vblog">
            <a:extLst>
              <a:ext uri="{FF2B5EF4-FFF2-40B4-BE49-F238E27FC236}">
                <a16:creationId xmlns:a16="http://schemas.microsoft.com/office/drawing/2014/main" id="{8CFDF1AE-5A28-4571-9796-73352E4C87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 y="0"/>
            <a:ext cx="5828144" cy="6858000"/>
          </a:xfrm>
          <a:prstGeom prst="rect">
            <a:avLst/>
          </a:prstGeom>
          <a:noFill/>
          <a:extLst>
            <a:ext uri="{909E8E84-426E-40DD-AFC4-6F175D3DCCD1}">
              <a14:hiddenFill xmlns:a14="http://schemas.microsoft.com/office/drawing/2010/main">
                <a:solidFill>
                  <a:srgbClr val="FFFFFF"/>
                </a:solidFill>
              </a14:hiddenFill>
            </a:ext>
          </a:extLst>
        </p:spPr>
      </p:pic>
      <p:sp>
        <p:nvSpPr>
          <p:cNvPr id="12" name="ZoneTexte 11">
            <a:extLst>
              <a:ext uri="{FF2B5EF4-FFF2-40B4-BE49-F238E27FC236}">
                <a16:creationId xmlns:a16="http://schemas.microsoft.com/office/drawing/2014/main" id="{4D11EA74-3557-44AA-91DD-C34C507AE8C7}"/>
              </a:ext>
            </a:extLst>
          </p:cNvPr>
          <p:cNvSpPr txBox="1"/>
          <p:nvPr/>
        </p:nvSpPr>
        <p:spPr>
          <a:xfrm rot="5400000">
            <a:off x="2583811" y="3244336"/>
            <a:ext cx="6857998" cy="369332"/>
          </a:xfrm>
          <a:prstGeom prst="rect">
            <a:avLst/>
          </a:prstGeom>
          <a:solidFill>
            <a:srgbClr val="FFFF00"/>
          </a:solidFill>
        </p:spPr>
        <p:txBody>
          <a:bodyPr wrap="square">
            <a:spAutoFit/>
          </a:bodyPr>
          <a:lstStyle/>
          <a:p>
            <a:endParaRPr lang="fr-FR" dirty="0"/>
          </a:p>
        </p:txBody>
      </p:sp>
      <p:sp>
        <p:nvSpPr>
          <p:cNvPr id="16" name="Espace réservé du contenu 2">
            <a:extLst>
              <a:ext uri="{FF2B5EF4-FFF2-40B4-BE49-F238E27FC236}">
                <a16:creationId xmlns:a16="http://schemas.microsoft.com/office/drawing/2014/main" id="{3D12454F-2FBF-4FDE-B8D6-AF68C7D3604B}"/>
              </a:ext>
            </a:extLst>
          </p:cNvPr>
          <p:cNvSpPr>
            <a:spLocks noGrp="1"/>
          </p:cNvSpPr>
          <p:nvPr>
            <p:ph type="title"/>
          </p:nvPr>
        </p:nvSpPr>
        <p:spPr>
          <a:xfrm>
            <a:off x="6797840" y="0"/>
            <a:ext cx="5156324" cy="761711"/>
          </a:xfrm>
        </p:spPr>
        <p:txBody>
          <a:bodyPr>
            <a:normAutofit/>
          </a:bodyPr>
          <a:lstStyle/>
          <a:p>
            <a:pPr marL="0" indent="0" algn="ctr">
              <a:buNone/>
            </a:pPr>
            <a:r>
              <a:rPr lang="fr-FR" b="1" dirty="0">
                <a:latin typeface="+mn-lt"/>
              </a:rPr>
              <a:t>Project Resources</a:t>
            </a:r>
          </a:p>
        </p:txBody>
      </p:sp>
    </p:spTree>
    <p:extLst>
      <p:ext uri="{BB962C8B-B14F-4D97-AF65-F5344CB8AC3E}">
        <p14:creationId xmlns:p14="http://schemas.microsoft.com/office/powerpoint/2010/main" val="3404242786"/>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Voir La Prochaine Fois épinglée Sur Panneau D'affichage Banque D'Images Et  Photos Libres De Droits. Image 9640876.">
            <a:extLst>
              <a:ext uri="{FF2B5EF4-FFF2-40B4-BE49-F238E27FC236}">
                <a16:creationId xmlns:a16="http://schemas.microsoft.com/office/drawing/2014/main" id="{B5756232-4AD5-4AA7-8864-8035CE5299EC}"/>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46183"/>
            <a:ext cx="12192000" cy="678410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6010712"/>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3723</TotalTime>
  <Words>3156</Words>
  <Application>Microsoft Office PowerPoint</Application>
  <PresentationFormat>Grand écran</PresentationFormat>
  <Paragraphs>258</Paragraphs>
  <Slides>64</Slides>
  <Notes>2</Notes>
  <HiddenSlides>0</HiddenSlides>
  <MMClips>0</MMClips>
  <ScaleCrop>false</ScaleCrop>
  <HeadingPairs>
    <vt:vector size="6" baseType="variant">
      <vt:variant>
        <vt:lpstr>Polices utilisées</vt:lpstr>
      </vt:variant>
      <vt:variant>
        <vt:i4>15</vt:i4>
      </vt:variant>
      <vt:variant>
        <vt:lpstr>Thème</vt:lpstr>
      </vt:variant>
      <vt:variant>
        <vt:i4>1</vt:i4>
      </vt:variant>
      <vt:variant>
        <vt:lpstr>Titres des diapositives</vt:lpstr>
      </vt:variant>
      <vt:variant>
        <vt:i4>64</vt:i4>
      </vt:variant>
    </vt:vector>
  </HeadingPairs>
  <TitlesOfParts>
    <vt:vector size="80" baseType="lpstr">
      <vt:lpstr>Arial</vt:lpstr>
      <vt:lpstr>Arial Black</vt:lpstr>
      <vt:lpstr>Avenir LT W01_45 Book1475508</vt:lpstr>
      <vt:lpstr>Avenir LT W01_65 Medium1475532</vt:lpstr>
      <vt:lpstr>Avenir LT W01_85 Heavy1475544</vt:lpstr>
      <vt:lpstr>Calibri</vt:lpstr>
      <vt:lpstr>Calibri Light</vt:lpstr>
      <vt:lpstr>FaktSoft</vt:lpstr>
      <vt:lpstr>gordita</vt:lpstr>
      <vt:lpstr>Helvetica</vt:lpstr>
      <vt:lpstr>helvetica neue</vt:lpstr>
      <vt:lpstr>Montserrat</vt:lpstr>
      <vt:lpstr>Open Sans</vt:lpstr>
      <vt:lpstr>Roboto</vt:lpstr>
      <vt:lpstr>Tajawal Medium</vt:lpstr>
      <vt:lpstr>Thème Office</vt:lpstr>
      <vt:lpstr>Présentation PowerPoint</vt:lpstr>
      <vt:lpstr>Présentation PowerPoint</vt:lpstr>
      <vt:lpstr>In the previous lessons…</vt:lpstr>
      <vt:lpstr>In the previous lessons…</vt:lpstr>
      <vt:lpstr>In the previous lessons…</vt:lpstr>
      <vt:lpstr>In the previous lessons…</vt:lpstr>
      <vt:lpstr>Chapter Objectives</vt:lpstr>
      <vt:lpstr>     Syllabus .  </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I- The Project Stakeholders</vt:lpstr>
      <vt:lpstr> </vt:lpstr>
      <vt:lpstr>I- The Project Stakeholders</vt:lpstr>
      <vt:lpstr> </vt:lpstr>
      <vt:lpstr>I- The Project Stakeholders</vt:lpstr>
      <vt:lpstr>I- The Project Stakeholders</vt:lpstr>
      <vt:lpstr>Présentation PowerPoint</vt:lpstr>
      <vt:lpstr> </vt:lpstr>
      <vt:lpstr>I- The Project Stakeholders</vt:lpstr>
      <vt:lpstr>Présentation PowerPoint</vt:lpstr>
      <vt:lpstr>I- The Project Stakeholders</vt:lpstr>
      <vt:lpstr>I- The Project Stakeholders</vt:lpstr>
      <vt:lpstr>Présentation PowerPoint</vt:lpstr>
      <vt:lpstr>I- The Project Stakeholders</vt:lpstr>
      <vt:lpstr>I- The Project Stakeholders</vt:lpstr>
      <vt:lpstr>Présentation PowerPoint</vt:lpstr>
      <vt:lpstr>Présentation PowerPoint</vt:lpstr>
      <vt:lpstr>I- The Project Stakeholders</vt:lpstr>
      <vt:lpstr>Présentation PowerPoint</vt:lpstr>
      <vt:lpstr> II- Project Scope </vt:lpstr>
      <vt:lpstr> II- Project Scope </vt:lpstr>
      <vt:lpstr> II- Project Scope </vt:lpstr>
      <vt:lpstr> II- Project Scope </vt:lpstr>
      <vt:lpstr> II- Project Scope </vt:lpstr>
      <vt:lpstr> II- Project Scope </vt:lpstr>
      <vt:lpstr> II- Project Scope </vt:lpstr>
      <vt:lpstr> II- Project Scope </vt:lpstr>
      <vt:lpstr>III-High-level Milestones </vt:lpstr>
      <vt:lpstr>III-High-level Milestones </vt:lpstr>
      <vt:lpstr>III-High-level Milestones </vt:lpstr>
      <vt:lpstr> III-High-level Milestones </vt:lpstr>
      <vt:lpstr> III-High-level Milestones </vt:lpstr>
      <vt:lpstr>Présentation PowerPoint</vt:lpstr>
      <vt:lpstr> IV- Project Requirements</vt:lpstr>
      <vt:lpstr> IV- Project Requirements</vt:lpstr>
      <vt:lpstr> V- Project Resouces </vt:lpstr>
      <vt:lpstr>Présentation PowerPoint</vt:lpstr>
      <vt:lpstr> V- Project Resouces </vt:lpstr>
      <vt:lpstr> V- Project Resouces </vt:lpstr>
      <vt:lpstr> V- Project Resouces </vt:lpstr>
      <vt:lpstr>Présentation PowerPoint</vt:lpstr>
      <vt:lpstr>Présentation PowerPoint</vt:lpstr>
      <vt:lpstr>Présentation PowerPoint</vt:lpstr>
      <vt:lpstr>Présentation PowerPoint</vt:lpstr>
      <vt:lpstr>Project Resources</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23</cp:revision>
  <dcterms:created xsi:type="dcterms:W3CDTF">2022-06-21T05:51:49Z</dcterms:created>
  <dcterms:modified xsi:type="dcterms:W3CDTF">2022-06-25T07:22:41Z</dcterms:modified>
</cp:coreProperties>
</file>