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8" r:id="rId3"/>
    <p:sldId id="304" r:id="rId4"/>
    <p:sldId id="307" r:id="rId5"/>
    <p:sldId id="308" r:id="rId6"/>
    <p:sldId id="310" r:id="rId7"/>
    <p:sldId id="311" r:id="rId8"/>
    <p:sldId id="312" r:id="rId9"/>
    <p:sldId id="313" r:id="rId10"/>
    <p:sldId id="314" r:id="rId11"/>
    <p:sldId id="315" r:id="rId12"/>
    <p:sldId id="316" r:id="rId13"/>
    <p:sldId id="317" r:id="rId14"/>
    <p:sldId id="319" r:id="rId15"/>
    <p:sldId id="320" r:id="rId16"/>
    <p:sldId id="318" r:id="rId17"/>
    <p:sldId id="324" r:id="rId18"/>
    <p:sldId id="325" r:id="rId19"/>
    <p:sldId id="326" r:id="rId20"/>
    <p:sldId id="327" r:id="rId21"/>
    <p:sldId id="330" r:id="rId22"/>
    <p:sldId id="328" r:id="rId23"/>
    <p:sldId id="331" r:id="rId24"/>
    <p:sldId id="332" r:id="rId25"/>
    <p:sldId id="333" r:id="rId26"/>
    <p:sldId id="334" r:id="rId27"/>
    <p:sldId id="335" r:id="rId28"/>
    <p:sldId id="336" r:id="rId29"/>
    <p:sldId id="339" r:id="rId30"/>
    <p:sldId id="337" r:id="rId31"/>
    <p:sldId id="338" r:id="rId32"/>
    <p:sldId id="340" r:id="rId33"/>
    <p:sldId id="341" r:id="rId34"/>
    <p:sldId id="342" r:id="rId35"/>
    <p:sldId id="267" r:id="rId3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73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A97477-6FC3-48AA-8DA9-C4433356CB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6042CFB-28C0-4209-A275-A73E599C864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91854B-0627-4C87-93C9-B59EE91B51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36389-7455-4239-9440-1BF08222257B}" type="datetimeFigureOut">
              <a:rPr lang="en-US" smtClean="0"/>
              <a:t>7/2/2021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EFD95A-1D1C-4CD2-AB33-ED2CAA2350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CF6715-284C-40C1-AA06-9AE378C152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CB4D8-AECA-488A-A6EE-54900702F6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27548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EBAE3A-6E18-4525-8D1C-128D295202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38D6A8-4198-4DC5-9004-D39D76DE36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13F765-E1C3-46BB-9CEE-1540BB42C4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36389-7455-4239-9440-1BF08222257B}" type="datetimeFigureOut">
              <a:rPr lang="en-US" smtClean="0"/>
              <a:t>7/2/2021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112BC1-6E8F-4924-8DD6-78A9D45C71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DAD8DD-5B80-4AEC-9B21-B5BE3AB503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CB4D8-AECA-488A-A6EE-54900702F6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18241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3641CF-0AC0-4F82-9EEF-5555E715A6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7BAB2A-8961-4E86-BB6B-A921895C83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5F66C2-4A11-4205-AFF6-8D36BB25DC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36389-7455-4239-9440-1BF08222257B}" type="datetimeFigureOut">
              <a:rPr lang="en-US" smtClean="0"/>
              <a:t>7/2/2021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B709B7-6D29-44C6-AAC7-9D434014DD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011977-3951-438C-83E9-2649A8114E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CB4D8-AECA-488A-A6EE-54900702F6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13057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520DD1-E265-4AB8-BDCF-C5905B46A0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BF5C35-CE43-469E-BCB1-BB9F33F752F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7761B22-8280-4A27-899B-4DFC93A0614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F999B7C-B570-4756-A162-01D09F0920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36389-7455-4239-9440-1BF08222257B}" type="datetimeFigureOut">
              <a:rPr lang="en-US" smtClean="0"/>
              <a:t>7/2/2021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1DB34A9-5ED8-49F0-8669-73199D645D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E28DB3B-FAE1-4E98-92B1-48C6817DED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CB4D8-AECA-488A-A6EE-54900702F6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39917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CA4B59-C39B-49E8-9E15-5AFAA16E64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1E852B-8B64-4F8E-87EC-D32FDE59F2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D7281D7-6219-4017-A122-CE2A4669EB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563B764-5D40-4379-B6FB-83EC99C494D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04FB240-EB13-4310-9359-7F1111CC773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767F850-0C9B-4B68-9DE3-01F99F7C2D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36389-7455-4239-9440-1BF08222257B}" type="datetimeFigureOut">
              <a:rPr lang="en-US" smtClean="0"/>
              <a:t>7/2/2021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250CCD4-BF61-483B-A9C2-6D1F4313BF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93A6DFF-093C-4B3C-B34C-E136431D56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CB4D8-AECA-488A-A6EE-54900702F6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9210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443D38-85A0-44F1-8F8D-6D99E5821A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658C1A9-CBC8-4BDC-B218-9BDB63F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36389-7455-4239-9440-1BF08222257B}" type="datetimeFigureOut">
              <a:rPr lang="en-US" smtClean="0"/>
              <a:t>7/2/2021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ED4455-72B4-4F38-A669-AB6C4775F5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FD270EC-2989-42DE-A974-33C95F7A19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CB4D8-AECA-488A-A6EE-54900702F6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75525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BAC97FA-7CAE-460E-B7B2-CBA885F3FA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36389-7455-4239-9440-1BF08222257B}" type="datetimeFigureOut">
              <a:rPr lang="en-US" smtClean="0"/>
              <a:t>7/2/2021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06BE5CA-792E-43FF-ACA5-7D44CA6459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B82FC0C-DB3A-4890-AB2C-FF3743F099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CB4D8-AECA-488A-A6EE-54900702F6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4451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C946F7-93C3-464C-BA69-461221B0D5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4FB7E1-5681-4C3C-AC21-2770633059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E809146-DB37-432A-AB8E-D0FE65AD5EC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440DC77-515C-4440-A287-DE6CDA76E7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36389-7455-4239-9440-1BF08222257B}" type="datetimeFigureOut">
              <a:rPr lang="en-US" smtClean="0"/>
              <a:t>7/2/2021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B015D1F-B44F-4E0B-B4EF-BC313A42CE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0D085A8-FF5E-4238-8383-4272BD4E20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CB4D8-AECA-488A-A6EE-54900702F6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63406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C46AC2-4F7C-4DDB-AFD6-B045F6991B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2FD0715-EAD9-40A8-A5FC-66E7C8F803D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E272923-6A88-4A8F-A887-F5255DD2A62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F795422-1693-4EA1-A74B-085BBF575D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36389-7455-4239-9440-1BF08222257B}" type="datetimeFigureOut">
              <a:rPr lang="en-US" smtClean="0"/>
              <a:t>7/2/2021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4D01C30-278E-460C-AA3C-CEBA4893EF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4D9C3F9-AA6F-46B8-89B1-B8EB6C19EC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CB4D8-AECA-488A-A6EE-54900702F6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25481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45FD34-31E2-4E05-81D5-9CACDEC2B5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51EBC5E-3E8A-4EB2-BAED-BD959555329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C3E8B9-DD0D-48F9-ABBC-CFD5BD1100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36389-7455-4239-9440-1BF08222257B}" type="datetimeFigureOut">
              <a:rPr lang="en-US" smtClean="0"/>
              <a:t>7/2/2021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79A30E-4747-41F3-BB66-9343EA29D1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353BEF-7C1A-4FCD-9581-BA6B257685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CB4D8-AECA-488A-A6EE-54900702F6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90247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B824EDF-6B2A-42F2-BCA6-A83B0A3EB9C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6ED9BC8-0400-4C15-AC85-3408DF66ADF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9C20CD-1646-4003-B96D-6F3EBB4604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36389-7455-4239-9440-1BF08222257B}" type="datetimeFigureOut">
              <a:rPr lang="en-US" smtClean="0"/>
              <a:t>7/2/2021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22D3F8-8F7D-401A-A6A3-AF5C3184A9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3DCECE-485C-47EF-A299-5B6EA14809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CB4D8-AECA-488A-A6EE-54900702F6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46468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C6C294-2534-4D8E-A346-812B0D64D92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4289443-4ADF-40B3-9C4A-B59766FEF9D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058A23-F79C-4EAC-BFCA-5DE1E21CA8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7/2/2021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CB3EB8-9130-4492-87C5-30C241E951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9243DC-724B-4C0A-804F-4BD50AD434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636118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38F803-0EBC-4D00-B6A4-593FBB3616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9D88AD-03D3-48D9-BD2C-2468845BDC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6CF6A7-0D7B-46AB-801F-A133F89FA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7/2/2021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B1CA71-476A-4DB1-9EA3-1E3D1E1B63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0F05CF-8C92-4D5D-94FC-347F35A4FC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764694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24696B-1887-44F2-AC0E-56BD97317C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01DBA44-5370-4D36-9294-FC3DAC02E2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DAB8CF-6980-4F0B-91F0-4FF4B24411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7/2/2021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E9D136-B06B-48F3-AA98-B4C32F0CEE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CF6C57-3F8E-49FB-85AF-50E0C0CEB3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252469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FF5D48-1910-4B6D-B7A3-80993E88F4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86E382-8894-409E-8BD1-59DFDA9599A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73C54C7-88F1-4431-8BFC-1E461FA0FC4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9841E3-93E3-4A51-8081-62F5CBBB2F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7/2/2021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6BB529F-8D06-4588-998F-0996B89C10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5C13048-4783-47CD-9CB2-635BCFA889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036299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B6951C-E3D9-4E1C-928E-F907641FC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A9E5BF-DFAF-42E1-B11B-9EAC25EBF7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9D82D68-4C9D-4BA3-96EC-7D8EB3BD609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5C213C0-6D01-4FB3-95AE-A3FC3E57D55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15C78B2-6233-4865-9003-AF04F86AF3E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58441A2-584E-45AE-A272-C353FA5208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7/2/2021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110F7D9-801B-4CF8-BC7E-082E4C93A0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1DAE5F8-18F2-416A-A778-D9C90431DB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836167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3D18FC-C5F2-4AE1-8D71-EFC4734E1A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9AE4832-7986-42CF-A874-BEE6F4A74B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7/2/2021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4F14DFF-C1C1-4681-8510-EDF1E71FC8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BEF155F-F20B-4457-AD7C-540DF63E93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813302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865C525-990F-4BCE-8CFB-EF3894F3B3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7/2/2021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A6745F9-3F81-4CF8-B6E5-A438DB1ABC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CF67869-7C9F-447D-BAE4-FFF6E4AFE0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292208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6B26C8-8AEE-4B88-92FB-B78F6D6458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539E39-F88F-4D83-B8B7-1FBED8F2EC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5353275-5724-4836-97B2-A379D81F2B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C7058C0-34E0-432F-9091-7684ED0421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7/2/2021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6034CFC-63F5-487A-A78B-5AB216872D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7B7537-7C83-4171-AFDB-134860AB48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652735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205BC2-385E-4C12-A5D4-9B6C9F1B87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71D9E5A-81FB-4BF2-A8CE-2FA869437D6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6754E80-33F7-4C8F-96AA-0B614C6BA07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76385A0-6BBF-490A-9ABD-2A3411076E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7/2/2021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BC273F3-F1DB-494D-9F32-5794B5DC2D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244A787-28CB-489E-A462-ECFDEEEB13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791344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CC8EE-8DD9-4E0E-9121-399227FC2E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C603C49-8F6B-4743-950E-7E52D1A672A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D26A38-60C8-477D-8D23-B529CC30D9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7/2/2021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B3DB83-6539-4975-9816-31B0DBF009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B51AE8-3A29-48BA-8D15-ADB3E7915D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122763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0AE0B3A-2D43-4171-84E6-29C56F4D12A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7EDC207-4A38-49B9-8967-466A7ED792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25C617-5808-4716-B65E-54CDF0D7D5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7/2/2021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0CF74C-A4AA-4CD7-9E1E-0AE5D19E1C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FF979D-7921-4F82-81DF-C7D21E750F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64776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C036BEA-6898-4D64-BF8B-54485D944F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B7F306-8C34-44DE-877D-847F8FE7D3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D445F8-B928-46DD-8026-E693F3FBE24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936389-7455-4239-9440-1BF08222257B}" type="datetimeFigureOut">
              <a:rPr lang="en-US" smtClean="0"/>
              <a:t>7/2/2021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5FBA1A-EA7B-4255-931C-CF50FF856EA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6F553E-4ADD-4886-B33C-BC7334658C7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8CB4D8-AECA-488A-A6EE-54900702F6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862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8A96D5D-1F64-4BC2-BBFA-970B1998AD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FA5BE8C-2621-4912-A146-4BA8B7F9B6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E0703A-4298-4414-82ED-CE28B1466AC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9D6827-F213-428B-B64D-882A557603DE}" type="datetimeFigureOut">
              <a:rPr lang="en-US" smtClean="0"/>
              <a:pPr/>
              <a:t>7/2/2021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DEF195-5720-4C09-A96D-127DAF9848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8EFB6E-D167-43CF-9E6E-350F3D5ADEF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98361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rgbClr val="53728A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tx1">
                <a:lumMod val="65000"/>
                <a:lumOff val="35000"/>
              </a:schemeClr>
            </a:gs>
            <a:gs pos="0">
              <a:schemeClr val="tx1">
                <a:lumMod val="50000"/>
              </a:schemeClr>
            </a:gs>
            <a:gs pos="0">
              <a:schemeClr val="bg2">
                <a:lumMod val="75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C65316-BFB1-4A3F-B8B9-F9622013BF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24263" y="878540"/>
            <a:ext cx="8567738" cy="3442447"/>
          </a:xfrm>
          <a:solidFill>
            <a:srgbClr val="53728A"/>
          </a:solidFill>
        </p:spPr>
        <p:txBody>
          <a:bodyPr lIns="274320" tIns="91440" rIns="182880" bIns="91440">
            <a:normAutofit fontScale="90000"/>
          </a:bodyPr>
          <a:lstStyle/>
          <a:p>
            <a:pPr algn="l"/>
            <a:r>
              <a:rPr lang="en-US" sz="5400" dirty="0">
                <a:solidFill>
                  <a:schemeClr val="bg1"/>
                </a:solidFill>
                <a:latin typeface="+mn-lt"/>
              </a:rPr>
              <a:t>Project Financial Management</a:t>
            </a:r>
            <a:br>
              <a:rPr lang="en-US" sz="5400" dirty="0">
                <a:solidFill>
                  <a:schemeClr val="bg1"/>
                </a:solidFill>
                <a:latin typeface="+mn-lt"/>
              </a:rPr>
            </a:br>
            <a:br>
              <a:rPr lang="en-US" sz="5400" dirty="0">
                <a:solidFill>
                  <a:schemeClr val="bg1"/>
                </a:solidFill>
                <a:latin typeface="+mn-lt"/>
              </a:rPr>
            </a:br>
            <a:r>
              <a:rPr lang="en-US" sz="3100" dirty="0">
                <a:solidFill>
                  <a:schemeClr val="bg1"/>
                </a:solidFill>
                <a:latin typeface="+mn-lt"/>
              </a:rPr>
              <a:t>Prepared by </a:t>
            </a:r>
            <a:br>
              <a:rPr lang="en-US" sz="3100" dirty="0">
                <a:solidFill>
                  <a:schemeClr val="bg1"/>
                </a:solidFill>
                <a:latin typeface="+mn-lt"/>
              </a:rPr>
            </a:br>
            <a:r>
              <a:rPr lang="en-US" sz="3100" dirty="0">
                <a:solidFill>
                  <a:schemeClr val="bg1"/>
                </a:solidFill>
                <a:latin typeface="+mn-lt"/>
              </a:rPr>
              <a:t>Dr. Walaa Mohamed</a:t>
            </a:r>
            <a:br>
              <a:rPr lang="en-US" sz="5400" dirty="0">
                <a:solidFill>
                  <a:schemeClr val="bg1"/>
                </a:solidFill>
                <a:latin typeface="+mn-lt"/>
              </a:rPr>
            </a:br>
            <a:r>
              <a:rPr lang="en-US" sz="2800" b="1" dirty="0">
                <a:solidFill>
                  <a:schemeClr val="bg1"/>
                </a:solidFill>
                <a:latin typeface="+mn-lt"/>
              </a:rPr>
              <a:t>Lecture </a:t>
            </a:r>
            <a:r>
              <a:rPr lang="ar-EG" sz="2800" b="1" dirty="0">
                <a:solidFill>
                  <a:schemeClr val="bg1"/>
                </a:solidFill>
                <a:latin typeface="+mn-lt"/>
              </a:rPr>
              <a:t>8</a:t>
            </a:r>
            <a:endParaRPr lang="en-US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2F61A2C-40BB-46A9-A9B9-A72D7747B5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624263" y="4418013"/>
            <a:ext cx="8567738" cy="1561446"/>
          </a:xfrm>
          <a:solidFill>
            <a:schemeClr val="tx1">
              <a:lumMod val="65000"/>
              <a:lumOff val="35000"/>
            </a:schemeClr>
          </a:solidFill>
        </p:spPr>
        <p:txBody>
          <a:bodyPr lIns="274320" tIns="91440" rIns="182880" bIns="91440"/>
          <a:lstStyle/>
          <a:p>
            <a:pPr algn="l"/>
            <a:r>
              <a:rPr lang="en-US" b="1" dirty="0">
                <a:solidFill>
                  <a:schemeClr val="bg1">
                    <a:lumMod val="95000"/>
                  </a:schemeClr>
                </a:solidFill>
              </a:rPr>
              <a:t>PMG 615</a:t>
            </a:r>
          </a:p>
          <a:p>
            <a:pPr algn="l"/>
            <a:r>
              <a:rPr lang="en-US" b="1" kern="0" dirty="0">
                <a:solidFill>
                  <a:schemeClr val="bg1"/>
                </a:solidFill>
                <a:effectLst/>
                <a:latin typeface="Palatino Linotype" panose="02040502050505030304" pitchFamily="18" charset="0"/>
                <a:ea typeface="Palatino Linotype" panose="02040502050505030304" pitchFamily="18" charset="0"/>
                <a:cs typeface="Palatino Linotype" panose="02040502050505030304" pitchFamily="18" charset="0"/>
              </a:rPr>
              <a:t>Financial</a:t>
            </a:r>
            <a:r>
              <a:rPr lang="en-US" b="1" kern="0" spc="175" dirty="0">
                <a:solidFill>
                  <a:schemeClr val="bg1"/>
                </a:solidFill>
                <a:effectLst/>
                <a:latin typeface="Palatino Linotype" panose="02040502050505030304" pitchFamily="18" charset="0"/>
                <a:ea typeface="Palatino Linotype" panose="02040502050505030304" pitchFamily="18" charset="0"/>
                <a:cs typeface="Palatino Linotype" panose="02040502050505030304" pitchFamily="18" charset="0"/>
              </a:rPr>
              <a:t> </a:t>
            </a:r>
            <a:r>
              <a:rPr lang="en-US" b="1" kern="0" dirty="0">
                <a:solidFill>
                  <a:schemeClr val="bg1"/>
                </a:solidFill>
                <a:effectLst/>
                <a:latin typeface="Palatino Linotype" panose="02040502050505030304" pitchFamily="18" charset="0"/>
                <a:ea typeface="Palatino Linotype" panose="02040502050505030304" pitchFamily="18" charset="0"/>
                <a:cs typeface="Palatino Linotype" panose="02040502050505030304" pitchFamily="18" charset="0"/>
              </a:rPr>
              <a:t>Modeling </a:t>
            </a:r>
            <a:r>
              <a:rPr lang="en-US" b="1" kern="0" spc="-685" dirty="0">
                <a:solidFill>
                  <a:schemeClr val="bg1"/>
                </a:solidFill>
                <a:effectLst/>
                <a:latin typeface="Palatino Linotype" panose="02040502050505030304" pitchFamily="18" charset="0"/>
                <a:ea typeface="Palatino Linotype" panose="02040502050505030304" pitchFamily="18" charset="0"/>
                <a:cs typeface="Palatino Linotype" panose="02040502050505030304" pitchFamily="18" charset="0"/>
              </a:rPr>
              <a:t>     </a:t>
            </a:r>
            <a:r>
              <a:rPr lang="ar-EG" b="1" kern="0" spc="-685" dirty="0">
                <a:solidFill>
                  <a:schemeClr val="bg1"/>
                </a:solidFill>
                <a:effectLst/>
                <a:latin typeface="Palatino Linotype" panose="02040502050505030304" pitchFamily="18" charset="0"/>
                <a:ea typeface="Palatino Linotype" panose="02040502050505030304" pitchFamily="18" charset="0"/>
                <a:cs typeface="Palatino Linotype" panose="02040502050505030304" pitchFamily="18" charset="0"/>
              </a:rPr>
              <a:t> </a:t>
            </a:r>
            <a:r>
              <a:rPr lang="en-US" b="1" kern="0" spc="-685" dirty="0">
                <a:solidFill>
                  <a:schemeClr val="bg1"/>
                </a:solidFill>
                <a:effectLst/>
                <a:latin typeface="Palatino Linotype" panose="02040502050505030304" pitchFamily="18" charset="0"/>
                <a:ea typeface="Palatino Linotype" panose="02040502050505030304" pitchFamily="18" charset="0"/>
                <a:cs typeface="Palatino Linotype" panose="02040502050505030304" pitchFamily="18" charset="0"/>
              </a:rPr>
              <a:t>   </a:t>
            </a:r>
            <a:r>
              <a:rPr lang="en-US" b="1" kern="0" dirty="0">
                <a:solidFill>
                  <a:schemeClr val="bg1"/>
                </a:solidFill>
                <a:effectLst/>
                <a:latin typeface="Palatino Linotype" panose="02040502050505030304" pitchFamily="18" charset="0"/>
                <a:ea typeface="Palatino Linotype" panose="02040502050505030304" pitchFamily="18" charset="0"/>
                <a:cs typeface="Palatino Linotype" panose="02040502050505030304" pitchFamily="18" charset="0"/>
              </a:rPr>
              <a:t>and</a:t>
            </a:r>
            <a:r>
              <a:rPr lang="en-US" b="1" kern="0" spc="15" dirty="0">
                <a:solidFill>
                  <a:schemeClr val="bg1"/>
                </a:solidFill>
                <a:effectLst/>
                <a:latin typeface="Palatino Linotype" panose="02040502050505030304" pitchFamily="18" charset="0"/>
                <a:ea typeface="Palatino Linotype" panose="02040502050505030304" pitchFamily="18" charset="0"/>
                <a:cs typeface="Palatino Linotype" panose="02040502050505030304" pitchFamily="18" charset="0"/>
              </a:rPr>
              <a:t> </a:t>
            </a:r>
            <a:r>
              <a:rPr lang="en-US" b="1" kern="0" dirty="0">
                <a:solidFill>
                  <a:schemeClr val="bg1"/>
                </a:solidFill>
                <a:effectLst/>
                <a:latin typeface="Palatino Linotype" panose="02040502050505030304" pitchFamily="18" charset="0"/>
                <a:ea typeface="Palatino Linotype" panose="02040502050505030304" pitchFamily="18" charset="0"/>
                <a:cs typeface="Palatino Linotype" panose="02040502050505030304" pitchFamily="18" charset="0"/>
              </a:rPr>
              <a:t>Evaluation (part three)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EFE6120-9984-43F1-A9C9-F16007E15EEB}"/>
              </a:ext>
            </a:extLst>
          </p:cNvPr>
          <p:cNvSpPr/>
          <p:nvPr/>
        </p:nvSpPr>
        <p:spPr>
          <a:xfrm>
            <a:off x="0" y="878540"/>
            <a:ext cx="3514951" cy="5100919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Everyone’s Smart</a:t>
            </a:r>
            <a:b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University</a:t>
            </a:r>
          </a:p>
        </p:txBody>
      </p:sp>
      <p:pic>
        <p:nvPicPr>
          <p:cNvPr id="8" name="Picture 7" descr="Logo&#10;&#10;Description automatically generated">
            <a:extLst>
              <a:ext uri="{FF2B5EF4-FFF2-40B4-BE49-F238E27FC236}">
                <a16:creationId xmlns:a16="http://schemas.microsoft.com/office/drawing/2014/main" id="{BF31A0D1-D3E5-4921-AD84-FAD7EADC9004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7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57" y="1748118"/>
            <a:ext cx="2694542" cy="14791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75427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63D95CF-422F-430F-A182-CC6D99C5A6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US">
                <a:solidFill>
                  <a:srgbClr val="FFFFFF"/>
                </a:solidFill>
              </a:rPr>
              <a:t>Objectives </a:t>
            </a:r>
            <a:r>
              <a:rPr lang="en-US" dirty="0">
                <a:solidFill>
                  <a:srgbClr val="FFFFFF"/>
                </a:solidFill>
              </a:rPr>
              <a:t>of this lecture</a:t>
            </a:r>
          </a:p>
        </p:txBody>
      </p:sp>
      <p:sp>
        <p:nvSpPr>
          <p:cNvPr id="22" name="Arc 2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584DC2-B0F0-4976-8873-A778F637F9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pPr marL="0" marR="0" indent="0" algn="just">
              <a:lnSpc>
                <a:spcPct val="150000"/>
              </a:lnSpc>
              <a:spcBef>
                <a:spcPts val="940"/>
              </a:spcBef>
              <a:spcAft>
                <a:spcPts val="0"/>
              </a:spcAft>
              <a:buNone/>
            </a:pPr>
            <a:r>
              <a:rPr lang="en-US" sz="3200" spc="-10" dirty="0"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</a:rPr>
              <a:t>This</a:t>
            </a:r>
            <a:r>
              <a:rPr lang="en-US" sz="3200" spc="-65" dirty="0"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</a:rPr>
              <a:t> </a:t>
            </a:r>
            <a:r>
              <a:rPr lang="en-US" sz="3200" spc="-10" dirty="0"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</a:rPr>
              <a:t>lecture</a:t>
            </a:r>
            <a:r>
              <a:rPr lang="en-US" sz="3200" spc="-20" dirty="0"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</a:rPr>
              <a:t> </a:t>
            </a:r>
            <a:r>
              <a:rPr lang="en-US" sz="3200" spc="-10" dirty="0"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</a:rPr>
              <a:t>covers:</a:t>
            </a:r>
          </a:p>
          <a:p>
            <a:pPr marL="0" marR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- Loan drawings and debt service</a:t>
            </a:r>
          </a:p>
          <a:p>
            <a:pPr marR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en-US" sz="2800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+mj-cs"/>
              </a:rPr>
              <a:t>Debt cover ratios</a:t>
            </a:r>
            <a:r>
              <a:rPr lang="ar-EG" sz="2800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+mj-cs"/>
              </a:rPr>
              <a:t> </a:t>
            </a:r>
            <a:endParaRPr lang="en-US" sz="2800" dirty="0">
              <a:solidFill>
                <a:srgbClr val="231F21"/>
              </a:solidFill>
              <a:effectLst/>
              <a:latin typeface="Georgia" panose="02040502050405020303" pitchFamily="18" charset="0"/>
              <a:ea typeface="Georgia" panose="02040502050405020303" pitchFamily="18" charset="0"/>
              <a:cs typeface="+mj-cs"/>
            </a:endParaRPr>
          </a:p>
          <a:p>
            <a:pPr marR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en-US" dirty="0">
                <a:solidFill>
                  <a:srgbClr val="231F21"/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+mj-cs"/>
              </a:rPr>
              <a:t>Sensitivity analysis</a:t>
            </a:r>
          </a:p>
          <a:p>
            <a:pPr marR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en-US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+mj-cs"/>
              </a:rPr>
              <a:t>Investor analysis</a:t>
            </a: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+mj-cs"/>
            </a:endParaRPr>
          </a:p>
          <a:p>
            <a:pPr marL="0" marR="0" indent="0" algn="just">
              <a:lnSpc>
                <a:spcPct val="150000"/>
              </a:lnSpc>
              <a:spcBef>
                <a:spcPts val="940"/>
              </a:spcBef>
              <a:spcAft>
                <a:spcPts val="0"/>
              </a:spcAft>
              <a:buNone/>
            </a:pPr>
            <a:endParaRPr lang="en-US" dirty="0">
              <a:effectLst/>
              <a:latin typeface="Georgia" panose="02040502050405020303" pitchFamily="18" charset="0"/>
              <a:ea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387E583-DA14-45F6-83A6-E48951C9B4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6666" y="0"/>
            <a:ext cx="902286" cy="890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09534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8755B8-5563-44D9-BF91-67DD2D2E0D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2856"/>
            <a:ext cx="10515600" cy="449943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100" b="1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LOAN</a:t>
            </a:r>
            <a:r>
              <a:rPr lang="en-US" sz="3100" b="1" spc="20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3100" b="1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DRAWINGS</a:t>
            </a:r>
            <a:r>
              <a:rPr lang="en-US" sz="3100" b="1" spc="-20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3100" b="1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AND</a:t>
            </a:r>
            <a:r>
              <a:rPr lang="en-US" sz="3100" b="1" spc="40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3100" b="1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DEBT</a:t>
            </a:r>
            <a:r>
              <a:rPr lang="en-US" sz="3100" b="1" spc="15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3100" b="1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SERVICE</a:t>
            </a:r>
            <a:br>
              <a:rPr lang="en-US" sz="1800" b="1" dirty="0"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EEE48F-67D3-4C22-9C4B-84154B8085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9657" y="812799"/>
            <a:ext cx="11843657" cy="5863772"/>
          </a:xfrm>
        </p:spPr>
        <p:txBody>
          <a:bodyPr>
            <a:normAutofit/>
          </a:bodyPr>
          <a:lstStyle/>
          <a:p>
            <a:pPr marL="184785" marR="0" indent="0" algn="just">
              <a:lnSpc>
                <a:spcPct val="150000"/>
              </a:lnSpc>
              <a:spcBef>
                <a:spcPts val="145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During</a:t>
            </a:r>
            <a:r>
              <a:rPr lang="en-US" sz="2000" b="1" u="sng" spc="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000" b="1" u="sng" spc="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construction</a:t>
            </a:r>
            <a:r>
              <a:rPr lang="en-US" sz="2000" b="1" u="sng" spc="8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period</a:t>
            </a:r>
            <a:r>
              <a:rPr lang="en-US" sz="2000" b="1" u="sng" spc="8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000" b="1" u="sng" spc="8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model</a:t>
            </a:r>
            <a:r>
              <a:rPr lang="en-US" sz="2000" b="1" u="sng" spc="7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takes</a:t>
            </a:r>
            <a:r>
              <a:rPr lang="en-US" sz="2000" b="1" u="sng" spc="8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into</a:t>
            </a:r>
            <a:r>
              <a:rPr lang="en-US" sz="2000" b="1" u="sng" spc="8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account:</a:t>
            </a:r>
            <a:endParaRPr lang="en-US" sz="2000" b="1" u="sng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790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539750" algn="l"/>
              </a:tabLst>
            </a:pP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000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required</a:t>
            </a:r>
            <a:r>
              <a:rPr lang="en-US" sz="20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ratio</a:t>
            </a:r>
            <a:r>
              <a:rPr lang="en-US" sz="2000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between</a:t>
            </a:r>
            <a:r>
              <a:rPr lang="en-US" sz="2000" spc="7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equity</a:t>
            </a:r>
            <a:r>
              <a:rPr lang="en-US" sz="2000" spc="7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and</a:t>
            </a:r>
            <a:r>
              <a:rPr lang="en-US" sz="2000" spc="7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debt</a:t>
            </a:r>
            <a:r>
              <a:rPr lang="en-US" sz="2000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 marL="342900" marR="0" lvl="0" indent="-342900" algn="just">
              <a:lnSpc>
                <a:spcPct val="150000"/>
              </a:lnSpc>
              <a:spcBef>
                <a:spcPts val="790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539750" algn="l"/>
              </a:tabLst>
            </a:pP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000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priority</a:t>
            </a:r>
            <a:r>
              <a:rPr lang="en-US" sz="2000" spc="7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of</a:t>
            </a:r>
            <a:r>
              <a:rPr lang="en-US" sz="2000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drawing</a:t>
            </a:r>
            <a:r>
              <a:rPr lang="en-US" sz="2000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between</a:t>
            </a:r>
            <a:r>
              <a:rPr lang="en-US" sz="2000" spc="7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equity</a:t>
            </a:r>
            <a:r>
              <a:rPr lang="en-US" sz="2000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and</a:t>
            </a:r>
            <a:r>
              <a:rPr lang="en-US" sz="2000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debt</a:t>
            </a:r>
            <a:r>
              <a:rPr lang="en-US" sz="2000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 marL="342900" marR="0" lvl="0" indent="-342900" algn="just">
              <a:lnSpc>
                <a:spcPct val="150000"/>
              </a:lnSpc>
              <a:spcBef>
                <a:spcPts val="790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539750" algn="l"/>
              </a:tabLst>
            </a:pP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Any</a:t>
            </a:r>
            <a:r>
              <a:rPr lang="en-US" sz="2000" spc="2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limitations</a:t>
            </a:r>
            <a:r>
              <a:rPr lang="en-US" sz="2000" spc="20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on</a:t>
            </a:r>
            <a:r>
              <a:rPr lang="en-US" sz="2000" spc="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000" spc="2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use</a:t>
            </a:r>
            <a:r>
              <a:rPr lang="en-US" sz="2000" spc="19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of</a:t>
            </a:r>
            <a:r>
              <a:rPr lang="en-US" sz="2000" spc="2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debt</a:t>
            </a:r>
            <a:r>
              <a:rPr lang="en-US" sz="2000" spc="2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(e.g.,</a:t>
            </a:r>
            <a:r>
              <a:rPr lang="en-US" sz="2000" spc="2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ECA</a:t>
            </a:r>
            <a:r>
              <a:rPr lang="en-US" sz="2000" spc="2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loans</a:t>
            </a:r>
            <a:r>
              <a:rPr lang="en-US" sz="2000" spc="2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</a:t>
            </a:r>
            <a:r>
              <a:rPr lang="en-US" sz="2000" spc="2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</a:t>
            </a:r>
            <a:r>
              <a:rPr lang="en-US" sz="2000" spc="2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used</a:t>
            </a:r>
            <a:r>
              <a:rPr lang="en-US" sz="2000" spc="20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only</a:t>
            </a:r>
            <a:r>
              <a:rPr lang="en-US" sz="2000" spc="2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for exported</a:t>
            </a:r>
            <a:r>
              <a:rPr lang="en-US" sz="2000" spc="1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equipment,</a:t>
            </a:r>
            <a:r>
              <a:rPr lang="en-US" sz="2000" spc="1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</a:t>
            </a:r>
            <a:r>
              <a:rPr lang="en-US" sz="2000" spc="1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costs</a:t>
            </a:r>
            <a:r>
              <a:rPr lang="en-US" sz="2000" spc="9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</a:t>
            </a:r>
            <a:r>
              <a:rPr lang="en-US" sz="2000" spc="1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one</a:t>
            </a:r>
            <a:r>
              <a:rPr lang="en-US" sz="2000" spc="1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currency</a:t>
            </a:r>
            <a:r>
              <a:rPr lang="en-US" sz="2000" spc="1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</a:t>
            </a:r>
            <a:r>
              <a:rPr lang="en-US" sz="2000" spc="9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</a:t>
            </a:r>
            <a:r>
              <a:rPr lang="en-US" sz="2000" spc="1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funded</a:t>
            </a:r>
            <a:r>
              <a:rPr lang="en-US" sz="2000" spc="1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by</a:t>
            </a:r>
            <a:r>
              <a:rPr lang="en-US" sz="2000" spc="1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loans</a:t>
            </a:r>
            <a:r>
              <a:rPr lang="en-US" sz="2000" spc="1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</a:t>
            </a:r>
            <a:r>
              <a:rPr lang="en-US" sz="2000" spc="9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that</a:t>
            </a:r>
            <a:r>
              <a:rPr lang="en-US" sz="2000" spc="-2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currency)</a:t>
            </a:r>
          </a:p>
          <a:p>
            <a:pPr marL="274320" marR="0" indent="0" algn="just">
              <a:lnSpc>
                <a:spcPct val="150000"/>
              </a:lnSpc>
              <a:spcBef>
                <a:spcPts val="71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and</a:t>
            </a:r>
            <a:r>
              <a:rPr lang="en-US" sz="2000" b="1" u="sng" spc="6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having</a:t>
            </a:r>
            <a:r>
              <a:rPr lang="en-US" sz="2000" b="1" u="sng" spc="6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done</a:t>
            </a:r>
            <a:r>
              <a:rPr lang="en-US" sz="2000" b="1" u="sng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</a:t>
            </a:r>
            <a:r>
              <a:rPr lang="en-US" sz="2000" b="1" u="sng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calculates:</a:t>
            </a:r>
            <a:endParaRPr lang="en-US" sz="2000" b="1" u="sng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 algn="just">
              <a:lnSpc>
                <a:spcPct val="150000"/>
              </a:lnSpc>
              <a:spcBef>
                <a:spcPts val="805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808990" algn="l"/>
              </a:tabLst>
            </a:pP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US" sz="2000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drawdown</a:t>
            </a:r>
            <a:r>
              <a:rPr lang="en-US" sz="2000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schedule</a:t>
            </a:r>
            <a:r>
              <a:rPr lang="en-US" sz="2000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for</a:t>
            </a:r>
            <a:r>
              <a:rPr lang="en-US" sz="2000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both</a:t>
            </a:r>
            <a:r>
              <a:rPr lang="en-US" sz="2000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equity</a:t>
            </a:r>
            <a:r>
              <a:rPr lang="en-US" sz="2000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and</a:t>
            </a:r>
            <a:r>
              <a:rPr lang="en-US" sz="2000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debt;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502920" marR="231140" indent="0" algn="just">
              <a:lnSpc>
                <a:spcPct val="150000"/>
              </a:lnSpc>
              <a:spcBef>
                <a:spcPts val="79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Drawings on the debt give rise to interest payments (IDC), which also need to</a:t>
            </a:r>
            <a:r>
              <a:rPr lang="en-US" sz="20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 funded.</a:t>
            </a:r>
          </a:p>
          <a:p>
            <a:pPr marL="0" indent="0">
              <a:buNone/>
            </a:pPr>
            <a:r>
              <a:rPr lang="en-US" sz="2000" b="1" dirty="0"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Important note: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b="1" i="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Debt drawdown</a:t>
            </a:r>
            <a:r>
              <a:rPr lang="en-US" sz="2000" b="0" i="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involves gradually issuing funds rather than releasing the entire amount at once. By slowly drawing down the </a:t>
            </a:r>
            <a:r>
              <a:rPr lang="en-US" sz="2000" i="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debt, </a:t>
            </a:r>
            <a:r>
              <a:rPr lang="en-US" sz="2000" b="0" i="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lenders can verify that funds are not misspent before providing more money.</a:t>
            </a:r>
            <a:endParaRPr lang="en-US" sz="2000" b="1" dirty="0">
              <a:highlight>
                <a:srgbClr val="FFFF00"/>
              </a:highligh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02920" marR="231140" indent="0" algn="just">
              <a:lnSpc>
                <a:spcPct val="150000"/>
              </a:lnSpc>
              <a:spcBef>
                <a:spcPts val="790"/>
              </a:spcBef>
              <a:spcAft>
                <a:spcPts val="0"/>
              </a:spcAft>
              <a:buNone/>
            </a:pPr>
            <a:endParaRPr lang="en-US" sz="2000" dirty="0">
              <a:solidFill>
                <a:srgbClr val="231F2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502920" marR="231140" indent="0" algn="just">
              <a:lnSpc>
                <a:spcPct val="150000"/>
              </a:lnSpc>
              <a:spcBef>
                <a:spcPts val="790"/>
              </a:spcBef>
              <a:spcAft>
                <a:spcPts val="0"/>
              </a:spcAft>
              <a:buNone/>
            </a:pP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502920" marR="231140" indent="0" algn="just">
              <a:lnSpc>
                <a:spcPct val="150000"/>
              </a:lnSpc>
              <a:spcBef>
                <a:spcPts val="790"/>
              </a:spcBef>
              <a:spcAft>
                <a:spcPts val="0"/>
              </a:spcAft>
              <a:buNone/>
            </a:pP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16021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8755B8-5563-44D9-BF91-67DD2D2E0D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2856"/>
            <a:ext cx="10515600" cy="449943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100" b="1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LOAN</a:t>
            </a:r>
            <a:r>
              <a:rPr lang="en-US" sz="3100" b="1" spc="20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3100" b="1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DRAWINGS</a:t>
            </a:r>
            <a:r>
              <a:rPr lang="en-US" sz="3100" b="1" spc="-20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3100" b="1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AND</a:t>
            </a:r>
            <a:r>
              <a:rPr lang="en-US" sz="3100" b="1" spc="40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3100" b="1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DEBT</a:t>
            </a:r>
            <a:r>
              <a:rPr lang="en-US" sz="3100" b="1" spc="15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3100" b="1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SERVICE</a:t>
            </a:r>
            <a:br>
              <a:rPr lang="en-US" sz="1800" b="1" dirty="0"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EEE48F-67D3-4C22-9C4B-84154B8085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9657" y="812799"/>
            <a:ext cx="11843657" cy="5863772"/>
          </a:xfrm>
        </p:spPr>
        <p:txBody>
          <a:bodyPr>
            <a:normAutofit/>
          </a:bodyPr>
          <a:lstStyle/>
          <a:p>
            <a:pPr marL="454025" marR="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000" b="1" u="sng" dirty="0">
              <a:solidFill>
                <a:srgbClr val="231F2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4025" marR="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During</a:t>
            </a:r>
            <a:r>
              <a:rPr lang="en-US" sz="2000" b="1" u="sng" spc="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000" b="1" u="sng" spc="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operating</a:t>
            </a:r>
            <a:r>
              <a:rPr lang="en-US" sz="2000" b="1" u="sng" spc="8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period</a:t>
            </a:r>
            <a:r>
              <a:rPr lang="en-US" sz="2000" b="1" u="sng" spc="6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000" b="1" u="sng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model</a:t>
            </a:r>
            <a:r>
              <a:rPr lang="en-US" sz="2000" b="1" u="sng" spc="6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takes</a:t>
            </a:r>
            <a:r>
              <a:rPr lang="en-US" sz="2000" b="1" u="sng" spc="7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into</a:t>
            </a:r>
            <a:r>
              <a:rPr lang="en-US" sz="2000" b="1" u="sng" spc="8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account:</a:t>
            </a:r>
            <a:endParaRPr lang="en-US" sz="2000" b="1" u="sng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 algn="just">
              <a:lnSpc>
                <a:spcPct val="150000"/>
              </a:lnSpc>
              <a:spcBef>
                <a:spcPts val="800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808990" algn="l"/>
              </a:tabLst>
            </a:pP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Priorities</a:t>
            </a:r>
            <a:r>
              <a:rPr lang="en-US" sz="2000" spc="7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for</a:t>
            </a:r>
            <a:r>
              <a:rPr lang="en-US" sz="2000" spc="8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allocation</a:t>
            </a:r>
            <a:r>
              <a:rPr lang="en-US" sz="2000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of</a:t>
            </a:r>
            <a:r>
              <a:rPr lang="en-US" sz="2000" spc="8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net</a:t>
            </a:r>
            <a:r>
              <a:rPr lang="en-US" sz="2000" spc="7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operating</a:t>
            </a:r>
            <a:r>
              <a:rPr lang="en-US" sz="2000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cash</a:t>
            </a:r>
            <a:r>
              <a:rPr lang="en-US" sz="2000" spc="8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ﬂow</a:t>
            </a:r>
            <a:r>
              <a:rPr lang="en-US" sz="2000" spc="8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 marL="742950" marR="0" lvl="1" indent="-285750" algn="just">
              <a:lnSpc>
                <a:spcPct val="150000"/>
              </a:lnSpc>
              <a:spcBef>
                <a:spcPts val="800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808990" algn="l"/>
              </a:tabLst>
            </a:pP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Allocation</a:t>
            </a:r>
            <a:r>
              <a:rPr lang="en-US" sz="2000" spc="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of</a:t>
            </a:r>
            <a:r>
              <a:rPr lang="en-US" sz="2000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cash</a:t>
            </a:r>
            <a:r>
              <a:rPr lang="en-US" sz="2000" spc="6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for</a:t>
            </a:r>
            <a:r>
              <a:rPr lang="en-US" sz="2000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debt</a:t>
            </a:r>
            <a:r>
              <a:rPr lang="en-US" sz="2000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repayment</a:t>
            </a:r>
            <a:r>
              <a:rPr lang="en-US" sz="2000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 marL="742950" marR="0" lvl="1" indent="-285750" algn="just">
              <a:lnSpc>
                <a:spcPct val="150000"/>
              </a:lnSpc>
              <a:spcBef>
                <a:spcPts val="800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808990" algn="l"/>
              </a:tabLst>
            </a:pP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Calculation</a:t>
            </a:r>
            <a:r>
              <a:rPr lang="en-US" sz="2000" spc="7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of</a:t>
            </a:r>
            <a:r>
              <a:rPr lang="en-US" sz="2000" spc="6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interest</a:t>
            </a:r>
            <a:r>
              <a:rPr lang="en-US" sz="2000" spc="7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payments,</a:t>
            </a:r>
            <a:r>
              <a:rPr lang="en-US" sz="2000" spc="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allowing</a:t>
            </a:r>
            <a:r>
              <a:rPr lang="en-US" sz="2000" spc="8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for</a:t>
            </a:r>
            <a:r>
              <a:rPr lang="en-US" sz="2000" spc="7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hedging</a:t>
            </a:r>
            <a:r>
              <a:rPr lang="en-US" sz="2000" spc="7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contracts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39737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8755B8-5563-44D9-BF91-67DD2D2E0D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2856"/>
            <a:ext cx="10515600" cy="449943"/>
          </a:xfrm>
        </p:spPr>
        <p:txBody>
          <a:bodyPr>
            <a:normAutofit fontScale="90000"/>
          </a:bodyPr>
          <a:lstStyle/>
          <a:p>
            <a:pPr algn="ctr"/>
            <a:br>
              <a:rPr lang="en-US" sz="1800" b="1" dirty="0"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EEE48F-67D3-4C22-9C4B-84154B8085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9657" y="812799"/>
            <a:ext cx="11843657" cy="5863772"/>
          </a:xfrm>
        </p:spPr>
        <p:txBody>
          <a:bodyPr>
            <a:normAutofit/>
          </a:bodyPr>
          <a:lstStyle/>
          <a:p>
            <a:pPr marL="502920" marR="0" algn="just">
              <a:spcBef>
                <a:spcPts val="5"/>
              </a:spcBef>
              <a:spcAft>
                <a:spcPts val="0"/>
              </a:spcAft>
            </a:pPr>
            <a:r>
              <a:rPr lang="en-US" sz="2400" b="1" kern="0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Georgia" panose="02040502050405020303" pitchFamily="18" charset="0"/>
                <a:cs typeface="Times New Roman" panose="02020603050405020304" pitchFamily="18" charset="0"/>
              </a:rPr>
              <a:t>DEBT:</a:t>
            </a:r>
            <a:r>
              <a:rPr lang="en-US" sz="2400" b="1" kern="0" spc="-200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Georgia" panose="02040502050405020303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kern="0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Georgia" panose="02040502050405020303" pitchFamily="18" charset="0"/>
                <a:cs typeface="Times New Roman" panose="02020603050405020304" pitchFamily="18" charset="0"/>
              </a:rPr>
              <a:t>EQUITY RATIO</a:t>
            </a:r>
            <a:endParaRPr lang="en-US" sz="2400" b="1" kern="0" dirty="0">
              <a:effectLst/>
              <a:highlight>
                <a:srgbClr val="FFFF00"/>
              </a:highlight>
              <a:latin typeface="Times New Roman" panose="02020603050405020304" pitchFamily="18" charset="0"/>
              <a:ea typeface="Georgia" panose="02040502050405020303" pitchFamily="18" charset="0"/>
              <a:cs typeface="Times New Roman" panose="02020603050405020304" pitchFamily="18" charset="0"/>
            </a:endParaRPr>
          </a:p>
          <a:p>
            <a:pPr marL="502920" marR="231140" indent="0" algn="just">
              <a:lnSpc>
                <a:spcPct val="150000"/>
              </a:lnSpc>
              <a:spcBef>
                <a:spcPts val="1450"/>
              </a:spcBef>
              <a:buNone/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 already discussed, a high ratio of debt is the essence of project ﬁnance.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Within prudent limits, therefore, Sponsors wish to limit the amount of equity they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invest in a project, to improve their own return, and thus to raise the maximum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level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of debt.</a:t>
            </a:r>
          </a:p>
          <a:p>
            <a:pPr marL="502920" marR="231140" indent="0" algn="just">
              <a:lnSpc>
                <a:spcPct val="150000"/>
              </a:lnSpc>
              <a:spcBef>
                <a:spcPts val="1450"/>
              </a:spcBef>
              <a:buNone/>
            </a:pPr>
            <a:endParaRPr lang="en-US" sz="2200" dirty="0">
              <a:solidFill>
                <a:srgbClr val="231F2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502920" marR="230505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Once the maximum level of debt a project can raise has been determined, the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difference between this ﬁgure and project costs in principle determines the amount</a:t>
            </a:r>
            <a:r>
              <a:rPr lang="en-US" sz="2200" spc="-2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of equity acquired (although some of the gap may be ﬁlled with mezzanine debt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public-sector</a:t>
            </a:r>
            <a:r>
              <a:rPr lang="en-US" sz="2200" spc="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grants.</a:t>
            </a: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78941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8755B8-5563-44D9-BF91-67DD2D2E0D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2856"/>
            <a:ext cx="10515600" cy="449943"/>
          </a:xfrm>
        </p:spPr>
        <p:txBody>
          <a:bodyPr>
            <a:normAutofit fontScale="90000"/>
          </a:bodyPr>
          <a:lstStyle/>
          <a:p>
            <a:pPr algn="ctr"/>
            <a:br>
              <a:rPr lang="en-US" sz="1800" b="1" dirty="0"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EEE48F-67D3-4C22-9C4B-84154B8085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9657" y="362856"/>
            <a:ext cx="11843657" cy="6313715"/>
          </a:xfrm>
        </p:spPr>
        <p:txBody>
          <a:bodyPr>
            <a:normAutofit/>
          </a:bodyPr>
          <a:lstStyle/>
          <a:p>
            <a:pPr marL="274320"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</a:rPr>
              <a:t>1.1 LEVEL</a:t>
            </a:r>
            <a:r>
              <a:rPr lang="en-US" sz="2000" b="1" u="sng" spc="45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</a:rPr>
              <a:t>OF</a:t>
            </a:r>
            <a:r>
              <a:rPr lang="en-US" sz="2000" b="1" u="sng" spc="5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</a:rPr>
              <a:t>DEBT</a:t>
            </a:r>
            <a:endParaRPr lang="en-US" sz="2000" b="1" u="sng" dirty="0">
              <a:effectLst/>
              <a:highlight>
                <a:srgbClr val="FFFF00"/>
              </a:highligh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4025" marR="0" indent="0" algn="just">
              <a:lnSpc>
                <a:spcPct val="150000"/>
              </a:lnSpc>
              <a:spcBef>
                <a:spcPts val="1450"/>
              </a:spcBef>
              <a:spcAft>
                <a:spcPts val="0"/>
              </a:spcAft>
              <a:buNone/>
            </a:pPr>
            <a:r>
              <a:rPr lang="en-US" sz="2200" b="1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Two</a:t>
            </a:r>
            <a:r>
              <a:rPr lang="en-US" sz="2200" b="1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factors</a:t>
            </a:r>
            <a:r>
              <a:rPr lang="en-US" sz="2200" b="1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determine</a:t>
            </a:r>
            <a:r>
              <a:rPr lang="en-US" sz="2200" b="1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n-US" sz="2200" b="1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level</a:t>
            </a:r>
            <a:r>
              <a:rPr lang="en-US" sz="2200" b="1" spc="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en-US" sz="2200" b="1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debt</a:t>
            </a:r>
            <a:r>
              <a:rPr lang="en-US" sz="2200" b="1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that</a:t>
            </a:r>
            <a:r>
              <a:rPr lang="en-US" sz="2200" b="1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can</a:t>
            </a:r>
            <a:r>
              <a:rPr lang="en-US" sz="2200" b="1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</a:t>
            </a:r>
            <a:r>
              <a:rPr lang="en-US" sz="2200" b="1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raised</a:t>
            </a:r>
            <a:r>
              <a:rPr lang="en-US" sz="2200" b="1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for</a:t>
            </a:r>
            <a:r>
              <a:rPr lang="en-US" sz="2200" b="1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200" b="1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project:</a:t>
            </a:r>
            <a:endParaRPr lang="en-US" sz="22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32485" marR="231140" indent="-149860" algn="just">
              <a:lnSpc>
                <a:spcPct val="150000"/>
              </a:lnSpc>
              <a:spcBef>
                <a:spcPts val="790"/>
              </a:spcBef>
              <a:spcAft>
                <a:spcPts val="0"/>
              </a:spcAft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Lender’s cash ﬂow cover requirements. There is obviously a fundamental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difference between a project with a Project Agreement that provides reasonable certainty of revenues and hence cash ﬂow cover for debt service and a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project such as a merchant power plant selling into a competitive and comparatively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unpredictable market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with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 form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of hedging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en-US" sz="2200" spc="28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revenue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risks; it is evident that the latter type of project cannot raise the same level of</a:t>
            </a:r>
            <a:r>
              <a:rPr lang="en-US" sz="2200" spc="-2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debt</a:t>
            </a:r>
            <a:r>
              <a:rPr lang="en-US" sz="2200" spc="-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</a:t>
            </a:r>
            <a:r>
              <a:rPr lang="en-US" sz="2200" spc="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former.</a:t>
            </a:r>
          </a:p>
          <a:p>
            <a:pPr marL="682625" marR="231140" indent="0" algn="just">
              <a:lnSpc>
                <a:spcPct val="150000"/>
              </a:lnSpc>
              <a:spcBef>
                <a:spcPts val="790"/>
              </a:spcBef>
              <a:spcAft>
                <a:spcPts val="0"/>
              </a:spcAft>
              <a:buNone/>
            </a:pPr>
            <a:endParaRPr lang="en-US" sz="2200" dirty="0">
              <a:solidFill>
                <a:srgbClr val="231F2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32485" marR="235585" indent="149225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Similarly, a project in a high-risk country cannot raise as much debt as the</a:t>
            </a:r>
            <a:r>
              <a:rPr lang="en-US" sz="2200" spc="-2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same project in a low-risk country, because the lenders will consider the cash</a:t>
            </a:r>
            <a:r>
              <a:rPr lang="en-US" sz="2200" spc="-2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ﬂow</a:t>
            </a:r>
            <a:r>
              <a:rPr lang="en-US" sz="2200" spc="-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less</a:t>
            </a:r>
            <a:r>
              <a:rPr lang="en-US" sz="2200" spc="-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certain,</a:t>
            </a:r>
            <a:r>
              <a:rPr lang="en-US" sz="2200" spc="-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even if</a:t>
            </a:r>
            <a:r>
              <a:rPr lang="en-US" sz="2200" spc="-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it</a:t>
            </a:r>
            <a:r>
              <a:rPr lang="en-US" sz="2200" spc="-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</a:t>
            </a:r>
            <a:r>
              <a:rPr lang="en-US" sz="2200" spc="-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contracted</a:t>
            </a:r>
            <a:r>
              <a:rPr lang="en-US" sz="2200" spc="-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through</a:t>
            </a:r>
            <a:r>
              <a:rPr lang="en-US" sz="2200" spc="-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200" spc="-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Project</a:t>
            </a:r>
            <a:r>
              <a:rPr lang="en-US" sz="2200" spc="-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Agreement.</a:t>
            </a: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36654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EEE48F-67D3-4C22-9C4B-84154B8085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9657" y="812799"/>
            <a:ext cx="11843657" cy="5863772"/>
          </a:xfrm>
        </p:spPr>
        <p:txBody>
          <a:bodyPr>
            <a:normAutofit/>
          </a:bodyPr>
          <a:lstStyle/>
          <a:p>
            <a:pPr marL="274320" marR="0" indent="0" algn="just">
              <a:spcBef>
                <a:spcPts val="5"/>
              </a:spcBef>
              <a:spcAft>
                <a:spcPts val="0"/>
              </a:spcAft>
              <a:buNone/>
            </a:pPr>
            <a:endParaRPr lang="en-US" sz="2400" b="1" kern="0" dirty="0">
              <a:effectLst/>
              <a:highlight>
                <a:srgbClr val="FFFF00"/>
              </a:highlight>
              <a:latin typeface="Times New Roman" panose="02020603050405020304" pitchFamily="18" charset="0"/>
              <a:ea typeface="Georgia" panose="02040502050405020303" pitchFamily="18" charset="0"/>
              <a:cs typeface="Times New Roman" panose="02020603050405020304" pitchFamily="18" charset="0"/>
            </a:endParaRPr>
          </a:p>
          <a:p>
            <a:pPr marL="274320"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</a:rPr>
              <a:t>1.1 LEVEL</a:t>
            </a:r>
            <a:r>
              <a:rPr lang="en-US" sz="2000" u="sng" spc="45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</a:rPr>
              <a:t> </a:t>
            </a:r>
            <a:r>
              <a:rPr lang="en-US" sz="2000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</a:rPr>
              <a:t>OF</a:t>
            </a:r>
            <a:r>
              <a:rPr lang="en-US" sz="2000" u="sng" spc="5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</a:rPr>
              <a:t> </a:t>
            </a:r>
            <a:r>
              <a:rPr lang="en-US" sz="2000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</a:rPr>
              <a:t>DEBT (continued)</a:t>
            </a:r>
          </a:p>
          <a:p>
            <a:pPr marL="27432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2000" u="sng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74320" marR="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n-US" sz="2200" spc="-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certainty</a:t>
            </a:r>
            <a:r>
              <a:rPr lang="en-US" sz="2200" spc="-1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en-US" sz="2200" spc="-8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n-US" sz="2200" spc="-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cash</a:t>
            </a:r>
            <a:r>
              <a:rPr lang="en-US" sz="2200" spc="-9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ﬂow</a:t>
            </a:r>
            <a:r>
              <a:rPr lang="en-US" sz="2200" spc="-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affects</a:t>
            </a:r>
            <a:r>
              <a:rPr lang="en-US" sz="2200" spc="-9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n-US" sz="2200" spc="-1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level</a:t>
            </a:r>
            <a:r>
              <a:rPr lang="en-US" sz="2200" spc="-9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en-US" sz="2200" spc="-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cash</a:t>
            </a:r>
            <a:r>
              <a:rPr lang="en-US" sz="2200" spc="-1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ﬂow</a:t>
            </a:r>
            <a:r>
              <a:rPr lang="en-US" sz="2200" spc="-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cover</a:t>
            </a:r>
            <a:r>
              <a:rPr lang="en-US" sz="2200" spc="-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that the lenders wish to have: the less certain the lenders consider</a:t>
            </a:r>
            <a:r>
              <a:rPr lang="en-US" sz="2200" spc="18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n-US" sz="2200" spc="16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cash</a:t>
            </a:r>
            <a:r>
              <a:rPr lang="en-US" sz="2200" spc="1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ﬂow</a:t>
            </a:r>
            <a:r>
              <a:rPr lang="en-US" sz="2200" spc="17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</a:t>
            </a:r>
            <a:r>
              <a:rPr lang="en-US" sz="2200" spc="18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be,</a:t>
            </a:r>
            <a:r>
              <a:rPr lang="en-US" sz="2200" spc="1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n-US" sz="2200" spc="16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higher</a:t>
            </a:r>
            <a:r>
              <a:rPr lang="en-US" sz="2200" spc="19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n-US" sz="2200" spc="18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cover</a:t>
            </a:r>
            <a:r>
              <a:rPr lang="en-US" sz="2200" b="1" u="sng" spc="17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ratio</a:t>
            </a:r>
            <a:r>
              <a:rPr lang="en-US" sz="2200" b="1" u="sng" spc="1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they</a:t>
            </a:r>
            <a:r>
              <a:rPr lang="en-US" sz="2200" spc="1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will</a:t>
            </a:r>
            <a:r>
              <a:rPr lang="en-US" sz="2200" spc="17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require.</a:t>
            </a:r>
            <a:r>
              <a:rPr lang="en-US" sz="2200" spc="17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06626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8755B8-5563-44D9-BF91-67DD2D2E0D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2856"/>
            <a:ext cx="10515600" cy="449943"/>
          </a:xfrm>
        </p:spPr>
        <p:txBody>
          <a:bodyPr>
            <a:normAutofit fontScale="90000"/>
          </a:bodyPr>
          <a:lstStyle/>
          <a:p>
            <a:pPr algn="ctr"/>
            <a:br>
              <a:rPr lang="en-US" sz="1800" b="1" dirty="0"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EEE48F-67D3-4C22-9C4B-84154B8085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9657" y="812799"/>
            <a:ext cx="11843657" cy="5863772"/>
          </a:xfrm>
        </p:spPr>
        <p:txBody>
          <a:bodyPr>
            <a:normAutofit/>
          </a:bodyPr>
          <a:lstStyle/>
          <a:p>
            <a:pPr marL="274320"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</a:rPr>
              <a:t>1.1 LEVEL</a:t>
            </a:r>
            <a:r>
              <a:rPr lang="en-US" sz="2000" b="1" u="sng" spc="45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</a:rPr>
              <a:t>OF</a:t>
            </a:r>
            <a:r>
              <a:rPr lang="en-US" sz="2000" b="1" u="sng" spc="5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</a:rPr>
              <a:t>DEBT (continued)</a:t>
            </a:r>
          </a:p>
          <a:p>
            <a:pPr marL="27432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2000" u="sng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74320" marR="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Lenders’</a:t>
            </a:r>
            <a:r>
              <a:rPr lang="en-US" sz="2200" spc="1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views</a:t>
            </a:r>
            <a:r>
              <a:rPr lang="en-US" sz="2200" spc="1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on</a:t>
            </a:r>
            <a:r>
              <a:rPr lang="en-US" sz="2200" spc="1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leverage.</a:t>
            </a:r>
            <a:r>
              <a:rPr lang="en-US" sz="2200" spc="1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Lenders</a:t>
            </a:r>
            <a:r>
              <a:rPr lang="en-US" sz="2200" spc="9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also</a:t>
            </a:r>
            <a:r>
              <a:rPr lang="en-US" sz="2200" spc="1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have</a:t>
            </a:r>
            <a:r>
              <a:rPr lang="en-US" sz="2200" spc="1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views</a:t>
            </a:r>
            <a:r>
              <a:rPr lang="en-US" sz="2200" spc="1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about</a:t>
            </a:r>
            <a:r>
              <a:rPr lang="en-US" sz="2200" spc="1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n-US" sz="2200" spc="1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debt:</a:t>
            </a:r>
            <a:r>
              <a:rPr lang="en-US" sz="2200" spc="-1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equity</a:t>
            </a:r>
            <a:r>
              <a:rPr lang="en-US" sz="2200" spc="-2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ratio</a:t>
            </a:r>
            <a:r>
              <a:rPr lang="en-US" sz="2200" spc="-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that</a:t>
            </a:r>
            <a:r>
              <a:rPr lang="en-US" sz="2200" spc="-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</a:t>
            </a:r>
            <a:r>
              <a:rPr lang="en-US" sz="2200" spc="-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appropriate</a:t>
            </a:r>
            <a:r>
              <a:rPr lang="en-US" sz="2200" spc="-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for</a:t>
            </a:r>
            <a:r>
              <a:rPr lang="en-US" sz="2200" spc="-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particular</a:t>
            </a:r>
            <a:r>
              <a:rPr lang="en-US" sz="2200" spc="-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types</a:t>
            </a:r>
            <a:r>
              <a:rPr lang="en-US" sz="2200" spc="-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en-US" sz="2200" spc="-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project,</a:t>
            </a:r>
            <a:r>
              <a:rPr lang="en-US" sz="2200" spc="-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e.g.:</a:t>
            </a: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503555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899160" algn="l"/>
              </a:tabLst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90 : 10 for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 infrastructure project with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Project Agreement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with no</a:t>
            </a:r>
            <a:r>
              <a:rPr lang="en-US" sz="2200" spc="-2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usage</a:t>
            </a:r>
            <a:r>
              <a:rPr lang="en-US" sz="2200" spc="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risk (e.g.,</a:t>
            </a:r>
            <a:r>
              <a:rPr lang="en-US" sz="2200" spc="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2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public</a:t>
            </a:r>
            <a:r>
              <a:rPr lang="en-US" sz="22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hospital</a:t>
            </a:r>
            <a:r>
              <a:rPr lang="en-US" sz="2200" spc="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</a:t>
            </a:r>
            <a:r>
              <a:rPr lang="en-US" sz="22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prison)</a:t>
            </a: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899160" algn="l"/>
              </a:tabLst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85</a:t>
            </a:r>
            <a:r>
              <a:rPr lang="en-US" sz="2200" spc="-1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200" spc="-1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15</a:t>
            </a:r>
            <a:r>
              <a:rPr lang="en-US" sz="2200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for</a:t>
            </a:r>
            <a:r>
              <a:rPr lang="en-US" sz="2200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200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power</a:t>
            </a:r>
            <a:r>
              <a:rPr lang="en-US" sz="2200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</a:t>
            </a:r>
            <a:r>
              <a:rPr lang="en-US" sz="2200" spc="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process</a:t>
            </a:r>
            <a:r>
              <a:rPr lang="en-US" sz="22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plant</a:t>
            </a:r>
            <a:r>
              <a:rPr lang="en-US" sz="22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project</a:t>
            </a:r>
            <a:r>
              <a:rPr lang="en-US" sz="22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with</a:t>
            </a:r>
            <a:r>
              <a:rPr lang="en-US" sz="2200" spc="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</a:t>
            </a:r>
            <a:r>
              <a:rPr lang="en-US" sz="22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Offtake</a:t>
            </a:r>
            <a:r>
              <a:rPr lang="en-US" sz="2200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Contract</a:t>
            </a: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501650" lvl="0" indent="-342900" algn="just">
              <a:lnSpc>
                <a:spcPct val="150000"/>
              </a:lnSpc>
              <a:spcBef>
                <a:spcPts val="85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899160" algn="l"/>
              </a:tabLst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80</a:t>
            </a:r>
            <a:r>
              <a:rPr lang="en-US" sz="2200" spc="-1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200" spc="-1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20</a:t>
            </a:r>
            <a:r>
              <a:rPr lang="en-US" sz="2200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for</a:t>
            </a:r>
            <a:r>
              <a:rPr lang="en-US" sz="2200" spc="8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</a:t>
            </a:r>
            <a:r>
              <a:rPr lang="en-US" sz="2200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infrastructure</a:t>
            </a:r>
            <a:r>
              <a:rPr lang="en-US" sz="2200" spc="1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project</a:t>
            </a:r>
            <a:r>
              <a:rPr lang="en-US" sz="2200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with</a:t>
            </a:r>
            <a:r>
              <a:rPr lang="en-US" sz="2200" spc="9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usage</a:t>
            </a:r>
            <a:r>
              <a:rPr lang="en-US" sz="22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risk</a:t>
            </a:r>
            <a:r>
              <a:rPr lang="en-US" sz="2200" spc="10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(e.g.,</a:t>
            </a:r>
            <a:r>
              <a:rPr lang="en-US" sz="2200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200" spc="8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toll</a:t>
            </a:r>
            <a:r>
              <a:rPr lang="en-US" sz="2200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road</a:t>
            </a:r>
            <a:r>
              <a:rPr lang="en-US" sz="2200" spc="9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</a:t>
            </a:r>
            <a:r>
              <a:rPr lang="en-US" sz="2200" spc="-27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mass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transit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project)</a:t>
            </a: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899160" algn="l"/>
              </a:tabLst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70</a:t>
            </a:r>
            <a:r>
              <a:rPr lang="en-US" sz="2200" spc="-1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200" spc="-1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30</a:t>
            </a:r>
            <a:r>
              <a:rPr lang="en-US" sz="2200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for</a:t>
            </a:r>
            <a:r>
              <a:rPr lang="en-US" sz="22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200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natural</a:t>
            </a:r>
            <a:r>
              <a:rPr lang="en-US" sz="22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resources</a:t>
            </a:r>
            <a:r>
              <a:rPr lang="en-US" sz="2200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project</a:t>
            </a: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501650" lvl="0" indent="-342900" algn="just">
              <a:lnSpc>
                <a:spcPct val="150000"/>
              </a:lnSpc>
              <a:spcBef>
                <a:spcPts val="95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899160" algn="l"/>
              </a:tabLst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50</a:t>
            </a:r>
            <a:r>
              <a:rPr lang="en-US" sz="2200" spc="-1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200" spc="-1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50</a:t>
            </a:r>
            <a:r>
              <a:rPr lang="en-US" sz="2200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for</a:t>
            </a:r>
            <a:r>
              <a:rPr lang="en-US" sz="22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200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merchant</a:t>
            </a:r>
            <a:r>
              <a:rPr lang="en-US" sz="2200" spc="9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power</a:t>
            </a:r>
            <a:r>
              <a:rPr lang="en-US" sz="22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plant</a:t>
            </a:r>
            <a:r>
              <a:rPr lang="en-US" sz="2200" spc="9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project</a:t>
            </a:r>
            <a:r>
              <a:rPr lang="en-US" sz="22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with</a:t>
            </a:r>
            <a:r>
              <a:rPr lang="en-US" sz="2200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</a:t>
            </a:r>
            <a:r>
              <a:rPr lang="en-US" sz="2200" spc="9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Offtake</a:t>
            </a:r>
            <a:r>
              <a:rPr lang="en-US" sz="2200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Contract</a:t>
            </a:r>
            <a:r>
              <a:rPr lang="en-US" sz="2200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</a:t>
            </a:r>
            <a:r>
              <a:rPr lang="en-US" sz="2200" spc="-2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price hedging</a:t>
            </a: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12374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8755B8-5563-44D9-BF91-67DD2D2E0D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2856"/>
            <a:ext cx="10515600" cy="449943"/>
          </a:xfrm>
        </p:spPr>
        <p:txBody>
          <a:bodyPr>
            <a:normAutofit fontScale="90000"/>
          </a:bodyPr>
          <a:lstStyle/>
          <a:p>
            <a:pPr algn="ctr"/>
            <a:br>
              <a:rPr lang="en-US" sz="1800" b="1" dirty="0"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EEE48F-67D3-4C22-9C4B-84154B8085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9657" y="812799"/>
            <a:ext cx="11843657" cy="5863772"/>
          </a:xfrm>
        </p:spPr>
        <p:txBody>
          <a:bodyPr>
            <a:normAutofit/>
          </a:bodyPr>
          <a:lstStyle/>
          <a:p>
            <a:pPr marL="274320" marR="0" indent="0" algn="just">
              <a:spcBef>
                <a:spcPts val="5"/>
              </a:spcBef>
              <a:spcAft>
                <a:spcPts val="0"/>
              </a:spcAft>
              <a:buNone/>
            </a:pPr>
            <a:endParaRPr lang="en-US" sz="2400" b="1" kern="0" dirty="0">
              <a:effectLst/>
              <a:highlight>
                <a:srgbClr val="FFFF00"/>
              </a:highlight>
              <a:latin typeface="Times New Roman" panose="02020603050405020304" pitchFamily="18" charset="0"/>
              <a:ea typeface="Georgia" panose="02040502050405020303" pitchFamily="18" charset="0"/>
              <a:cs typeface="Times New Roman" panose="02020603050405020304" pitchFamily="18" charset="0"/>
            </a:endParaRPr>
          </a:p>
          <a:p>
            <a:pPr marL="502920" marR="0" algn="just">
              <a:spcBef>
                <a:spcPts val="0"/>
              </a:spcBef>
              <a:spcAft>
                <a:spcPts val="0"/>
              </a:spcAft>
            </a:pPr>
            <a:r>
              <a:rPr lang="en-US" sz="2000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</a:rPr>
              <a:t>1.</a:t>
            </a:r>
            <a:r>
              <a:rPr lang="ar-EG" sz="2000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</a:rPr>
              <a:t>2</a:t>
            </a:r>
            <a:r>
              <a:rPr lang="en-US" sz="2000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DEBT</a:t>
            </a:r>
            <a:r>
              <a:rPr lang="en-US" sz="2000" b="1" u="sng" spc="-5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0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COVER RATIOS</a:t>
            </a:r>
            <a:endParaRPr lang="en-US" sz="2000" b="1" u="sng" dirty="0">
              <a:effectLst/>
              <a:highlight>
                <a:srgbClr val="FFFF00"/>
              </a:highlight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  <a:p>
            <a:pPr marL="502920" marR="231140" indent="0" algn="just">
              <a:lnSpc>
                <a:spcPct val="150000"/>
              </a:lnSpc>
              <a:spcBef>
                <a:spcPts val="1455"/>
              </a:spcBef>
              <a:spcAft>
                <a:spcPts val="0"/>
              </a:spcAft>
              <a:buNone/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level of debt that can be raised for a project is based primarily on its projected ability to pay interest and repay loan principal installments as they fall due,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with a comfortable margin of safety. To assess this margin of safety, lenders calculate cover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ratios,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namely:</a:t>
            </a: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143000" marR="0" lvl="2" indent="-228600" algn="just">
              <a:lnSpc>
                <a:spcPct val="150000"/>
              </a:lnSpc>
              <a:spcBef>
                <a:spcPts val="1060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808990" algn="l"/>
              </a:tabLst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Annual</a:t>
            </a:r>
            <a:r>
              <a:rPr lang="en-US" sz="2200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debt</a:t>
            </a:r>
            <a:r>
              <a:rPr lang="en-US" sz="2200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service</a:t>
            </a:r>
            <a:r>
              <a:rPr lang="en-US" sz="2200" spc="9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cover</a:t>
            </a:r>
            <a:r>
              <a:rPr lang="en-US" sz="2200" spc="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ratio</a:t>
            </a:r>
            <a:r>
              <a:rPr lang="en-US" sz="2200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(ADSCR)</a:t>
            </a: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143000" marR="0" lvl="2" indent="-228600" algn="just">
              <a:lnSpc>
                <a:spcPct val="150000"/>
              </a:lnSpc>
              <a:spcBef>
                <a:spcPts val="95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808990" algn="l"/>
              </a:tabLst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Loan</a:t>
            </a:r>
            <a:r>
              <a:rPr lang="en-US" sz="22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life</a:t>
            </a:r>
            <a:r>
              <a:rPr lang="en-US" sz="2200" spc="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cover</a:t>
            </a:r>
            <a:r>
              <a:rPr lang="en-US" sz="2200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ratio</a:t>
            </a:r>
            <a:r>
              <a:rPr lang="en-US" sz="2200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(LLCR)</a:t>
            </a:r>
            <a:r>
              <a:rPr lang="en-US" sz="2200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ar-EG" sz="2200" spc="40" dirty="0">
              <a:solidFill>
                <a:srgbClr val="231F2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143000" marR="0" lvl="2" indent="-228600" algn="just">
              <a:lnSpc>
                <a:spcPct val="150000"/>
              </a:lnSpc>
              <a:spcBef>
                <a:spcPts val="95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808990" algn="l"/>
              </a:tabLst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project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life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cover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ratio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(PLCR),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</a:t>
            </a:r>
            <a:r>
              <a:rPr lang="en-US" sz="2200" spc="28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200" spc="29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Reserve</a:t>
            </a:r>
            <a:r>
              <a:rPr lang="en-US" sz="2200" spc="28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Cover</a:t>
            </a:r>
            <a:r>
              <a:rPr lang="en-US" sz="2200" spc="-2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Ratio</a:t>
            </a:r>
            <a:r>
              <a:rPr lang="en-US" sz="22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for</a:t>
            </a:r>
            <a:r>
              <a:rPr lang="en-US" sz="22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US" sz="22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natural</a:t>
            </a:r>
            <a:r>
              <a:rPr lang="en-US" sz="2200" spc="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resources</a:t>
            </a:r>
            <a:r>
              <a:rPr lang="en-US" sz="2200" spc="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project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4964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8755B8-5563-44D9-BF91-67DD2D2E0D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2856"/>
            <a:ext cx="10515600" cy="449943"/>
          </a:xfrm>
        </p:spPr>
        <p:txBody>
          <a:bodyPr>
            <a:normAutofit fontScale="90000"/>
          </a:bodyPr>
          <a:lstStyle/>
          <a:p>
            <a:pPr algn="ctr"/>
            <a:br>
              <a:rPr lang="en-US" sz="1800" b="1" dirty="0"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EEE48F-67D3-4C22-9C4B-84154B8085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9657" y="812799"/>
            <a:ext cx="11843657" cy="5863772"/>
          </a:xfrm>
        </p:spPr>
        <p:txBody>
          <a:bodyPr>
            <a:normAutofit/>
          </a:bodyPr>
          <a:lstStyle/>
          <a:p>
            <a:pPr marL="502920" marR="0" algn="just">
              <a:spcBef>
                <a:spcPts val="5"/>
              </a:spcBef>
              <a:spcAft>
                <a:spcPts val="0"/>
              </a:spcAft>
            </a:pPr>
            <a:r>
              <a:rPr lang="en-US" sz="2400" b="1" kern="0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Georgia" panose="02040502050405020303" pitchFamily="18" charset="0"/>
                <a:cs typeface="Times New Roman" panose="02020603050405020304" pitchFamily="18" charset="0"/>
              </a:rPr>
              <a:t>1. DEBT:</a:t>
            </a:r>
            <a:r>
              <a:rPr lang="en-US" sz="2400" b="1" kern="0" spc="-200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Georgia" panose="02040502050405020303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kern="0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Georgia" panose="02040502050405020303" pitchFamily="18" charset="0"/>
                <a:cs typeface="Times New Roman" panose="02020603050405020304" pitchFamily="18" charset="0"/>
              </a:rPr>
              <a:t>EQUITY RATIO</a:t>
            </a:r>
          </a:p>
          <a:p>
            <a:pPr marL="274320" marR="0" indent="0" algn="just">
              <a:spcBef>
                <a:spcPts val="5"/>
              </a:spcBef>
              <a:spcAft>
                <a:spcPts val="0"/>
              </a:spcAft>
              <a:buNone/>
            </a:pPr>
            <a:endParaRPr lang="en-US" sz="2400" b="1" kern="0" dirty="0">
              <a:effectLst/>
              <a:highlight>
                <a:srgbClr val="FFFF00"/>
              </a:highlight>
              <a:latin typeface="Times New Roman" panose="02020603050405020304" pitchFamily="18" charset="0"/>
              <a:ea typeface="Georgia" panose="02040502050405020303" pitchFamily="18" charset="0"/>
              <a:cs typeface="Times New Roman" panose="02020603050405020304" pitchFamily="18" charset="0"/>
            </a:endParaRPr>
          </a:p>
          <a:p>
            <a:pPr marL="274320"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+mj-cs"/>
              </a:rPr>
              <a:t>1.</a:t>
            </a:r>
            <a:r>
              <a:rPr lang="ar-EG" sz="2000" b="1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+mj-cs"/>
              </a:rPr>
              <a:t>2</a:t>
            </a:r>
            <a:r>
              <a:rPr lang="en-US" sz="2000" b="1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+mj-cs"/>
              </a:rPr>
              <a:t> </a:t>
            </a:r>
            <a:r>
              <a:rPr lang="en-US" sz="2000" b="1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+mj-cs"/>
              </a:rPr>
              <a:t>DEBT</a:t>
            </a:r>
            <a:r>
              <a:rPr lang="en-US" sz="2000" b="1" u="sng" spc="-5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+mj-cs"/>
              </a:rPr>
              <a:t> </a:t>
            </a:r>
            <a:r>
              <a:rPr lang="en-US" sz="2000" b="1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COVER RATIOS</a:t>
            </a:r>
            <a:r>
              <a:rPr lang="ar-EG" sz="2000" b="1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000" b="1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(continued)</a:t>
            </a:r>
          </a:p>
          <a:p>
            <a:pPr marL="27432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2000" b="1" u="sng" dirty="0">
              <a:solidFill>
                <a:srgbClr val="231F21"/>
              </a:solidFill>
              <a:effectLst/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  <a:p>
            <a:pPr marL="233045" marR="500380" indent="0" algn="just">
              <a:lnSpc>
                <a:spcPct val="150000"/>
              </a:lnSpc>
              <a:spcBef>
                <a:spcPts val="95"/>
              </a:spcBef>
              <a:spcAft>
                <a:spcPts val="0"/>
              </a:spcAft>
              <a:buNone/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It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should be</a:t>
            </a:r>
            <a:r>
              <a:rPr lang="en-US" sz="2200" spc="28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noted that none of these cover ratios can be calculated for a period before the Project Company begins operating, as they all deal with the relationship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between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i="1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operating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cash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ﬂow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 the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level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of debt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 debt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service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requirements.</a:t>
            </a: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indent="0" algn="just">
              <a:lnSpc>
                <a:spcPct val="150000"/>
              </a:lnSpc>
              <a:spcBef>
                <a:spcPts val="20"/>
              </a:spcBef>
              <a:spcAft>
                <a:spcPts val="0"/>
              </a:spcAft>
              <a:buNone/>
            </a:pP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74320" marR="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200" b="1" u="sng" dirty="0">
              <a:solidFill>
                <a:srgbClr val="231F21"/>
              </a:solidFill>
              <a:effectLst/>
              <a:latin typeface="Times New Roman" panose="02020603050405020304" pitchFamily="18" charset="0"/>
              <a:ea typeface="Georgia" panose="02040502050405020303" pitchFamily="18" charset="0"/>
              <a:cs typeface="Times New Roman" panose="02020603050405020304" pitchFamily="18" charset="0"/>
            </a:endParaRPr>
          </a:p>
          <a:p>
            <a:pPr marL="27432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2000" b="1" u="sng" dirty="0">
              <a:effectLst/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70893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8755B8-5563-44D9-BF91-67DD2D2E0D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2856"/>
            <a:ext cx="10515600" cy="449943"/>
          </a:xfrm>
        </p:spPr>
        <p:txBody>
          <a:bodyPr>
            <a:normAutofit fontScale="90000"/>
          </a:bodyPr>
          <a:lstStyle/>
          <a:p>
            <a:pPr algn="ctr"/>
            <a:br>
              <a:rPr lang="en-US" sz="1800" b="1" dirty="0"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EEE48F-67D3-4C22-9C4B-84154B8085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9657" y="362856"/>
            <a:ext cx="11843657" cy="6495143"/>
          </a:xfrm>
        </p:spPr>
        <p:txBody>
          <a:bodyPr>
            <a:normAutofit fontScale="85000" lnSpcReduction="10000"/>
          </a:bodyPr>
          <a:lstStyle/>
          <a:p>
            <a:pPr marL="274320" marR="0" indent="0" algn="just">
              <a:spcBef>
                <a:spcPts val="5"/>
              </a:spcBef>
              <a:spcAft>
                <a:spcPts val="0"/>
              </a:spcAft>
              <a:buNone/>
            </a:pPr>
            <a:endParaRPr lang="en-US" sz="2400" b="1" kern="0" dirty="0">
              <a:effectLst/>
              <a:highlight>
                <a:srgbClr val="FFFF00"/>
              </a:highlight>
              <a:latin typeface="Times New Roman" panose="02020603050405020304" pitchFamily="18" charset="0"/>
              <a:ea typeface="Georgia" panose="02040502050405020303" pitchFamily="18" charset="0"/>
              <a:cs typeface="Times New Roman" panose="02020603050405020304" pitchFamily="18" charset="0"/>
            </a:endParaRPr>
          </a:p>
          <a:p>
            <a:pPr marL="274320"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  <a:cs typeface="+mj-cs"/>
              </a:rPr>
              <a:t>1.</a:t>
            </a:r>
            <a:r>
              <a:rPr lang="ar-EG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  <a:cs typeface="+mj-cs"/>
              </a:rPr>
              <a:t>2</a:t>
            </a:r>
            <a:r>
              <a:rPr lang="en-US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  <a:cs typeface="+mj-cs"/>
              </a:rPr>
              <a:t> </a:t>
            </a:r>
            <a:r>
              <a:rPr lang="en-US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+mj-cs"/>
              </a:rPr>
              <a:t>DEBT</a:t>
            </a:r>
            <a:r>
              <a:rPr lang="en-US" sz="2600" b="1" u="sng" spc="-5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+mj-cs"/>
              </a:rPr>
              <a:t> </a:t>
            </a:r>
            <a:r>
              <a:rPr lang="en-US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COVER RATIOS</a:t>
            </a:r>
            <a:r>
              <a:rPr lang="ar-EG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(continued)</a:t>
            </a:r>
          </a:p>
          <a:p>
            <a:pPr marL="27432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2000" b="1" u="sng" dirty="0">
              <a:solidFill>
                <a:srgbClr val="231F21"/>
              </a:solidFill>
              <a:effectLst/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  <a:p>
            <a:pPr marL="27432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1.2.1 Annual</a:t>
            </a:r>
            <a:r>
              <a:rPr lang="en-US" sz="2400" u="sng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debt</a:t>
            </a:r>
            <a:r>
              <a:rPr lang="en-US" sz="2400" u="sng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service</a:t>
            </a:r>
            <a:r>
              <a:rPr lang="en-US" sz="2400" u="sng" spc="9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cover</a:t>
            </a:r>
            <a:r>
              <a:rPr lang="en-US" sz="2400" u="sng" spc="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ratio</a:t>
            </a:r>
            <a:r>
              <a:rPr lang="en-US" sz="2400" u="sng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(ADSCR):</a:t>
            </a:r>
          </a:p>
          <a:p>
            <a:pPr marL="233045" marR="501015" indent="0" algn="just">
              <a:lnSpc>
                <a:spcPct val="150000"/>
              </a:lnSpc>
              <a:spcBef>
                <a:spcPts val="1450"/>
              </a:spcBef>
              <a:spcAft>
                <a:spcPts val="0"/>
              </a:spcAft>
              <a:buNone/>
            </a:pP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ADSCR assesses the Project Company’s ability to service its debt from its</a:t>
            </a:r>
            <a:r>
              <a:rPr lang="en-US" sz="24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annual</a:t>
            </a:r>
            <a:r>
              <a:rPr lang="en-US" sz="2400" spc="-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cash ﬂow,</a:t>
            </a:r>
            <a:r>
              <a:rPr lang="en-US" sz="24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 is</a:t>
            </a:r>
            <a:r>
              <a:rPr lang="en-US" sz="2400" spc="-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calculated</a:t>
            </a:r>
            <a:r>
              <a:rPr lang="en-US" sz="24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as:</a:t>
            </a:r>
            <a:endParaRPr lang="en-US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400" i="1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Operating cash</a:t>
            </a:r>
            <a:r>
              <a:rPr lang="en-US" sz="2400" i="1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ﬂow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en-US" sz="24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n-US" sz="24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project over</a:t>
            </a:r>
            <a:r>
              <a:rPr lang="en-US" sz="24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n-US" sz="24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year—i.e.,</a:t>
            </a:r>
            <a:r>
              <a:rPr lang="en-US" sz="2400" spc="28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operating revenues</a:t>
            </a:r>
            <a:r>
              <a:rPr lang="en-US" sz="2400" spc="-2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less operating expenses— taking account of any Maintenance Reserve Account (</a:t>
            </a:r>
            <a:r>
              <a:rPr lang="en-US" sz="2400" b="0" i="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The </a:t>
            </a:r>
            <a:r>
              <a:rPr lang="en-US" sz="2400" b="1" i="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reserve account</a:t>
            </a:r>
            <a:r>
              <a:rPr lang="en-US" sz="2400" b="0" i="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of cash balances set aside to cover a project's </a:t>
            </a:r>
            <a:r>
              <a:rPr lang="en-US" sz="2400" b="1" i="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maintenance</a:t>
            </a:r>
            <a:r>
              <a:rPr lang="en-US" sz="2400" b="0" i="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and </a:t>
            </a:r>
            <a:r>
              <a:rPr lang="en-US" sz="2400" b="1" i="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repair</a:t>
            </a:r>
            <a:r>
              <a:rPr lang="en-US" sz="2400" b="0" i="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expenses )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 similar Reserve Accounts covering anything other than debt service, and ignoring any noncash items such as depreciation. </a:t>
            </a:r>
            <a:endParaRPr lang="en-US" sz="24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400" i="1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divided</a:t>
            </a:r>
            <a:r>
              <a:rPr lang="en-US" sz="2400" i="1" spc="50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by</a:t>
            </a:r>
            <a:endParaRPr lang="en-US" sz="2400" dirty="0">
              <a:effectLst/>
              <a:highlight>
                <a:srgbClr val="FFFF00"/>
              </a:highlight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marR="502920" lvl="1" indent="0" algn="just">
              <a:lnSpc>
                <a:spcPct val="150000"/>
              </a:lnSpc>
              <a:spcBef>
                <a:spcPts val="90"/>
              </a:spcBef>
              <a:spcAft>
                <a:spcPts val="0"/>
              </a:spcAft>
              <a:buClr>
                <a:srgbClr val="231F21"/>
              </a:buClr>
              <a:buSzPts val="1150"/>
              <a:buNone/>
              <a:tabLst>
                <a:tab pos="538480" algn="l"/>
              </a:tabLst>
            </a:pPr>
            <a:r>
              <a:rPr lang="en-US" i="1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Debt service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of the project over the year— i.e., interest payments and principal repayments, ignoring transfers to or from Reserve Accounts for debt</a:t>
            </a:r>
            <a:r>
              <a:rPr lang="en-US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service.</a:t>
            </a: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33045" marR="501015" indent="0" algn="just">
              <a:lnSpc>
                <a:spcPct val="150000"/>
              </a:lnSpc>
              <a:spcBef>
                <a:spcPts val="715"/>
              </a:spcBef>
              <a:spcAft>
                <a:spcPts val="0"/>
              </a:spcAft>
              <a:buNone/>
            </a:pP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Thus,</a:t>
            </a:r>
            <a:r>
              <a:rPr lang="en-US" sz="2400" spc="-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if</a:t>
            </a:r>
            <a:r>
              <a:rPr lang="en-US" sz="2400" spc="-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operating</a:t>
            </a:r>
            <a:r>
              <a:rPr lang="en-US" sz="2400" spc="-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cash</a:t>
            </a:r>
            <a:r>
              <a:rPr lang="en-US" sz="2400" spc="-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ﬂow</a:t>
            </a:r>
            <a:r>
              <a:rPr lang="en-US" sz="2400" spc="-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for</a:t>
            </a:r>
            <a:r>
              <a:rPr lang="en-US" sz="2400" spc="-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n-US" sz="2400" spc="-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year</a:t>
            </a:r>
            <a:r>
              <a:rPr lang="en-US" sz="2400" spc="-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</a:t>
            </a:r>
            <a:r>
              <a:rPr lang="en-US" sz="2400" spc="-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120,</a:t>
            </a:r>
            <a:r>
              <a:rPr lang="en-US" sz="2400" spc="-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interest</a:t>
            </a:r>
            <a:r>
              <a:rPr lang="en-US" sz="2400" spc="-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payments</a:t>
            </a:r>
            <a:r>
              <a:rPr lang="en-US" sz="2400" spc="-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are</a:t>
            </a:r>
            <a:r>
              <a:rPr lang="en-US" sz="2400" spc="-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55,</a:t>
            </a:r>
            <a:r>
              <a:rPr lang="en-US" sz="2400" spc="-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en-US" sz="2400" spc="-29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loan</a:t>
            </a:r>
            <a:r>
              <a:rPr lang="en-US" sz="2400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repayments</a:t>
            </a:r>
            <a:r>
              <a:rPr lang="en-US" sz="24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are</a:t>
            </a:r>
            <a:r>
              <a:rPr lang="en-US" sz="2400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45,</a:t>
            </a:r>
            <a:r>
              <a:rPr lang="en-US" sz="24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n-US" sz="2400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ADSCR</a:t>
            </a:r>
            <a:r>
              <a:rPr lang="en-US" sz="2400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would</a:t>
            </a:r>
            <a:r>
              <a:rPr lang="en-US" sz="2400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</a:t>
            </a:r>
            <a:r>
              <a:rPr lang="en-US" sz="2400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1.2:</a:t>
            </a:r>
            <a:r>
              <a:rPr lang="en-US" sz="2400" spc="-1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400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(120</a:t>
            </a:r>
            <a:r>
              <a:rPr lang="en-US" sz="2400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÷</a:t>
            </a:r>
            <a:r>
              <a:rPr lang="en-US" sz="2400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(55</a:t>
            </a:r>
            <a:r>
              <a:rPr lang="en-US" sz="24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sz="2400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45)).</a:t>
            </a:r>
            <a:endParaRPr lang="en-US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74320" marR="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000" b="1" u="sng" dirty="0">
              <a:solidFill>
                <a:srgbClr val="231F21"/>
              </a:solidFill>
              <a:effectLst/>
              <a:latin typeface="Times New Roman" panose="02020603050405020304" pitchFamily="18" charset="0"/>
              <a:ea typeface="Georgia" panose="02040502050405020303" pitchFamily="18" charset="0"/>
              <a:cs typeface="Times New Roman" panose="02020603050405020304" pitchFamily="18" charset="0"/>
            </a:endParaRPr>
          </a:p>
          <a:p>
            <a:pPr marL="27432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2000" b="1" u="sng" dirty="0">
              <a:effectLst/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993500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EEE48F-67D3-4C22-9C4B-84154B8085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9657" y="812798"/>
            <a:ext cx="11843657" cy="6045201"/>
          </a:xfrm>
        </p:spPr>
        <p:txBody>
          <a:bodyPr>
            <a:normAutofit/>
          </a:bodyPr>
          <a:lstStyle/>
          <a:p>
            <a:pPr marL="274320"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  <a:cs typeface="+mj-cs"/>
              </a:rPr>
              <a:t>1.</a:t>
            </a:r>
            <a:r>
              <a:rPr lang="ar-EG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  <a:cs typeface="+mj-cs"/>
              </a:rPr>
              <a:t>2</a:t>
            </a:r>
            <a:r>
              <a:rPr lang="en-US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  <a:cs typeface="+mj-cs"/>
              </a:rPr>
              <a:t> </a:t>
            </a:r>
            <a:r>
              <a:rPr lang="en-US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+mj-cs"/>
              </a:rPr>
              <a:t>DEBT</a:t>
            </a:r>
            <a:r>
              <a:rPr lang="en-US" sz="2600" b="1" u="sng" spc="-5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+mj-cs"/>
              </a:rPr>
              <a:t> </a:t>
            </a:r>
            <a:r>
              <a:rPr lang="en-US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COVER RATIOS</a:t>
            </a:r>
            <a:r>
              <a:rPr lang="ar-EG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(continued)</a:t>
            </a:r>
          </a:p>
          <a:p>
            <a:pPr marL="27432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2000" b="1" u="sng" dirty="0">
              <a:solidFill>
                <a:srgbClr val="231F21"/>
              </a:solidFill>
              <a:effectLst/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  <a:p>
            <a:pPr marL="27432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1.2.1 Annual</a:t>
            </a:r>
            <a:r>
              <a:rPr lang="en-US" sz="2400" u="sng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debt</a:t>
            </a:r>
            <a:r>
              <a:rPr lang="en-US" sz="2400" u="sng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service</a:t>
            </a:r>
            <a:r>
              <a:rPr lang="en-US" sz="2400" u="sng" spc="9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cover</a:t>
            </a:r>
            <a:r>
              <a:rPr lang="en-US" sz="2400" u="sng" spc="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ratio</a:t>
            </a:r>
            <a:r>
              <a:rPr lang="en-US" sz="2400" u="sng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(ADSCR) continued:</a:t>
            </a:r>
          </a:p>
          <a:p>
            <a:pPr marL="274320" marR="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b="0" i="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From the perspective of the lender, higher DSCRs are preferable because they indicate that the borrower has ample financial resources with which to repay their loan.</a:t>
            </a:r>
          </a:p>
          <a:p>
            <a:pPr marL="274320" marR="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200" b="0" i="0" dirty="0">
              <a:solidFill>
                <a:srgbClr val="11111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74320" marR="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 their initial Base </a:t>
            </a:r>
            <a:r>
              <a:rPr lang="en-US" sz="220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Case projections,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lenders look at the projected ADSCR for each period throughout the term of the loan and check that this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does not fall below their required minimum at any time. The actual ADSCRs are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reviewed (and projections may be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recalculated)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once</a:t>
            </a:r>
            <a:r>
              <a:rPr lang="en-US" sz="2200" spc="28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project is</a:t>
            </a:r>
            <a:r>
              <a:rPr lang="en-US" sz="2200" spc="29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 operation.</a:t>
            </a:r>
            <a:endParaRPr lang="en-US" sz="2200" b="1" u="sng" dirty="0">
              <a:solidFill>
                <a:srgbClr val="231F21"/>
              </a:solidFill>
              <a:effectLst/>
              <a:latin typeface="Times New Roman" panose="02020603050405020304" pitchFamily="18" charset="0"/>
              <a:ea typeface="Georgia" panose="02040502050405020303" pitchFamily="18" charset="0"/>
              <a:cs typeface="Times New Roman" panose="02020603050405020304" pitchFamily="18" charset="0"/>
            </a:endParaRPr>
          </a:p>
          <a:p>
            <a:pPr marL="27432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2200" b="1" u="sng" dirty="0">
              <a:effectLst/>
              <a:latin typeface="Times New Roman" panose="02020603050405020304" pitchFamily="18" charset="0"/>
              <a:ea typeface="Georgia" panose="02040502050405020303" pitchFamily="18" charset="0"/>
              <a:cs typeface="Times New Roman" panose="02020603050405020304" pitchFamily="18" charset="0"/>
            </a:endParaRPr>
          </a:p>
          <a:p>
            <a:pPr marL="27432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2000" b="1" u="sng" dirty="0">
              <a:effectLst/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457345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EEE48F-67D3-4C22-9C4B-84154B8085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9657" y="812798"/>
            <a:ext cx="11843657" cy="6045201"/>
          </a:xfrm>
        </p:spPr>
        <p:txBody>
          <a:bodyPr>
            <a:normAutofit/>
          </a:bodyPr>
          <a:lstStyle/>
          <a:p>
            <a:pPr marL="274320" marR="0" indent="0" algn="just">
              <a:spcBef>
                <a:spcPts val="5"/>
              </a:spcBef>
              <a:spcAft>
                <a:spcPts val="0"/>
              </a:spcAft>
              <a:buNone/>
            </a:pPr>
            <a:endParaRPr lang="en-US" sz="2400" b="1" kern="0" dirty="0">
              <a:effectLst/>
              <a:highlight>
                <a:srgbClr val="FFFF00"/>
              </a:highlight>
              <a:latin typeface="Times New Roman" panose="02020603050405020304" pitchFamily="18" charset="0"/>
              <a:ea typeface="Georgia" panose="02040502050405020303" pitchFamily="18" charset="0"/>
              <a:cs typeface="Times New Roman" panose="02020603050405020304" pitchFamily="18" charset="0"/>
            </a:endParaRPr>
          </a:p>
          <a:p>
            <a:pPr marL="274320"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600" b="1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+mj-cs"/>
              </a:rPr>
              <a:t>1.</a:t>
            </a:r>
            <a:r>
              <a:rPr lang="ar-EG" sz="2600" b="1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+mj-cs"/>
              </a:rPr>
              <a:t>2</a:t>
            </a:r>
            <a:r>
              <a:rPr lang="en-US" sz="2600" b="1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+mj-cs"/>
              </a:rPr>
              <a:t> </a:t>
            </a:r>
            <a:r>
              <a:rPr lang="en-US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+mj-cs"/>
              </a:rPr>
              <a:t>DEBT</a:t>
            </a:r>
            <a:r>
              <a:rPr lang="en-US" sz="2600" b="1" u="sng" spc="-5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+mj-cs"/>
              </a:rPr>
              <a:t> </a:t>
            </a:r>
            <a:r>
              <a:rPr lang="en-US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COVER RATIOS</a:t>
            </a:r>
            <a:r>
              <a:rPr lang="ar-EG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(continued)</a:t>
            </a:r>
          </a:p>
          <a:p>
            <a:pPr marL="27432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2000" b="1" u="sng" dirty="0">
              <a:solidFill>
                <a:srgbClr val="231F21"/>
              </a:solidFill>
              <a:effectLst/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  <a:p>
            <a:pPr marL="27432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1.2.1 Annual</a:t>
            </a:r>
            <a:r>
              <a:rPr lang="en-US" sz="2400" u="sng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debt</a:t>
            </a:r>
            <a:r>
              <a:rPr lang="en-US" sz="2400" u="sng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service</a:t>
            </a:r>
            <a:r>
              <a:rPr lang="en-US" sz="2400" u="sng" spc="9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cover</a:t>
            </a:r>
            <a:r>
              <a:rPr lang="en-US" sz="2400" u="sng" spc="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ratio</a:t>
            </a:r>
            <a:r>
              <a:rPr lang="en-US" sz="2400" u="sng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(ADSCR) continued:</a:t>
            </a:r>
          </a:p>
          <a:p>
            <a:pPr marL="233045" marR="501015" indent="0" algn="just">
              <a:lnSpc>
                <a:spcPct val="106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0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minimum</a:t>
            </a:r>
            <a:r>
              <a:rPr lang="en-US" sz="20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ADSCR requirement</a:t>
            </a:r>
            <a:r>
              <a:rPr lang="en-US" sz="20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obviously</a:t>
            </a:r>
            <a:r>
              <a:rPr lang="en-US" sz="20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varies between</a:t>
            </a:r>
            <a:r>
              <a:rPr lang="en-US" sz="2000" spc="28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projects,</a:t>
            </a:r>
            <a:r>
              <a:rPr lang="en-US" sz="2000" spc="29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but</a:t>
            </a:r>
            <a:r>
              <a:rPr lang="en-US" sz="20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very</a:t>
            </a:r>
            <a:r>
              <a:rPr lang="en-US" sz="20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approximate</a:t>
            </a:r>
            <a:r>
              <a:rPr lang="en-US" sz="20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levels</a:t>
            </a:r>
            <a:r>
              <a:rPr lang="en-US" sz="2000" spc="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for</a:t>
            </a:r>
            <a:r>
              <a:rPr lang="en-US" sz="20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standard</a:t>
            </a:r>
            <a:r>
              <a:rPr lang="en-US" sz="20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projects</a:t>
            </a:r>
            <a:r>
              <a:rPr lang="en-US" sz="2000" spc="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could</a:t>
            </a:r>
            <a:r>
              <a:rPr lang="en-US" sz="2000" spc="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be: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500380" lvl="1" indent="-285750" algn="just">
              <a:lnSpc>
                <a:spcPct val="105000"/>
              </a:lnSpc>
              <a:spcBef>
                <a:spcPts val="585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539750" algn="l"/>
              </a:tabLst>
            </a:pP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1.2 : 1 for an infrastructure project with a Project Agreement with no usage</a:t>
            </a:r>
            <a:r>
              <a:rPr lang="en-US" sz="20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risk</a:t>
            </a:r>
            <a:r>
              <a:rPr lang="en-US" sz="20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(e.g.,</a:t>
            </a:r>
            <a:r>
              <a:rPr lang="en-US" sz="20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US" sz="2000" spc="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public</a:t>
            </a:r>
            <a:r>
              <a:rPr lang="en-US" sz="2000" spc="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hospital</a:t>
            </a:r>
            <a:r>
              <a:rPr lang="en-US" sz="20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</a:t>
            </a:r>
            <a:r>
              <a:rPr lang="en-US" sz="20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prison)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 algn="just">
              <a:spcBef>
                <a:spcPts val="15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539750" algn="l"/>
              </a:tabLst>
            </a:pP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1.3</a:t>
            </a:r>
            <a:r>
              <a:rPr lang="en-US" sz="2000" spc="-1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r>
              <a:rPr lang="en-US" sz="2000" spc="-1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n-US" sz="2000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for</a:t>
            </a:r>
            <a:r>
              <a:rPr lang="en-US" sz="2000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US" sz="2000" spc="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power</a:t>
            </a:r>
            <a:r>
              <a:rPr lang="en-US" sz="2000" spc="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</a:t>
            </a:r>
            <a:r>
              <a:rPr lang="en-US" sz="2000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process</a:t>
            </a:r>
            <a:r>
              <a:rPr lang="en-US" sz="2000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plant</a:t>
            </a:r>
            <a:r>
              <a:rPr lang="en-US" sz="20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project</a:t>
            </a:r>
            <a:r>
              <a:rPr lang="en-US" sz="2000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with</a:t>
            </a:r>
            <a:r>
              <a:rPr lang="en-US" sz="2000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</a:t>
            </a:r>
            <a:r>
              <a:rPr lang="en-US" sz="20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Offtake</a:t>
            </a:r>
            <a:r>
              <a:rPr lang="en-US" sz="20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Contract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499745" lvl="1" indent="-285750" algn="just">
              <a:lnSpc>
                <a:spcPct val="106000"/>
              </a:lnSpc>
              <a:spcBef>
                <a:spcPts val="95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539750" algn="l"/>
              </a:tabLst>
            </a:pP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1.4 : 1 for an infrastructure project with usage risk (e.g., a toll road or mass</a:t>
            </a:r>
            <a:r>
              <a:rPr lang="en-US" sz="20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transit</a:t>
            </a:r>
            <a:r>
              <a:rPr lang="en-US" sz="20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project)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63550" marR="0" lvl="2" indent="450850" rtl="0">
              <a:spcBef>
                <a:spcPts val="485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808990" algn="l"/>
              </a:tabLst>
            </a:pP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1.5</a:t>
            </a:r>
            <a:r>
              <a:rPr lang="en-US" spc="-1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r>
              <a:rPr lang="en-US" spc="-1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n-US" spc="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for</a:t>
            </a:r>
            <a:r>
              <a:rPr lang="en-US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US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natural</a:t>
            </a:r>
            <a:r>
              <a:rPr lang="en-US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resources</a:t>
            </a:r>
            <a:r>
              <a:rPr lang="en-US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project</a:t>
            </a: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63550" marR="230505" lvl="2" indent="450850" algn="just">
              <a:lnSpc>
                <a:spcPct val="106000"/>
              </a:lnSpc>
              <a:spcBef>
                <a:spcPts val="95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808990" algn="l"/>
              </a:tabLst>
            </a:pP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2.0 : 1 for a merchant power plant project with no Offtake Contract or price</a:t>
            </a:r>
            <a:r>
              <a:rPr lang="en-US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hedging</a:t>
            </a: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502920" marR="231140" indent="0" algn="just">
              <a:lnSpc>
                <a:spcPct val="106000"/>
              </a:lnSpc>
              <a:spcBef>
                <a:spcPts val="71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Higher cover levels would be required for a project with nonstandard risks, or</a:t>
            </a:r>
            <a:r>
              <a:rPr lang="en-US" sz="20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located</a:t>
            </a:r>
            <a:r>
              <a:rPr lang="en-US" sz="20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</a:t>
            </a:r>
            <a:r>
              <a:rPr lang="en-US" sz="2000" spc="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US" sz="20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country</a:t>
            </a:r>
            <a:r>
              <a:rPr lang="en-US" sz="20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with a</a:t>
            </a:r>
            <a:r>
              <a:rPr lang="en-US" sz="2000" spc="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poor</a:t>
            </a:r>
            <a:r>
              <a:rPr lang="en-US" sz="2000" spc="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credit risk.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7432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2000" b="1" u="sng" dirty="0">
              <a:effectLst/>
              <a:latin typeface="Times New Roman" panose="02020603050405020304" pitchFamily="18" charset="0"/>
              <a:ea typeface="Georgia" panose="02040502050405020303" pitchFamily="18" charset="0"/>
              <a:cs typeface="Times New Roman" panose="02020603050405020304" pitchFamily="18" charset="0"/>
            </a:endParaRPr>
          </a:p>
          <a:p>
            <a:pPr marL="27432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2000" b="1" u="sng" dirty="0">
              <a:effectLst/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662903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EEE48F-67D3-4C22-9C4B-84154B8085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9657" y="812798"/>
            <a:ext cx="11843657" cy="6045201"/>
          </a:xfrm>
        </p:spPr>
        <p:txBody>
          <a:bodyPr>
            <a:normAutofit/>
          </a:bodyPr>
          <a:lstStyle/>
          <a:p>
            <a:pPr marL="274320" marR="0" indent="0" algn="just">
              <a:spcBef>
                <a:spcPts val="5"/>
              </a:spcBef>
              <a:spcAft>
                <a:spcPts val="0"/>
              </a:spcAft>
              <a:buNone/>
            </a:pPr>
            <a:endParaRPr lang="en-US" sz="2400" b="1" kern="0" dirty="0">
              <a:effectLst/>
              <a:highlight>
                <a:srgbClr val="FFFF00"/>
              </a:highlight>
              <a:latin typeface="Times New Roman" panose="02020603050405020304" pitchFamily="18" charset="0"/>
              <a:ea typeface="Georgia" panose="02040502050405020303" pitchFamily="18" charset="0"/>
              <a:cs typeface="Times New Roman" panose="02020603050405020304" pitchFamily="18" charset="0"/>
            </a:endParaRPr>
          </a:p>
          <a:p>
            <a:pPr marL="274320"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  <a:cs typeface="+mj-cs"/>
              </a:rPr>
              <a:t>1.</a:t>
            </a:r>
            <a:r>
              <a:rPr lang="ar-EG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  <a:cs typeface="+mj-cs"/>
              </a:rPr>
              <a:t>2</a:t>
            </a:r>
            <a:r>
              <a:rPr lang="en-US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  <a:cs typeface="+mj-cs"/>
              </a:rPr>
              <a:t> </a:t>
            </a:r>
            <a:r>
              <a:rPr lang="en-US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+mj-cs"/>
              </a:rPr>
              <a:t>DEBT</a:t>
            </a:r>
            <a:r>
              <a:rPr lang="en-US" sz="2600" b="1" u="sng" spc="-5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+mj-cs"/>
              </a:rPr>
              <a:t> </a:t>
            </a:r>
            <a:r>
              <a:rPr lang="en-US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COVER RATIOS</a:t>
            </a:r>
            <a:r>
              <a:rPr lang="ar-EG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(continued)</a:t>
            </a:r>
          </a:p>
          <a:p>
            <a:pPr marL="27432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2000" b="1" u="sng" dirty="0">
              <a:solidFill>
                <a:srgbClr val="231F21"/>
              </a:solidFill>
              <a:effectLst/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  <a:p>
            <a:pPr marL="27432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1.2.1 Annual</a:t>
            </a:r>
            <a:r>
              <a:rPr lang="en-US" sz="2400" u="sng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debt</a:t>
            </a:r>
            <a:r>
              <a:rPr lang="en-US" sz="2400" u="sng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service</a:t>
            </a:r>
            <a:r>
              <a:rPr lang="en-US" sz="2400" u="sng" spc="9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cover</a:t>
            </a:r>
            <a:r>
              <a:rPr lang="en-US" sz="2400" u="sng" spc="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ratio</a:t>
            </a:r>
            <a:r>
              <a:rPr lang="en-US" sz="2400" u="sng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(ADSCR) continued:</a:t>
            </a:r>
          </a:p>
          <a:p>
            <a:pPr marL="27432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It should be noted that, unlike in corporate loans, the cash ﬂow cover ratio for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annual interest (as opposed to total debt service) is not generally considered a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signiﬁcant measurement. This is because corporate loans are often renewed from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year to year, whereas project ﬁnance loans have to be repaid because the project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has a ﬁnite life; therefore, the Project Company must be able to reduce its debt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each</a:t>
            </a:r>
            <a:r>
              <a:rPr lang="en-US" sz="2200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year</a:t>
            </a:r>
            <a:r>
              <a:rPr lang="en-US" sz="22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</a:t>
            </a:r>
            <a:r>
              <a:rPr lang="en-US" sz="22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scheduled,</a:t>
            </a:r>
            <a:r>
              <a:rPr lang="en-US" sz="2200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and</a:t>
            </a:r>
            <a:r>
              <a:rPr lang="en-US" sz="2200" spc="6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payment</a:t>
            </a:r>
            <a:r>
              <a:rPr lang="en-US" sz="2200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of</a:t>
            </a:r>
            <a:r>
              <a:rPr lang="en-US" sz="2200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interest</a:t>
            </a:r>
            <a:r>
              <a:rPr lang="en-US" sz="2200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alone</a:t>
            </a:r>
            <a:r>
              <a:rPr lang="en-US" sz="2200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</a:t>
            </a:r>
            <a:r>
              <a:rPr lang="en-US" sz="2200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generally</a:t>
            </a:r>
            <a:r>
              <a:rPr lang="en-US" sz="2200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not</a:t>
            </a:r>
            <a:r>
              <a:rPr lang="en-US" sz="2200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adequate.</a:t>
            </a: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7432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2000" b="1" u="sng" dirty="0">
              <a:effectLst/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586296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8755B8-5563-44D9-BF91-67DD2D2E0D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2856"/>
            <a:ext cx="10515600" cy="449943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100" b="1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LOAN</a:t>
            </a:r>
            <a:r>
              <a:rPr lang="en-US" sz="3100" b="1" spc="20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3100" b="1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DRAWINGS</a:t>
            </a:r>
            <a:r>
              <a:rPr lang="en-US" sz="3100" b="1" spc="-20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3100" b="1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AND</a:t>
            </a:r>
            <a:r>
              <a:rPr lang="en-US" sz="3100" b="1" spc="40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3100" b="1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DEBT</a:t>
            </a:r>
            <a:r>
              <a:rPr lang="en-US" sz="3100" b="1" spc="15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3100" b="1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SERVICE</a:t>
            </a:r>
            <a:br>
              <a:rPr lang="en-US" sz="1800" b="1" dirty="0"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EEE48F-67D3-4C22-9C4B-84154B8085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9657" y="812798"/>
            <a:ext cx="11843657" cy="6045201"/>
          </a:xfrm>
        </p:spPr>
        <p:txBody>
          <a:bodyPr>
            <a:normAutofit/>
          </a:bodyPr>
          <a:lstStyle/>
          <a:p>
            <a:pPr marL="502920" marR="0" algn="just">
              <a:spcBef>
                <a:spcPts val="5"/>
              </a:spcBef>
              <a:spcAft>
                <a:spcPts val="0"/>
              </a:spcAft>
            </a:pPr>
            <a:r>
              <a:rPr lang="en-US" sz="2400" b="1" kern="0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Georgia" panose="02040502050405020303" pitchFamily="18" charset="0"/>
                <a:cs typeface="Times New Roman" panose="02020603050405020304" pitchFamily="18" charset="0"/>
              </a:rPr>
              <a:t>1. DEBT:</a:t>
            </a:r>
            <a:r>
              <a:rPr lang="en-US" sz="2400" b="1" kern="0" spc="-200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Georgia" panose="02040502050405020303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kern="0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Georgia" panose="02040502050405020303" pitchFamily="18" charset="0"/>
                <a:cs typeface="Times New Roman" panose="02020603050405020304" pitchFamily="18" charset="0"/>
              </a:rPr>
              <a:t>EQUITY RATIO</a:t>
            </a:r>
          </a:p>
          <a:p>
            <a:pPr marL="274320" marR="0" indent="0" algn="just">
              <a:spcBef>
                <a:spcPts val="5"/>
              </a:spcBef>
              <a:spcAft>
                <a:spcPts val="0"/>
              </a:spcAft>
              <a:buNone/>
            </a:pPr>
            <a:endParaRPr lang="en-US" sz="2400" b="1" kern="0" dirty="0">
              <a:effectLst/>
              <a:highlight>
                <a:srgbClr val="FFFF00"/>
              </a:highlight>
              <a:latin typeface="Times New Roman" panose="02020603050405020304" pitchFamily="18" charset="0"/>
              <a:ea typeface="Georgia" panose="02040502050405020303" pitchFamily="18" charset="0"/>
              <a:cs typeface="Times New Roman" panose="02020603050405020304" pitchFamily="18" charset="0"/>
            </a:endParaRPr>
          </a:p>
          <a:p>
            <a:pPr marL="274320"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600" b="1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+mj-cs"/>
              </a:rPr>
              <a:t>1.</a:t>
            </a:r>
            <a:r>
              <a:rPr lang="ar-EG" sz="2600" b="1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+mj-cs"/>
              </a:rPr>
              <a:t>2</a:t>
            </a:r>
            <a:r>
              <a:rPr lang="en-US" sz="2600" b="1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+mj-cs"/>
              </a:rPr>
              <a:t> </a:t>
            </a:r>
            <a:r>
              <a:rPr lang="en-US" sz="2600" b="1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+mj-cs"/>
              </a:rPr>
              <a:t>DEBT</a:t>
            </a:r>
            <a:r>
              <a:rPr lang="en-US" sz="2600" b="1" u="sng" spc="-5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+mj-cs"/>
              </a:rPr>
              <a:t> </a:t>
            </a:r>
            <a:r>
              <a:rPr lang="en-US" sz="2600" b="1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COVER RATIOS</a:t>
            </a:r>
            <a:r>
              <a:rPr lang="ar-EG" sz="2600" b="1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600" b="1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(continued)</a:t>
            </a:r>
          </a:p>
          <a:p>
            <a:pPr marL="27432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2000" b="1" u="sng" dirty="0">
              <a:solidFill>
                <a:srgbClr val="231F21"/>
              </a:solidFill>
              <a:effectLst/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  <a:p>
            <a:pPr marL="27432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1.2.1 Annual</a:t>
            </a:r>
            <a:r>
              <a:rPr lang="en-US" sz="2400" u="sng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debt</a:t>
            </a:r>
            <a:r>
              <a:rPr lang="en-US" sz="2400" u="sng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service</a:t>
            </a:r>
            <a:r>
              <a:rPr lang="en-US" sz="2400" u="sng" spc="9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cover</a:t>
            </a:r>
            <a:r>
              <a:rPr lang="en-US" sz="2400" u="sng" spc="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ratio</a:t>
            </a:r>
            <a:r>
              <a:rPr lang="en-US" sz="2400" u="sng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(ADSCR) continued:</a:t>
            </a:r>
          </a:p>
          <a:p>
            <a:pPr marL="274320" marR="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dirty="0">
                <a:effectLst/>
                <a:latin typeface="Times New Roman" panose="02020603050405020304" pitchFamily="18" charset="0"/>
                <a:ea typeface="Georgia" panose="02040502050405020303" pitchFamily="18" charset="0"/>
                <a:cs typeface="Times New Roman" panose="02020603050405020304" pitchFamily="18" charset="0"/>
              </a:rPr>
              <a:t>If you know the following information about project A</a:t>
            </a:r>
          </a:p>
          <a:p>
            <a:pPr marL="274320" marR="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dirty="0">
                <a:effectLst/>
                <a:latin typeface="Times New Roman" panose="02020603050405020304" pitchFamily="18" charset="0"/>
                <a:ea typeface="Georgia" panose="02040502050405020303" pitchFamily="18" charset="0"/>
                <a:cs typeface="Times New Roman" panose="02020603050405020304" pitchFamily="18" charset="0"/>
              </a:rPr>
              <a:t>Operating revenue= $ 1,000,000</a:t>
            </a:r>
          </a:p>
          <a:p>
            <a:pPr marL="274320" marR="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dirty="0">
                <a:latin typeface="Times New Roman" panose="02020603050405020304" pitchFamily="18" charset="0"/>
                <a:ea typeface="Georgia" panose="02040502050405020303" pitchFamily="18" charset="0"/>
                <a:cs typeface="Times New Roman" panose="02020603050405020304" pitchFamily="18" charset="0"/>
              </a:rPr>
              <a:t>Operating expenses= $ 700,000</a:t>
            </a:r>
          </a:p>
          <a:p>
            <a:pPr marL="274320" marR="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dirty="0">
                <a:effectLst/>
                <a:latin typeface="Times New Roman" panose="02020603050405020304" pitchFamily="18" charset="0"/>
                <a:ea typeface="Georgia" panose="02040502050405020303" pitchFamily="18" charset="0"/>
                <a:cs typeface="Times New Roman" panose="02020603050405020304" pitchFamily="18" charset="0"/>
              </a:rPr>
              <a:t>Interest payment</a:t>
            </a:r>
            <a:r>
              <a:rPr lang="en-US" sz="2200" dirty="0">
                <a:latin typeface="Times New Roman" panose="02020603050405020304" pitchFamily="18" charset="0"/>
                <a:ea typeface="Georgia" panose="02040502050405020303" pitchFamily="18" charset="0"/>
                <a:cs typeface="Times New Roman" panose="02020603050405020304" pitchFamily="18" charset="0"/>
              </a:rPr>
              <a:t>= $ 50,000</a:t>
            </a:r>
          </a:p>
          <a:p>
            <a:pPr marL="274320" marR="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dirty="0">
                <a:effectLst/>
                <a:latin typeface="Times New Roman" panose="02020603050405020304" pitchFamily="18" charset="0"/>
                <a:ea typeface="Georgia" panose="02040502050405020303" pitchFamily="18" charset="0"/>
                <a:cs typeface="Times New Roman" panose="02020603050405020304" pitchFamily="18" charset="0"/>
              </a:rPr>
              <a:t>Loan (principle) repayment </a:t>
            </a:r>
            <a:r>
              <a:rPr lang="en-US" sz="2200" dirty="0">
                <a:latin typeface="Times New Roman" panose="02020603050405020304" pitchFamily="18" charset="0"/>
                <a:ea typeface="Georgia" panose="02040502050405020303" pitchFamily="18" charset="0"/>
                <a:cs typeface="Times New Roman" panose="02020603050405020304" pitchFamily="18" charset="0"/>
              </a:rPr>
              <a:t>= $ 40,000</a:t>
            </a:r>
          </a:p>
          <a:p>
            <a:pPr marL="274320" marR="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200" dirty="0">
              <a:effectLst/>
              <a:latin typeface="Times New Roman" panose="02020603050405020304" pitchFamily="18" charset="0"/>
              <a:ea typeface="Georgia" panose="02040502050405020303" pitchFamily="18" charset="0"/>
              <a:cs typeface="Times New Roman" panose="02020603050405020304" pitchFamily="18" charset="0"/>
            </a:endParaRPr>
          </a:p>
          <a:p>
            <a:pPr marL="274320" marR="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dirty="0">
                <a:latin typeface="Times New Roman" panose="02020603050405020304" pitchFamily="18" charset="0"/>
                <a:ea typeface="Georgia" panose="02040502050405020303" pitchFamily="18" charset="0"/>
                <a:cs typeface="Times New Roman" panose="02020603050405020304" pitchFamily="18" charset="0"/>
              </a:rPr>
              <a:t>Calculate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Annual</a:t>
            </a:r>
            <a:r>
              <a:rPr lang="en-US" sz="2200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debt</a:t>
            </a:r>
            <a:r>
              <a:rPr lang="en-US" sz="2200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service</a:t>
            </a:r>
            <a:r>
              <a:rPr lang="en-US" sz="2200" spc="9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cover</a:t>
            </a:r>
            <a:r>
              <a:rPr lang="en-US" sz="2200" spc="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ratio</a:t>
            </a:r>
            <a:r>
              <a:rPr lang="en-US" sz="2200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(ADSCR) </a:t>
            </a:r>
            <a:endParaRPr lang="en-US" sz="2200" dirty="0">
              <a:effectLst/>
              <a:latin typeface="Times New Roman" panose="02020603050405020304" pitchFamily="18" charset="0"/>
              <a:ea typeface="Georgia" panose="02040502050405020303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015812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EEE48F-67D3-4C22-9C4B-84154B8085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9657" y="812798"/>
            <a:ext cx="11843657" cy="6045201"/>
          </a:xfrm>
        </p:spPr>
        <p:txBody>
          <a:bodyPr>
            <a:normAutofit/>
          </a:bodyPr>
          <a:lstStyle/>
          <a:p>
            <a:pPr marL="274320" marR="0" indent="0" algn="just">
              <a:spcBef>
                <a:spcPts val="5"/>
              </a:spcBef>
              <a:spcAft>
                <a:spcPts val="0"/>
              </a:spcAft>
              <a:buNone/>
            </a:pPr>
            <a:endParaRPr lang="en-US" sz="2400" b="1" kern="0" dirty="0">
              <a:effectLst/>
              <a:highlight>
                <a:srgbClr val="FFFF00"/>
              </a:highlight>
              <a:latin typeface="Times New Roman" panose="02020603050405020304" pitchFamily="18" charset="0"/>
              <a:ea typeface="Georgia" panose="02040502050405020303" pitchFamily="18" charset="0"/>
              <a:cs typeface="Times New Roman" panose="02020603050405020304" pitchFamily="18" charset="0"/>
            </a:endParaRPr>
          </a:p>
          <a:p>
            <a:pPr marL="274320"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600" b="1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+mj-cs"/>
              </a:rPr>
              <a:t>1.</a:t>
            </a:r>
            <a:r>
              <a:rPr lang="ar-EG" sz="2600" b="1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+mj-cs"/>
              </a:rPr>
              <a:t>2</a:t>
            </a:r>
            <a:r>
              <a:rPr lang="en-US" sz="2600" b="1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+mj-cs"/>
              </a:rPr>
              <a:t> </a:t>
            </a:r>
            <a:r>
              <a:rPr lang="en-US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+mj-cs"/>
              </a:rPr>
              <a:t>DEBT</a:t>
            </a:r>
            <a:r>
              <a:rPr lang="en-US" sz="2600" b="1" u="sng" spc="-5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+mj-cs"/>
              </a:rPr>
              <a:t> </a:t>
            </a:r>
            <a:r>
              <a:rPr lang="en-US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COVER RATIOS</a:t>
            </a:r>
            <a:r>
              <a:rPr lang="ar-EG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600" b="1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(continued)</a:t>
            </a:r>
          </a:p>
          <a:p>
            <a:pPr marL="27432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2000" b="1" u="sng" dirty="0">
              <a:solidFill>
                <a:srgbClr val="231F21"/>
              </a:solidFill>
              <a:effectLst/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  <a:p>
            <a:pPr marL="27432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0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1.2.2 </a:t>
            </a:r>
            <a:r>
              <a:rPr lang="en-US" sz="2000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LOAN</a:t>
            </a:r>
            <a:r>
              <a:rPr lang="en-US" sz="2000" u="sng" spc="130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 </a:t>
            </a:r>
            <a:r>
              <a:rPr lang="en-US" sz="2000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LIFE</a:t>
            </a:r>
            <a:r>
              <a:rPr lang="en-US" sz="2000" u="sng" spc="100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 </a:t>
            </a:r>
            <a:r>
              <a:rPr lang="en-US" sz="2000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COVER</a:t>
            </a:r>
            <a:r>
              <a:rPr lang="en-US" sz="2000" u="sng" spc="130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 </a:t>
            </a:r>
            <a:r>
              <a:rPr lang="en-US" sz="2000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RATIO:</a:t>
            </a:r>
            <a:endParaRPr lang="en-US" sz="2000" u="sng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7432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LLCR is based on a similar calculation, but taken over the whole term of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200" spc="-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loan:</a:t>
            </a:r>
            <a:endParaRPr lang="en-US" sz="2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7432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200" i="1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Projected operating cash ﬂow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(calculated as for the ADSCR), from the date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on which the project is projected to begin operations, to the date on which the</a:t>
            </a:r>
            <a:r>
              <a:rPr lang="en-US" sz="2200" spc="-2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loan is repaid, discounted to its NPV at the same interest rate as that assumed</a:t>
            </a:r>
            <a:r>
              <a:rPr lang="en-US" sz="2200" spc="-2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for</a:t>
            </a:r>
            <a:r>
              <a:rPr lang="en-US" sz="2200" spc="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200" spc="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debt</a:t>
            </a:r>
            <a:r>
              <a:rPr lang="en-US" sz="2200" spc="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(taking</a:t>
            </a:r>
            <a:r>
              <a:rPr lang="en-US" sz="2200" spc="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account</a:t>
            </a:r>
            <a:r>
              <a:rPr lang="en-US" sz="2200" spc="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of</a:t>
            </a:r>
            <a:r>
              <a:rPr lang="en-US" sz="2200" spc="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any</a:t>
            </a:r>
            <a:r>
              <a:rPr lang="en-US" sz="2200" spc="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interest</a:t>
            </a:r>
            <a:r>
              <a:rPr lang="en-US" sz="2200" spc="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swap</a:t>
            </a:r>
            <a:r>
              <a:rPr lang="en-US" sz="2200" spc="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</a:t>
            </a:r>
            <a:r>
              <a:rPr lang="en-US" sz="2200" spc="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other</a:t>
            </a:r>
            <a:r>
              <a:rPr lang="en-US" sz="2200" spc="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hedging)</a:t>
            </a: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4025" marR="0" indent="0" algn="just">
              <a:lnSpc>
                <a:spcPct val="150000"/>
              </a:lnSpc>
              <a:spcBef>
                <a:spcPts val="5"/>
              </a:spcBef>
              <a:spcAft>
                <a:spcPts val="0"/>
              </a:spcAft>
              <a:buNone/>
            </a:pPr>
            <a:r>
              <a:rPr lang="en-US" sz="2200" i="1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</a:rPr>
              <a:t>divided</a:t>
            </a:r>
            <a:r>
              <a:rPr lang="en-US" sz="2200" i="1" spc="40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i="1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</a:rPr>
              <a:t>by</a:t>
            </a:r>
            <a:endParaRPr lang="en-US" sz="2200" dirty="0">
              <a:highlight>
                <a:srgbClr val="FFFF00"/>
              </a:highligh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4025" marR="0" indent="0" algn="just">
              <a:lnSpc>
                <a:spcPct val="150000"/>
              </a:lnSpc>
              <a:spcBef>
                <a:spcPts val="5"/>
              </a:spcBef>
              <a:spcAft>
                <a:spcPts val="0"/>
              </a:spcAft>
              <a:buNone/>
            </a:pPr>
            <a:r>
              <a:rPr lang="en-US" sz="2200" i="1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Debt outstanding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on the calculation date, less the balance of debt-related Reserve Accounts</a:t>
            </a:r>
            <a:endParaRPr lang="en-US" sz="2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4025" marR="0" indent="0" algn="just">
              <a:lnSpc>
                <a:spcPct val="150000"/>
              </a:lnSpc>
              <a:spcBef>
                <a:spcPts val="5"/>
              </a:spcBef>
              <a:spcAft>
                <a:spcPts val="0"/>
              </a:spcAft>
              <a:buNone/>
            </a:pP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minimum initial LLCR requirement in Base Case projections for “standard” projects is around 10% higher than the ﬁgures shown above for minimum</a:t>
            </a:r>
            <a:r>
              <a:rPr lang="en-US" sz="2200" u="sng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ADSCR.</a:t>
            </a:r>
            <a:endParaRPr lang="en-US" sz="2200" u="sng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74320" marR="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200" u="sng" dirty="0">
              <a:effectLst/>
              <a:latin typeface="Times New Roman" panose="02020603050405020304" pitchFamily="18" charset="0"/>
              <a:ea typeface="Georgia" panose="02040502050405020303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551309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EEE48F-67D3-4C22-9C4B-84154B8085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9657" y="812798"/>
            <a:ext cx="11843657" cy="6045201"/>
          </a:xfrm>
        </p:spPr>
        <p:txBody>
          <a:bodyPr>
            <a:normAutofit/>
          </a:bodyPr>
          <a:lstStyle/>
          <a:p>
            <a:pPr marL="274320" marR="0" indent="0" algn="just">
              <a:spcBef>
                <a:spcPts val="5"/>
              </a:spcBef>
              <a:spcAft>
                <a:spcPts val="0"/>
              </a:spcAft>
              <a:buNone/>
            </a:pPr>
            <a:endParaRPr lang="en-US" sz="2400" b="1" kern="0" dirty="0">
              <a:effectLst/>
              <a:highlight>
                <a:srgbClr val="FFFF00"/>
              </a:highlight>
              <a:latin typeface="Times New Roman" panose="02020603050405020304" pitchFamily="18" charset="0"/>
              <a:ea typeface="Georgia" panose="02040502050405020303" pitchFamily="18" charset="0"/>
              <a:cs typeface="Times New Roman" panose="02020603050405020304" pitchFamily="18" charset="0"/>
            </a:endParaRPr>
          </a:p>
          <a:p>
            <a:pPr marL="274320"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  <a:cs typeface="+mj-cs"/>
              </a:rPr>
              <a:t>1.</a:t>
            </a:r>
            <a:r>
              <a:rPr lang="ar-EG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  <a:cs typeface="+mj-cs"/>
              </a:rPr>
              <a:t>2</a:t>
            </a:r>
            <a:r>
              <a:rPr lang="en-US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  <a:cs typeface="+mj-cs"/>
              </a:rPr>
              <a:t> </a:t>
            </a:r>
            <a:r>
              <a:rPr lang="en-US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+mj-cs"/>
              </a:rPr>
              <a:t>DEBT</a:t>
            </a:r>
            <a:r>
              <a:rPr lang="en-US" sz="2600" b="1" u="sng" spc="-5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+mj-cs"/>
              </a:rPr>
              <a:t> </a:t>
            </a:r>
            <a:r>
              <a:rPr lang="en-US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COVER RATIOS</a:t>
            </a:r>
            <a:r>
              <a:rPr lang="ar-EG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(continued)</a:t>
            </a:r>
          </a:p>
          <a:p>
            <a:pPr marL="27432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2000" b="1" u="sng" dirty="0">
              <a:solidFill>
                <a:srgbClr val="231F21"/>
              </a:solidFill>
              <a:effectLst/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  <a:p>
            <a:pPr marL="27432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0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1.2.2 </a:t>
            </a:r>
            <a:r>
              <a:rPr lang="en-US" sz="2000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LOAN</a:t>
            </a:r>
            <a:r>
              <a:rPr lang="en-US" sz="2000" u="sng" spc="130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 </a:t>
            </a:r>
            <a:r>
              <a:rPr lang="en-US" sz="2000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LIFE</a:t>
            </a:r>
            <a:r>
              <a:rPr lang="en-US" sz="2000" u="sng" spc="100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 </a:t>
            </a:r>
            <a:r>
              <a:rPr lang="en-US" sz="2000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COVER</a:t>
            </a:r>
            <a:r>
              <a:rPr lang="en-US" sz="2000" u="sng" spc="130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 </a:t>
            </a:r>
            <a:r>
              <a:rPr lang="en-US" sz="2000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RATIO:</a:t>
            </a:r>
          </a:p>
          <a:p>
            <a:pPr marL="274320" indent="0" algn="just">
              <a:lnSpc>
                <a:spcPct val="150000"/>
              </a:lnSpc>
              <a:spcBef>
                <a:spcPts val="0"/>
              </a:spcBef>
              <a:buNone/>
            </a:pPr>
            <a:endParaRPr lang="en-US" sz="2000" u="sng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7432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LLCR is a useful measure for the initial assessment of a project’s ability to ser-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vice its debt as a whole and for continuing to look at it over its remaining life, but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clearly it is not so useful if there are likely to be signiﬁcant cash ﬂow ﬂuctuations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from year to year. ADSCR is thus a more signiﬁcant measure of a Project Company’s</a:t>
            </a:r>
            <a:r>
              <a:rPr lang="en-US" sz="22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ability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</a:t>
            </a:r>
            <a:r>
              <a:rPr lang="en-US" sz="22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service</a:t>
            </a:r>
            <a:r>
              <a:rPr lang="en-US" sz="2200" spc="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its debt</a:t>
            </a:r>
            <a:r>
              <a:rPr lang="en-US" sz="22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 it</a:t>
            </a:r>
            <a:r>
              <a:rPr lang="en-US" sz="22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falls</a:t>
            </a:r>
            <a:r>
              <a:rPr lang="en-US" sz="22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due.</a:t>
            </a: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74320" marR="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200" u="sng" dirty="0">
              <a:effectLst/>
              <a:latin typeface="Times New Roman" panose="02020603050405020304" pitchFamily="18" charset="0"/>
              <a:ea typeface="Georgia" panose="02040502050405020303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887133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EEE48F-67D3-4C22-9C4B-84154B8085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9657" y="812798"/>
            <a:ext cx="11843657" cy="6045201"/>
          </a:xfrm>
        </p:spPr>
        <p:txBody>
          <a:bodyPr>
            <a:normAutofit fontScale="77500" lnSpcReduction="20000"/>
          </a:bodyPr>
          <a:lstStyle/>
          <a:p>
            <a:pPr marL="274320" marR="0" indent="0" algn="just">
              <a:spcBef>
                <a:spcPts val="5"/>
              </a:spcBef>
              <a:spcAft>
                <a:spcPts val="0"/>
              </a:spcAft>
              <a:buNone/>
            </a:pPr>
            <a:endParaRPr lang="en-US" sz="2400" b="1" kern="0" dirty="0">
              <a:effectLst/>
              <a:highlight>
                <a:srgbClr val="FFFF00"/>
              </a:highlight>
              <a:latin typeface="Times New Roman" panose="02020603050405020304" pitchFamily="18" charset="0"/>
              <a:ea typeface="Georgia" panose="02040502050405020303" pitchFamily="18" charset="0"/>
              <a:cs typeface="Times New Roman" panose="02020603050405020304" pitchFamily="18" charset="0"/>
            </a:endParaRPr>
          </a:p>
          <a:p>
            <a:pPr marL="274320"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  <a:cs typeface="+mj-cs"/>
              </a:rPr>
              <a:t>1.</a:t>
            </a:r>
            <a:r>
              <a:rPr lang="ar-EG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  <a:cs typeface="+mj-cs"/>
              </a:rPr>
              <a:t>2</a:t>
            </a:r>
            <a:r>
              <a:rPr lang="en-US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  <a:cs typeface="+mj-cs"/>
              </a:rPr>
              <a:t> </a:t>
            </a:r>
            <a:r>
              <a:rPr lang="en-US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+mj-cs"/>
              </a:rPr>
              <a:t>DEBT</a:t>
            </a:r>
            <a:r>
              <a:rPr lang="en-US" sz="2600" b="1" u="sng" spc="-5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+mj-cs"/>
              </a:rPr>
              <a:t> </a:t>
            </a:r>
            <a:r>
              <a:rPr lang="en-US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COVER RATIOS</a:t>
            </a:r>
            <a:r>
              <a:rPr lang="ar-EG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(continued)</a:t>
            </a:r>
          </a:p>
          <a:p>
            <a:pPr marL="27432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2000" b="1" u="sng" dirty="0">
              <a:solidFill>
                <a:srgbClr val="231F21"/>
              </a:solidFill>
              <a:effectLst/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  <a:p>
            <a:pPr marL="27432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6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1.2.2 </a:t>
            </a:r>
            <a:r>
              <a:rPr lang="en-US" sz="2600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PROJECT</a:t>
            </a:r>
            <a:r>
              <a:rPr lang="en-US" sz="2600" u="sng" spc="105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LIFE</a:t>
            </a:r>
            <a:r>
              <a:rPr lang="en-US" sz="2600" u="sng" spc="65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COVER</a:t>
            </a:r>
            <a:r>
              <a:rPr lang="en-US" sz="2600" u="sng" spc="105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RATIO</a:t>
            </a:r>
            <a:r>
              <a:rPr lang="en-US" sz="2600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:</a:t>
            </a:r>
          </a:p>
          <a:p>
            <a:pPr marL="233045" marR="500380" indent="0" algn="just">
              <a:lnSpc>
                <a:spcPct val="160000"/>
              </a:lnSpc>
              <a:spcBef>
                <a:spcPts val="1440"/>
              </a:spcBef>
              <a:spcAft>
                <a:spcPts val="0"/>
              </a:spcAft>
              <a:buNone/>
            </a:pPr>
            <a:r>
              <a:rPr lang="en-US" sz="26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Another point that lenders check is whether the project has capacity to make repayments after the original ﬁnal maturity of the debt, in case there have been</a:t>
            </a:r>
            <a:r>
              <a:rPr lang="en-US" sz="26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difﬁculties in repaying all of the debt in time. This extra debt service capacity is</a:t>
            </a:r>
            <a:r>
              <a:rPr lang="en-US" sz="26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known as the “tail,” and lenders normally expect at least a year or two of cash ﬂow</a:t>
            </a:r>
            <a:r>
              <a:rPr lang="en-US" sz="2600" spc="-2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cover in</a:t>
            </a:r>
            <a:r>
              <a:rPr lang="en-US" sz="26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this way.</a:t>
            </a:r>
            <a:r>
              <a:rPr lang="en-US" sz="26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600" u="sng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tail can</a:t>
            </a:r>
            <a:r>
              <a:rPr lang="en-US" sz="2600" u="sng" spc="-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</a:t>
            </a:r>
            <a:r>
              <a:rPr lang="en-US" sz="2600" u="sng" spc="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based</a:t>
            </a:r>
            <a:r>
              <a:rPr lang="en-US" sz="2600" u="sng" spc="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on:</a:t>
            </a:r>
            <a:endParaRPr lang="en-US" sz="2600" u="sng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500380" lvl="1" indent="-285750" algn="just">
              <a:lnSpc>
                <a:spcPct val="160000"/>
              </a:lnSpc>
              <a:spcBef>
                <a:spcPts val="705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539750" algn="l"/>
              </a:tabLst>
            </a:pPr>
            <a:r>
              <a:rPr lang="en-US" sz="26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general ability of the Project Company to keep operating and so generating cash after the loan term (in any case the technical life of the project</a:t>
            </a:r>
            <a:r>
              <a:rPr lang="en-US" sz="26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should</a:t>
            </a:r>
            <a:r>
              <a:rPr lang="en-US" sz="26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</a:t>
            </a:r>
            <a:r>
              <a:rPr lang="en-US" sz="26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signiﬁcantly</a:t>
            </a:r>
            <a:r>
              <a:rPr lang="en-US" sz="2600" spc="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longer</a:t>
            </a:r>
            <a:r>
              <a:rPr lang="en-US" sz="2600" spc="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than</a:t>
            </a:r>
            <a:r>
              <a:rPr lang="en-US" sz="26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6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loan</a:t>
            </a:r>
            <a:r>
              <a:rPr lang="en-US" sz="2600" spc="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term)</a:t>
            </a:r>
            <a:endParaRPr lang="en-US" sz="2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500380" lvl="1" indent="-285750" algn="just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539750" algn="l"/>
              </a:tabLst>
            </a:pPr>
            <a:r>
              <a:rPr lang="en-US" sz="26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existence of Input Supply and Offtake Contracts, or a Concession Agreement, which speciﬁcally ensure that the Project Company will continue to</a:t>
            </a:r>
            <a:r>
              <a:rPr lang="en-US" sz="26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operate</a:t>
            </a:r>
            <a:endParaRPr lang="en-US" sz="2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74320" indent="0" algn="just">
              <a:lnSpc>
                <a:spcPct val="160000"/>
              </a:lnSpc>
              <a:spcBef>
                <a:spcPts val="0"/>
              </a:spcBef>
              <a:buNone/>
            </a:pPr>
            <a:endParaRPr lang="en-US" sz="2200" u="sng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74320" marR="0" indent="0" algn="just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200" u="sng" dirty="0">
              <a:effectLst/>
              <a:latin typeface="Times New Roman" panose="02020603050405020304" pitchFamily="18" charset="0"/>
              <a:ea typeface="Georgia" panose="02040502050405020303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346725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EEE48F-67D3-4C22-9C4B-84154B8085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4171" y="696683"/>
            <a:ext cx="11843657" cy="6045201"/>
          </a:xfrm>
        </p:spPr>
        <p:txBody>
          <a:bodyPr>
            <a:normAutofit/>
          </a:bodyPr>
          <a:lstStyle/>
          <a:p>
            <a:pPr marL="274320"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  <a:cs typeface="+mj-cs"/>
              </a:rPr>
              <a:t>1.</a:t>
            </a:r>
            <a:r>
              <a:rPr lang="ar-EG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  <a:cs typeface="+mj-cs"/>
              </a:rPr>
              <a:t>2</a:t>
            </a:r>
            <a:r>
              <a:rPr lang="en-US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  <a:cs typeface="+mj-cs"/>
              </a:rPr>
              <a:t> </a:t>
            </a:r>
            <a:r>
              <a:rPr lang="en-US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+mj-cs"/>
              </a:rPr>
              <a:t>DEBT</a:t>
            </a:r>
            <a:r>
              <a:rPr lang="en-US" sz="2600" b="1" u="sng" spc="-5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+mj-cs"/>
              </a:rPr>
              <a:t> </a:t>
            </a:r>
            <a:r>
              <a:rPr lang="en-US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COVER RATIOS</a:t>
            </a:r>
            <a:r>
              <a:rPr lang="ar-EG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600" b="1" u="sng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(continued)</a:t>
            </a:r>
          </a:p>
          <a:p>
            <a:pPr marL="27432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2000" b="1" u="sng" dirty="0">
              <a:solidFill>
                <a:srgbClr val="231F21"/>
              </a:solidFill>
              <a:effectLst/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  <a:p>
            <a:pPr marL="27432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6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1.2.2 </a:t>
            </a:r>
            <a:r>
              <a:rPr lang="en-US" sz="2600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PROJECT</a:t>
            </a:r>
            <a:r>
              <a:rPr lang="en-US" sz="2600" u="sng" spc="105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LIFE</a:t>
            </a:r>
            <a:r>
              <a:rPr lang="en-US" sz="2600" u="sng" spc="65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COVER</a:t>
            </a:r>
            <a:r>
              <a:rPr lang="en-US" sz="2600" u="sng" spc="105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RATIO</a:t>
            </a:r>
            <a:r>
              <a:rPr lang="en-US" sz="2600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:</a:t>
            </a:r>
          </a:p>
          <a:p>
            <a:pPr marL="233045" marR="502285" indent="0" algn="just">
              <a:lnSpc>
                <a:spcPct val="150000"/>
              </a:lnSpc>
              <a:spcBef>
                <a:spcPts val="700"/>
              </a:spcBef>
              <a:spcAft>
                <a:spcPts val="0"/>
              </a:spcAft>
              <a:buNone/>
            </a:pP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value to lenders of the tail can be calculated using the PLCR; here the net</a:t>
            </a:r>
            <a:r>
              <a:rPr lang="en-US" sz="2200" u="sng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cash ﬂow before debt service for the whole life of the project (not just the term of</a:t>
            </a:r>
            <a:r>
              <a:rPr lang="en-US" sz="2200" u="sng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debt as for the LLCR)</a:t>
            </a:r>
            <a:r>
              <a:rPr lang="en-US" sz="2200" u="sng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 discounted</a:t>
            </a:r>
            <a:r>
              <a:rPr lang="en-US" sz="2200" u="sng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</a:t>
            </a:r>
            <a:r>
              <a:rPr lang="en-US" sz="2200" u="sng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its NPV, and this ﬁgure is divided</a:t>
            </a:r>
            <a:r>
              <a:rPr lang="en-US" sz="2200" u="sng" spc="28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by</a:t>
            </a:r>
            <a:r>
              <a:rPr lang="en-US" sz="2200" u="sng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debt outstanding. Obviously the PLCR will be higher than the LLCR; lenders</a:t>
            </a:r>
            <a:r>
              <a:rPr lang="en-US" sz="2200" u="sng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may</a:t>
            </a:r>
            <a:r>
              <a:rPr lang="en-US" sz="2200" u="sng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wish</a:t>
            </a:r>
            <a:r>
              <a:rPr lang="en-US" sz="2200" u="sng" spc="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</a:t>
            </a:r>
            <a:r>
              <a:rPr lang="en-US" sz="2200" u="sng" spc="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see</a:t>
            </a:r>
            <a:r>
              <a:rPr lang="en-US" sz="2200" u="sng" spc="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it</a:t>
            </a:r>
            <a:r>
              <a:rPr lang="en-US" sz="2200" u="sng" spc="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around</a:t>
            </a:r>
            <a:r>
              <a:rPr lang="en-US" sz="2200" u="sng" spc="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15</a:t>
            </a:r>
            <a:r>
              <a:rPr lang="en-US" sz="2200" u="sng" spc="-1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–20%</a:t>
            </a:r>
            <a:r>
              <a:rPr lang="en-US" sz="2200" u="sng" spc="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higher</a:t>
            </a:r>
            <a:r>
              <a:rPr lang="en-US" sz="2200" u="sng" spc="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than</a:t>
            </a:r>
            <a:r>
              <a:rPr lang="en-US" sz="2200" u="sng" spc="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200" u="sng" spc="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minimum</a:t>
            </a:r>
            <a:r>
              <a:rPr lang="en-US" sz="2200" u="sng" spc="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ADSCR.</a:t>
            </a:r>
            <a:endParaRPr lang="en-US" sz="2200" u="sng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200" u="sng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74320" marR="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200" u="sng" dirty="0">
              <a:effectLst/>
              <a:latin typeface="Times New Roman" panose="02020603050405020304" pitchFamily="18" charset="0"/>
              <a:ea typeface="Georgia" panose="02040502050405020303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161860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8755B8-5563-44D9-BF91-67DD2D2E0D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32227"/>
            <a:ext cx="10515600" cy="449943"/>
          </a:xfrm>
        </p:spPr>
        <p:txBody>
          <a:bodyPr>
            <a:normAutofit/>
          </a:bodyPr>
          <a:lstStyle/>
          <a:p>
            <a:pPr marL="285115" marR="0" indent="0" algn="ctr">
              <a:spcBef>
                <a:spcPts val="520"/>
              </a:spcBef>
              <a:spcAft>
                <a:spcPts val="0"/>
              </a:spcAft>
              <a:buNone/>
            </a:pPr>
            <a:r>
              <a:rPr lang="en-US" sz="2400" b="1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</a:rPr>
              <a:t>CALCULATING</a:t>
            </a:r>
            <a:r>
              <a:rPr lang="en-US" sz="2400" b="1" spc="65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</a:rPr>
              <a:t> </a:t>
            </a:r>
            <a:r>
              <a:rPr lang="en-US" sz="2400" b="1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</a:rPr>
              <a:t>COVER</a:t>
            </a:r>
            <a:r>
              <a:rPr lang="en-US" sz="2400" b="1" spc="35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</a:rPr>
              <a:t> </a:t>
            </a:r>
            <a:r>
              <a:rPr lang="en-US" sz="2400" b="1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Times New Roman" panose="02020603050405020304" pitchFamily="18" charset="0"/>
              </a:rPr>
              <a:t>RATIOS</a:t>
            </a:r>
            <a:endParaRPr lang="en-US" sz="2400" b="1" dirty="0">
              <a:effectLst/>
              <a:highlight>
                <a:srgbClr val="FFFF00"/>
              </a:highligh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EEE48F-67D3-4C22-9C4B-84154B8085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9657" y="812798"/>
            <a:ext cx="11843657" cy="6045201"/>
          </a:xfrm>
        </p:spPr>
        <p:txBody>
          <a:bodyPr>
            <a:normAutofit/>
          </a:bodyPr>
          <a:lstStyle/>
          <a:p>
            <a:pPr marL="463550" marR="0" indent="0">
              <a:lnSpc>
                <a:spcPct val="150000"/>
              </a:lnSpc>
              <a:spcBef>
                <a:spcPts val="1455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Table</a:t>
            </a:r>
            <a:r>
              <a:rPr lang="en-US" sz="2000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12.9</a:t>
            </a:r>
            <a:r>
              <a:rPr lang="en-US" sz="2000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sets</a:t>
            </a:r>
            <a:r>
              <a:rPr lang="en-US" sz="20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out</a:t>
            </a:r>
            <a:r>
              <a:rPr lang="en-US" sz="20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cover</a:t>
            </a:r>
            <a:r>
              <a:rPr lang="en-US" sz="2000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ratio</a:t>
            </a:r>
            <a:r>
              <a:rPr lang="en-US" sz="2000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calculations</a:t>
            </a:r>
            <a:r>
              <a:rPr lang="en-US" sz="20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for</a:t>
            </a:r>
            <a:r>
              <a:rPr lang="en-US" sz="2000" spc="7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000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typical</a:t>
            </a:r>
            <a:r>
              <a:rPr lang="en-US" sz="2000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project,</a:t>
            </a:r>
            <a:r>
              <a:rPr lang="en-US" sz="20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with: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143000" marR="0" lvl="2" indent="-228600">
              <a:lnSpc>
                <a:spcPct val="150000"/>
              </a:lnSpc>
              <a:spcBef>
                <a:spcPts val="560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819785" algn="l"/>
              </a:tabLst>
            </a:pP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</a:t>
            </a:r>
            <a:r>
              <a:rPr lang="en-US" spc="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even</a:t>
            </a:r>
            <a:r>
              <a:rPr lang="en-US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annual</a:t>
            </a:r>
            <a:r>
              <a:rPr lang="en-US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cash</a:t>
            </a:r>
            <a:r>
              <a:rPr lang="en-US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ﬂow</a:t>
            </a:r>
            <a:r>
              <a:rPr lang="en-US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before</a:t>
            </a:r>
            <a:r>
              <a:rPr lang="en-US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debt</a:t>
            </a:r>
            <a:r>
              <a:rPr lang="en-US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service</a:t>
            </a:r>
            <a:r>
              <a:rPr lang="en-US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en-US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220</a:t>
            </a: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143000" marR="0" lvl="2" indent="-228600">
              <a:lnSpc>
                <a:spcPct val="150000"/>
              </a:lnSpc>
              <a:spcBef>
                <a:spcPts val="95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819785" algn="l"/>
              </a:tabLst>
            </a:pP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1000</a:t>
            </a:r>
            <a:r>
              <a:rPr lang="en-US" spc="6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loan,</a:t>
            </a:r>
            <a:r>
              <a:rPr lang="en-US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repaid</a:t>
            </a:r>
            <a:r>
              <a:rPr lang="en-US" spc="7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</a:t>
            </a:r>
            <a:r>
              <a:rPr lang="en-US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equal</a:t>
            </a:r>
            <a:r>
              <a:rPr lang="en-US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annual</a:t>
            </a:r>
            <a:r>
              <a:rPr lang="en-US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principal</a:t>
            </a:r>
            <a:r>
              <a:rPr lang="en-US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installments</a:t>
            </a:r>
            <a:r>
              <a:rPr lang="en-US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over</a:t>
            </a:r>
            <a:r>
              <a:rPr lang="en-US" spc="7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r>
              <a:rPr lang="en-US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years</a:t>
            </a: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143000" marR="0" lvl="2" indent="-228600">
              <a:lnSpc>
                <a:spcPct val="150000"/>
              </a:lnSpc>
              <a:spcBef>
                <a:spcPts val="90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819785" algn="l"/>
              </a:tabLst>
            </a:pP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Interest</a:t>
            </a:r>
            <a:r>
              <a:rPr lang="en-US" spc="-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rate</a:t>
            </a:r>
            <a:r>
              <a:rPr lang="en-US" spc="-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on</a:t>
            </a:r>
            <a:r>
              <a:rPr lang="en-US" spc="-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n-US" spc="-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loan</a:t>
            </a:r>
            <a:r>
              <a:rPr lang="en-US" spc="-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en-US" spc="-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10%</a:t>
            </a:r>
            <a:r>
              <a:rPr lang="en-US" spc="-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p.a.</a:t>
            </a:r>
            <a:r>
              <a:rPr lang="en-US" i="1" spc="-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(=</a:t>
            </a:r>
            <a:r>
              <a:rPr lang="en-US" spc="-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NPV</a:t>
            </a:r>
            <a:r>
              <a:rPr lang="en-US" spc="-6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discount</a:t>
            </a:r>
            <a:r>
              <a:rPr lang="en-US" spc="-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rate)</a:t>
            </a: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3715" marR="226060" indent="0" algn="just">
              <a:lnSpc>
                <a:spcPct val="150000"/>
              </a:lnSpc>
              <a:spcBef>
                <a:spcPts val="79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If</a:t>
            </a:r>
            <a:r>
              <a:rPr lang="en-US" sz="2000" spc="-6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it</a:t>
            </a:r>
            <a:r>
              <a:rPr lang="en-US" sz="2000" spc="-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</a:t>
            </a:r>
            <a:r>
              <a:rPr lang="en-US" sz="2000" spc="-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assumed</a:t>
            </a:r>
            <a:r>
              <a:rPr lang="en-US" sz="2000" spc="-7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that</a:t>
            </a:r>
            <a:r>
              <a:rPr lang="en-US" sz="2000" spc="-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n-US" sz="2000" spc="-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project</a:t>
            </a:r>
            <a:r>
              <a:rPr lang="en-US" sz="2000" spc="-6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generates</a:t>
            </a:r>
            <a:r>
              <a:rPr lang="en-US" sz="2000" spc="-6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200</a:t>
            </a:r>
            <a:r>
              <a:rPr lang="en-US" sz="2000" spc="-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p.a.</a:t>
            </a:r>
            <a:r>
              <a:rPr lang="en-US" sz="2000" i="1" spc="-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en-US" sz="2000" spc="-6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cash</a:t>
            </a:r>
            <a:r>
              <a:rPr lang="en-US" sz="2000" spc="-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for</a:t>
            </a:r>
            <a:r>
              <a:rPr lang="en-US" sz="2000" spc="-6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000" spc="-6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further</a:t>
            </a:r>
            <a:r>
              <a:rPr lang="en-US" sz="2000" spc="-6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000" spc="-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years</a:t>
            </a:r>
            <a:r>
              <a:rPr lang="en-US" sz="2000" spc="-29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after the end of the loan (i.e., years 11–13), the NPV of the total 12 year cash ﬂow</a:t>
            </a:r>
            <a:r>
              <a:rPr lang="en-US" sz="20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</a:t>
            </a:r>
            <a:r>
              <a:rPr lang="en-US" sz="2000" spc="-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1499,</a:t>
            </a:r>
            <a:r>
              <a:rPr lang="en-US" sz="2000" spc="-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en-US" sz="2000" spc="-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</a:t>
            </a:r>
            <a:r>
              <a:rPr lang="en-US" sz="2000" spc="-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n-US" sz="2000" spc="-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initial</a:t>
            </a:r>
            <a:r>
              <a:rPr lang="en-US" sz="2000" spc="-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PLCR</a:t>
            </a:r>
            <a:r>
              <a:rPr lang="en-US" sz="2000" spc="-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</a:t>
            </a:r>
            <a:r>
              <a:rPr lang="en-US" sz="2000" spc="-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1.50</a:t>
            </a:r>
            <a:r>
              <a:rPr lang="en-US" sz="2000" spc="-18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:1</a:t>
            </a:r>
            <a:r>
              <a:rPr lang="en-US" sz="2000" spc="-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(1499</a:t>
            </a:r>
            <a:r>
              <a:rPr lang="en-US" sz="20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÷ 1000).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000" u="sng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74320" marR="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000" u="sng" dirty="0">
              <a:effectLst/>
              <a:latin typeface="Times New Roman" panose="02020603050405020304" pitchFamily="18" charset="0"/>
              <a:ea typeface="Georgia" panose="02040502050405020303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192310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496FEC7-D403-4E03-9CFB-6116875B0E9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084410"/>
            <a:ext cx="12192000" cy="5118086"/>
          </a:xfrm>
          <a:prstGeom prst="rect">
            <a:avLst/>
          </a:prstGeom>
          <a:ln>
            <a:noFill/>
          </a:ln>
        </p:spPr>
      </p:pic>
      <p:sp>
        <p:nvSpPr>
          <p:cNvPr id="22" name="Isosceles Triangle 21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295589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74A3EB-D36D-48E1-BFCC-D55FD1B248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406400"/>
            <a:ext cx="12293600" cy="274637"/>
          </a:xfrm>
        </p:spPr>
        <p:txBody>
          <a:bodyPr>
            <a:normAutofit fontScale="90000"/>
          </a:bodyPr>
          <a:lstStyle/>
          <a:p>
            <a:pPr algn="ctr"/>
            <a:r>
              <a:rPr lang="en-US" sz="2700" b="1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THE</a:t>
            </a:r>
            <a:r>
              <a:rPr lang="en-US" sz="2700" b="1" spc="40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700" b="1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BASE</a:t>
            </a:r>
            <a:r>
              <a:rPr lang="en-US" sz="2700" b="1" spc="60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700" b="1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CASE</a:t>
            </a:r>
            <a:r>
              <a:rPr lang="en-US" sz="2700" b="1" spc="45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700" b="1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AND</a:t>
            </a:r>
            <a:r>
              <a:rPr lang="en-US" sz="2700" b="1" spc="60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700" b="1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CHANGES</a:t>
            </a:r>
            <a:r>
              <a:rPr lang="en-US" sz="2700" b="1" spc="-340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700" b="1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IN</a:t>
            </a:r>
            <a:r>
              <a:rPr lang="en-US" sz="2700" b="1" spc="-30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700" b="1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ASSUMPTIONS</a:t>
            </a:r>
            <a:br>
              <a:rPr lang="en-US" sz="4400" b="1" dirty="0"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52411A-F201-4D63-A8F2-33053AB7A4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43" y="681036"/>
            <a:ext cx="12293600" cy="6176963"/>
          </a:xfrm>
        </p:spPr>
        <p:txBody>
          <a:bodyPr>
            <a:normAutofit/>
          </a:bodyPr>
          <a:lstStyle/>
          <a:p>
            <a:pPr marL="233045" marR="500380" indent="0" algn="just">
              <a:lnSpc>
                <a:spcPct val="150000"/>
              </a:lnSpc>
              <a:spcBef>
                <a:spcPts val="485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Once</a:t>
            </a:r>
            <a:r>
              <a:rPr lang="en-US" sz="2000" spc="-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000" spc="-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lenders</a:t>
            </a:r>
            <a:r>
              <a:rPr lang="en-US" sz="2000" spc="-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and</a:t>
            </a:r>
            <a:r>
              <a:rPr lang="en-US" sz="2000" spc="-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Sponsors</a:t>
            </a:r>
            <a:r>
              <a:rPr lang="en-US" sz="2000" spc="-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agree</a:t>
            </a:r>
            <a:r>
              <a:rPr lang="en-US" sz="2000" spc="-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that</a:t>
            </a:r>
            <a:r>
              <a:rPr lang="en-US" sz="2000" spc="-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000" spc="-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ﬁnancial</a:t>
            </a:r>
            <a:r>
              <a:rPr lang="en-US" sz="2000" spc="-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model’s</a:t>
            </a:r>
            <a:r>
              <a:rPr lang="en-US" sz="2000" spc="-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structure</a:t>
            </a:r>
            <a:r>
              <a:rPr lang="en-US" sz="2000" spc="-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and</a:t>
            </a:r>
            <a:r>
              <a:rPr lang="en-US" sz="2000" spc="-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calculation formulae reﬂect the project and its contracts correctly, the basic input assumptions are settled, and the ﬁnancial structure and terms are</a:t>
            </a:r>
            <a:r>
              <a:rPr lang="en-US" sz="20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agreed to and also incorporated in the model, the ﬁnal run of the model on this basis is known as the “Base Case” or “banking case.” This ﬁnal calculation usually</a:t>
            </a:r>
            <a:r>
              <a:rPr lang="en-US" sz="20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takes place just before signing or Financial Close, to enable the lenders to check</a:t>
            </a:r>
            <a:r>
              <a:rPr lang="en-US" sz="20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that, using fully up-to-date assumptions and the ﬁnal versions of the Project Con-</a:t>
            </a:r>
            <a:r>
              <a:rPr lang="en-US" sz="20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tracts,</a:t>
            </a:r>
            <a:r>
              <a:rPr lang="en-US" sz="2000" spc="-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000" spc="-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project</a:t>
            </a:r>
            <a:r>
              <a:rPr lang="en-US" sz="2000" spc="-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still</a:t>
            </a:r>
            <a:r>
              <a:rPr lang="en-US" sz="2000" spc="-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provides</a:t>
            </a:r>
            <a:r>
              <a:rPr lang="en-US" sz="2000" spc="-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them</a:t>
            </a:r>
            <a:r>
              <a:rPr lang="en-US" sz="2000" spc="-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with</a:t>
            </a:r>
            <a:r>
              <a:rPr lang="en-US" sz="2000" spc="-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adequate</a:t>
            </a:r>
            <a:r>
              <a:rPr lang="en-US" sz="2000" spc="-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coverage</a:t>
            </a:r>
            <a:r>
              <a:rPr lang="en-US" sz="2000" spc="-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for</a:t>
            </a:r>
            <a:r>
              <a:rPr lang="en-US" sz="2000" spc="-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their</a:t>
            </a:r>
            <a:r>
              <a:rPr lang="en-US" sz="2000" spc="-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loan.</a:t>
            </a:r>
          </a:p>
          <a:p>
            <a:pPr marL="233045" marR="500380" indent="0" algn="just">
              <a:lnSpc>
                <a:spcPct val="150000"/>
              </a:lnSpc>
              <a:spcBef>
                <a:spcPts val="485"/>
              </a:spcBef>
              <a:spcAft>
                <a:spcPts val="0"/>
              </a:spcAft>
              <a:buNone/>
            </a:pP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33045" marR="50546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But the project does not stand still thereafter, and lenders continue to review</a:t>
            </a:r>
            <a:r>
              <a:rPr lang="en-US" sz="20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their exposure. As will be seen, adverse changes in ADSCR or LLCR in the future</a:t>
            </a:r>
            <a:r>
              <a:rPr lang="en-US" sz="2000" spc="-2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may</a:t>
            </a:r>
            <a:r>
              <a:rPr lang="en-US" sz="2000" spc="-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affect</a:t>
            </a:r>
            <a:r>
              <a:rPr lang="en-US" sz="20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000" spc="-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ability</a:t>
            </a:r>
            <a:r>
              <a:rPr lang="en-US" sz="20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of</a:t>
            </a:r>
            <a:r>
              <a:rPr lang="en-US" sz="2000" spc="-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Project</a:t>
            </a:r>
            <a:r>
              <a:rPr lang="en-US" sz="2000" spc="-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Company</a:t>
            </a:r>
            <a:r>
              <a:rPr lang="en-US" sz="2000" spc="-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</a:t>
            </a:r>
            <a:r>
              <a:rPr lang="en-US" sz="2000" spc="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</a:t>
            </a:r>
            <a:r>
              <a:rPr lang="en-US" sz="2000" spc="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dividends</a:t>
            </a:r>
            <a:r>
              <a:rPr lang="en-US" sz="20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</a:t>
            </a:r>
            <a:r>
              <a:rPr lang="en-US" sz="2000" spc="-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0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investors, or even put the Project Company into default on the loan.</a:t>
            </a:r>
            <a:r>
              <a:rPr lang="en-US" sz="20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However, if a new projection is to be calculated once the project is under way,</a:t>
            </a:r>
            <a:r>
              <a:rPr lang="en-US" sz="20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someone has to decide</a:t>
            </a:r>
            <a:r>
              <a:rPr lang="en-US" sz="20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how the</a:t>
            </a:r>
            <a:r>
              <a:rPr lang="en-US" sz="20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input assumptions</a:t>
            </a:r>
            <a:r>
              <a:rPr lang="en-US" sz="20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previously used should be</a:t>
            </a:r>
            <a:r>
              <a:rPr lang="en-US" sz="20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changed. If the Project Company is left to decide the assumptions, the lenders may</a:t>
            </a:r>
            <a:r>
              <a:rPr lang="en-US" sz="2000" spc="-2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not</a:t>
            </a:r>
            <a:r>
              <a:rPr lang="en-US" sz="20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agree</a:t>
            </a:r>
            <a:r>
              <a:rPr lang="en-US" sz="20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and</a:t>
            </a:r>
            <a:r>
              <a:rPr lang="en-US" sz="2000" spc="-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i="1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vice</a:t>
            </a:r>
            <a:r>
              <a:rPr lang="en-US" sz="2000" i="1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i="1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versa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288325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74A3EB-D36D-48E1-BFCC-D55FD1B248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406400"/>
            <a:ext cx="12293600" cy="274637"/>
          </a:xfrm>
        </p:spPr>
        <p:txBody>
          <a:bodyPr>
            <a:normAutofit fontScale="90000"/>
          </a:bodyPr>
          <a:lstStyle/>
          <a:p>
            <a:pPr algn="ctr"/>
            <a:r>
              <a:rPr lang="en-US" sz="2700" b="1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THE</a:t>
            </a:r>
            <a:r>
              <a:rPr lang="en-US" sz="2700" b="1" spc="40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700" b="1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BASE</a:t>
            </a:r>
            <a:r>
              <a:rPr lang="en-US" sz="2700" b="1" spc="60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700" b="1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CASE</a:t>
            </a:r>
            <a:r>
              <a:rPr lang="en-US" sz="2700" b="1" spc="45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700" b="1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AND</a:t>
            </a:r>
            <a:r>
              <a:rPr lang="en-US" sz="2700" b="1" spc="60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700" b="1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CHANGES</a:t>
            </a:r>
            <a:r>
              <a:rPr lang="en-US" sz="2700" b="1" spc="-340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700" b="1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IN</a:t>
            </a:r>
            <a:r>
              <a:rPr lang="en-US" sz="2700" b="1" spc="-30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700" b="1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ASSUMPTIONS</a:t>
            </a:r>
            <a:br>
              <a:rPr lang="en-US" sz="4400" b="1" dirty="0">
                <a:effectLst/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52411A-F201-4D63-A8F2-33053AB7A4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43" y="681036"/>
            <a:ext cx="12293600" cy="6176963"/>
          </a:xfrm>
        </p:spPr>
        <p:txBody>
          <a:bodyPr>
            <a:normAutofit lnSpcReduction="10000"/>
          </a:bodyPr>
          <a:lstStyle/>
          <a:p>
            <a:pPr marL="233045" marR="501015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There is no simple answer to this problem, but as far as possible it is usually</a:t>
            </a:r>
            <a:r>
              <a:rPr lang="en-US" sz="2200" b="1" u="sng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best to use objective rather than subjective sources for revising projections where</a:t>
            </a:r>
            <a:r>
              <a:rPr lang="en-US" sz="2200" b="1" u="sng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this</a:t>
            </a:r>
            <a:r>
              <a:rPr lang="en-US" sz="2200" b="1" u="sng" spc="-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</a:t>
            </a:r>
            <a:r>
              <a:rPr lang="en-US" sz="2200" b="1" u="sng" spc="-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possible,</a:t>
            </a:r>
            <a:r>
              <a:rPr lang="en-US" sz="2200" b="1" u="sng" spc="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e.g.:</a:t>
            </a:r>
            <a:endParaRPr lang="en-US" sz="2200" b="1" u="sng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501015" lvl="1" indent="-285750" algn="just">
              <a:lnSpc>
                <a:spcPct val="150000"/>
              </a:lnSpc>
              <a:spcBef>
                <a:spcPts val="465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539750" algn="l"/>
              </a:tabLst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Macroeconomic assumptions (including commodity prices) can be based on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economic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review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published by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one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of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lenders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another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outside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source,</a:t>
            </a:r>
            <a:r>
              <a:rPr lang="en-US" sz="2200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</a:t>
            </a:r>
            <a:r>
              <a:rPr lang="en-US" sz="2200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long</a:t>
            </a:r>
            <a:r>
              <a:rPr lang="en-US" sz="2200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</a:t>
            </a:r>
            <a:r>
              <a:rPr lang="en-US" sz="2200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this</a:t>
            </a:r>
            <a:r>
              <a:rPr lang="en-US" sz="2200" spc="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</a:t>
            </a:r>
            <a:r>
              <a:rPr lang="en-US" sz="2200" spc="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US" sz="22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general</a:t>
            </a:r>
            <a:r>
              <a:rPr lang="en-US" sz="2200" spc="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publication,</a:t>
            </a:r>
            <a:r>
              <a:rPr lang="en-US" sz="22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not</a:t>
            </a:r>
            <a:r>
              <a:rPr lang="en-US" sz="2200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speciﬁc</a:t>
            </a:r>
            <a:r>
              <a:rPr lang="en-US" sz="2200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</a:t>
            </a:r>
            <a:r>
              <a:rPr lang="en-US" sz="2200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200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project.</a:t>
            </a: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509905" lvl="1" indent="-28575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539750" algn="l"/>
              </a:tabLst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Changes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operating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</a:t>
            </a:r>
            <a:r>
              <a:rPr lang="en-US" sz="2200" spc="28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revenue</a:t>
            </a:r>
            <a:r>
              <a:rPr lang="en-US" sz="2200" spc="29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assumptions</a:t>
            </a:r>
            <a:r>
              <a:rPr lang="en-US" sz="2200" spc="28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should</a:t>
            </a:r>
            <a:r>
              <a:rPr lang="en-US" sz="2200" spc="29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generally</a:t>
            </a:r>
            <a:r>
              <a:rPr lang="en-US" sz="2200" spc="28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</a:t>
            </a:r>
            <a:r>
              <a:rPr lang="en-US" sz="2200" spc="29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based</a:t>
            </a:r>
            <a:r>
              <a:rPr lang="en-US" sz="2200" spc="-2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on</a:t>
            </a:r>
            <a:r>
              <a:rPr lang="en-US" sz="2200" spc="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actual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performance</a:t>
            </a:r>
            <a:r>
              <a:rPr lang="en-US" sz="22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of</a:t>
            </a:r>
            <a:r>
              <a:rPr lang="en-US" sz="2200" spc="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2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Project</a:t>
            </a:r>
            <a:r>
              <a:rPr lang="en-US" sz="2200" spc="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Company.</a:t>
            </a: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500380" lvl="1" indent="-28575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539750" algn="l"/>
              </a:tabLst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Lenders usually have the greatest weight in the ﬁnal decision on the assumption changes, but where possible investors should ensure that these decisions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are based on and are required to follow speciﬁc advice from the Lenders’ Engineer,</a:t>
            </a:r>
            <a:r>
              <a:rPr lang="en-US" sz="2200" spc="17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market,</a:t>
            </a:r>
            <a:r>
              <a:rPr lang="en-US" sz="2200" spc="1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insurance,</a:t>
            </a:r>
            <a:r>
              <a:rPr lang="en-US" sz="2200" spc="17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</a:t>
            </a:r>
            <a:r>
              <a:rPr lang="en-US" sz="2200" spc="19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other</a:t>
            </a:r>
            <a:r>
              <a:rPr lang="en-US" sz="2200" spc="1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advisers,</a:t>
            </a:r>
            <a:r>
              <a:rPr lang="en-US" sz="2200" spc="18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who</a:t>
            </a:r>
            <a:r>
              <a:rPr lang="en-US" sz="2200" spc="17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should</a:t>
            </a:r>
            <a:r>
              <a:rPr lang="en-US" sz="2200" spc="1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have</a:t>
            </a:r>
            <a:r>
              <a:rPr lang="en-US" sz="2200" spc="1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expertise</a:t>
            </a:r>
            <a:r>
              <a:rPr lang="en-US" sz="2200" spc="18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on</a:t>
            </a:r>
            <a:r>
              <a:rPr lang="en-US" sz="2200" spc="-2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issues involved, rather than leaving it to an arbitrary decision by the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lenders.</a:t>
            </a: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509500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74A3EB-D36D-48E1-BFCC-D55FD1B248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293600" cy="681036"/>
          </a:xfrm>
        </p:spPr>
        <p:txBody>
          <a:bodyPr>
            <a:noAutofit/>
          </a:bodyPr>
          <a:lstStyle/>
          <a:p>
            <a:pPr algn="ctr"/>
            <a:r>
              <a:rPr lang="en-US" sz="2800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</a:rPr>
              <a:t>SENSITIVITY</a:t>
            </a:r>
            <a:r>
              <a:rPr lang="en-US" sz="2800" spc="90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</a:rPr>
              <a:t>ANALYSIS</a:t>
            </a:r>
            <a:endParaRPr lang="en-US" sz="2800" dirty="0">
              <a:highlight>
                <a:srgbClr val="FFFF00"/>
              </a:highligh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52411A-F201-4D63-A8F2-33053AB7A4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43" y="681036"/>
            <a:ext cx="12293600" cy="6176963"/>
          </a:xfrm>
        </p:spPr>
        <p:txBody>
          <a:bodyPr>
            <a:normAutofit lnSpcReduction="10000"/>
          </a:bodyPr>
          <a:lstStyle/>
          <a:p>
            <a:pPr marL="233045" marR="501015" indent="0" algn="just">
              <a:lnSpc>
                <a:spcPct val="150000"/>
              </a:lnSpc>
              <a:spcBef>
                <a:spcPts val="1440"/>
              </a:spcBef>
              <a:spcAft>
                <a:spcPts val="0"/>
              </a:spcAft>
              <a:buNone/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ﬁnancial model also needs to be sufﬁciently ﬂexible to allow both investors</a:t>
            </a:r>
            <a:r>
              <a:rPr lang="en-US" sz="2200" spc="-28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and lenders to calculate a series of “sensitivities” (also known as “cases”) showing the effects of variations in the key input assumptions in the Base Case when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initially reviewing the project. </a:t>
            </a:r>
            <a:r>
              <a:rPr lang="en-US" sz="22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Such sensitivities may include calculating the effect</a:t>
            </a:r>
            <a:r>
              <a:rPr lang="en-US" sz="2200" b="1" u="sng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on</a:t>
            </a:r>
            <a:r>
              <a:rPr lang="en-US" sz="2200" b="1" u="sng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cover</a:t>
            </a:r>
            <a:r>
              <a:rPr lang="en-US" sz="2200" b="1" u="sng" spc="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ratios</a:t>
            </a:r>
            <a:r>
              <a:rPr lang="en-US" sz="2200" b="1" u="sng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and</a:t>
            </a:r>
            <a:r>
              <a:rPr lang="en-US" sz="2200" b="1" u="sng" spc="-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returns</a:t>
            </a:r>
            <a:r>
              <a:rPr lang="en-US" sz="2200" b="1" u="sng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of:</a:t>
            </a:r>
            <a:endParaRPr lang="en-US" sz="2200" b="1" u="sng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143000" marR="238125" lvl="2" indent="-228600" rtl="0">
              <a:lnSpc>
                <a:spcPct val="150000"/>
              </a:lnSpc>
              <a:spcBef>
                <a:spcPts val="485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808990" algn="l"/>
              </a:tabLst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Construction</a:t>
            </a:r>
            <a:r>
              <a:rPr lang="en-US" sz="2200" spc="19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cost</a:t>
            </a:r>
            <a:r>
              <a:rPr lang="en-US" sz="2200" spc="19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overrun</a:t>
            </a:r>
            <a:r>
              <a:rPr lang="en-US" sz="2200" spc="18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(usually</a:t>
            </a:r>
            <a:r>
              <a:rPr lang="en-US" sz="2200" spc="20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based</a:t>
            </a:r>
            <a:r>
              <a:rPr lang="en-US" sz="2200" spc="19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on</a:t>
            </a:r>
            <a:r>
              <a:rPr lang="en-US" sz="2200" spc="19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US" sz="2200" spc="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full</a:t>
            </a:r>
            <a:r>
              <a:rPr lang="en-US" sz="2200" spc="19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drawing</a:t>
            </a:r>
            <a:r>
              <a:rPr lang="en-US" sz="2200" spc="18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of</a:t>
            </a:r>
            <a:r>
              <a:rPr lang="en-US" sz="2200" spc="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200" spc="19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contingency</a:t>
            </a:r>
            <a:r>
              <a:rPr lang="en-US" sz="2200" spc="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funding)</a:t>
            </a: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143000" marR="234950" lvl="2" indent="-228600">
              <a:lnSpc>
                <a:spcPct val="150000"/>
              </a:lnSpc>
              <a:spcBef>
                <a:spcPts val="5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808990" algn="l"/>
              </a:tabLst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Payment</a:t>
            </a:r>
            <a:r>
              <a:rPr lang="en-US" sz="22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of the</a:t>
            </a:r>
            <a:r>
              <a:rPr lang="en-US" sz="2200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LDs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under</a:t>
            </a:r>
            <a:r>
              <a:rPr lang="en-US" sz="2200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200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EPC</a:t>
            </a:r>
            <a:r>
              <a:rPr lang="en-US" sz="2200" spc="-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Contract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</a:t>
            </a:r>
            <a:r>
              <a:rPr lang="en-US" sz="2200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cover delays</a:t>
            </a:r>
            <a:r>
              <a:rPr lang="en-US" sz="22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</a:t>
            </a:r>
            <a:r>
              <a:rPr lang="en-US" sz="2200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failure</a:t>
            </a:r>
            <a:r>
              <a:rPr lang="en-US" sz="2200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of</a:t>
            </a:r>
            <a:r>
              <a:rPr lang="en-US" sz="2200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200" spc="-2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project</a:t>
            </a:r>
            <a:r>
              <a:rPr lang="en-US" sz="2200" spc="-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</a:t>
            </a:r>
            <a:r>
              <a:rPr lang="en-US" sz="22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perform</a:t>
            </a:r>
            <a:r>
              <a:rPr lang="en-US" sz="22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</a:t>
            </a:r>
            <a:r>
              <a:rPr lang="en-US" sz="2200" spc="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speciﬁed</a:t>
            </a: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143000" marR="0" lvl="2" indent="-2286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808990" algn="l"/>
              </a:tabLst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Delay</a:t>
            </a:r>
            <a:r>
              <a:rPr lang="en-US" sz="2200" spc="-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</a:t>
            </a:r>
            <a:r>
              <a:rPr lang="en-US" sz="2200" spc="-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completion</a:t>
            </a:r>
            <a:r>
              <a:rPr lang="en-US" sz="2200" spc="-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(say</a:t>
            </a:r>
            <a:r>
              <a:rPr lang="en-US" sz="2200" spc="-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for</a:t>
            </a:r>
            <a:r>
              <a:rPr lang="en-US" sz="2200" spc="-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6</a:t>
            </a:r>
            <a:r>
              <a:rPr lang="en-US" sz="2200" spc="-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months)</a:t>
            </a:r>
            <a:r>
              <a:rPr lang="en-US" sz="2200" spc="-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without</a:t>
            </a:r>
            <a:r>
              <a:rPr lang="en-US" sz="2200" spc="-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LDs</a:t>
            </a:r>
            <a:r>
              <a:rPr lang="en-US" sz="2200" spc="-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from</a:t>
            </a:r>
            <a:r>
              <a:rPr lang="en-US" sz="2200" spc="-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200" spc="-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EPC</a:t>
            </a:r>
            <a:r>
              <a:rPr lang="en-US" sz="2200" spc="-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Contractor</a:t>
            </a: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143000" marR="0" lvl="2" indent="-228600">
              <a:lnSpc>
                <a:spcPct val="150000"/>
              </a:lnSpc>
              <a:spcBef>
                <a:spcPts val="95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808990" algn="l"/>
              </a:tabLst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Reduction</a:t>
            </a:r>
            <a:r>
              <a:rPr lang="en-US" sz="2200" spc="6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</a:t>
            </a:r>
            <a:r>
              <a:rPr lang="en-US" sz="2200" spc="6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performance</a:t>
            </a:r>
            <a:r>
              <a:rPr lang="en-US" sz="2200" spc="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without</a:t>
            </a:r>
            <a:r>
              <a:rPr lang="en-US" sz="2200" spc="6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LDs</a:t>
            </a:r>
            <a:r>
              <a:rPr lang="en-US" sz="2200" spc="8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from</a:t>
            </a:r>
            <a:r>
              <a:rPr lang="en-US" sz="2200" spc="7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200" spc="7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EPC</a:t>
            </a:r>
            <a:r>
              <a:rPr lang="en-US" sz="2200" spc="8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Contractor</a:t>
            </a: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143000" marR="0" lvl="2" indent="-228600">
              <a:lnSpc>
                <a:spcPct val="150000"/>
              </a:lnSpc>
              <a:spcBef>
                <a:spcPts val="80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808990" algn="l"/>
              </a:tabLst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Higher</a:t>
            </a:r>
            <a:r>
              <a:rPr lang="en-US" sz="2200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downtime</a:t>
            </a:r>
            <a:r>
              <a:rPr lang="en-US" sz="2200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</a:t>
            </a:r>
            <a:r>
              <a:rPr lang="en-US" sz="2200" spc="6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lower</a:t>
            </a:r>
            <a:r>
              <a:rPr lang="en-US" sz="2200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availability</a:t>
            </a: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143000" marR="0" lvl="2" indent="-228600">
              <a:lnSpc>
                <a:spcPct val="150000"/>
              </a:lnSpc>
              <a:spcBef>
                <a:spcPts val="95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808990" algn="l"/>
              </a:tabLst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Reduced</a:t>
            </a:r>
            <a:r>
              <a:rPr lang="en-US" sz="2200" spc="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volume</a:t>
            </a:r>
            <a:r>
              <a:rPr lang="en-US" sz="2200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of</a:t>
            </a:r>
            <a:r>
              <a:rPr lang="en-US" sz="2200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sales</a:t>
            </a:r>
            <a:r>
              <a:rPr lang="en-US" sz="2200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</a:t>
            </a:r>
            <a:r>
              <a:rPr lang="en-US" sz="22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usage</a:t>
            </a:r>
            <a:r>
              <a:rPr lang="en-US" sz="2200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of</a:t>
            </a:r>
            <a:r>
              <a:rPr lang="en-US" sz="2200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2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project</a:t>
            </a: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143000" marR="0" lvl="2" indent="-228600">
              <a:lnSpc>
                <a:spcPct val="150000"/>
              </a:lnSpc>
              <a:spcBef>
                <a:spcPts val="95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808990" algn="l"/>
              </a:tabLst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Reduced</a:t>
            </a:r>
            <a:r>
              <a:rPr lang="en-US" sz="2200" spc="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sale</a:t>
            </a:r>
            <a:r>
              <a:rPr lang="en-US" sz="2200" spc="7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prices</a:t>
            </a: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039245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74A3EB-D36D-48E1-BFCC-D55FD1B248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293600" cy="681036"/>
          </a:xfrm>
        </p:spPr>
        <p:txBody>
          <a:bodyPr>
            <a:noAutofit/>
          </a:bodyPr>
          <a:lstStyle/>
          <a:p>
            <a:pPr algn="ctr"/>
            <a:r>
              <a:rPr lang="en-US" sz="2800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</a:rPr>
              <a:t>SENSITIVITY</a:t>
            </a:r>
            <a:r>
              <a:rPr lang="en-US" sz="2800" spc="90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</a:rPr>
              <a:t>ANALYSIS</a:t>
            </a:r>
            <a:endParaRPr lang="en-US" sz="2800" dirty="0">
              <a:highlight>
                <a:srgbClr val="FFFF00"/>
              </a:highligh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52411A-F201-4D63-A8F2-33053AB7A4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43" y="681036"/>
            <a:ext cx="12046857" cy="6176963"/>
          </a:xfrm>
        </p:spPr>
        <p:txBody>
          <a:bodyPr>
            <a:normAutofit fontScale="92500" lnSpcReduction="10000"/>
          </a:bodyPr>
          <a:lstStyle/>
          <a:p>
            <a:pPr marL="233045" marR="501015" indent="0" algn="just">
              <a:lnSpc>
                <a:spcPct val="150000"/>
              </a:lnSpc>
              <a:spcBef>
                <a:spcPts val="1440"/>
              </a:spcBef>
              <a:spcAft>
                <a:spcPts val="0"/>
              </a:spcAft>
              <a:buNone/>
            </a:pPr>
            <a:r>
              <a:rPr lang="en-US" sz="22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Such sensitivities may include calculating the effect</a:t>
            </a:r>
            <a:r>
              <a:rPr lang="en-US" sz="2200" b="1" u="sng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on</a:t>
            </a:r>
            <a:r>
              <a:rPr lang="en-US" sz="2200" b="1" u="sng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cover</a:t>
            </a:r>
            <a:r>
              <a:rPr lang="en-US" sz="2200" b="1" u="sng" spc="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ratios</a:t>
            </a:r>
            <a:r>
              <a:rPr lang="en-US" sz="2200" b="1" u="sng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and</a:t>
            </a:r>
            <a:r>
              <a:rPr lang="en-US" sz="2200" b="1" u="sng" spc="-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returns</a:t>
            </a:r>
            <a:r>
              <a:rPr lang="en-US" sz="2200" b="1" u="sng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of (continued):</a:t>
            </a:r>
            <a:endParaRPr lang="en-US" sz="2200" b="1" u="sng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143000" marR="0" lvl="2" indent="-228600">
              <a:lnSpc>
                <a:spcPct val="150000"/>
              </a:lnSpc>
              <a:spcBef>
                <a:spcPts val="95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808990" algn="l"/>
              </a:tabLst>
            </a:pPr>
            <a:r>
              <a:rPr lang="en-US" sz="23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Breakeven</a:t>
            </a:r>
            <a:r>
              <a:rPr lang="en-US" sz="2300" spc="7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sales</a:t>
            </a:r>
            <a:r>
              <a:rPr lang="en-US" sz="23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prices</a:t>
            </a:r>
            <a:endParaRPr lang="en-US" sz="23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143000" marR="0" lvl="2" indent="-228600">
              <a:lnSpc>
                <a:spcPct val="150000"/>
              </a:lnSpc>
              <a:spcBef>
                <a:spcPts val="90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808990" algn="l"/>
              </a:tabLst>
            </a:pPr>
            <a:r>
              <a:rPr lang="en-US" sz="23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Higher</a:t>
            </a:r>
            <a:r>
              <a:rPr lang="en-US" sz="2300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input</a:t>
            </a:r>
            <a:r>
              <a:rPr lang="en-US" sz="2300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costs</a:t>
            </a:r>
            <a:endParaRPr lang="en-US" sz="23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143000" marR="0" lvl="2" indent="-228600">
              <a:lnSpc>
                <a:spcPct val="150000"/>
              </a:lnSpc>
              <a:spcBef>
                <a:spcPts val="95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808990" algn="l"/>
              </a:tabLst>
            </a:pPr>
            <a:r>
              <a:rPr lang="en-US" sz="23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Higher</a:t>
            </a:r>
            <a:r>
              <a:rPr lang="en-US" sz="2300" spc="8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operating</a:t>
            </a:r>
            <a:r>
              <a:rPr lang="en-US" sz="2300" spc="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costs</a:t>
            </a:r>
            <a:endParaRPr lang="en-US" sz="23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143000" marR="0" lvl="2" indent="-228600">
              <a:lnSpc>
                <a:spcPct val="150000"/>
              </a:lnSpc>
              <a:spcBef>
                <a:spcPts val="95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808990" algn="l"/>
              </a:tabLst>
            </a:pPr>
            <a:r>
              <a:rPr lang="en-US" sz="23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Higher</a:t>
            </a:r>
            <a:r>
              <a:rPr lang="en-US" sz="23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interest</a:t>
            </a:r>
            <a:r>
              <a:rPr lang="en-US" sz="2300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rates</a:t>
            </a:r>
            <a:r>
              <a:rPr lang="en-US" sz="2300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(where</a:t>
            </a:r>
            <a:r>
              <a:rPr lang="en-US" sz="23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these</a:t>
            </a:r>
            <a:r>
              <a:rPr lang="en-US" sz="23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are</a:t>
            </a:r>
            <a:r>
              <a:rPr lang="en-US" sz="23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not</a:t>
            </a:r>
            <a:r>
              <a:rPr lang="en-US" sz="2300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yet</a:t>
            </a:r>
            <a:r>
              <a:rPr lang="en-US" sz="2300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ﬁxed)</a:t>
            </a:r>
            <a:endParaRPr lang="en-US" sz="23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143000" marR="0" lvl="2" indent="-228600">
              <a:lnSpc>
                <a:spcPct val="150000"/>
              </a:lnSpc>
              <a:spcBef>
                <a:spcPts val="80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808990" algn="l"/>
              </a:tabLst>
            </a:pPr>
            <a:r>
              <a:rPr lang="en-US" sz="23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Exchange</a:t>
            </a:r>
            <a:r>
              <a:rPr lang="en-US" sz="2300" spc="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rate</a:t>
            </a:r>
            <a:r>
              <a:rPr lang="en-US" sz="2300" spc="6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movements</a:t>
            </a:r>
            <a:endParaRPr lang="en-US" sz="23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502920" marR="231140" indent="0" algn="just">
              <a:lnSpc>
                <a:spcPct val="150000"/>
              </a:lnSpc>
              <a:spcBef>
                <a:spcPts val="560"/>
              </a:spcBef>
              <a:spcAft>
                <a:spcPts val="0"/>
              </a:spcAft>
              <a:buNone/>
            </a:pPr>
            <a:r>
              <a:rPr lang="en-US" sz="23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 summary, the sensitivities look at the ﬁnancial effect of the commercial and</a:t>
            </a:r>
            <a:r>
              <a:rPr lang="en-US" sz="23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ﬁnancial</a:t>
            </a:r>
            <a:r>
              <a:rPr lang="en-US" sz="2300" spc="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risk</a:t>
            </a:r>
            <a:r>
              <a:rPr lang="en-US" sz="2300" spc="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aspects</a:t>
            </a:r>
            <a:r>
              <a:rPr lang="en-US" sz="2300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of</a:t>
            </a:r>
            <a:r>
              <a:rPr lang="en-US" sz="2300" spc="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300" spc="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project</a:t>
            </a:r>
            <a:r>
              <a:rPr lang="en-US" sz="2300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not</a:t>
            </a:r>
            <a:r>
              <a:rPr lang="en-US" sz="2300" spc="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working</a:t>
            </a:r>
            <a:r>
              <a:rPr lang="en-US" sz="2300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out</a:t>
            </a:r>
            <a:r>
              <a:rPr lang="en-US" sz="2300" spc="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</a:t>
            </a:r>
            <a:r>
              <a:rPr lang="en-US" sz="2300" spc="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originally</a:t>
            </a:r>
            <a:r>
              <a:rPr lang="en-US" sz="2300" spc="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expected.</a:t>
            </a:r>
          </a:p>
          <a:p>
            <a:pPr marL="502920" marR="231140" indent="0" algn="just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None/>
            </a:pPr>
            <a:endParaRPr lang="en-US" sz="23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502920" marR="231140" indent="0" algn="just">
              <a:lnSpc>
                <a:spcPct val="150000"/>
              </a:lnSpc>
              <a:spcBef>
                <a:spcPts val="5"/>
              </a:spcBef>
              <a:spcAft>
                <a:spcPts val="0"/>
              </a:spcAft>
              <a:buNone/>
            </a:pPr>
            <a:r>
              <a:rPr lang="en-US" sz="23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Lenders also usually run a “combined downside case” to check the effects of</a:t>
            </a:r>
            <a:r>
              <a:rPr lang="en-US" sz="23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several adverse things happening at once (e.g., 3 months’ delay in completion, a</a:t>
            </a:r>
            <a:r>
              <a:rPr lang="en-US" sz="23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10% drop in sale prices, and 10% more downtime). </a:t>
            </a:r>
            <a:r>
              <a:rPr lang="en-US" sz="23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This calculation of several different</a:t>
            </a:r>
            <a:r>
              <a:rPr lang="en-US" sz="2300" b="1" u="sng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things</a:t>
            </a:r>
            <a:r>
              <a:rPr lang="en-US" sz="2300" b="1" u="sng" spc="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happening</a:t>
            </a:r>
            <a:r>
              <a:rPr lang="en-US" sz="2300" b="1" u="sng" spc="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at</a:t>
            </a:r>
            <a:r>
              <a:rPr lang="en-US" sz="2300" b="1" u="sng" spc="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once</a:t>
            </a:r>
            <a:r>
              <a:rPr lang="en-US" sz="2300" b="1" u="sng" spc="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</a:t>
            </a:r>
            <a:r>
              <a:rPr lang="en-US" sz="2300" b="1" u="sng" spc="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also</a:t>
            </a:r>
            <a:r>
              <a:rPr lang="en-US" sz="2300" b="1" u="sng" spc="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called</a:t>
            </a:r>
            <a:r>
              <a:rPr lang="en-US" sz="2300" b="1" u="sng" spc="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“scenario</a:t>
            </a:r>
            <a:r>
              <a:rPr lang="en-US" sz="2300" b="1" u="sng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b="1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analysis.”</a:t>
            </a:r>
            <a:endParaRPr lang="en-US" sz="2300" b="1" u="sng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857281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74A3EB-D36D-48E1-BFCC-D55FD1B248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478971"/>
            <a:ext cx="12293600" cy="202066"/>
          </a:xfrm>
        </p:spPr>
        <p:txBody>
          <a:bodyPr>
            <a:noAutofit/>
          </a:bodyPr>
          <a:lstStyle/>
          <a:p>
            <a:pPr algn="ctr"/>
            <a:r>
              <a:rPr lang="en-US" sz="2800" b="1" i="0" dirty="0">
                <a:solidFill>
                  <a:srgbClr val="132E57"/>
                </a:solidFill>
                <a:effectLst/>
                <a:highlight>
                  <a:srgbClr val="FFFF00"/>
                </a:highlight>
                <a:latin typeface="Open Sans" panose="020B0606030504020204" pitchFamily="34" charset="0"/>
              </a:rPr>
              <a:t>What is Scenario Analysis?</a:t>
            </a:r>
            <a:br>
              <a:rPr lang="en-US" sz="2800" b="1" i="0" dirty="0">
                <a:solidFill>
                  <a:srgbClr val="132E57"/>
                </a:solidFill>
                <a:effectLst/>
                <a:highlight>
                  <a:srgbClr val="FFFF00"/>
                </a:highlight>
                <a:latin typeface="Open Sans" panose="020B0606030504020204" pitchFamily="34" charset="0"/>
              </a:rPr>
            </a:br>
            <a:endParaRPr lang="en-US" sz="2800" dirty="0">
              <a:highlight>
                <a:srgbClr val="FFFF00"/>
              </a:highligh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52411A-F201-4D63-A8F2-33053AB7A4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43" y="478972"/>
            <a:ext cx="12046857" cy="6379028"/>
          </a:xfrm>
        </p:spPr>
        <p:txBody>
          <a:bodyPr>
            <a:normAutofit fontScale="25000" lnSpcReduction="20000"/>
          </a:bodyPr>
          <a:lstStyle/>
          <a:p>
            <a:pPr marL="0" indent="0" algn="just">
              <a:lnSpc>
                <a:spcPct val="170000"/>
              </a:lnSpc>
              <a:buNone/>
            </a:pPr>
            <a:r>
              <a:rPr lang="en-US" sz="72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Scenario analysis is a process of examining and evaluating possible events or scenarios that could take place in the future and predicting the various feasible results or possible outcomes. </a:t>
            </a:r>
            <a:r>
              <a:rPr lang="en-US" sz="7200" b="1" i="0" u="sng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In </a:t>
            </a:r>
            <a:r>
              <a:rPr lang="en-US" sz="7200" b="1" i="0" u="sng" strike="noStrik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financial modeling</a:t>
            </a:r>
            <a:r>
              <a:rPr lang="en-US" sz="72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the process is typically used to estimate changes in the value of a business or cash flow, especially when there are potentially favorable and unfavorable events that could impact the company.</a:t>
            </a:r>
          </a:p>
          <a:p>
            <a:pPr algn="just">
              <a:lnSpc>
                <a:spcPct val="170000"/>
              </a:lnSpc>
            </a:pPr>
            <a:r>
              <a:rPr lang="en-US" sz="72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Managers typically start with three basic scenarios:</a:t>
            </a:r>
          </a:p>
          <a:p>
            <a:pPr algn="just">
              <a:lnSpc>
                <a:spcPct val="170000"/>
              </a:lnSpc>
              <a:buFont typeface="Arial" panose="020B0604020202020204" pitchFamily="34" charset="0"/>
              <a:buChar char="•"/>
            </a:pPr>
            <a:r>
              <a:rPr lang="en-US" sz="72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Base case scenario</a:t>
            </a:r>
            <a:r>
              <a:rPr lang="en-US" sz="72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– It is the average scenario, based on management assumptions. An example – when calculating the net present value, the rates most likely to be used are the discount rate, cash flow growth rate, or tax rate.</a:t>
            </a:r>
          </a:p>
          <a:p>
            <a:pPr algn="just">
              <a:lnSpc>
                <a:spcPct val="170000"/>
              </a:lnSpc>
              <a:buFont typeface="Arial" panose="020B0604020202020204" pitchFamily="34" charset="0"/>
              <a:buChar char="•"/>
            </a:pPr>
            <a:r>
              <a:rPr lang="en-US" sz="72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Worst case scenario</a:t>
            </a:r>
            <a:r>
              <a:rPr lang="en-US" sz="72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– Considers the most serious or severe outcome that may happen in a given situation. An example – when calculating the net present value, one would take the highest possible discount rate and subtract the possible cash flow growth rate or the highest expected tax rate.</a:t>
            </a:r>
          </a:p>
          <a:p>
            <a:pPr algn="just">
              <a:lnSpc>
                <a:spcPct val="170000"/>
              </a:lnSpc>
              <a:buFont typeface="Arial" panose="020B0604020202020204" pitchFamily="34" charset="0"/>
              <a:buChar char="•"/>
            </a:pPr>
            <a:r>
              <a:rPr lang="en-US" sz="72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Best case scenario</a:t>
            </a:r>
            <a:r>
              <a:rPr lang="en-US" sz="72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– It is the ideal projected scenario and is almost always put into action by management to achieve their objectives. An example – when calculating the net present value, use the lowest possible discount rate, the highest possible growth rate, and the lowest possible tax rate.</a:t>
            </a:r>
          </a:p>
          <a:p>
            <a:pPr marL="0" indent="0" algn="just">
              <a:lnSpc>
                <a:spcPct val="170000"/>
              </a:lnSpc>
              <a:buNone/>
            </a:pPr>
            <a:endParaRPr lang="en-US" sz="7200" b="0" i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834587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74A3EB-D36D-48E1-BFCC-D55FD1B248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75770"/>
            <a:ext cx="12293600" cy="100465"/>
          </a:xfrm>
        </p:spPr>
        <p:txBody>
          <a:bodyPr>
            <a:noAutofit/>
          </a:bodyPr>
          <a:lstStyle/>
          <a:p>
            <a:pPr marL="502920" marR="0" algn="ctr">
              <a:spcBef>
                <a:spcPts val="0"/>
              </a:spcBef>
              <a:spcAft>
                <a:spcPts val="0"/>
              </a:spcAft>
            </a:pPr>
            <a:r>
              <a:rPr lang="en-US" sz="2400" b="1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INVESTORS’</a:t>
            </a:r>
            <a:r>
              <a:rPr lang="en-US" sz="2400" b="1" spc="65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400" b="1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ANALYSIS</a:t>
            </a:r>
            <a:endParaRPr lang="en-US" sz="2400" b="1" dirty="0">
              <a:effectLst/>
              <a:highlight>
                <a:srgbClr val="FFFF00"/>
              </a:highlight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52411A-F201-4D63-A8F2-33053AB7A4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217713" y="681036"/>
            <a:ext cx="12409714" cy="6176963"/>
          </a:xfrm>
        </p:spPr>
        <p:txBody>
          <a:bodyPr>
            <a:normAutofit/>
          </a:bodyPr>
          <a:lstStyle/>
          <a:p>
            <a:pPr marL="502920" marR="231140" indent="0" algn="just">
              <a:lnSpc>
                <a:spcPct val="150000"/>
              </a:lnSpc>
              <a:spcBef>
                <a:spcPts val="1455"/>
              </a:spcBef>
              <a:spcAft>
                <a:spcPts val="0"/>
              </a:spcAft>
              <a:buNone/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Investors usually aim at </a:t>
            </a: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 minimum level of equity IRR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which</a:t>
            </a:r>
            <a:r>
              <a:rPr lang="en-US" sz="2200" u="sng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may vary according to when they come into the project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 resale of</a:t>
            </a:r>
            <a:r>
              <a:rPr lang="en-US" sz="2200" u="sng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equity when the project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is complete and operating successfully may give the original investors an opportunity for a quicker realization of value in their investment.</a:t>
            </a:r>
          </a:p>
          <a:p>
            <a:pPr marL="274320" marR="0" indent="0">
              <a:lnSpc>
                <a:spcPct val="150000"/>
              </a:lnSpc>
              <a:spcBef>
                <a:spcPts val="5"/>
              </a:spcBef>
              <a:spcAft>
                <a:spcPts val="0"/>
              </a:spcAft>
              <a:buNone/>
            </a:pP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INVESTORS’</a:t>
            </a:r>
            <a:r>
              <a:rPr lang="en-US" sz="2200" u="sng" spc="-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RETURNS</a:t>
            </a:r>
            <a:endParaRPr lang="en-US" sz="2200" u="sng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02920" marR="231140" indent="0" algn="just">
              <a:lnSpc>
                <a:spcPct val="150000"/>
              </a:lnSpc>
              <a:spcBef>
                <a:spcPts val="1450"/>
              </a:spcBef>
              <a:spcAft>
                <a:spcPts val="0"/>
              </a:spcAft>
              <a:buNone/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Investors usually have “hurdle rates” for the IRR on their equity (equity IRR),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above which an investment is acceptable, and below which it is not. The hurdle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rates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are</a:t>
            </a:r>
            <a:r>
              <a:rPr lang="en-US" sz="2200" spc="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generally</a:t>
            </a:r>
            <a:r>
              <a:rPr lang="en-US" sz="22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ﬁxed</a:t>
            </a:r>
            <a:r>
              <a:rPr lang="en-US" sz="22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based</a:t>
            </a:r>
            <a:r>
              <a:rPr lang="en-US" sz="2200" spc="-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on:</a:t>
            </a: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143000" marR="229870" lvl="2" indent="-228600" algn="just">
              <a:lnSpc>
                <a:spcPct val="150000"/>
              </a:lnSpc>
              <a:spcBef>
                <a:spcPts val="710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808990" algn="l"/>
              </a:tabLst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investor’s cost of capital (based on the investor’s own mixture of equity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 debt), which is also used as the discount rate for an NPV calculation on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n-US" sz="2200" spc="-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investment</a:t>
            </a: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R="232410" lvl="2" algn="just">
              <a:lnSpc>
                <a:spcPct val="150000"/>
              </a:lnSpc>
              <a:spcBef>
                <a:spcPts val="0"/>
              </a:spcBef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808990" algn="l"/>
              </a:tabLst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additional return over cost of capital required for particular types of risk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(e.g.,</a:t>
            </a:r>
            <a:r>
              <a:rPr lang="en-US" sz="2200" spc="16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type</a:t>
            </a:r>
            <a:r>
              <a:rPr lang="en-US" sz="2200" spc="1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en-US" sz="2200" spc="1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project,</a:t>
            </a:r>
            <a:r>
              <a:rPr lang="en-US" sz="2200" spc="1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location,</a:t>
            </a:r>
            <a:r>
              <a:rPr lang="en-US" sz="2200" spc="1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extent</a:t>
            </a:r>
            <a:r>
              <a:rPr lang="en-US" sz="2200" spc="1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</a:t>
            </a:r>
            <a:r>
              <a:rPr lang="en-US" sz="2200" spc="1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which</a:t>
            </a:r>
            <a:r>
              <a:rPr lang="en-US" sz="2200" spc="17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risks</a:t>
            </a:r>
            <a:r>
              <a:rPr lang="en-US" sz="2200" spc="1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are</a:t>
            </a:r>
            <a:r>
              <a:rPr lang="en-US" sz="2200" spc="1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hedged</a:t>
            </a:r>
            <a:r>
              <a:rPr lang="en-US" sz="2200" spc="1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by</a:t>
            </a:r>
            <a:r>
              <a:rPr lang="en-US" sz="2200" spc="1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Project Agreements,</a:t>
            </a:r>
            <a:r>
              <a:rPr lang="en-US" sz="2200" spc="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extent</a:t>
            </a:r>
            <a:r>
              <a:rPr lang="en-US" sz="2200" spc="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</a:t>
            </a:r>
            <a:r>
              <a:rPr lang="en-US" sz="2200" spc="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which</a:t>
            </a:r>
            <a:r>
              <a:rPr lang="en-US" sz="2200" spc="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n-US" sz="2200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investment</a:t>
            </a:r>
            <a:r>
              <a:rPr lang="en-US" sz="2200" spc="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adds</a:t>
            </a:r>
            <a:r>
              <a:rPr lang="en-US" sz="2200" spc="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</a:t>
            </a:r>
            <a:r>
              <a:rPr lang="en-US" sz="2200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</a:t>
            </a:r>
            <a:r>
              <a:rPr lang="en-US" sz="2200" spc="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diminishes</a:t>
            </a:r>
            <a:r>
              <a:rPr lang="en-US" sz="2200" spc="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n-US" sz="2200" spc="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spread</a:t>
            </a:r>
            <a:r>
              <a:rPr lang="en-US" sz="2200" spc="-2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of risk</a:t>
            </a:r>
            <a:r>
              <a:rPr lang="en-US" sz="22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</a:t>
            </a:r>
            <a:r>
              <a:rPr lang="en-US" sz="22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n-US" sz="22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investor’s</a:t>
            </a:r>
            <a:r>
              <a:rPr lang="en-US" sz="22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portfolio,</a:t>
            </a:r>
            <a:r>
              <a:rPr lang="en-US" sz="22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etc.)</a:t>
            </a: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143000" marR="232410" lvl="2" indent="-2286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231F21"/>
              </a:buClr>
              <a:buSzPts val="1150"/>
              <a:buFont typeface="Times New Roman" panose="02020603050405020304" pitchFamily="18" charset="0"/>
              <a:buChar char="•"/>
              <a:tabLst>
                <a:tab pos="808990" algn="l"/>
              </a:tabLst>
            </a:pP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02920" marR="231140" indent="0" algn="just">
              <a:lnSpc>
                <a:spcPct val="150000"/>
              </a:lnSpc>
              <a:spcBef>
                <a:spcPts val="1455"/>
              </a:spcBef>
              <a:spcAft>
                <a:spcPts val="0"/>
              </a:spcAft>
              <a:buNone/>
            </a:pP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US" sz="2200" b="0" i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772943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74A3EB-D36D-48E1-BFCC-D55FD1B248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75770"/>
            <a:ext cx="12293600" cy="100465"/>
          </a:xfrm>
        </p:spPr>
        <p:txBody>
          <a:bodyPr>
            <a:noAutofit/>
          </a:bodyPr>
          <a:lstStyle/>
          <a:p>
            <a:pPr marL="502920" marR="0" algn="ctr">
              <a:spcBef>
                <a:spcPts val="0"/>
              </a:spcBef>
              <a:spcAft>
                <a:spcPts val="0"/>
              </a:spcAft>
            </a:pPr>
            <a:r>
              <a:rPr lang="en-US" sz="2400" b="1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INVESTORS’</a:t>
            </a:r>
            <a:r>
              <a:rPr lang="en-US" sz="2400" b="1" spc="65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400" b="1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ANALYSIS</a:t>
            </a:r>
            <a:endParaRPr lang="en-US" sz="2400" b="1" dirty="0">
              <a:effectLst/>
              <a:highlight>
                <a:srgbClr val="FFFF00"/>
              </a:highlight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52411A-F201-4D63-A8F2-33053AB7A4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217713" y="681036"/>
            <a:ext cx="12409714" cy="6176963"/>
          </a:xfrm>
        </p:spPr>
        <p:txBody>
          <a:bodyPr>
            <a:normAutofit/>
          </a:bodyPr>
          <a:lstStyle/>
          <a:p>
            <a:pPr marL="502920" marR="231140" indent="0" algn="just">
              <a:lnSpc>
                <a:spcPct val="150000"/>
              </a:lnSpc>
              <a:spcBef>
                <a:spcPts val="1455"/>
              </a:spcBef>
              <a:spcAft>
                <a:spcPts val="0"/>
              </a:spcAft>
              <a:buNone/>
            </a:pPr>
            <a:r>
              <a:rPr lang="en-US" sz="2200" b="1" i="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 hurdle rate </a:t>
            </a:r>
            <a:r>
              <a:rPr lang="en-US" sz="2200" b="0" i="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is the minimum </a:t>
            </a:r>
            <a:r>
              <a:rPr lang="en-US" sz="2200" b="0" i="0" u="sng" dirty="0">
                <a:solidFill>
                  <a:srgbClr val="2C40D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rate of return</a:t>
            </a:r>
            <a:r>
              <a:rPr lang="en-US" sz="2200" b="0" i="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on a project or investment required by a manager or investor. It allows companies to make important decisions on whether or not to pursue a specific project. The hurdle rate describes the appropriate compensation for the level of risk present—riskier projects generally have higher hurdle rates than those with less risk. </a:t>
            </a:r>
            <a:endParaRPr lang="en-US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923173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74A3EB-D36D-48E1-BFCC-D55FD1B248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75770"/>
            <a:ext cx="12293600" cy="100465"/>
          </a:xfrm>
        </p:spPr>
        <p:txBody>
          <a:bodyPr>
            <a:noAutofit/>
          </a:bodyPr>
          <a:lstStyle/>
          <a:p>
            <a:pPr marL="502920" marR="0" algn="ctr">
              <a:spcBef>
                <a:spcPts val="0"/>
              </a:spcBef>
              <a:spcAft>
                <a:spcPts val="0"/>
              </a:spcAft>
            </a:pPr>
            <a:r>
              <a:rPr lang="en-US" sz="2400" b="1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INVESTORS’</a:t>
            </a:r>
            <a:r>
              <a:rPr lang="en-US" sz="2400" b="1" spc="65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400" b="1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ANALYSIS</a:t>
            </a:r>
            <a:endParaRPr lang="en-US" sz="2400" b="1" dirty="0">
              <a:effectLst/>
              <a:highlight>
                <a:srgbClr val="FFFF00"/>
              </a:highlight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52411A-F201-4D63-A8F2-33053AB7A4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217714" y="681036"/>
            <a:ext cx="12699999" cy="6176963"/>
          </a:xfrm>
        </p:spPr>
        <p:txBody>
          <a:bodyPr>
            <a:normAutofit/>
          </a:bodyPr>
          <a:lstStyle/>
          <a:p>
            <a:pPr marL="274320" marR="0" indent="0">
              <a:lnSpc>
                <a:spcPct val="150000"/>
              </a:lnSpc>
              <a:spcBef>
                <a:spcPts val="5"/>
              </a:spcBef>
              <a:spcAft>
                <a:spcPts val="0"/>
              </a:spcAft>
              <a:buNone/>
            </a:pP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INVESTORS’</a:t>
            </a:r>
            <a:r>
              <a:rPr lang="en-US" sz="2200" u="sng" spc="-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RETURNS (continued) </a:t>
            </a:r>
            <a:endParaRPr lang="en-US" sz="2200" u="sng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33045" marR="505460" indent="0" algn="just">
              <a:lnSpc>
                <a:spcPct val="150000"/>
              </a:lnSpc>
              <a:spcBef>
                <a:spcPts val="71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Setting</a:t>
            </a:r>
            <a:r>
              <a:rPr lang="en-US" sz="2000" spc="-6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US" sz="20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required</a:t>
            </a:r>
            <a:r>
              <a:rPr lang="en-US" sz="2000" spc="-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return</a:t>
            </a:r>
            <a:r>
              <a:rPr lang="en-US" sz="2000" spc="-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for</a:t>
            </a:r>
            <a:r>
              <a:rPr lang="en-US" sz="2000" spc="-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000" spc="-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risk</a:t>
            </a:r>
            <a:r>
              <a:rPr lang="en-US" sz="2000" spc="-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based</a:t>
            </a:r>
            <a:r>
              <a:rPr lang="en-US" sz="2000" spc="-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on</a:t>
            </a:r>
            <a:r>
              <a:rPr lang="en-US" sz="2000" spc="-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000" spc="-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Project</a:t>
            </a:r>
            <a:r>
              <a:rPr lang="en-US" sz="2000" spc="-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Company’s</a:t>
            </a:r>
            <a:r>
              <a:rPr lang="en-US" sz="2000" spc="-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equity</a:t>
            </a:r>
            <a:r>
              <a:rPr lang="en-US" sz="2000" spc="-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IRR</a:t>
            </a:r>
            <a:r>
              <a:rPr lang="en-US" sz="2000" spc="-28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may</a:t>
            </a:r>
            <a:r>
              <a:rPr lang="en-US" sz="2000" spc="-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</a:t>
            </a:r>
            <a:r>
              <a:rPr lang="en-US" sz="2000" spc="-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circular</a:t>
            </a:r>
            <a:r>
              <a:rPr lang="en-US" sz="2000" spc="-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</a:t>
            </a:r>
            <a:r>
              <a:rPr lang="en-US" sz="2000" spc="-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nature,</a:t>
            </a:r>
            <a:r>
              <a:rPr lang="en-US" sz="2000" spc="-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because</a:t>
            </a:r>
            <a:r>
              <a:rPr lang="en-US" sz="2000" spc="-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000" spc="-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equity</a:t>
            </a:r>
            <a:r>
              <a:rPr lang="en-US" sz="2000" spc="-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IRR</a:t>
            </a:r>
            <a:r>
              <a:rPr lang="en-US" sz="2000" spc="-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</a:t>
            </a:r>
            <a:r>
              <a:rPr lang="en-US" sz="2000" spc="-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dependent</a:t>
            </a:r>
            <a:r>
              <a:rPr lang="en-US" sz="2000" spc="-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on</a:t>
            </a:r>
            <a:r>
              <a:rPr lang="en-US" sz="2000" spc="-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000" spc="-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level of</a:t>
            </a:r>
            <a:r>
              <a:rPr lang="en-US" sz="2000" spc="-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gearing,</a:t>
            </a:r>
            <a:r>
              <a:rPr lang="en-US" sz="20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which</a:t>
            </a:r>
            <a:r>
              <a:rPr lang="en-US" sz="2000" spc="-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 itself</a:t>
            </a:r>
            <a:r>
              <a:rPr lang="en-US" sz="2000" spc="-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dependent</a:t>
            </a:r>
            <a:r>
              <a:rPr lang="en-US" sz="2000" spc="-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on</a:t>
            </a:r>
            <a:r>
              <a:rPr lang="en-US" sz="2000" spc="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000" spc="-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risk:</a:t>
            </a:r>
            <a:r>
              <a:rPr lang="en-US" sz="2000" spc="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but</a:t>
            </a:r>
            <a:r>
              <a:rPr lang="en-US" sz="2000" spc="-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it</a:t>
            </a:r>
            <a:r>
              <a:rPr lang="en-US" sz="2000" spc="-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</a:t>
            </a:r>
            <a:r>
              <a:rPr lang="en-US" sz="2000" spc="-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common</a:t>
            </a:r>
            <a:r>
              <a:rPr lang="en-US" sz="2000" spc="-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practice</a:t>
            </a:r>
            <a:r>
              <a:rPr lang="en-US" sz="2000" spc="-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nonetheless.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33045" marR="501015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Equity</a:t>
            </a:r>
            <a:r>
              <a:rPr lang="en-US" sz="2000" spc="-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IRRs</a:t>
            </a:r>
            <a:r>
              <a:rPr lang="en-US" sz="2000" spc="-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</a:t>
            </a:r>
            <a:r>
              <a:rPr lang="en-US" sz="2000" spc="-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projects</a:t>
            </a:r>
            <a:r>
              <a:rPr lang="en-US" sz="2000" spc="-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with</a:t>
            </a:r>
            <a:r>
              <a:rPr lang="en-US" sz="2000" spc="-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moderate</a:t>
            </a:r>
            <a:r>
              <a:rPr lang="en-US" sz="2000" spc="-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risk,</a:t>
            </a:r>
            <a:r>
              <a:rPr lang="en-US" sz="2000" spc="-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such</a:t>
            </a:r>
            <a:r>
              <a:rPr lang="en-US" sz="2000" spc="-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</a:t>
            </a:r>
            <a:r>
              <a:rPr lang="en-US" sz="2000" spc="-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US" sz="2000" spc="-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power</a:t>
            </a:r>
            <a:r>
              <a:rPr lang="en-US" sz="2000" spc="-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project</a:t>
            </a:r>
            <a:r>
              <a:rPr lang="en-US" sz="2000" spc="-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with</a:t>
            </a:r>
            <a:r>
              <a:rPr lang="en-US" sz="2000" spc="-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US" sz="2000" spc="-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PPA,</a:t>
            </a:r>
            <a:r>
              <a:rPr lang="en-US" sz="2000" spc="-2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 an infrastructure project with limited usage risk, tend to be in the range of 12 –</a:t>
            </a:r>
            <a:r>
              <a:rPr lang="en-US" sz="20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20% (pretax, and as a nominal basis, i.e., including inﬂation in the cash ﬂow projections). This is relatively low compared to returns on other types of new equity</a:t>
            </a:r>
            <a:r>
              <a:rPr lang="en-US" sz="20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investment, reﬂecting the lower level of risk: in fact, the returns obtained are akin</a:t>
            </a:r>
            <a:r>
              <a:rPr lang="en-US" sz="20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 a return on subordinated or mezzanine debt rather than a true “equity” return.</a:t>
            </a:r>
            <a:r>
              <a:rPr lang="en-US" sz="20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Market rates for equity IRRs have developed in industries where projects are frequently put out to investors for bidding by governments or </a:t>
            </a:r>
            <a:r>
              <a:rPr lang="en-US" sz="2000" dirty="0" err="1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Offtakers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</a:t>
            </a:r>
            <a:r>
              <a:rPr lang="en-US" sz="20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such</a:t>
            </a:r>
            <a:r>
              <a:rPr lang="en-US" sz="2000" spc="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</a:t>
            </a:r>
            <a:r>
              <a:rPr lang="en-US" sz="2000" spc="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power</a:t>
            </a:r>
            <a:r>
              <a:rPr lang="en-US" sz="20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generation</a:t>
            </a:r>
            <a:r>
              <a:rPr lang="en-US" sz="20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and</a:t>
            </a:r>
            <a:r>
              <a:rPr lang="en-US" sz="2000" spc="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public</a:t>
            </a:r>
            <a:r>
              <a:rPr lang="en-US" sz="20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infrastructure.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33045" marR="50038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Investors</a:t>
            </a:r>
            <a:r>
              <a:rPr lang="en-US" sz="2000" spc="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may</a:t>
            </a:r>
            <a:r>
              <a:rPr lang="en-US" sz="2000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require</a:t>
            </a:r>
            <a:r>
              <a:rPr lang="en-US" sz="2000" spc="7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their</a:t>
            </a:r>
            <a:r>
              <a:rPr lang="en-US" sz="2000" spc="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investment</a:t>
            </a:r>
            <a:r>
              <a:rPr lang="en-US" sz="2000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</a:t>
            </a:r>
            <a:r>
              <a:rPr lang="en-US" sz="2000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show</a:t>
            </a:r>
            <a:r>
              <a:rPr lang="en-US" sz="2000" spc="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US" sz="20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positive</a:t>
            </a:r>
            <a:r>
              <a:rPr lang="en-US" sz="2000" spc="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NPV,</a:t>
            </a:r>
            <a:r>
              <a:rPr lang="en-US" sz="2000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and</a:t>
            </a:r>
            <a:r>
              <a:rPr lang="en-US" sz="2000" spc="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</a:t>
            </a:r>
            <a:r>
              <a:rPr lang="en-US" sz="2000" spc="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achieve</a:t>
            </a:r>
            <a:r>
              <a:rPr lang="en-US" sz="2000" spc="-2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US" sz="20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minimum</a:t>
            </a:r>
            <a:r>
              <a:rPr lang="en-US" sz="2000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payback</a:t>
            </a:r>
            <a:r>
              <a:rPr lang="en-US" sz="2000" spc="4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period</a:t>
            </a:r>
            <a:r>
              <a:rPr lang="en-US" sz="2000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</a:t>
            </a:r>
            <a:r>
              <a:rPr lang="en-US" sz="2000" spc="6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addition</a:t>
            </a:r>
            <a:r>
              <a:rPr lang="en-US" sz="2000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</a:t>
            </a:r>
            <a:r>
              <a:rPr lang="en-US" sz="2000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meeting</a:t>
            </a:r>
            <a:r>
              <a:rPr lang="en-US" sz="2000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</a:t>
            </a:r>
            <a:r>
              <a:rPr lang="en-US" sz="2000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IRR</a:t>
            </a:r>
            <a:r>
              <a:rPr lang="en-US" sz="2000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hurdle.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351219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74A3EB-D36D-48E1-BFCC-D55FD1B248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75770"/>
            <a:ext cx="12293600" cy="100465"/>
          </a:xfrm>
        </p:spPr>
        <p:txBody>
          <a:bodyPr>
            <a:noAutofit/>
          </a:bodyPr>
          <a:lstStyle/>
          <a:p>
            <a:pPr marL="502920" marR="0" algn="ctr">
              <a:spcBef>
                <a:spcPts val="0"/>
              </a:spcBef>
              <a:spcAft>
                <a:spcPts val="0"/>
              </a:spcAft>
            </a:pPr>
            <a:r>
              <a:rPr lang="en-US" sz="2400" b="1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INVESTORS’</a:t>
            </a:r>
            <a:r>
              <a:rPr lang="en-US" sz="2400" b="1" spc="65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400" b="1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ANALYSIS</a:t>
            </a:r>
            <a:endParaRPr lang="en-US" sz="2400" b="1" dirty="0">
              <a:effectLst/>
              <a:highlight>
                <a:srgbClr val="FFFF00"/>
              </a:highlight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52411A-F201-4D63-A8F2-33053AB7A4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8685" y="681036"/>
            <a:ext cx="11858172" cy="6176963"/>
          </a:xfrm>
        </p:spPr>
        <p:txBody>
          <a:bodyPr>
            <a:normAutofit/>
          </a:bodyPr>
          <a:lstStyle/>
          <a:p>
            <a:pPr marL="4445" marR="0" indent="0" algn="just">
              <a:lnSpc>
                <a:spcPct val="150000"/>
              </a:lnSpc>
              <a:spcBef>
                <a:spcPts val="1120"/>
              </a:spcBef>
              <a:spcAft>
                <a:spcPts val="0"/>
              </a:spcAft>
              <a:buNone/>
            </a:pP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TIMING</a:t>
            </a:r>
            <a:r>
              <a:rPr lang="en-US" sz="2200" u="sng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en-US" sz="2200" u="sng" spc="8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EQUITY</a:t>
            </a:r>
            <a:r>
              <a:rPr lang="en-US" sz="2200" u="sng" spc="7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COMMITMENT</a:t>
            </a:r>
            <a:endParaRPr lang="en-US" sz="2200" u="sng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45" marR="0" indent="0" algn="just">
              <a:lnSpc>
                <a:spcPct val="150000"/>
              </a:lnSpc>
              <a:spcBef>
                <a:spcPts val="1120"/>
              </a:spcBef>
              <a:spcAft>
                <a:spcPts val="0"/>
              </a:spcAft>
              <a:buNone/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return required by investors also varies depending on when they come into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project. Investors come into projects at different stages and with different in-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vestment</a:t>
            </a:r>
            <a:r>
              <a:rPr lang="en-US" sz="2200" spc="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strategies.</a:t>
            </a:r>
            <a:r>
              <a:rPr lang="en-US" sz="2200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Any</a:t>
            </a:r>
            <a:r>
              <a:rPr lang="en-US" sz="2200" spc="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project</a:t>
            </a:r>
            <a:r>
              <a:rPr lang="en-US" sz="2200" spc="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has</a:t>
            </a:r>
            <a:r>
              <a:rPr lang="en-US" sz="2200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various</a:t>
            </a:r>
            <a:r>
              <a:rPr lang="en-US" sz="2200" spc="4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different</a:t>
            </a:r>
            <a:r>
              <a:rPr lang="en-US" sz="2200" spc="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levels</a:t>
            </a:r>
            <a:r>
              <a:rPr lang="en-US" sz="2200" spc="5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en-US" sz="2200" spc="3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risk</a:t>
            </a:r>
            <a:r>
              <a:rPr lang="en-US" sz="2200" spc="5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over</a:t>
            </a:r>
            <a:r>
              <a:rPr lang="en-US" sz="2200" spc="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time:</a:t>
            </a: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indent="0" algn="just">
              <a:lnSpc>
                <a:spcPct val="150000"/>
              </a:lnSpc>
              <a:spcBef>
                <a:spcPts val="40"/>
              </a:spcBef>
              <a:spcAft>
                <a:spcPts val="0"/>
              </a:spcAft>
              <a:buNone/>
            </a:pPr>
            <a:r>
              <a:rPr lang="en-US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marL="0" marR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C87A150-005D-4258-94B0-B1A1E59348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2902857"/>
            <a:ext cx="12046858" cy="3831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845295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74A3EB-D36D-48E1-BFCC-D55FD1B248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75770"/>
            <a:ext cx="12293600" cy="100465"/>
          </a:xfrm>
        </p:spPr>
        <p:txBody>
          <a:bodyPr>
            <a:noAutofit/>
          </a:bodyPr>
          <a:lstStyle/>
          <a:p>
            <a:pPr marL="502920" marR="0" algn="ctr">
              <a:spcBef>
                <a:spcPts val="0"/>
              </a:spcBef>
              <a:spcAft>
                <a:spcPts val="0"/>
              </a:spcAft>
            </a:pPr>
            <a:r>
              <a:rPr lang="en-US" sz="2400" b="1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INVESTORS’</a:t>
            </a:r>
            <a:r>
              <a:rPr lang="en-US" sz="2400" b="1" spc="65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400" b="1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ANALYSIS</a:t>
            </a:r>
            <a:endParaRPr lang="en-US" sz="2400" b="1" dirty="0">
              <a:effectLst/>
              <a:highlight>
                <a:srgbClr val="FFFF00"/>
              </a:highlight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52411A-F201-4D63-A8F2-33053AB7A4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8685" y="681036"/>
            <a:ext cx="11858172" cy="6176963"/>
          </a:xfrm>
        </p:spPr>
        <p:txBody>
          <a:bodyPr>
            <a:normAutofit/>
          </a:bodyPr>
          <a:lstStyle/>
          <a:p>
            <a:pPr marL="4445" marR="0" indent="0" algn="just">
              <a:lnSpc>
                <a:spcPct val="150000"/>
              </a:lnSpc>
              <a:spcBef>
                <a:spcPts val="1120"/>
              </a:spcBef>
              <a:spcAft>
                <a:spcPts val="0"/>
              </a:spcAft>
              <a:buNone/>
            </a:pP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TIMING</a:t>
            </a:r>
            <a:r>
              <a:rPr lang="en-US" sz="2200" u="sng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en-US" sz="2200" u="sng" spc="8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EQUITY</a:t>
            </a:r>
            <a:r>
              <a:rPr lang="en-US" sz="2200" u="sng" spc="7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COMMITMENT (continued)</a:t>
            </a:r>
            <a:endParaRPr lang="en-US" sz="2200" u="sng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33045" marR="501015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If the project develops successfully, the equity IRR required by new investors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therefore</a:t>
            </a:r>
            <a:r>
              <a:rPr lang="en-US" sz="22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declines</a:t>
            </a:r>
            <a:r>
              <a:rPr lang="en-US" sz="2200" spc="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</a:t>
            </a:r>
            <a:r>
              <a:rPr lang="en-US" sz="2200" spc="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it</a:t>
            </a:r>
            <a:r>
              <a:rPr lang="en-US" sz="2200" spc="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passes</a:t>
            </a:r>
            <a:r>
              <a:rPr lang="en-US" sz="2200" spc="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through</a:t>
            </a:r>
            <a:r>
              <a:rPr lang="en-US" sz="2200" spc="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these</a:t>
            </a:r>
            <a:r>
              <a:rPr lang="en-US" sz="22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various</a:t>
            </a:r>
            <a:r>
              <a:rPr lang="en-US" sz="2200" spc="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stages.</a:t>
            </a: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33045" marR="50038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 Sponsor developing a project who brings in another Sponsor to commit the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required balance of the equity shortly before Financial Close expects to be compensated for having assumed the highest risk. This can be achieved by requiring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new Sponsor to pay a premium for its shares (a higher price per share than that</a:t>
            </a:r>
            <a:r>
              <a:rPr lang="en-US" sz="2200" spc="-2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paid by the original Sponsor), or crediting the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original Sponsor</a:t>
            </a:r>
            <a:r>
              <a:rPr lang="en-US" sz="2200" spc="28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with a notional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high</a:t>
            </a:r>
            <a:r>
              <a:rPr lang="en-US" sz="2200" spc="2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rate</a:t>
            </a:r>
            <a:r>
              <a:rPr lang="en-US" sz="2200" spc="2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of</a:t>
            </a:r>
            <a:r>
              <a:rPr lang="en-US" sz="2200" spc="2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interest</a:t>
            </a:r>
            <a:r>
              <a:rPr lang="en-US" sz="2200" spc="2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on</a:t>
            </a:r>
            <a:r>
              <a:rPr lang="en-US" sz="2200" spc="20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cash</a:t>
            </a:r>
            <a:r>
              <a:rPr lang="en-US" sz="2200" spc="2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already</a:t>
            </a:r>
            <a:r>
              <a:rPr lang="en-US" sz="2200" spc="2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spent</a:t>
            </a:r>
            <a:r>
              <a:rPr lang="en-US" sz="2200" spc="2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on</a:t>
            </a:r>
            <a:r>
              <a:rPr lang="en-US" sz="2200" spc="20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200" spc="20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project,</a:t>
            </a:r>
            <a:r>
              <a:rPr lang="en-US" sz="2200" spc="20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which</a:t>
            </a:r>
            <a:r>
              <a:rPr lang="en-US" sz="2200" spc="2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</a:t>
            </a:r>
            <a:r>
              <a:rPr lang="en-US" sz="2200" spc="20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taken</a:t>
            </a:r>
            <a:r>
              <a:rPr lang="en-US" sz="2200" spc="2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into account when calculating each Sponsor’s share of development costs, and allocating</a:t>
            </a:r>
            <a:r>
              <a:rPr lang="en-US" sz="2200" spc="-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shares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based on</a:t>
            </a:r>
            <a:r>
              <a:rPr lang="en-US" sz="2200" spc="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this.</a:t>
            </a: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33045" marR="50038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215517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74A3EB-D36D-48E1-BFCC-D55FD1B248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75770"/>
            <a:ext cx="12293600" cy="100465"/>
          </a:xfrm>
        </p:spPr>
        <p:txBody>
          <a:bodyPr>
            <a:noAutofit/>
          </a:bodyPr>
          <a:lstStyle/>
          <a:p>
            <a:pPr marL="502920" marR="0" algn="ctr">
              <a:spcBef>
                <a:spcPts val="0"/>
              </a:spcBef>
              <a:spcAft>
                <a:spcPts val="0"/>
              </a:spcAft>
            </a:pPr>
            <a:r>
              <a:rPr lang="en-US" sz="2400" b="1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INVESTORS’</a:t>
            </a:r>
            <a:r>
              <a:rPr lang="en-US" sz="2400" b="1" spc="65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400" b="1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ANALYSIS</a:t>
            </a:r>
            <a:endParaRPr lang="en-US" sz="2400" b="1" dirty="0">
              <a:effectLst/>
              <a:highlight>
                <a:srgbClr val="FFFF00"/>
              </a:highlight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52411A-F201-4D63-A8F2-33053AB7A4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8685" y="681036"/>
            <a:ext cx="11858172" cy="6176963"/>
          </a:xfrm>
        </p:spPr>
        <p:txBody>
          <a:bodyPr>
            <a:normAutofit/>
          </a:bodyPr>
          <a:lstStyle/>
          <a:p>
            <a:pPr marL="4445" marR="0" indent="0" algn="just">
              <a:lnSpc>
                <a:spcPct val="150000"/>
              </a:lnSpc>
              <a:spcBef>
                <a:spcPts val="1120"/>
              </a:spcBef>
              <a:spcAft>
                <a:spcPts val="0"/>
              </a:spcAft>
              <a:buNone/>
            </a:pP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TIMING</a:t>
            </a:r>
            <a:r>
              <a:rPr lang="en-US" sz="2200" u="sng" spc="6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en-US" sz="2200" u="sng" spc="8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EQUITY</a:t>
            </a:r>
            <a:r>
              <a:rPr lang="en-US" sz="2200" u="sng" spc="7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COMMITMENT (continued) </a:t>
            </a:r>
            <a:endParaRPr lang="en-US" sz="2200" u="sng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02920" marR="230505" indent="0" algn="just">
              <a:lnSpc>
                <a:spcPct val="150000"/>
              </a:lnSpc>
              <a:spcBef>
                <a:spcPts val="5"/>
              </a:spcBef>
              <a:spcAft>
                <a:spcPts val="0"/>
              </a:spcAft>
              <a:buNone/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 an alternative to selling equity at a premium, the original Sponsor may take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money out of the project by charging the Project Company a development fee,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which is usually payable at Financial Close. This is in effect an early return on in-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vestment, which, since it is funded as part of the project development costs, is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partly ﬁnanced by the lenders. A development fee can thus be used as an alternative way for one Sponsor to compensate another for taking the development risk.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Development fees may be contentious with lenders, but can be acceptable, pro-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vided that the original Sponsor’s real cash investment has not been effectively reduced to an unacceptably low level by doing this, and obviously also provided that</a:t>
            </a:r>
            <a:r>
              <a:rPr lang="en-US" sz="2200" spc="-2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project</a:t>
            </a:r>
            <a:r>
              <a:rPr lang="en-US" sz="2200" spc="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can</a:t>
            </a:r>
            <a:r>
              <a:rPr lang="en-US" sz="2200" spc="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support</a:t>
            </a:r>
            <a:r>
              <a:rPr lang="en-US" sz="2200" spc="2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200" spc="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corresponding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increase</a:t>
            </a:r>
            <a:r>
              <a:rPr lang="en-US" sz="2200" spc="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</a:t>
            </a:r>
            <a:r>
              <a:rPr lang="en-US" sz="2200" spc="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debt.</a:t>
            </a: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33045" marR="50038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167743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74A3EB-D36D-48E1-BFCC-D55FD1B248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75770"/>
            <a:ext cx="12293600" cy="100465"/>
          </a:xfrm>
        </p:spPr>
        <p:txBody>
          <a:bodyPr>
            <a:noAutofit/>
          </a:bodyPr>
          <a:lstStyle/>
          <a:p>
            <a:pPr marL="502920" marR="0" algn="ctr">
              <a:spcBef>
                <a:spcPts val="0"/>
              </a:spcBef>
              <a:spcAft>
                <a:spcPts val="0"/>
              </a:spcAft>
            </a:pPr>
            <a:r>
              <a:rPr lang="en-US" sz="2400" b="1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INVESTORS’</a:t>
            </a:r>
            <a:r>
              <a:rPr lang="en-US" sz="2400" b="1" spc="65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 </a:t>
            </a:r>
            <a:r>
              <a:rPr lang="en-US" sz="2400" b="1" dirty="0">
                <a:solidFill>
                  <a:srgbClr val="231F21"/>
                </a:solidFill>
                <a:effectLst/>
                <a:highlight>
                  <a:srgbClr val="FFFF00"/>
                </a:highlight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</a:rPr>
              <a:t>ANALYSIS</a:t>
            </a:r>
            <a:endParaRPr lang="en-US" sz="2400" b="1" dirty="0">
              <a:effectLst/>
              <a:highlight>
                <a:srgbClr val="FFFF00"/>
              </a:highlight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52411A-F201-4D63-A8F2-33053AB7A4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8685" y="681036"/>
            <a:ext cx="11858172" cy="6176963"/>
          </a:xfrm>
        </p:spPr>
        <p:txBody>
          <a:bodyPr>
            <a:normAutofit/>
          </a:bodyPr>
          <a:lstStyle/>
          <a:p>
            <a:pPr marL="274320" marR="0" indent="0" algn="just">
              <a:spcBef>
                <a:spcPts val="765"/>
              </a:spcBef>
              <a:spcAft>
                <a:spcPts val="0"/>
              </a:spcAft>
              <a:buNone/>
            </a:pPr>
            <a:r>
              <a:rPr lang="en-US" sz="2400" u="sng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400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EQUITY</a:t>
            </a:r>
            <a:r>
              <a:rPr lang="en-US" sz="2400" u="sng" spc="105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 </a:t>
            </a:r>
            <a:r>
              <a:rPr lang="en-US" sz="2400" u="sng" dirty="0">
                <a:solidFill>
                  <a:srgbClr val="231F21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RESALE</a:t>
            </a:r>
            <a:endParaRPr lang="en-US" sz="2400" u="sng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502920" marR="231775" indent="0" algn="just">
              <a:lnSpc>
                <a:spcPct val="150000"/>
              </a:lnSpc>
              <a:spcBef>
                <a:spcPts val="1440"/>
              </a:spcBef>
              <a:spcAft>
                <a:spcPts val="0"/>
              </a:spcAft>
              <a:buNone/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Another investor may not be willing or able to sustain the high level of costs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and risks in the development and construction stages of the project, but may buy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shares in the Project Company from the original investors when the project is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completed and operating smoothly, at a higher price that reﬂects the lower equity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IRR now</a:t>
            </a:r>
            <a:r>
              <a:rPr lang="en-US" sz="2200" spc="3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acceptable</a:t>
            </a:r>
            <a:r>
              <a:rPr lang="en-US" sz="22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because</a:t>
            </a:r>
            <a:r>
              <a:rPr lang="en-US" sz="22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of</a:t>
            </a:r>
            <a:r>
              <a:rPr lang="en-US" sz="2200" spc="2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2200" spc="1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reduction</a:t>
            </a:r>
            <a:r>
              <a:rPr lang="en-US" sz="2200" spc="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</a:t>
            </a:r>
            <a:r>
              <a:rPr lang="en-US" sz="2200" spc="1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risk.</a:t>
            </a:r>
          </a:p>
          <a:p>
            <a:pPr marL="502920" marR="231775" indent="0" algn="just">
              <a:lnSpc>
                <a:spcPct val="150000"/>
              </a:lnSpc>
              <a:spcBef>
                <a:spcPts val="1440"/>
              </a:spcBef>
              <a:spcAft>
                <a:spcPts val="0"/>
              </a:spcAft>
              <a:buNone/>
            </a:pP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502920" marR="231140" indent="0" algn="just">
              <a:lnSpc>
                <a:spcPct val="150000"/>
              </a:lnSpc>
              <a:spcBef>
                <a:spcPts val="5"/>
              </a:spcBef>
              <a:spcAft>
                <a:spcPts val="0"/>
              </a:spcAft>
              <a:buNone/>
            </a:pP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 sale of part or all of their equity investment when the project is complete and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operating successfully is likely to offer Sponsors and other original investors a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chance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for a signiﬁcant improvement in their originally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projected</a:t>
            </a:r>
            <a:r>
              <a:rPr lang="en-US" sz="2200" spc="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return.</a:t>
            </a:r>
            <a:r>
              <a:rPr lang="en-US" sz="2200" spc="28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Indeed,</a:t>
            </a:r>
            <a:r>
              <a:rPr lang="en-US" sz="2200" spc="-275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231F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 achieve their return objectives, some investors such as project ﬁnance investment funds may depend on a proﬁtable sale of their equity at this stage of the project’s life.</a:t>
            </a: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33045" marR="50038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220062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04669" y="-50546"/>
            <a:ext cx="1379479" cy="1204098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5083" y="1825625"/>
            <a:ext cx="11128717" cy="4351338"/>
          </a:xfrm>
        </p:spPr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Reference:</a:t>
            </a:r>
          </a:p>
          <a:p>
            <a:pPr marL="0" indent="0">
              <a:buNone/>
            </a:pPr>
            <a:r>
              <a:rPr lang="en-US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Principles of Project Finance</a:t>
            </a:r>
          </a:p>
          <a:p>
            <a:pPr marL="0" indent="0">
              <a:buNone/>
            </a:pPr>
            <a:r>
              <a:rPr lang="en-US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By:E.R. Yescombe </a:t>
            </a:r>
          </a:p>
          <a:p>
            <a:pPr marL="0" indent="0">
              <a:buNone/>
            </a:pPr>
            <a:r>
              <a:rPr lang="en-US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First edition</a:t>
            </a:r>
          </a:p>
          <a:p>
            <a:pPr marL="0" indent="0">
              <a:buNone/>
            </a:pPr>
            <a:r>
              <a:rPr lang="en-US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This lecture taken from chapter 12 &amp; 13</a:t>
            </a:r>
          </a:p>
        </p:txBody>
      </p:sp>
    </p:spTree>
    <p:extLst>
      <p:ext uri="{BB962C8B-B14F-4D97-AF65-F5344CB8AC3E}">
        <p14:creationId xmlns:p14="http://schemas.microsoft.com/office/powerpoint/2010/main" val="24860719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315</TotalTime>
  <Words>3904</Words>
  <Application>Microsoft Office PowerPoint</Application>
  <PresentationFormat>Widescreen</PresentationFormat>
  <Paragraphs>227</Paragraphs>
  <Slides>34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34</vt:i4>
      </vt:variant>
    </vt:vector>
  </HeadingPairs>
  <TitlesOfParts>
    <vt:vector size="43" baseType="lpstr">
      <vt:lpstr>Arial</vt:lpstr>
      <vt:lpstr>Calibri</vt:lpstr>
      <vt:lpstr>Calibri Light</vt:lpstr>
      <vt:lpstr>Georgia</vt:lpstr>
      <vt:lpstr>Open Sans</vt:lpstr>
      <vt:lpstr>Palatino Linotype</vt:lpstr>
      <vt:lpstr>Times New Roman</vt:lpstr>
      <vt:lpstr>Office Theme</vt:lpstr>
      <vt:lpstr>2_Office Theme</vt:lpstr>
      <vt:lpstr>Project Financial Management  Prepared by  Dr. Walaa Mohamed Lecture 8</vt:lpstr>
      <vt:lpstr>Objectives of this lecture</vt:lpstr>
      <vt:lpstr>LOAN DRAWINGS AND DEBT SERVICE </vt:lpstr>
      <vt:lpstr>LOAN DRAWINGS AND DEBT SERVICE </vt:lpstr>
      <vt:lpstr> </vt:lpstr>
      <vt:lpstr> </vt:lpstr>
      <vt:lpstr>PowerPoint Presentation</vt:lpstr>
      <vt:lpstr> </vt:lpstr>
      <vt:lpstr> </vt:lpstr>
      <vt:lpstr> </vt:lpstr>
      <vt:lpstr> </vt:lpstr>
      <vt:lpstr>PowerPoint Presentation</vt:lpstr>
      <vt:lpstr>PowerPoint Presentation</vt:lpstr>
      <vt:lpstr>PowerPoint Presentation</vt:lpstr>
      <vt:lpstr>LOAN DRAWINGS AND DEBT SERVICE </vt:lpstr>
      <vt:lpstr>PowerPoint Presentation</vt:lpstr>
      <vt:lpstr>PowerPoint Presentation</vt:lpstr>
      <vt:lpstr>PowerPoint Presentation</vt:lpstr>
      <vt:lpstr>PowerPoint Presentation</vt:lpstr>
      <vt:lpstr>CALCULATING COVER RATIOS</vt:lpstr>
      <vt:lpstr>PowerPoint Presentation</vt:lpstr>
      <vt:lpstr>THE BASE CASE AND CHANGES IN ASSUMPTIONS </vt:lpstr>
      <vt:lpstr>THE BASE CASE AND CHANGES IN ASSUMPTIONS </vt:lpstr>
      <vt:lpstr>SENSITIVITY ANALYSIS</vt:lpstr>
      <vt:lpstr>SENSITIVITY ANALYSIS</vt:lpstr>
      <vt:lpstr>What is Scenario Analysis? </vt:lpstr>
      <vt:lpstr>INVESTORS’ ANALYSIS</vt:lpstr>
      <vt:lpstr>INVESTORS’ ANALYSIS</vt:lpstr>
      <vt:lpstr>INVESTORS’ ANALYSIS</vt:lpstr>
      <vt:lpstr>INVESTORS’ ANALYSIS</vt:lpstr>
      <vt:lpstr>INVESTORS’ ANALYSIS</vt:lpstr>
      <vt:lpstr>INVESTORS’ ANALYSIS</vt:lpstr>
      <vt:lpstr>INVESTORS’ ANALYSIS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Project Financial Management  Prepared by  Dr. Walaa Mohamed Lecture 8</dc:title>
  <dc:creator>ولاء محمد محمود بدر عامر</dc:creator>
  <cp:lastModifiedBy>ولاء محمد محمود بدر عامر</cp:lastModifiedBy>
  <cp:revision>21</cp:revision>
  <dcterms:created xsi:type="dcterms:W3CDTF">2021-06-28T17:08:55Z</dcterms:created>
  <dcterms:modified xsi:type="dcterms:W3CDTF">2021-07-02T20:41:27Z</dcterms:modified>
</cp:coreProperties>
</file>